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4312E-2B1C-2A49-98D8-E7B584A26C3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DB02F-778A-6B40-9319-D1345B431325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Nodes in the largest component have the same infection status</a:t>
          </a:r>
        </a:p>
      </dgm:t>
    </dgm:pt>
    <dgm:pt modelId="{0CA9B4E2-64D2-504E-AD21-F4700283BCF8}" type="parTrans" cxnId="{78719F16-5C30-474C-9F66-C52EB8F8B663}">
      <dgm:prSet/>
      <dgm:spPr/>
      <dgm:t>
        <a:bodyPr/>
        <a:lstStyle/>
        <a:p>
          <a:endParaRPr lang="en-US"/>
        </a:p>
      </dgm:t>
    </dgm:pt>
    <dgm:pt modelId="{4C46A92D-F382-D84C-A24D-A7422C7C1D12}" type="sibTrans" cxnId="{78719F16-5C30-474C-9F66-C52EB8F8B66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0D309A6-524F-6F4F-8F5F-1793751A4F34}">
          <dgm:prSet phldrT="[Text]" custT="1">
            <dgm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ℳ</m:t>
                  </m:r>
                  <m:r>
                    <a:rPr lang="en-CA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 lang="en-CA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sz="2000" dirty="0">
                  <a:solidFill>
                    <a:schemeClr val="bg1"/>
                  </a:solidFill>
                </a:rPr>
                <a:t> indicates the infection status of the largest component</a:t>
              </a:r>
            </a:p>
          </dgm:t>
        </dgm:pt>
      </mc:Choice>
      <mc:Fallback>
        <dgm:pt modelId="{60D309A6-524F-6F4F-8F5F-1793751A4F34}">
          <dgm:prSet phldrT="[Text]" custT="1">
            <dgm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CA" sz="2000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ℳ(𝑋_𝑛)</a:t>
              </a:r>
              <a:r>
                <a:rPr lang="en-US" sz="2000" dirty="0">
                  <a:solidFill>
                    <a:schemeClr val="bg1"/>
                  </a:solidFill>
                </a:rPr>
                <a:t> indicates the infection status of the largest component</a:t>
              </a:r>
            </a:p>
          </dgm:t>
        </dgm:pt>
      </mc:Fallback>
    </mc:AlternateContent>
    <dgm:pt modelId="{3E20BA4F-759E-7940-8178-DFA05DE59A16}" type="parTrans" cxnId="{18049C47-B89F-124B-9402-424C16FDB006}">
      <dgm:prSet/>
      <dgm:spPr/>
      <dgm:t>
        <a:bodyPr/>
        <a:lstStyle/>
        <a:p>
          <a:endParaRPr lang="en-US"/>
        </a:p>
      </dgm:t>
    </dgm:pt>
    <dgm:pt modelId="{D4205D0B-57CF-F747-9C94-A0BE9C42B3F9}" type="sibTrans" cxnId="{18049C47-B89F-124B-9402-424C16FDB00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3921C2F-65E6-E44B-BAD2-588C9B88B82A}">
          <dgm:prSet phldrT="[Text]" custT="1">
            <dgm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b="0" i="1" smtClean="0"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lang="en-CA" sz="20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infecte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</m:t>
                      </m:r>
                    </m:e>
                  </m:d>
                  <m:r>
                    <a:rPr lang="en-CA" sz="2000" b="0" i="1" smtClean="0">
                      <a:latin typeface="Cambria Math" panose="02040503050406030204" pitchFamily="18" charset="0"/>
                    </a:rPr>
                    <m:t>≥</m:t>
                  </m:r>
                  <m:r>
                    <a:rPr lang="en-CA" sz="2000" b="0" i="1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CA" sz="2000" b="0" i="1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lang="en-US" sz="2000" b="0" i="0" smtClean="0">
                      <a:latin typeface="Cambria Math" panose="02040503050406030204" pitchFamily="18" charset="0"/>
                    </a:rPr>
                    <m:t>Node</m:t>
                  </m:r>
                  <m:r>
                    <m:rPr>
                      <m:nor/>
                    </m:rPr>
                    <a:rPr lang="en-US" sz="2000" b="0" i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b="0" i="1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CA" sz="2000" b="0" i="1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in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largest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infected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nor/>
                    </m:rPr>
                    <a:rPr lang="en-CA" sz="2000" b="0" i="0" smtClean="0">
                      <a:latin typeface="Cambria Math" panose="02040503050406030204" pitchFamily="18" charset="0"/>
                    </a:rPr>
                    <m:t>component</m:t>
                  </m:r>
                  <m:r>
                    <a:rPr lang="en-CA" sz="20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sz="2000" dirty="0"/>
            </a:p>
          </dgm:t>
        </dgm:pt>
      </mc:Choice>
      <mc:Fallback>
        <dgm:pt modelId="{23921C2F-65E6-E44B-BAD2-588C9B88B82A}">
          <dgm:prSet phldrT="[Text]" custT="1">
            <dgm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CA" sz="2000" b="0" i="0">
                  <a:latin typeface="Cambria Math" panose="02040503050406030204" pitchFamily="18" charset="0"/>
                </a:rPr>
                <a:t>𝑃(</a:t>
              </a:r>
              <a:r>
                <a:rPr lang="en-US" sz="2000" b="0" i="0">
                  <a:latin typeface="Cambria Math" panose="02040503050406030204" pitchFamily="18" charset="0"/>
                </a:rPr>
                <a:t>"Node </a:t>
              </a:r>
              <a:r>
                <a:rPr lang="en-CA" sz="2000" b="0" i="0">
                  <a:latin typeface="Cambria Math" panose="02040503050406030204" pitchFamily="18" charset="0"/>
                </a:rPr>
                <a:t>" 𝑖 "infecte</a:t>
              </a:r>
              <a:r>
                <a:rPr lang="en-US" sz="2000" b="0" i="0">
                  <a:latin typeface="Cambria Math" panose="02040503050406030204" pitchFamily="18" charset="0"/>
                </a:rPr>
                <a:t>d</a:t>
              </a:r>
              <a:r>
                <a:rPr lang="en-CA" sz="2000" b="0" i="0">
                  <a:latin typeface="Cambria Math" panose="02040503050406030204" pitchFamily="18" charset="0"/>
                </a:rPr>
                <a:t>" )≥𝑃(</a:t>
              </a:r>
              <a:r>
                <a:rPr lang="en-US" sz="2000" b="0" i="0">
                  <a:latin typeface="Cambria Math" panose="02040503050406030204" pitchFamily="18" charset="0"/>
                </a:rPr>
                <a:t>"Node </a:t>
              </a:r>
              <a:r>
                <a:rPr lang="en-CA" sz="2000" b="0" i="0">
                  <a:latin typeface="Cambria Math" panose="02040503050406030204" pitchFamily="18" charset="0"/>
                </a:rPr>
                <a:t>" 𝑖 "in largest infected component")</a:t>
              </a:r>
              <a:endParaRPr lang="en-US" sz="2000" dirty="0"/>
            </a:p>
          </dgm:t>
        </dgm:pt>
      </mc:Fallback>
    </mc:AlternateContent>
    <dgm:pt modelId="{EA1E9198-BE4E-2A4E-8DC3-6A9808E7D9DC}" type="parTrans" cxnId="{3A3C8035-B62D-6640-8B38-FB3381C45F3D}">
      <dgm:prSet/>
      <dgm:spPr/>
      <dgm:t>
        <a:bodyPr/>
        <a:lstStyle/>
        <a:p>
          <a:endParaRPr lang="en-US"/>
        </a:p>
      </dgm:t>
    </dgm:pt>
    <dgm:pt modelId="{165B998E-46FF-9043-9763-1902E86CE963}" type="sibTrans" cxnId="{3A3C8035-B62D-6640-8B38-FB3381C45F3D}">
      <dgm:prSet/>
      <dgm:spPr/>
      <dgm:t>
        <a:bodyPr/>
        <a:lstStyle/>
        <a:p>
          <a:endParaRPr lang="en-US"/>
        </a:p>
      </dgm:t>
    </dgm:pt>
    <dgm:pt modelId="{E3D79A0F-1E2E-5F49-9933-CA18BD85158A}" type="pres">
      <dgm:prSet presAssocID="{EDE4312E-2B1C-2A49-98D8-E7B584A26C30}" presName="Name0" presStyleCnt="0">
        <dgm:presLayoutVars>
          <dgm:dir/>
          <dgm:animLvl val="lvl"/>
          <dgm:resizeHandles val="exact"/>
        </dgm:presLayoutVars>
      </dgm:prSet>
      <dgm:spPr/>
    </dgm:pt>
    <dgm:pt modelId="{262151AD-0943-C348-91F0-1E59D9EBDEC3}" type="pres">
      <dgm:prSet presAssocID="{23921C2F-65E6-E44B-BAD2-588C9B88B82A}" presName="boxAndChildren" presStyleCnt="0"/>
      <dgm:spPr/>
    </dgm:pt>
    <dgm:pt modelId="{ADDD60D7-869C-F84F-BB28-87FA2D2EE8FD}" type="pres">
      <dgm:prSet presAssocID="{23921C2F-65E6-E44B-BAD2-588C9B88B82A}" presName="parentTextBox" presStyleLbl="node1" presStyleIdx="0" presStyleCnt="3"/>
      <dgm:spPr/>
    </dgm:pt>
    <dgm:pt modelId="{27A2A03A-49FB-4848-8106-CFAD0C7FD54D}" type="pres">
      <dgm:prSet presAssocID="{D4205D0B-57CF-F747-9C94-A0BE9C42B3F9}" presName="sp" presStyleCnt="0"/>
      <dgm:spPr/>
    </dgm:pt>
    <dgm:pt modelId="{C090A600-E789-7241-ACDE-6BF0BA3221E0}" type="pres">
      <dgm:prSet presAssocID="{60D309A6-524F-6F4F-8F5F-1793751A4F34}" presName="arrowAndChildren" presStyleCnt="0"/>
      <dgm:spPr/>
    </dgm:pt>
    <dgm:pt modelId="{DC8A282E-41E2-E64A-B0CC-63D8C288F864}" type="pres">
      <dgm:prSet presAssocID="{60D309A6-524F-6F4F-8F5F-1793751A4F34}" presName="parentTextArrow" presStyleLbl="node1" presStyleIdx="1" presStyleCnt="3"/>
      <dgm:spPr/>
    </dgm:pt>
    <dgm:pt modelId="{C78CC3C1-9E36-2948-A122-B66C3B8AD8E2}" type="pres">
      <dgm:prSet presAssocID="{4C46A92D-F382-D84C-A24D-A7422C7C1D12}" presName="sp" presStyleCnt="0"/>
      <dgm:spPr/>
    </dgm:pt>
    <dgm:pt modelId="{B9057514-C32D-7743-A398-EEDD29825C18}" type="pres">
      <dgm:prSet presAssocID="{56CDB02F-778A-6B40-9319-D1345B431325}" presName="arrowAndChildren" presStyleCnt="0"/>
      <dgm:spPr/>
    </dgm:pt>
    <dgm:pt modelId="{45022DDE-323B-0E4A-945E-FD0BCAAFDDAE}" type="pres">
      <dgm:prSet presAssocID="{56CDB02F-778A-6B40-9319-D1345B431325}" presName="parentTextArrow" presStyleLbl="node1" presStyleIdx="2" presStyleCnt="3" custLinFactNeighborY="-17180"/>
      <dgm:spPr/>
    </dgm:pt>
  </dgm:ptLst>
  <dgm:cxnLst>
    <dgm:cxn modelId="{BC16A502-4246-DA43-AC24-52F53E99B7EE}" type="presOf" srcId="{23921C2F-65E6-E44B-BAD2-588C9B88B82A}" destId="{ADDD60D7-869C-F84F-BB28-87FA2D2EE8FD}" srcOrd="0" destOrd="0" presId="urn:microsoft.com/office/officeart/2005/8/layout/process4"/>
    <dgm:cxn modelId="{AC123D04-A369-CF46-A5D7-DE9E18D936DD}" type="presOf" srcId="{EDE4312E-2B1C-2A49-98D8-E7B584A26C30}" destId="{E3D79A0F-1E2E-5F49-9933-CA18BD85158A}" srcOrd="0" destOrd="0" presId="urn:microsoft.com/office/officeart/2005/8/layout/process4"/>
    <dgm:cxn modelId="{78719F16-5C30-474C-9F66-C52EB8F8B663}" srcId="{EDE4312E-2B1C-2A49-98D8-E7B584A26C30}" destId="{56CDB02F-778A-6B40-9319-D1345B431325}" srcOrd="0" destOrd="0" parTransId="{0CA9B4E2-64D2-504E-AD21-F4700283BCF8}" sibTransId="{4C46A92D-F382-D84C-A24D-A7422C7C1D12}"/>
    <dgm:cxn modelId="{3A3C8035-B62D-6640-8B38-FB3381C45F3D}" srcId="{EDE4312E-2B1C-2A49-98D8-E7B584A26C30}" destId="{23921C2F-65E6-E44B-BAD2-588C9B88B82A}" srcOrd="2" destOrd="0" parTransId="{EA1E9198-BE4E-2A4E-8DC3-6A9808E7D9DC}" sibTransId="{165B998E-46FF-9043-9763-1902E86CE963}"/>
    <dgm:cxn modelId="{18049C47-B89F-124B-9402-424C16FDB006}" srcId="{EDE4312E-2B1C-2A49-98D8-E7B584A26C30}" destId="{60D309A6-524F-6F4F-8F5F-1793751A4F34}" srcOrd="1" destOrd="0" parTransId="{3E20BA4F-759E-7940-8178-DFA05DE59A16}" sibTransId="{D4205D0B-57CF-F747-9C94-A0BE9C42B3F9}"/>
    <dgm:cxn modelId="{2E4EF29B-9813-7047-8354-879CECEDE675}" type="presOf" srcId="{56CDB02F-778A-6B40-9319-D1345B431325}" destId="{45022DDE-323B-0E4A-945E-FD0BCAAFDDAE}" srcOrd="0" destOrd="0" presId="urn:microsoft.com/office/officeart/2005/8/layout/process4"/>
    <dgm:cxn modelId="{7D2936A1-6D2A-9947-9D17-64488A526BB3}" type="presOf" srcId="{60D309A6-524F-6F4F-8F5F-1793751A4F34}" destId="{DC8A282E-41E2-E64A-B0CC-63D8C288F864}" srcOrd="0" destOrd="0" presId="urn:microsoft.com/office/officeart/2005/8/layout/process4"/>
    <dgm:cxn modelId="{23FB7E35-36C0-4A40-834A-FFF0D772E88B}" type="presParOf" srcId="{E3D79A0F-1E2E-5F49-9933-CA18BD85158A}" destId="{262151AD-0943-C348-91F0-1E59D9EBDEC3}" srcOrd="0" destOrd="0" presId="urn:microsoft.com/office/officeart/2005/8/layout/process4"/>
    <dgm:cxn modelId="{0998AF2F-15B5-5343-9DB3-311E8CDE91EF}" type="presParOf" srcId="{262151AD-0943-C348-91F0-1E59D9EBDEC3}" destId="{ADDD60D7-869C-F84F-BB28-87FA2D2EE8FD}" srcOrd="0" destOrd="0" presId="urn:microsoft.com/office/officeart/2005/8/layout/process4"/>
    <dgm:cxn modelId="{72DAE3C7-6B37-5249-A137-A8B2AB884266}" type="presParOf" srcId="{E3D79A0F-1E2E-5F49-9933-CA18BD85158A}" destId="{27A2A03A-49FB-4848-8106-CFAD0C7FD54D}" srcOrd="1" destOrd="0" presId="urn:microsoft.com/office/officeart/2005/8/layout/process4"/>
    <dgm:cxn modelId="{DAD5EE83-B635-D54C-92D3-13F37B930C9D}" type="presParOf" srcId="{E3D79A0F-1E2E-5F49-9933-CA18BD85158A}" destId="{C090A600-E789-7241-ACDE-6BF0BA3221E0}" srcOrd="2" destOrd="0" presId="urn:microsoft.com/office/officeart/2005/8/layout/process4"/>
    <dgm:cxn modelId="{001CFFD8-6026-3B41-83D7-5871CB79550D}" type="presParOf" srcId="{C090A600-E789-7241-ACDE-6BF0BA3221E0}" destId="{DC8A282E-41E2-E64A-B0CC-63D8C288F864}" srcOrd="0" destOrd="0" presId="urn:microsoft.com/office/officeart/2005/8/layout/process4"/>
    <dgm:cxn modelId="{0DC1A727-6FF1-1A47-9C56-FEC67A94F828}" type="presParOf" srcId="{E3D79A0F-1E2E-5F49-9933-CA18BD85158A}" destId="{C78CC3C1-9E36-2948-A122-B66C3B8AD8E2}" srcOrd="3" destOrd="0" presId="urn:microsoft.com/office/officeart/2005/8/layout/process4"/>
    <dgm:cxn modelId="{DE8003F6-2899-E648-8A97-64CB031736F4}" type="presParOf" srcId="{E3D79A0F-1E2E-5F49-9933-CA18BD85158A}" destId="{B9057514-C32D-7743-A398-EEDD29825C18}" srcOrd="4" destOrd="0" presId="urn:microsoft.com/office/officeart/2005/8/layout/process4"/>
    <dgm:cxn modelId="{3E63088E-FC6E-0A4C-AC31-A6C4BE596581}" type="presParOf" srcId="{B9057514-C32D-7743-A398-EEDD29825C18}" destId="{45022DDE-323B-0E4A-945E-FD0BCAAFDD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4312E-2B1C-2A49-98D8-E7B584A26C3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DB02F-778A-6B40-9319-D1345B431325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Nodes in the largest component have the same infection status</a:t>
          </a:r>
        </a:p>
      </dgm:t>
    </dgm:pt>
    <dgm:pt modelId="{0CA9B4E2-64D2-504E-AD21-F4700283BCF8}" type="parTrans" cxnId="{78719F16-5C30-474C-9F66-C52EB8F8B663}">
      <dgm:prSet/>
      <dgm:spPr/>
      <dgm:t>
        <a:bodyPr/>
        <a:lstStyle/>
        <a:p>
          <a:endParaRPr lang="en-US"/>
        </a:p>
      </dgm:t>
    </dgm:pt>
    <dgm:pt modelId="{4C46A92D-F382-D84C-A24D-A7422C7C1D12}" type="sibTrans" cxnId="{78719F16-5C30-474C-9F66-C52EB8F8B663}">
      <dgm:prSet/>
      <dgm:spPr/>
      <dgm:t>
        <a:bodyPr/>
        <a:lstStyle/>
        <a:p>
          <a:endParaRPr lang="en-US"/>
        </a:p>
      </dgm:t>
    </dgm:pt>
    <dgm:pt modelId="{60D309A6-524F-6F4F-8F5F-1793751A4F34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E20BA4F-759E-7940-8178-DFA05DE59A16}" type="parTrans" cxnId="{18049C47-B89F-124B-9402-424C16FDB006}">
      <dgm:prSet/>
      <dgm:spPr/>
      <dgm:t>
        <a:bodyPr/>
        <a:lstStyle/>
        <a:p>
          <a:endParaRPr lang="en-US"/>
        </a:p>
      </dgm:t>
    </dgm:pt>
    <dgm:pt modelId="{D4205D0B-57CF-F747-9C94-A0BE9C42B3F9}" type="sibTrans" cxnId="{18049C47-B89F-124B-9402-424C16FDB006}">
      <dgm:prSet/>
      <dgm:spPr/>
      <dgm:t>
        <a:bodyPr/>
        <a:lstStyle/>
        <a:p>
          <a:endParaRPr lang="en-US"/>
        </a:p>
      </dgm:t>
    </dgm:pt>
    <dgm:pt modelId="{23921C2F-65E6-E44B-BAD2-588C9B88B82A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A1E9198-BE4E-2A4E-8DC3-6A9808E7D9DC}" type="parTrans" cxnId="{3A3C8035-B62D-6640-8B38-FB3381C45F3D}">
      <dgm:prSet/>
      <dgm:spPr/>
      <dgm:t>
        <a:bodyPr/>
        <a:lstStyle/>
        <a:p>
          <a:endParaRPr lang="en-US"/>
        </a:p>
      </dgm:t>
    </dgm:pt>
    <dgm:pt modelId="{165B998E-46FF-9043-9763-1902E86CE963}" type="sibTrans" cxnId="{3A3C8035-B62D-6640-8B38-FB3381C45F3D}">
      <dgm:prSet/>
      <dgm:spPr/>
      <dgm:t>
        <a:bodyPr/>
        <a:lstStyle/>
        <a:p>
          <a:endParaRPr lang="en-US"/>
        </a:p>
      </dgm:t>
    </dgm:pt>
    <dgm:pt modelId="{E3D79A0F-1E2E-5F49-9933-CA18BD85158A}" type="pres">
      <dgm:prSet presAssocID="{EDE4312E-2B1C-2A49-98D8-E7B584A26C30}" presName="Name0" presStyleCnt="0">
        <dgm:presLayoutVars>
          <dgm:dir/>
          <dgm:animLvl val="lvl"/>
          <dgm:resizeHandles val="exact"/>
        </dgm:presLayoutVars>
      </dgm:prSet>
      <dgm:spPr/>
    </dgm:pt>
    <dgm:pt modelId="{262151AD-0943-C348-91F0-1E59D9EBDEC3}" type="pres">
      <dgm:prSet presAssocID="{23921C2F-65E6-E44B-BAD2-588C9B88B82A}" presName="boxAndChildren" presStyleCnt="0"/>
      <dgm:spPr/>
    </dgm:pt>
    <dgm:pt modelId="{ADDD60D7-869C-F84F-BB28-87FA2D2EE8FD}" type="pres">
      <dgm:prSet presAssocID="{23921C2F-65E6-E44B-BAD2-588C9B88B82A}" presName="parentTextBox" presStyleLbl="node1" presStyleIdx="0" presStyleCnt="3"/>
      <dgm:spPr/>
    </dgm:pt>
    <dgm:pt modelId="{27A2A03A-49FB-4848-8106-CFAD0C7FD54D}" type="pres">
      <dgm:prSet presAssocID="{D4205D0B-57CF-F747-9C94-A0BE9C42B3F9}" presName="sp" presStyleCnt="0"/>
      <dgm:spPr/>
    </dgm:pt>
    <dgm:pt modelId="{C090A600-E789-7241-ACDE-6BF0BA3221E0}" type="pres">
      <dgm:prSet presAssocID="{60D309A6-524F-6F4F-8F5F-1793751A4F34}" presName="arrowAndChildren" presStyleCnt="0"/>
      <dgm:spPr/>
    </dgm:pt>
    <dgm:pt modelId="{DC8A282E-41E2-E64A-B0CC-63D8C288F864}" type="pres">
      <dgm:prSet presAssocID="{60D309A6-524F-6F4F-8F5F-1793751A4F34}" presName="parentTextArrow" presStyleLbl="node1" presStyleIdx="1" presStyleCnt="3"/>
      <dgm:spPr/>
    </dgm:pt>
    <dgm:pt modelId="{C78CC3C1-9E36-2948-A122-B66C3B8AD8E2}" type="pres">
      <dgm:prSet presAssocID="{4C46A92D-F382-D84C-A24D-A7422C7C1D12}" presName="sp" presStyleCnt="0"/>
      <dgm:spPr/>
    </dgm:pt>
    <dgm:pt modelId="{B9057514-C32D-7743-A398-EEDD29825C18}" type="pres">
      <dgm:prSet presAssocID="{56CDB02F-778A-6B40-9319-D1345B431325}" presName="arrowAndChildren" presStyleCnt="0"/>
      <dgm:spPr/>
    </dgm:pt>
    <dgm:pt modelId="{45022DDE-323B-0E4A-945E-FD0BCAAFDDAE}" type="pres">
      <dgm:prSet presAssocID="{56CDB02F-778A-6B40-9319-D1345B431325}" presName="parentTextArrow" presStyleLbl="node1" presStyleIdx="2" presStyleCnt="3" custLinFactNeighborY="-17180"/>
      <dgm:spPr/>
    </dgm:pt>
  </dgm:ptLst>
  <dgm:cxnLst>
    <dgm:cxn modelId="{BC16A502-4246-DA43-AC24-52F53E99B7EE}" type="presOf" srcId="{23921C2F-65E6-E44B-BAD2-588C9B88B82A}" destId="{ADDD60D7-869C-F84F-BB28-87FA2D2EE8FD}" srcOrd="0" destOrd="0" presId="urn:microsoft.com/office/officeart/2005/8/layout/process4"/>
    <dgm:cxn modelId="{AC123D04-A369-CF46-A5D7-DE9E18D936DD}" type="presOf" srcId="{EDE4312E-2B1C-2A49-98D8-E7B584A26C30}" destId="{E3D79A0F-1E2E-5F49-9933-CA18BD85158A}" srcOrd="0" destOrd="0" presId="urn:microsoft.com/office/officeart/2005/8/layout/process4"/>
    <dgm:cxn modelId="{78719F16-5C30-474C-9F66-C52EB8F8B663}" srcId="{EDE4312E-2B1C-2A49-98D8-E7B584A26C30}" destId="{56CDB02F-778A-6B40-9319-D1345B431325}" srcOrd="0" destOrd="0" parTransId="{0CA9B4E2-64D2-504E-AD21-F4700283BCF8}" sibTransId="{4C46A92D-F382-D84C-A24D-A7422C7C1D12}"/>
    <dgm:cxn modelId="{3A3C8035-B62D-6640-8B38-FB3381C45F3D}" srcId="{EDE4312E-2B1C-2A49-98D8-E7B584A26C30}" destId="{23921C2F-65E6-E44B-BAD2-588C9B88B82A}" srcOrd="2" destOrd="0" parTransId="{EA1E9198-BE4E-2A4E-8DC3-6A9808E7D9DC}" sibTransId="{165B998E-46FF-9043-9763-1902E86CE963}"/>
    <dgm:cxn modelId="{18049C47-B89F-124B-9402-424C16FDB006}" srcId="{EDE4312E-2B1C-2A49-98D8-E7B584A26C30}" destId="{60D309A6-524F-6F4F-8F5F-1793751A4F34}" srcOrd="1" destOrd="0" parTransId="{3E20BA4F-759E-7940-8178-DFA05DE59A16}" sibTransId="{D4205D0B-57CF-F747-9C94-A0BE9C42B3F9}"/>
    <dgm:cxn modelId="{2E4EF29B-9813-7047-8354-879CECEDE675}" type="presOf" srcId="{56CDB02F-778A-6B40-9319-D1345B431325}" destId="{45022DDE-323B-0E4A-945E-FD0BCAAFDDAE}" srcOrd="0" destOrd="0" presId="urn:microsoft.com/office/officeart/2005/8/layout/process4"/>
    <dgm:cxn modelId="{7D2936A1-6D2A-9947-9D17-64488A526BB3}" type="presOf" srcId="{60D309A6-524F-6F4F-8F5F-1793751A4F34}" destId="{DC8A282E-41E2-E64A-B0CC-63D8C288F864}" srcOrd="0" destOrd="0" presId="urn:microsoft.com/office/officeart/2005/8/layout/process4"/>
    <dgm:cxn modelId="{23FB7E35-36C0-4A40-834A-FFF0D772E88B}" type="presParOf" srcId="{E3D79A0F-1E2E-5F49-9933-CA18BD85158A}" destId="{262151AD-0943-C348-91F0-1E59D9EBDEC3}" srcOrd="0" destOrd="0" presId="urn:microsoft.com/office/officeart/2005/8/layout/process4"/>
    <dgm:cxn modelId="{0998AF2F-15B5-5343-9DB3-311E8CDE91EF}" type="presParOf" srcId="{262151AD-0943-C348-91F0-1E59D9EBDEC3}" destId="{ADDD60D7-869C-F84F-BB28-87FA2D2EE8FD}" srcOrd="0" destOrd="0" presId="urn:microsoft.com/office/officeart/2005/8/layout/process4"/>
    <dgm:cxn modelId="{72DAE3C7-6B37-5249-A137-A8B2AB884266}" type="presParOf" srcId="{E3D79A0F-1E2E-5F49-9933-CA18BD85158A}" destId="{27A2A03A-49FB-4848-8106-CFAD0C7FD54D}" srcOrd="1" destOrd="0" presId="urn:microsoft.com/office/officeart/2005/8/layout/process4"/>
    <dgm:cxn modelId="{DAD5EE83-B635-D54C-92D3-13F37B930C9D}" type="presParOf" srcId="{E3D79A0F-1E2E-5F49-9933-CA18BD85158A}" destId="{C090A600-E789-7241-ACDE-6BF0BA3221E0}" srcOrd="2" destOrd="0" presId="urn:microsoft.com/office/officeart/2005/8/layout/process4"/>
    <dgm:cxn modelId="{001CFFD8-6026-3B41-83D7-5871CB79550D}" type="presParOf" srcId="{C090A600-E789-7241-ACDE-6BF0BA3221E0}" destId="{DC8A282E-41E2-E64A-B0CC-63D8C288F864}" srcOrd="0" destOrd="0" presId="urn:microsoft.com/office/officeart/2005/8/layout/process4"/>
    <dgm:cxn modelId="{0DC1A727-6FF1-1A47-9C56-FEC67A94F828}" type="presParOf" srcId="{E3D79A0F-1E2E-5F49-9933-CA18BD85158A}" destId="{C78CC3C1-9E36-2948-A122-B66C3B8AD8E2}" srcOrd="3" destOrd="0" presId="urn:microsoft.com/office/officeart/2005/8/layout/process4"/>
    <dgm:cxn modelId="{DE8003F6-2899-E648-8A97-64CB031736F4}" type="presParOf" srcId="{E3D79A0F-1E2E-5F49-9933-CA18BD85158A}" destId="{B9057514-C32D-7743-A398-EEDD29825C18}" srcOrd="4" destOrd="0" presId="urn:microsoft.com/office/officeart/2005/8/layout/process4"/>
    <dgm:cxn modelId="{3E63088E-FC6E-0A4C-AC31-A6C4BE596581}" type="presParOf" srcId="{B9057514-C32D-7743-A398-EEDD29825C18}" destId="{45022DDE-323B-0E4A-945E-FD0BCAAFDD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60D7-869C-F84F-BB28-87FA2D2EE8FD}">
      <dsp:nvSpPr>
        <dsp:cNvPr id="0" name=""/>
        <dsp:cNvSpPr/>
      </dsp:nvSpPr>
      <dsp:spPr>
        <a:xfrm>
          <a:off x="0" y="2466650"/>
          <a:ext cx="5384800" cy="80960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b="0" i="1" kern="1200" smtClean="0"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lang="en-CA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m:rPr>
                        <m:nor/>
                      </m:rPr>
                      <a:rPr lang="en-US" sz="2000" b="0" i="0" kern="1200" smtClean="0"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sz="2000" b="0" i="0" kern="12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kern="12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000" b="0" i="1" kern="12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2000" b="0" i="0" kern="1200" smtClean="0">
                        <a:latin typeface="Cambria Math" panose="02040503050406030204" pitchFamily="18" charset="0"/>
                      </a:rPr>
                      <m:t>infecte</m:t>
                    </m:r>
                    <m:r>
                      <m:rPr>
                        <m:nor/>
                      </m:rPr>
                      <a:rPr lang="en-US" sz="2000" b="0" i="0" kern="1200" smtClean="0">
                        <a:latin typeface="Cambria Math" panose="02040503050406030204" pitchFamily="18" charset="0"/>
                      </a:rPr>
                      <m:t>d</m:t>
                    </m:r>
                  </m:e>
                </m:d>
                <m:r>
                  <a:rPr lang="en-CA" sz="2000" b="0" i="1" kern="1200" smtClean="0">
                    <a:latin typeface="Cambria Math" panose="02040503050406030204" pitchFamily="18" charset="0"/>
                  </a:rPr>
                  <m:t>≥</m:t>
                </m:r>
                <m:r>
                  <a:rPr lang="en-CA" sz="2000" b="0" i="1" kern="1200" smtClean="0">
                    <a:latin typeface="Cambria Math" panose="02040503050406030204" pitchFamily="18" charset="0"/>
                  </a:rPr>
                  <m:t>𝑃</m:t>
                </m:r>
                <m:r>
                  <a:rPr lang="en-CA" sz="2000" b="0" i="1" kern="1200" smtClean="0"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lang="en-US" sz="2000" b="0" i="0" kern="1200" smtClean="0">
                    <a:latin typeface="Cambria Math" panose="02040503050406030204" pitchFamily="18" charset="0"/>
                  </a:rPr>
                  <m:t>Node</m:t>
                </m:r>
                <m:r>
                  <m:rPr>
                    <m:nor/>
                  </m:rPr>
                  <a:rPr lang="en-US" sz="2000" b="0" i="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CA" sz="2000" b="0" i="1" kern="1200" smtClean="0">
                    <a:latin typeface="Cambria Math" panose="02040503050406030204" pitchFamily="18" charset="0"/>
                  </a:rPr>
                  <m:t>𝑖</m:t>
                </m:r>
                <m:r>
                  <a:rPr lang="en-CA" sz="2000" b="0" i="1" kern="1200" smtClean="0"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in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largest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infected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CA" sz="2000" b="0" i="0" kern="1200" smtClean="0">
                    <a:latin typeface="Cambria Math" panose="02040503050406030204" pitchFamily="18" charset="0"/>
                  </a:rPr>
                  <m:t>component</m:t>
                </m:r>
                <m:r>
                  <a:rPr lang="en-CA" sz="20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000" kern="1200" dirty="0"/>
        </a:p>
      </dsp:txBody>
      <dsp:txXfrm>
        <a:off x="0" y="2466650"/>
        <a:ext cx="5384800" cy="809609"/>
      </dsp:txXfrm>
    </dsp:sp>
    <dsp:sp modelId="{DC8A282E-41E2-E64A-B0CC-63D8C288F864}">
      <dsp:nvSpPr>
        <dsp:cNvPr id="0" name=""/>
        <dsp:cNvSpPr/>
      </dsp:nvSpPr>
      <dsp:spPr>
        <a:xfrm rot="10800000">
          <a:off x="0" y="1233614"/>
          <a:ext cx="5384800" cy="1245179"/>
        </a:xfrm>
        <a:prstGeom prst="upArrowCallou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CA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ℳ</m:t>
              </m:r>
              <m:r>
                <a:rPr lang="en-CA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(</m:t>
              </m:r>
              <m:sSub>
                <m:sSubPr>
                  <m:ctrlPr>
                    <a:rPr lang="en-CA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CA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CA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𝑛</m:t>
                  </m:r>
                </m:sub>
              </m:sSub>
              <m:r>
                <a:rPr lang="en-CA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000" kern="1200" dirty="0">
              <a:solidFill>
                <a:schemeClr val="bg1"/>
              </a:solidFill>
            </a:rPr>
            <a:t> indicates the infection status of the largest component</a:t>
          </a:r>
        </a:p>
      </dsp:txBody>
      <dsp:txXfrm rot="10800000">
        <a:off x="0" y="1233614"/>
        <a:ext cx="5384800" cy="809080"/>
      </dsp:txXfrm>
    </dsp:sp>
    <dsp:sp modelId="{45022DDE-323B-0E4A-945E-FD0BCAAFDDAE}">
      <dsp:nvSpPr>
        <dsp:cNvPr id="0" name=""/>
        <dsp:cNvSpPr/>
      </dsp:nvSpPr>
      <dsp:spPr>
        <a:xfrm rot="10800000">
          <a:off x="0" y="0"/>
          <a:ext cx="5384800" cy="1245179"/>
        </a:xfrm>
        <a:prstGeom prst="upArrowCallou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bg1"/>
              </a:solidFill>
            </a:rPr>
            <a:t>Nodes in the largest component have the same infection status</a:t>
          </a:r>
        </a:p>
      </dsp:txBody>
      <dsp:txXfrm rot="10800000">
        <a:off x="0" y="0"/>
        <a:ext cx="5384800" cy="809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FE5D-A5C8-5A54-F625-2EE69414E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FBE8B-6381-41EB-8E1A-17443844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704CA-6FBC-5A89-78C7-D8B3BAED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5FC6-23D2-6577-7948-04F2409C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3B8C-CBAC-6113-866F-DAD1D288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2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A97E-2BCD-AA12-AD65-1F805A17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E6B2A-74A1-B767-7141-82A5AEEC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FEA1-7B9C-0367-6E0A-73B5F800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367A-04EB-E990-9A99-9C7ECDB4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42E0-6DF4-75C0-4296-17344885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56A42-D8A2-2EE6-A821-525085D9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396D0-10B7-34A2-D353-59437378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DBDE-B22A-98E7-1F71-C83641BB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4A27-1688-36D8-CFDE-D2E5EBBB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2B1A-C494-7A9D-D93F-C266D535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410B-8D5A-B10A-B008-191D7EAB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02F6-6C7A-1B33-ED5E-FBE62D44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741D-63B6-9161-7401-0E9E9985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8D01-230A-6A1C-3AD7-B81050B6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D9292-3A35-32AC-5E5D-2FCA71E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3574-F59D-C111-EE4A-A3035B63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2723-2F13-1FA0-FE16-EAFEE432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7765-E51E-9FF1-7554-94397B2F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4ABD-E498-230A-5909-4DEB02C7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B4D7-1E84-55B3-ABE9-27D25EC7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5AC6-EDB3-FBB2-85E7-2BC0101E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CF56-D016-798C-B497-88DA8799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71D07-A564-2B7D-AA34-4BFB2DAA3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CEB4-6902-CC48-916D-8A91F512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E8857-2B72-572B-011A-923C34B7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74C7-07F7-4FF4-44BD-00B4FE4F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39EC-8606-D243-CA85-696D63D9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3D91-C302-D272-2F30-08368A3A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2796A-79F4-EB76-60C8-1923764F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C07B9-67C7-6E14-03A6-093885A9C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6ECD9-651E-D815-166A-44844411F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D6BF4-B499-81E7-7158-AF62CA56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E3FE6-8F51-8F03-2CA1-2EE9DB21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53590-5CFD-DD8C-3B5F-ABBDE899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5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3FD-8200-C6D6-22BB-C8D8B161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CE36A-D8B1-5388-8ED9-F4393DEB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C79D-19CA-FE31-6CF5-6E36FF15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84534-6164-11BD-5D34-104B1F96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9268B-EAC8-03CB-19ED-13330829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289F3-10B9-2FAD-E127-45F5B5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8BB5C-BDA1-04CD-CD9E-B957C07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A101-529D-E3ED-DD29-88943A63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C8FA-7592-4EA7-B51A-7493971E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3FCE6-A620-7C3D-91A7-F0FA68BF8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E40BB-7147-F1A8-2447-446466D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734B3-5E1B-AF0C-B1E6-14D6E7D8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FC223-98B1-78D9-D207-6CB75910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11D6-8EE9-4B76-3F72-6D3CE6B8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5F6A2-B301-6C24-7377-AECB361FF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8F37-6DA9-38F0-E1CE-F5503F96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F1CBA-9538-F778-65FE-3C0A2E85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837E9-1228-78FB-CE94-2328F7B8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49E12-8AB9-A5CE-DD5F-E07F5A05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14EE8-9831-4D9E-09B8-9F31C6A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04898-6CBE-BCD0-1ADD-06937DB8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628D-8C3F-DFAA-883B-F2349B2CA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F6B6-88E3-B649-A4F9-8BD3FED8F32F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FB3B-9B9A-5178-3889-C0AADC55E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AC26-DAE0-582F-8882-95C88A95C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13A19-867B-9609-56AB-69134EB00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1" t="5536" r="5982" b="355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AA0DF-F78C-AB7E-4683-7984FD3E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Privacy Protection Amid Giant Components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29233-FF88-2C11-967B-F8C51EFE44CA}"/>
              </a:ext>
            </a:extLst>
          </p:cNvPr>
          <p:cNvSpPr txBox="1"/>
          <p:nvPr/>
        </p:nvSpPr>
        <p:spPr>
          <a:xfrm>
            <a:off x="8203692" y="5089306"/>
            <a:ext cx="3292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Qingyuan Chen, David Wu, George Yu, </a:t>
            </a:r>
            <a:r>
              <a:rPr lang="en-US" dirty="0" err="1"/>
              <a:t>Zhanhao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3620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FD46-3A93-3B3B-D4B5-430BCAD4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025"/>
            <a:ext cx="10515600" cy="1325563"/>
          </a:xfrm>
        </p:spPr>
        <p:txBody>
          <a:bodyPr/>
          <a:lstStyle/>
          <a:p>
            <a:r>
              <a:rPr lang="en-US" dirty="0"/>
              <a:t>Previous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CEF481-E4CE-89A5-34D8-CFD4E217669B}"/>
                  </a:ext>
                </a:extLst>
              </p:cNvPr>
              <p:cNvSpPr txBox="1"/>
              <p:nvPr/>
            </p:nvSpPr>
            <p:spPr>
              <a:xfrm>
                <a:off x="838200" y="2541128"/>
                <a:ext cx="4447822" cy="2606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b="1" dirty="0"/>
                  <a:t>Model: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Independent Cascade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Random Graphs: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/>
                  <a:t>, Chung-Lu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Average Degree: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Number of infected nodes: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Sublinear privacy mechanism: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CEF481-E4CE-89A5-34D8-CFD4E217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41128"/>
                <a:ext cx="4447822" cy="2606739"/>
              </a:xfrm>
              <a:prstGeom prst="rect">
                <a:avLst/>
              </a:prstGeom>
              <a:blipFill>
                <a:blip r:embed="rId2"/>
                <a:stretch>
                  <a:fillRect l="-1140" t="-1456" b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AB1013-306A-75D2-BC10-BF3EA021053E}"/>
              </a:ext>
            </a:extLst>
          </p:cNvPr>
          <p:cNvSpPr txBox="1"/>
          <p:nvPr/>
        </p:nvSpPr>
        <p:spPr>
          <a:xfrm>
            <a:off x="838200" y="1452922"/>
            <a:ext cx="961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</a:t>
            </a:r>
            <a:r>
              <a:rPr lang="en-US" b="1" dirty="0"/>
              <a:t>: </a:t>
            </a:r>
            <a:r>
              <a:rPr lang="en-US" sz="1800" b="1" dirty="0"/>
              <a:t>Infer the infection status of individual nodes given graph topology.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BEA1E2F7-78F6-88D1-0215-6D3FE39D5D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94373924"/>
                  </p:ext>
                </p:extLst>
              </p:nvPr>
            </p:nvGraphicFramePr>
            <p:xfrm>
              <a:off x="6254044" y="2541128"/>
              <a:ext cx="5384800" cy="32768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BEA1E2F7-78F6-88D1-0215-6D3FE39D5D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94373924"/>
                  </p:ext>
                </p:extLst>
              </p:nvPr>
            </p:nvGraphicFramePr>
            <p:xfrm>
              <a:off x="6254044" y="2541128"/>
              <a:ext cx="5384800" cy="32768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E72D101-3F5D-7AFD-80CF-8F099CEF61F9}"/>
              </a:ext>
            </a:extLst>
          </p:cNvPr>
          <p:cNvSpPr txBox="1"/>
          <p:nvPr/>
        </p:nvSpPr>
        <p:spPr>
          <a:xfrm>
            <a:off x="7981244" y="195381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Takeaways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C29F3B-212D-2569-27BF-AA0C0E209387}"/>
              </a:ext>
            </a:extLst>
          </p:cNvPr>
          <p:cNvCxnSpPr/>
          <p:nvPr/>
        </p:nvCxnSpPr>
        <p:spPr>
          <a:xfrm>
            <a:off x="5904089" y="2575018"/>
            <a:ext cx="0" cy="3479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43444E-0EA0-50B0-BA38-3F69110242B6}"/>
              </a:ext>
            </a:extLst>
          </p:cNvPr>
          <p:cNvSpPr txBox="1"/>
          <p:nvPr/>
        </p:nvSpPr>
        <p:spPr>
          <a:xfrm>
            <a:off x="1986844" y="195381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Setup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ACA4E-B51C-DF61-22C7-40DE0EA00C9F}"/>
              </a:ext>
            </a:extLst>
          </p:cNvPr>
          <p:cNvCxnSpPr>
            <a:cxnSpLocks/>
          </p:cNvCxnSpPr>
          <p:nvPr/>
        </p:nvCxnSpPr>
        <p:spPr>
          <a:xfrm>
            <a:off x="948267" y="1332645"/>
            <a:ext cx="1069057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0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FD46-3A93-3B3B-D4B5-430BCAD4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025"/>
            <a:ext cx="10515600" cy="1325563"/>
          </a:xfrm>
        </p:spPr>
        <p:txBody>
          <a:bodyPr/>
          <a:lstStyle/>
          <a:p>
            <a:r>
              <a:rPr lang="en-US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CEF481-E4CE-89A5-34D8-CFD4E217669B}"/>
                  </a:ext>
                </a:extLst>
              </p:cNvPr>
              <p:cNvSpPr txBox="1"/>
              <p:nvPr/>
            </p:nvSpPr>
            <p:spPr>
              <a:xfrm>
                <a:off x="838200" y="2541128"/>
                <a:ext cx="4447822" cy="301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b="1" dirty="0"/>
                  <a:t>Model: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 Threshold</a:t>
                </a:r>
              </a:p>
              <a:p>
                <a:r>
                  <a:rPr lang="en-US" b="1" dirty="0"/>
                  <a:t>	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CA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CA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Random Graphs: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/>
                  <a:t>, Chung-Lu</a:t>
                </a:r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Average Degree: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Number of infected nodes: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sz="1800" b="1" dirty="0"/>
                  <a:t>Sublinear privacy mechanism: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CEF481-E4CE-89A5-34D8-CFD4E217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41128"/>
                <a:ext cx="4447822" cy="3019224"/>
              </a:xfrm>
              <a:prstGeom prst="rect">
                <a:avLst/>
              </a:prstGeom>
              <a:blipFill>
                <a:blip r:embed="rId2"/>
                <a:stretch>
                  <a:fillRect l="-1140" t="-126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AB1013-306A-75D2-BC10-BF3EA021053E}"/>
              </a:ext>
            </a:extLst>
          </p:cNvPr>
          <p:cNvSpPr txBox="1"/>
          <p:nvPr/>
        </p:nvSpPr>
        <p:spPr>
          <a:xfrm>
            <a:off x="838200" y="1452922"/>
            <a:ext cx="961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</a:t>
            </a:r>
            <a:r>
              <a:rPr lang="en-US" b="1" dirty="0"/>
              <a:t>: </a:t>
            </a:r>
            <a:r>
              <a:rPr lang="en-US" sz="1800" b="1" dirty="0"/>
              <a:t>Infer the infection status of individual nodes given graph topology.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2D101-3F5D-7AFD-80CF-8F099CEF61F9}"/>
              </a:ext>
            </a:extLst>
          </p:cNvPr>
          <p:cNvSpPr txBox="1"/>
          <p:nvPr/>
        </p:nvSpPr>
        <p:spPr>
          <a:xfrm>
            <a:off x="7902221" y="1953819"/>
            <a:ext cx="208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Preliminary 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C29F3B-212D-2569-27BF-AA0C0E209387}"/>
              </a:ext>
            </a:extLst>
          </p:cNvPr>
          <p:cNvCxnSpPr/>
          <p:nvPr/>
        </p:nvCxnSpPr>
        <p:spPr>
          <a:xfrm>
            <a:off x="5904089" y="2575018"/>
            <a:ext cx="0" cy="3479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43444E-0EA0-50B0-BA38-3F69110242B6}"/>
              </a:ext>
            </a:extLst>
          </p:cNvPr>
          <p:cNvSpPr txBox="1"/>
          <p:nvPr/>
        </p:nvSpPr>
        <p:spPr>
          <a:xfrm>
            <a:off x="1986844" y="195381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Setup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ACA4E-B51C-DF61-22C7-40DE0EA00C9F}"/>
              </a:ext>
            </a:extLst>
          </p:cNvPr>
          <p:cNvCxnSpPr>
            <a:cxnSpLocks/>
          </p:cNvCxnSpPr>
          <p:nvPr/>
        </p:nvCxnSpPr>
        <p:spPr>
          <a:xfrm>
            <a:off x="948267" y="1332645"/>
            <a:ext cx="1069057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255208-A4BE-1FD5-D4F7-67246FF12AF7}"/>
              </a:ext>
            </a:extLst>
          </p:cNvPr>
          <p:cNvSpPr/>
          <p:nvPr/>
        </p:nvSpPr>
        <p:spPr>
          <a:xfrm>
            <a:off x="6095998" y="2575018"/>
            <a:ext cx="5542839" cy="993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Privacy is hard to preserve when a large cascade occurs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E9411F5-584F-0081-0A2A-EF525FF485F0}"/>
                  </a:ext>
                </a:extLst>
              </p:cNvPr>
              <p:cNvSpPr/>
              <p:nvPr/>
            </p:nvSpPr>
            <p:spPr>
              <a:xfrm>
                <a:off x="6095998" y="4014521"/>
                <a:ext cx="5542839" cy="9938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2000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: Large cascade occurs with positive probability if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−1+</m:t>
                        </m:r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E9411F5-584F-0081-0A2A-EF525FF48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4014521"/>
                <a:ext cx="5542839" cy="993884"/>
              </a:xfrm>
              <a:prstGeom prst="rect">
                <a:avLst/>
              </a:prstGeom>
              <a:blipFill>
                <a:blip r:embed="rId3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{7459E657-350E-8E48-BBFE-E8533C739C2A}tf10001119</Template>
  <TotalTime>220</TotalTime>
  <Words>178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</vt:lpstr>
      <vt:lpstr>Office Theme</vt:lpstr>
      <vt:lpstr>Privacy Protection Amid Giant Components</vt:lpstr>
      <vt:lpstr>Previous Work</vt:lpstr>
      <vt:lpstr>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Protection Amid Giant Components</dc:title>
  <dc:creator>Qingyuan Chen</dc:creator>
  <cp:lastModifiedBy>Zhanhao Zhang</cp:lastModifiedBy>
  <cp:revision>6</cp:revision>
  <dcterms:created xsi:type="dcterms:W3CDTF">2023-04-28T19:05:56Z</dcterms:created>
  <dcterms:modified xsi:type="dcterms:W3CDTF">2023-04-29T17:46:12Z</dcterms:modified>
</cp:coreProperties>
</file>