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, Student" initials="L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312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4" Type="http://schemas.microsoft.com/office/2011/relationships/chartColorStyle" Target="colors1.xml"/><Relationship Id="rId1" Type="http://schemas.openxmlformats.org/officeDocument/2006/relationships/oleObject" Target="file:///C:\Users\Studentlab\Downloads\HTN%20and%20Sleep%20Figure%20(1).xlsx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4" Type="http://schemas.microsoft.com/office/2011/relationships/chartColorStyle" Target="colors2.xml"/><Relationship Id="rId1" Type="http://schemas.openxmlformats.org/officeDocument/2006/relationships/oleObject" Target="file:///C:\Users\Studentlab\Downloads\HTN%20and%20Sleep%20Figure%20(1).xlsx" TargetMode="External"/><Relationship Id="rId2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4" Type="http://schemas.microsoft.com/office/2011/relationships/chartColorStyle" Target="colors3.xml"/><Relationship Id="rId1" Type="http://schemas.openxmlformats.org/officeDocument/2006/relationships/oleObject" Target="file:///C:\Users\Studentlab\Downloads\HTN%20and%20Sleep%20Figure%20(1).xlsx" TargetMode="External"/><Relationship Id="rId2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4" Type="http://schemas.microsoft.com/office/2011/relationships/chartColorStyle" Target="colors4.xml"/><Relationship Id="rId1" Type="http://schemas.openxmlformats.org/officeDocument/2006/relationships/oleObject" Target="file:///C:\Users\Studentlab\Downloads\HTN%20and%20Sleep%20Figure%20(1).xlsx" TargetMode="External"/><Relationship Id="rId2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8429474044873"/>
          <c:y val="0.126618065879874"/>
          <c:w val="0.890222172109146"/>
          <c:h val="0.822455937129471"/>
        </c:manualLayout>
      </c:layout>
      <c:scatterChart>
        <c:scatterStyle val="lineMarker"/>
        <c:varyColors val="0"/>
        <c:ser>
          <c:idx val="0"/>
          <c:order val="0"/>
          <c:tx>
            <c:strRef>
              <c:f>'Fig 1, SUPP T'!$H$5:$H$18</c:f>
              <c:strCache>
                <c:ptCount val="14"/>
                <c:pt idx="0">
                  <c:v>Intermediate</c:v>
                </c:pt>
                <c:pt idx="1">
                  <c:v>Ideal</c:v>
                </c:pt>
                <c:pt idx="3">
                  <c:v>Intermediate</c:v>
                </c:pt>
                <c:pt idx="4">
                  <c:v>Ideal</c:v>
                </c:pt>
                <c:pt idx="6">
                  <c:v>Intermediate</c:v>
                </c:pt>
                <c:pt idx="7">
                  <c:v>Ideal</c:v>
                </c:pt>
                <c:pt idx="9">
                  <c:v>Intermediate</c:v>
                </c:pt>
                <c:pt idx="10">
                  <c:v>Ideal</c:v>
                </c:pt>
                <c:pt idx="12">
                  <c:v>Intermediate</c:v>
                </c:pt>
                <c:pt idx="13">
                  <c:v>Ideal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bg2">
                    <a:lumMod val="10000"/>
                  </a:schemeClr>
                </a:solidFill>
              </a:ln>
              <a:effectLst/>
            </c:spPr>
          </c:marker>
          <c:dPt>
            <c:idx val="0"/>
            <c:marker>
              <c:spPr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bg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A1F-4E70-84EC-F2B40CDF850C}"/>
              </c:ext>
            </c:extLst>
          </c:dPt>
          <c:dPt>
            <c:idx val="1"/>
            <c:marker>
              <c:spPr>
                <a:solidFill>
                  <a:schemeClr val="tx1"/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8A1F-4E70-84EC-F2B40CDF850C}"/>
              </c:ext>
            </c:extLst>
          </c:dPt>
          <c:dPt>
            <c:idx val="2"/>
            <c:marker>
              <c:spPr>
                <a:solidFill>
                  <a:schemeClr val="tx1"/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8A1F-4E70-84EC-F2B40CDF850C}"/>
              </c:ext>
            </c:extLst>
          </c:dPt>
          <c:dPt>
            <c:idx val="3"/>
            <c:marker>
              <c:spPr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8A1F-4E70-84EC-F2B40CDF850C}"/>
              </c:ext>
            </c:extLst>
          </c:dPt>
          <c:dPt>
            <c:idx val="4"/>
            <c:marker>
              <c:spPr>
                <a:solidFill>
                  <a:schemeClr val="tx1"/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8A1F-4E70-84EC-F2B40CDF850C}"/>
              </c:ext>
            </c:extLst>
          </c:dPt>
          <c:dPt>
            <c:idx val="5"/>
            <c:marker>
              <c:spPr>
                <a:pattFill prst="pct80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8A1F-4E70-84EC-F2B40CDF850C}"/>
              </c:ext>
            </c:extLst>
          </c:dPt>
          <c:dPt>
            <c:idx val="6"/>
            <c:marker>
              <c:spPr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8A1F-4E70-84EC-F2B40CDF850C}"/>
              </c:ext>
            </c:extLst>
          </c:dPt>
          <c:dPt>
            <c:idx val="7"/>
            <c:marker>
              <c:spPr>
                <a:solidFill>
                  <a:schemeClr val="tx1">
                    <a:lumMod val="75000"/>
                    <a:lumOff val="2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8A1F-4E70-84EC-F2B40CDF850C}"/>
              </c:ext>
            </c:extLst>
          </c:dPt>
          <c:dPt>
            <c:idx val="8"/>
            <c:marker>
              <c:spPr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8A1F-4E70-84EC-F2B40CDF850C}"/>
              </c:ext>
            </c:extLst>
          </c:dPt>
          <c:dPt>
            <c:idx val="9"/>
            <c:marker>
              <c:spPr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8A1F-4E70-84EC-F2B40CDF850C}"/>
              </c:ext>
            </c:extLst>
          </c:dPt>
          <c:dPt>
            <c:idx val="10"/>
            <c:marker>
              <c:spPr>
                <a:solidFill>
                  <a:schemeClr val="tx1"/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8A1F-4E70-84EC-F2B40CDF850C}"/>
              </c:ext>
            </c:extLst>
          </c:dPt>
          <c:dPt>
            <c:idx val="12"/>
            <c:marker>
              <c:spPr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8A1F-4E70-84EC-F2B40CDF850C}"/>
              </c:ext>
            </c:extLst>
          </c:dPt>
          <c:dPt>
            <c:idx val="13"/>
            <c:marker>
              <c:spPr>
                <a:solidFill>
                  <a:schemeClr val="tx1"/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E-8A1F-4E70-84EC-F2B40CDF850C}"/>
              </c:ext>
            </c:extLst>
          </c:dPt>
          <c:xVal>
            <c:numRef>
              <c:f>'Fig 1, SUPP T'!$I$5:$I$18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</c:numCache>
            </c:numRef>
          </c:xVal>
          <c:yVal>
            <c:numRef>
              <c:f>'Fig 1, SUPP T'!$J$5:$J$18</c:f>
              <c:numCache>
                <c:formatCode>0.00</c:formatCode>
                <c:ptCount val="14"/>
                <c:pt idx="0" formatCode="General">
                  <c:v>0.59</c:v>
                </c:pt>
                <c:pt idx="1">
                  <c:v>0.38</c:v>
                </c:pt>
                <c:pt idx="3">
                  <c:v>0.47</c:v>
                </c:pt>
                <c:pt idx="4">
                  <c:v>0.26</c:v>
                </c:pt>
                <c:pt idx="6" formatCode="General">
                  <c:v>0.44</c:v>
                </c:pt>
                <c:pt idx="7" formatCode="General">
                  <c:v>0.27</c:v>
                </c:pt>
                <c:pt idx="9" formatCode="General">
                  <c:v>0.45</c:v>
                </c:pt>
                <c:pt idx="10" formatCode="General">
                  <c:v>0.32</c:v>
                </c:pt>
                <c:pt idx="12" formatCode="General">
                  <c:v>0.9</c:v>
                </c:pt>
                <c:pt idx="13" formatCode="General">
                  <c:v>0.55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8A1F-4E70-84EC-F2B40CDF850C}"/>
            </c:ext>
          </c:extLst>
        </c:ser>
        <c:ser>
          <c:idx val="2"/>
          <c:order val="1"/>
          <c:tx>
            <c:strRef>
              <c:f>'Fig 1, SUPP T'!$H$5:$H$21</c:f>
              <c:strCache>
                <c:ptCount val="17"/>
                <c:pt idx="0">
                  <c:v>Intermediate</c:v>
                </c:pt>
                <c:pt idx="1">
                  <c:v>Ideal</c:v>
                </c:pt>
                <c:pt idx="3">
                  <c:v>Intermediate</c:v>
                </c:pt>
                <c:pt idx="4">
                  <c:v>Ideal</c:v>
                </c:pt>
                <c:pt idx="6">
                  <c:v>Intermediate</c:v>
                </c:pt>
                <c:pt idx="7">
                  <c:v>Ideal</c:v>
                </c:pt>
                <c:pt idx="9">
                  <c:v>Intermediate</c:v>
                </c:pt>
                <c:pt idx="10">
                  <c:v>Ideal</c:v>
                </c:pt>
                <c:pt idx="12">
                  <c:v>Intermediate</c:v>
                </c:pt>
                <c:pt idx="13">
                  <c:v>Ideal</c:v>
                </c:pt>
                <c:pt idx="15">
                  <c:v>Intermediate</c:v>
                </c:pt>
                <c:pt idx="16">
                  <c:v>Ideal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1"/>
            <c:marker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0-8A1F-4E70-84EC-F2B40CDF850C}"/>
              </c:ext>
            </c:extLst>
          </c:dPt>
          <c:dPt>
            <c:idx val="4"/>
            <c:marker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1-8A1F-4E70-84EC-F2B40CDF850C}"/>
              </c:ext>
            </c:extLst>
          </c:dPt>
          <c:dPt>
            <c:idx val="7"/>
            <c:marker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2-8A1F-4E70-84EC-F2B40CDF850C}"/>
              </c:ext>
            </c:extLst>
          </c:dPt>
          <c:dPt>
            <c:idx val="10"/>
            <c:marker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3-8A1F-4E70-84EC-F2B40CDF850C}"/>
              </c:ext>
            </c:extLst>
          </c:dPt>
          <c:dPt>
            <c:idx val="13"/>
            <c:marker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4-8A1F-4E70-84EC-F2B40CDF850C}"/>
              </c:ext>
            </c:extLst>
          </c:dPt>
          <c:dPt>
            <c:idx val="16"/>
            <c:marker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5-8A1F-4E70-84EC-F2B40CDF850C}"/>
              </c:ext>
            </c:extLst>
          </c:dPt>
          <c:errBars>
            <c:errDir val="y"/>
            <c:errBarType val="both"/>
            <c:errValType val="cust"/>
            <c:noEndCap val="0"/>
            <c:plus>
              <c:numRef>
                <c:f>'Fig 1, SUPP T'!$M$5:$M$21</c:f>
                <c:numCache>
                  <c:formatCode>General</c:formatCode>
                  <c:ptCount val="17"/>
                  <c:pt idx="0">
                    <c:v>-0.17</c:v>
                  </c:pt>
                  <c:pt idx="1">
                    <c:v>-0.1</c:v>
                  </c:pt>
                  <c:pt idx="2">
                    <c:v>0.0</c:v>
                  </c:pt>
                  <c:pt idx="3">
                    <c:v>-0.12</c:v>
                  </c:pt>
                  <c:pt idx="4">
                    <c:v>-0.08</c:v>
                  </c:pt>
                  <c:pt idx="5">
                    <c:v>0.0</c:v>
                  </c:pt>
                  <c:pt idx="6">
                    <c:v>-0.09</c:v>
                  </c:pt>
                  <c:pt idx="7">
                    <c:v>-0.07</c:v>
                  </c:pt>
                  <c:pt idx="8">
                    <c:v>0.0</c:v>
                  </c:pt>
                  <c:pt idx="9">
                    <c:v>-0.12</c:v>
                  </c:pt>
                  <c:pt idx="10">
                    <c:v>-0.09</c:v>
                  </c:pt>
                  <c:pt idx="12">
                    <c:v>-0.42</c:v>
                  </c:pt>
                  <c:pt idx="13">
                    <c:v>-0.28</c:v>
                  </c:pt>
                  <c:pt idx="15">
                    <c:v>-0.26</c:v>
                  </c:pt>
                  <c:pt idx="16">
                    <c:v>-0.25</c:v>
                  </c:pt>
                </c:numCache>
              </c:numRef>
            </c:plus>
            <c:minus>
              <c:numRef>
                <c:f>'Fig 1, SUPP T'!$N$5:$N$21</c:f>
                <c:numCache>
                  <c:formatCode>General</c:formatCode>
                  <c:ptCount val="17"/>
                  <c:pt idx="0">
                    <c:v>-0.23</c:v>
                  </c:pt>
                  <c:pt idx="1">
                    <c:v>-0.14</c:v>
                  </c:pt>
                  <c:pt idx="2">
                    <c:v>0.0</c:v>
                  </c:pt>
                  <c:pt idx="3">
                    <c:v>-0.17</c:v>
                  </c:pt>
                  <c:pt idx="4">
                    <c:v>-0.1</c:v>
                  </c:pt>
                  <c:pt idx="5">
                    <c:v>0.0</c:v>
                  </c:pt>
                  <c:pt idx="6">
                    <c:v>-0.13</c:v>
                  </c:pt>
                  <c:pt idx="7">
                    <c:v>-0.1</c:v>
                  </c:pt>
                  <c:pt idx="8">
                    <c:v>0.0</c:v>
                  </c:pt>
                  <c:pt idx="9">
                    <c:v>-0.18</c:v>
                  </c:pt>
                  <c:pt idx="10">
                    <c:v>-0.13</c:v>
                  </c:pt>
                  <c:pt idx="12">
                    <c:v>-0.77</c:v>
                  </c:pt>
                  <c:pt idx="13">
                    <c:v>-0.54</c:v>
                  </c:pt>
                  <c:pt idx="15">
                    <c:v>-0.37</c:v>
                  </c:pt>
                  <c:pt idx="16">
                    <c:v>-0.44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.0"/>
            <c:spPr>
              <a:noFill/>
              <a:ln w="9525" cap="flat" cmpd="sng" algn="ctr">
                <a:noFill/>
                <a:round/>
              </a:ln>
              <a:effectLst/>
            </c:spPr>
          </c:errBars>
          <c:xVal>
            <c:numRef>
              <c:f>'Fig 1, SUPP T'!$I$5:$I$21</c:f>
              <c:numCache>
                <c:formatCode>General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</c:numCache>
            </c:numRef>
          </c:xVal>
          <c:yVal>
            <c:numRef>
              <c:f>'Fig 1, SUPP T'!$J$5:$J$21</c:f>
              <c:numCache>
                <c:formatCode>0.00</c:formatCode>
                <c:ptCount val="17"/>
                <c:pt idx="0" formatCode="General">
                  <c:v>0.59</c:v>
                </c:pt>
                <c:pt idx="1">
                  <c:v>0.38</c:v>
                </c:pt>
                <c:pt idx="3">
                  <c:v>0.47</c:v>
                </c:pt>
                <c:pt idx="4">
                  <c:v>0.26</c:v>
                </c:pt>
                <c:pt idx="6" formatCode="General">
                  <c:v>0.44</c:v>
                </c:pt>
                <c:pt idx="7" formatCode="General">
                  <c:v>0.27</c:v>
                </c:pt>
                <c:pt idx="9" formatCode="General">
                  <c:v>0.45</c:v>
                </c:pt>
                <c:pt idx="10" formatCode="General">
                  <c:v>0.32</c:v>
                </c:pt>
                <c:pt idx="12" formatCode="General">
                  <c:v>0.9</c:v>
                </c:pt>
                <c:pt idx="13" formatCode="General">
                  <c:v>0.55</c:v>
                </c:pt>
                <c:pt idx="15" formatCode="General">
                  <c:v>0.82</c:v>
                </c:pt>
                <c:pt idx="16" formatCode="General">
                  <c:v>0.57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6-8A1F-4E70-84EC-F2B40CDF8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9605112"/>
        <c:axId val="213960864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'Fig 1, SUPP T'!$H$5:$H$18</c15:sqref>
                        </c15:formulaRef>
                      </c:ext>
                    </c:extLst>
                    <c:strCache>
                      <c:ptCount val="14"/>
                      <c:pt idx="0">
                        <c:v>Intermediate</c:v>
                      </c:pt>
                      <c:pt idx="1">
                        <c:v>Ideal</c:v>
                      </c:pt>
                      <c:pt idx="3">
                        <c:v>Intermediate</c:v>
                      </c:pt>
                      <c:pt idx="4">
                        <c:v>Ideal</c:v>
                      </c:pt>
                      <c:pt idx="6">
                        <c:v>Intermediate</c:v>
                      </c:pt>
                      <c:pt idx="7">
                        <c:v>Ideal</c:v>
                      </c:pt>
                      <c:pt idx="9">
                        <c:v>Intermediate</c:v>
                      </c:pt>
                      <c:pt idx="10">
                        <c:v>Ideal</c:v>
                      </c:pt>
                      <c:pt idx="12">
                        <c:v>Intermediate</c:v>
                      </c:pt>
                      <c:pt idx="13">
                        <c:v>Ideal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'Fig 1, SUPP T'!$I$5:$I$18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'Fig 1, SUPP T'!$G$5:$G$18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0.7</c:v>
                      </c:pt>
                      <c:pt idx="1">
                        <c:v>0.45</c:v>
                      </c:pt>
                      <c:pt idx="3">
                        <c:v>0.5</c:v>
                      </c:pt>
                      <c:pt idx="4">
                        <c:v>0.25</c:v>
                      </c:pt>
                      <c:pt idx="6">
                        <c:v>0.55000000000000004</c:v>
                      </c:pt>
                      <c:pt idx="7">
                        <c:v>0.35</c:v>
                      </c:pt>
                      <c:pt idx="9">
                        <c:v>0.55000000000000004</c:v>
                      </c:pt>
                      <c:pt idx="10">
                        <c:v>0.4</c:v>
                      </c:pt>
                      <c:pt idx="12">
                        <c:v>1.44</c:v>
                      </c:pt>
                      <c:pt idx="13">
                        <c:v>0.75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17-8A1F-4E70-84EC-F2B40CDF850C}"/>
                  </c:ext>
                </c:extLst>
              </c15:ser>
            </c15:filteredScatterSeries>
          </c:ext>
        </c:extLst>
      </c:scatterChart>
      <c:valAx>
        <c:axId val="2139605112"/>
        <c:scaling>
          <c:orientation val="minMax"/>
          <c:max val="18.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39608648"/>
        <c:crossesAt val="1.0"/>
        <c:crossBetween val="midCat"/>
      </c:valAx>
      <c:valAx>
        <c:axId val="213960864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/>
              <a:lstStyle/>
              <a:p>
                <a:pPr>
                  <a:defRPr/>
                </a:pPr>
                <a:r>
                  <a:rPr lang="en-US"/>
                  <a:t>  </a:t>
                </a:r>
              </a:p>
            </c:rich>
          </c:tx>
          <c:layout>
            <c:manualLayout>
              <c:xMode val="edge"/>
              <c:yMode val="edge"/>
              <c:x val="0.415940251234753"/>
              <c:y val="0.15089528451580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39605112"/>
        <c:crossesAt val="-0.7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prstDash val="solid"/>
      <a:round/>
    </a:ln>
    <a:effectLst/>
  </c:spPr>
  <c:txPr>
    <a:bodyPr/>
    <a:lstStyle/>
    <a:p>
      <a:pPr>
        <a:defRPr sz="12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49654839936449"/>
          <c:y val="0.140381641484004"/>
          <c:w val="0.86623770641044"/>
          <c:h val="0.808692274952117"/>
        </c:manualLayout>
      </c:layout>
      <c:scatterChart>
        <c:scatterStyle val="lineMarker"/>
        <c:varyColors val="0"/>
        <c:ser>
          <c:idx val="0"/>
          <c:order val="0"/>
          <c:tx>
            <c:strRef>
              <c:f>'Fig 1, SUPP T1 - Models'!$H$5:$H$15</c:f>
              <c:strCache>
                <c:ptCount val="11"/>
                <c:pt idx="0">
                  <c:v>Intermediate</c:v>
                </c:pt>
                <c:pt idx="2">
                  <c:v>Intermediate</c:v>
                </c:pt>
                <c:pt idx="4">
                  <c:v>Intermediate</c:v>
                </c:pt>
                <c:pt idx="6">
                  <c:v>Intermediate</c:v>
                </c:pt>
                <c:pt idx="8">
                  <c:v>Intermediate</c:v>
                </c:pt>
                <c:pt idx="10">
                  <c:v>Intermediate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bg2">
                    <a:lumMod val="10000"/>
                  </a:schemeClr>
                </a:solidFill>
              </a:ln>
              <a:effectLst/>
            </c:spPr>
          </c:marker>
          <c:dPt>
            <c:idx val="0"/>
            <c:marker>
              <c:spPr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bg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890-42DC-971B-D40647E62342}"/>
              </c:ext>
            </c:extLst>
          </c:dPt>
          <c:dPt>
            <c:idx val="1"/>
            <c:marker>
              <c:spPr>
                <a:solidFill>
                  <a:schemeClr val="tx1"/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3890-42DC-971B-D40647E62342}"/>
              </c:ext>
            </c:extLst>
          </c:dPt>
          <c:dPt>
            <c:idx val="2"/>
            <c:marker>
              <c:spPr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3890-42DC-971B-D40647E62342}"/>
              </c:ext>
            </c:extLst>
          </c:dPt>
          <c:dPt>
            <c:idx val="3"/>
            <c:marker>
              <c:spPr>
                <a:pattFill prst="pct80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3890-42DC-971B-D40647E62342}"/>
              </c:ext>
            </c:extLst>
          </c:dPt>
          <c:dPt>
            <c:idx val="4"/>
            <c:marker>
              <c:spPr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3890-42DC-971B-D40647E62342}"/>
              </c:ext>
            </c:extLst>
          </c:dPt>
          <c:dPt>
            <c:idx val="5"/>
            <c:marker>
              <c:spPr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3890-42DC-971B-D40647E62342}"/>
              </c:ext>
            </c:extLst>
          </c:dPt>
          <c:dPt>
            <c:idx val="6"/>
            <c:marker>
              <c:spPr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3890-42DC-971B-D40647E62342}"/>
              </c:ext>
            </c:extLst>
          </c:dPt>
          <c:dPt>
            <c:idx val="8"/>
            <c:marker>
              <c:spPr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3890-42DC-971B-D40647E62342}"/>
              </c:ext>
            </c:extLst>
          </c:dPt>
          <c:dPt>
            <c:idx val="10"/>
            <c:marker>
              <c:spPr>
                <a:solidFill>
                  <a:schemeClr val="bg2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3890-42DC-971B-D40647E62342}"/>
              </c:ext>
            </c:extLst>
          </c:dPt>
          <c:errBars>
            <c:errDir val="y"/>
            <c:errBarType val="both"/>
            <c:errValType val="cust"/>
            <c:noEndCap val="0"/>
            <c:plus>
              <c:numRef>
                <c:f>'Fig 1, SUPP T1 - Models'!$M$5:$M$15</c:f>
                <c:numCache>
                  <c:formatCode>General</c:formatCode>
                  <c:ptCount val="11"/>
                  <c:pt idx="0">
                    <c:v>-0.08</c:v>
                  </c:pt>
                  <c:pt idx="1">
                    <c:v>0.0</c:v>
                  </c:pt>
                  <c:pt idx="2">
                    <c:v>-0.08</c:v>
                  </c:pt>
                  <c:pt idx="3">
                    <c:v>0.0</c:v>
                  </c:pt>
                  <c:pt idx="4">
                    <c:v>-0.0700000000000001</c:v>
                  </c:pt>
                  <c:pt idx="5">
                    <c:v>0.0</c:v>
                  </c:pt>
                  <c:pt idx="6">
                    <c:v>-0.12</c:v>
                  </c:pt>
                  <c:pt idx="8">
                    <c:v>-0.15</c:v>
                  </c:pt>
                  <c:pt idx="10">
                    <c:v>-0.21</c:v>
                  </c:pt>
                </c:numCache>
              </c:numRef>
            </c:plus>
            <c:minus>
              <c:numRef>
                <c:f>'Fig 1, SUPP T1 - Models'!$N$5:$N$15</c:f>
                <c:numCache>
                  <c:formatCode>General</c:formatCode>
                  <c:ptCount val="11"/>
                  <c:pt idx="0">
                    <c:v>-0.1</c:v>
                  </c:pt>
                  <c:pt idx="1">
                    <c:v>0.0</c:v>
                  </c:pt>
                  <c:pt idx="2">
                    <c:v>-0.09</c:v>
                  </c:pt>
                  <c:pt idx="3">
                    <c:v>0.0</c:v>
                  </c:pt>
                  <c:pt idx="4">
                    <c:v>-0.08</c:v>
                  </c:pt>
                  <c:pt idx="5">
                    <c:v>0.0</c:v>
                  </c:pt>
                  <c:pt idx="6">
                    <c:v>-0.15</c:v>
                  </c:pt>
                  <c:pt idx="8">
                    <c:v>-0.19</c:v>
                  </c:pt>
                  <c:pt idx="10">
                    <c:v>-0.29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xVal>
            <c:numRef>
              <c:f>'Fig 1, SUPP T1 - Models'!$I$5:$I$16</c:f>
              <c:numCache>
                <c:formatCode>General</c:formatCode>
                <c:ptCount val="12"/>
                <c:pt idx="0">
                  <c:v>1.0</c:v>
                </c:pt>
                <c:pt idx="1">
                  <c:v>3.0</c:v>
                </c:pt>
                <c:pt idx="2">
                  <c:v>4.0</c:v>
                </c:pt>
                <c:pt idx="3">
                  <c:v>6.0</c:v>
                </c:pt>
                <c:pt idx="4">
                  <c:v>7.0</c:v>
                </c:pt>
                <c:pt idx="5">
                  <c:v>9.0</c:v>
                </c:pt>
                <c:pt idx="6">
                  <c:v>10.0</c:v>
                </c:pt>
                <c:pt idx="7">
                  <c:v>12.0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16.0</c:v>
                </c:pt>
              </c:numCache>
            </c:numRef>
          </c:xVal>
          <c:yVal>
            <c:numRef>
              <c:f>'Fig 1, SUPP T1 - Models'!$J$5:$J$15</c:f>
              <c:numCache>
                <c:formatCode>General</c:formatCode>
                <c:ptCount val="11"/>
                <c:pt idx="0" formatCode="0.00">
                  <c:v>0.6</c:v>
                </c:pt>
                <c:pt idx="2" formatCode="0.00">
                  <c:v>0.5</c:v>
                </c:pt>
                <c:pt idx="4">
                  <c:v>0.55</c:v>
                </c:pt>
                <c:pt idx="6">
                  <c:v>0.64</c:v>
                </c:pt>
                <c:pt idx="8" formatCode="0.00">
                  <c:v>0.6</c:v>
                </c:pt>
                <c:pt idx="10">
                  <c:v>0.68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3890-42DC-971B-D40647E62342}"/>
            </c:ext>
          </c:extLst>
        </c:ser>
        <c:ser>
          <c:idx val="1"/>
          <c:order val="1"/>
          <c:tx>
            <c:strRef>
              <c:f>'Fig 1, SUPP T1 - Models'!$H$5:$H$13</c:f>
              <c:strCache>
                <c:ptCount val="9"/>
                <c:pt idx="0">
                  <c:v>Intermediate</c:v>
                </c:pt>
                <c:pt idx="2">
                  <c:v>Intermediate</c:v>
                </c:pt>
                <c:pt idx="4">
                  <c:v>Intermediate</c:v>
                </c:pt>
                <c:pt idx="6">
                  <c:v>Intermediate</c:v>
                </c:pt>
                <c:pt idx="8">
                  <c:v>Intermediate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Ref>
              <c:f>'Fig 1, SUPP T1 - Models'!$I$5:$I$13</c:f>
              <c:numCache>
                <c:formatCode>General</c:formatCode>
                <c:ptCount val="9"/>
                <c:pt idx="0">
                  <c:v>1.0</c:v>
                </c:pt>
                <c:pt idx="1">
                  <c:v>3.0</c:v>
                </c:pt>
                <c:pt idx="2">
                  <c:v>4.0</c:v>
                </c:pt>
                <c:pt idx="3">
                  <c:v>6.0</c:v>
                </c:pt>
                <c:pt idx="4">
                  <c:v>7.0</c:v>
                </c:pt>
                <c:pt idx="5">
                  <c:v>9.0</c:v>
                </c:pt>
                <c:pt idx="6">
                  <c:v>10.0</c:v>
                </c:pt>
                <c:pt idx="7">
                  <c:v>12.0</c:v>
                </c:pt>
                <c:pt idx="8">
                  <c:v>13.0</c:v>
                </c:pt>
              </c:numCache>
            </c:numRef>
          </c:xVal>
          <c:yVal>
            <c:numRef>
              <c:f>'Fig 1, SUPP T1 - Models'!$G$5:$G$13</c:f>
              <c:numCache>
                <c:formatCode>General</c:formatCode>
                <c:ptCount val="9"/>
                <c:pt idx="0">
                  <c:v>0.7</c:v>
                </c:pt>
                <c:pt idx="2">
                  <c:v>0.5</c:v>
                </c:pt>
                <c:pt idx="4">
                  <c:v>0.55</c:v>
                </c:pt>
                <c:pt idx="6">
                  <c:v>0.55</c:v>
                </c:pt>
                <c:pt idx="8">
                  <c:v>1.44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3890-42DC-971B-D40647E62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4533224"/>
        <c:axId val="2124536888"/>
      </c:scatterChart>
      <c:valAx>
        <c:axId val="2124533224"/>
        <c:scaling>
          <c:orientation val="minMax"/>
          <c:max val="16.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536888"/>
        <c:crossesAt val="1.0"/>
        <c:crossBetween val="midCat"/>
      </c:valAx>
      <c:valAx>
        <c:axId val="2124536888"/>
        <c:scaling>
          <c:orientation val="minMax"/>
          <c:max val="1.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c:rich>
          </c:tx>
          <c:layout>
            <c:manualLayout>
              <c:xMode val="edge"/>
              <c:yMode val="edge"/>
              <c:x val="0.415940251234753"/>
              <c:y val="0.15089528451580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124533224"/>
        <c:crossesAt val="-0.7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16651507670452"/>
          <c:y val="0.137581798445873"/>
          <c:w val="0.86623770641044"/>
          <c:h val="0.807115649606299"/>
        </c:manualLayout>
      </c:layout>
      <c:scatterChart>
        <c:scatterStyle val="lineMarker"/>
        <c:varyColors val="0"/>
        <c:ser>
          <c:idx val="0"/>
          <c:order val="0"/>
          <c:tx>
            <c:strRef>
              <c:f>'Fig 1, SUPP T1 - Men'!$H$5:$H$15</c:f>
              <c:strCache>
                <c:ptCount val="11"/>
                <c:pt idx="0">
                  <c:v>Intermediate</c:v>
                </c:pt>
                <c:pt idx="2">
                  <c:v>Intermediate</c:v>
                </c:pt>
                <c:pt idx="4">
                  <c:v>Intermediate</c:v>
                </c:pt>
                <c:pt idx="6">
                  <c:v>Intermediate</c:v>
                </c:pt>
                <c:pt idx="8">
                  <c:v>Intermediate</c:v>
                </c:pt>
                <c:pt idx="10">
                  <c:v>Intermediate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bg2">
                    <a:lumMod val="10000"/>
                  </a:schemeClr>
                </a:solidFill>
              </a:ln>
              <a:effectLst/>
            </c:spPr>
          </c:marker>
          <c:dPt>
            <c:idx val="0"/>
            <c:marker>
              <c:spPr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bg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456-4DF6-9328-8D4F7033920A}"/>
              </c:ext>
            </c:extLst>
          </c:dPt>
          <c:dPt>
            <c:idx val="1"/>
            <c:marker>
              <c:spPr>
                <a:solidFill>
                  <a:schemeClr val="tx1"/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4456-4DF6-9328-8D4F7033920A}"/>
              </c:ext>
            </c:extLst>
          </c:dPt>
          <c:dPt>
            <c:idx val="2"/>
            <c:marker>
              <c:spPr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4456-4DF6-9328-8D4F7033920A}"/>
              </c:ext>
            </c:extLst>
          </c:dPt>
          <c:dPt>
            <c:idx val="3"/>
            <c:marker>
              <c:spPr>
                <a:pattFill prst="pct80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4456-4DF6-9328-8D4F7033920A}"/>
              </c:ext>
            </c:extLst>
          </c:dPt>
          <c:dPt>
            <c:idx val="4"/>
            <c:marker>
              <c:spPr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4456-4DF6-9328-8D4F7033920A}"/>
              </c:ext>
            </c:extLst>
          </c:dPt>
          <c:dPt>
            <c:idx val="5"/>
            <c:marker>
              <c:spPr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4456-4DF6-9328-8D4F7033920A}"/>
              </c:ext>
            </c:extLst>
          </c:dPt>
          <c:dPt>
            <c:idx val="6"/>
            <c:marker>
              <c:spPr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4456-4DF6-9328-8D4F7033920A}"/>
              </c:ext>
            </c:extLst>
          </c:dPt>
          <c:dPt>
            <c:idx val="8"/>
            <c:marker>
              <c:spPr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4456-4DF6-9328-8D4F7033920A}"/>
              </c:ext>
            </c:extLst>
          </c:dPt>
          <c:dPt>
            <c:idx val="10"/>
            <c:marker>
              <c:spPr>
                <a:solidFill>
                  <a:schemeClr val="bg2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4456-4DF6-9328-8D4F7033920A}"/>
              </c:ext>
            </c:extLst>
          </c:dPt>
          <c:errBars>
            <c:errDir val="y"/>
            <c:errBarType val="both"/>
            <c:errValType val="cust"/>
            <c:noEndCap val="0"/>
            <c:plus>
              <c:numRef>
                <c:f>'Fig 1, SUPP T1 - Men'!$M$5:$M$15</c:f>
                <c:numCache>
                  <c:formatCode>General</c:formatCode>
                  <c:ptCount val="11"/>
                  <c:pt idx="0">
                    <c:v>-0.17</c:v>
                  </c:pt>
                  <c:pt idx="1">
                    <c:v>0.0</c:v>
                  </c:pt>
                  <c:pt idx="2">
                    <c:v>-0.13</c:v>
                  </c:pt>
                  <c:pt idx="3">
                    <c:v>0.0</c:v>
                  </c:pt>
                  <c:pt idx="4">
                    <c:v>-0.14</c:v>
                  </c:pt>
                  <c:pt idx="5">
                    <c:v>0.0</c:v>
                  </c:pt>
                  <c:pt idx="6">
                    <c:v>-0.15</c:v>
                  </c:pt>
                  <c:pt idx="8">
                    <c:v>-0.2</c:v>
                  </c:pt>
                  <c:pt idx="10">
                    <c:v>-0.34</c:v>
                  </c:pt>
                </c:numCache>
              </c:numRef>
            </c:plus>
            <c:minus>
              <c:numRef>
                <c:f>'Fig 1, SUPP T1 - Men'!$N$5:$N$15</c:f>
                <c:numCache>
                  <c:formatCode>General</c:formatCode>
                  <c:ptCount val="11"/>
                  <c:pt idx="0">
                    <c:v>-0.23</c:v>
                  </c:pt>
                  <c:pt idx="1">
                    <c:v>0.0</c:v>
                  </c:pt>
                  <c:pt idx="2">
                    <c:v>-0.16</c:v>
                  </c:pt>
                  <c:pt idx="3">
                    <c:v>0.0</c:v>
                  </c:pt>
                  <c:pt idx="4">
                    <c:v>-0.2</c:v>
                  </c:pt>
                  <c:pt idx="5">
                    <c:v>0.0</c:v>
                  </c:pt>
                  <c:pt idx="6">
                    <c:v>-0.2</c:v>
                  </c:pt>
                  <c:pt idx="8">
                    <c:v>-0.29</c:v>
                  </c:pt>
                  <c:pt idx="10">
                    <c:v>-0.54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xVal>
            <c:numRef>
              <c:f>'Fig 1, SUPP T1 - Men'!$I$5:$I$16</c:f>
              <c:numCache>
                <c:formatCode>General</c:formatCode>
                <c:ptCount val="12"/>
                <c:pt idx="0">
                  <c:v>1.0</c:v>
                </c:pt>
                <c:pt idx="1">
                  <c:v>3.0</c:v>
                </c:pt>
                <c:pt idx="2">
                  <c:v>4.0</c:v>
                </c:pt>
                <c:pt idx="3">
                  <c:v>6.0</c:v>
                </c:pt>
                <c:pt idx="4">
                  <c:v>7.0</c:v>
                </c:pt>
                <c:pt idx="5">
                  <c:v>9.0</c:v>
                </c:pt>
                <c:pt idx="6">
                  <c:v>10.0</c:v>
                </c:pt>
                <c:pt idx="7">
                  <c:v>12.0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16.0</c:v>
                </c:pt>
              </c:numCache>
            </c:numRef>
          </c:xVal>
          <c:yVal>
            <c:numRef>
              <c:f>'Fig 1, SUPP T1 - Men'!$J$5:$J$15</c:f>
              <c:numCache>
                <c:formatCode>General</c:formatCode>
                <c:ptCount val="11"/>
                <c:pt idx="0" formatCode="0.00">
                  <c:v>0.74</c:v>
                </c:pt>
                <c:pt idx="2" formatCode="0.00">
                  <c:v>0.59</c:v>
                </c:pt>
                <c:pt idx="4">
                  <c:v>0.6</c:v>
                </c:pt>
                <c:pt idx="6">
                  <c:v>0.72</c:v>
                </c:pt>
                <c:pt idx="8" formatCode="0.00">
                  <c:v>0.67</c:v>
                </c:pt>
                <c:pt idx="10">
                  <c:v>0.9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4456-4DF6-9328-8D4F7033920A}"/>
            </c:ext>
          </c:extLst>
        </c:ser>
        <c:ser>
          <c:idx val="1"/>
          <c:order val="1"/>
          <c:tx>
            <c:strRef>
              <c:f>'Fig 1, SUPP T1 - Men'!$H$5:$H$13</c:f>
              <c:strCache>
                <c:ptCount val="9"/>
                <c:pt idx="0">
                  <c:v>Intermediate</c:v>
                </c:pt>
                <c:pt idx="2">
                  <c:v>Intermediate</c:v>
                </c:pt>
                <c:pt idx="4">
                  <c:v>Intermediate</c:v>
                </c:pt>
                <c:pt idx="6">
                  <c:v>Intermediate</c:v>
                </c:pt>
                <c:pt idx="8">
                  <c:v>Intermediate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Ref>
              <c:f>'Fig 1, SUPP T1 - Men'!$I$5:$I$13</c:f>
              <c:numCache>
                <c:formatCode>General</c:formatCode>
                <c:ptCount val="9"/>
                <c:pt idx="0">
                  <c:v>1.0</c:v>
                </c:pt>
                <c:pt idx="1">
                  <c:v>3.0</c:v>
                </c:pt>
                <c:pt idx="2">
                  <c:v>4.0</c:v>
                </c:pt>
                <c:pt idx="3">
                  <c:v>6.0</c:v>
                </c:pt>
                <c:pt idx="4">
                  <c:v>7.0</c:v>
                </c:pt>
                <c:pt idx="5">
                  <c:v>9.0</c:v>
                </c:pt>
                <c:pt idx="6">
                  <c:v>10.0</c:v>
                </c:pt>
                <c:pt idx="7">
                  <c:v>12.0</c:v>
                </c:pt>
                <c:pt idx="8">
                  <c:v>13.0</c:v>
                </c:pt>
              </c:numCache>
            </c:numRef>
          </c:xVal>
          <c:yVal>
            <c:numRef>
              <c:f>'Fig 1, SUPP T1 - Men'!$G$5:$G$13</c:f>
              <c:numCache>
                <c:formatCode>General</c:formatCode>
                <c:ptCount val="9"/>
                <c:pt idx="0">
                  <c:v>0.7</c:v>
                </c:pt>
                <c:pt idx="2">
                  <c:v>0.5</c:v>
                </c:pt>
                <c:pt idx="4">
                  <c:v>0.55</c:v>
                </c:pt>
                <c:pt idx="6">
                  <c:v>0.55</c:v>
                </c:pt>
                <c:pt idx="8">
                  <c:v>1.44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4456-4DF6-9328-8D4F70339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0393016"/>
        <c:axId val="2130396680"/>
      </c:scatterChart>
      <c:valAx>
        <c:axId val="2130393016"/>
        <c:scaling>
          <c:orientation val="minMax"/>
          <c:max val="16.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30396680"/>
        <c:crossesAt val="1.0"/>
        <c:crossBetween val="midCat"/>
      </c:valAx>
      <c:valAx>
        <c:axId val="2130396680"/>
        <c:scaling>
          <c:orientation val="minMax"/>
          <c:max val="1.5"/>
          <c:min val="0.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/>
              <a:lstStyle/>
              <a:p>
                <a:pPr>
                  <a:defRPr/>
                </a:pPr>
                <a:r>
                  <a:rPr lang="en-US"/>
                  <a:t>  </a:t>
                </a:r>
              </a:p>
            </c:rich>
          </c:tx>
          <c:layout>
            <c:manualLayout>
              <c:xMode val="edge"/>
              <c:yMode val="edge"/>
              <c:x val="0.415940251234753"/>
              <c:y val="0.15089528451580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>
                <a:latin typeface="Arial"/>
              </a:defRPr>
            </a:pPr>
            <a:endParaRPr lang="en-US"/>
          </a:p>
        </c:txPr>
        <c:crossAx val="2130393016"/>
        <c:crossesAt val="-0.7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2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49654839936449"/>
          <c:y val="0.123071725750438"/>
          <c:w val="0.86623770641044"/>
          <c:h val="0.826002131829591"/>
        </c:manualLayout>
      </c:layout>
      <c:scatterChart>
        <c:scatterStyle val="lineMarker"/>
        <c:varyColors val="0"/>
        <c:ser>
          <c:idx val="0"/>
          <c:order val="0"/>
          <c:tx>
            <c:strRef>
              <c:f>'Fig 1, SUPP T1 - Women '!$H$5:$H$15</c:f>
              <c:strCache>
                <c:ptCount val="11"/>
                <c:pt idx="0">
                  <c:v>Intermediate</c:v>
                </c:pt>
                <c:pt idx="2">
                  <c:v>Intermediate</c:v>
                </c:pt>
                <c:pt idx="4">
                  <c:v>Intermediate</c:v>
                </c:pt>
                <c:pt idx="6">
                  <c:v>Intermediate</c:v>
                </c:pt>
                <c:pt idx="8">
                  <c:v>Intermediate</c:v>
                </c:pt>
                <c:pt idx="10">
                  <c:v>Intermediate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bg2">
                    <a:lumMod val="10000"/>
                  </a:schemeClr>
                </a:solidFill>
              </a:ln>
              <a:effectLst/>
            </c:spPr>
          </c:marker>
          <c:dPt>
            <c:idx val="0"/>
            <c:marker>
              <c:spPr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bg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401-425A-85C0-519D6D22FA1F}"/>
              </c:ext>
            </c:extLst>
          </c:dPt>
          <c:dPt>
            <c:idx val="1"/>
            <c:marker>
              <c:spPr>
                <a:solidFill>
                  <a:schemeClr val="tx1"/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2401-425A-85C0-519D6D22FA1F}"/>
              </c:ext>
            </c:extLst>
          </c:dPt>
          <c:dPt>
            <c:idx val="2"/>
            <c:marker>
              <c:spPr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2401-425A-85C0-519D6D22FA1F}"/>
              </c:ext>
            </c:extLst>
          </c:dPt>
          <c:dPt>
            <c:idx val="3"/>
            <c:marker>
              <c:spPr>
                <a:pattFill prst="pct80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2401-425A-85C0-519D6D22FA1F}"/>
              </c:ext>
            </c:extLst>
          </c:dPt>
          <c:dPt>
            <c:idx val="4"/>
            <c:marker>
              <c:spPr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2401-425A-85C0-519D6D22FA1F}"/>
              </c:ext>
            </c:extLst>
          </c:dPt>
          <c:dPt>
            <c:idx val="5"/>
            <c:marker>
              <c:spPr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2401-425A-85C0-519D6D22FA1F}"/>
              </c:ext>
            </c:extLst>
          </c:dPt>
          <c:dPt>
            <c:idx val="6"/>
            <c:marker>
              <c:spPr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2401-425A-85C0-519D6D22FA1F}"/>
              </c:ext>
            </c:extLst>
          </c:dPt>
          <c:dPt>
            <c:idx val="8"/>
            <c:marker>
              <c:spPr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2401-425A-85C0-519D6D22FA1F}"/>
              </c:ext>
            </c:extLst>
          </c:dPt>
          <c:dPt>
            <c:idx val="10"/>
            <c:marker>
              <c:spPr>
                <a:solidFill>
                  <a:schemeClr val="bg2">
                    <a:lumMod val="75000"/>
                  </a:schemeClr>
                </a:solidFill>
                <a:ln w="9525">
                  <a:solidFill>
                    <a:schemeClr val="bg2">
                      <a:lumMod val="1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2401-425A-85C0-519D6D22FA1F}"/>
              </c:ext>
            </c:extLst>
          </c:dPt>
          <c:errBars>
            <c:errDir val="y"/>
            <c:errBarType val="both"/>
            <c:errValType val="cust"/>
            <c:noEndCap val="0"/>
            <c:plus>
              <c:numRef>
                <c:f>'Fig 1, SUPP T1 - Women '!$M$5:$M$15</c:f>
                <c:numCache>
                  <c:formatCode>General</c:formatCode>
                  <c:ptCount val="11"/>
                  <c:pt idx="0">
                    <c:v>-0.12</c:v>
                  </c:pt>
                  <c:pt idx="1">
                    <c:v>0.0</c:v>
                  </c:pt>
                  <c:pt idx="2">
                    <c:v>-0.1</c:v>
                  </c:pt>
                  <c:pt idx="3">
                    <c:v>0.0</c:v>
                  </c:pt>
                  <c:pt idx="4">
                    <c:v>-0.1</c:v>
                  </c:pt>
                  <c:pt idx="5">
                    <c:v>0.0</c:v>
                  </c:pt>
                  <c:pt idx="6">
                    <c:v>-0.13</c:v>
                  </c:pt>
                  <c:pt idx="8">
                    <c:v>-0.21</c:v>
                  </c:pt>
                  <c:pt idx="10">
                    <c:v>-0.19</c:v>
                  </c:pt>
                </c:numCache>
              </c:numRef>
            </c:plus>
            <c:minus>
              <c:numRef>
                <c:f>'Fig 1, SUPP T1 - Women '!$N$5:$N$15</c:f>
                <c:numCache>
                  <c:formatCode>General</c:formatCode>
                  <c:ptCount val="11"/>
                  <c:pt idx="0">
                    <c:v>-0.15</c:v>
                  </c:pt>
                  <c:pt idx="1">
                    <c:v>0.0</c:v>
                  </c:pt>
                  <c:pt idx="2">
                    <c:v>-0.13</c:v>
                  </c:pt>
                  <c:pt idx="3">
                    <c:v>0.0</c:v>
                  </c:pt>
                  <c:pt idx="4">
                    <c:v>-0.13</c:v>
                  </c:pt>
                  <c:pt idx="5">
                    <c:v>0.0</c:v>
                  </c:pt>
                  <c:pt idx="6">
                    <c:v>-0.16</c:v>
                  </c:pt>
                  <c:pt idx="8">
                    <c:v>-0.35</c:v>
                  </c:pt>
                  <c:pt idx="10">
                    <c:v>-0.32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xVal>
            <c:numRef>
              <c:f>'Fig 1, SUPP T1 - Women '!$I$5:$I$16</c:f>
              <c:numCache>
                <c:formatCode>General</c:formatCode>
                <c:ptCount val="12"/>
                <c:pt idx="0">
                  <c:v>1.0</c:v>
                </c:pt>
                <c:pt idx="1">
                  <c:v>3.0</c:v>
                </c:pt>
                <c:pt idx="2">
                  <c:v>4.0</c:v>
                </c:pt>
                <c:pt idx="3">
                  <c:v>6.0</c:v>
                </c:pt>
                <c:pt idx="4">
                  <c:v>7.0</c:v>
                </c:pt>
                <c:pt idx="5">
                  <c:v>9.0</c:v>
                </c:pt>
                <c:pt idx="6">
                  <c:v>10.0</c:v>
                </c:pt>
                <c:pt idx="7">
                  <c:v>12.0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16.0</c:v>
                </c:pt>
              </c:numCache>
            </c:numRef>
          </c:xVal>
          <c:yVal>
            <c:numRef>
              <c:f>'Fig 1, SUPP T1 - Women '!$J$5:$J$15</c:f>
              <c:numCache>
                <c:formatCode>General</c:formatCode>
                <c:ptCount val="11"/>
                <c:pt idx="0" formatCode="0.00">
                  <c:v>0.49</c:v>
                </c:pt>
                <c:pt idx="2" formatCode="0.00">
                  <c:v>0.42</c:v>
                </c:pt>
                <c:pt idx="4">
                  <c:v>0.49</c:v>
                </c:pt>
                <c:pt idx="6">
                  <c:v>0.57</c:v>
                </c:pt>
                <c:pt idx="8" formatCode="0.00">
                  <c:v>0.54</c:v>
                </c:pt>
                <c:pt idx="10">
                  <c:v>0.47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2401-425A-85C0-519D6D22FA1F}"/>
            </c:ext>
          </c:extLst>
        </c:ser>
        <c:ser>
          <c:idx val="1"/>
          <c:order val="1"/>
          <c:tx>
            <c:strRef>
              <c:f>'Fig 1, SUPP T1 - Women '!$H$5:$H$13</c:f>
              <c:strCache>
                <c:ptCount val="9"/>
                <c:pt idx="0">
                  <c:v>Intermediate</c:v>
                </c:pt>
                <c:pt idx="2">
                  <c:v>Intermediate</c:v>
                </c:pt>
                <c:pt idx="4">
                  <c:v>Intermediate</c:v>
                </c:pt>
                <c:pt idx="6">
                  <c:v>Intermediate</c:v>
                </c:pt>
                <c:pt idx="8">
                  <c:v>Intermediate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Ref>
              <c:f>'Fig 1, SUPP T1 - Women '!$I$5:$I$13</c:f>
              <c:numCache>
                <c:formatCode>General</c:formatCode>
                <c:ptCount val="9"/>
                <c:pt idx="0">
                  <c:v>1.0</c:v>
                </c:pt>
                <c:pt idx="1">
                  <c:v>3.0</c:v>
                </c:pt>
                <c:pt idx="2">
                  <c:v>4.0</c:v>
                </c:pt>
                <c:pt idx="3">
                  <c:v>6.0</c:v>
                </c:pt>
                <c:pt idx="4">
                  <c:v>7.0</c:v>
                </c:pt>
                <c:pt idx="5">
                  <c:v>9.0</c:v>
                </c:pt>
                <c:pt idx="6">
                  <c:v>10.0</c:v>
                </c:pt>
                <c:pt idx="7">
                  <c:v>12.0</c:v>
                </c:pt>
                <c:pt idx="8">
                  <c:v>13.0</c:v>
                </c:pt>
              </c:numCache>
            </c:numRef>
          </c:xVal>
          <c:yVal>
            <c:numRef>
              <c:f>'Fig 1, SUPP T1 - Women '!$G$5:$G$13</c:f>
              <c:numCache>
                <c:formatCode>General</c:formatCode>
                <c:ptCount val="9"/>
                <c:pt idx="0">
                  <c:v>0.7</c:v>
                </c:pt>
                <c:pt idx="2">
                  <c:v>0.5</c:v>
                </c:pt>
                <c:pt idx="4">
                  <c:v>0.55</c:v>
                </c:pt>
                <c:pt idx="6">
                  <c:v>0.55</c:v>
                </c:pt>
                <c:pt idx="8">
                  <c:v>1.44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2401-425A-85C0-519D6D22F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4596552"/>
        <c:axId val="2124600216"/>
      </c:scatterChart>
      <c:valAx>
        <c:axId val="2124596552"/>
        <c:scaling>
          <c:orientation val="minMax"/>
          <c:max val="16.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600216"/>
        <c:crossesAt val="1.0"/>
        <c:crossBetween val="midCat"/>
      </c:valAx>
      <c:valAx>
        <c:axId val="2124600216"/>
        <c:scaling>
          <c:orientation val="minMax"/>
          <c:max val="1.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c:rich>
          </c:tx>
          <c:layout>
            <c:manualLayout>
              <c:xMode val="edge"/>
              <c:yMode val="edge"/>
              <c:x val="0.415940251234753"/>
              <c:y val="0.15089528451580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124596552"/>
        <c:crossesAt val="-0.7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0.37639</cdr:x>
      <cdr:y>0.21739</cdr:y>
    </cdr:from>
    <cdr:to>
      <cdr:x>0.37797</cdr:x>
      <cdr:y>0.95659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="" xmlns:a16="http://schemas.microsoft.com/office/drawing/2014/main" id="{57A1CD75-11F8-4B05-8561-E1E93567A702}"/>
            </a:ext>
          </a:extLst>
        </cdr:cNvPr>
        <cdr:cNvCxnSpPr/>
      </cdr:nvCxnSpPr>
      <cdr:spPr>
        <a:xfrm xmlns:a="http://schemas.openxmlformats.org/drawingml/2006/main" flipH="1">
          <a:off x="2460207" y="962699"/>
          <a:ext cx="10327" cy="3273457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bg1">
              <a:lumMod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0.525</cdr:x>
      <cdr:y>0.20896</cdr:y>
    </cdr:from>
    <cdr:to>
      <cdr:x>0.52657</cdr:x>
      <cdr:y>0.94816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="" xmlns:a16="http://schemas.microsoft.com/office/drawing/2014/main" id="{E00C9253-7F26-489A-8F5C-933C505C040C}"/>
            </a:ext>
          </a:extLst>
        </cdr:cNvPr>
        <cdr:cNvCxnSpPr/>
      </cdr:nvCxnSpPr>
      <cdr:spPr>
        <a:xfrm xmlns:a="http://schemas.openxmlformats.org/drawingml/2006/main" flipH="1">
          <a:off x="3431549" y="925337"/>
          <a:ext cx="10262" cy="3273457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bg1">
              <a:lumMod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0.67593</cdr:x>
      <cdr:y>0.20822</cdr:y>
    </cdr:from>
    <cdr:to>
      <cdr:x>0.67751</cdr:x>
      <cdr:y>0.94742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="" xmlns:a16="http://schemas.microsoft.com/office/drawing/2014/main" id="{4DD3C4CC-123C-4928-876B-CA79460EF4BD}"/>
            </a:ext>
          </a:extLst>
        </cdr:cNvPr>
        <cdr:cNvCxnSpPr/>
      </cdr:nvCxnSpPr>
      <cdr:spPr>
        <a:xfrm xmlns:a="http://schemas.openxmlformats.org/drawingml/2006/main" flipH="1">
          <a:off x="4418078" y="922084"/>
          <a:ext cx="10326" cy="3273457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bg1">
              <a:lumMod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0.23289</cdr:x>
      <cdr:y>0.21358</cdr:y>
    </cdr:from>
    <cdr:to>
      <cdr:x>0.23446</cdr:x>
      <cdr:y>0.95278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="" xmlns:a16="http://schemas.microsoft.com/office/drawing/2014/main" id="{AAF20DF2-058E-4F77-B8CE-65DE445DF599}"/>
            </a:ext>
          </a:extLst>
        </cdr:cNvPr>
        <cdr:cNvCxnSpPr/>
      </cdr:nvCxnSpPr>
      <cdr:spPr>
        <a:xfrm xmlns:a="http://schemas.openxmlformats.org/drawingml/2006/main" flipH="1">
          <a:off x="1522221" y="945815"/>
          <a:ext cx="10263" cy="3273456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bg1">
              <a:lumMod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0.10015</cdr:x>
      <cdr:y>0.68055</cdr:y>
    </cdr:from>
    <cdr:to>
      <cdr:x>0.27766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15938" y="26098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0.10908</cdr:x>
      <cdr:y>0.88729</cdr:y>
    </cdr:from>
    <cdr:to>
      <cdr:x>0.20598</cdr:x>
      <cdr:y>0.98929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1241028" y="4739910"/>
          <a:ext cx="1102455" cy="5448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Hypertension </a:t>
          </a:r>
        </a:p>
        <a:p xmlns:a="http://schemas.openxmlformats.org/drawingml/2006/main">
          <a:pPr algn="ctr"/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(definition 1</a:t>
          </a:r>
          <a:r>
            <a:rPr lang="en-US" sz="1200" b="1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2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0.24481</cdr:x>
      <cdr:y>0.88725</cdr:y>
    </cdr:from>
    <cdr:to>
      <cdr:x>0.37399</cdr:x>
      <cdr:y>0.97622</cdr:y>
    </cdr:to>
    <cdr:sp macro="" textlink="">
      <cdr:nvSpPr>
        <cdr:cNvPr id="14" name="TextBox 1"/>
        <cdr:cNvSpPr txBox="1"/>
      </cdr:nvSpPr>
      <cdr:spPr>
        <a:xfrm xmlns:a="http://schemas.openxmlformats.org/drawingml/2006/main">
          <a:off x="2785187" y="4739701"/>
          <a:ext cx="1469738" cy="4752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Hypertension </a:t>
          </a:r>
        </a:p>
        <a:p xmlns:a="http://schemas.openxmlformats.org/drawingml/2006/main">
          <a:pPr algn="ctr"/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(definition 2</a:t>
          </a:r>
          <a:r>
            <a:rPr lang="en-US" sz="1200" b="1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2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0.41427</cdr:x>
      <cdr:y>0.8961</cdr:y>
    </cdr:from>
    <cdr:to>
      <cdr:x>0.48446</cdr:x>
      <cdr:y>0.9788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4713150" y="4786984"/>
          <a:ext cx="798616" cy="4417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b="1" dirty="0" smtClean="0">
              <a:latin typeface="Arial" panose="020B0604020202020204" pitchFamily="34" charset="0"/>
              <a:cs typeface="Arial" panose="020B0604020202020204" pitchFamily="34" charset="0"/>
            </a:rPr>
            <a:t>Obesity</a:t>
          </a:r>
          <a:endParaRPr lang="en-US" sz="12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0.56343</cdr:x>
      <cdr:y>0.87958</cdr:y>
    </cdr:from>
    <cdr:to>
      <cdr:x>0.6522</cdr:x>
      <cdr:y>0.96228</cdr:y>
    </cdr:to>
    <cdr:sp macro="" textlink="">
      <cdr:nvSpPr>
        <cdr:cNvPr id="16" name="TextBox 1"/>
        <cdr:cNvSpPr txBox="1"/>
      </cdr:nvSpPr>
      <cdr:spPr>
        <a:xfrm xmlns:a="http://schemas.openxmlformats.org/drawingml/2006/main">
          <a:off x="6410156" y="4698714"/>
          <a:ext cx="1009938" cy="44178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Central </a:t>
          </a:r>
        </a:p>
        <a:p xmlns:a="http://schemas.openxmlformats.org/drawingml/2006/main">
          <a:pPr algn="ctr"/>
          <a:r>
            <a:rPr lang="en-US" sz="1200" b="1" dirty="0" smtClean="0">
              <a:latin typeface="Arial" panose="020B0604020202020204" pitchFamily="34" charset="0"/>
              <a:cs typeface="Arial" panose="020B0604020202020204" pitchFamily="34" charset="0"/>
            </a:rPr>
            <a:t>Adiposity</a:t>
          </a:r>
          <a:endParaRPr lang="en-US" sz="12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0.70708</cdr:x>
      <cdr:y>0.87856</cdr:y>
    </cdr:from>
    <cdr:to>
      <cdr:x>0.80394</cdr:x>
      <cdr:y>0.96126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8044506" y="4912115"/>
          <a:ext cx="1101978" cy="46238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Type 2</a:t>
          </a:r>
        </a:p>
        <a:p xmlns:a="http://schemas.openxmlformats.org/drawingml/2006/main">
          <a:pPr algn="ctr"/>
          <a:r>
            <a:rPr lang="en-US" sz="1200" b="1" dirty="0" smtClean="0">
              <a:latin typeface="Arial" panose="020B0604020202020204" pitchFamily="34" charset="0"/>
              <a:cs typeface="Arial" panose="020B0604020202020204" pitchFamily="34" charset="0"/>
            </a:rPr>
            <a:t>Diabetes</a:t>
          </a:r>
          <a:endParaRPr lang="en-US" sz="12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</cdr:x>
      <cdr:y>0.00137</cdr:y>
    </cdr:from>
    <cdr:to>
      <cdr:x>1</cdr:x>
      <cdr:y>0.06553</cdr:y>
    </cdr:to>
    <cdr:sp macro="" textlink="">
      <cdr:nvSpPr>
        <cdr:cNvPr id="18" name="TextBox 17"/>
        <cdr:cNvSpPr txBox="1"/>
      </cdr:nvSpPr>
      <cdr:spPr>
        <a:xfrm xmlns:a="http://schemas.openxmlformats.org/drawingml/2006/main">
          <a:off x="-418947" y="7634"/>
          <a:ext cx="11377018" cy="3587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horzOverflow="clip" wrap="none" rtlCol="0">
          <a:noAutofit/>
        </a:bodyPr>
        <a:lstStyle xmlns:a="http://schemas.openxmlformats.org/drawingml/2006/main"/>
        <a:p xmlns:a="http://schemas.openxmlformats.org/drawingml/2006/main"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200" b="1" dirty="0" smtClean="0">
              <a:latin typeface="Arial" panose="020B0604020202020204" pitchFamily="34" charset="0"/>
              <a:cs typeface="Arial" panose="020B0604020202020204" pitchFamily="34" charset="0"/>
            </a:rPr>
            <a:t>Panel A</a:t>
          </a:r>
          <a:r>
            <a:rPr lang="en-US" sz="1200" b="1" i="0" baseline="0" dirty="0" smtClean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: Associations </a:t>
          </a:r>
          <a:r>
            <a:rPr lang="en-US" sz="1200" b="1" i="0" baseline="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of Multidimensional Sleep </a:t>
          </a:r>
          <a:r>
            <a:rPr lang="en-US" sz="1200" b="1" i="0" baseline="0" dirty="0" smtClean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Health (Ideal vs.</a:t>
          </a:r>
          <a:r>
            <a:rPr lang="en-US" sz="1200" b="1" i="0" dirty="0" smtClean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Poor and Moderate vs. Poor)</a:t>
          </a:r>
          <a:r>
            <a:rPr lang="en-US" sz="1200" b="1" i="0" baseline="0" dirty="0" smtClean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1200" b="1" i="0" baseline="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with </a:t>
          </a:r>
          <a:r>
            <a:rPr lang="en-US" sz="1200" b="1" i="0" baseline="0" dirty="0" smtClean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Cardiovascular</a:t>
          </a:r>
          <a:r>
            <a:rPr lang="en-US" sz="1200" b="1" i="0" dirty="0" smtClean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Disease and </a:t>
          </a:r>
          <a:r>
            <a:rPr lang="en-US" sz="1200" b="1" i="0" baseline="0" dirty="0" smtClean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Cardiometabolic </a:t>
          </a:r>
          <a:r>
            <a:rPr lang="en-US" sz="1200" b="1" dirty="0" smtClean="0">
              <a:latin typeface="Arial" panose="020B0604020202020204" pitchFamily="34" charset="0"/>
              <a:cs typeface="Arial" panose="020B0604020202020204" pitchFamily="34" charset="0"/>
            </a:rPr>
            <a:t>Outcomes</a:t>
          </a:r>
          <a:r>
            <a:rPr lang="en-US" sz="1200" b="1" i="0" baseline="0" dirty="0" smtClean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endParaRPr lang="en-US" sz="1200" b="1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0.01828</cdr:x>
      <cdr:y>0.18421</cdr:y>
    </cdr:from>
    <cdr:to>
      <cdr:x>0.06759</cdr:x>
      <cdr:y>0.8109</cdr:y>
    </cdr:to>
    <cdr:sp macro="" textlink="">
      <cdr:nvSpPr>
        <cdr:cNvPr id="19" name="TextBox 18"/>
        <cdr:cNvSpPr txBox="1"/>
      </cdr:nvSpPr>
      <cdr:spPr>
        <a:xfrm xmlns:a="http://schemas.openxmlformats.org/drawingml/2006/main" rot="16200000">
          <a:off x="-1263427" y="2501370"/>
          <a:ext cx="3503896" cy="56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Odds Ratio (95%</a:t>
          </a:r>
          <a:r>
            <a:rPr lang="en-US" sz="1200" b="1" baseline="0" dirty="0">
              <a:latin typeface="Arial" panose="020B0604020202020204" pitchFamily="34" charset="0"/>
              <a:cs typeface="Arial" panose="020B0604020202020204" pitchFamily="34" charset="0"/>
            </a:rPr>
            <a:t> Confidence Interval)</a:t>
          </a:r>
          <a:endParaRPr 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0.09296</cdr:x>
      <cdr:y>0.33358</cdr:y>
    </cdr:from>
    <cdr:to>
      <cdr:x>0.2336</cdr:x>
      <cdr:y>0.39704</cdr:y>
    </cdr:to>
    <cdr:sp macro="" textlink="">
      <cdr:nvSpPr>
        <cdr:cNvPr id="8" name="TextBox 7">
          <a:extLst xmlns:a="http://schemas.openxmlformats.org/drawingml/2006/main">
            <a:ext uri="{FF2B5EF4-FFF2-40B4-BE49-F238E27FC236}">
              <a16:creationId xmlns="" xmlns:a16="http://schemas.microsoft.com/office/drawing/2014/main" id="{A49DB8E3-AD3F-4F2B-A412-D27895DDC064}"/>
            </a:ext>
          </a:extLst>
        </cdr:cNvPr>
        <cdr:cNvSpPr txBox="1"/>
      </cdr:nvSpPr>
      <cdr:spPr>
        <a:xfrm xmlns:a="http://schemas.openxmlformats.org/drawingml/2006/main">
          <a:off x="1057625" y="1781982"/>
          <a:ext cx="1600068" cy="3390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p-trend </a:t>
          </a:r>
          <a:r>
            <a:rPr lang="en-US" sz="1200" b="1" dirty="0" smtClean="0">
              <a:latin typeface="Arial" panose="020B0604020202020204" pitchFamily="34" charset="0"/>
              <a:cs typeface="Arial" panose="020B0604020202020204" pitchFamily="34" charset="0"/>
            </a:rPr>
            <a:t>&lt;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0.001</a:t>
          </a:r>
        </a:p>
      </cdr:txBody>
    </cdr:sp>
  </cdr:relSizeAnchor>
  <cdr:relSizeAnchor xmlns:cdr="http://schemas.openxmlformats.org/drawingml/2006/chartDrawing">
    <cdr:from>
      <cdr:x>0.23453</cdr:x>
      <cdr:y>0.33288</cdr:y>
    </cdr:from>
    <cdr:to>
      <cdr:x>0.3809</cdr:x>
      <cdr:y>0.39634</cdr:y>
    </cdr:to>
    <cdr:sp macro="" textlink="">
      <cdr:nvSpPr>
        <cdr:cNvPr id="20" name="TextBox 1">
          <a:extLst xmlns:a="http://schemas.openxmlformats.org/drawingml/2006/main">
            <a:ext uri="{FF2B5EF4-FFF2-40B4-BE49-F238E27FC236}">
              <a16:creationId xmlns="" xmlns:a16="http://schemas.microsoft.com/office/drawing/2014/main" id="{5AC633A4-AF26-4E62-ADEB-ECF274279D9B}"/>
            </a:ext>
          </a:extLst>
        </cdr:cNvPr>
        <cdr:cNvSpPr txBox="1"/>
      </cdr:nvSpPr>
      <cdr:spPr>
        <a:xfrm xmlns:a="http://schemas.openxmlformats.org/drawingml/2006/main">
          <a:off x="2668287" y="1778243"/>
          <a:ext cx="1665192" cy="3390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p-</a:t>
          </a:r>
          <a:r>
            <a:rPr lang="en-US" sz="1200" b="1" dirty="0" smtClean="0">
              <a:latin typeface="Arial" panose="020B0604020202020204" pitchFamily="34" charset="0"/>
              <a:cs typeface="Arial" panose="020B0604020202020204" pitchFamily="34" charset="0"/>
            </a:rPr>
            <a:t>trend&lt;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0.001</a:t>
          </a:r>
        </a:p>
      </cdr:txBody>
    </cdr:sp>
  </cdr:relSizeAnchor>
  <cdr:relSizeAnchor xmlns:cdr="http://schemas.openxmlformats.org/drawingml/2006/chartDrawing">
    <cdr:from>
      <cdr:x>0.69044</cdr:x>
      <cdr:y>0.04774</cdr:y>
    </cdr:from>
    <cdr:to>
      <cdr:x>0.84787</cdr:x>
      <cdr:y>0.1112</cdr:y>
    </cdr:to>
    <cdr:sp macro="" textlink="">
      <cdr:nvSpPr>
        <cdr:cNvPr id="22" name="TextBox 1">
          <a:extLst xmlns:a="http://schemas.openxmlformats.org/drawingml/2006/main">
            <a:ext uri="{FF2B5EF4-FFF2-40B4-BE49-F238E27FC236}">
              <a16:creationId xmlns="" xmlns:a16="http://schemas.microsoft.com/office/drawing/2014/main" id="{5AC633A4-AF26-4E62-ADEB-ECF274279D9B}"/>
            </a:ext>
          </a:extLst>
        </cdr:cNvPr>
        <cdr:cNvSpPr txBox="1"/>
      </cdr:nvSpPr>
      <cdr:spPr>
        <a:xfrm xmlns:a="http://schemas.openxmlformats.org/drawingml/2006/main">
          <a:off x="7953260" y="299482"/>
          <a:ext cx="1813444" cy="3981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p-trend </a:t>
          </a:r>
          <a:r>
            <a:rPr lang="en-US" sz="1200" b="1" dirty="0" smtClean="0">
              <a:latin typeface="Arial" panose="020B0604020202020204" pitchFamily="34" charset="0"/>
              <a:cs typeface="Arial" panose="020B0604020202020204" pitchFamily="34" charset="0"/>
            </a:rPr>
            <a:t>=0.588</a:t>
          </a:r>
          <a:endParaRPr 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0.37651</cdr:x>
      <cdr:y>0.33401</cdr:y>
    </cdr:from>
    <cdr:to>
      <cdr:x>0.52589</cdr:x>
      <cdr:y>0.39748</cdr:y>
    </cdr:to>
    <cdr:sp macro="" textlink="">
      <cdr:nvSpPr>
        <cdr:cNvPr id="23" name="TextBox 1">
          <a:extLst xmlns:a="http://schemas.openxmlformats.org/drawingml/2006/main">
            <a:ext uri="{FF2B5EF4-FFF2-40B4-BE49-F238E27FC236}">
              <a16:creationId xmlns="" xmlns:a16="http://schemas.microsoft.com/office/drawing/2014/main" id="{5AC633A4-AF26-4E62-ADEB-ECF274279D9B}"/>
            </a:ext>
          </a:extLst>
        </cdr:cNvPr>
        <cdr:cNvSpPr txBox="1"/>
      </cdr:nvSpPr>
      <cdr:spPr>
        <a:xfrm xmlns:a="http://schemas.openxmlformats.org/drawingml/2006/main">
          <a:off x="4283527" y="1784292"/>
          <a:ext cx="1699554" cy="3390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p-</a:t>
          </a:r>
          <a:r>
            <a:rPr lang="en-US" sz="1200" b="1" dirty="0" smtClean="0">
              <a:latin typeface="Arial" panose="020B0604020202020204" pitchFamily="34" charset="0"/>
              <a:cs typeface="Arial" panose="020B0604020202020204" pitchFamily="34" charset="0"/>
            </a:rPr>
            <a:t>trend&lt;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0.001</a:t>
          </a:r>
        </a:p>
      </cdr:txBody>
    </cdr:sp>
  </cdr:relSizeAnchor>
  <cdr:relSizeAnchor xmlns:cdr="http://schemas.openxmlformats.org/drawingml/2006/chartDrawing">
    <cdr:from>
      <cdr:x>0.52587</cdr:x>
      <cdr:y>0.32574</cdr:y>
    </cdr:from>
    <cdr:to>
      <cdr:x>0.67549</cdr:x>
      <cdr:y>0.38921</cdr:y>
    </cdr:to>
    <cdr:sp macro="" textlink="">
      <cdr:nvSpPr>
        <cdr:cNvPr id="24" name="TextBox 1">
          <a:extLst xmlns:a="http://schemas.openxmlformats.org/drawingml/2006/main">
            <a:ext uri="{FF2B5EF4-FFF2-40B4-BE49-F238E27FC236}">
              <a16:creationId xmlns="" xmlns:a16="http://schemas.microsoft.com/office/drawing/2014/main" id="{5AC633A4-AF26-4E62-ADEB-ECF274279D9B}"/>
            </a:ext>
          </a:extLst>
        </cdr:cNvPr>
        <cdr:cNvSpPr txBox="1"/>
      </cdr:nvSpPr>
      <cdr:spPr>
        <a:xfrm xmlns:a="http://schemas.openxmlformats.org/drawingml/2006/main">
          <a:off x="5982808" y="1740107"/>
          <a:ext cx="1702244" cy="3390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p-</a:t>
          </a:r>
          <a:r>
            <a:rPr lang="en-US" sz="1200" b="1" dirty="0" smtClean="0">
              <a:latin typeface="Arial" panose="020B0604020202020204" pitchFamily="34" charset="0"/>
              <a:cs typeface="Arial" panose="020B0604020202020204" pitchFamily="34" charset="0"/>
            </a:rPr>
            <a:t>trend&lt;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0.001</a:t>
          </a:r>
        </a:p>
      </cdr:txBody>
    </cdr:sp>
  </cdr:relSizeAnchor>
  <cdr:relSizeAnchor xmlns:cdr="http://schemas.openxmlformats.org/drawingml/2006/chartDrawing">
    <cdr:from>
      <cdr:x>0.82938</cdr:x>
      <cdr:y>0.20344</cdr:y>
    </cdr:from>
    <cdr:to>
      <cdr:x>0.83096</cdr:x>
      <cdr:y>0.94264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="" xmlns:a16="http://schemas.microsoft.com/office/drawing/2014/main" id="{5AD91923-18AB-4DC8-BB68-D0C2BF023B43}"/>
            </a:ext>
          </a:extLst>
        </cdr:cNvPr>
        <cdr:cNvCxnSpPr/>
      </cdr:nvCxnSpPr>
      <cdr:spPr>
        <a:xfrm xmlns:a="http://schemas.openxmlformats.org/drawingml/2006/main" flipH="1">
          <a:off x="5421085" y="900922"/>
          <a:ext cx="10326" cy="3273457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bg1">
              <a:lumMod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0.86097</cdr:x>
      <cdr:y>0.86938</cdr:y>
    </cdr:from>
    <cdr:to>
      <cdr:x>0.95052</cdr:x>
      <cdr:y>0.95208</cdr:y>
    </cdr:to>
    <cdr:sp macro="" textlink="">
      <cdr:nvSpPr>
        <cdr:cNvPr id="26" name="TextBox 1">
          <a:extLst xmlns:a="http://schemas.openxmlformats.org/drawingml/2006/main">
            <a:ext uri="{FF2B5EF4-FFF2-40B4-BE49-F238E27FC236}">
              <a16:creationId xmlns="" xmlns:a16="http://schemas.microsoft.com/office/drawing/2014/main" id="{8227C048-FC12-4818-A9D0-9570564348A1}"/>
            </a:ext>
          </a:extLst>
        </cdr:cNvPr>
        <cdr:cNvSpPr txBox="1"/>
      </cdr:nvSpPr>
      <cdr:spPr>
        <a:xfrm xmlns:a="http://schemas.openxmlformats.org/drawingml/2006/main">
          <a:off x="9795241" y="4644244"/>
          <a:ext cx="1018818" cy="44178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Cardiovascular</a:t>
          </a:r>
        </a:p>
        <a:p xmlns:a="http://schemas.openxmlformats.org/drawingml/2006/main">
          <a:pPr algn="ctr"/>
          <a:r>
            <a:rPr lang="en-US" sz="1200" b="1" dirty="0" smtClean="0">
              <a:latin typeface="Arial" panose="020B0604020202020204" pitchFamily="34" charset="0"/>
              <a:cs typeface="Arial" panose="020B0604020202020204" pitchFamily="34" charset="0"/>
            </a:rPr>
            <a:t>Disease</a:t>
          </a:r>
          <a:endParaRPr lang="en-US" sz="12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0.83623</cdr:x>
      <cdr:y>0.20109</cdr:y>
    </cdr:from>
    <cdr:to>
      <cdr:x>1</cdr:x>
      <cdr:y>0.25435</cdr:y>
    </cdr:to>
    <cdr:sp macro="" textlink="">
      <cdr:nvSpPr>
        <cdr:cNvPr id="27" name="TextBox 1">
          <a:extLst xmlns:a="http://schemas.openxmlformats.org/drawingml/2006/main">
            <a:ext uri="{FF2B5EF4-FFF2-40B4-BE49-F238E27FC236}">
              <a16:creationId xmlns="" xmlns:a16="http://schemas.microsoft.com/office/drawing/2014/main" id="{C24F76E2-DA62-4726-846E-00D96AE91391}"/>
            </a:ext>
          </a:extLst>
        </cdr:cNvPr>
        <cdr:cNvSpPr txBox="1"/>
      </cdr:nvSpPr>
      <cdr:spPr>
        <a:xfrm xmlns:a="http://schemas.openxmlformats.org/drawingml/2006/main">
          <a:off x="5465901" y="890520"/>
          <a:ext cx="1070428" cy="2358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p-trend = </a:t>
          </a:r>
          <a:r>
            <a:rPr lang="en-US" sz="1200" b="1" dirty="0" smtClean="0">
              <a:latin typeface="Arial" panose="020B0604020202020204" pitchFamily="34" charset="0"/>
              <a:cs typeface="Arial" panose="020B0604020202020204" pitchFamily="34" charset="0"/>
            </a:rPr>
            <a:t>0.265</a:t>
          </a:r>
          <a:endParaRPr 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0.5815</cdr:x>
      <cdr:y>0.64295</cdr:y>
    </cdr:from>
    <cdr:to>
      <cdr:x>0.69114</cdr:x>
      <cdr:y>0.69211</cdr:y>
    </cdr:to>
    <cdr:sp macro="" textlink="">
      <cdr:nvSpPr>
        <cdr:cNvPr id="44" name="TextBox 11">
          <a:extLst xmlns:a="http://schemas.openxmlformats.org/drawingml/2006/main">
            <a:ext uri="{FF2B5EF4-FFF2-40B4-BE49-F238E27FC236}">
              <a16:creationId xmlns="" xmlns:a16="http://schemas.microsoft.com/office/drawing/2014/main" id="{7999B72C-4B79-4F7A-9343-E1BD0E94C29E}"/>
            </a:ext>
          </a:extLst>
        </cdr:cNvPr>
        <cdr:cNvSpPr txBox="1"/>
      </cdr:nvSpPr>
      <cdr:spPr>
        <a:xfrm xmlns:a="http://schemas.openxmlformats.org/drawingml/2006/main">
          <a:off x="6698300" y="3594804"/>
          <a:ext cx="1262949" cy="27485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0.32</a:t>
          </a:r>
        </a:p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(0.23, 0.45</a:t>
          </a:r>
          <a:r>
            <a:rPr lang="en-US" sz="1200" dirty="0">
              <a:latin typeface="Arial"/>
              <a:cs typeface="Arial"/>
            </a:rPr>
            <a:t>)</a:t>
          </a:r>
        </a:p>
      </cdr:txBody>
    </cdr:sp>
  </cdr:relSizeAnchor>
  <cdr:relSizeAnchor xmlns:cdr="http://schemas.openxmlformats.org/drawingml/2006/chartDrawing">
    <cdr:from>
      <cdr:x>0.69057</cdr:x>
      <cdr:y>0.09997</cdr:y>
    </cdr:from>
    <cdr:to>
      <cdr:x>0.77729</cdr:x>
      <cdr:y>0.15446</cdr:y>
    </cdr:to>
    <cdr:sp macro="" textlink="">
      <cdr:nvSpPr>
        <cdr:cNvPr id="45" name="TextBox 11">
          <a:extLst xmlns:a="http://schemas.openxmlformats.org/drawingml/2006/main">
            <a:ext uri="{FF2B5EF4-FFF2-40B4-BE49-F238E27FC236}">
              <a16:creationId xmlns="" xmlns:a16="http://schemas.microsoft.com/office/drawing/2014/main" id="{7999B72C-4B79-4F7A-9343-E1BD0E94C29E}"/>
            </a:ext>
          </a:extLst>
        </cdr:cNvPr>
        <cdr:cNvSpPr txBox="1"/>
      </cdr:nvSpPr>
      <cdr:spPr>
        <a:xfrm xmlns:a="http://schemas.openxmlformats.org/drawingml/2006/main">
          <a:off x="7954668" y="558937"/>
          <a:ext cx="998986" cy="30466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0.90</a:t>
          </a:r>
        </a:p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(0.48, 1.67</a:t>
          </a:r>
          <a:r>
            <a:rPr lang="en-US" sz="1200" dirty="0">
              <a:latin typeface="Arial"/>
              <a:cs typeface="Arial"/>
            </a:rPr>
            <a:t>)</a:t>
          </a:r>
        </a:p>
      </cdr:txBody>
    </cdr:sp>
  </cdr:relSizeAnchor>
  <cdr:relSizeAnchor xmlns:cdr="http://schemas.openxmlformats.org/drawingml/2006/chartDrawing">
    <cdr:from>
      <cdr:x>0.72899</cdr:x>
      <cdr:y>0.33457</cdr:y>
    </cdr:from>
    <cdr:to>
      <cdr:x>0.83863</cdr:x>
      <cdr:y>0.38373</cdr:y>
    </cdr:to>
    <cdr:sp macro="" textlink="">
      <cdr:nvSpPr>
        <cdr:cNvPr id="46" name="TextBox 11">
          <a:extLst xmlns:a="http://schemas.openxmlformats.org/drawingml/2006/main">
            <a:ext uri="{FF2B5EF4-FFF2-40B4-BE49-F238E27FC236}">
              <a16:creationId xmlns="" xmlns:a16="http://schemas.microsoft.com/office/drawing/2014/main" id="{7999B72C-4B79-4F7A-9343-E1BD0E94C29E}"/>
            </a:ext>
          </a:extLst>
        </cdr:cNvPr>
        <cdr:cNvSpPr txBox="1"/>
      </cdr:nvSpPr>
      <cdr:spPr>
        <a:xfrm xmlns:a="http://schemas.openxmlformats.org/drawingml/2006/main">
          <a:off x="8397313" y="1870607"/>
          <a:ext cx="1262949" cy="27485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0.55</a:t>
          </a:r>
        </a:p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(0.27, 1.09</a:t>
          </a:r>
          <a:r>
            <a:rPr lang="en-US" sz="1200" dirty="0">
              <a:latin typeface="Arial"/>
              <a:cs typeface="Arial"/>
            </a:rPr>
            <a:t>)</a:t>
          </a:r>
        </a:p>
      </cdr:txBody>
    </cdr:sp>
  </cdr:relSizeAnchor>
  <cdr:relSizeAnchor xmlns:cdr="http://schemas.openxmlformats.org/drawingml/2006/chartDrawing">
    <cdr:from>
      <cdr:x>0.88589</cdr:x>
      <cdr:y>0.38798</cdr:y>
    </cdr:from>
    <cdr:to>
      <cdr:x>0.99553</cdr:x>
      <cdr:y>0.43714</cdr:y>
    </cdr:to>
    <cdr:sp macro="" textlink="">
      <cdr:nvSpPr>
        <cdr:cNvPr id="47" name="TextBox 11">
          <a:extLst xmlns:a="http://schemas.openxmlformats.org/drawingml/2006/main">
            <a:ext uri="{FF2B5EF4-FFF2-40B4-BE49-F238E27FC236}">
              <a16:creationId xmlns="" xmlns:a16="http://schemas.microsoft.com/office/drawing/2014/main" id="{7999B72C-4B79-4F7A-9343-E1BD0E94C29E}"/>
            </a:ext>
          </a:extLst>
        </cdr:cNvPr>
        <cdr:cNvSpPr txBox="1"/>
      </cdr:nvSpPr>
      <cdr:spPr>
        <a:xfrm xmlns:a="http://schemas.openxmlformats.org/drawingml/2006/main">
          <a:off x="10204670" y="2169217"/>
          <a:ext cx="1262949" cy="27486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0.57 </a:t>
          </a:r>
        </a:p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(0.32, 1.01</a:t>
          </a:r>
          <a:r>
            <a:rPr lang="en-US" sz="1200" dirty="0">
              <a:latin typeface="Arial"/>
              <a:cs typeface="Arial"/>
            </a:rPr>
            <a:t>)</a:t>
          </a:r>
        </a:p>
      </cdr:txBody>
    </cdr:sp>
  </cdr:relSizeAnchor>
  <cdr:relSizeAnchor xmlns:cdr="http://schemas.openxmlformats.org/drawingml/2006/chartDrawing">
    <cdr:from>
      <cdr:x>0.82759</cdr:x>
      <cdr:y>0.30643</cdr:y>
    </cdr:from>
    <cdr:to>
      <cdr:x>0.93723</cdr:x>
      <cdr:y>0.3556</cdr:y>
    </cdr:to>
    <cdr:sp macro="" textlink="">
      <cdr:nvSpPr>
        <cdr:cNvPr id="48" name="TextBox 11">
          <a:extLst xmlns:a="http://schemas.openxmlformats.org/drawingml/2006/main">
            <a:ext uri="{FF2B5EF4-FFF2-40B4-BE49-F238E27FC236}">
              <a16:creationId xmlns="" xmlns:a16="http://schemas.microsoft.com/office/drawing/2014/main" id="{7999B72C-4B79-4F7A-9343-E1BD0E94C29E}"/>
            </a:ext>
          </a:extLst>
        </cdr:cNvPr>
        <cdr:cNvSpPr txBox="1"/>
      </cdr:nvSpPr>
      <cdr:spPr>
        <a:xfrm xmlns:a="http://schemas.openxmlformats.org/drawingml/2006/main">
          <a:off x="9533013" y="1713301"/>
          <a:ext cx="1262949" cy="27491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0.82 </a:t>
          </a:r>
        </a:p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(0.56, 1.19</a:t>
          </a:r>
          <a:r>
            <a:rPr lang="en-US" sz="1200" dirty="0">
              <a:latin typeface="Arial"/>
              <a:cs typeface="Arial"/>
            </a:rPr>
            <a:t>)</a:t>
          </a:r>
        </a:p>
      </cdr:txBody>
    </cdr:sp>
  </cdr:relSizeAnchor>
  <cdr:relSizeAnchor xmlns:cdr="http://schemas.openxmlformats.org/drawingml/2006/chartDrawing">
    <cdr:from>
      <cdr:x>0.08658</cdr:x>
      <cdr:y>0.49059</cdr:y>
    </cdr:from>
    <cdr:to>
      <cdr:x>0.19622</cdr:x>
      <cdr:y>0.58128</cdr:y>
    </cdr:to>
    <cdr:sp macro="" textlink="">
      <cdr:nvSpPr>
        <cdr:cNvPr id="49" name="TextBox 6">
          <a:extLst xmlns:a="http://schemas.openxmlformats.org/drawingml/2006/main">
            <a:ext uri="{FF2B5EF4-FFF2-40B4-BE49-F238E27FC236}">
              <a16:creationId xmlns="" xmlns:a16="http://schemas.microsoft.com/office/drawing/2014/main" id="{6A8D81B0-7D13-45CF-8408-40F5BED21C9D}"/>
            </a:ext>
          </a:extLst>
        </cdr:cNvPr>
        <cdr:cNvSpPr txBox="1"/>
      </cdr:nvSpPr>
      <cdr:spPr>
        <a:xfrm xmlns:a="http://schemas.openxmlformats.org/drawingml/2006/main">
          <a:off x="997348" y="2742929"/>
          <a:ext cx="1262949" cy="50705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0.59 </a:t>
          </a:r>
        </a:p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(0.42, 0.82</a:t>
          </a:r>
          <a:r>
            <a:rPr lang="en-US" sz="1200" dirty="0">
              <a:latin typeface="Arial"/>
              <a:cs typeface="Arial"/>
            </a:rPr>
            <a:t>)</a:t>
          </a:r>
        </a:p>
      </cdr:txBody>
    </cdr:sp>
  </cdr:relSizeAnchor>
  <cdr:relSizeAnchor xmlns:cdr="http://schemas.openxmlformats.org/drawingml/2006/chartDrawing">
    <cdr:from>
      <cdr:x>0.13664</cdr:x>
      <cdr:y>0.62259</cdr:y>
    </cdr:from>
    <cdr:to>
      <cdr:x>0.24051</cdr:x>
      <cdr:y>0.68632</cdr:y>
    </cdr:to>
    <cdr:sp macro="" textlink="">
      <cdr:nvSpPr>
        <cdr:cNvPr id="50" name="TextBox 7">
          <a:extLst xmlns:a="http://schemas.openxmlformats.org/drawingml/2006/main">
            <a:ext uri="{FF2B5EF4-FFF2-40B4-BE49-F238E27FC236}">
              <a16:creationId xmlns="" xmlns:a16="http://schemas.microsoft.com/office/drawing/2014/main" id="{4AF0C541-455D-44F3-85E4-599A8908CCDC}"/>
            </a:ext>
          </a:extLst>
        </cdr:cNvPr>
        <cdr:cNvSpPr txBox="1"/>
      </cdr:nvSpPr>
      <cdr:spPr>
        <a:xfrm xmlns:a="http://schemas.openxmlformats.org/drawingml/2006/main">
          <a:off x="1554512" y="3325884"/>
          <a:ext cx="1181733" cy="3404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0.38</a:t>
          </a:r>
        </a:p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(0.28, 0.52</a:t>
          </a:r>
          <a:r>
            <a:rPr lang="en-US" sz="1200" dirty="0">
              <a:latin typeface="Arial"/>
              <a:cs typeface="Arial"/>
            </a:rPr>
            <a:t>)</a:t>
          </a:r>
        </a:p>
      </cdr:txBody>
    </cdr:sp>
  </cdr:relSizeAnchor>
  <cdr:relSizeAnchor xmlns:cdr="http://schemas.openxmlformats.org/drawingml/2006/chartDrawing">
    <cdr:from>
      <cdr:x>0.23196</cdr:x>
      <cdr:y>0.56406</cdr:y>
    </cdr:from>
    <cdr:to>
      <cdr:x>0.3416</cdr:x>
      <cdr:y>0.61322</cdr:y>
    </cdr:to>
    <cdr:sp macro="" textlink="">
      <cdr:nvSpPr>
        <cdr:cNvPr id="51" name="TextBox 8">
          <a:extLst xmlns:a="http://schemas.openxmlformats.org/drawingml/2006/main">
            <a:ext uri="{FF2B5EF4-FFF2-40B4-BE49-F238E27FC236}">
              <a16:creationId xmlns="" xmlns:a16="http://schemas.microsoft.com/office/drawing/2014/main" id="{94613D7A-99E6-4B25-9C08-FC874D9028F1}"/>
            </a:ext>
          </a:extLst>
        </cdr:cNvPr>
        <cdr:cNvSpPr txBox="1"/>
      </cdr:nvSpPr>
      <cdr:spPr>
        <a:xfrm xmlns:a="http://schemas.openxmlformats.org/drawingml/2006/main">
          <a:off x="2671960" y="3153740"/>
          <a:ext cx="1262949" cy="27485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0.47</a:t>
          </a:r>
        </a:p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(0.35, 0.64</a:t>
          </a:r>
          <a:r>
            <a:rPr lang="en-US" sz="1200" dirty="0">
              <a:latin typeface="Arial"/>
              <a:cs typeface="Arial"/>
            </a:rPr>
            <a:t>)</a:t>
          </a:r>
        </a:p>
      </cdr:txBody>
    </cdr:sp>
  </cdr:relSizeAnchor>
  <cdr:relSizeAnchor xmlns:cdr="http://schemas.openxmlformats.org/drawingml/2006/chartDrawing">
    <cdr:from>
      <cdr:x>0.27983</cdr:x>
      <cdr:y>0.67832</cdr:y>
    </cdr:from>
    <cdr:to>
      <cdr:x>0.38947</cdr:x>
      <cdr:y>0.76476</cdr:y>
    </cdr:to>
    <cdr:sp macro="" textlink="">
      <cdr:nvSpPr>
        <cdr:cNvPr id="52" name="TextBox 9">
          <a:extLst xmlns:a="http://schemas.openxmlformats.org/drawingml/2006/main">
            <a:ext uri="{FF2B5EF4-FFF2-40B4-BE49-F238E27FC236}">
              <a16:creationId xmlns="" xmlns:a16="http://schemas.microsoft.com/office/drawing/2014/main" id="{8F992F05-53F4-4285-8121-F3A0FDA995BF}"/>
            </a:ext>
          </a:extLst>
        </cdr:cNvPr>
        <cdr:cNvSpPr txBox="1"/>
      </cdr:nvSpPr>
      <cdr:spPr>
        <a:xfrm xmlns:a="http://schemas.openxmlformats.org/drawingml/2006/main">
          <a:off x="3223377" y="3792540"/>
          <a:ext cx="1262949" cy="48329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0.26 </a:t>
          </a:r>
        </a:p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(0.18, </a:t>
          </a:r>
          <a:r>
            <a:rPr lang="en-US" sz="1200" baseline="0" dirty="0" smtClean="0">
              <a:latin typeface="Arial"/>
              <a:cs typeface="Arial"/>
            </a:rPr>
            <a:t>0.36</a:t>
          </a:r>
          <a:r>
            <a:rPr lang="en-US" sz="1200" baseline="0" dirty="0">
              <a:latin typeface="Arial"/>
              <a:cs typeface="Arial"/>
            </a:rPr>
            <a:t>)</a:t>
          </a:r>
          <a:endParaRPr lang="en-US" sz="12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0.52607</cdr:x>
      <cdr:y>0.55244</cdr:y>
    </cdr:from>
    <cdr:to>
      <cdr:x>0.63571</cdr:x>
      <cdr:y>0.64207</cdr:y>
    </cdr:to>
    <cdr:sp macro="" textlink="">
      <cdr:nvSpPr>
        <cdr:cNvPr id="53" name="TextBox 17">
          <a:extLst xmlns:a="http://schemas.openxmlformats.org/drawingml/2006/main">
            <a:ext uri="{FF2B5EF4-FFF2-40B4-BE49-F238E27FC236}">
              <a16:creationId xmlns="" xmlns:a16="http://schemas.microsoft.com/office/drawing/2014/main" id="{7D41DDAA-26DE-413E-8651-180D7BD7C9D8}"/>
            </a:ext>
          </a:extLst>
        </cdr:cNvPr>
        <cdr:cNvSpPr txBox="1"/>
      </cdr:nvSpPr>
      <cdr:spPr>
        <a:xfrm xmlns:a="http://schemas.openxmlformats.org/drawingml/2006/main">
          <a:off x="6059807" y="3088767"/>
          <a:ext cx="1262948" cy="50113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0.45</a:t>
          </a:r>
        </a:p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(0.33, 0.63</a:t>
          </a:r>
          <a:r>
            <a:rPr lang="en-US" sz="1200" dirty="0">
              <a:latin typeface="Arial"/>
              <a:cs typeface="Arial"/>
            </a:rPr>
            <a:t>)</a:t>
          </a:r>
        </a:p>
      </cdr:txBody>
    </cdr:sp>
  </cdr:relSizeAnchor>
  <cdr:relSizeAnchor xmlns:cdr="http://schemas.openxmlformats.org/drawingml/2006/chartDrawing">
    <cdr:from>
      <cdr:x>0.43169</cdr:x>
      <cdr:y>0.67733</cdr:y>
    </cdr:from>
    <cdr:to>
      <cdr:x>0.54133</cdr:x>
      <cdr:y>0.7265</cdr:y>
    </cdr:to>
    <cdr:sp macro="" textlink="">
      <cdr:nvSpPr>
        <cdr:cNvPr id="54" name="TextBox 16">
          <a:extLst xmlns:a="http://schemas.openxmlformats.org/drawingml/2006/main">
            <a:ext uri="{FF2B5EF4-FFF2-40B4-BE49-F238E27FC236}">
              <a16:creationId xmlns="" xmlns:a16="http://schemas.microsoft.com/office/drawing/2014/main" id="{828997BE-EB1D-499F-BAAE-7765455EA348}"/>
            </a:ext>
          </a:extLst>
        </cdr:cNvPr>
        <cdr:cNvSpPr txBox="1"/>
      </cdr:nvSpPr>
      <cdr:spPr>
        <a:xfrm xmlns:a="http://schemas.openxmlformats.org/drawingml/2006/main">
          <a:off x="4972638" y="3787010"/>
          <a:ext cx="1262949" cy="27491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0.27 </a:t>
          </a:r>
        </a:p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(0.20, 0.37</a:t>
          </a:r>
          <a:r>
            <a:rPr lang="en-US" sz="1200" dirty="0">
              <a:latin typeface="Arial"/>
              <a:cs typeface="Arial"/>
            </a:rPr>
            <a:t>)</a:t>
          </a:r>
        </a:p>
      </cdr:txBody>
    </cdr:sp>
  </cdr:relSizeAnchor>
  <cdr:relSizeAnchor xmlns:cdr="http://schemas.openxmlformats.org/drawingml/2006/chartDrawing">
    <cdr:from>
      <cdr:x>0.38155</cdr:x>
      <cdr:y>0.57928</cdr:y>
    </cdr:from>
    <cdr:to>
      <cdr:x>0.49119</cdr:x>
      <cdr:y>0.62845</cdr:y>
    </cdr:to>
    <cdr:sp macro="" textlink="">
      <cdr:nvSpPr>
        <cdr:cNvPr id="55" name="TextBox 15">
          <a:extLst xmlns:a="http://schemas.openxmlformats.org/drawingml/2006/main">
            <a:ext uri="{FF2B5EF4-FFF2-40B4-BE49-F238E27FC236}">
              <a16:creationId xmlns="" xmlns:a16="http://schemas.microsoft.com/office/drawing/2014/main" id="{169C0AD7-F2F1-421D-8587-67F52739869A}"/>
            </a:ext>
          </a:extLst>
        </cdr:cNvPr>
        <cdr:cNvSpPr txBox="1"/>
      </cdr:nvSpPr>
      <cdr:spPr>
        <a:xfrm xmlns:a="http://schemas.openxmlformats.org/drawingml/2006/main">
          <a:off x="4395083" y="3238844"/>
          <a:ext cx="1262949" cy="27491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0.44 </a:t>
          </a:r>
        </a:p>
        <a:p xmlns:a="http://schemas.openxmlformats.org/drawingml/2006/main">
          <a:pPr algn="ctr"/>
          <a:r>
            <a:rPr lang="en-US" sz="1200" dirty="0" smtClean="0">
              <a:latin typeface="Arial"/>
              <a:cs typeface="Arial"/>
            </a:rPr>
            <a:t>(0.35, 0.57</a:t>
          </a:r>
          <a:r>
            <a:rPr lang="en-US" sz="1200" dirty="0">
              <a:latin typeface="Arial"/>
              <a:cs typeface="Arial"/>
            </a:rPr>
            <a:t>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0.38206</cdr:x>
      <cdr:y>0.22041</cdr:y>
    </cdr:from>
    <cdr:to>
      <cdr:x>0.38364</cdr:x>
      <cdr:y>0.95961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="" xmlns:a16="http://schemas.microsoft.com/office/drawing/2014/main" id="{57A1CD75-11F8-4B05-8561-E1E93567A702}"/>
            </a:ext>
          </a:extLst>
        </cdr:cNvPr>
        <cdr:cNvCxnSpPr/>
      </cdr:nvCxnSpPr>
      <cdr:spPr>
        <a:xfrm xmlns:a="http://schemas.openxmlformats.org/drawingml/2006/main" flipH="1">
          <a:off x="2339567" y="969849"/>
          <a:ext cx="9675" cy="3252616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bg1">
              <a:lumMod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0.5292</cdr:x>
      <cdr:y>0.219</cdr:y>
    </cdr:from>
    <cdr:to>
      <cdr:x>0.53077</cdr:x>
      <cdr:y>0.9582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="" xmlns:a16="http://schemas.microsoft.com/office/drawing/2014/main" id="{E00C9253-7F26-489A-8F5C-933C505C040C}"/>
            </a:ext>
          </a:extLst>
        </cdr:cNvPr>
        <cdr:cNvCxnSpPr/>
      </cdr:nvCxnSpPr>
      <cdr:spPr>
        <a:xfrm xmlns:a="http://schemas.openxmlformats.org/drawingml/2006/main" flipH="1">
          <a:off x="3107072" y="963641"/>
          <a:ext cx="9218" cy="3252616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bg1">
              <a:lumMod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0.69225</cdr:x>
      <cdr:y>0.21582</cdr:y>
    </cdr:from>
    <cdr:to>
      <cdr:x>0.69383</cdr:x>
      <cdr:y>0.95502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="" xmlns:a16="http://schemas.microsoft.com/office/drawing/2014/main" id="{4DD3C4CC-123C-4928-876B-CA79460EF4BD}"/>
            </a:ext>
          </a:extLst>
        </cdr:cNvPr>
        <cdr:cNvCxnSpPr/>
      </cdr:nvCxnSpPr>
      <cdr:spPr>
        <a:xfrm xmlns:a="http://schemas.openxmlformats.org/drawingml/2006/main" flipH="1">
          <a:off x="4064384" y="949651"/>
          <a:ext cx="9277" cy="3252616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bg1">
              <a:lumMod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0.23303</cdr:x>
      <cdr:y>0.22129</cdr:y>
    </cdr:from>
    <cdr:to>
      <cdr:x>0.2346</cdr:x>
      <cdr:y>0.96049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="" xmlns:a16="http://schemas.microsoft.com/office/drawing/2014/main" id="{AAF20DF2-058E-4F77-B8CE-65DE445DF599}"/>
            </a:ext>
          </a:extLst>
        </cdr:cNvPr>
        <cdr:cNvCxnSpPr/>
      </cdr:nvCxnSpPr>
      <cdr:spPr>
        <a:xfrm xmlns:a="http://schemas.openxmlformats.org/drawingml/2006/main" flipH="1">
          <a:off x="1430788" y="973719"/>
          <a:ext cx="9639" cy="3252616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bg1">
              <a:lumMod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0.10015</cdr:x>
      <cdr:y>0.68055</cdr:y>
    </cdr:from>
    <cdr:to>
      <cdr:x>0.27766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15938" y="26098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0.10197</cdr:x>
      <cdr:y>0.85352</cdr:y>
    </cdr:from>
    <cdr:to>
      <cdr:x>0.21868</cdr:x>
      <cdr:y>1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1095571" y="4468512"/>
          <a:ext cx="1253929" cy="7668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Hypertension </a:t>
          </a:r>
        </a:p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(definition 1</a:t>
          </a: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4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0.22794</cdr:x>
      <cdr:y>0.84622</cdr:y>
    </cdr:from>
    <cdr:to>
      <cdr:x>0.40544</cdr:x>
      <cdr:y>0.9927</cdr:y>
    </cdr:to>
    <cdr:sp macro="" textlink="">
      <cdr:nvSpPr>
        <cdr:cNvPr id="14" name="TextBox 1"/>
        <cdr:cNvSpPr txBox="1"/>
      </cdr:nvSpPr>
      <cdr:spPr>
        <a:xfrm xmlns:a="http://schemas.openxmlformats.org/drawingml/2006/main">
          <a:off x="1338291" y="3723522"/>
          <a:ext cx="1042148" cy="6445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Hypertension </a:t>
          </a:r>
        </a:p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(definition 2</a:t>
          </a: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4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0.3801</cdr:x>
      <cdr:y>0.85627</cdr:y>
    </cdr:from>
    <cdr:to>
      <cdr:x>0.52895</cdr:x>
      <cdr:y>0.93897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4083907" y="4482931"/>
          <a:ext cx="1599274" cy="4329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Obesity</a:t>
          </a:r>
          <a:endParaRPr lang="en-US" sz="14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0.55093</cdr:x>
      <cdr:y>0.8465</cdr:y>
    </cdr:from>
    <cdr:to>
      <cdr:x>0.69978</cdr:x>
      <cdr:y>0.9292</cdr:y>
    </cdr:to>
    <cdr:sp macro="" textlink="">
      <cdr:nvSpPr>
        <cdr:cNvPr id="16" name="TextBox 1"/>
        <cdr:cNvSpPr txBox="1"/>
      </cdr:nvSpPr>
      <cdr:spPr>
        <a:xfrm xmlns:a="http://schemas.openxmlformats.org/drawingml/2006/main">
          <a:off x="3221190" y="3724754"/>
          <a:ext cx="870301" cy="3638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Central </a:t>
          </a:r>
        </a:p>
        <a:p xmlns:a="http://schemas.openxmlformats.org/drawingml/2006/main">
          <a:pPr algn="ctr"/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Adiposity</a:t>
          </a:r>
          <a:endParaRPr lang="en-US" sz="14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0.69412</cdr:x>
      <cdr:y>0.8563</cdr:y>
    </cdr:from>
    <cdr:to>
      <cdr:x>0.84297</cdr:x>
      <cdr:y>0.939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7457761" y="4483083"/>
          <a:ext cx="1599274" cy="4329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Type 2</a:t>
          </a:r>
        </a:p>
        <a:p xmlns:a="http://schemas.openxmlformats.org/drawingml/2006/main">
          <a:pPr algn="ctr"/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Diabetes</a:t>
          </a:r>
          <a:endParaRPr lang="en-US" sz="14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</cdr:x>
      <cdr:y>0.02163</cdr:y>
    </cdr:from>
    <cdr:to>
      <cdr:x>1</cdr:x>
      <cdr:y>0.10135</cdr:y>
    </cdr:to>
    <cdr:sp macro="" textlink="">
      <cdr:nvSpPr>
        <cdr:cNvPr id="18" name="TextBox 17"/>
        <cdr:cNvSpPr txBox="1"/>
      </cdr:nvSpPr>
      <cdr:spPr>
        <a:xfrm xmlns:a="http://schemas.openxmlformats.org/drawingml/2006/main">
          <a:off x="0" y="121967"/>
          <a:ext cx="11455400" cy="4495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horzOverflow="clip" wrap="none" rtlCol="0">
          <a:noAutofit/>
        </a:bodyPr>
        <a:lstStyle xmlns:a="http://schemas.openxmlformats.org/drawingml/2006/main"/>
        <a:p xmlns:a="http://schemas.openxmlformats.org/drawingml/2006/main">
          <a:pPr rtl="0">
            <a:defRPr/>
          </a:pP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Panel A: Associations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of Multidimensional Sleep Health (Ideal vs. </a:t>
          </a: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Moderate/Poor) with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Cardiovascular Disease and Cardiometabolic </a:t>
          </a:r>
          <a:endParaRPr lang="en-US" sz="1400" b="1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pPr rtl="0">
            <a:defRPr/>
          </a:pP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Outcomes in Overall </a:t>
          </a: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Sample 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0.00981</cdr:x>
      <cdr:y>0.20465</cdr:y>
    </cdr:from>
    <cdr:to>
      <cdr:x>0.49113</cdr:x>
      <cdr:y>0.83134</cdr:y>
    </cdr:to>
    <cdr:sp macro="" textlink="">
      <cdr:nvSpPr>
        <cdr:cNvPr id="19" name="TextBox 18"/>
        <cdr:cNvSpPr txBox="1"/>
      </cdr:nvSpPr>
      <cdr:spPr>
        <a:xfrm xmlns:a="http://schemas.openxmlformats.org/drawingml/2006/main" rot="16200000">
          <a:off x="1102374" y="164035"/>
          <a:ext cx="3533779" cy="55136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Odds Ratio (95%</a:t>
          </a:r>
          <a:r>
            <a:rPr lang="en-US" sz="1400" b="1" baseline="0" dirty="0">
              <a:latin typeface="Arial" panose="020B0604020202020204" pitchFamily="34" charset="0"/>
              <a:cs typeface="Arial" panose="020B0604020202020204" pitchFamily="34" charset="0"/>
            </a:rPr>
            <a:t> Confidence Interval)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0.8367</cdr:x>
      <cdr:y>0.21506</cdr:y>
    </cdr:from>
    <cdr:to>
      <cdr:x>0.83827</cdr:x>
      <cdr:y>0.95426</cdr:y>
    </cdr:to>
    <cdr:cxnSp macro="">
      <cdr:nvCxnSpPr>
        <cdr:cNvPr id="20" name="Straight Connector 19">
          <a:extLst xmlns:a="http://schemas.openxmlformats.org/drawingml/2006/main">
            <a:ext uri="{FF2B5EF4-FFF2-40B4-BE49-F238E27FC236}">
              <a16:creationId xmlns="" xmlns:a16="http://schemas.microsoft.com/office/drawing/2014/main" id="{3DFC3A68-1E88-49CC-811A-13D1E7E703DD}"/>
            </a:ext>
          </a:extLst>
        </cdr:cNvPr>
        <cdr:cNvCxnSpPr/>
      </cdr:nvCxnSpPr>
      <cdr:spPr>
        <a:xfrm xmlns:a="http://schemas.openxmlformats.org/drawingml/2006/main" flipH="1">
          <a:off x="4912454" y="946313"/>
          <a:ext cx="9217" cy="3252616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bg1">
              <a:lumMod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0.83569</cdr:x>
      <cdr:y>0.85427</cdr:y>
    </cdr:from>
    <cdr:to>
      <cdr:x>0.98454</cdr:x>
      <cdr:y>0.93697</cdr:y>
    </cdr:to>
    <cdr:sp macro="" textlink="">
      <cdr:nvSpPr>
        <cdr:cNvPr id="21" name="TextBox 1">
          <a:extLst xmlns:a="http://schemas.openxmlformats.org/drawingml/2006/main">
            <a:ext uri="{FF2B5EF4-FFF2-40B4-BE49-F238E27FC236}">
              <a16:creationId xmlns="" xmlns:a16="http://schemas.microsoft.com/office/drawing/2014/main" id="{99CBD1D4-3D6B-4BB7-AFD0-52A4BDF377BB}"/>
            </a:ext>
          </a:extLst>
        </cdr:cNvPr>
        <cdr:cNvSpPr txBox="1"/>
      </cdr:nvSpPr>
      <cdr:spPr>
        <a:xfrm xmlns:a="http://schemas.openxmlformats.org/drawingml/2006/main">
          <a:off x="8978800" y="4472419"/>
          <a:ext cx="1599275" cy="4329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Cardiovascular</a:t>
          </a:r>
        </a:p>
        <a:p xmlns:a="http://schemas.openxmlformats.org/drawingml/2006/main">
          <a:pPr algn="ctr"/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Disease</a:t>
          </a:r>
          <a:endParaRPr lang="en-US" sz="14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0.23947</cdr:x>
      <cdr:y>0.45946</cdr:y>
    </cdr:from>
    <cdr:to>
      <cdr:x>0.37802</cdr:x>
      <cdr:y>0.51121</cdr:y>
    </cdr:to>
    <cdr:sp macro="" textlink="">
      <cdr:nvSpPr>
        <cdr:cNvPr id="45" name="TextBox 2">
          <a:extLst xmlns:a="http://schemas.openxmlformats.org/drawingml/2006/main">
            <a:ext uri="{FF2B5EF4-FFF2-40B4-BE49-F238E27FC236}">
              <a16:creationId xmlns="" xmlns:a16="http://schemas.microsoft.com/office/drawing/2014/main" id="{E8CF06F8-536B-49EF-B540-63D7ACD53054}"/>
            </a:ext>
          </a:extLst>
        </cdr:cNvPr>
        <cdr:cNvSpPr txBox="1"/>
      </cdr:nvSpPr>
      <cdr:spPr>
        <a:xfrm xmlns:a="http://schemas.openxmlformats.org/drawingml/2006/main">
          <a:off x="2743200" y="2590800"/>
          <a:ext cx="1587170" cy="291811"/>
        </a:xfrm>
        <a:prstGeom xmlns:a="http://schemas.openxmlformats.org/drawingml/2006/main" prst="rect">
          <a:avLst/>
        </a:prstGeom>
        <a:solidFill xmlns:a="http://schemas.openxmlformats.org/drawingml/2006/main">
          <a:schemeClr val="lt1"/>
        </a:solidFill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 smtClean="0">
              <a:solidFill>
                <a:sysClr val="windowText" lastClr="000000"/>
              </a:solidFill>
              <a:latin typeface="Arial"/>
              <a:cs typeface="Arial"/>
            </a:rPr>
            <a:t>0.50 (</a:t>
          </a:r>
          <a:r>
            <a:rPr lang="en-US" sz="1400" dirty="0">
              <a:solidFill>
                <a:sysClr val="windowText" lastClr="000000"/>
              </a:solidFill>
              <a:latin typeface="Arial"/>
              <a:cs typeface="Arial"/>
            </a:rPr>
            <a:t>0.42, 0.59)</a:t>
          </a:r>
        </a:p>
      </cdr:txBody>
    </cdr:sp>
  </cdr:relSizeAnchor>
  <cdr:relSizeAnchor xmlns:cdr="http://schemas.openxmlformats.org/drawingml/2006/chartDrawing">
    <cdr:from>
      <cdr:x>0.39149</cdr:x>
      <cdr:y>0.45659</cdr:y>
    </cdr:from>
    <cdr:to>
      <cdr:x>0.53352</cdr:x>
      <cdr:y>0.53455</cdr:y>
    </cdr:to>
    <cdr:sp macro="" textlink="">
      <cdr:nvSpPr>
        <cdr:cNvPr id="46" name="TextBox 2">
          <a:extLst xmlns:a="http://schemas.openxmlformats.org/drawingml/2006/main">
            <a:ext uri="{FF2B5EF4-FFF2-40B4-BE49-F238E27FC236}">
              <a16:creationId xmlns="" xmlns:a16="http://schemas.microsoft.com/office/drawing/2014/main" id="{7F546ED8-C7DF-41A2-B97E-2EE6E8891627}"/>
            </a:ext>
          </a:extLst>
        </cdr:cNvPr>
        <cdr:cNvSpPr txBox="1"/>
      </cdr:nvSpPr>
      <cdr:spPr>
        <a:xfrm xmlns:a="http://schemas.openxmlformats.org/drawingml/2006/main">
          <a:off x="4206221" y="2390424"/>
          <a:ext cx="1525999" cy="40815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 smtClean="0">
              <a:solidFill>
                <a:sysClr val="windowText" lastClr="000000"/>
              </a:solidFill>
              <a:latin typeface="Arial"/>
              <a:cs typeface="Arial"/>
            </a:rPr>
            <a:t> 0.55 (</a:t>
          </a:r>
          <a:r>
            <a:rPr lang="en-US" sz="1400" dirty="0">
              <a:solidFill>
                <a:sysClr val="windowText" lastClr="000000"/>
              </a:solidFill>
              <a:latin typeface="Arial"/>
              <a:cs typeface="Arial"/>
            </a:rPr>
            <a:t>0.48, 0.63)</a:t>
          </a:r>
        </a:p>
      </cdr:txBody>
    </cdr:sp>
  </cdr:relSizeAnchor>
  <cdr:relSizeAnchor xmlns:cdr="http://schemas.openxmlformats.org/drawingml/2006/chartDrawing">
    <cdr:from>
      <cdr:x>0.54363</cdr:x>
      <cdr:y>0.34228</cdr:y>
    </cdr:from>
    <cdr:to>
      <cdr:x>0.68002</cdr:x>
      <cdr:y>0.42394</cdr:y>
    </cdr:to>
    <cdr:sp macro="" textlink="">
      <cdr:nvSpPr>
        <cdr:cNvPr id="47" name="TextBox 2">
          <a:extLst xmlns:a="http://schemas.openxmlformats.org/drawingml/2006/main">
            <a:ext uri="{FF2B5EF4-FFF2-40B4-BE49-F238E27FC236}">
              <a16:creationId xmlns="" xmlns:a16="http://schemas.microsoft.com/office/drawing/2014/main" id="{7F546ED8-C7DF-41A2-B97E-2EE6E8891627}"/>
            </a:ext>
          </a:extLst>
        </cdr:cNvPr>
        <cdr:cNvSpPr txBox="1"/>
      </cdr:nvSpPr>
      <cdr:spPr>
        <a:xfrm xmlns:a="http://schemas.openxmlformats.org/drawingml/2006/main">
          <a:off x="6227467" y="1930050"/>
          <a:ext cx="1562401" cy="46046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 smtClean="0">
              <a:solidFill>
                <a:sysClr val="windowText" lastClr="000000"/>
              </a:solidFill>
              <a:latin typeface="Arial"/>
              <a:cs typeface="Arial"/>
            </a:rPr>
            <a:t>0.64 (</a:t>
          </a:r>
          <a:r>
            <a:rPr lang="en-US" sz="1400" dirty="0">
              <a:solidFill>
                <a:sysClr val="windowText" lastClr="000000"/>
              </a:solidFill>
              <a:latin typeface="Arial"/>
              <a:cs typeface="Arial"/>
            </a:rPr>
            <a:t>0.52, 0.79)</a:t>
          </a:r>
        </a:p>
      </cdr:txBody>
    </cdr:sp>
  </cdr:relSizeAnchor>
  <cdr:relSizeAnchor xmlns:cdr="http://schemas.openxmlformats.org/drawingml/2006/chartDrawing">
    <cdr:from>
      <cdr:x>0.69958</cdr:x>
      <cdr:y>0.33234</cdr:y>
    </cdr:from>
    <cdr:to>
      <cdr:x>0.83318</cdr:x>
      <cdr:y>0.41216</cdr:y>
    </cdr:to>
    <cdr:sp macro="" textlink="">
      <cdr:nvSpPr>
        <cdr:cNvPr id="48" name="TextBox 2">
          <a:extLst xmlns:a="http://schemas.openxmlformats.org/drawingml/2006/main">
            <a:ext uri="{FF2B5EF4-FFF2-40B4-BE49-F238E27FC236}">
              <a16:creationId xmlns="" xmlns:a16="http://schemas.microsoft.com/office/drawing/2014/main" id="{7F546ED8-C7DF-41A2-B97E-2EE6E8891627}"/>
            </a:ext>
          </a:extLst>
        </cdr:cNvPr>
        <cdr:cNvSpPr txBox="1"/>
      </cdr:nvSpPr>
      <cdr:spPr>
        <a:xfrm xmlns:a="http://schemas.openxmlformats.org/drawingml/2006/main">
          <a:off x="8013942" y="1873989"/>
          <a:ext cx="1530441" cy="45008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 smtClean="0">
              <a:solidFill>
                <a:sysClr val="windowText" lastClr="000000"/>
              </a:solidFill>
              <a:latin typeface="Arial"/>
              <a:cs typeface="Arial"/>
            </a:rPr>
            <a:t>0.60 (</a:t>
          </a:r>
          <a:r>
            <a:rPr lang="en-US" sz="1400" dirty="0">
              <a:solidFill>
                <a:sysClr val="windowText" lastClr="000000"/>
              </a:solidFill>
              <a:latin typeface="Arial"/>
              <a:cs typeface="Arial"/>
            </a:rPr>
            <a:t>0.45, 0.79)</a:t>
          </a:r>
        </a:p>
      </cdr:txBody>
    </cdr:sp>
  </cdr:relSizeAnchor>
  <cdr:relSizeAnchor xmlns:cdr="http://schemas.openxmlformats.org/drawingml/2006/chartDrawing">
    <cdr:from>
      <cdr:x>0.83284</cdr:x>
      <cdr:y>0.18945</cdr:y>
    </cdr:from>
    <cdr:to>
      <cdr:x>0.96784</cdr:x>
      <cdr:y>0.25261</cdr:y>
    </cdr:to>
    <cdr:sp macro="" textlink="">
      <cdr:nvSpPr>
        <cdr:cNvPr id="49" name="TextBox 2">
          <a:extLst xmlns:a="http://schemas.openxmlformats.org/drawingml/2006/main">
            <a:ext uri="{FF2B5EF4-FFF2-40B4-BE49-F238E27FC236}">
              <a16:creationId xmlns="" xmlns:a16="http://schemas.microsoft.com/office/drawing/2014/main" id="{7F546ED8-C7DF-41A2-B97E-2EE6E8891627}"/>
            </a:ext>
          </a:extLst>
        </cdr:cNvPr>
        <cdr:cNvSpPr txBox="1"/>
      </cdr:nvSpPr>
      <cdr:spPr>
        <a:xfrm xmlns:a="http://schemas.openxmlformats.org/drawingml/2006/main">
          <a:off x="9540510" y="1068296"/>
          <a:ext cx="1546479" cy="35614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 smtClean="0">
              <a:solidFill>
                <a:sysClr val="windowText" lastClr="000000"/>
              </a:solidFill>
              <a:latin typeface="Arial"/>
              <a:cs typeface="Arial"/>
            </a:rPr>
            <a:t>0.68 (0.47, 0.97</a:t>
          </a:r>
          <a:r>
            <a:rPr lang="en-US" sz="1400" dirty="0">
              <a:solidFill>
                <a:sysClr val="windowText" lastClr="000000"/>
              </a:solidFill>
              <a:latin typeface="Arial"/>
              <a:cs typeface="Arial"/>
            </a:rPr>
            <a:t>)</a:t>
          </a:r>
        </a:p>
      </cdr:txBody>
    </cdr:sp>
  </cdr:relSizeAnchor>
  <cdr:relSizeAnchor xmlns:cdr="http://schemas.openxmlformats.org/drawingml/2006/chartDrawing">
    <cdr:from>
      <cdr:x>0.08093</cdr:x>
      <cdr:y>0.37838</cdr:y>
    </cdr:from>
    <cdr:to>
      <cdr:x>0.23947</cdr:x>
      <cdr:y>0.44144</cdr:y>
    </cdr:to>
    <cdr:sp macro="" textlink="">
      <cdr:nvSpPr>
        <cdr:cNvPr id="50" name="TextBox 2">
          <a:extLst xmlns:a="http://schemas.openxmlformats.org/drawingml/2006/main">
            <a:ext uri="{FF2B5EF4-FFF2-40B4-BE49-F238E27FC236}">
              <a16:creationId xmlns="" xmlns:a16="http://schemas.microsoft.com/office/drawing/2014/main" id="{F5F5828C-7978-4C34-A7DF-92F8A5100932}"/>
            </a:ext>
          </a:extLst>
        </cdr:cNvPr>
        <cdr:cNvSpPr txBox="1"/>
      </cdr:nvSpPr>
      <cdr:spPr>
        <a:xfrm xmlns:a="http://schemas.openxmlformats.org/drawingml/2006/main">
          <a:off x="927100" y="2133600"/>
          <a:ext cx="1816099" cy="3556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 smtClean="0">
              <a:solidFill>
                <a:sysClr val="windowText" lastClr="000000"/>
              </a:solidFill>
              <a:latin typeface="Arial"/>
              <a:cs typeface="Arial"/>
            </a:rPr>
            <a:t>0.60 (</a:t>
          </a:r>
          <a:r>
            <a:rPr lang="en-US" sz="1400" dirty="0">
              <a:solidFill>
                <a:sysClr val="windowText" lastClr="000000"/>
              </a:solidFill>
              <a:latin typeface="Arial"/>
              <a:cs typeface="Arial"/>
            </a:rPr>
            <a:t>0.52, 0.70)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0.38206</cdr:x>
      <cdr:y>0.22041</cdr:y>
    </cdr:from>
    <cdr:to>
      <cdr:x>0.38364</cdr:x>
      <cdr:y>0.95961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="" xmlns:a16="http://schemas.microsoft.com/office/drawing/2014/main" id="{57A1CD75-11F8-4B05-8561-E1E93567A702}"/>
            </a:ext>
          </a:extLst>
        </cdr:cNvPr>
        <cdr:cNvCxnSpPr/>
      </cdr:nvCxnSpPr>
      <cdr:spPr>
        <a:xfrm xmlns:a="http://schemas.openxmlformats.org/drawingml/2006/main" flipH="1">
          <a:off x="2339567" y="969849"/>
          <a:ext cx="9675" cy="3252616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bg1">
              <a:lumMod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0.5292</cdr:x>
      <cdr:y>0.219</cdr:y>
    </cdr:from>
    <cdr:to>
      <cdr:x>0.53077</cdr:x>
      <cdr:y>0.9582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="" xmlns:a16="http://schemas.microsoft.com/office/drawing/2014/main" id="{E00C9253-7F26-489A-8F5C-933C505C040C}"/>
            </a:ext>
          </a:extLst>
        </cdr:cNvPr>
        <cdr:cNvCxnSpPr/>
      </cdr:nvCxnSpPr>
      <cdr:spPr>
        <a:xfrm xmlns:a="http://schemas.openxmlformats.org/drawingml/2006/main" flipH="1">
          <a:off x="3107072" y="963641"/>
          <a:ext cx="9218" cy="3252616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bg1">
              <a:lumMod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0.69225</cdr:x>
      <cdr:y>0.21582</cdr:y>
    </cdr:from>
    <cdr:to>
      <cdr:x>0.69383</cdr:x>
      <cdr:y>0.95502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="" xmlns:a16="http://schemas.microsoft.com/office/drawing/2014/main" id="{4DD3C4CC-123C-4928-876B-CA79460EF4BD}"/>
            </a:ext>
          </a:extLst>
        </cdr:cNvPr>
        <cdr:cNvCxnSpPr/>
      </cdr:nvCxnSpPr>
      <cdr:spPr>
        <a:xfrm xmlns:a="http://schemas.openxmlformats.org/drawingml/2006/main" flipH="1">
          <a:off x="4064384" y="949651"/>
          <a:ext cx="9277" cy="3252616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bg1">
              <a:lumMod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0.23303</cdr:x>
      <cdr:y>0.22129</cdr:y>
    </cdr:from>
    <cdr:to>
      <cdr:x>0.2346</cdr:x>
      <cdr:y>0.96049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="" xmlns:a16="http://schemas.microsoft.com/office/drawing/2014/main" id="{AAF20DF2-058E-4F77-B8CE-65DE445DF599}"/>
            </a:ext>
          </a:extLst>
        </cdr:cNvPr>
        <cdr:cNvCxnSpPr/>
      </cdr:nvCxnSpPr>
      <cdr:spPr>
        <a:xfrm xmlns:a="http://schemas.openxmlformats.org/drawingml/2006/main" flipH="1">
          <a:off x="1430788" y="973719"/>
          <a:ext cx="9639" cy="3252616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bg1">
              <a:lumMod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0.10015</cdr:x>
      <cdr:y>0.68055</cdr:y>
    </cdr:from>
    <cdr:to>
      <cdr:x>0.27766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15938" y="26098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0.08171</cdr:x>
      <cdr:y>0.80473</cdr:y>
    </cdr:from>
    <cdr:to>
      <cdr:x>0.23432</cdr:x>
      <cdr:y>0.95121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943287" y="4670599"/>
          <a:ext cx="1761813" cy="8501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Hypertension </a:t>
          </a:r>
        </a:p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(definition 1</a:t>
          </a: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4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0.23124</cdr:x>
      <cdr:y>0.80683</cdr:y>
    </cdr:from>
    <cdr:to>
      <cdr:x>0.38174</cdr:x>
      <cdr:y>0.95331</cdr:y>
    </cdr:to>
    <cdr:sp macro="" textlink="">
      <cdr:nvSpPr>
        <cdr:cNvPr id="14" name="TextBox 1"/>
        <cdr:cNvSpPr txBox="1"/>
      </cdr:nvSpPr>
      <cdr:spPr>
        <a:xfrm xmlns:a="http://schemas.openxmlformats.org/drawingml/2006/main">
          <a:off x="2669509" y="4682776"/>
          <a:ext cx="1737392" cy="8501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Hypertension </a:t>
          </a:r>
        </a:p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(definition 2</a:t>
          </a: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4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0.39478</cdr:x>
      <cdr:y>0.80837</cdr:y>
    </cdr:from>
    <cdr:to>
      <cdr:x>0.52255</cdr:x>
      <cdr:y>0.89107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4557451" y="4691709"/>
          <a:ext cx="1475049" cy="4799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Obesity</a:t>
          </a:r>
          <a:endParaRPr lang="en-US" sz="14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0.53773</cdr:x>
      <cdr:y>0.81368</cdr:y>
    </cdr:from>
    <cdr:to>
      <cdr:x>0.68658</cdr:x>
      <cdr:y>0.89638</cdr:y>
    </cdr:to>
    <cdr:sp macro="" textlink="">
      <cdr:nvSpPr>
        <cdr:cNvPr id="16" name="TextBox 1"/>
        <cdr:cNvSpPr txBox="1"/>
      </cdr:nvSpPr>
      <cdr:spPr>
        <a:xfrm xmlns:a="http://schemas.openxmlformats.org/drawingml/2006/main">
          <a:off x="6207701" y="4722501"/>
          <a:ext cx="1718369" cy="4799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Central </a:t>
          </a:r>
        </a:p>
        <a:p xmlns:a="http://schemas.openxmlformats.org/drawingml/2006/main">
          <a:pPr algn="ctr"/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Adiposity</a:t>
          </a:r>
          <a:endParaRPr lang="en-US" sz="14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0.69384</cdr:x>
      <cdr:y>0.79627</cdr:y>
    </cdr:from>
    <cdr:to>
      <cdr:x>0.84269</cdr:x>
      <cdr:y>0.87897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8009897" y="4621466"/>
          <a:ext cx="1718369" cy="4799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Type 2</a:t>
          </a:r>
        </a:p>
        <a:p xmlns:a="http://schemas.openxmlformats.org/drawingml/2006/main">
          <a:pPr algn="ctr"/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Diabetes</a:t>
          </a:r>
          <a:endParaRPr lang="en-US" sz="14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</cdr:x>
      <cdr:y>0.00605</cdr:y>
    </cdr:from>
    <cdr:to>
      <cdr:x>1</cdr:x>
      <cdr:y>0.10722</cdr:y>
    </cdr:to>
    <cdr:sp macro="" textlink="">
      <cdr:nvSpPr>
        <cdr:cNvPr id="18" name="TextBox 17"/>
        <cdr:cNvSpPr txBox="1"/>
      </cdr:nvSpPr>
      <cdr:spPr>
        <a:xfrm xmlns:a="http://schemas.openxmlformats.org/drawingml/2006/main">
          <a:off x="0" y="35108"/>
          <a:ext cx="11544300" cy="5871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horzOverflow="clip" wrap="none" rtlCol="0">
          <a:noAutofit/>
        </a:bodyPr>
        <a:lstStyle xmlns:a="http://schemas.openxmlformats.org/drawingml/2006/main"/>
        <a:p xmlns:a="http://schemas.openxmlformats.org/drawingml/2006/main">
          <a:pPr rtl="0">
            <a:defRPr/>
          </a:pP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Panel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: Associations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of Multidimensional Sleep Health (Ideal vs. Moderate/</a:t>
          </a: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Poor)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with Cardiovascular Disease and Cardiometabolic </a:t>
          </a:r>
          <a:endParaRPr lang="en-US" sz="1400" b="1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pPr rtl="0">
            <a:defRPr/>
          </a:pP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Outcomes </a:t>
          </a: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in Men </a:t>
          </a:r>
          <a:endParaRPr lang="en-US" sz="1400" dirty="0"/>
        </a:p>
        <a:p xmlns:a="http://schemas.openxmlformats.org/drawingml/2006/main"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1400" dirty="0"/>
        </a:p>
      </cdr:txBody>
    </cdr:sp>
  </cdr:relSizeAnchor>
  <cdr:relSizeAnchor xmlns:cdr="http://schemas.openxmlformats.org/drawingml/2006/chartDrawing">
    <cdr:from>
      <cdr:x>0.0066</cdr:x>
      <cdr:y>0.20465</cdr:y>
    </cdr:from>
    <cdr:to>
      <cdr:x>0.05085</cdr:x>
      <cdr:y>0.83134</cdr:y>
    </cdr:to>
    <cdr:sp macro="" textlink="">
      <cdr:nvSpPr>
        <cdr:cNvPr id="19" name="TextBox 18"/>
        <cdr:cNvSpPr txBox="1"/>
      </cdr:nvSpPr>
      <cdr:spPr>
        <a:xfrm xmlns:a="http://schemas.openxmlformats.org/drawingml/2006/main" rot="16200000">
          <a:off x="-1487009" y="2750977"/>
          <a:ext cx="3637246" cy="5108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Odds Ratio (95%</a:t>
          </a:r>
          <a:r>
            <a:rPr lang="en-US" sz="1400" b="1" baseline="0" dirty="0">
              <a:latin typeface="Arial" panose="020B0604020202020204" pitchFamily="34" charset="0"/>
              <a:cs typeface="Arial" panose="020B0604020202020204" pitchFamily="34" charset="0"/>
            </a:rPr>
            <a:t> Confidence Interval)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0.8367</cdr:x>
      <cdr:y>0.21506</cdr:y>
    </cdr:from>
    <cdr:to>
      <cdr:x>0.83827</cdr:x>
      <cdr:y>0.95426</cdr:y>
    </cdr:to>
    <cdr:cxnSp macro="">
      <cdr:nvCxnSpPr>
        <cdr:cNvPr id="20" name="Straight Connector 19">
          <a:extLst xmlns:a="http://schemas.openxmlformats.org/drawingml/2006/main">
            <a:ext uri="{FF2B5EF4-FFF2-40B4-BE49-F238E27FC236}">
              <a16:creationId xmlns="" xmlns:a16="http://schemas.microsoft.com/office/drawing/2014/main" id="{3DFC3A68-1E88-49CC-811A-13D1E7E703DD}"/>
            </a:ext>
          </a:extLst>
        </cdr:cNvPr>
        <cdr:cNvCxnSpPr/>
      </cdr:nvCxnSpPr>
      <cdr:spPr>
        <a:xfrm xmlns:a="http://schemas.openxmlformats.org/drawingml/2006/main" flipH="1">
          <a:off x="4912454" y="946313"/>
          <a:ext cx="9217" cy="3252616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bg1">
              <a:lumMod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0.83096</cdr:x>
      <cdr:y>0.80641</cdr:y>
    </cdr:from>
    <cdr:to>
      <cdr:x>0.97981</cdr:x>
      <cdr:y>0.88911</cdr:y>
    </cdr:to>
    <cdr:sp macro="" textlink="">
      <cdr:nvSpPr>
        <cdr:cNvPr id="21" name="TextBox 1">
          <a:extLst xmlns:a="http://schemas.openxmlformats.org/drawingml/2006/main">
            <a:ext uri="{FF2B5EF4-FFF2-40B4-BE49-F238E27FC236}">
              <a16:creationId xmlns="" xmlns:a16="http://schemas.microsoft.com/office/drawing/2014/main" id="{99CBD1D4-3D6B-4BB7-AFD0-52A4BDF377BB}"/>
            </a:ext>
          </a:extLst>
        </cdr:cNvPr>
        <cdr:cNvSpPr txBox="1"/>
      </cdr:nvSpPr>
      <cdr:spPr>
        <a:xfrm xmlns:a="http://schemas.openxmlformats.org/drawingml/2006/main">
          <a:off x="9592852" y="4680344"/>
          <a:ext cx="1718369" cy="4799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Cardiovascular</a:t>
          </a:r>
        </a:p>
        <a:p xmlns:a="http://schemas.openxmlformats.org/drawingml/2006/main">
          <a:pPr algn="ctr"/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Disease</a:t>
          </a:r>
          <a:endParaRPr lang="en-US" sz="14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0.24386</cdr:x>
      <cdr:y>0.31394</cdr:y>
    </cdr:from>
    <cdr:to>
      <cdr:x>0.37514</cdr:x>
      <cdr:y>0.3698</cdr:y>
    </cdr:to>
    <cdr:sp macro="" textlink="">
      <cdr:nvSpPr>
        <cdr:cNvPr id="45" name="TextBox 2">
          <a:extLst xmlns:a="http://schemas.openxmlformats.org/drawingml/2006/main">
            <a:ext uri="{FF2B5EF4-FFF2-40B4-BE49-F238E27FC236}">
              <a16:creationId xmlns="" xmlns:a16="http://schemas.microsoft.com/office/drawing/2014/main" id="{E8CF06F8-536B-49EF-B540-63D7ACD53054}"/>
            </a:ext>
          </a:extLst>
        </cdr:cNvPr>
        <cdr:cNvSpPr txBox="1"/>
      </cdr:nvSpPr>
      <cdr:spPr>
        <a:xfrm xmlns:a="http://schemas.openxmlformats.org/drawingml/2006/main">
          <a:off x="2815193" y="1822076"/>
          <a:ext cx="1515507" cy="32420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 smtClean="0">
              <a:solidFill>
                <a:sysClr val="windowText" lastClr="000000"/>
              </a:solidFill>
              <a:latin typeface="Arial"/>
              <a:cs typeface="Arial"/>
            </a:rPr>
            <a:t>0.59 (</a:t>
          </a:r>
          <a:r>
            <a:rPr lang="en-US" sz="1400" dirty="0">
              <a:solidFill>
                <a:sysClr val="windowText" lastClr="000000"/>
              </a:solidFill>
              <a:latin typeface="Arial"/>
              <a:cs typeface="Arial"/>
            </a:rPr>
            <a:t>0.46, 0.75)</a:t>
          </a:r>
        </a:p>
      </cdr:txBody>
    </cdr:sp>
  </cdr:relSizeAnchor>
  <cdr:relSizeAnchor xmlns:cdr="http://schemas.openxmlformats.org/drawingml/2006/chartDrawing">
    <cdr:from>
      <cdr:x>0.38565</cdr:x>
      <cdr:y>0.31329</cdr:y>
    </cdr:from>
    <cdr:to>
      <cdr:x>0.52768</cdr:x>
      <cdr:y>0.39125</cdr:y>
    </cdr:to>
    <cdr:sp macro="" textlink="">
      <cdr:nvSpPr>
        <cdr:cNvPr id="46" name="TextBox 2">
          <a:extLst xmlns:a="http://schemas.openxmlformats.org/drawingml/2006/main">
            <a:ext uri="{FF2B5EF4-FFF2-40B4-BE49-F238E27FC236}">
              <a16:creationId xmlns="" xmlns:a16="http://schemas.microsoft.com/office/drawing/2014/main" id="{7F546ED8-C7DF-41A2-B97E-2EE6E8891627}"/>
            </a:ext>
          </a:extLst>
        </cdr:cNvPr>
        <cdr:cNvSpPr txBox="1"/>
      </cdr:nvSpPr>
      <cdr:spPr>
        <a:xfrm xmlns:a="http://schemas.openxmlformats.org/drawingml/2006/main">
          <a:off x="4452036" y="1818303"/>
          <a:ext cx="1639637" cy="45247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 smtClean="0">
              <a:solidFill>
                <a:sysClr val="windowText" lastClr="000000"/>
              </a:solidFill>
              <a:latin typeface="Arial"/>
              <a:cs typeface="Arial"/>
            </a:rPr>
            <a:t>0.60 (</a:t>
          </a:r>
          <a:r>
            <a:rPr lang="en-US" sz="1400" dirty="0">
              <a:solidFill>
                <a:sysClr val="windowText" lastClr="000000"/>
              </a:solidFill>
              <a:latin typeface="Arial"/>
              <a:cs typeface="Arial"/>
            </a:rPr>
            <a:t>0.46, 0.80)</a:t>
          </a:r>
        </a:p>
      </cdr:txBody>
    </cdr:sp>
  </cdr:relSizeAnchor>
  <cdr:relSizeAnchor xmlns:cdr="http://schemas.openxmlformats.org/drawingml/2006/chartDrawing">
    <cdr:from>
      <cdr:x>0.54833</cdr:x>
      <cdr:y>0.30798</cdr:y>
    </cdr:from>
    <cdr:to>
      <cdr:x>0.68472</cdr:x>
      <cdr:y>0.38964</cdr:y>
    </cdr:to>
    <cdr:sp macro="" textlink="">
      <cdr:nvSpPr>
        <cdr:cNvPr id="47" name="TextBox 2">
          <a:extLst xmlns:a="http://schemas.openxmlformats.org/drawingml/2006/main">
            <a:ext uri="{FF2B5EF4-FFF2-40B4-BE49-F238E27FC236}">
              <a16:creationId xmlns="" xmlns:a16="http://schemas.microsoft.com/office/drawing/2014/main" id="{7F546ED8-C7DF-41A2-B97E-2EE6E8891627}"/>
            </a:ext>
          </a:extLst>
        </cdr:cNvPr>
        <cdr:cNvSpPr txBox="1"/>
      </cdr:nvSpPr>
      <cdr:spPr>
        <a:xfrm xmlns:a="http://schemas.openxmlformats.org/drawingml/2006/main">
          <a:off x="6330063" y="1787469"/>
          <a:ext cx="1574527" cy="47394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 smtClean="0">
              <a:solidFill>
                <a:sysClr val="windowText" lastClr="000000"/>
              </a:solidFill>
              <a:latin typeface="Arial"/>
              <a:cs typeface="Arial"/>
            </a:rPr>
            <a:t>0.72 (</a:t>
          </a:r>
          <a:r>
            <a:rPr lang="en-US" sz="1400" dirty="0">
              <a:solidFill>
                <a:sysClr val="windowText" lastClr="000000"/>
              </a:solidFill>
              <a:latin typeface="Arial"/>
              <a:cs typeface="Arial"/>
            </a:rPr>
            <a:t>0.57, 0.92)</a:t>
          </a:r>
        </a:p>
      </cdr:txBody>
    </cdr:sp>
  </cdr:relSizeAnchor>
  <cdr:relSizeAnchor xmlns:cdr="http://schemas.openxmlformats.org/drawingml/2006/chartDrawing">
    <cdr:from>
      <cdr:x>0.69651</cdr:x>
      <cdr:y>0.30229</cdr:y>
    </cdr:from>
    <cdr:to>
      <cdr:x>0.83011</cdr:x>
      <cdr:y>0.38211</cdr:y>
    </cdr:to>
    <cdr:sp macro="" textlink="">
      <cdr:nvSpPr>
        <cdr:cNvPr id="48" name="TextBox 2">
          <a:extLst xmlns:a="http://schemas.openxmlformats.org/drawingml/2006/main">
            <a:ext uri="{FF2B5EF4-FFF2-40B4-BE49-F238E27FC236}">
              <a16:creationId xmlns="" xmlns:a16="http://schemas.microsoft.com/office/drawing/2014/main" id="{7F546ED8-C7DF-41A2-B97E-2EE6E8891627}"/>
            </a:ext>
          </a:extLst>
        </cdr:cNvPr>
        <cdr:cNvSpPr txBox="1"/>
      </cdr:nvSpPr>
      <cdr:spPr>
        <a:xfrm xmlns:a="http://schemas.openxmlformats.org/drawingml/2006/main">
          <a:off x="8040685" y="1754450"/>
          <a:ext cx="1542318" cy="46326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 smtClean="0">
              <a:solidFill>
                <a:sysClr val="windowText" lastClr="000000"/>
              </a:solidFill>
              <a:latin typeface="Arial"/>
              <a:cs typeface="Arial"/>
            </a:rPr>
            <a:t>0.67 (</a:t>
          </a:r>
          <a:r>
            <a:rPr lang="en-US" sz="1400" dirty="0">
              <a:solidFill>
                <a:sysClr val="windowText" lastClr="000000"/>
              </a:solidFill>
              <a:latin typeface="Arial"/>
              <a:cs typeface="Arial"/>
            </a:rPr>
            <a:t>0.47, 0.96)</a:t>
          </a:r>
        </a:p>
      </cdr:txBody>
    </cdr:sp>
  </cdr:relSizeAnchor>
  <cdr:relSizeAnchor xmlns:cdr="http://schemas.openxmlformats.org/drawingml/2006/chartDrawing">
    <cdr:from>
      <cdr:x>0.82388</cdr:x>
      <cdr:y>0.0978</cdr:y>
    </cdr:from>
    <cdr:to>
      <cdr:x>0.95888</cdr:x>
      <cdr:y>0.16096</cdr:y>
    </cdr:to>
    <cdr:sp macro="" textlink="">
      <cdr:nvSpPr>
        <cdr:cNvPr id="49" name="TextBox 2">
          <a:extLst xmlns:a="http://schemas.openxmlformats.org/drawingml/2006/main">
            <a:ext uri="{FF2B5EF4-FFF2-40B4-BE49-F238E27FC236}">
              <a16:creationId xmlns="" xmlns:a16="http://schemas.microsoft.com/office/drawing/2014/main" id="{7F546ED8-C7DF-41A2-B97E-2EE6E8891627}"/>
            </a:ext>
          </a:extLst>
        </cdr:cNvPr>
        <cdr:cNvSpPr txBox="1"/>
      </cdr:nvSpPr>
      <cdr:spPr>
        <a:xfrm xmlns:a="http://schemas.openxmlformats.org/drawingml/2006/main">
          <a:off x="9511095" y="567610"/>
          <a:ext cx="1558481" cy="3665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 smtClean="0">
              <a:solidFill>
                <a:sysClr val="windowText" lastClr="000000"/>
              </a:solidFill>
              <a:latin typeface="Arial"/>
              <a:cs typeface="Arial"/>
            </a:rPr>
            <a:t>0.90 (</a:t>
          </a:r>
          <a:r>
            <a:rPr lang="en-US" sz="1400" dirty="0">
              <a:solidFill>
                <a:sysClr val="windowText" lastClr="000000"/>
              </a:solidFill>
              <a:latin typeface="Arial"/>
              <a:cs typeface="Arial"/>
            </a:rPr>
            <a:t>0.56, 1.44)</a:t>
          </a:r>
        </a:p>
      </cdr:txBody>
    </cdr:sp>
  </cdr:relSizeAnchor>
  <cdr:relSizeAnchor xmlns:cdr="http://schemas.openxmlformats.org/drawingml/2006/chartDrawing">
    <cdr:from>
      <cdr:x>0.08878</cdr:x>
      <cdr:y>0.30935</cdr:y>
    </cdr:from>
    <cdr:to>
      <cdr:x>0.22112</cdr:x>
      <cdr:y>0.3698</cdr:y>
    </cdr:to>
    <cdr:sp macro="" textlink="">
      <cdr:nvSpPr>
        <cdr:cNvPr id="22" name="TextBox 2">
          <a:extLst xmlns:a="http://schemas.openxmlformats.org/drawingml/2006/main">
            <a:ext uri="{FF2B5EF4-FFF2-40B4-BE49-F238E27FC236}">
              <a16:creationId xmlns="" xmlns:a16="http://schemas.microsoft.com/office/drawing/2014/main" id="{454164ED-C301-4F03-8EA3-2E842CF21D25}"/>
            </a:ext>
          </a:extLst>
        </cdr:cNvPr>
        <cdr:cNvSpPr txBox="1"/>
      </cdr:nvSpPr>
      <cdr:spPr>
        <a:xfrm xmlns:a="http://schemas.openxmlformats.org/drawingml/2006/main">
          <a:off x="1024897" y="1795436"/>
          <a:ext cx="1527803" cy="35084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 smtClean="0">
              <a:solidFill>
                <a:sysClr val="windowText" lastClr="000000"/>
              </a:solidFill>
              <a:latin typeface="Arial"/>
              <a:cs typeface="Arial"/>
            </a:rPr>
            <a:t>0.74 (</a:t>
          </a:r>
          <a:r>
            <a:rPr lang="en-US" sz="1400" dirty="0">
              <a:solidFill>
                <a:sysClr val="windowText" lastClr="000000"/>
              </a:solidFill>
              <a:latin typeface="Arial"/>
              <a:cs typeface="Arial"/>
            </a:rPr>
            <a:t>0.57, 0.97)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0.38206</cdr:x>
      <cdr:y>0.22041</cdr:y>
    </cdr:from>
    <cdr:to>
      <cdr:x>0.38364</cdr:x>
      <cdr:y>0.95961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="" xmlns:a16="http://schemas.microsoft.com/office/drawing/2014/main" id="{57A1CD75-11F8-4B05-8561-E1E93567A702}"/>
            </a:ext>
          </a:extLst>
        </cdr:cNvPr>
        <cdr:cNvCxnSpPr/>
      </cdr:nvCxnSpPr>
      <cdr:spPr>
        <a:xfrm xmlns:a="http://schemas.openxmlformats.org/drawingml/2006/main" flipH="1">
          <a:off x="2339567" y="969849"/>
          <a:ext cx="9675" cy="3252616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bg1">
              <a:lumMod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0.5292</cdr:x>
      <cdr:y>0.219</cdr:y>
    </cdr:from>
    <cdr:to>
      <cdr:x>0.53077</cdr:x>
      <cdr:y>0.9582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="" xmlns:a16="http://schemas.microsoft.com/office/drawing/2014/main" id="{E00C9253-7F26-489A-8F5C-933C505C040C}"/>
            </a:ext>
          </a:extLst>
        </cdr:cNvPr>
        <cdr:cNvCxnSpPr/>
      </cdr:nvCxnSpPr>
      <cdr:spPr>
        <a:xfrm xmlns:a="http://schemas.openxmlformats.org/drawingml/2006/main" flipH="1">
          <a:off x="3107072" y="963641"/>
          <a:ext cx="9218" cy="3252616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bg1">
              <a:lumMod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0.69225</cdr:x>
      <cdr:y>0.21582</cdr:y>
    </cdr:from>
    <cdr:to>
      <cdr:x>0.69383</cdr:x>
      <cdr:y>0.95502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="" xmlns:a16="http://schemas.microsoft.com/office/drawing/2014/main" id="{4DD3C4CC-123C-4928-876B-CA79460EF4BD}"/>
            </a:ext>
          </a:extLst>
        </cdr:cNvPr>
        <cdr:cNvCxnSpPr/>
      </cdr:nvCxnSpPr>
      <cdr:spPr>
        <a:xfrm xmlns:a="http://schemas.openxmlformats.org/drawingml/2006/main" flipH="1">
          <a:off x="4064384" y="949651"/>
          <a:ext cx="9277" cy="3252616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bg1">
              <a:lumMod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0.23303</cdr:x>
      <cdr:y>0.22129</cdr:y>
    </cdr:from>
    <cdr:to>
      <cdr:x>0.2346</cdr:x>
      <cdr:y>0.96049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="" xmlns:a16="http://schemas.microsoft.com/office/drawing/2014/main" id="{AAF20DF2-058E-4F77-B8CE-65DE445DF599}"/>
            </a:ext>
          </a:extLst>
        </cdr:cNvPr>
        <cdr:cNvCxnSpPr/>
      </cdr:nvCxnSpPr>
      <cdr:spPr>
        <a:xfrm xmlns:a="http://schemas.openxmlformats.org/drawingml/2006/main" flipH="1">
          <a:off x="1430788" y="973719"/>
          <a:ext cx="9639" cy="3252616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bg1">
              <a:lumMod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0.10015</cdr:x>
      <cdr:y>0.68055</cdr:y>
    </cdr:from>
    <cdr:to>
      <cdr:x>0.27766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15938" y="26098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0.08515</cdr:x>
      <cdr:y>0.84194</cdr:y>
    </cdr:from>
    <cdr:to>
      <cdr:x>0.22573</cdr:x>
      <cdr:y>0.98842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958162" y="4897247"/>
          <a:ext cx="1581838" cy="8520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Hypertension </a:t>
          </a:r>
        </a:p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(definition 1</a:t>
          </a: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4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0.2223</cdr:x>
      <cdr:y>0.84622</cdr:y>
    </cdr:from>
    <cdr:to>
      <cdr:x>0.3998</cdr:x>
      <cdr:y>0.9927</cdr:y>
    </cdr:to>
    <cdr:sp macro="" textlink="">
      <cdr:nvSpPr>
        <cdr:cNvPr id="14" name="TextBox 1"/>
        <cdr:cNvSpPr txBox="1"/>
      </cdr:nvSpPr>
      <cdr:spPr>
        <a:xfrm xmlns:a="http://schemas.openxmlformats.org/drawingml/2006/main">
          <a:off x="2501326" y="4922123"/>
          <a:ext cx="1997266" cy="8520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Hypertension </a:t>
          </a:r>
        </a:p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(definition 2</a:t>
          </a: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4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0.40138</cdr:x>
      <cdr:y>0.8587</cdr:y>
    </cdr:from>
    <cdr:to>
      <cdr:x>0.51806</cdr:x>
      <cdr:y>0.9414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4516408" y="4994714"/>
          <a:ext cx="1312892" cy="4810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Obesity</a:t>
          </a:r>
          <a:endParaRPr lang="en-US" sz="14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0.53739</cdr:x>
      <cdr:y>0.83777</cdr:y>
    </cdr:from>
    <cdr:to>
      <cdr:x>0.68624</cdr:x>
      <cdr:y>0.92047</cdr:y>
    </cdr:to>
    <cdr:sp macro="" textlink="">
      <cdr:nvSpPr>
        <cdr:cNvPr id="16" name="TextBox 1"/>
        <cdr:cNvSpPr txBox="1"/>
      </cdr:nvSpPr>
      <cdr:spPr>
        <a:xfrm xmlns:a="http://schemas.openxmlformats.org/drawingml/2006/main">
          <a:off x="6046775" y="4872952"/>
          <a:ext cx="1674890" cy="4810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Central </a:t>
          </a:r>
        </a:p>
        <a:p xmlns:a="http://schemas.openxmlformats.org/drawingml/2006/main">
          <a:pPr algn="ctr"/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Adiposity</a:t>
          </a:r>
          <a:endParaRPr lang="en-US" sz="14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0.70594</cdr:x>
      <cdr:y>0.8466</cdr:y>
    </cdr:from>
    <cdr:to>
      <cdr:x>0.82957</cdr:x>
      <cdr:y>0.9293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7943378" y="4924334"/>
          <a:ext cx="1391122" cy="481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Type 2</a:t>
          </a:r>
        </a:p>
        <a:p xmlns:a="http://schemas.openxmlformats.org/drawingml/2006/main">
          <a:pPr algn="ctr"/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Diabetes</a:t>
          </a:r>
          <a:endParaRPr lang="en-US" sz="14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</cdr:x>
      <cdr:y>0.02163</cdr:y>
    </cdr:from>
    <cdr:to>
      <cdr:x>1</cdr:x>
      <cdr:y>0.21297</cdr:y>
    </cdr:to>
    <cdr:sp macro="" textlink="">
      <cdr:nvSpPr>
        <cdr:cNvPr id="18" name="TextBox 17"/>
        <cdr:cNvSpPr txBox="1"/>
      </cdr:nvSpPr>
      <cdr:spPr>
        <a:xfrm xmlns:a="http://schemas.openxmlformats.org/drawingml/2006/main">
          <a:off x="0" y="61912"/>
          <a:ext cx="5151437" cy="5476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horzOverflow="clip" wrap="none" rtlCol="0">
          <a:noAutofit/>
        </a:bodyPr>
        <a:lstStyle xmlns:a="http://schemas.openxmlformats.org/drawingml/2006/main"/>
        <a:p xmlns:a="http://schemas.openxmlformats.org/drawingml/2006/main">
          <a:pPr rtl="0"/>
          <a:r>
            <a:rPr lang="en-US" sz="1400" b="1" dirty="0" smtClean="0">
              <a:latin typeface="Arial"/>
              <a:cs typeface="Arial"/>
            </a:rPr>
            <a:t>Panel </a:t>
          </a:r>
          <a:r>
            <a:rPr lang="en-US" sz="1400" b="1" dirty="0">
              <a:latin typeface="Arial"/>
              <a:cs typeface="Arial"/>
            </a:rPr>
            <a:t>B</a:t>
          </a:r>
          <a:r>
            <a:rPr lang="en-US" sz="1400" b="1" dirty="0" smtClean="0">
              <a:latin typeface="Arial"/>
              <a:cs typeface="Arial"/>
            </a:rPr>
            <a:t>: </a:t>
          </a: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Associations of Multidimensional Sleep Health (Ideal vs. Moderate/Poor with Cardiovascular Disease and </a:t>
          </a: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Cardiometabolic</a:t>
          </a:r>
        </a:p>
        <a:p xmlns:a="http://schemas.openxmlformats.org/drawingml/2006/main">
          <a:pPr rtl="0"/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Outcomes </a:t>
          </a: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in Women </a:t>
          </a:r>
          <a:endParaRPr lang="en-US" sz="1400" dirty="0" smtClean="0"/>
        </a:p>
        <a:p xmlns:a="http://schemas.openxmlformats.org/drawingml/2006/main">
          <a:endParaRPr lang="en-US" sz="1400" dirty="0"/>
        </a:p>
      </cdr:txBody>
    </cdr:sp>
  </cdr:relSizeAnchor>
  <cdr:relSizeAnchor xmlns:cdr="http://schemas.openxmlformats.org/drawingml/2006/chartDrawing">
    <cdr:from>
      <cdr:x>0.01016</cdr:x>
      <cdr:y>0.20465</cdr:y>
    </cdr:from>
    <cdr:to>
      <cdr:x>0.05085</cdr:x>
      <cdr:y>0.83134</cdr:y>
    </cdr:to>
    <cdr:sp macro="" textlink="">
      <cdr:nvSpPr>
        <cdr:cNvPr id="19" name="TextBox 18"/>
        <cdr:cNvSpPr txBox="1"/>
      </cdr:nvSpPr>
      <cdr:spPr>
        <a:xfrm xmlns:a="http://schemas.openxmlformats.org/drawingml/2006/main" rot="16200000">
          <a:off x="-1479365" y="2784034"/>
          <a:ext cx="3645205" cy="4578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Odds Ratio (95%</a:t>
          </a:r>
          <a:r>
            <a:rPr lang="en-US" sz="1400" b="1" baseline="0" dirty="0">
              <a:latin typeface="Arial" panose="020B0604020202020204" pitchFamily="34" charset="0"/>
              <a:cs typeface="Arial" panose="020B0604020202020204" pitchFamily="34" charset="0"/>
            </a:rPr>
            <a:t> Confidence Interval)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0.8367</cdr:x>
      <cdr:y>0.21506</cdr:y>
    </cdr:from>
    <cdr:to>
      <cdr:x>0.83827</cdr:x>
      <cdr:y>0.95426</cdr:y>
    </cdr:to>
    <cdr:cxnSp macro="">
      <cdr:nvCxnSpPr>
        <cdr:cNvPr id="20" name="Straight Connector 19">
          <a:extLst xmlns:a="http://schemas.openxmlformats.org/drawingml/2006/main">
            <a:ext uri="{FF2B5EF4-FFF2-40B4-BE49-F238E27FC236}">
              <a16:creationId xmlns="" xmlns:a16="http://schemas.microsoft.com/office/drawing/2014/main" id="{3DFC3A68-1E88-49CC-811A-13D1E7E703DD}"/>
            </a:ext>
          </a:extLst>
        </cdr:cNvPr>
        <cdr:cNvCxnSpPr/>
      </cdr:nvCxnSpPr>
      <cdr:spPr>
        <a:xfrm xmlns:a="http://schemas.openxmlformats.org/drawingml/2006/main" flipH="1">
          <a:off x="4912454" y="946313"/>
          <a:ext cx="9217" cy="3252616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bg1">
              <a:lumMod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0.83322</cdr:x>
      <cdr:y>0.85451</cdr:y>
    </cdr:from>
    <cdr:to>
      <cdr:x>0.98207</cdr:x>
      <cdr:y>0.93721</cdr:y>
    </cdr:to>
    <cdr:sp macro="" textlink="">
      <cdr:nvSpPr>
        <cdr:cNvPr id="21" name="TextBox 1">
          <a:extLst xmlns:a="http://schemas.openxmlformats.org/drawingml/2006/main">
            <a:ext uri="{FF2B5EF4-FFF2-40B4-BE49-F238E27FC236}">
              <a16:creationId xmlns="" xmlns:a16="http://schemas.microsoft.com/office/drawing/2014/main" id="{99CBD1D4-3D6B-4BB7-AFD0-52A4BDF377BB}"/>
            </a:ext>
          </a:extLst>
        </cdr:cNvPr>
        <cdr:cNvSpPr txBox="1"/>
      </cdr:nvSpPr>
      <cdr:spPr>
        <a:xfrm xmlns:a="http://schemas.openxmlformats.org/drawingml/2006/main">
          <a:off x="9375528" y="4970347"/>
          <a:ext cx="1674890" cy="481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Cardiovascular</a:t>
          </a:r>
        </a:p>
        <a:p xmlns:a="http://schemas.openxmlformats.org/drawingml/2006/main">
          <a:pPr algn="ctr"/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Disease</a:t>
          </a:r>
          <a:endParaRPr lang="en-US" sz="1400" b="1" baseline="30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0.24153</cdr:x>
      <cdr:y>0.45633</cdr:y>
    </cdr:from>
    <cdr:to>
      <cdr:x>0.37416</cdr:x>
      <cdr:y>0.50711</cdr:y>
    </cdr:to>
    <cdr:sp macro="" textlink="">
      <cdr:nvSpPr>
        <cdr:cNvPr id="45" name="TextBox 2">
          <a:extLst xmlns:a="http://schemas.openxmlformats.org/drawingml/2006/main">
            <a:ext uri="{FF2B5EF4-FFF2-40B4-BE49-F238E27FC236}">
              <a16:creationId xmlns="" xmlns:a16="http://schemas.microsoft.com/office/drawing/2014/main" id="{E8CF06F8-536B-49EF-B540-63D7ACD53054}"/>
            </a:ext>
          </a:extLst>
        </cdr:cNvPr>
        <cdr:cNvSpPr txBox="1"/>
      </cdr:nvSpPr>
      <cdr:spPr>
        <a:xfrm xmlns:a="http://schemas.openxmlformats.org/drawingml/2006/main">
          <a:off x="2717800" y="2654301"/>
          <a:ext cx="1492323" cy="295356"/>
        </a:xfrm>
        <a:prstGeom xmlns:a="http://schemas.openxmlformats.org/drawingml/2006/main" prst="rect">
          <a:avLst/>
        </a:prstGeom>
        <a:solidFill xmlns:a="http://schemas.openxmlformats.org/drawingml/2006/main">
          <a:schemeClr val="lt1"/>
        </a:solidFill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 smtClean="0">
              <a:solidFill>
                <a:sysClr val="windowText" lastClr="000000"/>
              </a:solidFill>
              <a:latin typeface="Arial"/>
              <a:cs typeface="Arial"/>
            </a:rPr>
            <a:t>0.42 (</a:t>
          </a:r>
          <a:r>
            <a:rPr lang="en-US" sz="1400" dirty="0">
              <a:solidFill>
                <a:sysClr val="windowText" lastClr="000000"/>
              </a:solidFill>
              <a:latin typeface="Arial"/>
              <a:cs typeface="Arial"/>
            </a:rPr>
            <a:t>0.32, 0.55)</a:t>
          </a:r>
        </a:p>
      </cdr:txBody>
    </cdr:sp>
  </cdr:relSizeAnchor>
  <cdr:relSizeAnchor xmlns:cdr="http://schemas.openxmlformats.org/drawingml/2006/chartDrawing">
    <cdr:from>
      <cdr:x>0.38562</cdr:x>
      <cdr:y>0.44924</cdr:y>
    </cdr:from>
    <cdr:to>
      <cdr:x>0.52765</cdr:x>
      <cdr:y>0.5272</cdr:y>
    </cdr:to>
    <cdr:sp macro="" textlink="">
      <cdr:nvSpPr>
        <cdr:cNvPr id="46" name="TextBox 2">
          <a:extLst xmlns:a="http://schemas.openxmlformats.org/drawingml/2006/main">
            <a:ext uri="{FF2B5EF4-FFF2-40B4-BE49-F238E27FC236}">
              <a16:creationId xmlns="" xmlns:a16="http://schemas.microsoft.com/office/drawing/2014/main" id="{7F546ED8-C7DF-41A2-B97E-2EE6E8891627}"/>
            </a:ext>
          </a:extLst>
        </cdr:cNvPr>
        <cdr:cNvSpPr txBox="1"/>
      </cdr:nvSpPr>
      <cdr:spPr>
        <a:xfrm xmlns:a="http://schemas.openxmlformats.org/drawingml/2006/main">
          <a:off x="4339021" y="2613075"/>
          <a:ext cx="1598149" cy="45346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 smtClean="0">
              <a:solidFill>
                <a:sysClr val="windowText" lastClr="000000"/>
              </a:solidFill>
              <a:latin typeface="Arial"/>
              <a:cs typeface="Arial"/>
            </a:rPr>
            <a:t>0.49 (</a:t>
          </a:r>
          <a:r>
            <a:rPr lang="en-US" sz="1400" dirty="0">
              <a:solidFill>
                <a:sysClr val="windowText" lastClr="000000"/>
              </a:solidFill>
              <a:latin typeface="Arial"/>
              <a:cs typeface="Arial"/>
            </a:rPr>
            <a:t>0.39, 0.62)</a:t>
          </a:r>
        </a:p>
      </cdr:txBody>
    </cdr:sp>
  </cdr:relSizeAnchor>
  <cdr:relSizeAnchor xmlns:cdr="http://schemas.openxmlformats.org/drawingml/2006/chartDrawing">
    <cdr:from>
      <cdr:x>0.54742</cdr:x>
      <cdr:y>0.35655</cdr:y>
    </cdr:from>
    <cdr:to>
      <cdr:x>0.68381</cdr:x>
      <cdr:y>0.43821</cdr:y>
    </cdr:to>
    <cdr:sp macro="" textlink="">
      <cdr:nvSpPr>
        <cdr:cNvPr id="47" name="TextBox 2">
          <a:extLst xmlns:a="http://schemas.openxmlformats.org/drawingml/2006/main">
            <a:ext uri="{FF2B5EF4-FFF2-40B4-BE49-F238E27FC236}">
              <a16:creationId xmlns="" xmlns:a16="http://schemas.microsoft.com/office/drawing/2014/main" id="{7F546ED8-C7DF-41A2-B97E-2EE6E8891627}"/>
            </a:ext>
          </a:extLst>
        </cdr:cNvPr>
        <cdr:cNvSpPr txBox="1"/>
      </cdr:nvSpPr>
      <cdr:spPr>
        <a:xfrm xmlns:a="http://schemas.openxmlformats.org/drawingml/2006/main">
          <a:off x="6159626" y="2073908"/>
          <a:ext cx="1534688" cy="47498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 smtClean="0">
              <a:solidFill>
                <a:sysClr val="windowText" lastClr="000000"/>
              </a:solidFill>
              <a:latin typeface="Arial"/>
              <a:cs typeface="Arial"/>
            </a:rPr>
            <a:t>0.57 (</a:t>
          </a:r>
          <a:r>
            <a:rPr lang="en-US" sz="1400" dirty="0">
              <a:solidFill>
                <a:sysClr val="windowText" lastClr="000000"/>
              </a:solidFill>
              <a:latin typeface="Arial"/>
              <a:cs typeface="Arial"/>
            </a:rPr>
            <a:t>0.44, 0.73)</a:t>
          </a:r>
        </a:p>
      </cdr:txBody>
    </cdr:sp>
  </cdr:relSizeAnchor>
  <cdr:relSizeAnchor xmlns:cdr="http://schemas.openxmlformats.org/drawingml/2006/chartDrawing">
    <cdr:from>
      <cdr:x>0.70704</cdr:x>
      <cdr:y>0.26173</cdr:y>
    </cdr:from>
    <cdr:to>
      <cdr:x>0.84064</cdr:x>
      <cdr:y>0.34155</cdr:y>
    </cdr:to>
    <cdr:sp macro="" textlink="">
      <cdr:nvSpPr>
        <cdr:cNvPr id="48" name="TextBox 2">
          <a:extLst xmlns:a="http://schemas.openxmlformats.org/drawingml/2006/main">
            <a:ext uri="{FF2B5EF4-FFF2-40B4-BE49-F238E27FC236}">
              <a16:creationId xmlns="" xmlns:a16="http://schemas.microsoft.com/office/drawing/2014/main" id="{7F546ED8-C7DF-41A2-B97E-2EE6E8891627}"/>
            </a:ext>
          </a:extLst>
        </cdr:cNvPr>
        <cdr:cNvSpPr txBox="1"/>
      </cdr:nvSpPr>
      <cdr:spPr>
        <a:xfrm xmlns:a="http://schemas.openxmlformats.org/drawingml/2006/main">
          <a:off x="7955703" y="1522361"/>
          <a:ext cx="1503294" cy="46428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 smtClean="0">
              <a:solidFill>
                <a:sysClr val="windowText" lastClr="000000"/>
              </a:solidFill>
              <a:latin typeface="Arial"/>
              <a:cs typeface="Arial"/>
            </a:rPr>
            <a:t>0.54 (</a:t>
          </a:r>
          <a:r>
            <a:rPr lang="en-US" sz="1400" dirty="0">
              <a:solidFill>
                <a:sysClr val="windowText" lastClr="000000"/>
              </a:solidFill>
              <a:latin typeface="Arial"/>
              <a:cs typeface="Arial"/>
            </a:rPr>
            <a:t>0.33, 0.89)</a:t>
          </a:r>
        </a:p>
      </cdr:txBody>
    </cdr:sp>
  </cdr:relSizeAnchor>
  <cdr:relSizeAnchor xmlns:cdr="http://schemas.openxmlformats.org/drawingml/2006/chartDrawing">
    <cdr:from>
      <cdr:x>0.83752</cdr:x>
      <cdr:y>0.30629</cdr:y>
    </cdr:from>
    <cdr:to>
      <cdr:x>0.97252</cdr:x>
      <cdr:y>0.36945</cdr:y>
    </cdr:to>
    <cdr:sp macro="" textlink="">
      <cdr:nvSpPr>
        <cdr:cNvPr id="49" name="TextBox 2">
          <a:extLst xmlns:a="http://schemas.openxmlformats.org/drawingml/2006/main">
            <a:ext uri="{FF2B5EF4-FFF2-40B4-BE49-F238E27FC236}">
              <a16:creationId xmlns="" xmlns:a16="http://schemas.microsoft.com/office/drawing/2014/main" id="{7F546ED8-C7DF-41A2-B97E-2EE6E8891627}"/>
            </a:ext>
          </a:extLst>
        </cdr:cNvPr>
        <cdr:cNvSpPr txBox="1"/>
      </cdr:nvSpPr>
      <cdr:spPr>
        <a:xfrm xmlns:a="http://schemas.openxmlformats.org/drawingml/2006/main">
          <a:off x="9423905" y="1781565"/>
          <a:ext cx="1519047" cy="36737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 smtClean="0">
              <a:solidFill>
                <a:sysClr val="windowText" lastClr="000000"/>
              </a:solidFill>
              <a:latin typeface="Arial"/>
              <a:cs typeface="Arial"/>
            </a:rPr>
            <a:t>0.47 (</a:t>
          </a:r>
          <a:r>
            <a:rPr lang="en-US" sz="1400" dirty="0">
              <a:solidFill>
                <a:sysClr val="windowText" lastClr="000000"/>
              </a:solidFill>
              <a:latin typeface="Arial"/>
              <a:cs typeface="Arial"/>
            </a:rPr>
            <a:t>0.28, 0.79)</a:t>
          </a:r>
        </a:p>
      </cdr:txBody>
    </cdr:sp>
  </cdr:relSizeAnchor>
  <cdr:relSizeAnchor xmlns:cdr="http://schemas.openxmlformats.org/drawingml/2006/chartDrawing">
    <cdr:from>
      <cdr:x>0.09029</cdr:x>
      <cdr:y>0.41048</cdr:y>
    </cdr:from>
    <cdr:to>
      <cdr:x>0.22223</cdr:x>
      <cdr:y>0.44792</cdr:y>
    </cdr:to>
    <cdr:sp macro="" textlink="">
      <cdr:nvSpPr>
        <cdr:cNvPr id="42" name="TextBox 2">
          <a:extLst xmlns:a="http://schemas.openxmlformats.org/drawingml/2006/main">
            <a:ext uri="{FF2B5EF4-FFF2-40B4-BE49-F238E27FC236}">
              <a16:creationId xmlns="" xmlns:a16="http://schemas.microsoft.com/office/drawing/2014/main" id="{78F3F0C4-E72B-449E-8823-535D6CBDD73D}"/>
            </a:ext>
          </a:extLst>
        </cdr:cNvPr>
        <cdr:cNvSpPr txBox="1"/>
      </cdr:nvSpPr>
      <cdr:spPr>
        <a:xfrm xmlns:a="http://schemas.openxmlformats.org/drawingml/2006/main">
          <a:off x="1016000" y="2387599"/>
          <a:ext cx="1484576" cy="217771"/>
        </a:xfrm>
        <a:prstGeom xmlns:a="http://schemas.openxmlformats.org/drawingml/2006/main" prst="rect">
          <a:avLst/>
        </a:prstGeom>
        <a:solidFill xmlns:a="http://schemas.openxmlformats.org/drawingml/2006/main">
          <a:schemeClr val="lt1"/>
        </a:solidFill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 smtClean="0">
              <a:solidFill>
                <a:sysClr val="windowText" lastClr="000000"/>
              </a:solidFill>
              <a:latin typeface="Arial"/>
              <a:cs typeface="Arial"/>
            </a:rPr>
            <a:t>0.49 (</a:t>
          </a:r>
          <a:r>
            <a:rPr lang="en-US" sz="1400" dirty="0">
              <a:solidFill>
                <a:sysClr val="windowText" lastClr="000000"/>
              </a:solidFill>
              <a:latin typeface="Arial"/>
              <a:cs typeface="Arial"/>
            </a:rPr>
            <a:t>0.37, 0.64)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231EB0-4692-4A5A-8213-30042488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7691616-4705-4637-AF35-B9E4EC385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08819B-3CDF-4D79-8D1D-0AF8E023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A625-2533-4919-8C84-F61C112C315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E27E72-78F9-41C1-B727-BB674AF4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A36AFC-7A54-4603-ACAA-B2900097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5711-F972-4886-8A0B-9BFED29F8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6E85EB-B130-4C50-BACE-5F52B7F1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0AEF3DA-D24C-47C5-8F94-110B09827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F6BF06-3C40-4D9C-940A-D23FE7D5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A625-2533-4919-8C84-F61C112C315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340D8C-90A2-4AC8-B13C-59323AC6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210B46-E1ED-4851-863C-C6F3F9A6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5711-F972-4886-8A0B-9BFED29F8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E9623B1-5034-4765-8F45-1423F4EC5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DFEE9B9-BDDD-48AF-80B4-3F85A80D9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F71A1C-9047-46AE-A31E-98BC6234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A625-2533-4919-8C84-F61C112C315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68C048-8553-4398-8522-A09C502B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2B5A69-3053-499B-A1FF-4562554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5711-F972-4886-8A0B-9BFED29F8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5B7628-2B08-490C-8BE0-981664CF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AB2128-B3FE-41F9-A81B-4542FC6D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5F2252-5DF4-4020-A60A-D947DFDD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A625-2533-4919-8C84-F61C112C315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838C12-478E-4FFD-B30F-CDED9634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C4CDA2-D3B8-454E-8C8B-5C234E80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5711-F972-4886-8A0B-9BFED29F8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4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8C0F57-50B5-4B45-8485-DEEBE4AF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DE834D-7A74-4572-8F0B-54B7C9FC0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5B45C3-E8FF-45F9-95B2-B023A88C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A625-2533-4919-8C84-F61C112C315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664CEE-4EE8-4477-824E-49D9A196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67C975-1C92-46AA-9BC7-230A0991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5711-F972-4886-8A0B-9BFED29F8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62F67E-0FD6-43B9-B58C-2D104554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B2A7B8-E0FC-496C-B76C-35415A03B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73A0A5-7F5D-4BFB-A37E-C36CEF8F8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6EBE6CF-DA2A-426A-92D3-A0C31D61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A625-2533-4919-8C84-F61C112C315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141F1D7-3048-48D2-A0A1-143D5380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4CB22E4-701E-403F-8B70-0D6D850F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5711-F972-4886-8A0B-9BFED29F8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9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B441D-C76F-4641-AEB6-555193E7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FC0D31-75DB-4D98-8A2A-F6C8B9CD6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AB21A5-07EE-45EE-8DA0-E8D05BCCB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93387B2-8189-4FC3-9704-9D4E7D815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C748D4C-56F8-4F10-B037-374B55FA5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8D3C1BC-3143-4F4E-8233-BB8D71E4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A625-2533-4919-8C84-F61C112C315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B964536-FDDB-40E2-BCB3-627BC988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169F13F-A9AE-4F50-A76B-546F0D47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5711-F972-4886-8A0B-9BFED29F8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2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7B570E-B8B6-4D71-8AC2-76D85DC3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E55E066-4B77-4753-BB74-5AD14997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A625-2533-4919-8C84-F61C112C315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E9B3A76-3AF0-4FF9-82DF-B9E57A8D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4F9EDCD-1322-4512-9B98-8CC3556F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5711-F972-4886-8A0B-9BFED29F8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6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B56B14E-18A4-4D0E-A25D-84BA6498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A625-2533-4919-8C84-F61C112C315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2D64661-EE0C-4709-A344-23FFAF85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6EA5EBA-06B1-44BA-AFD5-2B7DD410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5711-F972-4886-8A0B-9BFED29F8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8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CD7C8A-C9BE-4D23-B251-12A8DAEC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E033A9-56F2-44B3-ACD9-CAF728150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304C13B-5C28-4D61-B3A1-AA059A569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40FFE8-6FA0-4576-B751-AB90A4AC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A625-2533-4919-8C84-F61C112C315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BEDBF1A-40F6-42EE-90FD-D151BF86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0E6A8B-A15D-434A-8FF5-3A0E546B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5711-F972-4886-8A0B-9BFED29F8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B5C1F8-ABB9-423E-98EB-92AED18A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ACD9AA1-07FF-4335-9A7B-A544864F6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A5A18A6-DFE7-4D83-8D92-2698779F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368755-5988-49F1-B4DA-0312EE82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A625-2533-4919-8C84-F61C112C315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A3CC1C0-F0B0-4584-8B99-AB9B9C71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3535B12-FACE-44E3-8A0A-6B396DFE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5711-F972-4886-8A0B-9BFED29F8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3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7470971-1505-4BE1-8A49-25EC4A36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45F729-DCE4-4FF2-B634-94A5F0BBC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7F2C9C-ED59-4460-98A3-7E2A88037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DA625-2533-4919-8C84-F61C112C315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0E56ED-0E5F-42BD-99A1-9BF8FCAB7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749B37-D30C-4B46-9C09-61FAFF665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65711-F972-4886-8A0B-9BFED29F8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8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="" xmlns:a16="http://schemas.microsoft.com/office/drawing/2014/main" id="{E61CDBC2-549B-438C-9C2F-493A8131B2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98067"/>
              </p:ext>
            </p:extLst>
          </p:nvPr>
        </p:nvGraphicFramePr>
        <p:xfrm>
          <a:off x="393546" y="165100"/>
          <a:ext cx="11519053" cy="627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126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=""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889308"/>
              </p:ext>
            </p:extLst>
          </p:nvPr>
        </p:nvGraphicFramePr>
        <p:xfrm>
          <a:off x="482600" y="838200"/>
          <a:ext cx="114554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994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0920D409-5605-4A9A-A5A9-F9415DD87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738290"/>
              </p:ext>
            </p:extLst>
          </p:nvPr>
        </p:nvGraphicFramePr>
        <p:xfrm>
          <a:off x="381000" y="660400"/>
          <a:ext cx="11544300" cy="580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314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68F662BC-1AAE-4F23-A03B-9C32AA6FD9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438616"/>
              </p:ext>
            </p:extLst>
          </p:nvPr>
        </p:nvGraphicFramePr>
        <p:xfrm>
          <a:off x="469900" y="698500"/>
          <a:ext cx="11252200" cy="581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678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8717</TotalTime>
  <Words>416</Words>
  <Application>Microsoft Macintosh PowerPoint</Application>
  <PresentationFormat>Custom</PresentationFormat>
  <Paragraphs>107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Lab, Student</dc:creator>
  <cp:lastModifiedBy>Julien Schmitz</cp:lastModifiedBy>
  <cp:revision>22</cp:revision>
  <dcterms:created xsi:type="dcterms:W3CDTF">2021-11-08T22:24:09Z</dcterms:created>
  <dcterms:modified xsi:type="dcterms:W3CDTF">2022-02-14T20:29:01Z</dcterms:modified>
</cp:coreProperties>
</file>