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58" r:id="rId7"/>
    <p:sldId id="262" r:id="rId8"/>
    <p:sldId id="263" r:id="rId9"/>
    <p:sldId id="266"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Picture 4"/>
          <p:cNvPicPr>
            <a:picLocks noChangeAspect="1"/>
          </p:cNvPicPr>
          <p:nvPr/>
        </p:nvPicPr>
        <p:blipFill>
          <a:blip r:embed="rId2"/>
          <a:stretch>
            <a:fillRect/>
          </a:stretch>
        </p:blipFill>
        <p:spPr>
          <a:xfrm>
            <a:off x="0" y="-11112"/>
            <a:ext cx="12217400" cy="6869112"/>
          </a:xfrm>
          <a:prstGeom prst="rect">
            <a:avLst/>
          </a:prstGeom>
          <a:noFill/>
          <a:ln w="9525">
            <a:noFill/>
          </a:ln>
        </p:spPr>
      </p:pic>
      <p:sp>
        <p:nvSpPr>
          <p:cNvPr id="2051" name="标题 2050"/>
          <p:cNvSpPr>
            <a:spLocks noGrp="1"/>
          </p:cNvSpPr>
          <p:nvPr>
            <p:ph type="ctrTitle"/>
          </p:nvPr>
        </p:nvSpPr>
        <p:spPr>
          <a:xfrm>
            <a:off x="1488017" y="1196975"/>
            <a:ext cx="9211733" cy="1082675"/>
          </a:xfrm>
          <a:prstGeom prst="rect">
            <a:avLst/>
          </a:prstGeom>
          <a:noFill/>
          <a:ln w="9525">
            <a:noFill/>
          </a:ln>
        </p:spPr>
        <p:txBody>
          <a:bodyPr anchor="ctr"/>
          <a:lstStyle>
            <a:lvl1pPr lvl="0" algn="ctr">
              <a:defRPr kern="1200">
                <a:solidFill>
                  <a:schemeClr val="tx1"/>
                </a:solidFill>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488017" y="2422525"/>
            <a:ext cx="9218083" cy="1752600"/>
          </a:xfrm>
          <a:prstGeom prst="rect">
            <a:avLst/>
          </a:prstGeom>
          <a:noFill/>
          <a:ln w="9525">
            <a:noFill/>
          </a:ln>
        </p:spPr>
        <p:txBody>
          <a:bodyPr anchor="t"/>
          <a:lstStyle>
            <a:lvl1pPr marL="0" lvl="0" indent="0" algn="ctr">
              <a:buNone/>
              <a:defRPr kern="1200">
                <a:solidFill>
                  <a:schemeClr val="tx1"/>
                </a:solidFill>
              </a:defRPr>
            </a:lvl1pPr>
            <a:lvl2pPr marL="457200" lvl="1" indent="-457200" algn="ctr">
              <a:buNone/>
              <a:defRPr kern="1200">
                <a:solidFill>
                  <a:schemeClr val="tx1"/>
                </a:solidFill>
              </a:defRPr>
            </a:lvl2pPr>
            <a:lvl3pPr marL="914400" lvl="2" indent="-914400" algn="ctr">
              <a:buNone/>
              <a:defRPr kern="1200">
                <a:solidFill>
                  <a:schemeClr val="tx1"/>
                </a:solidFill>
              </a:defRPr>
            </a:lvl3pPr>
            <a:lvl4pPr marL="1371600" lvl="3" indent="-1371600" algn="ctr">
              <a:buNone/>
              <a:defRPr kern="1200">
                <a:solidFill>
                  <a:schemeClr val="tx1"/>
                </a:solidFill>
              </a:defRPr>
            </a:lvl4pPr>
            <a:lvl5pPr marL="1828800" lvl="4" indent="-1828800" algn="ctr">
              <a:buNone/>
              <a:defRPr kern="1200">
                <a:solidFill>
                  <a:schemeClr val="tx1"/>
                </a:solidFill>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FigureOut">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90500"/>
            <a:ext cx="274320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90500"/>
            <a:ext cx="8070573" cy="5937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174750"/>
            <a:ext cx="5376672"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174750"/>
            <a:ext cx="5376672"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026" name="Picture 5"/>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标题 1026"/>
          <p:cNvSpPr>
            <a:spLocks noGrp="1"/>
          </p:cNvSpPr>
          <p:nvPr>
            <p:ph type="title"/>
          </p:nvPr>
        </p:nvSpPr>
        <p:spPr>
          <a:xfrm>
            <a:off x="609600" y="190500"/>
            <a:ext cx="10972800" cy="582613"/>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09600" y="1174750"/>
            <a:ext cx="10972800" cy="49530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FigureOut">
              <a:rPr lang="zh-CN" altLang="en-US" smtClean="0"/>
            </a:fld>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1" fontAlgn="base" latinLnBrk="0" hangingPunct="1">
        <a:lnSpc>
          <a:spcPct val="100000"/>
        </a:lnSpc>
        <a:spcBef>
          <a:spcPct val="0"/>
        </a:spcBef>
        <a:spcAft>
          <a:spcPct val="0"/>
        </a:spcAft>
        <a:buClr>
          <a:srgbClr val="000000"/>
        </a:buClr>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92742" y="2130425"/>
            <a:ext cx="9211733" cy="1082675"/>
          </a:xfrm>
        </p:spPr>
        <p:txBody>
          <a:bodyPr/>
          <a:p>
            <a:r>
              <a:rPr lang="en-US" altLang="zh-CN" sz="7200"/>
              <a:t>Data Share System</a:t>
            </a:r>
            <a:endParaRPr lang="en-US" altLang="zh-CN" sz="7200"/>
          </a:p>
        </p:txBody>
      </p:sp>
      <p:sp>
        <p:nvSpPr>
          <p:cNvPr id="3" name="副标题 2"/>
          <p:cNvSpPr>
            <a:spLocks noGrp="1"/>
          </p:cNvSpPr>
          <p:nvPr>
            <p:ph type="subTitle" idx="1"/>
          </p:nvPr>
        </p:nvSpPr>
        <p:spPr>
          <a:xfrm>
            <a:off x="2069042" y="3575050"/>
            <a:ext cx="9218083" cy="1752600"/>
          </a:xfrm>
        </p:spPr>
        <p:txBody>
          <a:bodyPr/>
          <a:p>
            <a:r>
              <a:rPr lang="en-US" altLang="zh-CN"/>
              <a:t>—— Design by Zhangze in China</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a:t>
            </a:r>
            <a:r>
              <a:rPr lang="en-US" altLang="zh-CN">
                <a:solidFill>
                  <a:schemeClr val="tx1"/>
                </a:solidFill>
                <a:effectLst>
                  <a:outerShdw blurRad="38100" dist="19050" dir="2700000" algn="tl" rotWithShape="0">
                    <a:schemeClr val="dk1">
                      <a:alpha val="40000"/>
                    </a:schemeClr>
                  </a:outerShdw>
                </a:effectLst>
              </a:rPr>
              <a:t>Data </a:t>
            </a:r>
            <a:r>
              <a:rPr lang="en-US" altLang="zh-CN"/>
              <a:t>Share System</a:t>
            </a:r>
            <a:endParaRPr lang="en-US" altLang="zh-CN"/>
          </a:p>
        </p:txBody>
      </p:sp>
      <p:sp>
        <p:nvSpPr>
          <p:cNvPr id="3" name="文本占位符 2"/>
          <p:cNvSpPr>
            <a:spLocks noGrp="1"/>
          </p:cNvSpPr>
          <p:nvPr>
            <p:ph type="body" idx="1"/>
          </p:nvPr>
        </p:nvSpPr>
        <p:spPr>
          <a:xfrm>
            <a:off x="609600" y="1155700"/>
            <a:ext cx="10972800" cy="4953000"/>
          </a:xfrm>
        </p:spPr>
        <p:txBody>
          <a:bodyPr/>
          <a:p>
            <a:r>
              <a:rPr lang="zh-CN" altLang="en-US"/>
              <a:t>It's a system for sharing data from all over the world. Through this system, the relevant departments can quickly get information of social places, such as the number of infectious diseases received by hospitals, the commodity supply information of shopping malls, etc. Social personages can also realize online office and message reminder according to the services provided by the system</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Share-To-Share mode</a:t>
            </a:r>
            <a:endParaRPr lang="en-US" altLang="zh-CN"/>
          </a:p>
        </p:txBody>
      </p:sp>
      <p:pic>
        <p:nvPicPr>
          <p:cNvPr id="4" name="内容占位符 3" descr="share2shareMode"/>
          <p:cNvPicPr>
            <a:picLocks noChangeAspect="1"/>
          </p:cNvPicPr>
          <p:nvPr>
            <p:ph idx="1"/>
          </p:nvPr>
        </p:nvPicPr>
        <p:blipFill>
          <a:blip r:embed="rId1"/>
          <a:stretch>
            <a:fillRect/>
          </a:stretch>
        </p:blipFill>
        <p:spPr>
          <a:xfrm>
            <a:off x="1570990" y="1098550"/>
            <a:ext cx="8401685" cy="5629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system composition</a:t>
            </a:r>
            <a:endParaRPr lang="zh-CN" altLang="en-US"/>
          </a:p>
        </p:txBody>
      </p:sp>
      <p:sp>
        <p:nvSpPr>
          <p:cNvPr id="3" name="文本占位符 2"/>
          <p:cNvSpPr>
            <a:spLocks noGrp="1"/>
          </p:cNvSpPr>
          <p:nvPr>
            <p:ph type="body" idx="1"/>
          </p:nvPr>
        </p:nvSpPr>
        <p:spPr/>
        <p:txBody>
          <a:bodyPr/>
          <a:p>
            <a:pPr marL="0" indent="0">
              <a:buNone/>
            </a:pPr>
            <a:r>
              <a:rPr lang="en-US" altLang="zh-CN"/>
              <a:t>1</a:t>
            </a:r>
            <a:r>
              <a:rPr lang="zh-CN" altLang="en-US"/>
              <a:t>、</a:t>
            </a:r>
            <a:r>
              <a:rPr lang="en-US" altLang="zh-CN"/>
              <a:t>Sharer</a:t>
            </a:r>
            <a:endParaRPr lang="en-US" altLang="zh-CN"/>
          </a:p>
          <a:p>
            <a:pPr marL="0" indent="0">
              <a:buNone/>
            </a:pPr>
            <a:r>
              <a:rPr lang="en-US" altLang="zh-CN"/>
              <a:t>	</a:t>
            </a:r>
            <a:r>
              <a:rPr lang="zh-CN" altLang="en-US"/>
              <a:t>（</a:t>
            </a:r>
            <a:r>
              <a:rPr lang="en-US" altLang="zh-CN"/>
              <a:t>1</a:t>
            </a:r>
            <a:r>
              <a:rPr lang="zh-CN" altLang="en-US"/>
              <a:t>）Data converter</a:t>
            </a:r>
            <a:endParaRPr lang="zh-CN" altLang="en-US"/>
          </a:p>
          <a:p>
            <a:pPr marL="0" indent="0">
              <a:buNone/>
            </a:pPr>
            <a:r>
              <a:rPr lang="en-US" altLang="zh-CN"/>
              <a:t>	</a:t>
            </a:r>
            <a:r>
              <a:rPr lang="zh-CN" altLang="en-US"/>
              <a:t>（</a:t>
            </a:r>
            <a:r>
              <a:rPr lang="en-US" altLang="zh-CN"/>
              <a:t>2</a:t>
            </a:r>
            <a:r>
              <a:rPr lang="zh-CN" altLang="en-US"/>
              <a:t>）Data aggregator</a:t>
            </a:r>
            <a:endParaRPr lang="zh-CN" altLang="en-US"/>
          </a:p>
          <a:p>
            <a:pPr marL="0" indent="0">
              <a:buNone/>
            </a:pPr>
            <a:r>
              <a:rPr lang="en-US" altLang="zh-CN"/>
              <a:t>2</a:t>
            </a:r>
            <a:r>
              <a:rPr lang="zh-CN" altLang="en-US"/>
              <a:t>、Communication specification</a:t>
            </a:r>
            <a:endParaRPr lang="zh-CN" altLang="en-US"/>
          </a:p>
          <a:p>
            <a:pPr marL="0" indent="0">
              <a:buNone/>
            </a:pPr>
            <a:r>
              <a:rPr lang="en-US" altLang="zh-CN"/>
              <a:t>	</a:t>
            </a:r>
            <a:r>
              <a:rPr lang="zh-CN" altLang="en-US"/>
              <a:t>（</a:t>
            </a:r>
            <a:r>
              <a:rPr lang="en-US" altLang="zh-CN"/>
              <a:t>1</a:t>
            </a:r>
            <a:r>
              <a:rPr lang="zh-CN" altLang="en-US"/>
              <a:t>）Standard communication protocols </a:t>
            </a:r>
            <a:r>
              <a:rPr lang="en-US" altLang="zh-CN"/>
              <a:t>is </a:t>
            </a:r>
            <a:r>
              <a:rPr lang="zh-CN" altLang="en-US"/>
              <a:t>need</a:t>
            </a:r>
            <a:r>
              <a:rPr lang="en-US" altLang="zh-CN"/>
              <a:t>ed</a:t>
            </a:r>
            <a:endParaRPr lang="zh-CN" altLang="en-US"/>
          </a:p>
          <a:p>
            <a:pPr marL="0" indent="0">
              <a:buNone/>
            </a:pPr>
            <a:r>
              <a:rPr lang="en-US" altLang="zh-CN"/>
              <a:t>	</a:t>
            </a:r>
            <a:r>
              <a:rPr lang="zh-CN" altLang="en-US"/>
              <a:t>（</a:t>
            </a:r>
            <a:r>
              <a:rPr lang="en-US" altLang="zh-CN"/>
              <a:t>2</a:t>
            </a:r>
            <a:r>
              <a:rPr lang="zh-CN" altLang="en-US"/>
              <a:t>）Transmission mode includes active and passive</a:t>
            </a:r>
            <a:endParaRPr lang="zh-CN" altLang="en-US"/>
          </a:p>
          <a:p>
            <a:pPr marL="0" indent="0">
              <a:buNone/>
            </a:pPr>
            <a:r>
              <a:rPr lang="en-US" altLang="zh-CN"/>
              <a:t>	</a:t>
            </a:r>
            <a:r>
              <a:rPr lang="zh-CN" altLang="en-US"/>
              <a:t>（</a:t>
            </a:r>
            <a:r>
              <a:rPr lang="en-US" altLang="zh-CN"/>
              <a:t>3</a:t>
            </a:r>
            <a:r>
              <a:rPr lang="zh-CN" altLang="en-US"/>
              <a:t>）Addressing function</a:t>
            </a:r>
            <a:endParaRPr lang="zh-CN" altLang="en-US"/>
          </a:p>
          <a:p>
            <a:pPr marL="0" indent="0">
              <a:buNone/>
            </a:pPr>
            <a:endParaRPr lang="zh-CN" altLang="en-US"/>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Share-To-Share </a:t>
            </a:r>
            <a:r>
              <a:rPr lang="zh-CN" altLang="en-US"/>
              <a:t>advantage</a:t>
            </a:r>
            <a:endParaRPr lang="zh-CN" altLang="en-US"/>
          </a:p>
        </p:txBody>
      </p:sp>
      <p:sp>
        <p:nvSpPr>
          <p:cNvPr id="3" name="文本占位符 2"/>
          <p:cNvSpPr>
            <a:spLocks noGrp="1"/>
          </p:cNvSpPr>
          <p:nvPr>
            <p:ph type="body" idx="1"/>
          </p:nvPr>
        </p:nvSpPr>
        <p:spPr/>
        <p:txBody>
          <a:bodyPr/>
          <a:p>
            <a:r>
              <a:rPr lang="zh-CN" altLang="en-US"/>
              <a:t>If legal, any sharer can access each other</a:t>
            </a:r>
            <a:endParaRPr lang="zh-CN" altLang="en-US"/>
          </a:p>
          <a:p>
            <a:r>
              <a:rPr lang="zh-CN" altLang="en-US"/>
              <a:t>It can access unlimited access points</a:t>
            </a:r>
            <a:endParaRPr lang="zh-CN" altLang="en-US"/>
          </a:p>
          <a:p>
            <a:r>
              <a:rPr lang="zh-CN" altLang="en-US"/>
              <a:t>Distributed computing around the world and fast and accurate response</a:t>
            </a:r>
            <a:endParaRPr lang="zh-CN" altLang="en-US"/>
          </a:p>
          <a:p>
            <a:r>
              <a:rPr lang="zh-CN" altLang="en-US"/>
              <a:t>The investment is small because the system is implemented by installing protocol conversion interface on the existing system</a:t>
            </a:r>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Case 1 </a:t>
            </a:r>
            <a:r>
              <a:rPr lang="zh-CN" altLang="en-US"/>
              <a:t>Material distribution integrated platform</a:t>
            </a:r>
            <a:endParaRPr lang="zh-CN" altLang="en-US"/>
          </a:p>
        </p:txBody>
      </p:sp>
      <p:sp>
        <p:nvSpPr>
          <p:cNvPr id="3" name="文本占位符 2"/>
          <p:cNvSpPr>
            <a:spLocks noGrp="1"/>
          </p:cNvSpPr>
          <p:nvPr>
            <p:ph type="body" idx="1"/>
          </p:nvPr>
        </p:nvSpPr>
        <p:spPr>
          <a:xfrm>
            <a:off x="290830" y="836930"/>
            <a:ext cx="11473815" cy="4953000"/>
          </a:xfrm>
        </p:spPr>
        <p:txBody>
          <a:bodyPr/>
          <a:p>
            <a:pPr marL="0" indent="0">
              <a:buNone/>
            </a:pPr>
            <a:r>
              <a:rPr lang="en-US" altLang="zh-CN"/>
              <a:t>1</a:t>
            </a:r>
            <a:r>
              <a:rPr lang="zh-CN" altLang="en-US"/>
              <a:t>、background</a:t>
            </a:r>
            <a:endParaRPr lang="zh-CN" altLang="en-US"/>
          </a:p>
          <a:p>
            <a:pPr marL="0" indent="0">
              <a:buNone/>
            </a:pPr>
            <a:r>
              <a:rPr lang="en-US" altLang="zh-CN"/>
              <a:t>	</a:t>
            </a:r>
            <a:r>
              <a:rPr lang="zh-CN" altLang="en-US"/>
              <a:t>The global material procurement is in a state of chaos (no manufacturer can be found, material storage, transportation and other potential safety hazards exist, such as the German seizure of Swiss materials), and the material distribution needs to be managed comprehensively</a:t>
            </a:r>
            <a:r>
              <a:rPr lang="en-US" altLang="zh-CN"/>
              <a:t>.</a:t>
            </a:r>
            <a:endParaRPr lang="zh-CN" altLang="en-US"/>
          </a:p>
          <a:p>
            <a:pPr marL="0" indent="0">
              <a:buNone/>
            </a:pPr>
            <a:r>
              <a:rPr lang="en-US" altLang="zh-CN"/>
              <a:t>2</a:t>
            </a:r>
            <a:r>
              <a:rPr lang="zh-CN" altLang="en-US"/>
              <a:t>、target</a:t>
            </a:r>
            <a:endParaRPr lang="zh-CN" altLang="en-US"/>
          </a:p>
          <a:p>
            <a:pPr marL="0" indent="0">
              <a:buNone/>
            </a:pPr>
            <a:r>
              <a:rPr lang="en-US" altLang="zh-CN"/>
              <a:t>	</a:t>
            </a:r>
            <a:r>
              <a:rPr lang="zh-CN" altLang="en-US"/>
              <a:t>（</a:t>
            </a:r>
            <a:r>
              <a:rPr lang="en-US" altLang="zh-CN"/>
              <a:t>1</a:t>
            </a:r>
            <a:r>
              <a:rPr lang="zh-CN" altLang="en-US"/>
              <a:t>）Establish an independent, safe and unrestricted material procurement platform. </a:t>
            </a:r>
            <a:endParaRPr lang="zh-CN" altLang="en-US"/>
          </a:p>
          <a:p>
            <a:pPr marL="0" indent="0">
              <a:buNone/>
            </a:pPr>
            <a:r>
              <a:rPr lang="en-US" altLang="zh-CN"/>
              <a:t>	</a:t>
            </a:r>
            <a:r>
              <a:rPr lang="zh-CN" altLang="en-US"/>
              <a:t>（</a:t>
            </a:r>
            <a:r>
              <a:rPr lang="en-US" altLang="zh-CN"/>
              <a:t>2</a:t>
            </a:r>
            <a:r>
              <a:rPr lang="zh-CN" altLang="en-US"/>
              <a:t>）It can track all links of material production and transportation to ensure the safety and reliability of materials.</a:t>
            </a:r>
            <a:endParaRPr lang="zh-CN" altLang="en-US"/>
          </a:p>
          <a:p>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orderShareSystem"/>
          <p:cNvPicPr>
            <a:picLocks noChangeAspect="1"/>
          </p:cNvPicPr>
          <p:nvPr>
            <p:ph idx="1"/>
          </p:nvPr>
        </p:nvPicPr>
        <p:blipFill>
          <a:blip r:embed="rId1"/>
          <a:stretch>
            <a:fillRect/>
          </a:stretch>
        </p:blipFill>
        <p:spPr>
          <a:xfrm>
            <a:off x="299085" y="411480"/>
            <a:ext cx="11606530" cy="6110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916045" y="3507105"/>
            <a:ext cx="10972800" cy="582613"/>
          </a:xfrm>
        </p:spPr>
        <p:txBody>
          <a:bodyPr/>
          <a:p>
            <a:r>
              <a:rPr lang="en-US" altLang="zh-CN" sz="7200"/>
              <a:t>Thank you </a:t>
            </a:r>
            <a:r>
              <a:rPr lang="zh-CN" altLang="en-US" sz="7200"/>
              <a:t>！</a:t>
            </a:r>
            <a:endParaRPr lang="zh-CN" altLang="en-US" sz="7200"/>
          </a:p>
        </p:txBody>
      </p:sp>
    </p:spTree>
  </p:cSld>
  <p:clrMapOvr>
    <a:masterClrMapping/>
  </p:clrMapOvr>
</p:sld>
</file>

<file path=ppt/theme/theme1.xml><?xml version="1.0" encoding="utf-8"?>
<a:theme xmlns:a="http://schemas.openxmlformats.org/drawingml/2006/main" name="蓝色背景">
  <a:themeElements>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WPS 演示</Application>
  <PresentationFormat>宽屏</PresentationFormat>
  <Paragraphs>44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宋体</vt:lpstr>
      <vt:lpstr>Wingdings</vt:lpstr>
      <vt:lpstr>微软雅黑</vt:lpstr>
      <vt:lpstr>Calibri</vt:lpstr>
      <vt:lpstr>蓝色背景</vt:lpstr>
      <vt:lpstr>Data Share System</vt:lpstr>
      <vt:lpstr>what is Data Share System</vt:lpstr>
      <vt:lpstr>什么是Share-To-Share模式</vt:lpstr>
      <vt:lpstr>系统组成</vt:lpstr>
      <vt:lpstr>Share-To-Share模式特点</vt:lpstr>
      <vt:lpstr>案例1 物资分配综合平台</vt:lpstr>
      <vt:lpstr>案例1 物资分配综合平台——平台架构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C-00447</dc:creator>
  <cp:lastModifiedBy>C-00447</cp:lastModifiedBy>
  <cp:revision>16</cp:revision>
  <dcterms:created xsi:type="dcterms:W3CDTF">2020-03-26T09:59:00Z</dcterms:created>
  <dcterms:modified xsi:type="dcterms:W3CDTF">2020-03-30T14:31:45Z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