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33F057E4-BC3E-D04E-0994-C5B3ECB509EB}"/>
              </a:ext>
            </a:extLst>
          </p:cNvPr>
          <p:cNvSpPr/>
          <p:nvPr/>
        </p:nvSpPr>
        <p:spPr>
          <a:xfrm>
            <a:off x="1641230" y="756138"/>
            <a:ext cx="1019908" cy="7737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5C432167-E71B-ADCC-7461-06EB515BE930}"/>
              </a:ext>
            </a:extLst>
          </p:cNvPr>
          <p:cNvSpPr/>
          <p:nvPr/>
        </p:nvSpPr>
        <p:spPr>
          <a:xfrm>
            <a:off x="5722495" y="773560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3FC466-C40A-E1B2-2568-F0995629DB63}"/>
              </a:ext>
            </a:extLst>
          </p:cNvPr>
          <p:cNvSpPr txBox="1"/>
          <p:nvPr/>
        </p:nvSpPr>
        <p:spPr>
          <a:xfrm>
            <a:off x="1641230" y="109761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B62CD8-9794-3A21-DD76-519FA24E0802}"/>
              </a:ext>
            </a:extLst>
          </p:cNvPr>
          <p:cNvSpPr txBox="1"/>
          <p:nvPr/>
        </p:nvSpPr>
        <p:spPr>
          <a:xfrm>
            <a:off x="5718357" y="112247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testA.json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774DEC5-74D2-D752-051A-1C57E7B31153}"/>
              </a:ext>
            </a:extLst>
          </p:cNvPr>
          <p:cNvSpPr/>
          <p:nvPr/>
        </p:nvSpPr>
        <p:spPr>
          <a:xfrm>
            <a:off x="1899139" y="1607569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5938F83-1223-D992-DF08-5E816E63C5B9}"/>
              </a:ext>
            </a:extLst>
          </p:cNvPr>
          <p:cNvSpPr/>
          <p:nvPr/>
        </p:nvSpPr>
        <p:spPr>
          <a:xfrm>
            <a:off x="6033157" y="1624991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括号 9">
            <a:extLst>
              <a:ext uri="{FF2B5EF4-FFF2-40B4-BE49-F238E27FC236}">
                <a16:creationId xmlns:a16="http://schemas.microsoft.com/office/drawing/2014/main" id="{7FE1A2F7-8FED-7B5A-6584-91056F1A1B99}"/>
              </a:ext>
            </a:extLst>
          </p:cNvPr>
          <p:cNvSpPr/>
          <p:nvPr/>
        </p:nvSpPr>
        <p:spPr>
          <a:xfrm>
            <a:off x="4954241" y="2295942"/>
            <a:ext cx="1528233" cy="522431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348A2-2C8A-56BB-7F1E-AEA3149417D8}"/>
              </a:ext>
            </a:extLst>
          </p:cNvPr>
          <p:cNvSpPr txBox="1"/>
          <p:nvPr/>
        </p:nvSpPr>
        <p:spPr>
          <a:xfrm>
            <a:off x="4581056" y="2018943"/>
            <a:ext cx="179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Class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0  1  2 </a:t>
            </a:r>
            <a:r>
              <a:rPr lang="en-US" altLang="zh-CN" sz="1200" dirty="0">
                <a:latin typeface="Consolas" panose="020B0609020204030204" pitchFamily="49" charset="0"/>
              </a:rPr>
              <a:t>… 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35</a:t>
            </a:r>
            <a:endParaRPr lang="zh-CN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28FD0-C98D-BF40-71EB-BB9E4062AF19}"/>
              </a:ext>
            </a:extLst>
          </p:cNvPr>
          <p:cNvSpPr txBox="1"/>
          <p:nvPr/>
        </p:nvSpPr>
        <p:spPr>
          <a:xfrm>
            <a:off x="5017741" y="2234920"/>
            <a:ext cx="1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0.95 0.01 0.01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0.87 0.01 0.03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0.02 0.10 0.10 …  0.78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...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082CA9-CAFE-0A4F-B4B3-5C0468F487F0}"/>
              </a:ext>
            </a:extLst>
          </p:cNvPr>
          <p:cNvSpPr txBox="1"/>
          <p:nvPr/>
        </p:nvSpPr>
        <p:spPr>
          <a:xfrm>
            <a:off x="5119666" y="2801697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Softmax Score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双括号 13">
            <a:extLst>
              <a:ext uri="{FF2B5EF4-FFF2-40B4-BE49-F238E27FC236}">
                <a16:creationId xmlns:a16="http://schemas.microsoft.com/office/drawing/2014/main" id="{08E1D1E4-64B1-4593-D1ED-7AEEB0E50302}"/>
              </a:ext>
            </a:extLst>
          </p:cNvPr>
          <p:cNvSpPr/>
          <p:nvPr/>
        </p:nvSpPr>
        <p:spPr>
          <a:xfrm>
            <a:off x="4954241" y="3292458"/>
            <a:ext cx="1528233" cy="24622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A6FC5-DF17-EBDE-1E55-E4C35062B49C}"/>
              </a:ext>
            </a:extLst>
          </p:cNvPr>
          <p:cNvSpPr txBox="1"/>
          <p:nvPr/>
        </p:nvSpPr>
        <p:spPr>
          <a:xfrm>
            <a:off x="4954241" y="3520681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Class-wise threshold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CD4A6-D7AC-EA8A-0513-129707F426B7}"/>
              </a:ext>
            </a:extLst>
          </p:cNvPr>
          <p:cNvSpPr txBox="1"/>
          <p:nvPr/>
        </p:nvSpPr>
        <p:spPr>
          <a:xfrm>
            <a:off x="5017740" y="3307847"/>
            <a:ext cx="179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Consolas" panose="020B0609020204030204" pitchFamily="49" charset="0"/>
              </a:rPr>
              <a:t>0.92 0.90 0.90 </a:t>
            </a:r>
            <a:r>
              <a:rPr lang="en-US" altLang="zh-CN" sz="800" dirty="0">
                <a:latin typeface="Consolas" panose="020B0609020204030204" pitchFamily="49" charset="0"/>
              </a:rPr>
              <a:t>…  </a:t>
            </a:r>
            <a:r>
              <a:rPr lang="en-US" altLang="zh-CN" sz="8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4EC37A5C-AF14-B344-2C2C-33C3B45D6185}"/>
              </a:ext>
            </a:extLst>
          </p:cNvPr>
          <p:cNvSpPr/>
          <p:nvPr/>
        </p:nvSpPr>
        <p:spPr>
          <a:xfrm rot="16464633">
            <a:off x="6372774" y="2933423"/>
            <a:ext cx="760368" cy="274741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079D1-28E5-7270-E73F-C55867173B29}"/>
              </a:ext>
            </a:extLst>
          </p:cNvPr>
          <p:cNvSpPr txBox="1"/>
          <p:nvPr/>
        </p:nvSpPr>
        <p:spPr>
          <a:xfrm>
            <a:off x="6868359" y="2941219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Filtering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8508863F-64C3-CDF0-DF4C-3A23F0DDD782}"/>
              </a:ext>
            </a:extLst>
          </p:cNvPr>
          <p:cNvSpPr/>
          <p:nvPr/>
        </p:nvSpPr>
        <p:spPr>
          <a:xfrm>
            <a:off x="6505669" y="2382134"/>
            <a:ext cx="173051" cy="1667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D6E2B121-67D2-A5D2-8CC1-33170C43058F}"/>
              </a:ext>
            </a:extLst>
          </p:cNvPr>
          <p:cNvSpPr/>
          <p:nvPr/>
        </p:nvSpPr>
        <p:spPr>
          <a:xfrm rot="19202229">
            <a:off x="6531525" y="2258702"/>
            <a:ext cx="145970" cy="95238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068F3914-097B-1DD2-8D5C-DA8E5C890CE8}"/>
              </a:ext>
            </a:extLst>
          </p:cNvPr>
          <p:cNvSpPr/>
          <p:nvPr/>
        </p:nvSpPr>
        <p:spPr>
          <a:xfrm rot="19202229">
            <a:off x="6531525" y="2531180"/>
            <a:ext cx="145970" cy="95238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D86479-821E-3E35-93A4-4BEC45FE54C9}"/>
              </a:ext>
            </a:extLst>
          </p:cNvPr>
          <p:cNvSpPr/>
          <p:nvPr/>
        </p:nvSpPr>
        <p:spPr>
          <a:xfrm>
            <a:off x="4535937" y="195349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504E42-98C2-35F4-B4BC-956C567AE87C}"/>
              </a:ext>
            </a:extLst>
          </p:cNvPr>
          <p:cNvSpPr txBox="1"/>
          <p:nvPr/>
        </p:nvSpPr>
        <p:spPr>
          <a:xfrm>
            <a:off x="5480803" y="380639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类别动态阈值伪标签生成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D0203B-31DA-80FC-8117-C2F0D0F2CD4D}"/>
              </a:ext>
            </a:extLst>
          </p:cNvPr>
          <p:cNvSpPr/>
          <p:nvPr/>
        </p:nvSpPr>
        <p:spPr>
          <a:xfrm>
            <a:off x="7273847" y="3737166"/>
            <a:ext cx="101600" cy="9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BC283D-F90E-C837-67AA-9ED7A1F19A93}"/>
              </a:ext>
            </a:extLst>
          </p:cNvPr>
          <p:cNvSpPr txBox="1"/>
          <p:nvPr/>
        </p:nvSpPr>
        <p:spPr>
          <a:xfrm>
            <a:off x="7325414" y="3676463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头部类别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9C3F22-DEE8-6520-1655-1EF38873CB9B}"/>
              </a:ext>
            </a:extLst>
          </p:cNvPr>
          <p:cNvSpPr/>
          <p:nvPr/>
        </p:nvSpPr>
        <p:spPr>
          <a:xfrm>
            <a:off x="7273847" y="3884380"/>
            <a:ext cx="101600" cy="9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90E6C6-E294-CBF6-CB95-78C674532560}"/>
              </a:ext>
            </a:extLst>
          </p:cNvPr>
          <p:cNvSpPr txBox="1"/>
          <p:nvPr/>
        </p:nvSpPr>
        <p:spPr>
          <a:xfrm>
            <a:off x="7325414" y="3823677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尾部类别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51A3BB-1C98-F8CC-E6E0-B0840BE50D57}"/>
              </a:ext>
            </a:extLst>
          </p:cNvPr>
          <p:cNvSpPr/>
          <p:nvPr/>
        </p:nvSpPr>
        <p:spPr>
          <a:xfrm>
            <a:off x="703289" y="195349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0D0610-E56F-7279-9A7C-67F8C78BB3F8}"/>
              </a:ext>
            </a:extLst>
          </p:cNvPr>
          <p:cNvSpPr txBox="1"/>
          <p:nvPr/>
        </p:nvSpPr>
        <p:spPr>
          <a:xfrm>
            <a:off x="1648155" y="380639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尾部类别数据增强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9A41B20-093E-358D-B443-16B70DD2EC83}"/>
              </a:ext>
            </a:extLst>
          </p:cNvPr>
          <p:cNvSpPr txBox="1"/>
          <p:nvPr/>
        </p:nvSpPr>
        <p:spPr>
          <a:xfrm>
            <a:off x="703289" y="221769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一种信息处理方法及装置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22461F1-608D-C826-7834-E8FF07350EA5}"/>
              </a:ext>
            </a:extLst>
          </p:cNvPr>
          <p:cNvSpPr/>
          <p:nvPr/>
        </p:nvSpPr>
        <p:spPr>
          <a:xfrm>
            <a:off x="1263345" y="2484294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B54493-081F-F31C-6EE1-162C9A23C27F}"/>
              </a:ext>
            </a:extLst>
          </p:cNvPr>
          <p:cNvSpPr txBox="1"/>
          <p:nvPr/>
        </p:nvSpPr>
        <p:spPr>
          <a:xfrm>
            <a:off x="680094" y="2463640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英译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1CAFBE-8E02-0880-D66D-59353E86D7FF}"/>
              </a:ext>
            </a:extLst>
          </p:cNvPr>
          <p:cNvSpPr txBox="1"/>
          <p:nvPr/>
        </p:nvSpPr>
        <p:spPr>
          <a:xfrm>
            <a:off x="701817" y="2649179"/>
            <a:ext cx="168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2A2B2E"/>
                </a:solidFill>
                <a:effectLst/>
                <a:latin typeface="PingFang SC"/>
              </a:rPr>
              <a:t>The invention relates to an information processing method and device</a:t>
            </a: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4F839619-2136-A996-46CE-13CD53AB2499}"/>
              </a:ext>
            </a:extLst>
          </p:cNvPr>
          <p:cNvSpPr/>
          <p:nvPr/>
        </p:nvSpPr>
        <p:spPr>
          <a:xfrm>
            <a:off x="1257702" y="3187440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4432FA-2B95-B98B-FAA9-DA40335102ED}"/>
              </a:ext>
            </a:extLst>
          </p:cNvPr>
          <p:cNvSpPr txBox="1"/>
          <p:nvPr/>
        </p:nvSpPr>
        <p:spPr>
          <a:xfrm>
            <a:off x="683293" y="3145729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中译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265C52-3F0A-C262-A041-5F34F7D20105}"/>
              </a:ext>
            </a:extLst>
          </p:cNvPr>
          <p:cNvSpPr txBox="1"/>
          <p:nvPr/>
        </p:nvSpPr>
        <p:spPr>
          <a:xfrm>
            <a:off x="703540" y="3353429"/>
            <a:ext cx="16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dirty="0">
                <a:solidFill>
                  <a:srgbClr val="2A2B2E"/>
                </a:solidFill>
                <a:effectLst/>
                <a:latin typeface="PingFang SC"/>
              </a:rPr>
              <a:t>本发明涉及一种信息处理方法和装置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BE6C562B-50E9-7C52-A914-609DC520EF64}"/>
              </a:ext>
            </a:extLst>
          </p:cNvPr>
          <p:cNvSpPr/>
          <p:nvPr/>
        </p:nvSpPr>
        <p:spPr>
          <a:xfrm rot="19178605">
            <a:off x="2313342" y="2482237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0AF6C8-27EB-E288-A222-60B8C193932E}"/>
              </a:ext>
            </a:extLst>
          </p:cNvPr>
          <p:cNvSpPr txBox="1"/>
          <p:nvPr/>
        </p:nvSpPr>
        <p:spPr>
          <a:xfrm>
            <a:off x="2319848" y="2695262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</a:t>
            </a:r>
            <a:r>
              <a:rPr lang="zh-CN" altLang="en-US" sz="1000" strike="dblStrike" dirty="0">
                <a:latin typeface="Consolas" panose="020B0609020204030204" pitchFamily="49" charset="0"/>
              </a:rPr>
              <a:t>方法</a:t>
            </a:r>
            <a:r>
              <a:rPr lang="zh-CN" altLang="en-US" sz="1000" dirty="0">
                <a:latin typeface="Consolas" panose="020B0609020204030204" pitchFamily="49" charset="0"/>
              </a:rPr>
              <a:t>及装置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42CB5-EADE-5205-DAF5-EE04E7870C7E}"/>
              </a:ext>
            </a:extLst>
          </p:cNvPr>
          <p:cNvSpPr txBox="1"/>
          <p:nvPr/>
        </p:nvSpPr>
        <p:spPr>
          <a:xfrm>
            <a:off x="2621677" y="2452097"/>
            <a:ext cx="1094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随机文本增强</a:t>
            </a:r>
          </a:p>
        </p:txBody>
      </p:sp>
      <p:sp>
        <p:nvSpPr>
          <p:cNvPr id="58" name="流程图: 磁盘 57">
            <a:extLst>
              <a:ext uri="{FF2B5EF4-FFF2-40B4-BE49-F238E27FC236}">
                <a16:creationId xmlns:a16="http://schemas.microsoft.com/office/drawing/2014/main" id="{7FBC22DA-92BA-28B8-3ED3-2D0EDFF35410}"/>
              </a:ext>
            </a:extLst>
          </p:cNvPr>
          <p:cNvSpPr/>
          <p:nvPr/>
        </p:nvSpPr>
        <p:spPr>
          <a:xfrm>
            <a:off x="3354039" y="4710711"/>
            <a:ext cx="1600202" cy="96510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3DB5DB-90F2-1F35-7076-4B36225503D7}"/>
              </a:ext>
            </a:extLst>
          </p:cNvPr>
          <p:cNvSpPr txBox="1"/>
          <p:nvPr/>
        </p:nvSpPr>
        <p:spPr>
          <a:xfrm>
            <a:off x="3521746" y="5040329"/>
            <a:ext cx="178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expand_train</a:t>
            </a:r>
            <a:r>
              <a:rPr lang="en-US" altLang="zh-CN" sz="1200" dirty="0">
                <a:latin typeface="Consolas" panose="020B0609020204030204" pitchFamily="49" charset="0"/>
              </a:rPr>
              <a:t>_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aug_tail.json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9E60C565-5159-EA94-B78E-A828EEABA586}"/>
              </a:ext>
            </a:extLst>
          </p:cNvPr>
          <p:cNvSpPr/>
          <p:nvPr/>
        </p:nvSpPr>
        <p:spPr>
          <a:xfrm rot="16200000">
            <a:off x="3900856" y="2387231"/>
            <a:ext cx="492369" cy="40972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0B0DD56-367D-3905-B960-81ED652AD448}"/>
              </a:ext>
            </a:extLst>
          </p:cNvPr>
          <p:cNvSpPr/>
          <p:nvPr/>
        </p:nvSpPr>
        <p:spPr>
          <a:xfrm rot="16200000">
            <a:off x="5450403" y="4910986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64BC63-92F2-EF12-2402-09A27540D38F}"/>
              </a:ext>
            </a:extLst>
          </p:cNvPr>
          <p:cNvSpPr txBox="1"/>
          <p:nvPr/>
        </p:nvSpPr>
        <p:spPr>
          <a:xfrm>
            <a:off x="5178634" y="545320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E97F91D-7CDA-C4E7-1358-CF70CFAF6745}"/>
              </a:ext>
            </a:extLst>
          </p:cNvPr>
          <p:cNvSpPr/>
          <p:nvPr/>
        </p:nvSpPr>
        <p:spPr>
          <a:xfrm>
            <a:off x="6267760" y="4823798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4DC7A441-7CBE-469B-CD4C-63D95152976A}"/>
              </a:ext>
            </a:extLst>
          </p:cNvPr>
          <p:cNvSpPr/>
          <p:nvPr/>
        </p:nvSpPr>
        <p:spPr>
          <a:xfrm rot="14080639">
            <a:off x="8313887" y="4501301"/>
            <a:ext cx="370659" cy="84016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4873C832-628F-1741-82F8-C921CBE00B74}"/>
              </a:ext>
            </a:extLst>
          </p:cNvPr>
          <p:cNvSpPr/>
          <p:nvPr/>
        </p:nvSpPr>
        <p:spPr>
          <a:xfrm>
            <a:off x="8579002" y="3576596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33F49AC-00A2-149B-6CF0-5D7BCEB9EE60}"/>
              </a:ext>
            </a:extLst>
          </p:cNvPr>
          <p:cNvSpPr txBox="1"/>
          <p:nvPr/>
        </p:nvSpPr>
        <p:spPr>
          <a:xfrm>
            <a:off x="8690763" y="391411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预测标签</a:t>
            </a:r>
          </a:p>
        </p:txBody>
      </p:sp>
      <p:sp>
        <p:nvSpPr>
          <p:cNvPr id="71" name="箭头: 下弧形 70">
            <a:extLst>
              <a:ext uri="{FF2B5EF4-FFF2-40B4-BE49-F238E27FC236}">
                <a16:creationId xmlns:a16="http://schemas.microsoft.com/office/drawing/2014/main" id="{6DBB3EFB-8336-4445-3851-2951BD3CB96C}"/>
              </a:ext>
            </a:extLst>
          </p:cNvPr>
          <p:cNvSpPr/>
          <p:nvPr/>
        </p:nvSpPr>
        <p:spPr>
          <a:xfrm rot="13396136">
            <a:off x="6968523" y="1622741"/>
            <a:ext cx="2961552" cy="835965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2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33F057E4-BC3E-D04E-0994-C5B3ECB509EB}"/>
              </a:ext>
            </a:extLst>
          </p:cNvPr>
          <p:cNvSpPr/>
          <p:nvPr/>
        </p:nvSpPr>
        <p:spPr>
          <a:xfrm>
            <a:off x="1641230" y="756138"/>
            <a:ext cx="1019908" cy="773723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5C432167-E71B-ADCC-7461-06EB515BE930}"/>
              </a:ext>
            </a:extLst>
          </p:cNvPr>
          <p:cNvSpPr/>
          <p:nvPr/>
        </p:nvSpPr>
        <p:spPr>
          <a:xfrm>
            <a:off x="5722495" y="773560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3FC466-C40A-E1B2-2568-F0995629DB63}"/>
              </a:ext>
            </a:extLst>
          </p:cNvPr>
          <p:cNvSpPr txBox="1"/>
          <p:nvPr/>
        </p:nvSpPr>
        <p:spPr>
          <a:xfrm>
            <a:off x="1641230" y="109761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train.json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B62CD8-9794-3A21-DD76-519FA24E0802}"/>
              </a:ext>
            </a:extLst>
          </p:cNvPr>
          <p:cNvSpPr txBox="1"/>
          <p:nvPr/>
        </p:nvSpPr>
        <p:spPr>
          <a:xfrm>
            <a:off x="5718357" y="112247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testA.json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774DEC5-74D2-D752-051A-1C57E7B31153}"/>
              </a:ext>
            </a:extLst>
          </p:cNvPr>
          <p:cNvSpPr/>
          <p:nvPr/>
        </p:nvSpPr>
        <p:spPr>
          <a:xfrm>
            <a:off x="1899139" y="1607569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5938F83-1223-D992-DF08-5E816E63C5B9}"/>
              </a:ext>
            </a:extLst>
          </p:cNvPr>
          <p:cNvSpPr/>
          <p:nvPr/>
        </p:nvSpPr>
        <p:spPr>
          <a:xfrm>
            <a:off x="6033157" y="1624991"/>
            <a:ext cx="398584" cy="26376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括号 9">
            <a:extLst>
              <a:ext uri="{FF2B5EF4-FFF2-40B4-BE49-F238E27FC236}">
                <a16:creationId xmlns:a16="http://schemas.microsoft.com/office/drawing/2014/main" id="{7FE1A2F7-8FED-7B5A-6584-91056F1A1B99}"/>
              </a:ext>
            </a:extLst>
          </p:cNvPr>
          <p:cNvSpPr/>
          <p:nvPr/>
        </p:nvSpPr>
        <p:spPr>
          <a:xfrm>
            <a:off x="4954241" y="2295942"/>
            <a:ext cx="1528233" cy="522431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348A2-2C8A-56BB-7F1E-AEA3149417D8}"/>
              </a:ext>
            </a:extLst>
          </p:cNvPr>
          <p:cNvSpPr txBox="1"/>
          <p:nvPr/>
        </p:nvSpPr>
        <p:spPr>
          <a:xfrm>
            <a:off x="4581056" y="2018943"/>
            <a:ext cx="1799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Class</a:t>
            </a:r>
            <a:r>
              <a:rPr lang="zh-CN" altLang="en-US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</a:rPr>
              <a:t>0  1  2 </a:t>
            </a:r>
            <a:r>
              <a:rPr lang="en-US" altLang="zh-CN" sz="1200" dirty="0">
                <a:latin typeface="Consolas" panose="020B0609020204030204" pitchFamily="49" charset="0"/>
              </a:rPr>
              <a:t>…  </a:t>
            </a:r>
            <a:r>
              <a:rPr lang="en-US" altLang="zh-CN" sz="1200" dirty="0">
                <a:solidFill>
                  <a:srgbClr val="0070C0"/>
                </a:solidFill>
                <a:latin typeface="Consolas" panose="020B0609020204030204" pitchFamily="49" charset="0"/>
              </a:rPr>
              <a:t>35</a:t>
            </a:r>
            <a:endParaRPr lang="zh-CN" alt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28FD0-C98D-BF40-71EB-BB9E4062AF19}"/>
              </a:ext>
            </a:extLst>
          </p:cNvPr>
          <p:cNvSpPr txBox="1"/>
          <p:nvPr/>
        </p:nvSpPr>
        <p:spPr>
          <a:xfrm>
            <a:off x="5017741" y="2234920"/>
            <a:ext cx="179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0.95 0.01 0.01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0.87 0.01 0.03 …  0.01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0.02 0.10 0.10 …  0.78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...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082CA9-CAFE-0A4F-B4B3-5C0468F487F0}"/>
              </a:ext>
            </a:extLst>
          </p:cNvPr>
          <p:cNvSpPr txBox="1"/>
          <p:nvPr/>
        </p:nvSpPr>
        <p:spPr>
          <a:xfrm>
            <a:off x="5119666" y="2801697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Softmax Score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4" name="双括号 13">
            <a:extLst>
              <a:ext uri="{FF2B5EF4-FFF2-40B4-BE49-F238E27FC236}">
                <a16:creationId xmlns:a16="http://schemas.microsoft.com/office/drawing/2014/main" id="{08E1D1E4-64B1-4593-D1ED-7AEEB0E50302}"/>
              </a:ext>
            </a:extLst>
          </p:cNvPr>
          <p:cNvSpPr/>
          <p:nvPr/>
        </p:nvSpPr>
        <p:spPr>
          <a:xfrm>
            <a:off x="4954241" y="3292458"/>
            <a:ext cx="1528233" cy="24622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8A6FC5-DF17-EBDE-1E55-E4C35062B49C}"/>
              </a:ext>
            </a:extLst>
          </p:cNvPr>
          <p:cNvSpPr txBox="1"/>
          <p:nvPr/>
        </p:nvSpPr>
        <p:spPr>
          <a:xfrm>
            <a:off x="4954241" y="3520681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Class-wise threshold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7CD4A6-D7AC-EA8A-0513-129707F426B7}"/>
              </a:ext>
            </a:extLst>
          </p:cNvPr>
          <p:cNvSpPr txBox="1"/>
          <p:nvPr/>
        </p:nvSpPr>
        <p:spPr>
          <a:xfrm>
            <a:off x="5017740" y="3307847"/>
            <a:ext cx="1799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Consolas" panose="020B0609020204030204" pitchFamily="49" charset="0"/>
              </a:rPr>
              <a:t>0.92 0.90 0.90 </a:t>
            </a:r>
            <a:r>
              <a:rPr lang="en-US" altLang="zh-CN" sz="800" dirty="0">
                <a:latin typeface="Consolas" panose="020B0609020204030204" pitchFamily="49" charset="0"/>
              </a:rPr>
              <a:t>…  </a:t>
            </a:r>
            <a:r>
              <a:rPr lang="en-US" altLang="zh-CN" sz="8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</a:p>
        </p:txBody>
      </p:sp>
      <p:sp>
        <p:nvSpPr>
          <p:cNvPr id="18" name="箭头: 下弧形 17">
            <a:extLst>
              <a:ext uri="{FF2B5EF4-FFF2-40B4-BE49-F238E27FC236}">
                <a16:creationId xmlns:a16="http://schemas.microsoft.com/office/drawing/2014/main" id="{4EC37A5C-AF14-B344-2C2C-33C3B45D6185}"/>
              </a:ext>
            </a:extLst>
          </p:cNvPr>
          <p:cNvSpPr/>
          <p:nvPr/>
        </p:nvSpPr>
        <p:spPr>
          <a:xfrm rot="16464633">
            <a:off x="6372774" y="2933423"/>
            <a:ext cx="760368" cy="274741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8079D1-28E5-7270-E73F-C55867173B29}"/>
              </a:ext>
            </a:extLst>
          </p:cNvPr>
          <p:cNvSpPr txBox="1"/>
          <p:nvPr/>
        </p:nvSpPr>
        <p:spPr>
          <a:xfrm>
            <a:off x="6868359" y="2941219"/>
            <a:ext cx="1799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</a:rPr>
              <a:t>Filtering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8508863F-64C3-CDF0-DF4C-3A23F0DDD782}"/>
              </a:ext>
            </a:extLst>
          </p:cNvPr>
          <p:cNvSpPr/>
          <p:nvPr/>
        </p:nvSpPr>
        <p:spPr>
          <a:xfrm>
            <a:off x="6505669" y="2382134"/>
            <a:ext cx="173051" cy="16675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D6E2B121-67D2-A5D2-8CC1-33170C43058F}"/>
              </a:ext>
            </a:extLst>
          </p:cNvPr>
          <p:cNvSpPr/>
          <p:nvPr/>
        </p:nvSpPr>
        <p:spPr>
          <a:xfrm rot="19202229">
            <a:off x="6531525" y="2258702"/>
            <a:ext cx="145970" cy="95238"/>
          </a:xfrm>
          <a:prstGeom prst="corne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068F3914-097B-1DD2-8D5C-DA8E5C890CE8}"/>
              </a:ext>
            </a:extLst>
          </p:cNvPr>
          <p:cNvSpPr/>
          <p:nvPr/>
        </p:nvSpPr>
        <p:spPr>
          <a:xfrm rot="19202229">
            <a:off x="6531525" y="2531180"/>
            <a:ext cx="145970" cy="95238"/>
          </a:xfrm>
          <a:prstGeom prst="corne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D86479-821E-3E35-93A4-4BEC45FE54C9}"/>
              </a:ext>
            </a:extLst>
          </p:cNvPr>
          <p:cNvSpPr/>
          <p:nvPr/>
        </p:nvSpPr>
        <p:spPr>
          <a:xfrm>
            <a:off x="4535937" y="195349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504E42-98C2-35F4-B4BC-956C567AE87C}"/>
              </a:ext>
            </a:extLst>
          </p:cNvPr>
          <p:cNvSpPr txBox="1"/>
          <p:nvPr/>
        </p:nvSpPr>
        <p:spPr>
          <a:xfrm>
            <a:off x="5480803" y="380639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类别动态阈值伪标签生成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D0203B-31DA-80FC-8117-C2F0D0F2CD4D}"/>
              </a:ext>
            </a:extLst>
          </p:cNvPr>
          <p:cNvSpPr/>
          <p:nvPr/>
        </p:nvSpPr>
        <p:spPr>
          <a:xfrm>
            <a:off x="7273847" y="3737166"/>
            <a:ext cx="101600" cy="9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BC283D-F90E-C837-67AA-9ED7A1F19A93}"/>
              </a:ext>
            </a:extLst>
          </p:cNvPr>
          <p:cNvSpPr txBox="1"/>
          <p:nvPr/>
        </p:nvSpPr>
        <p:spPr>
          <a:xfrm>
            <a:off x="7325414" y="3676463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头部类别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9C3F22-DEE8-6520-1655-1EF38873CB9B}"/>
              </a:ext>
            </a:extLst>
          </p:cNvPr>
          <p:cNvSpPr/>
          <p:nvPr/>
        </p:nvSpPr>
        <p:spPr>
          <a:xfrm>
            <a:off x="7273847" y="3884380"/>
            <a:ext cx="101600" cy="9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90E6C6-E294-CBF6-CB95-78C674532560}"/>
              </a:ext>
            </a:extLst>
          </p:cNvPr>
          <p:cNvSpPr txBox="1"/>
          <p:nvPr/>
        </p:nvSpPr>
        <p:spPr>
          <a:xfrm>
            <a:off x="7325414" y="3823677"/>
            <a:ext cx="681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尾部类别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51A3BB-1C98-F8CC-E6E0-B0840BE50D57}"/>
              </a:ext>
            </a:extLst>
          </p:cNvPr>
          <p:cNvSpPr/>
          <p:nvPr/>
        </p:nvSpPr>
        <p:spPr>
          <a:xfrm>
            <a:off x="703289" y="1953498"/>
            <a:ext cx="3359624" cy="215399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0D0610-E56F-7279-9A7C-67F8C78BB3F8}"/>
              </a:ext>
            </a:extLst>
          </p:cNvPr>
          <p:cNvSpPr txBox="1"/>
          <p:nvPr/>
        </p:nvSpPr>
        <p:spPr>
          <a:xfrm>
            <a:off x="1648155" y="3806394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尾部类别数据增强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9A41B20-093E-358D-B443-16B70DD2EC83}"/>
              </a:ext>
            </a:extLst>
          </p:cNvPr>
          <p:cNvSpPr txBox="1"/>
          <p:nvPr/>
        </p:nvSpPr>
        <p:spPr>
          <a:xfrm>
            <a:off x="703289" y="221769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一种信息处理方法及装置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22461F1-608D-C826-7834-E8FF07350EA5}"/>
              </a:ext>
            </a:extLst>
          </p:cNvPr>
          <p:cNvSpPr/>
          <p:nvPr/>
        </p:nvSpPr>
        <p:spPr>
          <a:xfrm>
            <a:off x="1263345" y="2484294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B54493-081F-F31C-6EE1-162C9A23C27F}"/>
              </a:ext>
            </a:extLst>
          </p:cNvPr>
          <p:cNvSpPr txBox="1"/>
          <p:nvPr/>
        </p:nvSpPr>
        <p:spPr>
          <a:xfrm>
            <a:off x="680094" y="2463640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英译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1CAFBE-8E02-0880-D66D-59353E86D7FF}"/>
              </a:ext>
            </a:extLst>
          </p:cNvPr>
          <p:cNvSpPr txBox="1"/>
          <p:nvPr/>
        </p:nvSpPr>
        <p:spPr>
          <a:xfrm>
            <a:off x="701817" y="2649179"/>
            <a:ext cx="168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2A2B2E"/>
                </a:solidFill>
                <a:effectLst/>
                <a:latin typeface="PingFang SC"/>
              </a:rPr>
              <a:t>The invention relates to an information processing method and device</a:t>
            </a: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4F839619-2136-A996-46CE-13CD53AB2499}"/>
              </a:ext>
            </a:extLst>
          </p:cNvPr>
          <p:cNvSpPr/>
          <p:nvPr/>
        </p:nvSpPr>
        <p:spPr>
          <a:xfrm>
            <a:off x="1257702" y="3187440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4432FA-2B95-B98B-FAA9-DA40335102ED}"/>
              </a:ext>
            </a:extLst>
          </p:cNvPr>
          <p:cNvSpPr txBox="1"/>
          <p:nvPr/>
        </p:nvSpPr>
        <p:spPr>
          <a:xfrm>
            <a:off x="683293" y="3145729"/>
            <a:ext cx="415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中译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265C52-3F0A-C262-A041-5F34F7D20105}"/>
              </a:ext>
            </a:extLst>
          </p:cNvPr>
          <p:cNvSpPr txBox="1"/>
          <p:nvPr/>
        </p:nvSpPr>
        <p:spPr>
          <a:xfrm>
            <a:off x="703540" y="3353429"/>
            <a:ext cx="168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0" i="0" dirty="0">
                <a:solidFill>
                  <a:srgbClr val="2A2B2E"/>
                </a:solidFill>
                <a:effectLst/>
                <a:latin typeface="PingFang SC"/>
              </a:rPr>
              <a:t>本发明涉及一种信息处理方法和装置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BE6C562B-50E9-7C52-A914-609DC520EF64}"/>
              </a:ext>
            </a:extLst>
          </p:cNvPr>
          <p:cNvSpPr/>
          <p:nvPr/>
        </p:nvSpPr>
        <p:spPr>
          <a:xfrm rot="19178605">
            <a:off x="2313342" y="2482237"/>
            <a:ext cx="266517" cy="1968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0AF6C8-27EB-E288-A222-60B8C193932E}"/>
              </a:ext>
            </a:extLst>
          </p:cNvPr>
          <p:cNvSpPr txBox="1"/>
          <p:nvPr/>
        </p:nvSpPr>
        <p:spPr>
          <a:xfrm>
            <a:off x="2319848" y="2695262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一种信息处理</a:t>
            </a:r>
            <a:r>
              <a:rPr lang="zh-CN" altLang="en-US" sz="1000" strike="dblStrike" dirty="0">
                <a:latin typeface="Consolas" panose="020B0609020204030204" pitchFamily="49" charset="0"/>
              </a:rPr>
              <a:t>方法</a:t>
            </a:r>
            <a:r>
              <a:rPr lang="zh-CN" altLang="en-US" sz="1000" dirty="0">
                <a:latin typeface="Consolas" panose="020B0609020204030204" pitchFamily="49" charset="0"/>
              </a:rPr>
              <a:t>及装置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42CB5-EADE-5205-DAF5-EE04E7870C7E}"/>
              </a:ext>
            </a:extLst>
          </p:cNvPr>
          <p:cNvSpPr txBox="1"/>
          <p:nvPr/>
        </p:nvSpPr>
        <p:spPr>
          <a:xfrm>
            <a:off x="2621677" y="2452097"/>
            <a:ext cx="1094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随机文本增强</a:t>
            </a:r>
          </a:p>
        </p:txBody>
      </p:sp>
      <p:sp>
        <p:nvSpPr>
          <p:cNvPr id="58" name="流程图: 磁盘 57">
            <a:extLst>
              <a:ext uri="{FF2B5EF4-FFF2-40B4-BE49-F238E27FC236}">
                <a16:creationId xmlns:a16="http://schemas.microsoft.com/office/drawing/2014/main" id="{7FBC22DA-92BA-28B8-3ED3-2D0EDFF35410}"/>
              </a:ext>
            </a:extLst>
          </p:cNvPr>
          <p:cNvSpPr/>
          <p:nvPr/>
        </p:nvSpPr>
        <p:spPr>
          <a:xfrm>
            <a:off x="3354039" y="4710711"/>
            <a:ext cx="1600202" cy="965106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B3DB5DB-90F2-1F35-7076-4B36225503D7}"/>
              </a:ext>
            </a:extLst>
          </p:cNvPr>
          <p:cNvSpPr txBox="1"/>
          <p:nvPr/>
        </p:nvSpPr>
        <p:spPr>
          <a:xfrm>
            <a:off x="3521746" y="5040329"/>
            <a:ext cx="178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expand_train</a:t>
            </a:r>
            <a:r>
              <a:rPr lang="en-US" altLang="zh-CN" sz="1200" dirty="0">
                <a:latin typeface="Consolas" panose="020B0609020204030204" pitchFamily="49" charset="0"/>
              </a:rPr>
              <a:t>_</a:t>
            </a:r>
          </a:p>
          <a:p>
            <a:r>
              <a:rPr lang="en-US" altLang="zh-CN" sz="1200" dirty="0" err="1">
                <a:latin typeface="Consolas" panose="020B0609020204030204" pitchFamily="49" charset="0"/>
              </a:rPr>
              <a:t>aug_tail.json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9E60C565-5159-EA94-B78E-A828EEABA586}"/>
              </a:ext>
            </a:extLst>
          </p:cNvPr>
          <p:cNvSpPr/>
          <p:nvPr/>
        </p:nvSpPr>
        <p:spPr>
          <a:xfrm rot="16200000">
            <a:off x="3900856" y="2387231"/>
            <a:ext cx="492369" cy="40972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0B0DD56-367D-3905-B960-81ED652AD448}"/>
              </a:ext>
            </a:extLst>
          </p:cNvPr>
          <p:cNvSpPr/>
          <p:nvPr/>
        </p:nvSpPr>
        <p:spPr>
          <a:xfrm rot="16200000">
            <a:off x="5450403" y="4910986"/>
            <a:ext cx="370659" cy="71378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64BC63-92F2-EF12-2402-09A27540D38F}"/>
              </a:ext>
            </a:extLst>
          </p:cNvPr>
          <p:cNvSpPr txBox="1"/>
          <p:nvPr/>
        </p:nvSpPr>
        <p:spPr>
          <a:xfrm>
            <a:off x="5178634" y="5453207"/>
            <a:ext cx="1681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nsolas" panose="020B0609020204030204" pitchFamily="49" charset="0"/>
              </a:rPr>
              <a:t>数据预处理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E97F91D-7CDA-C4E7-1358-CF70CFAF6745}"/>
              </a:ext>
            </a:extLst>
          </p:cNvPr>
          <p:cNvSpPr/>
          <p:nvPr/>
        </p:nvSpPr>
        <p:spPr>
          <a:xfrm>
            <a:off x="6267760" y="4823798"/>
            <a:ext cx="1506415" cy="8118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Ernie 3.0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4DC7A441-7CBE-469B-CD4C-63D95152976A}"/>
              </a:ext>
            </a:extLst>
          </p:cNvPr>
          <p:cNvSpPr/>
          <p:nvPr/>
        </p:nvSpPr>
        <p:spPr>
          <a:xfrm rot="14080639">
            <a:off x="8313887" y="4501301"/>
            <a:ext cx="370659" cy="84016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4873C832-628F-1741-82F8-C921CBE00B74}"/>
              </a:ext>
            </a:extLst>
          </p:cNvPr>
          <p:cNvSpPr/>
          <p:nvPr/>
        </p:nvSpPr>
        <p:spPr>
          <a:xfrm>
            <a:off x="8579002" y="3576596"/>
            <a:ext cx="1019908" cy="77372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33F49AC-00A2-149B-6CF0-5D7BCEB9EE60}"/>
              </a:ext>
            </a:extLst>
          </p:cNvPr>
          <p:cNvSpPr txBox="1"/>
          <p:nvPr/>
        </p:nvSpPr>
        <p:spPr>
          <a:xfrm>
            <a:off x="8690763" y="3914115"/>
            <a:ext cx="17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</a:rPr>
              <a:t>预测标签</a:t>
            </a:r>
          </a:p>
        </p:txBody>
      </p:sp>
      <p:sp>
        <p:nvSpPr>
          <p:cNvPr id="71" name="箭头: 下弧形 70">
            <a:extLst>
              <a:ext uri="{FF2B5EF4-FFF2-40B4-BE49-F238E27FC236}">
                <a16:creationId xmlns:a16="http://schemas.microsoft.com/office/drawing/2014/main" id="{6DBB3EFB-8336-4445-3851-2951BD3CB96C}"/>
              </a:ext>
            </a:extLst>
          </p:cNvPr>
          <p:cNvSpPr/>
          <p:nvPr/>
        </p:nvSpPr>
        <p:spPr>
          <a:xfrm rot="13396136">
            <a:off x="6968523" y="1622741"/>
            <a:ext cx="2961552" cy="835965"/>
          </a:xfrm>
          <a:prstGeom prst="curvedUp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6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210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PingFang SC</vt:lpstr>
      <vt:lpstr>Arial</vt:lpstr>
      <vt:lpstr>Calibri</vt:lpstr>
      <vt:lpstr>Consolas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李一鸣</dc:creator>
  <cp:lastModifiedBy>zhang zhao</cp:lastModifiedBy>
  <cp:revision>42</cp:revision>
  <dcterms:created xsi:type="dcterms:W3CDTF">2022-11-17T10:41:19Z</dcterms:created>
  <dcterms:modified xsi:type="dcterms:W3CDTF">2022-11-18T06:17:08Z</dcterms:modified>
</cp:coreProperties>
</file>