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60" r:id="rId5"/>
    <p:sldId id="259" r:id="rId6"/>
    <p:sldId id="258" r:id="rId7"/>
    <p:sldId id="264" r:id="rId8"/>
    <p:sldId id="265" r:id="rId9"/>
    <p:sldId id="266" r:id="rId10"/>
    <p:sldId id="257" r:id="rId11"/>
    <p:sldId id="267" r:id="rId12"/>
    <p:sldId id="268" r:id="rId13"/>
    <p:sldId id="269" r:id="rId14"/>
    <p:sldId id="270" r:id="rId15"/>
    <p:sldId id="272" r:id="rId16"/>
    <p:sldId id="273" r:id="rId17"/>
    <p:sldId id="274" r:id="rId18"/>
    <p:sldId id="275" r:id="rId19"/>
    <p:sldId id="276" r:id="rId20"/>
    <p:sldId id="277" r:id="rId21"/>
    <p:sldId id="283" r:id="rId22"/>
    <p:sldId id="278" r:id="rId23"/>
    <p:sldId id="279" r:id="rId24"/>
    <p:sldId id="280" r:id="rId25"/>
    <p:sldId id="281" r:id="rId26"/>
    <p:sldId id="289" r:id="rId27"/>
    <p:sldId id="282" r:id="rId28"/>
    <p:sldId id="284" r:id="rId29"/>
    <p:sldId id="286" r:id="rId30"/>
    <p:sldId id="285" r:id="rId31"/>
    <p:sldId id="288" r:id="rId32"/>
    <p:sldId id="287" r:id="rId33"/>
    <p:sldId id="290" r:id="rId34"/>
    <p:sldId id="293"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778"/>
    <p:restoredTop sz="94660"/>
  </p:normalViewPr>
  <p:slideViewPr>
    <p:cSldViewPr snapToGrid="0" showGuides="1">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pPr fontAlgn="auto"/>
            <a:fld id="{1AC49D05-6128-4D0D-A32A-06A5E73B386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
        <p:nvSpPr>
          <p:cNvPr id="2150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150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pPr fontAlgn="auto"/>
            <a:fld id="{5849F42C-2DAE-424C-A4B8-3140182C3E9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p:cNvSpPr>
          <p:nvPr>
            <p:ph type="sldImg"/>
          </p:nvPr>
        </p:nvSpPr>
        <p:spPr>
          <a:ln/>
        </p:spPr>
      </p:sp>
      <p:sp>
        <p:nvSpPr>
          <p:cNvPr id="23554" name="备注占位符 2"/>
          <p:cNvSpPr>
            <a:spLocks noGrp="1"/>
          </p:cNvSpPr>
          <p:nvPr>
            <p:ph type="body"/>
          </p:nvPr>
        </p:nvSpPr>
        <p:spPr>
          <a:ln/>
        </p:spPr>
        <p:txBody>
          <a:bodyPr lIns="91440" tIns="45720" rIns="91440" bIns="45720" anchor="t"/>
          <a:p>
            <a:pPr lvl="0"/>
            <a:endParaRPr lang="zh-CN" altLang="en-US"/>
          </a:p>
        </p:txBody>
      </p:sp>
      <p:sp>
        <p:nvSpPr>
          <p:cNvPr id="2355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微软雅黑" panose="020B0503020204020204" charset="-122"/>
                <a:ea typeface="微软雅黑" panose="020B0503020204020204" charset="-122"/>
              </a:rPr>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p:cNvSpPr>
          <p:nvPr>
            <p:ph type="sldImg"/>
          </p:nvPr>
        </p:nvSpPr>
        <p:spPr>
          <a:ln/>
        </p:spPr>
      </p:sp>
      <p:sp>
        <p:nvSpPr>
          <p:cNvPr id="27650" name="文本占位符 2"/>
          <p:cNvSpPr>
            <a:spLocks noGrp="1"/>
          </p:cNvSpPr>
          <p:nvPr>
            <p:ph type="body"/>
          </p:nvPr>
        </p:nvSpPr>
        <p:spPr>
          <a:ln/>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p:cNvSpPr>
          <p:nvPr>
            <p:ph type="sldImg"/>
          </p:nvPr>
        </p:nvSpPr>
        <p:spPr>
          <a:ln/>
        </p:spPr>
      </p:sp>
      <p:sp>
        <p:nvSpPr>
          <p:cNvPr id="29698" name="文本占位符 2"/>
          <p:cNvSpPr>
            <a:spLocks noGrp="1"/>
          </p:cNvSpPr>
          <p:nvPr>
            <p:ph type="body"/>
          </p:nvPr>
        </p:nvSpPr>
        <p:spPr>
          <a:ln/>
        </p:spPr>
        <p:txBody>
          <a:bodyPr lIns="91440" tIns="45720" rIns="91440" bIns="45720" anchor="t"/>
          <a:p>
            <a:pPr lvl="0"/>
            <a:r>
              <a:rPr lang="zh-CN" altLang="en-US"/>
              <a:t>对每个放在路由表项里的有效路由，节点还会维护一张先驱表，这些先驱可能会沿着这条路由转发数据包。当检测到下一跳断开时，这些先驱就会从本节点收到通知。路由表项里的先驱列表包含的是都是本节点的相邻节点，路由回复信息将会被发送到这些节点</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p:cNvSpPr>
          <p:nvPr>
            <p:ph type="sldImg"/>
          </p:nvPr>
        </p:nvSpPr>
        <p:spPr>
          <a:ln/>
        </p:spPr>
      </p:sp>
      <p:sp>
        <p:nvSpPr>
          <p:cNvPr id="32770" name="文本占位符 2"/>
          <p:cNvSpPr>
            <a:spLocks noGrp="1"/>
          </p:cNvSpPr>
          <p:nvPr>
            <p:ph type="body"/>
          </p:nvPr>
        </p:nvSpPr>
        <p:spPr>
          <a:ln/>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4.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3.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image" Target="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4.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3.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image" Target="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image" Target="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image" Target="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1.xml"/><Relationship Id="rId5" Type="http://schemas.openxmlformats.org/officeDocument/2006/relationships/image" Target="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7.xml"/><Relationship Id="rId5" Type="http://schemas.openxmlformats.org/officeDocument/2006/relationships/image" Target="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76.xml"/><Relationship Id="rId2" Type="http://schemas.openxmlformats.org/officeDocument/2006/relationships/tags" Target="../tags/tag75.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image" Target="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3.xml"/><Relationship Id="rId5" Type="http://schemas.openxmlformats.org/officeDocument/2006/relationships/image" Target="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2.xml"/><Relationship Id="rId2" Type="http://schemas.openxmlformats.org/officeDocument/2006/relationships/tags" Target="../tags/tag81.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9.xml"/><Relationship Id="rId5" Type="http://schemas.openxmlformats.org/officeDocument/2006/relationships/image" Target="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C:/Users/1V994W2/PycharmProjects/PPT_Background_Generation/pic_temp/pic_half_down.png" TargetMode="External"/><Relationship Id="rId6" Type="http://schemas.openxmlformats.org/officeDocument/2006/relationships/image" Target="../media/image5.png"/><Relationship Id="rId5" Type="http://schemas.openxmlformats.org/officeDocument/2006/relationships/tags" Target="../tags/tag11.xml"/><Relationship Id="rId4" Type="http://schemas.openxmlformats.org/officeDocument/2006/relationships/image" Target="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0.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5.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C:/Users/1V994W2/Documents/Tencent%20Files/574576071/FileRecv/&#25340;&#35013;&#32032;&#26448;/&#20845;&#21313;/59/subject_holdleft_71,110,125_0_staid_full_0.png" TargetMode="External"/><Relationship Id="rId3" Type="http://schemas.openxmlformats.org/officeDocument/2006/relationships/image" Target="../media/image6.png"/><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image" Target="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8.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2051" name="图片 5" descr="C:/Users/1V994W2/PycharmProjects/PPT_Background_Generation/pic_temp/pic_sup.png"/>
          <p:cNvPicPr/>
          <p:nvPr>
            <p:custDataLst>
              <p:tags r:id="rId2"/>
            </p:custDataLst>
          </p:nvPr>
        </p:nvPicPr>
        <p:blipFill>
          <a:blip r:embed="rId3" r:link="rId4"/>
          <a:stretch>
            <a:fillRect/>
          </a:stretch>
        </p:blipFill>
        <p:spPr>
          <a:xfrm>
            <a:off x="0" y="0"/>
            <a:ext cx="12192000" cy="6858000"/>
          </a:xfrm>
          <a:prstGeom prst="rect">
            <a:avLst/>
          </a:prstGeom>
          <a:noFill/>
          <a:ln w="9525">
            <a:noFill/>
          </a:ln>
        </p:spPr>
      </p:pic>
      <p:sp>
        <p:nvSpPr>
          <p:cNvPr id="2" name="Title 1"/>
          <p:cNvSpPr>
            <a:spLocks noGrp="1"/>
          </p:cNvSpPr>
          <p:nvPr>
            <p:ph type="ctrTitle" idx="13" hasCustomPrompt="1"/>
          </p:nvPr>
        </p:nvSpPr>
        <p:spPr>
          <a:xfrm>
            <a:off x="2921000" y="2825116"/>
            <a:ext cx="6350000" cy="1398905"/>
          </a:xfrm>
        </p:spPr>
        <p:txBody>
          <a:bodyPr vert="horz" wrap="square" lIns="0" tIns="0" rIns="0" bIns="0" rtlCol="0" anchor="b" anchorCtr="0">
            <a:normAutofit/>
          </a:bodyPr>
          <a:lstStyle>
            <a:lvl1pPr algn="dist">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fontAlgn="auto"/>
            <a:r>
              <a:rPr lang="zh-CN" altLang="en-US" strike="noStrike" noProof="1" dirty="0"/>
              <a:t>编辑标题</a:t>
            </a:r>
            <a:endParaRPr lang="zh-CN" altLang="en-US" strike="noStrike" noProof="1" dirty="0"/>
          </a:p>
        </p:txBody>
      </p:sp>
      <p:sp>
        <p:nvSpPr>
          <p:cNvPr id="3" name="Subtitle 2"/>
          <p:cNvSpPr>
            <a:spLocks noGrp="1"/>
          </p:cNvSpPr>
          <p:nvPr>
            <p:ph type="subTitle" idx="14" hasCustomPrompt="1"/>
          </p:nvPr>
        </p:nvSpPr>
        <p:spPr>
          <a:xfrm>
            <a:off x="2921000" y="4427221"/>
            <a:ext cx="6350000" cy="361315"/>
          </a:xfrm>
        </p:spPr>
        <p:txBody>
          <a:bodyPr vert="horz" wrap="square" lIns="0" tIns="0" rIns="0" bIns="0" rtlCol="0" anchor="t" anchorCtr="0">
            <a:normAutofit/>
          </a:bodyPr>
          <a:lstStyle>
            <a:lvl1pPr algn="ctr">
              <a:defRPr lang="zh-CN" altLang="en-US" sz="20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fontAlgn="auto">
              <a:lnSpc>
                <a:spcPct val="100000"/>
              </a:lnSpc>
              <a:spcAft>
                <a:spcPts val="0"/>
              </a:spcAft>
              <a:buClrTx/>
              <a:buSzTx/>
              <a:buNone/>
            </a:pPr>
            <a:r>
              <a:rPr lang="zh-CN" altLang="en-US" strike="noStrike" noProof="1" dirty="0"/>
              <a:t>单击此处编辑副标题</a:t>
            </a:r>
            <a:endParaRPr lang="zh-CN" altLang="en-US" strike="noStrike" noProof="1" dirty="0"/>
          </a:p>
        </p:txBody>
      </p:sp>
      <p:sp>
        <p:nvSpPr>
          <p:cNvPr id="16" name="日期占位符 15"/>
          <p:cNvSpPr>
            <a:spLocks noGrp="1"/>
          </p:cNvSpPr>
          <p:nvPr>
            <p:ph type="dt" sz="half" idx="10"/>
            <p:custDataLst>
              <p:tags r:id="rId5"/>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17" name="页脚占位符 16"/>
          <p:cNvSpPr>
            <a:spLocks noGrp="1"/>
          </p:cNvSpPr>
          <p:nvPr>
            <p:ph type="ftr" sz="quarter" idx="11"/>
            <p:custDataLst>
              <p:tags r:id="rId6"/>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18" name="灯片编号占位符 17"/>
          <p:cNvSpPr>
            <a:spLocks noGrp="1"/>
          </p:cNvSpPr>
          <p:nvPr>
            <p:ph type="sldNum" sz="quarter" idx="12"/>
            <p:custDataLst>
              <p:tags r:id="rId7"/>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1267"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11268"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7" name="内容占位符 6"/>
          <p:cNvSpPr>
            <a:spLocks noGrp="1"/>
          </p:cNvSpPr>
          <p:nvPr>
            <p:ph sz="quarter" idx="13"/>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2291" name="图片 5" descr="C:/Users/1V994W2/PycharmProjects/PPT_Background_Generation/pic_temp/pic_sup.png"/>
          <p:cNvPicPr/>
          <p:nvPr>
            <p:custDataLst>
              <p:tags r:id="rId2"/>
            </p:custDataLst>
          </p:nvPr>
        </p:nvPicPr>
        <p:blipFill>
          <a:blip r:embed="rId3" r:link="rId4"/>
          <a:stretch>
            <a:fillRect/>
          </a:stretch>
        </p:blipFill>
        <p:spPr>
          <a:xfrm>
            <a:off x="0" y="0"/>
            <a:ext cx="12192000" cy="6858000"/>
          </a:xfrm>
          <a:prstGeom prst="rect">
            <a:avLst/>
          </a:prstGeom>
          <a:noFill/>
          <a:ln w="9525">
            <a:noFill/>
          </a:ln>
        </p:spPr>
      </p:pic>
      <p:cxnSp>
        <p:nvCxnSpPr>
          <p:cNvPr id="7" name="直接连接符 8"/>
          <p:cNvCxnSpPr/>
          <p:nvPr>
            <p:custDataLst>
              <p:tags r:id="rId5"/>
            </p:custDataLst>
          </p:nvPr>
        </p:nvCxnSpPr>
        <p:spPr>
          <a:xfrm>
            <a:off x="5610225" y="3567113"/>
            <a:ext cx="971550"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idx="13" hasCustomPrompt="1"/>
          </p:nvPr>
        </p:nvSpPr>
        <p:spPr>
          <a:xfrm>
            <a:off x="3413124" y="1968817"/>
            <a:ext cx="5365750" cy="1398905"/>
          </a:xfrm>
        </p:spPr>
        <p:txBody>
          <a:bodyPr vert="horz" wrap="square" lIns="0" tIns="0" rIns="0" bIns="0" rtlCol="0" anchor="b" anchorCtr="0">
            <a:normAutofit/>
          </a:bodyPr>
          <a:lstStyle>
            <a:lvl1pPr algn="dist">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fontAlgn="auto"/>
            <a:r>
              <a:rPr lang="zh-CN" altLang="en-US" strike="noStrike" noProof="1" dirty="0"/>
              <a:t>编辑标题</a:t>
            </a:r>
            <a:endParaRPr lang="zh-CN" altLang="en-US" strike="noStrike" noProof="1" dirty="0"/>
          </a:p>
        </p:txBody>
      </p:sp>
      <p:sp>
        <p:nvSpPr>
          <p:cNvPr id="8" name="Text Placeholder 7"/>
          <p:cNvSpPr>
            <a:spLocks noGrp="1"/>
          </p:cNvSpPr>
          <p:nvPr>
            <p:ph type="body" idx="14" hasCustomPrompt="1"/>
          </p:nvPr>
        </p:nvSpPr>
        <p:spPr>
          <a:xfrm>
            <a:off x="2920682" y="3770313"/>
            <a:ext cx="6350635" cy="1118870"/>
          </a:xfrm>
        </p:spPr>
        <p:txBody>
          <a:bodyPr vert="horz" wrap="square" lIns="0" tIns="0" rIns="0" bIns="0" rtlCol="0" anchor="t" anchorCtr="0">
            <a:normAutofit/>
          </a:bodyPr>
          <a:lstStyle>
            <a:lvl1pPr algn="dist">
              <a:defRPr lang="zh-CN" altLang="en-US" sz="18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fontAlgn="auto">
              <a:lnSpc>
                <a:spcPct val="120000"/>
              </a:lnSpc>
              <a:spcAft>
                <a:spcPts val="0"/>
              </a:spcAft>
              <a:buClrTx/>
              <a:buSzTx/>
              <a:buNone/>
            </a:pPr>
            <a:r>
              <a:rPr lang="zh-CN" altLang="en-US" strike="noStrike" noProof="1"/>
              <a:t>单击此处编辑副标题</a:t>
            </a:r>
            <a:endParaRPr lang="zh-CN" altLang="en-US" strike="noStrike" noProof="1"/>
          </a:p>
        </p:txBody>
      </p:sp>
      <p:sp>
        <p:nvSpPr>
          <p:cNvPr id="3" name="日期占位符 2"/>
          <p:cNvSpPr>
            <a:spLocks noGrp="1"/>
          </p:cNvSpPr>
          <p:nvPr>
            <p:ph type="dt" sz="half" idx="10"/>
            <p:custDataLst>
              <p:tags r:id="rId6"/>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8"/>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3315"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13316"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4"/>
          <p:cNvSpPr/>
          <p:nvPr>
            <p:custDataLst>
              <p:tags r:id="rId2"/>
            </p:custDataLst>
          </p:nvPr>
        </p:nvSpPr>
        <p:spPr>
          <a:xfrm>
            <a:off x="292100" y="303213"/>
            <a:ext cx="11607800" cy="62515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trike="noStrike" noProof="1"/>
          </a:p>
        </p:txBody>
      </p:sp>
      <p:pic>
        <p:nvPicPr>
          <p:cNvPr id="14340" name="图片 6" descr="C:/Users/1V994W2/PycharmProjects/PPT_Background_Generation/pic_temp/0_pic_quater_right_down.png"/>
          <p:cNvPicPr/>
          <p:nvPr>
            <p:custDataLst>
              <p:tags r:id="rId3"/>
            </p:custDataLst>
          </p:nvPr>
        </p:nvPicPr>
        <p:blipFill>
          <a:blip r:embed="rId4" r:link="rId5"/>
          <a:stretch>
            <a:fillRect/>
          </a:stretch>
        </p:blipFill>
        <p:spPr>
          <a:xfrm>
            <a:off x="0" y="0"/>
            <a:ext cx="720725" cy="601663"/>
          </a:xfrm>
          <a:prstGeom prst="rect">
            <a:avLst/>
          </a:prstGeom>
          <a:noFill/>
          <a:ln w="9525">
            <a:noFill/>
          </a:ln>
        </p:spPr>
      </p:pic>
      <p:pic>
        <p:nvPicPr>
          <p:cNvPr id="14341" name="图片 8" descr="C:/Users/1V994W2/PycharmProjects/PPT_Background_Generation/pic_temp/1_pic_quater_left_down.png"/>
          <p:cNvPicPr/>
          <p:nvPr>
            <p:custDataLst>
              <p:tags r:id="rId6"/>
            </p:custDataLst>
          </p:nvPr>
        </p:nvPicPr>
        <p:blipFill>
          <a:blip r:embed="rId7" r:link="rId8"/>
          <a:stretch>
            <a:fillRect/>
          </a:stretch>
        </p:blipFill>
        <p:spPr>
          <a:xfrm>
            <a:off x="11471275" y="0"/>
            <a:ext cx="720725" cy="601663"/>
          </a:xfrm>
          <a:prstGeom prst="rect">
            <a:avLst/>
          </a:prstGeom>
          <a:noFill/>
          <a:ln w="9525">
            <a:noFill/>
          </a:ln>
        </p:spPr>
      </p:pic>
      <p:sp>
        <p:nvSpPr>
          <p:cNvPr id="2" name="标题 1"/>
          <p:cNvSpPr>
            <a:spLocks noGrp="1"/>
          </p:cNvSpPr>
          <p:nvPr>
            <p:ph type="title" hasCustomPrompt="1"/>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4"/>
          <p:cNvSpPr/>
          <p:nvPr>
            <p:custDataLst>
              <p:tags r:id="rId2"/>
            </p:custDataLst>
          </p:nvPr>
        </p:nvSpPr>
        <p:spPr>
          <a:xfrm>
            <a:off x="0" y="0"/>
            <a:ext cx="482441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trike="noStrike" noProof="1"/>
          </a:p>
        </p:txBody>
      </p:sp>
      <p:pic>
        <p:nvPicPr>
          <p:cNvPr id="15364" name="图片 6" descr="C:/Users/1V994W2/PycharmProjects/PPT_Background_Generation/pic_temp/0_pic_quater_right_down.png"/>
          <p:cNvPicPr/>
          <p:nvPr>
            <p:custDataLst>
              <p:tags r:id="rId3"/>
            </p:custDataLst>
          </p:nvPr>
        </p:nvPicPr>
        <p:blipFill>
          <a:blip r:embed="rId4" r:link="rId5"/>
          <a:stretch>
            <a:fillRect/>
          </a:stretch>
        </p:blipFill>
        <p:spPr>
          <a:xfrm>
            <a:off x="11471275" y="0"/>
            <a:ext cx="720725" cy="601663"/>
          </a:xfrm>
          <a:prstGeom prst="rect">
            <a:avLst/>
          </a:prstGeom>
          <a:noFill/>
          <a:ln w="9525">
            <a:noFill/>
          </a:ln>
        </p:spPr>
      </p:pic>
      <p:sp>
        <p:nvSpPr>
          <p:cNvPr id="2" name="标题 1"/>
          <p:cNvSpPr>
            <a:spLocks noGrp="1"/>
          </p:cNvSpPr>
          <p:nvPr>
            <p:ph type="title" hasCustomPrompt="1"/>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6"/>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8"/>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4"/>
          <p:cNvSpPr/>
          <p:nvPr>
            <p:custDataLst>
              <p:tags r:id="rId2"/>
            </p:custDataLst>
          </p:nvPr>
        </p:nvSpPr>
        <p:spPr>
          <a:xfrm>
            <a:off x="0" y="0"/>
            <a:ext cx="12192000" cy="266382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trike="noStrike" noProof="1"/>
          </a:p>
        </p:txBody>
      </p:sp>
      <p:pic>
        <p:nvPicPr>
          <p:cNvPr id="16388" name="图片 6" descr="C:/Users/1V994W2/PycharmProjects/PPT_Background_Generation/pic_temp/0_pic_quater_right_down.png"/>
          <p:cNvPicPr/>
          <p:nvPr>
            <p:custDataLst>
              <p:tags r:id="rId3"/>
            </p:custDataLst>
          </p:nvPr>
        </p:nvPicPr>
        <p:blipFill>
          <a:blip r:embed="rId4" r:link="rId5"/>
          <a:stretch>
            <a:fillRect/>
          </a:stretch>
        </p:blipFill>
        <p:spPr>
          <a:xfrm>
            <a:off x="0" y="0"/>
            <a:ext cx="720725" cy="601663"/>
          </a:xfrm>
          <a:prstGeom prst="rect">
            <a:avLst/>
          </a:prstGeom>
          <a:noFill/>
          <a:ln w="9525">
            <a:noFill/>
          </a:ln>
        </p:spPr>
      </p:pic>
      <p:pic>
        <p:nvPicPr>
          <p:cNvPr id="16389" name="图片 8" descr="C:/Users/1V994W2/PycharmProjects/PPT_Background_Generation/pic_temp/1_pic_quater_left_down.png"/>
          <p:cNvPicPr/>
          <p:nvPr>
            <p:custDataLst>
              <p:tags r:id="rId6"/>
            </p:custDataLst>
          </p:nvPr>
        </p:nvPicPr>
        <p:blipFill>
          <a:blip r:embed="rId7" r:link="rId8"/>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4"/>
          <p:cNvSpPr/>
          <p:nvPr>
            <p:custDataLst>
              <p:tags r:id="rId2"/>
            </p:custDataLst>
          </p:nvPr>
        </p:nvSpPr>
        <p:spPr>
          <a:xfrm>
            <a:off x="0" y="5029200"/>
            <a:ext cx="12192000" cy="1828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trike="noStrike" noProof="1"/>
          </a:p>
        </p:txBody>
      </p:sp>
      <p:pic>
        <p:nvPicPr>
          <p:cNvPr id="17412" name="图片 6" descr="C:/Users/1V994W2/PycharmProjects/PPT_Background_Generation/pic_temp/0_pic_quater_right_down.png"/>
          <p:cNvPicPr/>
          <p:nvPr>
            <p:custDataLst>
              <p:tags r:id="rId3"/>
            </p:custDataLst>
          </p:nvPr>
        </p:nvPicPr>
        <p:blipFill>
          <a:blip r:embed="rId4" r:link="rId5"/>
          <a:stretch>
            <a:fillRect/>
          </a:stretch>
        </p:blipFill>
        <p:spPr>
          <a:xfrm>
            <a:off x="0" y="0"/>
            <a:ext cx="720725" cy="601663"/>
          </a:xfrm>
          <a:prstGeom prst="rect">
            <a:avLst/>
          </a:prstGeom>
          <a:noFill/>
          <a:ln w="9525">
            <a:noFill/>
          </a:ln>
        </p:spPr>
      </p:pic>
      <p:pic>
        <p:nvPicPr>
          <p:cNvPr id="17413" name="图片 8" descr="C:/Users/1V994W2/PycharmProjects/PPT_Background_Generation/pic_temp/1_pic_quater_left_down.png"/>
          <p:cNvPicPr/>
          <p:nvPr>
            <p:custDataLst>
              <p:tags r:id="rId6"/>
            </p:custDataLst>
          </p:nvPr>
        </p:nvPicPr>
        <p:blipFill>
          <a:blip r:embed="rId7" r:link="rId8"/>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4"/>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trike="noStrike" noProof="1"/>
          </a:p>
        </p:txBody>
      </p:sp>
      <p:pic>
        <p:nvPicPr>
          <p:cNvPr id="18436" name="图片 6" descr="C:/Users/1V994W2/PycharmProjects/PPT_Background_Generation/pic_temp/0_pic_quater_right_down.png"/>
          <p:cNvPicPr/>
          <p:nvPr>
            <p:custDataLst>
              <p:tags r:id="rId3"/>
            </p:custDataLst>
          </p:nvPr>
        </p:nvPicPr>
        <p:blipFill>
          <a:blip r:embed="rId4" r:link="rId5"/>
          <a:stretch>
            <a:fillRect/>
          </a:stretch>
        </p:blipFill>
        <p:spPr>
          <a:xfrm>
            <a:off x="11471275" y="6256338"/>
            <a:ext cx="720725" cy="601662"/>
          </a:xfrm>
          <a:prstGeom prst="rect">
            <a:avLst/>
          </a:prstGeom>
          <a:noFill/>
          <a:ln w="9525">
            <a:noFill/>
          </a:ln>
        </p:spPr>
      </p:pic>
      <p:pic>
        <p:nvPicPr>
          <p:cNvPr id="18437" name="图片 8" descr="C:/Users/1V994W2/PycharmProjects/PPT_Background_Generation/pic_temp/1_pic_quater_left_down.png"/>
          <p:cNvPicPr/>
          <p:nvPr>
            <p:custDataLst>
              <p:tags r:id="rId6"/>
            </p:custDataLst>
          </p:nvPr>
        </p:nvPicPr>
        <p:blipFill>
          <a:blip r:embed="rId7" r:link="rId8"/>
          <a:stretch>
            <a:fillRect/>
          </a:stretch>
        </p:blipFill>
        <p:spPr>
          <a:xfrm>
            <a:off x="0" y="6256338"/>
            <a:ext cx="720725" cy="601662"/>
          </a:xfrm>
          <a:prstGeom prst="rect">
            <a:avLst/>
          </a:prstGeom>
          <a:noFill/>
          <a:ln w="9525">
            <a:noFill/>
          </a:ln>
        </p:spPr>
      </p:pic>
      <p:sp>
        <p:nvSpPr>
          <p:cNvPr id="2" name="标题 1"/>
          <p:cNvSpPr>
            <a:spLocks noGrp="1"/>
          </p:cNvSpPr>
          <p:nvPr>
            <p:ph type="title"/>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4"/>
          <p:cNvSpPr/>
          <p:nvPr>
            <p:custDataLst>
              <p:tags r:id="rId2"/>
            </p:custDataLst>
          </p:nvPr>
        </p:nvSpPr>
        <p:spPr>
          <a:xfrm>
            <a:off x="0" y="954088"/>
            <a:ext cx="12192000" cy="494982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trike="noStrike" noProof="1"/>
          </a:p>
        </p:txBody>
      </p:sp>
      <p:pic>
        <p:nvPicPr>
          <p:cNvPr id="19460" name="图片 6" descr="C:/Users/1V994W2/PycharmProjects/PPT_Background_Generation/pic_temp/0_pic_quater_right_down.png"/>
          <p:cNvPicPr/>
          <p:nvPr>
            <p:custDataLst>
              <p:tags r:id="rId3"/>
            </p:custDataLst>
          </p:nvPr>
        </p:nvPicPr>
        <p:blipFill>
          <a:blip r:embed="rId4" r:link="rId5"/>
          <a:stretch>
            <a:fillRect/>
          </a:stretch>
        </p:blipFill>
        <p:spPr>
          <a:xfrm>
            <a:off x="10571163" y="5503863"/>
            <a:ext cx="1620837" cy="1354137"/>
          </a:xfrm>
          <a:prstGeom prst="rect">
            <a:avLst/>
          </a:prstGeom>
          <a:noFill/>
          <a:ln w="9525">
            <a:noFill/>
          </a:ln>
        </p:spPr>
      </p:pic>
      <p:pic>
        <p:nvPicPr>
          <p:cNvPr id="19461" name="图片 8" descr="C:/Users/1V994W2/PycharmProjects/PPT_Background_Generation/pic_temp/1_pic_quater_left_down.png"/>
          <p:cNvPicPr/>
          <p:nvPr>
            <p:custDataLst>
              <p:tags r:id="rId6"/>
            </p:custDataLst>
          </p:nvPr>
        </p:nvPicPr>
        <p:blipFill>
          <a:blip r:embed="rId7" r:link="rId8"/>
          <a:stretch>
            <a:fillRect/>
          </a:stretch>
        </p:blipFill>
        <p:spPr>
          <a:xfrm>
            <a:off x="0" y="5503863"/>
            <a:ext cx="1620838" cy="1354137"/>
          </a:xfrm>
          <a:prstGeom prst="rect">
            <a:avLst/>
          </a:prstGeom>
          <a:noFill/>
          <a:ln w="9525">
            <a:noFill/>
          </a:ln>
        </p:spPr>
      </p:pic>
      <p:sp>
        <p:nvSpPr>
          <p:cNvPr id="2" name="标题 1"/>
          <p:cNvSpPr>
            <a:spLocks noGrp="1"/>
          </p:cNvSpPr>
          <p:nvPr>
            <p:ph type="title" hasCustomPrompt="1"/>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9"/>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10"/>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1"/>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3075"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3076"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4099" name="图片 5" descr="C:/Users/1V994W2/PycharmProjects/PPT_Background_Generation/pic_temp/pic_half_top.png"/>
          <p:cNvPicPr/>
          <p:nvPr>
            <p:custDataLst>
              <p:tags r:id="rId2"/>
            </p:custDataLst>
          </p:nvPr>
        </p:nvPicPr>
        <p:blipFill>
          <a:blip r:embed="rId3" r:link="rId4"/>
          <a:stretch>
            <a:fillRect/>
          </a:stretch>
        </p:blipFill>
        <p:spPr>
          <a:xfrm>
            <a:off x="4064000" y="5716588"/>
            <a:ext cx="4064000" cy="1141412"/>
          </a:xfrm>
          <a:prstGeom prst="rect">
            <a:avLst/>
          </a:prstGeom>
          <a:noFill/>
          <a:ln w="9525">
            <a:noFill/>
          </a:ln>
        </p:spPr>
      </p:pic>
      <p:pic>
        <p:nvPicPr>
          <p:cNvPr id="4100" name="图片 7" descr="C:/Users/1V994W2/PycharmProjects/PPT_Background_Generation/pic_temp/pic_half_down.png"/>
          <p:cNvPicPr/>
          <p:nvPr>
            <p:custDataLst>
              <p:tags r:id="rId5"/>
            </p:custDataLst>
          </p:nvPr>
        </p:nvPicPr>
        <p:blipFill>
          <a:blip r:embed="rId6" r:link="rId7"/>
          <a:stretch>
            <a:fillRect/>
          </a:stretch>
        </p:blipFill>
        <p:spPr>
          <a:xfrm>
            <a:off x="4064000" y="0"/>
            <a:ext cx="4064000" cy="1141413"/>
          </a:xfrm>
          <a:prstGeom prst="rect">
            <a:avLst/>
          </a:prstGeom>
          <a:noFill/>
          <a:ln w="9525">
            <a:noFill/>
          </a:ln>
        </p:spPr>
      </p:pic>
      <p:sp>
        <p:nvSpPr>
          <p:cNvPr id="2" name="Subtitle 1"/>
          <p:cNvSpPr>
            <a:spLocks noGrp="1"/>
          </p:cNvSpPr>
          <p:nvPr>
            <p:ph type="subTitle" idx="13" hasCustomPrompt="1"/>
          </p:nvPr>
        </p:nvSpPr>
        <p:spPr>
          <a:xfrm>
            <a:off x="4702175" y="3729039"/>
            <a:ext cx="4536440" cy="321945"/>
          </a:xfrm>
        </p:spPr>
        <p:txBody>
          <a:bodyPr vert="horz" wrap="square" lIns="0" tIns="0" rIns="0" bIns="0" rtlCol="0" anchor="t" anchorCtr="0">
            <a:normAutofit/>
          </a:bodyPr>
          <a:lstStyle>
            <a:lvl1pPr algn="l">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fontAlgn="auto">
              <a:lnSpc>
                <a:spcPct val="100000"/>
              </a:lnSpc>
              <a:spcAft>
                <a:spcPts val="0"/>
              </a:spcAft>
              <a:buClrTx/>
              <a:buSzTx/>
              <a:buNone/>
            </a:pPr>
            <a:r>
              <a:rPr lang="zh-CN" altLang="en-US" strike="noStrike" noProof="1"/>
              <a:t>单击此处编辑副标题</a:t>
            </a:r>
            <a:endParaRPr lang="zh-CN" altLang="en-US" strike="noStrike" noProof="1"/>
          </a:p>
        </p:txBody>
      </p:sp>
      <p:sp>
        <p:nvSpPr>
          <p:cNvPr id="3" name="Title 2"/>
          <p:cNvSpPr>
            <a:spLocks noGrp="1"/>
          </p:cNvSpPr>
          <p:nvPr>
            <p:ph type="ctrTitle" idx="14" hasCustomPrompt="1"/>
          </p:nvPr>
        </p:nvSpPr>
        <p:spPr>
          <a:xfrm>
            <a:off x="4702175" y="2690178"/>
            <a:ext cx="4536440" cy="835660"/>
          </a:xfrm>
        </p:spPr>
        <p:txBody>
          <a:bodyPr vert="horz" wrap="square" lIns="0" tIns="0" rIns="0" bIns="0" rtlCol="0" anchor="b" anchorCtr="0">
            <a:normAutofit/>
          </a:bodyPr>
          <a:lstStyle>
            <a:lvl1pPr algn="l">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fontAlgn="auto">
              <a:spcAft>
                <a:spcPts val="0"/>
              </a:spcAft>
              <a:buClrTx/>
              <a:buSzTx/>
              <a:buFontTx/>
            </a:pPr>
            <a:r>
              <a:rPr lang="zh-CN" altLang="en-US" strike="noStrike" noProof="1" dirty="0"/>
              <a:t>编辑标题</a:t>
            </a:r>
            <a:endParaRPr lang="zh-CN" altLang="en-US" strike="noStrike" noProof="1" dirty="0"/>
          </a:p>
        </p:txBody>
      </p:sp>
      <p:sp>
        <p:nvSpPr>
          <p:cNvPr id="4" name="日期占位符 3"/>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5123"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5124"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6" name="页脚占位符 5"/>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6147"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6148"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8" name="页脚占位符 7"/>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171" name="图片 5" descr="C:/Users/1V994W2/Documents/Tencent%20Files/574576071/FileRecv/拼装素材/六十/59/subject_holdleft_71,110,125_0_staid_full_0.png"/>
          <p:cNvPicPr/>
          <p:nvPr>
            <p:custDataLst>
              <p:tags r:id="rId2"/>
            </p:custDataLst>
          </p:nvPr>
        </p:nvPicPr>
        <p:blipFill>
          <a:blip r:embed="rId3" r:link="rId4"/>
          <a:stretch>
            <a:fillRect/>
          </a:stretch>
        </p:blipFill>
        <p:spPr>
          <a:xfrm>
            <a:off x="304800" y="2193925"/>
            <a:ext cx="4389438" cy="2470150"/>
          </a:xfrm>
          <a:prstGeom prst="rect">
            <a:avLst/>
          </a:prstGeom>
          <a:noFill/>
          <a:ln w="9525">
            <a:noFill/>
          </a:ln>
        </p:spPr>
      </p:pic>
      <p:sp>
        <p:nvSpPr>
          <p:cNvPr id="7" name="任意多边形 6"/>
          <p:cNvSpPr/>
          <p:nvPr>
            <p:custDataLst>
              <p:tags r:id="rId5"/>
            </p:custDataLst>
          </p:nvPr>
        </p:nvSpPr>
        <p:spPr>
          <a:xfrm>
            <a:off x="4878388" y="0"/>
            <a:ext cx="7313613"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2" name="标题 1"/>
          <p:cNvSpPr>
            <a:spLocks noGrp="1"/>
          </p:cNvSpPr>
          <p:nvPr>
            <p:ph type="title"/>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6"/>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8"/>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custDataLst>
              <p:tags r:id="rId4"/>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219"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9220"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2" name="标题 1"/>
          <p:cNvSpPr>
            <a:spLocks noGrp="1"/>
          </p:cNvSpPr>
          <p:nvPr>
            <p:ph type="title"/>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6" name="页脚占位符 5"/>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7" name="灯片编号占位符 6"/>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0243" name="图片 5" descr="C:/Users/1V994W2/PycharmProjects/PPT_Background_Generation/pic_temp/0_pic_quater_right_down.png"/>
          <p:cNvPicPr/>
          <p:nvPr>
            <p:custDataLst>
              <p:tags r:id="rId2"/>
            </p:custDataLst>
          </p:nvPr>
        </p:nvPicPr>
        <p:blipFill>
          <a:blip r:embed="rId3" r:link="rId4"/>
          <a:stretch>
            <a:fillRect/>
          </a:stretch>
        </p:blipFill>
        <p:spPr>
          <a:xfrm>
            <a:off x="0" y="0"/>
            <a:ext cx="720725" cy="601663"/>
          </a:xfrm>
          <a:prstGeom prst="rect">
            <a:avLst/>
          </a:prstGeom>
          <a:noFill/>
          <a:ln w="9525">
            <a:noFill/>
          </a:ln>
        </p:spPr>
      </p:pic>
      <p:pic>
        <p:nvPicPr>
          <p:cNvPr id="10244" name="图片 7" descr="C:/Users/1V994W2/PycharmProjects/PPT_Background_Generation/pic_temp/1_pic_quater_left_down.png"/>
          <p:cNvPicPr/>
          <p:nvPr>
            <p:custDataLst>
              <p:tags r:id="rId5"/>
            </p:custDataLst>
          </p:nvPr>
        </p:nvPicPr>
        <p:blipFill>
          <a:blip r:embed="rId6" r:link="rId7"/>
          <a:stretch>
            <a:fillRect/>
          </a:stretch>
        </p:blipFill>
        <p:spPr>
          <a:xfrm>
            <a:off x="11471275" y="0"/>
            <a:ext cx="720725" cy="601663"/>
          </a:xfrm>
          <a:prstGeom prst="rect">
            <a:avLst/>
          </a:prstGeom>
          <a:noFill/>
          <a:ln w="9525">
            <a:noFill/>
          </a:ln>
        </p:spPr>
      </p:pic>
      <p:sp>
        <p:nvSpPr>
          <p:cNvPr id="2" name="竖排标题 1"/>
          <p:cNvSpPr>
            <a:spLocks noGrp="1"/>
          </p:cNvSpPr>
          <p:nvPr>
            <p:ph type="title" orient="ver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8"/>
            </p:custDataLst>
          </p:nvPr>
        </p:nvSpPr>
        <p:spPr>
          <a:xfrm>
            <a:off x="879475"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4116388" y="6350000"/>
            <a:ext cx="3959225"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8610600" y="6350000"/>
            <a:ext cx="2700338" cy="315913"/>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slideLayout" Target="../slideLayouts/slideLayout2.xml"/><Relationship Id="rId19" Type="http://schemas.openxmlformats.org/officeDocument/2006/relationships/tags" Target="../tags/tag9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custDataLst>
              <p:tags r:id="rId19"/>
            </p:custDataLst>
          </p:nvPr>
        </p:nvSpPr>
        <p:spPr>
          <a:xfrm>
            <a:off x="669925" y="442913"/>
            <a:ext cx="10852150" cy="442912"/>
          </a:xfrm>
          <a:prstGeom prst="rect">
            <a:avLst/>
          </a:prstGeom>
          <a:noFill/>
          <a:ln w="9525">
            <a:noFill/>
          </a:ln>
        </p:spPr>
        <p:txBody>
          <a:bodyPr vert="horz" wrap="square" lIns="90170" tIns="46990" rIns="90170" bIns="46990" anchor="ctr"/>
          <a:p>
            <a:pPr lvl="0"/>
            <a:r>
              <a:rPr lang="zh-CN" altLang="en-US" dirty="0"/>
              <a:t>单击此处编辑母版标题样式</a:t>
            </a:r>
            <a:endParaRPr lang="zh-CN" altLang="en-US" dirty="0"/>
          </a:p>
        </p:txBody>
      </p:sp>
      <p:sp>
        <p:nvSpPr>
          <p:cNvPr id="1027" name="文本占位符 2"/>
          <p:cNvSpPr>
            <a:spLocks noGrp="1"/>
          </p:cNvSpPr>
          <p:nvPr>
            <p:ph type="body"/>
            <p:custDataLst>
              <p:tags r:id="rId20"/>
            </p:custDataLst>
          </p:nvPr>
        </p:nvSpPr>
        <p:spPr>
          <a:xfrm>
            <a:off x="669925" y="962025"/>
            <a:ext cx="10852150" cy="5387975"/>
          </a:xfrm>
          <a:prstGeom prst="rect">
            <a:avLst/>
          </a:prstGeom>
          <a:noFill/>
          <a:ln w="9525">
            <a:noFill/>
          </a:ln>
        </p:spPr>
        <p:txBody>
          <a:bodyPr vert="horz" wrap="square" lIns="90170" tIns="46990" rIns="90170" bIns="46990" anchor="t"/>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475" y="6350000"/>
            <a:ext cx="2700338" cy="315913"/>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4116388" y="6350000"/>
            <a:ext cx="3959225" cy="315913"/>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6" name="灯片编号占位符 5"/>
          <p:cNvSpPr>
            <a:spLocks noGrp="1"/>
          </p:cNvSpPr>
          <p:nvPr>
            <p:ph type="sldNum" sz="quarter" idx="4"/>
            <p:custDataLst>
              <p:tags r:id="rId23"/>
            </p:custDataLst>
          </p:nvPr>
        </p:nvSpPr>
        <p:spPr>
          <a:xfrm>
            <a:off x="8610600" y="6350000"/>
            <a:ext cx="2700338" cy="315913"/>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8.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image" Target="../media/image38.png"/><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image" Target="../media/image40.png"/><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image" Target="../media/image44.png"/><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hasCustomPrompt="1"/>
            <p:custDataLst>
              <p:tags r:id="rId1"/>
            </p:custDataLst>
          </p:nvPr>
        </p:nvSpPr>
        <p:spPr>
          <a:xfrm>
            <a:off x="288925" y="2578100"/>
            <a:ext cx="11615738" cy="900113"/>
          </a:xfrm>
        </p:spPr>
        <p:txBody>
          <a:bodyPr wrap="square" lIns="101600" tIns="38100" rIns="25400" bIns="38100" rtlCol="0" anchor="t" anchorCtr="0">
            <a:noAutofit/>
          </a:bodyPr>
          <a:lstStyle/>
          <a:p>
            <a:pPr marL="0" marR="0" indent="0" algn="ctr" defTabSz="914400" rtl="0" eaLnBrk="1" fontAlgn="auto" latinLnBrk="0" hangingPunct="1">
              <a:lnSpc>
                <a:spcPct val="100000"/>
              </a:lnSpc>
              <a:spcBef>
                <a:spcPct val="0"/>
              </a:spcBef>
              <a:spcAft>
                <a:spcPct val="0"/>
              </a:spcAft>
              <a:buClrTx/>
              <a:buSzTx/>
              <a:buFontTx/>
              <a:buNone/>
            </a:pPr>
            <a:r>
              <a:rPr kumimoji="0" lang="en-US" altLang="zh-CN" sz="5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rPr>
              <a:t>aodv</a:t>
            </a:r>
            <a:r>
              <a:rPr kumimoji="0" lang="zh-CN" altLang="en-US" sz="5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rPr>
              <a:t>协议（按需路由的代表协议）</a:t>
            </a:r>
            <a:br>
              <a:rPr kumimoji="0" lang="zh-CN" altLang="en-US" sz="5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rPr>
            </a:br>
            <a:r>
              <a:rPr kumimoji="0" lang="zh-CN" altLang="en-US" sz="2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rPr>
              <a:t>第</a:t>
            </a:r>
            <a:r>
              <a:rPr kumimoji="0" lang="en-US" altLang="zh-CN" sz="2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rPr>
              <a:t>24</a:t>
            </a:r>
            <a:r>
              <a:rPr kumimoji="0" lang="zh-CN" altLang="en-US" sz="2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rPr>
              <a:t>组张兆轩 高树达</a:t>
            </a:r>
            <a:endParaRPr kumimoji="0" lang="zh-CN" altLang="en-US" sz="2400" b="0" i="0" u="none" strike="noStrike" kern="1200" cap="none" spc="600" normalizeH="0" baseline="0" noProof="1">
              <a:solidFill>
                <a:schemeClr val="tx1"/>
              </a:solidFill>
              <a:effectLst>
                <a:outerShdw blurRad="38100" dist="38100" dir="2700000" algn="tl">
                  <a:srgbClr val="000000">
                    <a:alpha val="43137"/>
                  </a:srgbClr>
                </a:outerShdw>
              </a:effectLst>
              <a:uFillTx/>
              <a:latin typeface="+mj-lt"/>
              <a:ea typeface="+mj-ea"/>
              <a:cs typeface="+mj-cs"/>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路由机制：路由信息新旧判断</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17410" name="内容占位符 2"/>
          <p:cNvSpPr>
            <a:spLocks noGrp="1"/>
          </p:cNvSpPr>
          <p:nvPr>
            <p:ph idx="1"/>
          </p:nvPr>
        </p:nvSpPr>
        <p:spPr>
          <a:xfrm>
            <a:off x="669925" y="1279525"/>
            <a:ext cx="10852150" cy="5040313"/>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aodv</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网络每个节点维护自身的序列号</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源节点在广播路由请求帧之前先更新自己的序列号，即序列号</a:t>
            </a: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序列号</a:t>
            </a: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+1</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，目的节点产生</a:t>
            </a: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RREP</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帧时也做相同操作</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通过比较来自目的节点控制帧中的序列号和本节点维护的目的节点的序列号就可确定新旧程度，序列号越大说明越新，如果对比发现表中已过时，则将信息更新成路由控制帧中最新的路由信息</a:t>
            </a:r>
            <a:endPar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en-US" altLang="zh-CN" sz="18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en-US" altLang="zh-CN" sz="18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路由机制：路由控制帧</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--RREQ</a:t>
            </a:r>
            <a:endPar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18434"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帧格式：</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当</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RREQ</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在网络中传输时中间节点会更新各自到源节点的路由，我们称此路由为反向路由</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RREQ</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中包含的源节点以前记录的目的节点的序列号，但此序列号可能不是最新的，中间节点如果又到目的节点的路由时，只有该节点激烈的目的节点序列号比</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RREQ</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中的更新，才认为这条路由是有效的</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pic>
        <p:nvPicPr>
          <p:cNvPr id="36867" name="图片 3" descr="捕获"/>
          <p:cNvPicPr>
            <a:picLocks noChangeAspect="1"/>
          </p:cNvPicPr>
          <p:nvPr/>
        </p:nvPicPr>
        <p:blipFill>
          <a:blip r:embed="rId1"/>
          <a:stretch>
            <a:fillRect/>
          </a:stretch>
        </p:blipFill>
        <p:spPr>
          <a:xfrm>
            <a:off x="2124075" y="1295400"/>
            <a:ext cx="5543550" cy="2143125"/>
          </a:xfrm>
          <a:prstGeom prst="rect">
            <a:avLst/>
          </a:prstGeom>
          <a:noFill/>
          <a:ln w="9525">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rPr>
              <a:t>aodv </a:t>
            </a:r>
            <a:r>
              <a:rPr kumimoji="0" lang="zh-CN" altLang="en-US" sz="2800" b="1" i="0" u="none" strike="noStrike" kern="1200" cap="none" spc="200" normalizeH="0" baseline="0" noProof="1">
                <a:solidFill>
                  <a:schemeClr val="tx1"/>
                </a:solidFill>
                <a:uFillTx/>
                <a:latin typeface="+mj-lt"/>
                <a:ea typeface="+mj-ea"/>
                <a:cs typeface="+mj-cs"/>
              </a:rPr>
              <a:t>路由机制：</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RREP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路由应答帧</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19458"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帧格式</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只有目的节点和有通向目的节点直接路径的节点可以产生</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RREP</a:t>
            </a:r>
            <a:endPar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当</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RREP</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传播到源节点时，中间节点格局</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RREP</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更新他们只想目的节点的路由信息</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节点只对第一次收到的</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RREQ</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发送</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RREP</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应答帧</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pic>
        <p:nvPicPr>
          <p:cNvPr id="37891" name="图片 3" descr="捕获"/>
          <p:cNvPicPr>
            <a:picLocks noChangeAspect="1"/>
          </p:cNvPicPr>
          <p:nvPr/>
        </p:nvPicPr>
        <p:blipFill>
          <a:blip r:embed="rId1"/>
          <a:stretch>
            <a:fillRect/>
          </a:stretch>
        </p:blipFill>
        <p:spPr>
          <a:xfrm>
            <a:off x="2265363" y="1295400"/>
            <a:ext cx="5876925" cy="2028825"/>
          </a:xfrm>
          <a:prstGeom prst="rect">
            <a:avLst/>
          </a:prstGeom>
          <a:noFill/>
          <a:ln w="9525">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mn-ea"/>
              </a:rPr>
              <a:t>aodv </a:t>
            </a:r>
            <a:r>
              <a:rPr kumimoji="0" lang="zh-CN" altLang="en-US" sz="2800" b="1" i="0" u="none" strike="noStrike" kern="1200" cap="none" spc="200" normalizeH="0" baseline="0" noProof="1">
                <a:solidFill>
                  <a:schemeClr val="tx1"/>
                </a:solidFill>
                <a:uFillTx/>
                <a:latin typeface="+mj-lt"/>
                <a:ea typeface="+mj-ea"/>
                <a:cs typeface="+mj-cs"/>
                <a:sym typeface="+mn-ea"/>
              </a:rPr>
              <a:t>路由机制：</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RERR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路由错误</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帧</a:t>
            </a:r>
            <a:br>
              <a:rPr lang="zh-CN" kern="1200" spc="200" normalizeH="0" baseline="0">
                <a:latin typeface="+mj-lt"/>
                <a:ea typeface="+mj-ea"/>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mj-lt"/>
              <a:ea typeface="+mj-ea"/>
              <a:cs typeface="+mj-cs"/>
            </a:endParaRPr>
          </a:p>
        </p:txBody>
      </p:sp>
      <p:sp>
        <p:nvSpPr>
          <p:cNvPr id="20482"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帧格式</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当出现邻居路由断裂</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发送的包不能正常到达目的地且相邻的路由并不在修复状态下</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收到下游</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RERR</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错误帧时才可以发出</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RERR</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错误帧</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收到</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RERR</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帧之后，首先更改路由表，建立断裂的节点的列表，最后将</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RERR</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帧发送给上游节点</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pic>
        <p:nvPicPr>
          <p:cNvPr id="38915" name="图片 3" descr="捕获"/>
          <p:cNvPicPr>
            <a:picLocks noChangeAspect="1"/>
          </p:cNvPicPr>
          <p:nvPr/>
        </p:nvPicPr>
        <p:blipFill>
          <a:blip r:embed="rId1"/>
          <a:stretch>
            <a:fillRect/>
          </a:stretch>
        </p:blipFill>
        <p:spPr>
          <a:xfrm>
            <a:off x="2317750" y="1079500"/>
            <a:ext cx="6362700" cy="2133600"/>
          </a:xfrm>
          <a:prstGeom prst="rect">
            <a:avLst/>
          </a:prstGeom>
          <a:noFill/>
          <a:ln w="9525">
            <a:noFill/>
          </a:ln>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代码分析（框架</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21506"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defs.h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定义了许多协议的约定 ，比如绑定的端口号 </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aodv_msg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格式还有消息对应的类型等</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main.c main</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文件首先初始化了一系列参数，之后根据参数确定对某些参数进行设置，最后初始化数据结构和服务(数据包输入输出队列)，初始化路由表，发送第一个</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hello</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包。</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aodv_socket.c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这个文件定义了一系列的套接字管理函数，包括初始化AODV_socket的函数。创建udp套接字并为每一个允许AODV的接口开启一个套接字。绑定套接字和AODV端口号（</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654</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端口）。也包括</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套接字的读取，发送，接收等函数。</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nl.c nl.c</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里定义了</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函数专用的套接字 这个套接字用来和</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内核模块交互，同时还定义和初始化了</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rtnl</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套接字，用来和内核传递路由信息，还包括一些功能函数，整个文件中的函数都是负责一个原子化操作的，并不实现具体功能。</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aodv_rreq aodv_rrer aodv_rrep  aodv_hello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四个文件分别对四种消息 进行了消息创建，发送，以及处理工作，</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aodv_socket</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路由确定出的处理就是分别在这四个文件的对应函数进行处理的</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aodv_neighbor</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邻接节点的管理</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代码分析（框架</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22530"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routing_table.c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定义了路由表的一系列操作初始化，建立，更新，销毁等，还定义了路由发现寻找网关，路由发现，以及和定时器相关的一系列工作。</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aodv_timeout.c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定义了一系列的超时事件管理函数，包括路由发现超时并记录进日志，路由到期超时并记录进日志以及路由删除超时记录和</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hello</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消息超时记录。还有数据包排队超时事件。还包括一部分的链路层反馈信息。在</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IIf</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相关的几个函数中。</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llf.c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这个文件暴露了</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aodv</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协议需要用到的一些链路层的函数和功能。</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list.c seek_list.c timer_queue.c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维护全局使用的链表 目的地链表 和 定时器队列</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kaodv</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开头的文件定义了内核部分各类消息的构造和发送</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debug.c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定义了日志的管理</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代码分析 </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23554"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1" i="0" u="none" strike="noStrike" kern="1200" cap="none" spc="200" normalizeH="0" baseline="0" noProof="1">
                <a:solidFill>
                  <a:schemeClr val="tx1"/>
                </a:solidFill>
                <a:uFillTx/>
                <a:latin typeface="+mj-lt"/>
                <a:ea typeface="+mj-ea"/>
                <a:cs typeface="+mj-cs"/>
                <a:sym typeface="微软雅黑" panose="020B0503020204020204" charset="-122"/>
              </a:rPr>
              <a:t>根据代码流程进行分析</a:t>
            </a:r>
            <a:endParaRPr kumimoji="0" lang="zh-CN" altLang="en-US" sz="1600" b="1" i="0" u="none" strike="noStrike" kern="1200" cap="none" spc="200" normalizeH="0" baseline="0" noProof="1">
              <a:solidFill>
                <a:schemeClr val="tx1"/>
              </a:solidFill>
              <a:uFillTx/>
              <a:latin typeface="+mj-lt"/>
              <a:ea typeface="+mj-ea"/>
              <a:cs typeface="+mj-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首先是</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main</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函数 作为协议的入口 关键的定义为</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fd_set </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结构体内容为</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这个</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rfds</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结构体用来存储一系列的</a:t>
            </a:r>
            <a:r>
              <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rPr>
              <a:t>socket</a:t>
            </a: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套接字句柄 使用下面两组代码进行初始化</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pic>
        <p:nvPicPr>
          <p:cNvPr id="41987" name="图片 1" descr="捕获"/>
          <p:cNvPicPr>
            <a:picLocks noChangeAspect="1"/>
          </p:cNvPicPr>
          <p:nvPr/>
        </p:nvPicPr>
        <p:blipFill>
          <a:blip r:embed="rId1"/>
          <a:stretch>
            <a:fillRect/>
          </a:stretch>
        </p:blipFill>
        <p:spPr>
          <a:xfrm>
            <a:off x="811213" y="2151063"/>
            <a:ext cx="6205537" cy="466725"/>
          </a:xfrm>
          <a:prstGeom prst="rect">
            <a:avLst/>
          </a:prstGeom>
          <a:noFill/>
          <a:ln w="9525">
            <a:noFill/>
          </a:ln>
        </p:spPr>
      </p:pic>
      <p:pic>
        <p:nvPicPr>
          <p:cNvPr id="41988" name="图片 2" descr="捕获"/>
          <p:cNvPicPr>
            <a:picLocks noChangeAspect="1"/>
          </p:cNvPicPr>
          <p:nvPr/>
        </p:nvPicPr>
        <p:blipFill>
          <a:blip r:embed="rId2"/>
          <a:stretch>
            <a:fillRect/>
          </a:stretch>
        </p:blipFill>
        <p:spPr>
          <a:xfrm>
            <a:off x="900113" y="3024188"/>
            <a:ext cx="3368675" cy="1584325"/>
          </a:xfrm>
          <a:prstGeom prst="rect">
            <a:avLst/>
          </a:prstGeom>
          <a:noFill/>
          <a:ln w="9525">
            <a:noFill/>
          </a:ln>
        </p:spPr>
      </p:pic>
      <p:pic>
        <p:nvPicPr>
          <p:cNvPr id="41989" name="图片 3" descr="捕获"/>
          <p:cNvPicPr>
            <a:picLocks noChangeAspect="1"/>
          </p:cNvPicPr>
          <p:nvPr/>
        </p:nvPicPr>
        <p:blipFill>
          <a:blip r:embed="rId3"/>
          <a:stretch>
            <a:fillRect/>
          </a:stretch>
        </p:blipFill>
        <p:spPr>
          <a:xfrm>
            <a:off x="900113" y="5468938"/>
            <a:ext cx="2881312" cy="473075"/>
          </a:xfrm>
          <a:prstGeom prst="rect">
            <a:avLst/>
          </a:prstGeom>
          <a:noFill/>
          <a:ln w="9525">
            <a:noFill/>
          </a:ln>
        </p:spPr>
      </p:pic>
      <p:pic>
        <p:nvPicPr>
          <p:cNvPr id="41990" name="图片 4" descr="捕获"/>
          <p:cNvPicPr>
            <a:picLocks noChangeAspect="1"/>
          </p:cNvPicPr>
          <p:nvPr/>
        </p:nvPicPr>
        <p:blipFill>
          <a:blip r:embed="rId4"/>
          <a:stretch>
            <a:fillRect/>
          </a:stretch>
        </p:blipFill>
        <p:spPr>
          <a:xfrm>
            <a:off x="4894263" y="5522913"/>
            <a:ext cx="4054475" cy="419100"/>
          </a:xfrm>
          <a:prstGeom prst="rect">
            <a:avLst/>
          </a:prstGeom>
          <a:noFill/>
          <a:ln w="9525">
            <a:noFill/>
          </a:ln>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xfrm>
            <a:off x="669925" y="442913"/>
            <a:ext cx="10852150" cy="442912"/>
          </a:xfrm>
          <a:ln/>
        </p:spPr>
        <p:txBody>
          <a:bodyPr wrap="square" lIns="90170" tIns="46990" rIns="90170" bIns="46990" anchor="ctr"/>
          <a:p>
            <a:pPr indent="0" defTabSz="914400"/>
            <a:r>
              <a:rPr lang="en-US" altLang="zh-CN" kern="1200" spc="200" normalizeH="0" baseline="0">
                <a:latin typeface="Arial" panose="020B0604020202020204" pitchFamily="34" charset="0"/>
                <a:ea typeface="微软雅黑" panose="020B0503020204020204" charset="-122"/>
                <a:cs typeface="+mj-cs"/>
                <a:sym typeface="微软雅黑" panose="020B0503020204020204" charset="-122"/>
              </a:rPr>
              <a:t>aodv </a:t>
            </a:r>
            <a:r>
              <a:rPr lang="zh-CN" kern="1200" spc="200" normalizeH="0" baseline="0">
                <a:latin typeface="Arial" panose="020B0604020202020204" pitchFamily="34" charset="0"/>
                <a:ea typeface="微软雅黑" panose="020B0503020204020204" charset="-122"/>
                <a:cs typeface="+mj-cs"/>
                <a:sym typeface="微软雅黑" panose="020B0503020204020204" charset="-122"/>
              </a:rPr>
              <a:t>代码分析 </a:t>
            </a:r>
            <a:endParaRPr lang="zh-CN" altLang="en-US" kern="1200" spc="200" normalizeH="0" baseline="0">
              <a:latin typeface="Arial" panose="020B0604020202020204" pitchFamily="34" charset="0"/>
              <a:ea typeface="微软雅黑" panose="020B0503020204020204" charset="-122"/>
              <a:cs typeface="+mj-cs"/>
              <a:sym typeface="微软雅黑" panose="020B0503020204020204" charset="-122"/>
            </a:endParaRPr>
          </a:p>
        </p:txBody>
      </p:sp>
      <p:sp>
        <p:nvSpPr>
          <p:cNvPr id="43010"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main</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 接下来做</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pselect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使程序可以检测多个文件描述符</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检测不同的套接字，使用套接字描述符</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fd</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对应的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callbacks</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中的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fd</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，调用不同的回调函数</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callbacks</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数组初始化过程发生在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aodv_init()</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中 </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main</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中调用 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aodv_socket_init()</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通过</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attach_callback_func</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增加对应的情况</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3011" name="图片 3" descr="捕获"/>
          <p:cNvPicPr>
            <a:picLocks noChangeAspect="1"/>
          </p:cNvPicPr>
          <p:nvPr/>
        </p:nvPicPr>
        <p:blipFill>
          <a:blip r:embed="rId1"/>
          <a:stretch>
            <a:fillRect/>
          </a:stretch>
        </p:blipFill>
        <p:spPr>
          <a:xfrm>
            <a:off x="1116013" y="1841500"/>
            <a:ext cx="8366125" cy="320675"/>
          </a:xfrm>
          <a:prstGeom prst="rect">
            <a:avLst/>
          </a:prstGeom>
          <a:noFill/>
          <a:ln w="9525">
            <a:noFill/>
          </a:ln>
        </p:spPr>
      </p:pic>
      <p:pic>
        <p:nvPicPr>
          <p:cNvPr id="43012" name="图片 4" descr="捕获"/>
          <p:cNvPicPr>
            <a:picLocks noChangeAspect="1"/>
          </p:cNvPicPr>
          <p:nvPr/>
        </p:nvPicPr>
        <p:blipFill>
          <a:blip r:embed="rId2"/>
          <a:stretch>
            <a:fillRect/>
          </a:stretch>
        </p:blipFill>
        <p:spPr>
          <a:xfrm>
            <a:off x="1116013" y="2657475"/>
            <a:ext cx="6292850" cy="1212850"/>
          </a:xfrm>
          <a:prstGeom prst="rect">
            <a:avLst/>
          </a:prstGeom>
          <a:noFill/>
          <a:ln w="9525">
            <a:noFill/>
          </a:ln>
        </p:spPr>
      </p:pic>
      <p:pic>
        <p:nvPicPr>
          <p:cNvPr id="43013" name="图片 5" descr="捕获"/>
          <p:cNvPicPr>
            <a:picLocks noChangeAspect="1"/>
          </p:cNvPicPr>
          <p:nvPr/>
        </p:nvPicPr>
        <p:blipFill>
          <a:blip r:embed="rId3"/>
          <a:stretch>
            <a:fillRect/>
          </a:stretch>
        </p:blipFill>
        <p:spPr>
          <a:xfrm>
            <a:off x="1116013" y="4714875"/>
            <a:ext cx="4738687" cy="333375"/>
          </a:xfrm>
          <a:prstGeom prst="rect">
            <a:avLst/>
          </a:prstGeom>
          <a:noFill/>
          <a:ln w="9525">
            <a:noFill/>
          </a:ln>
        </p:spPr>
      </p:pic>
      <p:pic>
        <p:nvPicPr>
          <p:cNvPr id="43014" name="图片 6" descr="捕获"/>
          <p:cNvPicPr>
            <a:picLocks noChangeAspect="1"/>
          </p:cNvPicPr>
          <p:nvPr/>
        </p:nvPicPr>
        <p:blipFill>
          <a:blip r:embed="rId4"/>
          <a:stretch>
            <a:fillRect/>
          </a:stretch>
        </p:blipFill>
        <p:spPr>
          <a:xfrm>
            <a:off x="1116013" y="5281613"/>
            <a:ext cx="7069137" cy="693737"/>
          </a:xfrm>
          <a:prstGeom prst="rect">
            <a:avLst/>
          </a:prstGeom>
          <a:noFill/>
          <a:ln w="9525">
            <a:noFill/>
          </a:ln>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669925" y="442913"/>
            <a:ext cx="10852150" cy="442912"/>
          </a:xfrm>
          <a:ln/>
        </p:spPr>
        <p:txBody>
          <a:bodyPr wrap="square" lIns="90170" tIns="46990" rIns="90170" bIns="46990" anchor="ctr"/>
          <a:p>
            <a:pPr indent="0" defTabSz="914400"/>
            <a:r>
              <a:rPr lang="en-US" altLang="zh-CN" kern="1200" spc="200" normalizeH="0" baseline="0">
                <a:latin typeface="Arial" panose="020B0604020202020204" pitchFamily="34" charset="0"/>
                <a:ea typeface="微软雅黑" panose="020B0503020204020204" charset="-122"/>
                <a:cs typeface="+mj-cs"/>
                <a:sym typeface="微软雅黑" panose="020B0503020204020204" charset="-122"/>
              </a:rPr>
              <a:t>aodv</a:t>
            </a:r>
            <a:r>
              <a:rPr lang="zh-CN" kern="1200" spc="200" normalizeH="0" baseline="0">
                <a:latin typeface="Arial" panose="020B0604020202020204" pitchFamily="34" charset="0"/>
                <a:ea typeface="微软雅黑" panose="020B0503020204020204" charset="-122"/>
                <a:cs typeface="+mj-cs"/>
                <a:sym typeface="微软雅黑" panose="020B0503020204020204" charset="-122"/>
              </a:rPr>
              <a:t>代码分析</a:t>
            </a:r>
            <a:endParaRPr lang="zh-CN" kern="1200" spc="200" normalizeH="0" baseline="0">
              <a:latin typeface="Arial" panose="020B0604020202020204" pitchFamily="34" charset="0"/>
              <a:ea typeface="微软雅黑" panose="020B0503020204020204" charset="-122"/>
              <a:cs typeface="+mj-cs"/>
              <a:sym typeface="微软雅黑" panose="020B0503020204020204" charset="-122"/>
            </a:endParaRPr>
          </a:p>
        </p:txBody>
      </p:sp>
      <p:sp>
        <p:nvSpPr>
          <p:cNvPr id="44034" name="内容占位符 2"/>
          <p:cNvSpPr>
            <a:spLocks noGrp="1"/>
          </p:cNvSpPr>
          <p:nvPr>
            <p:ph idx="1"/>
          </p:nvPr>
        </p:nvSpPr>
        <p:spPr>
          <a:xfrm>
            <a:off x="669925" y="952500"/>
            <a:ext cx="10852150" cy="5389563"/>
          </a:xfrm>
          <a:ln/>
        </p:spPr>
        <p:txBody>
          <a:bodyPr wrap="square" lIns="90170" tIns="46990" rIns="90170" bIns="46990" anchor="t"/>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通过上面的两张</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ppt</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我们可以知道我们的协议收到对应的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socket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将使用对应的函数进行处理，下面我们对处理函数进行分析 主要集中在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aodv_socket.c</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aodv_socket_read()</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函数和</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aodv_socket_process_packet()</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 关键在于通过不同的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aodv_msg</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执行不同的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process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不同的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process</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主要都定义在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信息名</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).c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的各个文件中</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4035" name="图片 3" descr="捕获"/>
          <p:cNvPicPr>
            <a:picLocks noChangeAspect="1"/>
          </p:cNvPicPr>
          <p:nvPr/>
        </p:nvPicPr>
        <p:blipFill>
          <a:blip r:embed="rId1"/>
          <a:stretch>
            <a:fillRect/>
          </a:stretch>
        </p:blipFill>
        <p:spPr>
          <a:xfrm>
            <a:off x="987425" y="2852738"/>
            <a:ext cx="10534650" cy="595312"/>
          </a:xfrm>
          <a:prstGeom prst="rect">
            <a:avLst/>
          </a:prstGeom>
          <a:noFill/>
          <a:ln w="9525">
            <a:noFill/>
          </a:ln>
        </p:spPr>
      </p:pic>
      <p:pic>
        <p:nvPicPr>
          <p:cNvPr id="44036" name="图片 4" descr="捕获"/>
          <p:cNvPicPr>
            <a:picLocks noChangeAspect="1"/>
          </p:cNvPicPr>
          <p:nvPr/>
        </p:nvPicPr>
        <p:blipFill>
          <a:blip r:embed="rId2"/>
          <a:stretch>
            <a:fillRect/>
          </a:stretch>
        </p:blipFill>
        <p:spPr>
          <a:xfrm>
            <a:off x="987425" y="3448050"/>
            <a:ext cx="8004175" cy="3327400"/>
          </a:xfrm>
          <a:prstGeom prst="rect">
            <a:avLst/>
          </a:prstGeom>
          <a:noFill/>
          <a:ln w="9525">
            <a:noFill/>
          </a:ln>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45058"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aodv_socket_send</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aodv_socket.c</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中 </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函数定义为 aodv_socket_send((AODV_msg *) rreq, dest, RREQ_SIZE, ttl, &amp;DEV_NR(i));</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根据不同的信息类型可以发送</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各种消息</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调用格式大致如下</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初始化一个包调用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aodv_socket_send()</a:t>
            </a:r>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5059" name="图片 3" descr="捕获"/>
          <p:cNvPicPr>
            <a:picLocks noChangeAspect="1"/>
          </p:cNvPicPr>
          <p:nvPr/>
        </p:nvPicPr>
        <p:blipFill>
          <a:blip r:embed="rId1"/>
          <a:stretch>
            <a:fillRect/>
          </a:stretch>
        </p:blipFill>
        <p:spPr>
          <a:xfrm>
            <a:off x="790575" y="2357438"/>
            <a:ext cx="6283325" cy="579437"/>
          </a:xfrm>
          <a:prstGeom prst="rect">
            <a:avLst/>
          </a:prstGeom>
          <a:noFill/>
          <a:ln w="9525">
            <a:noFill/>
          </a:ln>
        </p:spPr>
      </p:pic>
      <p:pic>
        <p:nvPicPr>
          <p:cNvPr id="45060" name="图片 4" descr="捕获"/>
          <p:cNvPicPr>
            <a:picLocks noChangeAspect="1"/>
          </p:cNvPicPr>
          <p:nvPr/>
        </p:nvPicPr>
        <p:blipFill>
          <a:blip r:embed="rId2"/>
          <a:stretch>
            <a:fillRect/>
          </a:stretch>
        </p:blipFill>
        <p:spPr>
          <a:xfrm>
            <a:off x="527050" y="2936875"/>
            <a:ext cx="3806825" cy="373063"/>
          </a:xfrm>
          <a:prstGeom prst="rect">
            <a:avLst/>
          </a:prstGeom>
          <a:noFill/>
          <a:ln w="9525">
            <a:noFill/>
          </a:ln>
        </p:spPr>
      </p:pic>
      <p:pic>
        <p:nvPicPr>
          <p:cNvPr id="45061" name="图片 5" descr="捕获"/>
          <p:cNvPicPr>
            <a:picLocks noChangeAspect="1"/>
          </p:cNvPicPr>
          <p:nvPr/>
        </p:nvPicPr>
        <p:blipFill>
          <a:blip r:embed="rId3"/>
          <a:stretch>
            <a:fillRect/>
          </a:stretch>
        </p:blipFill>
        <p:spPr>
          <a:xfrm>
            <a:off x="527050" y="3486150"/>
            <a:ext cx="5902325" cy="322263"/>
          </a:xfrm>
          <a:prstGeom prst="rect">
            <a:avLst/>
          </a:prstGeom>
          <a:noFill/>
          <a:ln w="9525">
            <a:noFill/>
          </a:ln>
        </p:spPr>
      </p:pic>
      <p:pic>
        <p:nvPicPr>
          <p:cNvPr id="45062" name="图片 6" descr="捕获"/>
          <p:cNvPicPr>
            <a:picLocks noChangeAspect="1"/>
          </p:cNvPicPr>
          <p:nvPr/>
        </p:nvPicPr>
        <p:blipFill>
          <a:blip r:embed="rId4"/>
          <a:stretch>
            <a:fillRect/>
          </a:stretch>
        </p:blipFill>
        <p:spPr>
          <a:xfrm>
            <a:off x="790575" y="5086350"/>
            <a:ext cx="6978650" cy="520700"/>
          </a:xfrm>
          <a:prstGeom prst="rect">
            <a:avLst/>
          </a:prstGeom>
          <a:noFill/>
          <a:ln w="9525">
            <a:noFill/>
          </a:ln>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内容</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	</a:t>
            </a:r>
            <a:endPar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6146"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mn-lt"/>
                <a:ea typeface="+mn-ea"/>
                <a:cs typeface="+mn-cs"/>
                <a:sym typeface="微软雅黑" panose="020B0503020204020204" charset="-122"/>
              </a:rPr>
              <a:t>aodv </a:t>
            </a: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概述</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mn-lt"/>
                <a:ea typeface="+mn-ea"/>
                <a:cs typeface="+mn-cs"/>
                <a:sym typeface="微软雅黑" panose="020B0503020204020204" charset="-122"/>
              </a:rPr>
              <a:t>aodv </a:t>
            </a: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路由机制</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400" b="0" i="0" u="none" strike="noStrike" kern="1200" cap="none" spc="150" normalizeH="0" baseline="0" noProof="1">
                <a:solidFill>
                  <a:srgbClr val="404040"/>
                </a:solidFill>
                <a:uFillTx/>
                <a:latin typeface="+mn-lt"/>
                <a:ea typeface="+mn-ea"/>
                <a:cs typeface="+mn-cs"/>
                <a:sym typeface="微软雅黑" panose="020B0503020204020204" charset="-122"/>
              </a:rPr>
              <a:t>aodv </a:t>
            </a:r>
            <a:r>
              <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rPr>
              <a:t>代码分析</a:t>
            </a:r>
            <a:endParaRPr kumimoji="0" lang="zh-CN" altLang="en-US" sz="24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46082" name="内容占位符 2"/>
          <p:cNvSpPr>
            <a:spLocks noGrp="1"/>
          </p:cNvSpPr>
          <p:nvPr>
            <p:ph idx="1"/>
          </p:nvPr>
        </p:nvSpPr>
        <p:spPr>
          <a:xfrm>
            <a:off x="669925" y="885825"/>
            <a:ext cx="10852150" cy="5387975"/>
          </a:xfrm>
          <a:ln/>
        </p:spPr>
        <p:txBody>
          <a:bodyPr wrap="square" lIns="90170" tIns="46990" rIns="90170" bIns="46990" anchor="t"/>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接下来我们看各个信息的处理函数 定义格式基本都是这样的</a:t>
            </a:r>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先看rreq_process </a:t>
            </a:r>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一个节点只响应一次相同的</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rreq</a:t>
            </a:r>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6083" name="图片 3" descr="捕获"/>
          <p:cNvPicPr>
            <a:picLocks noChangeAspect="1"/>
          </p:cNvPicPr>
          <p:nvPr/>
        </p:nvPicPr>
        <p:blipFill>
          <a:blip r:embed="rId1"/>
          <a:stretch>
            <a:fillRect/>
          </a:stretch>
        </p:blipFill>
        <p:spPr>
          <a:xfrm>
            <a:off x="1381125" y="1416050"/>
            <a:ext cx="7156450" cy="949325"/>
          </a:xfrm>
          <a:prstGeom prst="rect">
            <a:avLst/>
          </a:prstGeom>
          <a:noFill/>
          <a:ln w="9525">
            <a:noFill/>
          </a:ln>
        </p:spPr>
      </p:pic>
      <p:pic>
        <p:nvPicPr>
          <p:cNvPr id="46084" name="图片 4" descr="捕获"/>
          <p:cNvPicPr>
            <a:picLocks noChangeAspect="1"/>
          </p:cNvPicPr>
          <p:nvPr/>
        </p:nvPicPr>
        <p:blipFill>
          <a:blip r:embed="rId2"/>
          <a:stretch>
            <a:fillRect/>
          </a:stretch>
        </p:blipFill>
        <p:spPr>
          <a:xfrm>
            <a:off x="1152525" y="3600450"/>
            <a:ext cx="5872163" cy="1854200"/>
          </a:xfrm>
          <a:prstGeom prst="rect">
            <a:avLst/>
          </a:prstGeom>
          <a:noFill/>
          <a:ln w="9525">
            <a:noFill/>
          </a:ln>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47106" name="内容占位符 2"/>
          <p:cNvSpPr>
            <a:spLocks noGrp="1"/>
          </p:cNvSpPr>
          <p:nvPr>
            <p:ph idx="1"/>
          </p:nvPr>
        </p:nvSpPr>
        <p:spPr>
          <a:xfrm>
            <a:off x="669925" y="952500"/>
            <a:ext cx="10852150" cy="5389563"/>
          </a:xfrm>
          <a:ln/>
        </p:spPr>
        <p:txBody>
          <a:bodyPr wrap="square" lIns="90170" tIns="46990" rIns="90170" bIns="46990" anchor="t"/>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根据序列号来判断是否插入新的记录</a:t>
            </a:r>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7107" name="图片 3" descr="捕获"/>
          <p:cNvPicPr>
            <a:picLocks noChangeAspect="1"/>
          </p:cNvPicPr>
          <p:nvPr/>
        </p:nvPicPr>
        <p:blipFill>
          <a:blip r:embed="rId1"/>
          <a:stretch>
            <a:fillRect/>
          </a:stretch>
        </p:blipFill>
        <p:spPr>
          <a:xfrm>
            <a:off x="669925" y="1677988"/>
            <a:ext cx="7085013" cy="3502025"/>
          </a:xfrm>
          <a:prstGeom prst="rect">
            <a:avLst/>
          </a:prstGeom>
          <a:noFill/>
          <a:ln w="9525">
            <a:noFill/>
          </a:ln>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48130" name="内容占位符 2"/>
          <p:cNvSpPr>
            <a:spLocks noGrp="1"/>
          </p:cNvSpPr>
          <p:nvPr>
            <p:ph idx="1"/>
          </p:nvPr>
        </p:nvSpPr>
        <p:spPr>
          <a:xfrm>
            <a:off x="669925" y="952500"/>
            <a:ext cx="10852150" cy="5389563"/>
          </a:xfrm>
          <a:ln/>
        </p:spPr>
        <p:txBody>
          <a:bodyPr wrap="square" lIns="90170" tIns="46990" rIns="90170" bIns="46990" anchor="t"/>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判断成功后增添或更新路由表项 调用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rt_table_update / rt_table_insert</a:t>
            </a:r>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8131" name="图片 3" descr="捕获"/>
          <p:cNvPicPr>
            <a:picLocks noChangeAspect="1"/>
          </p:cNvPicPr>
          <p:nvPr/>
        </p:nvPicPr>
        <p:blipFill>
          <a:blip r:embed="rId1"/>
          <a:stretch>
            <a:fillRect/>
          </a:stretch>
        </p:blipFill>
        <p:spPr>
          <a:xfrm>
            <a:off x="895350" y="1406525"/>
            <a:ext cx="7985125" cy="5351463"/>
          </a:xfrm>
          <a:prstGeom prst="rect">
            <a:avLst/>
          </a:prstGeom>
          <a:noFill/>
          <a:ln w="9525">
            <a:noFill/>
          </a:ln>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49154" name="内容占位符 2"/>
          <p:cNvSpPr>
            <a:spLocks noGrp="1"/>
          </p:cNvSpPr>
          <p:nvPr>
            <p:ph idx="1"/>
          </p:nvPr>
        </p:nvSpPr>
        <p:spPr>
          <a:xfrm>
            <a:off x="669925" y="952500"/>
            <a:ext cx="10852150" cy="5389563"/>
          </a:xfrm>
          <a:ln/>
        </p:spPr>
        <p:txBody>
          <a:bodyPr wrap="square" lIns="90170" tIns="46990" rIns="90170" bIns="46990" anchor="t"/>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收到</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rreq</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消息的节点要如果是目的地或者与目的地是邻接节点的节点会发送</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rrep</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给前面节点建立反向路由</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49155" name="图片 3" descr="捕获"/>
          <p:cNvPicPr>
            <a:picLocks noChangeAspect="1"/>
          </p:cNvPicPr>
          <p:nvPr/>
        </p:nvPicPr>
        <p:blipFill>
          <a:blip r:embed="rId1"/>
          <a:stretch>
            <a:fillRect/>
          </a:stretch>
        </p:blipFill>
        <p:spPr>
          <a:xfrm>
            <a:off x="669925" y="1477963"/>
            <a:ext cx="8378825" cy="4862512"/>
          </a:xfrm>
          <a:prstGeom prst="rect">
            <a:avLst/>
          </a:prstGeom>
          <a:noFill/>
          <a:ln w="9525">
            <a:noFill/>
          </a:ln>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0178"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rreq.c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路由发现过程</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lvl="1" defTabSz="914400">
              <a:tabLst>
                <a:tab pos="1609725" algn="l"/>
              </a:tabLst>
            </a:pP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向要找的目的节点发送</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rreq</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帧 并且将目的地加进目的列表中 之后设置超时时间</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0179" name="图片 3" descr="捕获"/>
          <p:cNvPicPr>
            <a:picLocks noChangeAspect="1"/>
          </p:cNvPicPr>
          <p:nvPr/>
        </p:nvPicPr>
        <p:blipFill>
          <a:blip r:embed="rId1"/>
          <a:stretch>
            <a:fillRect/>
          </a:stretch>
        </p:blipFill>
        <p:spPr>
          <a:xfrm>
            <a:off x="1330325" y="1966913"/>
            <a:ext cx="6623050" cy="4014787"/>
          </a:xfrm>
          <a:prstGeom prst="rect">
            <a:avLst/>
          </a:prstGeom>
          <a:noFill/>
          <a:ln w="9525">
            <a:noFill/>
          </a:ln>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1202"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rrep_process</a:t>
            </a:r>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通过序列号确定是否插入新的记录</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1203" name="图片 3" descr="捕获"/>
          <p:cNvPicPr>
            <a:picLocks noChangeAspect="1"/>
          </p:cNvPicPr>
          <p:nvPr/>
        </p:nvPicPr>
        <p:blipFill>
          <a:blip r:embed="rId1"/>
          <a:stretch>
            <a:fillRect/>
          </a:stretch>
        </p:blipFill>
        <p:spPr>
          <a:xfrm>
            <a:off x="1328738" y="1947863"/>
            <a:ext cx="7116762" cy="4676775"/>
          </a:xfrm>
          <a:prstGeom prst="rect">
            <a:avLst/>
          </a:prstGeom>
          <a:noFill/>
          <a:ln w="9525">
            <a:noFill/>
          </a:ln>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协议代码分析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2226" name="内容占位符 2"/>
          <p:cNvSpPr>
            <a:spLocks noGrp="1"/>
          </p:cNvSpPr>
          <p:nvPr>
            <p:ph idx="1"/>
          </p:nvPr>
        </p:nvSpPr>
        <p:spPr>
          <a:xfrm>
            <a:off x="669925" y="952500"/>
            <a:ext cx="10852150" cy="5389563"/>
          </a:xfrm>
          <a:ln/>
        </p:spPr>
        <p:txBody>
          <a:bodyPr wrap="square" lIns="90170" tIns="46990" rIns="90170" bIns="46990" anchor="t"/>
          <a:p>
            <a:pPr defTabSz="914400"/>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更新路由表</a:t>
            </a:r>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rrep</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可以根据选项设为需要</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ack</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的 这时需要发送</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rrep_ack</a:t>
            </a:r>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2227" name="图片 3" descr="捕获"/>
          <p:cNvPicPr>
            <a:picLocks noChangeAspect="1"/>
          </p:cNvPicPr>
          <p:nvPr/>
        </p:nvPicPr>
        <p:blipFill>
          <a:blip r:embed="rId1"/>
          <a:stretch>
            <a:fillRect/>
          </a:stretch>
        </p:blipFill>
        <p:spPr>
          <a:xfrm>
            <a:off x="2422525" y="952500"/>
            <a:ext cx="5203825" cy="4060825"/>
          </a:xfrm>
          <a:prstGeom prst="rect">
            <a:avLst/>
          </a:prstGeom>
          <a:noFill/>
          <a:ln w="9525">
            <a:noFill/>
          </a:ln>
        </p:spPr>
      </p:pic>
      <p:pic>
        <p:nvPicPr>
          <p:cNvPr id="52228" name="图片 4" descr="捕获"/>
          <p:cNvPicPr>
            <a:picLocks noChangeAspect="1"/>
          </p:cNvPicPr>
          <p:nvPr/>
        </p:nvPicPr>
        <p:blipFill>
          <a:blip r:embed="rId2"/>
          <a:stretch>
            <a:fillRect/>
          </a:stretch>
        </p:blipFill>
        <p:spPr>
          <a:xfrm>
            <a:off x="2422525" y="5397500"/>
            <a:ext cx="6011863" cy="1465263"/>
          </a:xfrm>
          <a:prstGeom prst="rect">
            <a:avLst/>
          </a:prstGeom>
          <a:noFill/>
          <a:ln w="9525">
            <a:noFill/>
          </a:ln>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3250"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rerr.c </a:t>
            </a:r>
            <a:r>
              <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rPr>
              <a:t>找路由表中不可达的节点</a:t>
            </a:r>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altLang="en-US"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检查序列号</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3251" name="图片 3" descr="捕获"/>
          <p:cNvPicPr>
            <a:picLocks noChangeAspect="1"/>
          </p:cNvPicPr>
          <p:nvPr/>
        </p:nvPicPr>
        <p:blipFill>
          <a:blip r:embed="rId1"/>
          <a:stretch>
            <a:fillRect/>
          </a:stretch>
        </p:blipFill>
        <p:spPr>
          <a:xfrm>
            <a:off x="873125" y="1558925"/>
            <a:ext cx="5354638" cy="1927225"/>
          </a:xfrm>
          <a:prstGeom prst="rect">
            <a:avLst/>
          </a:prstGeom>
          <a:noFill/>
          <a:ln w="9525">
            <a:noFill/>
          </a:ln>
        </p:spPr>
      </p:pic>
      <p:pic>
        <p:nvPicPr>
          <p:cNvPr id="53252" name="图片 4" descr="捕获"/>
          <p:cNvPicPr>
            <a:picLocks noChangeAspect="1"/>
          </p:cNvPicPr>
          <p:nvPr/>
        </p:nvPicPr>
        <p:blipFill>
          <a:blip r:embed="rId2"/>
          <a:stretch>
            <a:fillRect/>
          </a:stretch>
        </p:blipFill>
        <p:spPr>
          <a:xfrm>
            <a:off x="873125" y="4216400"/>
            <a:ext cx="5610225" cy="2487613"/>
          </a:xfrm>
          <a:prstGeom prst="rect">
            <a:avLst/>
          </a:prstGeom>
          <a:noFill/>
          <a:ln w="9525">
            <a:noFill/>
          </a:ln>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4274"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rerr</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调用路由过期删除的函数</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收到</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rerr</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要像上游转发</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4275" name="图片 3" descr="捕获"/>
          <p:cNvPicPr>
            <a:picLocks noChangeAspect="1"/>
          </p:cNvPicPr>
          <p:nvPr/>
        </p:nvPicPr>
        <p:blipFill>
          <a:blip r:embed="rId1"/>
          <a:stretch>
            <a:fillRect/>
          </a:stretch>
        </p:blipFill>
        <p:spPr>
          <a:xfrm>
            <a:off x="4186238" y="673100"/>
            <a:ext cx="6967537" cy="2062163"/>
          </a:xfrm>
          <a:prstGeom prst="rect">
            <a:avLst/>
          </a:prstGeom>
          <a:noFill/>
          <a:ln w="9525">
            <a:noFill/>
          </a:ln>
        </p:spPr>
      </p:pic>
      <p:pic>
        <p:nvPicPr>
          <p:cNvPr id="54276" name="图片 4" descr="捕获"/>
          <p:cNvPicPr>
            <a:picLocks noChangeAspect="1"/>
          </p:cNvPicPr>
          <p:nvPr/>
        </p:nvPicPr>
        <p:blipFill>
          <a:blip r:embed="rId2"/>
          <a:stretch>
            <a:fillRect/>
          </a:stretch>
        </p:blipFill>
        <p:spPr>
          <a:xfrm>
            <a:off x="4673600" y="2947988"/>
            <a:ext cx="5691188" cy="3930650"/>
          </a:xfrm>
          <a:prstGeom prst="rect">
            <a:avLst/>
          </a:prstGeom>
          <a:noFill/>
          <a:ln w="9525">
            <a:noFill/>
          </a:ln>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5298"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超时事件管理 主要在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aodv_timeout.c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函数中 定义了</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各个事件的超时处理方法</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定义了各类信息的超时事件 给各个信息的函数调用同时调用路由表中的函数 做中介作用</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route_discovery_timeout 路由发现超时</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设置新的超时时间</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发找不到的消息 移除目的地</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5299" name="图片 3" descr="捕获"/>
          <p:cNvPicPr>
            <a:picLocks noChangeAspect="1"/>
          </p:cNvPicPr>
          <p:nvPr/>
        </p:nvPicPr>
        <p:blipFill>
          <a:blip r:embed="rId1"/>
          <a:stretch>
            <a:fillRect/>
          </a:stretch>
        </p:blipFill>
        <p:spPr>
          <a:xfrm>
            <a:off x="4125913" y="2403475"/>
            <a:ext cx="5616575" cy="1409700"/>
          </a:xfrm>
          <a:prstGeom prst="rect">
            <a:avLst/>
          </a:prstGeom>
          <a:noFill/>
          <a:ln w="9525">
            <a:noFill/>
          </a:ln>
        </p:spPr>
      </p:pic>
      <p:pic>
        <p:nvPicPr>
          <p:cNvPr id="55300" name="图片 4" descr="捕获"/>
          <p:cNvPicPr>
            <a:picLocks noChangeAspect="1"/>
          </p:cNvPicPr>
          <p:nvPr/>
        </p:nvPicPr>
        <p:blipFill>
          <a:blip r:embed="rId2"/>
          <a:stretch>
            <a:fillRect/>
          </a:stretch>
        </p:blipFill>
        <p:spPr>
          <a:xfrm>
            <a:off x="4125913" y="4017963"/>
            <a:ext cx="4570412" cy="2322512"/>
          </a:xfrm>
          <a:prstGeom prst="rect">
            <a:avLst/>
          </a:prstGeom>
          <a:noFill/>
          <a:ln w="9525">
            <a:noFill/>
          </a:ln>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概述：</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协议节点工作流程</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pic>
        <p:nvPicPr>
          <p:cNvPr id="25602" name="内容占位符 3" descr="捕获2"/>
          <p:cNvPicPr>
            <a:picLocks noGrp="1" noChangeAspect="1"/>
          </p:cNvPicPr>
          <p:nvPr>
            <p:ph idx="1"/>
          </p:nvPr>
        </p:nvPicPr>
        <p:blipFill>
          <a:blip r:embed="rId1"/>
          <a:stretch>
            <a:fillRect/>
          </a:stretch>
        </p:blipFill>
        <p:spPr>
          <a:xfrm>
            <a:off x="1535113" y="1295400"/>
            <a:ext cx="9110662" cy="5041900"/>
          </a:xfrm>
          <a:ln/>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6322" name="内容占位符 2"/>
          <p:cNvSpPr>
            <a:spLocks noGrp="1"/>
          </p:cNvSpPr>
          <p:nvPr>
            <p:ph idx="1"/>
          </p:nvPr>
        </p:nvSpPr>
        <p:spPr>
          <a:xfrm>
            <a:off x="669925" y="952500"/>
            <a:ext cx="10852150" cy="5389563"/>
          </a:xfrm>
          <a:ln/>
        </p:spPr>
        <p:txBody>
          <a:bodyPr wrap="square" lIns="90170" tIns="46990" rIns="90170" bIns="46990" anchor="t"/>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路由修复超时</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断开邻居链接 路由表过期删除</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hello</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消息超时 断开邻居</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route_delete_timeout 路由删除超时 rt_table_delete(rt);</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6323" name="图片 3" descr="捕获"/>
          <p:cNvPicPr>
            <a:picLocks noChangeAspect="1"/>
          </p:cNvPicPr>
          <p:nvPr/>
        </p:nvPicPr>
        <p:blipFill>
          <a:blip r:embed="rId1"/>
          <a:stretch>
            <a:fillRect/>
          </a:stretch>
        </p:blipFill>
        <p:spPr>
          <a:xfrm>
            <a:off x="4246563" y="1279525"/>
            <a:ext cx="6294437" cy="1914525"/>
          </a:xfrm>
          <a:prstGeom prst="rect">
            <a:avLst/>
          </a:prstGeom>
          <a:noFill/>
          <a:ln w="9525">
            <a:noFill/>
          </a:ln>
        </p:spPr>
      </p:pic>
      <p:pic>
        <p:nvPicPr>
          <p:cNvPr id="56324" name="图片 4" descr="捕获"/>
          <p:cNvPicPr>
            <a:picLocks noChangeAspect="1"/>
          </p:cNvPicPr>
          <p:nvPr/>
        </p:nvPicPr>
        <p:blipFill>
          <a:blip r:embed="rId2"/>
          <a:stretch>
            <a:fillRect/>
          </a:stretch>
        </p:blipFill>
        <p:spPr>
          <a:xfrm>
            <a:off x="4246563" y="3881438"/>
            <a:ext cx="4525962" cy="625475"/>
          </a:xfrm>
          <a:prstGeom prst="rect">
            <a:avLst/>
          </a:prstGeom>
          <a:noFill/>
          <a:ln w="9525">
            <a:noFill/>
          </a:ln>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90170" tIns="46990" rIns="90170" bIns="46990" rtlCol="0" anchor="ctr" anchorCtr="0">
            <a:normAutofit fontScale="90000"/>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aodv </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代码</a:t>
            </a:r>
            <a:r>
              <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rPr>
              <a:t>分析</a:t>
            </a:r>
            <a:endPara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charset="-122"/>
              <a:cs typeface="+mj-cs"/>
            </a:endParaRPr>
          </a:p>
        </p:txBody>
      </p:sp>
      <p:sp>
        <p:nvSpPr>
          <p:cNvPr id="57346" name="内容占位符 2"/>
          <p:cNvSpPr>
            <a:spLocks noGrp="1"/>
          </p:cNvSpPr>
          <p:nvPr>
            <p:ph idx="1"/>
          </p:nvPr>
        </p:nvSpPr>
        <p:spPr>
          <a:xfrm>
            <a:off x="669925" y="952500"/>
            <a:ext cx="10852150" cy="5389563"/>
          </a:xfrm>
          <a:ln/>
        </p:spPr>
        <p:txBody>
          <a:bodyPr wrap="square" lIns="90170" tIns="46990" rIns="90170" bIns="46990" anchor="t"/>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aodv </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邻居节点管理</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neighbor_add（）增加邻居</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zh-CN" kern="1200" spc="150" normalizeH="0" baseline="0">
                <a:latin typeface="Arial" panose="020B0604020202020204" pitchFamily="34" charset="0"/>
                <a:ea typeface="微软雅黑" panose="020B0503020204020204" charset="-122"/>
                <a:cs typeface="+mn-cs"/>
                <a:sym typeface="微软雅黑" panose="020B0503020204020204" charset="-122"/>
              </a:rPr>
              <a:t>如果发现不在路由表里则插入</a:t>
            </a:r>
            <a:endParaRPr 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a:p>
            <a:pPr defTabSz="914400"/>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neighbor_link_break</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 与邻居断开 删超时路由表 发</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rerr</a:t>
            </a:r>
            <a:r>
              <a:rPr lang="zh-CN" kern="1200" spc="150" normalizeH="0" baseline="0">
                <a:latin typeface="Arial" panose="020B0604020202020204" pitchFamily="34" charset="0"/>
                <a:ea typeface="微软雅黑" panose="020B0503020204020204" charset="-122"/>
                <a:cs typeface="+mn-cs"/>
                <a:sym typeface="微软雅黑" panose="020B0503020204020204" charset="-122"/>
              </a:rPr>
              <a:t>消息 清除前驱表</a:t>
            </a:r>
            <a:r>
              <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rPr>
              <a:t>	</a:t>
            </a:r>
            <a:endParaRPr lang="en-US" altLang="zh-CN" kern="1200" spc="150" normalizeH="0" baseline="0">
              <a:latin typeface="Arial" panose="020B0604020202020204" pitchFamily="34" charset="0"/>
              <a:ea typeface="微软雅黑" panose="020B0503020204020204" charset="-122"/>
              <a:cs typeface="+mn-cs"/>
              <a:sym typeface="微软雅黑" panose="020B0503020204020204" charset="-122"/>
            </a:endParaRPr>
          </a:p>
        </p:txBody>
      </p:sp>
      <p:pic>
        <p:nvPicPr>
          <p:cNvPr id="57347" name="图片 3" descr="捕获"/>
          <p:cNvPicPr>
            <a:picLocks noChangeAspect="1"/>
          </p:cNvPicPr>
          <p:nvPr/>
        </p:nvPicPr>
        <p:blipFill>
          <a:blip r:embed="rId1"/>
          <a:stretch>
            <a:fillRect/>
          </a:stretch>
        </p:blipFill>
        <p:spPr>
          <a:xfrm>
            <a:off x="4421188" y="1455738"/>
            <a:ext cx="6669087" cy="1531937"/>
          </a:xfrm>
          <a:prstGeom prst="rect">
            <a:avLst/>
          </a:prstGeom>
          <a:noFill/>
          <a:ln w="9525">
            <a:noFill/>
          </a:ln>
        </p:spPr>
      </p:pic>
      <p:pic>
        <p:nvPicPr>
          <p:cNvPr id="57348" name="图片 4" descr="捕获"/>
          <p:cNvPicPr>
            <a:picLocks noChangeAspect="1"/>
          </p:cNvPicPr>
          <p:nvPr/>
        </p:nvPicPr>
        <p:blipFill>
          <a:blip r:embed="rId2"/>
          <a:stretch>
            <a:fillRect/>
          </a:stretch>
        </p:blipFill>
        <p:spPr>
          <a:xfrm>
            <a:off x="4421188" y="3736975"/>
            <a:ext cx="6267450" cy="2603500"/>
          </a:xfrm>
          <a:prstGeom prst="rect">
            <a:avLst/>
          </a:prstGeom>
          <a:noFill/>
          <a:ln w="9525">
            <a:noFill/>
          </a:ln>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圆角 4"/>
          <p:cNvSpPr/>
          <p:nvPr/>
        </p:nvSpPr>
        <p:spPr>
          <a:xfrm rot="2696321">
            <a:off x="1749425" y="1550988"/>
            <a:ext cx="893763" cy="893763"/>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dirty="0"/>
          </a:p>
        </p:txBody>
      </p:sp>
      <p:sp>
        <p:nvSpPr>
          <p:cNvPr id="6" name="矩形: 圆角 5"/>
          <p:cNvSpPr/>
          <p:nvPr/>
        </p:nvSpPr>
        <p:spPr>
          <a:xfrm rot="1728643">
            <a:off x="1014413" y="3549650"/>
            <a:ext cx="669925" cy="668338"/>
          </a:xfrm>
          <a:prstGeom prst="round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圆角 6"/>
          <p:cNvSpPr/>
          <p:nvPr/>
        </p:nvSpPr>
        <p:spPr>
          <a:xfrm rot="4693758">
            <a:off x="2250281" y="4828381"/>
            <a:ext cx="574675" cy="576263"/>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dirty="0"/>
          </a:p>
        </p:txBody>
      </p:sp>
      <p:sp>
        <p:nvSpPr>
          <p:cNvPr id="8" name="椭圆 7"/>
          <p:cNvSpPr/>
          <p:nvPr/>
        </p:nvSpPr>
        <p:spPr>
          <a:xfrm>
            <a:off x="3055938" y="866775"/>
            <a:ext cx="388938" cy="3889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圆角 8"/>
          <p:cNvSpPr/>
          <p:nvPr/>
        </p:nvSpPr>
        <p:spPr>
          <a:xfrm rot="1728643">
            <a:off x="3924300" y="5019675"/>
            <a:ext cx="1347788" cy="1301750"/>
          </a:xfrm>
          <a:prstGeom prst="round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矩形: 圆角 9"/>
          <p:cNvSpPr/>
          <p:nvPr/>
        </p:nvSpPr>
        <p:spPr>
          <a:xfrm rot="2696321">
            <a:off x="7931150" y="5170488"/>
            <a:ext cx="946150" cy="1000125"/>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dirty="0"/>
          </a:p>
        </p:txBody>
      </p:sp>
      <p:sp>
        <p:nvSpPr>
          <p:cNvPr id="11" name="椭圆 10"/>
          <p:cNvSpPr/>
          <p:nvPr/>
        </p:nvSpPr>
        <p:spPr>
          <a:xfrm>
            <a:off x="9366250" y="3429000"/>
            <a:ext cx="1208088" cy="120808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圆角 11"/>
          <p:cNvSpPr/>
          <p:nvPr/>
        </p:nvSpPr>
        <p:spPr>
          <a:xfrm rot="1728643">
            <a:off x="9783763" y="1208088"/>
            <a:ext cx="669925" cy="669925"/>
          </a:xfrm>
          <a:prstGeom prst="round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圆角 12"/>
          <p:cNvSpPr/>
          <p:nvPr/>
        </p:nvSpPr>
        <p:spPr>
          <a:xfrm>
            <a:off x="5132388" y="1035050"/>
            <a:ext cx="576263" cy="574675"/>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dirty="0"/>
          </a:p>
        </p:txBody>
      </p:sp>
      <p:sp>
        <p:nvSpPr>
          <p:cNvPr id="14" name="椭圆 13"/>
          <p:cNvSpPr/>
          <p:nvPr/>
        </p:nvSpPr>
        <p:spPr>
          <a:xfrm>
            <a:off x="8631238" y="671513"/>
            <a:ext cx="388938" cy="3889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8379" name="文本框 14"/>
          <p:cNvSpPr txBox="1"/>
          <p:nvPr/>
        </p:nvSpPr>
        <p:spPr>
          <a:xfrm>
            <a:off x="4606925" y="2422525"/>
            <a:ext cx="2978150" cy="923925"/>
          </a:xfrm>
          <a:prstGeom prst="rect">
            <a:avLst/>
          </a:prstGeom>
          <a:noFill/>
          <a:ln w="9525">
            <a:noFill/>
          </a:ln>
        </p:spPr>
        <p:txBody>
          <a:bodyPr wrap="square" anchor="t">
            <a:spAutoFit/>
          </a:bodyPr>
          <a:p>
            <a:r>
              <a:rPr lang="zh-CN" altLang="en-US" sz="5400" dirty="0">
                <a:solidFill>
                  <a:srgbClr val="2F528F"/>
                </a:solidFill>
                <a:latin typeface="思源黑体 CN Heavy" pitchFamily="34" charset="-122"/>
                <a:ea typeface="思源黑体 CN Heavy" pitchFamily="34" charset="-122"/>
              </a:rPr>
              <a:t>谢谢观赏</a:t>
            </a:r>
            <a:endParaRPr lang="zh-CN" altLang="en-US" sz="5400" dirty="0">
              <a:solidFill>
                <a:srgbClr val="2F528F"/>
              </a:solidFill>
              <a:latin typeface="思源黑体 CN Heavy" pitchFamily="34" charset="-122"/>
              <a:ea typeface="思源黑体 CN Heavy" pitchFamily="34" charset="-122"/>
            </a:endParaRPr>
          </a:p>
        </p:txBody>
      </p:sp>
      <p:sp>
        <p:nvSpPr>
          <p:cNvPr id="58380" name="文本框 18"/>
          <p:cNvSpPr txBox="1"/>
          <p:nvPr/>
        </p:nvSpPr>
        <p:spPr>
          <a:xfrm>
            <a:off x="5400675" y="3981450"/>
            <a:ext cx="1390650" cy="368300"/>
          </a:xfrm>
          <a:prstGeom prst="rect">
            <a:avLst/>
          </a:prstGeom>
          <a:noFill/>
          <a:ln w="9525">
            <a:noFill/>
          </a:ln>
        </p:spPr>
        <p:txBody>
          <a:bodyPr wrap="square" anchor="t">
            <a:spAutoFit/>
          </a:bodyPr>
          <a:p>
            <a:r>
              <a:rPr lang="zh-CN" altLang="en-US" dirty="0">
                <a:solidFill>
                  <a:schemeClr val="bg1"/>
                </a:solidFill>
                <a:latin typeface="思源黑体 CN Heavy" pitchFamily="34" charset="-122"/>
                <a:ea typeface="思源黑体 CN Heavy" pitchFamily="34" charset="-122"/>
              </a:rPr>
              <a:t>豪帅作品</a:t>
            </a:r>
            <a:endParaRPr lang="zh-CN" altLang="en-US" dirty="0">
              <a:solidFill>
                <a:schemeClr val="bg1"/>
              </a:solidFill>
              <a:latin typeface="思源黑体 CN Heavy" pitchFamily="34" charset="-122"/>
              <a:ea typeface="思源黑体 CN Heavy"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概述：</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对于涉及问题的处理</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3" name="内容占位符 2"/>
          <p:cNvSpPr>
            <a:spLocks noGrp="1"/>
          </p:cNvSpPr>
          <p:nvPr>
            <p:ph idx="1"/>
          </p:nvPr>
        </p:nvSpPr>
        <p:spPr>
          <a:xfrm>
            <a:off x="669925" y="1295400"/>
            <a:ext cx="10852150" cy="5041900"/>
          </a:xfrm>
        </p:spPr>
        <p:txBody>
          <a:bodyPr wrap="square" lIns="101600" tIns="0" rIns="82550" bIns="0" rtlCol="0">
            <a:noAutofit/>
          </a:bodyPr>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1 </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无穷计数问题</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原理：</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使用目标序列号避免产生环路</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避免无穷计数问题，序列号用来表示路由信息的新旧程度</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流程：因为在路由建立过程中 当接受到多个</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RREP</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时源节点只会选择一条</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Sequence ID</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最大的，跳数最     小的最佳路径，所以不会产生环。因此不会产生无穷计数问题</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2 </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节点移动</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问题</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	</a:t>
            </a:r>
            <a:endParaRPr kumimoji="0" lang="en-US" altLang="zh-CN"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解决方法：源节点移动将会重新开始</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路由发现</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过程</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	</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中间节点移动将会导致他的上游邻居发现路由不可用，则会向源节点发送路由错误的</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RERR	</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消息，使源节点重新开始路由发现过程</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en-US" altLang="zh-CN" sz="1600" b="0" i="0" u="none" strike="noStrike" kern="1200" cap="none" spc="150" normalizeH="0" baseline="0" noProof="1">
                <a:solidFill>
                  <a:schemeClr val="tx1">
                    <a:lumMod val="75000"/>
                    <a:lumOff val="25000"/>
                  </a:schemeClr>
                </a:solidFill>
                <a:uFillTx/>
                <a:latin typeface="+mn-lt"/>
                <a:ea typeface="+mn-ea"/>
                <a:cs typeface="+mn-cs"/>
                <a:sym typeface="+mn-ea"/>
              </a:rPr>
              <a:t>	aodv</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rPr>
              <a:t>协议也会定时广播</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sym typeface="+mn-ea"/>
              </a:rPr>
              <a:t>hello</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rPr>
              <a:t>包来维护路由，发现某个链路不可达，则会删除相应的记录或者            </a:t>
            </a:r>
            <a:r>
              <a:rPr kumimoji="0" lang="en-US" altLang="zh-CN" sz="1600" b="0" i="0" u="none" strike="noStrike" kern="1200" cap="none" spc="150" normalizeH="0" baseline="0" noProof="1">
                <a:solidFill>
                  <a:schemeClr val="tx1">
                    <a:lumMod val="75000"/>
                    <a:lumOff val="25000"/>
                  </a:schemeClr>
                </a:solidFill>
                <a:uFillTx/>
                <a:latin typeface="+mn-lt"/>
                <a:ea typeface="+mn-ea"/>
                <a:cs typeface="+mn-cs"/>
                <a:sym typeface="+mn-ea"/>
              </a:rPr>
              <a:t>	</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sym typeface="+mn-ea"/>
              </a:rPr>
              <a:t>进行修复工作</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en-US" altLang="zh-CN" sz="1600" b="0" i="0" u="none" strike="noStrike" kern="1200" cap="none" spc="150" normalizeH="0" baseline="0" noProof="1">
                <a:solidFill>
                  <a:schemeClr val="tx1">
                    <a:lumMod val="75000"/>
                    <a:lumOff val="25000"/>
                  </a:schemeClr>
                </a:solidFill>
                <a:uFillTx/>
                <a:latin typeface="+mn-lt"/>
                <a:ea typeface="+mn-ea"/>
                <a:cs typeface="+mn-cs"/>
              </a:rPr>
              <a:t>3 </a:t>
            </a: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过期路由问题</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a:p>
            <a:pPr marL="457200" marR="0" lvl="1"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tab pos="1609725" algn="l"/>
              </a:tabLst>
            </a:pPr>
            <a:r>
              <a:rPr kumimoji="0" lang="zh-CN" altLang="en-US" sz="1600" b="0" i="0" u="none" strike="noStrike" kern="1200" cap="none" spc="150" normalizeH="0" baseline="0" noProof="1">
                <a:solidFill>
                  <a:schemeClr val="tx1">
                    <a:lumMod val="75000"/>
                    <a:lumOff val="25000"/>
                  </a:schemeClr>
                </a:solidFill>
                <a:uFillTx/>
                <a:latin typeface="+mn-lt"/>
                <a:ea typeface="+mn-ea"/>
                <a:cs typeface="+mn-cs"/>
              </a:rPr>
              <a:t>如果一条链路上一段时间一直没有数据包的发送，那么，会认为这个路由已经过期，将会将其删除。</a:t>
            </a:r>
            <a:endParaRPr kumimoji="0" lang="zh-CN" altLang="en-US" sz="1600" b="0" i="0" u="none" strike="noStrike" kern="1200" cap="none" spc="150" normalizeH="0" baseline="0" noProof="1">
              <a:solidFill>
                <a:schemeClr val="tx1">
                  <a:lumMod val="75000"/>
                  <a:lumOff val="25000"/>
                </a:schemeClr>
              </a:solidFill>
              <a:uFillTx/>
              <a:latin typeface="+mn-lt"/>
              <a:ea typeface="+mn-ea"/>
              <a:cs typeface="+mn-cs"/>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路由机制：路由表结构</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11266"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目的节点 ip 地址</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目的节点序号</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目的节点序列号是否正确的标记</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其他状态和路由标记</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跳数</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下一跳</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先驱表 </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rPr>
              <a:t>- 生命（路由过期或者应当删除的时间）</a:t>
            </a:r>
            <a:endParaRPr kumimoji="0" lang="zh-CN" altLang="en-US" sz="16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路由机制：实现</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12290" name="内容占位符 2"/>
          <p:cNvSpPr>
            <a:spLocks noGrp="1"/>
          </p:cNvSpPr>
          <p:nvPr>
            <p:ph idx="1"/>
          </p:nvPr>
        </p:nvSpPr>
        <p:spPr>
          <a:xfrm>
            <a:off x="669925" y="1295400"/>
            <a:ext cx="10852150" cy="5041900"/>
          </a:xfrm>
        </p:spPr>
        <p:txBody>
          <a:bodyPr wrap="square" lIns="101600" tIns="0" rIns="82550" bIns="0" rtlCol="0" anchor="t">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routing_table.c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路由管理</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rt_table_init()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初始化相关变量</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rt_table_insert()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增加一台路由表项</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rt_table_update()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更新路由表信息</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rt_table_update_timeout()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更新路由表中的定时器</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rt_table_update_route_timeouts()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更新输入或输出包时的定时器</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rt_table_find()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根据目的地址，寻找路由表项</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rt_table_find_gateway()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寻找默认网关</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rt_table_invalidate()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超时时 使路由表无效化</a:t>
            </a:r>
            <a:endPar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	rt_table_delete()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彻底删除一个路由表项</a:t>
            </a:r>
            <a:endPar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路由机制：实现</a:t>
            </a:r>
            <a:br>
              <a:rPr kern="1200" spc="200" normalizeH="0" baseline="0">
                <a:latin typeface="+mj-lt"/>
                <a:ea typeface="+mj-ea"/>
                <a:cs typeface="+mj-cs"/>
                <a:sym typeface="微软雅黑" panose="020B0503020204020204" charset="-122"/>
              </a:rPr>
            </a:br>
            <a:endParaRPr kumimoji="0" lang="zh-CN" altLang="en-US" sz="2800" b="1" i="0" u="none" strike="noStrike" kern="1200" cap="none" spc="200" normalizeH="0" baseline="0" noProof="1">
              <a:solidFill>
                <a:schemeClr val="tx1"/>
              </a:solidFill>
              <a:uFillTx/>
              <a:latin typeface="+mj-lt"/>
              <a:ea typeface="+mj-ea"/>
              <a:cs typeface="+mj-cs"/>
            </a:endParaRPr>
          </a:p>
        </p:txBody>
      </p:sp>
      <p:sp>
        <p:nvSpPr>
          <p:cNvPr id="3" name="内容占位符 2"/>
          <p:cNvSpPr>
            <a:spLocks noGrp="1"/>
          </p:cNvSpPr>
          <p:nvPr>
            <p:ph idx="1"/>
          </p:nvPr>
        </p:nvSpPr>
        <p:spPr>
          <a:xfrm>
            <a:off x="669925" y="1295400"/>
            <a:ext cx="10852150" cy="5041900"/>
          </a:xfrm>
        </p:spPr>
        <p:txBody>
          <a:bodyPr wrap="square" lIns="101600" tIns="0" rIns="82550" bIns="0" rtlCol="0">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000" b="0" i="0" u="none" strike="noStrike" kern="1200" cap="none" spc="150" normalizeH="0" baseline="0" noProof="1">
                <a:solidFill>
                  <a:srgbClr val="404040"/>
                </a:solidFill>
                <a:uFillTx/>
                <a:latin typeface="+mn-lt"/>
                <a:ea typeface="+mn-ea"/>
                <a:cs typeface="+mn-cs"/>
                <a:sym typeface="微软雅黑" panose="020B0503020204020204" charset="-122"/>
              </a:rPr>
              <a:t>routing_table.c </a:t>
            </a:r>
            <a:r>
              <a:rPr kumimoji="0" lang="zh-CN" altLang="en-US" sz="2000" b="0" i="0" u="none" strike="noStrike" kern="1200" cap="none" spc="150" normalizeH="0" baseline="0" noProof="1">
                <a:solidFill>
                  <a:srgbClr val="404040"/>
                </a:solidFill>
                <a:uFillTx/>
                <a:latin typeface="+mn-lt"/>
                <a:ea typeface="+mn-ea"/>
                <a:cs typeface="+mn-cs"/>
                <a:sym typeface="微软雅黑" panose="020B0503020204020204" charset="-122"/>
              </a:rPr>
              <a:t>路由管理</a:t>
            </a:r>
            <a:endParaRPr kumimoji="0" lang="en-US" altLang="zh-CN" sz="16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1800" b="0" i="0" u="none" strike="noStrike" kern="1200" cap="none" spc="150" normalizeH="0" baseline="0" noProof="1">
                <a:solidFill>
                  <a:srgbClr val="404040"/>
                </a:solidFill>
                <a:uFillTx/>
                <a:latin typeface="+mn-lt"/>
                <a:ea typeface="+mn-ea"/>
                <a:cs typeface="+mn-cs"/>
                <a:sym typeface="微软雅黑" panose="020B0503020204020204" charset="-122"/>
              </a:rPr>
              <a:t>	precursor_list_destroy() </a:t>
            </a:r>
            <a:r>
              <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rPr>
              <a:t>在某个路由表的先驱表中，添加一个节点</a:t>
            </a:r>
            <a:endPar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1800" b="0" i="0" u="none" strike="noStrike" kern="1200" cap="none" spc="150" normalizeH="0" baseline="0" noProof="1">
                <a:solidFill>
                  <a:srgbClr val="404040"/>
                </a:solidFill>
                <a:uFillTx/>
                <a:latin typeface="+mn-lt"/>
                <a:ea typeface="+mn-ea"/>
                <a:cs typeface="+mn-cs"/>
                <a:sym typeface="微软雅黑" panose="020B0503020204020204" charset="-122"/>
              </a:rPr>
              <a:t>	</a:t>
            </a:r>
            <a:r>
              <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rPr>
              <a:t>precursor_remove</a:t>
            </a:r>
            <a:r>
              <a:rPr kumimoji="0" lang="en-US" altLang="zh-CN" sz="1800" b="0" i="0" u="none" strike="noStrike" kern="1200" cap="none" spc="150" normalizeH="0" baseline="0" noProof="1">
                <a:solidFill>
                  <a:srgbClr val="404040"/>
                </a:solidFill>
                <a:uFillTx/>
                <a:latin typeface="+mn-lt"/>
                <a:ea typeface="+mn-ea"/>
                <a:cs typeface="+mn-cs"/>
                <a:sym typeface="微软雅黑" panose="020B0503020204020204" charset="-122"/>
              </a:rPr>
              <a:t>() </a:t>
            </a:r>
            <a:r>
              <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rPr>
              <a:t>在某个路由表项的先驱表中，删除一个节点</a:t>
            </a:r>
            <a:endPar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1800" b="0" i="0" u="none" strike="noStrike" kern="1200" cap="none" spc="150" normalizeH="0" baseline="0" noProof="1">
                <a:solidFill>
                  <a:srgbClr val="404040"/>
                </a:solidFill>
                <a:uFillTx/>
                <a:latin typeface="+mn-lt"/>
                <a:ea typeface="+mn-ea"/>
                <a:cs typeface="+mn-cs"/>
                <a:sym typeface="微软雅黑" panose="020B0503020204020204" charset="-122"/>
              </a:rPr>
              <a:t>	precursor_add() </a:t>
            </a:r>
            <a:r>
              <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rPr>
              <a:t>将某个路由表项的先驱表销毁</a:t>
            </a:r>
            <a:endParaRPr kumimoji="0" lang="zh-CN" altLang="en-US" sz="1800" b="0" i="0" u="none" strike="noStrike" kern="1200" cap="none" spc="150" normalizeH="0" baseline="0" noProof="1">
              <a:solidFill>
                <a:srgbClr val="404040"/>
              </a:solidFill>
              <a:uFillTx/>
              <a:latin typeface="+mn-lt"/>
              <a:ea typeface="+mn-ea"/>
              <a:cs typeface="+mn-cs"/>
              <a:sym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：路由发现</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流程</a:t>
            </a:r>
            <a:endPar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pic>
        <p:nvPicPr>
          <p:cNvPr id="33794" name="图片 3" descr="未命名文件"/>
          <p:cNvPicPr>
            <a:picLocks noChangeAspect="1"/>
          </p:cNvPicPr>
          <p:nvPr/>
        </p:nvPicPr>
        <p:blipFill>
          <a:blip r:embed="rId1"/>
          <a:stretch>
            <a:fillRect/>
          </a:stretch>
        </p:blipFill>
        <p:spPr>
          <a:xfrm>
            <a:off x="200025" y="-42862"/>
            <a:ext cx="10904538" cy="7569200"/>
          </a:xfrm>
          <a:prstGeom prst="rect">
            <a:avLst/>
          </a:prstGeom>
          <a:noFill/>
          <a:ln w="9525">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669925" y="442913"/>
            <a:ext cx="10852150" cy="442913"/>
          </a:xfrm>
        </p:spPr>
        <p:txBody>
          <a:bodyPr wrap="square" lIns="101600" tIns="38100" rIns="76200" bIns="38100" rtlCol="0" anchor="ctr" anchorCtr="0">
            <a:noAutofit/>
          </a:bodyPr>
          <a:p>
            <a:pPr marL="0" marR="0" indent="0" algn="l" defTabSz="914400" rtl="0" eaLnBrk="1" fontAlgn="auto" latinLnBrk="0" hangingPunct="1">
              <a:lnSpc>
                <a:spcPct val="100000"/>
              </a:lnSpc>
              <a:spcBef>
                <a:spcPct val="0"/>
              </a:spcBef>
              <a:spcAft>
                <a:spcPct val="0"/>
              </a:spcAft>
              <a:buClrTx/>
              <a:buSzTx/>
              <a:buFontTx/>
              <a:buNone/>
            </a:pP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aodv </a:t>
            </a:r>
            <a:r>
              <a:rPr kumimoji="0" lang="zh-CN" altLang="en-US" sz="2800" b="1" i="0" u="none" strike="noStrike" kern="1200" cap="none" spc="200" normalizeH="0" baseline="0" noProof="1">
                <a:solidFill>
                  <a:schemeClr val="tx1"/>
                </a:solidFill>
                <a:uFillTx/>
                <a:latin typeface="+mj-lt"/>
                <a:ea typeface="+mj-ea"/>
                <a:cs typeface="+mj-cs"/>
                <a:sym typeface="微软雅黑" panose="020B0503020204020204" charset="-122"/>
              </a:rPr>
              <a:t>路由机制：路由维护</a:t>
            </a:r>
            <a:r>
              <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rPr>
              <a:t>	</a:t>
            </a:r>
            <a:endParaRPr kumimoji="0" lang="en-US" altLang="zh-CN" sz="2800" b="1" i="0" u="none" strike="noStrike" kern="1200" cap="none" spc="200" normalizeH="0" baseline="0" noProof="1">
              <a:solidFill>
                <a:schemeClr val="tx1"/>
              </a:solidFill>
              <a:uFillTx/>
              <a:latin typeface="+mj-lt"/>
              <a:ea typeface="+mj-ea"/>
              <a:cs typeface="+mj-cs"/>
              <a:sym typeface="微软雅黑" panose="020B0503020204020204" charset="-122"/>
            </a:endParaRPr>
          </a:p>
        </p:txBody>
      </p:sp>
      <p:sp>
        <p:nvSpPr>
          <p:cNvPr id="3" name="内容占位符 2"/>
          <p:cNvSpPr>
            <a:spLocks noGrp="1"/>
          </p:cNvSpPr>
          <p:nvPr>
            <p:ph idx="1"/>
          </p:nvPr>
        </p:nvSpPr>
        <p:spPr>
          <a:xfrm>
            <a:off x="669925" y="1295400"/>
            <a:ext cx="10852150" cy="5041900"/>
          </a:xfrm>
        </p:spPr>
        <p:txBody>
          <a:bodyPr wrap="square" lIns="101600" tIns="0" rIns="82550" bIns="0" rtlCol="0">
            <a:noAutofit/>
          </a:bodyPr>
          <a:p>
            <a:pPr marL="228600" marR="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HELLO</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消息</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685800" marR="0" lvl="1"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tab pos="1609725" algn="l"/>
              </a:tabLst>
            </a:pP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Hello</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消息帧其实就是</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TTL=1</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时的</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RREP</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帧。</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685800" marR="0" lvl="1"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只有活跃路径上的节点才能发送</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Hello</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消息</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685800" marR="0" lvl="1"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活跃路径节点以定时器 中的</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HELLO_INTERVAL </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为周期发送</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HELLO</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消息</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685800" marR="0" lvl="1"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tabLst>
                <a:tab pos="1609725" algn="l"/>
              </a:tabLst>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用来监测活跃路径上相邻节点的链接情况</a:t>
            </a: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a:p>
            <a:pPr marL="1143000" marR="0" lvl="2"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活跃路径上</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某节点在定时器事件内没有收到该路径上邻居节点发送来的</a:t>
            </a:r>
            <a:r>
              <a:rPr kumimoji="0" lang="en-US" altLang="zh-CN" sz="2000" b="0" i="0" u="none" strike="noStrike" kern="1200" cap="none" spc="150" normalizeH="0" baseline="0" noProof="1">
                <a:solidFill>
                  <a:schemeClr val="tx1">
                    <a:lumMod val="75000"/>
                    <a:lumOff val="25000"/>
                  </a:schemeClr>
                </a:solidFill>
                <a:uFillTx/>
                <a:latin typeface="+mn-lt"/>
                <a:ea typeface="+mn-ea"/>
                <a:cs typeface="+mn-cs"/>
              </a:rPr>
              <a:t>Hello</a:t>
            </a:r>
            <a:r>
              <a:rPr kumimoji="0" lang="zh-CN" altLang="en-US" sz="2000" b="0" i="0" u="none" strike="noStrike" kern="1200" cap="none" spc="150" normalizeH="0" baseline="0" noProof="1">
                <a:solidFill>
                  <a:schemeClr val="tx1">
                    <a:lumMod val="75000"/>
                    <a:lumOff val="25000"/>
                  </a:schemeClr>
                </a:solidFill>
                <a:uFillTx/>
                <a:latin typeface="+mn-lt"/>
                <a:ea typeface="+mn-ea"/>
                <a:cs typeface="+mn-cs"/>
              </a:rPr>
              <a:t>消息或者其他帧，就认为该活跃链路已断</a:t>
            </a:r>
            <a:endParaRPr kumimoji="0" lang="zh-CN" altLang="en-US" sz="2250" b="0" i="0" u="none" strike="noStrike" kern="1200" cap="none" spc="150" normalizeH="0" baseline="0" noProof="1">
              <a:solidFill>
                <a:schemeClr val="tx1">
                  <a:lumMod val="75000"/>
                  <a:lumOff val="25000"/>
                </a:schemeClr>
              </a:solidFill>
              <a:uFillTx/>
              <a:latin typeface="+mn-lt"/>
              <a:ea typeface="+mn-ea"/>
              <a:cs typeface="+mn-cs"/>
            </a:endParaRPr>
          </a:p>
          <a:p>
            <a:pPr marL="1143000" marR="0" lvl="2"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endParaRPr kumimoji="0" lang="zh-CN" altLang="en-US" sz="2000" b="0" i="0" u="none" strike="noStrike" kern="1200" cap="none" spc="150" normalizeH="0" baseline="0" noProof="1">
              <a:solidFill>
                <a:schemeClr val="tx1">
                  <a:lumMod val="75000"/>
                  <a:lumOff val="25000"/>
                </a:schemeClr>
              </a:solidFill>
              <a:uFillTx/>
              <a:latin typeface="+mn-lt"/>
              <a:ea typeface="+mn-ea"/>
              <a:cs typeface="+mn-cs"/>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422"/>
  <p:tag name="KSO_WM_SLIDE_LAYOUT" val="a_b"/>
  <p:tag name="KSO_WM_SLIDE_LAYOUT_CNT" val="1_1"/>
  <p:tag name="KSO_WM_SLIDE_MODEL_TYPE" val="cover"/>
</p:tagLst>
</file>

<file path=ppt/tags/tag101.xml><?xml version="1.0" encoding="utf-8"?>
<p:tagLst xmlns:p="http://schemas.openxmlformats.org/presentationml/2006/main">
  <p:tag name="KSO_WM_BEAUTIFY_FLAG" val="#wm#"/>
  <p:tag name="KSO_WM_TEMPLATE_CATEGORY" val="custom"/>
  <p:tag name="KSO_WM_TEMPLATE_INDEX" val="20204422"/>
</p:tagLst>
</file>

<file path=ppt/tags/tag102.xml><?xml version="1.0" encoding="utf-8"?>
<p:tagLst xmlns:p="http://schemas.openxmlformats.org/presentationml/2006/main">
  <p:tag name="KSO_WM_BEAUTIFY_FLAG" val="#wm#"/>
  <p:tag name="KSO_WM_TEMPLATE_CATEGORY" val="custom"/>
  <p:tag name="KSO_WM_TEMPLATE_INDEX" val="20204422"/>
</p:tagLst>
</file>

<file path=ppt/tags/tag103.xml><?xml version="1.0" encoding="utf-8"?>
<p:tagLst xmlns:p="http://schemas.openxmlformats.org/presentationml/2006/main">
  <p:tag name="KSO_WM_BEAUTIFY_FLAG" val="#wm#"/>
  <p:tag name="KSO_WM_TEMPLATE_CATEGORY" val="custom"/>
  <p:tag name="KSO_WM_TEMPLATE_INDEX" val="20204422"/>
</p:tagLst>
</file>

<file path=ppt/tags/tag104.xml><?xml version="1.0" encoding="utf-8"?>
<p:tagLst xmlns:p="http://schemas.openxmlformats.org/presentationml/2006/main">
  <p:tag name="KSO_WM_BEAUTIFY_FLAG" val="#wm#"/>
  <p:tag name="KSO_WM_TEMPLATE_CATEGORY" val="custom"/>
  <p:tag name="KSO_WM_TEMPLATE_INDEX" val="20204422"/>
</p:tagLst>
</file>

<file path=ppt/tags/tag105.xml><?xml version="1.0" encoding="utf-8"?>
<p:tagLst xmlns:p="http://schemas.openxmlformats.org/presentationml/2006/main">
  <p:tag name="KSO_WM_BEAUTIFY_FLAG" val="#wm#"/>
  <p:tag name="KSO_WM_TEMPLATE_CATEGORY" val="custom"/>
  <p:tag name="KSO_WM_TEMPLATE_INDEX" val="20204422"/>
</p:tagLst>
</file>

<file path=ppt/tags/tag106.xml><?xml version="1.0" encoding="utf-8"?>
<p:tagLst xmlns:p="http://schemas.openxmlformats.org/presentationml/2006/main">
  <p:tag name="KSO_WM_BEAUTIFY_FLAG" val="#wm#"/>
  <p:tag name="KSO_WM_TEMPLATE_CATEGORY" val="custom"/>
  <p:tag name="KSO_WM_TEMPLATE_INDEX" val="20204422"/>
</p:tagLst>
</file>

<file path=ppt/tags/tag107.xml><?xml version="1.0" encoding="utf-8"?>
<p:tagLst xmlns:p="http://schemas.openxmlformats.org/presentationml/2006/main">
  <p:tag name="KSO_WM_BEAUTIFY_FLAG" val="#wm#"/>
  <p:tag name="KSO_WM_TEMPLATE_CATEGORY" val="custom"/>
  <p:tag name="KSO_WM_TEMPLATE_INDEX" val="20204422"/>
</p:tagLst>
</file>

<file path=ppt/tags/tag108.xml><?xml version="1.0" encoding="utf-8"?>
<p:tagLst xmlns:p="http://schemas.openxmlformats.org/presentationml/2006/main">
  <p:tag name="KSO_WM_BEAUTIFY_FLAG" val="#wm#"/>
  <p:tag name="KSO_WM_TEMPLATE_CATEGORY" val="custom"/>
  <p:tag name="KSO_WM_TEMPLATE_INDEX" val="20204422"/>
</p:tagLst>
</file>

<file path=ppt/tags/tag109.xml><?xml version="1.0" encoding="utf-8"?>
<p:tagLst xmlns:p="http://schemas.openxmlformats.org/presentationml/2006/main">
  <p:tag name="KSO_WM_BEAUTIFY_FLAG" val="#wm#"/>
  <p:tag name="KSO_WM_TEMPLATE_CATEGORY" val="custom"/>
  <p:tag name="KSO_WM_TEMPLATE_INDEX" val="2020442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4422"/>
</p:tagLst>
</file>

<file path=ppt/tags/tag111.xml><?xml version="1.0" encoding="utf-8"?>
<p:tagLst xmlns:p="http://schemas.openxmlformats.org/presentationml/2006/main">
  <p:tag name="KSO_WM_BEAUTIFY_FLAG" val="#wm#"/>
  <p:tag name="KSO_WM_TEMPLATE_CATEGORY" val="custom"/>
  <p:tag name="KSO_WM_TEMPLATE_INDEX" val="20204422"/>
</p:tagLst>
</file>

<file path=ppt/tags/tag112.xml><?xml version="1.0" encoding="utf-8"?>
<p:tagLst xmlns:p="http://schemas.openxmlformats.org/presentationml/2006/main">
  <p:tag name="KSO_WM_BEAUTIFY_FLAG" val="#wm#"/>
  <p:tag name="KSO_WM_TEMPLATE_CATEGORY" val="custom"/>
  <p:tag name="KSO_WM_TEMPLATE_INDEX" val="20204422"/>
</p:tagLst>
</file>

<file path=ppt/tags/tag113.xml><?xml version="1.0" encoding="utf-8"?>
<p:tagLst xmlns:p="http://schemas.openxmlformats.org/presentationml/2006/main">
  <p:tag name="KSO_WM_BEAUTIFY_FLAG" val="#wm#"/>
  <p:tag name="KSO_WM_TEMPLATE_CATEGORY" val="custom"/>
  <p:tag name="KSO_WM_TEMPLATE_INDEX" val="20204422"/>
</p:tagLst>
</file>

<file path=ppt/tags/tag114.xml><?xml version="1.0" encoding="utf-8"?>
<p:tagLst xmlns:p="http://schemas.openxmlformats.org/presentationml/2006/main">
  <p:tag name="KSO_WM_BEAUTIFY_FLAG" val="#wm#"/>
  <p:tag name="KSO_WM_TEMPLATE_CATEGORY" val="custom"/>
  <p:tag name="KSO_WM_TEMPLATE_INDEX" val="20204422"/>
</p:tagLst>
</file>

<file path=ppt/tags/tag115.xml><?xml version="1.0" encoding="utf-8"?>
<p:tagLst xmlns:p="http://schemas.openxmlformats.org/presentationml/2006/main">
  <p:tag name="KSO_WM_BEAUTIFY_FLAG" val="#wm#"/>
  <p:tag name="KSO_WM_TEMPLATE_CATEGORY" val="custom"/>
  <p:tag name="KSO_WM_TEMPLATE_INDEX" val="20204422"/>
</p:tagLst>
</file>

<file path=ppt/tags/tag116.xml><?xml version="1.0" encoding="utf-8"?>
<p:tagLst xmlns:p="http://schemas.openxmlformats.org/presentationml/2006/main">
  <p:tag name="KSO_WM_BEAUTIFY_FLAG" val="#wm#"/>
  <p:tag name="KSO_WM_TEMPLATE_CATEGORY" val="custom"/>
  <p:tag name="KSO_WM_TEMPLATE_INDEX" val="20204422"/>
</p:tagLst>
</file>

<file path=ppt/tags/tag117.xml><?xml version="1.0" encoding="utf-8"?>
<p:tagLst xmlns:p="http://schemas.openxmlformats.org/presentationml/2006/main">
  <p:tag name="KSO_WM_BEAUTIFY_FLAG" val="#wm#"/>
  <p:tag name="KSO_WM_TEMPLATE_CATEGORY" val="custom"/>
  <p:tag name="KSO_WM_TEMPLATE_INDEX" val="20204422"/>
</p:tagLst>
</file>

<file path=ppt/tags/tag118.xml><?xml version="1.0" encoding="utf-8"?>
<p:tagLst xmlns:p="http://schemas.openxmlformats.org/presentationml/2006/main">
  <p:tag name="KSO_WM_BEAUTIFY_FLAG" val="#wm#"/>
  <p:tag name="KSO_WM_TEMPLATE_CATEGORY" val="custom"/>
  <p:tag name="KSO_WM_TEMPLATE_INDEX" val="20204422"/>
</p:tagLst>
</file>

<file path=ppt/tags/tag119.xml><?xml version="1.0" encoding="utf-8"?>
<p:tagLst xmlns:p="http://schemas.openxmlformats.org/presentationml/2006/main">
  <p:tag name="KSO_WM_BEAUTIFY_FLAG" val="#wm#"/>
  <p:tag name="KSO_WM_TEMPLATE_CATEGORY" val="custom"/>
  <p:tag name="KSO_WM_TEMPLATE_INDEX" val="2020442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4422"/>
</p:tagLst>
</file>

<file path=ppt/tags/tag121.xml><?xml version="1.0" encoding="utf-8"?>
<p:tagLst xmlns:p="http://schemas.openxmlformats.org/presentationml/2006/main">
  <p:tag name="KSO_WM_BEAUTIFY_FLAG" val="#wm#"/>
  <p:tag name="KSO_WM_TEMPLATE_CATEGORY" val="custom"/>
  <p:tag name="KSO_WM_TEMPLATE_INDEX" val="20204422"/>
</p:tagLst>
</file>

<file path=ppt/tags/tag122.xml><?xml version="1.0" encoding="utf-8"?>
<p:tagLst xmlns:p="http://schemas.openxmlformats.org/presentationml/2006/main">
  <p:tag name="KSO_WM_BEAUTIFY_FLAG" val="#wm#"/>
  <p:tag name="KSO_WM_TEMPLATE_CATEGORY" val="custom"/>
  <p:tag name="KSO_WM_TEMPLATE_INDEX" val="20204422"/>
</p:tagLst>
</file>

<file path=ppt/tags/tag123.xml><?xml version="1.0" encoding="utf-8"?>
<p:tagLst xmlns:p="http://schemas.openxmlformats.org/presentationml/2006/main">
  <p:tag name="KSO_WM_BEAUTIFY_FLAG" val="#wm#"/>
  <p:tag name="KSO_WM_TEMPLATE_CATEGORY" val="custom"/>
  <p:tag name="KSO_WM_TEMPLATE_INDEX" val="20204422"/>
</p:tagLst>
</file>

<file path=ppt/tags/tag124.xml><?xml version="1.0" encoding="utf-8"?>
<p:tagLst xmlns:p="http://schemas.openxmlformats.org/presentationml/2006/main">
  <p:tag name="KSO_WM_BEAUTIFY_FLAG" val="#wm#"/>
  <p:tag name="KSO_WM_TEMPLATE_CATEGORY" val="custom"/>
  <p:tag name="KSO_WM_TEMPLATE_INDEX" val="20204422"/>
</p:tagLst>
</file>

<file path=ppt/tags/tag125.xml><?xml version="1.0" encoding="utf-8"?>
<p:tagLst xmlns:p="http://schemas.openxmlformats.org/presentationml/2006/main">
  <p:tag name="KSO_WM_BEAUTIFY_FLAG" val="#wm#"/>
  <p:tag name="KSO_WM_TEMPLATE_CATEGORY" val="custom"/>
  <p:tag name="KSO_WM_TEMPLATE_INDEX" val="20204422"/>
</p:tagLst>
</file>

<file path=ppt/tags/tag126.xml><?xml version="1.0" encoding="utf-8"?>
<p:tagLst xmlns:p="http://schemas.openxmlformats.org/presentationml/2006/main">
  <p:tag name="KSO_WM_BEAUTIFY_FLAG" val="#wm#"/>
  <p:tag name="KSO_WM_TEMPLATE_CATEGORY" val="custom"/>
  <p:tag name="KSO_WM_TEMPLATE_INDEX" val="20204422"/>
</p:tagLst>
</file>

<file path=ppt/tags/tag127.xml><?xml version="1.0" encoding="utf-8"?>
<p:tagLst xmlns:p="http://schemas.openxmlformats.org/presentationml/2006/main">
  <p:tag name="KSO_WM_BEAUTIFY_FLAG" val="#wm#"/>
  <p:tag name="KSO_WM_TEMPLATE_CATEGORY" val="custom"/>
  <p:tag name="KSO_WM_TEMPLATE_INDEX" val="20204422"/>
</p:tagLst>
</file>

<file path=ppt/tags/tag128.xml><?xml version="1.0" encoding="utf-8"?>
<p:tagLst xmlns:p="http://schemas.openxmlformats.org/presentationml/2006/main">
  <p:tag name="KSO_WM_BEAUTIFY_FLAG" val="#wm#"/>
  <p:tag name="KSO_WM_TEMPLATE_CATEGORY" val="custom"/>
  <p:tag name="KSO_WM_TEMPLATE_INDEX" val="20204422"/>
</p:tagLst>
</file>

<file path=ppt/tags/tag129.xml><?xml version="1.0" encoding="utf-8"?>
<p:tagLst xmlns:p="http://schemas.openxmlformats.org/presentationml/2006/main">
  <p:tag name="KSO_WM_BEAUTIFY_FLAG" val="#wm#"/>
  <p:tag name="KSO_WM_TEMPLATE_CATEGORY" val="custom"/>
  <p:tag name="KSO_WM_TEMPLATE_INDEX" val="2020442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442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8.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4.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9.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1.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8.xml><?xml version="1.0" encoding="utf-8"?>
<p:tagLst xmlns:p="http://schemas.openxmlformats.org/presentationml/2006/main">
  <p:tag name="KSO_WM_TAG_VERSION" val="1.0"/>
  <p:tag name="KSO_WM_BEAUTIFY_FLAG" val="#wm#"/>
  <p:tag name="KSO_WM_TEMPLATE_CATEGORY" val="custom"/>
  <p:tag name="KSO_WM_TEMPLATE_INDEX" val="20204422"/>
  <p:tag name="KSO_WM_TEMPLATE_SUBCATEGORY" val="0"/>
  <p:tag name="KSO_WM_TEMPLATE_MASTER_TYPE" val="1"/>
  <p:tag name="KSO_WM_TEMPLATE_COLOR_TYPE" val="1"/>
  <p:tag name="KSO_WM_TEMPLATE_MASTER_THUMB_INDEX" val="12"/>
  <p:tag name="KSO_WM_TEMPLATE_THUMBS_INDEX" val="1、4、7、9、12、13、17、18、19、20、21、24、29、31、34"/>
</p:tagLst>
</file>

<file path=ppt/tags/tag9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78">
      <a:dk1>
        <a:srgbClr val="000000"/>
      </a:dk1>
      <a:lt1>
        <a:srgbClr val="FFFFFF"/>
      </a:lt1>
      <a:dk2>
        <a:srgbClr val="ECEEEF"/>
      </a:dk2>
      <a:lt2>
        <a:srgbClr val="FCFDFD"/>
      </a:lt2>
      <a:accent1>
        <a:srgbClr val="76D4F6"/>
      </a:accent1>
      <a:accent2>
        <a:srgbClr val="9EC0FC"/>
      </a:accent2>
      <a:accent3>
        <a:srgbClr val="9381FF"/>
      </a:accent3>
      <a:accent4>
        <a:srgbClr val="67593B"/>
      </a:accent4>
      <a:accent5>
        <a:srgbClr val="7B4D3F"/>
      </a:accent5>
      <a:accent6>
        <a:srgbClr val="7B465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4043</Words>
  <Application>WPS 演示</Application>
  <PresentationFormat>宽屏</PresentationFormat>
  <Paragraphs>282</Paragraphs>
  <Slides>32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微软雅黑</vt:lpstr>
      <vt:lpstr>Arial Unicode MS</vt:lpstr>
      <vt:lpstr>汉仪旗黑-85S</vt:lpstr>
      <vt:lpstr>思源黑体 CN Heavy</vt:lpstr>
      <vt:lpstr>黑体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alive</cp:lastModifiedBy>
  <cp:revision>44</cp:revision>
  <dcterms:created xsi:type="dcterms:W3CDTF">2019-12-11T02:11:00Z</dcterms:created>
  <dcterms:modified xsi:type="dcterms:W3CDTF">2019-12-24T02:35:55Z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