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1.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4" r:id="rId4"/>
    <p:sldId id="257" r:id="rId5"/>
    <p:sldId id="259" r:id="rId6"/>
    <p:sldId id="265" r:id="rId7"/>
    <p:sldId id="260" r:id="rId8"/>
    <p:sldId id="263" r:id="rId9"/>
    <p:sldId id="261" r:id="rId10"/>
    <p:sldId id="266" r:id="rId11"/>
    <p:sldId id="26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___1.xlsx"/></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smoothMarker"/>
        <c:varyColors val="0"/>
        <c:ser>
          <c:idx val="0"/>
          <c:order val="0"/>
          <c:tx>
            <c:strRef>
              <c:f>Sheet1!$C$1</c:f>
              <c:strCache>
                <c:ptCount val="1"/>
                <c:pt idx="0">
                  <c:v>k=0.5</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Sheet1!$B$2:$B$26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xVal>
          <c:yVal>
            <c:numRef>
              <c:f>Sheet1!$C$2:$C$26</c:f>
              <c:numCache>
                <c:formatCode>General</c:formatCode>
                <c:ptCount val="25"/>
                <c:pt idx="0">
                  <c:v>0</c:v>
                </c:pt>
                <c:pt idx="1">
                  <c:v>50</c:v>
                </c:pt>
                <c:pt idx="2">
                  <c:v>75</c:v>
                </c:pt>
                <c:pt idx="3">
                  <c:v>87.5</c:v>
                </c:pt>
                <c:pt idx="4">
                  <c:v>93.75</c:v>
                </c:pt>
                <c:pt idx="5">
                  <c:v>96.875</c:v>
                </c:pt>
                <c:pt idx="6">
                  <c:v>98.4375</c:v>
                </c:pt>
                <c:pt idx="7">
                  <c:v>99.21875</c:v>
                </c:pt>
                <c:pt idx="8">
                  <c:v>99.609375</c:v>
                </c:pt>
                <c:pt idx="9">
                  <c:v>99.8046875</c:v>
                </c:pt>
                <c:pt idx="10">
                  <c:v>99.90234375</c:v>
                </c:pt>
                <c:pt idx="11">
                  <c:v>99.951171875</c:v>
                </c:pt>
                <c:pt idx="12">
                  <c:v>99.9755859375</c:v>
                </c:pt>
                <c:pt idx="13">
                  <c:v>99.98779296875</c:v>
                </c:pt>
              </c:numCache>
            </c:numRef>
          </c:yVal>
          <c:smooth val="1"/>
          <c:extLst>
            <c:ext xmlns:c16="http://schemas.microsoft.com/office/drawing/2014/chart" uri="{C3380CC4-5D6E-409C-BE32-E72D297353CC}">
              <c16:uniqueId val="{00000000-BC8B-492D-AAD3-2F84E96FC4AE}"/>
            </c:ext>
          </c:extLst>
        </c:ser>
        <c:ser>
          <c:idx val="1"/>
          <c:order val="1"/>
          <c:tx>
            <c:strRef>
              <c:f>Sheet1!$D$1</c:f>
              <c:strCache>
                <c:ptCount val="1"/>
                <c:pt idx="0">
                  <c:v>k=1.5</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Sheet1!$B$2:$B$26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xVal>
          <c:yVal>
            <c:numRef>
              <c:f>Sheet1!$D$2:$D$26</c:f>
              <c:numCache>
                <c:formatCode>General</c:formatCode>
                <c:ptCount val="25"/>
                <c:pt idx="0">
                  <c:v>0</c:v>
                </c:pt>
                <c:pt idx="1">
                  <c:v>150</c:v>
                </c:pt>
                <c:pt idx="2">
                  <c:v>75</c:v>
                </c:pt>
                <c:pt idx="3">
                  <c:v>112.5</c:v>
                </c:pt>
                <c:pt idx="4">
                  <c:v>93.75</c:v>
                </c:pt>
                <c:pt idx="5">
                  <c:v>103.125</c:v>
                </c:pt>
                <c:pt idx="6">
                  <c:v>98.4375</c:v>
                </c:pt>
                <c:pt idx="7">
                  <c:v>100.78125</c:v>
                </c:pt>
                <c:pt idx="8">
                  <c:v>99.609375</c:v>
                </c:pt>
                <c:pt idx="9">
                  <c:v>100.1953125</c:v>
                </c:pt>
                <c:pt idx="10">
                  <c:v>99.90234375</c:v>
                </c:pt>
                <c:pt idx="11">
                  <c:v>100.048828125</c:v>
                </c:pt>
                <c:pt idx="12">
                  <c:v>99.9755859375</c:v>
                </c:pt>
                <c:pt idx="13">
                  <c:v>100.01220703125</c:v>
                </c:pt>
              </c:numCache>
            </c:numRef>
          </c:yVal>
          <c:smooth val="1"/>
          <c:extLst>
            <c:ext xmlns:c16="http://schemas.microsoft.com/office/drawing/2014/chart" uri="{C3380CC4-5D6E-409C-BE32-E72D297353CC}">
              <c16:uniqueId val="{00000001-BC8B-492D-AAD3-2F84E96FC4AE}"/>
            </c:ext>
          </c:extLst>
        </c:ser>
        <c:ser>
          <c:idx val="2"/>
          <c:order val="2"/>
          <c:tx>
            <c:strRef>
              <c:f>Sheet1!$E$1</c:f>
              <c:strCache>
                <c:ptCount val="1"/>
                <c:pt idx="0">
                  <c:v>k=0.3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Sheet1!$B$2:$B$26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xVal>
          <c:yVal>
            <c:numRef>
              <c:f>Sheet1!$E$2:$E$26</c:f>
              <c:numCache>
                <c:formatCode>General</c:formatCode>
                <c:ptCount val="25"/>
                <c:pt idx="0">
                  <c:v>0</c:v>
                </c:pt>
                <c:pt idx="1">
                  <c:v>30</c:v>
                </c:pt>
                <c:pt idx="2">
                  <c:v>51</c:v>
                </c:pt>
                <c:pt idx="3">
                  <c:v>65.7</c:v>
                </c:pt>
                <c:pt idx="4">
                  <c:v>75.990000000000009</c:v>
                </c:pt>
                <c:pt idx="5">
                  <c:v>83.193000000000012</c:v>
                </c:pt>
                <c:pt idx="6">
                  <c:v>88.235100000000003</c:v>
                </c:pt>
                <c:pt idx="7">
                  <c:v>91.764570000000006</c:v>
                </c:pt>
                <c:pt idx="8">
                  <c:v>94.235199000000009</c:v>
                </c:pt>
                <c:pt idx="9">
                  <c:v>95.964639300000002</c:v>
                </c:pt>
                <c:pt idx="10">
                  <c:v>97.175247510000005</c:v>
                </c:pt>
                <c:pt idx="11">
                  <c:v>98.022673257000008</c:v>
                </c:pt>
                <c:pt idx="12">
                  <c:v>98.615871279900006</c:v>
                </c:pt>
                <c:pt idx="13">
                  <c:v>99.031109895930001</c:v>
                </c:pt>
              </c:numCache>
            </c:numRef>
          </c:yVal>
          <c:smooth val="1"/>
          <c:extLst>
            <c:ext xmlns:c16="http://schemas.microsoft.com/office/drawing/2014/chart" uri="{C3380CC4-5D6E-409C-BE32-E72D297353CC}">
              <c16:uniqueId val="{00000002-BC8B-492D-AAD3-2F84E96FC4AE}"/>
            </c:ext>
          </c:extLst>
        </c:ser>
        <c:ser>
          <c:idx val="3"/>
          <c:order val="3"/>
          <c:tx>
            <c:strRef>
              <c:f>Sheet1!$F$1</c:f>
              <c:strCache>
                <c:ptCount val="1"/>
                <c:pt idx="0">
                  <c:v>k=1</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Sheet1!$B$2:$B$26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xVal>
          <c:yVal>
            <c:numRef>
              <c:f>Sheet1!$F$2:$F$26</c:f>
              <c:numCache>
                <c:formatCode>General</c:formatCode>
                <c:ptCount val="25"/>
                <c:pt idx="0">
                  <c:v>0</c:v>
                </c:pt>
                <c:pt idx="1">
                  <c:v>100</c:v>
                </c:pt>
                <c:pt idx="2">
                  <c:v>100</c:v>
                </c:pt>
                <c:pt idx="3">
                  <c:v>100</c:v>
                </c:pt>
                <c:pt idx="4">
                  <c:v>100</c:v>
                </c:pt>
                <c:pt idx="5">
                  <c:v>100</c:v>
                </c:pt>
                <c:pt idx="6">
                  <c:v>100</c:v>
                </c:pt>
                <c:pt idx="7">
                  <c:v>100</c:v>
                </c:pt>
                <c:pt idx="8">
                  <c:v>100</c:v>
                </c:pt>
                <c:pt idx="9">
                  <c:v>100</c:v>
                </c:pt>
                <c:pt idx="10">
                  <c:v>100</c:v>
                </c:pt>
                <c:pt idx="11">
                  <c:v>100</c:v>
                </c:pt>
                <c:pt idx="12">
                  <c:v>100</c:v>
                </c:pt>
                <c:pt idx="13">
                  <c:v>100</c:v>
                </c:pt>
              </c:numCache>
            </c:numRef>
          </c:yVal>
          <c:smooth val="1"/>
          <c:extLst>
            <c:ext xmlns:c16="http://schemas.microsoft.com/office/drawing/2014/chart" uri="{C3380CC4-5D6E-409C-BE32-E72D297353CC}">
              <c16:uniqueId val="{00000003-BC8B-492D-AAD3-2F84E96FC4AE}"/>
            </c:ext>
          </c:extLst>
        </c:ser>
        <c:dLbls>
          <c:showLegendKey val="0"/>
          <c:showVal val="0"/>
          <c:showCatName val="0"/>
          <c:showSerName val="0"/>
          <c:showPercent val="0"/>
          <c:showBubbleSize val="0"/>
        </c:dLbls>
        <c:axId val="1398081808"/>
        <c:axId val="1398081392"/>
      </c:scatterChart>
      <c:valAx>
        <c:axId val="13980818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98081392"/>
        <c:crosses val="autoZero"/>
        <c:crossBetween val="midCat"/>
      </c:valAx>
      <c:valAx>
        <c:axId val="1398081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98081808"/>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smoothMarker"/>
        <c:varyColors val="0"/>
        <c:ser>
          <c:idx val="0"/>
          <c:order val="0"/>
          <c:tx>
            <c:strRef>
              <c:f>Sheet1!$H$1</c:f>
              <c:strCache>
                <c:ptCount val="1"/>
                <c:pt idx="0">
                  <c:v>k=0.5</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Sheet1!$G$2:$G$26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Sheet1!$H$2:$H$26</c:f>
              <c:numCache>
                <c:formatCode>General</c:formatCode>
                <c:ptCount val="25"/>
                <c:pt idx="0">
                  <c:v>0</c:v>
                </c:pt>
                <c:pt idx="1">
                  <c:v>45</c:v>
                </c:pt>
                <c:pt idx="2">
                  <c:v>67.5</c:v>
                </c:pt>
                <c:pt idx="3">
                  <c:v>78.75</c:v>
                </c:pt>
                <c:pt idx="4">
                  <c:v>84.375</c:v>
                </c:pt>
                <c:pt idx="5">
                  <c:v>87.1875</c:v>
                </c:pt>
                <c:pt idx="6">
                  <c:v>88.59375</c:v>
                </c:pt>
                <c:pt idx="7">
                  <c:v>89.296875</c:v>
                </c:pt>
                <c:pt idx="8">
                  <c:v>89.6484375</c:v>
                </c:pt>
                <c:pt idx="9">
                  <c:v>89.82421875</c:v>
                </c:pt>
                <c:pt idx="10">
                  <c:v>89.912109375</c:v>
                </c:pt>
                <c:pt idx="11">
                  <c:v>89.9560546875</c:v>
                </c:pt>
                <c:pt idx="12">
                  <c:v>89.97802734375</c:v>
                </c:pt>
                <c:pt idx="13">
                  <c:v>89.989013671875</c:v>
                </c:pt>
                <c:pt idx="14">
                  <c:v>89.9945068359375</c:v>
                </c:pt>
                <c:pt idx="15">
                  <c:v>89.99725341796875</c:v>
                </c:pt>
                <c:pt idx="16">
                  <c:v>89.998626708984375</c:v>
                </c:pt>
                <c:pt idx="17">
                  <c:v>89.999313354492188</c:v>
                </c:pt>
                <c:pt idx="18">
                  <c:v>89.999656677246094</c:v>
                </c:pt>
                <c:pt idx="19">
                  <c:v>89.999828338623047</c:v>
                </c:pt>
                <c:pt idx="20">
                  <c:v>89.999914169311523</c:v>
                </c:pt>
                <c:pt idx="21">
                  <c:v>89.999957084655762</c:v>
                </c:pt>
                <c:pt idx="22">
                  <c:v>89.999978542327881</c:v>
                </c:pt>
                <c:pt idx="23">
                  <c:v>89.99998927116394</c:v>
                </c:pt>
                <c:pt idx="24">
                  <c:v>89.99999463558197</c:v>
                </c:pt>
              </c:numCache>
            </c:numRef>
          </c:yVal>
          <c:smooth val="1"/>
          <c:extLst>
            <c:ext xmlns:c16="http://schemas.microsoft.com/office/drawing/2014/chart" uri="{C3380CC4-5D6E-409C-BE32-E72D297353CC}">
              <c16:uniqueId val="{00000000-55E1-448F-B910-254FD45CBEEF}"/>
            </c:ext>
          </c:extLst>
        </c:ser>
        <c:ser>
          <c:idx val="1"/>
          <c:order val="1"/>
          <c:tx>
            <c:strRef>
              <c:f>Sheet1!$I$1</c:f>
              <c:strCache>
                <c:ptCount val="1"/>
                <c:pt idx="0">
                  <c:v>k=1.5</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Sheet1!$G$2:$G$26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Sheet1!$I$2:$I$26</c:f>
              <c:numCache>
                <c:formatCode>General</c:formatCode>
                <c:ptCount val="25"/>
                <c:pt idx="0">
                  <c:v>0</c:v>
                </c:pt>
                <c:pt idx="1">
                  <c:v>145</c:v>
                </c:pt>
                <c:pt idx="2">
                  <c:v>72.5</c:v>
                </c:pt>
                <c:pt idx="3">
                  <c:v>108.75</c:v>
                </c:pt>
                <c:pt idx="4">
                  <c:v>90.625</c:v>
                </c:pt>
                <c:pt idx="5">
                  <c:v>99.6875</c:v>
                </c:pt>
                <c:pt idx="6">
                  <c:v>95.15625</c:v>
                </c:pt>
                <c:pt idx="7">
                  <c:v>97.421875</c:v>
                </c:pt>
                <c:pt idx="8">
                  <c:v>96.2890625</c:v>
                </c:pt>
                <c:pt idx="9">
                  <c:v>96.85546875</c:v>
                </c:pt>
                <c:pt idx="10">
                  <c:v>96.572265625</c:v>
                </c:pt>
                <c:pt idx="11">
                  <c:v>96.7138671875</c:v>
                </c:pt>
                <c:pt idx="12">
                  <c:v>96.64306640625</c:v>
                </c:pt>
                <c:pt idx="13">
                  <c:v>96.678466796875</c:v>
                </c:pt>
                <c:pt idx="14">
                  <c:v>96.6607666015625</c:v>
                </c:pt>
                <c:pt idx="15">
                  <c:v>96.66961669921875</c:v>
                </c:pt>
                <c:pt idx="16">
                  <c:v>96.665191650390625</c:v>
                </c:pt>
                <c:pt idx="17">
                  <c:v>96.667404174804688</c:v>
                </c:pt>
                <c:pt idx="18">
                  <c:v>96.666297912597656</c:v>
                </c:pt>
                <c:pt idx="19">
                  <c:v>96.666851043701172</c:v>
                </c:pt>
                <c:pt idx="20">
                  <c:v>96.666574478149414</c:v>
                </c:pt>
                <c:pt idx="21">
                  <c:v>96.666712760925293</c:v>
                </c:pt>
                <c:pt idx="22">
                  <c:v>96.666643619537354</c:v>
                </c:pt>
                <c:pt idx="23">
                  <c:v>96.666678190231323</c:v>
                </c:pt>
                <c:pt idx="24">
                  <c:v>96.666660904884338</c:v>
                </c:pt>
              </c:numCache>
            </c:numRef>
          </c:yVal>
          <c:smooth val="1"/>
          <c:extLst>
            <c:ext xmlns:c16="http://schemas.microsoft.com/office/drawing/2014/chart" uri="{C3380CC4-5D6E-409C-BE32-E72D297353CC}">
              <c16:uniqueId val="{00000001-55E1-448F-B910-254FD45CBEEF}"/>
            </c:ext>
          </c:extLst>
        </c:ser>
        <c:ser>
          <c:idx val="2"/>
          <c:order val="2"/>
          <c:tx>
            <c:strRef>
              <c:f>Sheet1!$J$1</c:f>
              <c:strCache>
                <c:ptCount val="1"/>
                <c:pt idx="0">
                  <c:v>k=0.3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Sheet1!$G$2:$G$26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Sheet1!$J$2:$J$26</c:f>
              <c:numCache>
                <c:formatCode>General</c:formatCode>
                <c:ptCount val="25"/>
                <c:pt idx="0">
                  <c:v>0</c:v>
                </c:pt>
                <c:pt idx="1">
                  <c:v>25</c:v>
                </c:pt>
                <c:pt idx="2">
                  <c:v>42.5</c:v>
                </c:pt>
                <c:pt idx="3">
                  <c:v>54.75</c:v>
                </c:pt>
                <c:pt idx="4">
                  <c:v>63.325000000000003</c:v>
                </c:pt>
                <c:pt idx="5">
                  <c:v>69.327500000000001</c:v>
                </c:pt>
                <c:pt idx="6">
                  <c:v>73.529250000000005</c:v>
                </c:pt>
                <c:pt idx="7">
                  <c:v>76.470475000000008</c:v>
                </c:pt>
                <c:pt idx="8">
                  <c:v>78.52933250000001</c:v>
                </c:pt>
                <c:pt idx="9">
                  <c:v>79.970532750000004</c:v>
                </c:pt>
                <c:pt idx="10">
                  <c:v>80.979372925000007</c:v>
                </c:pt>
                <c:pt idx="11">
                  <c:v>81.685561047500002</c:v>
                </c:pt>
                <c:pt idx="12">
                  <c:v>82.17989273325</c:v>
                </c:pt>
                <c:pt idx="13">
                  <c:v>82.525924913275006</c:v>
                </c:pt>
                <c:pt idx="14">
                  <c:v>82.768147439292505</c:v>
                </c:pt>
                <c:pt idx="15">
                  <c:v>82.937703207504754</c:v>
                </c:pt>
                <c:pt idx="16">
                  <c:v>83.056392245253335</c:v>
                </c:pt>
                <c:pt idx="17">
                  <c:v>83.13947457167734</c:v>
                </c:pt>
                <c:pt idx="18">
                  <c:v>83.197632200174141</c:v>
                </c:pt>
                <c:pt idx="19">
                  <c:v>83.238342540121891</c:v>
                </c:pt>
                <c:pt idx="20">
                  <c:v>83.266839778085327</c:v>
                </c:pt>
                <c:pt idx="21">
                  <c:v>83.286787844659727</c:v>
                </c:pt>
                <c:pt idx="22">
                  <c:v>83.300751491261806</c:v>
                </c:pt>
                <c:pt idx="23">
                  <c:v>83.310526043883272</c:v>
                </c:pt>
                <c:pt idx="24">
                  <c:v>83.317368230718287</c:v>
                </c:pt>
              </c:numCache>
            </c:numRef>
          </c:yVal>
          <c:smooth val="1"/>
          <c:extLst>
            <c:ext xmlns:c16="http://schemas.microsoft.com/office/drawing/2014/chart" uri="{C3380CC4-5D6E-409C-BE32-E72D297353CC}">
              <c16:uniqueId val="{00000002-55E1-448F-B910-254FD45CBEEF}"/>
            </c:ext>
          </c:extLst>
        </c:ser>
        <c:dLbls>
          <c:showLegendKey val="0"/>
          <c:showVal val="0"/>
          <c:showCatName val="0"/>
          <c:showSerName val="0"/>
          <c:showPercent val="0"/>
          <c:showBubbleSize val="0"/>
        </c:dLbls>
        <c:axId val="1573452240"/>
        <c:axId val="1573446000"/>
      </c:scatterChart>
      <c:valAx>
        <c:axId val="15734522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73446000"/>
        <c:crosses val="autoZero"/>
        <c:crossBetween val="midCat"/>
      </c:valAx>
      <c:valAx>
        <c:axId val="1573446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7345224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smoothMarker"/>
        <c:varyColors val="0"/>
        <c:ser>
          <c:idx val="0"/>
          <c:order val="0"/>
          <c:tx>
            <c:strRef>
              <c:f>Sheet1!$H$1</c:f>
              <c:strCache>
                <c:ptCount val="1"/>
                <c:pt idx="0">
                  <c:v>k=0.5</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Sheet1!$G$2:$G$26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Sheet1!$H$2:$H$26</c:f>
              <c:numCache>
                <c:formatCode>General</c:formatCode>
                <c:ptCount val="25"/>
                <c:pt idx="0">
                  <c:v>0</c:v>
                </c:pt>
                <c:pt idx="1">
                  <c:v>45</c:v>
                </c:pt>
                <c:pt idx="2">
                  <c:v>67.5</c:v>
                </c:pt>
                <c:pt idx="3">
                  <c:v>78.75</c:v>
                </c:pt>
                <c:pt idx="4">
                  <c:v>84.375</c:v>
                </c:pt>
                <c:pt idx="5">
                  <c:v>87.1875</c:v>
                </c:pt>
                <c:pt idx="6">
                  <c:v>88.59375</c:v>
                </c:pt>
                <c:pt idx="7">
                  <c:v>89.296875</c:v>
                </c:pt>
                <c:pt idx="8">
                  <c:v>89.6484375</c:v>
                </c:pt>
                <c:pt idx="9">
                  <c:v>89.82421875</c:v>
                </c:pt>
                <c:pt idx="10">
                  <c:v>89.912109375</c:v>
                </c:pt>
                <c:pt idx="11">
                  <c:v>89.9560546875</c:v>
                </c:pt>
                <c:pt idx="12">
                  <c:v>89.97802734375</c:v>
                </c:pt>
                <c:pt idx="13">
                  <c:v>89.989013671875</c:v>
                </c:pt>
                <c:pt idx="14">
                  <c:v>89.9945068359375</c:v>
                </c:pt>
                <c:pt idx="15">
                  <c:v>89.99725341796875</c:v>
                </c:pt>
                <c:pt idx="16">
                  <c:v>89.998626708984375</c:v>
                </c:pt>
                <c:pt idx="17">
                  <c:v>89.999313354492188</c:v>
                </c:pt>
                <c:pt idx="18">
                  <c:v>89.999656677246094</c:v>
                </c:pt>
                <c:pt idx="19">
                  <c:v>89.999828338623047</c:v>
                </c:pt>
                <c:pt idx="20">
                  <c:v>89.999914169311523</c:v>
                </c:pt>
                <c:pt idx="21">
                  <c:v>89.999957084655762</c:v>
                </c:pt>
                <c:pt idx="22">
                  <c:v>89.999978542327881</c:v>
                </c:pt>
                <c:pt idx="23">
                  <c:v>89.99998927116394</c:v>
                </c:pt>
                <c:pt idx="24">
                  <c:v>89.99999463558197</c:v>
                </c:pt>
              </c:numCache>
            </c:numRef>
          </c:yVal>
          <c:smooth val="1"/>
          <c:extLst>
            <c:ext xmlns:c16="http://schemas.microsoft.com/office/drawing/2014/chart" uri="{C3380CC4-5D6E-409C-BE32-E72D297353CC}">
              <c16:uniqueId val="{00000000-693C-48C1-8456-C683B5577B24}"/>
            </c:ext>
          </c:extLst>
        </c:ser>
        <c:ser>
          <c:idx val="1"/>
          <c:order val="1"/>
          <c:tx>
            <c:strRef>
              <c:f>Sheet1!$I$1</c:f>
              <c:strCache>
                <c:ptCount val="1"/>
                <c:pt idx="0">
                  <c:v>k=1.5</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Sheet1!$G$2:$G$26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Sheet1!$I$2:$I$26</c:f>
              <c:numCache>
                <c:formatCode>General</c:formatCode>
                <c:ptCount val="25"/>
                <c:pt idx="0">
                  <c:v>0</c:v>
                </c:pt>
                <c:pt idx="1">
                  <c:v>145</c:v>
                </c:pt>
                <c:pt idx="2">
                  <c:v>72.5</c:v>
                </c:pt>
                <c:pt idx="3">
                  <c:v>108.75</c:v>
                </c:pt>
                <c:pt idx="4">
                  <c:v>90.625</c:v>
                </c:pt>
                <c:pt idx="5">
                  <c:v>99.6875</c:v>
                </c:pt>
                <c:pt idx="6">
                  <c:v>95.15625</c:v>
                </c:pt>
                <c:pt idx="7">
                  <c:v>97.421875</c:v>
                </c:pt>
                <c:pt idx="8">
                  <c:v>96.2890625</c:v>
                </c:pt>
                <c:pt idx="9">
                  <c:v>96.85546875</c:v>
                </c:pt>
                <c:pt idx="10">
                  <c:v>96.572265625</c:v>
                </c:pt>
                <c:pt idx="11">
                  <c:v>96.7138671875</c:v>
                </c:pt>
                <c:pt idx="12">
                  <c:v>96.64306640625</c:v>
                </c:pt>
                <c:pt idx="13">
                  <c:v>96.678466796875</c:v>
                </c:pt>
                <c:pt idx="14">
                  <c:v>96.6607666015625</c:v>
                </c:pt>
                <c:pt idx="15">
                  <c:v>96.66961669921875</c:v>
                </c:pt>
                <c:pt idx="16">
                  <c:v>96.665191650390625</c:v>
                </c:pt>
                <c:pt idx="17">
                  <c:v>96.667404174804688</c:v>
                </c:pt>
                <c:pt idx="18">
                  <c:v>96.666297912597656</c:v>
                </c:pt>
                <c:pt idx="19">
                  <c:v>96.666851043701172</c:v>
                </c:pt>
                <c:pt idx="20">
                  <c:v>96.666574478149414</c:v>
                </c:pt>
                <c:pt idx="21">
                  <c:v>96.666712760925293</c:v>
                </c:pt>
                <c:pt idx="22">
                  <c:v>96.666643619537354</c:v>
                </c:pt>
                <c:pt idx="23">
                  <c:v>96.666678190231323</c:v>
                </c:pt>
                <c:pt idx="24">
                  <c:v>96.666660904884338</c:v>
                </c:pt>
              </c:numCache>
            </c:numRef>
          </c:yVal>
          <c:smooth val="1"/>
          <c:extLst>
            <c:ext xmlns:c16="http://schemas.microsoft.com/office/drawing/2014/chart" uri="{C3380CC4-5D6E-409C-BE32-E72D297353CC}">
              <c16:uniqueId val="{00000001-693C-48C1-8456-C683B5577B24}"/>
            </c:ext>
          </c:extLst>
        </c:ser>
        <c:ser>
          <c:idx val="2"/>
          <c:order val="2"/>
          <c:tx>
            <c:strRef>
              <c:f>Sheet1!$J$1</c:f>
              <c:strCache>
                <c:ptCount val="1"/>
                <c:pt idx="0">
                  <c:v>k=0.3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Sheet1!$G$2:$G$26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Sheet1!$J$2:$J$26</c:f>
              <c:numCache>
                <c:formatCode>General</c:formatCode>
                <c:ptCount val="25"/>
                <c:pt idx="0">
                  <c:v>0</c:v>
                </c:pt>
                <c:pt idx="1">
                  <c:v>25</c:v>
                </c:pt>
                <c:pt idx="2">
                  <c:v>42.5</c:v>
                </c:pt>
                <c:pt idx="3">
                  <c:v>54.75</c:v>
                </c:pt>
                <c:pt idx="4">
                  <c:v>63.325000000000003</c:v>
                </c:pt>
                <c:pt idx="5">
                  <c:v>69.327500000000001</c:v>
                </c:pt>
                <c:pt idx="6">
                  <c:v>73.529250000000005</c:v>
                </c:pt>
                <c:pt idx="7">
                  <c:v>76.470475000000008</c:v>
                </c:pt>
                <c:pt idx="8">
                  <c:v>78.52933250000001</c:v>
                </c:pt>
                <c:pt idx="9">
                  <c:v>79.970532750000004</c:v>
                </c:pt>
                <c:pt idx="10">
                  <c:v>80.979372925000007</c:v>
                </c:pt>
                <c:pt idx="11">
                  <c:v>81.685561047500002</c:v>
                </c:pt>
                <c:pt idx="12">
                  <c:v>82.17989273325</c:v>
                </c:pt>
                <c:pt idx="13">
                  <c:v>82.525924913275006</c:v>
                </c:pt>
                <c:pt idx="14">
                  <c:v>82.768147439292505</c:v>
                </c:pt>
                <c:pt idx="15">
                  <c:v>82.937703207504754</c:v>
                </c:pt>
                <c:pt idx="16">
                  <c:v>83.056392245253335</c:v>
                </c:pt>
                <c:pt idx="17">
                  <c:v>83.13947457167734</c:v>
                </c:pt>
                <c:pt idx="18">
                  <c:v>83.197632200174141</c:v>
                </c:pt>
                <c:pt idx="19">
                  <c:v>83.238342540121891</c:v>
                </c:pt>
                <c:pt idx="20">
                  <c:v>83.266839778085327</c:v>
                </c:pt>
                <c:pt idx="21">
                  <c:v>83.286787844659727</c:v>
                </c:pt>
                <c:pt idx="22">
                  <c:v>83.300751491261806</c:v>
                </c:pt>
                <c:pt idx="23">
                  <c:v>83.310526043883272</c:v>
                </c:pt>
                <c:pt idx="24">
                  <c:v>83.317368230718287</c:v>
                </c:pt>
              </c:numCache>
            </c:numRef>
          </c:yVal>
          <c:smooth val="1"/>
          <c:extLst>
            <c:ext xmlns:c16="http://schemas.microsoft.com/office/drawing/2014/chart" uri="{C3380CC4-5D6E-409C-BE32-E72D297353CC}">
              <c16:uniqueId val="{00000002-693C-48C1-8456-C683B5577B24}"/>
            </c:ext>
          </c:extLst>
        </c:ser>
        <c:ser>
          <c:idx val="3"/>
          <c:order val="3"/>
          <c:tx>
            <c:strRef>
              <c:f>Sheet1!$K$1</c:f>
              <c:strCache>
                <c:ptCount val="1"/>
                <c:pt idx="0">
                  <c:v>k=1</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Sheet1!$G$2:$G$26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Sheet1!$K$2:$K$26</c:f>
              <c:numCache>
                <c:formatCode>General</c:formatCode>
                <c:ptCount val="25"/>
                <c:pt idx="0">
                  <c:v>0</c:v>
                </c:pt>
                <c:pt idx="1">
                  <c:v>95</c:v>
                </c:pt>
                <c:pt idx="2">
                  <c:v>95</c:v>
                </c:pt>
                <c:pt idx="3">
                  <c:v>95</c:v>
                </c:pt>
                <c:pt idx="4">
                  <c:v>95</c:v>
                </c:pt>
                <c:pt idx="5">
                  <c:v>95</c:v>
                </c:pt>
                <c:pt idx="6">
                  <c:v>95</c:v>
                </c:pt>
                <c:pt idx="7">
                  <c:v>95</c:v>
                </c:pt>
                <c:pt idx="8">
                  <c:v>95</c:v>
                </c:pt>
                <c:pt idx="9">
                  <c:v>95</c:v>
                </c:pt>
                <c:pt idx="10">
                  <c:v>95</c:v>
                </c:pt>
                <c:pt idx="11">
                  <c:v>95</c:v>
                </c:pt>
                <c:pt idx="12">
                  <c:v>95</c:v>
                </c:pt>
                <c:pt idx="13">
                  <c:v>95</c:v>
                </c:pt>
                <c:pt idx="14">
                  <c:v>95</c:v>
                </c:pt>
                <c:pt idx="15">
                  <c:v>95</c:v>
                </c:pt>
                <c:pt idx="16">
                  <c:v>95</c:v>
                </c:pt>
                <c:pt idx="17">
                  <c:v>95</c:v>
                </c:pt>
                <c:pt idx="18">
                  <c:v>95</c:v>
                </c:pt>
                <c:pt idx="19">
                  <c:v>95</c:v>
                </c:pt>
                <c:pt idx="20">
                  <c:v>95</c:v>
                </c:pt>
                <c:pt idx="21">
                  <c:v>95</c:v>
                </c:pt>
                <c:pt idx="22">
                  <c:v>95</c:v>
                </c:pt>
                <c:pt idx="23">
                  <c:v>95</c:v>
                </c:pt>
                <c:pt idx="24">
                  <c:v>95</c:v>
                </c:pt>
              </c:numCache>
            </c:numRef>
          </c:yVal>
          <c:smooth val="1"/>
          <c:extLst>
            <c:ext xmlns:c16="http://schemas.microsoft.com/office/drawing/2014/chart" uri="{C3380CC4-5D6E-409C-BE32-E72D297353CC}">
              <c16:uniqueId val="{00000003-693C-48C1-8456-C683B5577B24}"/>
            </c:ext>
          </c:extLst>
        </c:ser>
        <c:dLbls>
          <c:showLegendKey val="0"/>
          <c:showVal val="0"/>
          <c:showCatName val="0"/>
          <c:showSerName val="0"/>
          <c:showPercent val="0"/>
          <c:showBubbleSize val="0"/>
        </c:dLbls>
        <c:axId val="1573444752"/>
        <c:axId val="1612862848"/>
      </c:scatterChart>
      <c:valAx>
        <c:axId val="15734447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12862848"/>
        <c:crosses val="autoZero"/>
        <c:crossBetween val="midCat"/>
      </c:valAx>
      <c:valAx>
        <c:axId val="1612862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73444752"/>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smoothMarker"/>
        <c:varyColors val="0"/>
        <c:ser>
          <c:idx val="0"/>
          <c:order val="0"/>
          <c:tx>
            <c:strRef>
              <c:f>Sheet2!$Q$1</c:f>
              <c:strCache>
                <c:ptCount val="1"/>
                <c:pt idx="0">
                  <c:v>p=1.5,i=0.3</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Sheet2!$P$2:$P$40</c:f>
              <c:numCache>
                <c:formatCode>General</c:formatCod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Sheet2!$Q$2:$Q$40</c:f>
              <c:numCache>
                <c:formatCode>General</c:formatCode>
                <c:ptCount val="39"/>
                <c:pt idx="0">
                  <c:v>0</c:v>
                </c:pt>
                <c:pt idx="1">
                  <c:v>175</c:v>
                </c:pt>
                <c:pt idx="2">
                  <c:v>65</c:v>
                </c:pt>
                <c:pt idx="3">
                  <c:v>130.5</c:v>
                </c:pt>
                <c:pt idx="4">
                  <c:v>88.6</c:v>
                </c:pt>
                <c:pt idx="5">
                  <c:v>112.97</c:v>
                </c:pt>
                <c:pt idx="6">
                  <c:v>96.894000000000005</c:v>
                </c:pt>
                <c:pt idx="7">
                  <c:v>105.8638</c:v>
                </c:pt>
                <c:pt idx="8">
                  <c:v>99.619759999999999</c:v>
                </c:pt>
                <c:pt idx="9">
                  <c:v>102.85585200000001</c:v>
                </c:pt>
                <c:pt idx="10">
                  <c:v>100.38105039999998</c:v>
                </c:pt>
                <c:pt idx="11">
                  <c:v>101.50413608000001</c:v>
                </c:pt>
                <c:pt idx="12">
                  <c:v>100.49135241599998</c:v>
                </c:pt>
                <c:pt idx="13">
                  <c:v>100.85033852320001</c:v>
                </c:pt>
                <c:pt idx="14">
                  <c:v>100.41574391264</c:v>
                </c:pt>
                <c:pt idx="15">
                  <c:v>100.50831804412802</c:v>
                </c:pt>
              </c:numCache>
            </c:numRef>
          </c:yVal>
          <c:smooth val="1"/>
          <c:extLst>
            <c:ext xmlns:c16="http://schemas.microsoft.com/office/drawing/2014/chart" uri="{C3380CC4-5D6E-409C-BE32-E72D297353CC}">
              <c16:uniqueId val="{00000000-A66A-407C-B42E-D1F9C1205507}"/>
            </c:ext>
          </c:extLst>
        </c:ser>
        <c:ser>
          <c:idx val="1"/>
          <c:order val="1"/>
          <c:tx>
            <c:strRef>
              <c:f>Sheet2!$R$1</c:f>
              <c:strCache>
                <c:ptCount val="1"/>
                <c:pt idx="0">
                  <c:v>p=0.5,i=0.3</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Sheet2!$P$2:$P$40</c:f>
              <c:numCache>
                <c:formatCode>General</c:formatCod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Sheet2!$R$2:$R$40</c:f>
              <c:numCache>
                <c:formatCode>General</c:formatCode>
                <c:ptCount val="39"/>
                <c:pt idx="0">
                  <c:v>0</c:v>
                </c:pt>
                <c:pt idx="1">
                  <c:v>75</c:v>
                </c:pt>
                <c:pt idx="2">
                  <c:v>120</c:v>
                </c:pt>
                <c:pt idx="3">
                  <c:v>136.5</c:v>
                </c:pt>
                <c:pt idx="4">
                  <c:v>133.80000000000001</c:v>
                </c:pt>
                <c:pt idx="5">
                  <c:v>122.31</c:v>
                </c:pt>
                <c:pt idx="6">
                  <c:v>109.872</c:v>
                </c:pt>
                <c:pt idx="7">
                  <c:v>100.6914</c:v>
                </c:pt>
                <c:pt idx="8">
                  <c:v>95.893679999999989</c:v>
                </c:pt>
                <c:pt idx="9">
                  <c:v>94.726715999999996</c:v>
                </c:pt>
                <c:pt idx="10">
                  <c:v>95.725219199999998</c:v>
                </c:pt>
                <c:pt idx="11">
                  <c:v>97.506905039999992</c:v>
                </c:pt>
                <c:pt idx="12">
                  <c:v>99.145676448000003</c:v>
                </c:pt>
                <c:pt idx="13">
                  <c:v>100.22135921760001</c:v>
                </c:pt>
                <c:pt idx="14">
                  <c:v>100.69279283712001</c:v>
                </c:pt>
                <c:pt idx="15">
                  <c:v>100.720671795744</c:v>
                </c:pt>
              </c:numCache>
            </c:numRef>
          </c:yVal>
          <c:smooth val="1"/>
          <c:extLst>
            <c:ext xmlns:c16="http://schemas.microsoft.com/office/drawing/2014/chart" uri="{C3380CC4-5D6E-409C-BE32-E72D297353CC}">
              <c16:uniqueId val="{00000001-A66A-407C-B42E-D1F9C1205507}"/>
            </c:ext>
          </c:extLst>
        </c:ser>
        <c:ser>
          <c:idx val="2"/>
          <c:order val="2"/>
          <c:tx>
            <c:strRef>
              <c:f>Sheet2!$S$1</c:f>
              <c:strCache>
                <c:ptCount val="1"/>
                <c:pt idx="0">
                  <c:v>p=0.5,i=1</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Sheet2!$P$2:$P$40</c:f>
              <c:numCache>
                <c:formatCode>General</c:formatCod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Sheet2!$S$2:$S$40</c:f>
              <c:numCache>
                <c:formatCode>General</c:formatCode>
                <c:ptCount val="39"/>
                <c:pt idx="0">
                  <c:v>0</c:v>
                </c:pt>
                <c:pt idx="1">
                  <c:v>145</c:v>
                </c:pt>
                <c:pt idx="2">
                  <c:v>172.5</c:v>
                </c:pt>
                <c:pt idx="3">
                  <c:v>113.75</c:v>
                </c:pt>
                <c:pt idx="4">
                  <c:v>70.625</c:v>
                </c:pt>
                <c:pt idx="5">
                  <c:v>78.4375</c:v>
                </c:pt>
                <c:pt idx="6">
                  <c:v>103.90625</c:v>
                </c:pt>
                <c:pt idx="7">
                  <c:v>112.734375</c:v>
                </c:pt>
                <c:pt idx="8">
                  <c:v>104.4140625</c:v>
                </c:pt>
                <c:pt idx="9">
                  <c:v>95.83984375</c:v>
                </c:pt>
                <c:pt idx="10">
                  <c:v>95.712890625</c:v>
                </c:pt>
                <c:pt idx="11">
                  <c:v>99.9365234375</c:v>
                </c:pt>
                <c:pt idx="12">
                  <c:v>102.11181640625</c:v>
                </c:pt>
                <c:pt idx="13">
                  <c:v>101.087646484375</c:v>
                </c:pt>
                <c:pt idx="14">
                  <c:v>99.4879150390625</c:v>
                </c:pt>
                <c:pt idx="15">
                  <c:v>99.20013427734375</c:v>
                </c:pt>
              </c:numCache>
            </c:numRef>
          </c:yVal>
          <c:smooth val="1"/>
          <c:extLst>
            <c:ext xmlns:c16="http://schemas.microsoft.com/office/drawing/2014/chart" uri="{C3380CC4-5D6E-409C-BE32-E72D297353CC}">
              <c16:uniqueId val="{00000002-A66A-407C-B42E-D1F9C1205507}"/>
            </c:ext>
          </c:extLst>
        </c:ser>
        <c:dLbls>
          <c:showLegendKey val="0"/>
          <c:showVal val="0"/>
          <c:showCatName val="0"/>
          <c:showSerName val="0"/>
          <c:showPercent val="0"/>
          <c:showBubbleSize val="0"/>
        </c:dLbls>
        <c:axId val="1558190848"/>
        <c:axId val="1558193344"/>
      </c:scatterChart>
      <c:valAx>
        <c:axId val="15581908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58193344"/>
        <c:crosses val="autoZero"/>
        <c:crossBetween val="midCat"/>
      </c:valAx>
      <c:valAx>
        <c:axId val="1558193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58190848"/>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smoothMarker"/>
        <c:varyColors val="0"/>
        <c:ser>
          <c:idx val="0"/>
          <c:order val="0"/>
          <c:tx>
            <c:strRef>
              <c:f>Sheet2!$Q$1</c:f>
              <c:strCache>
                <c:ptCount val="1"/>
                <c:pt idx="0">
                  <c:v>p=1.5,i=0.3</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Sheet2!$P$2:$P$40</c:f>
              <c:numCache>
                <c:formatCode>General</c:formatCod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Sheet2!$Q$2:$Q$40</c:f>
              <c:numCache>
                <c:formatCode>General</c:formatCode>
                <c:ptCount val="39"/>
                <c:pt idx="0">
                  <c:v>0</c:v>
                </c:pt>
                <c:pt idx="1">
                  <c:v>175</c:v>
                </c:pt>
                <c:pt idx="2">
                  <c:v>65</c:v>
                </c:pt>
                <c:pt idx="3">
                  <c:v>130.5</c:v>
                </c:pt>
                <c:pt idx="4">
                  <c:v>88.6</c:v>
                </c:pt>
                <c:pt idx="5">
                  <c:v>112.97</c:v>
                </c:pt>
                <c:pt idx="6">
                  <c:v>96.894000000000005</c:v>
                </c:pt>
                <c:pt idx="7">
                  <c:v>105.8638</c:v>
                </c:pt>
                <c:pt idx="8">
                  <c:v>99.619759999999999</c:v>
                </c:pt>
                <c:pt idx="9">
                  <c:v>102.85585200000001</c:v>
                </c:pt>
                <c:pt idx="10">
                  <c:v>100.38105039999998</c:v>
                </c:pt>
                <c:pt idx="11">
                  <c:v>101.50413608000001</c:v>
                </c:pt>
                <c:pt idx="12">
                  <c:v>100.49135241599998</c:v>
                </c:pt>
                <c:pt idx="13">
                  <c:v>100.85033852320001</c:v>
                </c:pt>
                <c:pt idx="14">
                  <c:v>100.41574391264</c:v>
                </c:pt>
                <c:pt idx="15">
                  <c:v>100.50831804412802</c:v>
                </c:pt>
              </c:numCache>
            </c:numRef>
          </c:yVal>
          <c:smooth val="1"/>
          <c:extLst>
            <c:ext xmlns:c16="http://schemas.microsoft.com/office/drawing/2014/chart" uri="{C3380CC4-5D6E-409C-BE32-E72D297353CC}">
              <c16:uniqueId val="{00000000-FCC1-413C-90C6-85AA4D631622}"/>
            </c:ext>
          </c:extLst>
        </c:ser>
        <c:ser>
          <c:idx val="1"/>
          <c:order val="1"/>
          <c:tx>
            <c:strRef>
              <c:f>Sheet2!$R$1</c:f>
              <c:strCache>
                <c:ptCount val="1"/>
                <c:pt idx="0">
                  <c:v>p=0.5,i=0.3</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Sheet2!$P$2:$P$40</c:f>
              <c:numCache>
                <c:formatCode>General</c:formatCod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Sheet2!$R$2:$R$40</c:f>
              <c:numCache>
                <c:formatCode>General</c:formatCode>
                <c:ptCount val="39"/>
                <c:pt idx="0">
                  <c:v>0</c:v>
                </c:pt>
                <c:pt idx="1">
                  <c:v>75</c:v>
                </c:pt>
                <c:pt idx="2">
                  <c:v>120</c:v>
                </c:pt>
                <c:pt idx="3">
                  <c:v>136.5</c:v>
                </c:pt>
                <c:pt idx="4">
                  <c:v>133.80000000000001</c:v>
                </c:pt>
                <c:pt idx="5">
                  <c:v>122.31</c:v>
                </c:pt>
                <c:pt idx="6">
                  <c:v>109.872</c:v>
                </c:pt>
                <c:pt idx="7">
                  <c:v>100.6914</c:v>
                </c:pt>
                <c:pt idx="8">
                  <c:v>95.893679999999989</c:v>
                </c:pt>
                <c:pt idx="9">
                  <c:v>94.726715999999996</c:v>
                </c:pt>
                <c:pt idx="10">
                  <c:v>95.725219199999998</c:v>
                </c:pt>
                <c:pt idx="11">
                  <c:v>97.506905039999992</c:v>
                </c:pt>
                <c:pt idx="12">
                  <c:v>99.145676448000003</c:v>
                </c:pt>
                <c:pt idx="13">
                  <c:v>100.22135921760001</c:v>
                </c:pt>
                <c:pt idx="14">
                  <c:v>100.69279283712001</c:v>
                </c:pt>
                <c:pt idx="15">
                  <c:v>100.720671795744</c:v>
                </c:pt>
              </c:numCache>
            </c:numRef>
          </c:yVal>
          <c:smooth val="1"/>
          <c:extLst>
            <c:ext xmlns:c16="http://schemas.microsoft.com/office/drawing/2014/chart" uri="{C3380CC4-5D6E-409C-BE32-E72D297353CC}">
              <c16:uniqueId val="{00000001-FCC1-413C-90C6-85AA4D631622}"/>
            </c:ext>
          </c:extLst>
        </c:ser>
        <c:ser>
          <c:idx val="2"/>
          <c:order val="2"/>
          <c:tx>
            <c:strRef>
              <c:f>Sheet2!$S$1</c:f>
              <c:strCache>
                <c:ptCount val="1"/>
                <c:pt idx="0">
                  <c:v>p=0.5,i=1</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Sheet2!$P$2:$P$40</c:f>
              <c:numCache>
                <c:formatCode>General</c:formatCode>
                <c:ptCount val="3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Sheet2!$S$2:$S$40</c:f>
              <c:numCache>
                <c:formatCode>General</c:formatCode>
                <c:ptCount val="39"/>
                <c:pt idx="0">
                  <c:v>0</c:v>
                </c:pt>
                <c:pt idx="1">
                  <c:v>145</c:v>
                </c:pt>
                <c:pt idx="2">
                  <c:v>172.5</c:v>
                </c:pt>
                <c:pt idx="3">
                  <c:v>113.75</c:v>
                </c:pt>
                <c:pt idx="4">
                  <c:v>70.625</c:v>
                </c:pt>
                <c:pt idx="5">
                  <c:v>78.4375</c:v>
                </c:pt>
                <c:pt idx="6">
                  <c:v>103.90625</c:v>
                </c:pt>
                <c:pt idx="7">
                  <c:v>112.734375</c:v>
                </c:pt>
                <c:pt idx="8">
                  <c:v>104.4140625</c:v>
                </c:pt>
                <c:pt idx="9">
                  <c:v>95.83984375</c:v>
                </c:pt>
                <c:pt idx="10">
                  <c:v>95.712890625</c:v>
                </c:pt>
                <c:pt idx="11">
                  <c:v>99.9365234375</c:v>
                </c:pt>
                <c:pt idx="12">
                  <c:v>102.11181640625</c:v>
                </c:pt>
                <c:pt idx="13">
                  <c:v>101.087646484375</c:v>
                </c:pt>
                <c:pt idx="14">
                  <c:v>99.4879150390625</c:v>
                </c:pt>
                <c:pt idx="15">
                  <c:v>99.20013427734375</c:v>
                </c:pt>
              </c:numCache>
            </c:numRef>
          </c:yVal>
          <c:smooth val="1"/>
          <c:extLst>
            <c:ext xmlns:c16="http://schemas.microsoft.com/office/drawing/2014/chart" uri="{C3380CC4-5D6E-409C-BE32-E72D297353CC}">
              <c16:uniqueId val="{00000002-FCC1-413C-90C6-85AA4D631622}"/>
            </c:ext>
          </c:extLst>
        </c:ser>
        <c:dLbls>
          <c:showLegendKey val="0"/>
          <c:showVal val="0"/>
          <c:showCatName val="0"/>
          <c:showSerName val="0"/>
          <c:showPercent val="0"/>
          <c:showBubbleSize val="0"/>
        </c:dLbls>
        <c:axId val="1558190848"/>
        <c:axId val="1558193344"/>
      </c:scatterChart>
      <c:valAx>
        <c:axId val="15581908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58193344"/>
        <c:crosses val="autoZero"/>
        <c:crossBetween val="midCat"/>
      </c:valAx>
      <c:valAx>
        <c:axId val="1558193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58190848"/>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smtClean="0"/>
              <a:t>P=1.9,i=0.1</a:t>
            </a:r>
            <a:endParaRPr lang="en-US" altLang="zh-CN"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smoothMarker"/>
        <c:varyColors val="0"/>
        <c:ser>
          <c:idx val="0"/>
          <c:order val="0"/>
          <c:tx>
            <c:strRef>
              <c:f>Sheet2!$I$1</c:f>
              <c:strCache>
                <c:ptCount val="1"/>
                <c:pt idx="0">
                  <c:v>loc</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yVal>
            <c:numRef>
              <c:f>Sheet2!$I$2:$I$40</c:f>
              <c:numCache>
                <c:formatCode>General</c:formatCode>
                <c:ptCount val="39"/>
                <c:pt idx="0">
                  <c:v>0</c:v>
                </c:pt>
                <c:pt idx="1">
                  <c:v>237</c:v>
                </c:pt>
                <c:pt idx="2">
                  <c:v>-48.800000000000011</c:v>
                </c:pt>
                <c:pt idx="3">
                  <c:v>286.82000000000005</c:v>
                </c:pt>
                <c:pt idx="4">
                  <c:v>-112.64800000000005</c:v>
                </c:pt>
                <c:pt idx="5">
                  <c:v>357.19720000000001</c:v>
                </c:pt>
                <c:pt idx="6">
                  <c:v>-198.26207999999997</c:v>
                </c:pt>
                <c:pt idx="7">
                  <c:v>454.78231199999988</c:v>
                </c:pt>
                <c:pt idx="8">
                  <c:v>-314.34879679999983</c:v>
                </c:pt>
                <c:pt idx="9">
                  <c:v>589.04359951999982</c:v>
                </c:pt>
                <c:pt idx="10">
                  <c:v>-472.5313569279997</c:v>
                </c:pt>
                <c:pt idx="11">
                  <c:v>773.1517823391996</c:v>
                </c:pt>
                <c:pt idx="12">
                  <c:v>-688.53893417087943</c:v>
                </c:pt>
                <c:pt idx="13">
                  <c:v>1025.252177773631</c:v>
                </c:pt>
                <c:pt idx="14">
                  <c:v>-983.78591186324354</c:v>
                </c:pt>
                <c:pt idx="15">
                  <c:v>1370.2413247415652</c:v>
                </c:pt>
                <c:pt idx="16">
                  <c:v>-1387.5038505735452</c:v>
                </c:pt>
                <c:pt idx="17">
                  <c:v>1842.2187324968263</c:v>
                </c:pt>
                <c:pt idx="18">
                  <c:v>-1939.6409585149208</c:v>
                </c:pt>
                <c:pt idx="19">
                  <c:v>2487.8532426531119</c:v>
                </c:pt>
                <c:pt idx="20">
                  <c:v>-2694.8181597246726</c:v>
                </c:pt>
                <c:pt idx="21">
                  <c:v>3370.9951822776688</c:v>
                </c:pt>
                <c:pt idx="22">
                  <c:v>-3727.734416663272</c:v>
                </c:pt>
                <c:pt idx="23">
                  <c:v>4578.9894307152099</c:v>
                </c:pt>
                <c:pt idx="24">
                  <c:v>-5140.556747283028</c:v>
                </c:pt>
                <c:pt idx="25">
                  <c:v>6231.3131865568994</c:v>
                </c:pt>
                <c:pt idx="26">
                  <c:v>-7073.0263471774833</c:v>
                </c:pt>
                <c:pt idx="27">
                  <c:v>8491.3924067722</c:v>
                </c:pt>
                <c:pt idx="28">
                  <c:v>-9716.280675168613</c:v>
                </c:pt>
                <c:pt idx="29">
                  <c:v>11582.765436162423</c:v>
                </c:pt>
                <c:pt idx="30">
                  <c:v>-13331.758782116716</c:v>
                </c:pt>
                <c:pt idx="31">
                  <c:v>15811.192405392861</c:v>
                </c:pt>
                <c:pt idx="32">
                  <c:v>-18277.059866062184</c:v>
                </c:pt>
                <c:pt idx="33">
                  <c:v>21594.897111278446</c:v>
                </c:pt>
                <c:pt idx="34">
                  <c:v>-25041.312723967341</c:v>
                </c:pt>
                <c:pt idx="35">
                  <c:v>29505.932489737534</c:v>
                </c:pt>
                <c:pt idx="36">
                  <c:v>-34293.55444746562</c:v>
                </c:pt>
                <c:pt idx="37">
                  <c:v>40326.761019750025</c:v>
                </c:pt>
                <c:pt idx="38">
                  <c:v>-46948.903410619052</c:v>
                </c:pt>
              </c:numCache>
            </c:numRef>
          </c:yVal>
          <c:smooth val="1"/>
          <c:extLst>
            <c:ext xmlns:c16="http://schemas.microsoft.com/office/drawing/2014/chart" uri="{C3380CC4-5D6E-409C-BE32-E72D297353CC}">
              <c16:uniqueId val="{00000000-FE59-4403-AB6C-8F318BD471ED}"/>
            </c:ext>
          </c:extLst>
        </c:ser>
        <c:dLbls>
          <c:showLegendKey val="0"/>
          <c:showVal val="0"/>
          <c:showCatName val="0"/>
          <c:showSerName val="0"/>
          <c:showPercent val="0"/>
          <c:showBubbleSize val="0"/>
        </c:dLbls>
        <c:axId val="1212711536"/>
        <c:axId val="1212713200"/>
      </c:scatterChart>
      <c:valAx>
        <c:axId val="1212711536"/>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12713200"/>
        <c:crosses val="autoZero"/>
        <c:crossBetween val="midCat"/>
      </c:valAx>
      <c:valAx>
        <c:axId val="1212713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1271153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smoothMarker"/>
        <c:varyColors val="0"/>
        <c:ser>
          <c:idx val="0"/>
          <c:order val="0"/>
          <c:tx>
            <c:strRef>
              <c:f>Sheet3!$L$1</c:f>
              <c:strCache>
                <c:ptCount val="1"/>
                <c:pt idx="0">
                  <c:v>d=0</c:v>
                </c:pt>
              </c:strCache>
            </c:strRef>
          </c:tx>
          <c:spPr>
            <a:ln w="19050" cap="rnd">
              <a:solidFill>
                <a:schemeClr val="accent1"/>
              </a:solidFill>
              <a:round/>
            </a:ln>
            <a:effectLst/>
          </c:spPr>
          <c:marker>
            <c:symbol val="circle"/>
            <c:size val="5"/>
            <c:spPr>
              <a:noFill/>
              <a:ln w="9525">
                <a:noFill/>
              </a:ln>
              <a:effectLst/>
            </c:spPr>
          </c:marker>
          <c:xVal>
            <c:numRef>
              <c:f>Sheet3!$K$2:$K$503</c:f>
              <c:numCache>
                <c:formatCode>General</c:formatCode>
                <c:ptCount val="50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numCache>
            </c:numRef>
          </c:xVal>
          <c:yVal>
            <c:numRef>
              <c:f>Sheet3!$L$2:$L$503</c:f>
              <c:numCache>
                <c:formatCode>General</c:formatCode>
                <c:ptCount val="502"/>
                <c:pt idx="0">
                  <c:v>0</c:v>
                </c:pt>
                <c:pt idx="1">
                  <c:v>20</c:v>
                </c:pt>
                <c:pt idx="2">
                  <c:v>55</c:v>
                </c:pt>
                <c:pt idx="3">
                  <c:v>97.25</c:v>
                </c:pt>
                <c:pt idx="4">
                  <c:v>137.9375</c:v>
                </c:pt>
                <c:pt idx="5">
                  <c:v>169.00312500000001</c:v>
                </c:pt>
                <c:pt idx="6">
                  <c:v>184.71484375000003</c:v>
                </c:pt>
                <c:pt idx="7">
                  <c:v>182.69800781250004</c:v>
                </c:pt>
                <c:pt idx="8">
                  <c:v>164.24241210937501</c:v>
                </c:pt>
                <c:pt idx="9">
                  <c:v>133.86111376953124</c:v>
                </c:pt>
                <c:pt idx="10">
                  <c:v>98.226657592773421</c:v>
                </c:pt>
                <c:pt idx="11">
                  <c:v>64.728592706298798</c:v>
                </c:pt>
                <c:pt idx="12">
                  <c:v>39.959712522888154</c:v>
                </c:pt>
                <c:pt idx="13">
                  <c:v>28.437333844070409</c:v>
                </c:pt>
                <c:pt idx="14">
                  <c:v>31.803607330379464</c:v>
                </c:pt>
                <c:pt idx="15">
                  <c:v>48.640845676297175</c:v>
                </c:pt>
                <c:pt idx="16">
                  <c:v>74.908052969659565</c:v>
                </c:pt>
                <c:pt idx="17">
                  <c:v>104.88028930442192</c:v>
                </c:pt>
                <c:pt idx="18">
                  <c:v>132.37785596156178</c:v>
                </c:pt>
                <c:pt idx="19">
                  <c:v>152.02497309353228</c:v>
                </c:pt>
                <c:pt idx="20">
                  <c:v>160.28473975019779</c:v>
                </c:pt>
                <c:pt idx="21">
                  <c:v>156.07457012399047</c:v>
                </c:pt>
                <c:pt idx="22">
                  <c:v>140.85999495429544</c:v>
                </c:pt>
                <c:pt idx="23">
                  <c:v>118.23414955222609</c:v>
                </c:pt>
                <c:pt idx="24">
                  <c:v>93.092766509814965</c:v>
                </c:pt>
                <c:pt idx="25">
                  <c:v>70.589899317561404</c:v>
                </c:pt>
                <c:pt idx="26">
                  <c:v>55.09419562140824</c:v>
                </c:pt>
                <c:pt idx="27">
                  <c:v>49.35443798578109</c:v>
                </c:pt>
                <c:pt idx="28">
                  <c:v>54.030780634779077</c:v>
                </c:pt>
                <c:pt idx="29">
                  <c:v>67.667150024371352</c:v>
                </c:pt>
                <c:pt idx="30">
                  <c:v>87.088270939609743</c:v>
                </c:pt>
                <c:pt idx="31">
                  <c:v>108.12068162116427</c:v>
                </c:pt>
                <c:pt idx="32">
                  <c:v>126.47733544440823</c:v>
                </c:pt>
                <c:pt idx="33">
                  <c:v>138.62068948760833</c:v>
                </c:pt>
                <c:pt idx="34">
                  <c:v>142.43273793112675</c:v>
                </c:pt>
                <c:pt idx="35">
                  <c:v>137.5676363662439</c:v>
                </c:pt>
                <c:pt idx="36">
                  <c:v>125.43226260635643</c:v>
                </c:pt>
                <c:pt idx="37">
                  <c:v>108.81720501319204</c:v>
                </c:pt>
                <c:pt idx="38">
                  <c:v>91.269459297047462</c:v>
                </c:pt>
                <c:pt idx="39">
                  <c:v>76.345209007300625</c:v>
                </c:pt>
                <c:pt idx="40">
                  <c:v>66.898129430581008</c:v>
                </c:pt>
                <c:pt idx="41">
                  <c:v>64.543777946581173</c:v>
                </c:pt>
                <c:pt idx="42">
                  <c:v>69.398388447465081</c:v>
                </c:pt>
                <c:pt idx="43">
                  <c:v>80.130590733811786</c:v>
                </c:pt>
                <c:pt idx="44">
                  <c:v>94.300064759078793</c:v>
                </c:pt>
                <c:pt idx="45">
                  <c:v>108.9010521312667</c:v>
                </c:pt>
                <c:pt idx="46">
                  <c:v>120.99177970859185</c:v>
                </c:pt>
                <c:pt idx="47">
                  <c:v>128.27961496533237</c:v>
                </c:pt>
                <c:pt idx="48">
                  <c:v>129.54713546616941</c:v>
                </c:pt>
                <c:pt idx="49">
                  <c:v>124.84185284873072</c:v>
                </c:pt>
                <c:pt idx="50">
                  <c:v>115.40346379241782</c:v>
                </c:pt>
                <c:pt idx="51">
                  <c:v>103.356301430437</c:v>
                </c:pt>
                <c:pt idx="52">
                  <c:v>91.240236900467821</c:v>
                </c:pt>
                <c:pt idx="53">
                  <c:v>81.481928216903526</c:v>
                </c:pt>
                <c:pt idx="54">
                  <c:v>75.915149324136749</c:v>
                </c:pt>
                <c:pt idx="55">
                  <c:v>75.44367951118096</c:v>
                </c:pt>
                <c:pt idx="56">
                  <c:v>79.907047286636768</c:v>
                </c:pt>
                <c:pt idx="57">
                  <c:v>88.165837215992426</c:v>
                </c:pt>
                <c:pt idx="58">
                  <c:v>98.378520205681809</c:v>
                </c:pt>
                <c:pt idx="59">
                  <c:v>108.40486500475036</c:v>
                </c:pt>
                <c:pt idx="60">
                  <c:v>116.24891956291542</c:v>
                </c:pt>
                <c:pt idx="61">
                  <c:v>120.45098748058913</c:v>
                </c:pt>
                <c:pt idx="62">
                  <c:v>120.35275450626135</c:v>
                </c:pt>
                <c:pt idx="63">
                  <c:v>116.18888227939767</c:v>
                </c:pt>
                <c:pt idx="64">
                  <c:v>108.99542720799765</c:v>
                </c:pt>
                <c:pt idx="65">
                  <c:v>100.36255944856811</c:v>
                </c:pt>
                <c:pt idx="66">
                  <c:v>92.088823187396414</c:v>
                </c:pt>
                <c:pt idx="67">
                  <c:v>85.811009101804018</c:v>
                </c:pt>
                <c:pt idx="68">
                  <c:v>82.684883900130444</c:v>
                </c:pt>
                <c:pt idx="69">
                  <c:v>83.178088178514457</c:v>
                </c:pt>
                <c:pt idx="70">
                  <c:v>87.01101460727638</c:v>
                </c:pt>
                <c:pt idx="71">
                  <c:v>93.250091793144932</c:v>
                </c:pt>
                <c:pt idx="72">
                  <c:v>100.52719676109106</c:v>
                </c:pt>
                <c:pt idx="73">
                  <c:v>107.33500712842167</c:v>
                </c:pt>
                <c:pt idx="74">
                  <c:v>112.33542555170142</c:v>
                </c:pt>
                <c:pt idx="75">
                  <c:v>114.6187379434769</c:v>
                </c:pt>
                <c:pt idx="76">
                  <c:v>113.86413712696823</c:v>
                </c:pt>
                <c:pt idx="77">
                  <c:v>110.37443892589134</c:v>
                </c:pt>
                <c:pt idx="78">
                  <c:v>104.98433784969004</c:v>
                </c:pt>
                <c:pt idx="79">
                  <c:v>98.866874257360791</c:v>
                </c:pt>
                <c:pt idx="80">
                  <c:v>93.281908993175847</c:v>
                </c:pt>
                <c:pt idx="81">
                  <c:v>89.319810193564976</c:v>
                </c:pt>
                <c:pt idx="82">
                  <c:v>87.69185429522166</c:v>
                </c:pt>
                <c:pt idx="83">
                  <c:v>88.606925332751175</c:v>
                </c:pt>
                <c:pt idx="84">
                  <c:v>91.754857751853976</c:v>
                </c:pt>
                <c:pt idx="85">
                  <c:v>96.39442199963085</c:v>
                </c:pt>
                <c:pt idx="86">
                  <c:v>101.52312363509272</c:v>
                </c:pt>
                <c:pt idx="87">
                  <c:v>106.09076546176293</c:v>
                </c:pt>
                <c:pt idx="88">
                  <c:v>109.21187210474706</c:v>
                </c:pt>
                <c:pt idx="89">
                  <c:v>110.33454899463257</c:v>
                </c:pt>
                <c:pt idx="90">
                  <c:v>109.33418224109728</c:v>
                </c:pt>
                <c:pt idx="91">
                  <c:v>106.51699737701931</c:v>
                </c:pt>
                <c:pt idx="92">
                  <c:v>102.53727228074136</c:v>
                </c:pt>
                <c:pt idx="93">
                  <c:v>98.249078983129053</c:v>
                </c:pt>
                <c:pt idx="94">
                  <c:v>94.525479553771532</c:v>
                </c:pt>
                <c:pt idx="95">
                  <c:v>92.082964185127594</c:v>
                </c:pt>
                <c:pt idx="96">
                  <c:v>91.345981747890335</c:v>
                </c:pt>
                <c:pt idx="97">
                  <c:v>92.376652082936872</c:v>
                </c:pt>
                <c:pt idx="98">
                  <c:v>94.880458484643697</c:v>
                </c:pt>
                <c:pt idx="99">
                  <c:v>98.28298286933645</c:v>
                </c:pt>
                <c:pt idx="100">
                  <c:v>101.85878446092727</c:v>
                </c:pt>
                <c:pt idx="101">
                  <c:v>104.8840390807531</c:v>
                </c:pt>
                <c:pt idx="102">
                  <c:v>106.78122315343703</c:v>
                </c:pt>
                <c:pt idx="103">
                  <c:v>107.22730339179934</c:v>
                </c:pt>
                <c:pt idx="104">
                  <c:v>106.20561893988366</c:v>
                </c:pt>
                <c:pt idx="105">
                  <c:v>103.99389492258705</c:v>
                </c:pt>
                <c:pt idx="106">
                  <c:v>101.09397812163785</c:v>
                </c:pt>
                <c:pt idx="107">
                  <c:v>98.120261536408535</c:v>
                </c:pt>
                <c:pt idx="108">
                  <c:v>95.671178473158989</c:v>
                </c:pt>
                <c:pt idx="109">
                  <c:v>94.210313868440124</c:v>
                </c:pt>
                <c:pt idx="110">
                  <c:v>93.980429720269171</c:v>
                </c:pt>
                <c:pt idx="111">
                  <c:v>94.965953835452936</c:v>
                </c:pt>
                <c:pt idx="112">
                  <c:v>96.90901097778692</c:v>
                </c:pt>
                <c:pt idx="113">
                  <c:v>99.373113067446823</c:v>
                </c:pt>
                <c:pt idx="114">
                  <c:v>101.83938743913437</c:v>
                </c:pt>
                <c:pt idx="115">
                  <c:v>103.81447060441066</c:v>
                </c:pt>
                <c:pt idx="116">
                  <c:v>104.92790549054101</c:v>
                </c:pt>
                <c:pt idx="117">
                  <c:v>105.00008753425664</c:v>
                </c:pt>
                <c:pt idx="118">
                  <c:v>104.06864296893515</c:v>
                </c:pt>
                <c:pt idx="119">
                  <c:v>102.37004203809272</c:v>
                </c:pt>
                <c:pt idx="120">
                  <c:v>100.28236274617386</c:v>
                </c:pt>
                <c:pt idx="121">
                  <c:v>98.24259486961617</c:v>
                </c:pt>
                <c:pt idx="122">
                  <c:v>96.656296412963144</c:v>
                </c:pt>
                <c:pt idx="123">
                  <c:v>95.818053596550129</c:v>
                </c:pt>
                <c:pt idx="124">
                  <c:v>95.858112201647742</c:v>
                </c:pt>
                <c:pt idx="125">
                  <c:v>96.724545436160923</c:v>
                </c:pt>
                <c:pt idx="126">
                  <c:v>98.202747921716266</c:v>
                </c:pt>
                <c:pt idx="127">
                  <c:v>99.966490698650588</c:v>
                </c:pt>
                <c:pt idx="128">
                  <c:v>101.64874819700806</c:v>
                </c:pt>
                <c:pt idx="129">
                  <c:v>102.91714318104606</c:v>
                </c:pt>
                <c:pt idx="130">
                  <c:v>103.53868977967295</c:v>
                </c:pt>
                <c:pt idx="131">
                  <c:v>103.4214210924339</c:v>
                </c:pt>
                <c:pt idx="132">
                  <c:v>102.62573162107003</c:v>
                </c:pt>
                <c:pt idx="133">
                  <c:v>101.34468029906034</c:v>
                </c:pt>
                <c:pt idx="134">
                  <c:v>99.858745483339078</c:v>
                </c:pt>
                <c:pt idx="135">
                  <c:v>98.475358311736059</c:v>
                </c:pt>
                <c:pt idx="136">
                  <c:v>97.466068836365963</c:v>
                </c:pt>
                <c:pt idx="137">
                  <c:v>97.014030067491191</c:v>
                </c:pt>
                <c:pt idx="138">
                  <c:v>97.181787223561912</c:v>
                </c:pt>
                <c:pt idx="139">
                  <c:v>97.904799077116721</c:v>
                </c:pt>
                <c:pt idx="140">
                  <c:v>99.010700522570446</c:v>
                </c:pt>
                <c:pt idx="141">
                  <c:v>100.25916679123739</c:v>
                </c:pt>
                <c:pt idx="142">
                  <c:v>101.39337638822352</c:v>
                </c:pt>
                <c:pt idx="143">
                  <c:v>102.19220022771563</c:v>
                </c:pt>
                <c:pt idx="144">
                  <c:v>102.51264282969001</c:v>
                </c:pt>
                <c:pt idx="145">
                  <c:v>102.31453473562767</c:v>
                </c:pt>
                <c:pt idx="146">
                  <c:v>101.66342509914291</c:v>
                </c:pt>
                <c:pt idx="147">
                  <c:v>100.71218592465381</c:v>
                </c:pt>
                <c:pt idx="148">
                  <c:v>99.666071523958394</c:v>
                </c:pt>
                <c:pt idx="149">
                  <c:v>98.739048538506069</c:v>
                </c:pt>
                <c:pt idx="150">
                  <c:v>98.11056699462516</c:v>
                </c:pt>
                <c:pt idx="151">
                  <c:v>97.891396129013259</c:v>
                </c:pt>
                <c:pt idx="152">
                  <c:v>98.104904580879307</c:v>
                </c:pt>
                <c:pt idx="153">
                  <c:v>98.686756693976179</c:v>
                </c:pt>
                <c:pt idx="154">
                  <c:v>99.502164862622976</c:v>
                </c:pt>
                <c:pt idx="155">
                  <c:v>100.37636965031284</c:v>
                </c:pt>
                <c:pt idx="156">
                  <c:v>101.13159026855564</c:v>
                </c:pt>
                <c:pt idx="157">
                  <c:v>101.62273180217518</c:v>
                </c:pt>
                <c:pt idx="158">
                  <c:v>101.76476989867871</c:v>
                </c:pt>
                <c:pt idx="159">
                  <c:v>101.54675211062131</c:v>
                </c:pt>
                <c:pt idx="160">
                  <c:v>101.03028478984253</c:v>
                </c:pt>
                <c:pt idx="161">
                  <c:v>100.33358387713417</c:v>
                </c:pt>
                <c:pt idx="162">
                  <c:v>99.605001234634415</c:v>
                </c:pt>
                <c:pt idx="163">
                  <c:v>98.99184747733274</c:v>
                </c:pt>
                <c:pt idx="164">
                  <c:v>98.610981912429608</c:v>
                </c:pt>
                <c:pt idx="165">
                  <c:v>98.526963243285707</c:v>
                </c:pt>
                <c:pt idx="166">
                  <c:v>98.741752858941865</c:v>
                </c:pt>
                <c:pt idx="167">
                  <c:v>99.197452422026842</c:v>
                </c:pt>
                <c:pt idx="168">
                  <c:v>99.79087652255221</c:v>
                </c:pt>
                <c:pt idx="169">
                  <c:v>100.39645411354086</c:v>
                </c:pt>
                <c:pt idx="170">
                  <c:v>100.8924620022719</c:v>
                </c:pt>
                <c:pt idx="171">
                  <c:v>101.18517709611201</c:v>
                </c:pt>
                <c:pt idx="172">
                  <c:v>101.22622101603771</c:v>
                </c:pt>
                <c:pt idx="173">
                  <c:v>101.01996853675959</c:v>
                </c:pt>
                <c:pt idx="174">
                  <c:v>100.62003497409346</c:v>
                </c:pt>
                <c:pt idx="175">
                  <c:v>100.11609109474195</c:v>
                </c:pt>
                <c:pt idx="176">
                  <c:v>99.614126190409621</c:v>
                </c:pt>
                <c:pt idx="177">
                  <c:v>99.21443429321198</c:v>
                </c:pt>
                <c:pt idx="178">
                  <c:v>98.991840132231829</c:v>
                </c:pt>
                <c:pt idx="179">
                  <c:v>98.982007652854307</c:v>
                </c:pt>
                <c:pt idx="180">
                  <c:v>99.176265266874807</c:v>
                </c:pt>
                <c:pt idx="181">
                  <c:v>99.525556946819322</c:v>
                </c:pt>
                <c:pt idx="182">
                  <c:v>99.952272653402744</c:v>
                </c:pt>
                <c:pt idx="183">
                  <c:v>100.36719804397644</c:v>
                </c:pt>
                <c:pt idx="184">
                  <c:v>100.68793755622617</c:v>
                </c:pt>
                <c:pt idx="185">
                  <c:v>100.8550525816182</c:v>
                </c:pt>
                <c:pt idx="186">
                  <c:v>100.84280133941697</c:v>
                </c:pt>
                <c:pt idx="187">
                  <c:v>100.66260239144241</c:v>
                </c:pt>
                <c:pt idx="188">
                  <c:v>100.35889291257809</c:v>
                </c:pt>
                <c:pt idx="189">
                  <c:v>99.998590325141379</c:v>
                </c:pt>
                <c:pt idx="190">
                  <c:v>99.656584802048229</c:v>
                </c:pt>
                <c:pt idx="191">
                  <c:v>99.400362594700098</c:v>
                </c:pt>
                <c:pt idx="192">
                  <c:v>99.276878978779337</c:v>
                </c:pt>
                <c:pt idx="193">
                  <c:v>99.304193747898751</c:v>
                </c:pt>
                <c:pt idx="194">
                  <c:v>99.469304028982449</c:v>
                </c:pt>
                <c:pt idx="195">
                  <c:v>99.732297990215471</c:v>
                </c:pt>
                <c:pt idx="196">
                  <c:v>100.03568265534375</c:v>
                </c:pt>
                <c:pt idx="197">
                  <c:v>100.31676155614686</c:v>
                </c:pt>
                <c:pt idx="198">
                  <c:v>100.52043420068044</c:v>
                </c:pt>
                <c:pt idx="199">
                  <c:v>100.60983637285126</c:v>
                </c:pt>
                <c:pt idx="200">
                  <c:v>100.57280116184329</c:v>
                </c:pt>
                <c:pt idx="201">
                  <c:v>100.42305747901705</c:v>
                </c:pt>
                <c:pt idx="202">
                  <c:v>100.19618948452872</c:v>
                </c:pt>
                <c:pt idx="203">
                  <c:v>99.941426992859064</c:v>
                </c:pt>
                <c:pt idx="204">
                  <c:v>99.711117227201072</c:v>
                </c:pt>
                <c:pt idx="205">
                  <c:v>99.55009950438577</c:v>
                </c:pt>
                <c:pt idx="206">
                  <c:v>99.487112766834073</c:v>
                </c:pt>
                <c:pt idx="207">
                  <c:v>99.529852812793152</c:v>
                </c:pt>
                <c:pt idx="208">
                  <c:v>99.664485293895638</c:v>
                </c:pt>
                <c:pt idx="209">
                  <c:v>99.859489092163869</c:v>
                </c:pt>
                <c:pt idx="210">
                  <c:v>100.07284488208593</c:v>
                </c:pt>
                <c:pt idx="211">
                  <c:v>100.26096390609469</c:v>
                </c:pt>
                <c:pt idx="212">
                  <c:v>100.38748419768407</c:v>
                </c:pt>
                <c:pt idx="213">
                  <c:v>100.43018163515718</c:v>
                </c:pt>
                <c:pt idx="214">
                  <c:v>100.3847078737252</c:v>
                </c:pt>
                <c:pt idx="215">
                  <c:v>100.26456622561977</c:v>
                </c:pt>
                <c:pt idx="216">
                  <c:v>100.09751841479567</c:v>
                </c:pt>
                <c:pt idx="217">
                  <c:v>99.919319311553636</c:v>
                </c:pt>
                <c:pt idx="218">
                  <c:v>99.766166301162968</c:v>
                </c:pt>
                <c:pt idx="219">
                  <c:v>99.667437681059241</c:v>
                </c:pt>
                <c:pt idx="220">
                  <c:v>99.640157955748862</c:v>
                </c:pt>
                <c:pt idx="221">
                  <c:v>99.686210625554224</c:v>
                </c:pt>
                <c:pt idx="222">
                  <c:v>99.792718536758471</c:v>
                </c:pt>
                <c:pt idx="223">
                  <c:v>99.935357345050818</c:v>
                </c:pt>
                <c:pt idx="224">
                  <c:v>100.08379274391837</c:v>
                </c:pt>
                <c:pt idx="225">
                  <c:v>100.20804782405887</c:v>
                </c:pt>
                <c:pt idx="226">
                  <c:v>100.28448058538058</c:v>
                </c:pt>
                <c:pt idx="227">
                  <c:v>100.30019559156008</c:v>
                </c:pt>
                <c:pt idx="228">
                  <c:v>100.25508572911859</c:v>
                </c:pt>
                <c:pt idx="229">
                  <c:v>100.16121421397546</c:v>
                </c:pt>
                <c:pt idx="230">
                  <c:v>100.03979343179439</c:v>
                </c:pt>
                <c:pt idx="231">
                  <c:v>99.916485002363501</c:v>
                </c:pt>
                <c:pt idx="232">
                  <c:v>99.816044993931456</c:v>
                </c:pt>
                <c:pt idx="233">
                  <c:v>99.75741798713473</c:v>
                </c:pt>
                <c:pt idx="234">
                  <c:v>99.750238733250882</c:v>
                </c:pt>
                <c:pt idx="235">
                  <c:v>99.793370695411056</c:v>
                </c:pt>
                <c:pt idx="236">
                  <c:v>99.875671920381009</c:v>
                </c:pt>
                <c:pt idx="237">
                  <c:v>99.978723700026251</c:v>
                </c:pt>
                <c:pt idx="238">
                  <c:v>100.08087815068399</c:v>
                </c:pt>
                <c:pt idx="239">
                  <c:v>100.16174924867205</c:v>
                </c:pt>
                <c:pt idx="240">
                  <c:v>100.20622694202629</c:v>
                </c:pt>
                <c:pt idx="241">
                  <c:v>100.20723536230756</c:v>
                </c:pt>
                <c:pt idx="242">
                  <c:v>100.16674628911326</c:v>
                </c:pt>
                <c:pt idx="243">
                  <c:v>100.09493241175603</c:v>
                </c:pt>
                <c:pt idx="244">
                  <c:v>100.00772274591546</c:v>
                </c:pt>
                <c:pt idx="245">
                  <c:v>99.923329014183807</c:v>
                </c:pt>
                <c:pt idx="246">
                  <c:v>99.858489166201977</c:v>
                </c:pt>
                <c:pt idx="247">
                  <c:v>99.825193477378846</c:v>
                </c:pt>
                <c:pt idx="248">
                  <c:v>99.828523877521107</c:v>
                </c:pt>
                <c:pt idx="249">
                  <c:v>99.865982982152033</c:v>
                </c:pt>
                <c:pt idx="250">
                  <c:v>99.928372535120999</c:v>
                </c:pt>
                <c:pt idx="251">
                  <c:v>100.00196810341731</c:v>
                </c:pt>
                <c:pt idx="252">
                  <c:v>100.07149027261536</c:v>
                </c:pt>
                <c:pt idx="253">
                  <c:v>100.12323827883043</c:v>
                </c:pt>
                <c:pt idx="254">
                  <c:v>100.14775122896866</c:v>
                </c:pt>
                <c:pt idx="255">
                  <c:v>100.14148828580623</c:v>
                </c:pt>
                <c:pt idx="256">
                  <c:v>100.10724083264068</c:v>
                </c:pt>
                <c:pt idx="257">
                  <c:v>100.05325758560528</c:v>
                </c:pt>
                <c:pt idx="258">
                  <c:v>99.991321983800589</c:v>
                </c:pt>
                <c:pt idx="259">
                  <c:v>99.934218765326023</c:v>
                </c:pt>
                <c:pt idx="260">
                  <c:v>99.89312695470997</c:v>
                </c:pt>
                <c:pt idx="261">
                  <c:v>99.875464343682737</c:v>
                </c:pt>
                <c:pt idx="262">
                  <c:v>99.883591994470308</c:v>
                </c:pt>
                <c:pt idx="263">
                  <c:v>99.914594863824448</c:v>
                </c:pt>
                <c:pt idx="264">
                  <c:v>99.961128616945999</c:v>
                </c:pt>
                <c:pt idx="265">
                  <c:v>100.01310995902226</c:v>
                </c:pt>
                <c:pt idx="266">
                  <c:v>100.05987024219026</c:v>
                </c:pt>
                <c:pt idx="267">
                  <c:v>100.09231846276181</c:v>
                </c:pt>
                <c:pt idx="268">
                  <c:v>100.10468057975243</c:v>
                </c:pt>
              </c:numCache>
            </c:numRef>
          </c:yVal>
          <c:smooth val="1"/>
          <c:extLst>
            <c:ext xmlns:c16="http://schemas.microsoft.com/office/drawing/2014/chart" uri="{C3380CC4-5D6E-409C-BE32-E72D297353CC}">
              <c16:uniqueId val="{00000000-C0DA-4BD2-847A-247C32962235}"/>
            </c:ext>
          </c:extLst>
        </c:ser>
        <c:ser>
          <c:idx val="1"/>
          <c:order val="1"/>
          <c:tx>
            <c:strRef>
              <c:f>Sheet3!$M$1</c:f>
              <c:strCache>
                <c:ptCount val="1"/>
                <c:pt idx="0">
                  <c:v>d=0.6</c:v>
                </c:pt>
              </c:strCache>
            </c:strRef>
          </c:tx>
          <c:spPr>
            <a:ln w="19050" cap="rnd">
              <a:solidFill>
                <a:schemeClr val="accent2"/>
              </a:solidFill>
              <a:round/>
            </a:ln>
            <a:effectLst/>
          </c:spPr>
          <c:marker>
            <c:symbol val="circle"/>
            <c:size val="5"/>
            <c:spPr>
              <a:noFill/>
              <a:ln w="9525">
                <a:noFill/>
              </a:ln>
              <a:effectLst/>
            </c:spPr>
          </c:marker>
          <c:xVal>
            <c:numRef>
              <c:f>Sheet3!$K$2:$K$503</c:f>
              <c:numCache>
                <c:formatCode>General</c:formatCode>
                <c:ptCount val="50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numCache>
            </c:numRef>
          </c:xVal>
          <c:yVal>
            <c:numRef>
              <c:f>Sheet3!$M$2:$M$503</c:f>
              <c:numCache>
                <c:formatCode>General</c:formatCode>
                <c:ptCount val="502"/>
                <c:pt idx="0">
                  <c:v>0</c:v>
                </c:pt>
                <c:pt idx="1">
                  <c:v>80</c:v>
                </c:pt>
                <c:pt idx="2">
                  <c:v>52</c:v>
                </c:pt>
                <c:pt idx="3">
                  <c:v>99.8</c:v>
                </c:pt>
                <c:pt idx="4">
                  <c:v>99.77</c:v>
                </c:pt>
                <c:pt idx="5">
                  <c:v>128.4855</c:v>
                </c:pt>
                <c:pt idx="6">
                  <c:v>132.82082500000001</c:v>
                </c:pt>
                <c:pt idx="7">
                  <c:v>145.00332374999999</c:v>
                </c:pt>
                <c:pt idx="8">
                  <c:v>142.86772856250002</c:v>
                </c:pt>
                <c:pt idx="9">
                  <c:v>140.856223784375</c:v>
                </c:pt>
                <c:pt idx="10">
                  <c:v>130.69959524265624</c:v>
                </c:pt>
                <c:pt idx="11">
                  <c:v>119.79795333764842</c:v>
                </c:pt>
                <c:pt idx="12">
                  <c:v>105.92881087833474</c:v>
                </c:pt>
                <c:pt idx="13">
                  <c:v>93.347863698903325</c:v>
                </c:pt>
                <c:pt idx="14">
                  <c:v>81.953473970733455</c:v>
                </c:pt>
                <c:pt idx="15">
                  <c:v>74.026174464068461</c:v>
                </c:pt>
                <c:pt idx="16">
                  <c:v>69.6097509070201</c:v>
                </c:pt>
                <c:pt idx="17">
                  <c:v>69.385672776650154</c:v>
                </c:pt>
                <c:pt idx="18">
                  <c:v>72.780256741461628</c:v>
                </c:pt>
                <c:pt idx="19">
                  <c:v>79.277862902631355</c:v>
                </c:pt>
                <c:pt idx="20">
                  <c:v>87.733202857401366</c:v>
                </c:pt>
                <c:pt idx="21">
                  <c:v>97.044494966792442</c:v>
                </c:pt>
                <c:pt idx="22">
                  <c:v>105.96775218458284</c:v>
                </c:pt>
                <c:pt idx="23">
                  <c:v>113.48411703952755</c:v>
                </c:pt>
                <c:pt idx="24">
                  <c:v>118.77197566152692</c:v>
                </c:pt>
                <c:pt idx="25">
                  <c:v>121.37814995988815</c:v>
                </c:pt>
                <c:pt idx="26">
                  <c:v>121.18739614553658</c:v>
                </c:pt>
                <c:pt idx="27">
                  <c:v>118.44685766042294</c:v>
                </c:pt>
                <c:pt idx="28">
                  <c:v>113.68384536993764</c:v>
                </c:pt>
                <c:pt idx="29">
                  <c:v>107.63569890321206</c:v>
                </c:pt>
                <c:pt idx="30">
                  <c:v>101.13390048492452</c:v>
                </c:pt>
                <c:pt idx="31">
                  <c:v>95.002603061503649</c:v>
                </c:pt>
                <c:pt idx="32">
                  <c:v>89.955049300033082</c:v>
                </c:pt>
                <c:pt idx="33">
                  <c:v>86.518617169459247</c:v>
                </c:pt>
                <c:pt idx="34">
                  <c:v>84.983610232984205</c:v>
                </c:pt>
                <c:pt idx="35">
                  <c:v>85.387776480276798</c:v>
                </c:pt>
                <c:pt idx="36">
                  <c:v>87.530675208888823</c:v>
                </c:pt>
                <c:pt idx="37">
                  <c:v>91.01705447050081</c:v>
                </c:pt>
                <c:pt idx="38">
                  <c:v>95.319615555132074</c:v>
                </c:pt>
                <c:pt idx="39">
                  <c:v>99.853416380693787</c:v>
                </c:pt>
                <c:pt idx="40">
                  <c:v>104.0511000442804</c:v>
                </c:pt>
                <c:pt idx="41">
                  <c:v>107.43034981301665</c:v>
                </c:pt>
                <c:pt idx="42">
                  <c:v>109.64562746762297</c:v>
                </c:pt>
                <c:pt idx="43">
                  <c:v>110.51939901445235</c:v>
                </c:pt>
                <c:pt idx="44">
                  <c:v>110.05050584571596</c:v>
                </c:pt>
                <c:pt idx="45">
                  <c:v>108.40055499561265</c:v>
                </c:pt>
                <c:pt idx="46">
                  <c:v>105.86162529771212</c:v>
                </c:pt>
                <c:pt idx="47">
                  <c:v>102.81070433384255</c:v>
                </c:pt>
                <c:pt idx="48">
                  <c:v>99.657383310979355</c:v>
                </c:pt>
                <c:pt idx="49">
                  <c:v>96.791691712459624</c:v>
                </c:pt>
                <c:pt idx="50">
                  <c:v>94.538368696767876</c:v>
                </c:pt>
                <c:pt idx="51">
                  <c:v>93.122616942810353</c:v>
                </c:pt>
                <c:pt idx="52">
                  <c:v>92.650586630948098</c:v>
                </c:pt>
                <c:pt idx="53">
                  <c:v>93.105807643232183</c:v>
                </c:pt>
                <c:pt idx="54">
                  <c:v>94.360755281767808</c:v>
                </c:pt>
                <c:pt idx="55">
                  <c:v>96.200968506272176</c:v>
                </c:pt>
                <c:pt idx="56">
                  <c:v>98.35781801671564</c:v>
                </c:pt>
                <c:pt idx="57">
                  <c:v>100.54527967673033</c:v>
                </c:pt>
                <c:pt idx="58">
                  <c:v>102.4959450286555</c:v>
                </c:pt>
                <c:pt idx="59">
                  <c:v>103.99196589210702</c:v>
                </c:pt>
                <c:pt idx="60">
                  <c:v>104.88757922704875</c:v>
                </c:pt>
                <c:pt idx="61">
                  <c:v>105.12114056693953</c:v>
                </c:pt>
                <c:pt idx="62">
                  <c:v>104.71602692347844</c:v>
                </c:pt>
                <c:pt idx="63">
                  <c:v>103.77116856750582</c:v>
                </c:pt>
                <c:pt idx="64">
                  <c:v>102.4431662433376</c:v>
                </c:pt>
                <c:pt idx="65">
                  <c:v>100.92281716762763</c:v>
                </c:pt>
                <c:pt idx="66">
                  <c:v>99.40933016310268</c:v>
                </c:pt>
                <c:pt idx="67">
                  <c:v>98.085534233472416</c:v>
                </c:pt>
                <c:pt idx="68">
                  <c:v>97.097006608692382</c:v>
                </c:pt>
                <c:pt idx="69">
                  <c:v>96.537343060502735</c:v>
                </c:pt>
                <c:pt idx="70">
                  <c:v>96.440875631667794</c:v>
                </c:pt>
                <c:pt idx="71">
                  <c:v>96.783138776328215</c:v>
                </c:pt>
                <c:pt idx="72">
                  <c:v>97.488422664392743</c:v>
                </c:pt>
                <c:pt idx="73">
                  <c:v>98.442945379133036</c:v>
                </c:pt>
                <c:pt idx="74">
                  <c:v>99.51160958630426</c:v>
                </c:pt>
                <c:pt idx="75">
                  <c:v>100.55603377039751</c:v>
                </c:pt>
                <c:pt idx="76">
                  <c:v>101.45157400505337</c:v>
                </c:pt>
                <c:pt idx="77">
                  <c:v>102.10135279662821</c:v>
                </c:pt>
                <c:pt idx="78">
                  <c:v>102.44582895514728</c:v>
                </c:pt>
                <c:pt idx="79">
                  <c:v>102.46709709454439</c:v>
                </c:pt>
                <c:pt idx="80">
                  <c:v>102.18780721953594</c:v>
                </c:pt>
                <c:pt idx="81">
                  <c:v>101.66525520301407</c:v>
                </c:pt>
                <c:pt idx="82">
                  <c:v>100.98173703162352</c:v>
                </c:pt>
                <c:pt idx="83">
                  <c:v>100.23262705539901</c:v>
                </c:pt>
                <c:pt idx="84">
                  <c:v>99.51380224980629</c:v>
                </c:pt>
                <c:pt idx="85">
                  <c:v>98.909987132152892</c:v>
                </c:pt>
                <c:pt idx="86">
                  <c:v>98.485359531187996</c:v>
                </c:pt>
                <c:pt idx="87">
                  <c:v>98.277378894020615</c:v>
                </c:pt>
                <c:pt idx="88">
                  <c:v>98.294333331628977</c:v>
                </c:pt>
                <c:pt idx="89">
                  <c:v>98.516612336165693</c:v>
                </c:pt>
                <c:pt idx="90">
                  <c:v>98.901260183085427</c:v>
                </c:pt>
                <c:pt idx="91">
                  <c:v>99.389002295612286</c:v>
                </c:pt>
                <c:pt idx="92">
                  <c:v>99.912700284026045</c:v>
                </c:pt>
                <c:pt idx="93">
                  <c:v>100.40609979068178</c:v>
                </c:pt>
                <c:pt idx="94">
                  <c:v>100.81178845292318</c:v>
                </c:pt>
                <c:pt idx="95">
                  <c:v>101.08746149811648</c:v>
                </c:pt>
                <c:pt idx="96">
                  <c:v>101.20986796165568</c:v>
                </c:pt>
                <c:pt idx="97">
                  <c:v>101.17614045867924</c:v>
                </c:pt>
                <c:pt idx="98">
                  <c:v>101.00255161902516</c:v>
                </c:pt>
                <c:pt idx="99">
                  <c:v>100.72104869955534</c:v>
                </c:pt>
                <c:pt idx="100">
                  <c:v>100.37415963403738</c:v>
                </c:pt>
                <c:pt idx="101">
                  <c:v>100.00901478261673</c:v>
                </c:pt>
                <c:pt idx="102">
                  <c:v>99.671277688785381</c:v>
                </c:pt>
                <c:pt idx="103">
                  <c:v>99.399727257334959</c:v>
                </c:pt>
                <c:pt idx="104">
                  <c:v>99.222096898561489</c:v>
                </c:pt>
                <c:pt idx="105">
                  <c:v>99.15257663440822</c:v>
                </c:pt>
                <c:pt idx="106">
                  <c:v>99.191150999808855</c:v>
                </c:pt>
                <c:pt idx="107">
                  <c:v>99.324709669245337</c:v>
                </c:pt>
                <c:pt idx="108">
                  <c:v>99.529657888939425</c:v>
                </c:pt>
                <c:pt idx="109">
                  <c:v>99.775593389706358</c:v>
                </c:pt>
                <c:pt idx="110">
                  <c:v>100.02952106884997</c:v>
                </c:pt>
                <c:pt idx="111">
                  <c:v>100.2600528432404</c:v>
                </c:pt>
                <c:pt idx="112">
                  <c:v>100.44108500311513</c:v>
                </c:pt>
                <c:pt idx="113">
                  <c:v>100.55454832308253</c:v>
                </c:pt>
                <c:pt idx="114">
                  <c:v>100.59197011637946</c:v>
                </c:pt>
                <c:pt idx="115">
                  <c:v>100.55475171273793</c:v>
                </c:pt>
                <c:pt idx="116">
                  <c:v>100.45322800489394</c:v>
                </c:pt>
                <c:pt idx="117">
                  <c:v>100.30471806398485</c:v>
                </c:pt>
                <c:pt idx="118">
                  <c:v>100.13088174716331</c:v>
                </c:pt>
                <c:pt idx="119">
                  <c:v>99.95475672229766</c:v>
                </c:pt>
                <c:pt idx="120">
                  <c:v>99.797859829042238</c:v>
                </c:pt>
                <c:pt idx="121">
                  <c:v>99.677698935674997</c:v>
                </c:pt>
                <c:pt idx="122">
                  <c:v>99.605964699908199</c:v>
                </c:pt>
                <c:pt idx="123">
                  <c:v>99.587568241387828</c:v>
                </c:pt>
                <c:pt idx="124">
                  <c:v>99.620575291168052</c:v>
                </c:pt>
                <c:pt idx="125">
                  <c:v>99.696974825245306</c:v>
                </c:pt>
                <c:pt idx="126">
                  <c:v>99.804123926991409</c:v>
                </c:pt>
                <c:pt idx="127">
                  <c:v>99.926641047650619</c:v>
                </c:pt>
                <c:pt idx="128">
                  <c:v>100.0484832913989</c:v>
                </c:pt>
                <c:pt idx="129">
                  <c:v>100.15494169082653</c:v>
                </c:pt>
                <c:pt idx="130">
                  <c:v>100.23431913870986</c:v>
                </c:pt>
                <c:pt idx="131">
                  <c:v>100.27911245738363</c:v>
                </c:pt>
                <c:pt idx="132">
                  <c:v>100.28659409617273</c:v>
                </c:pt>
                <c:pt idx="133">
                  <c:v>100.25876984171863</c:v>
                </c:pt>
                <c:pt idx="134">
                  <c:v>100.20176636758943</c:v>
                </c:pt>
                <c:pt idx="135">
                  <c:v>100.12476732545386</c:v>
                </c:pt>
                <c:pt idx="136">
                  <c:v>100.03866211113811</c:v>
                </c:pt>
                <c:pt idx="137">
                  <c:v>99.954593438618645</c:v>
                </c:pt>
                <c:pt idx="138">
                  <c:v>99.882587586923663</c:v>
                </c:pt>
                <c:pt idx="139">
                  <c:v>99.830426817933997</c:v>
                </c:pt>
                <c:pt idx="140">
                  <c:v>99.802881674183823</c:v>
                </c:pt>
                <c:pt idx="141">
                  <c:v>99.801368077640689</c:v>
                </c:pt>
                <c:pt idx="142">
                  <c:v>99.824037617072349</c:v>
                </c:pt>
                <c:pt idx="143">
                  <c:v>99.866256274533086</c:v>
                </c:pt>
                <c:pt idx="144">
                  <c:v>99.921383273396728</c:v>
                </c:pt>
                <c:pt idx="145">
                  <c:v>99.9817322627961</c:v>
                </c:pt>
                <c:pt idx="146">
                  <c:v>100.03958415584484</c:v>
                </c:pt>
                <c:pt idx="147">
                  <c:v>100.08812488088255</c:v>
                </c:pt>
                <c:pt idx="148">
                  <c:v>100.12220029429848</c:v>
                </c:pt>
                <c:pt idx="149">
                  <c:v>100.138811065157</c:v>
                </c:pt>
                <c:pt idx="150">
                  <c:v>100.13730786997564</c:v>
                </c:pt>
                <c:pt idx="151">
                  <c:v>100.11928664018215</c:v>
                </c:pt>
                <c:pt idx="152">
                  <c:v>100.08821996460917</c:v>
                </c:pt>
                <c:pt idx="153">
                  <c:v>100.04888989736071</c:v>
                </c:pt>
                <c:pt idx="154">
                  <c:v>100.00670638900782</c:v>
                </c:pt>
                <c:pt idx="155">
                  <c:v>99.967002842933667</c:v>
                </c:pt>
                <c:pt idx="156">
                  <c:v>99.934395928209256</c:v>
                </c:pt>
                <c:pt idx="157">
                  <c:v>99.912282194769361</c:v>
                </c:pt>
                <c:pt idx="158">
                  <c:v>99.902521800276872</c:v>
                </c:pt>
                <c:pt idx="159">
                  <c:v>99.905333062085191</c:v>
                </c:pt>
                <c:pt idx="160">
                  <c:v>99.919394154605556</c:v>
                </c:pt>
                <c:pt idx="161">
                  <c:v>99.942123463151574</c:v>
                </c:pt>
                <c:pt idx="162">
                  <c:v>99.970090684024598</c:v>
                </c:pt>
                <c:pt idx="163">
                  <c:v>99.999498659652843</c:v>
                </c:pt>
                <c:pt idx="164">
                  <c:v>100.02667205171598</c:v>
                </c:pt>
                <c:pt idx="165">
                  <c:v>100.04849311397182</c:v>
                </c:pt>
                <c:pt idx="166">
                  <c:v>100.06273589820488</c:v>
                </c:pt>
                <c:pt idx="167">
                  <c:v>100.06826633039898</c:v>
                </c:pt>
                <c:pt idx="168">
                  <c:v>100.06509438612696</c:v>
                </c:pt>
                <c:pt idx="169">
                  <c:v>100.05428358772282</c:v>
                </c:pt>
                <c:pt idx="170">
                  <c:v>100.03773992417358</c:v>
                </c:pt>
                <c:pt idx="171">
                  <c:v>100.01791517805415</c:v>
                </c:pt>
                <c:pt idx="172">
                  <c:v>99.997467283171972</c:v>
                </c:pt>
                <c:pt idx="173">
                  <c:v>99.978922215657178</c:v>
                </c:pt>
                <c:pt idx="174">
                  <c:v>99.96437826196626</c:v>
                </c:pt>
                <c:pt idx="175">
                  <c:v>99.955285185272302</c:v>
                </c:pt>
                <c:pt idx="176">
                  <c:v>99.952319199160399</c:v>
                </c:pt>
                <c:pt idx="177">
                  <c:v>99.955361418172785</c:v>
                </c:pt>
                <c:pt idx="178">
                  <c:v>99.963574319525421</c:v>
                </c:pt>
                <c:pt idx="179">
                  <c:v>99.975559302501196</c:v>
                </c:pt>
                <c:pt idx="180">
                  <c:v>99.989569926854045</c:v>
                </c:pt>
                <c:pt idx="181">
                  <c:v>100.00375064979221</c:v>
                </c:pt>
                <c:pt idx="182">
                  <c:v>100.01637014747384</c:v>
                </c:pt>
                <c:pt idx="183">
                  <c:v>100.02602137593054</c:v>
                </c:pt>
                <c:pt idx="184">
                  <c:v>100.03176672931325</c:v>
                </c:pt>
                <c:pt idx="185">
                  <c:v>100.03321499420856</c:v>
                </c:pt>
                <c:pt idx="186">
                  <c:v>100.03052610010984</c:v>
                </c:pt>
                <c:pt idx="187">
                  <c:v>100.02434872609049</c:v>
                </c:pt>
                <c:pt idx="188">
                  <c:v>100.01570356350639</c:v>
                </c:pt>
                <c:pt idx="189">
                  <c:v>100.00583061948907</c:v>
                </c:pt>
                <c:pt idx="190">
                  <c:v>99.996021867634752</c:v>
                </c:pt>
                <c:pt idx="191">
                  <c:v>99.987460664548394</c:v>
                </c:pt>
                <c:pt idx="192">
                  <c:v>99.981086859445895</c:v>
                </c:pt>
                <c:pt idx="193">
                  <c:v>99.977501933919029</c:v>
                </c:pt>
                <c:pt idx="194">
                  <c:v>99.976922540139313</c:v>
                </c:pt>
                <c:pt idx="195">
                  <c:v>99.979184288972434</c:v>
                </c:pt>
                <c:pt idx="196">
                  <c:v>99.983791407001718</c:v>
                </c:pt>
                <c:pt idx="197">
                  <c:v>99.990002666211495</c:v>
                </c:pt>
                <c:pt idx="198">
                  <c:v>99.996940344510179</c:v>
                </c:pt>
                <c:pt idx="199">
                  <c:v>100.00370721853855</c:v>
                </c:pt>
                <c:pt idx="200">
                  <c:v>100.00949678771997</c:v>
                </c:pt>
                <c:pt idx="201">
                  <c:v>100.01368390380649</c:v>
                </c:pt>
                <c:pt idx="202">
                  <c:v>100.01588635518434</c:v>
                </c:pt>
                <c:pt idx="203">
                  <c:v>100.01599221178164</c:v>
                </c:pt>
                <c:pt idx="204">
                  <c:v>100.01415229006106</c:v>
                </c:pt>
                <c:pt idx="205">
                  <c:v>100.01074137340503</c:v>
                </c:pt>
                <c:pt idx="206">
                  <c:v>100.00629532486207</c:v>
                </c:pt>
                <c:pt idx="207">
                  <c:v>100.001433592906</c:v>
                </c:pt>
                <c:pt idx="208">
                  <c:v>99.996777639014397</c:v>
                </c:pt>
                <c:pt idx="209">
                  <c:v>99.992875488175827</c:v>
                </c:pt>
                <c:pt idx="210">
                  <c:v>99.990141065412189</c:v>
                </c:pt>
                <c:pt idx="211">
                  <c:v>99.988814513859353</c:v>
                </c:pt>
                <c:pt idx="212">
                  <c:v>99.988946664385807</c:v>
                </c:pt>
                <c:pt idx="213">
                  <c:v>99.990407653261201</c:v>
                </c:pt>
                <c:pt idx="214">
                  <c:v>99.992916759031218</c:v>
                </c:pt>
                <c:pt idx="215">
                  <c:v>99.996088187569711</c:v>
                </c:pt>
                <c:pt idx="216">
                  <c:v>99.999486013506257</c:v>
                </c:pt>
                <c:pt idx="217">
                  <c:v>100.00268090700588</c:v>
                </c:pt>
                <c:pt idx="218">
                  <c:v>100.00530163389151</c:v>
                </c:pt>
                <c:pt idx="219">
                  <c:v>100.00707549762295</c:v>
                </c:pt>
                <c:pt idx="220">
                  <c:v>100.00785368653574</c:v>
                </c:pt>
                <c:pt idx="221">
                  <c:v>100.00761963358693</c:v>
                </c:pt>
                <c:pt idx="222">
                  <c:v>100.00648070168513</c:v>
                </c:pt>
                <c:pt idx="223">
                  <c:v>100.0046455034132</c:v>
                </c:pt>
                <c:pt idx="224">
                  <c:v>100.00239072419431</c:v>
                </c:pt>
                <c:pt idx="225">
                  <c:v>100.00002228766569</c:v>
                </c:pt>
                <c:pt idx="226">
                  <c:v>99.997836009816183</c:v>
                </c:pt>
                <c:pt idx="227">
                  <c:v>99.996082548688435</c:v>
                </c:pt>
                <c:pt idx="228">
                  <c:v>99.994940560846345</c:v>
                </c:pt>
                <c:pt idx="229">
                  <c:v>99.994500676255683</c:v>
                </c:pt>
                <c:pt idx="230">
                  <c:v>99.994761388692581</c:v>
                </c:pt>
                <c:pt idx="231">
                  <c:v>99.995636429552562</c:v>
                </c:pt>
                <c:pt idx="232">
                  <c:v>99.996971835405191</c:v>
                </c:pt>
                <c:pt idx="233">
                  <c:v>99.998569884888568</c:v>
                </c:pt>
                <c:pt idx="234">
                  <c:v>100.00021646874161</c:v>
                </c:pt>
                <c:pt idx="235">
                  <c:v>100.00170830903188</c:v>
                </c:pt>
                <c:pt idx="236">
                  <c:v>100.00287674163893</c:v>
                </c:pt>
                <c:pt idx="237">
                  <c:v>100.00360544889777</c:v>
                </c:pt>
                <c:pt idx="238">
                  <c:v>100.00384046622302</c:v>
                </c:pt>
                <c:pt idx="239">
                  <c:v>100.00359185339757</c:v>
                </c:pt>
                <c:pt idx="240">
                  <c:v>100.00292747862429</c:v>
                </c:pt>
                <c:pt idx="241">
                  <c:v>100.00196028403352</c:v>
                </c:pt>
                <c:pt idx="242">
                  <c:v>100.00083108425608</c:v>
                </c:pt>
                <c:pt idx="243">
                  <c:v>99.999689330728302</c:v>
                </c:pt>
                <c:pt idx="244">
                  <c:v>99.998674330981444</c:v>
                </c:pt>
                <c:pt idx="245">
                  <c:v>99.997899162757108</c:v>
                </c:pt>
                <c:pt idx="246">
                  <c:v>99.997439021479039</c:v>
                </c:pt>
                <c:pt idx="247">
                  <c:v>99.997325066801309</c:v>
                </c:pt>
                <c:pt idx="248">
                  <c:v>99.997544084537012</c:v>
                </c:pt>
                <c:pt idx="249">
                  <c:v>99.998043551030463</c:v>
                </c:pt>
                <c:pt idx="250">
                  <c:v>99.998741064738496</c:v>
                </c:pt>
                <c:pt idx="251">
                  <c:v>99.999536661484683</c:v>
                </c:pt>
                <c:pt idx="252">
                  <c:v>100.00032629627373</c:v>
                </c:pt>
                <c:pt idx="253">
                  <c:v>100.00101476724286</c:v>
                </c:pt>
                <c:pt idx="254">
                  <c:v>100.0015265595069</c:v>
                </c:pt>
                <c:pt idx="255">
                  <c:v>100.00181345747941</c:v>
                </c:pt>
                <c:pt idx="256">
                  <c:v>100.00185825563234</c:v>
                </c:pt>
                <c:pt idx="257">
                  <c:v>100.00167442264291</c:v>
                </c:pt>
                <c:pt idx="258">
                  <c:v>100.00130207545979</c:v>
                </c:pt>
                <c:pt idx="259">
                  <c:v>100.00080103906008</c:v>
                </c:pt>
                <c:pt idx="260">
                  <c:v>100.00024206019829</c:v>
                </c:pt>
                <c:pt idx="261">
                  <c:v>99.999697383717191</c:v>
                </c:pt>
                <c:pt idx="262">
                  <c:v>99.999231882888282</c:v>
                </c:pt>
                <c:pt idx="263">
                  <c:v>99.998895775131842</c:v>
                </c:pt>
                <c:pt idx="264">
                  <c:v>99.998719681893377</c:v>
                </c:pt>
                <c:pt idx="265">
                  <c:v>99.99871244822738</c:v>
                </c:pt>
                <c:pt idx="266">
                  <c:v>99.998861770855711</c:v>
                </c:pt>
                <c:pt idx="267">
                  <c:v>99.999137339404896</c:v>
                </c:pt>
                <c:pt idx="268">
                  <c:v>99.999495914093117</c:v>
                </c:pt>
              </c:numCache>
            </c:numRef>
          </c:yVal>
          <c:smooth val="1"/>
          <c:extLst>
            <c:ext xmlns:c16="http://schemas.microsoft.com/office/drawing/2014/chart" uri="{C3380CC4-5D6E-409C-BE32-E72D297353CC}">
              <c16:uniqueId val="{00000001-C0DA-4BD2-847A-247C32962235}"/>
            </c:ext>
          </c:extLst>
        </c:ser>
        <c:dLbls>
          <c:showLegendKey val="0"/>
          <c:showVal val="0"/>
          <c:showCatName val="0"/>
          <c:showSerName val="0"/>
          <c:showPercent val="0"/>
          <c:showBubbleSize val="0"/>
        </c:dLbls>
        <c:axId val="203904272"/>
        <c:axId val="203906768"/>
      </c:scatterChart>
      <c:valAx>
        <c:axId val="2039042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906768"/>
        <c:crosses val="autoZero"/>
        <c:crossBetween val="midCat"/>
      </c:valAx>
      <c:valAx>
        <c:axId val="203906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904272"/>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smoothMarker"/>
        <c:varyColors val="0"/>
        <c:ser>
          <c:idx val="0"/>
          <c:order val="0"/>
          <c:tx>
            <c:strRef>
              <c:f>Sheet3!$D$1</c:f>
              <c:strCache>
                <c:ptCount val="1"/>
                <c:pt idx="0">
                  <c:v>loc</c:v>
                </c:pt>
              </c:strCache>
            </c:strRef>
          </c:tx>
          <c:spPr>
            <a:ln w="19050" cap="rnd">
              <a:solidFill>
                <a:schemeClr val="accent1"/>
              </a:solidFill>
              <a:round/>
            </a:ln>
            <a:effectLst/>
          </c:spPr>
          <c:marker>
            <c:symbol val="circle"/>
            <c:size val="5"/>
            <c:spPr>
              <a:noFill/>
              <a:ln w="9525">
                <a:noFill/>
              </a:ln>
              <a:effectLst/>
            </c:spPr>
          </c:marker>
          <c:xVal>
            <c:numRef>
              <c:f>Sheet3!$C$2:$C$503</c:f>
              <c:numCache>
                <c:formatCode>General</c:formatCode>
                <c:ptCount val="50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numCache>
            </c:numRef>
          </c:xVal>
          <c:yVal>
            <c:numRef>
              <c:f>Sheet3!$D$2:$D$503</c:f>
              <c:numCache>
                <c:formatCode>General</c:formatCode>
                <c:ptCount val="502"/>
                <c:pt idx="0">
                  <c:v>0</c:v>
                </c:pt>
                <c:pt idx="1">
                  <c:v>113</c:v>
                </c:pt>
                <c:pt idx="2">
                  <c:v>19.659999999999997</c:v>
                </c:pt>
                <c:pt idx="3">
                  <c:v>138.9512</c:v>
                </c:pt>
                <c:pt idx="4">
                  <c:v>46.740583999999984</c:v>
                </c:pt>
                <c:pt idx="5">
                  <c:v>166.48907087999999</c:v>
                </c:pt>
                <c:pt idx="6">
                  <c:v>69.830353561600006</c:v>
                </c:pt>
                <c:pt idx="7">
                  <c:v>185.29720130131199</c:v>
                </c:pt>
                <c:pt idx="8">
                  <c:v>80.654490889731875</c:v>
                </c:pt>
                <c:pt idx="9">
                  <c:v>189.81490690148601</c:v>
                </c:pt>
                <c:pt idx="10">
                  <c:v>76.717413158654395</c:v>
                </c:pt>
                <c:pt idx="11">
                  <c:v>180.63116754299824</c:v>
                </c:pt>
                <c:pt idx="12">
                  <c:v>61.402539941252058</c:v>
                </c:pt>
                <c:pt idx="13">
                  <c:v>163.37725097840649</c:v>
                </c:pt>
                <c:pt idx="14">
                  <c:v>41.858671333844356</c:v>
                </c:pt>
                <c:pt idx="15">
                  <c:v>145.89304673873787</c:v>
                </c:pt>
                <c:pt idx="16">
                  <c:v>25.782845829645339</c:v>
                </c:pt>
                <c:pt idx="17">
                  <c:v>134.97604177208541</c:v>
                </c:pt>
                <c:pt idx="18">
                  <c:v>18.462210491061072</c:v>
                </c:pt>
                <c:pt idx="19">
                  <c:v>133.98916399369764</c:v>
                </c:pt>
                <c:pt idx="20">
                  <c:v>21.14400717365821</c:v>
                </c:pt>
                <c:pt idx="21">
                  <c:v>142.0983693599778</c:v>
                </c:pt>
                <c:pt idx="22">
                  <c:v>31.151786889071943</c:v>
                </c:pt>
                <c:pt idx="23">
                  <c:v>155.19005469511666</c:v>
                </c:pt>
                <c:pt idx="24">
                  <c:v>43.452487414271758</c:v>
                </c:pt>
                <c:pt idx="25">
                  <c:v>167.88282764542214</c:v>
                </c:pt>
                <c:pt idx="26">
                  <c:v>52.878931349774945</c:v>
                </c:pt>
                <c:pt idx="27">
                  <c:v>175.72328356887687</c:v>
                </c:pt>
                <c:pt idx="28">
                  <c:v>56.081890344531644</c:v>
                </c:pt>
                <c:pt idx="29">
                  <c:v>176.71793197490319</c:v>
                </c:pt>
                <c:pt idx="30">
                  <c:v>52.520570713888901</c:v>
                </c:pt>
                <c:pt idx="31">
                  <c:v>171.7240280621364</c:v>
                </c:pt>
                <c:pt idx="32">
                  <c:v>44.259745623930755</c:v>
                </c:pt>
                <c:pt idx="33">
                  <c:v>163.71772618425069</c:v>
                </c:pt>
                <c:pt idx="34">
                  <c:v>34.821557891075656</c:v>
                </c:pt>
                <c:pt idx="35">
                  <c:v>156.37524486809463</c:v>
                </c:pt>
                <c:pt idx="36">
                  <c:v>27.657833121363268</c:v>
                </c:pt>
                <c:pt idx="37">
                  <c:v>152.59684715078365</c:v>
                </c:pt>
                <c:pt idx="38">
                  <c:v>24.86906507675512</c:v>
                </c:pt>
                <c:pt idx="39">
                  <c:v>153.5339794672845</c:v>
                </c:pt>
                <c:pt idx="40">
                  <c:v>26.613644532791653</c:v>
                </c:pt>
                <c:pt idx="41">
                  <c:v>158.41087931073579</c:v>
                </c:pt>
                <c:pt idx="42">
                  <c:v>31.328736655069193</c:v>
                </c:pt>
                <c:pt idx="43">
                  <c:v>165.09277481443007</c:v>
                </c:pt>
                <c:pt idx="44">
                  <c:v>36.563107944961303</c:v>
                </c:pt>
                <c:pt idx="45">
                  <c:v>171.08044850678533</c:v>
                </c:pt>
                <c:pt idx="46">
                  <c:v>40.022115428058768</c:v>
                </c:pt>
                <c:pt idx="47">
                  <c:v>174.49765240336882</c:v>
                </c:pt>
                <c:pt idx="48">
                  <c:v>40.403382898985555</c:v>
                </c:pt>
                <c:pt idx="49">
                  <c:v>174.70307031613913</c:v>
                </c:pt>
                <c:pt idx="50">
                  <c:v>37.74077936217796</c:v>
                </c:pt>
                <c:pt idx="51">
                  <c:v>172.35208696861596</c:v>
                </c:pt>
                <c:pt idx="52">
                  <c:v>33.198965139837625</c:v>
                </c:pt>
                <c:pt idx="53">
                  <c:v>168.96462574928191</c:v>
                </c:pt>
                <c:pt idx="54">
                  <c:v>28.474610510850496</c:v>
                </c:pt>
                <c:pt idx="55">
                  <c:v>166.23195247069498</c:v>
                </c:pt>
                <c:pt idx="56">
                  <c:v>25.084994644011658</c:v>
                </c:pt>
                <c:pt idx="57">
                  <c:v>165.35938458133103</c:v>
                </c:pt>
                <c:pt idx="58">
                  <c:v>23.82632468499574</c:v>
                </c:pt>
                <c:pt idx="59">
                  <c:v>166.68558119177692</c:v>
                </c:pt>
                <c:pt idx="60">
                  <c:v>24.579904379965313</c:v>
                </c:pt>
                <c:pt idx="61">
                  <c:v>169.68091851904251</c:v>
                </c:pt>
                <c:pt idx="62">
                  <c:v>26.488475663030755</c:v>
                </c:pt>
                <c:pt idx="63">
                  <c:v>173.27087482264619</c:v>
                </c:pt>
                <c:pt idx="64">
                  <c:v>28.383375985218294</c:v>
                </c:pt>
                <c:pt idx="65">
                  <c:v>176.31658202986847</c:v>
                </c:pt>
                <c:pt idx="66">
                  <c:v>29.266555825979793</c:v>
                </c:pt>
                <c:pt idx="67">
                  <c:v>178.05012575823076</c:v>
                </c:pt>
                <c:pt idx="68">
                  <c:v>28.659247635613127</c:v>
                </c:pt>
                <c:pt idx="69">
                  <c:v>178.30830058303158</c:v>
                </c:pt>
                <c:pt idx="70">
                  <c:v>26.706104871339221</c:v>
                </c:pt>
                <c:pt idx="71">
                  <c:v>177.5064592239367</c:v>
                </c:pt>
                <c:pt idx="72">
                  <c:v>24.031132454327377</c:v>
                </c:pt>
                <c:pt idx="73">
                  <c:v>176.3997289759854</c:v>
                </c:pt>
                <c:pt idx="74">
                  <c:v>21.435101215484792</c:v>
                </c:pt>
                <c:pt idx="75">
                  <c:v>175.75158318231979</c:v>
                </c:pt>
                <c:pt idx="76">
                  <c:v>19.570492367926988</c:v>
                </c:pt>
                <c:pt idx="77">
                  <c:v>176.04710030721026</c:v>
                </c:pt>
                <c:pt idx="78">
                  <c:v>18.718797947168582</c:v>
                </c:pt>
                <c:pt idx="79">
                  <c:v>177.35171769406747</c:v>
                </c:pt>
                <c:pt idx="80">
                  <c:v>18.738711355353189</c:v>
                </c:pt>
                <c:pt idx="81">
                  <c:v>179.34732432212425</c:v>
                </c:pt>
                <c:pt idx="82">
                  <c:v>19.179935822030529</c:v>
                </c:pt>
                <c:pt idx="83">
                  <c:v>181.50661094671966</c:v>
                </c:pt>
                <c:pt idx="84">
                  <c:v>19.496150954782308</c:v>
                </c:pt>
                <c:pt idx="85">
                  <c:v>183.32051942994801</c:v>
                </c:pt>
                <c:pt idx="86">
                  <c:v>19.263175120959971</c:v>
                </c:pt>
                <c:pt idx="87">
                  <c:v>184.48605589249235</c:v>
                </c:pt>
                <c:pt idx="88">
                  <c:v>18.319972122065622</c:v>
                </c:pt>
                <c:pt idx="89">
                  <c:v>184.9899351397691</c:v>
                </c:pt>
                <c:pt idx="90">
                  <c:v>16.79088946567245</c:v>
                </c:pt>
                <c:pt idx="91">
                  <c:v>185.07179626552031</c:v>
                </c:pt>
                <c:pt idx="92">
                  <c:v>14.997942671503267</c:v>
                </c:pt>
                <c:pt idx="93">
                  <c:v>185.09812038918082</c:v>
                </c:pt>
                <c:pt idx="94">
                  <c:v>13.311816023262338</c:v>
                </c:pt>
                <c:pt idx="95">
                  <c:v>185.40689200873166</c:v>
                </c:pt>
                <c:pt idx="96">
                  <c:v>12.006152066390513</c:v>
                </c:pt>
                <c:pt idx="97">
                  <c:v>186.18532752075208</c:v>
                </c:pt>
                <c:pt idx="98">
                  <c:v>11.169157379311571</c:v>
                </c:pt>
                <c:pt idx="99">
                  <c:v>187.42163567317672</c:v>
                </c:pt>
                <c:pt idx="100">
                  <c:v>10.697319872879007</c:v>
                </c:pt>
                <c:pt idx="101">
                  <c:v>188.93817439559186</c:v>
                </c:pt>
                <c:pt idx="102">
                  <c:v>10.36174291265084</c:v>
                </c:pt>
                <c:pt idx="103">
                  <c:v>190.48186040658484</c:v>
                </c:pt>
                <c:pt idx="104">
                  <c:v>9.9118093960113924</c:v>
                </c:pt>
                <c:pt idx="105">
                  <c:v>191.82975576595626</c:v>
                </c:pt>
                <c:pt idx="106">
                  <c:v>9.172016100330552</c:v>
                </c:pt>
                <c:pt idx="107">
                  <c:v>192.86814821100074</c:v>
                </c:pt>
                <c:pt idx="108">
                  <c:v>8.0967433219820464</c:v>
                </c:pt>
                <c:pt idx="109">
                  <c:v>193.61936942272857</c:v>
                </c:pt>
                <c:pt idx="110">
                  <c:v>6.768541513410355</c:v>
                </c:pt>
                <c:pt idx="111">
                  <c:v>194.21385892623621</c:v>
                </c:pt>
                <c:pt idx="112">
                  <c:v>5.3487235335795447</c:v>
                </c:pt>
                <c:pt idx="113">
                  <c:v>194.82582131293856</c:v>
                </c:pt>
                <c:pt idx="114">
                  <c:v>4.0056230907673296</c:v>
                </c:pt>
                <c:pt idx="115">
                  <c:v>195.60179544297432</c:v>
                </c:pt>
                <c:pt idx="116">
                  <c:v>2.8505754548043001</c:v>
                </c:pt>
                <c:pt idx="117">
                  <c:v>196.60987625163258</c:v>
                </c:pt>
                <c:pt idx="118">
                  <c:v>1.9044524282444968</c:v>
                </c:pt>
                <c:pt idx="119">
                  <c:v>197.82560320717818</c:v>
                </c:pt>
                <c:pt idx="120">
                  <c:v>1.1028614255702394</c:v>
                </c:pt>
                <c:pt idx="121">
                  <c:v>199.15450452923241</c:v>
                </c:pt>
                <c:pt idx="122">
                  <c:v>0.33248662856374267</c:v>
                </c:pt>
                <c:pt idx="123">
                  <c:v>200.47757703124347</c:v>
                </c:pt>
                <c:pt idx="124">
                  <c:v>-0.51951321457352151</c:v>
                </c:pt>
                <c:pt idx="125">
                  <c:v>201.699381697917</c:v>
                </c:pt>
                <c:pt idx="126">
                  <c:v>-1.5234106720264151</c:v>
                </c:pt>
                <c:pt idx="127">
                  <c:v>202.78038788359623</c:v>
                </c:pt>
                <c:pt idx="128">
                  <c:v>-2.6868106260579623</c:v>
                </c:pt>
                <c:pt idx="129">
                  <c:v>203.74374018568963</c:v>
                </c:pt>
                <c:pt idx="130">
                  <c:v>-3.9608914491917915</c:v>
                </c:pt>
                <c:pt idx="131">
                  <c:v>204.65760646287424</c:v>
                </c:pt>
                <c:pt idx="132">
                  <c:v>-5.2668522918990561</c:v>
                </c:pt>
                <c:pt idx="133">
                  <c:v>205.60323204960676</c:v>
                </c:pt>
                <c:pt idx="134">
                  <c:v>-6.5297593154236608</c:v>
                </c:pt>
                <c:pt idx="135">
                  <c:v>206.64271115796086</c:v>
                </c:pt>
                <c:pt idx="136">
                  <c:v>-7.7060636336419179</c:v>
                </c:pt>
                <c:pt idx="137">
                  <c:v>207.79857113750205</c:v>
                </c:pt>
                <c:pt idx="138">
                  <c:v>-8.7954109507660974</c:v>
                </c:pt>
                <c:pt idx="139">
                  <c:v>209.05110193478569</c:v>
                </c:pt>
                <c:pt idx="140">
                  <c:v>-9.8345915365498229</c:v>
                </c:pt>
                <c:pt idx="141">
                  <c:v>210.35186988489662</c:v>
                </c:pt>
                <c:pt idx="142">
                  <c:v>-10.878469791995855</c:v>
                </c:pt>
                <c:pt idx="143">
                  <c:v>211.64602649481068</c:v>
                </c:pt>
                <c:pt idx="144">
                  <c:v>-11.976904777925341</c:v>
                </c:pt>
                <c:pt idx="145">
                  <c:v>212.89379909893512</c:v>
                </c:pt>
                <c:pt idx="146">
                  <c:v>-13.156872726959222</c:v>
                </c:pt>
                <c:pt idx="147">
                  <c:v>214.08324298739498</c:v>
                </c:pt>
                <c:pt idx="148">
                  <c:v>-14.415728093878698</c:v>
                </c:pt>
                <c:pt idx="149">
                  <c:v>215.23074571762103</c:v>
                </c:pt>
                <c:pt idx="150">
                  <c:v>-15.726517055257744</c:v>
                </c:pt>
                <c:pt idx="151">
                  <c:v>216.37086174503099</c:v>
                </c:pt>
                <c:pt idx="152">
                  <c:v>-17.051617406746715</c:v>
                </c:pt>
                <c:pt idx="153">
                  <c:v>217.54081877583562</c:v>
                </c:pt>
                <c:pt idx="154">
                  <c:v>-18.358401866833162</c:v>
                </c:pt>
                <c:pt idx="155">
                  <c:v>218.76625974348173</c:v>
                </c:pt>
                <c:pt idx="156">
                  <c:v>-19.63077417069033</c:v>
                </c:pt>
                <c:pt idx="157">
                  <c:v>220.05337528275717</c:v>
                </c:pt>
                <c:pt idx="158">
                  <c:v>-20.872858324905337</c:v>
                </c:pt>
                <c:pt idx="159">
                  <c:v>221.38944765962867</c:v>
                </c:pt>
                <c:pt idx="160">
                  <c:v>-22.104593007732547</c:v>
                </c:pt>
                <c:pt idx="161">
                  <c:v>222.75038934608338</c:v>
                </c:pt>
                <c:pt idx="162">
                  <c:v>-23.352046696702928</c:v>
                </c:pt>
                <c:pt idx="163">
                  <c:v>224.11144751083077</c:v>
                </c:pt>
                <c:pt idx="164">
                  <c:v>-24.636837626975989</c:v>
                </c:pt>
                <c:pt idx="165">
                  <c:v>225.45661380866943</c:v>
                </c:pt>
                <c:pt idx="166">
                  <c:v>-25.968745102511861</c:v>
                </c:pt>
                <c:pt idx="167">
                  <c:v>226.78340657491714</c:v>
                </c:pt>
                <c:pt idx="168">
                  <c:v>-27.343815493916338</c:v>
                </c:pt>
                <c:pt idx="169">
                  <c:v>228.10190422349928</c:v>
                </c:pt>
                <c:pt idx="170">
                  <c:v>-28.747878750867443</c:v>
                </c:pt>
                <c:pt idx="171">
                  <c:v>229.42922067701525</c:v>
                </c:pt>
                <c:pt idx="172">
                  <c:v>-30.163379635991191</c:v>
                </c:pt>
                <c:pt idx="173">
                  <c:v>230.78214675287782</c:v>
                </c:pt>
                <c:pt idx="174">
                  <c:v>-31.57649036101634</c:v>
                </c:pt>
                <c:pt idx="175">
                  <c:v>232.17097451055719</c:v>
                </c:pt>
                <c:pt idx="176">
                  <c:v>-32.981803610044324</c:v>
                </c:pt>
                <c:pt idx="177">
                  <c:v>233.59664388011592</c:v>
                </c:pt>
                <c:pt idx="178">
                  <c:v>-34.383199598263474</c:v>
                </c:pt>
                <c:pt idx="179">
                  <c:v>235.05179961767064</c:v>
                </c:pt>
                <c:pt idx="180">
                  <c:v>-35.791114756437651</c:v>
                </c:pt>
                <c:pt idx="181">
                  <c:v>236.5247991781865</c:v>
                </c:pt>
                <c:pt idx="182">
                  <c:v>-37.21775274667911</c:v>
                </c:pt>
                <c:pt idx="183">
                  <c:v>238.00474672335989</c:v>
                </c:pt>
                <c:pt idx="184">
                  <c:v>-38.67232592203635</c:v>
                </c:pt>
                <c:pt idx="185">
                  <c:v>239.48552231659932</c:v>
                </c:pt>
                <c:pt idx="186">
                  <c:v>-40.15810274216642</c:v>
                </c:pt>
                <c:pt idx="187">
                  <c:v>240.96744416702279</c:v>
                </c:pt>
                <c:pt idx="188">
                  <c:v>-41.672105032850112</c:v>
                </c:pt>
                <c:pt idx="189">
                  <c:v>242.45628361526846</c:v>
                </c:pt>
                <c:pt idx="190">
                  <c:v>-43.207186090704738</c:v>
                </c:pt>
                <c:pt idx="191">
                  <c:v>243.96038317606701</c:v>
                </c:pt>
                <c:pt idx="192">
                  <c:v>-44.755368900366051</c:v>
                </c:pt>
                <c:pt idx="193">
                  <c:v>245.48722925627635</c:v>
                </c:pt>
                <c:pt idx="194">
                  <c:v>-46.311014062928933</c:v>
                </c:pt>
                <c:pt idx="195">
                  <c:v>247.04084016895024</c:v>
                </c:pt>
                <c:pt idx="196">
                  <c:v>-47.872657067063216</c:v>
                </c:pt>
                <c:pt idx="197">
                  <c:v>248.6208288372768</c:v>
                </c:pt>
                <c:pt idx="198">
                  <c:v>-49.443019641584243</c:v>
                </c:pt>
                <c:pt idx="199">
                  <c:v>250.22324920819159</c:v>
                </c:pt>
                <c:pt idx="200">
                  <c:v>-51.02745434179198</c:v>
                </c:pt>
                <c:pt idx="201">
                  <c:v>251.84265248585831</c:v>
                </c:pt>
                <c:pt idx="202">
                  <c:v>-52.631630176245039</c:v>
                </c:pt>
                <c:pt idx="203">
                  <c:v>253.4744095554766</c:v>
                </c:pt>
                <c:pt idx="204">
                  <c:v>-54.259434436740378</c:v>
                </c:pt>
                <c:pt idx="205">
                  <c:v>255.11639252126446</c:v>
                </c:pt>
                <c:pt idx="206">
                  <c:v>-55.91184435659008</c:v>
                </c:pt>
                <c:pt idx="207">
                  <c:v>256.76947884811534</c:v>
                </c:pt>
                <c:pt idx="208">
                  <c:v>-57.587050753818403</c:v>
                </c:pt>
                <c:pt idx="209">
                  <c:v>258.43685938528267</c:v>
                </c:pt>
                <c:pt idx="210">
                  <c:v>-59.281606818790209</c:v>
                </c:pt>
                <c:pt idx="211">
                  <c:v>260.12258165025042</c:v>
                </c:pt>
                <c:pt idx="212">
                  <c:v>-60.992024480206652</c:v>
                </c:pt>
                <c:pt idx="213">
                  <c:v>261.82998356943335</c:v>
                </c:pt>
                <c:pt idx="214">
                  <c:v>-62.716156684785631</c:v>
                </c:pt>
                <c:pt idx="215">
                  <c:v>263.56061933325236</c:v>
                </c:pt>
                <c:pt idx="216">
                  <c:v>-64.453879449461056</c:v>
                </c:pt>
                <c:pt idx="217">
                  <c:v>265.31400816155224</c:v>
                </c:pt>
                <c:pt idx="218">
                  <c:v>-66.206919586461453</c:v>
                </c:pt>
                <c:pt idx="219">
                  <c:v>267.08818125411301</c:v>
                </c:pt>
                <c:pt idx="220">
                  <c:v>-67.97801578555098</c:v>
                </c:pt>
                <c:pt idx="221">
                  <c:v>268.88070721250023</c:v>
                </c:pt>
                <c:pt idx="222">
                  <c:v>-69.769823016926324</c:v>
                </c:pt>
                <c:pt idx="223">
                  <c:v>270.68974337005807</c:v>
                </c:pt>
                <c:pt idx="224">
                  <c:v>-71.584007089580552</c:v>
                </c:pt>
                <c:pt idx="225">
                  <c:v>272.51471605903834</c:v>
                </c:pt>
                <c:pt idx="226">
                  <c:v>-73.420840617260893</c:v>
                </c:pt>
                <c:pt idx="227">
                  <c:v>274.35642890088087</c:v>
                </c:pt>
                <c:pt idx="228">
                  <c:v>-75.27937919789079</c:v>
                </c:pt>
                <c:pt idx="229">
                  <c:v>276.21664113158386</c:v>
                </c:pt>
                <c:pt idx="230">
                  <c:v>-77.158068220001155</c:v>
                </c:pt>
                <c:pt idx="231">
                  <c:v>278.09735014337878</c:v>
                </c:pt>
                <c:pt idx="232">
                  <c:v>-79.055491215003428</c:v>
                </c:pt>
                <c:pt idx="233">
                  <c:v>280.00008927877303</c:v>
                </c:pt>
                <c:pt idx="234">
                  <c:v>-80.970959430401535</c:v>
                </c:pt>
                <c:pt idx="235">
                  <c:v>281.9255013407074</c:v>
                </c:pt>
                <c:pt idx="236">
                  <c:v>-82.904745011544321</c:v>
                </c:pt>
                <c:pt idx="237">
                  <c:v>283.87330758085091</c:v>
                </c:pt>
                <c:pt idx="238">
                  <c:v>-84.857921991065496</c:v>
                </c:pt>
                <c:pt idx="239">
                  <c:v>285.84262672663681</c:v>
                </c:pt>
                <c:pt idx="240">
                  <c:v>-86.831931146218778</c:v>
                </c:pt>
                <c:pt idx="241">
                  <c:v>287.83247423303106</c:v>
                </c:pt>
                <c:pt idx="242">
                  <c:v>-88.828071327745874</c:v>
                </c:pt>
                <c:pt idx="243">
                  <c:v>289.84222902929014</c:v>
                </c:pt>
                <c:pt idx="244">
                  <c:v>-90.84711814094976</c:v>
                </c:pt>
                <c:pt idx="245">
                  <c:v>291.87189787587891</c:v>
                </c:pt>
                <c:pt idx="246">
                  <c:v>-92.889194247283399</c:v>
                </c:pt>
                <c:pt idx="247">
                  <c:v>293.92210765536066</c:v>
                </c:pt>
                <c:pt idx="248">
                  <c:v>-94.953903512199588</c:v>
                </c:pt>
                <c:pt idx="249">
                  <c:v>295.99386773634819</c:v>
                </c:pt>
                <c:pt idx="250">
                  <c:v>-97.040640771781568</c:v>
                </c:pt>
                <c:pt idx="251">
                  <c:v>298.08822447356164</c:v>
                </c:pt>
                <c:pt idx="252">
                  <c:v>-99.148936028804542</c:v>
                </c:pt>
                <c:pt idx="253">
                  <c:v>300.20595264507824</c:v>
                </c:pt>
                <c:pt idx="254">
                  <c:v>-101.2786993776603</c:v>
                </c:pt>
                <c:pt idx="255">
                  <c:v>302.34739392412803</c:v>
                </c:pt>
                <c:pt idx="256">
                  <c:v>-103.43028937580874</c:v>
                </c:pt>
                <c:pt idx="257">
                  <c:v>304.51248160401747</c:v>
                </c:pt>
                <c:pt idx="258">
                  <c:v>-105.60440476613076</c:v>
                </c:pt>
                <c:pt idx="259">
                  <c:v>306.70091547093091</c:v>
                </c:pt>
                <c:pt idx="260">
                  <c:v>-107.80186554275195</c:v>
                </c:pt>
                <c:pt idx="261">
                  <c:v>308.91239976599218</c:v>
                </c:pt>
                <c:pt idx="262">
                  <c:v>-110.02338122375653</c:v>
                </c:pt>
                <c:pt idx="263">
                  <c:v>311.14684613833191</c:v>
                </c:pt>
                <c:pt idx="264">
                  <c:v>-112.26939486255907</c:v>
                </c:pt>
                <c:pt idx="265">
                  <c:v>313.40447073667724</c:v>
                </c:pt>
                <c:pt idx="266">
                  <c:v>-114.54005022950219</c:v>
                </c:pt>
                <c:pt idx="267">
                  <c:v>315.68576440436453</c:v>
                </c:pt>
                <c:pt idx="268">
                  <c:v>-116.83527668237792</c:v>
                </c:pt>
              </c:numCache>
            </c:numRef>
          </c:yVal>
          <c:smooth val="1"/>
          <c:extLst>
            <c:ext xmlns:c16="http://schemas.microsoft.com/office/drawing/2014/chart" uri="{C3380CC4-5D6E-409C-BE32-E72D297353CC}">
              <c16:uniqueId val="{00000000-ED20-4977-8BCE-9ED66F206EC5}"/>
            </c:ext>
          </c:extLst>
        </c:ser>
        <c:dLbls>
          <c:showLegendKey val="0"/>
          <c:showVal val="0"/>
          <c:showCatName val="0"/>
          <c:showSerName val="0"/>
          <c:showPercent val="0"/>
          <c:showBubbleSize val="0"/>
        </c:dLbls>
        <c:axId val="501438816"/>
        <c:axId val="501428832"/>
      </c:scatterChart>
      <c:valAx>
        <c:axId val="5014388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01428832"/>
        <c:crosses val="autoZero"/>
        <c:crossBetween val="midCat"/>
      </c:valAx>
      <c:valAx>
        <c:axId val="501428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014388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BCA1EE0-A300-4848-854F-4FE1B2CF5392}" type="datetimeFigureOut">
              <a:rPr lang="zh-CN" altLang="en-US" smtClean="0"/>
              <a:t>2020/4/23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C206D4-1162-4309-982D-50036D411EB6}" type="slidenum">
              <a:rPr lang="zh-CN" altLang="en-US" smtClean="0"/>
              <a:t>‹#›</a:t>
            </a:fld>
            <a:endParaRPr lang="zh-CN" altLang="en-US"/>
          </a:p>
        </p:txBody>
      </p:sp>
    </p:spTree>
    <p:extLst>
      <p:ext uri="{BB962C8B-B14F-4D97-AF65-F5344CB8AC3E}">
        <p14:creationId xmlns:p14="http://schemas.microsoft.com/office/powerpoint/2010/main" val="14866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BCA1EE0-A300-4848-854F-4FE1B2CF5392}" type="datetimeFigureOut">
              <a:rPr lang="zh-CN" altLang="en-US" smtClean="0"/>
              <a:t>2020/4/23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C206D4-1162-4309-982D-50036D411EB6}" type="slidenum">
              <a:rPr lang="zh-CN" altLang="en-US" smtClean="0"/>
              <a:t>‹#›</a:t>
            </a:fld>
            <a:endParaRPr lang="zh-CN" altLang="en-US"/>
          </a:p>
        </p:txBody>
      </p:sp>
    </p:spTree>
    <p:extLst>
      <p:ext uri="{BB962C8B-B14F-4D97-AF65-F5344CB8AC3E}">
        <p14:creationId xmlns:p14="http://schemas.microsoft.com/office/powerpoint/2010/main" val="3919061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BCA1EE0-A300-4848-854F-4FE1B2CF5392}" type="datetimeFigureOut">
              <a:rPr lang="zh-CN" altLang="en-US" smtClean="0"/>
              <a:t>2020/4/23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C206D4-1162-4309-982D-50036D411EB6}" type="slidenum">
              <a:rPr lang="zh-CN" altLang="en-US" smtClean="0"/>
              <a:t>‹#›</a:t>
            </a:fld>
            <a:endParaRPr lang="zh-CN" altLang="en-US"/>
          </a:p>
        </p:txBody>
      </p:sp>
    </p:spTree>
    <p:extLst>
      <p:ext uri="{BB962C8B-B14F-4D97-AF65-F5344CB8AC3E}">
        <p14:creationId xmlns:p14="http://schemas.microsoft.com/office/powerpoint/2010/main" val="3144765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BCA1EE0-A300-4848-854F-4FE1B2CF5392}" type="datetimeFigureOut">
              <a:rPr lang="zh-CN" altLang="en-US" smtClean="0"/>
              <a:t>2020/4/23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C206D4-1162-4309-982D-50036D411EB6}" type="slidenum">
              <a:rPr lang="zh-CN" altLang="en-US" smtClean="0"/>
              <a:t>‹#›</a:t>
            </a:fld>
            <a:endParaRPr lang="zh-CN" altLang="en-US"/>
          </a:p>
        </p:txBody>
      </p:sp>
    </p:spTree>
    <p:extLst>
      <p:ext uri="{BB962C8B-B14F-4D97-AF65-F5344CB8AC3E}">
        <p14:creationId xmlns:p14="http://schemas.microsoft.com/office/powerpoint/2010/main" val="170770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BCA1EE0-A300-4848-854F-4FE1B2CF5392}" type="datetimeFigureOut">
              <a:rPr lang="zh-CN" altLang="en-US" smtClean="0"/>
              <a:t>2020/4/23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C206D4-1162-4309-982D-50036D411EB6}" type="slidenum">
              <a:rPr lang="zh-CN" altLang="en-US" smtClean="0"/>
              <a:t>‹#›</a:t>
            </a:fld>
            <a:endParaRPr lang="zh-CN" altLang="en-US"/>
          </a:p>
        </p:txBody>
      </p:sp>
    </p:spTree>
    <p:extLst>
      <p:ext uri="{BB962C8B-B14F-4D97-AF65-F5344CB8AC3E}">
        <p14:creationId xmlns:p14="http://schemas.microsoft.com/office/powerpoint/2010/main" val="340710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BCA1EE0-A300-4848-854F-4FE1B2CF5392}" type="datetimeFigureOut">
              <a:rPr lang="zh-CN" altLang="en-US" smtClean="0"/>
              <a:t>2020/4/23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C206D4-1162-4309-982D-50036D411EB6}" type="slidenum">
              <a:rPr lang="zh-CN" altLang="en-US" smtClean="0"/>
              <a:t>‹#›</a:t>
            </a:fld>
            <a:endParaRPr lang="zh-CN" altLang="en-US"/>
          </a:p>
        </p:txBody>
      </p:sp>
    </p:spTree>
    <p:extLst>
      <p:ext uri="{BB962C8B-B14F-4D97-AF65-F5344CB8AC3E}">
        <p14:creationId xmlns:p14="http://schemas.microsoft.com/office/powerpoint/2010/main" val="3649092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BCA1EE0-A300-4848-854F-4FE1B2CF5392}" type="datetimeFigureOut">
              <a:rPr lang="zh-CN" altLang="en-US" smtClean="0"/>
              <a:t>2020/4/23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C206D4-1162-4309-982D-50036D411EB6}" type="slidenum">
              <a:rPr lang="zh-CN" altLang="en-US" smtClean="0"/>
              <a:t>‹#›</a:t>
            </a:fld>
            <a:endParaRPr lang="zh-CN" altLang="en-US"/>
          </a:p>
        </p:txBody>
      </p:sp>
    </p:spTree>
    <p:extLst>
      <p:ext uri="{BB962C8B-B14F-4D97-AF65-F5344CB8AC3E}">
        <p14:creationId xmlns:p14="http://schemas.microsoft.com/office/powerpoint/2010/main" val="3799437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BCA1EE0-A300-4848-854F-4FE1B2CF5392}" type="datetimeFigureOut">
              <a:rPr lang="zh-CN" altLang="en-US" smtClean="0"/>
              <a:t>2020/4/23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C206D4-1162-4309-982D-50036D411EB6}" type="slidenum">
              <a:rPr lang="zh-CN" altLang="en-US" smtClean="0"/>
              <a:t>‹#›</a:t>
            </a:fld>
            <a:endParaRPr lang="zh-CN" altLang="en-US"/>
          </a:p>
        </p:txBody>
      </p:sp>
    </p:spTree>
    <p:extLst>
      <p:ext uri="{BB962C8B-B14F-4D97-AF65-F5344CB8AC3E}">
        <p14:creationId xmlns:p14="http://schemas.microsoft.com/office/powerpoint/2010/main" val="2337919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CA1EE0-A300-4848-854F-4FE1B2CF5392}" type="datetimeFigureOut">
              <a:rPr lang="zh-CN" altLang="en-US" smtClean="0"/>
              <a:t>2020/4/23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C206D4-1162-4309-982D-50036D411EB6}" type="slidenum">
              <a:rPr lang="zh-CN" altLang="en-US" smtClean="0"/>
              <a:t>‹#›</a:t>
            </a:fld>
            <a:endParaRPr lang="zh-CN" altLang="en-US"/>
          </a:p>
        </p:txBody>
      </p:sp>
    </p:spTree>
    <p:extLst>
      <p:ext uri="{BB962C8B-B14F-4D97-AF65-F5344CB8AC3E}">
        <p14:creationId xmlns:p14="http://schemas.microsoft.com/office/powerpoint/2010/main" val="399752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BCA1EE0-A300-4848-854F-4FE1B2CF5392}" type="datetimeFigureOut">
              <a:rPr lang="zh-CN" altLang="en-US" smtClean="0"/>
              <a:t>2020/4/23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C206D4-1162-4309-982D-50036D411EB6}" type="slidenum">
              <a:rPr lang="zh-CN" altLang="en-US" smtClean="0"/>
              <a:t>‹#›</a:t>
            </a:fld>
            <a:endParaRPr lang="zh-CN" altLang="en-US"/>
          </a:p>
        </p:txBody>
      </p:sp>
    </p:spTree>
    <p:extLst>
      <p:ext uri="{BB962C8B-B14F-4D97-AF65-F5344CB8AC3E}">
        <p14:creationId xmlns:p14="http://schemas.microsoft.com/office/powerpoint/2010/main" val="364197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BCA1EE0-A300-4848-854F-4FE1B2CF5392}" type="datetimeFigureOut">
              <a:rPr lang="zh-CN" altLang="en-US" smtClean="0"/>
              <a:t>2020/4/23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C206D4-1162-4309-982D-50036D411EB6}" type="slidenum">
              <a:rPr lang="zh-CN" altLang="en-US" smtClean="0"/>
              <a:t>‹#›</a:t>
            </a:fld>
            <a:endParaRPr lang="zh-CN" altLang="en-US"/>
          </a:p>
        </p:txBody>
      </p:sp>
    </p:spTree>
    <p:extLst>
      <p:ext uri="{BB962C8B-B14F-4D97-AF65-F5344CB8AC3E}">
        <p14:creationId xmlns:p14="http://schemas.microsoft.com/office/powerpoint/2010/main" val="89354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CA1EE0-A300-4848-854F-4FE1B2CF5392}" type="datetimeFigureOut">
              <a:rPr lang="zh-CN" altLang="en-US" smtClean="0"/>
              <a:t>2020/4/23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206D4-1162-4309-982D-50036D411EB6}" type="slidenum">
              <a:rPr lang="zh-CN" altLang="en-US" smtClean="0"/>
              <a:t>‹#›</a:t>
            </a:fld>
            <a:endParaRPr lang="zh-CN" altLang="en-US"/>
          </a:p>
        </p:txBody>
      </p:sp>
    </p:spTree>
    <p:extLst>
      <p:ext uri="{BB962C8B-B14F-4D97-AF65-F5344CB8AC3E}">
        <p14:creationId xmlns:p14="http://schemas.microsoft.com/office/powerpoint/2010/main" val="357591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28120" y="2426203"/>
            <a:ext cx="6334352" cy="1210647"/>
          </a:xfrm>
        </p:spPr>
        <p:txBody>
          <a:bodyPr>
            <a:normAutofit fontScale="90000"/>
          </a:bodyPr>
          <a:lstStyle/>
          <a:p>
            <a:pPr>
              <a:lnSpc>
                <a:spcPct val="150000"/>
              </a:lnSpc>
            </a:pPr>
            <a:r>
              <a:rPr lang="zh-CN" altLang="en-US" sz="4000" dirty="0" smtClean="0">
                <a:latin typeface="微软雅黑" panose="020B0503020204020204" pitchFamily="34" charset="-122"/>
                <a:ea typeface="微软雅黑" panose="020B0503020204020204" pitchFamily="34" charset="-122"/>
              </a:rPr>
              <a:t>工业中的</a:t>
            </a:r>
            <a:r>
              <a:rPr lang="en-US" altLang="zh-CN" sz="4000" dirty="0" smtClean="0">
                <a:latin typeface="微软雅黑" panose="020B0503020204020204" pitchFamily="34" charset="-122"/>
                <a:ea typeface="微软雅黑" panose="020B0503020204020204" pitchFamily="34" charset="-122"/>
              </a:rPr>
              <a:t>PID</a:t>
            </a:r>
            <a:r>
              <a:rPr lang="zh-CN" altLang="en-US" sz="4000" dirty="0" smtClean="0">
                <a:latin typeface="微软雅黑" panose="020B0503020204020204" pitchFamily="34" charset="-122"/>
                <a:ea typeface="微软雅黑" panose="020B0503020204020204" pitchFamily="34" charset="-122"/>
              </a:rPr>
              <a:t>控制</a:t>
            </a:r>
            <a:r>
              <a:rPr lang="en-US" altLang="zh-CN" sz="4000" dirty="0" smtClean="0">
                <a:latin typeface="微软雅黑" panose="020B0503020204020204" pitchFamily="34" charset="-122"/>
                <a:ea typeface="微软雅黑" panose="020B0503020204020204" pitchFamily="34" charset="-122"/>
              </a:rPr>
              <a:t/>
            </a:r>
            <a:br>
              <a:rPr lang="en-US" altLang="zh-CN" sz="4000" dirty="0" smtClean="0">
                <a:latin typeface="微软雅黑" panose="020B0503020204020204" pitchFamily="34" charset="-122"/>
                <a:ea typeface="微软雅黑" panose="020B0503020204020204" pitchFamily="34" charset="-122"/>
              </a:rPr>
            </a:br>
            <a:r>
              <a:rPr lang="zh-CN" altLang="en-US" sz="2000" dirty="0" smtClean="0">
                <a:latin typeface="微软雅黑" panose="020B0503020204020204" pitchFamily="34" charset="-122"/>
                <a:ea typeface="微软雅黑" panose="020B0503020204020204" pitchFamily="34" charset="-122"/>
              </a:rPr>
              <a:t>来自挖掘机</a:t>
            </a:r>
            <a:r>
              <a:rPr lang="zh-CN" altLang="en-US" sz="2000" dirty="0">
                <a:latin typeface="微软雅黑" panose="020B0503020204020204" pitchFamily="34" charset="-122"/>
                <a:ea typeface="微软雅黑" panose="020B0503020204020204" pitchFamily="34" charset="-122"/>
              </a:rPr>
              <a:t>驾驶</a:t>
            </a:r>
            <a:r>
              <a:rPr lang="zh-CN" altLang="en-US" sz="2000" dirty="0" smtClean="0">
                <a:latin typeface="微软雅黑" panose="020B0503020204020204" pitchFamily="34" charset="-122"/>
                <a:ea typeface="微软雅黑" panose="020B0503020204020204" pitchFamily="34" charset="-122"/>
              </a:rPr>
              <a:t>经验</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4950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6473" y="544945"/>
            <a:ext cx="9882123" cy="3600986"/>
          </a:xfrm>
          <a:prstGeom prst="rect">
            <a:avLst/>
          </a:prstGeom>
          <a:noFill/>
        </p:spPr>
        <p:txBody>
          <a:bodyPr wrap="square" rtlCol="0">
            <a:spAutoFit/>
          </a:bodyPr>
          <a:lstStyle/>
          <a:p>
            <a:pPr>
              <a:lnSpc>
                <a:spcPct val="200000"/>
              </a:lnSpc>
            </a:pPr>
            <a:r>
              <a:rPr lang="en-US" altLang="zh-CN" b="1" dirty="0" smtClean="0">
                <a:latin typeface="微软雅黑" panose="020B0503020204020204" pitchFamily="34" charset="-122"/>
                <a:ea typeface="微软雅黑" panose="020B0503020204020204" pitchFamily="34" charset="-122"/>
              </a:rPr>
              <a:t>PID</a:t>
            </a:r>
            <a:r>
              <a:rPr lang="zh-CN" altLang="en-US" b="1" dirty="0" smtClean="0">
                <a:latin typeface="微软雅黑" panose="020B0503020204020204" pitchFamily="34" charset="-122"/>
                <a:ea typeface="微软雅黑" panose="020B0503020204020204" pitchFamily="34" charset="-122"/>
              </a:rPr>
              <a:t>调节经验</a:t>
            </a:r>
            <a:endParaRPr lang="en-US" altLang="zh-CN" b="1" dirty="0" smtClean="0">
              <a:latin typeface="微软雅黑" panose="020B0503020204020204" pitchFamily="34" charset="-122"/>
              <a:ea typeface="微软雅黑" panose="020B0503020204020204" pitchFamily="34" charset="-122"/>
            </a:endParaRPr>
          </a:p>
          <a:p>
            <a:pPr>
              <a:lnSpc>
                <a:spcPct val="200000"/>
              </a:lnSpc>
            </a:pPr>
            <a:r>
              <a:rPr lang="zh-CN" altLang="en-US" sz="1600" dirty="0" smtClean="0">
                <a:latin typeface="微软雅黑" panose="020B0503020204020204" pitchFamily="34" charset="-122"/>
                <a:ea typeface="微软雅黑" panose="020B0503020204020204" pitchFamily="34" charset="-122"/>
              </a:rPr>
              <a:t>调节顺序：比例环节→积分环节→微分环节</a:t>
            </a:r>
            <a:endParaRPr lang="en-US" altLang="zh-CN" sz="1600" dirty="0" smtClean="0">
              <a:latin typeface="微软雅黑" panose="020B0503020204020204" pitchFamily="34" charset="-122"/>
              <a:ea typeface="微软雅黑" panose="020B0503020204020204" pitchFamily="34" charset="-122"/>
            </a:endParaRPr>
          </a:p>
          <a:p>
            <a:pPr marL="342900" indent="-342900">
              <a:lnSpc>
                <a:spcPct val="200000"/>
              </a:lnSpc>
              <a:buAutoNum type="arabicPeriod"/>
            </a:pPr>
            <a:r>
              <a:rPr lang="zh-CN" altLang="en-US" sz="1600" dirty="0" smtClean="0">
                <a:latin typeface="微软雅黑" panose="020B0503020204020204" pitchFamily="34" charset="-122"/>
                <a:ea typeface="微软雅黑" panose="020B0503020204020204" pitchFamily="34" charset="-122"/>
              </a:rPr>
              <a:t>若稳定输出值小于目标值的</a:t>
            </a:r>
            <a:r>
              <a:rPr lang="en-US" altLang="zh-CN" sz="1600" dirty="0" smtClean="0">
                <a:latin typeface="微软雅黑" panose="020B0503020204020204" pitchFamily="34" charset="-122"/>
                <a:ea typeface="微软雅黑" panose="020B0503020204020204" pitchFamily="34" charset="-122"/>
              </a:rPr>
              <a:t>0.5</a:t>
            </a:r>
            <a:r>
              <a:rPr lang="zh-CN" altLang="en-US" sz="1600" dirty="0" smtClean="0">
                <a:latin typeface="微软雅黑" panose="020B0503020204020204" pitchFamily="34" charset="-122"/>
                <a:ea typeface="微软雅黑" panose="020B0503020204020204" pitchFamily="34" charset="-122"/>
              </a:rPr>
              <a:t>倍，则应该加大比例环节</a:t>
            </a:r>
            <a:endParaRPr lang="en-US" altLang="zh-CN" sz="1600" dirty="0" smtClean="0">
              <a:latin typeface="微软雅黑" panose="020B0503020204020204" pitchFamily="34" charset="-122"/>
              <a:ea typeface="微软雅黑" panose="020B0503020204020204" pitchFamily="34" charset="-122"/>
            </a:endParaRPr>
          </a:p>
          <a:p>
            <a:pPr marL="342900" indent="-342900">
              <a:lnSpc>
                <a:spcPct val="200000"/>
              </a:lnSpc>
              <a:buAutoNum type="arabicPeriod"/>
            </a:pPr>
            <a:r>
              <a:rPr lang="zh-CN" altLang="en-US" sz="1600" dirty="0" smtClean="0">
                <a:latin typeface="微软雅黑" panose="020B0503020204020204" pitchFamily="34" charset="-122"/>
                <a:ea typeface="微软雅黑" panose="020B0503020204020204" pitchFamily="34" charset="-122"/>
              </a:rPr>
              <a:t>若输出稳定过程很慢，应加大比例环节</a:t>
            </a:r>
            <a:endParaRPr lang="en-US" altLang="zh-CN" sz="1600" dirty="0" smtClean="0">
              <a:latin typeface="微软雅黑" panose="020B0503020204020204" pitchFamily="34" charset="-122"/>
              <a:ea typeface="微软雅黑" panose="020B0503020204020204" pitchFamily="34" charset="-122"/>
            </a:endParaRPr>
          </a:p>
          <a:p>
            <a:pPr marL="342900" indent="-342900">
              <a:lnSpc>
                <a:spcPct val="200000"/>
              </a:lnSpc>
              <a:buAutoNum type="arabicPeriod"/>
            </a:pPr>
            <a:r>
              <a:rPr lang="zh-CN" altLang="en-US" sz="1600" dirty="0" smtClean="0">
                <a:latin typeface="微软雅黑" panose="020B0503020204020204" pitchFamily="34" charset="-122"/>
                <a:ea typeface="微软雅黑" panose="020B0503020204020204" pitchFamily="34" charset="-122"/>
              </a:rPr>
              <a:t>若稳定输出值小于目标值，但是相差不大，应该增加积分环节</a:t>
            </a:r>
            <a:endParaRPr lang="en-US" altLang="zh-CN" sz="1600" dirty="0" smtClean="0">
              <a:latin typeface="微软雅黑" panose="020B0503020204020204" pitchFamily="34" charset="-122"/>
              <a:ea typeface="微软雅黑" panose="020B0503020204020204" pitchFamily="34" charset="-122"/>
            </a:endParaRPr>
          </a:p>
          <a:p>
            <a:pPr marL="342900" indent="-342900">
              <a:lnSpc>
                <a:spcPct val="200000"/>
              </a:lnSpc>
              <a:buAutoNum type="arabicPeriod"/>
            </a:pPr>
            <a:r>
              <a:rPr lang="zh-CN" altLang="en-US" sz="1600" dirty="0" smtClean="0">
                <a:latin typeface="微软雅黑" panose="020B0503020204020204" pitchFamily="34" charset="-122"/>
                <a:ea typeface="微软雅黑" panose="020B0503020204020204" pitchFamily="34" charset="-122"/>
              </a:rPr>
              <a:t>若输出信号超调严重，应适当提升微分环节</a:t>
            </a:r>
            <a:endParaRPr lang="en-US" altLang="zh-CN" sz="1600" dirty="0" smtClean="0">
              <a:latin typeface="微软雅黑" panose="020B0503020204020204" pitchFamily="34" charset="-122"/>
              <a:ea typeface="微软雅黑" panose="020B0503020204020204" pitchFamily="34" charset="-122"/>
            </a:endParaRPr>
          </a:p>
          <a:p>
            <a:pPr marL="342900" indent="-342900">
              <a:lnSpc>
                <a:spcPct val="200000"/>
              </a:lnSpc>
              <a:buAutoNum type="arabicPeriod"/>
            </a:pPr>
            <a:r>
              <a:rPr lang="zh-CN" altLang="en-US" sz="1600" dirty="0" smtClean="0">
                <a:latin typeface="微软雅黑" panose="020B0503020204020204" pitchFamily="34" charset="-122"/>
                <a:ea typeface="微软雅黑" panose="020B0503020204020204" pitchFamily="34" charset="-122"/>
              </a:rPr>
              <a:t>若</a:t>
            </a:r>
            <a:r>
              <a:rPr lang="zh-CN" altLang="en-US" sz="1600" dirty="0" smtClean="0">
                <a:latin typeface="微软雅黑" panose="020B0503020204020204" pitchFamily="34" charset="-122"/>
                <a:ea typeface="微软雅黑" panose="020B0503020204020204" pitchFamily="34" charset="-122"/>
              </a:rPr>
              <a:t>输出震荡剧烈，降低比例环节或微分环节</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6252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6094" y="372409"/>
            <a:ext cx="7407563"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广告中的</a:t>
            </a:r>
            <a:r>
              <a:rPr lang="en-US" altLang="zh-CN" b="1" dirty="0" err="1" smtClean="0">
                <a:latin typeface="微软雅黑" panose="020B0503020204020204" pitchFamily="34" charset="-122"/>
                <a:ea typeface="微软雅黑" panose="020B0503020204020204" pitchFamily="34" charset="-122"/>
              </a:rPr>
              <a:t>pid</a:t>
            </a:r>
            <a:r>
              <a:rPr lang="zh-CN" altLang="en-US" b="1" dirty="0" smtClean="0">
                <a:latin typeface="微软雅黑" panose="020B0503020204020204" pitchFamily="34" charset="-122"/>
                <a:ea typeface="微软雅黑" panose="020B0503020204020204" pitchFamily="34" charset="-122"/>
              </a:rPr>
              <a:t>控制</a:t>
            </a:r>
            <a:endParaRPr lang="zh-CN" altLang="en-US" b="1" dirty="0">
              <a:latin typeface="微软雅黑" panose="020B0503020204020204" pitchFamily="34" charset="-122"/>
              <a:ea typeface="微软雅黑" panose="020B0503020204020204" pitchFamily="34" charset="-122"/>
            </a:endParaRPr>
          </a:p>
        </p:txBody>
      </p:sp>
      <p:sp>
        <p:nvSpPr>
          <p:cNvPr id="5" name="矩形 4"/>
          <p:cNvSpPr/>
          <p:nvPr/>
        </p:nvSpPr>
        <p:spPr>
          <a:xfrm>
            <a:off x="564691" y="913153"/>
            <a:ext cx="9726686" cy="272382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realCpa</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成本消耗</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fee/</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转化数</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active</a:t>
            </a:r>
          </a:p>
          <a:p>
            <a:pPr marL="285750" indent="-285750">
              <a:lnSpc>
                <a:spcPct val="150000"/>
              </a:lnSpc>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P(t) =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targetCpa</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realCpa</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targetCpa</a:t>
            </a: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PCpa</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kp</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 P(t) +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ki</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 I(t) + </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kd</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 D(t)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I(t) = I(t-1) + P(t),  D(t) = P(t) - P(t-1))</a:t>
            </a:r>
          </a:p>
          <a:p>
            <a:pPr marL="285750" indent="-285750">
              <a:lnSpc>
                <a:spcPct val="150000"/>
              </a:lnSpc>
              <a:buFont typeface="Arial" panose="020B0604020202020204" pitchFamily="34" charset="0"/>
              <a:buChar char="•"/>
            </a:pPr>
            <a:r>
              <a:rPr lang="en-US" altLang="zh-CN" sz="1600" dirty="0" err="1" smtClean="0">
                <a:latin typeface="微软雅黑" panose="020B0503020204020204" pitchFamily="34" charset="-122"/>
                <a:ea typeface="微软雅黑" panose="020B0503020204020204" pitchFamily="34" charset="-122"/>
              </a:rPr>
              <a:t>cpaBid</a:t>
            </a:r>
            <a:r>
              <a:rPr lang="en-US" altLang="zh-CN" sz="1600" dirty="0" smtClean="0">
                <a:latin typeface="微软雅黑" panose="020B0503020204020204" pitchFamily="34" charset="-122"/>
                <a:ea typeface="微软雅黑" panose="020B0503020204020204" pitchFamily="34" charset="-122"/>
              </a:rPr>
              <a:t>(t</a:t>
            </a:r>
            <a:r>
              <a:rPr lang="en-US" altLang="zh-CN" sz="1600" dirty="0">
                <a:latin typeface="微软雅黑" panose="020B0503020204020204" pitchFamily="34" charset="-122"/>
                <a:ea typeface="微软雅黑" panose="020B0503020204020204" pitchFamily="34" charset="-122"/>
              </a:rPr>
              <a:t>) = </a:t>
            </a:r>
            <a:r>
              <a:rPr lang="en-US" altLang="zh-CN" sz="1600" dirty="0" err="1">
                <a:latin typeface="微软雅黑" panose="020B0503020204020204" pitchFamily="34" charset="-122"/>
                <a:ea typeface="微软雅黑" panose="020B0503020204020204" pitchFamily="34" charset="-122"/>
              </a:rPr>
              <a:t>cpaBid</a:t>
            </a:r>
            <a:r>
              <a:rPr lang="en-US" altLang="zh-CN" sz="1600" dirty="0">
                <a:latin typeface="微软雅黑" panose="020B0503020204020204" pitchFamily="34" charset="-122"/>
                <a:ea typeface="微软雅黑" panose="020B0503020204020204" pitchFamily="34" charset="-122"/>
              </a:rPr>
              <a:t>(t-1) * </a:t>
            </a:r>
            <a:r>
              <a:rPr lang="en-US" altLang="zh-CN" sz="1600" dirty="0" smtClean="0">
                <a:latin typeface="微软雅黑" panose="020B0503020204020204" pitchFamily="34" charset="-122"/>
                <a:ea typeface="微软雅黑" panose="020B0503020204020204" pitchFamily="34" charset="-122"/>
              </a:rPr>
              <a:t>e^</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PCpa</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err="1">
                <a:latin typeface="微软雅黑" panose="020B0503020204020204" pitchFamily="34" charset="-122"/>
                <a:ea typeface="微软雅黑" panose="020B0503020204020204" pitchFamily="34" charset="-122"/>
              </a:rPr>
              <a:t>cpaBid</a:t>
            </a:r>
            <a:r>
              <a:rPr lang="en-US" altLang="zh-CN" sz="1600" dirty="0">
                <a:latin typeface="微软雅黑" panose="020B0503020204020204" pitchFamily="34" charset="-122"/>
                <a:ea typeface="微软雅黑" panose="020B0503020204020204" pitchFamily="34" charset="-122"/>
              </a:rPr>
              <a:t>(t) = </a:t>
            </a:r>
            <a:r>
              <a:rPr lang="en-US" altLang="zh-CN" sz="1600" dirty="0" err="1">
                <a:latin typeface="微软雅黑" panose="020B0503020204020204" pitchFamily="34" charset="-122"/>
                <a:ea typeface="微软雅黑" panose="020B0503020204020204" pitchFamily="34" charset="-122"/>
              </a:rPr>
              <a:t>Math.min</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cpaBid</a:t>
            </a:r>
            <a:r>
              <a:rPr lang="en-US" altLang="zh-CN" sz="1600" dirty="0">
                <a:latin typeface="微软雅黑" panose="020B0503020204020204" pitchFamily="34" charset="-122"/>
                <a:ea typeface="微软雅黑" panose="020B0503020204020204" pitchFamily="34" charset="-122"/>
              </a:rPr>
              <a:t>(t),  2 * </a:t>
            </a:r>
            <a:r>
              <a:rPr lang="en-US" altLang="zh-CN" sz="1600" dirty="0" err="1">
                <a:latin typeface="微软雅黑" panose="020B0503020204020204" pitchFamily="34" charset="-122"/>
                <a:ea typeface="微软雅黑" panose="020B0503020204020204" pitchFamily="34" charset="-122"/>
              </a:rPr>
              <a:t>targetCpa</a:t>
            </a:r>
            <a:r>
              <a:rPr lang="en-US" altLang="zh-CN" sz="1600" dirty="0">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en-US" altLang="zh-CN" sz="1600" dirty="0" err="1">
                <a:latin typeface="微软雅黑" panose="020B0503020204020204" pitchFamily="34" charset="-122"/>
                <a:ea typeface="微软雅黑" panose="020B0503020204020204" pitchFamily="34" charset="-122"/>
              </a:rPr>
              <a:t>cpaBid</a:t>
            </a:r>
            <a:r>
              <a:rPr lang="en-US" altLang="zh-CN" sz="1600" dirty="0">
                <a:latin typeface="微软雅黑" panose="020B0503020204020204" pitchFamily="34" charset="-122"/>
                <a:ea typeface="微软雅黑" panose="020B0503020204020204" pitchFamily="34" charset="-122"/>
              </a:rPr>
              <a:t>(t) = </a:t>
            </a:r>
            <a:r>
              <a:rPr lang="en-US" altLang="zh-CN" sz="1600" dirty="0" err="1">
                <a:latin typeface="微软雅黑" panose="020B0503020204020204" pitchFamily="34" charset="-122"/>
                <a:ea typeface="微软雅黑" panose="020B0503020204020204" pitchFamily="34" charset="-122"/>
              </a:rPr>
              <a:t>Math.max</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cpaBid</a:t>
            </a:r>
            <a:r>
              <a:rPr lang="en-US" altLang="zh-CN" sz="1600" dirty="0">
                <a:latin typeface="微软雅黑" panose="020B0503020204020204" pitchFamily="34" charset="-122"/>
                <a:ea typeface="微软雅黑" panose="020B0503020204020204" pitchFamily="34" charset="-122"/>
              </a:rPr>
              <a:t>(t), 0.3 * </a:t>
            </a:r>
            <a:r>
              <a:rPr lang="en-US" altLang="zh-CN" sz="1600" dirty="0" err="1">
                <a:latin typeface="微软雅黑" panose="020B0503020204020204" pitchFamily="34" charset="-122"/>
                <a:ea typeface="微软雅黑" panose="020B0503020204020204" pitchFamily="34" charset="-122"/>
              </a:rPr>
              <a:t>targetCpa</a:t>
            </a:r>
            <a:r>
              <a:rPr lang="en-US" altLang="zh-CN" sz="1600" dirty="0">
                <a:latin typeface="微软雅黑" panose="020B0503020204020204" pitchFamily="34" charset="-122"/>
                <a:ea typeface="微软雅黑" panose="020B0503020204020204" pitchFamily="34" charset="-122"/>
              </a:rPr>
              <a:t>);</a:t>
            </a:r>
          </a:p>
          <a:p>
            <a:pPr>
              <a:lnSpc>
                <a:spcPct val="150000"/>
              </a:lnSpc>
            </a:pPr>
            <a:endParaRPr lang="en-US" altLang="zh-CN" sz="1600" b="0" i="0" dirty="0">
              <a:solidFill>
                <a:srgbClr val="172B4D"/>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椭圆 5"/>
          <p:cNvSpPr/>
          <p:nvPr/>
        </p:nvSpPr>
        <p:spPr>
          <a:xfrm>
            <a:off x="1692614" y="3579242"/>
            <a:ext cx="408560" cy="3981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微软雅黑" panose="020B0503020204020204" pitchFamily="34" charset="-122"/>
                <a:ea typeface="微软雅黑" panose="020B0503020204020204" pitchFamily="34" charset="-122"/>
              </a:rPr>
              <a:t>Σ</a:t>
            </a:r>
            <a:endParaRPr lang="zh-CN" altLang="en-US" sz="1200" dirty="0">
              <a:latin typeface="微软雅黑" panose="020B0503020204020204" pitchFamily="34" charset="-122"/>
              <a:ea typeface="微软雅黑" panose="020B0503020204020204" pitchFamily="34" charset="-122"/>
            </a:endParaRPr>
          </a:p>
        </p:txBody>
      </p:sp>
      <p:sp>
        <p:nvSpPr>
          <p:cNvPr id="9" name="矩形 8"/>
          <p:cNvSpPr/>
          <p:nvPr/>
        </p:nvSpPr>
        <p:spPr>
          <a:xfrm>
            <a:off x="2644401" y="3554751"/>
            <a:ext cx="1635769" cy="447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latin typeface="微软雅黑" panose="020B0503020204020204" pitchFamily="34" charset="-122"/>
                <a:ea typeface="微软雅黑" panose="020B0503020204020204" pitchFamily="34" charset="-122"/>
              </a:rPr>
              <a:t>Pid</a:t>
            </a:r>
            <a:endParaRPr lang="en-US" altLang="zh-CN" sz="1200" dirty="0" smtClean="0">
              <a:latin typeface="微软雅黑" panose="020B0503020204020204" pitchFamily="34" charset="-122"/>
              <a:ea typeface="微软雅黑" panose="020B0503020204020204" pitchFamily="34" charset="-122"/>
            </a:endParaRPr>
          </a:p>
        </p:txBody>
      </p:sp>
      <p:cxnSp>
        <p:nvCxnSpPr>
          <p:cNvPr id="11" name="直接箭头连接符 10"/>
          <p:cNvCxnSpPr>
            <a:stCxn id="6" idx="6"/>
            <a:endCxn id="9" idx="1"/>
          </p:cNvCxnSpPr>
          <p:nvPr/>
        </p:nvCxnSpPr>
        <p:spPr>
          <a:xfrm>
            <a:off x="2101174" y="3778315"/>
            <a:ext cx="543227"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3"/>
          </p:cNvCxnSpPr>
          <p:nvPr/>
        </p:nvCxnSpPr>
        <p:spPr>
          <a:xfrm>
            <a:off x="4280170" y="3778315"/>
            <a:ext cx="1147864"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766553" y="3778315"/>
            <a:ext cx="9728" cy="915332"/>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896895" y="4693647"/>
            <a:ext cx="2879386"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6" idx="2"/>
          </p:cNvCxnSpPr>
          <p:nvPr/>
        </p:nvCxnSpPr>
        <p:spPr>
          <a:xfrm>
            <a:off x="885217" y="3778315"/>
            <a:ext cx="807397"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6" idx="4"/>
          </p:cNvCxnSpPr>
          <p:nvPr/>
        </p:nvCxnSpPr>
        <p:spPr>
          <a:xfrm flipH="1" flipV="1">
            <a:off x="1896894" y="3977388"/>
            <a:ext cx="1" cy="716259"/>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638000" y="3498476"/>
            <a:ext cx="909673" cy="276999"/>
          </a:xfrm>
          <a:prstGeom prst="rect">
            <a:avLst/>
          </a:prstGeom>
        </p:spPr>
        <p:txBody>
          <a:bodyPr wrap="none">
            <a:spAutoFit/>
          </a:bodyPr>
          <a:lstStyle/>
          <a:p>
            <a:r>
              <a:rPr lang="en-US" altLang="zh-CN" sz="1200" dirty="0" err="1">
                <a:solidFill>
                  <a:srgbClr val="172B4D"/>
                </a:solidFill>
                <a:latin typeface="微软雅黑" panose="020B0503020204020204" pitchFamily="34" charset="-122"/>
                <a:ea typeface="微软雅黑" panose="020B0503020204020204" pitchFamily="34" charset="-122"/>
                <a:cs typeface="Times New Roman" panose="02020603050405020304" pitchFamily="18" charset="0"/>
              </a:rPr>
              <a:t>targetCpa</a:t>
            </a:r>
            <a:endParaRPr lang="zh-CN" altLang="en-US" sz="1200" dirty="0">
              <a:latin typeface="微软雅黑" panose="020B0503020204020204" pitchFamily="34" charset="-122"/>
              <a:ea typeface="微软雅黑" panose="020B0503020204020204" pitchFamily="34" charset="-122"/>
            </a:endParaRPr>
          </a:p>
        </p:txBody>
      </p:sp>
      <p:sp>
        <p:nvSpPr>
          <p:cNvPr id="14" name="矩形 13"/>
          <p:cNvSpPr/>
          <p:nvPr/>
        </p:nvSpPr>
        <p:spPr>
          <a:xfrm>
            <a:off x="4865636" y="3498476"/>
            <a:ext cx="562398" cy="276999"/>
          </a:xfrm>
          <a:prstGeom prst="rect">
            <a:avLst/>
          </a:prstGeom>
        </p:spPr>
        <p:txBody>
          <a:bodyPr wrap="none">
            <a:spAutoFit/>
          </a:bodyPr>
          <a:lstStyle/>
          <a:p>
            <a:r>
              <a:rPr lang="en-US" altLang="zh-CN" sz="1200" dirty="0" err="1" smtClean="0">
                <a:latin typeface="微软雅黑" panose="020B0503020204020204" pitchFamily="34" charset="-122"/>
                <a:ea typeface="微软雅黑" panose="020B0503020204020204" pitchFamily="34" charset="-122"/>
              </a:rPr>
              <a:t>PCpa</a:t>
            </a:r>
            <a:endParaRPr lang="zh-CN" altLang="en-US" sz="1200" dirty="0">
              <a:latin typeface="微软雅黑" panose="020B0503020204020204" pitchFamily="34" charset="-122"/>
              <a:ea typeface="微软雅黑" panose="020B0503020204020204" pitchFamily="34" charset="-122"/>
            </a:endParaRPr>
          </a:p>
        </p:txBody>
      </p:sp>
      <p:sp>
        <p:nvSpPr>
          <p:cNvPr id="16" name="椭圆 15"/>
          <p:cNvSpPr/>
          <p:nvPr/>
        </p:nvSpPr>
        <p:spPr>
          <a:xfrm>
            <a:off x="7415097" y="3540344"/>
            <a:ext cx="408560" cy="3981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微软雅黑" panose="020B0503020204020204" pitchFamily="34" charset="-122"/>
                <a:ea typeface="微软雅黑" panose="020B0503020204020204" pitchFamily="34" charset="-122"/>
              </a:rPr>
              <a:t>Σ</a:t>
            </a:r>
            <a:endParaRPr lang="zh-CN" altLang="en-US" sz="1200" dirty="0">
              <a:latin typeface="微软雅黑" panose="020B0503020204020204" pitchFamily="34" charset="-122"/>
              <a:ea typeface="微软雅黑" panose="020B0503020204020204" pitchFamily="34" charset="-122"/>
            </a:endParaRPr>
          </a:p>
        </p:txBody>
      </p:sp>
      <p:sp>
        <p:nvSpPr>
          <p:cNvPr id="18" name="矩形 17"/>
          <p:cNvSpPr/>
          <p:nvPr/>
        </p:nvSpPr>
        <p:spPr>
          <a:xfrm>
            <a:off x="8366884" y="3515853"/>
            <a:ext cx="1635769" cy="447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latin typeface="微软雅黑" panose="020B0503020204020204" pitchFamily="34" charset="-122"/>
                <a:ea typeface="微软雅黑" panose="020B0503020204020204" pitchFamily="34" charset="-122"/>
              </a:rPr>
              <a:t>Pid</a:t>
            </a:r>
            <a:endParaRPr lang="en-US" altLang="zh-CN" sz="1200" dirty="0" smtClean="0">
              <a:latin typeface="微软雅黑" panose="020B0503020204020204" pitchFamily="34" charset="-122"/>
              <a:ea typeface="微软雅黑" panose="020B0503020204020204" pitchFamily="34" charset="-122"/>
            </a:endParaRPr>
          </a:p>
        </p:txBody>
      </p:sp>
      <p:cxnSp>
        <p:nvCxnSpPr>
          <p:cNvPr id="19" name="直接箭头连接符 18"/>
          <p:cNvCxnSpPr>
            <a:stCxn id="16" idx="6"/>
            <a:endCxn id="18" idx="1"/>
          </p:cNvCxnSpPr>
          <p:nvPr/>
        </p:nvCxnSpPr>
        <p:spPr>
          <a:xfrm>
            <a:off x="7823657" y="3739417"/>
            <a:ext cx="543227"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8" idx="3"/>
          </p:cNvCxnSpPr>
          <p:nvPr/>
        </p:nvCxnSpPr>
        <p:spPr>
          <a:xfrm>
            <a:off x="10002653" y="3739417"/>
            <a:ext cx="1147864"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0489036" y="3739417"/>
            <a:ext cx="9728" cy="915332"/>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7" idx="1"/>
          </p:cNvCxnSpPr>
          <p:nvPr/>
        </p:nvCxnSpPr>
        <p:spPr>
          <a:xfrm flipH="1">
            <a:off x="7619378" y="4654749"/>
            <a:ext cx="112738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16" idx="2"/>
          </p:cNvCxnSpPr>
          <p:nvPr/>
        </p:nvCxnSpPr>
        <p:spPr>
          <a:xfrm>
            <a:off x="6607700" y="3739417"/>
            <a:ext cx="807397"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6" idx="4"/>
          </p:cNvCxnSpPr>
          <p:nvPr/>
        </p:nvCxnSpPr>
        <p:spPr>
          <a:xfrm flipH="1" flipV="1">
            <a:off x="7619377" y="3938490"/>
            <a:ext cx="1" cy="716259"/>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101725" y="3462287"/>
            <a:ext cx="909673" cy="276999"/>
          </a:xfrm>
          <a:prstGeom prst="rect">
            <a:avLst/>
          </a:prstGeom>
        </p:spPr>
        <p:txBody>
          <a:bodyPr wrap="none">
            <a:spAutoFit/>
          </a:bodyPr>
          <a:lstStyle/>
          <a:p>
            <a:r>
              <a:rPr lang="en-US" altLang="zh-CN" sz="1200" dirty="0" err="1">
                <a:solidFill>
                  <a:srgbClr val="172B4D"/>
                </a:solidFill>
                <a:latin typeface="微软雅黑" panose="020B0503020204020204" pitchFamily="34" charset="-122"/>
                <a:ea typeface="微软雅黑" panose="020B0503020204020204" pitchFamily="34" charset="-122"/>
                <a:cs typeface="Times New Roman" panose="02020603050405020304" pitchFamily="18" charset="0"/>
              </a:rPr>
              <a:t>targetCpa</a:t>
            </a:r>
            <a:endParaRPr lang="zh-CN" altLang="en-US" sz="1200" dirty="0">
              <a:latin typeface="微软雅黑" panose="020B0503020204020204" pitchFamily="34" charset="-122"/>
              <a:ea typeface="微软雅黑" panose="020B0503020204020204" pitchFamily="34" charset="-122"/>
            </a:endParaRPr>
          </a:p>
        </p:txBody>
      </p:sp>
      <p:sp>
        <p:nvSpPr>
          <p:cNvPr id="27" name="矩形 26"/>
          <p:cNvSpPr/>
          <p:nvPr/>
        </p:nvSpPr>
        <p:spPr>
          <a:xfrm>
            <a:off x="10677385" y="3435701"/>
            <a:ext cx="562398" cy="276999"/>
          </a:xfrm>
          <a:prstGeom prst="rect">
            <a:avLst/>
          </a:prstGeom>
        </p:spPr>
        <p:txBody>
          <a:bodyPr wrap="none">
            <a:spAutoFit/>
          </a:bodyPr>
          <a:lstStyle/>
          <a:p>
            <a:r>
              <a:rPr lang="en-US" altLang="zh-CN" sz="1200" dirty="0" err="1">
                <a:latin typeface="微软雅黑" panose="020B0503020204020204" pitchFamily="34" charset="-122"/>
                <a:ea typeface="微软雅黑" panose="020B0503020204020204" pitchFamily="34" charset="-122"/>
              </a:rPr>
              <a:t>P</a:t>
            </a:r>
            <a:r>
              <a:rPr lang="en-US" altLang="zh-CN" sz="1200" dirty="0" err="1" smtClean="0">
                <a:latin typeface="微软雅黑" panose="020B0503020204020204" pitchFamily="34" charset="-122"/>
                <a:ea typeface="微软雅黑" panose="020B0503020204020204" pitchFamily="34" charset="-122"/>
              </a:rPr>
              <a:t>Cpa</a:t>
            </a:r>
            <a:endParaRPr lang="zh-CN" altLang="en-US" sz="1200" dirty="0">
              <a:latin typeface="微软雅黑" panose="020B0503020204020204" pitchFamily="34" charset="-122"/>
              <a:ea typeface="微软雅黑" panose="020B0503020204020204" pitchFamily="34" charset="-122"/>
            </a:endParaRPr>
          </a:p>
        </p:txBody>
      </p:sp>
      <p:sp>
        <p:nvSpPr>
          <p:cNvPr id="7" name="矩形 6"/>
          <p:cNvSpPr/>
          <p:nvPr/>
        </p:nvSpPr>
        <p:spPr>
          <a:xfrm>
            <a:off x="8746758" y="4455001"/>
            <a:ext cx="719091" cy="399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微软雅黑" panose="020B0503020204020204" pitchFamily="34" charset="-122"/>
                <a:ea typeface="微软雅黑" panose="020B0503020204020204" pitchFamily="34" charset="-122"/>
              </a:rPr>
              <a:t>H(x)</a:t>
            </a:r>
            <a:endParaRPr lang="zh-CN" altLang="en-US" sz="1200" dirty="0">
              <a:latin typeface="微软雅黑" panose="020B0503020204020204" pitchFamily="34" charset="-122"/>
              <a:ea typeface="微软雅黑" panose="020B0503020204020204" pitchFamily="34" charset="-122"/>
            </a:endParaRPr>
          </a:p>
        </p:txBody>
      </p:sp>
      <p:cxnSp>
        <p:nvCxnSpPr>
          <p:cNvPr id="12" name="直接连接符 11"/>
          <p:cNvCxnSpPr>
            <a:endCxn id="7" idx="3"/>
          </p:cNvCxnSpPr>
          <p:nvPr/>
        </p:nvCxnSpPr>
        <p:spPr>
          <a:xfrm flipH="1">
            <a:off x="9465849" y="4654748"/>
            <a:ext cx="1032915" cy="1"/>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892961" y="3953930"/>
            <a:ext cx="738151" cy="276999"/>
          </a:xfrm>
          <a:prstGeom prst="rect">
            <a:avLst/>
          </a:prstGeom>
        </p:spPr>
        <p:txBody>
          <a:bodyPr wrap="none">
            <a:spAutoFit/>
          </a:bodyPr>
          <a:lstStyle/>
          <a:p>
            <a:r>
              <a:rPr lang="en-US" altLang="zh-CN" sz="1200" dirty="0" err="1" smtClean="0">
                <a:latin typeface="微软雅黑" panose="020B0503020204020204" pitchFamily="34" charset="-122"/>
                <a:ea typeface="微软雅黑" panose="020B0503020204020204" pitchFamily="34" charset="-122"/>
              </a:rPr>
              <a:t>realCpa</a:t>
            </a:r>
            <a:endParaRPr lang="zh-CN" altLang="en-US" sz="1200" dirty="0">
              <a:latin typeface="微软雅黑" panose="020B0503020204020204" pitchFamily="34" charset="-122"/>
              <a:ea typeface="微软雅黑" panose="020B0503020204020204" pitchFamily="34" charset="-122"/>
            </a:endParaRPr>
          </a:p>
        </p:txBody>
      </p:sp>
      <p:sp>
        <p:nvSpPr>
          <p:cNvPr id="32" name="矩形 31"/>
          <p:cNvSpPr/>
          <p:nvPr/>
        </p:nvSpPr>
        <p:spPr>
          <a:xfrm>
            <a:off x="2262036" y="4936088"/>
            <a:ext cx="2088905"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理想</a:t>
            </a:r>
            <a:r>
              <a:rPr lang="zh-CN" altLang="en-US" sz="1200" dirty="0" smtClean="0">
                <a:latin typeface="微软雅黑" panose="020B0503020204020204" pitchFamily="34" charset="-122"/>
                <a:ea typeface="微软雅黑" panose="020B0503020204020204" pitchFamily="34" charset="-122"/>
              </a:rPr>
              <a:t>情况：</a:t>
            </a:r>
            <a:r>
              <a:rPr lang="en-US" altLang="zh-CN" sz="1200" dirty="0" err="1" smtClean="0">
                <a:latin typeface="微软雅黑" panose="020B0503020204020204" pitchFamily="34" charset="-122"/>
                <a:ea typeface="微软雅黑" panose="020B0503020204020204" pitchFamily="34" charset="-122"/>
              </a:rPr>
              <a:t>realCpa</a:t>
            </a:r>
            <a:r>
              <a:rPr lang="en-US" altLang="zh-CN" sz="1200" dirty="0" smtClean="0">
                <a:latin typeface="微软雅黑" panose="020B0503020204020204" pitchFamily="34" charset="-122"/>
                <a:ea typeface="微软雅黑" panose="020B0503020204020204" pitchFamily="34" charset="-122"/>
              </a:rPr>
              <a:t> = </a:t>
            </a:r>
            <a:r>
              <a:rPr lang="en-US" altLang="zh-CN" sz="1200" dirty="0" err="1" smtClean="0">
                <a:latin typeface="微软雅黑" panose="020B0503020204020204" pitchFamily="34" charset="-122"/>
                <a:ea typeface="微软雅黑" panose="020B0503020204020204" pitchFamily="34" charset="-122"/>
              </a:rPr>
              <a:t>PCpa</a:t>
            </a:r>
            <a:endParaRPr lang="zh-CN" altLang="en-US" sz="1200" dirty="0">
              <a:latin typeface="微软雅黑" panose="020B0503020204020204" pitchFamily="34" charset="-122"/>
              <a:ea typeface="微软雅黑" panose="020B0503020204020204" pitchFamily="34" charset="-122"/>
            </a:endParaRPr>
          </a:p>
        </p:txBody>
      </p:sp>
      <p:sp>
        <p:nvSpPr>
          <p:cNvPr id="33" name="矩形 32"/>
          <p:cNvSpPr/>
          <p:nvPr/>
        </p:nvSpPr>
        <p:spPr>
          <a:xfrm>
            <a:off x="6911722" y="4058518"/>
            <a:ext cx="738151" cy="276999"/>
          </a:xfrm>
          <a:prstGeom prst="rect">
            <a:avLst/>
          </a:prstGeom>
        </p:spPr>
        <p:txBody>
          <a:bodyPr wrap="none">
            <a:spAutoFit/>
          </a:bodyPr>
          <a:lstStyle/>
          <a:p>
            <a:r>
              <a:rPr lang="en-US" altLang="zh-CN" sz="1200" dirty="0" err="1" smtClean="0">
                <a:latin typeface="微软雅黑" panose="020B0503020204020204" pitchFamily="34" charset="-122"/>
                <a:ea typeface="微软雅黑" panose="020B0503020204020204" pitchFamily="34" charset="-122"/>
              </a:rPr>
              <a:t>realCpa</a:t>
            </a:r>
            <a:endParaRPr lang="zh-CN" altLang="en-US" sz="1200" dirty="0">
              <a:latin typeface="微软雅黑" panose="020B0503020204020204" pitchFamily="34" charset="-122"/>
              <a:ea typeface="微软雅黑" panose="020B0503020204020204" pitchFamily="34" charset="-122"/>
            </a:endParaRPr>
          </a:p>
        </p:txBody>
      </p:sp>
      <p:sp>
        <p:nvSpPr>
          <p:cNvPr id="34" name="矩形 33"/>
          <p:cNvSpPr/>
          <p:nvPr/>
        </p:nvSpPr>
        <p:spPr>
          <a:xfrm>
            <a:off x="8058594" y="4917210"/>
            <a:ext cx="2088905" cy="461665"/>
          </a:xfrm>
          <a:prstGeom prst="rect">
            <a:avLst/>
          </a:prstGeom>
        </p:spPr>
        <p:txBody>
          <a:bodyPr wrap="none">
            <a:spAutoFit/>
          </a:bodyPr>
          <a:lstStyle/>
          <a:p>
            <a:r>
              <a:rPr lang="zh-CN" altLang="en-US" sz="1200" dirty="0" smtClean="0">
                <a:latin typeface="微软雅黑" panose="020B0503020204020204" pitchFamily="34" charset="-122"/>
                <a:ea typeface="微软雅黑" panose="020B0503020204020204" pitchFamily="34" charset="-122"/>
              </a:rPr>
              <a:t>实际情况：</a:t>
            </a:r>
            <a:r>
              <a:rPr lang="en-US" altLang="zh-CN" sz="1200" dirty="0" err="1" smtClean="0">
                <a:latin typeface="微软雅黑" panose="020B0503020204020204" pitchFamily="34" charset="-122"/>
                <a:ea typeface="微软雅黑" panose="020B0503020204020204" pitchFamily="34" charset="-122"/>
              </a:rPr>
              <a:t>realCpa</a:t>
            </a:r>
            <a:r>
              <a:rPr lang="en-US" altLang="zh-CN" sz="1200" dirty="0" smtClean="0">
                <a:latin typeface="微软雅黑" panose="020B0503020204020204" pitchFamily="34" charset="-122"/>
                <a:ea typeface="微软雅黑" panose="020B0503020204020204" pitchFamily="34" charset="-122"/>
              </a:rPr>
              <a:t> &gt; </a:t>
            </a:r>
            <a:r>
              <a:rPr lang="en-US" altLang="zh-CN" sz="1200" dirty="0" err="1" smtClean="0">
                <a:latin typeface="微软雅黑" panose="020B0503020204020204" pitchFamily="34" charset="-122"/>
                <a:ea typeface="微软雅黑" panose="020B0503020204020204" pitchFamily="34" charset="-122"/>
              </a:rPr>
              <a:t>Pcpa</a:t>
            </a:r>
            <a:endParaRPr lang="en-US" altLang="zh-CN" sz="1200" dirty="0" smtClean="0">
              <a:latin typeface="微软雅黑" panose="020B0503020204020204" pitchFamily="34" charset="-122"/>
              <a:ea typeface="微软雅黑" panose="020B0503020204020204" pitchFamily="34" charset="-122"/>
            </a:endParaRPr>
          </a:p>
          <a:p>
            <a:endParaRPr lang="zh-CN" altLang="en-US" sz="1200"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638000" y="5501012"/>
            <a:ext cx="9099612" cy="1061829"/>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如果模型预估不准导致</a:t>
            </a:r>
            <a:r>
              <a:rPr lang="en-US" altLang="zh-CN" sz="1400" dirty="0" err="1" smtClean="0">
                <a:latin typeface="微软雅黑" panose="020B0503020204020204" pitchFamily="34" charset="-122"/>
                <a:ea typeface="微软雅黑" panose="020B0503020204020204" pitchFamily="34" charset="-122"/>
              </a:rPr>
              <a:t>realCpa</a:t>
            </a:r>
            <a:r>
              <a:rPr lang="zh-CN" altLang="en-US" sz="1400" dirty="0" smtClean="0">
                <a:latin typeface="微软雅黑" panose="020B0503020204020204" pitchFamily="34" charset="-122"/>
                <a:ea typeface="微软雅黑" panose="020B0503020204020204" pitchFamily="34" charset="-122"/>
              </a:rPr>
              <a:t>偏高，会导致</a:t>
            </a:r>
            <a:r>
              <a:rPr lang="en-US" altLang="zh-CN" sz="1400" dirty="0" err="1" smtClean="0">
                <a:latin typeface="微软雅黑" panose="020B0503020204020204" pitchFamily="34" charset="-122"/>
                <a:ea typeface="微软雅黑" panose="020B0503020204020204" pitchFamily="34" charset="-122"/>
              </a:rPr>
              <a:t>Pcpa</a:t>
            </a:r>
            <a:r>
              <a:rPr lang="zh-CN" altLang="en-US" sz="1400" dirty="0" smtClean="0">
                <a:latin typeface="微软雅黑" panose="020B0503020204020204" pitchFamily="34" charset="-122"/>
                <a:ea typeface="微软雅黑" panose="020B0503020204020204" pitchFamily="34" charset="-122"/>
              </a:rPr>
              <a:t>降低，广告出价有上下限，如果</a:t>
            </a:r>
            <a:r>
              <a:rPr lang="en-US" altLang="zh-CN" sz="1400" dirty="0" err="1" smtClean="0">
                <a:latin typeface="微软雅黑" panose="020B0503020204020204" pitchFamily="34" charset="-122"/>
                <a:ea typeface="微软雅黑" panose="020B0503020204020204" pitchFamily="34" charset="-122"/>
              </a:rPr>
              <a:t>Pcpa</a:t>
            </a:r>
            <a:r>
              <a:rPr lang="zh-CN" altLang="en-US" sz="1400" dirty="0" smtClean="0">
                <a:latin typeface="微软雅黑" panose="020B0503020204020204" pitchFamily="34" charset="-122"/>
                <a:ea typeface="微软雅黑" panose="020B0503020204020204" pitchFamily="34" charset="-122"/>
              </a:rPr>
              <a:t>降到下限。仍然比</a:t>
            </a:r>
            <a:r>
              <a:rPr lang="en-US" altLang="zh-CN" sz="1400" dirty="0" err="1" smtClean="0">
                <a:latin typeface="微软雅黑" panose="020B0503020204020204" pitchFamily="34" charset="-122"/>
                <a:ea typeface="微软雅黑" panose="020B0503020204020204" pitchFamily="34" charset="-122"/>
              </a:rPr>
              <a:t>realCpa</a:t>
            </a:r>
            <a:r>
              <a:rPr lang="zh-CN" altLang="en-US" sz="1400" dirty="0" smtClean="0">
                <a:latin typeface="微软雅黑" panose="020B0503020204020204" pitchFamily="34" charset="-122"/>
                <a:ea typeface="微软雅黑" panose="020B0503020204020204" pitchFamily="34" charset="-122"/>
              </a:rPr>
              <a:t>高，则</a:t>
            </a:r>
            <a:r>
              <a:rPr lang="en-US" altLang="zh-CN" sz="1400" dirty="0" smtClean="0">
                <a:latin typeface="微软雅黑" panose="020B0503020204020204" pitchFamily="34" charset="-122"/>
                <a:ea typeface="微软雅黑" panose="020B0503020204020204" pitchFamily="34" charset="-122"/>
              </a:rPr>
              <a:t>PID</a:t>
            </a:r>
            <a:r>
              <a:rPr lang="zh-CN" altLang="en-US" sz="1400" dirty="0">
                <a:latin typeface="微软雅黑" panose="020B0503020204020204" pitchFamily="34" charset="-122"/>
                <a:ea typeface="微软雅黑" panose="020B0503020204020204" pitchFamily="34" charset="-122"/>
              </a:rPr>
              <a:t>风</a:t>
            </a:r>
            <a:r>
              <a:rPr lang="zh-CN" altLang="en-US" sz="1400" dirty="0" smtClean="0">
                <a:latin typeface="微软雅黑" panose="020B0503020204020204" pitchFamily="34" charset="-122"/>
                <a:ea typeface="微软雅黑" panose="020B0503020204020204" pitchFamily="34" charset="-122"/>
              </a:rPr>
              <a:t>控失效，超成本就不可避免了。一个极端的例子，如果一个模型预估准确率是</a:t>
            </a:r>
            <a:r>
              <a:rPr lang="en-US" altLang="zh-CN" sz="1400" dirty="0" smtClean="0">
                <a:latin typeface="微软雅黑" panose="020B0503020204020204" pitchFamily="34" charset="-122"/>
                <a:ea typeface="微软雅黑" panose="020B0503020204020204" pitchFamily="34" charset="-122"/>
              </a:rPr>
              <a:t>0</a:t>
            </a:r>
            <a:r>
              <a:rPr lang="zh-CN" altLang="en-US" sz="1400" dirty="0" smtClean="0">
                <a:latin typeface="微软雅黑" panose="020B0503020204020204" pitchFamily="34" charset="-122"/>
                <a:ea typeface="微软雅黑" panose="020B0503020204020204" pitchFamily="34" charset="-122"/>
              </a:rPr>
              <a:t>，那无论</a:t>
            </a:r>
            <a:r>
              <a:rPr lang="en-US" altLang="zh-CN" sz="1400" dirty="0" err="1" smtClean="0">
                <a:latin typeface="微软雅黑" panose="020B0503020204020204" pitchFamily="34" charset="-122"/>
                <a:ea typeface="微软雅黑" panose="020B0503020204020204" pitchFamily="34" charset="-122"/>
              </a:rPr>
              <a:t>pid</a:t>
            </a:r>
            <a:r>
              <a:rPr lang="zh-CN" altLang="en-US" sz="1400" smtClean="0">
                <a:latin typeface="微软雅黑" panose="020B0503020204020204" pitchFamily="34" charset="-122"/>
                <a:ea typeface="微软雅黑" panose="020B0503020204020204" pitchFamily="34" charset="-122"/>
              </a:rPr>
              <a:t>怎么调控，都会遇到超成本问题</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4036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46545" y="489886"/>
            <a:ext cx="10298545" cy="1200329"/>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控制工程的一点基本概念</a:t>
            </a:r>
            <a:endParaRPr lang="en-US" altLang="zh-CN" b="1"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控制三要素：输入，输出，控制系统</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697004" y="1668009"/>
            <a:ext cx="3533775" cy="1295400"/>
          </a:xfrm>
          <a:prstGeom prst="rect">
            <a:avLst/>
          </a:prstGeom>
        </p:spPr>
      </p:pic>
      <p:sp>
        <p:nvSpPr>
          <p:cNvPr id="7" name="文本框 6"/>
          <p:cNvSpPr txBox="1"/>
          <p:nvPr/>
        </p:nvSpPr>
        <p:spPr>
          <a:xfrm>
            <a:off x="646545" y="3028910"/>
            <a:ext cx="8664606" cy="3416320"/>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输入和输出信号并不是固定的值，控制系统也不是简单的计算器。实际上输入一般是一个信号，也就是随时间变化的一个函数</a:t>
            </a:r>
            <a:r>
              <a:rPr lang="en-US" altLang="zh-CN" dirty="0" smtClean="0">
                <a:latin typeface="微软雅黑" panose="020B0503020204020204" pitchFamily="34" charset="-122"/>
                <a:ea typeface="微软雅黑" panose="020B0503020204020204" pitchFamily="34" charset="-122"/>
              </a:rPr>
              <a:t>I(t)</a:t>
            </a:r>
            <a:r>
              <a:rPr lang="zh-CN" altLang="en-US" dirty="0" smtClean="0">
                <a:latin typeface="微软雅黑" panose="020B0503020204020204" pitchFamily="34" charset="-122"/>
                <a:ea typeface="微软雅黑" panose="020B0503020204020204" pitchFamily="34" charset="-122"/>
              </a:rPr>
              <a:t>，输出也是一个信号</a:t>
            </a:r>
            <a:r>
              <a:rPr lang="en-US" altLang="zh-CN" dirty="0" smtClean="0">
                <a:latin typeface="微软雅黑" panose="020B0503020204020204" pitchFamily="34" charset="-122"/>
                <a:ea typeface="微软雅黑" panose="020B0503020204020204" pitchFamily="34" charset="-122"/>
              </a:rPr>
              <a:t>O(t)</a:t>
            </a:r>
            <a:r>
              <a:rPr lang="zh-CN" altLang="en-US" dirty="0" smtClean="0">
                <a:latin typeface="微软雅黑" panose="020B0503020204020204" pitchFamily="34" charset="-122"/>
                <a:ea typeface="微软雅黑" panose="020B0503020204020204" pitchFamily="34" charset="-122"/>
              </a:rPr>
              <a:t>，输入和输出不要求量纲一致。控制系统一般情况下是对信号的进行数学运算，</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反馈：</a:t>
            </a:r>
            <a:r>
              <a:rPr lang="zh-CN" altLang="en-US" dirty="0">
                <a:latin typeface="微软雅黑" panose="020B0503020204020204" pitchFamily="34" charset="-122"/>
                <a:ea typeface="微软雅黑" panose="020B0503020204020204" pitchFamily="34" charset="-122"/>
              </a:rPr>
              <a:t>利用输出信号对输入信号进行纠正和</a:t>
            </a:r>
            <a:r>
              <a:rPr lang="zh-CN" altLang="en-US" dirty="0" smtClean="0">
                <a:latin typeface="微软雅黑" panose="020B0503020204020204" pitchFamily="34" charset="-122"/>
                <a:ea typeface="微软雅黑" panose="020B0503020204020204" pitchFamily="34" charset="-122"/>
              </a:rPr>
              <a:t>修改，带有反馈信号的控制系统要求输出信号经过变换以后与输入量纲一致</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闭环：</a:t>
            </a:r>
            <a:r>
              <a:rPr lang="zh-CN" altLang="en-US" dirty="0">
                <a:latin typeface="微软雅黑" panose="020B0503020204020204" pitchFamily="34" charset="-122"/>
                <a:ea typeface="微软雅黑" panose="020B0503020204020204" pitchFamily="34" charset="-122"/>
              </a:rPr>
              <a:t>有反馈信号的系统称为闭环系统，闭环系统是实现自动控制的最基本</a:t>
            </a:r>
            <a:r>
              <a:rPr lang="zh-CN" altLang="en-US" dirty="0" smtClean="0">
                <a:latin typeface="微软雅黑" panose="020B0503020204020204" pitchFamily="34" charset="-122"/>
                <a:ea typeface="微软雅黑" panose="020B0503020204020204" pitchFamily="34" charset="-122"/>
              </a:rPr>
              <a:t>方法。</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b="1" dirty="0" smtClean="0">
                <a:latin typeface="微软雅黑" panose="020B0503020204020204" pitchFamily="34" charset="-122"/>
                <a:ea typeface="微软雅黑" panose="020B0503020204020204" pitchFamily="34" charset="-122"/>
              </a:rPr>
              <a:t>例如：</a:t>
            </a:r>
            <a:r>
              <a:rPr lang="zh-CN" altLang="en-US" dirty="0" smtClean="0">
                <a:latin typeface="微软雅黑" panose="020B0503020204020204" pitchFamily="34" charset="-122"/>
                <a:ea typeface="微软雅黑" panose="020B0503020204020204" pitchFamily="34" charset="-122"/>
              </a:rPr>
              <a:t>啮合的齿轮输入转速和输出转速是一对输入和输出，带有阻尼的弹簧输入的力和位移是一对输入和输出</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9311151" y="4948815"/>
            <a:ext cx="2505492" cy="1909185"/>
          </a:xfrm>
          <a:prstGeom prst="rect">
            <a:avLst/>
          </a:prstGeom>
        </p:spPr>
      </p:pic>
      <p:pic>
        <p:nvPicPr>
          <p:cNvPr id="9" name="图片 8"/>
          <p:cNvPicPr>
            <a:picLocks noChangeAspect="1"/>
          </p:cNvPicPr>
          <p:nvPr/>
        </p:nvPicPr>
        <p:blipFill>
          <a:blip r:embed="rId4"/>
          <a:stretch>
            <a:fillRect/>
          </a:stretch>
        </p:blipFill>
        <p:spPr>
          <a:xfrm>
            <a:off x="9463968" y="2863388"/>
            <a:ext cx="2352675" cy="1943100"/>
          </a:xfrm>
          <a:prstGeom prst="rect">
            <a:avLst/>
          </a:prstGeom>
        </p:spPr>
      </p:pic>
    </p:spTree>
    <p:extLst>
      <p:ext uri="{BB962C8B-B14F-4D97-AF65-F5344CB8AC3E}">
        <p14:creationId xmlns:p14="http://schemas.microsoft.com/office/powerpoint/2010/main" val="3146952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7309" y="434109"/>
            <a:ext cx="8368146"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如何描述一个控制系统？</a:t>
            </a:r>
            <a:endParaRPr lang="zh-CN" altLang="en-US"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37309" y="1070801"/>
            <a:ext cx="10409382" cy="1200329"/>
          </a:xfrm>
          <a:prstGeom prst="rect">
            <a:avLst/>
          </a:prstGeom>
          <a:noFill/>
        </p:spPr>
        <p:txBody>
          <a:bodyPr wrap="squar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控制系统对输入信号进行运算，所以对不同的输入信号，同一个控制系统输出都完全不同</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例如，一个弹簧，如果施加一个恒定的力作为输入，则输出一个正弦函数作为输出。如果施加一个正弦变化的力，则输出一个叠加态的三角函数。那么该怎么描述弹簧这个控制系统？</a:t>
            </a:r>
            <a:endParaRPr lang="zh-CN" altLang="en-US" sz="16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8645236" y="2601420"/>
            <a:ext cx="3119581" cy="1247832"/>
          </a:xfrm>
          <a:prstGeom prst="rect">
            <a:avLst/>
          </a:prstGeom>
        </p:spPr>
      </p:pic>
      <p:sp>
        <p:nvSpPr>
          <p:cNvPr id="7" name="文本框 6"/>
          <p:cNvSpPr txBox="1"/>
          <p:nvPr/>
        </p:nvSpPr>
        <p:spPr>
          <a:xfrm>
            <a:off x="637309" y="2601420"/>
            <a:ext cx="7656946" cy="1569660"/>
          </a:xfrm>
          <a:prstGeom prst="rect">
            <a:avLst/>
          </a:prstGeom>
          <a:noFill/>
        </p:spPr>
        <p:txBody>
          <a:bodyPr wrap="squar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假设一个控制系统的输入信号为</a:t>
            </a:r>
            <a:r>
              <a:rPr lang="en-US" altLang="zh-CN" sz="1600" dirty="0" smtClean="0">
                <a:latin typeface="微软雅黑" panose="020B0503020204020204" pitchFamily="34" charset="-122"/>
                <a:ea typeface="微软雅黑" panose="020B0503020204020204" pitchFamily="34" charset="-122"/>
              </a:rPr>
              <a:t>I(t)</a:t>
            </a:r>
            <a:r>
              <a:rPr lang="zh-CN" altLang="en-US" sz="1600" dirty="0" smtClean="0">
                <a:latin typeface="微软雅黑" panose="020B0503020204020204" pitchFamily="34" charset="-122"/>
                <a:ea typeface="微软雅黑" panose="020B0503020204020204" pitchFamily="34" charset="-122"/>
              </a:rPr>
              <a:t>，输出信号位</a:t>
            </a:r>
            <a:r>
              <a:rPr lang="en-US" altLang="zh-CN" sz="1600" dirty="0" smtClean="0">
                <a:latin typeface="微软雅黑" panose="020B0503020204020204" pitchFamily="34" charset="-122"/>
                <a:ea typeface="微软雅黑" panose="020B0503020204020204" pitchFamily="34" charset="-122"/>
              </a:rPr>
              <a:t>O(t)</a:t>
            </a:r>
            <a:r>
              <a:rPr lang="zh-CN" altLang="en-US" sz="1600" dirty="0" smtClean="0">
                <a:latin typeface="微软雅黑" panose="020B0503020204020204" pitchFamily="34" charset="-122"/>
                <a:ea typeface="微软雅黑" panose="020B0503020204020204" pitchFamily="34" charset="-122"/>
              </a:rPr>
              <a:t>。那么定义传递函数</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a:t>
            </a:r>
          </a:p>
          <a:p>
            <a:pPr>
              <a:lnSpc>
                <a:spcPct val="150000"/>
              </a:lnSpc>
            </a:pP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其中，</a:t>
            </a:r>
            <a:r>
              <a:rPr lang="en-US" altLang="zh-CN" sz="1600" dirty="0" smtClean="0">
                <a:latin typeface="微软雅黑" panose="020B0503020204020204" pitchFamily="34" charset="-122"/>
                <a:ea typeface="微软雅黑" panose="020B0503020204020204" pitchFamily="34" charset="-122"/>
              </a:rPr>
              <a:t>Y(s) X(s)</a:t>
            </a:r>
            <a:r>
              <a:rPr lang="zh-CN" altLang="en-US" sz="1600" dirty="0" smtClean="0">
                <a:latin typeface="微软雅黑" panose="020B0503020204020204" pitchFamily="34" charset="-122"/>
                <a:ea typeface="微软雅黑" panose="020B0503020204020204" pitchFamily="34" charset="-122"/>
              </a:rPr>
              <a:t>分别是输出和输入信号的拉普拉斯变换</a:t>
            </a:r>
            <a:endParaRPr lang="zh-CN" altLang="en-US" sz="16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4545445" y="2986200"/>
            <a:ext cx="1733550" cy="800100"/>
          </a:xfrm>
          <a:prstGeom prst="rect">
            <a:avLst/>
          </a:prstGeom>
        </p:spPr>
      </p:pic>
      <p:pic>
        <p:nvPicPr>
          <p:cNvPr id="9" name="图片 8"/>
          <p:cNvPicPr>
            <a:picLocks noChangeAspect="1"/>
          </p:cNvPicPr>
          <p:nvPr/>
        </p:nvPicPr>
        <p:blipFill>
          <a:blip r:embed="rId4"/>
          <a:stretch>
            <a:fillRect/>
          </a:stretch>
        </p:blipFill>
        <p:spPr>
          <a:xfrm>
            <a:off x="3279413" y="4171714"/>
            <a:ext cx="4265613" cy="768291"/>
          </a:xfrm>
          <a:prstGeom prst="rect">
            <a:avLst/>
          </a:prstGeom>
        </p:spPr>
      </p:pic>
      <p:pic>
        <p:nvPicPr>
          <p:cNvPr id="10" name="图片 9"/>
          <p:cNvPicPr>
            <a:picLocks noChangeAspect="1"/>
          </p:cNvPicPr>
          <p:nvPr/>
        </p:nvPicPr>
        <p:blipFill>
          <a:blip r:embed="rId5"/>
          <a:stretch>
            <a:fillRect/>
          </a:stretch>
        </p:blipFill>
        <p:spPr>
          <a:xfrm>
            <a:off x="7841673" y="4832858"/>
            <a:ext cx="2927638" cy="1752912"/>
          </a:xfrm>
          <a:prstGeom prst="rect">
            <a:avLst/>
          </a:prstGeom>
        </p:spPr>
      </p:pic>
      <p:pic>
        <p:nvPicPr>
          <p:cNvPr id="11" name="图片 10"/>
          <p:cNvPicPr>
            <a:picLocks noChangeAspect="1"/>
          </p:cNvPicPr>
          <p:nvPr/>
        </p:nvPicPr>
        <p:blipFill>
          <a:blip r:embed="rId6"/>
          <a:stretch>
            <a:fillRect/>
          </a:stretch>
        </p:blipFill>
        <p:spPr>
          <a:xfrm>
            <a:off x="4119417" y="5318665"/>
            <a:ext cx="2585604" cy="1053848"/>
          </a:xfrm>
          <a:prstGeom prst="rect">
            <a:avLst/>
          </a:prstGeom>
        </p:spPr>
      </p:pic>
      <p:sp>
        <p:nvSpPr>
          <p:cNvPr id="12" name="文本框 11"/>
          <p:cNvSpPr txBox="1"/>
          <p:nvPr/>
        </p:nvSpPr>
        <p:spPr>
          <a:xfrm>
            <a:off x="3731743" y="141721"/>
            <a:ext cx="8219859" cy="954107"/>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一个理想的控制系统可以通过传递函数描述，</a:t>
            </a:r>
            <a:r>
              <a:rPr lang="en-US" altLang="zh-CN" sz="2800" b="1" dirty="0" smtClean="0">
                <a:latin typeface="微软雅黑" panose="020B0503020204020204" pitchFamily="34" charset="-122"/>
                <a:ea typeface="微软雅黑" panose="020B0503020204020204" pitchFamily="34" charset="-122"/>
              </a:rPr>
              <a:t>PID</a:t>
            </a:r>
            <a:r>
              <a:rPr lang="zh-CN" altLang="en-US" sz="2800" b="1" dirty="0" smtClean="0">
                <a:latin typeface="微软雅黑" panose="020B0503020204020204" pitchFamily="34" charset="-122"/>
                <a:ea typeface="微软雅黑" panose="020B0503020204020204" pitchFamily="34" charset="-122"/>
              </a:rPr>
              <a:t>只是控制系统中的一种。</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238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553405"/>
            <a:ext cx="10547927" cy="1246495"/>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什么是</a:t>
            </a:r>
            <a:r>
              <a:rPr lang="en-US" altLang="zh-CN" b="1" dirty="0" err="1" smtClean="0">
                <a:latin typeface="微软雅黑" panose="020B0503020204020204" pitchFamily="34" charset="-122"/>
                <a:ea typeface="微软雅黑" panose="020B0503020204020204" pitchFamily="34" charset="-122"/>
              </a:rPr>
              <a:t>pid</a:t>
            </a:r>
            <a:r>
              <a:rPr lang="zh-CN" altLang="en-US" b="1" dirty="0" smtClean="0">
                <a:latin typeface="微软雅黑" panose="020B0503020204020204" pitchFamily="34" charset="-122"/>
                <a:ea typeface="微软雅黑" panose="020B0503020204020204" pitchFamily="34" charset="-122"/>
              </a:rPr>
              <a:t>控制？众多控制系统中为什么</a:t>
            </a:r>
            <a:r>
              <a:rPr lang="en-US" altLang="zh-CN" b="1" dirty="0" err="1" smtClean="0">
                <a:latin typeface="微软雅黑" panose="020B0503020204020204" pitchFamily="34" charset="-122"/>
                <a:ea typeface="微软雅黑" panose="020B0503020204020204" pitchFamily="34" charset="-122"/>
              </a:rPr>
              <a:t>pid</a:t>
            </a:r>
            <a:r>
              <a:rPr lang="zh-CN" altLang="en-US" b="1" dirty="0" smtClean="0">
                <a:latin typeface="微软雅黑" panose="020B0503020204020204" pitchFamily="34" charset="-122"/>
                <a:ea typeface="微软雅黑" panose="020B0503020204020204" pitchFamily="34" charset="-122"/>
              </a:rPr>
              <a:t>应用那么广泛？</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对于一个控制系统</a:t>
            </a:r>
            <a:r>
              <a:rPr lang="zh-CN" altLang="en-US" sz="1600" dirty="0" smtClean="0">
                <a:latin typeface="微软雅黑" panose="020B0503020204020204" pitchFamily="34" charset="-122"/>
                <a:ea typeface="微软雅黑" panose="020B0503020204020204" pitchFamily="34" charset="-122"/>
              </a:rPr>
              <a:t>，考虑到种种干扰因素或者复杂环境，一般很难对控制系统进行建模或者测试。对于这类未知模型的控制系统，</a:t>
            </a:r>
            <a:r>
              <a:rPr lang="zh-CN" altLang="en-US" sz="1600" b="1" dirty="0" smtClean="0">
                <a:solidFill>
                  <a:srgbClr val="FF0000"/>
                </a:solidFill>
                <a:latin typeface="微软雅黑" panose="020B0503020204020204" pitchFamily="34" charset="-122"/>
                <a:ea typeface="微软雅黑" panose="020B0503020204020204" pitchFamily="34" charset="-122"/>
              </a:rPr>
              <a:t>一般将其近似看作是</a:t>
            </a:r>
            <a:r>
              <a:rPr lang="en-US" altLang="zh-CN" sz="1600" b="1" dirty="0" err="1" smtClean="0">
                <a:solidFill>
                  <a:srgbClr val="FF0000"/>
                </a:solidFill>
                <a:latin typeface="微软雅黑" panose="020B0503020204020204" pitchFamily="34" charset="-122"/>
                <a:ea typeface="微软雅黑" panose="020B0503020204020204" pitchFamily="34" charset="-122"/>
              </a:rPr>
              <a:t>pid</a:t>
            </a:r>
            <a:r>
              <a:rPr lang="zh-CN" altLang="en-US" sz="1600" b="1" dirty="0" smtClean="0">
                <a:solidFill>
                  <a:srgbClr val="FF0000"/>
                </a:solidFill>
                <a:latin typeface="微软雅黑" panose="020B0503020204020204" pitchFamily="34" charset="-122"/>
                <a:ea typeface="微软雅黑" panose="020B0503020204020204" pitchFamily="34" charset="-122"/>
              </a:rPr>
              <a:t>系统，</a:t>
            </a:r>
            <a:r>
              <a:rPr lang="zh-CN" altLang="en-US" sz="1600" dirty="0" smtClean="0">
                <a:latin typeface="微软雅黑" panose="020B0503020204020204" pitchFamily="34" charset="-122"/>
                <a:ea typeface="微软雅黑" panose="020B0503020204020204" pitchFamily="34" charset="-122"/>
              </a:rPr>
              <a:t>这种近似方法经过了广泛的实践证明</a:t>
            </a:r>
            <a:endParaRPr lang="zh-CN" altLang="en-US" sz="1600" dirty="0">
              <a:latin typeface="微软雅黑" panose="020B0503020204020204" pitchFamily="34" charset="-122"/>
              <a:ea typeface="微软雅黑" panose="020B0503020204020204" pitchFamily="34" charset="-122"/>
            </a:endParaRPr>
          </a:p>
        </p:txBody>
      </p:sp>
      <p:sp>
        <p:nvSpPr>
          <p:cNvPr id="5" name="矩形 4"/>
          <p:cNvSpPr/>
          <p:nvPr/>
        </p:nvSpPr>
        <p:spPr>
          <a:xfrm>
            <a:off x="609598" y="2045695"/>
            <a:ext cx="10233891" cy="3139321"/>
          </a:xfrm>
          <a:prstGeom prst="rect">
            <a:avLst/>
          </a:prstGeom>
        </p:spPr>
        <p:txBody>
          <a:bodyPr wrap="square">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严格的</a:t>
            </a:r>
            <a:r>
              <a:rPr lang="en-US" altLang="zh-CN" sz="1600" dirty="0" smtClean="0">
                <a:latin typeface="微软雅黑" panose="020B0503020204020204" pitchFamily="34" charset="-122"/>
                <a:ea typeface="微软雅黑" panose="020B0503020204020204" pitchFamily="34" charset="-122"/>
              </a:rPr>
              <a:t>PID</a:t>
            </a:r>
            <a:r>
              <a:rPr lang="zh-CN" altLang="en-US" sz="1600" dirty="0">
                <a:latin typeface="微软雅黑" panose="020B0503020204020204" pitchFamily="34" charset="-122"/>
                <a:ea typeface="微软雅黑" panose="020B0503020204020204" pitchFamily="34" charset="-122"/>
              </a:rPr>
              <a:t>控制器（比例</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积分</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微分控制器），由比例单元</a:t>
            </a:r>
            <a:r>
              <a:rPr lang="en-US" altLang="zh-CN" sz="1600" dirty="0">
                <a:latin typeface="微软雅黑" panose="020B0503020204020204" pitchFamily="34" charset="-122"/>
                <a:ea typeface="微软雅黑" panose="020B0503020204020204" pitchFamily="34" charset="-122"/>
              </a:rPr>
              <a:t>(P)</a:t>
            </a:r>
            <a:r>
              <a:rPr lang="zh-CN" altLang="en-US" sz="1600" dirty="0">
                <a:latin typeface="微软雅黑" panose="020B0503020204020204" pitchFamily="34" charset="-122"/>
                <a:ea typeface="微软雅黑" panose="020B0503020204020204" pitchFamily="34" charset="-122"/>
              </a:rPr>
              <a:t>、积分单元</a:t>
            </a:r>
            <a:r>
              <a:rPr lang="en-US" altLang="zh-CN" sz="1600" dirty="0">
                <a:latin typeface="微软雅黑" panose="020B0503020204020204" pitchFamily="34" charset="-122"/>
                <a:ea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rPr>
              <a:t>和微分单元</a:t>
            </a:r>
            <a:r>
              <a:rPr lang="en-US" altLang="zh-CN" sz="1600" dirty="0">
                <a:latin typeface="微软雅黑" panose="020B0503020204020204" pitchFamily="34" charset="-122"/>
                <a:ea typeface="微软雅黑" panose="020B0503020204020204" pitchFamily="34" charset="-122"/>
              </a:rPr>
              <a:t>(D)</a:t>
            </a:r>
            <a:r>
              <a:rPr lang="zh-CN" altLang="en-US" sz="1600" dirty="0">
                <a:latin typeface="微软雅黑" panose="020B0503020204020204" pitchFamily="34" charset="-122"/>
                <a:ea typeface="微软雅黑" panose="020B0503020204020204" pitchFamily="34" charset="-122"/>
              </a:rPr>
              <a:t>组成。透过</a:t>
            </a:r>
            <a:r>
              <a:rPr lang="en-US" altLang="zh-CN" sz="1600" dirty="0" err="1">
                <a:latin typeface="微软雅黑" panose="020B0503020204020204" pitchFamily="34" charset="-122"/>
                <a:ea typeface="微软雅黑" panose="020B0503020204020204" pitchFamily="34" charset="-122"/>
              </a:rPr>
              <a:t>Kp</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Ki</a:t>
            </a:r>
            <a:r>
              <a:rPr lang="zh-CN" altLang="en-US" sz="1600" dirty="0">
                <a:latin typeface="微软雅黑" panose="020B0503020204020204" pitchFamily="34" charset="-122"/>
                <a:ea typeface="微软雅黑" panose="020B0503020204020204" pitchFamily="34" charset="-122"/>
              </a:rPr>
              <a:t>和</a:t>
            </a:r>
            <a:r>
              <a:rPr lang="en-US" altLang="zh-CN" sz="1600" dirty="0" err="1">
                <a:latin typeface="微软雅黑" panose="020B0503020204020204" pitchFamily="34" charset="-122"/>
                <a:ea typeface="微软雅黑" panose="020B0503020204020204" pitchFamily="34" charset="-122"/>
              </a:rPr>
              <a:t>Kd</a:t>
            </a:r>
            <a:r>
              <a:rPr lang="zh-CN" altLang="en-US" sz="1600" dirty="0">
                <a:latin typeface="微软雅黑" panose="020B0503020204020204" pitchFamily="34" charset="-122"/>
                <a:ea typeface="微软雅黑" panose="020B0503020204020204" pitchFamily="34" charset="-122"/>
              </a:rPr>
              <a:t>三个参数的设定。</a:t>
            </a:r>
            <a:r>
              <a:rPr lang="en-US" altLang="zh-CN" sz="1600" dirty="0">
                <a:latin typeface="微软雅黑" panose="020B0503020204020204" pitchFamily="34" charset="-122"/>
                <a:ea typeface="微软雅黑" panose="020B0503020204020204" pitchFamily="34" charset="-122"/>
              </a:rPr>
              <a:t>PID</a:t>
            </a:r>
            <a:r>
              <a:rPr lang="zh-CN" altLang="en-US" sz="1600" dirty="0">
                <a:latin typeface="微软雅黑" panose="020B0503020204020204" pitchFamily="34" charset="-122"/>
                <a:ea typeface="微软雅黑" panose="020B0503020204020204" pitchFamily="34" charset="-122"/>
              </a:rPr>
              <a:t>控制器主要适用于基本上线性，且动态特性不随时间变化的系统</a:t>
            </a:r>
            <a:r>
              <a:rPr lang="zh-CN" altLang="en-US"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Pid</a:t>
            </a:r>
            <a:r>
              <a:rPr lang="zh-CN" altLang="en-US" sz="1600" dirty="0" smtClean="0">
                <a:latin typeface="微软雅黑" panose="020B0503020204020204" pitchFamily="34" charset="-122"/>
                <a:ea typeface="微软雅黑" panose="020B0503020204020204" pitchFamily="34" charset="-122"/>
              </a:rPr>
              <a:t>控制器是一个典型的负反馈控制系统</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输入：</a:t>
            </a:r>
            <a:r>
              <a:rPr lang="en-US" altLang="zh-CN" sz="1600" dirty="0" err="1">
                <a:latin typeface="微软雅黑" panose="020B0503020204020204" pitchFamily="34" charset="-122"/>
                <a:ea typeface="微软雅黑" panose="020B0503020204020204" pitchFamily="34" charset="-122"/>
              </a:rPr>
              <a:t>pid</a:t>
            </a:r>
            <a:r>
              <a:rPr lang="zh-CN" altLang="en-US" sz="1600" dirty="0">
                <a:latin typeface="微软雅黑" panose="020B0503020204020204" pitchFamily="34" charset="-122"/>
                <a:ea typeface="微软雅黑" panose="020B0503020204020204" pitchFamily="34" charset="-122"/>
              </a:rPr>
              <a:t>控制器的输入为</a:t>
            </a:r>
            <a:r>
              <a:rPr lang="zh-CN" altLang="en-US" sz="1600" b="1" dirty="0" smtClean="0">
                <a:solidFill>
                  <a:srgbClr val="FF0000"/>
                </a:solidFill>
                <a:latin typeface="微软雅黑" panose="020B0503020204020204" pitchFamily="34" charset="-122"/>
                <a:ea typeface="微软雅黑" panose="020B0503020204020204" pitchFamily="34" charset="-122"/>
              </a:rPr>
              <a:t>设定值</a:t>
            </a:r>
            <a:endParaRPr lang="en-US" altLang="zh-CN" sz="1600" b="1"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输出：</a:t>
            </a:r>
            <a:r>
              <a:rPr lang="en-US" altLang="zh-CN" sz="1600" dirty="0" err="1">
                <a:latin typeface="微软雅黑" panose="020B0503020204020204" pitchFamily="34" charset="-122"/>
                <a:ea typeface="微软雅黑" panose="020B0503020204020204" pitchFamily="34" charset="-122"/>
              </a:rPr>
              <a:t>pid</a:t>
            </a:r>
            <a:r>
              <a:rPr lang="zh-CN" altLang="en-US" sz="1600" dirty="0">
                <a:latin typeface="微软雅黑" panose="020B0503020204020204" pitchFamily="34" charset="-122"/>
                <a:ea typeface="微软雅黑" panose="020B0503020204020204" pitchFamily="34" charset="-122"/>
              </a:rPr>
              <a:t>控制器的输出为调节后的信号</a:t>
            </a:r>
          </a:p>
          <a:p>
            <a:pPr>
              <a:lnSpc>
                <a:spcPct val="150000"/>
              </a:lnSpc>
            </a:pPr>
            <a:r>
              <a:rPr lang="zh-CN" altLang="en-US" sz="1600" dirty="0">
                <a:latin typeface="微软雅黑" panose="020B0503020204020204" pitchFamily="34" charset="-122"/>
                <a:ea typeface="微软雅黑" panose="020B0503020204020204" pitchFamily="34" charset="-122"/>
              </a:rPr>
              <a:t>控制系统：单位负反馈</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比例环节</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积分环节</a:t>
            </a:r>
            <a:r>
              <a:rPr lang="en-US" altLang="zh-CN" sz="1600" dirty="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微分环节</a:t>
            </a:r>
            <a:endParaRPr lang="zh-CN" altLang="en-US" sz="16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6814060" y="3880767"/>
            <a:ext cx="5377940" cy="2473852"/>
          </a:xfrm>
          <a:prstGeom prst="rect">
            <a:avLst/>
          </a:prstGeom>
        </p:spPr>
      </p:pic>
      <p:pic>
        <p:nvPicPr>
          <p:cNvPr id="3" name="图片 2"/>
          <p:cNvPicPr>
            <a:picLocks noChangeAspect="1"/>
          </p:cNvPicPr>
          <p:nvPr/>
        </p:nvPicPr>
        <p:blipFill>
          <a:blip r:embed="rId3"/>
          <a:stretch>
            <a:fillRect/>
          </a:stretch>
        </p:blipFill>
        <p:spPr>
          <a:xfrm>
            <a:off x="3698220" y="3213486"/>
            <a:ext cx="4867275" cy="590550"/>
          </a:xfrm>
          <a:prstGeom prst="rect">
            <a:avLst/>
          </a:prstGeom>
        </p:spPr>
      </p:pic>
      <p:sp>
        <p:nvSpPr>
          <p:cNvPr id="11" name="文本框 10"/>
          <p:cNvSpPr txBox="1"/>
          <p:nvPr/>
        </p:nvSpPr>
        <p:spPr>
          <a:xfrm>
            <a:off x="609598" y="5326501"/>
            <a:ext cx="6316496" cy="787523"/>
          </a:xfrm>
          <a:prstGeom prst="rect">
            <a:avLst/>
          </a:prstGeom>
          <a:noFill/>
        </p:spPr>
        <p:txBody>
          <a:bodyPr wrap="squar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大多数系统是被近似看作</a:t>
            </a:r>
            <a:r>
              <a:rPr lang="en-US" altLang="zh-CN" sz="1600" dirty="0" err="1" smtClean="0">
                <a:latin typeface="微软雅黑" panose="020B0503020204020204" pitchFamily="34" charset="-122"/>
                <a:ea typeface="微软雅黑" panose="020B0503020204020204" pitchFamily="34" charset="-122"/>
              </a:rPr>
              <a:t>pid</a:t>
            </a:r>
            <a:r>
              <a:rPr lang="zh-CN" altLang="en-US" sz="1600" dirty="0" smtClean="0">
                <a:latin typeface="微软雅黑" panose="020B0503020204020204" pitchFamily="34" charset="-122"/>
                <a:ea typeface="微软雅黑" panose="020B0503020204020204" pitchFamily="34" charset="-122"/>
              </a:rPr>
              <a:t>系统，实际上这些系统可能比</a:t>
            </a:r>
            <a:r>
              <a:rPr lang="en-US" altLang="zh-CN" sz="1600" dirty="0" err="1" smtClean="0">
                <a:latin typeface="微软雅黑" panose="020B0503020204020204" pitchFamily="34" charset="-122"/>
                <a:ea typeface="微软雅黑" panose="020B0503020204020204" pitchFamily="34" charset="-122"/>
              </a:rPr>
              <a:t>pid</a:t>
            </a:r>
            <a:r>
              <a:rPr lang="zh-CN" altLang="en-US" sz="1600" dirty="0" smtClean="0">
                <a:latin typeface="微软雅黑" panose="020B0503020204020204" pitchFamily="34" charset="-122"/>
                <a:ea typeface="微软雅黑" panose="020B0503020204020204" pitchFamily="34" charset="-122"/>
              </a:rPr>
              <a:t>系统更简单，只有其中的某</a:t>
            </a:r>
            <a:r>
              <a:rPr lang="en-US" altLang="zh-CN"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个或者某</a:t>
            </a: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个环节</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529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4830" y="520704"/>
            <a:ext cx="8886547" cy="1615827"/>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比例环节</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对输入信号乘以一个系数，得到的输出信号，该环节为比例环节</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smtClean="0">
                <a:solidFill>
                  <a:srgbClr val="333333"/>
                </a:solidFill>
                <a:latin typeface="微软雅黑" panose="020B0503020204020204" pitchFamily="34" charset="-122"/>
                <a:ea typeface="微软雅黑" panose="020B0503020204020204" pitchFamily="34" charset="-122"/>
              </a:rPr>
              <a:t>                                    c(t</a:t>
            </a:r>
            <a:r>
              <a:rPr lang="en-US" altLang="zh-CN" sz="1600" dirty="0">
                <a:solidFill>
                  <a:srgbClr val="333333"/>
                </a:solidFill>
                <a:latin typeface="微软雅黑" panose="020B0503020204020204" pitchFamily="34" charset="-122"/>
                <a:ea typeface="微软雅黑" panose="020B0503020204020204" pitchFamily="34" charset="-122"/>
              </a:rPr>
              <a:t>)=Kr(t</a:t>
            </a:r>
            <a:r>
              <a:rPr lang="en-US" altLang="zh-CN" sz="1600" dirty="0" smtClean="0">
                <a:solidFill>
                  <a:srgbClr val="333333"/>
                </a:solidFill>
                <a:latin typeface="微软雅黑" panose="020B0503020204020204" pitchFamily="34" charset="-122"/>
                <a:ea typeface="微软雅黑" panose="020B0503020204020204" pitchFamily="34" charset="-122"/>
              </a:rPr>
              <a:t>)</a:t>
            </a:r>
          </a:p>
          <a:p>
            <a:pPr>
              <a:lnSpc>
                <a:spcPct val="150000"/>
              </a:lnSpc>
            </a:pPr>
            <a:r>
              <a:rPr lang="zh-CN" altLang="en-US" sz="1600" dirty="0" smtClean="0">
                <a:solidFill>
                  <a:srgbClr val="333333"/>
                </a:solidFill>
                <a:latin typeface="微软雅黑" panose="020B0503020204020204" pitchFamily="34" charset="-122"/>
                <a:ea typeface="微软雅黑" panose="020B0503020204020204" pitchFamily="34" charset="-122"/>
              </a:rPr>
              <a:t>带有负反馈的比例环节如右图所示</a:t>
            </a:r>
            <a:endParaRPr lang="en-US" altLang="zh-CN" sz="1600" dirty="0">
              <a:solidFill>
                <a:srgbClr val="333333"/>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74830" y="3329057"/>
            <a:ext cx="6760345" cy="3046988"/>
          </a:xfrm>
          <a:prstGeom prst="rect">
            <a:avLst/>
          </a:prstGeom>
          <a:noFill/>
        </p:spPr>
        <p:txBody>
          <a:bodyPr wrap="squar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如果一个</a:t>
            </a:r>
            <a:r>
              <a:rPr lang="en-US" altLang="zh-CN" sz="1600" dirty="0" err="1" smtClean="0">
                <a:latin typeface="微软雅黑" panose="020B0503020204020204" pitchFamily="34" charset="-122"/>
                <a:ea typeface="微软雅黑" panose="020B0503020204020204" pitchFamily="34" charset="-122"/>
              </a:rPr>
              <a:t>pid</a:t>
            </a:r>
            <a:r>
              <a:rPr lang="zh-CN" altLang="en-US" sz="1600" dirty="0" smtClean="0">
                <a:latin typeface="微软雅黑" panose="020B0503020204020204" pitchFamily="34" charset="-122"/>
                <a:ea typeface="微软雅黑" panose="020B0503020204020204" pitchFamily="34" charset="-122"/>
              </a:rPr>
              <a:t>系统只有比例环节会怎么样？</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一个例子：有一条静止河流</a:t>
            </a:r>
            <a:r>
              <a:rPr lang="zh-CN" altLang="en-US" sz="1600" dirty="0">
                <a:latin typeface="微软雅黑" panose="020B0503020204020204" pitchFamily="34" charset="-122"/>
                <a:ea typeface="微软雅黑" panose="020B0503020204020204" pitchFamily="34" charset="-122"/>
              </a:rPr>
              <a:t>，在上游</a:t>
            </a:r>
            <a:r>
              <a:rPr lang="en-US" altLang="zh-CN" sz="1600" dirty="0" smtClean="0">
                <a:latin typeface="微软雅黑" panose="020B0503020204020204" pitchFamily="34" charset="-122"/>
                <a:ea typeface="微软雅黑" panose="020B0503020204020204" pitchFamily="34" charset="-122"/>
              </a:rPr>
              <a:t>100m</a:t>
            </a:r>
            <a:r>
              <a:rPr lang="zh-CN" altLang="en-US" sz="1600" dirty="0" smtClean="0">
                <a:latin typeface="微软雅黑" panose="020B0503020204020204" pitchFamily="34" charset="-122"/>
                <a:ea typeface="微软雅黑" panose="020B0503020204020204" pitchFamily="34" charset="-122"/>
              </a:rPr>
              <a:t>处</a:t>
            </a:r>
            <a:r>
              <a:rPr lang="zh-CN" altLang="en-US" sz="1600" dirty="0">
                <a:latin typeface="微软雅黑" panose="020B0503020204020204" pitchFamily="34" charset="-122"/>
                <a:ea typeface="微软雅黑" panose="020B0503020204020204" pitchFamily="34" charset="-122"/>
              </a:rPr>
              <a:t>有一个标记</a:t>
            </a:r>
            <a:r>
              <a:rPr lang="zh-CN" altLang="en-US" sz="1600" dirty="0" smtClean="0">
                <a:latin typeface="微软雅黑" panose="020B0503020204020204" pitchFamily="34" charset="-122"/>
                <a:ea typeface="微软雅黑" panose="020B0503020204020204" pitchFamily="34" charset="-122"/>
              </a:rPr>
              <a:t>点，要</a:t>
            </a:r>
            <a:r>
              <a:rPr lang="zh-CN" altLang="en-US" sz="1600" dirty="0">
                <a:latin typeface="微软雅黑" panose="020B0503020204020204" pitchFamily="34" charset="-122"/>
                <a:ea typeface="微软雅黑" panose="020B0503020204020204" pitchFamily="34" charset="-122"/>
              </a:rPr>
              <a:t>把一艘船开到标记点，</a:t>
            </a:r>
            <a:r>
              <a:rPr lang="zh-CN" altLang="en-US" sz="1600" dirty="0" smtClean="0">
                <a:latin typeface="微软雅黑" panose="020B0503020204020204" pitchFamily="34" charset="-122"/>
                <a:ea typeface="微软雅黑" panose="020B0503020204020204" pitchFamily="34" charset="-122"/>
              </a:rPr>
              <a:t>误差</a:t>
            </a:r>
            <a:r>
              <a:rPr lang="en-US" altLang="zh-CN" sz="1600" dirty="0" smtClean="0">
                <a:latin typeface="微软雅黑" panose="020B0503020204020204" pitchFamily="34" charset="-122"/>
                <a:ea typeface="微软雅黑" panose="020B0503020204020204" pitchFamily="34" charset="-122"/>
              </a:rPr>
              <a:t>&lt;0.1m</a:t>
            </a:r>
            <a:r>
              <a:rPr lang="zh-CN" altLang="en-US" sz="1600" dirty="0">
                <a:latin typeface="微软雅黑" panose="020B0503020204020204" pitchFamily="34" charset="-122"/>
                <a:ea typeface="微软雅黑" panose="020B0503020204020204" pitchFamily="34" charset="-122"/>
              </a:rPr>
              <a:t>。舵手每开一次船后进行一次采样，比较船身和标记点位置</a:t>
            </a:r>
            <a:r>
              <a:rPr lang="zh-CN" altLang="en-US" sz="1600" dirty="0" smtClean="0">
                <a:latin typeface="微软雅黑" panose="020B0503020204020204" pitchFamily="34" charset="-122"/>
                <a:ea typeface="微软雅黑" panose="020B0503020204020204" pitchFamily="34" charset="-122"/>
              </a:rPr>
              <a:t>。初始状态，这个系统</a:t>
            </a:r>
            <a:r>
              <a:rPr lang="en-US" altLang="zh-CN" sz="1600" dirty="0" smtClean="0">
                <a:latin typeface="微软雅黑" panose="020B0503020204020204" pitchFamily="34" charset="-122"/>
                <a:ea typeface="微软雅黑" panose="020B0503020204020204" pitchFamily="34" charset="-122"/>
              </a:rPr>
              <a:t>input</a:t>
            </a:r>
            <a:r>
              <a:rPr lang="zh-CN" altLang="en-US" sz="1600" dirty="0" smtClean="0">
                <a:latin typeface="微软雅黑" panose="020B0503020204020204" pitchFamily="34" charset="-122"/>
                <a:ea typeface="微软雅黑" panose="020B0503020204020204" pitchFamily="34" charset="-122"/>
              </a:rPr>
              <a:t>为</a:t>
            </a:r>
            <a:r>
              <a:rPr lang="en-US" altLang="zh-CN" sz="1600" dirty="0" smtClean="0">
                <a:latin typeface="微软雅黑" panose="020B0503020204020204" pitchFamily="34" charset="-122"/>
                <a:ea typeface="微软雅黑" panose="020B0503020204020204" pitchFamily="34" charset="-122"/>
              </a:rPr>
              <a:t>100</a:t>
            </a:r>
            <a:r>
              <a:rPr lang="zh-CN" altLang="en-US" sz="1600" dirty="0" smtClean="0">
                <a:latin typeface="微软雅黑" panose="020B0503020204020204" pitchFamily="34" charset="-122"/>
                <a:ea typeface="微软雅黑" panose="020B0503020204020204" pitchFamily="34" charset="-122"/>
              </a:rPr>
              <a:t>，输出为</a:t>
            </a:r>
            <a:r>
              <a:rPr lang="en-US" altLang="zh-CN" sz="1600" dirty="0" smtClean="0">
                <a:latin typeface="微软雅黑" panose="020B0503020204020204" pitchFamily="34" charset="-122"/>
                <a:ea typeface="微软雅黑" panose="020B0503020204020204" pitchFamily="34" charset="-122"/>
              </a:rPr>
              <a:t>0</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舵手有</a:t>
            </a:r>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个方法：</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设定增益系数</a:t>
            </a:r>
            <a:r>
              <a:rPr lang="en-US" altLang="zh-CN" sz="1600" dirty="0" smtClean="0">
                <a:latin typeface="微软雅黑" panose="020B0503020204020204" pitchFamily="34" charset="-122"/>
                <a:ea typeface="微软雅黑" panose="020B0503020204020204" pitchFamily="34" charset="-122"/>
              </a:rPr>
              <a:t>K</a:t>
            </a:r>
            <a:r>
              <a:rPr lang="zh-CN" altLang="en-US" sz="1600" dirty="0" smtClean="0">
                <a:latin typeface="微软雅黑" panose="020B0503020204020204" pitchFamily="34" charset="-122"/>
                <a:ea typeface="微软雅黑" panose="020B0503020204020204" pitchFamily="34" charset="-122"/>
              </a:rPr>
              <a:t>为</a:t>
            </a: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，一次性开</a:t>
            </a:r>
            <a:r>
              <a:rPr lang="en-US" altLang="zh-CN" sz="1600" dirty="0" smtClean="0">
                <a:latin typeface="微软雅黑" panose="020B0503020204020204" pitchFamily="34" charset="-122"/>
                <a:ea typeface="微软雅黑" panose="020B0503020204020204" pitchFamily="34" charset="-122"/>
              </a:rPr>
              <a:t>100</a:t>
            </a:r>
            <a:r>
              <a:rPr lang="zh-CN" altLang="en-US" sz="1600" dirty="0" smtClean="0">
                <a:latin typeface="微软雅黑" panose="020B0503020204020204" pitchFamily="34" charset="-122"/>
                <a:ea typeface="微软雅黑" panose="020B0503020204020204" pitchFamily="34" charset="-122"/>
              </a:rPr>
              <a:t>米。</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设定增益系数为</a:t>
            </a:r>
            <a:r>
              <a:rPr lang="en-US" altLang="zh-CN" sz="1600" dirty="0" smtClean="0">
                <a:latin typeface="微软雅黑" panose="020B0503020204020204" pitchFamily="34" charset="-122"/>
                <a:ea typeface="微软雅黑" panose="020B0503020204020204" pitchFamily="34" charset="-122"/>
              </a:rPr>
              <a:t>0.5</a:t>
            </a:r>
            <a:r>
              <a:rPr lang="zh-CN" altLang="en-US" sz="1600" dirty="0" smtClean="0">
                <a:latin typeface="微软雅黑" panose="020B0503020204020204" pitchFamily="34" charset="-122"/>
                <a:ea typeface="微软雅黑" panose="020B0503020204020204" pitchFamily="34" charset="-122"/>
              </a:rPr>
              <a:t>，分多次开</a:t>
            </a:r>
            <a:r>
              <a:rPr lang="en-US" altLang="zh-CN" sz="1600" dirty="0" smtClean="0">
                <a:latin typeface="微软雅黑" panose="020B0503020204020204" pitchFamily="34" charset="-122"/>
                <a:ea typeface="微软雅黑" panose="020B0503020204020204" pitchFamily="34" charset="-122"/>
              </a:rPr>
              <a:t>50</a:t>
            </a:r>
            <a:r>
              <a:rPr lang="zh-CN" altLang="en-US" sz="1600" dirty="0" smtClean="0">
                <a:latin typeface="微软雅黑" panose="020B0503020204020204" pitchFamily="34" charset="-122"/>
                <a:ea typeface="微软雅黑" panose="020B0503020204020204" pitchFamily="34" charset="-122"/>
              </a:rPr>
              <a:t>米，</a:t>
            </a:r>
            <a:r>
              <a:rPr lang="en-US" altLang="zh-CN" sz="1600" dirty="0" smtClean="0">
                <a:latin typeface="微软雅黑" panose="020B0503020204020204" pitchFamily="34" charset="-122"/>
                <a:ea typeface="微软雅黑" panose="020B0503020204020204" pitchFamily="34" charset="-122"/>
              </a:rPr>
              <a:t>25</a:t>
            </a:r>
            <a:r>
              <a:rPr lang="zh-CN" altLang="en-US" sz="1600" dirty="0" smtClean="0">
                <a:latin typeface="微软雅黑" panose="020B0503020204020204" pitchFamily="34" charset="-122"/>
                <a:ea typeface="微软雅黑" panose="020B0503020204020204" pitchFamily="34" charset="-122"/>
              </a:rPr>
              <a:t>米，</a:t>
            </a:r>
            <a:r>
              <a:rPr lang="en-US" altLang="zh-CN" sz="1600" dirty="0" smtClean="0">
                <a:latin typeface="微软雅黑" panose="020B0503020204020204" pitchFamily="34" charset="-122"/>
                <a:ea typeface="微软雅黑" panose="020B0503020204020204" pitchFamily="34" charset="-122"/>
              </a:rPr>
              <a:t>12.5</a:t>
            </a:r>
            <a:r>
              <a:rPr lang="zh-CN" altLang="en-US" sz="1600" dirty="0" smtClean="0">
                <a:latin typeface="微软雅黑" panose="020B0503020204020204" pitchFamily="34" charset="-122"/>
                <a:ea typeface="微软雅黑" panose="020B0503020204020204" pitchFamily="34" charset="-122"/>
              </a:rPr>
              <a:t>米，直至逼近。</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把增益系数设定为</a:t>
            </a:r>
            <a:r>
              <a:rPr lang="en-US" altLang="zh-CN" sz="1600" dirty="0" smtClean="0">
                <a:latin typeface="微软雅黑" panose="020B0503020204020204" pitchFamily="34" charset="-122"/>
                <a:ea typeface="微软雅黑" panose="020B0503020204020204" pitchFamily="34" charset="-122"/>
              </a:rPr>
              <a:t>1.5</a:t>
            </a:r>
            <a:r>
              <a:rPr lang="zh-CN" altLang="en-US" sz="1600" dirty="0" smtClean="0">
                <a:latin typeface="微软雅黑" panose="020B0503020204020204" pitchFamily="34" charset="-122"/>
                <a:ea typeface="微软雅黑" panose="020B0503020204020204" pitchFamily="34" charset="-122"/>
              </a:rPr>
              <a:t>，先开过头，在回退过头，最后逐渐稳定</a:t>
            </a:r>
            <a:endParaRPr lang="en-US" altLang="zh-CN" sz="1600" dirty="0" smtClean="0">
              <a:latin typeface="微软雅黑" panose="020B0503020204020204" pitchFamily="34" charset="-122"/>
              <a:ea typeface="微软雅黑" panose="020B0503020204020204" pitchFamily="34" charset="-122"/>
            </a:endParaRPr>
          </a:p>
        </p:txBody>
      </p:sp>
      <p:pic>
        <p:nvPicPr>
          <p:cNvPr id="1026" name="Picture 2" descr="https://bkimg.cdn.bcebos.com/pic/91ef76c6a7efce1ba0a4adb6af51f3deb48f653a?x-bce-process=image/watermark,g_7,image_d2F0ZXIvYmFpa2U3Mg==,xp_5,yp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6164" y="754625"/>
            <a:ext cx="3049263" cy="1072666"/>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组合 35"/>
          <p:cNvGrpSpPr/>
          <p:nvPr/>
        </p:nvGrpSpPr>
        <p:grpSpPr>
          <a:xfrm>
            <a:off x="7557590" y="2256693"/>
            <a:ext cx="4391753" cy="1551248"/>
            <a:chOff x="7397792" y="3270545"/>
            <a:chExt cx="4391753" cy="1551248"/>
          </a:xfrm>
        </p:grpSpPr>
        <p:sp>
          <p:nvSpPr>
            <p:cNvPr id="11" name="矩形 10"/>
            <p:cNvSpPr/>
            <p:nvPr/>
          </p:nvSpPr>
          <p:spPr>
            <a:xfrm>
              <a:off x="9019713" y="3443319"/>
              <a:ext cx="1340528" cy="70112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latin typeface="微软雅黑" panose="020B0503020204020204" pitchFamily="34" charset="-122"/>
                  <a:ea typeface="微软雅黑" panose="020B0503020204020204" pitchFamily="34" charset="-122"/>
                </a:rPr>
                <a:t>K</a:t>
              </a:r>
              <a:endParaRPr lang="zh-CN" altLang="en-US" sz="3200" b="1" dirty="0">
                <a:latin typeface="微软雅黑" panose="020B0503020204020204" pitchFamily="34" charset="-122"/>
                <a:ea typeface="微软雅黑" panose="020B0503020204020204" pitchFamily="34" charset="-122"/>
              </a:endParaRPr>
            </a:p>
          </p:txBody>
        </p:sp>
        <p:cxnSp>
          <p:nvCxnSpPr>
            <p:cNvPr id="15" name="直接箭头连接符 14"/>
            <p:cNvCxnSpPr>
              <a:endCxn id="11" idx="1"/>
            </p:cNvCxnSpPr>
            <p:nvPr/>
          </p:nvCxnSpPr>
          <p:spPr>
            <a:xfrm>
              <a:off x="7883371" y="3774909"/>
              <a:ext cx="1136342" cy="189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10360241" y="3774909"/>
              <a:ext cx="1136342" cy="189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928412" y="3793883"/>
              <a:ext cx="0" cy="100893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8451542" y="3812857"/>
              <a:ext cx="0" cy="10089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451542" y="4821793"/>
              <a:ext cx="247687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0857390" y="3270545"/>
              <a:ext cx="932155"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output</a:t>
              </a:r>
              <a:endParaRPr lang="zh-CN" altLang="en-US" sz="1600"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7397792" y="3370379"/>
              <a:ext cx="790113"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input</a:t>
              </a:r>
              <a:endParaRPr lang="zh-CN" altLang="en-US" sz="16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8401765" y="3335180"/>
              <a:ext cx="674703"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error</a:t>
              </a:r>
              <a:endParaRPr lang="zh-CN" altLang="en-US" sz="1600" dirty="0">
                <a:latin typeface="微软雅黑" panose="020B0503020204020204" pitchFamily="34" charset="-122"/>
                <a:ea typeface="微软雅黑" panose="020B0503020204020204" pitchFamily="34" charset="-122"/>
              </a:endParaRPr>
            </a:p>
          </p:txBody>
        </p:sp>
      </p:grpSp>
      <p:graphicFrame>
        <p:nvGraphicFramePr>
          <p:cNvPr id="21" name="图表 20"/>
          <p:cNvGraphicFramePr>
            <a:graphicFrameLocks/>
          </p:cNvGraphicFramePr>
          <p:nvPr>
            <p:extLst>
              <p:ext uri="{D42A27DB-BD31-4B8C-83A1-F6EECF244321}">
                <p14:modId xmlns:p14="http://schemas.microsoft.com/office/powerpoint/2010/main" val="3752630042"/>
              </p:ext>
            </p:extLst>
          </p:nvPr>
        </p:nvGraphicFramePr>
        <p:xfrm>
          <a:off x="7704826" y="3995569"/>
          <a:ext cx="4046220" cy="26574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5651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7173" y="2363952"/>
            <a:ext cx="6096000" cy="1289905"/>
          </a:xfrm>
          <a:prstGeom prst="rect">
            <a:avLst/>
          </a:prstGeom>
        </p:spPr>
        <p:txBody>
          <a:bodyPr>
            <a:spAutoFit/>
          </a:bodyPr>
          <a:lstStyle/>
          <a:p>
            <a:pPr>
              <a:lnSpc>
                <a:spcPct val="150000"/>
              </a:lnSpc>
            </a:pPr>
            <a:r>
              <a:rPr lang="zh-CN" altLang="en-US" dirty="0">
                <a:latin typeface="微软雅黑" panose="020B0503020204020204" pitchFamily="34" charset="-122"/>
                <a:ea typeface="微软雅黑" panose="020B0503020204020204" pitchFamily="34" charset="-122"/>
              </a:rPr>
              <a:t>某日静止的河流忽然开始流动，每次开船水流都会把船推后</a:t>
            </a:r>
            <a:r>
              <a:rPr lang="en-US" altLang="zh-CN" dirty="0">
                <a:latin typeface="微软雅黑" panose="020B0503020204020204" pitchFamily="34" charset="-122"/>
                <a:ea typeface="微软雅黑" panose="020B0503020204020204" pitchFamily="34" charset="-122"/>
              </a:rPr>
              <a:t>5m</a:t>
            </a:r>
            <a:r>
              <a:rPr lang="zh-CN" altLang="en-US" dirty="0">
                <a:latin typeface="微软雅黑" panose="020B0503020204020204" pitchFamily="34" charset="-122"/>
                <a:ea typeface="微软雅黑" panose="020B0503020204020204" pitchFamily="34" charset="-122"/>
              </a:rPr>
              <a:t>，舵手仍然按照上面的方法，发现船会在标记点之前得某个点达到前进和后退的平衡，无法稳定的停在标记点。</a:t>
            </a:r>
            <a:endParaRPr lang="en-US" altLang="zh-CN" dirty="0">
              <a:latin typeface="微软雅黑" panose="020B0503020204020204" pitchFamily="34" charset="-122"/>
              <a:ea typeface="微软雅黑" panose="020B0503020204020204" pitchFamily="34" charset="-122"/>
            </a:endParaRPr>
          </a:p>
        </p:txBody>
      </p:sp>
      <p:sp>
        <p:nvSpPr>
          <p:cNvPr id="7" name="矩形 6"/>
          <p:cNvSpPr/>
          <p:nvPr/>
        </p:nvSpPr>
        <p:spPr>
          <a:xfrm>
            <a:off x="577173" y="3985911"/>
            <a:ext cx="6096000" cy="2585323"/>
          </a:xfrm>
          <a:prstGeom prst="rect">
            <a:avLst/>
          </a:prstGeom>
        </p:spPr>
        <p:txBody>
          <a:bodyPr>
            <a:spAutoFit/>
          </a:bodyPr>
          <a:lstStyle/>
          <a:p>
            <a:pPr>
              <a:lnSpc>
                <a:spcPct val="150000"/>
              </a:lnSpc>
            </a:pPr>
            <a:r>
              <a:rPr lang="zh-CN" altLang="en-US" dirty="0">
                <a:latin typeface="微软雅黑" panose="020B0503020204020204" pitchFamily="34" charset="-122"/>
                <a:ea typeface="微软雅黑" panose="020B0503020204020204" pitchFamily="34" charset="-122"/>
              </a:rPr>
              <a:t>典型逆水行舟得案例</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无人机</a:t>
            </a:r>
            <a:r>
              <a:rPr lang="zh-CN" altLang="en-US" dirty="0">
                <a:latin typeface="微软雅黑" panose="020B0503020204020204" pitchFamily="34" charset="-122"/>
                <a:ea typeface="微软雅黑" panose="020B0503020204020204" pitchFamily="34" charset="-122"/>
              </a:rPr>
              <a:t>旋</a:t>
            </a:r>
            <a:r>
              <a:rPr lang="zh-CN" altLang="en-US" dirty="0" smtClean="0">
                <a:latin typeface="微软雅黑" panose="020B0503020204020204" pitchFamily="34" charset="-122"/>
                <a:ea typeface="微软雅黑" panose="020B0503020204020204" pitchFamily="34" charset="-122"/>
              </a:rPr>
              <a:t>翼</a:t>
            </a:r>
            <a:r>
              <a:rPr lang="zh-CN" altLang="en-US" dirty="0">
                <a:latin typeface="微软雅黑" panose="020B0503020204020204" pitchFamily="34" charset="-122"/>
                <a:ea typeface="微软雅黑" panose="020B0503020204020204" pitchFamily="34" charset="-122"/>
              </a:rPr>
              <a:t>转速控制</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不绝热系统的温度控制</a:t>
            </a:r>
            <a:endParaRPr lang="en-US" altLang="zh-CN" dirty="0" smtClean="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比例环节是</a:t>
            </a:r>
            <a:r>
              <a:rPr lang="en-US" altLang="zh-CN" dirty="0" err="1" smtClean="0">
                <a:latin typeface="微软雅黑" panose="020B0503020204020204" pitchFamily="34" charset="-122"/>
                <a:ea typeface="微软雅黑" panose="020B0503020204020204" pitchFamily="34" charset="-122"/>
              </a:rPr>
              <a:t>pid</a:t>
            </a:r>
            <a:r>
              <a:rPr lang="zh-CN" altLang="en-US" dirty="0">
                <a:latin typeface="微软雅黑" panose="020B0503020204020204" pitchFamily="34" charset="-122"/>
                <a:ea typeface="微软雅黑" panose="020B0503020204020204" pitchFamily="34" charset="-122"/>
              </a:rPr>
              <a:t>调节</a:t>
            </a:r>
            <a:r>
              <a:rPr lang="zh-CN" altLang="en-US" dirty="0" smtClean="0">
                <a:latin typeface="微软雅黑" panose="020B0503020204020204" pitchFamily="34" charset="-122"/>
                <a:ea typeface="微软雅黑" panose="020B0503020204020204" pitchFamily="34" charset="-122"/>
              </a:rPr>
              <a:t>中用的最多的环节，几乎所有</a:t>
            </a:r>
            <a:r>
              <a:rPr lang="en-US" altLang="zh-CN" dirty="0" err="1" smtClean="0">
                <a:latin typeface="微软雅黑" panose="020B0503020204020204" pitchFamily="34" charset="-122"/>
                <a:ea typeface="微软雅黑" panose="020B0503020204020204" pitchFamily="34" charset="-122"/>
              </a:rPr>
              <a:t>pid</a:t>
            </a:r>
            <a:r>
              <a:rPr lang="zh-CN" altLang="en-US" dirty="0" smtClean="0">
                <a:latin typeface="微软雅黑" panose="020B0503020204020204" pitchFamily="34" charset="-122"/>
                <a:ea typeface="微软雅黑" panose="020B0503020204020204" pitchFamily="34" charset="-122"/>
              </a:rPr>
              <a:t>控制都会用到比例环节</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577173" y="693070"/>
            <a:ext cx="6096000" cy="1338828"/>
          </a:xfrm>
          <a:prstGeom prst="rect">
            <a:avLst/>
          </a:prstGeom>
        </p:spPr>
        <p:txBody>
          <a:bodyPr>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优点：比例</a:t>
            </a:r>
            <a:r>
              <a:rPr lang="zh-CN" altLang="en-US" dirty="0">
                <a:latin typeface="微软雅黑" panose="020B0503020204020204" pitchFamily="34" charset="-122"/>
                <a:ea typeface="微软雅黑" panose="020B0503020204020204" pitchFamily="34" charset="-122"/>
              </a:rPr>
              <a:t>环节的输出不失真、不延迟、成比例</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缺点：对</a:t>
            </a:r>
            <a:r>
              <a:rPr lang="zh-CN" altLang="en-US" dirty="0">
                <a:latin typeface="微软雅黑" panose="020B0503020204020204" pitchFamily="34" charset="-122"/>
                <a:ea typeface="微软雅黑" panose="020B0503020204020204" pitchFamily="34" charset="-122"/>
              </a:rPr>
              <a:t>很多系统，如果仅用比例环节进行</a:t>
            </a:r>
            <a:r>
              <a:rPr lang="en-US" altLang="zh-CN" dirty="0" err="1">
                <a:latin typeface="微软雅黑" panose="020B0503020204020204" pitchFamily="34" charset="-122"/>
                <a:ea typeface="微软雅黑" panose="020B0503020204020204" pitchFamily="34" charset="-122"/>
              </a:rPr>
              <a:t>pid</a:t>
            </a:r>
            <a:r>
              <a:rPr lang="zh-CN" altLang="en-US" dirty="0">
                <a:latin typeface="微软雅黑" panose="020B0503020204020204" pitchFamily="34" charset="-122"/>
                <a:ea typeface="微软雅黑" panose="020B0503020204020204" pitchFamily="34" charset="-122"/>
              </a:rPr>
              <a:t>调节，经常会导致稳态误差，在复杂系统中增加系统的不稳定性</a:t>
            </a:r>
          </a:p>
        </p:txBody>
      </p:sp>
      <p:graphicFrame>
        <p:nvGraphicFramePr>
          <p:cNvPr id="9" name="图表 8"/>
          <p:cNvGraphicFramePr>
            <a:graphicFrameLocks/>
          </p:cNvGraphicFramePr>
          <p:nvPr>
            <p:extLst>
              <p:ext uri="{D42A27DB-BD31-4B8C-83A1-F6EECF244321}">
                <p14:modId xmlns:p14="http://schemas.microsoft.com/office/powerpoint/2010/main" val="2656377446"/>
              </p:ext>
            </p:extLst>
          </p:nvPr>
        </p:nvGraphicFramePr>
        <p:xfrm>
          <a:off x="7262926" y="78515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图表 9"/>
          <p:cNvGraphicFramePr>
            <a:graphicFrameLocks/>
          </p:cNvGraphicFramePr>
          <p:nvPr>
            <p:extLst>
              <p:ext uri="{D42A27DB-BD31-4B8C-83A1-F6EECF244321}">
                <p14:modId xmlns:p14="http://schemas.microsoft.com/office/powerpoint/2010/main" val="2627375351"/>
              </p:ext>
            </p:extLst>
          </p:nvPr>
        </p:nvGraphicFramePr>
        <p:xfrm>
          <a:off x="7175377" y="3703387"/>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0918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9601" y="542657"/>
            <a:ext cx="8886547" cy="1246495"/>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积分环节</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积分环节是对过去一段时间内的输入进行积分或者求和。</a:t>
            </a:r>
            <a:r>
              <a:rPr lang="en-US" altLang="zh-CN" sz="1600" dirty="0" err="1">
                <a:latin typeface="微软雅黑" panose="020B0503020204020204" pitchFamily="34" charset="-122"/>
                <a:ea typeface="微软雅黑" panose="020B0503020204020204" pitchFamily="34" charset="-122"/>
              </a:rPr>
              <a:t>Pid</a:t>
            </a:r>
            <a:r>
              <a:rPr lang="zh-CN" altLang="en-US" sz="1600" dirty="0">
                <a:latin typeface="微软雅黑" panose="020B0503020204020204" pitchFamily="34" charset="-122"/>
                <a:ea typeface="微软雅黑" panose="020B0503020204020204" pitchFamily="34" charset="-122"/>
              </a:rPr>
              <a:t>中的积分环节是对过去一段时间的误差进行求和或者求积分</a:t>
            </a:r>
            <a:r>
              <a:rPr lang="zh-CN" altLang="en-US" sz="1600" dirty="0" smtClean="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539000" y="1881485"/>
            <a:ext cx="2314575" cy="666750"/>
          </a:xfrm>
          <a:prstGeom prst="rect">
            <a:avLst/>
          </a:prstGeom>
        </p:spPr>
      </p:pic>
      <p:sp>
        <p:nvSpPr>
          <p:cNvPr id="7" name="文本框 6"/>
          <p:cNvSpPr txBox="1"/>
          <p:nvPr/>
        </p:nvSpPr>
        <p:spPr>
          <a:xfrm>
            <a:off x="409601" y="2843236"/>
            <a:ext cx="9113778" cy="830997"/>
          </a:xfrm>
          <a:prstGeom prst="rect">
            <a:avLst/>
          </a:prstGeom>
          <a:noFill/>
        </p:spPr>
        <p:txBody>
          <a:bodyPr wrap="squar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同样是上面的例子，舵手仅用比例调节很长一段时间后，发现存在一个稳态误差，始终无法到达标记点。于是舵手新增了一个积分环节，并且分别按照下面的几组进行实验。</a:t>
            </a:r>
            <a:endParaRPr lang="en-US" altLang="zh-CN" sz="1600" dirty="0" smtClean="0">
              <a:latin typeface="微软雅黑" panose="020B0503020204020204" pitchFamily="34" charset="-122"/>
              <a:ea typeface="微软雅黑" panose="020B0503020204020204" pitchFamily="34"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4147224653"/>
              </p:ext>
            </p:extLst>
          </p:nvPr>
        </p:nvGraphicFramePr>
        <p:xfrm>
          <a:off x="1965254" y="4355969"/>
          <a:ext cx="3759754" cy="1483360"/>
        </p:xfrm>
        <a:graphic>
          <a:graphicData uri="http://schemas.openxmlformats.org/drawingml/2006/table">
            <a:tbl>
              <a:tblPr firstRow="1" bandRow="1">
                <a:tableStyleId>{5C22544A-7EE6-4342-B048-85BDC9FD1C3A}</a:tableStyleId>
              </a:tblPr>
              <a:tblGrid>
                <a:gridCol w="1879877">
                  <a:extLst>
                    <a:ext uri="{9D8B030D-6E8A-4147-A177-3AD203B41FA5}">
                      <a16:colId xmlns:a16="http://schemas.microsoft.com/office/drawing/2014/main" val="2978485560"/>
                    </a:ext>
                  </a:extLst>
                </a:gridCol>
                <a:gridCol w="1879877">
                  <a:extLst>
                    <a:ext uri="{9D8B030D-6E8A-4147-A177-3AD203B41FA5}">
                      <a16:colId xmlns:a16="http://schemas.microsoft.com/office/drawing/2014/main" val="356598557"/>
                    </a:ext>
                  </a:extLst>
                </a:gridCol>
              </a:tblGrid>
              <a:tr h="370840">
                <a:tc>
                  <a:txBody>
                    <a:bodyPr/>
                    <a:lstStyle/>
                    <a:p>
                      <a:r>
                        <a:rPr lang="en-US" altLang="zh-CN" dirty="0" err="1" smtClean="0"/>
                        <a:t>Kp</a:t>
                      </a:r>
                      <a:endParaRPr lang="en-US" altLang="zh-CN"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Ki</a:t>
                      </a:r>
                      <a:endParaRPr lang="zh-CN" altLang="en-US" dirty="0"/>
                    </a:p>
                  </a:txBody>
                  <a:tcPr/>
                </a:tc>
                <a:extLst>
                  <a:ext uri="{0D108BD9-81ED-4DB2-BD59-A6C34878D82A}">
                    <a16:rowId xmlns:a16="http://schemas.microsoft.com/office/drawing/2014/main" val="162547244"/>
                  </a:ext>
                </a:extLst>
              </a:tr>
              <a:tr h="370840">
                <a:tc>
                  <a:txBody>
                    <a:bodyPr/>
                    <a:lstStyle/>
                    <a:p>
                      <a:r>
                        <a:rPr lang="en-US" altLang="zh-CN" dirty="0" smtClean="0"/>
                        <a:t>1.5</a:t>
                      </a:r>
                      <a:endParaRPr lang="zh-CN" altLang="en-US" dirty="0"/>
                    </a:p>
                  </a:txBody>
                  <a:tcPr/>
                </a:tc>
                <a:tc>
                  <a:txBody>
                    <a:bodyPr/>
                    <a:lstStyle/>
                    <a:p>
                      <a:r>
                        <a:rPr lang="en-US" altLang="zh-CN" dirty="0" smtClean="0"/>
                        <a:t>0.3</a:t>
                      </a:r>
                      <a:endParaRPr lang="zh-CN" altLang="en-US" dirty="0"/>
                    </a:p>
                  </a:txBody>
                  <a:tcPr/>
                </a:tc>
                <a:extLst>
                  <a:ext uri="{0D108BD9-81ED-4DB2-BD59-A6C34878D82A}">
                    <a16:rowId xmlns:a16="http://schemas.microsoft.com/office/drawing/2014/main" val="2744327585"/>
                  </a:ext>
                </a:extLst>
              </a:tr>
              <a:tr h="370840">
                <a:tc>
                  <a:txBody>
                    <a:bodyPr/>
                    <a:lstStyle/>
                    <a:p>
                      <a:r>
                        <a:rPr lang="en-US" altLang="zh-CN" dirty="0" smtClean="0"/>
                        <a:t>0.5</a:t>
                      </a:r>
                      <a:endParaRPr lang="zh-CN" altLang="en-US" dirty="0"/>
                    </a:p>
                  </a:txBody>
                  <a:tcPr/>
                </a:tc>
                <a:tc>
                  <a:txBody>
                    <a:bodyPr/>
                    <a:lstStyle/>
                    <a:p>
                      <a:r>
                        <a:rPr lang="en-US" altLang="zh-CN" dirty="0" smtClean="0"/>
                        <a:t>0.3</a:t>
                      </a:r>
                      <a:endParaRPr lang="zh-CN" altLang="en-US" dirty="0"/>
                    </a:p>
                  </a:txBody>
                  <a:tcPr/>
                </a:tc>
                <a:extLst>
                  <a:ext uri="{0D108BD9-81ED-4DB2-BD59-A6C34878D82A}">
                    <a16:rowId xmlns:a16="http://schemas.microsoft.com/office/drawing/2014/main" val="568128425"/>
                  </a:ext>
                </a:extLst>
              </a:tr>
              <a:tr h="370840">
                <a:tc>
                  <a:txBody>
                    <a:bodyPr/>
                    <a:lstStyle/>
                    <a:p>
                      <a:r>
                        <a:rPr lang="en-US" altLang="zh-CN" dirty="0" smtClean="0"/>
                        <a:t>0.5</a:t>
                      </a:r>
                      <a:endParaRPr lang="zh-CN" altLang="en-US" dirty="0"/>
                    </a:p>
                  </a:txBody>
                  <a:tcPr/>
                </a:tc>
                <a:tc>
                  <a:txBody>
                    <a:bodyPr/>
                    <a:lstStyle/>
                    <a:p>
                      <a:r>
                        <a:rPr lang="en-US" altLang="zh-CN" dirty="0" smtClean="0"/>
                        <a:t>1</a:t>
                      </a:r>
                      <a:endParaRPr lang="zh-CN" altLang="en-US" dirty="0"/>
                    </a:p>
                  </a:txBody>
                  <a:tcPr/>
                </a:tc>
                <a:extLst>
                  <a:ext uri="{0D108BD9-81ED-4DB2-BD59-A6C34878D82A}">
                    <a16:rowId xmlns:a16="http://schemas.microsoft.com/office/drawing/2014/main" val="1408420585"/>
                  </a:ext>
                </a:extLst>
              </a:tr>
            </a:tbl>
          </a:graphicData>
        </a:graphic>
      </p:graphicFrame>
      <p:graphicFrame>
        <p:nvGraphicFramePr>
          <p:cNvPr id="9" name="图表 8"/>
          <p:cNvGraphicFramePr>
            <a:graphicFrameLocks/>
          </p:cNvGraphicFramePr>
          <p:nvPr>
            <p:extLst>
              <p:ext uri="{D42A27DB-BD31-4B8C-83A1-F6EECF244321}">
                <p14:modId xmlns:p14="http://schemas.microsoft.com/office/powerpoint/2010/main" val="2835197379"/>
              </p:ext>
            </p:extLst>
          </p:nvPr>
        </p:nvGraphicFramePr>
        <p:xfrm>
          <a:off x="7010148" y="3443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77411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54640" y="386238"/>
            <a:ext cx="6759684" cy="124649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超调：由输入引起的超过目标值的幅度。</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调整时间：输出信号最终稳定在输入信号附近的时间</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一般情况下，希望超调和调整时间越小越好</a:t>
            </a:r>
            <a:endParaRPr lang="zh-CN" altLang="en-US" sz="1600" dirty="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7453818" y="517189"/>
            <a:ext cx="4203158" cy="2415753"/>
            <a:chOff x="6811793" y="351288"/>
            <a:chExt cx="4203158" cy="2415753"/>
          </a:xfrm>
        </p:grpSpPr>
        <p:pic>
          <p:nvPicPr>
            <p:cNvPr id="2" name="图片 1"/>
            <p:cNvPicPr>
              <a:picLocks noChangeAspect="1"/>
            </p:cNvPicPr>
            <p:nvPr/>
          </p:nvPicPr>
          <p:blipFill>
            <a:blip r:embed="rId2"/>
            <a:stretch>
              <a:fillRect/>
            </a:stretch>
          </p:blipFill>
          <p:spPr>
            <a:xfrm>
              <a:off x="7412474" y="351288"/>
              <a:ext cx="3602477" cy="2328945"/>
            </a:xfrm>
            <a:prstGeom prst="rect">
              <a:avLst/>
            </a:prstGeom>
          </p:spPr>
        </p:pic>
        <p:cxnSp>
          <p:nvCxnSpPr>
            <p:cNvPr id="8" name="直接箭头连接符 7"/>
            <p:cNvCxnSpPr/>
            <p:nvPr/>
          </p:nvCxnSpPr>
          <p:spPr>
            <a:xfrm flipH="1" flipV="1">
              <a:off x="7412474" y="700391"/>
              <a:ext cx="564208" cy="1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811793" y="407448"/>
              <a:ext cx="802531" cy="418191"/>
            </a:xfrm>
            <a:prstGeom prst="rect">
              <a:avLst/>
            </a:prstGeom>
            <a:noFill/>
          </p:spPr>
          <p:txBody>
            <a:bodyPr wrap="squar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超调</a:t>
              </a:r>
              <a:endParaRPr lang="zh-CN" altLang="en-US" sz="16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7976682" y="2348850"/>
              <a:ext cx="1108953" cy="418191"/>
            </a:xfrm>
            <a:prstGeom prst="rect">
              <a:avLst/>
            </a:prstGeom>
            <a:noFill/>
          </p:spPr>
          <p:txBody>
            <a:bodyPr wrap="squar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调整时间</a:t>
              </a:r>
              <a:endParaRPr lang="zh-CN" altLang="en-US" sz="1600" dirty="0">
                <a:latin typeface="微软雅黑" panose="020B0503020204020204" pitchFamily="34" charset="-122"/>
                <a:ea typeface="微软雅黑" panose="020B0503020204020204" pitchFamily="34" charset="-122"/>
              </a:endParaRPr>
            </a:p>
          </p:txBody>
        </p:sp>
      </p:grpSp>
      <p:sp>
        <p:nvSpPr>
          <p:cNvPr id="13" name="矩形 12"/>
          <p:cNvSpPr/>
          <p:nvPr/>
        </p:nvSpPr>
        <p:spPr>
          <a:xfrm>
            <a:off x="854640" y="2222886"/>
            <a:ext cx="7102582" cy="1569660"/>
          </a:xfrm>
          <a:prstGeom prst="rect">
            <a:avLst/>
          </a:prstGeom>
        </p:spPr>
        <p:txBody>
          <a:bodyPr wrap="square">
            <a:spAutoFit/>
          </a:bodyPr>
          <a:lstStyle/>
          <a:p>
            <a:pPr marL="342900"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一般情况下，增大</a:t>
            </a:r>
            <a:r>
              <a:rPr lang="en-US" altLang="zh-CN" sz="1600" dirty="0" err="1">
                <a:latin typeface="微软雅黑" panose="020B0503020204020204" pitchFamily="34" charset="-122"/>
                <a:ea typeface="微软雅黑" panose="020B0503020204020204" pitchFamily="34" charset="-122"/>
              </a:rPr>
              <a:t>Kp</a:t>
            </a:r>
            <a:r>
              <a:rPr lang="zh-CN" altLang="en-US" sz="1600" dirty="0">
                <a:latin typeface="微软雅黑" panose="020B0503020204020204" pitchFamily="34" charset="-122"/>
                <a:ea typeface="微软雅黑" panose="020B0503020204020204" pitchFamily="34" charset="-122"/>
              </a:rPr>
              <a:t>可以有效缩短调整时间，但是会导致超调量变大，震荡便剧烈，如果</a:t>
            </a:r>
            <a:r>
              <a:rPr lang="en-US" altLang="zh-CN" sz="1600" dirty="0" err="1">
                <a:latin typeface="微软雅黑" panose="020B0503020204020204" pitchFamily="34" charset="-122"/>
                <a:ea typeface="微软雅黑" panose="020B0503020204020204" pitchFamily="34" charset="-122"/>
              </a:rPr>
              <a:t>Kp</a:t>
            </a:r>
            <a:r>
              <a:rPr lang="zh-CN" altLang="en-US" sz="1600" dirty="0">
                <a:latin typeface="微软雅黑" panose="020B0503020204020204" pitchFamily="34" charset="-122"/>
                <a:ea typeface="微软雅黑" panose="020B0503020204020204" pitchFamily="34" charset="-122"/>
              </a:rPr>
              <a:t>过大，会导致系统失稳。</a:t>
            </a:r>
            <a:endParaRPr lang="en-US" altLang="zh-CN" sz="16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一般情况</a:t>
            </a:r>
            <a:r>
              <a:rPr lang="zh-CN" altLang="en-US" sz="1600" dirty="0" smtClean="0">
                <a:latin typeface="微软雅黑" panose="020B0503020204020204" pitchFamily="34" charset="-122"/>
                <a:ea typeface="微软雅黑" panose="020B0503020204020204" pitchFamily="34" charset="-122"/>
              </a:rPr>
              <a:t>下，增大</a:t>
            </a:r>
            <a:r>
              <a:rPr lang="en-US" altLang="zh-CN" sz="1600" dirty="0">
                <a:latin typeface="微软雅黑" panose="020B0503020204020204" pitchFamily="34" charset="-122"/>
                <a:ea typeface="微软雅黑" panose="020B0503020204020204" pitchFamily="34" charset="-122"/>
              </a:rPr>
              <a:t>Ki</a:t>
            </a:r>
            <a:r>
              <a:rPr lang="zh-CN" altLang="en-US" sz="1600" dirty="0">
                <a:latin typeface="微软雅黑" panose="020B0503020204020204" pitchFamily="34" charset="-122"/>
                <a:ea typeface="微软雅黑" panose="020B0503020204020204" pitchFamily="34" charset="-122"/>
              </a:rPr>
              <a:t>会导致导致系统超调量变</a:t>
            </a:r>
            <a:r>
              <a:rPr lang="zh-CN" altLang="en-US" sz="1600" dirty="0" smtClean="0">
                <a:latin typeface="微软雅黑" panose="020B0503020204020204" pitchFamily="34" charset="-122"/>
                <a:ea typeface="微软雅黑" panose="020B0503020204020204" pitchFamily="34" charset="-122"/>
              </a:rPr>
              <a:t>大</a:t>
            </a:r>
            <a:endParaRPr lang="en-US" altLang="zh-CN" sz="1600" dirty="0" smtClean="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endParaRPr lang="zh-CN" altLang="en-US" sz="1600" dirty="0">
              <a:latin typeface="微软雅黑" panose="020B0503020204020204" pitchFamily="34" charset="-122"/>
              <a:ea typeface="微软雅黑" panose="020B0503020204020204" pitchFamily="34" charset="-122"/>
            </a:endParaRPr>
          </a:p>
        </p:txBody>
      </p:sp>
      <p:graphicFrame>
        <p:nvGraphicFramePr>
          <p:cNvPr id="14" name="图表 13"/>
          <p:cNvGraphicFramePr>
            <a:graphicFrameLocks/>
          </p:cNvGraphicFramePr>
          <p:nvPr>
            <p:extLst>
              <p:ext uri="{D42A27DB-BD31-4B8C-83A1-F6EECF244321}">
                <p14:modId xmlns:p14="http://schemas.microsoft.com/office/powerpoint/2010/main" val="4256212839"/>
              </p:ext>
            </p:extLst>
          </p:nvPr>
        </p:nvGraphicFramePr>
        <p:xfrm>
          <a:off x="6407788" y="3697468"/>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图表 14"/>
          <p:cNvGraphicFramePr>
            <a:graphicFrameLocks/>
          </p:cNvGraphicFramePr>
          <p:nvPr>
            <p:extLst>
              <p:ext uri="{D42A27DB-BD31-4B8C-83A1-F6EECF244321}">
                <p14:modId xmlns:p14="http://schemas.microsoft.com/office/powerpoint/2010/main" val="2224679905"/>
              </p:ext>
            </p:extLst>
          </p:nvPr>
        </p:nvGraphicFramePr>
        <p:xfrm>
          <a:off x="1085716" y="3792546"/>
          <a:ext cx="4046707" cy="247846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67055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6473" y="544945"/>
            <a:ext cx="9882123" cy="1292662"/>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微分环节</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微分环节是对输入求导或者求一阶差分，在</a:t>
            </a:r>
            <a:r>
              <a:rPr lang="en-US" altLang="zh-CN" sz="1600" dirty="0" err="1" smtClean="0">
                <a:latin typeface="微软雅黑" panose="020B0503020204020204" pitchFamily="34" charset="-122"/>
                <a:ea typeface="微软雅黑" panose="020B0503020204020204" pitchFamily="34" charset="-122"/>
              </a:rPr>
              <a:t>pid</a:t>
            </a:r>
            <a:r>
              <a:rPr lang="zh-CN" altLang="en-US" sz="1600" dirty="0" smtClean="0">
                <a:latin typeface="微软雅黑" panose="020B0503020204020204" pitchFamily="34" charset="-122"/>
                <a:ea typeface="微软雅黑" panose="020B0503020204020204" pitchFamily="34" charset="-122"/>
              </a:rPr>
              <a:t>中是对输出值和设定值的误差进行求导或一阶差分</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dirty="0" smtClean="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4543609" y="1532807"/>
            <a:ext cx="1847850" cy="609600"/>
          </a:xfrm>
          <a:prstGeom prst="rect">
            <a:avLst/>
          </a:prstGeom>
        </p:spPr>
      </p:pic>
      <p:sp>
        <p:nvSpPr>
          <p:cNvPr id="7" name="文本框 6"/>
          <p:cNvSpPr txBox="1"/>
          <p:nvPr/>
        </p:nvSpPr>
        <p:spPr>
          <a:xfrm>
            <a:off x="526472" y="2211866"/>
            <a:ext cx="9882123" cy="1526187"/>
          </a:xfrm>
          <a:prstGeom prst="rect">
            <a:avLst/>
          </a:prstGeom>
          <a:noFill/>
        </p:spPr>
        <p:txBody>
          <a:bodyPr wrap="squar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舵手发现如果提高增益，可以比较快就到达目的地，但是会在目的地附近进行多次震荡，</a:t>
            </a:r>
            <a:r>
              <a:rPr lang="zh-CN" altLang="en-US" sz="1600" b="1" dirty="0" smtClean="0">
                <a:solidFill>
                  <a:srgbClr val="FF0000"/>
                </a:solidFill>
                <a:latin typeface="微软雅黑" panose="020B0503020204020204" pitchFamily="34" charset="-122"/>
                <a:ea typeface="微软雅黑" panose="020B0503020204020204" pitchFamily="34" charset="-122"/>
              </a:rPr>
              <a:t>徒增功耗，</a:t>
            </a:r>
            <a:r>
              <a:rPr lang="zh-CN" altLang="en-US" sz="1600" dirty="0" smtClean="0">
                <a:latin typeface="微软雅黑" panose="020B0503020204020204" pitchFamily="34" charset="-122"/>
                <a:ea typeface="微软雅黑" panose="020B0503020204020204" pitchFamily="34" charset="-122"/>
              </a:rPr>
              <a:t>于是增加了微分环节。适当增大微分环节可以降低震荡振幅，减少或消除震荡次数。但是如果微分环节系数过大，则容易引起剧烈震动</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p:txBody>
      </p:sp>
      <p:graphicFrame>
        <p:nvGraphicFramePr>
          <p:cNvPr id="11" name="图表 10"/>
          <p:cNvGraphicFramePr>
            <a:graphicFrameLocks/>
          </p:cNvGraphicFramePr>
          <p:nvPr>
            <p:extLst>
              <p:ext uri="{D42A27DB-BD31-4B8C-83A1-F6EECF244321}">
                <p14:modId xmlns:p14="http://schemas.microsoft.com/office/powerpoint/2010/main" val="2312704282"/>
              </p:ext>
            </p:extLst>
          </p:nvPr>
        </p:nvGraphicFramePr>
        <p:xfrm>
          <a:off x="6146800" y="3992212"/>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图表 11"/>
          <p:cNvGraphicFramePr>
            <a:graphicFrameLocks/>
          </p:cNvGraphicFramePr>
          <p:nvPr>
            <p:extLst>
              <p:ext uri="{D42A27DB-BD31-4B8C-83A1-F6EECF244321}">
                <p14:modId xmlns:p14="http://schemas.microsoft.com/office/powerpoint/2010/main" val="2815634000"/>
              </p:ext>
            </p:extLst>
          </p:nvPr>
        </p:nvGraphicFramePr>
        <p:xfrm>
          <a:off x="953309" y="3992212"/>
          <a:ext cx="4600373" cy="245740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15869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1249</TotalTime>
  <Words>1246</Words>
  <Application>Microsoft Office PowerPoint</Application>
  <PresentationFormat>宽屏</PresentationFormat>
  <Paragraphs>104</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微软雅黑</vt:lpstr>
      <vt:lpstr>Arial</vt:lpstr>
      <vt:lpstr>Times New Roman</vt:lpstr>
      <vt:lpstr>Office 主题​​</vt:lpstr>
      <vt:lpstr>工业中的PID控制 来自挖掘机驾驶经验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工程中的PID控制 来自开挖掘机的经验</dc:title>
  <dc:creator>USER-</dc:creator>
  <cp:lastModifiedBy>USER-</cp:lastModifiedBy>
  <cp:revision>77</cp:revision>
  <dcterms:created xsi:type="dcterms:W3CDTF">2020-04-21T13:34:40Z</dcterms:created>
  <dcterms:modified xsi:type="dcterms:W3CDTF">2020-04-23T06:54:33Z</dcterms:modified>
</cp:coreProperties>
</file>