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notesMasterIdLst>
    <p:notesMasterId r:id="rId28"/>
  </p:notesMasterIdLst>
  <p:handoutMasterIdLst>
    <p:handoutMasterId r:id="rId29"/>
  </p:handoutMasterIdLst>
  <p:sldIdLst>
    <p:sldId id="256" r:id="rId2"/>
    <p:sldId id="259" r:id="rId3"/>
    <p:sldId id="258" r:id="rId4"/>
    <p:sldId id="306" r:id="rId5"/>
    <p:sldId id="319" r:id="rId6"/>
    <p:sldId id="284" r:id="rId7"/>
    <p:sldId id="353" r:id="rId8"/>
    <p:sldId id="328" r:id="rId9"/>
    <p:sldId id="288" r:id="rId10"/>
    <p:sldId id="291" r:id="rId11"/>
    <p:sldId id="290" r:id="rId12"/>
    <p:sldId id="289" r:id="rId13"/>
    <p:sldId id="266" r:id="rId14"/>
    <p:sldId id="286" r:id="rId15"/>
    <p:sldId id="345" r:id="rId16"/>
    <p:sldId id="346" r:id="rId17"/>
    <p:sldId id="340" r:id="rId18"/>
    <p:sldId id="341" r:id="rId19"/>
    <p:sldId id="336" r:id="rId20"/>
    <p:sldId id="351" r:id="rId21"/>
    <p:sldId id="342" r:id="rId22"/>
    <p:sldId id="272" r:id="rId23"/>
    <p:sldId id="281" r:id="rId24"/>
    <p:sldId id="352" r:id="rId25"/>
    <p:sldId id="304" r:id="rId26"/>
    <p:sldId id="347" r:id="rId27"/>
  </p:sldIdLst>
  <p:sldSz cx="9144000" cy="6858000" type="screen4x3"/>
  <p:notesSz cx="9239250" cy="6858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5" d="100"/>
          <a:sy n="75" d="100"/>
        </p:scale>
        <p:origin x="-2664" y="-8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3675"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5233437" y="0"/>
            <a:ext cx="4003675" cy="3429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970E0CF1-29C9-454B-8E52-B666BCDD2085}" type="datetime1">
              <a:rPr lang="en-US"/>
              <a:pPr>
                <a:defRPr/>
              </a:pPr>
              <a:t>3/31/2014</a:t>
            </a:fld>
            <a:endParaRPr lang="en-US"/>
          </a:p>
        </p:txBody>
      </p:sp>
      <p:sp>
        <p:nvSpPr>
          <p:cNvPr id="4" name="Footer Placeholder 3"/>
          <p:cNvSpPr>
            <a:spLocks noGrp="1"/>
          </p:cNvSpPr>
          <p:nvPr>
            <p:ph type="ftr" sz="quarter" idx="2"/>
          </p:nvPr>
        </p:nvSpPr>
        <p:spPr>
          <a:xfrm>
            <a:off x="0" y="6513910"/>
            <a:ext cx="4003675"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5233437" y="6513910"/>
            <a:ext cx="4003675" cy="3429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A5A79CF5-E6A5-4CFC-BEA5-08B82F8E6B26}" type="slidenum">
              <a:rPr lang="en-US"/>
              <a:pPr>
                <a:defRPr/>
              </a:pPr>
              <a:t>‹#›</a:t>
            </a:fld>
            <a:endParaRPr lang="en-US"/>
          </a:p>
        </p:txBody>
      </p:sp>
    </p:spTree>
    <p:extLst>
      <p:ext uri="{BB962C8B-B14F-4D97-AF65-F5344CB8AC3E}">
        <p14:creationId xmlns:p14="http://schemas.microsoft.com/office/powerpoint/2010/main" val="20502799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3675"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5233437" y="0"/>
            <a:ext cx="4003675" cy="3429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91DD23C8-5BFB-46E4-A269-F7BB090015AE}" type="datetime1">
              <a:rPr lang="en-US"/>
              <a:pPr>
                <a:defRPr/>
              </a:pPr>
              <a:t>3/31/2014</a:t>
            </a:fld>
            <a:endParaRPr lang="en-US"/>
          </a:p>
        </p:txBody>
      </p:sp>
      <p:sp>
        <p:nvSpPr>
          <p:cNvPr id="4" name="Slide Image Placeholder 3"/>
          <p:cNvSpPr>
            <a:spLocks noGrp="1" noRot="1" noChangeAspect="1"/>
          </p:cNvSpPr>
          <p:nvPr>
            <p:ph type="sldImg" idx="2"/>
          </p:nvPr>
        </p:nvSpPr>
        <p:spPr>
          <a:xfrm>
            <a:off x="2905125"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23925" y="3257550"/>
            <a:ext cx="7391400" cy="30861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6513910"/>
            <a:ext cx="4003675"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5233437" y="6513910"/>
            <a:ext cx="4003675" cy="3429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077CEAB3-2FE5-4CF5-9A2E-E2E6297D7C0A}" type="slidenum">
              <a:rPr lang="en-US"/>
              <a:pPr>
                <a:defRPr/>
              </a:pPr>
              <a:t>‹#›</a:t>
            </a:fld>
            <a:endParaRPr lang="en-US"/>
          </a:p>
        </p:txBody>
      </p:sp>
    </p:spTree>
    <p:extLst>
      <p:ext uri="{BB962C8B-B14F-4D97-AF65-F5344CB8AC3E}">
        <p14:creationId xmlns:p14="http://schemas.microsoft.com/office/powerpoint/2010/main" val="2250065284"/>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77CEAB3-2FE5-4CF5-9A2E-E2E6297D7C0A}" type="slidenum">
              <a:rPr lang="en-US" smtClean="0"/>
              <a:pPr>
                <a:defRPr/>
              </a:pPr>
              <a:t>21</a:t>
            </a:fld>
            <a:endParaRPr lang="en-US"/>
          </a:p>
        </p:txBody>
      </p:sp>
    </p:spTree>
    <p:extLst>
      <p:ext uri="{BB962C8B-B14F-4D97-AF65-F5344CB8AC3E}">
        <p14:creationId xmlns:p14="http://schemas.microsoft.com/office/powerpoint/2010/main" val="213641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81DDCEE-D9E3-4B33-98EE-6759799CA51B}" type="datetime1">
              <a:rPr lang="en-US"/>
              <a:pPr>
                <a:defRPr/>
              </a:pPr>
              <a:t>3/31/2014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CSS 161: Fundamentals of Computing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BB9F35F-3E20-4279-B2EC-E4483A5CC7A1}" type="slidenum">
              <a:rPr lang="en-US"/>
              <a:pPr>
                <a:defRPr/>
              </a:pPr>
              <a:t>‹#›</a:t>
            </a:fld>
            <a:endParaRPr lang="en-US"/>
          </a:p>
        </p:txBody>
      </p:sp>
    </p:spTree>
    <p:extLst>
      <p:ext uri="{BB962C8B-B14F-4D97-AF65-F5344CB8AC3E}">
        <p14:creationId xmlns:p14="http://schemas.microsoft.com/office/powerpoint/2010/main" val="2345129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44196BF-0F3F-4C1C-8A7F-59780BE63D0E}" type="datetime1">
              <a:rPr lang="en-US"/>
              <a:pPr>
                <a:defRPr/>
              </a:pPr>
              <a:t>3/31/2014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CSS 161: Fundamentals of Computing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EB3D56-D1A2-418C-9DA6-402468EF31EA}" type="slidenum">
              <a:rPr lang="en-US"/>
              <a:pPr>
                <a:defRPr/>
              </a:pPr>
              <a:t>‹#›</a:t>
            </a:fld>
            <a:endParaRPr lang="en-US"/>
          </a:p>
        </p:txBody>
      </p:sp>
    </p:spTree>
    <p:extLst>
      <p:ext uri="{BB962C8B-B14F-4D97-AF65-F5344CB8AC3E}">
        <p14:creationId xmlns:p14="http://schemas.microsoft.com/office/powerpoint/2010/main" val="9751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96E04C8-A253-49A3-8461-FC279E97A676}" type="datetime1">
              <a:rPr lang="en-US"/>
              <a:pPr>
                <a:defRPr/>
              </a:pPr>
              <a:t>3/31/2014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CSS 161: Fundamentals of Computing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22BC145-C361-4303-8511-07B55934F5DA}" type="slidenum">
              <a:rPr lang="en-US"/>
              <a:pPr>
                <a:defRPr/>
              </a:pPr>
              <a:t>‹#›</a:t>
            </a:fld>
            <a:endParaRPr lang="en-US"/>
          </a:p>
        </p:txBody>
      </p:sp>
    </p:spTree>
    <p:extLst>
      <p:ext uri="{BB962C8B-B14F-4D97-AF65-F5344CB8AC3E}">
        <p14:creationId xmlns:p14="http://schemas.microsoft.com/office/powerpoint/2010/main" val="2340393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F9FEC81-83C7-4725-8E8F-992E126C70EB}" type="datetime1">
              <a:rPr lang="en-US"/>
              <a:pPr>
                <a:defRPr/>
              </a:pPr>
              <a:t>3/31/2014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CSS 161: Fundamentals of Computing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D7B7E06-4C61-4086-8C37-775B8600A438}" type="slidenum">
              <a:rPr lang="en-US"/>
              <a:pPr>
                <a:defRPr/>
              </a:pPr>
              <a:t>‹#›</a:t>
            </a:fld>
            <a:endParaRPr lang="en-US"/>
          </a:p>
        </p:txBody>
      </p:sp>
    </p:spTree>
    <p:extLst>
      <p:ext uri="{BB962C8B-B14F-4D97-AF65-F5344CB8AC3E}">
        <p14:creationId xmlns:p14="http://schemas.microsoft.com/office/powerpoint/2010/main" val="317123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B27F470-7D98-493A-8816-45ED6AA765DA}" type="datetime1">
              <a:rPr lang="en-US"/>
              <a:pPr>
                <a:defRPr/>
              </a:pPr>
              <a:t>3/31/2014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CSS 161: Fundamentals of Computing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F4C9AEB-D110-4DDC-AFAC-85B40305FE8F}" type="slidenum">
              <a:rPr lang="en-US"/>
              <a:pPr>
                <a:defRPr/>
              </a:pPr>
              <a:t>‹#›</a:t>
            </a:fld>
            <a:endParaRPr lang="en-US"/>
          </a:p>
        </p:txBody>
      </p:sp>
    </p:spTree>
    <p:extLst>
      <p:ext uri="{BB962C8B-B14F-4D97-AF65-F5344CB8AC3E}">
        <p14:creationId xmlns:p14="http://schemas.microsoft.com/office/powerpoint/2010/main" val="3355732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188AFAA-3A48-486E-90E0-498907F6B9DF}" type="datetime1">
              <a:rPr lang="en-US"/>
              <a:pPr>
                <a:defRPr/>
              </a:pPr>
              <a:t>3/31/2014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CSS 161: Fundamentals of Computing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65D99E6-CCFC-4397-9A05-FA0301DD2457}" type="slidenum">
              <a:rPr lang="en-US"/>
              <a:pPr>
                <a:defRPr/>
              </a:pPr>
              <a:t>‹#›</a:t>
            </a:fld>
            <a:endParaRPr lang="en-US"/>
          </a:p>
        </p:txBody>
      </p:sp>
    </p:spTree>
    <p:extLst>
      <p:ext uri="{BB962C8B-B14F-4D97-AF65-F5344CB8AC3E}">
        <p14:creationId xmlns:p14="http://schemas.microsoft.com/office/powerpoint/2010/main" val="219834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CA4DE36-98D5-4EE1-B63D-2427AAFFB769}" type="datetime1">
              <a:rPr lang="en-US"/>
              <a:pPr>
                <a:defRPr/>
              </a:pPr>
              <a:t>3/31/2014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CSS 161: Fundamentals of Computing</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CCD85FA-041C-4920-9CBC-86B41CDBE7A5}" type="slidenum">
              <a:rPr lang="en-US"/>
              <a:pPr>
                <a:defRPr/>
              </a:pPr>
              <a:t>‹#›</a:t>
            </a:fld>
            <a:endParaRPr lang="en-US"/>
          </a:p>
        </p:txBody>
      </p:sp>
    </p:spTree>
    <p:extLst>
      <p:ext uri="{BB962C8B-B14F-4D97-AF65-F5344CB8AC3E}">
        <p14:creationId xmlns:p14="http://schemas.microsoft.com/office/powerpoint/2010/main" val="3364944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F1D6E39-AB5B-4CF0-8644-426FCEC05D88}" type="datetime1">
              <a:rPr lang="en-US"/>
              <a:pPr>
                <a:defRPr/>
              </a:pPr>
              <a:t>3/31/2014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CSS 161: Fundamentals of Computing</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7542C2A-5CEA-435E-AE10-7C17B3E59774}" type="slidenum">
              <a:rPr lang="en-US"/>
              <a:pPr>
                <a:defRPr/>
              </a:pPr>
              <a:t>‹#›</a:t>
            </a:fld>
            <a:endParaRPr lang="en-US"/>
          </a:p>
        </p:txBody>
      </p:sp>
    </p:spTree>
    <p:extLst>
      <p:ext uri="{BB962C8B-B14F-4D97-AF65-F5344CB8AC3E}">
        <p14:creationId xmlns:p14="http://schemas.microsoft.com/office/powerpoint/2010/main" val="3827827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F662C1D-30DF-4525-829F-3B70D333BF09}" type="datetime1">
              <a:rPr lang="en-US"/>
              <a:pPr>
                <a:defRPr/>
              </a:pPr>
              <a:t>3/31/2014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CSS 161: Fundamentals of Computing</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5348E5B3-7065-4767-8B57-419C9DF8C2D3}" type="slidenum">
              <a:rPr lang="en-US"/>
              <a:pPr>
                <a:defRPr/>
              </a:pPr>
              <a:t>‹#›</a:t>
            </a:fld>
            <a:endParaRPr lang="en-US"/>
          </a:p>
        </p:txBody>
      </p:sp>
    </p:spTree>
    <p:extLst>
      <p:ext uri="{BB962C8B-B14F-4D97-AF65-F5344CB8AC3E}">
        <p14:creationId xmlns:p14="http://schemas.microsoft.com/office/powerpoint/2010/main" val="1704253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57FE092-CD28-4EE6-955D-44B3344E7071}" type="datetime1">
              <a:rPr lang="en-US"/>
              <a:pPr>
                <a:defRPr/>
              </a:pPr>
              <a:t>3/31/2014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CSS 161: Fundamentals of Computing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FF86046-9BE6-40B4-84FD-16D1B18DF387}" type="slidenum">
              <a:rPr lang="en-US"/>
              <a:pPr>
                <a:defRPr/>
              </a:pPr>
              <a:t>‹#›</a:t>
            </a:fld>
            <a:endParaRPr lang="en-US"/>
          </a:p>
        </p:txBody>
      </p:sp>
    </p:spTree>
    <p:extLst>
      <p:ext uri="{BB962C8B-B14F-4D97-AF65-F5344CB8AC3E}">
        <p14:creationId xmlns:p14="http://schemas.microsoft.com/office/powerpoint/2010/main" val="2032385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D71270-7F8F-45B8-A62D-086044894EE9}" type="datetime1">
              <a:rPr lang="en-US"/>
              <a:pPr>
                <a:defRPr/>
              </a:pPr>
              <a:t>3/31/2014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CSS 161: Fundamentals of Computing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6FE9BC8-0BC9-4A7C-B082-4636EC3DCAA7}" type="slidenum">
              <a:rPr lang="en-US"/>
              <a:pPr>
                <a:defRPr/>
              </a:pPr>
              <a:t>‹#›</a:t>
            </a:fld>
            <a:endParaRPr lang="en-US"/>
          </a:p>
        </p:txBody>
      </p:sp>
    </p:spTree>
    <p:extLst>
      <p:ext uri="{BB962C8B-B14F-4D97-AF65-F5344CB8AC3E}">
        <p14:creationId xmlns:p14="http://schemas.microsoft.com/office/powerpoint/2010/main" val="431877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pPr>
              <a:defRPr/>
            </a:pPr>
            <a:fld id="{0DFBC4C2-C1A7-402B-ACC2-DA7F55E4C2D0}" type="datetime1">
              <a:rPr lang="en-US"/>
              <a:pPr>
                <a:defRPr/>
              </a:pPr>
              <a:t>3/31/2014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CSS 161: Fundamentals of Computing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pPr>
              <a:defRPr/>
            </a:pPr>
            <a:fld id="{935BB0CA-7B36-42A3-B041-70576EDD8B28}" type="slidenum">
              <a:rPr lang="en-US"/>
              <a:pPr>
                <a:defRPr/>
              </a:pPr>
              <a:t>‹#›</a:t>
            </a:fld>
            <a:endParaRPr lang="en-US"/>
          </a:p>
        </p:txBody>
      </p:sp>
      <p:pic>
        <p:nvPicPr>
          <p:cNvPr id="1031" name="Picture 8"/>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230938"/>
            <a:ext cx="160655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680450" y="6281738"/>
            <a:ext cx="4667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joeybenitez.weebly.com/" TargetMode="External"/><Relationship Id="rId2" Type="http://schemas.openxmlformats.org/officeDocument/2006/relationships/hyperlink" Target="mailto:joemcc@uw.edu"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uwb.edu/academic/policies/academicconduct/student-guide"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atalyst.uw.edu/collectit/dropbox/jbenite/31136"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www.headfirstlabs.com/books/hfjava/" TargetMode="External"/><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www.geekwire.com/2012/chart-pays-seattle-software-engineers/" TargetMode="External"/><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1079500"/>
            <a:ext cx="7772400" cy="2520950"/>
          </a:xfrm>
        </p:spPr>
        <p:txBody>
          <a:bodyPr/>
          <a:lstStyle/>
          <a:p>
            <a:pPr eaLnBrk="1" hangingPunct="1"/>
            <a:r>
              <a:rPr lang="en-US" smtClean="0"/>
              <a:t>CSS 161:</a:t>
            </a:r>
            <a:br>
              <a:rPr lang="en-US" smtClean="0"/>
            </a:br>
            <a:r>
              <a:rPr lang="en-US" smtClean="0"/>
              <a:t>Fundamentals of Computing</a:t>
            </a:r>
            <a:br>
              <a:rPr lang="en-US" smtClean="0"/>
            </a:br>
            <a:r>
              <a:rPr lang="en-US" smtClean="0"/>
              <a:t>Introduction</a:t>
            </a:r>
          </a:p>
        </p:txBody>
      </p:sp>
      <p:sp>
        <p:nvSpPr>
          <p:cNvPr id="7" name="Footer Placeholder 6"/>
          <p:cNvSpPr>
            <a:spLocks noGrp="1"/>
          </p:cNvSpPr>
          <p:nvPr>
            <p:ph type="ftr" sz="quarter" idx="11"/>
          </p:nvPr>
        </p:nvSpPr>
        <p:spPr/>
        <p:txBody>
          <a:bodyPr/>
          <a:lstStyle/>
          <a:p>
            <a:pPr>
              <a:defRPr/>
            </a:pPr>
            <a:r>
              <a:rPr lang="en-US"/>
              <a:t>CSS 161: Fundamentals of Computing</a:t>
            </a:r>
          </a:p>
        </p:txBody>
      </p:sp>
      <p:sp>
        <p:nvSpPr>
          <p:cNvPr id="205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0767AA42-5C01-40F4-9DD9-7A6E06E0FA4B}" type="slidenum">
              <a:rPr lang="en-US" smtClean="0">
                <a:solidFill>
                  <a:srgbClr val="898989"/>
                </a:solidFill>
                <a:latin typeface="Calibri" charset="0"/>
              </a:rPr>
              <a:pPr eaLnBrk="1" hangingPunct="1"/>
              <a:t>1</a:t>
            </a:fld>
            <a:endParaRPr lang="en-US" smtClean="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Course Objectives</a:t>
            </a:r>
          </a:p>
        </p:txBody>
      </p:sp>
      <p:sp>
        <p:nvSpPr>
          <p:cNvPr id="10243" name="Content Placeholder 2"/>
          <p:cNvSpPr>
            <a:spLocks noGrp="1"/>
          </p:cNvSpPr>
          <p:nvPr>
            <p:ph idx="1"/>
          </p:nvPr>
        </p:nvSpPr>
        <p:spPr/>
        <p:txBody>
          <a:bodyPr/>
          <a:lstStyle/>
          <a:p>
            <a:pPr eaLnBrk="1" hangingPunct="1">
              <a:lnSpc>
                <a:spcPct val="80000"/>
              </a:lnSpc>
            </a:pPr>
            <a:r>
              <a:rPr lang="en-US" sz="2500" smtClean="0"/>
              <a:t>Learn </a:t>
            </a:r>
          </a:p>
          <a:p>
            <a:pPr lvl="1" eaLnBrk="1" hangingPunct="1">
              <a:lnSpc>
                <a:spcPct val="80000"/>
              </a:lnSpc>
            </a:pPr>
            <a:r>
              <a:rPr lang="en-US" sz="2200" b="1" smtClean="0"/>
              <a:t>programming fundamentals</a:t>
            </a:r>
            <a:r>
              <a:rPr lang="en-US" sz="2200" smtClean="0"/>
              <a:t> </a:t>
            </a:r>
            <a:br>
              <a:rPr lang="en-US" sz="2200" smtClean="0"/>
            </a:br>
            <a:r>
              <a:rPr lang="en-US" sz="2200" smtClean="0"/>
              <a:t>(control structures, data types and representation, </a:t>
            </a:r>
            <a:br>
              <a:rPr lang="en-US" sz="2200" smtClean="0"/>
            </a:br>
            <a:r>
              <a:rPr lang="en-US" sz="2200" smtClean="0"/>
              <a:t>I/O operations, functions and parameters … in Java)</a:t>
            </a:r>
          </a:p>
          <a:p>
            <a:pPr lvl="1" eaLnBrk="1" hangingPunct="1">
              <a:lnSpc>
                <a:spcPct val="80000"/>
              </a:lnSpc>
            </a:pPr>
            <a:r>
              <a:rPr lang="en-US" sz="2200" smtClean="0"/>
              <a:t>computer organization</a:t>
            </a:r>
            <a:br>
              <a:rPr lang="en-US" sz="2200" smtClean="0"/>
            </a:br>
            <a:r>
              <a:rPr lang="en-US" sz="2200" smtClean="0"/>
              <a:t> </a:t>
            </a:r>
          </a:p>
          <a:p>
            <a:pPr lvl="1" eaLnBrk="1" hangingPunct="1">
              <a:lnSpc>
                <a:spcPct val="80000"/>
              </a:lnSpc>
            </a:pPr>
            <a:r>
              <a:rPr lang="en-US" sz="2200" smtClean="0"/>
              <a:t>algorithmic thinking</a:t>
            </a:r>
            <a:br>
              <a:rPr lang="en-US" sz="2200" smtClean="0"/>
            </a:br>
            <a:r>
              <a:rPr lang="en-US" sz="2200" smtClean="0"/>
              <a:t> </a:t>
            </a:r>
          </a:p>
          <a:p>
            <a:pPr lvl="1" eaLnBrk="1" hangingPunct="1">
              <a:lnSpc>
                <a:spcPct val="80000"/>
              </a:lnSpc>
            </a:pPr>
            <a:r>
              <a:rPr lang="en-US" sz="2200" smtClean="0"/>
              <a:t>software engineering concepts </a:t>
            </a:r>
            <a:br>
              <a:rPr lang="en-US" sz="2200" smtClean="0"/>
            </a:br>
            <a:r>
              <a:rPr lang="en-US" sz="2200" smtClean="0"/>
              <a:t> </a:t>
            </a:r>
          </a:p>
          <a:p>
            <a:pPr lvl="1" eaLnBrk="1" hangingPunct="1">
              <a:lnSpc>
                <a:spcPct val="80000"/>
              </a:lnSpc>
            </a:pPr>
            <a:r>
              <a:rPr lang="en-US" sz="2200" smtClean="0"/>
              <a:t>social and professional issues </a:t>
            </a:r>
            <a:br>
              <a:rPr lang="en-US" sz="2200" smtClean="0"/>
            </a:br>
            <a:r>
              <a:rPr lang="en-US" sz="2200" smtClean="0"/>
              <a:t> </a:t>
            </a:r>
          </a:p>
          <a:p>
            <a:pPr eaLnBrk="1" hangingPunct="1">
              <a:lnSpc>
                <a:spcPct val="80000"/>
              </a:lnSpc>
              <a:buFont typeface="Arial" charset="0"/>
              <a:buNone/>
            </a:pPr>
            <a:r>
              <a:rPr lang="en-US" sz="2500" smtClean="0"/>
              <a:t> </a:t>
            </a:r>
          </a:p>
          <a:p>
            <a:pPr eaLnBrk="1" hangingPunct="1">
              <a:lnSpc>
                <a:spcPct val="80000"/>
              </a:lnSpc>
              <a:buFont typeface="Arial" charset="0"/>
              <a:buNone/>
            </a:pPr>
            <a:r>
              <a:rPr lang="en-US" sz="2500" smtClean="0"/>
              <a:t> </a:t>
            </a:r>
          </a:p>
          <a:p>
            <a:pPr eaLnBrk="1" hangingPunct="1">
              <a:lnSpc>
                <a:spcPct val="80000"/>
              </a:lnSpc>
            </a:pPr>
            <a:endParaRPr lang="en-US" sz="2500" smtClean="0"/>
          </a:p>
        </p:txBody>
      </p:sp>
      <p:sp>
        <p:nvSpPr>
          <p:cNvPr id="4" name="Footer Placeholder 3"/>
          <p:cNvSpPr>
            <a:spLocks noGrp="1"/>
          </p:cNvSpPr>
          <p:nvPr>
            <p:ph type="ftr" sz="quarter" idx="11"/>
          </p:nvPr>
        </p:nvSpPr>
        <p:spPr/>
        <p:txBody>
          <a:bodyPr/>
          <a:lstStyle/>
          <a:p>
            <a:pPr>
              <a:defRPr/>
            </a:pPr>
            <a:r>
              <a:rPr lang="en-US"/>
              <a:t>CSS 161: Fundamentals of Computing</a:t>
            </a:r>
          </a:p>
        </p:txBody>
      </p:sp>
      <p:sp>
        <p:nvSpPr>
          <p:cNvPr id="102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F316E614-C040-42FB-B1AE-AA3894826C09}" type="slidenum">
              <a:rPr lang="en-US" smtClean="0">
                <a:solidFill>
                  <a:srgbClr val="898989"/>
                </a:solidFill>
                <a:latin typeface="Calibri" charset="0"/>
              </a:rPr>
              <a:pPr eaLnBrk="1" hangingPunct="1"/>
              <a:t>10</a:t>
            </a:fld>
            <a:endParaRPr lang="en-US" smtClean="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Course Objectives</a:t>
            </a:r>
          </a:p>
        </p:txBody>
      </p:sp>
      <p:sp>
        <p:nvSpPr>
          <p:cNvPr id="11267" name="Content Placeholder 2"/>
          <p:cNvSpPr>
            <a:spLocks noGrp="1"/>
          </p:cNvSpPr>
          <p:nvPr>
            <p:ph idx="1"/>
          </p:nvPr>
        </p:nvSpPr>
        <p:spPr/>
        <p:txBody>
          <a:bodyPr/>
          <a:lstStyle/>
          <a:p>
            <a:pPr eaLnBrk="1" hangingPunct="1">
              <a:lnSpc>
                <a:spcPct val="80000"/>
              </a:lnSpc>
            </a:pPr>
            <a:r>
              <a:rPr lang="en-US" sz="2500" smtClean="0"/>
              <a:t>Learn </a:t>
            </a:r>
          </a:p>
          <a:p>
            <a:pPr lvl="1" eaLnBrk="1" hangingPunct="1">
              <a:lnSpc>
                <a:spcPct val="80000"/>
              </a:lnSpc>
            </a:pPr>
            <a:r>
              <a:rPr lang="en-US" sz="2200" smtClean="0"/>
              <a:t>programming fundamentals </a:t>
            </a:r>
            <a:br>
              <a:rPr lang="en-US" sz="2200" smtClean="0"/>
            </a:br>
            <a:r>
              <a:rPr lang="en-US" sz="2200" smtClean="0"/>
              <a:t>(control structures, data types and representation, </a:t>
            </a:r>
            <a:br>
              <a:rPr lang="en-US" sz="2200" smtClean="0"/>
            </a:br>
            <a:r>
              <a:rPr lang="en-US" sz="2200" smtClean="0"/>
              <a:t>I/O operations, functions and parameters … in Java)</a:t>
            </a:r>
          </a:p>
          <a:p>
            <a:pPr lvl="1" eaLnBrk="1" hangingPunct="1">
              <a:lnSpc>
                <a:spcPct val="80000"/>
              </a:lnSpc>
            </a:pPr>
            <a:r>
              <a:rPr lang="en-US" sz="2200" b="1" smtClean="0"/>
              <a:t>computer organization</a:t>
            </a:r>
            <a:br>
              <a:rPr lang="en-US" sz="2200" b="1" smtClean="0"/>
            </a:br>
            <a:r>
              <a:rPr lang="en-US" sz="2200" smtClean="0"/>
              <a:t>(hardware, software, CPU, memory, storage, I/O devices, …)</a:t>
            </a:r>
          </a:p>
          <a:p>
            <a:pPr lvl="1" eaLnBrk="1" hangingPunct="1">
              <a:lnSpc>
                <a:spcPct val="80000"/>
              </a:lnSpc>
            </a:pPr>
            <a:r>
              <a:rPr lang="en-US" sz="2200" smtClean="0"/>
              <a:t>algorithmic thinking</a:t>
            </a:r>
            <a:br>
              <a:rPr lang="en-US" sz="2200" smtClean="0"/>
            </a:br>
            <a:r>
              <a:rPr lang="en-US" sz="2200" smtClean="0"/>
              <a:t> </a:t>
            </a:r>
          </a:p>
          <a:p>
            <a:pPr lvl="1" eaLnBrk="1" hangingPunct="1">
              <a:lnSpc>
                <a:spcPct val="80000"/>
              </a:lnSpc>
            </a:pPr>
            <a:r>
              <a:rPr lang="en-US" sz="2200" smtClean="0"/>
              <a:t>software engineering concepts </a:t>
            </a:r>
            <a:br>
              <a:rPr lang="en-US" sz="2200" smtClean="0"/>
            </a:br>
            <a:r>
              <a:rPr lang="en-US" sz="2200" smtClean="0"/>
              <a:t> </a:t>
            </a:r>
          </a:p>
          <a:p>
            <a:pPr lvl="1" eaLnBrk="1" hangingPunct="1">
              <a:lnSpc>
                <a:spcPct val="80000"/>
              </a:lnSpc>
            </a:pPr>
            <a:r>
              <a:rPr lang="en-US" sz="2200" smtClean="0"/>
              <a:t>social and professional issues </a:t>
            </a:r>
            <a:br>
              <a:rPr lang="en-US" sz="2200" smtClean="0"/>
            </a:br>
            <a:r>
              <a:rPr lang="en-US" sz="2200" smtClean="0"/>
              <a:t> </a:t>
            </a:r>
          </a:p>
          <a:p>
            <a:pPr eaLnBrk="1" hangingPunct="1">
              <a:lnSpc>
                <a:spcPct val="80000"/>
              </a:lnSpc>
              <a:buFont typeface="Arial" charset="0"/>
              <a:buNone/>
            </a:pPr>
            <a:r>
              <a:rPr lang="en-US" sz="2500" smtClean="0"/>
              <a:t> </a:t>
            </a:r>
          </a:p>
          <a:p>
            <a:pPr eaLnBrk="1" hangingPunct="1">
              <a:lnSpc>
                <a:spcPct val="80000"/>
              </a:lnSpc>
              <a:buFont typeface="Arial" charset="0"/>
              <a:buNone/>
            </a:pPr>
            <a:r>
              <a:rPr lang="en-US" sz="2500" smtClean="0"/>
              <a:t> </a:t>
            </a:r>
          </a:p>
          <a:p>
            <a:pPr eaLnBrk="1" hangingPunct="1">
              <a:lnSpc>
                <a:spcPct val="80000"/>
              </a:lnSpc>
            </a:pPr>
            <a:endParaRPr lang="en-US" sz="2500" smtClean="0"/>
          </a:p>
        </p:txBody>
      </p:sp>
      <p:sp>
        <p:nvSpPr>
          <p:cNvPr id="4" name="Footer Placeholder 3"/>
          <p:cNvSpPr>
            <a:spLocks noGrp="1"/>
          </p:cNvSpPr>
          <p:nvPr>
            <p:ph type="ftr" sz="quarter" idx="11"/>
          </p:nvPr>
        </p:nvSpPr>
        <p:spPr/>
        <p:txBody>
          <a:bodyPr/>
          <a:lstStyle/>
          <a:p>
            <a:pPr>
              <a:defRPr/>
            </a:pPr>
            <a:r>
              <a:rPr lang="en-US"/>
              <a:t>CSS 161: Fundamentals of Computing</a:t>
            </a:r>
          </a:p>
        </p:txBody>
      </p:sp>
      <p:sp>
        <p:nvSpPr>
          <p:cNvPr id="1126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C37BDCE-2E00-43DB-86FB-96088EBA2E49}" type="slidenum">
              <a:rPr lang="en-US" smtClean="0">
                <a:solidFill>
                  <a:srgbClr val="898989"/>
                </a:solidFill>
                <a:latin typeface="Calibri" charset="0"/>
              </a:rPr>
              <a:pPr eaLnBrk="1" hangingPunct="1"/>
              <a:t>11</a:t>
            </a:fld>
            <a:endParaRPr lang="en-US" smtClean="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t>Course Objectives</a:t>
            </a:r>
          </a:p>
        </p:txBody>
      </p:sp>
      <p:sp>
        <p:nvSpPr>
          <p:cNvPr id="12291" name="Content Placeholder 2"/>
          <p:cNvSpPr>
            <a:spLocks noGrp="1"/>
          </p:cNvSpPr>
          <p:nvPr>
            <p:ph idx="1"/>
          </p:nvPr>
        </p:nvSpPr>
        <p:spPr/>
        <p:txBody>
          <a:bodyPr/>
          <a:lstStyle/>
          <a:p>
            <a:pPr eaLnBrk="1" hangingPunct="1">
              <a:lnSpc>
                <a:spcPct val="80000"/>
              </a:lnSpc>
            </a:pPr>
            <a:r>
              <a:rPr lang="en-US" sz="2500" smtClean="0"/>
              <a:t>Learn </a:t>
            </a:r>
          </a:p>
          <a:p>
            <a:pPr lvl="1" eaLnBrk="1" hangingPunct="1">
              <a:lnSpc>
                <a:spcPct val="80000"/>
              </a:lnSpc>
            </a:pPr>
            <a:r>
              <a:rPr lang="en-US" sz="2200" smtClean="0"/>
              <a:t>programming fundamentals </a:t>
            </a:r>
            <a:br>
              <a:rPr lang="en-US" sz="2200" smtClean="0"/>
            </a:br>
            <a:r>
              <a:rPr lang="en-US" sz="2200" smtClean="0"/>
              <a:t>(control structures, data types and representation, </a:t>
            </a:r>
            <a:br>
              <a:rPr lang="en-US" sz="2200" smtClean="0"/>
            </a:br>
            <a:r>
              <a:rPr lang="en-US" sz="2200" smtClean="0"/>
              <a:t>I/O operations, functions and parameters … in Java)</a:t>
            </a:r>
          </a:p>
          <a:p>
            <a:pPr lvl="1" eaLnBrk="1" hangingPunct="1">
              <a:lnSpc>
                <a:spcPct val="80000"/>
              </a:lnSpc>
            </a:pPr>
            <a:r>
              <a:rPr lang="en-US" sz="2200" smtClean="0"/>
              <a:t>computer organization</a:t>
            </a:r>
            <a:br>
              <a:rPr lang="en-US" sz="2200" smtClean="0"/>
            </a:br>
            <a:r>
              <a:rPr lang="en-US" sz="2200" smtClean="0"/>
              <a:t>(hardware, software, CPU, memory, storage, I/O devices, …)</a:t>
            </a:r>
          </a:p>
          <a:p>
            <a:pPr lvl="1" eaLnBrk="1" hangingPunct="1">
              <a:lnSpc>
                <a:spcPct val="80000"/>
              </a:lnSpc>
            </a:pPr>
            <a:r>
              <a:rPr lang="en-US" sz="2200" b="1" smtClean="0"/>
              <a:t>algorithmic thinking</a:t>
            </a:r>
            <a:br>
              <a:rPr lang="en-US" sz="2200" b="1" smtClean="0"/>
            </a:br>
            <a:r>
              <a:rPr lang="en-US" sz="2200" smtClean="0"/>
              <a:t>(clearly specified sequence of steps)</a:t>
            </a:r>
          </a:p>
          <a:p>
            <a:pPr lvl="1" eaLnBrk="1" hangingPunct="1">
              <a:lnSpc>
                <a:spcPct val="80000"/>
              </a:lnSpc>
            </a:pPr>
            <a:r>
              <a:rPr lang="en-US" sz="2200" smtClean="0"/>
              <a:t>software engineering concepts </a:t>
            </a:r>
            <a:br>
              <a:rPr lang="en-US" sz="2200" smtClean="0"/>
            </a:br>
            <a:r>
              <a:rPr lang="en-US" sz="2200" smtClean="0"/>
              <a:t> </a:t>
            </a:r>
          </a:p>
          <a:p>
            <a:pPr lvl="1" eaLnBrk="1" hangingPunct="1">
              <a:lnSpc>
                <a:spcPct val="80000"/>
              </a:lnSpc>
            </a:pPr>
            <a:r>
              <a:rPr lang="en-US" sz="2200" smtClean="0"/>
              <a:t>social and professional issues </a:t>
            </a:r>
            <a:br>
              <a:rPr lang="en-US" sz="2200" smtClean="0"/>
            </a:br>
            <a:r>
              <a:rPr lang="en-US" sz="2200" smtClean="0"/>
              <a:t> </a:t>
            </a:r>
          </a:p>
          <a:p>
            <a:pPr eaLnBrk="1" hangingPunct="1">
              <a:lnSpc>
                <a:spcPct val="80000"/>
              </a:lnSpc>
              <a:buFont typeface="Arial" charset="0"/>
              <a:buNone/>
            </a:pPr>
            <a:r>
              <a:rPr lang="en-US" sz="2500" smtClean="0"/>
              <a:t> </a:t>
            </a:r>
          </a:p>
          <a:p>
            <a:pPr eaLnBrk="1" hangingPunct="1">
              <a:lnSpc>
                <a:spcPct val="80000"/>
              </a:lnSpc>
              <a:buFont typeface="Arial" charset="0"/>
              <a:buNone/>
            </a:pPr>
            <a:r>
              <a:rPr lang="en-US" sz="2500" smtClean="0"/>
              <a:t> </a:t>
            </a:r>
          </a:p>
          <a:p>
            <a:pPr eaLnBrk="1" hangingPunct="1">
              <a:lnSpc>
                <a:spcPct val="80000"/>
              </a:lnSpc>
            </a:pPr>
            <a:endParaRPr lang="en-US" sz="2500" smtClean="0"/>
          </a:p>
        </p:txBody>
      </p:sp>
      <p:sp>
        <p:nvSpPr>
          <p:cNvPr id="4" name="Footer Placeholder 3"/>
          <p:cNvSpPr>
            <a:spLocks noGrp="1"/>
          </p:cNvSpPr>
          <p:nvPr>
            <p:ph type="ftr" sz="quarter" idx="11"/>
          </p:nvPr>
        </p:nvSpPr>
        <p:spPr/>
        <p:txBody>
          <a:bodyPr/>
          <a:lstStyle/>
          <a:p>
            <a:pPr>
              <a:defRPr/>
            </a:pPr>
            <a:r>
              <a:rPr lang="en-US"/>
              <a:t>CSS 161: Fundamentals of Computing</a:t>
            </a:r>
          </a:p>
        </p:txBody>
      </p:sp>
      <p:sp>
        <p:nvSpPr>
          <p:cNvPr id="1229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017FE1C-DE61-474A-B36B-99531DC532E5}" type="slidenum">
              <a:rPr lang="en-US" smtClean="0">
                <a:solidFill>
                  <a:srgbClr val="898989"/>
                </a:solidFill>
                <a:latin typeface="Calibri" charset="0"/>
              </a:rPr>
              <a:pPr eaLnBrk="1" hangingPunct="1"/>
              <a:t>12</a:t>
            </a:fld>
            <a:endParaRPr lang="en-US" smtClean="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Course Objectives</a:t>
            </a:r>
          </a:p>
        </p:txBody>
      </p:sp>
      <p:sp>
        <p:nvSpPr>
          <p:cNvPr id="13315" name="Content Placeholder 2"/>
          <p:cNvSpPr>
            <a:spLocks noGrp="1"/>
          </p:cNvSpPr>
          <p:nvPr>
            <p:ph idx="1"/>
          </p:nvPr>
        </p:nvSpPr>
        <p:spPr/>
        <p:txBody>
          <a:bodyPr/>
          <a:lstStyle/>
          <a:p>
            <a:pPr eaLnBrk="1" hangingPunct="1">
              <a:lnSpc>
                <a:spcPct val="80000"/>
              </a:lnSpc>
            </a:pPr>
            <a:r>
              <a:rPr lang="en-US" sz="2500" smtClean="0"/>
              <a:t>Learn </a:t>
            </a:r>
          </a:p>
          <a:p>
            <a:pPr lvl="1" eaLnBrk="1" hangingPunct="1">
              <a:lnSpc>
                <a:spcPct val="80000"/>
              </a:lnSpc>
            </a:pPr>
            <a:r>
              <a:rPr lang="en-US" sz="2200" smtClean="0"/>
              <a:t>programming fundamentals </a:t>
            </a:r>
            <a:br>
              <a:rPr lang="en-US" sz="2200" smtClean="0"/>
            </a:br>
            <a:r>
              <a:rPr lang="en-US" sz="2200" smtClean="0"/>
              <a:t>(control structures, data types and representation, </a:t>
            </a:r>
            <a:br>
              <a:rPr lang="en-US" sz="2200" smtClean="0"/>
            </a:br>
            <a:r>
              <a:rPr lang="en-US" sz="2200" smtClean="0"/>
              <a:t>I/O operations, functions and parameters … in Java)</a:t>
            </a:r>
          </a:p>
          <a:p>
            <a:pPr lvl="1" eaLnBrk="1" hangingPunct="1">
              <a:lnSpc>
                <a:spcPct val="80000"/>
              </a:lnSpc>
            </a:pPr>
            <a:r>
              <a:rPr lang="en-US" sz="2200" smtClean="0"/>
              <a:t>computer organization</a:t>
            </a:r>
            <a:br>
              <a:rPr lang="en-US" sz="2200" smtClean="0"/>
            </a:br>
            <a:r>
              <a:rPr lang="en-US" sz="2200" smtClean="0"/>
              <a:t>(hardware, software, CPU, memory, storage, I/O devices, …)</a:t>
            </a:r>
          </a:p>
          <a:p>
            <a:pPr lvl="1" eaLnBrk="1" hangingPunct="1">
              <a:lnSpc>
                <a:spcPct val="80000"/>
              </a:lnSpc>
            </a:pPr>
            <a:r>
              <a:rPr lang="en-US" sz="2200" smtClean="0"/>
              <a:t>algorithmic thinking</a:t>
            </a:r>
            <a:br>
              <a:rPr lang="en-US" sz="2200" smtClean="0"/>
            </a:br>
            <a:r>
              <a:rPr lang="en-US" sz="2200" smtClean="0"/>
              <a:t>(clearly specified sequence of steps)</a:t>
            </a:r>
          </a:p>
          <a:p>
            <a:pPr lvl="1" eaLnBrk="1" hangingPunct="1">
              <a:lnSpc>
                <a:spcPct val="80000"/>
              </a:lnSpc>
            </a:pPr>
            <a:r>
              <a:rPr lang="en-US" sz="2200" b="1" smtClean="0"/>
              <a:t>software engineering concepts </a:t>
            </a:r>
            <a:r>
              <a:rPr lang="en-US" sz="2200" smtClean="0"/>
              <a:t/>
            </a:r>
            <a:br>
              <a:rPr lang="en-US" sz="2200" smtClean="0"/>
            </a:br>
            <a:r>
              <a:rPr lang="en-US" sz="2200" smtClean="0"/>
              <a:t>(specifications, design, testing)</a:t>
            </a:r>
          </a:p>
          <a:p>
            <a:pPr lvl="1" eaLnBrk="1" hangingPunct="1">
              <a:lnSpc>
                <a:spcPct val="80000"/>
              </a:lnSpc>
            </a:pPr>
            <a:r>
              <a:rPr lang="en-US" sz="2200" smtClean="0"/>
              <a:t>social and professional issues </a:t>
            </a:r>
            <a:br>
              <a:rPr lang="en-US" sz="2200" smtClean="0"/>
            </a:br>
            <a:r>
              <a:rPr lang="en-US" sz="2200" smtClean="0"/>
              <a:t> </a:t>
            </a:r>
          </a:p>
          <a:p>
            <a:pPr eaLnBrk="1" hangingPunct="1">
              <a:lnSpc>
                <a:spcPct val="80000"/>
              </a:lnSpc>
              <a:buFont typeface="Arial" charset="0"/>
              <a:buNone/>
            </a:pPr>
            <a:r>
              <a:rPr lang="en-US" sz="2500" smtClean="0"/>
              <a:t> </a:t>
            </a:r>
          </a:p>
          <a:p>
            <a:pPr eaLnBrk="1" hangingPunct="1">
              <a:lnSpc>
                <a:spcPct val="80000"/>
              </a:lnSpc>
              <a:buFont typeface="Arial" charset="0"/>
              <a:buNone/>
            </a:pPr>
            <a:r>
              <a:rPr lang="en-US" sz="2500" smtClean="0"/>
              <a:t> </a:t>
            </a:r>
          </a:p>
          <a:p>
            <a:pPr eaLnBrk="1" hangingPunct="1">
              <a:lnSpc>
                <a:spcPct val="80000"/>
              </a:lnSpc>
            </a:pPr>
            <a:endParaRPr lang="en-US" sz="2500" smtClean="0"/>
          </a:p>
        </p:txBody>
      </p:sp>
      <p:sp>
        <p:nvSpPr>
          <p:cNvPr id="4" name="Footer Placeholder 3"/>
          <p:cNvSpPr>
            <a:spLocks noGrp="1"/>
          </p:cNvSpPr>
          <p:nvPr>
            <p:ph type="ftr" sz="quarter" idx="11"/>
          </p:nvPr>
        </p:nvSpPr>
        <p:spPr/>
        <p:txBody>
          <a:bodyPr/>
          <a:lstStyle/>
          <a:p>
            <a:pPr>
              <a:defRPr/>
            </a:pPr>
            <a:r>
              <a:rPr lang="en-US"/>
              <a:t>CSS 161: Fundamentals of Computing</a:t>
            </a:r>
          </a:p>
        </p:txBody>
      </p:sp>
      <p:sp>
        <p:nvSpPr>
          <p:cNvPr id="133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41C8C549-9146-4B6C-804B-67D9CA236E19}" type="slidenum">
              <a:rPr lang="en-US" smtClean="0">
                <a:solidFill>
                  <a:srgbClr val="898989"/>
                </a:solidFill>
                <a:latin typeface="Calibri" charset="0"/>
              </a:rPr>
              <a:pPr eaLnBrk="1" hangingPunct="1"/>
              <a:t>13</a:t>
            </a:fld>
            <a:endParaRPr lang="en-US" smtClean="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Course Objectives</a:t>
            </a:r>
          </a:p>
        </p:txBody>
      </p:sp>
      <p:sp>
        <p:nvSpPr>
          <p:cNvPr id="14339" name="Content Placeholder 2"/>
          <p:cNvSpPr>
            <a:spLocks noGrp="1"/>
          </p:cNvSpPr>
          <p:nvPr>
            <p:ph idx="1"/>
          </p:nvPr>
        </p:nvSpPr>
        <p:spPr/>
        <p:txBody>
          <a:bodyPr/>
          <a:lstStyle/>
          <a:p>
            <a:pPr eaLnBrk="1" hangingPunct="1">
              <a:lnSpc>
                <a:spcPct val="80000"/>
              </a:lnSpc>
            </a:pPr>
            <a:r>
              <a:rPr lang="en-US" sz="2500" smtClean="0"/>
              <a:t>Learn </a:t>
            </a:r>
          </a:p>
          <a:p>
            <a:pPr lvl="1" eaLnBrk="1" hangingPunct="1">
              <a:lnSpc>
                <a:spcPct val="80000"/>
              </a:lnSpc>
            </a:pPr>
            <a:r>
              <a:rPr lang="en-US" sz="2200" smtClean="0"/>
              <a:t>programming fundamentals </a:t>
            </a:r>
            <a:br>
              <a:rPr lang="en-US" sz="2200" smtClean="0"/>
            </a:br>
            <a:r>
              <a:rPr lang="en-US" sz="2200" smtClean="0"/>
              <a:t>(control structures, data types and representation, </a:t>
            </a:r>
            <a:br>
              <a:rPr lang="en-US" sz="2200" smtClean="0"/>
            </a:br>
            <a:r>
              <a:rPr lang="en-US" sz="2200" smtClean="0"/>
              <a:t>I/O operations, functions and parameters … in Java)</a:t>
            </a:r>
          </a:p>
          <a:p>
            <a:pPr lvl="1" eaLnBrk="1" hangingPunct="1">
              <a:lnSpc>
                <a:spcPct val="80000"/>
              </a:lnSpc>
            </a:pPr>
            <a:r>
              <a:rPr lang="en-US" sz="2200" smtClean="0"/>
              <a:t>computer organization</a:t>
            </a:r>
            <a:br>
              <a:rPr lang="en-US" sz="2200" smtClean="0"/>
            </a:br>
            <a:r>
              <a:rPr lang="en-US" sz="2200" smtClean="0"/>
              <a:t>(hardware, software, CPU, memory, storage, I/O devices, …)</a:t>
            </a:r>
          </a:p>
          <a:p>
            <a:pPr lvl="1" eaLnBrk="1" hangingPunct="1">
              <a:lnSpc>
                <a:spcPct val="80000"/>
              </a:lnSpc>
            </a:pPr>
            <a:r>
              <a:rPr lang="en-US" sz="2200" smtClean="0"/>
              <a:t>algorithmic thinking</a:t>
            </a:r>
            <a:br>
              <a:rPr lang="en-US" sz="2200" smtClean="0"/>
            </a:br>
            <a:r>
              <a:rPr lang="en-US" sz="2200" smtClean="0"/>
              <a:t>(clearly specified sequence of steps)</a:t>
            </a:r>
          </a:p>
          <a:p>
            <a:pPr lvl="1" eaLnBrk="1" hangingPunct="1">
              <a:lnSpc>
                <a:spcPct val="80000"/>
              </a:lnSpc>
            </a:pPr>
            <a:r>
              <a:rPr lang="en-US" sz="2200" smtClean="0"/>
              <a:t>software engineering concepts </a:t>
            </a:r>
            <a:br>
              <a:rPr lang="en-US" sz="2200" smtClean="0"/>
            </a:br>
            <a:r>
              <a:rPr lang="en-US" sz="2200" smtClean="0"/>
              <a:t>(specifications, design, testing)</a:t>
            </a:r>
          </a:p>
          <a:p>
            <a:pPr lvl="1" eaLnBrk="1" hangingPunct="1">
              <a:lnSpc>
                <a:spcPct val="80000"/>
              </a:lnSpc>
            </a:pPr>
            <a:r>
              <a:rPr lang="en-US" sz="2200" b="1" smtClean="0"/>
              <a:t>social and professional issues </a:t>
            </a:r>
            <a:r>
              <a:rPr lang="en-US" sz="2200" smtClean="0"/>
              <a:t/>
            </a:r>
            <a:br>
              <a:rPr lang="en-US" sz="2200" smtClean="0"/>
            </a:br>
            <a:r>
              <a:rPr lang="en-US" sz="2200" smtClean="0"/>
              <a:t>(history, ethics, applications)</a:t>
            </a:r>
          </a:p>
          <a:p>
            <a:pPr eaLnBrk="1" hangingPunct="1">
              <a:lnSpc>
                <a:spcPct val="80000"/>
              </a:lnSpc>
              <a:buFont typeface="Arial" charset="0"/>
              <a:buNone/>
            </a:pPr>
            <a:r>
              <a:rPr lang="en-US" sz="2500" b="1" smtClean="0"/>
              <a:t> </a:t>
            </a:r>
            <a:endParaRPr lang="en-US" sz="2500" smtClean="0"/>
          </a:p>
        </p:txBody>
      </p:sp>
      <p:sp>
        <p:nvSpPr>
          <p:cNvPr id="4" name="Footer Placeholder 3"/>
          <p:cNvSpPr>
            <a:spLocks noGrp="1"/>
          </p:cNvSpPr>
          <p:nvPr>
            <p:ph type="ftr" sz="quarter" idx="11"/>
          </p:nvPr>
        </p:nvSpPr>
        <p:spPr/>
        <p:txBody>
          <a:bodyPr/>
          <a:lstStyle/>
          <a:p>
            <a:pPr>
              <a:defRPr/>
            </a:pPr>
            <a:r>
              <a:rPr lang="en-US"/>
              <a:t>CSS 161: Fundamentals of Computing</a:t>
            </a:r>
          </a:p>
        </p:txBody>
      </p:sp>
      <p:sp>
        <p:nvSpPr>
          <p:cNvPr id="143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361E303C-88D6-47DF-B4FC-30D4CC73E5CE}" type="slidenum">
              <a:rPr lang="en-US" smtClean="0">
                <a:solidFill>
                  <a:srgbClr val="898989"/>
                </a:solidFill>
                <a:latin typeface="Calibri" charset="0"/>
              </a:rPr>
              <a:pPr eaLnBrk="1" hangingPunct="1"/>
              <a:t>14</a:t>
            </a:fld>
            <a:endParaRPr lang="en-US" smtClean="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Course Objectives</a:t>
            </a:r>
          </a:p>
        </p:txBody>
      </p:sp>
      <p:sp>
        <p:nvSpPr>
          <p:cNvPr id="15363" name="Content Placeholder 2"/>
          <p:cNvSpPr>
            <a:spLocks noGrp="1"/>
          </p:cNvSpPr>
          <p:nvPr>
            <p:ph idx="1"/>
          </p:nvPr>
        </p:nvSpPr>
        <p:spPr/>
        <p:txBody>
          <a:bodyPr/>
          <a:lstStyle/>
          <a:p>
            <a:pPr eaLnBrk="1" hangingPunct="1">
              <a:lnSpc>
                <a:spcPct val="80000"/>
              </a:lnSpc>
            </a:pPr>
            <a:r>
              <a:rPr lang="en-US" sz="2500" dirty="0" smtClean="0"/>
              <a:t>Learn </a:t>
            </a:r>
          </a:p>
          <a:p>
            <a:pPr lvl="1" eaLnBrk="1" hangingPunct="1">
              <a:lnSpc>
                <a:spcPct val="80000"/>
              </a:lnSpc>
            </a:pPr>
            <a:r>
              <a:rPr lang="en-US" sz="2200" dirty="0" smtClean="0"/>
              <a:t>programming fundamentals </a:t>
            </a:r>
            <a:br>
              <a:rPr lang="en-US" sz="2200" dirty="0" smtClean="0"/>
            </a:br>
            <a:r>
              <a:rPr lang="en-US" sz="2200" dirty="0" smtClean="0"/>
              <a:t>(control structures, data types and representation, </a:t>
            </a:r>
            <a:br>
              <a:rPr lang="en-US" sz="2200" dirty="0" smtClean="0"/>
            </a:br>
            <a:r>
              <a:rPr lang="en-US" sz="2200" dirty="0" smtClean="0"/>
              <a:t>I/O operations, functions and parameters … in Java)</a:t>
            </a:r>
          </a:p>
          <a:p>
            <a:pPr lvl="1" eaLnBrk="1" hangingPunct="1">
              <a:lnSpc>
                <a:spcPct val="80000"/>
              </a:lnSpc>
            </a:pPr>
            <a:r>
              <a:rPr lang="en-US" sz="2200" dirty="0" smtClean="0"/>
              <a:t>computer organization</a:t>
            </a:r>
            <a:br>
              <a:rPr lang="en-US" sz="2200" dirty="0" smtClean="0"/>
            </a:br>
            <a:r>
              <a:rPr lang="en-US" sz="2200" dirty="0" smtClean="0"/>
              <a:t>(hardware, software, CPU, memory, storage, I/O devices, …)</a:t>
            </a:r>
          </a:p>
          <a:p>
            <a:pPr lvl="1" eaLnBrk="1" hangingPunct="1">
              <a:lnSpc>
                <a:spcPct val="80000"/>
              </a:lnSpc>
            </a:pPr>
            <a:r>
              <a:rPr lang="en-US" sz="2200" dirty="0" smtClean="0"/>
              <a:t>algorithmic thinking</a:t>
            </a:r>
            <a:br>
              <a:rPr lang="en-US" sz="2200" dirty="0" smtClean="0"/>
            </a:br>
            <a:r>
              <a:rPr lang="en-US" sz="2200" dirty="0" smtClean="0"/>
              <a:t>(clearly specified sequence of steps)</a:t>
            </a:r>
          </a:p>
          <a:p>
            <a:pPr lvl="1" eaLnBrk="1" hangingPunct="1">
              <a:lnSpc>
                <a:spcPct val="80000"/>
              </a:lnSpc>
            </a:pPr>
            <a:r>
              <a:rPr lang="en-US" sz="2200" dirty="0" smtClean="0"/>
              <a:t>software engineering concepts </a:t>
            </a:r>
            <a:br>
              <a:rPr lang="en-US" sz="2200" dirty="0" smtClean="0"/>
            </a:br>
            <a:r>
              <a:rPr lang="en-US" sz="2200" dirty="0" smtClean="0"/>
              <a:t>(specifications, design, testing)</a:t>
            </a:r>
          </a:p>
          <a:p>
            <a:pPr lvl="1" eaLnBrk="1" hangingPunct="1">
              <a:lnSpc>
                <a:spcPct val="80000"/>
              </a:lnSpc>
            </a:pPr>
            <a:r>
              <a:rPr lang="en-US" sz="2200" dirty="0" smtClean="0"/>
              <a:t>social and professional issues </a:t>
            </a:r>
            <a:br>
              <a:rPr lang="en-US" sz="2200" dirty="0" smtClean="0"/>
            </a:br>
            <a:r>
              <a:rPr lang="en-US" sz="2200" dirty="0" smtClean="0"/>
              <a:t>(history, ethics, applications)</a:t>
            </a:r>
          </a:p>
          <a:p>
            <a:pPr eaLnBrk="1" hangingPunct="1">
              <a:lnSpc>
                <a:spcPct val="80000"/>
              </a:lnSpc>
            </a:pPr>
            <a:r>
              <a:rPr lang="en-US" sz="2500" b="1" dirty="0" smtClean="0"/>
              <a:t>Serve: CSS majors, EE majors, general population</a:t>
            </a:r>
          </a:p>
        </p:txBody>
      </p:sp>
      <p:sp>
        <p:nvSpPr>
          <p:cNvPr id="4" name="Footer Placeholder 3"/>
          <p:cNvSpPr>
            <a:spLocks noGrp="1"/>
          </p:cNvSpPr>
          <p:nvPr>
            <p:ph type="ftr" sz="quarter" idx="11"/>
          </p:nvPr>
        </p:nvSpPr>
        <p:spPr/>
        <p:txBody>
          <a:bodyPr/>
          <a:lstStyle/>
          <a:p>
            <a:pPr>
              <a:defRPr/>
            </a:pPr>
            <a:r>
              <a:rPr lang="en-US"/>
              <a:t>CSS 161: Fundamentals of Computing</a:t>
            </a:r>
          </a:p>
        </p:txBody>
      </p:sp>
      <p:sp>
        <p:nvSpPr>
          <p:cNvPr id="153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429D7265-2E8A-4921-A537-BD04AE5B2A0F}" type="slidenum">
              <a:rPr lang="en-US" smtClean="0">
                <a:solidFill>
                  <a:srgbClr val="898989"/>
                </a:solidFill>
                <a:latin typeface="Calibri" charset="0"/>
              </a:rPr>
              <a:pPr eaLnBrk="1" hangingPunct="1"/>
              <a:t>15</a:t>
            </a:fld>
            <a:endParaRPr lang="en-US" smtClean="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Course Objectives</a:t>
            </a:r>
          </a:p>
        </p:txBody>
      </p:sp>
      <p:sp>
        <p:nvSpPr>
          <p:cNvPr id="16387" name="Content Placeholder 2"/>
          <p:cNvSpPr>
            <a:spLocks noGrp="1"/>
          </p:cNvSpPr>
          <p:nvPr>
            <p:ph idx="1"/>
          </p:nvPr>
        </p:nvSpPr>
        <p:spPr/>
        <p:txBody>
          <a:bodyPr/>
          <a:lstStyle/>
          <a:p>
            <a:pPr eaLnBrk="1" hangingPunct="1">
              <a:lnSpc>
                <a:spcPct val="80000"/>
              </a:lnSpc>
            </a:pPr>
            <a:r>
              <a:rPr lang="en-US" sz="2500" smtClean="0"/>
              <a:t>Learn</a:t>
            </a:r>
            <a:r>
              <a:rPr lang="en-US" sz="2500" b="1" smtClean="0"/>
              <a:t> </a:t>
            </a:r>
          </a:p>
          <a:p>
            <a:pPr lvl="1" eaLnBrk="1" hangingPunct="1">
              <a:lnSpc>
                <a:spcPct val="80000"/>
              </a:lnSpc>
            </a:pPr>
            <a:r>
              <a:rPr lang="en-US" sz="2200" smtClean="0"/>
              <a:t>programming fundamentals </a:t>
            </a:r>
            <a:br>
              <a:rPr lang="en-US" sz="2200" smtClean="0"/>
            </a:br>
            <a:r>
              <a:rPr lang="en-US" sz="2200" smtClean="0"/>
              <a:t>(control structures, data types and representation, </a:t>
            </a:r>
            <a:br>
              <a:rPr lang="en-US" sz="2200" smtClean="0"/>
            </a:br>
            <a:r>
              <a:rPr lang="en-US" sz="2200" smtClean="0"/>
              <a:t>I/O operations, functions and parameters … in Java)</a:t>
            </a:r>
          </a:p>
          <a:p>
            <a:pPr lvl="1" eaLnBrk="1" hangingPunct="1">
              <a:lnSpc>
                <a:spcPct val="80000"/>
              </a:lnSpc>
            </a:pPr>
            <a:r>
              <a:rPr lang="en-US" sz="2200" smtClean="0"/>
              <a:t>computer organization</a:t>
            </a:r>
            <a:br>
              <a:rPr lang="en-US" sz="2200" smtClean="0"/>
            </a:br>
            <a:r>
              <a:rPr lang="en-US" sz="2200" smtClean="0"/>
              <a:t>(hardware, software, CPU, memory, storage, I/O devices, …)</a:t>
            </a:r>
          </a:p>
          <a:p>
            <a:pPr lvl="1" eaLnBrk="1" hangingPunct="1">
              <a:lnSpc>
                <a:spcPct val="80000"/>
              </a:lnSpc>
            </a:pPr>
            <a:r>
              <a:rPr lang="en-US" sz="2200" smtClean="0"/>
              <a:t>algorithmic thinking</a:t>
            </a:r>
            <a:br>
              <a:rPr lang="en-US" sz="2200" smtClean="0"/>
            </a:br>
            <a:r>
              <a:rPr lang="en-US" sz="2200" smtClean="0"/>
              <a:t>(clearly specified sequence of steps)</a:t>
            </a:r>
          </a:p>
          <a:p>
            <a:pPr lvl="1" eaLnBrk="1" hangingPunct="1">
              <a:lnSpc>
                <a:spcPct val="80000"/>
              </a:lnSpc>
            </a:pPr>
            <a:r>
              <a:rPr lang="en-US" sz="2200" smtClean="0"/>
              <a:t>software engineering concepts </a:t>
            </a:r>
            <a:br>
              <a:rPr lang="en-US" sz="2200" smtClean="0"/>
            </a:br>
            <a:r>
              <a:rPr lang="en-US" sz="2200" smtClean="0"/>
              <a:t>(specifications, design, testing)</a:t>
            </a:r>
          </a:p>
          <a:p>
            <a:pPr lvl="1" eaLnBrk="1" hangingPunct="1">
              <a:lnSpc>
                <a:spcPct val="80000"/>
              </a:lnSpc>
            </a:pPr>
            <a:r>
              <a:rPr lang="en-US" sz="2200" smtClean="0"/>
              <a:t>social and professional issues </a:t>
            </a:r>
            <a:br>
              <a:rPr lang="en-US" sz="2200" smtClean="0"/>
            </a:br>
            <a:r>
              <a:rPr lang="en-US" sz="2200" smtClean="0"/>
              <a:t>(history, ethics, applications)</a:t>
            </a:r>
          </a:p>
          <a:p>
            <a:pPr eaLnBrk="1" hangingPunct="1">
              <a:lnSpc>
                <a:spcPct val="80000"/>
              </a:lnSpc>
            </a:pPr>
            <a:r>
              <a:rPr lang="en-US" sz="2500" smtClean="0"/>
              <a:t>Serve: CSS majors, EE majors, general population</a:t>
            </a:r>
          </a:p>
          <a:p>
            <a:pPr eaLnBrk="1" hangingPunct="1">
              <a:lnSpc>
                <a:spcPct val="80000"/>
              </a:lnSpc>
            </a:pPr>
            <a:r>
              <a:rPr lang="en-US" sz="2500" b="1" smtClean="0"/>
              <a:t>Work hard, have fun</a:t>
            </a:r>
            <a:endParaRPr lang="en-US" sz="2500" smtClean="0"/>
          </a:p>
        </p:txBody>
      </p:sp>
      <p:sp>
        <p:nvSpPr>
          <p:cNvPr id="4" name="Footer Placeholder 3"/>
          <p:cNvSpPr>
            <a:spLocks noGrp="1"/>
          </p:cNvSpPr>
          <p:nvPr>
            <p:ph type="ftr" sz="quarter" idx="11"/>
          </p:nvPr>
        </p:nvSpPr>
        <p:spPr/>
        <p:txBody>
          <a:bodyPr/>
          <a:lstStyle/>
          <a:p>
            <a:pPr>
              <a:defRPr/>
            </a:pPr>
            <a:r>
              <a:rPr lang="en-US"/>
              <a:t>CSS 161: Fundamentals of Computing</a:t>
            </a:r>
          </a:p>
        </p:txBody>
      </p:sp>
      <p:sp>
        <p:nvSpPr>
          <p:cNvPr id="163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A7657D61-5CFD-4709-904E-7ADC3E0DCE36}" type="slidenum">
              <a:rPr lang="en-US" smtClean="0">
                <a:solidFill>
                  <a:srgbClr val="898989"/>
                </a:solidFill>
                <a:latin typeface="Calibri" charset="0"/>
              </a:rPr>
              <a:pPr eaLnBrk="1" hangingPunct="1"/>
              <a:t>16</a:t>
            </a:fld>
            <a:endParaRPr lang="en-US" smtClean="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Logistics </a:t>
            </a:r>
            <a:endParaRPr lang="en-US" b="1" dirty="0" smtClean="0">
              <a:solidFill>
                <a:srgbClr val="FF0000"/>
              </a:solidFill>
            </a:endParaRPr>
          </a:p>
        </p:txBody>
      </p:sp>
      <p:sp>
        <p:nvSpPr>
          <p:cNvPr id="17411" name="Content Placeholder 2"/>
          <p:cNvSpPr>
            <a:spLocks noGrp="1"/>
          </p:cNvSpPr>
          <p:nvPr>
            <p:ph idx="1"/>
          </p:nvPr>
        </p:nvSpPr>
        <p:spPr/>
        <p:txBody>
          <a:bodyPr/>
          <a:lstStyle/>
          <a:p>
            <a:pPr eaLnBrk="1" hangingPunct="1">
              <a:lnSpc>
                <a:spcPct val="80000"/>
              </a:lnSpc>
            </a:pPr>
            <a:r>
              <a:rPr lang="en-US" sz="2200" dirty="0" smtClean="0"/>
              <a:t>Joey Benitez</a:t>
            </a:r>
          </a:p>
          <a:p>
            <a:pPr lvl="1" eaLnBrk="1" hangingPunct="1">
              <a:lnSpc>
                <a:spcPct val="80000"/>
              </a:lnSpc>
            </a:pPr>
            <a:r>
              <a:rPr lang="en-US" sz="2000" dirty="0" smtClean="0"/>
              <a:t>Email: </a:t>
            </a:r>
            <a:r>
              <a:rPr lang="en-US" sz="2000" dirty="0" smtClean="0">
                <a:hlinkClick r:id="rId2"/>
              </a:rPr>
              <a:t>jbenite@uw.edu</a:t>
            </a:r>
            <a:endParaRPr lang="en-US" sz="2000" dirty="0" smtClean="0"/>
          </a:p>
          <a:p>
            <a:pPr lvl="2" eaLnBrk="1" hangingPunct="1">
              <a:lnSpc>
                <a:spcPct val="80000"/>
              </a:lnSpc>
            </a:pPr>
            <a:r>
              <a:rPr lang="en-US" sz="1700" dirty="0" smtClean="0"/>
              <a:t>Use “CSS 161“ in subject</a:t>
            </a:r>
          </a:p>
          <a:p>
            <a:pPr lvl="1" eaLnBrk="1" hangingPunct="1">
              <a:lnSpc>
                <a:spcPct val="80000"/>
              </a:lnSpc>
            </a:pPr>
            <a:r>
              <a:rPr lang="en-US" sz="2000" dirty="0" smtClean="0"/>
              <a:t>Office: Truly House;   Phone: 425-202-5498 google voice</a:t>
            </a:r>
          </a:p>
          <a:p>
            <a:pPr lvl="1" eaLnBrk="1" hangingPunct="1">
              <a:lnSpc>
                <a:spcPct val="80000"/>
              </a:lnSpc>
            </a:pPr>
            <a:r>
              <a:rPr lang="en-US" sz="2000" dirty="0" smtClean="0"/>
              <a:t>Office hours :  </a:t>
            </a:r>
            <a:r>
              <a:rPr lang="en-US" sz="1700" b="1" dirty="0" smtClean="0"/>
              <a:t>MW 6:30-7:45 pm </a:t>
            </a:r>
            <a:r>
              <a:rPr lang="en-US" sz="1700" dirty="0" smtClean="0"/>
              <a:t>&amp; by appointment</a:t>
            </a:r>
          </a:p>
          <a:p>
            <a:pPr lvl="1" eaLnBrk="1" hangingPunct="1">
              <a:lnSpc>
                <a:spcPct val="80000"/>
              </a:lnSpc>
            </a:pPr>
            <a:endParaRPr lang="en-US" sz="1700" dirty="0" smtClean="0"/>
          </a:p>
          <a:p>
            <a:pPr eaLnBrk="1" hangingPunct="1">
              <a:lnSpc>
                <a:spcPct val="80000"/>
              </a:lnSpc>
            </a:pPr>
            <a:r>
              <a:rPr lang="en-US" sz="2200" dirty="0" smtClean="0"/>
              <a:t>Class meetings</a:t>
            </a:r>
          </a:p>
          <a:p>
            <a:pPr lvl="1" eaLnBrk="1" hangingPunct="1">
              <a:lnSpc>
                <a:spcPct val="80000"/>
              </a:lnSpc>
            </a:pPr>
            <a:r>
              <a:rPr lang="en-US" sz="2000" dirty="0" smtClean="0"/>
              <a:t>Lectures: 		MW 	  8:00 pm - 10:00 pm 	UW1 - 102</a:t>
            </a:r>
          </a:p>
          <a:p>
            <a:pPr lvl="1" eaLnBrk="1" hangingPunct="1">
              <a:lnSpc>
                <a:spcPct val="80000"/>
              </a:lnSpc>
            </a:pPr>
            <a:r>
              <a:rPr lang="en-US" sz="2000" dirty="0" smtClean="0"/>
              <a:t>CSSSKL 161 C:	T 	 	  5:45 pm -   8:15 pm  	UW2 - 131</a:t>
            </a:r>
          </a:p>
          <a:p>
            <a:pPr lvl="1" eaLnBrk="1" hangingPunct="1">
              <a:lnSpc>
                <a:spcPct val="80000"/>
              </a:lnSpc>
            </a:pPr>
            <a:endParaRPr lang="en-US" sz="2000" dirty="0" smtClean="0"/>
          </a:p>
          <a:p>
            <a:pPr eaLnBrk="1" hangingPunct="1">
              <a:lnSpc>
                <a:spcPct val="80000"/>
              </a:lnSpc>
            </a:pPr>
            <a:r>
              <a:rPr lang="en-US" sz="2200" dirty="0" smtClean="0"/>
              <a:t>Class web site:</a:t>
            </a:r>
          </a:p>
          <a:p>
            <a:pPr lvl="1" eaLnBrk="1" hangingPunct="1">
              <a:lnSpc>
                <a:spcPct val="80000"/>
              </a:lnSpc>
            </a:pPr>
            <a:r>
              <a:rPr lang="en-US" sz="2000" dirty="0" smtClean="0">
                <a:hlinkClick r:id="rId3"/>
              </a:rPr>
              <a:t>http://www.joeybenitez.weebly.com/</a:t>
            </a:r>
            <a:endParaRPr lang="en-US" sz="2000" dirty="0" smtClean="0"/>
          </a:p>
          <a:p>
            <a:pPr marL="457200" lvl="1" indent="0" eaLnBrk="1" hangingPunct="1">
              <a:lnSpc>
                <a:spcPct val="80000"/>
              </a:lnSpc>
              <a:buNone/>
            </a:pPr>
            <a:r>
              <a:rPr lang="en-US" sz="2000" dirty="0" smtClean="0"/>
              <a:t>     Links to lecture notes, assignments, supplemental material, </a:t>
            </a:r>
          </a:p>
          <a:p>
            <a:pPr marL="457200" lvl="1" indent="0" eaLnBrk="1" hangingPunct="1">
              <a:lnSpc>
                <a:spcPct val="80000"/>
              </a:lnSpc>
              <a:buNone/>
            </a:pPr>
            <a:r>
              <a:rPr lang="en-US" sz="2000" dirty="0" smtClean="0"/>
              <a:t>     assignment , </a:t>
            </a:r>
            <a:r>
              <a:rPr lang="en-US" sz="2000" dirty="0" err="1" smtClean="0"/>
              <a:t>dropbox</a:t>
            </a:r>
            <a:endParaRPr lang="en-US" sz="2000" dirty="0" smtClean="0"/>
          </a:p>
        </p:txBody>
      </p:sp>
      <p:sp>
        <p:nvSpPr>
          <p:cNvPr id="4" name="Footer Placeholder 3"/>
          <p:cNvSpPr>
            <a:spLocks noGrp="1"/>
          </p:cNvSpPr>
          <p:nvPr>
            <p:ph type="ftr" sz="quarter" idx="11"/>
          </p:nvPr>
        </p:nvSpPr>
        <p:spPr/>
        <p:txBody>
          <a:bodyPr/>
          <a:lstStyle/>
          <a:p>
            <a:pPr>
              <a:defRPr/>
            </a:pPr>
            <a:r>
              <a:rPr lang="en-US"/>
              <a:t>CSS 161: Fundamentals of Computing</a:t>
            </a:r>
          </a:p>
        </p:txBody>
      </p:sp>
      <p:sp>
        <p:nvSpPr>
          <p:cNvPr id="17413"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083BD19-8BB7-4818-95B9-051779D65665}" type="slidenum">
              <a:rPr lang="en-US" smtClean="0">
                <a:solidFill>
                  <a:srgbClr val="898989"/>
                </a:solidFill>
                <a:latin typeface="Calibri" charset="0"/>
              </a:rPr>
              <a:pPr eaLnBrk="1" hangingPunct="1"/>
              <a:t>17</a:t>
            </a:fld>
            <a:endParaRPr lang="en-US" smtClean="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mtClean="0"/>
              <a:t>Grading</a:t>
            </a:r>
          </a:p>
        </p:txBody>
      </p:sp>
      <p:sp>
        <p:nvSpPr>
          <p:cNvPr id="3" name="Content Placeholder 2"/>
          <p:cNvSpPr>
            <a:spLocks noGrp="1"/>
          </p:cNvSpPr>
          <p:nvPr>
            <p:ph idx="1"/>
          </p:nvPr>
        </p:nvSpPr>
        <p:spPr>
          <a:xfrm>
            <a:off x="457200" y="1231900"/>
            <a:ext cx="8229600" cy="4894263"/>
          </a:xfrm>
        </p:spPr>
        <p:txBody>
          <a:bodyPr rtlCol="0">
            <a:normAutofit fontScale="85000" lnSpcReduction="20000"/>
          </a:bodyPr>
          <a:lstStyle/>
          <a:p>
            <a:pPr eaLnBrk="1" fontAlgn="auto" hangingPunct="1">
              <a:spcAft>
                <a:spcPts val="0"/>
              </a:spcAft>
              <a:buFont typeface="Arial"/>
              <a:buChar char="•"/>
              <a:defRPr/>
            </a:pPr>
            <a:r>
              <a:rPr lang="en-US" dirty="0" smtClean="0">
                <a:ea typeface="+mn-ea"/>
                <a:cs typeface="+mn-cs"/>
              </a:rPr>
              <a:t>Assignments </a:t>
            </a:r>
          </a:p>
          <a:p>
            <a:pPr lvl="1" eaLnBrk="1" fontAlgn="auto" hangingPunct="1">
              <a:spcAft>
                <a:spcPts val="0"/>
              </a:spcAft>
              <a:buFont typeface="Arial"/>
              <a:buChar char="–"/>
              <a:defRPr/>
            </a:pPr>
            <a:r>
              <a:rPr lang="en-US" dirty="0" smtClean="0">
                <a:ea typeface="+mn-ea"/>
              </a:rPr>
              <a:t>8 assignments, 35% of grade</a:t>
            </a:r>
          </a:p>
          <a:p>
            <a:pPr lvl="1" eaLnBrk="1" fontAlgn="auto" hangingPunct="1">
              <a:spcAft>
                <a:spcPts val="0"/>
              </a:spcAft>
              <a:buFont typeface="Arial"/>
              <a:buChar char="–"/>
              <a:defRPr/>
            </a:pPr>
            <a:endParaRPr lang="en-US" dirty="0" smtClean="0">
              <a:ea typeface="+mn-ea"/>
            </a:endParaRPr>
          </a:p>
          <a:p>
            <a:pPr eaLnBrk="1" fontAlgn="auto" hangingPunct="1">
              <a:spcAft>
                <a:spcPts val="0"/>
              </a:spcAft>
              <a:buFont typeface="Arial"/>
              <a:buChar char="•"/>
              <a:defRPr/>
            </a:pPr>
            <a:r>
              <a:rPr lang="en-US" dirty="0" smtClean="0">
                <a:ea typeface="+mn-ea"/>
                <a:cs typeface="+mn-cs"/>
              </a:rPr>
              <a:t>Midterm Exams</a:t>
            </a:r>
          </a:p>
          <a:p>
            <a:pPr lvl="1" eaLnBrk="1" fontAlgn="auto" hangingPunct="1">
              <a:spcAft>
                <a:spcPts val="0"/>
              </a:spcAft>
              <a:buFont typeface="Arial"/>
              <a:buChar char="–"/>
              <a:defRPr/>
            </a:pPr>
            <a:r>
              <a:rPr lang="en-US" dirty="0" smtClean="0">
                <a:ea typeface="+mn-ea"/>
              </a:rPr>
              <a:t>Based on readings, lectures, discussions, assignments</a:t>
            </a:r>
          </a:p>
          <a:p>
            <a:pPr lvl="1" eaLnBrk="1" fontAlgn="auto" hangingPunct="1">
              <a:spcAft>
                <a:spcPts val="0"/>
              </a:spcAft>
              <a:buFont typeface="Arial"/>
              <a:buChar char="–"/>
              <a:defRPr/>
            </a:pPr>
            <a:r>
              <a:rPr lang="en-US" dirty="0" smtClean="0">
                <a:ea typeface="+mn-ea"/>
              </a:rPr>
              <a:t>2 exams, 40% of grade (20% each)</a:t>
            </a:r>
          </a:p>
          <a:p>
            <a:pPr lvl="1" eaLnBrk="1" fontAlgn="auto" hangingPunct="1">
              <a:spcAft>
                <a:spcPts val="0"/>
              </a:spcAft>
              <a:buFont typeface="Arial"/>
              <a:buChar char="–"/>
              <a:defRPr/>
            </a:pPr>
            <a:endParaRPr lang="en-US" dirty="0" smtClean="0">
              <a:ea typeface="+mn-ea"/>
            </a:endParaRPr>
          </a:p>
          <a:p>
            <a:pPr eaLnBrk="1" fontAlgn="auto" hangingPunct="1">
              <a:spcAft>
                <a:spcPts val="0"/>
              </a:spcAft>
              <a:buFont typeface="Arial"/>
              <a:buChar char="•"/>
              <a:defRPr/>
            </a:pPr>
            <a:r>
              <a:rPr lang="en-US" dirty="0" smtClean="0">
                <a:ea typeface="+mn-ea"/>
                <a:cs typeface="+mn-cs"/>
              </a:rPr>
              <a:t>Final Exam</a:t>
            </a:r>
          </a:p>
          <a:p>
            <a:pPr lvl="1" eaLnBrk="1" fontAlgn="auto" hangingPunct="1">
              <a:spcAft>
                <a:spcPts val="0"/>
              </a:spcAft>
              <a:buFont typeface="Arial"/>
              <a:buChar char="–"/>
              <a:defRPr/>
            </a:pPr>
            <a:r>
              <a:rPr lang="en-US" dirty="0" smtClean="0">
                <a:ea typeface="+mn-ea"/>
              </a:rPr>
              <a:t>Monday, June 9</a:t>
            </a:r>
            <a:r>
              <a:rPr lang="en-US" baseline="30000" dirty="0" smtClean="0">
                <a:ea typeface="+mn-ea"/>
              </a:rPr>
              <a:t>th</a:t>
            </a:r>
            <a:r>
              <a:rPr lang="en-US" dirty="0" smtClean="0">
                <a:ea typeface="+mn-ea"/>
              </a:rPr>
              <a:t>, 8:00 pm - 10:00 pm, UW1 - 102</a:t>
            </a:r>
          </a:p>
          <a:p>
            <a:pPr lvl="1" eaLnBrk="1" fontAlgn="auto" hangingPunct="1">
              <a:spcAft>
                <a:spcPts val="0"/>
              </a:spcAft>
              <a:buFont typeface="Arial"/>
              <a:buChar char="–"/>
              <a:defRPr/>
            </a:pPr>
            <a:r>
              <a:rPr lang="en-US" dirty="0" smtClean="0">
                <a:ea typeface="+mn-ea"/>
              </a:rPr>
              <a:t>Cumulative, 25% of the grade</a:t>
            </a:r>
          </a:p>
          <a:p>
            <a:pPr lvl="1" eaLnBrk="1" fontAlgn="auto" hangingPunct="1">
              <a:spcAft>
                <a:spcPts val="0"/>
              </a:spcAft>
              <a:buFont typeface="Arial"/>
              <a:buChar char="–"/>
              <a:defRPr/>
            </a:pPr>
            <a:endParaRPr lang="en-US" dirty="0" smtClean="0">
              <a:ea typeface="+mn-ea"/>
            </a:endParaRPr>
          </a:p>
          <a:p>
            <a:pPr eaLnBrk="1" fontAlgn="auto" hangingPunct="1">
              <a:spcAft>
                <a:spcPts val="0"/>
              </a:spcAft>
              <a:buFont typeface="Arial"/>
              <a:buChar char="•"/>
              <a:defRPr/>
            </a:pPr>
            <a:r>
              <a:rPr lang="en-US" dirty="0" smtClean="0">
                <a:ea typeface="+mn-ea"/>
                <a:cs typeface="+mn-cs"/>
              </a:rPr>
              <a:t>UWB Academic Standards will be strictly enforced</a:t>
            </a:r>
          </a:p>
        </p:txBody>
      </p:sp>
      <p:sp>
        <p:nvSpPr>
          <p:cNvPr id="4" name="Footer Placeholder 3"/>
          <p:cNvSpPr>
            <a:spLocks noGrp="1"/>
          </p:cNvSpPr>
          <p:nvPr>
            <p:ph type="ftr" sz="quarter" idx="11"/>
          </p:nvPr>
        </p:nvSpPr>
        <p:spPr/>
        <p:txBody>
          <a:bodyPr/>
          <a:lstStyle/>
          <a:p>
            <a:pPr>
              <a:defRPr/>
            </a:pPr>
            <a:r>
              <a:rPr lang="en-US"/>
              <a:t>CSS 161: Fundamentals of Computing</a:t>
            </a:r>
          </a:p>
        </p:txBody>
      </p:sp>
      <p:sp>
        <p:nvSpPr>
          <p:cNvPr id="184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582FBC0F-A5F6-48D1-AECE-DFCD163AD7B7}" type="slidenum">
              <a:rPr lang="en-US" smtClean="0">
                <a:solidFill>
                  <a:srgbClr val="898989"/>
                </a:solidFill>
                <a:latin typeface="Calibri" charset="0"/>
              </a:rPr>
              <a:pPr eaLnBrk="1" hangingPunct="1"/>
              <a:t>18</a:t>
            </a:fld>
            <a:endParaRPr lang="en-US" smtClean="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UWB Academic Standards</a:t>
            </a:r>
          </a:p>
        </p:txBody>
      </p:sp>
      <p:sp>
        <p:nvSpPr>
          <p:cNvPr id="4" name="Footer Placeholder 3"/>
          <p:cNvSpPr>
            <a:spLocks noGrp="1"/>
          </p:cNvSpPr>
          <p:nvPr>
            <p:ph type="ftr" sz="quarter" idx="11"/>
          </p:nvPr>
        </p:nvSpPr>
        <p:spPr/>
        <p:txBody>
          <a:bodyPr/>
          <a:lstStyle/>
          <a:p>
            <a:pPr>
              <a:defRPr/>
            </a:pPr>
            <a:r>
              <a:rPr lang="en-US"/>
              <a:t>CSS 161: Fundamentals of Computing</a:t>
            </a:r>
            <a:endParaRPr lang="en-US" dirty="0"/>
          </a:p>
        </p:txBody>
      </p:sp>
      <p:sp>
        <p:nvSpPr>
          <p:cNvPr id="1946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1D02C22-5C8B-4F6A-9275-0F43823F2257}" type="slidenum">
              <a:rPr lang="en-US" smtClean="0">
                <a:solidFill>
                  <a:srgbClr val="898989"/>
                </a:solidFill>
                <a:latin typeface="Calibri" charset="0"/>
              </a:rPr>
              <a:pPr eaLnBrk="1" hangingPunct="1"/>
              <a:t>19</a:t>
            </a:fld>
            <a:endParaRPr lang="en-US" smtClean="0">
              <a:solidFill>
                <a:srgbClr val="898989"/>
              </a:solidFill>
              <a:latin typeface="Calibri" charset="0"/>
            </a:endParaRPr>
          </a:p>
        </p:txBody>
      </p:sp>
      <p:sp>
        <p:nvSpPr>
          <p:cNvPr id="19463" name="Rectangle 7"/>
          <p:cNvSpPr>
            <a:spLocks noChangeArrowheads="1"/>
          </p:cNvSpPr>
          <p:nvPr/>
        </p:nvSpPr>
        <p:spPr bwMode="auto">
          <a:xfrm>
            <a:off x="457200" y="4262438"/>
            <a:ext cx="7378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latin typeface="Calibri" charset="0"/>
                <a:hlinkClick r:id="rId2"/>
              </a:rPr>
              <a:t>http://www.uwb.edu/academic/policies/academicconduct/student-guide</a:t>
            </a:r>
            <a:endParaRPr lang="en-US" dirty="0">
              <a:latin typeface="Calibri" charset="0"/>
            </a:endParaRPr>
          </a:p>
        </p:txBody>
      </p:sp>
      <p:sp>
        <p:nvSpPr>
          <p:cNvPr id="19464" name="TextBox 8"/>
          <p:cNvSpPr txBox="1">
            <a:spLocks noChangeArrowheads="1"/>
          </p:cNvSpPr>
          <p:nvPr/>
        </p:nvSpPr>
        <p:spPr bwMode="auto">
          <a:xfrm>
            <a:off x="457200" y="1417638"/>
            <a:ext cx="822960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atin typeface="Calibri" charset="0"/>
              </a:rPr>
              <a:t>All University of Washington students are expected to conduct themselves as responsible members of the academic community. Among the standards of conduct for UW students includes the responsibility to practice "high standards of academic and professional honesty and integrity."  WAC 478-120-020(2) (a).</a:t>
            </a:r>
            <a:br>
              <a:rPr lang="en-US">
                <a:latin typeface="Calibri" charset="0"/>
              </a:rPr>
            </a:br>
            <a:endParaRPr lang="en-US">
              <a:latin typeface="Calibri" charset="0"/>
            </a:endParaRPr>
          </a:p>
          <a:p>
            <a:pPr eaLnBrk="1" hangingPunct="1"/>
            <a:r>
              <a:rPr lang="en-US">
                <a:latin typeface="Calibri" charset="0"/>
              </a:rPr>
              <a:t>Academic misconduct includes but is not limited to </a:t>
            </a:r>
            <a:r>
              <a:rPr lang="en-US" b="1">
                <a:latin typeface="Calibri" charset="0"/>
              </a:rPr>
              <a:t>cheating</a:t>
            </a:r>
            <a:r>
              <a:rPr lang="en-US">
                <a:latin typeface="Calibri" charset="0"/>
              </a:rPr>
              <a:t>, facilitation, </a:t>
            </a:r>
            <a:r>
              <a:rPr lang="en-US" b="1">
                <a:latin typeface="Calibri" charset="0"/>
              </a:rPr>
              <a:t>plagiarism</a:t>
            </a:r>
            <a:r>
              <a:rPr lang="en-US">
                <a:latin typeface="Calibri" charset="0"/>
              </a:rPr>
              <a:t>, and </a:t>
            </a:r>
            <a:r>
              <a:rPr lang="en-US" b="1">
                <a:latin typeface="Calibri" charset="0"/>
              </a:rPr>
              <a:t>fabrication </a:t>
            </a:r>
            <a:r>
              <a:rPr lang="en-US">
                <a:latin typeface="Calibri" charset="0"/>
              </a:rPr>
              <a:t>in connection with any exam, research, course assignment, or other academic exercise that contributes, in whole or in part, to the satisfaction of requirements for courses or graduation.</a:t>
            </a:r>
          </a:p>
          <a:p>
            <a:pPr eaLnBrk="1" hangingPunct="1"/>
            <a:endParaRPr lang="en-US">
              <a:latin typeface="Calibri"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smtClean="0"/>
              <a:t>Outline</a:t>
            </a:r>
          </a:p>
        </p:txBody>
      </p:sp>
      <p:sp>
        <p:nvSpPr>
          <p:cNvPr id="3075" name="Content Placeholder 2"/>
          <p:cNvSpPr>
            <a:spLocks noGrp="1"/>
          </p:cNvSpPr>
          <p:nvPr>
            <p:ph idx="1"/>
          </p:nvPr>
        </p:nvSpPr>
        <p:spPr/>
        <p:txBody>
          <a:bodyPr/>
          <a:lstStyle/>
          <a:p>
            <a:pPr eaLnBrk="1" hangingPunct="1"/>
            <a:r>
              <a:rPr lang="en-US" smtClean="0"/>
              <a:t>What is this course?</a:t>
            </a:r>
          </a:p>
          <a:p>
            <a:pPr eaLnBrk="1" hangingPunct="1"/>
            <a:r>
              <a:rPr lang="en-US" smtClean="0"/>
              <a:t>Who am I, and why am I here?</a:t>
            </a:r>
          </a:p>
          <a:p>
            <a:pPr eaLnBrk="1" hangingPunct="1"/>
            <a:r>
              <a:rPr lang="en-US" smtClean="0"/>
              <a:t>Who are you, and why are you here?</a:t>
            </a:r>
          </a:p>
          <a:p>
            <a:pPr eaLnBrk="1" hangingPunct="1"/>
            <a:r>
              <a:rPr lang="en-US" smtClean="0"/>
              <a:t>Logistics</a:t>
            </a:r>
          </a:p>
          <a:p>
            <a:pPr eaLnBrk="1" hangingPunct="1"/>
            <a:r>
              <a:rPr lang="en-US" smtClean="0"/>
              <a:t>Introduction to Fundamentals of Computing</a:t>
            </a:r>
          </a:p>
          <a:p>
            <a:pPr eaLnBrk="1" hangingPunct="1"/>
            <a:r>
              <a:rPr lang="en-US" smtClean="0"/>
              <a:t>Next steps</a:t>
            </a:r>
          </a:p>
        </p:txBody>
      </p:sp>
      <p:sp>
        <p:nvSpPr>
          <p:cNvPr id="4" name="Footer Placeholder 3"/>
          <p:cNvSpPr>
            <a:spLocks noGrp="1"/>
          </p:cNvSpPr>
          <p:nvPr>
            <p:ph type="ftr" sz="quarter" idx="11"/>
          </p:nvPr>
        </p:nvSpPr>
        <p:spPr/>
        <p:txBody>
          <a:bodyPr/>
          <a:lstStyle/>
          <a:p>
            <a:pPr>
              <a:defRPr/>
            </a:pPr>
            <a:r>
              <a:rPr lang="en-US"/>
              <a:t>CSS 161: Fundamentals of Computing</a:t>
            </a:r>
          </a:p>
        </p:txBody>
      </p:sp>
      <p:sp>
        <p:nvSpPr>
          <p:cNvPr id="307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938C36F8-3CB6-447F-AED1-E07A62718305}" type="slidenum">
              <a:rPr lang="en-US" smtClean="0">
                <a:solidFill>
                  <a:srgbClr val="898989"/>
                </a:solidFill>
                <a:latin typeface="Calibri" charset="0"/>
              </a:rPr>
              <a:pPr eaLnBrk="1" hangingPunct="1"/>
              <a:t>2</a:t>
            </a:fld>
            <a:endParaRPr lang="en-US" smtClean="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mtClean="0"/>
              <a:t>Attendance &amp; Attention</a:t>
            </a:r>
          </a:p>
        </p:txBody>
      </p:sp>
      <p:sp>
        <p:nvSpPr>
          <p:cNvPr id="20483" name="Content Placeholder 4"/>
          <p:cNvSpPr>
            <a:spLocks noGrp="1"/>
          </p:cNvSpPr>
          <p:nvPr>
            <p:ph idx="1"/>
          </p:nvPr>
        </p:nvSpPr>
        <p:spPr/>
        <p:txBody>
          <a:bodyPr/>
          <a:lstStyle/>
          <a:p>
            <a:pPr eaLnBrk="1" hangingPunct="1"/>
            <a:r>
              <a:rPr lang="en-US" sz="3000" dirty="0" smtClean="0"/>
              <a:t>Attendance is optional</a:t>
            </a:r>
          </a:p>
          <a:p>
            <a:pPr eaLnBrk="1" hangingPunct="1"/>
            <a:r>
              <a:rPr lang="en-US" sz="3000" dirty="0" smtClean="0"/>
              <a:t>If you attend class, please pay attention in class</a:t>
            </a:r>
          </a:p>
          <a:p>
            <a:pPr eaLnBrk="1" hangingPunct="1"/>
            <a:r>
              <a:rPr lang="en-US" sz="3000" dirty="0" smtClean="0"/>
              <a:t>If you want to pay attention to other things, please go elsewhere</a:t>
            </a:r>
          </a:p>
          <a:p>
            <a:pPr eaLnBrk="1" hangingPunct="1"/>
            <a:r>
              <a:rPr lang="en-US" sz="3000" dirty="0" smtClean="0"/>
              <a:t>Please be respectful and courteous to others</a:t>
            </a:r>
          </a:p>
          <a:p>
            <a:pPr lvl="1" eaLnBrk="1" hangingPunct="1"/>
            <a:r>
              <a:rPr lang="en-US" sz="2600" dirty="0" smtClean="0"/>
              <a:t>No social networking, games, videos, mobile phones</a:t>
            </a:r>
          </a:p>
        </p:txBody>
      </p:sp>
      <p:sp>
        <p:nvSpPr>
          <p:cNvPr id="20484"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fontAlgn="base" hangingPunct="1">
              <a:spcBef>
                <a:spcPct val="0"/>
              </a:spcBef>
              <a:spcAft>
                <a:spcPct val="0"/>
              </a:spcAft>
            </a:pPr>
            <a:r>
              <a:rPr lang="en-US" smtClean="0">
                <a:solidFill>
                  <a:srgbClr val="898989"/>
                </a:solidFill>
                <a:latin typeface="Calibri" charset="0"/>
              </a:rPr>
              <a:t>CSS 161: Fundamentals of Computing</a:t>
            </a:r>
          </a:p>
        </p:txBody>
      </p:sp>
      <p:sp>
        <p:nvSpPr>
          <p:cNvPr id="2048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C424C60-CD81-4D02-818D-F8E5E0BBE21C}" type="slidenum">
              <a:rPr lang="en-US" smtClean="0">
                <a:solidFill>
                  <a:srgbClr val="898989"/>
                </a:solidFill>
                <a:latin typeface="Calibri" charset="0"/>
              </a:rPr>
              <a:pPr eaLnBrk="1" hangingPunct="1"/>
              <a:t>20</a:t>
            </a:fld>
            <a:endParaRPr lang="en-US" smtClean="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88900"/>
            <a:ext cx="8229600" cy="1143000"/>
          </a:xfrm>
        </p:spPr>
        <p:txBody>
          <a:bodyPr/>
          <a:lstStyle/>
          <a:p>
            <a:pPr eaLnBrk="1" hangingPunct="1"/>
            <a:r>
              <a:rPr lang="en-US" dirty="0" smtClean="0"/>
              <a:t>Assignments &amp; Exams </a:t>
            </a:r>
            <a:endParaRPr lang="en-US" dirty="0" smtClean="0">
              <a:solidFill>
                <a:srgbClr val="FF0000"/>
              </a:solidFill>
            </a:endParaRPr>
          </a:p>
        </p:txBody>
      </p:sp>
      <p:sp>
        <p:nvSpPr>
          <p:cNvPr id="21507" name="Content Placeholder 2"/>
          <p:cNvSpPr>
            <a:spLocks noGrp="1"/>
          </p:cNvSpPr>
          <p:nvPr>
            <p:ph idx="1"/>
          </p:nvPr>
        </p:nvSpPr>
        <p:spPr>
          <a:xfrm>
            <a:off x="457200" y="1092200"/>
            <a:ext cx="8229600" cy="5124450"/>
          </a:xfrm>
        </p:spPr>
        <p:txBody>
          <a:bodyPr/>
          <a:lstStyle/>
          <a:p>
            <a:pPr eaLnBrk="1" hangingPunct="1">
              <a:lnSpc>
                <a:spcPct val="80000"/>
              </a:lnSpc>
            </a:pPr>
            <a:r>
              <a:rPr lang="en-US" sz="2700" dirty="0" smtClean="0"/>
              <a:t>Unless otherwise noted: </a:t>
            </a:r>
          </a:p>
          <a:p>
            <a:pPr lvl="1" eaLnBrk="1" hangingPunct="1">
              <a:lnSpc>
                <a:spcPct val="80000"/>
              </a:lnSpc>
            </a:pPr>
            <a:r>
              <a:rPr lang="en-US" sz="2400" dirty="0" smtClean="0"/>
              <a:t>All assignments are to be done </a:t>
            </a:r>
            <a:r>
              <a:rPr lang="en-US" sz="2400" b="1" dirty="0" smtClean="0"/>
              <a:t>independently</a:t>
            </a:r>
          </a:p>
          <a:p>
            <a:pPr marL="457200" lvl="1" indent="0" eaLnBrk="1" hangingPunct="1">
              <a:lnSpc>
                <a:spcPct val="80000"/>
              </a:lnSpc>
              <a:buNone/>
            </a:pPr>
            <a:endParaRPr lang="en-US" sz="800" b="1" dirty="0" smtClean="0"/>
          </a:p>
          <a:p>
            <a:pPr lvl="1" eaLnBrk="1" hangingPunct="1">
              <a:lnSpc>
                <a:spcPct val="80000"/>
              </a:lnSpc>
            </a:pPr>
            <a:r>
              <a:rPr lang="en-US" sz="2400" dirty="0" smtClean="0"/>
              <a:t>All assignments must be submitted digitally via the class </a:t>
            </a:r>
            <a:r>
              <a:rPr lang="en-US" sz="2400" b="1" dirty="0" smtClean="0"/>
              <a:t>Catalyst Collect It </a:t>
            </a:r>
            <a:r>
              <a:rPr lang="en-US" sz="2400" b="1" dirty="0" err="1" smtClean="0"/>
              <a:t>dropbox</a:t>
            </a:r>
            <a:endParaRPr lang="en-US" sz="2400" b="1" dirty="0" smtClean="0"/>
          </a:p>
          <a:p>
            <a:pPr lvl="2" eaLnBrk="1" hangingPunct="1">
              <a:lnSpc>
                <a:spcPct val="80000"/>
              </a:lnSpc>
            </a:pPr>
            <a:r>
              <a:rPr lang="en-US" sz="2000" dirty="0" smtClean="0">
                <a:hlinkClick r:id="rId3"/>
              </a:rPr>
              <a:t>https://catalyst.uw.edu/collectit/dropbox/jbenite/31136</a:t>
            </a:r>
            <a:endParaRPr lang="en-US" sz="2000" dirty="0" smtClean="0"/>
          </a:p>
          <a:p>
            <a:pPr marL="914400" lvl="2" indent="0" eaLnBrk="1" hangingPunct="1">
              <a:lnSpc>
                <a:spcPct val="80000"/>
              </a:lnSpc>
              <a:buNone/>
            </a:pPr>
            <a:endParaRPr lang="en-US" sz="800" b="1" dirty="0" smtClean="0">
              <a:solidFill>
                <a:srgbClr val="FF0000"/>
              </a:solidFill>
            </a:endParaRPr>
          </a:p>
          <a:p>
            <a:pPr lvl="1" eaLnBrk="1" hangingPunct="1">
              <a:lnSpc>
                <a:spcPct val="80000"/>
              </a:lnSpc>
            </a:pPr>
            <a:r>
              <a:rPr lang="en-US" sz="2400" dirty="0" smtClean="0"/>
              <a:t>Strict adherence to </a:t>
            </a:r>
            <a:r>
              <a:rPr lang="en-US" sz="2400" b="1" dirty="0" smtClean="0"/>
              <a:t>specifications</a:t>
            </a:r>
          </a:p>
          <a:p>
            <a:pPr lvl="2" eaLnBrk="1" hangingPunct="1">
              <a:lnSpc>
                <a:spcPct val="80000"/>
              </a:lnSpc>
            </a:pPr>
            <a:r>
              <a:rPr lang="en-US" sz="2000" dirty="0" smtClean="0"/>
              <a:t>File name(s)</a:t>
            </a:r>
          </a:p>
          <a:p>
            <a:pPr lvl="2" eaLnBrk="1" hangingPunct="1">
              <a:lnSpc>
                <a:spcPct val="80000"/>
              </a:lnSpc>
            </a:pPr>
            <a:r>
              <a:rPr lang="en-US" sz="2000" dirty="0" smtClean="0"/>
              <a:t>Output format</a:t>
            </a:r>
          </a:p>
          <a:p>
            <a:pPr marL="914400" lvl="2" indent="0" eaLnBrk="1" hangingPunct="1">
              <a:lnSpc>
                <a:spcPct val="80000"/>
              </a:lnSpc>
              <a:buNone/>
            </a:pPr>
            <a:endParaRPr lang="en-US" sz="800" dirty="0" smtClean="0"/>
          </a:p>
          <a:p>
            <a:pPr lvl="1" eaLnBrk="1" hangingPunct="1">
              <a:lnSpc>
                <a:spcPct val="80000"/>
              </a:lnSpc>
            </a:pPr>
            <a:r>
              <a:rPr lang="en-US" sz="2400" dirty="0" smtClean="0"/>
              <a:t>Assignments are due by </a:t>
            </a:r>
            <a:r>
              <a:rPr lang="en-US" sz="2400" b="1" dirty="0" smtClean="0"/>
              <a:t>11:45 pm </a:t>
            </a:r>
            <a:r>
              <a:rPr lang="en-US" sz="2400" dirty="0" smtClean="0"/>
              <a:t>on the date they are due</a:t>
            </a:r>
          </a:p>
          <a:p>
            <a:pPr marL="457200" lvl="1" indent="0" eaLnBrk="1" hangingPunct="1">
              <a:lnSpc>
                <a:spcPct val="80000"/>
              </a:lnSpc>
              <a:buNone/>
            </a:pPr>
            <a:endParaRPr lang="en-US" sz="800" dirty="0" smtClean="0"/>
          </a:p>
          <a:p>
            <a:pPr lvl="1" eaLnBrk="1" hangingPunct="1">
              <a:lnSpc>
                <a:spcPct val="80000"/>
              </a:lnSpc>
            </a:pPr>
            <a:r>
              <a:rPr lang="en-US" sz="2400" b="1" dirty="0" smtClean="0"/>
              <a:t>Late assignments </a:t>
            </a:r>
            <a:r>
              <a:rPr lang="en-US" sz="2400" dirty="0" smtClean="0"/>
              <a:t>– If an assignment is turned in late up to 24 hours after the due date/time you will lose 25% of the points for the given assignment.  Assignments turned in after 24 hours of due date will receive a grade of zero.</a:t>
            </a:r>
          </a:p>
        </p:txBody>
      </p:sp>
      <p:sp>
        <p:nvSpPr>
          <p:cNvPr id="4" name="Footer Placeholder 3"/>
          <p:cNvSpPr>
            <a:spLocks noGrp="1"/>
          </p:cNvSpPr>
          <p:nvPr>
            <p:ph type="ftr" sz="quarter" idx="11"/>
          </p:nvPr>
        </p:nvSpPr>
        <p:spPr/>
        <p:txBody>
          <a:bodyPr/>
          <a:lstStyle/>
          <a:p>
            <a:pPr>
              <a:defRPr/>
            </a:pPr>
            <a:r>
              <a:rPr lang="en-US"/>
              <a:t>CSS 161: Fundamentals of Computing</a:t>
            </a:r>
          </a:p>
        </p:txBody>
      </p:sp>
      <p:sp>
        <p:nvSpPr>
          <p:cNvPr id="215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2E7DFDE-33B9-4582-B1FB-9E4AB53E5BB6}" type="slidenum">
              <a:rPr lang="en-US" smtClean="0">
                <a:solidFill>
                  <a:srgbClr val="898989"/>
                </a:solidFill>
                <a:latin typeface="Calibri" charset="0"/>
              </a:rPr>
              <a:pPr eaLnBrk="1" hangingPunct="1"/>
              <a:t>21</a:t>
            </a:fld>
            <a:endParaRPr lang="en-US" smtClean="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t>Required Textbook</a:t>
            </a:r>
            <a:endParaRPr lang="en-US" smtClean="0">
              <a:solidFill>
                <a:srgbClr val="FF0000"/>
              </a:solidFill>
            </a:endParaRPr>
          </a:p>
        </p:txBody>
      </p:sp>
      <p:sp>
        <p:nvSpPr>
          <p:cNvPr id="24579" name="Rectangle 3"/>
          <p:cNvSpPr>
            <a:spLocks noChangeArrowheads="1"/>
          </p:cNvSpPr>
          <p:nvPr/>
        </p:nvSpPr>
        <p:spPr bwMode="auto">
          <a:xfrm>
            <a:off x="4391025" y="1981200"/>
            <a:ext cx="429577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b="1">
                <a:latin typeface="Calibri" charset="0"/>
              </a:rPr>
              <a:t>Absolute Java, 5</a:t>
            </a:r>
            <a:r>
              <a:rPr lang="en-US" sz="2800" b="1" baseline="30000">
                <a:latin typeface="Calibri" charset="0"/>
              </a:rPr>
              <a:t>th</a:t>
            </a:r>
            <a:r>
              <a:rPr lang="en-US" sz="2800" b="1">
                <a:latin typeface="Calibri" charset="0"/>
              </a:rPr>
              <a:t> Edition </a:t>
            </a:r>
            <a:br>
              <a:rPr lang="en-US" sz="2800" b="1">
                <a:latin typeface="Calibri" charset="0"/>
              </a:rPr>
            </a:br>
            <a:r>
              <a:rPr lang="en-US" sz="2800" i="1">
                <a:latin typeface="Calibri" charset="0"/>
              </a:rPr>
              <a:t>Walter Savitch &amp; </a:t>
            </a:r>
            <a:br>
              <a:rPr lang="en-US" sz="2800" i="1">
                <a:latin typeface="Calibri" charset="0"/>
              </a:rPr>
            </a:br>
            <a:r>
              <a:rPr lang="en-US" sz="2800" i="1">
                <a:latin typeface="Calibri" charset="0"/>
              </a:rPr>
              <a:t>Kenrick Mock</a:t>
            </a:r>
            <a:br>
              <a:rPr lang="en-US" sz="2800" i="1">
                <a:latin typeface="Calibri" charset="0"/>
              </a:rPr>
            </a:br>
            <a:r>
              <a:rPr lang="en-US" sz="2800">
                <a:latin typeface="Calibri" charset="0"/>
              </a:rPr>
              <a:t>Addison-Wesley, 2013</a:t>
            </a:r>
          </a:p>
        </p:txBody>
      </p:sp>
      <p:sp>
        <p:nvSpPr>
          <p:cNvPr id="16" name="Footer Placeholder 15"/>
          <p:cNvSpPr>
            <a:spLocks noGrp="1"/>
          </p:cNvSpPr>
          <p:nvPr>
            <p:ph type="ftr" sz="quarter" idx="11"/>
          </p:nvPr>
        </p:nvSpPr>
        <p:spPr/>
        <p:txBody>
          <a:bodyPr/>
          <a:lstStyle/>
          <a:p>
            <a:pPr>
              <a:defRPr/>
            </a:pPr>
            <a:r>
              <a:rPr lang="en-US"/>
              <a:t>CSS 161: Fundamentals of Computing</a:t>
            </a:r>
          </a:p>
        </p:txBody>
      </p:sp>
      <p:pic>
        <p:nvPicPr>
          <p:cNvPr id="24581"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3738" y="1654175"/>
            <a:ext cx="33337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57C4C6A-946A-48BF-BB81-CF66856A68E2}" type="slidenum">
              <a:rPr lang="en-US" smtClean="0">
                <a:solidFill>
                  <a:srgbClr val="898989"/>
                </a:solidFill>
                <a:latin typeface="Calibri" charset="0"/>
              </a:rPr>
              <a:pPr eaLnBrk="1" hangingPunct="1"/>
              <a:t>22</a:t>
            </a:fld>
            <a:endParaRPr lang="en-US" smtClean="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mtClean="0"/>
              <a:t>Supplemental Material</a:t>
            </a:r>
          </a:p>
        </p:txBody>
      </p:sp>
      <p:sp>
        <p:nvSpPr>
          <p:cNvPr id="3" name="Footer Placeholder 2"/>
          <p:cNvSpPr>
            <a:spLocks noGrp="1"/>
          </p:cNvSpPr>
          <p:nvPr>
            <p:ph type="ftr" sz="quarter" idx="11"/>
          </p:nvPr>
        </p:nvSpPr>
        <p:spPr/>
        <p:txBody>
          <a:bodyPr/>
          <a:lstStyle/>
          <a:p>
            <a:pPr>
              <a:defRPr/>
            </a:pPr>
            <a:r>
              <a:rPr lang="en-US"/>
              <a:t>CSS 161: Fundamentals of Computing</a:t>
            </a:r>
          </a:p>
        </p:txBody>
      </p:sp>
      <p:pic>
        <p:nvPicPr>
          <p:cNvPr id="25604"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456" y="1254125"/>
            <a:ext cx="2490788"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Rectangle 4"/>
          <p:cNvSpPr>
            <a:spLocks noChangeArrowheads="1"/>
          </p:cNvSpPr>
          <p:nvPr/>
        </p:nvSpPr>
        <p:spPr bwMode="auto">
          <a:xfrm>
            <a:off x="1255713" y="4743450"/>
            <a:ext cx="71770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b="1" dirty="0">
                <a:latin typeface="Calibri" charset="0"/>
              </a:rPr>
              <a:t>Java: An Introduction to Problem Solving &amp; Programming, 6</a:t>
            </a:r>
            <a:r>
              <a:rPr lang="en-US" b="1" baseline="30000" dirty="0">
                <a:latin typeface="Calibri" charset="0"/>
              </a:rPr>
              <a:t>th</a:t>
            </a:r>
            <a:r>
              <a:rPr lang="en-US" b="1" dirty="0">
                <a:latin typeface="Calibri" charset="0"/>
              </a:rPr>
              <a:t> Edition</a:t>
            </a:r>
            <a:br>
              <a:rPr lang="en-US" b="1" dirty="0">
                <a:latin typeface="Calibri" charset="0"/>
              </a:rPr>
            </a:br>
            <a:r>
              <a:rPr lang="en-US" i="1" dirty="0">
                <a:latin typeface="Calibri" charset="0"/>
              </a:rPr>
              <a:t>Walter </a:t>
            </a:r>
            <a:r>
              <a:rPr lang="en-US" i="1" dirty="0" err="1" smtClean="0">
                <a:latin typeface="Calibri" charset="0"/>
              </a:rPr>
              <a:t>Savitch</a:t>
            </a:r>
            <a:r>
              <a:rPr lang="en-US" i="1" dirty="0" smtClean="0">
                <a:latin typeface="Calibri" charset="0"/>
              </a:rPr>
              <a:t>, </a:t>
            </a:r>
            <a:r>
              <a:rPr lang="en-US" dirty="0" smtClean="0">
                <a:latin typeface="Calibri" charset="0"/>
              </a:rPr>
              <a:t>Addison-Wesley</a:t>
            </a:r>
            <a:r>
              <a:rPr lang="en-US" dirty="0">
                <a:latin typeface="Calibri" charset="0"/>
              </a:rPr>
              <a:t>, 2012</a:t>
            </a:r>
          </a:p>
        </p:txBody>
      </p:sp>
      <p:sp>
        <p:nvSpPr>
          <p:cNvPr id="25606" name="Rectangle 8"/>
          <p:cNvSpPr>
            <a:spLocks noChangeArrowheads="1"/>
          </p:cNvSpPr>
          <p:nvPr/>
        </p:nvSpPr>
        <p:spPr bwMode="auto">
          <a:xfrm>
            <a:off x="1255713" y="5541304"/>
            <a:ext cx="7462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smtClean="0"/>
              <a:t>Course Website: CSS 161/Course Resources/</a:t>
            </a:r>
            <a:r>
              <a:rPr lang="en-US" dirty="0" err="1" smtClean="0"/>
              <a:t>Savitch</a:t>
            </a:r>
            <a:r>
              <a:rPr lang="en-US" dirty="0" smtClean="0"/>
              <a:t> </a:t>
            </a:r>
            <a:r>
              <a:rPr lang="en-US" dirty="0" err="1" smtClean="0"/>
              <a:t>Webnotes</a:t>
            </a:r>
            <a:endParaRPr lang="en-US" i="1" dirty="0">
              <a:latin typeface="Calibri" charset="0"/>
            </a:endParaRPr>
          </a:p>
        </p:txBody>
      </p:sp>
      <p:pic>
        <p:nvPicPr>
          <p:cNvPr id="2560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49738" y="1254125"/>
            <a:ext cx="4064000"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19DF4349-6998-4609-8465-3C971168EE06}" type="slidenum">
              <a:rPr lang="en-US" smtClean="0">
                <a:solidFill>
                  <a:srgbClr val="898989"/>
                </a:solidFill>
                <a:latin typeface="Calibri" charset="0"/>
              </a:rPr>
              <a:pPr eaLnBrk="1" hangingPunct="1"/>
              <a:t>23</a:t>
            </a:fld>
            <a:endParaRPr lang="en-US" smtClean="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mtClean="0"/>
              <a:t>Supplemental Material</a:t>
            </a:r>
          </a:p>
        </p:txBody>
      </p:sp>
      <p:sp>
        <p:nvSpPr>
          <p:cNvPr id="26627"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fontAlgn="base" hangingPunct="1">
              <a:spcBef>
                <a:spcPct val="0"/>
              </a:spcBef>
              <a:spcAft>
                <a:spcPct val="0"/>
              </a:spcAft>
            </a:pPr>
            <a:r>
              <a:rPr lang="en-US" smtClean="0">
                <a:solidFill>
                  <a:srgbClr val="898989"/>
                </a:solidFill>
                <a:latin typeface="Calibri" charset="0"/>
              </a:rPr>
              <a:t>CSS 161: Fundamentals of Computing</a:t>
            </a:r>
          </a:p>
        </p:txBody>
      </p:sp>
      <p:sp>
        <p:nvSpPr>
          <p:cNvPr id="266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0D5F4EA0-4BEF-429E-A516-C7FAAED27DE9}" type="slidenum">
              <a:rPr lang="en-US" smtClean="0">
                <a:solidFill>
                  <a:srgbClr val="898989"/>
                </a:solidFill>
                <a:latin typeface="Calibri" charset="0"/>
              </a:rPr>
              <a:pPr eaLnBrk="1" hangingPunct="1"/>
              <a:t>24</a:t>
            </a:fld>
            <a:endParaRPr lang="en-US" smtClean="0">
              <a:solidFill>
                <a:srgbClr val="898989"/>
              </a:solidFill>
              <a:latin typeface="Calibri" charset="0"/>
            </a:endParaRPr>
          </a:p>
        </p:txBody>
      </p:sp>
      <p:pic>
        <p:nvPicPr>
          <p:cNvPr id="26629"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1263" y="1536700"/>
            <a:ext cx="2286000"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Box 6"/>
          <p:cNvSpPr txBox="1">
            <a:spLocks noChangeArrowheads="1"/>
          </p:cNvSpPr>
          <p:nvPr/>
        </p:nvSpPr>
        <p:spPr bwMode="auto">
          <a:xfrm>
            <a:off x="1395413" y="4198938"/>
            <a:ext cx="196532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b="1"/>
              <a:t>Head First Java,</a:t>
            </a:r>
            <a:br>
              <a:rPr lang="en-US" b="1"/>
            </a:br>
            <a:r>
              <a:rPr lang="en-US" b="1"/>
              <a:t>2</a:t>
            </a:r>
            <a:r>
              <a:rPr lang="en-US" b="1" baseline="30000"/>
              <a:t>nd</a:t>
            </a:r>
            <a:r>
              <a:rPr lang="en-US" b="1"/>
              <a:t> Edition</a:t>
            </a:r>
            <a:r>
              <a:rPr lang="en-US"/>
              <a:t/>
            </a:r>
            <a:br>
              <a:rPr lang="en-US"/>
            </a:br>
            <a:r>
              <a:rPr lang="en-US" i="1"/>
              <a:t>Kathy Sierra &amp;</a:t>
            </a:r>
            <a:br>
              <a:rPr lang="en-US" i="1"/>
            </a:br>
            <a:r>
              <a:rPr lang="en-US" i="1"/>
              <a:t>Bert Bates</a:t>
            </a:r>
            <a:r>
              <a:rPr lang="en-US"/>
              <a:t/>
            </a:r>
            <a:br>
              <a:rPr lang="en-US"/>
            </a:br>
            <a:r>
              <a:rPr lang="en-US"/>
              <a:t>O’Reilly Media</a:t>
            </a:r>
            <a:br>
              <a:rPr lang="en-US"/>
            </a:br>
            <a:r>
              <a:rPr lang="en-US"/>
              <a:t>2005</a:t>
            </a:r>
          </a:p>
        </p:txBody>
      </p:sp>
      <p:sp>
        <p:nvSpPr>
          <p:cNvPr id="26631" name="Rectangle 7"/>
          <p:cNvSpPr>
            <a:spLocks noChangeArrowheads="1"/>
          </p:cNvSpPr>
          <p:nvPr/>
        </p:nvSpPr>
        <p:spPr bwMode="auto">
          <a:xfrm>
            <a:off x="4579938" y="1417638"/>
            <a:ext cx="3946525" cy="427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a:t>Chapter 1, Breaking the Surface</a:t>
            </a:r>
          </a:p>
          <a:p>
            <a:r>
              <a:rPr lang="en-US" sz="1600"/>
              <a:t>Chapter 2, A Trip to Objectville</a:t>
            </a:r>
          </a:p>
          <a:p>
            <a:r>
              <a:rPr lang="en-US" sz="1600"/>
              <a:t>Chapter 3, Know Your Variables</a:t>
            </a:r>
          </a:p>
          <a:p>
            <a:r>
              <a:rPr lang="en-US" sz="1600"/>
              <a:t>Chapter 4, How Objects Behave</a:t>
            </a:r>
          </a:p>
          <a:p>
            <a:r>
              <a:rPr lang="en-US" sz="1600"/>
              <a:t>Chapter 5, Extra-Strength Methods</a:t>
            </a:r>
          </a:p>
          <a:p>
            <a:r>
              <a:rPr lang="en-US" sz="1600"/>
              <a:t>Chapter 6, Using the Java Library</a:t>
            </a:r>
          </a:p>
          <a:p>
            <a:r>
              <a:rPr lang="en-US" sz="1600"/>
              <a:t>Chapter 7, Better Living in Objectville</a:t>
            </a:r>
          </a:p>
          <a:p>
            <a:r>
              <a:rPr lang="en-US" sz="1600"/>
              <a:t>Chapter 8, Serious Polymorphism</a:t>
            </a:r>
          </a:p>
          <a:p>
            <a:r>
              <a:rPr lang="en-US" sz="1600"/>
              <a:t>Chapter 9, Life and Death of an Object</a:t>
            </a:r>
          </a:p>
          <a:p>
            <a:r>
              <a:rPr lang="en-US" sz="1600"/>
              <a:t>Chapter 10, Numbers Matter</a:t>
            </a:r>
          </a:p>
          <a:p>
            <a:r>
              <a:rPr lang="en-US" sz="1600"/>
              <a:t>Chapter 11, Risky Behavior</a:t>
            </a:r>
          </a:p>
          <a:p>
            <a:r>
              <a:rPr lang="en-US" sz="1600"/>
              <a:t>Chapter 12, A Very Graphic Story</a:t>
            </a:r>
          </a:p>
          <a:p>
            <a:r>
              <a:rPr lang="en-US" sz="1600"/>
              <a:t>Chapter 13, Work on Your Swing</a:t>
            </a:r>
          </a:p>
          <a:p>
            <a:r>
              <a:rPr lang="en-US" sz="1600"/>
              <a:t>Chapter 14, Saving Objects</a:t>
            </a:r>
          </a:p>
          <a:p>
            <a:r>
              <a:rPr lang="en-US" sz="1600"/>
              <a:t>Chapter 15, Make a Connection</a:t>
            </a:r>
          </a:p>
          <a:p>
            <a:r>
              <a:rPr lang="en-US" sz="1600"/>
              <a:t>Chapter 16, Data Structures</a:t>
            </a:r>
          </a:p>
          <a:p>
            <a:r>
              <a:rPr lang="en-US" sz="1600"/>
              <a:t>Chapter 18, Distributed Computing</a:t>
            </a:r>
          </a:p>
        </p:txBody>
      </p:sp>
      <p:sp>
        <p:nvSpPr>
          <p:cNvPr id="26632" name="Rectangle 8"/>
          <p:cNvSpPr>
            <a:spLocks noChangeArrowheads="1"/>
          </p:cNvSpPr>
          <p:nvPr/>
        </p:nvSpPr>
        <p:spPr bwMode="auto">
          <a:xfrm>
            <a:off x="2293938" y="5953125"/>
            <a:ext cx="4556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hlinkClick r:id="rId3"/>
              </a:rPr>
              <a:t>http://www.headfirstlabs.com/books/hfjava/</a:t>
            </a:r>
            <a:endParaRPr lang="en-US" dirty="0"/>
          </a:p>
        </p:txBody>
      </p:sp>
      <p:pic>
        <p:nvPicPr>
          <p:cNvPr id="26633"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624888" y="6257925"/>
            <a:ext cx="52705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85378" y="152400"/>
            <a:ext cx="8229600" cy="1557338"/>
          </a:xfrm>
        </p:spPr>
        <p:txBody>
          <a:bodyPr/>
          <a:lstStyle/>
          <a:p>
            <a:pPr lvl="1" eaLnBrk="1" hangingPunct="1"/>
            <a:r>
              <a:rPr lang="en-US" dirty="0" smtClean="0"/>
              <a:t>Supplemental Material</a:t>
            </a:r>
            <a:r>
              <a:rPr lang="en-US" dirty="0"/>
              <a:t/>
            </a:r>
            <a:br>
              <a:rPr lang="en-US" dirty="0"/>
            </a:br>
            <a:r>
              <a:rPr lang="en-US" sz="2800" dirty="0" smtClean="0"/>
              <a:t>(All </a:t>
            </a:r>
            <a:r>
              <a:rPr lang="en-US" sz="2800" dirty="0"/>
              <a:t>located on course </a:t>
            </a:r>
            <a:r>
              <a:rPr lang="en-US" sz="2800" dirty="0" smtClean="0"/>
              <a:t>website)</a:t>
            </a:r>
          </a:p>
        </p:txBody>
      </p:sp>
      <p:sp>
        <p:nvSpPr>
          <p:cNvPr id="27651" name="Content Placeholder 4"/>
          <p:cNvSpPr>
            <a:spLocks noGrp="1"/>
          </p:cNvSpPr>
          <p:nvPr>
            <p:ph idx="1"/>
          </p:nvPr>
        </p:nvSpPr>
        <p:spPr/>
        <p:txBody>
          <a:bodyPr/>
          <a:lstStyle/>
          <a:p>
            <a:pPr eaLnBrk="1" hangingPunct="1"/>
            <a:r>
              <a:rPr lang="en-US" dirty="0" smtClean="0"/>
              <a:t>Practice-It!</a:t>
            </a:r>
          </a:p>
          <a:p>
            <a:pPr eaLnBrk="1" hangingPunct="1"/>
            <a:endParaRPr lang="en-US" dirty="0" smtClean="0"/>
          </a:p>
          <a:p>
            <a:pPr eaLnBrk="1" hangingPunct="1"/>
            <a:r>
              <a:rPr lang="en-US" dirty="0" smtClean="0"/>
              <a:t>Coding Practice</a:t>
            </a:r>
          </a:p>
          <a:p>
            <a:pPr eaLnBrk="1" hangingPunct="1"/>
            <a:endParaRPr lang="en-US" dirty="0" smtClean="0"/>
          </a:p>
          <a:p>
            <a:pPr eaLnBrk="1" hangingPunct="1"/>
            <a:r>
              <a:rPr lang="en-US" dirty="0" smtClean="0"/>
              <a:t>Three Java Intro Course</a:t>
            </a:r>
          </a:p>
          <a:p>
            <a:pPr lvl="1" eaLnBrk="1" hangingPunct="1">
              <a:buFont typeface="Arial" charset="0"/>
              <a:buNone/>
            </a:pPr>
            <a:endParaRPr lang="en-US" dirty="0" smtClean="0"/>
          </a:p>
          <a:p>
            <a:pPr lvl="1" eaLnBrk="1" hangingPunct="1">
              <a:buFont typeface="Arial" charset="0"/>
              <a:buNone/>
            </a:pPr>
            <a:endParaRPr lang="en-US" dirty="0" smtClean="0"/>
          </a:p>
        </p:txBody>
      </p:sp>
      <p:sp>
        <p:nvSpPr>
          <p:cNvPr id="3" name="Footer Placeholder 2"/>
          <p:cNvSpPr>
            <a:spLocks noGrp="1"/>
          </p:cNvSpPr>
          <p:nvPr>
            <p:ph type="ftr" sz="quarter" idx="11"/>
          </p:nvPr>
        </p:nvSpPr>
        <p:spPr/>
        <p:txBody>
          <a:bodyPr/>
          <a:lstStyle/>
          <a:p>
            <a:pPr>
              <a:defRPr/>
            </a:pPr>
            <a:r>
              <a:rPr lang="en-US"/>
              <a:t>CSS 161: Fundamentals of Computing</a:t>
            </a:r>
          </a:p>
        </p:txBody>
      </p:sp>
      <p:sp>
        <p:nvSpPr>
          <p:cNvPr id="2765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1B373DBE-DCFB-4CE0-8583-2703460C8807}" type="slidenum">
              <a:rPr lang="en-US" smtClean="0">
                <a:solidFill>
                  <a:srgbClr val="898989"/>
                </a:solidFill>
                <a:latin typeface="Calibri" charset="0"/>
              </a:rPr>
              <a:pPr eaLnBrk="1" hangingPunct="1"/>
              <a:t>25</a:t>
            </a:fld>
            <a:endParaRPr lang="en-US" smtClean="0">
              <a:solidFill>
                <a:srgbClr val="898989"/>
              </a:solidFill>
              <a:latin typeface="Calibri" charset="0"/>
            </a:endParaRPr>
          </a:p>
        </p:txBody>
      </p:sp>
      <p:sp>
        <p:nvSpPr>
          <p:cNvPr id="6" name="Rectangle 8"/>
          <p:cNvSpPr>
            <a:spLocks noChangeArrowheads="1"/>
          </p:cNvSpPr>
          <p:nvPr/>
        </p:nvSpPr>
        <p:spPr bwMode="auto">
          <a:xfrm>
            <a:off x="660400" y="2302804"/>
            <a:ext cx="7462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smtClean="0"/>
              <a:t>CSS 161/Java Practice and Textbook Websites/Practice It!</a:t>
            </a:r>
            <a:endParaRPr lang="en-US" i="1" dirty="0">
              <a:latin typeface="Calibri" charset="0"/>
            </a:endParaRPr>
          </a:p>
        </p:txBody>
      </p:sp>
      <p:sp>
        <p:nvSpPr>
          <p:cNvPr id="7" name="Rectangle 8"/>
          <p:cNvSpPr>
            <a:spLocks noChangeArrowheads="1"/>
          </p:cNvSpPr>
          <p:nvPr/>
        </p:nvSpPr>
        <p:spPr bwMode="auto">
          <a:xfrm>
            <a:off x="660400" y="4652304"/>
            <a:ext cx="8229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smtClean="0"/>
              <a:t>CSS </a:t>
            </a:r>
            <a:r>
              <a:rPr lang="en-US" dirty="0"/>
              <a:t>161/Java Practice and Textbook Websites</a:t>
            </a:r>
            <a:r>
              <a:rPr lang="en-US" dirty="0" smtClean="0"/>
              <a:t>/Java Intro Course</a:t>
            </a:r>
          </a:p>
          <a:p>
            <a:r>
              <a:rPr lang="en-US" dirty="0"/>
              <a:t>CSS 161/Java Practice and Textbook Websites</a:t>
            </a:r>
            <a:r>
              <a:rPr lang="en-US" dirty="0" smtClean="0"/>
              <a:t>/Another Java </a:t>
            </a:r>
            <a:r>
              <a:rPr lang="en-US" dirty="0"/>
              <a:t>Intro Course</a:t>
            </a:r>
          </a:p>
          <a:p>
            <a:r>
              <a:rPr lang="en-US" dirty="0" smtClean="0"/>
              <a:t>CSS 161/Java </a:t>
            </a:r>
            <a:r>
              <a:rPr lang="en-US" dirty="0"/>
              <a:t>Practice and Textbook Websites</a:t>
            </a:r>
            <a:r>
              <a:rPr lang="en-US" dirty="0" smtClean="0"/>
              <a:t>/And Another Java </a:t>
            </a:r>
            <a:r>
              <a:rPr lang="en-US" dirty="0"/>
              <a:t>Intro </a:t>
            </a:r>
            <a:r>
              <a:rPr lang="en-US" dirty="0" smtClean="0"/>
              <a:t>Course</a:t>
            </a:r>
            <a:endParaRPr lang="en-US" i="1" dirty="0">
              <a:latin typeface="Calibri" charset="0"/>
            </a:endParaRPr>
          </a:p>
        </p:txBody>
      </p:sp>
      <p:sp>
        <p:nvSpPr>
          <p:cNvPr id="8" name="Rectangle 8"/>
          <p:cNvSpPr>
            <a:spLocks noChangeArrowheads="1"/>
          </p:cNvSpPr>
          <p:nvPr/>
        </p:nvSpPr>
        <p:spPr bwMode="auto">
          <a:xfrm>
            <a:off x="660400" y="3458504"/>
            <a:ext cx="7462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smtClean="0"/>
              <a:t>CSS </a:t>
            </a:r>
            <a:r>
              <a:rPr lang="en-US" dirty="0"/>
              <a:t>161/Java Practice and Textbook Websites</a:t>
            </a:r>
            <a:r>
              <a:rPr lang="en-US" dirty="0" smtClean="0"/>
              <a:t>/Coding Practice</a:t>
            </a:r>
            <a:endParaRPr lang="en-US" i="1" dirty="0">
              <a:latin typeface="Calibri"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6"/>
          <p:cNvSpPr>
            <a:spLocks noGrp="1"/>
          </p:cNvSpPr>
          <p:nvPr>
            <p:ph type="title"/>
          </p:nvPr>
        </p:nvSpPr>
        <p:spPr>
          <a:xfrm>
            <a:off x="457200" y="0"/>
            <a:ext cx="8229600" cy="1143000"/>
          </a:xfrm>
        </p:spPr>
        <p:txBody>
          <a:bodyPr/>
          <a:lstStyle/>
          <a:p>
            <a:pPr eaLnBrk="1" hangingPunct="1"/>
            <a:r>
              <a:rPr lang="en-US" sz="4000" dirty="0" smtClean="0"/>
              <a:t>Approximate Schedule</a:t>
            </a:r>
          </a:p>
        </p:txBody>
      </p:sp>
      <p:sp>
        <p:nvSpPr>
          <p:cNvPr id="4" name="Footer Placeholder 3"/>
          <p:cNvSpPr>
            <a:spLocks noGrp="1"/>
          </p:cNvSpPr>
          <p:nvPr>
            <p:ph type="ftr" sz="quarter" idx="11"/>
          </p:nvPr>
        </p:nvSpPr>
        <p:spPr/>
        <p:txBody>
          <a:bodyPr/>
          <a:lstStyle/>
          <a:p>
            <a:pPr>
              <a:defRPr/>
            </a:pPr>
            <a:r>
              <a:rPr lang="en-US"/>
              <a:t>CSS 161: Fundamentals of Computing</a:t>
            </a:r>
          </a:p>
        </p:txBody>
      </p:sp>
      <p:sp>
        <p:nvSpPr>
          <p:cNvPr id="2867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25D11494-B48E-4C3F-B23C-C4A0CDBDDA46}" type="slidenum">
              <a:rPr lang="en-US" smtClean="0">
                <a:solidFill>
                  <a:srgbClr val="898989"/>
                </a:solidFill>
                <a:latin typeface="Calibri" charset="0"/>
              </a:rPr>
              <a:pPr eaLnBrk="1" hangingPunct="1"/>
              <a:t>26</a:t>
            </a:fld>
            <a:endParaRPr lang="en-US" smtClean="0">
              <a:solidFill>
                <a:srgbClr val="898989"/>
              </a:solidFill>
              <a:latin typeface="Calibri" charset="0"/>
            </a:endParaRPr>
          </a:p>
        </p:txBody>
      </p:sp>
      <p:sp>
        <p:nvSpPr>
          <p:cNvPr id="11" name="TextBox 10"/>
          <p:cNvSpPr txBox="1"/>
          <p:nvPr/>
        </p:nvSpPr>
        <p:spPr>
          <a:xfrm>
            <a:off x="254000" y="800100"/>
            <a:ext cx="8686800" cy="5355312"/>
          </a:xfrm>
          <a:prstGeom prst="rect">
            <a:avLst/>
          </a:prstGeom>
          <a:noFill/>
        </p:spPr>
        <p:txBody>
          <a:bodyPr wrap="square" rtlCol="0">
            <a:spAutoFit/>
          </a:bodyPr>
          <a:lstStyle/>
          <a:p>
            <a:r>
              <a:rPr lang="en-US" sz="1200" b="1" u="sng" dirty="0" smtClean="0"/>
              <a:t>Date</a:t>
            </a:r>
            <a:r>
              <a:rPr lang="en-US" sz="1200" dirty="0" smtClean="0"/>
              <a:t>	</a:t>
            </a:r>
            <a:r>
              <a:rPr lang="en-US" sz="1200" b="1" u="sng" dirty="0" smtClean="0"/>
              <a:t>Topic</a:t>
            </a:r>
            <a:r>
              <a:rPr lang="en-US" sz="1200" dirty="0" smtClean="0"/>
              <a:t>								</a:t>
            </a:r>
            <a:r>
              <a:rPr lang="en-US" sz="1200" b="1" u="sng" dirty="0" smtClean="0"/>
              <a:t>Material</a:t>
            </a:r>
            <a:r>
              <a:rPr lang="en-US" sz="1200" dirty="0" smtClean="0"/>
              <a:t>		       	</a:t>
            </a:r>
            <a:r>
              <a:rPr lang="en-US" sz="1200" b="1" u="sng" dirty="0" smtClean="0"/>
              <a:t>Assignment Due</a:t>
            </a:r>
            <a:endParaRPr lang="en-US" sz="1200" dirty="0" smtClean="0"/>
          </a:p>
          <a:p>
            <a:r>
              <a:rPr lang="en-US" sz="1200" b="1" u="sng" dirty="0" smtClean="0"/>
              <a:t>_________________________________________________________________________________________</a:t>
            </a:r>
            <a:endParaRPr lang="en-US" sz="1200" dirty="0" smtClean="0"/>
          </a:p>
          <a:p>
            <a:r>
              <a:rPr lang="en-US" sz="1200" dirty="0" smtClean="0"/>
              <a:t>3/31	Introductions, Discuss website</a:t>
            </a:r>
          </a:p>
          <a:p>
            <a:r>
              <a:rPr lang="en-US" sz="1200" dirty="0" smtClean="0"/>
              <a:t>4/2	Introduction to Java				     		Section 1.1		       	</a:t>
            </a:r>
            <a:r>
              <a:rPr lang="en-US" sz="1200" b="1" dirty="0" smtClean="0"/>
              <a:t>Assignment A Due 4/5</a:t>
            </a:r>
            <a:endParaRPr lang="en-US" sz="1200" dirty="0" smtClean="0"/>
          </a:p>
          <a:p>
            <a:r>
              <a:rPr lang="en-US" sz="1200" dirty="0" smtClean="0"/>
              <a:t>           Expressions, Assignments Statements 		      	Section 1.2</a:t>
            </a:r>
          </a:p>
          <a:p>
            <a:r>
              <a:rPr lang="en-US" sz="1200" u="sng" dirty="0" smtClean="0"/>
              <a:t>           </a:t>
            </a:r>
            <a:r>
              <a:rPr lang="en-US" sz="1200" b="1" u="sng" dirty="0" smtClean="0">
                <a:solidFill>
                  <a:srgbClr val="0000FF"/>
                </a:solidFill>
              </a:rPr>
              <a:t>Reading </a:t>
            </a:r>
            <a:r>
              <a:rPr lang="en-US" sz="1200" b="1" u="sng" smtClean="0">
                <a:solidFill>
                  <a:srgbClr val="0000FF"/>
                </a:solidFill>
              </a:rPr>
              <a:t>Assignment                                                 </a:t>
            </a:r>
            <a:r>
              <a:rPr lang="en-US" sz="1200" b="1" u="sng" dirty="0" smtClean="0">
                <a:solidFill>
                  <a:srgbClr val="0000FF"/>
                </a:solidFill>
              </a:rPr>
              <a:t>	Chapter 1 ( </a:t>
            </a:r>
            <a:r>
              <a:rPr lang="en-US" sz="1200" b="1" u="sng" dirty="0" err="1" smtClean="0">
                <a:solidFill>
                  <a:srgbClr val="0000FF"/>
                </a:solidFill>
              </a:rPr>
              <a:t>Savitch</a:t>
            </a:r>
            <a:r>
              <a:rPr lang="en-US" sz="1200" b="1" u="sng" dirty="0" smtClean="0">
                <a:solidFill>
                  <a:srgbClr val="0000FF"/>
                </a:solidFill>
              </a:rPr>
              <a:t> web notes – Sections 1.1-1.3)</a:t>
            </a:r>
            <a:r>
              <a:rPr lang="en-US" sz="1200" u="sng" dirty="0" smtClean="0"/>
              <a:t>    </a:t>
            </a:r>
            <a:r>
              <a:rPr lang="en-US" sz="1200" dirty="0" smtClean="0"/>
              <a:t>                                                                                                               </a:t>
            </a:r>
          </a:p>
          <a:p>
            <a:r>
              <a:rPr lang="en-US" sz="1200" dirty="0" smtClean="0"/>
              <a:t>4/7	Program Style, Screen Output Console Input	     	Sections 1.4, 2.1	       </a:t>
            </a:r>
          </a:p>
          <a:p>
            <a:r>
              <a:rPr lang="en-US" sz="1200" u="sng" dirty="0" smtClean="0"/>
              <a:t>4/9      Branching   					      		Sections 3.1	                     </a:t>
            </a:r>
            <a:r>
              <a:rPr lang="en-US" sz="1200" b="1" u="sng" dirty="0" smtClean="0"/>
              <a:t>Assignment 1 Due 4/10</a:t>
            </a:r>
            <a:r>
              <a:rPr lang="en-US" sz="1200" u="sng" dirty="0" smtClean="0"/>
              <a:t> </a:t>
            </a:r>
            <a:r>
              <a:rPr lang="en-US" sz="1200" dirty="0" smtClean="0"/>
              <a:t>                                                      </a:t>
            </a:r>
          </a:p>
          <a:p>
            <a:r>
              <a:rPr lang="en-US" sz="1200" dirty="0" smtClean="0"/>
              <a:t>4/14	Console Input Using The Scanner Class		     	Section 2.2, 2.3</a:t>
            </a:r>
          </a:p>
          <a:p>
            <a:r>
              <a:rPr lang="en-US" sz="1200" u="sng" dirty="0" smtClean="0"/>
              <a:t>4/16	Introduction to File Input, Boolean Expression	      	Section 3.2   	        		</a:t>
            </a:r>
            <a:r>
              <a:rPr lang="en-US" sz="1200" b="1" u="sng" dirty="0" smtClean="0"/>
              <a:t>Assignment 2 Due 4/17</a:t>
            </a:r>
            <a:endParaRPr lang="en-US" sz="1200" u="sng" dirty="0" smtClean="0"/>
          </a:p>
          <a:p>
            <a:r>
              <a:rPr lang="en-US" sz="1200" dirty="0" smtClean="0"/>
              <a:t>4/21	Loops						      		Section 3.3</a:t>
            </a:r>
          </a:p>
          <a:p>
            <a:r>
              <a:rPr lang="en-US" sz="1200" u="sng" dirty="0" smtClean="0"/>
              <a:t>4/23	Debugging, The CLASS String			     	Section 3.4, 1.3	       	</a:t>
            </a:r>
            <a:r>
              <a:rPr lang="en-US" sz="1200" b="1" u="sng" dirty="0" smtClean="0"/>
              <a:t>Assignment 3 Due 4/24</a:t>
            </a:r>
            <a:endParaRPr lang="en-US" sz="1200" dirty="0" smtClean="0"/>
          </a:p>
          <a:p>
            <a:r>
              <a:rPr lang="en-US" sz="1200" dirty="0" smtClean="0"/>
              <a:t>4/28	Review</a:t>
            </a:r>
          </a:p>
          <a:p>
            <a:r>
              <a:rPr lang="en-US" sz="1200" b="1" u="sng" dirty="0" smtClean="0"/>
              <a:t>4/30	MIDTERM EXAM 1														                                                                                                                                                            </a:t>
            </a:r>
            <a:endParaRPr lang="en-US" sz="1200" dirty="0" smtClean="0"/>
          </a:p>
          <a:p>
            <a:r>
              <a:rPr lang="en-US" sz="1200" dirty="0" smtClean="0"/>
              <a:t>5/5	Class Definitions				      		Sections 4.1              </a:t>
            </a:r>
          </a:p>
          <a:p>
            <a:r>
              <a:rPr lang="en-US" sz="1200" u="sng" dirty="0" smtClean="0"/>
              <a:t>5/7	Information Hiding and Encapsulation		       	Sections 4.2                       </a:t>
            </a:r>
            <a:r>
              <a:rPr lang="en-US" sz="1200" b="1" u="sng" dirty="0" smtClean="0"/>
              <a:t>Assignment 4 Due 5/6</a:t>
            </a:r>
            <a:endParaRPr lang="en-US" sz="1200" u="sng" dirty="0" smtClean="0"/>
          </a:p>
          <a:p>
            <a:r>
              <a:rPr lang="en-US" sz="1200" dirty="0" smtClean="0"/>
              <a:t>5/12	Arrays						       		Section 6.1</a:t>
            </a:r>
          </a:p>
          <a:p>
            <a:r>
              <a:rPr lang="en-US" sz="1200" u="sng" dirty="0" smtClean="0"/>
              <a:t>5/14	Arrays			       		       	       		Section 6.2                         </a:t>
            </a:r>
            <a:r>
              <a:rPr lang="en-US" sz="1200" b="1" u="sng" dirty="0" smtClean="0"/>
              <a:t>Assignment 5 Due 5/15</a:t>
            </a:r>
            <a:r>
              <a:rPr lang="en-US" sz="1200" u="sng" dirty="0" smtClean="0"/>
              <a:t>     </a:t>
            </a:r>
            <a:endParaRPr lang="en-US" sz="1200" dirty="0" smtClean="0"/>
          </a:p>
          <a:p>
            <a:r>
              <a:rPr lang="en-US" sz="1200" dirty="0" smtClean="0"/>
              <a:t>5/18</a:t>
            </a:r>
            <a:r>
              <a:rPr lang="en-US" sz="1200" i="1" dirty="0" smtClean="0"/>
              <a:t>	LAST DAY TO DROP A COURSE</a:t>
            </a:r>
            <a:endParaRPr lang="en-US" sz="1200" dirty="0" smtClean="0"/>
          </a:p>
          <a:p>
            <a:r>
              <a:rPr lang="en-US" sz="1200" dirty="0" smtClean="0"/>
              <a:t>5/19	Arrays, Review			      	       	       	Section 6.3		       </a:t>
            </a:r>
          </a:p>
          <a:p>
            <a:r>
              <a:rPr lang="en-US" sz="1200" b="1" u="sng" dirty="0" smtClean="0"/>
              <a:t>5/21</a:t>
            </a:r>
            <a:r>
              <a:rPr lang="en-US" sz="1200" u="sng" dirty="0" smtClean="0"/>
              <a:t>    </a:t>
            </a:r>
            <a:r>
              <a:rPr lang="en-US" sz="1200" b="1" u="sng" dirty="0" smtClean="0"/>
              <a:t>MIDTERM EXAM 2</a:t>
            </a:r>
            <a:r>
              <a:rPr lang="en-US" sz="1200" u="sng" dirty="0" smtClean="0"/>
              <a:t>							        			</a:t>
            </a:r>
            <a:r>
              <a:rPr lang="en-US" sz="1200" b="1" u="sng" dirty="0" smtClean="0"/>
              <a:t>Assignment 6 Due 5/24  </a:t>
            </a:r>
            <a:endParaRPr lang="en-US" sz="1200" dirty="0" smtClean="0"/>
          </a:p>
          <a:p>
            <a:r>
              <a:rPr lang="en-US" sz="1200" b="1" dirty="0" smtClean="0"/>
              <a:t>5/26    No School </a:t>
            </a:r>
            <a:endParaRPr lang="en-US" sz="1200" dirty="0" smtClean="0"/>
          </a:p>
          <a:p>
            <a:r>
              <a:rPr lang="en-US" sz="1200" u="sng" dirty="0" smtClean="0"/>
              <a:t>5/28	Arrays, Text Files				     		Section 6.4, 4.4	    </a:t>
            </a:r>
            <a:r>
              <a:rPr lang="en-US" sz="1200" dirty="0" smtClean="0"/>
              <a:t>________________________</a:t>
            </a:r>
            <a:r>
              <a:rPr lang="en-US" sz="1200" u="sng" dirty="0" smtClean="0"/>
              <a:t>            </a:t>
            </a:r>
            <a:endParaRPr lang="en-US" sz="1200" dirty="0" smtClean="0"/>
          </a:p>
          <a:p>
            <a:r>
              <a:rPr lang="en-US" sz="1200" dirty="0" smtClean="0"/>
              <a:t>6/2</a:t>
            </a:r>
            <a:r>
              <a:rPr lang="en-US" sz="1200" b="1" dirty="0" smtClean="0"/>
              <a:t>	</a:t>
            </a:r>
            <a:r>
              <a:rPr lang="en-US" sz="1200" dirty="0" smtClean="0"/>
              <a:t>Constructors					      		Section 10.1, 10.2	</a:t>
            </a:r>
          </a:p>
          <a:p>
            <a:r>
              <a:rPr lang="en-US" sz="1200" u="sng" dirty="0" smtClean="0"/>
              <a:t>6/4	Review						      			        		</a:t>
            </a:r>
            <a:r>
              <a:rPr lang="en-US" sz="1200" b="1" u="sng" dirty="0" smtClean="0"/>
              <a:t>Assignment 7 Due 6/6</a:t>
            </a:r>
            <a:endParaRPr lang="en-US" sz="1200" u="sng" dirty="0" smtClean="0"/>
          </a:p>
          <a:p>
            <a:r>
              <a:rPr lang="en-US" sz="1200" b="1" dirty="0" smtClean="0"/>
              <a:t>6/9	FINAL EXAM, Monday June 9</a:t>
            </a:r>
            <a:r>
              <a:rPr lang="en-US" sz="1200" b="1" baseline="30000" dirty="0" smtClean="0"/>
              <a:t>th</a:t>
            </a:r>
            <a:r>
              <a:rPr lang="en-US" sz="1200" b="1" dirty="0" smtClean="0"/>
              <a:t>, 8:00 – 10:00 PM in class 		</a:t>
            </a:r>
            <a:endParaRPr lang="en-US" sz="1200"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mtClean="0"/>
              <a:t>What is this course?</a:t>
            </a:r>
            <a:endParaRPr lang="en-US" smtClean="0">
              <a:solidFill>
                <a:srgbClr val="FF0000"/>
              </a:solidFill>
            </a:endParaRPr>
          </a:p>
        </p:txBody>
      </p:sp>
      <p:sp>
        <p:nvSpPr>
          <p:cNvPr id="4" name="Footer Placeholder 3"/>
          <p:cNvSpPr>
            <a:spLocks noGrp="1"/>
          </p:cNvSpPr>
          <p:nvPr>
            <p:ph type="ftr" sz="quarter" idx="11"/>
          </p:nvPr>
        </p:nvSpPr>
        <p:spPr/>
        <p:txBody>
          <a:bodyPr/>
          <a:lstStyle/>
          <a:p>
            <a:pPr>
              <a:defRPr/>
            </a:pPr>
            <a:r>
              <a:rPr lang="en-US"/>
              <a:t>CSS 161: Fundamentals of Computing</a:t>
            </a:r>
            <a:endParaRPr lang="en-US" dirty="0"/>
          </a:p>
        </p:txBody>
      </p:sp>
      <p:pic>
        <p:nvPicPr>
          <p:cNvPr id="4100"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4044950"/>
            <a:ext cx="6350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Slide Number Placeholder 1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390F1813-8087-43EC-8AB7-79B40D5CCF09}" type="slidenum">
              <a:rPr lang="en-US" smtClean="0">
                <a:solidFill>
                  <a:srgbClr val="898989"/>
                </a:solidFill>
                <a:latin typeface="Calibri" charset="0"/>
              </a:rPr>
              <a:pPr eaLnBrk="1" hangingPunct="1"/>
              <a:t>3</a:t>
            </a:fld>
            <a:endParaRPr lang="en-US" smtClean="0">
              <a:solidFill>
                <a:srgbClr val="898989"/>
              </a:solidFill>
              <a:latin typeface="Calibri"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13" y="1417638"/>
            <a:ext cx="7967013" cy="2252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mtClean="0"/>
              <a:t>What is this course’s lab?</a:t>
            </a:r>
            <a:endParaRPr lang="en-US" smtClean="0">
              <a:solidFill>
                <a:srgbClr val="FF0000"/>
              </a:solidFill>
            </a:endParaRPr>
          </a:p>
        </p:txBody>
      </p:sp>
      <p:sp>
        <p:nvSpPr>
          <p:cNvPr id="4" name="Footer Placeholder 3"/>
          <p:cNvSpPr>
            <a:spLocks noGrp="1"/>
          </p:cNvSpPr>
          <p:nvPr>
            <p:ph type="ftr" sz="quarter" idx="11"/>
          </p:nvPr>
        </p:nvSpPr>
        <p:spPr/>
        <p:txBody>
          <a:bodyPr/>
          <a:lstStyle/>
          <a:p>
            <a:pPr>
              <a:defRPr/>
            </a:pPr>
            <a:r>
              <a:rPr lang="en-US"/>
              <a:t>CSS 161: Fundamentals of Computing</a:t>
            </a:r>
            <a:endParaRPr lang="en-US" dirty="0"/>
          </a:p>
        </p:txBody>
      </p:sp>
      <p:sp>
        <p:nvSpPr>
          <p:cNvPr id="5124"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2A7F4903-2953-4041-A216-E67ACC0A1BD1}" type="slidenum">
              <a:rPr lang="en-US" smtClean="0">
                <a:solidFill>
                  <a:srgbClr val="898989"/>
                </a:solidFill>
                <a:latin typeface="Calibri" charset="0"/>
              </a:rPr>
              <a:pPr eaLnBrk="1" hangingPunct="1"/>
              <a:t>4</a:t>
            </a:fld>
            <a:endParaRPr lang="en-US" smtClean="0">
              <a:solidFill>
                <a:srgbClr val="898989"/>
              </a:solidFill>
              <a:latin typeface="Calibri"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1590675"/>
            <a:ext cx="8332787" cy="207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Who am I, &amp; why am I here?</a:t>
            </a:r>
          </a:p>
        </p:txBody>
      </p:sp>
      <p:sp>
        <p:nvSpPr>
          <p:cNvPr id="6147" name="Content Placeholder 2"/>
          <p:cNvSpPr>
            <a:spLocks noGrp="1"/>
          </p:cNvSpPr>
          <p:nvPr>
            <p:ph idx="1"/>
          </p:nvPr>
        </p:nvSpPr>
        <p:spPr>
          <a:xfrm>
            <a:off x="457200" y="1600200"/>
            <a:ext cx="8229600" cy="4152900"/>
          </a:xfrm>
        </p:spPr>
        <p:txBody>
          <a:bodyPr/>
          <a:lstStyle/>
          <a:p>
            <a:pPr eaLnBrk="1" hangingPunct="1">
              <a:defRPr/>
            </a:pPr>
            <a:r>
              <a:rPr lang="en-US" dirty="0" smtClean="0"/>
              <a:t>Joey Benitez</a:t>
            </a:r>
          </a:p>
          <a:p>
            <a:pPr lvl="1" eaLnBrk="1" hangingPunct="1">
              <a:defRPr/>
            </a:pPr>
            <a:r>
              <a:rPr lang="en-US" dirty="0" smtClean="0"/>
              <a:t>Lecturer,</a:t>
            </a:r>
          </a:p>
          <a:p>
            <a:pPr marL="457200" lvl="1" indent="0" eaLnBrk="1" hangingPunct="1">
              <a:buNone/>
              <a:defRPr/>
            </a:pPr>
            <a:r>
              <a:rPr lang="en-US" dirty="0" smtClean="0"/>
              <a:t>   Computing </a:t>
            </a:r>
            <a:r>
              <a:rPr lang="en-US" dirty="0"/>
              <a:t>&amp; Software Systems / Mathematics</a:t>
            </a:r>
            <a:endParaRPr lang="en-US" dirty="0" smtClean="0"/>
          </a:p>
          <a:p>
            <a:pPr lvl="1" eaLnBrk="1" hangingPunct="1">
              <a:defRPr/>
            </a:pPr>
            <a:r>
              <a:rPr lang="en-US" dirty="0" smtClean="0"/>
              <a:t>MS Mathematics, Colorado State University</a:t>
            </a:r>
          </a:p>
          <a:p>
            <a:pPr lvl="1" eaLnBrk="1" hangingPunct="1">
              <a:defRPr/>
            </a:pPr>
            <a:r>
              <a:rPr lang="en-US" dirty="0" smtClean="0"/>
              <a:t>Software Developer 30+ years, Century Link</a:t>
            </a:r>
          </a:p>
          <a:p>
            <a:pPr lvl="1" eaLnBrk="1" hangingPunct="1">
              <a:defRPr/>
            </a:pPr>
            <a:r>
              <a:rPr lang="en-US" dirty="0" smtClean="0"/>
              <a:t>Naming conventions</a:t>
            </a:r>
          </a:p>
          <a:p>
            <a:pPr lvl="2" eaLnBrk="1" hangingPunct="1">
              <a:defRPr/>
            </a:pPr>
            <a:r>
              <a:rPr lang="en-US" dirty="0" smtClean="0"/>
              <a:t>“Joey”</a:t>
            </a:r>
          </a:p>
          <a:p>
            <a:pPr lvl="2" eaLnBrk="1" hangingPunct="1">
              <a:defRPr/>
            </a:pPr>
            <a:r>
              <a:rPr lang="en-US" dirty="0" smtClean="0"/>
              <a:t>“Mr. Benitez”</a:t>
            </a:r>
          </a:p>
        </p:txBody>
      </p:sp>
      <p:sp>
        <p:nvSpPr>
          <p:cNvPr id="4" name="Footer Placeholder 3"/>
          <p:cNvSpPr>
            <a:spLocks noGrp="1"/>
          </p:cNvSpPr>
          <p:nvPr>
            <p:ph type="ftr" sz="quarter" idx="11"/>
          </p:nvPr>
        </p:nvSpPr>
        <p:spPr/>
        <p:txBody>
          <a:bodyPr/>
          <a:lstStyle/>
          <a:p>
            <a:pPr>
              <a:defRPr/>
            </a:pPr>
            <a:r>
              <a:rPr lang="en-US"/>
              <a:t>CSS 161: Fundamentals of Computing</a:t>
            </a:r>
          </a:p>
        </p:txBody>
      </p:sp>
      <p:sp>
        <p:nvSpPr>
          <p:cNvPr id="61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F979AF93-A47D-447C-8177-52CF686F28A1}" type="slidenum">
              <a:rPr lang="en-US" smtClean="0">
                <a:solidFill>
                  <a:srgbClr val="898989"/>
                </a:solidFill>
                <a:latin typeface="Calibri" charset="0"/>
              </a:rPr>
              <a:pPr eaLnBrk="1" hangingPunct="1"/>
              <a:t>5</a:t>
            </a:fld>
            <a:endParaRPr lang="en-US" smtClean="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Who are you &amp; why are you here?</a:t>
            </a:r>
          </a:p>
        </p:txBody>
      </p:sp>
      <p:sp>
        <p:nvSpPr>
          <p:cNvPr id="13315" name="Content Placeholder 2"/>
          <p:cNvSpPr>
            <a:spLocks noGrp="1"/>
          </p:cNvSpPr>
          <p:nvPr>
            <p:ph idx="1"/>
          </p:nvPr>
        </p:nvSpPr>
        <p:spPr/>
        <p:txBody>
          <a:bodyPr/>
          <a:lstStyle/>
          <a:p>
            <a:pPr eaLnBrk="1" hangingPunct="1">
              <a:defRPr/>
            </a:pPr>
            <a:r>
              <a:rPr lang="en-US" dirty="0" smtClean="0"/>
              <a:t>Name</a:t>
            </a:r>
          </a:p>
          <a:p>
            <a:pPr eaLnBrk="1" hangingPunct="1">
              <a:defRPr/>
            </a:pPr>
            <a:r>
              <a:rPr lang="en-US" dirty="0" smtClean="0"/>
              <a:t>Why are you taking this course?</a:t>
            </a:r>
          </a:p>
          <a:p>
            <a:pPr eaLnBrk="1" hangingPunct="1">
              <a:defRPr/>
            </a:pPr>
            <a:r>
              <a:rPr lang="en-US" dirty="0" smtClean="0"/>
              <a:t>Do </a:t>
            </a:r>
            <a:r>
              <a:rPr lang="en-US" dirty="0"/>
              <a:t>you have any programming experience</a:t>
            </a:r>
            <a:r>
              <a:rPr lang="en-US" dirty="0" smtClean="0"/>
              <a:t>?</a:t>
            </a:r>
          </a:p>
          <a:p>
            <a:pPr marL="0" indent="0" eaLnBrk="1" hangingPunct="1">
              <a:buFont typeface="Arial" charset="0"/>
              <a:buNone/>
              <a:defRPr/>
            </a:pPr>
            <a:r>
              <a:rPr lang="en-US" dirty="0" smtClean="0"/>
              <a:t>    If </a:t>
            </a:r>
            <a:r>
              <a:rPr lang="en-US" dirty="0"/>
              <a:t>so, which language(s</a:t>
            </a:r>
            <a:r>
              <a:rPr lang="en-US" dirty="0" smtClean="0"/>
              <a:t>)?  </a:t>
            </a:r>
          </a:p>
          <a:p>
            <a:pPr eaLnBrk="1" hangingPunct="1">
              <a:defRPr/>
            </a:pPr>
            <a:r>
              <a:rPr lang="en-US" dirty="0" smtClean="0"/>
              <a:t>Any experience using an IDE (Integrated Development Environment)?</a:t>
            </a:r>
            <a:endParaRPr lang="en-US" dirty="0"/>
          </a:p>
          <a:p>
            <a:pPr eaLnBrk="1" hangingPunct="1">
              <a:defRPr/>
            </a:pPr>
            <a:r>
              <a:rPr lang="en-US" dirty="0" smtClean="0"/>
              <a:t>Something about yourself</a:t>
            </a:r>
          </a:p>
          <a:p>
            <a:pPr marL="0" indent="0" eaLnBrk="1" hangingPunct="1">
              <a:buFont typeface="Arial" charset="0"/>
              <a:buNone/>
              <a:defRPr/>
            </a:pPr>
            <a:endParaRPr lang="en-US" dirty="0"/>
          </a:p>
          <a:p>
            <a:pPr eaLnBrk="1" hangingPunct="1">
              <a:defRPr/>
            </a:pPr>
            <a:endParaRPr lang="en-US" dirty="0"/>
          </a:p>
          <a:p>
            <a:pPr eaLnBrk="1" hangingPunct="1">
              <a:defRPr/>
            </a:pPr>
            <a:endParaRPr lang="en-US" dirty="0" smtClean="0"/>
          </a:p>
        </p:txBody>
      </p:sp>
      <p:sp>
        <p:nvSpPr>
          <p:cNvPr id="4" name="Footer Placeholder 3"/>
          <p:cNvSpPr>
            <a:spLocks noGrp="1"/>
          </p:cNvSpPr>
          <p:nvPr>
            <p:ph type="ftr" sz="quarter" idx="11"/>
          </p:nvPr>
        </p:nvSpPr>
        <p:spPr/>
        <p:txBody>
          <a:bodyPr/>
          <a:lstStyle/>
          <a:p>
            <a:pPr>
              <a:defRPr/>
            </a:pPr>
            <a:r>
              <a:rPr lang="en-US"/>
              <a:t>CSS 161: Fundamentals of Computing</a:t>
            </a:r>
          </a:p>
        </p:txBody>
      </p:sp>
      <p:sp>
        <p:nvSpPr>
          <p:cNvPr id="819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57C7B9E9-251E-4541-B734-DA53872A080D}" type="slidenum">
              <a:rPr lang="en-US" smtClean="0">
                <a:solidFill>
                  <a:srgbClr val="898989"/>
                </a:solidFill>
                <a:latin typeface="Calibri" charset="0"/>
              </a:rPr>
              <a:pPr eaLnBrk="1" hangingPunct="1"/>
              <a:t>6</a:t>
            </a:fld>
            <a:endParaRPr lang="en-US" smtClean="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CSS 161: Fundamentals of Computing</a:t>
            </a:r>
            <a:endParaRPr lang="en-US" dirty="0"/>
          </a:p>
        </p:txBody>
      </p:sp>
      <p:sp>
        <p:nvSpPr>
          <p:cNvPr id="3" name="Slide Number Placeholder 2"/>
          <p:cNvSpPr>
            <a:spLocks noGrp="1"/>
          </p:cNvSpPr>
          <p:nvPr>
            <p:ph type="sldNum" sz="quarter" idx="12"/>
          </p:nvPr>
        </p:nvSpPr>
        <p:spPr/>
        <p:txBody>
          <a:bodyPr/>
          <a:lstStyle/>
          <a:p>
            <a:pPr>
              <a:defRPr/>
            </a:pPr>
            <a:fld id="{5348E5B3-7065-4767-8B57-419C9DF8C2D3}" type="slidenum">
              <a:rPr lang="en-US" smtClean="0"/>
              <a:pPr>
                <a:defRPr/>
              </a:pPr>
              <a:t>7</a:t>
            </a:fld>
            <a:endParaRPr lang="en-US"/>
          </a:p>
        </p:txBody>
      </p:sp>
      <p:sp>
        <p:nvSpPr>
          <p:cNvPr id="5" name="Rectangle 4"/>
          <p:cNvSpPr/>
          <p:nvPr/>
        </p:nvSpPr>
        <p:spPr>
          <a:xfrm>
            <a:off x="546100" y="506443"/>
            <a:ext cx="8140700" cy="3970318"/>
          </a:xfrm>
          <a:prstGeom prst="rect">
            <a:avLst/>
          </a:prstGeom>
        </p:spPr>
        <p:txBody>
          <a:bodyPr wrap="square">
            <a:spAutoFit/>
          </a:bodyPr>
          <a:lstStyle/>
          <a:p>
            <a:r>
              <a:rPr lang="en-US" b="1" dirty="0">
                <a:solidFill>
                  <a:srgbClr val="0070C0"/>
                </a:solidFill>
              </a:rPr>
              <a:t>THE FIELD (computer science) IS HOT </a:t>
            </a:r>
            <a:r>
              <a:rPr lang="en-US" b="1" dirty="0" smtClean="0">
                <a:solidFill>
                  <a:srgbClr val="0070C0"/>
                </a:solidFill>
              </a:rPr>
              <a:t>AGAIN</a:t>
            </a:r>
          </a:p>
          <a:p>
            <a:endParaRPr lang="en-US" dirty="0"/>
          </a:p>
          <a:p>
            <a:r>
              <a:rPr lang="en-US" dirty="0"/>
              <a:t>… the number of incoming freshman who listed computer science as their desired major has more than doubled in just 3 years at UW.  Western Washington University has seen its computer-science majors double in 2 years…</a:t>
            </a:r>
          </a:p>
          <a:p>
            <a:r>
              <a:rPr lang="en-US" dirty="0"/>
              <a:t> </a:t>
            </a:r>
            <a:endParaRPr lang="en-US" dirty="0" smtClean="0"/>
          </a:p>
          <a:p>
            <a:endParaRPr lang="en-US" dirty="0"/>
          </a:p>
          <a:p>
            <a:r>
              <a:rPr lang="en-US" b="1" dirty="0">
                <a:solidFill>
                  <a:srgbClr val="0070C0"/>
                </a:solidFill>
              </a:rPr>
              <a:t>DEGREE CAN LEAD TO A GOOD </a:t>
            </a:r>
            <a:r>
              <a:rPr lang="en-US" b="1" dirty="0" smtClean="0">
                <a:solidFill>
                  <a:srgbClr val="0070C0"/>
                </a:solidFill>
              </a:rPr>
              <a:t>JOB</a:t>
            </a:r>
          </a:p>
          <a:p>
            <a:endParaRPr lang="en-US" b="1" dirty="0">
              <a:solidFill>
                <a:srgbClr val="0070C0"/>
              </a:solidFill>
            </a:endParaRPr>
          </a:p>
          <a:p>
            <a:r>
              <a:rPr lang="en-US" dirty="0"/>
              <a:t>…All of EWU (Eastern Washington University) </a:t>
            </a:r>
            <a:r>
              <a:rPr lang="en-US"/>
              <a:t>spring </a:t>
            </a:r>
            <a:r>
              <a:rPr lang="en-US" smtClean="0"/>
              <a:t>(2013) computer-science </a:t>
            </a:r>
            <a:r>
              <a:rPr lang="en-US" dirty="0"/>
              <a:t>grads --- about 90 students --- were offered jobs in Spokane area, and many of those jobs start at $80,000 a year said Steve Simmons, computer-science professor.</a:t>
            </a:r>
          </a:p>
        </p:txBody>
      </p:sp>
    </p:spTree>
    <p:extLst>
      <p:ext uri="{BB962C8B-B14F-4D97-AF65-F5344CB8AC3E}">
        <p14:creationId xmlns:p14="http://schemas.microsoft.com/office/powerpoint/2010/main" val="513752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Empowerment … with benefits</a:t>
            </a:r>
          </a:p>
        </p:txBody>
      </p:sp>
      <p:sp>
        <p:nvSpPr>
          <p:cNvPr id="3" name="Footer Placeholder 2"/>
          <p:cNvSpPr>
            <a:spLocks noGrp="1"/>
          </p:cNvSpPr>
          <p:nvPr>
            <p:ph type="ftr" sz="quarter" idx="11"/>
          </p:nvPr>
        </p:nvSpPr>
        <p:spPr/>
        <p:txBody>
          <a:bodyPr/>
          <a:lstStyle/>
          <a:p>
            <a:pPr>
              <a:defRPr/>
            </a:pPr>
            <a:r>
              <a:rPr lang="en-US"/>
              <a:t>CSS 161: Fundamentals of Computing</a:t>
            </a:r>
          </a:p>
        </p:txBody>
      </p:sp>
      <p:pic>
        <p:nvPicPr>
          <p:cNvPr id="717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8150" y="1417638"/>
            <a:ext cx="5743575" cy="416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Rectangle 4"/>
          <p:cNvSpPr>
            <a:spLocks noChangeArrowheads="1"/>
          </p:cNvSpPr>
          <p:nvPr/>
        </p:nvSpPr>
        <p:spPr bwMode="auto">
          <a:xfrm>
            <a:off x="1836738" y="5703888"/>
            <a:ext cx="5861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400" dirty="0">
                <a:latin typeface="Calibri" charset="0"/>
                <a:hlinkClick r:id="rId3"/>
              </a:rPr>
              <a:t>http://www.geekwire.com/2012/chart-pays-seattle-software-engineers/</a:t>
            </a:r>
            <a:endParaRPr lang="en-US" sz="1400" dirty="0">
              <a:latin typeface="Calibri" charset="0"/>
            </a:endParaRPr>
          </a:p>
        </p:txBody>
      </p:sp>
      <p:sp>
        <p:nvSpPr>
          <p:cNvPr id="717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B23C65F-0FB0-4A5B-AFAB-86371F5446C9}" type="slidenum">
              <a:rPr lang="en-US" smtClean="0">
                <a:solidFill>
                  <a:srgbClr val="898989"/>
                </a:solidFill>
                <a:latin typeface="Calibri" charset="0"/>
              </a:rPr>
              <a:pPr eaLnBrk="1" hangingPunct="1"/>
              <a:t>8</a:t>
            </a:fld>
            <a:endParaRPr lang="en-US" smtClean="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Course Objectives</a:t>
            </a:r>
          </a:p>
        </p:txBody>
      </p:sp>
      <p:sp>
        <p:nvSpPr>
          <p:cNvPr id="9219" name="Content Placeholder 2"/>
          <p:cNvSpPr>
            <a:spLocks noGrp="1"/>
          </p:cNvSpPr>
          <p:nvPr>
            <p:ph idx="1"/>
          </p:nvPr>
        </p:nvSpPr>
        <p:spPr/>
        <p:txBody>
          <a:bodyPr/>
          <a:lstStyle/>
          <a:p>
            <a:pPr eaLnBrk="1" hangingPunct="1">
              <a:lnSpc>
                <a:spcPct val="80000"/>
              </a:lnSpc>
            </a:pPr>
            <a:r>
              <a:rPr lang="en-US" sz="2500" b="1" dirty="0" smtClean="0"/>
              <a:t>Learn</a:t>
            </a:r>
            <a:r>
              <a:rPr lang="en-US" sz="2500" dirty="0" smtClean="0"/>
              <a:t> </a:t>
            </a:r>
          </a:p>
          <a:p>
            <a:pPr lvl="1" eaLnBrk="1" hangingPunct="1">
              <a:lnSpc>
                <a:spcPct val="80000"/>
              </a:lnSpc>
            </a:pPr>
            <a:r>
              <a:rPr lang="en-US" sz="2200" dirty="0" smtClean="0"/>
              <a:t>programming fundamentals  </a:t>
            </a:r>
            <a:br>
              <a:rPr lang="en-US" sz="2200" dirty="0" smtClean="0"/>
            </a:br>
            <a:r>
              <a:rPr lang="en-US" sz="2200" dirty="0" smtClean="0"/>
              <a:t> </a:t>
            </a:r>
          </a:p>
          <a:p>
            <a:pPr lvl="1" eaLnBrk="1" hangingPunct="1">
              <a:lnSpc>
                <a:spcPct val="80000"/>
              </a:lnSpc>
            </a:pPr>
            <a:r>
              <a:rPr lang="en-US" sz="2200" dirty="0" smtClean="0"/>
              <a:t>computer organization</a:t>
            </a:r>
            <a:br>
              <a:rPr lang="en-US" sz="2200" dirty="0" smtClean="0"/>
            </a:br>
            <a:r>
              <a:rPr lang="en-US" sz="2200" dirty="0" smtClean="0"/>
              <a:t> </a:t>
            </a:r>
          </a:p>
          <a:p>
            <a:pPr lvl="1" eaLnBrk="1" hangingPunct="1">
              <a:lnSpc>
                <a:spcPct val="80000"/>
              </a:lnSpc>
            </a:pPr>
            <a:r>
              <a:rPr lang="en-US" sz="2200" dirty="0" smtClean="0"/>
              <a:t>algorithmic thinking</a:t>
            </a:r>
            <a:br>
              <a:rPr lang="en-US" sz="2200" dirty="0" smtClean="0"/>
            </a:br>
            <a:r>
              <a:rPr lang="en-US" sz="2200" dirty="0" smtClean="0"/>
              <a:t> </a:t>
            </a:r>
          </a:p>
          <a:p>
            <a:pPr lvl="1" eaLnBrk="1" hangingPunct="1">
              <a:lnSpc>
                <a:spcPct val="80000"/>
              </a:lnSpc>
            </a:pPr>
            <a:r>
              <a:rPr lang="en-US" sz="2200" dirty="0" smtClean="0"/>
              <a:t>software engineering concepts </a:t>
            </a:r>
            <a:br>
              <a:rPr lang="en-US" sz="2200" dirty="0" smtClean="0"/>
            </a:br>
            <a:r>
              <a:rPr lang="en-US" sz="2200" dirty="0" smtClean="0"/>
              <a:t> </a:t>
            </a:r>
          </a:p>
          <a:p>
            <a:pPr lvl="1" eaLnBrk="1" hangingPunct="1">
              <a:lnSpc>
                <a:spcPct val="80000"/>
              </a:lnSpc>
            </a:pPr>
            <a:r>
              <a:rPr lang="en-US" sz="2200" dirty="0" smtClean="0"/>
              <a:t>social and professional issues </a:t>
            </a:r>
            <a:br>
              <a:rPr lang="en-US" sz="2200" dirty="0" smtClean="0"/>
            </a:br>
            <a:r>
              <a:rPr lang="en-US" sz="2200" dirty="0" smtClean="0"/>
              <a:t> </a:t>
            </a:r>
          </a:p>
          <a:p>
            <a:pPr eaLnBrk="1" hangingPunct="1">
              <a:lnSpc>
                <a:spcPct val="80000"/>
              </a:lnSpc>
              <a:buFont typeface="Arial" charset="0"/>
              <a:buNone/>
            </a:pPr>
            <a:r>
              <a:rPr lang="en-US" sz="2500" dirty="0" smtClean="0"/>
              <a:t> </a:t>
            </a:r>
          </a:p>
          <a:p>
            <a:pPr eaLnBrk="1" hangingPunct="1">
              <a:lnSpc>
                <a:spcPct val="80000"/>
              </a:lnSpc>
              <a:buFont typeface="Arial" charset="0"/>
              <a:buNone/>
            </a:pPr>
            <a:r>
              <a:rPr lang="en-US" sz="2500" dirty="0" smtClean="0"/>
              <a:t> </a:t>
            </a:r>
          </a:p>
          <a:p>
            <a:pPr eaLnBrk="1" hangingPunct="1">
              <a:lnSpc>
                <a:spcPct val="80000"/>
              </a:lnSpc>
            </a:pPr>
            <a:endParaRPr lang="en-US" sz="2500" dirty="0" smtClean="0"/>
          </a:p>
        </p:txBody>
      </p:sp>
      <p:sp>
        <p:nvSpPr>
          <p:cNvPr id="4" name="Footer Placeholder 3"/>
          <p:cNvSpPr>
            <a:spLocks noGrp="1"/>
          </p:cNvSpPr>
          <p:nvPr>
            <p:ph type="ftr" sz="quarter" idx="11"/>
          </p:nvPr>
        </p:nvSpPr>
        <p:spPr/>
        <p:txBody>
          <a:bodyPr/>
          <a:lstStyle/>
          <a:p>
            <a:pPr>
              <a:defRPr/>
            </a:pPr>
            <a:r>
              <a:rPr lang="en-US"/>
              <a:t>CSS 161: Fundamentals of Computing</a:t>
            </a:r>
          </a:p>
        </p:txBody>
      </p:sp>
      <p:sp>
        <p:nvSpPr>
          <p:cNvPr id="922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F547550-FBCD-4C6D-A1CB-6F171FF2615A}" type="slidenum">
              <a:rPr lang="en-US" smtClean="0">
                <a:solidFill>
                  <a:srgbClr val="898989"/>
                </a:solidFill>
                <a:latin typeface="Calibri" charset="0"/>
              </a:rPr>
              <a:pPr eaLnBrk="1" hangingPunct="1"/>
              <a:t>9</a:t>
            </a:fld>
            <a:endParaRPr lang="en-US" smtClean="0">
              <a:solidFill>
                <a:srgbClr val="898989"/>
              </a:solidFill>
              <a:latin typeface="Calibri"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9682</TotalTime>
  <Words>877</Words>
  <Application>Microsoft Office PowerPoint</Application>
  <PresentationFormat>On-screen Show (4:3)</PresentationFormat>
  <Paragraphs>275</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CSS 161: Fundamentals of Computing Introduction</vt:lpstr>
      <vt:lpstr>Outline</vt:lpstr>
      <vt:lpstr>What is this course?</vt:lpstr>
      <vt:lpstr>What is this course’s lab?</vt:lpstr>
      <vt:lpstr>Who am I, &amp; why am I here?</vt:lpstr>
      <vt:lpstr>Who are you &amp; why are you here?</vt:lpstr>
      <vt:lpstr>PowerPoint Presentation</vt:lpstr>
      <vt:lpstr>Empowerment … with benefits</vt:lpstr>
      <vt:lpstr>Course Objectives</vt:lpstr>
      <vt:lpstr>Course Objectives</vt:lpstr>
      <vt:lpstr>Course Objectives</vt:lpstr>
      <vt:lpstr>Course Objectives</vt:lpstr>
      <vt:lpstr>Course Objectives</vt:lpstr>
      <vt:lpstr>Course Objectives</vt:lpstr>
      <vt:lpstr>Course Objectives</vt:lpstr>
      <vt:lpstr>Course Objectives</vt:lpstr>
      <vt:lpstr>Logistics </vt:lpstr>
      <vt:lpstr>Grading</vt:lpstr>
      <vt:lpstr>UWB Academic Standards</vt:lpstr>
      <vt:lpstr>Attendance &amp; Attention</vt:lpstr>
      <vt:lpstr>Assignments &amp; Exams </vt:lpstr>
      <vt:lpstr>Required Textbook</vt:lpstr>
      <vt:lpstr>Supplemental Material</vt:lpstr>
      <vt:lpstr>Supplemental Material</vt:lpstr>
      <vt:lpstr>Supplemental Material (All located on course website)</vt:lpstr>
      <vt:lpstr>Approximate Schedule</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UWB CSS 161 Introduction</dc:title>
  <dc:creator>Joe McCarthy</dc:creator>
  <cp:lastModifiedBy>Joey</cp:lastModifiedBy>
  <cp:revision>109</cp:revision>
  <cp:lastPrinted>2013-08-26T22:20:25Z</cp:lastPrinted>
  <dcterms:created xsi:type="dcterms:W3CDTF">2013-01-07T22:23:05Z</dcterms:created>
  <dcterms:modified xsi:type="dcterms:W3CDTF">2014-03-31T17:19:27Z</dcterms:modified>
</cp:coreProperties>
</file>