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65" autoAdjust="0"/>
  </p:normalViewPr>
  <p:slideViewPr>
    <p:cSldViewPr>
      <p:cViewPr>
        <p:scale>
          <a:sx n="75" d="100"/>
          <a:sy n="75" d="100"/>
        </p:scale>
        <p:origin x="-2664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1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0CCB-74A2-47B5-BDB9-55C3C2C478B9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9CE8-E67F-4AEB-AD5F-3765F70E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1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EBF797-9538-448D-BBBB-1FFECC4E1260}" type="datetimeFigureOut">
              <a:rPr lang="en-US"/>
              <a:pPr>
                <a:defRPr/>
              </a:pPr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1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E3D324-4ED6-4C1F-9C29-C70FCB81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E8A19D-F340-43AE-B400-CEDF2D9383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F10F61-4684-4E46-9C94-FFB5673C40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012210-FBB8-479A-A00C-64996C2D15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AAAFC0-0710-4631-835C-7E88BB43E0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BCAA64-DB2F-40C2-98DD-E8580AB1D0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C87338-2BFC-4C31-8DB6-CDF53C07C3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497B5-585B-428A-AA17-E0475394DC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7A00F9-C8DD-4B45-8E08-363137360D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4A1A-96CD-42CA-8768-9C055832CB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EE4979-E5D2-43BA-AE11-12FE1C8962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FF8EB-017E-4A6C-AE6F-69ED1F0288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612C62-CBE2-4541-B787-4C2D6EB6F5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60F355-D725-49A8-B538-B40CC65EA3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26ECB-8D77-4811-AD65-67538336BB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FF1F46-D78A-4A46-8CE2-4ED75DD3E2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89FAF2-4217-4CAB-BE87-5AF3CBC28C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889828-7E82-41A2-B558-1E95E05898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9579BE-0619-4B20-A100-3766F7F71F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291FA5-1E3C-4091-9A98-BA23A13F29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B5044C-0819-47C7-AD10-CDFC3AA43C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8CC82E-028F-4C00-8C9C-2DDD15792B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5A7B9-0059-4AD7-808A-CCD5D39820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6F774-200F-4CC1-9909-22B243E827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D3C3F-BC8C-4314-A828-8CAC9AA9F0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AC33-9E70-49B3-B8DD-0B86CDBB5AAB}" type="datetime1">
              <a:rPr lang="en-US"/>
              <a:pPr>
                <a:defRPr/>
              </a:pPr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BDB014C-EDBB-49B9-9142-55D8BD0E0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A2AA0-9686-4A14-95B4-E876C5F07B95}" type="datetime1">
              <a:rPr lang="en-US"/>
              <a:pPr>
                <a:defRPr/>
              </a:pPr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ABE58F5-F046-4FF6-A547-3325BA8A2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FDC9-5000-49EF-B1D8-6D32D4CA1783}" type="datetime1">
              <a:rPr lang="en-US"/>
              <a:pPr>
                <a:defRPr/>
              </a:pPr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C35B75B-2F06-4E01-A89F-F136D6054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E2B1A-4BE5-4BE8-8D61-498B600A7BE7}" type="datetime1">
              <a:rPr lang="en-US"/>
              <a:pPr>
                <a:defRPr/>
              </a:pPr>
              <a:t>8/28/2013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D557F5C-A0E9-4A68-90EE-44E296AA3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CB353-2CDB-41B6-B0C5-273A7F471138}" type="datetime1">
              <a:rPr lang="en-US"/>
              <a:pPr>
                <a:defRPr/>
              </a:pPr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755ABF4-E3B1-4F40-901E-DFA2B630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B8AB-252F-48E2-8E52-28F2EFF6B0D8}" type="datetime1">
              <a:rPr lang="en-US"/>
              <a:pPr>
                <a:defRPr/>
              </a:pPr>
              <a:t>8/28/2013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1E02A41-1A4A-494A-9AF3-0680C3556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AE7F7-DD00-4768-880F-3EF752068C4D}" type="datetime1">
              <a:rPr lang="en-US"/>
              <a:pPr>
                <a:defRPr/>
              </a:pPr>
              <a:t>8/28/2013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532BAF9-697D-450B-BB16-75F1E1314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B746-57B5-422F-8C5A-BEE214E1D169}" type="datetime1">
              <a:rPr lang="en-US"/>
              <a:pPr>
                <a:defRPr/>
              </a:pPr>
              <a:t>8/28/2013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A2392FB-393C-4F5C-8DBF-19C88B605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C0359-06BA-4972-9054-759B2C5A31EF}" type="datetime1">
              <a:rPr lang="en-US"/>
              <a:pPr>
                <a:defRPr/>
              </a:pPr>
              <a:t>8/28/2013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8BA72EA-0157-42F2-A1A7-3D5783D07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70DC2-8C6C-4E48-A193-260D3C230616}" type="datetime1">
              <a:rPr lang="en-US"/>
              <a:pPr>
                <a:defRPr/>
              </a:pPr>
              <a:t>8/28/2013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C1BC1F0-F886-470A-84E8-0FC3521E2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D35F-8B31-4C25-B38A-1A874D81CC64}" type="datetime1">
              <a:rPr lang="en-US"/>
              <a:pPr>
                <a:defRPr/>
              </a:pPr>
              <a:t>8/28/2013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3E81051-851D-43B5-93CA-8396C2EA1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760FC7-ED76-4F29-9793-3024CEF15BDB}" type="datetime1">
              <a:rPr lang="en-US"/>
              <a:pPr>
                <a:defRPr/>
              </a:pPr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AFD51D-3BEB-4B6E-B64F-EFA28EB76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63" r:id="rId10"/>
    <p:sldLayoutId id="214748366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1.1 Introduction to 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4953000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</p:txBody>
      </p:sp>
      <p:pic>
        <p:nvPicPr>
          <p:cNvPr id="15366" name="Picture 9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7675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Sample Java Application Program</a:t>
            </a:r>
          </a:p>
        </p:txBody>
      </p:sp>
      <p:pic>
        <p:nvPicPr>
          <p:cNvPr id="33794" name="Picture 5" descr="D1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66800"/>
            <a:ext cx="77343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12753C7-8EF2-4497-A583-605522C7236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System.out.println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programs work by having things called </a:t>
            </a:r>
            <a:r>
              <a:rPr lang="en-US" i="1" smtClean="0"/>
              <a:t>objects</a:t>
            </a:r>
            <a:r>
              <a:rPr lang="en-US" smtClean="0"/>
              <a:t> perform actions</a:t>
            </a:r>
          </a:p>
          <a:p>
            <a:pPr lvl="1" eaLnBrk="1" hangingPunct="1"/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mtClean="0"/>
              <a:t>:  an object used for sending output to the screen</a:t>
            </a:r>
          </a:p>
          <a:p>
            <a:pPr eaLnBrk="1" hangingPunct="1"/>
            <a:r>
              <a:rPr lang="en-US" smtClean="0"/>
              <a:t>The actions performed by an object are called </a:t>
            </a:r>
            <a:r>
              <a:rPr lang="en-US" i="1" smtClean="0"/>
              <a:t>methods</a:t>
            </a:r>
            <a:endParaRPr lang="en-US" smtClean="0"/>
          </a:p>
          <a:p>
            <a:pPr lvl="1" eaLnBrk="1" hangingPunct="1"/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mtClean="0"/>
              <a:t>:  the method or action that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mtClean="0"/>
              <a:t> object performs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034DEF8-1102-433B-B73B-EE59087B8FC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System.out.println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/>
              <a:t>Invoking</a:t>
            </a:r>
            <a:r>
              <a:rPr lang="en-US" sz="2800" smtClean="0"/>
              <a:t> or </a:t>
            </a:r>
            <a:r>
              <a:rPr lang="en-US" sz="2800" i="1" smtClean="0"/>
              <a:t>calling</a:t>
            </a:r>
            <a:r>
              <a:rPr lang="en-US" sz="2800" smtClean="0"/>
              <a:t> a method:  When an object performs an action using a method</a:t>
            </a:r>
          </a:p>
          <a:p>
            <a:pPr lvl="1" eaLnBrk="1" hangingPunct="1"/>
            <a:r>
              <a:rPr lang="en-US" sz="2400" smtClean="0"/>
              <a:t>Also called </a:t>
            </a:r>
            <a:r>
              <a:rPr lang="en-US" sz="2400" i="1" smtClean="0"/>
              <a:t>sending a message</a:t>
            </a:r>
            <a:r>
              <a:rPr lang="en-US" sz="2400" smtClean="0"/>
              <a:t> to the object</a:t>
            </a:r>
          </a:p>
          <a:p>
            <a:pPr lvl="1" eaLnBrk="1" hangingPunct="1"/>
            <a:r>
              <a:rPr lang="en-US" sz="2400" smtClean="0"/>
              <a:t>Method invocation syntax (in order):  an object</a:t>
            </a:r>
            <a:r>
              <a:rPr lang="en-US" sz="2400" smtClean="0">
                <a:solidFill>
                  <a:schemeClr val="accent2"/>
                </a:solidFill>
              </a:rPr>
              <a:t>,</a:t>
            </a:r>
            <a:r>
              <a:rPr lang="en-US" sz="2400" smtClean="0"/>
              <a:t> a dot (period), the method name, and a pair of parentheses</a:t>
            </a:r>
          </a:p>
          <a:p>
            <a:pPr lvl="1" eaLnBrk="1" hangingPunct="1"/>
            <a:r>
              <a:rPr lang="en-US" sz="2400" smtClean="0"/>
              <a:t>Arguments</a:t>
            </a:r>
            <a:r>
              <a:rPr lang="en-US" sz="2400" smtClean="0">
                <a:solidFill>
                  <a:srgbClr val="034CA1"/>
                </a:solidFill>
              </a:rPr>
              <a:t>: </a:t>
            </a:r>
            <a:r>
              <a:rPr lang="en-US" sz="2400" smtClean="0"/>
              <a:t> Zero or more pieces of information needed by the method that are placed inside the parentheses</a:t>
            </a:r>
            <a:endParaRPr lang="en-US" sz="2000" smtClean="0">
              <a:latin typeface="Courier New" pitchFamily="49" charset="0"/>
            </a:endParaRPr>
          </a:p>
        </p:txBody>
      </p:sp>
      <p:sp>
        <p:nvSpPr>
          <p:cNvPr id="37891" name="Text Box 9"/>
          <p:cNvSpPr txBox="1">
            <a:spLocks noChangeArrowheads="1"/>
          </p:cNvSpPr>
          <p:nvPr/>
        </p:nvSpPr>
        <p:spPr bwMode="auto">
          <a:xfrm>
            <a:off x="1066800" y="5410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System.out.println("This is an argument");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9953490-7D6E-406C-A23D-C1AC4A57B7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declarations 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declarations in Java are similar to those in other programming languages</a:t>
            </a:r>
          </a:p>
          <a:p>
            <a:pPr lvl="1" eaLnBrk="1" hangingPunct="1"/>
            <a:r>
              <a:rPr lang="en-US" smtClean="0"/>
              <a:t>Simply give the type of the variable followed by its name and a semicolon</a:t>
            </a:r>
            <a:endParaRPr lang="en-US" smtClean="0">
              <a:solidFill>
                <a:schemeClr val="hlink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int answer;</a:t>
            </a:r>
            <a:r>
              <a:rPr lang="en-US" smtClean="0">
                <a:latin typeface="Courier New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E44CEC2-52F7-4C9E-9187-9416B739731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</a:t>
            </a:r>
            <a:r>
              <a:rPr lang="en-US" b="1" smtClean="0">
                <a:latin typeface="Courier New" pitchFamily="49" charset="0"/>
              </a:rPr>
              <a:t>=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+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Java, the equal sign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800" smtClean="0"/>
              <a:t>) is used as the </a:t>
            </a:r>
            <a:r>
              <a:rPr lang="en-US" sz="2800" i="1" smtClean="0"/>
              <a:t>assignment operator</a:t>
            </a:r>
          </a:p>
          <a:p>
            <a:pPr lvl="1" eaLnBrk="1" hangingPunct="1"/>
            <a:r>
              <a:rPr lang="en-US" sz="2400" smtClean="0"/>
              <a:t>The variable on the left side of the assignment operator is </a:t>
            </a:r>
            <a:r>
              <a:rPr lang="en-US" sz="2400" i="1" smtClean="0"/>
              <a:t>assigned the value</a:t>
            </a:r>
            <a:r>
              <a:rPr lang="en-US" sz="2400" smtClean="0"/>
              <a:t> of the expression on the right side of the assignment operator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answer = 2 + 2;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In Java, the plus sign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+</a:t>
            </a:r>
            <a:r>
              <a:rPr lang="en-US" sz="2800" smtClean="0"/>
              <a:t>) can be used to denote addition (as above) or </a:t>
            </a:r>
            <a:r>
              <a:rPr lang="en-US" sz="2800" i="1" smtClean="0"/>
              <a:t>concatenation</a:t>
            </a:r>
          </a:p>
          <a:p>
            <a:pPr lvl="1" eaLnBrk="1" hangingPunct="1"/>
            <a:r>
              <a:rPr lang="en-US" sz="2400" smtClean="0"/>
              <a:t>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+</a:t>
            </a:r>
            <a:r>
              <a:rPr lang="en-US" sz="2400" smtClean="0"/>
              <a:t>, two strings can be connected together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295400" y="5638800"/>
            <a:ext cx="7620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34CA1"/>
                </a:solidFill>
                <a:latin typeface="Courier New" pitchFamily="49" charset="0"/>
              </a:rPr>
              <a:t>System.out.println("2 plus 2 is " + answer);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A803269-55FC-42AC-AA83-78B9F8776C8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1989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Language Levels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i="1" smtClean="0"/>
              <a:t>High-level language</a:t>
            </a:r>
            <a:r>
              <a:rPr lang="en-US" sz="2400" smtClean="0"/>
              <a:t>:  A language that people can read, write, and  understand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program written in a high-level language must be translated into a language that can be understood by a computer before it can be run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smtClean="0"/>
              <a:t>Machine language</a:t>
            </a:r>
            <a:r>
              <a:rPr lang="en-US" sz="2400" smtClean="0"/>
              <a:t>:  A language that a computer can understand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smtClean="0"/>
              <a:t>Low-level language</a:t>
            </a:r>
            <a:r>
              <a:rPr lang="en-US" sz="2400" smtClean="0"/>
              <a:t>:  Machine language or any language similar to machine language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smtClean="0"/>
              <a:t>Compiler</a:t>
            </a:r>
            <a:r>
              <a:rPr lang="en-US" sz="2400" smtClean="0"/>
              <a:t>:  A program that translates a high-level language program into an equivalent low-level language 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translation process is called </a:t>
            </a:r>
            <a:r>
              <a:rPr lang="en-US" sz="2000" i="1" smtClean="0"/>
              <a:t>compiling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5C62572-6F59-40FB-9304-CB37A4A30E9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40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Byte-Code and the Java Virtual Machine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compilers for most programming languages translate high-level programs directly into the machine language for a particular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Since different computers have different machine languages, a different compiler is needed for each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contrast, the Java compiler translates Java programs into </a:t>
            </a:r>
            <a:r>
              <a:rPr lang="en-US" sz="2400" i="1" smtClean="0"/>
              <a:t>byte-code</a:t>
            </a:r>
            <a:r>
              <a:rPr lang="en-US" sz="2400" smtClean="0"/>
              <a:t>, a machine language for a fictitious computer called the </a:t>
            </a:r>
            <a:r>
              <a:rPr lang="en-US" sz="2400" i="1" smtClean="0"/>
              <a:t>Java Virtual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Once compiled to </a:t>
            </a:r>
            <a:r>
              <a:rPr lang="en-US" sz="2000" i="1" smtClean="0"/>
              <a:t>byte-code</a:t>
            </a:r>
            <a:r>
              <a:rPr lang="en-US" sz="2000" smtClean="0"/>
              <a:t>, a Java program can be used on any computer, making it very portable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297725E-F6F2-4090-B923-B476D3EEFDF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Byte-Code and the Java Virtual Machine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Interpreter:  </a:t>
            </a:r>
            <a:r>
              <a:rPr lang="en-US" sz="2800" smtClean="0"/>
              <a:t>The program that translates a program written in Java byte-code into the machine language for a particular computer when a Java program is executed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interpreter translates and immediately executes each byte-code instruction, one after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Translating byte-code into machine code is relatively easy compared to the initial compilation step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018CC49-AC63-4453-8458-40C779F57F2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81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terminology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 smtClean="0"/>
              <a:t>Code</a:t>
            </a:r>
            <a:r>
              <a:rPr lang="en-US" sz="2800" smtClean="0"/>
              <a:t>:  A program or a part of a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i="1" smtClean="0"/>
              <a:t>Source code</a:t>
            </a:r>
            <a:r>
              <a:rPr lang="en-US" sz="2800" smtClean="0"/>
              <a:t> (or </a:t>
            </a:r>
            <a:r>
              <a:rPr lang="en-US" sz="2800" i="1" smtClean="0"/>
              <a:t>source program</a:t>
            </a:r>
            <a:r>
              <a:rPr lang="en-US" sz="2800" smtClean="0"/>
              <a:t>):  A  program written in a high-level language such as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input to the compiler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i="1" smtClean="0"/>
              <a:t>Object code</a:t>
            </a:r>
            <a:r>
              <a:rPr lang="en-US" sz="2800" smtClean="0"/>
              <a:t>:  The translated low-level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output from the compiler program, e.g., Java byte-code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 the case of Java byte-code, the input to the Java byte-code interpreter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AD2DA01-D895-4E4E-9BF1-6522AE53551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01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Loader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Java programs are divided into smaller parts called </a:t>
            </a:r>
            <a:r>
              <a:rPr lang="en-US" sz="2800" i="1" smtClean="0"/>
              <a:t>classes</a:t>
            </a:r>
          </a:p>
          <a:p>
            <a:pPr lvl="1" eaLnBrk="1" hangingPunct="1"/>
            <a:r>
              <a:rPr lang="en-US" sz="2400" smtClean="0"/>
              <a:t>Each class definition is normally in a separate file and compiled separately</a:t>
            </a:r>
          </a:p>
          <a:p>
            <a:pPr eaLnBrk="1" hangingPunct="1"/>
            <a:r>
              <a:rPr lang="en-US" sz="2800" i="1" smtClean="0"/>
              <a:t>Class Loader</a:t>
            </a:r>
            <a:r>
              <a:rPr lang="en-US" sz="2800" smtClean="0"/>
              <a:t>:  A program that connects the byte-code of the classes needed to run a Java program</a:t>
            </a:r>
          </a:p>
          <a:p>
            <a:pPr lvl="1" eaLnBrk="1" hangingPunct="1"/>
            <a:r>
              <a:rPr lang="en-US" sz="2400" smtClean="0"/>
              <a:t>In other programming languages, the corresponding program is called a </a:t>
            </a:r>
            <a:r>
              <a:rPr lang="en-US" sz="2400" i="1" smtClean="0"/>
              <a:t>linker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78BC70E-6626-477A-A368-134EB66AB30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22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Java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Most people are familiar with Java as a language for Internet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will study Java as a general purpose programming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syntax of expressions and assignments will be similar to that of other high-level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Details concerning the handling of strings and console output will probably be new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1653AF2-E763-4AF0-8AC3-F98CA23BC0E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74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a Java Program or Class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class definition must be in a file whose name is the same as the class name followed by 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.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java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FirstProgram</a:t>
            </a:r>
            <a:r>
              <a:rPr lang="en-US" sz="2000" smtClean="0"/>
              <a:t> must be in a file named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FirstProgram.java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class is compiled with the command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javac</a:t>
            </a:r>
            <a:r>
              <a:rPr lang="en-US" sz="2400" smtClean="0"/>
              <a:t> followed by the name of the file in which the class resides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javac FirstProgram.java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result is a byte-code program whose filename is the same as the class name followed by 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.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class</a:t>
            </a:r>
            <a:r>
              <a:rPr lang="en-US" sz="2000" smtClean="0">
                <a:latin typeface="Courier New" pitchFamily="49" charset="0"/>
              </a:rPr>
              <a:t>  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FirstProgram.class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A74F195F-9BC8-42F9-A80B-84171B79C4A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42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a Java Program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Java program can be given the </a:t>
            </a:r>
            <a:r>
              <a:rPr lang="en-US" sz="2800" i="1" smtClean="0"/>
              <a:t>run command</a:t>
            </a:r>
            <a:r>
              <a:rPr lang="en-US" sz="2800" smtClean="0"/>
              <a:t>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</a:t>
            </a:r>
            <a:r>
              <a:rPr lang="en-US" sz="2800" smtClean="0"/>
              <a:t>) after all its classes have been compiled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Only run the class that contains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method (the system will automatically load and run the other classes, if any)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400" smtClean="0"/>
              <a:t> method begins with the line: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main(String[ ] args)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Follow the run command by the name of the  class only (no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.java</a:t>
            </a:r>
            <a:r>
              <a:rPr lang="en-US" sz="2400" smtClean="0"/>
              <a:t> or 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.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class</a:t>
            </a:r>
            <a:r>
              <a:rPr lang="en-US" sz="2400" smtClean="0"/>
              <a:t> extension)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java FirstProgram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93A9AE7-A240-4461-8002-8903E329225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63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and Semantics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Syntax</a:t>
            </a:r>
            <a:r>
              <a:rPr lang="en-US" smtClean="0"/>
              <a:t>:  The arrangement of words and punctuations that are legal in a language, the </a:t>
            </a:r>
            <a:r>
              <a:rPr lang="en-US" i="1" smtClean="0"/>
              <a:t>grammar rules</a:t>
            </a:r>
            <a:r>
              <a:rPr lang="en-US" smtClean="0"/>
              <a:t> of a language</a:t>
            </a:r>
          </a:p>
          <a:p>
            <a:pPr eaLnBrk="1" hangingPunct="1"/>
            <a:r>
              <a:rPr lang="en-US" i="1" smtClean="0"/>
              <a:t>Semantics</a:t>
            </a:r>
            <a:r>
              <a:rPr lang="en-US" smtClean="0"/>
              <a:t>:  The meaning of things written while following the syntax rules of a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9E1405F-2247-4B83-A113-B091357CDF4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83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Error Messages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/>
              <a:t>Bug</a:t>
            </a:r>
            <a:r>
              <a:rPr lang="en-US" smtClean="0"/>
              <a:t>:  A mistake in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process of eliminating bugs is called </a:t>
            </a:r>
            <a:r>
              <a:rPr lang="en-US" i="1" smtClean="0"/>
              <a:t>debugging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Syntax error:  </a:t>
            </a:r>
            <a:r>
              <a:rPr lang="en-US" smtClean="0"/>
              <a:t>A grammatical mistake in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compiler can detect these errors, and will output an error message saying what it thinks the error is, and where it thinks the error 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1E299CC-2B5D-4C73-8093-D89C25E7863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04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Error Messages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 smtClean="0"/>
              <a:t>Run-time error:  </a:t>
            </a:r>
            <a:r>
              <a:rPr lang="en-US" sz="2800" smtClean="0"/>
              <a:t>An error that is not detected until a program is run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compiler cannot detect these errors:  an error message is not generated after compilation, but after execution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i="1" smtClean="0"/>
              <a:t>Logic error:  </a:t>
            </a:r>
            <a:r>
              <a:rPr lang="en-US" sz="2800" smtClean="0"/>
              <a:t>A mistake in the underlying algorithm for a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The compiler cannot detect these errors, and no error message is generated after compilation or execution, but the program does not do what it is supposed to 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D3CE7E3-B9E8-4578-9771-F08352D2657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24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Origins of the Java Language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Created by Sun Microsystems team led by James Gosling (1991)</a:t>
            </a:r>
          </a:p>
          <a:p>
            <a:pPr eaLnBrk="1" hangingPunct="1"/>
            <a:r>
              <a:rPr lang="en-US" sz="2800" smtClean="0"/>
              <a:t>Originally designed for programming home appliances</a:t>
            </a:r>
          </a:p>
          <a:p>
            <a:pPr lvl="1" eaLnBrk="1" hangingPunct="1"/>
            <a:r>
              <a:rPr lang="en-US" sz="2400" smtClean="0"/>
              <a:t>Difficult task because appliances are controlled by a wide variety of computer processors</a:t>
            </a:r>
          </a:p>
          <a:p>
            <a:pPr lvl="1" eaLnBrk="1" hangingPunct="1"/>
            <a:r>
              <a:rPr lang="en-US" sz="2400" smtClean="0"/>
              <a:t>Team developed a two-step translation process to simplify the task of compiler writing for each class of appliances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4C886A1-2AD5-47FE-9B08-1614AF6247B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Origins of the Java Language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Significance of Java translation process</a:t>
            </a:r>
          </a:p>
          <a:p>
            <a:pPr lvl="1" eaLnBrk="1" hangingPunct="1"/>
            <a:r>
              <a:rPr lang="en-US" sz="2400" smtClean="0"/>
              <a:t>Writing a compiler (translation program) for each type of appliance processor would have been very costly</a:t>
            </a:r>
          </a:p>
          <a:p>
            <a:pPr lvl="1" eaLnBrk="1" hangingPunct="1"/>
            <a:r>
              <a:rPr lang="en-US" sz="2400" smtClean="0"/>
              <a:t>Instead, developed intermediate language that is the same for all types of processors :  Java </a:t>
            </a:r>
            <a:r>
              <a:rPr lang="en-US" sz="2400" i="1" smtClean="0"/>
              <a:t>byte-code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z="2400" smtClean="0"/>
              <a:t>Therefore, only a small, easy to write program was needed to translate byte-code into the machine code for each processor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5ACC5CF-AF91-476C-A4A5-0D1F88CFA17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Origins of the Java Language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Patrick Naughton and Jonathan Payne at Sun Microsystems developed a Web browser that could run programs over the Internet (1994)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Beginning of Java's connection to the Internet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Original browser evolves into </a:t>
            </a:r>
            <a:r>
              <a:rPr lang="en-US" sz="2400" i="1" smtClean="0"/>
              <a:t>HotJava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Netscape made its Web browser capable of running Java programs (1995)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Other companies follow suit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56A35B8D-DA4E-42FD-996C-3C37FFB7435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and Methods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is an </a:t>
            </a:r>
            <a:r>
              <a:rPr lang="en-US" i="1" smtClean="0"/>
              <a:t>object-oriented programming (OOP)</a:t>
            </a:r>
            <a:r>
              <a:rPr lang="en-US" smtClean="0"/>
              <a:t> language</a:t>
            </a:r>
          </a:p>
          <a:p>
            <a:pPr lvl="1" eaLnBrk="1" hangingPunct="1"/>
            <a:r>
              <a:rPr lang="en-US" smtClean="0"/>
              <a:t>Programming methodology that views a program as consisting of </a:t>
            </a:r>
            <a:r>
              <a:rPr lang="en-US" i="1" smtClean="0"/>
              <a:t>objects </a:t>
            </a:r>
            <a:r>
              <a:rPr lang="en-US" smtClean="0"/>
              <a:t>that interact with one another by means of actions (called </a:t>
            </a:r>
            <a:r>
              <a:rPr lang="en-US" i="1" smtClean="0"/>
              <a:t>methods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Objects of the same kind are said to have the same </a:t>
            </a:r>
            <a:r>
              <a:rPr lang="en-US" i="1" smtClean="0"/>
              <a:t>type</a:t>
            </a:r>
            <a:r>
              <a:rPr lang="en-US" smtClean="0"/>
              <a:t> or be in the same </a:t>
            </a:r>
            <a:r>
              <a:rPr lang="en-US" i="1" smtClean="0"/>
              <a:t>class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AC24BEEC-F611-419A-B0F1-907BA37F0C3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 Comparisons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high-level languages have constructs called procedures, methods, functions, and/or subprograms</a:t>
            </a:r>
          </a:p>
          <a:p>
            <a:pPr lvl="1" eaLnBrk="1" hangingPunct="1"/>
            <a:r>
              <a:rPr lang="en-US" smtClean="0"/>
              <a:t>These types of constructs are called </a:t>
            </a:r>
            <a:r>
              <a:rPr lang="en-US" i="1" smtClean="0"/>
              <a:t>methods</a:t>
            </a:r>
            <a:r>
              <a:rPr lang="en-US" smtClean="0"/>
              <a:t> in Java</a:t>
            </a:r>
          </a:p>
          <a:p>
            <a:pPr lvl="1" eaLnBrk="1" hangingPunct="1"/>
            <a:r>
              <a:rPr lang="en-US" smtClean="0"/>
              <a:t>All programming constructs in Java, including </a:t>
            </a:r>
            <a:r>
              <a:rPr lang="en-US" i="1" smtClean="0"/>
              <a:t>methods</a:t>
            </a:r>
            <a:r>
              <a:rPr lang="en-US" smtClean="0"/>
              <a:t>, are part of a </a:t>
            </a:r>
            <a:r>
              <a:rPr lang="en-US" i="1" smtClean="0"/>
              <a:t>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C9A936C-A871-4F52-87A1-BB2F73FCD17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Application Programs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two types of Java programs:  </a:t>
            </a:r>
            <a:r>
              <a:rPr lang="en-US" sz="2800" i="1" smtClean="0"/>
              <a:t>applications</a:t>
            </a:r>
            <a:r>
              <a:rPr lang="en-US" sz="2800" smtClean="0"/>
              <a:t> and </a:t>
            </a:r>
            <a:r>
              <a:rPr lang="en-US" sz="2800" i="1" smtClean="0"/>
              <a:t>applets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Java </a:t>
            </a:r>
            <a:r>
              <a:rPr lang="en-US" sz="2800" i="1" smtClean="0"/>
              <a:t>application program </a:t>
            </a:r>
            <a:r>
              <a:rPr lang="en-US" sz="2800" smtClean="0"/>
              <a:t>or "regular" Java program is a class with a method named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When a Java application program is run, the </a:t>
            </a:r>
            <a:r>
              <a:rPr lang="en-US" sz="2400" i="1" smtClean="0"/>
              <a:t>run-time system</a:t>
            </a:r>
            <a:r>
              <a:rPr lang="en-US" sz="2400" smtClean="0"/>
              <a:t> automatically invokes the method named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endParaRPr lang="en-US" sz="24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Java application programs start with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400" smtClean="0"/>
              <a:t>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ADE21987-32F2-42C5-809F-8554546EC8B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97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Java </a:t>
            </a:r>
            <a:r>
              <a:rPr lang="en-US" sz="2800" i="1" smtClean="0"/>
              <a:t>applet</a:t>
            </a:r>
            <a:r>
              <a:rPr lang="en-US" sz="2800" smtClean="0"/>
              <a:t> (</a:t>
            </a:r>
            <a:r>
              <a:rPr lang="en-US" sz="2800" i="1" smtClean="0"/>
              <a:t>little Java application</a:t>
            </a:r>
            <a:r>
              <a:rPr lang="en-US" sz="2800" smtClean="0"/>
              <a:t>) is a Java program that is meant to be run from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run from a location on the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also be run with an applet viewer program for debugging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Applets always use a windowing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contrast, application programs may use a windowing interface or console (i.e., text)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0EE6E74-D523-4683-92A6-CCE9754A3B5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1668</Words>
  <Application>Microsoft Office PowerPoint</Application>
  <PresentationFormat>On-screen Show (4:3)</PresentationFormat>
  <Paragraphs>193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Chapter 1</vt:lpstr>
      <vt:lpstr>Introduction To Java</vt:lpstr>
      <vt:lpstr>Origins of the Java Language</vt:lpstr>
      <vt:lpstr>Origins of the Java Language</vt:lpstr>
      <vt:lpstr>Origins of the Java Language</vt:lpstr>
      <vt:lpstr>Objects and Methods</vt:lpstr>
      <vt:lpstr>Terminology Comparisons</vt:lpstr>
      <vt:lpstr>Java Application Programs</vt:lpstr>
      <vt:lpstr>Applets</vt:lpstr>
      <vt:lpstr>A Sample Java Application Program</vt:lpstr>
      <vt:lpstr>System.out.println</vt:lpstr>
      <vt:lpstr>System.out.println</vt:lpstr>
      <vt:lpstr>Variable declarations </vt:lpstr>
      <vt:lpstr>Using = and +</vt:lpstr>
      <vt:lpstr>Computer Language Levels</vt:lpstr>
      <vt:lpstr>Byte-Code and the Java Virtual Machine</vt:lpstr>
      <vt:lpstr>Byte-Code and the Java Virtual Machine</vt:lpstr>
      <vt:lpstr>Program terminology</vt:lpstr>
      <vt:lpstr>Class Loader</vt:lpstr>
      <vt:lpstr>Compiling a Java Program or Class</vt:lpstr>
      <vt:lpstr>Running a Java Program</vt:lpstr>
      <vt:lpstr>Syntax and Semantics</vt:lpstr>
      <vt:lpstr>Tip:  Error Messages</vt:lpstr>
      <vt:lpstr>Tip:  Error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26</cp:revision>
  <cp:lastPrinted>2013-08-18T06:25:14Z</cp:lastPrinted>
  <dcterms:created xsi:type="dcterms:W3CDTF">2006-08-16T00:00:00Z</dcterms:created>
  <dcterms:modified xsi:type="dcterms:W3CDTF">2013-08-28T17:25:31Z</dcterms:modified>
</cp:coreProperties>
</file>