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335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CC"/>
    <a:srgbClr val="FF0000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83" autoAdjust="0"/>
  </p:normalViewPr>
  <p:slideViewPr>
    <p:cSldViewPr snapToGrid="0">
      <p:cViewPr>
        <p:scale>
          <a:sx n="125" d="100"/>
          <a:sy n="125" d="100"/>
        </p:scale>
        <p:origin x="-16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C1D290D-F03E-466C-A0E1-B496CAA7D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AD0F063-BE5A-48CF-AB02-F491B726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362D17-BC74-4414-9874-35E43BE1626F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</a:t>
            </a:r>
            <a:r>
              <a:rPr lang="en-US" sz="900" dirty="0" smtClean="0"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98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61020" cy="4518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2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92D050">
                <a:alpha val="28000"/>
              </a:srgb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ISBN 0132162709</a:t>
            </a:r>
            <a:r>
              <a:rPr lang="en-US" sz="900" dirty="0" smtClean="0"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0" y="376555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Introduction to Computers and Java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5281613"/>
            <a:ext cx="6400800" cy="1074737"/>
          </a:xfrm>
        </p:spPr>
        <p:txBody>
          <a:bodyPr/>
          <a:lstStyle/>
          <a:p>
            <a:pPr eaLnBrk="1" hangingPunct="1"/>
            <a:r>
              <a:rPr lang="en-US" sz="2000" smtClean="0"/>
              <a:t>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Bits, Bytes, and Addresses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363" y="2030413"/>
            <a:ext cx="7121525" cy="3652837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bit</a:t>
            </a:r>
            <a:r>
              <a:rPr lang="en-US" sz="2800" smtClean="0"/>
              <a:t> is a digit with a value of either 0 or 1.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byte</a:t>
            </a:r>
            <a:r>
              <a:rPr lang="en-US" sz="2800" smtClean="0"/>
              <a:t> consists of 8 bits.</a:t>
            </a:r>
          </a:p>
          <a:p>
            <a:pPr eaLnBrk="1" hangingPunct="1"/>
            <a:r>
              <a:rPr lang="en-US" sz="2800" smtClean="0"/>
              <a:t>Each byte in main memory resides at a numbered location called its </a:t>
            </a:r>
            <a:r>
              <a:rPr lang="en-US" sz="2800" i="1" smtClean="0"/>
              <a:t>address.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Main Memory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488" y="1692275"/>
            <a:ext cx="64198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60938"/>
          </a:xfrm>
        </p:spPr>
        <p:txBody>
          <a:bodyPr/>
          <a:lstStyle/>
          <a:p>
            <a:pPr eaLnBrk="1" hangingPunct="1"/>
            <a:r>
              <a:rPr lang="en-US" smtClean="0"/>
              <a:t>Figure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Data of all kinds (numbers, letters, strings of characters, audio, video, even programs) are encoded and stored using 1s and 0s.</a:t>
            </a:r>
          </a:p>
          <a:p>
            <a:pPr eaLnBrk="1" hangingPunct="1"/>
            <a:r>
              <a:rPr lang="en-US" sz="2800" smtClean="0"/>
              <a:t>When more than a single byte is needed, several adjacent bytes are used.</a:t>
            </a:r>
            <a:endParaRPr lang="en-US" smtClean="0"/>
          </a:p>
          <a:p>
            <a:pPr lvl="1" eaLnBrk="1" hangingPunct="1"/>
            <a:r>
              <a:rPr lang="en-US" sz="2400" smtClean="0"/>
              <a:t>The address of the first byte is the address of the unit of bytes.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Large groups of bytes in auxiliary memory are called </a:t>
            </a:r>
            <a:r>
              <a:rPr lang="en-US" sz="2800" i="1" smtClean="0"/>
              <a:t>files.</a:t>
            </a:r>
          </a:p>
          <a:p>
            <a:pPr eaLnBrk="1" hangingPunct="1"/>
            <a:r>
              <a:rPr lang="en-US" sz="2800" smtClean="0"/>
              <a:t>Files have names.</a:t>
            </a:r>
          </a:p>
          <a:p>
            <a:pPr eaLnBrk="1" hangingPunct="1"/>
            <a:r>
              <a:rPr lang="en-US" sz="2800" smtClean="0"/>
              <a:t>Files are organized into groups called </a:t>
            </a:r>
            <a:r>
              <a:rPr lang="en-US" sz="2800" i="1" smtClean="0"/>
              <a:t>directories </a:t>
            </a:r>
            <a:r>
              <a:rPr lang="en-US" sz="2800" smtClean="0"/>
              <a:t>or </a:t>
            </a:r>
            <a:r>
              <a:rPr lang="en-US" sz="2800" i="1" smtClean="0"/>
              <a:t>folders.</a:t>
            </a:r>
            <a:endParaRPr lang="en-US" sz="2800" smtClean="0"/>
          </a:p>
          <a:p>
            <a:pPr eaLnBrk="1" hangingPunct="1"/>
            <a:r>
              <a:rPr lang="en-US" sz="2800" smtClean="0"/>
              <a:t>Java programs are stored in files.</a:t>
            </a:r>
          </a:p>
          <a:p>
            <a:pPr eaLnBrk="1" hangingPunct="1"/>
            <a:r>
              <a:rPr lang="en-US" sz="2800" smtClean="0"/>
              <a:t>Programs files are copied from auxiliary memory to main memory in order to be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0s and 1s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Machines with only 2 stable states are easy to make, but programming using only 0s and 1s is difficult.</a:t>
            </a:r>
          </a:p>
          <a:p>
            <a:pPr eaLnBrk="1" hangingPunct="1"/>
            <a:r>
              <a:rPr lang="en-US" sz="2800" smtClean="0"/>
              <a:t>Fortunately, the conversion of numbers, letters, strings of characters, audio, video, and programs is done automatically.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program</a:t>
            </a:r>
            <a:r>
              <a:rPr lang="en-US" sz="2800" smtClean="0"/>
              <a:t> is a set of instructions for a computer to follow.</a:t>
            </a:r>
          </a:p>
          <a:p>
            <a:pPr eaLnBrk="1" hangingPunct="1"/>
            <a:r>
              <a:rPr lang="en-US" sz="2800" smtClean="0"/>
              <a:t>We use programs almost daily (email, word processors, video games, bank ATMs, etc.).</a:t>
            </a:r>
          </a:p>
          <a:p>
            <a:pPr eaLnBrk="1" hangingPunct="1"/>
            <a:r>
              <a:rPr lang="en-US" sz="2800" smtClean="0"/>
              <a:t>Following the instructions is called </a:t>
            </a:r>
            <a:r>
              <a:rPr lang="en-US" sz="2800" i="1" smtClean="0"/>
              <a:t>running</a:t>
            </a:r>
            <a:r>
              <a:rPr lang="en-US" sz="2800" smtClean="0"/>
              <a:t> or </a:t>
            </a:r>
            <a:r>
              <a:rPr lang="en-US" sz="2800" i="1" smtClean="0"/>
              <a:t>executing</a:t>
            </a:r>
            <a:r>
              <a:rPr lang="en-US" sz="2800" smtClean="0"/>
              <a:t> the program.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and Output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Normally, a computer receives two kinds of input:</a:t>
            </a:r>
            <a:endParaRPr lang="en-US" smtClean="0"/>
          </a:p>
          <a:p>
            <a:pPr lvl="1" eaLnBrk="1" hangingPunct="1"/>
            <a:r>
              <a:rPr lang="en-US" sz="2400" smtClean="0"/>
              <a:t>The program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i="1" smtClean="0"/>
              <a:t>data</a:t>
            </a:r>
            <a:r>
              <a:rPr lang="en-US" sz="2400" smtClean="0"/>
              <a:t> needed by the program.</a:t>
            </a:r>
            <a:endParaRPr lang="en-US" smtClean="0"/>
          </a:p>
          <a:p>
            <a:pPr eaLnBrk="1" hangingPunct="1"/>
            <a:r>
              <a:rPr lang="en-US" sz="2800" smtClean="0"/>
              <a:t>The output is the result(s) produced by following the instructions in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Running a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3338"/>
            <a:ext cx="75438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Figure 1.2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Sometimes the computer and the program are considered to be one unit.</a:t>
            </a:r>
            <a:endParaRPr lang="en-US" sz="360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Programmers typically find this view to be more convenient.</a:t>
            </a:r>
            <a:endParaRPr lang="en-US" sz="3200" smtClean="0"/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1425" y="1944688"/>
            <a:ext cx="715645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Operating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operating system</a:t>
            </a:r>
            <a:r>
              <a:rPr lang="en-US" sz="2800" smtClean="0"/>
              <a:t> is a supervisory program that oversees the operation of the computer.</a:t>
            </a:r>
          </a:p>
          <a:p>
            <a:pPr eaLnBrk="1" hangingPunct="1"/>
            <a:r>
              <a:rPr lang="en-US" sz="2800" smtClean="0"/>
              <a:t>The operating system retrieves and starts program for you.</a:t>
            </a:r>
          </a:p>
          <a:p>
            <a:pPr eaLnBrk="1" hangingPunct="1"/>
            <a:r>
              <a:rPr lang="en-US" sz="2800" smtClean="0"/>
              <a:t>Well-known operating systems including: Microsoft Windows, Apple’s Mac OS, Linux, and UNIX.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i="1" smtClean="0"/>
              <a:t>High-level languages </a:t>
            </a:r>
            <a:r>
              <a:rPr lang="en-US" sz="2800" smtClean="0"/>
              <a:t>are relatively easy to use</a:t>
            </a:r>
            <a:endParaRPr lang="en-US" smtClean="0"/>
          </a:p>
          <a:p>
            <a:pPr lvl="1" eaLnBrk="1" hangingPunct="1"/>
            <a:r>
              <a:rPr lang="en-US" sz="2400" smtClean="0"/>
              <a:t>Java, C#, C++, Visual Basic, Python, Ruby.</a:t>
            </a:r>
            <a:endParaRPr lang="en-US" smtClean="0"/>
          </a:p>
          <a:p>
            <a:pPr eaLnBrk="1" hangingPunct="1"/>
            <a:r>
              <a:rPr lang="en-US" sz="2800" smtClean="0"/>
              <a:t>Unfortunately, computer hardware does not understand high-level languages.</a:t>
            </a:r>
            <a:endParaRPr lang="en-US" smtClean="0"/>
          </a:p>
          <a:p>
            <a:pPr lvl="1" eaLnBrk="1" hangingPunct="1"/>
            <a:r>
              <a:rPr lang="en-US" sz="2400" smtClean="0"/>
              <a:t>Therefore, a high-level language program must be translated into a </a:t>
            </a:r>
            <a:r>
              <a:rPr lang="en-US" sz="2400" i="1" smtClean="0"/>
              <a:t>low-level language.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888" y="2071688"/>
            <a:ext cx="7300912" cy="35290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Overview of computer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Introduce program design and object-oriented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Overview of the Java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compiler </a:t>
            </a:r>
            <a:r>
              <a:rPr lang="en-US" sz="2800" smtClean="0"/>
              <a:t>translates a program from a high-level language to a low-level language the computer can run.</a:t>
            </a:r>
          </a:p>
          <a:p>
            <a:pPr eaLnBrk="1" hangingPunct="1"/>
            <a:r>
              <a:rPr lang="en-US" sz="2800" smtClean="0"/>
              <a:t>You </a:t>
            </a:r>
            <a:r>
              <a:rPr lang="en-US" sz="2800" i="1" smtClean="0"/>
              <a:t>compile</a:t>
            </a:r>
            <a:r>
              <a:rPr lang="en-US" sz="2800" smtClean="0"/>
              <a:t> a program by running the compiler on the high-level-language version of the program called the </a:t>
            </a:r>
            <a:r>
              <a:rPr lang="en-US" sz="2800" i="1" smtClean="0"/>
              <a:t>source program.</a:t>
            </a:r>
            <a:endParaRPr lang="en-US" sz="2800" smtClean="0"/>
          </a:p>
          <a:p>
            <a:pPr eaLnBrk="1" hangingPunct="1"/>
            <a:r>
              <a:rPr lang="en-US" sz="2800" smtClean="0"/>
              <a:t>Compilers produce </a:t>
            </a:r>
            <a:r>
              <a:rPr lang="en-US" sz="2800" i="1" smtClean="0"/>
              <a:t>machine- </a:t>
            </a:r>
            <a:r>
              <a:rPr lang="en-US" sz="2800" smtClean="0"/>
              <a:t>or</a:t>
            </a:r>
            <a:r>
              <a:rPr lang="en-US" sz="2800" i="1" smtClean="0"/>
              <a:t> assembly-language </a:t>
            </a:r>
            <a:r>
              <a:rPr lang="en-US" sz="2800" smtClean="0"/>
              <a:t>programs called </a:t>
            </a:r>
            <a:r>
              <a:rPr lang="en-US" sz="2800" i="1" smtClean="0"/>
              <a:t>object programs.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Most high-level languages need a different compiler for each type of computer and for each operating system.</a:t>
            </a:r>
          </a:p>
          <a:p>
            <a:pPr eaLnBrk="1" hangingPunct="1"/>
            <a:r>
              <a:rPr lang="en-US" sz="2800" smtClean="0"/>
              <a:t>Most compilers are very large programs that are expensive to produce.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Byte-Code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The Java </a:t>
            </a:r>
            <a:r>
              <a:rPr lang="en-US" sz="2800" i="1" smtClean="0"/>
              <a:t>compiler</a:t>
            </a:r>
            <a:r>
              <a:rPr lang="en-US" sz="2800" smtClean="0"/>
              <a:t> does not translate a Java program into </a:t>
            </a:r>
            <a:r>
              <a:rPr lang="en-US" sz="2800" i="1" smtClean="0"/>
              <a:t>assembly language</a:t>
            </a:r>
            <a:r>
              <a:rPr lang="en-US" sz="2800" smtClean="0"/>
              <a:t> or </a:t>
            </a:r>
            <a:r>
              <a:rPr lang="en-US" sz="2800" i="1" smtClean="0"/>
              <a:t>machine language</a:t>
            </a:r>
            <a:r>
              <a:rPr lang="en-US" sz="2800" smtClean="0"/>
              <a:t> for a particular computer.</a:t>
            </a:r>
          </a:p>
          <a:p>
            <a:pPr eaLnBrk="1" hangingPunct="1"/>
            <a:r>
              <a:rPr lang="en-US" sz="2800" smtClean="0"/>
              <a:t>Instead, it translates a Java program into </a:t>
            </a:r>
            <a:r>
              <a:rPr lang="en-US" sz="2800" i="1" smtClean="0"/>
              <a:t>byte-code</a:t>
            </a:r>
            <a:r>
              <a:rPr lang="en-US" sz="2800" smtClean="0"/>
              <a:t>.</a:t>
            </a:r>
          </a:p>
          <a:p>
            <a:pPr lvl="1" eaLnBrk="1" hangingPunct="1"/>
            <a:r>
              <a:rPr lang="en-US" smtClean="0"/>
              <a:t>Byte-code is the machine language for a hypothetical computer (or </a:t>
            </a:r>
            <a:r>
              <a:rPr lang="en-US" i="1" smtClean="0"/>
              <a:t>interpreter</a:t>
            </a:r>
            <a:r>
              <a:rPr lang="en-US" smtClean="0"/>
              <a:t>) called the Java Virtual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Byte-Code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539875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A byte-code program is easy to translate into machine language for any particular computer.</a:t>
            </a:r>
          </a:p>
          <a:p>
            <a:pPr eaLnBrk="1" hangingPunct="1"/>
            <a:r>
              <a:rPr lang="en-US" sz="2400" smtClean="0"/>
              <a:t>A program called an </a:t>
            </a:r>
            <a:r>
              <a:rPr lang="en-US" sz="2400" i="1" smtClean="0"/>
              <a:t>interpreter</a:t>
            </a:r>
            <a:r>
              <a:rPr lang="en-US" sz="2400" smtClean="0"/>
              <a:t> translates each byte-code instruction, executing the resulting machine-language instructions on the particular computer before translating the next byte-code instruction.</a:t>
            </a:r>
          </a:p>
          <a:p>
            <a:pPr eaLnBrk="1" hangingPunct="1"/>
            <a:r>
              <a:rPr lang="en-US" sz="2400" smtClean="0"/>
              <a:t>Most Java programs today are executed using a Just-In-Time or </a:t>
            </a:r>
            <a:r>
              <a:rPr lang="en-US" sz="2400" i="1" smtClean="0"/>
              <a:t>JIT</a:t>
            </a:r>
            <a:r>
              <a:rPr lang="en-US" sz="2400" smtClean="0"/>
              <a:t> compiler in which byte-code is compiled as needed and stored for later reuse without needing to be re-compiled.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463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Compiling, Interpreting, Running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9288"/>
            <a:ext cx="8229600" cy="4206875"/>
          </a:xfrm>
        </p:spPr>
        <p:txBody>
          <a:bodyPr/>
          <a:lstStyle/>
          <a:p>
            <a:pPr eaLnBrk="1" hangingPunct="1"/>
            <a:r>
              <a:rPr lang="en-US" sz="2800" smtClean="0"/>
              <a:t>Use the compiler to translate the Java program into byte-code (done using the </a:t>
            </a:r>
            <a:r>
              <a:rPr lang="en-US" sz="2800" i="1" smtClean="0"/>
              <a:t>javac </a:t>
            </a:r>
            <a:r>
              <a:rPr lang="en-US" sz="2800" smtClean="0"/>
              <a:t>command).</a:t>
            </a:r>
          </a:p>
          <a:p>
            <a:pPr eaLnBrk="1" hangingPunct="1"/>
            <a:r>
              <a:rPr lang="en-US" sz="2800" smtClean="0"/>
              <a:t>Use the Java virtual machine for your computer to translate each byte-code instruction into machine language and to run the resulting machine-language instructions (done using the </a:t>
            </a:r>
            <a:r>
              <a:rPr lang="en-US" sz="2800" i="1" smtClean="0"/>
              <a:t>java </a:t>
            </a:r>
            <a:r>
              <a:rPr lang="en-US" sz="2800" smtClean="0"/>
              <a:t>command).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Portability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After compiling a Java program into byte-code, that byte-code can be used on any computer with a byte-code interpreter and without a need to recompile.</a:t>
            </a:r>
          </a:p>
          <a:p>
            <a:pPr eaLnBrk="1" hangingPunct="1"/>
            <a:r>
              <a:rPr lang="en-US" sz="2800" smtClean="0"/>
              <a:t>Byte-code can be sent over the Internet and used anywhere in the world.</a:t>
            </a:r>
          </a:p>
          <a:p>
            <a:pPr eaLnBrk="1" hangingPunct="1"/>
            <a:r>
              <a:rPr lang="en-US" sz="2800" smtClean="0"/>
              <a:t>This makes Java suitable for Internet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Loader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 Java program typically consists of several pieces called </a:t>
            </a:r>
            <a:r>
              <a:rPr lang="en-US" sz="2800" i="1" smtClean="0"/>
              <a:t>classes.</a:t>
            </a:r>
          </a:p>
          <a:p>
            <a:pPr eaLnBrk="1" hangingPunct="1"/>
            <a:r>
              <a:rPr lang="en-US" sz="2800" smtClean="0"/>
              <a:t>Each class may have a separate author and each is compiled (translated into byte-code) separately.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class loader</a:t>
            </a:r>
            <a:r>
              <a:rPr lang="en-US" sz="2800" smtClean="0"/>
              <a:t> (called a </a:t>
            </a:r>
            <a:r>
              <a:rPr lang="en-US" sz="2800" i="1" smtClean="0"/>
              <a:t>linker </a:t>
            </a:r>
            <a:r>
              <a:rPr lang="en-US" sz="2800" smtClean="0"/>
              <a:t>in other programming languages) automatically connects the classes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229600" cy="4729163"/>
          </a:xfrm>
        </p:spPr>
        <p:txBody>
          <a:bodyPr/>
          <a:lstStyle/>
          <a:p>
            <a:pPr eaLnBrk="1" hangingPunct="1"/>
            <a:r>
              <a:rPr lang="en-US" smtClean="0"/>
              <a:t>Figure 1.3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6438" y="1309688"/>
            <a:ext cx="4967287" cy="489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  <p:sp>
        <p:nvSpPr>
          <p:cNvPr id="30724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8229600" cy="663575"/>
          </a:xfrm>
        </p:spPr>
        <p:txBody>
          <a:bodyPr/>
          <a:lstStyle/>
          <a:p>
            <a:pPr eaLnBrk="1" hangingPunct="1"/>
            <a:r>
              <a:rPr lang="en-US" sz="4000" smtClean="0"/>
              <a:t>Compiling and Running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Section 1.1</a:t>
            </a:r>
            <a:br>
              <a:rPr lang="en-US" smtClean="0"/>
            </a:br>
            <a:r>
              <a:rPr lang="en-US" smtClean="0"/>
              <a:t>Computer Basics: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813" y="1600200"/>
            <a:ext cx="7646987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Hardware and Memory</a:t>
            </a:r>
          </a:p>
          <a:p>
            <a:pPr eaLnBrk="1" hangingPunct="1"/>
            <a:r>
              <a:rPr lang="en-US" sz="2800" smtClean="0"/>
              <a:t>Programs</a:t>
            </a:r>
          </a:p>
          <a:p>
            <a:pPr eaLnBrk="1" hangingPunct="1"/>
            <a:r>
              <a:rPr lang="en-US" sz="2800" smtClean="0"/>
              <a:t>Programming Languages and Compilers</a:t>
            </a:r>
          </a:p>
          <a:p>
            <a:pPr eaLnBrk="1" hangingPunct="1"/>
            <a:r>
              <a:rPr lang="en-US" sz="2800" smtClean="0"/>
              <a:t>Java Byte-Code</a:t>
            </a:r>
          </a:p>
          <a:p>
            <a:pPr eaLnBrk="1" hangingPunct="1"/>
            <a:r>
              <a:rPr lang="en-US" sz="2800" smtClean="0"/>
              <a:t>Class Loader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Computer systems consist of </a:t>
            </a:r>
            <a:r>
              <a:rPr lang="en-US" sz="2800" i="1" smtClean="0"/>
              <a:t>hardware</a:t>
            </a:r>
            <a:r>
              <a:rPr lang="en-US" sz="2800" smtClean="0"/>
              <a:t> and </a:t>
            </a:r>
            <a:r>
              <a:rPr lang="en-US" sz="2800" i="1" smtClean="0"/>
              <a:t>software.</a:t>
            </a:r>
            <a:endParaRPr lang="en-US" sz="2800" b="1" smtClean="0"/>
          </a:p>
          <a:p>
            <a:pPr lvl="1" eaLnBrk="1" hangingPunct="1"/>
            <a:r>
              <a:rPr lang="en-US" sz="2400" smtClean="0"/>
              <a:t>Hardware includes the </a:t>
            </a:r>
            <a:r>
              <a:rPr lang="en-US" sz="2400" i="1" smtClean="0"/>
              <a:t>tangible</a:t>
            </a:r>
            <a:r>
              <a:rPr lang="en-US" sz="2400" smtClean="0"/>
              <a:t> parts of computer systems.</a:t>
            </a:r>
          </a:p>
          <a:p>
            <a:pPr lvl="1" eaLnBrk="1" hangingPunct="1"/>
            <a:r>
              <a:rPr lang="en-US" sz="2400" smtClean="0"/>
              <a:t>Software includes </a:t>
            </a:r>
            <a:r>
              <a:rPr lang="en-US" sz="2400" i="1" smtClean="0"/>
              <a:t>programs</a:t>
            </a:r>
            <a:r>
              <a:rPr lang="en-US" sz="2400" smtClean="0"/>
              <a:t> - sets of instructions for the computer to follow.</a:t>
            </a:r>
          </a:p>
          <a:p>
            <a:pPr eaLnBrk="1" hangingPunct="1"/>
            <a:r>
              <a:rPr lang="en-US" sz="2800" smtClean="0"/>
              <a:t>Familiarity with hardware basics helps us understand software.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Memory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Most modern computers have similar components including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Input devices (keyboard, mouse, etc.)</a:t>
            </a:r>
          </a:p>
          <a:p>
            <a:pPr lvl="1" eaLnBrk="1" hangingPunct="1"/>
            <a:r>
              <a:rPr lang="en-US" sz="2400" dirty="0" smtClean="0"/>
              <a:t>Output devices (display screen, printer, etc.)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dirty="0" smtClean="0"/>
              <a:t>processor (CPU)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Two kinds of memory (main memory and auxiliary memory).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Processor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Also called the </a:t>
            </a:r>
            <a:r>
              <a:rPr lang="en-US" sz="2800" i="1" smtClean="0"/>
              <a:t>CPU</a:t>
            </a:r>
            <a:r>
              <a:rPr lang="en-US" sz="2800" b="1" smtClean="0"/>
              <a:t> </a:t>
            </a:r>
            <a:r>
              <a:rPr lang="en-US" sz="2800" smtClean="0"/>
              <a:t>(central processing unit) or the </a:t>
            </a:r>
            <a:r>
              <a:rPr lang="en-US" sz="2800" i="1" smtClean="0"/>
              <a:t>chip</a:t>
            </a:r>
            <a:r>
              <a:rPr lang="en-US" sz="2800" smtClean="0"/>
              <a:t> (e.g. Pentium processor)</a:t>
            </a:r>
          </a:p>
          <a:p>
            <a:pPr eaLnBrk="1" hangingPunct="1"/>
            <a:r>
              <a:rPr lang="en-US" sz="2800" smtClean="0"/>
              <a:t>The processor </a:t>
            </a:r>
            <a:r>
              <a:rPr lang="en-US" sz="2800" b="1" smtClean="0"/>
              <a:t>processes</a:t>
            </a:r>
            <a:r>
              <a:rPr lang="en-US" sz="2800" smtClean="0"/>
              <a:t> a program’s instructions.</a:t>
            </a:r>
          </a:p>
          <a:p>
            <a:pPr eaLnBrk="1" hangingPunct="1"/>
            <a:r>
              <a:rPr lang="en-US" sz="2800" smtClean="0"/>
              <a:t>It can process only very simple instructions.</a:t>
            </a:r>
          </a:p>
          <a:p>
            <a:pPr eaLnBrk="1" hangingPunct="1"/>
            <a:r>
              <a:rPr lang="en-US" sz="2800" smtClean="0"/>
              <a:t>The power of computing comes from speed and program intricacy.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Memory holds</a:t>
            </a:r>
          </a:p>
          <a:p>
            <a:pPr lvl="1" eaLnBrk="1" hangingPunct="1"/>
            <a:r>
              <a:rPr lang="en-US" smtClean="0"/>
              <a:t>programs</a:t>
            </a:r>
          </a:p>
          <a:p>
            <a:pPr lvl="1" eaLnBrk="1" hangingPunct="1"/>
            <a:r>
              <a:rPr lang="en-US" smtClean="0"/>
              <a:t>data for the computer to process</a:t>
            </a:r>
          </a:p>
          <a:p>
            <a:pPr lvl="1" eaLnBrk="1" hangingPunct="1"/>
            <a:r>
              <a:rPr lang="en-US" smtClean="0"/>
              <a:t>the results of intermediate processing.</a:t>
            </a:r>
          </a:p>
          <a:p>
            <a:pPr eaLnBrk="1" hangingPunct="1"/>
            <a:r>
              <a:rPr lang="en-US" sz="2800" smtClean="0"/>
              <a:t>Two kinds of memory</a:t>
            </a:r>
          </a:p>
          <a:p>
            <a:pPr lvl="1" eaLnBrk="1" hangingPunct="1"/>
            <a:r>
              <a:rPr lang="en-US" smtClean="0"/>
              <a:t>main memory</a:t>
            </a:r>
          </a:p>
          <a:p>
            <a:pPr lvl="1" eaLnBrk="1" hangingPunct="1"/>
            <a:r>
              <a:rPr lang="en-US" smtClean="0"/>
              <a:t>auxiliary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 memory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Working memory used to store</a:t>
            </a:r>
            <a:endParaRPr lang="en-US" dirty="0" smtClean="0"/>
          </a:p>
          <a:p>
            <a:pPr lvl="1" eaLnBrk="1" hangingPunct="1"/>
            <a:r>
              <a:rPr lang="en-US" sz="2400" dirty="0" smtClean="0"/>
              <a:t>The current program</a:t>
            </a:r>
          </a:p>
          <a:p>
            <a:pPr lvl="1" eaLnBrk="1" hangingPunct="1"/>
            <a:r>
              <a:rPr lang="en-US" sz="2400" dirty="0" smtClean="0"/>
              <a:t>The data the program is using</a:t>
            </a:r>
          </a:p>
          <a:p>
            <a:pPr lvl="1" eaLnBrk="1" hangingPunct="1"/>
            <a:r>
              <a:rPr lang="en-US" sz="2400" dirty="0" smtClean="0"/>
              <a:t>The results of intermediate calculations</a:t>
            </a:r>
            <a:endParaRPr lang="en-US" dirty="0" smtClean="0"/>
          </a:p>
          <a:p>
            <a:pPr eaLnBrk="1" hangingPunct="1"/>
            <a:r>
              <a:rPr lang="en-US" sz="2800" dirty="0" smtClean="0"/>
              <a:t>Usually measured in </a:t>
            </a:r>
            <a:r>
              <a:rPr lang="en-US" sz="2800" dirty="0" smtClean="0"/>
              <a:t>megabytes (million)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(e.g. 8 </a:t>
            </a:r>
            <a:r>
              <a:rPr lang="en-US" sz="2800" dirty="0" smtClean="0"/>
              <a:t>gigabytes (billion) </a:t>
            </a:r>
            <a:r>
              <a:rPr lang="en-US" sz="2800" dirty="0" smtClean="0"/>
              <a:t>of RAM)</a:t>
            </a:r>
          </a:p>
          <a:p>
            <a:pPr lvl="1" eaLnBrk="1" hangingPunct="1"/>
            <a:r>
              <a:rPr lang="en-US" sz="2400" dirty="0" smtClean="0"/>
              <a:t>RAM is short for </a:t>
            </a:r>
            <a:r>
              <a:rPr lang="en-US" sz="2400" i="1" dirty="0" smtClean="0"/>
              <a:t>random access memory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i="1" dirty="0" smtClean="0"/>
              <a:t>byte</a:t>
            </a:r>
            <a:r>
              <a:rPr lang="en-US" sz="2400" dirty="0" smtClean="0"/>
              <a:t> is a quantity of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Memory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61338" cy="4518025"/>
          </a:xfrm>
        </p:spPr>
        <p:txBody>
          <a:bodyPr/>
          <a:lstStyle/>
          <a:p>
            <a:pPr eaLnBrk="1" hangingPunct="1"/>
            <a:r>
              <a:rPr lang="en-US" sz="2800" smtClean="0"/>
              <a:t>Also called </a:t>
            </a:r>
            <a:r>
              <a:rPr lang="en-US" sz="2800" i="1" smtClean="0"/>
              <a:t>secondary memory</a:t>
            </a:r>
            <a:endParaRPr lang="en-US" sz="2800" b="1" smtClean="0"/>
          </a:p>
          <a:p>
            <a:pPr eaLnBrk="1" hangingPunct="1"/>
            <a:r>
              <a:rPr lang="en-US" sz="2800" smtClean="0"/>
              <a:t>Disk drives, CDs, DVDs, flash drives, etc.</a:t>
            </a:r>
            <a:endParaRPr lang="en-US" sz="2800" b="1" smtClean="0"/>
          </a:p>
          <a:p>
            <a:pPr eaLnBrk="1" hangingPunct="1"/>
            <a:r>
              <a:rPr lang="en-US" sz="2800" smtClean="0"/>
              <a:t>More or less permanent (nonvolatile)</a:t>
            </a:r>
          </a:p>
          <a:p>
            <a:pPr eaLnBrk="1" hangingPunct="1"/>
            <a:r>
              <a:rPr lang="en-US" sz="2800" smtClean="0"/>
              <a:t>Usually measured in gigabytes (e.g. 50 gigabyte hard drive)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1282</TotalTime>
  <Words>1053</Words>
  <Application>Microsoft Office PowerPoint</Application>
  <PresentationFormat>On-screen Show (4:3)</PresentationFormat>
  <Paragraphs>125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Savitch4Template</vt:lpstr>
      <vt:lpstr>Introduction to Computers and Java</vt:lpstr>
      <vt:lpstr>Objectives</vt:lpstr>
      <vt:lpstr>Section 1.1 Computer Basics: Outline</vt:lpstr>
      <vt:lpstr>Hardware and Software</vt:lpstr>
      <vt:lpstr>Hardware and Memory</vt:lpstr>
      <vt:lpstr>The Processor</vt:lpstr>
      <vt:lpstr>Memory</vt:lpstr>
      <vt:lpstr>Main memory</vt:lpstr>
      <vt:lpstr>Auxiliary Memory</vt:lpstr>
      <vt:lpstr>Bits, Bytes, and Addresses</vt:lpstr>
      <vt:lpstr>Main Memory</vt:lpstr>
      <vt:lpstr>Storing Data</vt:lpstr>
      <vt:lpstr>Files</vt:lpstr>
      <vt:lpstr>0s and 1s</vt:lpstr>
      <vt:lpstr>Programs</vt:lpstr>
      <vt:lpstr>Input and Output</vt:lpstr>
      <vt:lpstr>Running a Program</vt:lpstr>
      <vt:lpstr>The Operating System</vt:lpstr>
      <vt:lpstr>Programming Languages</vt:lpstr>
      <vt:lpstr>Compilers</vt:lpstr>
      <vt:lpstr>Compilers</vt:lpstr>
      <vt:lpstr>Java Byte-Code</vt:lpstr>
      <vt:lpstr>Java Byte-Code</vt:lpstr>
      <vt:lpstr>Compiling, Interpreting, Running</vt:lpstr>
      <vt:lpstr>Portability</vt:lpstr>
      <vt:lpstr>Class Loader</vt:lpstr>
      <vt:lpstr>Compiling and Running a Program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</dc:creator>
  <cp:lastModifiedBy>Joey</cp:lastModifiedBy>
  <cp:revision>96</cp:revision>
  <dcterms:created xsi:type="dcterms:W3CDTF">2004-08-20T17:48:18Z</dcterms:created>
  <dcterms:modified xsi:type="dcterms:W3CDTF">2013-08-28T17:15:50Z</dcterms:modified>
</cp:coreProperties>
</file>