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30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Lst>
  <p:sldSz cx="9144000" cy="6858000" type="screen4x3"/>
  <p:notesSz cx="9239250" cy="6858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65" autoAdjust="0"/>
  </p:normalViewPr>
  <p:slideViewPr>
    <p:cSldViewPr>
      <p:cViewPr>
        <p:scale>
          <a:sx n="75" d="100"/>
          <a:sy n="75" d="100"/>
        </p:scale>
        <p:origin x="-1236"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33437" y="0"/>
            <a:ext cx="4003675" cy="342900"/>
          </a:xfrm>
          <a:prstGeom prst="rect">
            <a:avLst/>
          </a:prstGeom>
        </p:spPr>
        <p:txBody>
          <a:bodyPr vert="horz" lIns="91440" tIns="45720" rIns="91440" bIns="45720" rtlCol="0"/>
          <a:lstStyle>
            <a:lvl1pPr algn="r">
              <a:defRPr sz="1200"/>
            </a:lvl1pPr>
          </a:lstStyle>
          <a:p>
            <a:fld id="{965D0CCB-74A2-47B5-BDB9-55C3C2C478B9}" type="datetimeFigureOut">
              <a:rPr lang="en-US" smtClean="0"/>
              <a:pPr/>
              <a:t>4/1/2014</a:t>
            </a:fld>
            <a:endParaRPr lang="en-US"/>
          </a:p>
        </p:txBody>
      </p:sp>
      <p:sp>
        <p:nvSpPr>
          <p:cNvPr id="4" name="Footer Placeholder 3"/>
          <p:cNvSpPr>
            <a:spLocks noGrp="1"/>
          </p:cNvSpPr>
          <p:nvPr>
            <p:ph type="ftr" sz="quarter" idx="2"/>
          </p:nvPr>
        </p:nvSpPr>
        <p:spPr>
          <a:xfrm>
            <a:off x="0" y="6513910"/>
            <a:ext cx="4003675"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33437" y="6513910"/>
            <a:ext cx="4003675" cy="342900"/>
          </a:xfrm>
          <a:prstGeom prst="rect">
            <a:avLst/>
          </a:prstGeom>
        </p:spPr>
        <p:txBody>
          <a:bodyPr vert="horz" lIns="91440" tIns="45720" rIns="91440" bIns="45720" rtlCol="0" anchor="b"/>
          <a:lstStyle>
            <a:lvl1pPr algn="r">
              <a:defRPr sz="1200"/>
            </a:lvl1pPr>
          </a:lstStyle>
          <a:p>
            <a:fld id="{D7F49CE8-E67F-4AEB-AD5F-3765F70E2B51}" type="slidenum">
              <a:rPr lang="en-US" smtClean="0"/>
              <a:pPr/>
              <a:t>‹#›</a:t>
            </a:fld>
            <a:endParaRPr lang="en-US"/>
          </a:p>
        </p:txBody>
      </p:sp>
    </p:spTree>
    <p:extLst>
      <p:ext uri="{BB962C8B-B14F-4D97-AF65-F5344CB8AC3E}">
        <p14:creationId xmlns:p14="http://schemas.microsoft.com/office/powerpoint/2010/main" xmlns="" val="21063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33437" y="0"/>
            <a:ext cx="4003675"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FEBF797-9538-448D-BBBB-1FFECC4E1260}" type="datetimeFigureOut">
              <a:rPr lang="en-US"/>
              <a:pPr>
                <a:defRPr/>
              </a:pPr>
              <a:t>4/1/2014</a:t>
            </a:fld>
            <a:endParaRPr lang="en-US"/>
          </a:p>
        </p:txBody>
      </p:sp>
      <p:sp>
        <p:nvSpPr>
          <p:cNvPr id="4" name="Slide Image Placeholder 3"/>
          <p:cNvSpPr>
            <a:spLocks noGrp="1" noRot="1" noChangeAspect="1"/>
          </p:cNvSpPr>
          <p:nvPr>
            <p:ph type="sldImg" idx="2"/>
          </p:nvPr>
        </p:nvSpPr>
        <p:spPr>
          <a:xfrm>
            <a:off x="2905125"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23925" y="3257550"/>
            <a:ext cx="73914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910"/>
            <a:ext cx="4003675"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33437" y="6513910"/>
            <a:ext cx="4003675" cy="3429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AE3D324-4ED6-4C1F-9C29-C70FCB8147C4}" type="slidenum">
              <a:rPr lang="en-US"/>
              <a:pPr>
                <a:defRPr/>
              </a:pPr>
              <a:t>‹#›</a:t>
            </a:fld>
            <a:endParaRPr lang="en-US"/>
          </a:p>
        </p:txBody>
      </p:sp>
    </p:spTree>
    <p:extLst>
      <p:ext uri="{BB962C8B-B14F-4D97-AF65-F5344CB8AC3E}">
        <p14:creationId xmlns:p14="http://schemas.microsoft.com/office/powerpoint/2010/main" xmlns="" val="1483711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E8A19D-F340-43AE-B400-CEDF2D938377}"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5C8876-33E1-4C23-ABE8-E2AC2A0292FB}"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AE8329-B8A0-4DC3-A9AF-41B6F53DD73E}"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5184F-C937-463C-9E38-9256B57B955A}"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0FCE3-4842-46A1-BAE2-E2D5B53280C5}"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FC10F1-0964-4D2C-93B2-CE5D28DD0B44}"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FD273A-35D7-4710-A4E5-60BA1DD0ED1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075951-DEBE-4283-A48A-32B41E44203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9366D5-C384-4A4A-9DA2-F7888C14444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166C8-6D2F-4FFF-AB3F-E40D58BB0096}"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828294-FDAE-4D8D-B3DE-E3B7E591B1D0}"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B40FA-778C-426D-87FC-FD485C1F6290}"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071F5C-4A43-4FB2-8AC9-9E27CA4A8629}"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92EC87-0B58-48CE-B554-BCEB78F3C5F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F4DE28-4A1A-4848-A5B3-AA5ADF057A60}"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1F96A6-E82C-446A-B7BF-3EFA4EFE77D1}"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B9FC2B-3D9C-4AF0-B8D9-E0C6DD556B7E}"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61C20B-E34F-4A5B-81C3-204595191DEC}"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029509-C942-406A-B5D8-15EFF969DDE7}"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C03BEC-AAF5-4884-923C-3D66E030C9D3}"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63151A-E88C-4905-83F4-6CDDA093AFD9}"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659D24-66C0-4BC6-B3E9-9E3A5EA6AD3B}"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738E2C-1171-4E7D-A3EB-0C7428DCEF20}"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0131C1-158E-445E-8843-F0BDFEA06811}"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963224-ED7F-48AA-8FDD-282DC5F7B198}"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3B7C9C-18DD-48EF-905C-F6B38583ED42}"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1049FF-6B12-492E-9767-5458717F3461}"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67AB4C-5958-446C-8738-78C2A9A997EC}"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92DA0C-01BD-46D4-A375-28F5AC00496D}"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41AC33-9E70-49B3-B8DD-0B86CDBB5AAB}" type="datetime1">
              <a:rPr lang="en-US"/>
              <a:pPr>
                <a:defRPr/>
              </a:pPr>
              <a:t>4/1/2014</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4BDB014C-EDBB-49B9-9142-55D8BD0E0A6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6A2AA0-9686-4A14-95B4-E876C5F07B95}" type="datetime1">
              <a:rPr lang="en-US"/>
              <a:pPr>
                <a:defRPr/>
              </a:pPr>
              <a:t>4/1/2014</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1ABE58F5-F046-4FF6-A547-3325BA8A24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D1FDC9-5000-49EF-B1D8-6D32D4CA1783}" type="datetime1">
              <a:rPr lang="en-US"/>
              <a:pPr>
                <a:defRPr/>
              </a:pPr>
              <a:t>4/1/2014</a:t>
            </a:fld>
            <a:endParaRPr lang="en-US"/>
          </a:p>
        </p:txBody>
      </p:sp>
      <p:sp>
        <p:nvSpPr>
          <p:cNvPr id="5" name="Footer Placeholder 4"/>
          <p:cNvSpPr>
            <a:spLocks noGrp="1"/>
          </p:cNvSpPr>
          <p:nvPr>
            <p:ph type="ftr" sz="quarter" idx="11"/>
          </p:nvPr>
        </p:nvSpPr>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1C35B75B-2F06-4E01-A89F-F136D6054E8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76400"/>
            <a:ext cx="7543800" cy="4038600"/>
          </a:xfrm>
        </p:spPr>
        <p:txBody>
          <a:bodyPr rtlCol="0">
            <a:normAutofit/>
          </a:bodyPr>
          <a:lstStyle/>
          <a:p>
            <a:pPr lvl="0"/>
            <a:endParaRPr lang="en-US" noProof="0"/>
          </a:p>
        </p:txBody>
      </p:sp>
      <p:sp>
        <p:nvSpPr>
          <p:cNvPr id="4" name="Footer Placeholder 3"/>
          <p:cNvSpPr>
            <a:spLocks noGrp="1"/>
          </p:cNvSpPr>
          <p:nvPr>
            <p:ph type="ftr" sz="quarter" idx="10"/>
          </p:nvPr>
        </p:nvSpPr>
        <p:spPr>
          <a:xfrm>
            <a:off x="914400" y="6248400"/>
            <a:ext cx="3505200" cy="457200"/>
          </a:xfrm>
        </p:spPr>
        <p:txBody>
          <a:bodyPr/>
          <a:lstStyle>
            <a:lvl1pPr>
              <a:defRPr dirty="0">
                <a:cs typeface="+mn-cs"/>
              </a:defRPr>
            </a:lvl1pPr>
          </a:lstStyle>
          <a:p>
            <a:pPr>
              <a:defRPr/>
            </a:pPr>
            <a:r>
              <a:rPr lang="en-US"/>
              <a:t>Copyright © </a:t>
            </a:r>
            <a:r>
              <a:rPr lang="en-US" smtClean="0"/>
              <a:t>2012 </a:t>
            </a:r>
            <a:r>
              <a:rPr lang="en-US"/>
              <a:t>Pearson Addison-Wesley. All rights reserved.</a:t>
            </a:r>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pPr>
              <a:defRPr/>
            </a:pPr>
            <a:r>
              <a:rPr lang="en-US"/>
              <a:t>1-</a:t>
            </a:r>
            <a:fld id="{1227247D-EC03-49E2-B1BE-EAD7D9BAFC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597E2B1A-4BE5-4BE8-8D61-498B600A7BE7}" type="datetime1">
              <a:rPr lang="en-US"/>
              <a:pPr>
                <a:defRPr/>
              </a:pPr>
              <a:t>4/1/2014</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2D557F5C-A0E9-4A68-90EE-44E296AA3346}"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dirty="0">
                <a:cs typeface="+mn-cs"/>
              </a:defRPr>
            </a:lvl1pPr>
          </a:lstStyle>
          <a:p>
            <a:pPr>
              <a:defRPr/>
            </a:pPr>
            <a:r>
              <a:rPr lang="en-US"/>
              <a:t>Copyright © </a:t>
            </a:r>
            <a:r>
              <a:rPr lang="en-US" smtClean="0"/>
              <a:t>2012 </a:t>
            </a:r>
            <a:r>
              <a:rPr lang="en-US"/>
              <a:t>Pearson Addison-Wesley. All rights reserved.</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5CB353-2CDB-41B6-B0C5-273A7F471138}" type="datetime1">
              <a:rPr lang="en-US"/>
              <a:pPr>
                <a:defRPr/>
              </a:pPr>
              <a:t>4/1/2014</a:t>
            </a:fld>
            <a:endParaRPr lang="en-US" dirty="0"/>
          </a:p>
        </p:txBody>
      </p:sp>
      <p:sp>
        <p:nvSpPr>
          <p:cNvPr id="5"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6" name="Slide Number Placeholder 5"/>
          <p:cNvSpPr>
            <a:spLocks noGrp="1"/>
          </p:cNvSpPr>
          <p:nvPr>
            <p:ph type="sldNum" sz="quarter" idx="12"/>
          </p:nvPr>
        </p:nvSpPr>
        <p:spPr/>
        <p:txBody>
          <a:bodyPr/>
          <a:lstStyle>
            <a:lvl1pPr>
              <a:defRPr/>
            </a:lvl1pPr>
          </a:lstStyle>
          <a:p>
            <a:pPr>
              <a:defRPr/>
            </a:pPr>
            <a:r>
              <a:rPr lang="en-US"/>
              <a:t>1-</a:t>
            </a:r>
            <a:fld id="{0755ABF4-E3B1-4F40-901E-DFA2B630FC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3C2B8AB-252F-48E2-8E52-28F2EFF6B0D8}" type="datetime1">
              <a:rPr lang="en-US"/>
              <a:pPr>
                <a:defRPr/>
              </a:pPr>
              <a:t>4/1/2014</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D1E02A41-1A4A-494A-9AF3-0680C35562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BEAE7F7-DD00-4768-880F-3EF752068C4D}" type="datetime1">
              <a:rPr lang="en-US"/>
              <a:pPr>
                <a:defRPr/>
              </a:pPr>
              <a:t>4/1/2014</a:t>
            </a:fld>
            <a:endParaRPr lang="en-US" dirty="0"/>
          </a:p>
        </p:txBody>
      </p:sp>
      <p:sp>
        <p:nvSpPr>
          <p:cNvPr id="8"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9" name="Slide Number Placeholder 5"/>
          <p:cNvSpPr>
            <a:spLocks noGrp="1"/>
          </p:cNvSpPr>
          <p:nvPr>
            <p:ph type="sldNum" sz="quarter" idx="12"/>
          </p:nvPr>
        </p:nvSpPr>
        <p:spPr/>
        <p:txBody>
          <a:bodyPr/>
          <a:lstStyle>
            <a:lvl1pPr>
              <a:defRPr/>
            </a:lvl1pPr>
          </a:lstStyle>
          <a:p>
            <a:pPr>
              <a:defRPr/>
            </a:pPr>
            <a:r>
              <a:rPr lang="en-US"/>
              <a:t>1-</a:t>
            </a:r>
            <a:fld id="{1532BAF9-697D-450B-BB16-75F1E1314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4B5B746-57B5-422F-8C5A-BEE214E1D169}" type="datetime1">
              <a:rPr lang="en-US"/>
              <a:pPr>
                <a:defRPr/>
              </a:pPr>
              <a:t>4/1/2014</a:t>
            </a:fld>
            <a:endParaRPr lang="en-US" dirty="0"/>
          </a:p>
        </p:txBody>
      </p:sp>
      <p:sp>
        <p:nvSpPr>
          <p:cNvPr id="4"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5" name="Slide Number Placeholder 5"/>
          <p:cNvSpPr>
            <a:spLocks noGrp="1"/>
          </p:cNvSpPr>
          <p:nvPr>
            <p:ph type="sldNum" sz="quarter" idx="12"/>
          </p:nvPr>
        </p:nvSpPr>
        <p:spPr/>
        <p:txBody>
          <a:bodyPr/>
          <a:lstStyle>
            <a:lvl1pPr>
              <a:defRPr/>
            </a:lvl1pPr>
          </a:lstStyle>
          <a:p>
            <a:pPr>
              <a:defRPr/>
            </a:pPr>
            <a:r>
              <a:rPr lang="en-US"/>
              <a:t>1-</a:t>
            </a:r>
            <a:fld id="{1A2392FB-393C-4F5C-8DBF-19C88B6052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1C0359-06BA-4972-9054-759B2C5A31EF}" type="datetime1">
              <a:rPr lang="en-US"/>
              <a:pPr>
                <a:defRPr/>
              </a:pPr>
              <a:t>4/1/2014</a:t>
            </a:fld>
            <a:endParaRPr lang="en-US" dirty="0"/>
          </a:p>
        </p:txBody>
      </p:sp>
      <p:sp>
        <p:nvSpPr>
          <p:cNvPr id="3"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4" name="Slide Number Placeholder 5"/>
          <p:cNvSpPr>
            <a:spLocks noGrp="1"/>
          </p:cNvSpPr>
          <p:nvPr>
            <p:ph type="sldNum" sz="quarter" idx="12"/>
          </p:nvPr>
        </p:nvSpPr>
        <p:spPr/>
        <p:txBody>
          <a:bodyPr/>
          <a:lstStyle>
            <a:lvl1pPr>
              <a:defRPr/>
            </a:lvl1pPr>
          </a:lstStyle>
          <a:p>
            <a:pPr>
              <a:defRPr/>
            </a:pPr>
            <a:r>
              <a:rPr lang="en-US"/>
              <a:t>1-</a:t>
            </a:r>
            <a:fld id="{98BA72EA-0157-42F2-A1A7-3D5783D074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170DC2-8C6C-4E48-A193-260D3C230616}" type="datetime1">
              <a:rPr lang="en-US"/>
              <a:pPr>
                <a:defRPr/>
              </a:pPr>
              <a:t>4/1/2014</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8C1BC1F0-F886-470A-84E8-0FC3521E2FC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27D35F-8B31-4C25-B38A-1A874D81CC64}" type="datetime1">
              <a:rPr lang="en-US"/>
              <a:pPr>
                <a:defRPr/>
              </a:pPr>
              <a:t>4/1/2014</a:t>
            </a:fld>
            <a:endParaRPr lang="en-US" dirty="0"/>
          </a:p>
        </p:txBody>
      </p:sp>
      <p:sp>
        <p:nvSpPr>
          <p:cNvPr id="6" name="Footer Placeholder 4"/>
          <p:cNvSpPr>
            <a:spLocks noGrp="1"/>
          </p:cNvSpPr>
          <p:nvPr>
            <p:ph type="ftr" sz="quarter" idx="11"/>
          </p:nvPr>
        </p:nvSpPr>
        <p:spPr/>
        <p:txBody>
          <a:bodyPr/>
          <a:lstStyle>
            <a:lvl1pPr>
              <a:defRPr/>
            </a:lvl1pPr>
          </a:lstStyle>
          <a:p>
            <a:r>
              <a:rPr lang="en-US"/>
              <a:t>Copyright © 2013 Pearson Addison-Wesley. All rights reserved.</a:t>
            </a:r>
            <a:endParaRPr lang="en-CA"/>
          </a:p>
        </p:txBody>
      </p:sp>
      <p:sp>
        <p:nvSpPr>
          <p:cNvPr id="7" name="Slide Number Placeholder 5"/>
          <p:cNvSpPr>
            <a:spLocks noGrp="1"/>
          </p:cNvSpPr>
          <p:nvPr>
            <p:ph type="sldNum" sz="quarter" idx="12"/>
          </p:nvPr>
        </p:nvSpPr>
        <p:spPr/>
        <p:txBody>
          <a:bodyPr/>
          <a:lstStyle>
            <a:lvl1pPr>
              <a:defRPr/>
            </a:lvl1pPr>
          </a:lstStyle>
          <a:p>
            <a:pPr>
              <a:defRPr/>
            </a:pPr>
            <a:r>
              <a:rPr lang="en-US"/>
              <a:t>1-</a:t>
            </a:r>
            <a:fld id="{43E81051-851D-43B5-93CA-8396C2EA148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C760FC7-ED76-4F29-9793-3024CEF15BDB}" type="datetime1">
              <a:rPr lang="en-US"/>
              <a:pPr>
                <a:defRPr/>
              </a:pPr>
              <a:t>4/1/2014</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2013 Pearson Addison-Wesley. All rights reserved.</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CAFD51D-3BEB-4B6E-B64F-EFA28EB76EEC}" type="slidenum">
              <a:rPr lang="en-US"/>
              <a:pPr>
                <a:defRPr/>
              </a:pPr>
              <a:t>‹#›</a:t>
            </a:fld>
            <a:endParaRPr lang="en-US"/>
          </a:p>
        </p:txBody>
      </p:sp>
      <p:pic>
        <p:nvPicPr>
          <p:cNvPr id="1031" name="Picture 2"/>
          <p:cNvPicPr>
            <a:picLocks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 id="2147483659" r:id="rId4"/>
    <p:sldLayoutId id="2147483658" r:id="rId5"/>
    <p:sldLayoutId id="2147483657" r:id="rId6"/>
    <p:sldLayoutId id="2147483656" r:id="rId7"/>
    <p:sldLayoutId id="2147483655" r:id="rId8"/>
    <p:sldLayoutId id="2147483654" r:id="rId9"/>
    <p:sldLayoutId id="2147483663" r:id="rId10"/>
    <p:sldLayoutId id="2147483664" r:id="rId11"/>
    <p:sldLayoutId id="2147483665"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5638800" y="457200"/>
            <a:ext cx="3276600" cy="1470025"/>
          </a:xfrm>
        </p:spPr>
        <p:txBody>
          <a:bodyPr/>
          <a:lstStyle/>
          <a:p>
            <a:pPr eaLnBrk="1" hangingPunct="1"/>
            <a:r>
              <a:rPr lang="en-US" smtClean="0"/>
              <a:t>Chapter 1</a:t>
            </a:r>
          </a:p>
        </p:txBody>
      </p:sp>
      <p:sp>
        <p:nvSpPr>
          <p:cNvPr id="3" name="Subtitle 2"/>
          <p:cNvSpPr>
            <a:spLocks noGrp="1"/>
          </p:cNvSpPr>
          <p:nvPr>
            <p:ph type="subTitle" idx="1"/>
          </p:nvPr>
        </p:nvSpPr>
        <p:spPr>
          <a:xfrm>
            <a:off x="5486400" y="1905000"/>
            <a:ext cx="3505200" cy="1752600"/>
          </a:xfrm>
        </p:spPr>
        <p:txBody>
          <a:bodyPr rtlCol="0">
            <a:normAutofit fontScale="92500" lnSpcReduction="10000"/>
          </a:bodyPr>
          <a:lstStyle/>
          <a:p>
            <a:pPr eaLnBrk="1" fontAlgn="auto" hangingPunct="1">
              <a:spcAft>
                <a:spcPts val="0"/>
              </a:spcAft>
              <a:buFont typeface="Arial" pitchFamily="34" charset="0"/>
              <a:buNone/>
              <a:defRPr/>
            </a:pPr>
            <a:r>
              <a:rPr lang="en-US" dirty="0" smtClean="0"/>
              <a:t>Section 1.2 Expressions and Assignment Statements</a:t>
            </a:r>
            <a:endParaRPr lang="en-US" dirty="0"/>
          </a:p>
        </p:txBody>
      </p:sp>
      <p:sp>
        <p:nvSpPr>
          <p:cNvPr id="7" name="Rectangle 6"/>
          <p:cNvSpPr/>
          <p:nvPr/>
        </p:nvSpPr>
        <p:spPr>
          <a:xfrm>
            <a:off x="5943600" y="4953000"/>
            <a:ext cx="2971800" cy="1384995"/>
          </a:xfrm>
          <a:prstGeom prst="rect">
            <a:avLst/>
          </a:prstGeom>
        </p:spPr>
        <p:txBody>
          <a:bodyPr>
            <a:spAutoFit/>
          </a:bodyPr>
          <a:lstStyle/>
          <a:p>
            <a:pPr algn="r" fontAlgn="auto">
              <a:spcBef>
                <a:spcPts val="0"/>
              </a:spcBef>
              <a:spcAft>
                <a:spcPts val="0"/>
              </a:spcAft>
              <a:defRPr/>
            </a:pPr>
            <a:r>
              <a:rPr lang="en-US" sz="1400" dirty="0">
                <a:solidFill>
                  <a:schemeClr val="tx1">
                    <a:alpha val="42000"/>
                  </a:schemeClr>
                </a:solidFill>
                <a:cs typeface="+mn-cs"/>
              </a:rPr>
              <a:t>Slides prepared by Rose Williams, </a:t>
            </a:r>
            <a:r>
              <a:rPr lang="en-US" sz="1400" i="1" dirty="0">
                <a:solidFill>
                  <a:schemeClr val="tx1">
                    <a:alpha val="42000"/>
                  </a:schemeClr>
                </a:solidFill>
                <a:cs typeface="+mn-cs"/>
              </a:rPr>
              <a:t>Binghamton University</a:t>
            </a:r>
            <a:r>
              <a:rPr lang="en-US" sz="1400" dirty="0">
                <a:solidFill>
                  <a:schemeClr val="tx1">
                    <a:alpha val="42000"/>
                  </a:schemeClr>
                </a:solidFill>
                <a:cs typeface="+mn-cs"/>
              </a:rPr>
              <a:t> </a:t>
            </a:r>
          </a:p>
          <a:p>
            <a:pPr algn="r" fontAlgn="auto">
              <a:spcBef>
                <a:spcPts val="0"/>
              </a:spcBef>
              <a:spcAft>
                <a:spcPts val="0"/>
              </a:spcAft>
              <a:defRPr/>
            </a:pPr>
            <a:endParaRPr lang="en-US" sz="1400" dirty="0">
              <a:solidFill>
                <a:schemeClr val="tx1">
                  <a:alpha val="42000"/>
                </a:schemeClr>
              </a:solidFill>
              <a:cs typeface="+mn-cs"/>
            </a:endParaRPr>
          </a:p>
          <a:p>
            <a:pPr algn="r" fontAlgn="auto">
              <a:spcBef>
                <a:spcPts val="0"/>
              </a:spcBef>
              <a:spcAft>
                <a:spcPts val="0"/>
              </a:spcAft>
              <a:defRPr/>
            </a:pPr>
            <a:r>
              <a:rPr lang="en-US" sz="1400" dirty="0">
                <a:solidFill>
                  <a:schemeClr val="tx1">
                    <a:alpha val="42000"/>
                  </a:schemeClr>
                </a:solidFill>
                <a:cs typeface="+mn-cs"/>
              </a:rPr>
              <a:t>Kenrick Mock, </a:t>
            </a:r>
            <a:r>
              <a:rPr lang="en-US" sz="1400" i="1" dirty="0">
                <a:solidFill>
                  <a:schemeClr val="tx1">
                    <a:alpha val="42000"/>
                  </a:schemeClr>
                </a:solidFill>
                <a:cs typeface="+mn-cs"/>
              </a:rPr>
              <a:t>University of Alaska Anchorage</a:t>
            </a:r>
            <a:r>
              <a:rPr lang="en-US" sz="1400" dirty="0">
                <a:solidFill>
                  <a:schemeClr val="tx1">
                    <a:alpha val="42000"/>
                  </a:schemeClr>
                </a:solidFill>
                <a:cs typeface="+mn-cs"/>
              </a:rPr>
              <a:t> </a:t>
            </a:r>
          </a:p>
          <a:p>
            <a:pPr algn="r" fontAlgn="auto">
              <a:spcBef>
                <a:spcPts val="0"/>
              </a:spcBef>
              <a:spcAft>
                <a:spcPts val="0"/>
              </a:spcAft>
              <a:defRPr/>
            </a:pPr>
            <a:endParaRPr lang="en-US" sz="1400" dirty="0">
              <a:solidFill>
                <a:schemeClr val="tx1">
                  <a:alpha val="42000"/>
                </a:schemeClr>
              </a:solidFill>
              <a:cs typeface="+mn-cs"/>
            </a:endParaRPr>
          </a:p>
        </p:txBody>
      </p:sp>
      <p:pic>
        <p:nvPicPr>
          <p:cNvPr id="15366" name="Picture 9" descr="http://www.mypearsonstore.com/ShowCover.asp?isbn=0132830310&amp;type=a"/>
          <p:cNvPicPr>
            <a:picLocks noChangeAspect="1" noChangeArrowheads="1"/>
          </p:cNvPicPr>
          <p:nvPr/>
        </p:nvPicPr>
        <p:blipFill>
          <a:blip r:embed="rId3" cstate="print"/>
          <a:srcRect/>
          <a:stretch>
            <a:fillRect/>
          </a:stretch>
        </p:blipFill>
        <p:spPr bwMode="auto">
          <a:xfrm>
            <a:off x="457200" y="447675"/>
            <a:ext cx="4762500" cy="5876925"/>
          </a:xfrm>
          <a:prstGeom prst="rect">
            <a:avLst/>
          </a:prstGeom>
          <a:noFill/>
          <a:ln w="9525">
            <a:noFill/>
            <a:miter lim="800000"/>
            <a:headEnd/>
            <a:tailEnd/>
          </a:ln>
        </p:spPr>
      </p:pic>
      <p:pic>
        <p:nvPicPr>
          <p:cNvPr id="15368" name="Picture 10" descr="DG_Bar_Blue_USLetter_RGB"/>
          <p:cNvPicPr>
            <a:picLocks noChangeAspect="1" noChangeArrowheads="1"/>
          </p:cNvPicPr>
          <p:nvPr/>
        </p:nvPicPr>
        <p:blipFill>
          <a:blip r:embed="rId4" cstate="print"/>
          <a:srcRect/>
          <a:stretch>
            <a:fillRect/>
          </a:stretch>
        </p:blipFill>
        <p:spPr bwMode="auto">
          <a:xfrm>
            <a:off x="0" y="6324600"/>
            <a:ext cx="9144000" cy="533400"/>
          </a:xfrm>
          <a:prstGeom prst="rect">
            <a:avLst/>
          </a:prstGeom>
          <a:noFill/>
          <a:ln w="9525">
            <a:noFill/>
            <a:miter lim="800000"/>
            <a:headEnd/>
            <a:tailEnd/>
          </a:ln>
        </p:spPr>
      </p:pic>
    </p:spTree>
    <p:extLst>
      <p:ext uri="{BB962C8B-B14F-4D97-AF65-F5344CB8AC3E}">
        <p14:creationId xmlns:p14="http://schemas.microsoft.com/office/powerpoint/2010/main" xmlns="" val="280973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smtClean="0"/>
              <a:t>Tip:  Initialize Variables</a:t>
            </a:r>
          </a:p>
        </p:txBody>
      </p:sp>
      <p:sp>
        <p:nvSpPr>
          <p:cNvPr id="80898" name="Rectangle 3"/>
          <p:cNvSpPr>
            <a:spLocks noGrp="1" noChangeArrowheads="1"/>
          </p:cNvSpPr>
          <p:nvPr>
            <p:ph type="body" idx="1"/>
          </p:nvPr>
        </p:nvSpPr>
        <p:spPr/>
        <p:txBody>
          <a:bodyPr/>
          <a:lstStyle/>
          <a:p>
            <a:pPr eaLnBrk="1" hangingPunct="1">
              <a:lnSpc>
                <a:spcPct val="90000"/>
              </a:lnSpc>
            </a:pPr>
            <a:r>
              <a:rPr lang="en-US" sz="2800" smtClean="0"/>
              <a:t>The declaration of a variable can be combined with its initialization via an assignment statement</a:t>
            </a:r>
          </a:p>
          <a:p>
            <a:pPr lvl="2" eaLnBrk="1" hangingPunct="1">
              <a:lnSpc>
                <a:spcPct val="90000"/>
              </a:lnSpc>
              <a:buFontTx/>
              <a:buNone/>
            </a:pPr>
            <a:r>
              <a:rPr lang="en-US" b="1" smtClean="0">
                <a:solidFill>
                  <a:srgbClr val="034CA1"/>
                </a:solidFill>
                <a:latin typeface="Courier New" pitchFamily="49" charset="0"/>
              </a:rPr>
              <a:t>int count = 0;</a:t>
            </a:r>
          </a:p>
          <a:p>
            <a:pPr lvl="2" eaLnBrk="1" hangingPunct="1">
              <a:lnSpc>
                <a:spcPct val="90000"/>
              </a:lnSpc>
              <a:buFontTx/>
              <a:buNone/>
            </a:pPr>
            <a:r>
              <a:rPr lang="en-US" b="1" smtClean="0">
                <a:solidFill>
                  <a:srgbClr val="034CA1"/>
                </a:solidFill>
                <a:latin typeface="Courier New" pitchFamily="49" charset="0"/>
              </a:rPr>
              <a:t>double distance = 55 * .5;</a:t>
            </a:r>
          </a:p>
          <a:p>
            <a:pPr lvl="2" eaLnBrk="1" hangingPunct="1">
              <a:lnSpc>
                <a:spcPct val="90000"/>
              </a:lnSpc>
              <a:buFontTx/>
              <a:buNone/>
            </a:pPr>
            <a:r>
              <a:rPr lang="en-US" b="1" smtClean="0">
                <a:solidFill>
                  <a:srgbClr val="034CA1"/>
                </a:solidFill>
                <a:latin typeface="Courier New" pitchFamily="49" charset="0"/>
              </a:rPr>
              <a:t>char grade = 'A';</a:t>
            </a:r>
          </a:p>
          <a:p>
            <a:pPr lvl="1" eaLnBrk="1" hangingPunct="1">
              <a:lnSpc>
                <a:spcPct val="90000"/>
              </a:lnSpc>
            </a:pPr>
            <a:r>
              <a:rPr lang="en-US" sz="2400" smtClean="0"/>
              <a:t>Note that some variables can be initialized and others can remain uninitialized in the same declaration</a:t>
            </a:r>
          </a:p>
          <a:p>
            <a:pPr lvl="1" algn="ctr" eaLnBrk="1" hangingPunct="1">
              <a:lnSpc>
                <a:spcPct val="90000"/>
              </a:lnSpc>
              <a:buFontTx/>
              <a:buNone/>
            </a:pPr>
            <a:r>
              <a:rPr lang="en-US" sz="2400" b="1" smtClean="0">
                <a:solidFill>
                  <a:srgbClr val="034CA1"/>
                </a:solidFill>
                <a:latin typeface="Courier New" pitchFamily="49" charset="0"/>
              </a:rPr>
              <a:t>int initialCount = 50, finalCount;</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5ECCAEA-39C3-43DA-870E-7B4D1F51CA4E}" type="slidenum">
              <a:rPr lang="en-US"/>
              <a:pPr>
                <a:defRPr/>
              </a:pPr>
              <a:t>10</a:t>
            </a:fld>
            <a:endParaRPr lang="en-US"/>
          </a:p>
        </p:txBody>
      </p:sp>
      <p:sp>
        <p:nvSpPr>
          <p:cNvPr id="809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smtClean="0"/>
              <a:t>Shorthand Assignment Statements</a:t>
            </a:r>
          </a:p>
        </p:txBody>
      </p:sp>
      <p:sp>
        <p:nvSpPr>
          <p:cNvPr id="82946" name="Rectangle 3"/>
          <p:cNvSpPr>
            <a:spLocks noGrp="1" noChangeArrowheads="1"/>
          </p:cNvSpPr>
          <p:nvPr>
            <p:ph type="body" idx="1"/>
          </p:nvPr>
        </p:nvSpPr>
        <p:spPr/>
        <p:txBody>
          <a:bodyPr/>
          <a:lstStyle/>
          <a:p>
            <a:pPr eaLnBrk="1" hangingPunct="1">
              <a:lnSpc>
                <a:spcPct val="80000"/>
              </a:lnSpc>
            </a:pPr>
            <a:r>
              <a:rPr lang="en-US" sz="2400" smtClean="0"/>
              <a:t>Shorthand assignment notation combines the </a:t>
            </a:r>
            <a:r>
              <a:rPr lang="en-US" sz="2400" i="1" smtClean="0"/>
              <a:t>assignment operator</a:t>
            </a:r>
            <a:r>
              <a:rPr lang="en-US" sz="2400" smtClean="0"/>
              <a:t> (</a:t>
            </a:r>
            <a:r>
              <a:rPr lang="en-US" sz="2400" b="1" smtClean="0">
                <a:solidFill>
                  <a:srgbClr val="034CA1"/>
                </a:solidFill>
                <a:latin typeface="Courier New" pitchFamily="49" charset="0"/>
              </a:rPr>
              <a:t>=</a:t>
            </a:r>
            <a:r>
              <a:rPr lang="en-US" sz="2400" smtClean="0"/>
              <a:t>) and an </a:t>
            </a:r>
            <a:r>
              <a:rPr lang="en-US" sz="2400" i="1" smtClean="0"/>
              <a:t>arithmetic operator</a:t>
            </a:r>
          </a:p>
          <a:p>
            <a:pPr eaLnBrk="1" hangingPunct="1">
              <a:lnSpc>
                <a:spcPct val="80000"/>
              </a:lnSpc>
            </a:pPr>
            <a:r>
              <a:rPr lang="en-US" sz="2400" smtClean="0"/>
              <a:t>It is used to change the value of a variable by adding, subtracting, multiplying, or dividing by a specified value</a:t>
            </a:r>
          </a:p>
          <a:p>
            <a:pPr eaLnBrk="1" hangingPunct="1">
              <a:lnSpc>
                <a:spcPct val="80000"/>
              </a:lnSpc>
            </a:pPr>
            <a:r>
              <a:rPr lang="en-US" sz="2400" smtClean="0"/>
              <a:t>The general form is</a:t>
            </a:r>
          </a:p>
          <a:p>
            <a:pPr lvl="1" algn="ctr" eaLnBrk="1" hangingPunct="1">
              <a:lnSpc>
                <a:spcPct val="80000"/>
              </a:lnSpc>
              <a:buFontTx/>
              <a:buNone/>
            </a:pPr>
            <a:r>
              <a:rPr lang="en-US" sz="2000" b="1" i="1" smtClean="0">
                <a:solidFill>
                  <a:srgbClr val="034CA1"/>
                </a:solidFill>
                <a:latin typeface="Courier New" pitchFamily="49" charset="0"/>
              </a:rPr>
              <a:t>Variable Op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Expression</a:t>
            </a:r>
            <a:endParaRPr lang="en-US" sz="2000" i="1" smtClean="0">
              <a:solidFill>
                <a:srgbClr val="034CA1"/>
              </a:solidFill>
              <a:latin typeface="Courier New" pitchFamily="49" charset="0"/>
            </a:endParaRPr>
          </a:p>
          <a:p>
            <a:pPr lvl="1" eaLnBrk="1" hangingPunct="1">
              <a:lnSpc>
                <a:spcPct val="80000"/>
              </a:lnSpc>
              <a:buFontTx/>
              <a:buNone/>
            </a:pPr>
            <a:r>
              <a:rPr lang="en-US" sz="2400" smtClean="0"/>
              <a:t>which is equivalent to </a:t>
            </a:r>
          </a:p>
          <a:p>
            <a:pPr lvl="1" algn="ctr" eaLnBrk="1" hangingPunct="1">
              <a:lnSpc>
                <a:spcPct val="80000"/>
              </a:lnSpc>
              <a:buFontTx/>
              <a:buNone/>
            </a:pPr>
            <a:r>
              <a:rPr lang="en-US" sz="2000" b="1" i="1" smtClean="0">
                <a:solidFill>
                  <a:srgbClr val="034CA1"/>
                </a:solidFill>
                <a:latin typeface="Courier New" pitchFamily="49" charset="0"/>
              </a:rPr>
              <a:t>Variable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Variable Op (Expression)</a:t>
            </a:r>
          </a:p>
          <a:p>
            <a:pPr lvl="1" eaLnBrk="1" hangingPunct="1">
              <a:lnSpc>
                <a:spcPct val="80000"/>
              </a:lnSpc>
            </a:pPr>
            <a:r>
              <a:rPr lang="en-US" sz="2000" smtClean="0"/>
              <a:t>The </a:t>
            </a:r>
            <a:r>
              <a:rPr lang="en-US" sz="2000" b="1" smtClean="0">
                <a:solidFill>
                  <a:srgbClr val="034CA1"/>
                </a:solidFill>
                <a:latin typeface="Courier New" pitchFamily="49" charset="0"/>
              </a:rPr>
              <a:t>Expression</a:t>
            </a:r>
            <a:r>
              <a:rPr lang="en-US" sz="2000" smtClean="0"/>
              <a:t> can be another variable, a constant, or a more complicated expression</a:t>
            </a:r>
          </a:p>
          <a:p>
            <a:pPr lvl="1" eaLnBrk="1" hangingPunct="1">
              <a:lnSpc>
                <a:spcPct val="80000"/>
              </a:lnSpc>
            </a:pPr>
            <a:r>
              <a:rPr lang="en-US" sz="2000" smtClean="0"/>
              <a:t>Some examples of what </a:t>
            </a:r>
            <a:r>
              <a:rPr lang="en-US" sz="2000" b="1" smtClean="0">
                <a:solidFill>
                  <a:srgbClr val="034CA1"/>
                </a:solidFill>
                <a:latin typeface="Courier New" pitchFamily="49" charset="0"/>
              </a:rPr>
              <a:t>Op</a:t>
            </a:r>
            <a:r>
              <a:rPr lang="en-US" sz="2000" smtClean="0"/>
              <a:t> can be are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a:t>
            </a:r>
            <a:r>
              <a:rPr lang="en-US" sz="2000" smtClean="0"/>
              <a:t> or</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9D4DA4F-D6C8-4EE4-A9BB-613F105ACD9A}" type="slidenum">
              <a:rPr lang="en-US"/>
              <a:pPr>
                <a:defRPr/>
              </a:pPr>
              <a:t>11</a:t>
            </a:fld>
            <a:endParaRPr lang="en-US"/>
          </a:p>
        </p:txBody>
      </p:sp>
      <p:sp>
        <p:nvSpPr>
          <p:cNvPr id="829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Shorthand Assignment Statements</a:t>
            </a:r>
          </a:p>
        </p:txBody>
      </p:sp>
      <p:graphicFrame>
        <p:nvGraphicFramePr>
          <p:cNvPr id="87150" name="Group 110"/>
          <p:cNvGraphicFramePr>
            <a:graphicFrameLocks noGrp="1"/>
          </p:cNvGraphicFramePr>
          <p:nvPr>
            <p:ph type="tbl" idx="1"/>
          </p:nvPr>
        </p:nvGraphicFramePr>
        <p:xfrm>
          <a:off x="685800" y="1447800"/>
          <a:ext cx="8077200" cy="4678364"/>
        </p:xfrm>
        <a:graphic>
          <a:graphicData uri="http://schemas.openxmlformats.org/drawingml/2006/table">
            <a:tbl>
              <a:tblPr/>
              <a:tblGrid>
                <a:gridCol w="3657600"/>
                <a:gridCol w="4419600"/>
              </a:tblGrid>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Example:</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Equivalent To:</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count + 2;</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amount * (count1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r>
              <a:rPr lang="en-US" smtClean="0"/>
              <a:t>1-</a:t>
            </a:r>
            <a:fld id="{92BE120E-40A6-42F3-AB0A-97BF04E8F906}" type="slidenum">
              <a:rPr lang="en-US" smtClean="0"/>
              <a:pPr>
                <a:defRPr/>
              </a:pPr>
              <a:t>12</a:t>
            </a:fld>
            <a:endParaRPr lang="en-US"/>
          </a:p>
        </p:txBody>
      </p:sp>
      <p:sp>
        <p:nvSpPr>
          <p:cNvPr id="85021" name="Footer Placeholder 6"/>
          <p:cNvSpPr>
            <a:spLocks noGrp="1"/>
          </p:cNvSpPr>
          <p:nvPr>
            <p:ph type="ftr" sz="quarter" idx="10"/>
          </p:nvPr>
        </p:nvSpPr>
        <p:spPr bwMode="auto">
          <a:noFill/>
          <a:ln>
            <a:miter lim="800000"/>
            <a:headEnd/>
            <a:tailEnd/>
          </a:ln>
        </p:spPr>
        <p:txBody>
          <a:bodyPr/>
          <a:lstStyle/>
          <a:p>
            <a:r>
              <a:rPr lang="en-US" smtClean="0">
                <a:cs typeface="Arial" charset="0"/>
              </a:rPr>
              <a:t>Copyright © 2012 Pearson Addison-Wesley. All rights reserved.</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smtClean="0"/>
              <a:t>Assignment Compatibility</a:t>
            </a:r>
          </a:p>
        </p:txBody>
      </p:sp>
      <p:sp>
        <p:nvSpPr>
          <p:cNvPr id="87042" name="Rectangle 3"/>
          <p:cNvSpPr>
            <a:spLocks noGrp="1" noChangeArrowheads="1"/>
          </p:cNvSpPr>
          <p:nvPr>
            <p:ph type="body" idx="1"/>
          </p:nvPr>
        </p:nvSpPr>
        <p:spPr/>
        <p:txBody>
          <a:bodyPr/>
          <a:lstStyle/>
          <a:p>
            <a:pPr eaLnBrk="1" hangingPunct="1">
              <a:lnSpc>
                <a:spcPct val="90000"/>
              </a:lnSpc>
            </a:pPr>
            <a:r>
              <a:rPr lang="en-US" sz="2800" smtClean="0"/>
              <a:t>In general, the value of one type cannot be stored in a variable of another type</a:t>
            </a:r>
          </a:p>
          <a:p>
            <a:pPr lvl="1" algn="ctr" eaLnBrk="1" hangingPunct="1">
              <a:lnSpc>
                <a:spcPct val="90000"/>
              </a:lnSpc>
              <a:buFontTx/>
              <a:buNone/>
            </a:pPr>
            <a:r>
              <a:rPr lang="en-US" sz="2400" b="1" smtClean="0">
                <a:solidFill>
                  <a:srgbClr val="FF0000"/>
                </a:solidFill>
                <a:latin typeface="Courier New" pitchFamily="49" charset="0"/>
              </a:rPr>
              <a:t>int intVariable = 2.99; //Illegal</a:t>
            </a:r>
            <a:endParaRPr lang="en-US" sz="2400" smtClean="0">
              <a:solidFill>
                <a:srgbClr val="FF0000"/>
              </a:solidFill>
              <a:latin typeface="Courier New" pitchFamily="49" charset="0"/>
            </a:endParaRPr>
          </a:p>
          <a:p>
            <a:pPr lvl="1" eaLnBrk="1" hangingPunct="1">
              <a:lnSpc>
                <a:spcPct val="90000"/>
              </a:lnSpc>
            </a:pPr>
            <a:r>
              <a:rPr lang="en-US" sz="2400" smtClean="0"/>
              <a:t>The above example results in a type mismatch because a </a:t>
            </a:r>
            <a:r>
              <a:rPr lang="en-US" sz="2400" b="1" smtClean="0">
                <a:solidFill>
                  <a:srgbClr val="034CA1"/>
                </a:solidFill>
                <a:latin typeface="Courier New" pitchFamily="49" charset="0"/>
              </a:rPr>
              <a:t>double</a:t>
            </a:r>
            <a:r>
              <a:rPr lang="en-US" sz="2400" smtClean="0"/>
              <a:t> value cannot be stored in an </a:t>
            </a:r>
            <a:r>
              <a:rPr lang="en-US" sz="2400" b="1" smtClean="0">
                <a:solidFill>
                  <a:srgbClr val="034CA1"/>
                </a:solidFill>
                <a:latin typeface="Courier New" pitchFamily="49" charset="0"/>
              </a:rPr>
              <a:t>int</a:t>
            </a:r>
            <a:r>
              <a:rPr lang="en-US" sz="2400" smtClean="0"/>
              <a:t> variable</a:t>
            </a:r>
          </a:p>
          <a:p>
            <a:pPr eaLnBrk="1" hangingPunct="1">
              <a:lnSpc>
                <a:spcPct val="90000"/>
              </a:lnSpc>
            </a:pPr>
            <a:r>
              <a:rPr lang="en-US" sz="2800" smtClean="0"/>
              <a:t>However, there are exceptions to this</a:t>
            </a:r>
          </a:p>
          <a:p>
            <a:pPr lvl="1" algn="ctr" eaLnBrk="1" hangingPunct="1">
              <a:lnSpc>
                <a:spcPct val="90000"/>
              </a:lnSpc>
              <a:buFontTx/>
              <a:buNone/>
            </a:pPr>
            <a:r>
              <a:rPr lang="en-US" sz="2400" b="1" smtClean="0">
                <a:solidFill>
                  <a:srgbClr val="034CA1"/>
                </a:solidFill>
                <a:latin typeface="Courier New" pitchFamily="49" charset="0"/>
              </a:rPr>
              <a:t>double doubleVariable = 2;</a:t>
            </a:r>
            <a:endParaRPr lang="en-US" sz="2400" smtClean="0">
              <a:solidFill>
                <a:srgbClr val="034CA1"/>
              </a:solidFill>
              <a:latin typeface="Courier New" pitchFamily="49" charset="0"/>
            </a:endParaRPr>
          </a:p>
          <a:p>
            <a:pPr lvl="1" eaLnBrk="1" hangingPunct="1">
              <a:lnSpc>
                <a:spcPct val="90000"/>
              </a:lnSpc>
            </a:pPr>
            <a:r>
              <a:rPr lang="en-US" sz="2400" smtClean="0"/>
              <a:t>For example, an </a:t>
            </a:r>
            <a:r>
              <a:rPr lang="en-US" sz="2400" b="1" smtClean="0">
                <a:solidFill>
                  <a:srgbClr val="034CA1"/>
                </a:solidFill>
                <a:latin typeface="Courier New" pitchFamily="49" charset="0"/>
              </a:rPr>
              <a:t>int</a:t>
            </a:r>
            <a:r>
              <a:rPr lang="en-US" sz="2400" smtClean="0"/>
              <a:t> value can be stored in a </a:t>
            </a:r>
            <a:r>
              <a:rPr lang="en-US" sz="2400" b="1" smtClean="0">
                <a:solidFill>
                  <a:srgbClr val="034CA1"/>
                </a:solidFill>
                <a:latin typeface="Courier New" pitchFamily="49" charset="0"/>
              </a:rPr>
              <a:t>double</a:t>
            </a:r>
            <a:r>
              <a:rPr lang="en-US" sz="2400" smtClean="0"/>
              <a:t> type</a:t>
            </a:r>
          </a:p>
        </p:txBody>
      </p:sp>
      <p:sp>
        <p:nvSpPr>
          <p:cNvPr id="6" name="Slide Number Placeholder 5"/>
          <p:cNvSpPr>
            <a:spLocks noGrp="1"/>
          </p:cNvSpPr>
          <p:nvPr>
            <p:ph type="sldNum" sz="quarter" idx="11"/>
          </p:nvPr>
        </p:nvSpPr>
        <p:spPr/>
        <p:txBody>
          <a:bodyPr/>
          <a:lstStyle/>
          <a:p>
            <a:pPr>
              <a:defRPr/>
            </a:pPr>
            <a:r>
              <a:rPr lang="en-US"/>
              <a:t>1-</a:t>
            </a:r>
            <a:fld id="{672C9036-0CD2-458F-8495-44812A0B3F27}" type="slidenum">
              <a:rPr lang="en-US"/>
              <a:pPr>
                <a:defRPr/>
              </a:pPr>
              <a:t>13</a:t>
            </a:fld>
            <a:endParaRPr lang="en-US"/>
          </a:p>
        </p:txBody>
      </p:sp>
      <p:sp>
        <p:nvSpPr>
          <p:cNvPr id="870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smtClean="0"/>
              <a:t>Assignment Compatibility</a:t>
            </a:r>
          </a:p>
        </p:txBody>
      </p:sp>
      <p:sp>
        <p:nvSpPr>
          <p:cNvPr id="89090" name="Rectangle 3"/>
          <p:cNvSpPr>
            <a:spLocks noGrp="1" noChangeArrowheads="1"/>
          </p:cNvSpPr>
          <p:nvPr>
            <p:ph type="body" idx="1"/>
          </p:nvPr>
        </p:nvSpPr>
        <p:spPr/>
        <p:txBody>
          <a:bodyPr/>
          <a:lstStyle/>
          <a:p>
            <a:pPr eaLnBrk="1" hangingPunct="1">
              <a:lnSpc>
                <a:spcPct val="80000"/>
              </a:lnSpc>
            </a:pPr>
            <a:r>
              <a:rPr lang="en-US" sz="2400" dirty="0" smtClean="0"/>
              <a:t>More generally, a value of any type in the following list can be assigned to a variable of any type that appears to the right of it</a:t>
            </a:r>
          </a:p>
          <a:p>
            <a:pPr lvl="1" eaLnBrk="1" hangingPunct="1">
              <a:lnSpc>
                <a:spcPct val="80000"/>
              </a:lnSpc>
              <a:buFontTx/>
              <a:buNone/>
            </a:pPr>
            <a:r>
              <a:rPr lang="en-US" sz="2000" b="1" dirty="0" err="1" smtClean="0">
                <a:solidFill>
                  <a:srgbClr val="034CA1"/>
                </a:solidFill>
                <a:latin typeface="Courier New" pitchFamily="49" charset="0"/>
              </a:rPr>
              <a:t>byte</a:t>
            </a:r>
            <a:r>
              <a:rPr lang="en-US" sz="2000" b="1" dirty="0" err="1" smtClean="0">
                <a:solidFill>
                  <a:srgbClr val="034CA1"/>
                </a:solidFill>
                <a:latin typeface="Courier New" pitchFamily="49" charset="0"/>
                <a:sym typeface="Symbol" pitchFamily="18" charset="2"/>
              </a:rPr>
              <a:t></a:t>
            </a:r>
            <a:r>
              <a:rPr lang="en-US" sz="2000" b="1" dirty="0" err="1" smtClean="0">
                <a:solidFill>
                  <a:srgbClr val="034CA1"/>
                </a:solidFill>
                <a:latin typeface="Courier New" pitchFamily="49" charset="0"/>
              </a:rPr>
              <a:t>short</a:t>
            </a:r>
            <a:r>
              <a:rPr lang="en-US" sz="2000" b="1" dirty="0" err="1" smtClean="0">
                <a:solidFill>
                  <a:srgbClr val="034CA1"/>
                </a:solidFill>
                <a:latin typeface="Courier New" pitchFamily="49" charset="0"/>
                <a:sym typeface="Symbol" pitchFamily="18" charset="2"/>
              </a:rPr>
              <a:t></a:t>
            </a:r>
            <a:r>
              <a:rPr lang="en-US" sz="2000" b="1" dirty="0" err="1" smtClean="0">
                <a:solidFill>
                  <a:srgbClr val="034CA1"/>
                </a:solidFill>
                <a:latin typeface="Courier New" pitchFamily="49" charset="0"/>
              </a:rPr>
              <a:t>int</a:t>
            </a:r>
            <a:r>
              <a:rPr lang="en-US" sz="2000" b="1" dirty="0" err="1" smtClean="0">
                <a:solidFill>
                  <a:srgbClr val="034CA1"/>
                </a:solidFill>
                <a:latin typeface="Courier New" pitchFamily="49" charset="0"/>
                <a:sym typeface="Symbol" pitchFamily="18" charset="2"/>
              </a:rPr>
              <a:t></a:t>
            </a:r>
            <a:r>
              <a:rPr lang="en-US" sz="2000" b="1" dirty="0" err="1" smtClean="0">
                <a:solidFill>
                  <a:srgbClr val="034CA1"/>
                </a:solidFill>
                <a:latin typeface="Courier New" pitchFamily="49" charset="0"/>
              </a:rPr>
              <a:t>long</a:t>
            </a:r>
            <a:r>
              <a:rPr lang="en-US" sz="2000" b="1" dirty="0" err="1" smtClean="0">
                <a:solidFill>
                  <a:srgbClr val="034CA1"/>
                </a:solidFill>
                <a:latin typeface="Courier New" pitchFamily="49" charset="0"/>
                <a:sym typeface="Symbol" pitchFamily="18" charset="2"/>
              </a:rPr>
              <a:t></a:t>
            </a:r>
            <a:r>
              <a:rPr lang="en-US" sz="2000" b="1" dirty="0" err="1" smtClean="0">
                <a:solidFill>
                  <a:srgbClr val="034CA1"/>
                </a:solidFill>
                <a:latin typeface="Courier New" pitchFamily="49" charset="0"/>
              </a:rPr>
              <a:t>float</a:t>
            </a:r>
            <a:r>
              <a:rPr lang="en-US" sz="2000" b="1" dirty="0" err="1" smtClean="0">
                <a:solidFill>
                  <a:srgbClr val="034CA1"/>
                </a:solidFill>
                <a:latin typeface="Courier New" pitchFamily="49" charset="0"/>
                <a:sym typeface="Symbol" pitchFamily="18" charset="2"/>
              </a:rPr>
              <a:t></a:t>
            </a:r>
            <a:r>
              <a:rPr lang="en-US" sz="2000" b="1" dirty="0" err="1" smtClean="0">
                <a:solidFill>
                  <a:srgbClr val="034CA1"/>
                </a:solidFill>
                <a:latin typeface="Courier New" pitchFamily="49" charset="0"/>
              </a:rPr>
              <a:t>double</a:t>
            </a:r>
            <a:endParaRPr lang="en-US" sz="2000" b="1" dirty="0" smtClean="0">
              <a:solidFill>
                <a:srgbClr val="034CA1"/>
              </a:solidFill>
              <a:latin typeface="Courier New" pitchFamily="49" charset="0"/>
            </a:endParaRPr>
          </a:p>
          <a:p>
            <a:pPr lvl="1" eaLnBrk="1" hangingPunct="1">
              <a:lnSpc>
                <a:spcPct val="80000"/>
              </a:lnSpc>
              <a:buFontTx/>
              <a:buNone/>
            </a:pPr>
            <a:r>
              <a:rPr lang="en-US" sz="2000" b="1" dirty="0" smtClean="0">
                <a:solidFill>
                  <a:srgbClr val="034CA1"/>
                </a:solidFill>
                <a:latin typeface="Courier New" pitchFamily="49" charset="0"/>
              </a:rPr>
              <a:t>char</a:t>
            </a:r>
          </a:p>
          <a:p>
            <a:pPr lvl="1" eaLnBrk="1" hangingPunct="1">
              <a:lnSpc>
                <a:spcPct val="80000"/>
              </a:lnSpc>
            </a:pPr>
            <a:r>
              <a:rPr lang="en-US" sz="2000" dirty="0" smtClean="0"/>
              <a:t>Note that as your move down the list from left to right, the range of allowed values for the types becomes larger</a:t>
            </a:r>
          </a:p>
          <a:p>
            <a:pPr eaLnBrk="1" hangingPunct="1">
              <a:lnSpc>
                <a:spcPct val="80000"/>
              </a:lnSpc>
            </a:pPr>
            <a:r>
              <a:rPr lang="en-US" sz="2400" dirty="0" smtClean="0"/>
              <a:t>An explicit </a:t>
            </a:r>
            <a:r>
              <a:rPr lang="en-US" sz="2400" i="1" dirty="0" smtClean="0"/>
              <a:t>type cast </a:t>
            </a:r>
            <a:r>
              <a:rPr lang="en-US" sz="2400" dirty="0" smtClean="0"/>
              <a:t>is required to assign a value of one type to a variable whose type appears to the left of it on the above list (e.g., </a:t>
            </a:r>
            <a:r>
              <a:rPr lang="en-US" sz="2400" b="1" dirty="0" smtClean="0">
                <a:solidFill>
                  <a:srgbClr val="034CA1"/>
                </a:solidFill>
                <a:latin typeface="Courier New" pitchFamily="49" charset="0"/>
              </a:rPr>
              <a:t>double</a:t>
            </a:r>
            <a:r>
              <a:rPr lang="en-US" sz="2400" dirty="0" smtClean="0"/>
              <a:t> to </a:t>
            </a:r>
            <a:r>
              <a:rPr lang="en-US" sz="2400" b="1" dirty="0" err="1" smtClean="0">
                <a:solidFill>
                  <a:srgbClr val="034CA1"/>
                </a:solidFill>
                <a:latin typeface="Courier New" pitchFamily="49" charset="0"/>
              </a:rPr>
              <a:t>int</a:t>
            </a:r>
            <a:r>
              <a:rPr lang="en-US" sz="2400" dirty="0" smtClean="0">
                <a:latin typeface="Courier New" pitchFamily="49" charset="0"/>
              </a:rPr>
              <a:t>)</a:t>
            </a:r>
          </a:p>
          <a:p>
            <a:pPr eaLnBrk="1" hangingPunct="1">
              <a:lnSpc>
                <a:spcPct val="80000"/>
              </a:lnSpc>
            </a:pPr>
            <a:r>
              <a:rPr lang="en-US" sz="2400" dirty="0" smtClean="0"/>
              <a:t>Note that in Java an </a:t>
            </a:r>
            <a:r>
              <a:rPr lang="en-US" sz="2400" b="1" dirty="0" err="1" smtClean="0">
                <a:solidFill>
                  <a:srgbClr val="034CA1"/>
                </a:solidFill>
                <a:latin typeface="Courier New" pitchFamily="49" charset="0"/>
              </a:rPr>
              <a:t>int</a:t>
            </a:r>
            <a:r>
              <a:rPr lang="en-US" sz="2400" dirty="0" smtClean="0"/>
              <a:t> cannot be assigned to a variable of type </a:t>
            </a:r>
            <a:r>
              <a:rPr lang="en-US" sz="2400" b="1" dirty="0" err="1" smtClean="0">
                <a:solidFill>
                  <a:srgbClr val="034CA1"/>
                </a:solidFill>
                <a:latin typeface="Courier New" pitchFamily="49" charset="0"/>
              </a:rPr>
              <a:t>boolean</a:t>
            </a:r>
            <a:r>
              <a:rPr lang="en-US" sz="2400" dirty="0" smtClean="0"/>
              <a:t>, nor can a </a:t>
            </a:r>
            <a:r>
              <a:rPr lang="en-US" sz="2400" b="1" dirty="0" err="1" smtClean="0">
                <a:solidFill>
                  <a:srgbClr val="034CA1"/>
                </a:solidFill>
                <a:latin typeface="Courier New" pitchFamily="49" charset="0"/>
              </a:rPr>
              <a:t>boolean</a:t>
            </a:r>
            <a:r>
              <a:rPr lang="en-US" sz="2400" dirty="0" smtClean="0"/>
              <a:t> be assigned to a variable of type </a:t>
            </a:r>
            <a:r>
              <a:rPr lang="en-US" sz="2400" b="1" dirty="0" err="1" smtClean="0">
                <a:solidFill>
                  <a:srgbClr val="034CA1"/>
                </a:solidFill>
                <a:latin typeface="Courier New" pitchFamily="49" charset="0"/>
              </a:rPr>
              <a:t>int</a:t>
            </a:r>
            <a:endParaRPr lang="en-US" sz="2400" b="1" dirty="0" smtClean="0">
              <a:solidFill>
                <a:srgbClr val="034CA1"/>
              </a:solidFill>
              <a:latin typeface="Courier New" pitchFamily="49" charset="0"/>
            </a:endParaRPr>
          </a:p>
        </p:txBody>
      </p:sp>
      <p:grpSp>
        <p:nvGrpSpPr>
          <p:cNvPr id="89091" name="Group 4"/>
          <p:cNvGrpSpPr>
            <a:grpSpLocks/>
          </p:cNvGrpSpPr>
          <p:nvPr/>
        </p:nvGrpSpPr>
        <p:grpSpPr bwMode="auto">
          <a:xfrm>
            <a:off x="1752600" y="2819400"/>
            <a:ext cx="1447800" cy="228600"/>
            <a:chOff x="1488" y="3216"/>
            <a:chExt cx="912" cy="144"/>
          </a:xfrm>
        </p:grpSpPr>
        <p:sp>
          <p:nvSpPr>
            <p:cNvPr id="89094" name="Line 5"/>
            <p:cNvSpPr>
              <a:spLocks noChangeShapeType="1"/>
            </p:cNvSpPr>
            <p:nvPr/>
          </p:nvSpPr>
          <p:spPr bwMode="auto">
            <a:xfrm>
              <a:off x="1488" y="3360"/>
              <a:ext cx="912" cy="0"/>
            </a:xfrm>
            <a:prstGeom prst="line">
              <a:avLst/>
            </a:prstGeom>
            <a:noFill/>
            <a:ln w="9525">
              <a:solidFill>
                <a:srgbClr val="034CA1"/>
              </a:solidFill>
              <a:round/>
              <a:headEnd/>
              <a:tailEnd/>
            </a:ln>
          </p:spPr>
          <p:txBody>
            <a:bodyPr/>
            <a:lstStyle/>
            <a:p>
              <a:endParaRPr lang="en-US"/>
            </a:p>
          </p:txBody>
        </p:sp>
        <p:sp>
          <p:nvSpPr>
            <p:cNvPr id="89095"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0ABA45ED-5CD3-47AD-8F57-CDE64A04D9C4}" type="slidenum">
              <a:rPr lang="en-US"/>
              <a:pPr>
                <a:defRPr/>
              </a:pPr>
              <a:t>14</a:t>
            </a:fld>
            <a:endParaRPr lang="en-US"/>
          </a:p>
        </p:txBody>
      </p:sp>
      <p:sp>
        <p:nvSpPr>
          <p:cNvPr id="89093" name="Footer Placeholder 9"/>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smtClean="0"/>
              <a:t>Constants</a:t>
            </a:r>
          </a:p>
        </p:txBody>
      </p:sp>
      <p:sp>
        <p:nvSpPr>
          <p:cNvPr id="91138" name="Rectangle 3"/>
          <p:cNvSpPr>
            <a:spLocks noGrp="1" noChangeArrowheads="1"/>
          </p:cNvSpPr>
          <p:nvPr>
            <p:ph type="body" idx="1"/>
          </p:nvPr>
        </p:nvSpPr>
        <p:spPr/>
        <p:txBody>
          <a:bodyPr/>
          <a:lstStyle/>
          <a:p>
            <a:pPr eaLnBrk="1" hangingPunct="1">
              <a:lnSpc>
                <a:spcPct val="80000"/>
              </a:lnSpc>
            </a:pPr>
            <a:r>
              <a:rPr lang="en-US" sz="2800" i="1" smtClean="0"/>
              <a:t>Constant</a:t>
            </a:r>
            <a:r>
              <a:rPr lang="en-US" sz="2800" smtClean="0"/>
              <a:t> (or </a:t>
            </a:r>
            <a:r>
              <a:rPr lang="en-US" sz="2800" i="1" smtClean="0"/>
              <a:t>literal</a:t>
            </a:r>
            <a:r>
              <a:rPr lang="en-US" sz="2800" smtClean="0"/>
              <a:t>):  An item in Java which has one specific value that cannot change</a:t>
            </a:r>
          </a:p>
          <a:p>
            <a:pPr lvl="1" eaLnBrk="1" hangingPunct="1">
              <a:lnSpc>
                <a:spcPct val="80000"/>
              </a:lnSpc>
            </a:pPr>
            <a:r>
              <a:rPr lang="en-US" sz="2400" smtClean="0"/>
              <a:t>Constants of an integer type may not be written with a decimal point (e.g., </a:t>
            </a:r>
            <a:r>
              <a:rPr lang="en-US" sz="2400" b="1" smtClean="0">
                <a:solidFill>
                  <a:srgbClr val="034CA1"/>
                </a:solidFill>
                <a:latin typeface="Courier New" pitchFamily="49" charset="0"/>
              </a:rPr>
              <a:t>10</a:t>
            </a:r>
            <a:r>
              <a:rPr lang="en-US" sz="2400" smtClean="0"/>
              <a:t>)</a:t>
            </a:r>
          </a:p>
          <a:p>
            <a:pPr lvl="1" eaLnBrk="1" hangingPunct="1">
              <a:lnSpc>
                <a:spcPct val="80000"/>
              </a:lnSpc>
            </a:pPr>
            <a:r>
              <a:rPr lang="en-US" sz="2400" smtClean="0"/>
              <a:t>Constants of a floating-point type can be written in ordinary decimal fraction form (e.g., </a:t>
            </a:r>
            <a:r>
              <a:rPr lang="en-US" sz="2400" b="1" smtClean="0">
                <a:solidFill>
                  <a:srgbClr val="034CA1"/>
                </a:solidFill>
                <a:latin typeface="Courier New" pitchFamily="49" charset="0"/>
              </a:rPr>
              <a:t>367000.0</a:t>
            </a:r>
            <a:r>
              <a:rPr lang="en-US" sz="2400" smtClean="0"/>
              <a:t> or </a:t>
            </a:r>
            <a:r>
              <a:rPr lang="en-US" sz="2400" b="1" smtClean="0">
                <a:solidFill>
                  <a:srgbClr val="034CA1"/>
                </a:solidFill>
                <a:latin typeface="Courier New" pitchFamily="49" charset="0"/>
              </a:rPr>
              <a:t>0.000589</a:t>
            </a:r>
            <a:r>
              <a:rPr lang="en-US" sz="2400" smtClean="0"/>
              <a:t>) </a:t>
            </a:r>
          </a:p>
          <a:p>
            <a:pPr lvl="1" eaLnBrk="1" hangingPunct="1">
              <a:lnSpc>
                <a:spcPct val="80000"/>
              </a:lnSpc>
            </a:pPr>
            <a:r>
              <a:rPr lang="en-US" sz="2400" smtClean="0"/>
              <a:t>Constant of a floating-point type can also be written in </a:t>
            </a:r>
            <a:r>
              <a:rPr lang="en-US" sz="2400" i="1" smtClean="0"/>
              <a:t>scientific </a:t>
            </a:r>
            <a:r>
              <a:rPr lang="en-US" sz="2400" smtClean="0"/>
              <a:t>(or </a:t>
            </a:r>
            <a:r>
              <a:rPr lang="en-US" sz="2400" i="1" smtClean="0"/>
              <a:t>floating-point</a:t>
            </a:r>
            <a:r>
              <a:rPr lang="en-US" sz="2400" smtClean="0"/>
              <a:t>) </a:t>
            </a:r>
            <a:r>
              <a:rPr lang="en-US" sz="2400" i="1" smtClean="0"/>
              <a:t>notation </a:t>
            </a:r>
            <a:r>
              <a:rPr lang="en-US" sz="2400" smtClean="0"/>
              <a:t>(e.g., </a:t>
            </a:r>
            <a:r>
              <a:rPr lang="en-US" sz="2400" b="1" smtClean="0">
                <a:solidFill>
                  <a:srgbClr val="034CA1"/>
                </a:solidFill>
                <a:latin typeface="Courier New" pitchFamily="49" charset="0"/>
              </a:rPr>
              <a:t>3.67e5</a:t>
            </a:r>
            <a:r>
              <a:rPr lang="en-US" sz="2400" smtClean="0"/>
              <a:t> or </a:t>
            </a:r>
            <a:r>
              <a:rPr lang="en-US" sz="2400" b="1" smtClean="0">
                <a:solidFill>
                  <a:srgbClr val="034CA1"/>
                </a:solidFill>
                <a:latin typeface="Courier New" pitchFamily="49" charset="0"/>
              </a:rPr>
              <a:t>5.89e-4</a:t>
            </a:r>
            <a:r>
              <a:rPr lang="en-US" sz="2400" smtClean="0"/>
              <a:t>)</a:t>
            </a:r>
          </a:p>
          <a:p>
            <a:pPr lvl="2" eaLnBrk="1" hangingPunct="1">
              <a:lnSpc>
                <a:spcPct val="80000"/>
              </a:lnSpc>
            </a:pPr>
            <a:r>
              <a:rPr lang="en-US" sz="2000" smtClean="0"/>
              <a:t>Note that the number before the </a:t>
            </a:r>
            <a:r>
              <a:rPr lang="en-US" sz="2000" b="1" smtClean="0">
                <a:solidFill>
                  <a:srgbClr val="034CA1"/>
                </a:solidFill>
                <a:latin typeface="Courier New" pitchFamily="49" charset="0"/>
              </a:rPr>
              <a:t>e</a:t>
            </a:r>
            <a:r>
              <a:rPr lang="en-US" sz="2000" smtClean="0"/>
              <a:t> may contain a decimal point, but the number after the </a:t>
            </a:r>
            <a:r>
              <a:rPr lang="en-US" sz="2000" b="1" smtClean="0">
                <a:solidFill>
                  <a:srgbClr val="034CA1"/>
                </a:solidFill>
                <a:latin typeface="Courier New" pitchFamily="49" charset="0"/>
              </a:rPr>
              <a:t>e</a:t>
            </a:r>
            <a:r>
              <a:rPr lang="en-US" sz="2000" smtClean="0"/>
              <a:t> may not</a:t>
            </a:r>
          </a:p>
        </p:txBody>
      </p:sp>
      <p:sp>
        <p:nvSpPr>
          <p:cNvPr id="6" name="Slide Number Placeholder 5"/>
          <p:cNvSpPr>
            <a:spLocks noGrp="1"/>
          </p:cNvSpPr>
          <p:nvPr>
            <p:ph type="sldNum" sz="quarter" idx="11"/>
          </p:nvPr>
        </p:nvSpPr>
        <p:spPr/>
        <p:txBody>
          <a:bodyPr/>
          <a:lstStyle/>
          <a:p>
            <a:pPr>
              <a:defRPr/>
            </a:pPr>
            <a:r>
              <a:rPr lang="en-US"/>
              <a:t>1-</a:t>
            </a:r>
            <a:fld id="{1D1F17EA-90B5-4448-AA51-60B4CF2C1F01}" type="slidenum">
              <a:rPr lang="en-US"/>
              <a:pPr>
                <a:defRPr/>
              </a:pPr>
              <a:t>15</a:t>
            </a:fld>
            <a:endParaRPr lang="en-US"/>
          </a:p>
        </p:txBody>
      </p:sp>
      <p:sp>
        <p:nvSpPr>
          <p:cNvPr id="911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smtClean="0"/>
              <a:t>Constants</a:t>
            </a:r>
          </a:p>
        </p:txBody>
      </p:sp>
      <p:sp>
        <p:nvSpPr>
          <p:cNvPr id="93186" name="Rectangle 3"/>
          <p:cNvSpPr>
            <a:spLocks noGrp="1" noChangeArrowheads="1"/>
          </p:cNvSpPr>
          <p:nvPr>
            <p:ph type="body" idx="1"/>
          </p:nvPr>
        </p:nvSpPr>
        <p:spPr/>
        <p:txBody>
          <a:bodyPr/>
          <a:lstStyle/>
          <a:p>
            <a:pPr eaLnBrk="1" hangingPunct="1">
              <a:lnSpc>
                <a:spcPct val="80000"/>
              </a:lnSpc>
            </a:pPr>
            <a:r>
              <a:rPr lang="en-US" sz="2800" smtClean="0"/>
              <a:t>Constants of type </a:t>
            </a:r>
            <a:r>
              <a:rPr lang="en-US" sz="2800" b="1" smtClean="0">
                <a:solidFill>
                  <a:srgbClr val="034CA1"/>
                </a:solidFill>
                <a:latin typeface="Courier New" pitchFamily="49" charset="0"/>
              </a:rPr>
              <a:t>char</a:t>
            </a:r>
            <a:r>
              <a:rPr lang="en-US" sz="2800" smtClean="0"/>
              <a:t> are expressed by placing a single character in single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Z</a:t>
            </a:r>
            <a:r>
              <a:rPr lang="en-US" sz="2800" smtClean="0">
                <a:solidFill>
                  <a:srgbClr val="034CA1"/>
                </a:solidFill>
                <a:latin typeface="Courier New" pitchFamily="49" charset="0"/>
              </a:rPr>
              <a:t>'</a:t>
            </a:r>
            <a:r>
              <a:rPr lang="en-US" sz="2800" smtClean="0"/>
              <a:t>)</a:t>
            </a:r>
          </a:p>
          <a:p>
            <a:pPr eaLnBrk="1" hangingPunct="1">
              <a:lnSpc>
                <a:spcPct val="80000"/>
              </a:lnSpc>
            </a:pPr>
            <a:r>
              <a:rPr lang="en-US" sz="2800" smtClean="0"/>
              <a:t>Constants for strings of characters are enclosed by double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Welcome</a:t>
            </a:r>
            <a:r>
              <a:rPr lang="en-US" sz="2800" smtClean="0">
                <a:solidFill>
                  <a:srgbClr val="034CA1"/>
                </a:solidFill>
                <a:latin typeface="Courier New" pitchFamily="49" charset="0"/>
              </a:rPr>
              <a:t> </a:t>
            </a:r>
            <a:r>
              <a:rPr lang="en-US" sz="2800" b="1" smtClean="0">
                <a:solidFill>
                  <a:srgbClr val="034CA1"/>
                </a:solidFill>
                <a:latin typeface="Courier New" pitchFamily="49" charset="0"/>
              </a:rPr>
              <a:t>to Java"</a:t>
            </a:r>
            <a:r>
              <a:rPr lang="en-US" sz="2800" smtClean="0"/>
              <a:t>)</a:t>
            </a:r>
          </a:p>
          <a:p>
            <a:pPr eaLnBrk="1" hangingPunct="1">
              <a:lnSpc>
                <a:spcPct val="80000"/>
              </a:lnSpc>
            </a:pPr>
            <a:r>
              <a:rPr lang="en-US" sz="2800" smtClean="0"/>
              <a:t>There are only two </a:t>
            </a:r>
            <a:r>
              <a:rPr lang="en-US" sz="2800" b="1" smtClean="0">
                <a:solidFill>
                  <a:srgbClr val="034CA1"/>
                </a:solidFill>
                <a:latin typeface="Courier New" pitchFamily="49" charset="0"/>
              </a:rPr>
              <a:t>boolean</a:t>
            </a:r>
            <a:r>
              <a:rPr lang="en-US" sz="2800" smtClean="0">
                <a:solidFill>
                  <a:srgbClr val="034CA1"/>
                </a:solidFill>
              </a:rPr>
              <a:t> </a:t>
            </a:r>
            <a:r>
              <a:rPr lang="en-US" sz="2800" smtClean="0"/>
              <a:t>type constants, </a:t>
            </a:r>
            <a:r>
              <a:rPr lang="en-US" sz="2800" b="1" smtClean="0">
                <a:solidFill>
                  <a:srgbClr val="034CA1"/>
                </a:solidFill>
                <a:latin typeface="Courier New" pitchFamily="49" charset="0"/>
              </a:rPr>
              <a:t>true</a:t>
            </a:r>
            <a:r>
              <a:rPr lang="en-US" sz="2800" smtClean="0"/>
              <a:t> and </a:t>
            </a:r>
            <a:r>
              <a:rPr lang="en-US" sz="2800" b="1" smtClean="0">
                <a:solidFill>
                  <a:srgbClr val="034CA1"/>
                </a:solidFill>
                <a:latin typeface="Courier New" pitchFamily="49" charset="0"/>
              </a:rPr>
              <a:t>false</a:t>
            </a:r>
            <a:endParaRPr lang="en-US" sz="2800" smtClean="0">
              <a:solidFill>
                <a:srgbClr val="034CA1"/>
              </a:solidFill>
              <a:latin typeface="Courier New" pitchFamily="49" charset="0"/>
            </a:endParaRPr>
          </a:p>
          <a:p>
            <a:pPr lvl="1" eaLnBrk="1" hangingPunct="1">
              <a:lnSpc>
                <a:spcPct val="80000"/>
              </a:lnSpc>
            </a:pPr>
            <a:r>
              <a:rPr lang="en-US" sz="2400" smtClean="0"/>
              <a:t>Note that they must be spelled with all lowercase letters</a:t>
            </a:r>
          </a:p>
          <a:p>
            <a:pPr eaLnBrk="1" hangingPunct="1">
              <a:lnSpc>
                <a:spcPct val="80000"/>
              </a:lnSpc>
            </a:pPr>
            <a:endParaRPr lang="en-US" sz="280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FEE2545-F8FA-4CF4-9FCB-28A1082E2CED}" type="slidenum">
              <a:rPr lang="en-US"/>
              <a:pPr>
                <a:defRPr/>
              </a:pPr>
              <a:t>16</a:t>
            </a:fld>
            <a:endParaRPr lang="en-US"/>
          </a:p>
        </p:txBody>
      </p:sp>
      <p:sp>
        <p:nvSpPr>
          <p:cNvPr id="931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95234" name="Rectangle 3"/>
          <p:cNvSpPr>
            <a:spLocks noGrp="1" noChangeArrowheads="1"/>
          </p:cNvSpPr>
          <p:nvPr>
            <p:ph type="body" idx="1"/>
          </p:nvPr>
        </p:nvSpPr>
        <p:spPr/>
        <p:txBody>
          <a:bodyPr/>
          <a:lstStyle/>
          <a:p>
            <a:pPr eaLnBrk="1" hangingPunct="1">
              <a:lnSpc>
                <a:spcPct val="90000"/>
              </a:lnSpc>
            </a:pPr>
            <a:r>
              <a:rPr lang="en-US" smtClean="0"/>
              <a:t>As in most languages, </a:t>
            </a:r>
            <a:r>
              <a:rPr lang="en-US" i="1" smtClean="0"/>
              <a:t>expressions</a:t>
            </a:r>
            <a:r>
              <a:rPr lang="en-US" smtClean="0"/>
              <a:t> can be formed in Java using variables, constants, and arithmetic operators</a:t>
            </a:r>
          </a:p>
          <a:p>
            <a:pPr lvl="1" eaLnBrk="1" hangingPunct="1">
              <a:lnSpc>
                <a:spcPct val="90000"/>
              </a:lnSpc>
            </a:pPr>
            <a:r>
              <a:rPr lang="en-US" smtClean="0"/>
              <a:t>These operators are </a:t>
            </a:r>
            <a:r>
              <a:rPr lang="en-US" b="1" smtClean="0">
                <a:solidFill>
                  <a:srgbClr val="034CA1"/>
                </a:solidFill>
                <a:latin typeface="Courier New" pitchFamily="49" charset="0"/>
              </a:rPr>
              <a:t>+</a:t>
            </a:r>
            <a:r>
              <a:rPr lang="en-US" smtClean="0"/>
              <a:t> (addition), </a:t>
            </a:r>
            <a:r>
              <a:rPr lang="en-US" b="1" smtClean="0">
                <a:solidFill>
                  <a:srgbClr val="034CA1"/>
                </a:solidFill>
                <a:latin typeface="Courier New" pitchFamily="49" charset="0"/>
              </a:rPr>
              <a:t>-</a:t>
            </a:r>
            <a:r>
              <a:rPr lang="en-US" smtClean="0"/>
              <a:t> (subtraction), </a:t>
            </a:r>
            <a:r>
              <a:rPr lang="en-US" b="1" smtClean="0">
                <a:solidFill>
                  <a:srgbClr val="034CA1"/>
                </a:solidFill>
                <a:latin typeface="Courier New" pitchFamily="49" charset="0"/>
              </a:rPr>
              <a:t>*</a:t>
            </a:r>
            <a:r>
              <a:rPr lang="en-US" smtClean="0"/>
              <a:t> (multiplication), </a:t>
            </a:r>
            <a:r>
              <a:rPr lang="en-US" b="1" smtClean="0">
                <a:solidFill>
                  <a:srgbClr val="034CA1"/>
                </a:solidFill>
                <a:latin typeface="Courier New" pitchFamily="49" charset="0"/>
              </a:rPr>
              <a:t>/</a:t>
            </a:r>
            <a:r>
              <a:rPr lang="en-US" smtClean="0">
                <a:solidFill>
                  <a:srgbClr val="034CA1"/>
                </a:solidFill>
                <a:latin typeface="Courier New" pitchFamily="49" charset="0"/>
              </a:rPr>
              <a:t> </a:t>
            </a:r>
            <a:r>
              <a:rPr lang="en-US" smtClean="0"/>
              <a:t>(division), and </a:t>
            </a:r>
            <a:r>
              <a:rPr lang="en-US" b="1" smtClean="0">
                <a:solidFill>
                  <a:srgbClr val="034CA1"/>
                </a:solidFill>
                <a:latin typeface="Courier New" pitchFamily="49" charset="0"/>
              </a:rPr>
              <a:t>%</a:t>
            </a:r>
            <a:r>
              <a:rPr lang="en-US" smtClean="0"/>
              <a:t> (modulo, remainder)</a:t>
            </a:r>
          </a:p>
          <a:p>
            <a:pPr lvl="1" eaLnBrk="1" hangingPunct="1">
              <a:lnSpc>
                <a:spcPct val="90000"/>
              </a:lnSpc>
            </a:pPr>
            <a:r>
              <a:rPr lang="en-US" smtClean="0"/>
              <a:t>An expression can be used anyplace it is legal to use a value of the type produced by the expression</a:t>
            </a:r>
          </a:p>
        </p:txBody>
      </p:sp>
      <p:sp>
        <p:nvSpPr>
          <p:cNvPr id="6" name="Slide Number Placeholder 5"/>
          <p:cNvSpPr>
            <a:spLocks noGrp="1"/>
          </p:cNvSpPr>
          <p:nvPr>
            <p:ph type="sldNum" sz="quarter" idx="11"/>
          </p:nvPr>
        </p:nvSpPr>
        <p:spPr/>
        <p:txBody>
          <a:bodyPr/>
          <a:lstStyle/>
          <a:p>
            <a:pPr>
              <a:defRPr/>
            </a:pPr>
            <a:r>
              <a:rPr lang="en-US"/>
              <a:t>1-</a:t>
            </a:r>
            <a:fld id="{69C6E406-CE1E-4A1A-9654-A066E6117E32}" type="slidenum">
              <a:rPr lang="en-US"/>
              <a:pPr>
                <a:defRPr/>
              </a:pPr>
              <a:t>17</a:t>
            </a:fld>
            <a:endParaRPr lang="en-US"/>
          </a:p>
        </p:txBody>
      </p:sp>
      <p:sp>
        <p:nvSpPr>
          <p:cNvPr id="952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97282" name="Rectangle 3"/>
          <p:cNvSpPr>
            <a:spLocks noGrp="1" noChangeArrowheads="1"/>
          </p:cNvSpPr>
          <p:nvPr>
            <p:ph type="body" idx="1"/>
          </p:nvPr>
        </p:nvSpPr>
        <p:spPr/>
        <p:txBody>
          <a:bodyPr/>
          <a:lstStyle/>
          <a:p>
            <a:pPr eaLnBrk="1" hangingPunct="1">
              <a:lnSpc>
                <a:spcPct val="80000"/>
              </a:lnSpc>
            </a:pPr>
            <a:r>
              <a:rPr lang="en-US" sz="2400" smtClean="0"/>
              <a:t>If an arithmetic operator is combined with </a:t>
            </a:r>
            <a:r>
              <a:rPr lang="en-US" sz="2400" b="1" smtClean="0">
                <a:solidFill>
                  <a:srgbClr val="034CA1"/>
                </a:solidFill>
                <a:latin typeface="Courier New" pitchFamily="49" charset="0"/>
              </a:rPr>
              <a:t>int</a:t>
            </a:r>
            <a:r>
              <a:rPr lang="en-US" sz="2400" smtClean="0">
                <a:solidFill>
                  <a:srgbClr val="034CA1"/>
                </a:solidFill>
                <a:latin typeface="Courier New" pitchFamily="49" charset="0"/>
              </a:rPr>
              <a:t> </a:t>
            </a:r>
            <a:r>
              <a:rPr lang="en-US" sz="2400" smtClean="0"/>
              <a:t>operands, then the resulting type is </a:t>
            </a:r>
            <a:r>
              <a:rPr lang="en-US" sz="2400" b="1" smtClean="0">
                <a:solidFill>
                  <a:srgbClr val="034CA1"/>
                </a:solidFill>
                <a:latin typeface="Courier New" pitchFamily="49" charset="0"/>
              </a:rPr>
              <a:t>int</a:t>
            </a:r>
            <a:endParaRPr lang="en-US" sz="2400" smtClean="0">
              <a:solidFill>
                <a:srgbClr val="034CA1"/>
              </a:solidFill>
              <a:latin typeface="Courier New" pitchFamily="49" charset="0"/>
            </a:endParaRPr>
          </a:p>
          <a:p>
            <a:pPr eaLnBrk="1" hangingPunct="1">
              <a:lnSpc>
                <a:spcPct val="80000"/>
              </a:lnSpc>
            </a:pPr>
            <a:r>
              <a:rPr lang="en-US" sz="2400" smtClean="0"/>
              <a:t>If an arithmetic operator is combined with one or two </a:t>
            </a:r>
            <a:r>
              <a:rPr lang="en-US" sz="2400" b="1" smtClean="0">
                <a:solidFill>
                  <a:srgbClr val="034CA1"/>
                </a:solidFill>
                <a:latin typeface="Courier New" pitchFamily="49" charset="0"/>
              </a:rPr>
              <a:t>double</a:t>
            </a:r>
            <a:r>
              <a:rPr lang="en-US" sz="2400" smtClean="0"/>
              <a:t> operands, then the resulting type is </a:t>
            </a:r>
            <a:r>
              <a:rPr lang="en-US" sz="2400" b="1" smtClean="0">
                <a:solidFill>
                  <a:srgbClr val="034CA1"/>
                </a:solidFill>
                <a:latin typeface="Courier New" pitchFamily="49" charset="0"/>
              </a:rPr>
              <a:t>double</a:t>
            </a:r>
            <a:endParaRPr lang="en-US" sz="2400" smtClean="0">
              <a:latin typeface="Courier New" pitchFamily="49" charset="0"/>
            </a:endParaRPr>
          </a:p>
          <a:p>
            <a:pPr eaLnBrk="1" hangingPunct="1">
              <a:lnSpc>
                <a:spcPct val="80000"/>
              </a:lnSpc>
            </a:pPr>
            <a:r>
              <a:rPr lang="en-US" sz="2400" smtClean="0"/>
              <a:t>If different types are combined in an expression, then the resulting type is the right-most type on the following list that is found within the expression</a:t>
            </a:r>
          </a:p>
          <a:p>
            <a:pPr lvl="1" eaLnBrk="1" hangingPunct="1">
              <a:lnSpc>
                <a:spcPct val="80000"/>
              </a:lnSpc>
              <a:buFontTx/>
              <a:buNone/>
            </a:pPr>
            <a:r>
              <a:rPr lang="en-US" sz="2000" b="1" smtClean="0">
                <a:solidFill>
                  <a:srgbClr val="034CA1"/>
                </a:solidFill>
                <a:latin typeface="Courier New" pitchFamily="49" charset="0"/>
              </a:rPr>
              <a:t>byte</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short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int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long</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float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double</a:t>
            </a:r>
          </a:p>
          <a:p>
            <a:pPr lvl="1" eaLnBrk="1" hangingPunct="1">
              <a:lnSpc>
                <a:spcPct val="80000"/>
              </a:lnSpc>
              <a:buFontTx/>
              <a:buNone/>
            </a:pPr>
            <a:r>
              <a:rPr lang="en-US" sz="2000" b="1" smtClean="0">
                <a:solidFill>
                  <a:srgbClr val="034CA1"/>
                </a:solidFill>
                <a:latin typeface="Courier New" pitchFamily="49" charset="0"/>
              </a:rPr>
              <a:t>char</a:t>
            </a:r>
            <a:endParaRPr lang="en-US" sz="2000" b="1" smtClean="0">
              <a:latin typeface="Courier New" pitchFamily="49" charset="0"/>
            </a:endParaRPr>
          </a:p>
          <a:p>
            <a:pPr lvl="1" eaLnBrk="1" hangingPunct="1">
              <a:lnSpc>
                <a:spcPct val="80000"/>
              </a:lnSpc>
            </a:pPr>
            <a:r>
              <a:rPr lang="en-US" sz="2000" smtClean="0"/>
              <a:t>Exception:  If the type produced should be </a:t>
            </a:r>
            <a:r>
              <a:rPr lang="en-US" sz="2000" b="1" smtClean="0">
                <a:solidFill>
                  <a:srgbClr val="034CA1"/>
                </a:solidFill>
                <a:latin typeface="Courier New" pitchFamily="49" charset="0"/>
              </a:rPr>
              <a:t>byte</a:t>
            </a:r>
            <a:r>
              <a:rPr lang="en-US" sz="2000" smtClean="0"/>
              <a:t> or </a:t>
            </a:r>
            <a:r>
              <a:rPr lang="en-US" sz="2000" b="1" smtClean="0">
                <a:solidFill>
                  <a:srgbClr val="034CA1"/>
                </a:solidFill>
                <a:latin typeface="Courier New" pitchFamily="49" charset="0"/>
              </a:rPr>
              <a:t>short</a:t>
            </a:r>
            <a:r>
              <a:rPr lang="en-US" sz="2000" b="1" smtClean="0"/>
              <a:t> </a:t>
            </a:r>
            <a:r>
              <a:rPr lang="en-US" sz="2000" smtClean="0"/>
              <a:t>(according to the rules above), then the type produced will actually be an </a:t>
            </a:r>
            <a:r>
              <a:rPr lang="en-US" sz="2000" b="1" smtClean="0">
                <a:solidFill>
                  <a:srgbClr val="034CA1"/>
                </a:solidFill>
                <a:latin typeface="Courier New" pitchFamily="49" charset="0"/>
              </a:rPr>
              <a:t>int</a:t>
            </a:r>
            <a:endParaRPr lang="en-US" sz="2000" smtClean="0">
              <a:solidFill>
                <a:srgbClr val="034CA1"/>
              </a:solidFill>
              <a:latin typeface="Courier New" pitchFamily="49" charset="0"/>
            </a:endParaRPr>
          </a:p>
        </p:txBody>
      </p:sp>
      <p:grpSp>
        <p:nvGrpSpPr>
          <p:cNvPr id="97283" name="Group 4"/>
          <p:cNvGrpSpPr>
            <a:grpSpLocks/>
          </p:cNvGrpSpPr>
          <p:nvPr/>
        </p:nvGrpSpPr>
        <p:grpSpPr bwMode="auto">
          <a:xfrm>
            <a:off x="1752600" y="4114800"/>
            <a:ext cx="1447800" cy="228600"/>
            <a:chOff x="1488" y="3216"/>
            <a:chExt cx="912" cy="144"/>
          </a:xfrm>
        </p:grpSpPr>
        <p:sp>
          <p:nvSpPr>
            <p:cNvPr id="97286" name="Line 5"/>
            <p:cNvSpPr>
              <a:spLocks noChangeShapeType="1"/>
            </p:cNvSpPr>
            <p:nvPr/>
          </p:nvSpPr>
          <p:spPr bwMode="auto">
            <a:xfrm>
              <a:off x="1488" y="3360"/>
              <a:ext cx="912" cy="0"/>
            </a:xfrm>
            <a:prstGeom prst="line">
              <a:avLst/>
            </a:prstGeom>
            <a:noFill/>
            <a:ln w="9525">
              <a:solidFill>
                <a:srgbClr val="034CA1"/>
              </a:solidFill>
              <a:round/>
              <a:headEnd/>
              <a:tailEnd/>
            </a:ln>
          </p:spPr>
          <p:txBody>
            <a:bodyPr/>
            <a:lstStyle/>
            <a:p>
              <a:endParaRPr lang="en-US"/>
            </a:p>
          </p:txBody>
        </p:sp>
        <p:sp>
          <p:nvSpPr>
            <p:cNvPr id="97287"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F80A5476-BFEA-40DB-A020-7693308278DF}" type="slidenum">
              <a:rPr lang="en-US"/>
              <a:pPr>
                <a:defRPr/>
              </a:pPr>
              <a:t>18</a:t>
            </a:fld>
            <a:endParaRPr lang="en-US"/>
          </a:p>
        </p:txBody>
      </p:sp>
      <p:sp>
        <p:nvSpPr>
          <p:cNvPr id="97285" name="Footer Placeholder 9"/>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smtClean="0"/>
              <a:t>Parentheses and Precedence Rules</a:t>
            </a:r>
          </a:p>
        </p:txBody>
      </p:sp>
      <p:sp>
        <p:nvSpPr>
          <p:cNvPr id="99330" name="Rectangle 3"/>
          <p:cNvSpPr>
            <a:spLocks noGrp="1" noChangeArrowheads="1"/>
          </p:cNvSpPr>
          <p:nvPr>
            <p:ph type="body" idx="1"/>
          </p:nvPr>
        </p:nvSpPr>
        <p:spPr/>
        <p:txBody>
          <a:bodyPr/>
          <a:lstStyle/>
          <a:p>
            <a:pPr eaLnBrk="1" hangingPunct="1">
              <a:lnSpc>
                <a:spcPct val="90000"/>
              </a:lnSpc>
            </a:pPr>
            <a:r>
              <a:rPr lang="en-US" sz="2800" smtClean="0"/>
              <a:t>An expression can be </a:t>
            </a:r>
            <a:r>
              <a:rPr lang="en-US" sz="2800" i="1" smtClean="0"/>
              <a:t>fully parenthesized</a:t>
            </a:r>
            <a:r>
              <a:rPr lang="en-US" sz="2800" smtClean="0"/>
              <a:t> in order to specify exactly what subexpressions are combined with each operator</a:t>
            </a:r>
          </a:p>
          <a:p>
            <a:pPr eaLnBrk="1" hangingPunct="1">
              <a:lnSpc>
                <a:spcPct val="90000"/>
              </a:lnSpc>
            </a:pPr>
            <a:r>
              <a:rPr lang="en-US" sz="2800" smtClean="0"/>
              <a:t>If some or all of the parentheses in an expression are omitted, Java will follow </a:t>
            </a:r>
            <a:r>
              <a:rPr lang="en-US" sz="2800" i="1" smtClean="0"/>
              <a:t>precedence</a:t>
            </a:r>
            <a:r>
              <a:rPr lang="en-US" sz="2800" smtClean="0"/>
              <a:t> rules to determine, in effect, where to place them</a:t>
            </a:r>
          </a:p>
          <a:p>
            <a:pPr lvl="1" eaLnBrk="1" hangingPunct="1">
              <a:lnSpc>
                <a:spcPct val="90000"/>
              </a:lnSpc>
            </a:pPr>
            <a:r>
              <a:rPr lang="en-US" sz="2400" smtClean="0"/>
              <a:t>However, it's best (and sometimes necessary) to include them</a:t>
            </a:r>
          </a:p>
        </p:txBody>
      </p:sp>
      <p:sp>
        <p:nvSpPr>
          <p:cNvPr id="6" name="Slide Number Placeholder 5"/>
          <p:cNvSpPr>
            <a:spLocks noGrp="1"/>
          </p:cNvSpPr>
          <p:nvPr>
            <p:ph type="sldNum" sz="quarter" idx="11"/>
          </p:nvPr>
        </p:nvSpPr>
        <p:spPr/>
        <p:txBody>
          <a:bodyPr/>
          <a:lstStyle/>
          <a:p>
            <a:pPr>
              <a:defRPr/>
            </a:pPr>
            <a:r>
              <a:rPr lang="en-US"/>
              <a:t>1-</a:t>
            </a:r>
            <a:fld id="{FD71B93E-EC0D-4281-A6B7-BAF484700BD9}" type="slidenum">
              <a:rPr lang="en-US"/>
              <a:pPr>
                <a:defRPr/>
              </a:pPr>
              <a:t>19</a:t>
            </a:fld>
            <a:endParaRPr lang="en-US"/>
          </a:p>
        </p:txBody>
      </p:sp>
      <p:sp>
        <p:nvSpPr>
          <p:cNvPr id="993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t>Identifiers</a:t>
            </a:r>
          </a:p>
        </p:txBody>
      </p:sp>
      <p:sp>
        <p:nvSpPr>
          <p:cNvPr id="64514" name="Rectangle 3"/>
          <p:cNvSpPr>
            <a:spLocks noGrp="1" noChangeArrowheads="1"/>
          </p:cNvSpPr>
          <p:nvPr>
            <p:ph type="body" idx="1"/>
          </p:nvPr>
        </p:nvSpPr>
        <p:spPr/>
        <p:txBody>
          <a:bodyPr/>
          <a:lstStyle/>
          <a:p>
            <a:pPr eaLnBrk="1" hangingPunct="1">
              <a:lnSpc>
                <a:spcPct val="90000"/>
              </a:lnSpc>
            </a:pPr>
            <a:r>
              <a:rPr lang="en-US" sz="2800" i="1" smtClean="0"/>
              <a:t>Identifier</a:t>
            </a:r>
            <a:r>
              <a:rPr lang="en-US" sz="2800" smtClean="0"/>
              <a:t>:  The name of a variable or other item (class, method, object, etc.) defined in a program</a:t>
            </a:r>
          </a:p>
          <a:p>
            <a:pPr lvl="1" eaLnBrk="1" hangingPunct="1">
              <a:lnSpc>
                <a:spcPct val="90000"/>
              </a:lnSpc>
            </a:pPr>
            <a:r>
              <a:rPr lang="en-US" sz="2400" smtClean="0"/>
              <a:t>A Java identifier must not start with a digit, and all the characters must be letters, digits, or the underscore symbol</a:t>
            </a:r>
          </a:p>
          <a:p>
            <a:pPr lvl="1" eaLnBrk="1" hangingPunct="1">
              <a:lnSpc>
                <a:spcPct val="90000"/>
              </a:lnSpc>
            </a:pPr>
            <a:r>
              <a:rPr lang="en-US" sz="2400" smtClean="0"/>
              <a:t>Java identifiers can theoretically be of any length</a:t>
            </a:r>
          </a:p>
          <a:p>
            <a:pPr lvl="1" eaLnBrk="1" hangingPunct="1">
              <a:lnSpc>
                <a:spcPct val="90000"/>
              </a:lnSpc>
            </a:pPr>
            <a:r>
              <a:rPr lang="en-US" sz="2400" smtClean="0"/>
              <a:t>Java is a case-sensitive language:  </a:t>
            </a:r>
            <a:r>
              <a:rPr lang="en-US" sz="2400" b="1" smtClean="0">
                <a:solidFill>
                  <a:srgbClr val="034CA1"/>
                </a:solidFill>
                <a:latin typeface="Courier New" pitchFamily="49" charset="0"/>
              </a:rPr>
              <a:t>Rate</a:t>
            </a:r>
            <a:r>
              <a:rPr lang="en-US" sz="2400" smtClean="0"/>
              <a:t>, </a:t>
            </a:r>
            <a:r>
              <a:rPr lang="en-US" sz="2400" b="1" smtClean="0">
                <a:solidFill>
                  <a:srgbClr val="034CA1"/>
                </a:solidFill>
                <a:latin typeface="Courier New" pitchFamily="49" charset="0"/>
              </a:rPr>
              <a:t>rate</a:t>
            </a:r>
            <a:r>
              <a:rPr lang="en-US" sz="2400" smtClean="0"/>
              <a:t>, and </a:t>
            </a:r>
            <a:r>
              <a:rPr lang="en-US" sz="2400" b="1" smtClean="0">
                <a:solidFill>
                  <a:srgbClr val="034CA1"/>
                </a:solidFill>
                <a:latin typeface="Courier New" pitchFamily="49" charset="0"/>
              </a:rPr>
              <a:t>RATE</a:t>
            </a:r>
            <a:r>
              <a:rPr lang="en-US" sz="2400" smtClean="0"/>
              <a:t> are the names of three different variables</a:t>
            </a:r>
          </a:p>
        </p:txBody>
      </p:sp>
      <p:sp>
        <p:nvSpPr>
          <p:cNvPr id="6" name="Slide Number Placeholder 5"/>
          <p:cNvSpPr>
            <a:spLocks noGrp="1"/>
          </p:cNvSpPr>
          <p:nvPr>
            <p:ph type="sldNum" sz="quarter" idx="11"/>
          </p:nvPr>
        </p:nvSpPr>
        <p:spPr/>
        <p:txBody>
          <a:bodyPr/>
          <a:lstStyle/>
          <a:p>
            <a:pPr>
              <a:defRPr/>
            </a:pPr>
            <a:r>
              <a:rPr lang="en-US"/>
              <a:t>1-</a:t>
            </a:r>
            <a:fld id="{5715BD48-0F10-403B-B78F-A828A7D30D57}" type="slidenum">
              <a:rPr lang="en-US"/>
              <a:pPr>
                <a:defRPr/>
              </a:pPr>
              <a:t>2</a:t>
            </a:fld>
            <a:endParaRPr lang="en-US"/>
          </a:p>
        </p:txBody>
      </p:sp>
      <p:sp>
        <p:nvSpPr>
          <p:cNvPr id="645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smtClean="0"/>
              <a:t>Precedence Rules</a:t>
            </a:r>
          </a:p>
        </p:txBody>
      </p:sp>
      <p:pic>
        <p:nvPicPr>
          <p:cNvPr id="101378" name="Picture 5" descr="D1_3"/>
          <p:cNvPicPr>
            <a:picLocks noChangeAspect="1" noChangeArrowheads="1"/>
          </p:cNvPicPr>
          <p:nvPr/>
        </p:nvPicPr>
        <p:blipFill>
          <a:blip r:embed="rId3" cstate="print"/>
          <a:srcRect/>
          <a:stretch>
            <a:fillRect/>
          </a:stretch>
        </p:blipFill>
        <p:spPr bwMode="auto">
          <a:xfrm>
            <a:off x="990600" y="2085975"/>
            <a:ext cx="7486650" cy="26384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F6A9F834-7210-449B-8886-F55B96895EB0}" type="slidenum">
              <a:rPr lang="en-US"/>
              <a:pPr>
                <a:defRPr/>
              </a:pPr>
              <a:t>20</a:t>
            </a:fld>
            <a:endParaRPr lang="en-US"/>
          </a:p>
        </p:txBody>
      </p:sp>
      <p:sp>
        <p:nvSpPr>
          <p:cNvPr id="1013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smtClean="0"/>
              <a:t>Precedence and Associativity Rules</a:t>
            </a:r>
          </a:p>
        </p:txBody>
      </p:sp>
      <p:sp>
        <p:nvSpPr>
          <p:cNvPr id="103426" name="Rectangle 3"/>
          <p:cNvSpPr>
            <a:spLocks noGrp="1" noChangeArrowheads="1"/>
          </p:cNvSpPr>
          <p:nvPr>
            <p:ph type="body" idx="1"/>
          </p:nvPr>
        </p:nvSpPr>
        <p:spPr/>
        <p:txBody>
          <a:bodyPr/>
          <a:lstStyle/>
          <a:p>
            <a:pPr eaLnBrk="1" hangingPunct="1">
              <a:lnSpc>
                <a:spcPct val="80000"/>
              </a:lnSpc>
            </a:pPr>
            <a:r>
              <a:rPr lang="en-US" sz="2800" smtClean="0"/>
              <a:t>When the order of two adjacent operations must be determined, the operation of higher precedence (and its apparent arguments) is grouped before the operation of lower precedence</a:t>
            </a:r>
          </a:p>
          <a:p>
            <a:pPr lvl="2" eaLnBrk="1" hangingPunct="1">
              <a:lnSpc>
                <a:spcPct val="80000"/>
              </a:lnSpc>
              <a:buFontTx/>
              <a:buNone/>
            </a:pPr>
            <a:r>
              <a:rPr lang="en-US" b="1" smtClean="0">
                <a:solidFill>
                  <a:srgbClr val="034CA1"/>
                </a:solidFill>
                <a:latin typeface="Courier New" pitchFamily="49" charset="0"/>
              </a:rPr>
              <a:t>base + rate * hours</a:t>
            </a:r>
            <a:r>
              <a:rPr lang="en-US" smtClean="0"/>
              <a:t>   is evaluated as</a:t>
            </a:r>
          </a:p>
          <a:p>
            <a:pPr lvl="2" eaLnBrk="1" hangingPunct="1">
              <a:lnSpc>
                <a:spcPct val="80000"/>
              </a:lnSpc>
              <a:buFontTx/>
              <a:buNone/>
            </a:pPr>
            <a:r>
              <a:rPr lang="en-US" b="1" smtClean="0">
                <a:solidFill>
                  <a:srgbClr val="034CA1"/>
                </a:solidFill>
                <a:latin typeface="Courier New" pitchFamily="49" charset="0"/>
              </a:rPr>
              <a:t>base + (rate * hours)</a:t>
            </a:r>
            <a:endParaRPr lang="en-US" smtClean="0">
              <a:latin typeface="Courier New" pitchFamily="49" charset="0"/>
            </a:endParaRPr>
          </a:p>
          <a:p>
            <a:pPr eaLnBrk="1" hangingPunct="1">
              <a:lnSpc>
                <a:spcPct val="80000"/>
              </a:lnSpc>
            </a:pPr>
            <a:r>
              <a:rPr lang="en-US" sz="2800" smtClean="0"/>
              <a:t>When two operations have equal precedence, the order of operations is determined by </a:t>
            </a:r>
            <a:r>
              <a:rPr lang="en-US" sz="2800" i="1" smtClean="0"/>
              <a:t>associativity</a:t>
            </a:r>
            <a:r>
              <a:rPr lang="en-US" sz="2800" smtClean="0"/>
              <a:t> rules</a:t>
            </a:r>
          </a:p>
        </p:txBody>
      </p:sp>
      <p:sp>
        <p:nvSpPr>
          <p:cNvPr id="6" name="Slide Number Placeholder 5"/>
          <p:cNvSpPr>
            <a:spLocks noGrp="1"/>
          </p:cNvSpPr>
          <p:nvPr>
            <p:ph type="sldNum" sz="quarter" idx="11"/>
          </p:nvPr>
        </p:nvSpPr>
        <p:spPr/>
        <p:txBody>
          <a:bodyPr/>
          <a:lstStyle/>
          <a:p>
            <a:pPr>
              <a:defRPr/>
            </a:pPr>
            <a:r>
              <a:rPr lang="en-US"/>
              <a:t>1-</a:t>
            </a:r>
            <a:fld id="{32BF1052-4F9D-4090-8AFC-A581994A9974}" type="slidenum">
              <a:rPr lang="en-US"/>
              <a:pPr>
                <a:defRPr/>
              </a:pPr>
              <a:t>21</a:t>
            </a:fld>
            <a:endParaRPr lang="en-US"/>
          </a:p>
        </p:txBody>
      </p:sp>
      <p:sp>
        <p:nvSpPr>
          <p:cNvPr id="1034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smtClean="0"/>
              <a:t>Precedence and Associativity Rules</a:t>
            </a:r>
          </a:p>
        </p:txBody>
      </p:sp>
      <p:sp>
        <p:nvSpPr>
          <p:cNvPr id="105474" name="Rectangle 3"/>
          <p:cNvSpPr>
            <a:spLocks noGrp="1" noChangeArrowheads="1"/>
          </p:cNvSpPr>
          <p:nvPr>
            <p:ph type="body" idx="1"/>
          </p:nvPr>
        </p:nvSpPr>
        <p:spPr/>
        <p:txBody>
          <a:bodyPr/>
          <a:lstStyle/>
          <a:p>
            <a:pPr lvl="1" eaLnBrk="1" hangingPunct="1"/>
            <a:r>
              <a:rPr lang="en-US" sz="2400" smtClean="0"/>
              <a:t>Unary operators of equal precedence are grouped right-to-left</a:t>
            </a:r>
          </a:p>
          <a:p>
            <a:pPr lvl="2" eaLnBrk="1" hangingPunct="1">
              <a:buFontTx/>
              <a:buNone/>
            </a:pPr>
            <a:r>
              <a:rPr lang="en-US" sz="2000" b="1" smtClean="0">
                <a:solidFill>
                  <a:srgbClr val="034CA1"/>
                </a:solidFill>
                <a:latin typeface="Courier New" pitchFamily="49" charset="0"/>
              </a:rPr>
              <a:t>+-+rate</a:t>
            </a:r>
            <a:r>
              <a:rPr lang="en-US" sz="2000" smtClean="0"/>
              <a:t>  is evaluated as </a:t>
            </a:r>
            <a:r>
              <a:rPr lang="en-US" sz="2000" b="1" smtClean="0">
                <a:solidFill>
                  <a:srgbClr val="034CA1"/>
                </a:solidFill>
                <a:latin typeface="Courier New" pitchFamily="49" charset="0"/>
              </a:rPr>
              <a:t>+(-(+rate))</a:t>
            </a:r>
            <a:endParaRPr lang="en-US" sz="2000" smtClean="0">
              <a:solidFill>
                <a:srgbClr val="034CA1"/>
              </a:solidFill>
              <a:latin typeface="Courier New" pitchFamily="49" charset="0"/>
            </a:endParaRPr>
          </a:p>
          <a:p>
            <a:pPr lvl="1" eaLnBrk="1" hangingPunct="1"/>
            <a:r>
              <a:rPr lang="en-US" sz="2400" smtClean="0"/>
              <a:t>Binary operators of equal precedence are grouped left-to-right</a:t>
            </a:r>
          </a:p>
          <a:p>
            <a:pPr lvl="2" eaLnBrk="1" hangingPunct="1">
              <a:buFontTx/>
              <a:buNone/>
            </a:pPr>
            <a:r>
              <a:rPr lang="en-US" sz="2000" b="1" smtClean="0">
                <a:solidFill>
                  <a:srgbClr val="034CA1"/>
                </a:solidFill>
                <a:latin typeface="Courier New" pitchFamily="49" charset="0"/>
              </a:rPr>
              <a:t>base + rate + hours</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p>
          <a:p>
            <a:pPr lvl="2" eaLnBrk="1" hangingPunct="1">
              <a:buFontTx/>
              <a:buNone/>
            </a:pPr>
            <a:r>
              <a:rPr lang="en-US" sz="2000" b="1" smtClean="0">
                <a:solidFill>
                  <a:srgbClr val="034CA1"/>
                </a:solidFill>
                <a:latin typeface="Courier New" pitchFamily="49" charset="0"/>
              </a:rPr>
              <a:t>(base + rate) + hours</a:t>
            </a:r>
            <a:endParaRPr lang="en-US" sz="2000" smtClean="0">
              <a:solidFill>
                <a:srgbClr val="034CA1"/>
              </a:solidFill>
              <a:latin typeface="Courier New" pitchFamily="49" charset="0"/>
            </a:endParaRPr>
          </a:p>
          <a:p>
            <a:pPr lvl="1" eaLnBrk="1" hangingPunct="1"/>
            <a:r>
              <a:rPr lang="en-US" sz="2400" smtClean="0"/>
              <a:t>Exception:  A string of assignment operators is grouped right-to-left</a:t>
            </a:r>
          </a:p>
          <a:p>
            <a:pPr lvl="2" eaLnBrk="1" hangingPunct="1">
              <a:buFontTx/>
              <a:buNone/>
            </a:pPr>
            <a:r>
              <a:rPr lang="en-US" sz="2000" b="1" smtClean="0">
                <a:solidFill>
                  <a:srgbClr val="034CA1"/>
                </a:solidFill>
                <a:latin typeface="Courier New" pitchFamily="49" charset="0"/>
              </a:rPr>
              <a:t>n1 = n2 = n3;</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n1 = (n2 = n3);</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6309C0A-7370-4740-A783-C35F3CCC7B4B}" type="slidenum">
              <a:rPr lang="en-US"/>
              <a:pPr>
                <a:defRPr/>
              </a:pPr>
              <a:t>22</a:t>
            </a:fld>
            <a:endParaRPr lang="en-US"/>
          </a:p>
        </p:txBody>
      </p:sp>
      <p:sp>
        <p:nvSpPr>
          <p:cNvPr id="1054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sz="3200" smtClean="0"/>
              <a:t>Pitfall:  Round-Off Errors in Floating-Point Numbers</a:t>
            </a:r>
          </a:p>
        </p:txBody>
      </p:sp>
      <p:sp>
        <p:nvSpPr>
          <p:cNvPr id="107522" name="Rectangle 3"/>
          <p:cNvSpPr>
            <a:spLocks noGrp="1" noChangeArrowheads="1"/>
          </p:cNvSpPr>
          <p:nvPr>
            <p:ph type="body" idx="1"/>
          </p:nvPr>
        </p:nvSpPr>
        <p:spPr/>
        <p:txBody>
          <a:bodyPr/>
          <a:lstStyle/>
          <a:p>
            <a:pPr eaLnBrk="1" hangingPunct="1"/>
            <a:r>
              <a:rPr lang="en-US" sz="2800" smtClean="0"/>
              <a:t>Floating point numbers are only approximate quantities</a:t>
            </a:r>
          </a:p>
          <a:p>
            <a:pPr lvl="1" eaLnBrk="1" hangingPunct="1"/>
            <a:r>
              <a:rPr lang="en-US" sz="2400" smtClean="0"/>
              <a:t>Mathematically, the floating-point number 1.0/3.0 is equal to 0.3333333 . . .</a:t>
            </a:r>
          </a:p>
          <a:p>
            <a:pPr lvl="1" eaLnBrk="1" hangingPunct="1"/>
            <a:r>
              <a:rPr lang="en-US" sz="2400" smtClean="0"/>
              <a:t>A computer has a finite amount of storage space</a:t>
            </a:r>
          </a:p>
          <a:p>
            <a:pPr lvl="2" eaLnBrk="1" hangingPunct="1"/>
            <a:r>
              <a:rPr lang="en-US" sz="2000" smtClean="0"/>
              <a:t>It may store 1.0/3.0 as something like 0.3333333333, which is slightly smaller than one-third</a:t>
            </a:r>
          </a:p>
          <a:p>
            <a:pPr lvl="1" eaLnBrk="1" hangingPunct="1"/>
            <a:r>
              <a:rPr lang="en-US" sz="2400" smtClean="0"/>
              <a:t>Computers actually store numbers in binary notation, but the consequences are the same:  floating-point numbers may lose accuracy</a:t>
            </a:r>
          </a:p>
        </p:txBody>
      </p:sp>
      <p:sp>
        <p:nvSpPr>
          <p:cNvPr id="6" name="Slide Number Placeholder 5"/>
          <p:cNvSpPr>
            <a:spLocks noGrp="1"/>
          </p:cNvSpPr>
          <p:nvPr>
            <p:ph type="sldNum" sz="quarter" idx="11"/>
          </p:nvPr>
        </p:nvSpPr>
        <p:spPr/>
        <p:txBody>
          <a:bodyPr/>
          <a:lstStyle/>
          <a:p>
            <a:pPr>
              <a:defRPr/>
            </a:pPr>
            <a:r>
              <a:rPr lang="en-US"/>
              <a:t>1-</a:t>
            </a:r>
            <a:fld id="{7899BBCD-ED60-46AF-815B-2EDF22A5F496}" type="slidenum">
              <a:rPr lang="en-US"/>
              <a:pPr>
                <a:defRPr/>
              </a:pPr>
              <a:t>23</a:t>
            </a:fld>
            <a:endParaRPr lang="en-US"/>
          </a:p>
        </p:txBody>
      </p:sp>
      <p:sp>
        <p:nvSpPr>
          <p:cNvPr id="1075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r>
              <a:rPr lang="en-US" smtClean="0"/>
              <a:t>Integer and Floating-Point Division</a:t>
            </a:r>
          </a:p>
        </p:txBody>
      </p:sp>
      <p:sp>
        <p:nvSpPr>
          <p:cNvPr id="109570" name="Rectangle 3"/>
          <p:cNvSpPr>
            <a:spLocks noGrp="1" noChangeArrowheads="1"/>
          </p:cNvSpPr>
          <p:nvPr>
            <p:ph type="body" idx="1"/>
          </p:nvPr>
        </p:nvSpPr>
        <p:spPr/>
        <p:txBody>
          <a:bodyPr/>
          <a:lstStyle/>
          <a:p>
            <a:pPr eaLnBrk="1" hangingPunct="1">
              <a:lnSpc>
                <a:spcPct val="90000"/>
              </a:lnSpc>
            </a:pPr>
            <a:r>
              <a:rPr lang="en-US" sz="2400" smtClean="0"/>
              <a:t>When one or both operands are a floating-point type, division results in a floating-point type</a:t>
            </a:r>
          </a:p>
          <a:p>
            <a:pPr lvl="1" eaLnBrk="1" hangingPunct="1">
              <a:lnSpc>
                <a:spcPct val="90000"/>
              </a:lnSpc>
              <a:buFontTx/>
              <a:buNone/>
            </a:pPr>
            <a:r>
              <a:rPr lang="en-US" sz="2000" b="1" smtClean="0">
                <a:solidFill>
                  <a:srgbClr val="034CA1"/>
                </a:solidFill>
                <a:latin typeface="Courier New" pitchFamily="49" charset="0"/>
              </a:rPr>
              <a:t>15.0/2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7.5</a:t>
            </a:r>
            <a:endParaRPr lang="en-US" sz="2000" smtClean="0">
              <a:solidFill>
                <a:srgbClr val="034CA1"/>
              </a:solidFill>
              <a:latin typeface="Courier New" pitchFamily="49" charset="0"/>
            </a:endParaRPr>
          </a:p>
          <a:p>
            <a:pPr eaLnBrk="1" hangingPunct="1">
              <a:lnSpc>
                <a:spcPct val="90000"/>
              </a:lnSpc>
            </a:pPr>
            <a:r>
              <a:rPr lang="en-US" sz="2400" smtClean="0"/>
              <a:t>When both operands are integer types, division results in an integer type</a:t>
            </a:r>
          </a:p>
          <a:p>
            <a:pPr lvl="1" eaLnBrk="1" hangingPunct="1">
              <a:lnSpc>
                <a:spcPct val="90000"/>
              </a:lnSpc>
            </a:pPr>
            <a:r>
              <a:rPr lang="en-US" sz="2000" smtClean="0"/>
              <a:t>Any fractional part is discarded </a:t>
            </a:r>
          </a:p>
          <a:p>
            <a:pPr lvl="1" eaLnBrk="1" hangingPunct="1">
              <a:lnSpc>
                <a:spcPct val="90000"/>
              </a:lnSpc>
            </a:pPr>
            <a:r>
              <a:rPr lang="en-US" sz="2000" smtClean="0"/>
              <a:t>The number is not rounded</a:t>
            </a:r>
          </a:p>
          <a:p>
            <a:pPr lvl="2" eaLnBrk="1" hangingPunct="1">
              <a:lnSpc>
                <a:spcPct val="90000"/>
              </a:lnSpc>
              <a:buFontTx/>
              <a:buNone/>
            </a:pPr>
            <a:r>
              <a:rPr lang="en-US" sz="2000" b="1" smtClean="0">
                <a:solidFill>
                  <a:srgbClr val="034CA1"/>
                </a:solidFill>
                <a:latin typeface="Courier New" pitchFamily="49" charset="0"/>
              </a:rPr>
              <a:t>15/2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a:t>
            </a:r>
            <a:endParaRPr lang="en-US" sz="2000" smtClean="0">
              <a:solidFill>
                <a:srgbClr val="034CA1"/>
              </a:solidFill>
              <a:latin typeface="Courier New" pitchFamily="49" charset="0"/>
            </a:endParaRPr>
          </a:p>
          <a:p>
            <a:pPr eaLnBrk="1" hangingPunct="1">
              <a:lnSpc>
                <a:spcPct val="90000"/>
              </a:lnSpc>
            </a:pPr>
            <a:r>
              <a:rPr lang="en-US" sz="2400" smtClean="0"/>
              <a:t>Be careful to make at least one of the operands a floating-point type if the fractional portion is needed</a:t>
            </a:r>
          </a:p>
        </p:txBody>
      </p:sp>
      <p:sp>
        <p:nvSpPr>
          <p:cNvPr id="6" name="Slide Number Placeholder 5"/>
          <p:cNvSpPr>
            <a:spLocks noGrp="1"/>
          </p:cNvSpPr>
          <p:nvPr>
            <p:ph type="sldNum" sz="quarter" idx="11"/>
          </p:nvPr>
        </p:nvSpPr>
        <p:spPr/>
        <p:txBody>
          <a:bodyPr/>
          <a:lstStyle/>
          <a:p>
            <a:pPr>
              <a:defRPr/>
            </a:pPr>
            <a:r>
              <a:rPr lang="en-US"/>
              <a:t>1-</a:t>
            </a:r>
            <a:fld id="{71B012BD-51F7-4E4F-A0A9-B01217BEAE1F}" type="slidenum">
              <a:rPr lang="en-US"/>
              <a:pPr>
                <a:defRPr/>
              </a:pPr>
              <a:t>24</a:t>
            </a:fld>
            <a:endParaRPr lang="en-US"/>
          </a:p>
        </p:txBody>
      </p:sp>
      <p:sp>
        <p:nvSpPr>
          <p:cNvPr id="1095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a:t>
            </a:r>
            <a:r>
              <a:rPr lang="en-US" smtClean="0"/>
              <a:t> Operator</a:t>
            </a:r>
          </a:p>
        </p:txBody>
      </p:sp>
      <p:sp>
        <p:nvSpPr>
          <p:cNvPr id="111618" name="Rectangle 3"/>
          <p:cNvSpPr>
            <a:spLocks noGrp="1" noChangeArrowheads="1"/>
          </p:cNvSpPr>
          <p:nvPr>
            <p:ph type="body" idx="1"/>
          </p:nvPr>
        </p:nvSpPr>
        <p:spPr/>
        <p:txBody>
          <a:bodyPr/>
          <a:lstStyle/>
          <a:p>
            <a:pPr eaLnBrk="1" hangingPunct="1"/>
            <a:r>
              <a:rPr lang="en-US" sz="2800" dirty="0" smtClean="0"/>
              <a:t>The </a:t>
            </a:r>
            <a:r>
              <a:rPr lang="en-US" sz="2800" b="1" dirty="0" smtClean="0">
                <a:solidFill>
                  <a:srgbClr val="034CA1"/>
                </a:solidFill>
                <a:latin typeface="Courier New" pitchFamily="49" charset="0"/>
              </a:rPr>
              <a:t>%</a:t>
            </a:r>
            <a:r>
              <a:rPr lang="en-US" sz="2800" dirty="0" smtClean="0">
                <a:solidFill>
                  <a:srgbClr val="034CA1"/>
                </a:solidFill>
                <a:latin typeface="Courier New" pitchFamily="49" charset="0"/>
              </a:rPr>
              <a:t> </a:t>
            </a:r>
            <a:r>
              <a:rPr lang="en-US" sz="2800" dirty="0" smtClean="0"/>
              <a:t>operator is used with operands of type </a:t>
            </a:r>
            <a:r>
              <a:rPr lang="en-US" sz="2800" b="1" dirty="0" err="1" smtClean="0">
                <a:solidFill>
                  <a:srgbClr val="034CA1"/>
                </a:solidFill>
                <a:latin typeface="Courier New" pitchFamily="49" charset="0"/>
              </a:rPr>
              <a:t>int</a:t>
            </a:r>
            <a:r>
              <a:rPr lang="en-US" sz="2800" dirty="0" smtClean="0"/>
              <a:t> to recover the information lost after performing integer division</a:t>
            </a:r>
          </a:p>
          <a:p>
            <a:pPr lvl="1" eaLnBrk="1" hangingPunct="1">
              <a:buFontTx/>
              <a:buNone/>
            </a:pPr>
            <a:r>
              <a:rPr lang="en-US" sz="2400" b="1" dirty="0" smtClean="0">
                <a:solidFill>
                  <a:srgbClr val="034CA1"/>
                </a:solidFill>
                <a:latin typeface="Courier New" pitchFamily="49" charset="0"/>
              </a:rPr>
              <a:t>15/2</a:t>
            </a:r>
            <a:r>
              <a:rPr lang="en-US" sz="2400" dirty="0" smtClean="0">
                <a:latin typeface="Courier New" pitchFamily="49" charset="0"/>
              </a:rPr>
              <a:t> </a:t>
            </a:r>
            <a:r>
              <a:rPr lang="en-US" sz="2400" dirty="0" smtClean="0">
                <a:latin typeface="Courier New" pitchFamily="49" charset="0"/>
              </a:rPr>
              <a:t>  </a:t>
            </a:r>
            <a:r>
              <a:rPr lang="en-US" sz="2400" dirty="0" smtClean="0"/>
              <a:t>evaluates </a:t>
            </a:r>
            <a:r>
              <a:rPr lang="en-US" sz="2400" dirty="0" smtClean="0"/>
              <a:t>to the quotient</a:t>
            </a:r>
            <a:r>
              <a:rPr lang="en-US" sz="2400" dirty="0" smtClean="0">
                <a:latin typeface="Courier New" pitchFamily="49" charset="0"/>
              </a:rPr>
              <a:t> </a:t>
            </a:r>
            <a:r>
              <a:rPr lang="en-US" sz="2400" b="1" dirty="0" smtClean="0">
                <a:solidFill>
                  <a:srgbClr val="034CA1"/>
                </a:solidFill>
                <a:latin typeface="Courier New" pitchFamily="49" charset="0"/>
              </a:rPr>
              <a:t>7</a:t>
            </a:r>
            <a:endParaRPr lang="en-US" sz="2400" dirty="0" smtClean="0">
              <a:solidFill>
                <a:srgbClr val="034CA1"/>
              </a:solidFill>
              <a:latin typeface="Courier New" pitchFamily="49" charset="0"/>
            </a:endParaRPr>
          </a:p>
          <a:p>
            <a:pPr lvl="1" eaLnBrk="1" hangingPunct="1">
              <a:buFontTx/>
              <a:buNone/>
            </a:pPr>
            <a:r>
              <a:rPr lang="en-US" sz="2400" b="1" dirty="0" smtClean="0">
                <a:solidFill>
                  <a:srgbClr val="034CA1"/>
                </a:solidFill>
                <a:latin typeface="Courier New" pitchFamily="49" charset="0"/>
              </a:rPr>
              <a:t>15%2</a:t>
            </a:r>
            <a:r>
              <a:rPr lang="en-US" sz="2400" dirty="0" smtClean="0">
                <a:latin typeface="Courier New" pitchFamily="49" charset="0"/>
              </a:rPr>
              <a:t> </a:t>
            </a:r>
            <a:r>
              <a:rPr lang="en-US" sz="2400" dirty="0" smtClean="0">
                <a:latin typeface="Courier New" pitchFamily="49" charset="0"/>
              </a:rPr>
              <a:t>  </a:t>
            </a:r>
            <a:r>
              <a:rPr lang="en-US" sz="2400" dirty="0" smtClean="0"/>
              <a:t>evaluates </a:t>
            </a:r>
            <a:r>
              <a:rPr lang="en-US" sz="2400" dirty="0" smtClean="0"/>
              <a:t>to the remainder</a:t>
            </a:r>
            <a:r>
              <a:rPr lang="en-US" sz="2400" dirty="0" smtClean="0">
                <a:latin typeface="Courier New" pitchFamily="49" charset="0"/>
              </a:rPr>
              <a:t> </a:t>
            </a:r>
            <a:r>
              <a:rPr lang="en-US" sz="2400" b="1" dirty="0" smtClean="0">
                <a:solidFill>
                  <a:srgbClr val="034CA1"/>
                </a:solidFill>
                <a:latin typeface="Courier New" pitchFamily="49" charset="0"/>
              </a:rPr>
              <a:t>1</a:t>
            </a:r>
          </a:p>
          <a:p>
            <a:pPr lvl="1" eaLnBrk="1" hangingPunct="1">
              <a:buFontTx/>
              <a:buNone/>
            </a:pPr>
            <a:r>
              <a:rPr lang="en-US" sz="2400" b="1" smtClean="0">
                <a:solidFill>
                  <a:srgbClr val="034CA1"/>
                </a:solidFill>
                <a:latin typeface="Courier New" pitchFamily="49" charset="0"/>
              </a:rPr>
              <a:t>12%30  </a:t>
            </a:r>
            <a:r>
              <a:rPr lang="en-US" sz="2400" smtClean="0"/>
              <a:t>evaluates </a:t>
            </a:r>
            <a:r>
              <a:rPr lang="en-US" sz="2400" smtClean="0"/>
              <a:t>to the </a:t>
            </a:r>
            <a:r>
              <a:rPr lang="en-US" sz="2400" smtClean="0"/>
              <a:t>remainder</a:t>
            </a:r>
            <a:r>
              <a:rPr lang="en-US" sz="2400" smtClean="0">
                <a:latin typeface="Courier New" pitchFamily="49" charset="0"/>
              </a:rPr>
              <a:t> </a:t>
            </a:r>
            <a:r>
              <a:rPr lang="en-US" sz="2400" b="1" smtClean="0">
                <a:solidFill>
                  <a:srgbClr val="034CA1"/>
                </a:solidFill>
                <a:latin typeface="Courier New" pitchFamily="49" charset="0"/>
              </a:rPr>
              <a:t>12</a:t>
            </a:r>
            <a:endParaRPr lang="en-US" sz="2400" dirty="0" smtClean="0">
              <a:solidFill>
                <a:srgbClr val="034CA1"/>
              </a:solidFill>
              <a:latin typeface="Courier New" pitchFamily="49" charset="0"/>
            </a:endParaRPr>
          </a:p>
          <a:p>
            <a:pPr eaLnBrk="1" hangingPunct="1"/>
            <a:r>
              <a:rPr lang="en-US" sz="2800" dirty="0" smtClean="0"/>
              <a:t>The </a:t>
            </a:r>
            <a:r>
              <a:rPr lang="en-US" sz="2800" b="1" dirty="0" smtClean="0">
                <a:solidFill>
                  <a:srgbClr val="034CA1"/>
                </a:solidFill>
                <a:latin typeface="Courier New" pitchFamily="49" charset="0"/>
              </a:rPr>
              <a:t>%</a:t>
            </a:r>
            <a:r>
              <a:rPr lang="en-US" sz="2800" dirty="0" smtClean="0">
                <a:solidFill>
                  <a:srgbClr val="034CA1"/>
                </a:solidFill>
                <a:latin typeface="Courier New" pitchFamily="49" charset="0"/>
              </a:rPr>
              <a:t> </a:t>
            </a:r>
            <a:r>
              <a:rPr lang="en-US" sz="2800" dirty="0" smtClean="0"/>
              <a:t>operator can be used to count by 2's, 3's, or any other number</a:t>
            </a:r>
          </a:p>
          <a:p>
            <a:pPr lvl="1" eaLnBrk="1" hangingPunct="1"/>
            <a:r>
              <a:rPr lang="en-US" sz="2400" dirty="0" smtClean="0"/>
              <a:t>To count by twos, perform the operation </a:t>
            </a:r>
            <a:r>
              <a:rPr lang="en-US" sz="2400" b="1" dirty="0" smtClean="0">
                <a:solidFill>
                  <a:srgbClr val="034CA1"/>
                </a:solidFill>
                <a:latin typeface="Courier New" pitchFamily="49" charset="0"/>
              </a:rPr>
              <a:t>number</a:t>
            </a:r>
            <a:r>
              <a:rPr lang="en-US" sz="2400" dirty="0" smtClean="0">
                <a:solidFill>
                  <a:srgbClr val="034CA1"/>
                </a:solidFill>
              </a:rPr>
              <a:t> </a:t>
            </a:r>
            <a:r>
              <a:rPr lang="en-US" sz="2400" b="1" dirty="0" smtClean="0">
                <a:solidFill>
                  <a:srgbClr val="034CA1"/>
                </a:solidFill>
                <a:latin typeface="Courier New" pitchFamily="49" charset="0"/>
              </a:rPr>
              <a:t>% 2</a:t>
            </a:r>
            <a:r>
              <a:rPr lang="en-US" sz="2400" dirty="0" smtClean="0"/>
              <a:t>, and when the result is </a:t>
            </a:r>
            <a:r>
              <a:rPr lang="en-US" sz="2400" b="1" dirty="0" smtClean="0">
                <a:solidFill>
                  <a:srgbClr val="034CA1"/>
                </a:solidFill>
                <a:latin typeface="Courier New" pitchFamily="49" charset="0"/>
              </a:rPr>
              <a:t>0</a:t>
            </a:r>
            <a:r>
              <a:rPr lang="en-US" sz="2400" dirty="0" smtClean="0"/>
              <a:t>, </a:t>
            </a:r>
            <a:r>
              <a:rPr lang="en-US" sz="2400" b="1" dirty="0" smtClean="0">
                <a:solidFill>
                  <a:srgbClr val="034CA1"/>
                </a:solidFill>
                <a:latin typeface="Courier New" pitchFamily="49" charset="0"/>
              </a:rPr>
              <a:t>number</a:t>
            </a:r>
            <a:r>
              <a:rPr lang="en-US" sz="2400" dirty="0" smtClean="0"/>
              <a:t> is even</a:t>
            </a:r>
            <a:endParaRPr lang="en-US" sz="2400" dirty="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F647F2B0-FAE4-4F81-8FBD-83AE133889A6}" type="slidenum">
              <a:rPr lang="en-US"/>
              <a:pPr>
                <a:defRPr/>
              </a:pPr>
              <a:t>25</a:t>
            </a:fld>
            <a:endParaRPr lang="en-US"/>
          </a:p>
        </p:txBody>
      </p:sp>
      <p:sp>
        <p:nvSpPr>
          <p:cNvPr id="1116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smtClean="0"/>
              <a:t>Type Casting</a:t>
            </a:r>
          </a:p>
        </p:txBody>
      </p:sp>
      <p:sp>
        <p:nvSpPr>
          <p:cNvPr id="113666"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type cast</a:t>
            </a:r>
            <a:r>
              <a:rPr lang="en-US" sz="2400" smtClean="0"/>
              <a:t> takes a value of one type and produces a value of another type with an "equivalent" value</a:t>
            </a:r>
          </a:p>
          <a:p>
            <a:pPr lvl="1" eaLnBrk="1" hangingPunct="1">
              <a:lnSpc>
                <a:spcPct val="90000"/>
              </a:lnSpc>
            </a:pPr>
            <a:r>
              <a:rPr lang="en-US" sz="2000" smtClean="0"/>
              <a:t>If </a:t>
            </a:r>
            <a:r>
              <a:rPr lang="en-US" sz="2000" b="1" smtClean="0">
                <a:solidFill>
                  <a:srgbClr val="034CA1"/>
                </a:solidFill>
                <a:latin typeface="Courier New" pitchFamily="49" charset="0"/>
              </a:rPr>
              <a:t>n</a:t>
            </a:r>
            <a:r>
              <a:rPr lang="en-US" sz="2000" smtClean="0"/>
              <a:t> and </a:t>
            </a:r>
            <a:r>
              <a:rPr lang="en-US" sz="2000" b="1" smtClean="0">
                <a:solidFill>
                  <a:srgbClr val="034CA1"/>
                </a:solidFill>
                <a:latin typeface="Courier New" pitchFamily="49" charset="0"/>
              </a:rPr>
              <a:t>m</a:t>
            </a:r>
            <a:r>
              <a:rPr lang="en-US" sz="2000" smtClean="0"/>
              <a:t> are integers to be divided, and the fractional portion of the result must be preserved, at least one of the two must be type cast to a floating-point type </a:t>
            </a:r>
            <a:r>
              <a:rPr lang="en-US" sz="2000" b="1" smtClean="0"/>
              <a:t>before</a:t>
            </a:r>
            <a:r>
              <a:rPr lang="en-US" sz="2000" smtClean="0"/>
              <a:t> the division operation is performed</a:t>
            </a:r>
          </a:p>
          <a:p>
            <a:pPr lvl="2" eaLnBrk="1" hangingPunct="1">
              <a:lnSpc>
                <a:spcPct val="90000"/>
              </a:lnSpc>
              <a:buFontTx/>
              <a:buNone/>
            </a:pPr>
            <a:r>
              <a:rPr lang="en-US" sz="2000" b="1" smtClean="0">
                <a:solidFill>
                  <a:srgbClr val="034CA1"/>
                </a:solidFill>
                <a:latin typeface="Courier New" pitchFamily="49" charset="0"/>
              </a:rPr>
              <a:t>double ans = n / (double)m;</a:t>
            </a:r>
            <a:endParaRPr lang="en-US" sz="2000" smtClean="0">
              <a:solidFill>
                <a:srgbClr val="034CA1"/>
              </a:solidFill>
              <a:latin typeface="Courier New" pitchFamily="49" charset="0"/>
            </a:endParaRPr>
          </a:p>
          <a:p>
            <a:pPr lvl="1" eaLnBrk="1" hangingPunct="1">
              <a:lnSpc>
                <a:spcPct val="90000"/>
              </a:lnSpc>
            </a:pPr>
            <a:r>
              <a:rPr lang="en-US" sz="2000" smtClean="0"/>
              <a:t>Note that the desired type is placed inside parentheses immediately in front of the variable to be cast</a:t>
            </a:r>
          </a:p>
          <a:p>
            <a:pPr lvl="1" eaLnBrk="1" hangingPunct="1">
              <a:lnSpc>
                <a:spcPct val="90000"/>
              </a:lnSpc>
            </a:pPr>
            <a:r>
              <a:rPr lang="en-US" sz="2000" smtClean="0"/>
              <a:t>Note also that the type and value of the variable to be cast does not change</a:t>
            </a:r>
          </a:p>
        </p:txBody>
      </p:sp>
      <p:sp>
        <p:nvSpPr>
          <p:cNvPr id="6" name="Slide Number Placeholder 5"/>
          <p:cNvSpPr>
            <a:spLocks noGrp="1"/>
          </p:cNvSpPr>
          <p:nvPr>
            <p:ph type="sldNum" sz="quarter" idx="11"/>
          </p:nvPr>
        </p:nvSpPr>
        <p:spPr/>
        <p:txBody>
          <a:bodyPr/>
          <a:lstStyle/>
          <a:p>
            <a:pPr>
              <a:defRPr/>
            </a:pPr>
            <a:r>
              <a:rPr lang="en-US"/>
              <a:t>1-</a:t>
            </a:r>
            <a:fld id="{12B0287D-9AAC-4CFF-AAC3-DB0C7A75286C}" type="slidenum">
              <a:rPr lang="en-US"/>
              <a:pPr>
                <a:defRPr/>
              </a:pPr>
              <a:t>26</a:t>
            </a:fld>
            <a:endParaRPr lang="en-US"/>
          </a:p>
        </p:txBody>
      </p:sp>
      <p:sp>
        <p:nvSpPr>
          <p:cNvPr id="1136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smtClean="0"/>
              <a:t>More Details About Type Casting</a:t>
            </a:r>
          </a:p>
        </p:txBody>
      </p:sp>
      <p:sp>
        <p:nvSpPr>
          <p:cNvPr id="115714" name="AutoShape 3"/>
          <p:cNvSpPr>
            <a:spLocks noGrp="1" noChangeAspect="1" noChangeArrowheads="1"/>
          </p:cNvSpPr>
          <p:nvPr>
            <p:ph type="body" idx="1"/>
          </p:nvPr>
        </p:nvSpPr>
        <p:spPr/>
        <p:txBody>
          <a:bodyPr/>
          <a:lstStyle/>
          <a:p>
            <a:pPr eaLnBrk="1" hangingPunct="1">
              <a:lnSpc>
                <a:spcPct val="90000"/>
              </a:lnSpc>
            </a:pPr>
            <a:r>
              <a:rPr lang="en-US" sz="2400" smtClean="0"/>
              <a:t>When type casting from a floating-point to an integer type, the number is truncated, not rounded</a:t>
            </a:r>
          </a:p>
          <a:p>
            <a:pPr lvl="1" eaLnBrk="1" hangingPunct="1">
              <a:lnSpc>
                <a:spcPct val="90000"/>
              </a:lnSpc>
            </a:pPr>
            <a:r>
              <a:rPr lang="en-US" sz="2000" b="1" smtClean="0">
                <a:solidFill>
                  <a:srgbClr val="034CA1"/>
                </a:solidFill>
                <a:latin typeface="Courier New" pitchFamily="49" charset="0"/>
              </a:rPr>
              <a:t>(int)2.9</a:t>
            </a:r>
            <a:r>
              <a:rPr lang="en-US" sz="2000" smtClean="0"/>
              <a:t> evaluates to </a:t>
            </a:r>
            <a:r>
              <a:rPr lang="en-US" sz="2000" b="1" smtClean="0">
                <a:solidFill>
                  <a:srgbClr val="034CA1"/>
                </a:solidFill>
                <a:latin typeface="Courier New" pitchFamily="49" charset="0"/>
              </a:rPr>
              <a:t>2</a:t>
            </a:r>
            <a:r>
              <a:rPr lang="en-US" sz="2000" smtClean="0"/>
              <a:t>, not </a:t>
            </a:r>
            <a:r>
              <a:rPr lang="en-US" sz="2000" b="1" smtClean="0">
                <a:solidFill>
                  <a:srgbClr val="034CA1"/>
                </a:solidFill>
                <a:latin typeface="Courier New" pitchFamily="49" charset="0"/>
              </a:rPr>
              <a:t>3</a:t>
            </a:r>
            <a:endParaRPr lang="en-US" sz="2000" smtClean="0">
              <a:solidFill>
                <a:srgbClr val="034CA1"/>
              </a:solidFill>
              <a:latin typeface="Courier New" pitchFamily="49" charset="0"/>
            </a:endParaRPr>
          </a:p>
          <a:p>
            <a:pPr eaLnBrk="1" hangingPunct="1">
              <a:lnSpc>
                <a:spcPct val="90000"/>
              </a:lnSpc>
            </a:pPr>
            <a:r>
              <a:rPr lang="en-US" sz="2400" smtClean="0"/>
              <a:t>When the value of an integer type is assigned to a variable of a floating-point type, Java performs an automatic type cast called a </a:t>
            </a:r>
            <a:r>
              <a:rPr lang="en-US" sz="2400" i="1" smtClean="0"/>
              <a:t>type coercion</a:t>
            </a:r>
          </a:p>
          <a:p>
            <a:pPr lvl="2" eaLnBrk="1" hangingPunct="1">
              <a:lnSpc>
                <a:spcPct val="90000"/>
              </a:lnSpc>
              <a:buFontTx/>
              <a:buNone/>
            </a:pPr>
            <a:r>
              <a:rPr lang="en-US" sz="2000" b="1" smtClean="0">
                <a:solidFill>
                  <a:srgbClr val="034CA1"/>
                </a:solidFill>
                <a:latin typeface="Courier New" pitchFamily="49" charset="0"/>
              </a:rPr>
              <a:t>double d = 5;</a:t>
            </a:r>
            <a:endParaRPr lang="en-US" sz="2000" smtClean="0">
              <a:solidFill>
                <a:srgbClr val="034CA1"/>
              </a:solidFill>
              <a:latin typeface="Courier New" pitchFamily="49" charset="0"/>
            </a:endParaRPr>
          </a:p>
          <a:p>
            <a:pPr eaLnBrk="1" hangingPunct="1">
              <a:lnSpc>
                <a:spcPct val="90000"/>
              </a:lnSpc>
            </a:pPr>
            <a:r>
              <a:rPr lang="en-US" sz="2400" smtClean="0"/>
              <a:t>In contrast, it is illegal to place a </a:t>
            </a:r>
            <a:r>
              <a:rPr lang="en-US" sz="2400" b="1" smtClean="0">
                <a:solidFill>
                  <a:srgbClr val="034CA1"/>
                </a:solidFill>
                <a:latin typeface="Courier New" pitchFamily="49" charset="0"/>
              </a:rPr>
              <a:t>double</a:t>
            </a:r>
            <a:r>
              <a:rPr lang="en-US" sz="2400" smtClean="0"/>
              <a:t> value into an </a:t>
            </a:r>
            <a:r>
              <a:rPr lang="en-US" sz="2400" b="1" smtClean="0">
                <a:solidFill>
                  <a:srgbClr val="034CA1"/>
                </a:solidFill>
                <a:latin typeface="Courier New" pitchFamily="49" charset="0"/>
              </a:rPr>
              <a:t>int</a:t>
            </a:r>
            <a:r>
              <a:rPr lang="en-US" sz="2400" smtClean="0"/>
              <a:t> variable without an explicit type cast</a:t>
            </a:r>
          </a:p>
          <a:p>
            <a:pPr lvl="2" eaLnBrk="1" hangingPunct="1">
              <a:lnSpc>
                <a:spcPct val="90000"/>
              </a:lnSpc>
              <a:buFontTx/>
              <a:buNone/>
            </a:pPr>
            <a:r>
              <a:rPr lang="en-US" sz="2000" b="1" smtClean="0">
                <a:solidFill>
                  <a:srgbClr val="CC3300"/>
                </a:solidFill>
                <a:latin typeface="Courier New" pitchFamily="49" charset="0"/>
              </a:rPr>
              <a:t>int i = 5.5; // Illegal</a:t>
            </a:r>
          </a:p>
          <a:p>
            <a:pPr lvl="2" eaLnBrk="1" hangingPunct="1">
              <a:lnSpc>
                <a:spcPct val="90000"/>
              </a:lnSpc>
              <a:buFontTx/>
              <a:buNone/>
            </a:pPr>
            <a:r>
              <a:rPr lang="en-US" sz="2000" b="1" smtClean="0">
                <a:solidFill>
                  <a:srgbClr val="034CA1"/>
                </a:solidFill>
                <a:latin typeface="Courier New" pitchFamily="49" charset="0"/>
              </a:rPr>
              <a:t>int i = (int)5.5 // Correct</a:t>
            </a:r>
          </a:p>
        </p:txBody>
      </p:sp>
      <p:sp>
        <p:nvSpPr>
          <p:cNvPr id="6" name="Slide Number Placeholder 5"/>
          <p:cNvSpPr>
            <a:spLocks noGrp="1"/>
          </p:cNvSpPr>
          <p:nvPr>
            <p:ph type="sldNum" sz="quarter" idx="11"/>
          </p:nvPr>
        </p:nvSpPr>
        <p:spPr/>
        <p:txBody>
          <a:bodyPr/>
          <a:lstStyle/>
          <a:p>
            <a:pPr>
              <a:defRPr/>
            </a:pPr>
            <a:r>
              <a:rPr lang="en-US"/>
              <a:t>1-</a:t>
            </a:r>
            <a:fld id="{70C963CD-BD7B-4CC6-BF89-6478299756AC}" type="slidenum">
              <a:rPr lang="en-US"/>
              <a:pPr>
                <a:defRPr/>
              </a:pPr>
              <a:t>27</a:t>
            </a:fld>
            <a:endParaRPr lang="en-US"/>
          </a:p>
        </p:txBody>
      </p:sp>
      <p:sp>
        <p:nvSpPr>
          <p:cNvPr id="1157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sz="3200" smtClean="0"/>
              <a:t>Increment and Decrement Operators</a:t>
            </a:r>
          </a:p>
        </p:txBody>
      </p:sp>
      <p:sp>
        <p:nvSpPr>
          <p:cNvPr id="117762" name="Rectangle 3"/>
          <p:cNvSpPr>
            <a:spLocks noGrp="1" noChangeArrowheads="1"/>
          </p:cNvSpPr>
          <p:nvPr>
            <p:ph type="body" idx="1"/>
          </p:nvPr>
        </p:nvSpPr>
        <p:spPr/>
        <p:txBody>
          <a:bodyPr/>
          <a:lstStyle/>
          <a:p>
            <a:pPr eaLnBrk="1" hangingPunct="1"/>
            <a:r>
              <a:rPr lang="en-US" smtClean="0"/>
              <a:t>The </a:t>
            </a:r>
            <a:r>
              <a:rPr lang="en-US" i="1" smtClean="0"/>
              <a:t>increment operator</a:t>
            </a:r>
            <a:r>
              <a:rPr lang="en-US" smtClean="0"/>
              <a:t> (</a:t>
            </a:r>
            <a:r>
              <a:rPr lang="en-US" b="1" smtClean="0">
                <a:solidFill>
                  <a:srgbClr val="034CA1"/>
                </a:solidFill>
                <a:latin typeface="Courier New" pitchFamily="49" charset="0"/>
              </a:rPr>
              <a:t>++</a:t>
            </a:r>
            <a:r>
              <a:rPr lang="en-US" smtClean="0"/>
              <a:t>) adds one to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2</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a:p>
            <a:pPr eaLnBrk="1" hangingPunct="1"/>
            <a:r>
              <a:rPr lang="en-US" smtClean="0"/>
              <a:t>The </a:t>
            </a:r>
            <a:r>
              <a:rPr lang="en-US" i="1" smtClean="0"/>
              <a:t>decrement operator</a:t>
            </a:r>
            <a:r>
              <a:rPr lang="en-US" smtClean="0"/>
              <a:t> (</a:t>
            </a:r>
            <a:r>
              <a:rPr lang="en-US" b="1" smtClean="0">
                <a:solidFill>
                  <a:srgbClr val="034CA1"/>
                </a:solidFill>
                <a:latin typeface="Courier New" pitchFamily="49" charset="0"/>
              </a:rPr>
              <a:t>--</a:t>
            </a:r>
            <a:r>
              <a:rPr lang="en-US" smtClean="0"/>
              <a:t>) subtracts one from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4</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8E997ACB-1A5D-4ACD-AB71-93CB9344CD49}" type="slidenum">
              <a:rPr lang="en-US"/>
              <a:pPr>
                <a:defRPr/>
              </a:pPr>
              <a:t>28</a:t>
            </a:fld>
            <a:endParaRPr lang="en-US"/>
          </a:p>
        </p:txBody>
      </p:sp>
      <p:sp>
        <p:nvSpPr>
          <p:cNvPr id="1177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3200" smtClean="0"/>
              <a:t>Increment and Decrement Operators</a:t>
            </a:r>
          </a:p>
        </p:txBody>
      </p:sp>
      <p:sp>
        <p:nvSpPr>
          <p:cNvPr id="119810" name="Rectangle 3"/>
          <p:cNvSpPr>
            <a:spLocks noGrp="1" noChangeArrowheads="1"/>
          </p:cNvSpPr>
          <p:nvPr>
            <p:ph type="body" idx="1"/>
          </p:nvPr>
        </p:nvSpPr>
        <p:spPr/>
        <p:txBody>
          <a:bodyPr/>
          <a:lstStyle/>
          <a:p>
            <a:pPr eaLnBrk="1" hangingPunct="1">
              <a:lnSpc>
                <a:spcPct val="80000"/>
              </a:lnSpc>
            </a:pPr>
            <a:r>
              <a:rPr lang="en-US" sz="2800" smtClean="0"/>
              <a:t>When either operator precedes its variable, and is part of an expression, then the expression is evaluated using the changed value of the variable</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6</a:t>
            </a:r>
            <a:endParaRPr lang="en-US" sz="2400" smtClean="0">
              <a:solidFill>
                <a:srgbClr val="034CA1"/>
              </a:solidFill>
              <a:latin typeface="Courier New" pitchFamily="49" charset="0"/>
            </a:endParaRPr>
          </a:p>
          <a:p>
            <a:pPr eaLnBrk="1" hangingPunct="1">
              <a:lnSpc>
                <a:spcPct val="80000"/>
              </a:lnSpc>
            </a:pPr>
            <a:r>
              <a:rPr lang="en-US" sz="2800" smtClean="0"/>
              <a:t>When either operator follows its variable, and is part of an expression, then the expression is evaluated using the original value of the variable, and only then is the variable value changed</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4</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E0B84C1-D8AA-487E-81F8-63678E65F23D}" type="slidenum">
              <a:rPr lang="en-US"/>
              <a:pPr>
                <a:defRPr/>
              </a:pPr>
              <a:t>29</a:t>
            </a:fld>
            <a:endParaRPr lang="en-US"/>
          </a:p>
        </p:txBody>
      </p:sp>
      <p:sp>
        <p:nvSpPr>
          <p:cNvPr id="1198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mtClean="0"/>
              <a:t>Identifiers</a:t>
            </a:r>
          </a:p>
        </p:txBody>
      </p:sp>
      <p:sp>
        <p:nvSpPr>
          <p:cNvPr id="66562" name="Rectangle 3"/>
          <p:cNvSpPr>
            <a:spLocks noGrp="1" noChangeArrowheads="1"/>
          </p:cNvSpPr>
          <p:nvPr>
            <p:ph type="body" idx="1"/>
          </p:nvPr>
        </p:nvSpPr>
        <p:spPr/>
        <p:txBody>
          <a:bodyPr/>
          <a:lstStyle/>
          <a:p>
            <a:pPr eaLnBrk="1" hangingPunct="1">
              <a:lnSpc>
                <a:spcPct val="80000"/>
              </a:lnSpc>
            </a:pPr>
            <a:r>
              <a:rPr lang="en-US" sz="2800" smtClean="0"/>
              <a:t>Keywords and Reserved words:  Identifiers that have a predefined meaning in Java</a:t>
            </a:r>
          </a:p>
          <a:p>
            <a:pPr lvl="1" eaLnBrk="1" hangingPunct="1">
              <a:lnSpc>
                <a:spcPct val="80000"/>
              </a:lnSpc>
            </a:pPr>
            <a:r>
              <a:rPr lang="en-US" sz="2400" smtClean="0"/>
              <a:t>Do not use them to name anything else</a:t>
            </a:r>
          </a:p>
          <a:p>
            <a:pPr lvl="1" algn="ctr" eaLnBrk="1" hangingPunct="1">
              <a:lnSpc>
                <a:spcPct val="80000"/>
              </a:lnSpc>
              <a:buFontTx/>
              <a:buNone/>
            </a:pPr>
            <a:r>
              <a:rPr lang="en-US" sz="2400" b="1" smtClean="0">
                <a:solidFill>
                  <a:srgbClr val="034CA1"/>
                </a:solidFill>
                <a:latin typeface="Courier New" pitchFamily="49" charset="0"/>
              </a:rPr>
              <a:t>public    class    void    static</a:t>
            </a:r>
            <a:endParaRPr lang="en-US" sz="2400" smtClean="0">
              <a:solidFill>
                <a:srgbClr val="034CA1"/>
              </a:solidFill>
              <a:latin typeface="Courier New" pitchFamily="49" charset="0"/>
            </a:endParaRPr>
          </a:p>
          <a:p>
            <a:pPr eaLnBrk="1" hangingPunct="1">
              <a:lnSpc>
                <a:spcPct val="80000"/>
              </a:lnSpc>
            </a:pPr>
            <a:r>
              <a:rPr lang="en-US" sz="2800" smtClean="0"/>
              <a:t>Predefined identifiers:  Identifiers that are defined in libraries required by the Java language standard</a:t>
            </a:r>
          </a:p>
          <a:p>
            <a:pPr lvl="1" eaLnBrk="1" hangingPunct="1">
              <a:lnSpc>
                <a:spcPct val="80000"/>
              </a:lnSpc>
            </a:pPr>
            <a:r>
              <a:rPr lang="en-US" sz="2400" smtClean="0"/>
              <a:t>Although they can be redefined, this could be confusing and dangerous if doing so would change their standard meaning</a:t>
            </a:r>
          </a:p>
          <a:p>
            <a:pPr lvl="1" algn="ctr" eaLnBrk="1" hangingPunct="1">
              <a:lnSpc>
                <a:spcPct val="80000"/>
              </a:lnSpc>
              <a:buFontTx/>
              <a:buNone/>
            </a:pPr>
            <a:r>
              <a:rPr lang="en-US" sz="2400" b="1" smtClean="0">
                <a:solidFill>
                  <a:srgbClr val="034CA1"/>
                </a:solidFill>
                <a:latin typeface="Courier New" pitchFamily="49" charset="0"/>
              </a:rPr>
              <a:t>System    String    println</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00B77DA-EAA5-4831-A5BA-8FE47F27D866}" type="slidenum">
              <a:rPr lang="en-US"/>
              <a:pPr>
                <a:defRPr/>
              </a:pPr>
              <a:t>3</a:t>
            </a:fld>
            <a:endParaRPr lang="en-US"/>
          </a:p>
        </p:txBody>
      </p:sp>
      <p:sp>
        <p:nvSpPr>
          <p:cNvPr id="665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smtClean="0"/>
              <a:t>Naming Conventions</a:t>
            </a:r>
          </a:p>
        </p:txBody>
      </p:sp>
      <p:sp>
        <p:nvSpPr>
          <p:cNvPr id="68610" name="Rectangle 3"/>
          <p:cNvSpPr>
            <a:spLocks noGrp="1" noChangeArrowheads="1"/>
          </p:cNvSpPr>
          <p:nvPr>
            <p:ph type="body" idx="1"/>
          </p:nvPr>
        </p:nvSpPr>
        <p:spPr/>
        <p:txBody>
          <a:bodyPr/>
          <a:lstStyle/>
          <a:p>
            <a:pPr eaLnBrk="1" hangingPunct="1">
              <a:lnSpc>
                <a:spcPct val="80000"/>
              </a:lnSpc>
            </a:pPr>
            <a:r>
              <a:rPr lang="en-US" sz="2800" dirty="0" smtClean="0"/>
              <a:t>Start the names </a:t>
            </a:r>
            <a:r>
              <a:rPr lang="en-US" sz="2800" smtClean="0"/>
              <a:t>of variables, </a:t>
            </a:r>
            <a:r>
              <a:rPr lang="en-US" sz="2800" dirty="0" smtClean="0"/>
              <a:t>methods, and objects with a lowercase letter, indicate "word" boundaries with an uppercase letter, and restrict the remaining characters to digits and lowercase letters</a:t>
            </a:r>
          </a:p>
          <a:p>
            <a:pPr lvl="1" algn="ctr" eaLnBrk="1" hangingPunct="1">
              <a:lnSpc>
                <a:spcPct val="80000"/>
              </a:lnSpc>
              <a:buFontTx/>
              <a:buNone/>
            </a:pPr>
            <a:r>
              <a:rPr lang="en-US" sz="2400" b="1" dirty="0" err="1" smtClean="0">
                <a:solidFill>
                  <a:srgbClr val="034CA1"/>
                </a:solidFill>
                <a:latin typeface="Courier New" pitchFamily="49" charset="0"/>
              </a:rPr>
              <a:t>topSpeed</a:t>
            </a:r>
            <a:r>
              <a:rPr lang="en-US" sz="2400" b="1" dirty="0" smtClean="0">
                <a:solidFill>
                  <a:srgbClr val="034CA1"/>
                </a:solidFill>
                <a:latin typeface="Courier New" pitchFamily="49" charset="0"/>
              </a:rPr>
              <a:t>   bankRate1   </a:t>
            </a:r>
            <a:r>
              <a:rPr lang="en-US" sz="2400" b="1" dirty="0" err="1" smtClean="0">
                <a:solidFill>
                  <a:srgbClr val="034CA1"/>
                </a:solidFill>
                <a:latin typeface="Courier New" pitchFamily="49" charset="0"/>
              </a:rPr>
              <a:t>timeOfArrival</a:t>
            </a:r>
            <a:endParaRPr lang="en-US" sz="2400" dirty="0" smtClean="0">
              <a:solidFill>
                <a:srgbClr val="034CA1"/>
              </a:solidFill>
              <a:latin typeface="Courier New" pitchFamily="49" charset="0"/>
            </a:endParaRPr>
          </a:p>
          <a:p>
            <a:pPr eaLnBrk="1" hangingPunct="1">
              <a:lnSpc>
                <a:spcPct val="80000"/>
              </a:lnSpc>
            </a:pPr>
            <a:r>
              <a:rPr lang="en-US" sz="2800" dirty="0" smtClean="0"/>
              <a:t>Start the names of classes with an uppercase letter and, otherwise, adhere to the rules above</a:t>
            </a:r>
          </a:p>
          <a:p>
            <a:pPr lvl="1" algn="ctr" eaLnBrk="1" hangingPunct="1">
              <a:lnSpc>
                <a:spcPct val="80000"/>
              </a:lnSpc>
              <a:buFontTx/>
              <a:buNone/>
            </a:pPr>
            <a:r>
              <a:rPr lang="en-US" sz="2400" b="1" dirty="0" err="1" smtClean="0">
                <a:solidFill>
                  <a:srgbClr val="034CA1"/>
                </a:solidFill>
                <a:latin typeface="Courier New" pitchFamily="49" charset="0"/>
              </a:rPr>
              <a:t>FirstProgram</a:t>
            </a:r>
            <a:r>
              <a:rPr lang="en-US" sz="2400" b="1" dirty="0" smtClean="0">
                <a:solidFill>
                  <a:srgbClr val="034CA1"/>
                </a:solidFill>
                <a:latin typeface="Courier New" pitchFamily="49" charset="0"/>
              </a:rPr>
              <a:t>    </a:t>
            </a:r>
            <a:r>
              <a:rPr lang="en-US" sz="2400" b="1" dirty="0" err="1" smtClean="0">
                <a:solidFill>
                  <a:srgbClr val="034CA1"/>
                </a:solidFill>
                <a:latin typeface="Courier New" pitchFamily="49" charset="0"/>
              </a:rPr>
              <a:t>MyClass</a:t>
            </a:r>
            <a:r>
              <a:rPr lang="en-US" sz="2400" b="1" dirty="0" smtClean="0">
                <a:solidFill>
                  <a:srgbClr val="034CA1"/>
                </a:solidFill>
                <a:latin typeface="Courier New" pitchFamily="49" charset="0"/>
              </a:rPr>
              <a:t>    String</a:t>
            </a:r>
            <a:endParaRPr lang="en-US" sz="2400" dirty="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4B92E3A-2BF0-4B44-9A5E-B73BF6319D3F}" type="slidenum">
              <a:rPr lang="en-US"/>
              <a:pPr>
                <a:defRPr/>
              </a:pPr>
              <a:t>4</a:t>
            </a:fld>
            <a:endParaRPr lang="en-US"/>
          </a:p>
        </p:txBody>
      </p:sp>
      <p:sp>
        <p:nvSpPr>
          <p:cNvPr id="686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mtClean="0"/>
              <a:t>Variable Declarations</a:t>
            </a:r>
          </a:p>
        </p:txBody>
      </p:sp>
      <p:sp>
        <p:nvSpPr>
          <p:cNvPr id="70658" name="Rectangle 3"/>
          <p:cNvSpPr>
            <a:spLocks noGrp="1" noChangeArrowheads="1"/>
          </p:cNvSpPr>
          <p:nvPr>
            <p:ph type="body" idx="1"/>
          </p:nvPr>
        </p:nvSpPr>
        <p:spPr/>
        <p:txBody>
          <a:bodyPr/>
          <a:lstStyle/>
          <a:p>
            <a:pPr eaLnBrk="1" hangingPunct="1">
              <a:lnSpc>
                <a:spcPct val="90000"/>
              </a:lnSpc>
            </a:pPr>
            <a:r>
              <a:rPr lang="en-US" sz="2400" smtClean="0"/>
              <a:t>Every variable in a Java program must be </a:t>
            </a:r>
            <a:r>
              <a:rPr lang="en-US" sz="2400" i="1" smtClean="0"/>
              <a:t>declared</a:t>
            </a:r>
            <a:r>
              <a:rPr lang="en-US" sz="2400" smtClean="0"/>
              <a:t> before it is used</a:t>
            </a:r>
          </a:p>
          <a:p>
            <a:pPr lvl="1" eaLnBrk="1" hangingPunct="1">
              <a:lnSpc>
                <a:spcPct val="90000"/>
              </a:lnSpc>
            </a:pPr>
            <a:r>
              <a:rPr lang="en-US" sz="2000" smtClean="0"/>
              <a:t>A variable declaration tells the compiler what kind of data (type) will be stored in the variable</a:t>
            </a:r>
          </a:p>
          <a:p>
            <a:pPr lvl="1" eaLnBrk="1" hangingPunct="1">
              <a:lnSpc>
                <a:spcPct val="90000"/>
              </a:lnSpc>
            </a:pPr>
            <a:r>
              <a:rPr lang="en-US" sz="2000" smtClean="0"/>
              <a:t>The type of the variable is followed by one or more variable names separated by commas, and terminated with a semicolon</a:t>
            </a:r>
            <a:endParaRPr lang="en-US" sz="2000" i="1" smtClean="0"/>
          </a:p>
          <a:p>
            <a:pPr lvl="1" eaLnBrk="1" hangingPunct="1">
              <a:lnSpc>
                <a:spcPct val="90000"/>
              </a:lnSpc>
            </a:pPr>
            <a:r>
              <a:rPr lang="en-US" sz="2000" smtClean="0"/>
              <a:t>Variables are typically declared just before they are used or at the start of a block (indicated by an opening brace </a:t>
            </a:r>
            <a:r>
              <a:rPr lang="en-US" sz="2000" b="1" smtClean="0">
                <a:solidFill>
                  <a:srgbClr val="034CA1"/>
                </a:solidFill>
                <a:latin typeface="Courier New" pitchFamily="49" charset="0"/>
              </a:rPr>
              <a:t>{</a:t>
            </a:r>
            <a:r>
              <a:rPr lang="en-US" sz="2000" smtClean="0"/>
              <a:t> )</a:t>
            </a:r>
          </a:p>
          <a:p>
            <a:pPr lvl="1" eaLnBrk="1" hangingPunct="1">
              <a:lnSpc>
                <a:spcPct val="90000"/>
              </a:lnSpc>
            </a:pPr>
            <a:r>
              <a:rPr lang="en-US" sz="2000" smtClean="0"/>
              <a:t>Basic types in Java are called </a:t>
            </a:r>
            <a:r>
              <a:rPr lang="en-US" sz="2000" i="1" smtClean="0"/>
              <a:t>primitive types</a:t>
            </a:r>
          </a:p>
          <a:p>
            <a:pPr lvl="2" eaLnBrk="1" hangingPunct="1">
              <a:lnSpc>
                <a:spcPct val="90000"/>
              </a:lnSpc>
              <a:buFontTx/>
              <a:buNone/>
            </a:pPr>
            <a:r>
              <a:rPr lang="en-US" sz="2000" b="1" smtClean="0">
                <a:solidFill>
                  <a:srgbClr val="034CA1"/>
                </a:solidFill>
                <a:latin typeface="Courier New" pitchFamily="49" charset="0"/>
              </a:rPr>
              <a:t>int numberOfBeans;</a:t>
            </a:r>
          </a:p>
          <a:p>
            <a:pPr lvl="2" eaLnBrk="1" hangingPunct="1">
              <a:lnSpc>
                <a:spcPct val="90000"/>
              </a:lnSpc>
              <a:buFontTx/>
              <a:buNone/>
            </a:pPr>
            <a:r>
              <a:rPr lang="en-US" sz="2000" b="1" smtClean="0">
                <a:solidFill>
                  <a:srgbClr val="034CA1"/>
                </a:solidFill>
                <a:latin typeface="Courier New" pitchFamily="49" charset="0"/>
              </a:rPr>
              <a:t>double oneWeight, totalWeight;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5446A532-3C9C-404E-B337-5654205985AB}" type="slidenum">
              <a:rPr lang="en-US"/>
              <a:pPr>
                <a:defRPr/>
              </a:pPr>
              <a:t>5</a:t>
            </a:fld>
            <a:endParaRPr lang="en-US"/>
          </a:p>
        </p:txBody>
      </p:sp>
      <p:sp>
        <p:nvSpPr>
          <p:cNvPr id="706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mtClean="0"/>
              <a:t>Primitive Types</a:t>
            </a:r>
          </a:p>
        </p:txBody>
      </p:sp>
      <p:pic>
        <p:nvPicPr>
          <p:cNvPr id="72706" name="Picture 11" descr="savitch_c01d02"/>
          <p:cNvPicPr preferRelativeResize="0">
            <a:picLocks noChangeAspect="1" noChangeArrowheads="1"/>
          </p:cNvPicPr>
          <p:nvPr>
            <p:custDataLst>
              <p:tags r:id="rId1"/>
            </p:custDataLst>
          </p:nvPr>
        </p:nvPicPr>
        <p:blipFill>
          <a:blip r:embed="rId4" cstate="print"/>
          <a:srcRect/>
          <a:stretch>
            <a:fillRect/>
          </a:stretch>
        </p:blipFill>
        <p:spPr bwMode="auto">
          <a:xfrm>
            <a:off x="990600" y="1143000"/>
            <a:ext cx="7772400" cy="51371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1-</a:t>
            </a:r>
            <a:fld id="{B5FC5817-58EC-49F3-A823-9EB0E787FF1E}" type="slidenum">
              <a:rPr lang="en-US"/>
              <a:pPr>
                <a:defRPr/>
              </a:pPr>
              <a:t>6</a:t>
            </a:fld>
            <a:endParaRPr lang="en-US"/>
          </a:p>
        </p:txBody>
      </p:sp>
      <p:sp>
        <p:nvSpPr>
          <p:cNvPr id="727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74754"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800" smtClean="0"/>
              <a:t>In Java, the assignment statement is used to change the value of a variable</a:t>
            </a:r>
          </a:p>
          <a:p>
            <a:pPr lvl="1" eaLnBrk="1" hangingPunct="1">
              <a:lnSpc>
                <a:spcPct val="80000"/>
              </a:lnSpc>
            </a:pPr>
            <a:r>
              <a:rPr lang="en-US" sz="2400" smtClean="0"/>
              <a:t>The equal sign (</a:t>
            </a:r>
            <a:r>
              <a:rPr lang="en-US" sz="2400" b="1" smtClean="0">
                <a:solidFill>
                  <a:srgbClr val="034CA1"/>
                </a:solidFill>
                <a:latin typeface="Courier New" pitchFamily="49" charset="0"/>
              </a:rPr>
              <a:t>=</a:t>
            </a:r>
            <a:r>
              <a:rPr lang="en-US" sz="2400" smtClean="0"/>
              <a:t>) is used as the assignment operator</a:t>
            </a:r>
          </a:p>
          <a:p>
            <a:pPr lvl="1" eaLnBrk="1" hangingPunct="1">
              <a:lnSpc>
                <a:spcPct val="80000"/>
              </a:lnSpc>
            </a:pPr>
            <a:r>
              <a:rPr lang="en-US" sz="2400" smtClean="0"/>
              <a:t>An assignment statement consists of a variable on the left side of the operator, and an </a:t>
            </a:r>
            <a:r>
              <a:rPr lang="en-US" sz="2400" i="1" smtClean="0"/>
              <a:t>expression</a:t>
            </a:r>
            <a:r>
              <a:rPr lang="en-US" sz="2400" smtClean="0"/>
              <a:t> on the right side of the operator</a:t>
            </a:r>
          </a:p>
          <a:p>
            <a:pPr lvl="2" algn="ctr" eaLnBrk="1" hangingPunct="1">
              <a:lnSpc>
                <a:spcPct val="80000"/>
              </a:lnSpc>
              <a:buFontTx/>
              <a:buNone/>
            </a:pPr>
            <a:r>
              <a:rPr lang="en-US" sz="2000" b="1" smtClean="0">
                <a:solidFill>
                  <a:srgbClr val="034CA1"/>
                </a:solidFill>
                <a:latin typeface="Courier New" pitchFamily="49" charset="0"/>
              </a:rPr>
              <a:t>Variable = Expression;</a:t>
            </a:r>
          </a:p>
          <a:p>
            <a:pPr lvl="1" eaLnBrk="1" hangingPunct="1">
              <a:lnSpc>
                <a:spcPct val="80000"/>
              </a:lnSpc>
            </a:pPr>
            <a:r>
              <a:rPr lang="en-US" sz="2400" smtClean="0"/>
              <a:t>An </a:t>
            </a:r>
            <a:r>
              <a:rPr lang="en-US" sz="2400" i="1" smtClean="0"/>
              <a:t>expression</a:t>
            </a:r>
            <a:r>
              <a:rPr lang="en-US" sz="2400" smtClean="0"/>
              <a:t> consists of a variable, number, or mix of variables, numbers, operators, and/or method invocations</a:t>
            </a:r>
          </a:p>
          <a:p>
            <a:pPr lvl="1" algn="ctr" eaLnBrk="1" hangingPunct="1">
              <a:lnSpc>
                <a:spcPct val="80000"/>
              </a:lnSpc>
              <a:buFontTx/>
              <a:buNone/>
            </a:pPr>
            <a:r>
              <a:rPr lang="en-US" sz="2000" b="1" smtClean="0">
                <a:solidFill>
                  <a:srgbClr val="034CA1"/>
                </a:solidFill>
                <a:latin typeface="Courier New" pitchFamily="49" charset="0"/>
              </a:rPr>
              <a:t>temperature = 98.6;</a:t>
            </a:r>
          </a:p>
          <a:p>
            <a:pPr lvl="1" algn="ctr" eaLnBrk="1" hangingPunct="1">
              <a:lnSpc>
                <a:spcPct val="80000"/>
              </a:lnSpc>
              <a:buFontTx/>
              <a:buNone/>
            </a:pPr>
            <a:r>
              <a:rPr lang="en-US" sz="2000" b="1" smtClean="0">
                <a:solidFill>
                  <a:srgbClr val="034CA1"/>
                </a:solidFill>
                <a:latin typeface="Courier New" pitchFamily="49" charset="0"/>
              </a:rPr>
              <a:t>count = numberOfBeans;</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D592FF1-FB2A-45F8-9FF2-A8B80F3DECE8}" type="slidenum">
              <a:rPr lang="en-US"/>
              <a:pPr>
                <a:defRPr/>
              </a:pPr>
              <a:t>7</a:t>
            </a:fld>
            <a:endParaRPr lang="en-US"/>
          </a:p>
        </p:txBody>
      </p:sp>
      <p:sp>
        <p:nvSpPr>
          <p:cNvPr id="747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76802" name="Rectangle 3"/>
          <p:cNvSpPr>
            <a:spLocks noGrp="1" noChangeArrowheads="1"/>
          </p:cNvSpPr>
          <p:nvPr>
            <p:ph type="body" idx="1"/>
          </p:nvPr>
        </p:nvSpPr>
        <p:spPr/>
        <p:txBody>
          <a:bodyPr/>
          <a:lstStyle/>
          <a:p>
            <a:pPr lvl="1" eaLnBrk="1" hangingPunct="1">
              <a:lnSpc>
                <a:spcPct val="80000"/>
              </a:lnSpc>
            </a:pPr>
            <a:r>
              <a:rPr lang="en-US" sz="2400" smtClean="0"/>
              <a:t>When an assignment statement is executed, the expression is first evaluated, and then the variable on the left-hand side of the equal sign is set equal to the value of the expression</a:t>
            </a:r>
          </a:p>
          <a:p>
            <a:pPr lvl="1" algn="ctr" eaLnBrk="1" hangingPunct="1">
              <a:lnSpc>
                <a:spcPct val="80000"/>
              </a:lnSpc>
              <a:buFontTx/>
              <a:buNone/>
            </a:pPr>
            <a:r>
              <a:rPr lang="en-US" sz="2400" b="1" smtClean="0">
                <a:solidFill>
                  <a:srgbClr val="034CA1"/>
                </a:solidFill>
                <a:latin typeface="Courier New" pitchFamily="49" charset="0"/>
              </a:rPr>
              <a:t>distance = rate * time;</a:t>
            </a:r>
            <a:endParaRPr lang="en-US" sz="2400" smtClean="0">
              <a:solidFill>
                <a:srgbClr val="034CA1"/>
              </a:solidFill>
              <a:latin typeface="Courier New" pitchFamily="49" charset="0"/>
            </a:endParaRPr>
          </a:p>
          <a:p>
            <a:pPr lvl="1" eaLnBrk="1" hangingPunct="1">
              <a:lnSpc>
                <a:spcPct val="80000"/>
              </a:lnSpc>
            </a:pPr>
            <a:r>
              <a:rPr lang="en-US" sz="2400" smtClean="0"/>
              <a:t>Note that a variable can occur on both sides of the assignment operator</a:t>
            </a:r>
          </a:p>
          <a:p>
            <a:pPr lvl="1" algn="ctr" eaLnBrk="1" hangingPunct="1">
              <a:lnSpc>
                <a:spcPct val="80000"/>
              </a:lnSpc>
              <a:buFontTx/>
              <a:buNone/>
            </a:pPr>
            <a:r>
              <a:rPr lang="en-US" sz="2400" b="1" smtClean="0">
                <a:solidFill>
                  <a:srgbClr val="034CA1"/>
                </a:solidFill>
                <a:latin typeface="Courier New" pitchFamily="49" charset="0"/>
              </a:rPr>
              <a:t>count = count + 2;</a:t>
            </a:r>
            <a:endParaRPr lang="en-US" sz="2400" smtClean="0">
              <a:latin typeface="Courier New" pitchFamily="49" charset="0"/>
            </a:endParaRPr>
          </a:p>
          <a:p>
            <a:pPr lvl="1" eaLnBrk="1" hangingPunct="1">
              <a:lnSpc>
                <a:spcPct val="80000"/>
              </a:lnSpc>
            </a:pPr>
            <a:r>
              <a:rPr lang="en-US" sz="2400" smtClean="0"/>
              <a:t>The assignment operator is automatically executed from right-to-left, so assignment statements can be chained</a:t>
            </a:r>
          </a:p>
          <a:p>
            <a:pPr lvl="1" algn="ctr" eaLnBrk="1" hangingPunct="1">
              <a:lnSpc>
                <a:spcPct val="80000"/>
              </a:lnSpc>
              <a:buFontTx/>
              <a:buNone/>
            </a:pPr>
            <a:r>
              <a:rPr lang="en-US" sz="2400" b="1" smtClean="0">
                <a:solidFill>
                  <a:srgbClr val="034CA1"/>
                </a:solidFill>
                <a:latin typeface="Courier New" pitchFamily="49" charset="0"/>
              </a:rPr>
              <a:t>number2 = number1 = 3;</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8CC32C5-95E6-41AD-A4DA-FCF965983FD9}" type="slidenum">
              <a:rPr lang="en-US"/>
              <a:pPr>
                <a:defRPr/>
              </a:pPr>
              <a:t>8</a:t>
            </a:fld>
            <a:endParaRPr lang="en-US"/>
          </a:p>
        </p:txBody>
      </p:sp>
      <p:sp>
        <p:nvSpPr>
          <p:cNvPr id="768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smtClean="0"/>
              <a:t>Tip:  Initialize Variables</a:t>
            </a:r>
          </a:p>
        </p:txBody>
      </p:sp>
      <p:sp>
        <p:nvSpPr>
          <p:cNvPr id="78850" name="Rectangle 3"/>
          <p:cNvSpPr>
            <a:spLocks noGrp="1" noChangeArrowheads="1"/>
          </p:cNvSpPr>
          <p:nvPr>
            <p:ph type="body" idx="1"/>
          </p:nvPr>
        </p:nvSpPr>
        <p:spPr/>
        <p:txBody>
          <a:bodyPr/>
          <a:lstStyle/>
          <a:p>
            <a:pPr eaLnBrk="1" hangingPunct="1"/>
            <a:r>
              <a:rPr lang="en-US" sz="2800" smtClean="0"/>
              <a:t>A variable that has been declared but that has not yet been given a value by some means is said to be </a:t>
            </a:r>
            <a:r>
              <a:rPr lang="en-US" sz="2800" i="1" smtClean="0"/>
              <a:t>uninitialized</a:t>
            </a:r>
          </a:p>
          <a:p>
            <a:pPr eaLnBrk="1" hangingPunct="1"/>
            <a:r>
              <a:rPr lang="en-US" sz="2800" smtClean="0"/>
              <a:t>In certain cases an uninitialized variable is given a default value</a:t>
            </a:r>
          </a:p>
          <a:p>
            <a:pPr lvl="1" eaLnBrk="1" hangingPunct="1"/>
            <a:r>
              <a:rPr lang="en-US" sz="2400" smtClean="0"/>
              <a:t>It is best not to rely on this</a:t>
            </a:r>
          </a:p>
          <a:p>
            <a:pPr lvl="1" eaLnBrk="1" hangingPunct="1"/>
            <a:r>
              <a:rPr lang="en-US" sz="2400" smtClean="0"/>
              <a:t>Explicitly initialized variables have the added benefit of improving program clarity</a:t>
            </a:r>
          </a:p>
        </p:txBody>
      </p:sp>
      <p:sp>
        <p:nvSpPr>
          <p:cNvPr id="6" name="Slide Number Placeholder 5"/>
          <p:cNvSpPr>
            <a:spLocks noGrp="1"/>
          </p:cNvSpPr>
          <p:nvPr>
            <p:ph type="sldNum" sz="quarter" idx="11"/>
          </p:nvPr>
        </p:nvSpPr>
        <p:spPr/>
        <p:txBody>
          <a:bodyPr/>
          <a:lstStyle/>
          <a:p>
            <a:pPr>
              <a:defRPr/>
            </a:pPr>
            <a:r>
              <a:rPr lang="en-US"/>
              <a:t>1-</a:t>
            </a:r>
            <a:fld id="{B5AF4A3F-5E16-43C7-939A-299A7419B091}" type="slidenum">
              <a:rPr lang="en-US"/>
              <a:pPr>
                <a:defRPr/>
              </a:pPr>
              <a:t>9</a:t>
            </a:fld>
            <a:endParaRPr lang="en-US"/>
          </a:p>
        </p:txBody>
      </p:sp>
      <p:sp>
        <p:nvSpPr>
          <p:cNvPr id="788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2425</Words>
  <Application>Microsoft Office PowerPoint</Application>
  <PresentationFormat>On-screen Show (4:3)</PresentationFormat>
  <Paragraphs>269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 1</vt:lpstr>
      <vt:lpstr>Identifiers</vt:lpstr>
      <vt:lpstr>Identifiers</vt:lpstr>
      <vt:lpstr>Naming Conventions</vt:lpstr>
      <vt:lpstr>Variable Declarations</vt:lpstr>
      <vt:lpstr>Primitive Types</vt:lpstr>
      <vt:lpstr>Assignment Statements With Primitive Types</vt:lpstr>
      <vt:lpstr>Assignment Statements With Primitive Types</vt:lpstr>
      <vt:lpstr>Tip:  Initialize Variables</vt:lpstr>
      <vt:lpstr>Tip:  Initialize Variables</vt:lpstr>
      <vt:lpstr>Shorthand Assignment Statements</vt:lpstr>
      <vt:lpstr>Shorthand Assignment Statements</vt:lpstr>
      <vt:lpstr>Assignment Compatibility</vt:lpstr>
      <vt:lpstr>Assignment Compatibility</vt:lpstr>
      <vt:lpstr>Constants</vt:lpstr>
      <vt:lpstr>Constants</vt:lpstr>
      <vt:lpstr>Arithmetic Operators and Expressions</vt:lpstr>
      <vt:lpstr>Arithmetic Operators and Expressions</vt:lpstr>
      <vt:lpstr>Parentheses and Precedence Rules</vt:lpstr>
      <vt:lpstr>Precedence Rules</vt:lpstr>
      <vt:lpstr>Precedence and Associativity Rules</vt:lpstr>
      <vt:lpstr>Precedence and Associativity Rules</vt:lpstr>
      <vt:lpstr>Pitfall:  Round-Off Errors in Floating-Point Numbers</vt:lpstr>
      <vt:lpstr>Integer and Floating-Point Division</vt:lpstr>
      <vt:lpstr>The % Operator</vt:lpstr>
      <vt:lpstr>Type Casting</vt:lpstr>
      <vt:lpstr>More Details About Type Casting</vt:lpstr>
      <vt:lpstr>Increment and Decrement Operators</vt:lpstr>
      <vt:lpstr>Increment and Decrement Operators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Joey</cp:lastModifiedBy>
  <cp:revision>30</cp:revision>
  <cp:lastPrinted>2013-07-13T05:21:20Z</cp:lastPrinted>
  <dcterms:created xsi:type="dcterms:W3CDTF">2006-08-16T00:00:00Z</dcterms:created>
  <dcterms:modified xsi:type="dcterms:W3CDTF">2014-04-01T20:24:24Z</dcterms:modified>
</cp:coreProperties>
</file>