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15"/>
  </p:notesMasterIdLst>
  <p:handoutMasterIdLst>
    <p:handoutMasterId r:id="rId16"/>
  </p:handoutMasterIdLst>
  <p:sldIdLst>
    <p:sldId id="336" r:id="rId2"/>
    <p:sldId id="337" r:id="rId3"/>
    <p:sldId id="338" r:id="rId4"/>
    <p:sldId id="339" r:id="rId5"/>
    <p:sldId id="347" r:id="rId6"/>
    <p:sldId id="348" r:id="rId7"/>
    <p:sldId id="349" r:id="rId8"/>
    <p:sldId id="350" r:id="rId9"/>
    <p:sldId id="352" r:id="rId10"/>
    <p:sldId id="353" r:id="rId11"/>
    <p:sldId id="354" r:id="rId12"/>
    <p:sldId id="355" r:id="rId13"/>
    <p:sldId id="356" r:id="rId14"/>
  </p:sldIdLst>
  <p:sldSz cx="9144000" cy="6858000" type="screen4x3"/>
  <p:notesSz cx="6934200" cy="100711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CCFFCC"/>
    <a:srgbClr val="FF0000"/>
    <a:srgbClr val="FFDD87"/>
    <a:srgbClr val="FFD1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51" autoAdjust="0"/>
    <p:restoredTop sz="94683" autoAdjust="0"/>
  </p:normalViewPr>
  <p:slideViewPr>
    <p:cSldViewPr snapToGrid="0">
      <p:cViewPr>
        <p:scale>
          <a:sx n="125" d="100"/>
          <a:sy n="125" d="100"/>
        </p:scale>
        <p:origin x="-162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602"/>
    </p:cViewPr>
  </p:sorterViewPr>
  <p:notesViewPr>
    <p:cSldViewPr snapToGrid="0">
      <p:cViewPr varScale="1">
        <p:scale>
          <a:sx n="54" d="100"/>
          <a:sy n="54" d="100"/>
        </p:scale>
        <p:origin x="-1890" y="-108"/>
      </p:cViewPr>
      <p:guideLst>
        <p:guide orient="horz" pos="3172"/>
        <p:guide pos="21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64" tIns="48582" rIns="97164" bIns="48582" numCol="1" anchor="t" anchorCtr="0" compatLnSpc="1">
            <a:prstTxWarp prst="textNoShape">
              <a:avLst/>
            </a:prstTxWarp>
          </a:bodyPr>
          <a:lstStyle>
            <a:lvl1pPr algn="l" defTabSz="971550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9063" y="0"/>
            <a:ext cx="3005137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64" tIns="48582" rIns="97164" bIns="48582" numCol="1" anchor="t" anchorCtr="0" compatLnSpc="1">
            <a:prstTxWarp prst="textNoShape">
              <a:avLst/>
            </a:prstTxWarp>
          </a:bodyPr>
          <a:lstStyle>
            <a:lvl1pPr algn="r" defTabSz="971550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67863"/>
            <a:ext cx="3005138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64" tIns="48582" rIns="97164" bIns="48582" numCol="1" anchor="b" anchorCtr="0" compatLnSpc="1">
            <a:prstTxWarp prst="textNoShape">
              <a:avLst/>
            </a:prstTxWarp>
          </a:bodyPr>
          <a:lstStyle>
            <a:lvl1pPr algn="l" defTabSz="971550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9063" y="9567863"/>
            <a:ext cx="3005137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64" tIns="48582" rIns="97164" bIns="48582" numCol="1" anchor="b" anchorCtr="0" compatLnSpc="1">
            <a:prstTxWarp prst="textNoShape">
              <a:avLst/>
            </a:prstTxWarp>
          </a:bodyPr>
          <a:lstStyle>
            <a:lvl1pPr algn="r" defTabSz="971550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2D196B-E4DF-4921-842D-237B081E85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03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9325" y="755650"/>
            <a:ext cx="5035550" cy="37766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783138"/>
            <a:ext cx="5546725" cy="453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83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66275"/>
            <a:ext cx="3005138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83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9566275"/>
            <a:ext cx="3005138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690EB626-80F9-4086-9C15-90A05D1E72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451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 userDrawn="1"/>
        </p:nvSpPr>
        <p:spPr bwMode="auto">
          <a:xfrm>
            <a:off x="685800" y="6400800"/>
            <a:ext cx="822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900" i="1" dirty="0" smtClean="0"/>
              <a:t>JAVA: An Introduction to Problem Solving &amp; Programming, 6</a:t>
            </a:r>
            <a:r>
              <a:rPr lang="en-US" sz="900" baseline="30000" dirty="0" smtClean="0"/>
              <a:t>th</a:t>
            </a:r>
            <a:r>
              <a:rPr lang="en-US" sz="900" dirty="0" smtClean="0"/>
              <a:t> Ed. By Walter </a:t>
            </a:r>
            <a:r>
              <a:rPr lang="en-US" sz="900" dirty="0" err="1" smtClean="0"/>
              <a:t>Savitch</a:t>
            </a:r>
            <a:r>
              <a:rPr lang="en-US" sz="900" dirty="0" smtClean="0"/>
              <a:t/>
            </a:r>
            <a:br>
              <a:rPr lang="en-US" sz="900" dirty="0" smtClean="0"/>
            </a:br>
            <a:r>
              <a:rPr lang="en-US" sz="900" dirty="0" smtClean="0"/>
              <a:t>ISBN </a:t>
            </a:r>
            <a:r>
              <a:rPr lang="en-US" sz="900" dirty="0" smtClean="0">
                <a:cs typeface="Arial" charset="0"/>
              </a:rPr>
              <a:t>0132162709 © 2012 Pearson Education, Inc., Upper Saddle River, NJ. All Rights Reserved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461963"/>
            <a:ext cx="5000625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2343150"/>
            <a:ext cx="19526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5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1513" y="291465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0325" y="460375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79695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31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941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80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208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2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06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65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86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0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603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083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7000">
              <a:srgbClr val="92D050">
                <a:alpha val="28000"/>
              </a:srgbClr>
            </a:gs>
            <a:gs pos="40000">
              <a:schemeClr val="bg2">
                <a:tint val="45000"/>
                <a:shade val="99000"/>
                <a:satMod val="350000"/>
              </a:schemeClr>
            </a:gs>
            <a:gs pos="100000">
              <a:schemeClr val="bg2">
                <a:shade val="20000"/>
                <a:satMod val="25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44525" y="6580188"/>
            <a:ext cx="849947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Text Box 6"/>
          <p:cNvSpPr txBox="1">
            <a:spLocks noChangeArrowheads="1"/>
          </p:cNvSpPr>
          <p:nvPr userDrawn="1"/>
        </p:nvSpPr>
        <p:spPr bwMode="auto">
          <a:xfrm>
            <a:off x="685800" y="6400800"/>
            <a:ext cx="822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900" i="1" dirty="0" smtClean="0"/>
              <a:t>JAVA: An Introduction to Problem Solving &amp; Programming, 6</a:t>
            </a:r>
            <a:r>
              <a:rPr lang="en-US" sz="900" baseline="30000" dirty="0" smtClean="0"/>
              <a:t>th</a:t>
            </a:r>
            <a:r>
              <a:rPr lang="en-US" sz="900" dirty="0" smtClean="0"/>
              <a:t> Ed. By Walter </a:t>
            </a:r>
            <a:r>
              <a:rPr lang="en-US" sz="900" dirty="0" err="1" smtClean="0"/>
              <a:t>Savitch</a:t>
            </a:r>
            <a:r>
              <a:rPr lang="en-US" sz="900" dirty="0" smtClean="0"/>
              <a:t/>
            </a:r>
            <a:br>
              <a:rPr lang="en-US" sz="900" dirty="0" smtClean="0"/>
            </a:br>
            <a:r>
              <a:rPr lang="en-US" sz="900" dirty="0" smtClean="0"/>
              <a:t>ISBN 0132162709</a:t>
            </a:r>
            <a:r>
              <a:rPr lang="en-US" sz="900" dirty="0" smtClean="0">
                <a:cs typeface="Arial" charset="0"/>
              </a:rPr>
              <a:t> © 2012 Pearson Education, Inc., Upper Saddle River, NJ. 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Section 1.2 </a:t>
            </a:r>
            <a:br>
              <a:rPr lang="en-US" smtClean="0"/>
            </a:br>
            <a:r>
              <a:rPr lang="en-US" smtClean="0"/>
              <a:t>Designing Programs: Outline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84338" y="2035175"/>
            <a:ext cx="7010400" cy="4525963"/>
          </a:xfrm>
        </p:spPr>
        <p:txBody>
          <a:bodyPr/>
          <a:lstStyle/>
          <a:p>
            <a:pPr eaLnBrk="1" hangingPunct="1"/>
            <a:r>
              <a:rPr lang="en-US" sz="2800" smtClean="0"/>
              <a:t>Object-Oriented Programming</a:t>
            </a:r>
          </a:p>
          <a:p>
            <a:pPr eaLnBrk="1" hangingPunct="1"/>
            <a:r>
              <a:rPr lang="en-US" sz="2800" smtClean="0"/>
              <a:t>Algorithms</a:t>
            </a:r>
          </a:p>
          <a:p>
            <a:pPr eaLnBrk="1" hangingPunct="1"/>
            <a:r>
              <a:rPr lang="en-US" sz="2800" smtClean="0"/>
              <a:t>Testing and Debugging</a:t>
            </a:r>
          </a:p>
          <a:p>
            <a:pPr eaLnBrk="1" hangingPunct="1"/>
            <a:r>
              <a:rPr lang="en-US" sz="2800" smtClean="0"/>
              <a:t>Software Reuse</a:t>
            </a:r>
          </a:p>
          <a:p>
            <a:pPr eaLnBrk="1" hangingPunct="1"/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Errors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12875" y="1600200"/>
            <a:ext cx="7273925" cy="4525963"/>
          </a:xfrm>
        </p:spPr>
        <p:txBody>
          <a:bodyPr/>
          <a:lstStyle/>
          <a:p>
            <a:pPr eaLnBrk="1" hangingPunct="1"/>
            <a:r>
              <a:rPr lang="en-US" sz="2800" smtClean="0"/>
              <a:t>An error in a program is called a </a:t>
            </a:r>
            <a:r>
              <a:rPr lang="en-US" sz="2800" i="1" smtClean="0"/>
              <a:t>bug.</a:t>
            </a:r>
          </a:p>
          <a:p>
            <a:pPr eaLnBrk="1" hangingPunct="1"/>
            <a:r>
              <a:rPr lang="en-US" sz="2800" smtClean="0"/>
              <a:t>Eliminating errors is called </a:t>
            </a:r>
            <a:r>
              <a:rPr lang="en-US" sz="2800" i="1" smtClean="0"/>
              <a:t>debugging.</a:t>
            </a:r>
            <a:endParaRPr lang="en-US" sz="2800" smtClean="0"/>
          </a:p>
          <a:p>
            <a:pPr eaLnBrk="1" hangingPunct="1"/>
            <a:r>
              <a:rPr lang="en-US" sz="2800" smtClean="0"/>
              <a:t>Three kinds or errors</a:t>
            </a:r>
          </a:p>
          <a:p>
            <a:pPr lvl="1" eaLnBrk="1" hangingPunct="1"/>
            <a:r>
              <a:rPr lang="en-US" sz="2400" smtClean="0"/>
              <a:t>Syntax errors</a:t>
            </a:r>
          </a:p>
          <a:p>
            <a:pPr lvl="1" eaLnBrk="1" hangingPunct="1"/>
            <a:r>
              <a:rPr lang="en-US" sz="2400" smtClean="0"/>
              <a:t>Runtime errors</a:t>
            </a:r>
          </a:p>
          <a:p>
            <a:pPr lvl="1" eaLnBrk="1" hangingPunct="1"/>
            <a:r>
              <a:rPr lang="en-US" sz="2400" smtClean="0"/>
              <a:t>Logic errors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Syntax Errors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Grammatical mistakes in a program</a:t>
            </a:r>
          </a:p>
          <a:p>
            <a:pPr lvl="1" eaLnBrk="1" hangingPunct="1"/>
            <a:r>
              <a:rPr lang="en-US" sz="2400" smtClean="0"/>
              <a:t>The grammatical rules for writing a program are very strict</a:t>
            </a:r>
          </a:p>
          <a:p>
            <a:pPr eaLnBrk="1" hangingPunct="1"/>
            <a:r>
              <a:rPr lang="en-US" sz="2800" smtClean="0"/>
              <a:t>The compiler catches syntax errors and prints an error message.</a:t>
            </a:r>
          </a:p>
          <a:p>
            <a:pPr eaLnBrk="1" hangingPunct="1"/>
            <a:r>
              <a:rPr lang="en-US" sz="2800" smtClean="0"/>
              <a:t>Example: using a period where a program expects a comma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Runtime Errors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Errors that are detected when your program is running, but not during compilation</a:t>
            </a:r>
          </a:p>
          <a:p>
            <a:pPr eaLnBrk="1" hangingPunct="1"/>
            <a:r>
              <a:rPr lang="en-US" sz="2800" smtClean="0"/>
              <a:t>When the computer detects an error, it terminates the program and prints an error message.</a:t>
            </a:r>
          </a:p>
          <a:p>
            <a:pPr eaLnBrk="1" hangingPunct="1"/>
            <a:r>
              <a:rPr lang="en-US" sz="2800" smtClean="0"/>
              <a:t>Example: attempting to divide by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Logic Errors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924800" cy="4114800"/>
          </a:xfrm>
        </p:spPr>
        <p:txBody>
          <a:bodyPr/>
          <a:lstStyle/>
          <a:p>
            <a:pPr eaLnBrk="1" hangingPunct="1"/>
            <a:r>
              <a:rPr lang="en-US" sz="2800" smtClean="0"/>
              <a:t>Errors that are not detected during compilation or while running, but which cause the program to produce incorrect results</a:t>
            </a:r>
          </a:p>
          <a:p>
            <a:pPr eaLnBrk="1" hangingPunct="1"/>
            <a:r>
              <a:rPr lang="en-US" sz="2800" smtClean="0"/>
              <a:t>Example: an attempt to calculate a Fahrenheit temperature from a Celsius temperature by multiplying by 9/5 and adding 23 instead of 32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Programming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Programming is a creative process.</a:t>
            </a:r>
          </a:p>
          <a:p>
            <a:pPr eaLnBrk="1" hangingPunct="1"/>
            <a:r>
              <a:rPr lang="en-US" sz="2800" smtClean="0"/>
              <a:t>Programming can be learned by discovering the techniques used by experienced programmers.</a:t>
            </a:r>
          </a:p>
          <a:p>
            <a:pPr eaLnBrk="1" hangingPunct="1"/>
            <a:r>
              <a:rPr lang="en-US" sz="2800" smtClean="0"/>
              <a:t>These techniques are applicable to almost every programming language, including Java.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522288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Object-Oriented Programming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93913"/>
            <a:ext cx="8229600" cy="4032250"/>
          </a:xfrm>
        </p:spPr>
        <p:txBody>
          <a:bodyPr/>
          <a:lstStyle/>
          <a:p>
            <a:pPr eaLnBrk="1" hangingPunct="1"/>
            <a:r>
              <a:rPr lang="en-US" sz="2800" smtClean="0"/>
              <a:t>Our world consists of </a:t>
            </a:r>
            <a:r>
              <a:rPr lang="en-US" sz="2800" i="1" smtClean="0"/>
              <a:t>objects</a:t>
            </a:r>
            <a:r>
              <a:rPr lang="en-US" sz="2800" smtClean="0"/>
              <a:t> (people, trees, cars, cities, airline reservations, etc.).</a:t>
            </a:r>
          </a:p>
          <a:p>
            <a:pPr eaLnBrk="1" hangingPunct="1"/>
            <a:r>
              <a:rPr lang="en-US" sz="2800" smtClean="0"/>
              <a:t>Objects can perform </a:t>
            </a:r>
            <a:r>
              <a:rPr lang="en-US" sz="2800" i="1" smtClean="0"/>
              <a:t>actions </a:t>
            </a:r>
            <a:r>
              <a:rPr lang="en-US" sz="2800" smtClean="0"/>
              <a:t>which affect themselves and other objects in the world.</a:t>
            </a:r>
          </a:p>
          <a:p>
            <a:pPr eaLnBrk="1" hangingPunct="1"/>
            <a:r>
              <a:rPr lang="en-US" sz="2800" smtClean="0"/>
              <a:t>Object-oriented programming (</a:t>
            </a:r>
            <a:r>
              <a:rPr lang="en-US" sz="2800" i="1" smtClean="0"/>
              <a:t>OOP</a:t>
            </a:r>
            <a:r>
              <a:rPr lang="en-US" sz="2800" smtClean="0"/>
              <a:t>) treats a program as a collection of objects that interact by means of actions.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OOP Terminology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Objects, appropriately, are called </a:t>
            </a:r>
            <a:r>
              <a:rPr lang="en-US" sz="2800" i="1" smtClean="0"/>
              <a:t>objects.</a:t>
            </a:r>
          </a:p>
          <a:p>
            <a:pPr eaLnBrk="1" hangingPunct="1"/>
            <a:r>
              <a:rPr lang="en-US" sz="2800" smtClean="0"/>
              <a:t>Actions</a:t>
            </a:r>
            <a:r>
              <a:rPr lang="en-US" sz="2800" i="1" smtClean="0"/>
              <a:t> </a:t>
            </a:r>
            <a:r>
              <a:rPr lang="en-US" sz="2800" smtClean="0"/>
              <a:t>are called </a:t>
            </a:r>
            <a:r>
              <a:rPr lang="en-US" sz="2800" i="1" smtClean="0"/>
              <a:t>methods.</a:t>
            </a:r>
          </a:p>
          <a:p>
            <a:pPr eaLnBrk="1" hangingPunct="1"/>
            <a:r>
              <a:rPr lang="en-US" sz="2800" smtClean="0"/>
              <a:t>Objects of the same kind have the same </a:t>
            </a:r>
            <a:r>
              <a:rPr lang="en-US" sz="2800" i="1" smtClean="0"/>
              <a:t>type</a:t>
            </a:r>
            <a:r>
              <a:rPr lang="en-US" sz="2800" smtClean="0"/>
              <a:t> and belong to the same </a:t>
            </a:r>
            <a:r>
              <a:rPr lang="en-US" sz="2800" i="1" smtClean="0"/>
              <a:t>class.</a:t>
            </a:r>
            <a:endParaRPr lang="en-US" i="1" smtClean="0"/>
          </a:p>
          <a:p>
            <a:pPr lvl="1" eaLnBrk="1" hangingPunct="1"/>
            <a:r>
              <a:rPr lang="en-US" sz="2400" smtClean="0"/>
              <a:t>Objects within a class have a common set of methods and the same kinds of data</a:t>
            </a:r>
          </a:p>
          <a:p>
            <a:pPr lvl="1" eaLnBrk="1" hangingPunct="1"/>
            <a:r>
              <a:rPr lang="en-US" sz="2400" smtClean="0"/>
              <a:t>but each object can have it’s own data values.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Algorithms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By designing methods, programmers provide actions for objects to perform.</a:t>
            </a:r>
          </a:p>
          <a:p>
            <a:pPr eaLnBrk="1" hangingPunct="1"/>
            <a:r>
              <a:rPr lang="en-US" sz="2800" smtClean="0"/>
              <a:t>An </a:t>
            </a:r>
            <a:r>
              <a:rPr lang="en-US" sz="2800" i="1" smtClean="0"/>
              <a:t>algorithm</a:t>
            </a:r>
            <a:r>
              <a:rPr lang="en-US" sz="2800" smtClean="0"/>
              <a:t> describes a means of performing an action.</a:t>
            </a:r>
          </a:p>
          <a:p>
            <a:pPr eaLnBrk="1" hangingPunct="1"/>
            <a:r>
              <a:rPr lang="en-US" sz="2800" smtClean="0"/>
              <a:t>Once an algorithm is defined, expressing it in Java (or in another programming language) usually is easy.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Algorithms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6950" y="1600200"/>
            <a:ext cx="7689850" cy="4525963"/>
          </a:xfrm>
        </p:spPr>
        <p:txBody>
          <a:bodyPr/>
          <a:lstStyle/>
          <a:p>
            <a:pPr eaLnBrk="1" hangingPunct="1"/>
            <a:r>
              <a:rPr lang="en-US" sz="2800" smtClean="0"/>
              <a:t>An algorithm is a set of instructions for solving a problem.</a:t>
            </a:r>
          </a:p>
          <a:p>
            <a:pPr eaLnBrk="1" hangingPunct="1"/>
            <a:r>
              <a:rPr lang="en-US" sz="2800" smtClean="0"/>
              <a:t>An algorithm must be expressed completely and precisely.</a:t>
            </a:r>
          </a:p>
          <a:p>
            <a:pPr eaLnBrk="1" hangingPunct="1"/>
            <a:r>
              <a:rPr lang="en-US" sz="2800" smtClean="0"/>
              <a:t>Algorithms usually are expressed in English or in </a:t>
            </a:r>
            <a:r>
              <a:rPr lang="en-US" sz="2800" i="1" smtClean="0"/>
              <a:t>pseudocode.</a:t>
            </a: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8229600" cy="1295400"/>
          </a:xfrm>
        </p:spPr>
        <p:txBody>
          <a:bodyPr/>
          <a:lstStyle/>
          <a:p>
            <a:pPr eaLnBrk="1" hangingPunct="1"/>
            <a:r>
              <a:rPr lang="en-US" smtClean="0"/>
              <a:t>Example: Total Cost of All Items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</p:spPr>
        <p:txBody>
          <a:bodyPr/>
          <a:lstStyle/>
          <a:p>
            <a:pPr eaLnBrk="1" hangingPunct="1"/>
            <a:r>
              <a:rPr lang="en-US" sz="2800" smtClean="0"/>
              <a:t>Write the number 0 on the whiteboard.</a:t>
            </a:r>
          </a:p>
          <a:p>
            <a:pPr eaLnBrk="1" hangingPunct="1"/>
            <a:r>
              <a:rPr lang="en-US" sz="2800" smtClean="0"/>
              <a:t>For each item on the list</a:t>
            </a:r>
          </a:p>
          <a:p>
            <a:pPr lvl="1" eaLnBrk="1" hangingPunct="1"/>
            <a:r>
              <a:rPr lang="en-US" sz="2400" smtClean="0"/>
              <a:t>Add the cost of the item to the number on the whiteboard</a:t>
            </a:r>
          </a:p>
          <a:p>
            <a:pPr lvl="1" eaLnBrk="1" hangingPunct="1"/>
            <a:r>
              <a:rPr lang="en-US" sz="2400" smtClean="0"/>
              <a:t>Replace the number on the whiteboard with the result of this addition.</a:t>
            </a:r>
          </a:p>
          <a:p>
            <a:pPr eaLnBrk="1" hangingPunct="1"/>
            <a:r>
              <a:rPr lang="en-US" sz="2800" smtClean="0"/>
              <a:t>Announce that the answer is the number written on the whiteboard.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Reusable Components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8075" y="1585913"/>
            <a:ext cx="7813675" cy="4525962"/>
          </a:xfrm>
        </p:spPr>
        <p:txBody>
          <a:bodyPr/>
          <a:lstStyle/>
          <a:p>
            <a:pPr eaLnBrk="1" hangingPunct="1"/>
            <a:r>
              <a:rPr lang="en-US" sz="2800" smtClean="0"/>
              <a:t>Most programs are created by combining components that exist already.</a:t>
            </a:r>
          </a:p>
          <a:p>
            <a:pPr eaLnBrk="1" hangingPunct="1"/>
            <a:r>
              <a:rPr lang="en-US" sz="2800" smtClean="0"/>
              <a:t>Reusing components saves time and money.</a:t>
            </a:r>
          </a:p>
          <a:p>
            <a:pPr eaLnBrk="1" hangingPunct="1"/>
            <a:r>
              <a:rPr lang="en-US" sz="2800" smtClean="0"/>
              <a:t>Reused components are likely to be better developed, and more reliable.</a:t>
            </a:r>
          </a:p>
          <a:p>
            <a:pPr eaLnBrk="1" hangingPunct="1"/>
            <a:r>
              <a:rPr lang="en-US" sz="2800" smtClean="0"/>
              <a:t>New components should designed to be reusable by other applications.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Testing and Debugging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Eliminate errors by avoiding them in the first place.</a:t>
            </a:r>
          </a:p>
          <a:p>
            <a:pPr lvl="1" eaLnBrk="1" hangingPunct="1"/>
            <a:r>
              <a:rPr lang="en-US" sz="2400" smtClean="0"/>
              <a:t>Carefully design classes, algorithms and methods.</a:t>
            </a:r>
          </a:p>
          <a:p>
            <a:pPr lvl="1" eaLnBrk="1" hangingPunct="1"/>
            <a:r>
              <a:rPr lang="en-US" sz="2400" smtClean="0"/>
              <a:t>Carefully code everything into Java.</a:t>
            </a:r>
          </a:p>
          <a:p>
            <a:pPr eaLnBrk="1" hangingPunct="1"/>
            <a:r>
              <a:rPr lang="en-US" sz="2800" smtClean="0"/>
              <a:t>Test your program with appropriate test cases (some where the answer is known), discover and fix any errors, then retest.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vitch4Template">
  <a:themeElements>
    <a:clrScheme name="Custom 3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2A4A75"/>
      </a:hlink>
      <a:folHlink>
        <a:srgbClr val="7C9FCF"/>
      </a:folHlink>
    </a:clrScheme>
    <a:fontScheme name="Savitch4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vitch4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Savitch5Template</Template>
  <TotalTime>1282</TotalTime>
  <Words>535</Words>
  <Application>Microsoft Office PowerPoint</Application>
  <PresentationFormat>On-screen Show (4:3)</PresentationFormat>
  <Paragraphs>62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Savitch4Template</vt:lpstr>
      <vt:lpstr>Section 1.2  Designing Programs: Outline</vt:lpstr>
      <vt:lpstr>Programming</vt:lpstr>
      <vt:lpstr>Object-Oriented Programming</vt:lpstr>
      <vt:lpstr>OOP Terminology</vt:lpstr>
      <vt:lpstr>Algorithms</vt:lpstr>
      <vt:lpstr>Algorithms</vt:lpstr>
      <vt:lpstr>Example: Total Cost of All Items</vt:lpstr>
      <vt:lpstr>Reusable Components</vt:lpstr>
      <vt:lpstr>Testing and Debugging</vt:lpstr>
      <vt:lpstr>Errors</vt:lpstr>
      <vt:lpstr>Syntax Errors</vt:lpstr>
      <vt:lpstr>Runtime Errors</vt:lpstr>
      <vt:lpstr>Logic Errors</vt:lpstr>
    </vt:vector>
  </TitlesOfParts>
  <Company>BYU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Introduction to Computers and Java</dc:title>
  <dc:creator>Robert P. Burton</dc:creator>
  <cp:lastModifiedBy>Joey</cp:lastModifiedBy>
  <cp:revision>97</cp:revision>
  <dcterms:created xsi:type="dcterms:W3CDTF">2004-08-20T17:48:18Z</dcterms:created>
  <dcterms:modified xsi:type="dcterms:W3CDTF">2013-08-28T17:17:23Z</dcterms:modified>
</cp:coreProperties>
</file>