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9144000" cy="6858000" type="screen4x3"/>
  <p:notesSz cx="923925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65" autoAdjust="0"/>
  </p:normalViewPr>
  <p:slideViewPr>
    <p:cSldViewPr>
      <p:cViewPr>
        <p:scale>
          <a:sx n="75" d="100"/>
          <a:sy n="75" d="100"/>
        </p:scale>
        <p:origin x="-2664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0CCB-74A2-47B5-BDB9-55C3C2C478B9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9CE8-E67F-4AEB-AD5F-3765F70E2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3437" y="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EBF797-9538-448D-BBBB-1FFECC4E1260}" type="datetimeFigureOut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5125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257550"/>
            <a:ext cx="73914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3437" y="6513910"/>
            <a:ext cx="40036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AE3D324-4ED6-4C1F-9C29-C70FCB81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E8A19D-F340-43AE-B400-CEDF2D9383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DD74C3-4C7D-483C-81B6-4E125FE420E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52A606-3C1E-48A3-838F-74467B9301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2978CD-9C6D-45E8-A639-A5C8A9A937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338D66-B867-4DB5-A36B-29840CB16E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128D3B-E363-4F10-A69C-D6CB599063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04BC21-D7C4-4610-B02D-3841D9A0A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80BF76-6470-4CC7-8B5D-7E6030F24E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CD9405-4D66-4A5C-B647-63602C7C71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B67652-350A-4098-AB1A-93444F55CA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C12D49-6B8C-4845-A1DA-C638ACD993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7C997F-52D7-4791-9850-3AFFAC7D69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0E1442-7619-452F-867B-485B7E34468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3FD3E3-6E30-4C39-81ED-5490F9E7C4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39A797-99FF-467D-80F0-50935B670D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818D5D-FDCA-4E43-90E4-2311554687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E2112D-E4D3-45A3-8C6D-3B6B213A99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87FD3E-6845-42BF-858E-04A180E386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F255B-0D25-4318-921A-49B967DDC8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AC33-9E70-49B3-B8DD-0B86CDBB5AAB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BDB014C-EDBB-49B9-9142-55D8BD0E0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A2AA0-9686-4A14-95B4-E876C5F07B95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ABE58F5-F046-4FF6-A547-3325BA8A2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1FDC9-5000-49EF-B1D8-6D32D4CA1783}" type="datetime1">
              <a:rPr lang="en-US"/>
              <a:pPr>
                <a:defRPr/>
              </a:pPr>
              <a:t>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C35B75B-2F06-4E01-A89F-F136D6054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E2B1A-4BE5-4BE8-8D61-498B600A7BE7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D557F5C-A0E9-4A68-90EE-44E296AA3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CB353-2CDB-41B6-B0C5-273A7F471138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755ABF4-E3B1-4F40-901E-DFA2B630FC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B8AB-252F-48E2-8E52-28F2EFF6B0D8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1E02A41-1A4A-494A-9AF3-0680C3556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AE7F7-DD00-4768-880F-3EF752068C4D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532BAF9-697D-450B-BB16-75F1E1314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B746-57B5-422F-8C5A-BEE214E1D169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A2392FB-393C-4F5C-8DBF-19C88B605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C0359-06BA-4972-9054-759B2C5A31EF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8BA72EA-0157-42F2-A1A7-3D5783D07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70DC2-8C6C-4E48-A193-260D3C230616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C1BC1F0-F886-470A-84E8-0FC3521E2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7D35F-8B31-4C25-B38A-1A874D81CC64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3E81051-851D-43B5-93CA-8396C2EA1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760FC7-ED76-4F29-9793-3024CEF15BDB}" type="datetime1">
              <a:rPr lang="en-US"/>
              <a:pPr>
                <a:defRPr/>
              </a:pPr>
              <a:t>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2013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AFD51D-3BEB-4B6E-B64F-EFA28EB76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63" r:id="rId10"/>
    <p:sldLayoutId id="214748366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905000"/>
            <a:ext cx="3505200" cy="121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Section 1.3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The CLASS String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4953000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Kenrick Mock,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  <a:cs typeface="+mn-cs"/>
              </a:rPr>
              <a:t>University of Alaska Anchorage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  <a:cs typeface="+mn-cs"/>
              </a:rPr>
              <a:t>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  <a:cs typeface="+mn-cs"/>
            </a:endParaRPr>
          </a:p>
        </p:txBody>
      </p:sp>
      <p:pic>
        <p:nvPicPr>
          <p:cNvPr id="15366" name="Picture 9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7675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2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String</a:t>
            </a:r>
            <a:r>
              <a:rPr lang="en-US" sz="3200" smtClean="0"/>
              <a:t> (Part 4 of 8)</a:t>
            </a:r>
          </a:p>
        </p:txBody>
      </p:sp>
      <p:pic>
        <p:nvPicPr>
          <p:cNvPr id="138242" name="Picture 3" descr="savitch_c01d04_4of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777240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CB291620-8EA3-4B12-A19A-CEB1CA13C6E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382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String</a:t>
            </a:r>
            <a:r>
              <a:rPr lang="en-US" sz="3200" smtClean="0"/>
              <a:t> (Part 5 of 8)</a:t>
            </a:r>
          </a:p>
        </p:txBody>
      </p:sp>
      <p:pic>
        <p:nvPicPr>
          <p:cNvPr id="140290" name="Picture 3" descr="savitch_c01d04_5of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7772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81BFC9A1-1EDD-4DEE-B775-4E47E4C8815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402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String</a:t>
            </a:r>
            <a:r>
              <a:rPr lang="en-US" sz="3200" smtClean="0"/>
              <a:t> (Part 6 of 8)</a:t>
            </a:r>
          </a:p>
        </p:txBody>
      </p:sp>
      <p:pic>
        <p:nvPicPr>
          <p:cNvPr id="142338" name="Picture 3" descr="savitch_c01d04_6of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77724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BB023EC1-1D1A-40B0-A4B6-8097916E482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23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String</a:t>
            </a:r>
            <a:r>
              <a:rPr lang="en-US" sz="3200" smtClean="0"/>
              <a:t> (Part 7 of 8)</a:t>
            </a:r>
          </a:p>
        </p:txBody>
      </p:sp>
      <p:pic>
        <p:nvPicPr>
          <p:cNvPr id="144386" name="Picture 3" descr="savitch_c01d04_7of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77724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1164C13-0656-4D4E-90AB-01BACA681EA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43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String</a:t>
            </a:r>
            <a:r>
              <a:rPr lang="en-US" sz="3200" smtClean="0"/>
              <a:t> (Part 8 of 8)</a:t>
            </a:r>
          </a:p>
        </p:txBody>
      </p:sp>
      <p:pic>
        <p:nvPicPr>
          <p:cNvPr id="146434" name="Picture 3" descr="savitch_c01d04_8of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77724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2F97D27-DFDC-40AC-AFD9-532997B6C1A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464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Indexes</a:t>
            </a:r>
          </a:p>
        </p:txBody>
      </p:sp>
      <p:grpSp>
        <p:nvGrpSpPr>
          <p:cNvPr id="148482" name="Group 10"/>
          <p:cNvGrpSpPr>
            <a:grpSpLocks/>
          </p:cNvGrpSpPr>
          <p:nvPr/>
        </p:nvGrpSpPr>
        <p:grpSpPr bwMode="auto">
          <a:xfrm>
            <a:off x="838200" y="2008188"/>
            <a:ext cx="7924800" cy="2716212"/>
            <a:chOff x="528" y="1265"/>
            <a:chExt cx="4992" cy="1711"/>
          </a:xfrm>
        </p:grpSpPr>
        <p:pic>
          <p:nvPicPr>
            <p:cNvPr id="148485" name="Picture 9" descr="D1_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" y="1265"/>
              <a:ext cx="4992" cy="1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8486" name="Picture 6" descr="01_0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1776"/>
              <a:ext cx="480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10B50A0-C1CD-433C-ADE8-B6C5368F416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48484" name="Footer Placeholder 8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Sequences</a:t>
            </a:r>
          </a:p>
        </p:txBody>
      </p:sp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backslash (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\</a:t>
            </a:r>
            <a:r>
              <a:rPr lang="en-US" dirty="0" smtClean="0"/>
              <a:t>) immediately preceding a character (i.e., without any space) denotes an </a:t>
            </a:r>
            <a:r>
              <a:rPr lang="en-US" i="1" dirty="0" smtClean="0"/>
              <a:t>escape sequence</a:t>
            </a:r>
            <a:r>
              <a:rPr lang="en-US" dirty="0" smtClean="0"/>
              <a:t> or an </a:t>
            </a:r>
            <a:r>
              <a:rPr lang="en-US" i="1" dirty="0" smtClean="0"/>
              <a:t>escape </a:t>
            </a:r>
            <a:r>
              <a:rPr lang="en-US" i="1" dirty="0" smtClean="0"/>
              <a:t>character</a:t>
            </a:r>
          </a:p>
          <a:p>
            <a:pPr eaLnBrk="1" hangingPunct="1"/>
            <a:endParaRPr lang="en-US" sz="1600" i="1" dirty="0" smtClean="0"/>
          </a:p>
          <a:p>
            <a:pPr lvl="1" eaLnBrk="1" hangingPunct="1"/>
            <a:r>
              <a:rPr lang="en-US" dirty="0" smtClean="0"/>
              <a:t>The character following the backslash does not have its usual </a:t>
            </a:r>
            <a:r>
              <a:rPr lang="en-US" dirty="0" smtClean="0"/>
              <a:t>meaning</a:t>
            </a:r>
          </a:p>
          <a:p>
            <a:pPr lvl="1" eaLnBrk="1" hangingPunct="1"/>
            <a:endParaRPr lang="en-US" sz="800" dirty="0" smtClean="0"/>
          </a:p>
          <a:p>
            <a:pPr lvl="1" eaLnBrk="1" hangingPunct="1"/>
            <a:r>
              <a:rPr lang="en-US" dirty="0" smtClean="0"/>
              <a:t>Although it is formed using two symbols, it is regarded as a single character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EF862C1-FE7D-4F26-BF68-652A1437252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053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Escape Sequences</a:t>
            </a:r>
          </a:p>
        </p:txBody>
      </p:sp>
      <p:pic>
        <p:nvPicPr>
          <p:cNvPr id="152578" name="Picture 5" descr="D1_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5" y="2228850"/>
            <a:ext cx="74771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1FD8B06-7659-4CB7-877D-94F27047BB0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5258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Processing</a:t>
            </a:r>
          </a:p>
        </p:txBody>
      </p:sp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object in Java is considered to be immutable, i.e., the characters it contains cannot be </a:t>
            </a:r>
            <a:r>
              <a:rPr lang="en-US" sz="2400" dirty="0" smtClean="0"/>
              <a:t>changed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is another class in Java called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StringBuffer</a:t>
            </a:r>
            <a:r>
              <a:rPr lang="en-US" sz="2400" dirty="0" smtClean="0"/>
              <a:t> that has methods for editing its string </a:t>
            </a:r>
            <a:r>
              <a:rPr lang="en-US" sz="2400" dirty="0" smtClean="0"/>
              <a:t>objects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However, it is possible to change the value of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variable by using an assignment statement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String name = "Soprano";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name = "Anthony " + name;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B92035C1-5FA7-4520-9FBB-41C84C1C520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5462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 Sets</a:t>
            </a:r>
          </a:p>
        </p:txBody>
      </p:sp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ASCII</a:t>
            </a:r>
            <a:r>
              <a:rPr lang="en-US" sz="2400" dirty="0" smtClean="0"/>
              <a:t>:  A character set used by many programming languages that contains all the characters normally used on an English-language keyboard, plus a few special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character is represented by a particular </a:t>
            </a:r>
            <a:r>
              <a:rPr lang="en-US" sz="2000" smtClean="0"/>
              <a:t>number</a:t>
            </a:r>
          </a:p>
          <a:p>
            <a:pPr lvl="1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Unicode</a:t>
            </a:r>
            <a:r>
              <a:rPr lang="en-US" sz="2400" dirty="0" smtClean="0"/>
              <a:t>:  A character set used by the Java language that includes all the ASCII characters plus many of the characters used in languages with a different alphabet from English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B7A8651-9EC2-4B75-82F5-AD1EAEFA0DB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5667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String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is no primitive type for strings in </a:t>
            </a:r>
            <a:r>
              <a:rPr lang="en-US" sz="2400" dirty="0" smtClean="0"/>
              <a:t>Java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class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is a predefined class in Java that is used to store and process </a:t>
            </a:r>
            <a:r>
              <a:rPr lang="en-US" sz="2400" dirty="0" smtClean="0"/>
              <a:t>strings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Objects of type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are made up of strings of characters that are written within double quotes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Any quoted string is a constant of type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"Live long and prosper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.“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variable of type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can be given the value of a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String blessing = "Live long and prosper.";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072C328-EB0C-4186-976E-DA30F59B6A1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18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Concatenation of Strings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Concatenation</a:t>
            </a:r>
            <a:r>
              <a:rPr lang="en-US" sz="2400" dirty="0" smtClean="0"/>
              <a:t>:  Using the </a:t>
            </a:r>
            <a:r>
              <a:rPr lang="en-US" sz="2400" dirty="0" smtClean="0">
                <a:solidFill>
                  <a:srgbClr val="034CA1"/>
                </a:solidFill>
              </a:rPr>
              <a:t>+</a:t>
            </a:r>
            <a:r>
              <a:rPr lang="en-US" sz="2400" dirty="0" smtClean="0"/>
              <a:t> operator on two strings in order to connect them to form one longer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greeting</a:t>
            </a:r>
            <a:r>
              <a:rPr lang="en-US" sz="2000" dirty="0" smtClean="0"/>
              <a:t> is equal to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"Hello</a:t>
            </a:r>
            <a:r>
              <a:rPr lang="en-US" sz="2000" b="1" dirty="0" smtClean="0"/>
              <a:t> 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"</a:t>
            </a:r>
            <a:r>
              <a:rPr lang="en-US" sz="2000" dirty="0" smtClean="0"/>
              <a:t>, and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javaClass</a:t>
            </a:r>
            <a:r>
              <a:rPr lang="en-US" sz="2000" dirty="0" smtClean="0"/>
              <a:t> is equal to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"class"</a:t>
            </a:r>
            <a:r>
              <a:rPr lang="en-US" sz="2000" dirty="0" smtClean="0"/>
              <a:t>, then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greeting +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javaClass</a:t>
            </a:r>
            <a:r>
              <a:rPr lang="en-US" sz="2000" dirty="0" smtClean="0"/>
              <a:t> is equal to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"Hello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class“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1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Any number of strings can be concatenated </a:t>
            </a:r>
            <a:r>
              <a:rPr lang="en-US" sz="2400" dirty="0" smtClean="0"/>
              <a:t>together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When a string is combined with almost any other type of item, the result is a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"The answer is " + 42</a:t>
            </a:r>
            <a:r>
              <a:rPr lang="en-US" sz="2000" dirty="0" smtClean="0"/>
              <a:t>   evaluates to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"The answer is 42"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8CEAC92-4E94-4210-B854-2F5D84F8094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39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Classes, Objects, and Methods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class</a:t>
            </a:r>
            <a:r>
              <a:rPr lang="en-US" sz="2400" dirty="0" smtClean="0"/>
              <a:t> is the name for a type whose values are </a:t>
            </a:r>
            <a:r>
              <a:rPr lang="en-US" sz="2400" dirty="0" smtClean="0"/>
              <a:t>objects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/>
              <a:t>Objects</a:t>
            </a:r>
            <a:r>
              <a:rPr lang="en-US" sz="2400" dirty="0" smtClean="0"/>
              <a:t> are entities that store data and take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Objects of the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dirty="0" smtClean="0"/>
              <a:t> class store data consisting of strings of </a:t>
            </a:r>
            <a:r>
              <a:rPr lang="en-US" sz="2000" dirty="0" smtClean="0"/>
              <a:t>characters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actions that an object can take are called </a:t>
            </a:r>
            <a:r>
              <a:rPr lang="en-US" sz="2400" i="1" dirty="0" smtClean="0"/>
              <a:t>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Methods can return a value of a single type and/or perform an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All objects within a class have the same methods, but each can have different data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D09D1901-ECC6-4EF4-86DA-68B4C2E59FD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259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Classes, Objects, and Methods</a:t>
            </a:r>
          </a:p>
        </p:txBody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Invoking</a:t>
            </a:r>
            <a:r>
              <a:rPr lang="en-US" sz="2800" dirty="0" smtClean="0"/>
              <a:t> or </a:t>
            </a:r>
            <a:r>
              <a:rPr lang="en-US" sz="2800" i="1" dirty="0" smtClean="0"/>
              <a:t>calling a method</a:t>
            </a:r>
            <a:r>
              <a:rPr lang="en-US" sz="2800" dirty="0" smtClean="0"/>
              <a:t>:  a method is called into action by writing the name of the calling object, followed by a dot, followed by the method name, followed by </a:t>
            </a:r>
            <a:r>
              <a:rPr lang="en-US" sz="2800" dirty="0" smtClean="0"/>
              <a:t>parentheses</a:t>
            </a:r>
          </a:p>
          <a:p>
            <a:pPr eaLnBrk="1" hangingPunct="1">
              <a:lnSpc>
                <a:spcPct val="90000"/>
              </a:lnSpc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This is sometimes referred to as </a:t>
            </a:r>
            <a:r>
              <a:rPr lang="en-US" sz="2400" i="1" dirty="0" smtClean="0"/>
              <a:t>sending a message to the </a:t>
            </a:r>
            <a:r>
              <a:rPr lang="en-US" sz="2400" i="1" dirty="0" smtClean="0"/>
              <a:t>object</a:t>
            </a:r>
          </a:p>
          <a:p>
            <a:pPr lvl="1" eaLnBrk="1" hangingPunct="1">
              <a:lnSpc>
                <a:spcPct val="90000"/>
              </a:lnSpc>
            </a:pPr>
            <a:endParaRPr lang="en-US" sz="8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parentheses contain the information (if any) needed by the </a:t>
            </a:r>
            <a:r>
              <a:rPr lang="en-US" sz="2400" dirty="0" smtClean="0"/>
              <a:t>method</a:t>
            </a:r>
          </a:p>
          <a:p>
            <a:pPr lvl="1" eaLnBrk="1" hangingPunct="1">
              <a:lnSpc>
                <a:spcPct val="90000"/>
              </a:lnSpc>
            </a:pPr>
            <a:endParaRPr lang="en-US" sz="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This information is called an </a:t>
            </a:r>
            <a:r>
              <a:rPr lang="en-US" sz="2400" i="1" dirty="0" smtClean="0"/>
              <a:t>argument</a:t>
            </a:r>
            <a:r>
              <a:rPr lang="en-US" sz="2400" dirty="0" smtClean="0"/>
              <a:t> (or </a:t>
            </a:r>
            <a:r>
              <a:rPr lang="en-US" sz="2400" i="1" dirty="0" smtClean="0"/>
              <a:t>arguments</a:t>
            </a:r>
            <a:r>
              <a:rPr lang="en-US" sz="2400" dirty="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00D24F29-C4DA-44A8-87FA-E0EB4D075A6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80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 Methods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dirty="0" smtClean="0"/>
              <a:t> class contains many useful methods for string-processing </a:t>
            </a:r>
            <a:r>
              <a:rPr lang="en-US" sz="2400" dirty="0" smtClean="0"/>
              <a:t>applications</a:t>
            </a:r>
          </a:p>
          <a:p>
            <a:pPr eaLnBrk="1" hangingPunct="1">
              <a:lnSpc>
                <a:spcPct val="80000"/>
              </a:lnSpc>
            </a:pPr>
            <a:endParaRPr lang="en-US" sz="1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dirty="0" smtClean="0"/>
              <a:t> method is called by writing a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dirty="0" smtClean="0"/>
              <a:t> object, a dot, the name of the method, and a pair of parentheses to enclose any </a:t>
            </a:r>
            <a:r>
              <a:rPr lang="en-US" sz="2000" dirty="0" smtClean="0"/>
              <a:t>arguments</a:t>
            </a:r>
          </a:p>
          <a:p>
            <a:pPr lvl="1" eaLnBrk="1" hangingPunct="1">
              <a:lnSpc>
                <a:spcPct val="80000"/>
              </a:lnSpc>
            </a:pPr>
            <a:endParaRPr lang="en-US" sz="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If a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dirty="0" smtClean="0"/>
              <a:t> method returns a value, then it can be placed anywhere that a value of its type can be used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String greeting = "Hello";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count =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greeting.length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("Length is " +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greeting.length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800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Always count from zero when referring to the </a:t>
            </a:r>
            <a:r>
              <a:rPr lang="en-US" sz="2000" i="1" dirty="0" smtClean="0"/>
              <a:t>position</a:t>
            </a:r>
            <a:r>
              <a:rPr lang="en-US" sz="2000" dirty="0" smtClean="0"/>
              <a:t> or </a:t>
            </a:r>
            <a:r>
              <a:rPr lang="en-US" sz="2000" i="1" dirty="0" smtClean="0"/>
              <a:t>index </a:t>
            </a:r>
            <a:r>
              <a:rPr lang="en-US" sz="2000" dirty="0" smtClean="0"/>
              <a:t>of a character in a string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994D945F-CB26-4A76-9063-35CDF493E8E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300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String</a:t>
            </a:r>
            <a:r>
              <a:rPr lang="en-US" sz="3200" smtClean="0"/>
              <a:t> (Part 1 of 8)</a:t>
            </a:r>
          </a:p>
        </p:txBody>
      </p:sp>
      <p:pic>
        <p:nvPicPr>
          <p:cNvPr id="132098" name="Picture 7" descr="savitch_c01d04_1of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7772400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EE6285E6-EE1B-41A7-B111-D7D4CFA1FE5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321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String</a:t>
            </a:r>
            <a:r>
              <a:rPr lang="en-US" sz="3200" smtClean="0"/>
              <a:t> (Part 2 of 8)</a:t>
            </a:r>
          </a:p>
        </p:txBody>
      </p:sp>
      <p:pic>
        <p:nvPicPr>
          <p:cNvPr id="134146" name="Picture 3" descr="savitch_c01d04_2of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77724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689D9C25-C11A-41CB-AC75-E332F373EFA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341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Some Methods in the Class </a:t>
            </a:r>
            <a:r>
              <a:rPr lang="en-US" sz="3200" b="1" smtClean="0">
                <a:latin typeface="Courier New" pitchFamily="49" charset="0"/>
              </a:rPr>
              <a:t>String</a:t>
            </a:r>
            <a:r>
              <a:rPr lang="en-US" sz="3200" smtClean="0"/>
              <a:t> (Part 3 of 8)</a:t>
            </a:r>
          </a:p>
        </p:txBody>
      </p:sp>
      <p:pic>
        <p:nvPicPr>
          <p:cNvPr id="136194" name="Picture 3" descr="savitch_c01d04_3of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990600" y="1143000"/>
            <a:ext cx="77724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206EE087-4B2E-4559-929D-2CE24B9AEF9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361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957</Words>
  <Application>Microsoft Office PowerPoint</Application>
  <PresentationFormat>On-screen Show (4:3)</PresentationFormat>
  <Paragraphs>139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Chapter 1</vt:lpstr>
      <vt:lpstr>The Class String</vt:lpstr>
      <vt:lpstr>Concatenation of Strings</vt:lpstr>
      <vt:lpstr>Classes, Objects, and Methods</vt:lpstr>
      <vt:lpstr>Classes, Objects, and Methods</vt:lpstr>
      <vt:lpstr>String Methods</vt:lpstr>
      <vt:lpstr>Some Methods in the Class String (Part 1 of 8)</vt:lpstr>
      <vt:lpstr>Some Methods in the Class String (Part 2 of 8)</vt:lpstr>
      <vt:lpstr>Some Methods in the Class String (Part 3 of 8)</vt:lpstr>
      <vt:lpstr>Some Methods in the Class String (Part 4 of 8)</vt:lpstr>
      <vt:lpstr>Some Methods in the Class String (Part 5 of 8)</vt:lpstr>
      <vt:lpstr>Some Methods in the Class String (Part 6 of 8)</vt:lpstr>
      <vt:lpstr>Some Methods in the Class String (Part 7 of 8)</vt:lpstr>
      <vt:lpstr>Some Methods in the Class String (Part 8 of 8)</vt:lpstr>
      <vt:lpstr>String Indexes</vt:lpstr>
      <vt:lpstr>Escape Sequences</vt:lpstr>
      <vt:lpstr>Escape Sequences</vt:lpstr>
      <vt:lpstr>String Processing</vt:lpstr>
      <vt:lpstr>Character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Joey</cp:lastModifiedBy>
  <cp:revision>26</cp:revision>
  <cp:lastPrinted>2013-07-13T05:21:20Z</cp:lastPrinted>
  <dcterms:created xsi:type="dcterms:W3CDTF">2006-08-16T00:00:00Z</dcterms:created>
  <dcterms:modified xsi:type="dcterms:W3CDTF">2014-02-09T20:08:05Z</dcterms:modified>
</cp:coreProperties>
</file>