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305" r:id="rId2"/>
    <p:sldId id="306" r:id="rId3"/>
    <p:sldId id="307" r:id="rId4"/>
    <p:sldId id="308" r:id="rId5"/>
    <p:sldId id="309" r:id="rId6"/>
    <p:sldId id="334" r:id="rId7"/>
    <p:sldId id="335" r:id="rId8"/>
    <p:sldId id="337" r:id="rId9"/>
    <p:sldId id="310" r:id="rId10"/>
    <p:sldId id="312" r:id="rId11"/>
    <p:sldId id="311" r:id="rId12"/>
    <p:sldId id="333" r:id="rId13"/>
    <p:sldId id="313" r:id="rId14"/>
    <p:sldId id="338" r:id="rId15"/>
    <p:sldId id="339" r:id="rId16"/>
    <p:sldId id="340" r:id="rId17"/>
    <p:sldId id="341" r:id="rId18"/>
    <p:sldId id="342" r:id="rId19"/>
    <p:sldId id="344" r:id="rId20"/>
  </p:sldIdLst>
  <p:sldSz cx="9144000" cy="6858000" type="screen4x3"/>
  <p:notesSz cx="923925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33CC"/>
    <a:srgbClr val="CCFFCC"/>
    <a:srgbClr val="FF0000"/>
    <a:srgbClr val="FFDD87"/>
    <a:srgbClr val="FFD15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83" autoAdjust="0"/>
  </p:normalViewPr>
  <p:slideViewPr>
    <p:cSldViewPr snapToGrid="0">
      <p:cViewPr>
        <p:scale>
          <a:sx n="125" d="100"/>
          <a:sy n="125" d="100"/>
        </p:scale>
        <p:origin x="-9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02"/>
    </p:cViewPr>
  </p:sorterViewPr>
  <p:notesViewPr>
    <p:cSldViewPr snapToGrid="0">
      <p:cViewPr varScale="1">
        <p:scale>
          <a:sx n="54" d="100"/>
          <a:sy n="54" d="100"/>
        </p:scale>
        <p:origin x="-1890" y="-108"/>
      </p:cViewPr>
      <p:guideLst>
        <p:guide orient="horz" pos="2160"/>
        <p:guide pos="291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4099" cy="34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5" tIns="45988" rIns="91975" bIns="45988" numCol="1" anchor="t" anchorCtr="0" compatLnSpc="1">
            <a:prstTxWarp prst="textNoShape">
              <a:avLst/>
            </a:prstTxWarp>
          </a:bodyPr>
          <a:lstStyle>
            <a:lvl1pPr algn="l" defTabSz="919669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153" y="0"/>
            <a:ext cx="4004098" cy="34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5" tIns="45988" rIns="91975" bIns="45988" numCol="1" anchor="t" anchorCtr="0" compatLnSpc="1">
            <a:prstTxWarp prst="textNoShape">
              <a:avLst/>
            </a:prstTxWarp>
          </a:bodyPr>
          <a:lstStyle>
            <a:lvl1pPr algn="r" defTabSz="919669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317"/>
            <a:ext cx="4004099" cy="34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5" tIns="45988" rIns="91975" bIns="45988" numCol="1" anchor="b" anchorCtr="0" compatLnSpc="1">
            <a:prstTxWarp prst="textNoShape">
              <a:avLst/>
            </a:prstTxWarp>
          </a:bodyPr>
          <a:lstStyle>
            <a:lvl1pPr algn="l" defTabSz="919669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153" y="6515317"/>
            <a:ext cx="4004098" cy="34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75" tIns="45988" rIns="91975" bIns="45988" numCol="1" anchor="b" anchorCtr="0" compatLnSpc="1">
            <a:prstTxWarp prst="textNoShape">
              <a:avLst/>
            </a:prstTxWarp>
          </a:bodyPr>
          <a:lstStyle>
            <a:lvl1pPr algn="r" defTabSz="919669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BF7B8D7-4D05-476D-86EC-38B4E9CA8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5462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4099" cy="34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557" tIns="43279" rIns="86557" bIns="43279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3037" y="0"/>
            <a:ext cx="4004099" cy="34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557" tIns="43279" rIns="86557" bIns="4327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25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4349" y="3257118"/>
            <a:ext cx="7390554" cy="3086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557" tIns="43279" rIns="86557" bIns="432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4235"/>
            <a:ext cx="4004099" cy="34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557" tIns="43279" rIns="86557" bIns="43279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3037" y="6514235"/>
            <a:ext cx="4004099" cy="34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557" tIns="43279" rIns="86557" bIns="4327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fld id="{2AA093CD-99E6-41A5-A109-5282058B7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4115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i="1" dirty="0" smtClean="0"/>
              <a:t>JAVA: An Introduction to Problem Solving &amp; Programming, 6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Ed. By Walter </a:t>
            </a:r>
            <a:r>
              <a:rPr lang="en-US" sz="900" dirty="0" err="1" smtClean="0"/>
              <a:t>Savitch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ISBN </a:t>
            </a:r>
            <a:r>
              <a:rPr lang="en-US" sz="900" dirty="0" smtClean="0"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37313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386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390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83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772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315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854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195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290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791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654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71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rgbClr val="92D050">
                <a:alpha val="28000"/>
              </a:srgbClr>
            </a:gs>
            <a:gs pos="40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i="1" dirty="0" smtClean="0"/>
              <a:t>JAVA: An Introduction to Problem Solving &amp; Programming, 6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Ed. By Walter </a:t>
            </a:r>
            <a:r>
              <a:rPr lang="en-US" sz="900" dirty="0" err="1" smtClean="0"/>
              <a:t>Savitch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ISBN 0132162709</a:t>
            </a:r>
            <a:r>
              <a:rPr lang="en-US" sz="900" dirty="0" smtClean="0"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.com/getjava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uej.or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CodeSamples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Section 1.3</a:t>
            </a:r>
            <a:br>
              <a:rPr lang="en-US" dirty="0" smtClean="0"/>
            </a:br>
            <a:r>
              <a:rPr lang="en-US" dirty="0" smtClean="0"/>
              <a:t>A Sip of Java: 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6550" y="1600200"/>
            <a:ext cx="708025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History of the Java Language</a:t>
            </a:r>
          </a:p>
          <a:p>
            <a:pPr eaLnBrk="1" hangingPunct="1"/>
            <a:r>
              <a:rPr lang="en-US" sz="2800" smtClean="0"/>
              <a:t>Applications and Applets</a:t>
            </a:r>
          </a:p>
          <a:p>
            <a:pPr eaLnBrk="1" hangingPunct="1"/>
            <a:r>
              <a:rPr lang="en-US" sz="2800" smtClean="0"/>
              <a:t>A First Java Application Program</a:t>
            </a:r>
          </a:p>
          <a:p>
            <a:pPr eaLnBrk="1" hangingPunct="1"/>
            <a:r>
              <a:rPr lang="en-US" sz="2800" smtClean="0"/>
              <a:t>Writing, Compiling, and Running a Java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Terminology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item(s) inside parentheses are called </a:t>
            </a:r>
            <a:r>
              <a:rPr lang="en-US" sz="2800" i="1" smtClean="0"/>
              <a:t>argument(s) </a:t>
            </a:r>
            <a:r>
              <a:rPr lang="en-US" sz="2800" smtClean="0"/>
              <a:t>and provide the information needed by methods.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i="1" smtClean="0"/>
              <a:t>variable</a:t>
            </a:r>
            <a:r>
              <a:rPr lang="en-US" sz="2800" smtClean="0"/>
              <a:t> is something that can store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 instruction to the computer is called a </a:t>
            </a:r>
            <a:r>
              <a:rPr lang="en-US" sz="2800" i="1" smtClean="0"/>
              <a:t>statement</a:t>
            </a:r>
            <a:r>
              <a:rPr lang="en-US" sz="2800" smtClean="0"/>
              <a:t>; it ends with a semicolon.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grammar rules for a programming language are called the </a:t>
            </a:r>
            <a:r>
              <a:rPr lang="en-US" sz="2800" i="1" smtClean="0"/>
              <a:t>syntax</a:t>
            </a:r>
            <a:r>
              <a:rPr lang="en-US" sz="2800" smtClean="0"/>
              <a:t> of the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Printing to the Screen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30375"/>
            <a:ext cx="8229600" cy="439578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  <a:endParaRPr lang="en-US" sz="20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endParaRPr lang="en-US" sz="24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2300" b="1" kern="1200" dirty="0" err="1" smtClean="0">
                <a:solidFill>
                  <a:srgbClr val="0070C0"/>
                </a:solidFill>
                <a:latin typeface="Courier New" pitchFamily="49" charset="0"/>
              </a:rPr>
              <a:t>System.out</a:t>
            </a:r>
            <a:r>
              <a:rPr lang="en-US" sz="2800" dirty="0" smtClean="0"/>
              <a:t> is an object for sending output to the screen.</a:t>
            </a:r>
          </a:p>
          <a:p>
            <a:pPr eaLnBrk="1" hangingPunct="1">
              <a:defRPr/>
            </a:pPr>
            <a:r>
              <a:rPr lang="en-US" sz="2300" b="1" kern="1200" dirty="0" err="1" smtClean="0">
                <a:solidFill>
                  <a:srgbClr val="0070C0"/>
                </a:solidFill>
                <a:latin typeface="Courier New" pitchFamily="49" charset="0"/>
              </a:rPr>
              <a:t>println</a:t>
            </a:r>
            <a:r>
              <a:rPr lang="en-US" sz="2800" dirty="0" smtClean="0"/>
              <a:t> is a method to print whatever is in parentheses to the screen.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31775" y="1666875"/>
            <a:ext cx="91154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300" b="1">
                <a:solidFill>
                  <a:srgbClr val="0070C0"/>
                </a:solidFill>
                <a:latin typeface="Courier New" pitchFamily="49" charset="0"/>
              </a:rPr>
              <a:t>System.out.println (“Whatever you want to print”);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Printing to the Screen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31825" y="2311400"/>
            <a:ext cx="8229600" cy="1492250"/>
          </a:xfrm>
        </p:spPr>
        <p:txBody>
          <a:bodyPr/>
          <a:lstStyle/>
          <a:p>
            <a:pPr eaLnBrk="1" hangingPunct="1"/>
            <a:r>
              <a:rPr lang="en-US" sz="2800" smtClean="0"/>
              <a:t>The object performs an action when you </a:t>
            </a:r>
            <a:r>
              <a:rPr lang="en-US" sz="2800" i="1" smtClean="0"/>
              <a:t>invoke</a:t>
            </a:r>
            <a:r>
              <a:rPr lang="en-US" sz="2800" smtClean="0"/>
              <a:t> or </a:t>
            </a:r>
            <a:r>
              <a:rPr lang="en-US" sz="2800" i="1" smtClean="0"/>
              <a:t>call</a:t>
            </a:r>
            <a:r>
              <a:rPr lang="en-US" sz="2800" smtClean="0"/>
              <a:t> one of its methods</a:t>
            </a:r>
          </a:p>
          <a:p>
            <a:pPr eaLnBrk="1" hangingPunct="1">
              <a:buFontTx/>
              <a:buNone/>
            </a:pPr>
            <a:r>
              <a:rPr lang="en-US" sz="1600" smtClean="0">
                <a:latin typeface="Courier New" pitchFamily="49" charset="0"/>
              </a:rPr>
              <a:t>	</a:t>
            </a:r>
            <a:endParaRPr lang="en-US" sz="2400" b="1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4340" name="Text Box 1028"/>
          <p:cNvSpPr txBox="1">
            <a:spLocks noChangeArrowheads="1"/>
          </p:cNvSpPr>
          <p:nvPr/>
        </p:nvSpPr>
        <p:spPr bwMode="auto">
          <a:xfrm>
            <a:off x="566738" y="3497263"/>
            <a:ext cx="85772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300" b="1">
                <a:solidFill>
                  <a:srgbClr val="0070C0"/>
                </a:solidFill>
                <a:latin typeface="Courier New" pitchFamily="49" charset="0"/>
              </a:rPr>
              <a:t>objectName.methodName(argumentsTheMethodNeeds</a:t>
            </a:r>
            <a:r>
              <a:rPr lang="en-US" sz="2300" b="1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4191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Compiling a Java Program or Class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17688"/>
            <a:ext cx="8229600" cy="43084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A Java program consists of one or more classes, which must be compiled before running the program.</a:t>
            </a:r>
          </a:p>
          <a:p>
            <a:pPr eaLnBrk="1" hangingPunct="1">
              <a:defRPr/>
            </a:pPr>
            <a:r>
              <a:rPr lang="en-US" sz="2800" dirty="0" smtClean="0"/>
              <a:t>You need not compile classes that accompany Java (e.g. </a:t>
            </a:r>
            <a:r>
              <a:rPr lang="en-US" sz="2800" b="1" kern="1200" dirty="0" smtClean="0">
                <a:solidFill>
                  <a:srgbClr val="0070C0"/>
                </a:solidFill>
                <a:latin typeface="Courier New" pitchFamily="49" charset="0"/>
              </a:rPr>
              <a:t>System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2800" dirty="0" smtClean="0"/>
              <a:t>and </a:t>
            </a:r>
            <a:r>
              <a:rPr lang="en-US" sz="2800" b="1" kern="1200" dirty="0" smtClean="0">
                <a:solidFill>
                  <a:srgbClr val="0070C0"/>
                </a:solidFill>
                <a:latin typeface="Courier New" pitchFamily="49" charset="0"/>
              </a:rPr>
              <a:t>Scanner</a:t>
            </a:r>
            <a:r>
              <a:rPr lang="en-US" sz="2800" dirty="0" smtClean="0"/>
              <a:t>).</a:t>
            </a:r>
          </a:p>
          <a:p>
            <a:pPr eaLnBrk="1" hangingPunct="1">
              <a:defRPr/>
            </a:pPr>
            <a:r>
              <a:rPr lang="en-US" sz="2800" dirty="0" smtClean="0"/>
              <a:t>Each class should be in a separate file.</a:t>
            </a:r>
          </a:p>
          <a:p>
            <a:pPr eaLnBrk="1" hangingPunct="1">
              <a:defRPr/>
            </a:pPr>
            <a:r>
              <a:rPr lang="en-US" sz="2800" dirty="0" smtClean="0"/>
              <a:t>The name of the file should be the same as the name of the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</a:t>
            </a:r>
          </a:p>
        </p:txBody>
      </p:sp>
      <p:sp>
        <p:nvSpPr>
          <p:cNvPr id="1638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700" dirty="0" smtClean="0"/>
              <a:t>Goal: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Write once, run anywhere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JDK: Java Developers Kit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JRE: Java Runtime Environment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dirty="0" smtClean="0"/>
              <a:t>Editions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/>
              <a:t>SE: Standard Edition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EE: Enterprise Edition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ME: Micro Edition (mobile, embedded)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Embedded: flash memory, closed systems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dirty="0" smtClean="0"/>
              <a:t>Versions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1.0 (1992), .. </a:t>
            </a:r>
            <a:r>
              <a:rPr lang="en-US" sz="2400" b="1" dirty="0" smtClean="0"/>
              <a:t>1.6</a:t>
            </a:r>
            <a:r>
              <a:rPr lang="en-US" sz="2400" dirty="0" smtClean="0"/>
              <a:t> (2006), </a:t>
            </a:r>
            <a:r>
              <a:rPr lang="en-US" sz="2400" b="1" dirty="0" smtClean="0"/>
              <a:t>1.8 </a:t>
            </a:r>
            <a:r>
              <a:rPr lang="en-US" sz="2400" dirty="0" smtClean="0"/>
              <a:t>(</a:t>
            </a:r>
            <a:r>
              <a:rPr lang="en-US" sz="2400" dirty="0" smtClean="0"/>
              <a:t>2014)</a:t>
            </a:r>
            <a:endParaRPr lang="en-US" sz="2400" dirty="0" smtClean="0"/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1417638"/>
            <a:ext cx="12700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D3244D-B5FA-48F8-B01F-77AA97085EA2}" type="slidenum">
              <a:rPr lang="en-US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</a:rPr>
              <a:pPr eaLnBrk="1" hangingPunct="1"/>
              <a:t>14</a:t>
            </a:fld>
            <a:endParaRPr lang="en-US">
              <a:solidFill>
                <a:srgbClr val="898989"/>
              </a:solidFill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Downloading Java [optional]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hlinkClick r:id="rId2"/>
              </a:rPr>
              <a:t>http://www.</a:t>
            </a:r>
            <a:r>
              <a:rPr lang="en-US" b="1" dirty="0" smtClean="0">
                <a:hlinkClick r:id="rId2"/>
              </a:rPr>
              <a:t>java</a:t>
            </a:r>
            <a:r>
              <a:rPr lang="en-US" dirty="0" smtClean="0">
                <a:hlinkClick r:id="rId2"/>
              </a:rPr>
              <a:t>.com/get</a:t>
            </a:r>
            <a:r>
              <a:rPr lang="en-US" b="1" dirty="0" smtClean="0">
                <a:hlinkClick r:id="rId2"/>
              </a:rPr>
              <a:t>java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 eaLnBrk="1" hangingPunct="1"/>
            <a:r>
              <a:rPr lang="en-US" dirty="0" smtClean="0"/>
              <a:t>Current: Version 8 update 40 (1.7u25)</a:t>
            </a:r>
          </a:p>
          <a:p>
            <a:pPr lvl="2" eaLnBrk="1" hangingPunct="1"/>
            <a:r>
              <a:rPr lang="en-US" dirty="0" smtClean="0"/>
              <a:t>On Mac, requires Mac OS X 10.7.3 or higher</a:t>
            </a:r>
          </a:p>
          <a:p>
            <a:pPr eaLnBrk="1" hangingPunct="1"/>
            <a:r>
              <a:rPr lang="en-US" dirty="0" smtClean="0"/>
              <a:t>We will be writing (developing) Java code, </a:t>
            </a:r>
            <a:br>
              <a:rPr lang="en-US" dirty="0" smtClean="0"/>
            </a:br>
            <a:r>
              <a:rPr lang="en-US" dirty="0" smtClean="0"/>
              <a:t>so we want </a:t>
            </a:r>
            <a:r>
              <a:rPr lang="en-US" b="1" dirty="0" smtClean="0"/>
              <a:t>JDK</a:t>
            </a:r>
          </a:p>
          <a:p>
            <a:pPr lvl="1" eaLnBrk="1" hangingPunct="1"/>
            <a:r>
              <a:rPr lang="en-US" dirty="0" smtClean="0"/>
              <a:t>Which includes </a:t>
            </a:r>
            <a:r>
              <a:rPr lang="en-US" b="1" dirty="0" smtClean="0"/>
              <a:t>JRE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F49A94-405E-409D-9BC5-3753BCC6204D}" type="slidenum">
              <a:rPr lang="en-US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</a:rPr>
              <a:pPr eaLnBrk="1" hangingPunct="1"/>
              <a:t>15</a:t>
            </a:fld>
            <a:endParaRPr lang="en-US">
              <a:solidFill>
                <a:srgbClr val="898989"/>
              </a:solidFill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A8D377-71C8-49AB-9CD7-7A0749564804}" type="slidenum">
              <a:rPr lang="en-US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</a:rPr>
              <a:pPr eaLnBrk="1" hangingPunct="1"/>
              <a:t>16</a:t>
            </a:fld>
            <a:endParaRPr lang="en-US">
              <a:solidFill>
                <a:srgbClr val="898989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452438"/>
            <a:ext cx="7523163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Integrated Development Environments (IDEs)</a:t>
            </a:r>
          </a:p>
        </p:txBody>
      </p:sp>
      <p:sp>
        <p:nvSpPr>
          <p:cNvPr id="19459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tools</a:t>
            </a:r>
          </a:p>
          <a:p>
            <a:pPr lvl="1" eaLnBrk="1" hangingPunct="1"/>
            <a:r>
              <a:rPr lang="en-US" smtClean="0"/>
              <a:t>Edit text (code) + compile + run</a:t>
            </a:r>
          </a:p>
          <a:p>
            <a:pPr lvl="1" eaLnBrk="1" hangingPunct="1"/>
            <a:r>
              <a:rPr lang="en-US" smtClean="0"/>
              <a:t>Graphical representations of components</a:t>
            </a:r>
          </a:p>
          <a:p>
            <a:pPr eaLnBrk="1" hangingPunct="1"/>
            <a:r>
              <a:rPr lang="en-US" smtClean="0"/>
              <a:t>We’ll be using BlueJ, but you can use others</a:t>
            </a:r>
          </a:p>
        </p:txBody>
      </p:sp>
      <p:pic>
        <p:nvPicPr>
          <p:cNvPr id="19460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4122738"/>
            <a:ext cx="152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4214813"/>
            <a:ext cx="1524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38" y="4138613"/>
            <a:ext cx="1231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6183313" y="5492750"/>
            <a:ext cx="1420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netbeans.org</a:t>
            </a:r>
          </a:p>
        </p:txBody>
      </p: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3975100" y="5492750"/>
            <a:ext cx="119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eclipse.org</a:t>
            </a:r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1860550" y="5492750"/>
            <a:ext cx="101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bluej.org</a:t>
            </a:r>
          </a:p>
        </p:txBody>
      </p:sp>
      <p:pic>
        <p:nvPicPr>
          <p:cNvPr id="19466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600200"/>
            <a:ext cx="2540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Slide Number Placeholder 1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BF7F18-01A3-4E85-8067-6A03CAEA2D4F}" type="slidenum">
              <a:rPr lang="en-US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</a:rPr>
              <a:pPr eaLnBrk="1" hangingPunct="1"/>
              <a:t>17</a:t>
            </a:fld>
            <a:endParaRPr lang="en-US">
              <a:solidFill>
                <a:srgbClr val="898989"/>
              </a:solidFill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Downloading BlueJ [optional]</a:t>
            </a:r>
          </a:p>
        </p:txBody>
      </p:sp>
      <p:pic>
        <p:nvPicPr>
          <p:cNvPr id="20483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417638"/>
            <a:ext cx="6261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2118360" y="5922963"/>
            <a:ext cx="4859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  <a:hlinkClick r:id="rId3"/>
              </a:rPr>
              <a:t>http://</a:t>
            </a:r>
            <a:r>
              <a:rPr lang="en-US" dirty="0" smtClean="0">
                <a:latin typeface="Calibri" pitchFamily="34" charset="0"/>
                <a:hlinkClick r:id="rId3"/>
              </a:rPr>
              <a:t>www.bluej.org/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0486" name="Slide Number Placeholder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8BFE62-8BF2-41CF-921B-52E459B19387}" type="slidenum">
              <a:rPr lang="en-US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</a:rPr>
              <a:pPr eaLnBrk="1" hangingPunct="1"/>
              <a:t>18</a:t>
            </a:fld>
            <a:endParaRPr lang="en-US">
              <a:solidFill>
                <a:srgbClr val="898989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7760" y="1397318"/>
            <a:ext cx="7124700" cy="4307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 time (Monday)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64820" y="1257300"/>
            <a:ext cx="8229600" cy="5189220"/>
          </a:xfrm>
        </p:spPr>
        <p:txBody>
          <a:bodyPr/>
          <a:lstStyle/>
          <a:p>
            <a:pPr eaLnBrk="1" hangingPunct="1"/>
            <a:r>
              <a:rPr lang="en-US" dirty="0" smtClean="0"/>
              <a:t>Get textbook</a:t>
            </a:r>
          </a:p>
          <a:p>
            <a:pPr eaLnBrk="1" hangingPunct="1"/>
            <a:r>
              <a:rPr lang="en-US" dirty="0" smtClean="0"/>
              <a:t>Download Java and </a:t>
            </a:r>
            <a:r>
              <a:rPr lang="en-US" dirty="0" err="1" smtClean="0"/>
              <a:t>BlueJ</a:t>
            </a:r>
            <a:r>
              <a:rPr lang="en-US" dirty="0" smtClean="0"/>
              <a:t> (if needed)</a:t>
            </a:r>
          </a:p>
          <a:p>
            <a:pPr eaLnBrk="1" hangingPunct="1"/>
            <a:r>
              <a:rPr lang="en-US" dirty="0" smtClean="0"/>
              <a:t>Read: </a:t>
            </a:r>
            <a:endParaRPr lang="en-US" sz="2400" dirty="0" smtClean="0"/>
          </a:p>
          <a:p>
            <a:pPr lvl="1" eaLnBrk="1" hangingPunct="1"/>
            <a:r>
              <a:rPr lang="en-US" i="1" dirty="0" smtClean="0"/>
              <a:t>Java: An Introduction…</a:t>
            </a:r>
            <a:r>
              <a:rPr lang="en-US" dirty="0" smtClean="0"/>
              <a:t>, (</a:t>
            </a:r>
            <a:r>
              <a:rPr lang="en-US" dirty="0" err="1" smtClean="0"/>
              <a:t>Savitch</a:t>
            </a:r>
            <a:r>
              <a:rPr lang="en-US" dirty="0" smtClean="0"/>
              <a:t> Notes) Sections 1.1-1.3</a:t>
            </a:r>
          </a:p>
          <a:p>
            <a:pPr lvl="1" eaLnBrk="1" hangingPunct="1"/>
            <a:r>
              <a:rPr lang="en-US" i="1" dirty="0"/>
              <a:t>Absolute Java</a:t>
            </a:r>
            <a:r>
              <a:rPr lang="en-US" dirty="0"/>
              <a:t>, Section </a:t>
            </a:r>
            <a:r>
              <a:rPr lang="en-US" dirty="0" smtClean="0"/>
              <a:t>1.1 and 1.2</a:t>
            </a:r>
            <a:endParaRPr lang="en-US" dirty="0"/>
          </a:p>
          <a:p>
            <a:pPr lvl="1" eaLnBrk="1" hangingPunct="1">
              <a:buNone/>
            </a:pPr>
            <a:endParaRPr lang="en-US" sz="1800" dirty="0" smtClean="0"/>
          </a:p>
          <a:p>
            <a:pPr eaLnBrk="1" hangingPunct="1"/>
            <a:r>
              <a:rPr lang="en-US" dirty="0" smtClean="0"/>
              <a:t>Using </a:t>
            </a:r>
            <a:r>
              <a:rPr lang="en-US" dirty="0" err="1" smtClean="0"/>
              <a:t>BlueJ</a:t>
            </a:r>
            <a:r>
              <a:rPr lang="en-US" dirty="0" smtClean="0"/>
              <a:t> (or other IDE), run sample Java program in display 1.1, </a:t>
            </a:r>
            <a:r>
              <a:rPr lang="en-US" i="1" dirty="0" err="1" smtClean="0"/>
              <a:t>FirstProgram</a:t>
            </a:r>
            <a:endParaRPr lang="en-US" i="1" dirty="0" smtClean="0"/>
          </a:p>
          <a:p>
            <a:pPr eaLnBrk="1" hangingPunct="1"/>
            <a:r>
              <a:rPr lang="en-US" i="1" dirty="0" smtClean="0"/>
              <a:t>Complete Assignment A (Due Saturday)</a:t>
            </a:r>
          </a:p>
        </p:txBody>
      </p:sp>
      <p:sp>
        <p:nvSpPr>
          <p:cNvPr id="22532" name="Slide Number Placeholder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6FEC06-4514-4B13-9A5C-48D49C2C1BE2}" type="slidenum">
              <a:rPr lang="en-US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</a:rPr>
              <a:pPr eaLnBrk="1" hangingPunct="1"/>
              <a:t>19</a:t>
            </a:fld>
            <a:endParaRPr lang="en-US">
              <a:solidFill>
                <a:srgbClr val="898989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22533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572" y="3684270"/>
            <a:ext cx="9064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2" descr="Java™: An Introduction to Problem Solving &amp; Programming, 6th edi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383" y="2532380"/>
            <a:ext cx="8890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History of Java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 1991, James Gosling and Sun Microsystems began designing a language for home appliances (toasters, TVs, etc.).</a:t>
            </a:r>
          </a:p>
          <a:p>
            <a:pPr lvl="1" eaLnBrk="1" hangingPunct="1"/>
            <a:r>
              <a:rPr lang="en-US" sz="2400" smtClean="0"/>
              <a:t>Challenging, because home appliances are controlled by many different chips (processors)</a:t>
            </a:r>
          </a:p>
          <a:p>
            <a:pPr lvl="1" eaLnBrk="1" hangingPunct="1"/>
            <a:r>
              <a:rPr lang="en-US" sz="2400" smtClean="0"/>
              <a:t>Programs were translated first into an intermediate language common to all appliance processors.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History of Java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z="2400" smtClean="0"/>
              <a:t>Then the intermediate language was translated into the machine language for a particular appliance’s processor.</a:t>
            </a:r>
          </a:p>
          <a:p>
            <a:pPr lvl="1" eaLnBrk="1" hangingPunct="1"/>
            <a:r>
              <a:rPr lang="en-US" sz="2400" smtClean="0"/>
              <a:t>Appliance manufacturers weren’t impressed.</a:t>
            </a:r>
            <a:br>
              <a:rPr lang="en-US" sz="2400" smtClean="0"/>
            </a:br>
            <a:endParaRPr lang="en-US" sz="2400" smtClean="0"/>
          </a:p>
          <a:p>
            <a:pPr eaLnBrk="1" hangingPunct="1"/>
            <a:r>
              <a:rPr lang="en-US" sz="2800" smtClean="0"/>
              <a:t>In 1994, Gosling realized that his language would be ideal for a Web browser that could run programs over the Internet.</a:t>
            </a:r>
          </a:p>
          <a:p>
            <a:pPr lvl="1" eaLnBrk="1" hangingPunct="1"/>
            <a:r>
              <a:rPr lang="en-US" sz="2400" smtClean="0"/>
              <a:t>Sun produced the browser known today as HotJava.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and Applets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Two kinds of java programs: </a:t>
            </a:r>
            <a:r>
              <a:rPr lang="en-US" sz="2800" i="1" smtClean="0"/>
              <a:t>applications</a:t>
            </a:r>
            <a:r>
              <a:rPr lang="en-US" sz="2800" smtClean="0"/>
              <a:t> and </a:t>
            </a:r>
            <a:r>
              <a:rPr lang="en-US" sz="2800" i="1" smtClean="0"/>
              <a:t>applets</a:t>
            </a:r>
            <a:endParaRPr lang="en-US" sz="2800" smtClean="0"/>
          </a:p>
          <a:p>
            <a:pPr eaLnBrk="1" hangingPunct="1"/>
            <a:r>
              <a:rPr lang="en-US" sz="2800" smtClean="0"/>
              <a:t>Applications </a:t>
            </a:r>
          </a:p>
          <a:p>
            <a:pPr lvl="1" eaLnBrk="1" hangingPunct="1"/>
            <a:r>
              <a:rPr lang="en-US" sz="2400" smtClean="0"/>
              <a:t>Regular programs </a:t>
            </a:r>
          </a:p>
          <a:p>
            <a:pPr lvl="1" eaLnBrk="1" hangingPunct="1"/>
            <a:r>
              <a:rPr lang="en-US" sz="2400" smtClean="0"/>
              <a:t>Meant to be run on your computer</a:t>
            </a:r>
          </a:p>
          <a:p>
            <a:pPr eaLnBrk="1" hangingPunct="1"/>
            <a:r>
              <a:rPr lang="en-US" sz="2800" smtClean="0"/>
              <a:t>Applets</a:t>
            </a:r>
          </a:p>
          <a:p>
            <a:pPr lvl="1" eaLnBrk="1" hangingPunct="1"/>
            <a:r>
              <a:rPr lang="en-US" sz="2400" smtClean="0"/>
              <a:t>Little applications</a:t>
            </a:r>
          </a:p>
          <a:p>
            <a:pPr lvl="1" eaLnBrk="1" hangingPunct="1"/>
            <a:r>
              <a:rPr lang="en-US" sz="2400" smtClean="0"/>
              <a:t>Meant to be sent to another location on the internet and run there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 First Java Application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239000" cy="4041775"/>
          </a:xfrm>
        </p:spPr>
        <p:txBody>
          <a:bodyPr/>
          <a:lstStyle/>
          <a:p>
            <a:pPr eaLnBrk="1" hangingPunct="1"/>
            <a:r>
              <a:rPr lang="en-US" sz="2800" smtClean="0"/>
              <a:t>View </a:t>
            </a:r>
            <a:r>
              <a:rPr lang="en-US" sz="2800" smtClean="0">
                <a:hlinkClick r:id="rId2" action="ppaction://hlinkfile"/>
              </a:rPr>
              <a:t>sample program </a:t>
            </a:r>
            <a:r>
              <a:rPr lang="en-US" sz="2800" smtClean="0"/>
              <a:t>Listing 1.1</a:t>
            </a:r>
          </a:p>
          <a:p>
            <a:pPr lvl="1" eaLnBrk="1" hangingPunct="1"/>
            <a:r>
              <a:rPr lang="en-US" sz="3200" b="1" smtClean="0">
                <a:solidFill>
                  <a:srgbClr val="0070C0"/>
                </a:solidFill>
                <a:latin typeface="Courier New" pitchFamily="49" charset="0"/>
              </a:rPr>
              <a:t>class FirstProgram</a:t>
            </a:r>
            <a:endParaRPr lang="en-US" sz="3200" b="1" smtClean="0">
              <a:solidFill>
                <a:srgbClr val="0070C0"/>
              </a:solidFill>
            </a:endParaRPr>
          </a:p>
        </p:txBody>
      </p:sp>
      <p:pic>
        <p:nvPicPr>
          <p:cNvPr id="58377" name="Picture 9"/>
          <p:cNvPicPr>
            <a:picLocks noChangeAspect="1" noChangeArrowheads="1"/>
          </p:cNvPicPr>
          <p:nvPr/>
        </p:nvPicPr>
        <p:blipFill>
          <a:blip r:embed="rId3" cstate="print"/>
          <a:srcRect l="3403" t="13966" r="2415" b="12003"/>
          <a:stretch>
            <a:fillRect/>
          </a:stretch>
        </p:blipFill>
        <p:spPr bwMode="auto">
          <a:xfrm>
            <a:off x="1571625" y="3127375"/>
            <a:ext cx="6810375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7173" name="Picture 5" descr="D1_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1255713"/>
            <a:ext cx="77343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[In Mac OS X Terminal window]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1D9AC8-16C1-4ACF-A861-A8DF892704F2}" type="slidenum">
              <a:rPr lang="en-US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</a:rPr>
              <a:pPr eaLnBrk="1" hangingPunct="1"/>
              <a:t>6</a:t>
            </a:fld>
            <a:endParaRPr lang="en-US">
              <a:solidFill>
                <a:srgbClr val="898989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1128713" y="1874838"/>
            <a:ext cx="69834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7F7F7F"/>
                </a:solidFill>
                <a:latin typeface="Courier New" pitchFamily="49" charset="0"/>
              </a:rPr>
              <a:t>d-173-250-140-5:Code joe$ </a:t>
            </a:r>
            <a:r>
              <a:rPr lang="en-US" b="1">
                <a:latin typeface="Courier New" pitchFamily="49" charset="0"/>
              </a:rPr>
              <a:t>ls FirstProgram*</a:t>
            </a:r>
          </a:p>
          <a:p>
            <a:pPr algn="l"/>
            <a:r>
              <a:rPr lang="en-US">
                <a:latin typeface="Courier New" pitchFamily="49" charset="0"/>
              </a:rPr>
              <a:t>FirstProgram.java</a:t>
            </a:r>
          </a:p>
          <a:p>
            <a:pPr algn="l"/>
            <a:r>
              <a:rPr lang="en-US">
                <a:solidFill>
                  <a:srgbClr val="7F7F7F"/>
                </a:solidFill>
                <a:latin typeface="Courier New" pitchFamily="49" charset="0"/>
              </a:rPr>
              <a:t>d-173-250-140-5:Code joe$ </a:t>
            </a:r>
            <a:r>
              <a:rPr lang="en-US" b="1">
                <a:latin typeface="Courier New" pitchFamily="49" charset="0"/>
              </a:rPr>
              <a:t>javac FirstProgram.java</a:t>
            </a:r>
          </a:p>
          <a:p>
            <a:pPr algn="l"/>
            <a:r>
              <a:rPr lang="en-US">
                <a:solidFill>
                  <a:srgbClr val="7F7F7F"/>
                </a:solidFill>
                <a:latin typeface="Courier New" pitchFamily="49" charset="0"/>
              </a:rPr>
              <a:t>d-173-250-140-5:Code joe$ </a:t>
            </a:r>
            <a:r>
              <a:rPr lang="en-US" b="1">
                <a:latin typeface="Courier New" pitchFamily="49" charset="0"/>
              </a:rPr>
              <a:t>ls FirstProgram*</a:t>
            </a:r>
          </a:p>
          <a:p>
            <a:pPr algn="l"/>
            <a:r>
              <a:rPr lang="en-US">
                <a:latin typeface="Courier New" pitchFamily="49" charset="0"/>
              </a:rPr>
              <a:t>FirstProgram.class	FirstProgram.java</a:t>
            </a:r>
          </a:p>
          <a:p>
            <a:pPr algn="l"/>
            <a:r>
              <a:rPr lang="en-US">
                <a:solidFill>
                  <a:srgbClr val="7F7F7F"/>
                </a:solidFill>
                <a:latin typeface="Courier New" pitchFamily="49" charset="0"/>
              </a:rPr>
              <a:t>d-173-250-140-5:Code joe$ </a:t>
            </a:r>
            <a:r>
              <a:rPr lang="en-US" b="1">
                <a:latin typeface="Courier New" pitchFamily="49" charset="0"/>
              </a:rPr>
              <a:t>java FirstProgram</a:t>
            </a:r>
          </a:p>
          <a:p>
            <a:pPr algn="l"/>
            <a:r>
              <a:rPr lang="en-US">
                <a:latin typeface="Courier New" pitchFamily="49" charset="0"/>
              </a:rPr>
              <a:t>Hello reader.</a:t>
            </a:r>
          </a:p>
          <a:p>
            <a:pPr algn="l"/>
            <a:r>
              <a:rPr lang="en-US">
                <a:latin typeface="Courier New" pitchFamily="49" charset="0"/>
              </a:rPr>
              <a:t>Welcome to Java.</a:t>
            </a:r>
          </a:p>
          <a:p>
            <a:pPr algn="l"/>
            <a:r>
              <a:rPr lang="en-US">
                <a:latin typeface="Courier New" pitchFamily="49" charset="0"/>
              </a:rPr>
              <a:t>Let's demonstrate a simple calculation.</a:t>
            </a:r>
          </a:p>
          <a:p>
            <a:pPr algn="l"/>
            <a:r>
              <a:rPr lang="en-US">
                <a:latin typeface="Courier New" pitchFamily="49" charset="0"/>
              </a:rPr>
              <a:t>2 plus 2 is 4</a:t>
            </a:r>
          </a:p>
          <a:p>
            <a:pPr algn="l"/>
            <a:r>
              <a:rPr lang="en-US">
                <a:solidFill>
                  <a:srgbClr val="7F7F7F"/>
                </a:solidFill>
                <a:latin typeface="Courier New" pitchFamily="49" charset="0"/>
              </a:rPr>
              <a:t>d-173-250-140-5:Code joe$ </a:t>
            </a:r>
          </a:p>
          <a:p>
            <a:endParaRPr lang="en-US">
              <a:latin typeface="Courier New" pitchFamily="49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2151063" y="5291138"/>
            <a:ext cx="4849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  <a:ea typeface="ＭＳ Ｐゴシック" pitchFamily="34" charset="-128"/>
              </a:rPr>
              <a:t>Program [only] computes 2 + 2 = 4.</a:t>
            </a:r>
            <a:br>
              <a:rPr lang="en-US" sz="2400">
                <a:latin typeface="Calibri" pitchFamily="34" charset="0"/>
                <a:ea typeface="ＭＳ Ｐゴシック" pitchFamily="34" charset="-128"/>
              </a:rPr>
            </a:br>
            <a:r>
              <a:rPr lang="en-US" sz="2400">
                <a:latin typeface="Calibri" pitchFamily="34" charset="0"/>
                <a:ea typeface="ＭＳ Ｐゴシック" pitchFamily="34" charset="-128"/>
              </a:rPr>
              <a:t>How can we make this more general?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"/>
            <a:ext cx="5103813" cy="609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Programs</a:t>
            </a:r>
          </a:p>
        </p:txBody>
      </p:sp>
      <p:sp>
        <p:nvSpPr>
          <p:cNvPr id="10243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1AF033-6417-49A7-B35E-CD65EB202579}" type="slidenum">
              <a:rPr lang="en-US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</a:rPr>
              <a:pPr eaLnBrk="1" hangingPunct="1"/>
              <a:t>8</a:t>
            </a:fld>
            <a:endParaRPr lang="en-US">
              <a:solidFill>
                <a:srgbClr val="898989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pic>
        <p:nvPicPr>
          <p:cNvPr id="10244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1422400"/>
            <a:ext cx="243840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888" y="6257925"/>
            <a:ext cx="5270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1428750"/>
            <a:ext cx="64389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Terminology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person who writes a program is called the </a:t>
            </a:r>
            <a:r>
              <a:rPr lang="en-US" sz="2800" i="1" smtClean="0"/>
              <a:t>programmer.</a:t>
            </a:r>
          </a:p>
          <a:p>
            <a:pPr eaLnBrk="1" hangingPunct="1"/>
            <a:r>
              <a:rPr lang="en-US" sz="2800" smtClean="0"/>
              <a:t>The person who interacts with the program is called the </a:t>
            </a:r>
            <a:r>
              <a:rPr lang="en-US" sz="2800" i="1" smtClean="0"/>
              <a:t>user.</a:t>
            </a:r>
          </a:p>
          <a:p>
            <a:pPr eaLnBrk="1" hangingPunct="1"/>
            <a:r>
              <a:rPr lang="en-US" sz="2800" smtClean="0"/>
              <a:t>A </a:t>
            </a:r>
            <a:r>
              <a:rPr lang="en-US" sz="2800" i="1" smtClean="0"/>
              <a:t>package </a:t>
            </a:r>
            <a:r>
              <a:rPr lang="en-US" sz="2800" smtClean="0"/>
              <a:t>is a library of classes that have been defined already.</a:t>
            </a:r>
          </a:p>
          <a:p>
            <a:pPr lvl="1" eaLnBrk="1" hangingPunct="1"/>
            <a:r>
              <a:rPr lang="en-US" sz="2400" b="1" smtClean="0">
                <a:solidFill>
                  <a:srgbClr val="0070C0"/>
                </a:solidFill>
                <a:latin typeface="Courier New" pitchFamily="49" charset="0"/>
              </a:rPr>
              <a:t>import java.util.Scanner;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Savitch5Template</Template>
  <TotalTime>1346</TotalTime>
  <Words>591</Words>
  <Application>Microsoft Office PowerPoint</Application>
  <PresentationFormat>On-screen Show (4:3)</PresentationFormat>
  <Paragraphs>109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Savitch4Template</vt:lpstr>
      <vt:lpstr>Section 1.3 A Sip of Java: Outline</vt:lpstr>
      <vt:lpstr>History of Java</vt:lpstr>
      <vt:lpstr>History of Java</vt:lpstr>
      <vt:lpstr>Applications and Applets</vt:lpstr>
      <vt:lpstr>A First Java Application</vt:lpstr>
      <vt:lpstr>[In Mac OS X Terminal window]</vt:lpstr>
      <vt:lpstr>Slide 7</vt:lpstr>
      <vt:lpstr>Java Programs</vt:lpstr>
      <vt:lpstr>Some Terminology</vt:lpstr>
      <vt:lpstr>Some Terminology</vt:lpstr>
      <vt:lpstr>Printing to the Screen</vt:lpstr>
      <vt:lpstr>Printing to the Screen</vt:lpstr>
      <vt:lpstr>Compiling a Java Program or Class</vt:lpstr>
      <vt:lpstr>Java</vt:lpstr>
      <vt:lpstr>Downloading Java [optional]</vt:lpstr>
      <vt:lpstr>Slide 16</vt:lpstr>
      <vt:lpstr>Integrated Development Environments (IDEs)</vt:lpstr>
      <vt:lpstr>Downloading BlueJ [optional]</vt:lpstr>
      <vt:lpstr>Next time (Monday)</vt:lpstr>
    </vt:vector>
  </TitlesOfParts>
  <Company>BYU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Computers and Java</dc:title>
  <dc:creator>Robert P. Burton</dc:creator>
  <cp:lastModifiedBy>Joey</cp:lastModifiedBy>
  <cp:revision>106</cp:revision>
  <cp:lastPrinted>2013-08-28T17:42:32Z</cp:lastPrinted>
  <dcterms:created xsi:type="dcterms:W3CDTF">2004-08-20T17:48:18Z</dcterms:created>
  <dcterms:modified xsi:type="dcterms:W3CDTF">2015-03-27T03:44:09Z</dcterms:modified>
</cp:coreProperties>
</file>