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83" r:id="rId12"/>
    <p:sldId id="28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0" r:id="rId27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3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BFF94-4C06-492F-BA96-6841D61AAD1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88F41-F8C6-4A89-97EF-BE7B36507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4695860-E7D8-45B5-AC05-43556474540F}" type="datetimeFigureOut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F51E1C-F350-4103-8288-89C0869BE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6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FCE07B-B3FE-4B84-959A-91582082C3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80314E-CDA0-45CA-A38F-EEBE2E1434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2DC2BE-FF63-48B3-B662-D292C12A69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424D47-4789-4B82-AF91-13137BFF10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C81B18-04F3-4AEC-99BE-D19FC53A19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A70C4-A09C-4646-A37F-CEFADCB6FA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67A09D-0872-4AF9-9ABC-1857E531AC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298EC7-1A1E-42AE-89B9-41409EB211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B38A1F-F967-4020-A948-5B81F96834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FE9532-9F35-486E-9E82-897D76F5BC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B7BC6-05B6-40D9-AF57-1FB2145E62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391CA3-118C-4A1A-AEF2-43D295B284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CAA29-331F-44EF-91CF-4585D8947D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0BCB45-97B7-446A-AD5C-9BD0224560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9105A-2273-463A-8A12-26D309A4A93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ACB22C-82AE-4FC6-92B6-B71374C3FE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56DC45-D4A7-4C99-AA3A-3FE418C3A6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7E92CD-B34A-4CC6-A8F8-B21D4AF6C2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845F07-8F0A-437A-ABD7-3EF5A1B13C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1F3162-E2F1-4183-8D94-1ACCDD1EB99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AA508F-CDAA-4FE1-BE66-1D73382369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FF9B59-AEBE-48AF-AA3D-B2A888561E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11692-9CFC-4CD6-817B-76CB14F7EFF1}" type="datetime1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F2EBF8C-9A9A-4194-BABC-5BCA77C9F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53E1C-326D-4A87-A543-F0AD77BF7A8F}" type="datetime1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5F29B71-207E-4C2F-8AA4-0BEABE8B5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B3694-5240-4F02-B21F-4B36A12E8CD6}" type="datetime1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CF5D1D5-7B60-449D-988B-418BE5D53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0C4B4-AD33-4520-AB89-D010C5ABB627}" type="datetime1">
              <a:rPr lang="en-US"/>
              <a:pPr>
                <a:defRPr/>
              </a:pPr>
              <a:t>4/9/2015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8B50EB8B-1E8C-4A85-929B-5D56BBE66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F41-8EFF-4623-8290-3E23F07E15C5}" type="datetime1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F710C82-5A59-4457-831C-4E3CD0768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67F51-07B2-492F-8ECE-F91FF52B9EAF}" type="datetime1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1E0D667-9DBE-4C90-8938-F8092C2DF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90AEE-7DC5-4227-8420-DFDC090D144B}" type="datetime1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1CD6D87-FF22-4718-A3DA-C7561EFF5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97DA9-B333-4AE2-BDF9-63B79FDB1462}" type="datetime1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E2F6A02-478D-48DB-8D42-4BE8A0D09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C16B3-083C-402D-A09F-C4A5C664BCFE}" type="datetime1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9F1A674-5F39-46C4-98F7-570D9F3BF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B19B7-F001-439A-9ED6-DE8BA57E7396}" type="datetime1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5851DD9-B3F5-4705-84D0-535473FA7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DEDAA-5B52-40C8-9C2F-5113905A3C55}" type="datetime1">
              <a:rPr lang="en-US"/>
              <a:pPr>
                <a:defRPr/>
              </a:pPr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8BB6740-5A87-4FE3-B648-4336B41D3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FAB24D-74DD-403A-ABDF-AD0C08C5EA85}" type="datetime1">
              <a:rPr lang="en-US"/>
              <a:pPr>
                <a:defRPr/>
              </a:pPr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6F37838C-8857-4706-9C28-1F83A9886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Screen Output Section 2.1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49F1A674-5F39-46C4-98F7-570D9F3BFE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5029200" cy="308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95800"/>
            <a:ext cx="721112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152400"/>
            <a:ext cx="8077200" cy="9445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printf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Method (Part 1 of 3)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49F1A674-5F39-46C4-98F7-570D9F3BFE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2074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printf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Method (Part 2 of 3)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962400"/>
            <a:ext cx="3276600" cy="131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49F1A674-5F39-46C4-98F7-570D9F3BFE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400800" cy="284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printf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Method (Part 3 of 3)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211955"/>
            <a:ext cx="676910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66800" y="6059177"/>
            <a:ext cx="533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 The default for decimals is 6 decimal places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054100"/>
          </a:xfrm>
        </p:spPr>
        <p:txBody>
          <a:bodyPr/>
          <a:lstStyle/>
          <a:p>
            <a:pPr eaLnBrk="1" hangingPunct="1"/>
            <a:r>
              <a:rPr lang="en-US" sz="3200" smtClean="0"/>
              <a:t>Formatting Money Amounts with </a:t>
            </a:r>
            <a:r>
              <a:rPr lang="en-US" sz="3200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good format </a:t>
            </a:r>
            <a:r>
              <a:rPr lang="en-US" sz="2800" dirty="0" err="1" smtClean="0"/>
              <a:t>specifier</a:t>
            </a:r>
            <a:r>
              <a:rPr lang="en-US" sz="2800" dirty="0" smtClean="0"/>
              <a:t> for outputting an amount of money stored as a double type is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%.2f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It says to include exactly two digits after the decimal point and to use the smallest field width that the value will fit into: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double price = 19.99;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System.out.printf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("The price is $%.2f each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.“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                  price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);</a:t>
            </a:r>
            <a:endParaRPr lang="en-US" sz="20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produces the 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The price is $19.99 each.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1AC2A85-29A0-4318-9C5F-E6C3BFDDF89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Legacy Code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Code that is "old fashioned" but too expensive to replace is called </a:t>
            </a:r>
            <a:r>
              <a:rPr lang="en-US" sz="2800" i="1" smtClean="0"/>
              <a:t>legacy code</a:t>
            </a:r>
          </a:p>
          <a:p>
            <a:pPr eaLnBrk="1" hangingPunct="1"/>
            <a:r>
              <a:rPr lang="en-US" sz="2800" smtClean="0"/>
              <a:t>Sometimes legacy code is translated into a more modern language</a:t>
            </a:r>
          </a:p>
          <a:p>
            <a:pPr eaLnBrk="1" hangingPunct="1"/>
            <a:r>
              <a:rPr lang="en-US" sz="2800" smtClean="0"/>
              <a:t>The Java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800" smtClean="0"/>
              <a:t> is just like a C language function of the same name</a:t>
            </a:r>
          </a:p>
          <a:p>
            <a:pPr eaLnBrk="1" hangingPunct="1"/>
            <a:r>
              <a:rPr lang="en-US" sz="2800" smtClean="0"/>
              <a:t>This was done intentionally to make it easier to translate C code into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8C1DFB3-3878-4E9D-B150-39343D1305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Money Formats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400" smtClean="0"/>
              <a:t> class enables a program to output amounts of money using the appropriate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000" smtClean="0"/>
              <a:t> class must first be </a:t>
            </a:r>
            <a:r>
              <a:rPr lang="en-US" sz="2000" i="1" smtClean="0"/>
              <a:t>imported</a:t>
            </a:r>
            <a:r>
              <a:rPr lang="en-US" sz="2000" smtClean="0"/>
              <a:t> in order to use 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import java.text.NumberFormat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object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000" smtClean="0"/>
              <a:t> must then be created using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000" smtClean="0"/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format</a:t>
            </a:r>
            <a:r>
              <a:rPr lang="en-US" sz="2000" smtClean="0"/>
              <a:t> method takes a floating-point number as an argument and returns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smtClean="0"/>
              <a:t> value representation of the number in the local 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DD79291-E06D-42CE-B7F4-49983F015EE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ChangeArrowheads="1"/>
          </p:cNvSpPr>
          <p:nvPr/>
        </p:nvSpPr>
        <p:spPr bwMode="auto">
          <a:xfrm>
            <a:off x="1436688" y="2974975"/>
            <a:ext cx="7272337" cy="9874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914400" y="1219200"/>
            <a:ext cx="4325938" cy="609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Money Formats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848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import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java.text.NumberFormat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public class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CurrencyFormatDemo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public static void main(String[]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("Default location:");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moneyFormater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          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NumberFormat.getCurrencyInstance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moneyFormater.format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(19.8));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moneyFormater.format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(19.81111));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moneyFormater.format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(19.89999));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moneyFormater.format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(19));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8C5378E-FF95-4660-9946-74F7FCE1491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62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ChangeArrowheads="1"/>
          </p:cNvSpPr>
          <p:nvPr/>
        </p:nvSpPr>
        <p:spPr bwMode="auto">
          <a:xfrm>
            <a:off x="914400" y="2590800"/>
            <a:ext cx="7543800" cy="31242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Money Formats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of the previous program</a:t>
            </a:r>
          </a:p>
          <a:p>
            <a:pPr lvl="2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Default location: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$19.80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$19.81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$19.90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7F2C911-3189-4131-ADBA-72753D1D548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9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Locale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Invoking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800" smtClean="0"/>
              <a:t> method without any arguments produces an object that will format numbers according to the default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contrast, the location can be explicitly specified by providing a location from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Locale</a:t>
            </a:r>
            <a:r>
              <a:rPr lang="en-US" sz="2800" smtClean="0"/>
              <a:t> class as an argument to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800" smtClean="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doing so,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Locale</a:t>
            </a:r>
            <a:r>
              <a:rPr lang="en-US" sz="2400" smtClean="0"/>
              <a:t> class must first be imported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import java.util.Locale;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6E894A4-1FDE-4EE3-98FE-F751F808986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ChangeArrowheads="1"/>
          </p:cNvSpPr>
          <p:nvPr/>
        </p:nvSpPr>
        <p:spPr bwMode="auto">
          <a:xfrm>
            <a:off x="1217613" y="3194050"/>
            <a:ext cx="6675437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725488" y="1277938"/>
            <a:ext cx="4456112" cy="6238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Specifiying Locale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295400"/>
            <a:ext cx="7948612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import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java.text.NumberFormat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import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java.util.Locale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public class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CurrencyFormatDemo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public static void main(String[]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(“France as location:");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moneyFormater2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NumberFormat.getCurrencyInstance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Locale.FRANCE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(moneyFormater2.format(19.8));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(moneyFormater2.format(19.81111));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(moneyFormater2.format(19.89999));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(moneyFormater2.format(19));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AC7B6F1-2A0A-4C23-8EFC-DF80902B1D8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1206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System.out.println</a:t>
            </a:r>
            <a:r>
              <a:rPr lang="en-US" sz="3200" smtClean="0">
                <a:latin typeface="Courier New" pitchFamily="49" charset="0"/>
              </a:rPr>
              <a:t> </a:t>
            </a:r>
            <a:r>
              <a:rPr lang="en-US" sz="3200" smtClean="0"/>
              <a:t>for console output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835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z="2800" smtClean="0"/>
              <a:t> is an object that is part of the Java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800" smtClean="0"/>
              <a:t> is a method invoked by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 smtClean="0"/>
              <a:t>object that can be used for </a:t>
            </a:r>
            <a:r>
              <a:rPr lang="en-US" sz="2800" i="1" smtClean="0"/>
              <a:t>console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data to be output is given as an argument in parentheses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plus sign is used to connect more than one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Every invocation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400" smtClean="0"/>
              <a:t> ends a line of output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System.out.println("The answer is " + 42);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AA608DA-820F-4B8E-8109-AEFA5953D96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/>
          </p:cNvSpPr>
          <p:nvPr/>
        </p:nvSpPr>
        <p:spPr bwMode="auto">
          <a:xfrm>
            <a:off x="914400" y="2590800"/>
            <a:ext cx="7543800" cy="31242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Locale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of the previous program</a:t>
            </a:r>
          </a:p>
          <a:p>
            <a:pPr lvl="2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France as location: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19,80 €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19,81 €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19,90 €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19,00 €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A2594F-4358-4E93-A729-94F5EDC5946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3253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Locale Constants for Currencies of Different Countries</a:t>
            </a:r>
          </a:p>
        </p:txBody>
      </p:sp>
      <p:pic>
        <p:nvPicPr>
          <p:cNvPr id="55298" name="Picture 8" descr="savitch_c02d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600" y="1625600"/>
            <a:ext cx="7772400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6B44671-1DD0-424B-9FBB-657860F6F9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53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Importing Packages and Classes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Libraries in Java are called </a:t>
            </a:r>
            <a:r>
              <a:rPr lang="en-US" sz="2400" i="1" dirty="0" smtClean="0"/>
              <a:t>packages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package is a collection of classes that is stored in a manner that makes it easily accessible to any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 order to use a class that belongs to a package,  the class must be brought into a program using an </a:t>
            </a:r>
            <a:r>
              <a:rPr lang="en-US" sz="2000" i="1" dirty="0" smtClean="0"/>
              <a:t>import</a:t>
            </a:r>
            <a:r>
              <a:rPr lang="en-US" sz="2000" dirty="0" smtClean="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Classes found in the package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000" dirty="0" smtClean="0"/>
              <a:t> are imported automatically into every Java program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import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java.text.NumberFormat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// import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theNumberFormat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class only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import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java.text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.*;</a:t>
            </a:r>
            <a:r>
              <a:rPr lang="en-US" sz="16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//import all the classes in package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java.text</a:t>
            </a:r>
            <a:endParaRPr lang="en-US" sz="18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455B658-CE6F-49B5-8524-6F5FB7392F5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73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DecimalFormat</a:t>
            </a:r>
            <a:r>
              <a:rPr lang="en-US" smtClean="0"/>
              <a:t> Class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400" smtClean="0"/>
              <a:t> class enables a program to format numbers in a variety of 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 smtClean="0"/>
              <a:t> class must first be </a:t>
            </a:r>
            <a:r>
              <a:rPr lang="en-US" sz="2000" i="1" smtClean="0"/>
              <a:t>imported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 smtClean="0"/>
              <a:t> object is associated with a pattern when it is created using the new command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object can then be used with the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format</a:t>
            </a:r>
            <a:r>
              <a:rPr lang="en-US" sz="2000" smtClean="0"/>
              <a:t> to create strings that satisfy the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object of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 smtClean="0"/>
              <a:t> has a number of different methods that can be used to produce numeral strings in various formats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888D9E2-4F26-4C24-9C31-A2F1E6FC7B7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b="1" dirty="0" err="1" smtClean="0">
                <a:latin typeface="Courier New" pitchFamily="49" charset="0"/>
              </a:rPr>
              <a:t>DecimalFormat</a:t>
            </a:r>
            <a:r>
              <a:rPr lang="en-US" sz="3200" dirty="0" smtClean="0"/>
              <a:t> Class </a:t>
            </a:r>
            <a:br>
              <a:rPr lang="en-US" sz="3200" dirty="0" smtClean="0"/>
            </a:br>
            <a:r>
              <a:rPr lang="en-US" sz="3200" dirty="0" smtClean="0"/>
              <a:t>(Part 1 of 3)</a:t>
            </a:r>
          </a:p>
        </p:txBody>
      </p:sp>
      <p:pic>
        <p:nvPicPr>
          <p:cNvPr id="61442" name="Picture 13" descr="savitch_c02d05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600" y="1257300"/>
            <a:ext cx="77724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1AF6A1F-266F-47BF-BAC1-73DFC7F7F35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49F1A674-5F39-46C4-98F7-570D9F3BFEF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212131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DecimalFormat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Class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(Part 2 of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b="1" dirty="0" err="1" smtClean="0">
                <a:latin typeface="Courier New" pitchFamily="49" charset="0"/>
              </a:rPr>
              <a:t>DecimalFormat</a:t>
            </a:r>
            <a:r>
              <a:rPr lang="en-US" sz="3200" dirty="0" smtClean="0"/>
              <a:t> Class </a:t>
            </a:r>
            <a:br>
              <a:rPr lang="en-US" sz="3200" dirty="0" smtClean="0"/>
            </a:br>
            <a:r>
              <a:rPr lang="en-US" sz="3200" dirty="0" smtClean="0"/>
              <a:t>(Part 3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7C22AEB-7CFB-4054-BC7E-8C13C19EBF4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34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39946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0006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println</a:t>
            </a:r>
            <a:r>
              <a:rPr lang="en-US" smtClean="0"/>
              <a:t> Versus </a:t>
            </a:r>
            <a:r>
              <a:rPr lang="en-US" b="1" smtClean="0">
                <a:latin typeface="Courier New" pitchFamily="49" charset="0"/>
              </a:rPr>
              <a:t>print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method that can be invoked by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mtClean="0"/>
              <a:t> object is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mtClean="0"/>
              <a:t> method is like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mtClean="0"/>
              <a:t>, except that it does not end a line</a:t>
            </a:r>
          </a:p>
          <a:p>
            <a:pPr lvl="1" eaLnBrk="1" hangingPunct="1"/>
            <a:r>
              <a:rPr lang="en-US" smtClean="0"/>
              <a:t>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mtClean="0"/>
              <a:t>, the next output goes on a new line</a:t>
            </a:r>
          </a:p>
          <a:p>
            <a:pPr lvl="1" eaLnBrk="1" hangingPunct="1"/>
            <a:r>
              <a:rPr lang="en-US" smtClean="0"/>
              <a:t>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mtClean="0"/>
              <a:t>, the next output goes on the same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80909E8-A602-4FC3-935A-F08EE7AE79E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Output with </a:t>
            </a:r>
            <a:r>
              <a:rPr lang="en-US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Starting with version 5.0, Java includes a method named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 smtClean="0"/>
              <a:t> that can be used to produce output in a specific format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Java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 smtClean="0"/>
              <a:t> is similar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400" smtClean="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Like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000" smtClean="0"/>
              <a:t> does not advance the output to the next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System.out.printf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can have any number of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first argument is always a </a:t>
            </a:r>
            <a:r>
              <a:rPr lang="en-US" sz="2000" i="1" smtClean="0"/>
              <a:t>format string</a:t>
            </a:r>
            <a:r>
              <a:rPr lang="en-US" sz="2000" smtClean="0"/>
              <a:t> that contains one or more </a:t>
            </a:r>
            <a:r>
              <a:rPr lang="en-US" sz="2000" i="1" smtClean="0"/>
              <a:t>format specifiers</a:t>
            </a:r>
            <a:r>
              <a:rPr lang="en-US" sz="2000" smtClean="0"/>
              <a:t> for the remaining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All the arguments except the first are values to be output to the screen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08DDB13-06C3-416A-9DD2-EEEFFBDC520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printf</a:t>
            </a:r>
            <a:r>
              <a:rPr lang="en-US" b="1" smtClean="0"/>
              <a:t> </a:t>
            </a:r>
            <a:r>
              <a:rPr lang="en-US" smtClean="0"/>
              <a:t>Format Specifier</a:t>
            </a:r>
            <a:endParaRPr lang="en-US" b="1" smtClean="0">
              <a:latin typeface="Courier New" pitchFamily="49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597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code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double price = 19.8;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("$");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System.out.printf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("%6.2f", price);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(" each");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will output the line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$ 19.80 each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format string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"%6.2f"</a:t>
            </a:r>
            <a:r>
              <a:rPr lang="en-US" sz="2000" dirty="0" smtClean="0"/>
              <a:t> indicates the following: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End any text to be output and start the format </a:t>
            </a:r>
            <a:r>
              <a:rPr lang="en-US" sz="1800" dirty="0" err="1" smtClean="0"/>
              <a:t>specifier</a:t>
            </a:r>
            <a:r>
              <a:rPr lang="en-US" sz="1800" dirty="0" smtClean="0"/>
              <a:t> (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%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Display up  to 6 right-justified characters, pad fewer than six characters on the left with blank spaces (i.e., </a:t>
            </a:r>
            <a:r>
              <a:rPr lang="en-US" sz="1800" i="1" dirty="0" smtClean="0"/>
              <a:t>field width</a:t>
            </a:r>
            <a:r>
              <a:rPr lang="en-US" sz="1800" dirty="0" smtClean="0"/>
              <a:t> is 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6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Display exactly 2 digits </a:t>
            </a:r>
            <a:r>
              <a:rPr lang="en-US" sz="1800" b="1" dirty="0" smtClean="0">
                <a:solidFill>
                  <a:srgbClr val="0000FF"/>
                </a:solidFill>
              </a:rPr>
              <a:t>(rounded</a:t>
            </a:r>
            <a:r>
              <a:rPr lang="en-US" sz="1800" dirty="0" smtClean="0"/>
              <a:t>) after the decimal point (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.2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Display a floating point number, and end the format </a:t>
            </a:r>
            <a:r>
              <a:rPr lang="en-US" sz="1800" dirty="0" err="1" smtClean="0"/>
              <a:t>specifier</a:t>
            </a:r>
            <a:r>
              <a:rPr lang="en-US" sz="1800" dirty="0" smtClean="0"/>
              <a:t> (i.e., the </a:t>
            </a:r>
            <a:r>
              <a:rPr lang="en-US" sz="1800" i="1" dirty="0" smtClean="0"/>
              <a:t>conversion character</a:t>
            </a:r>
            <a:r>
              <a:rPr lang="en-US" sz="1800" dirty="0" smtClean="0"/>
              <a:t> is 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f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B6D9A4B-47D0-42F2-B3F7-CDE840A1951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Right and Left Justification in </a:t>
            </a:r>
            <a:r>
              <a:rPr lang="en-US" sz="3200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double value = 12.123;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System.out.printf("Start%8.2fEnd", value);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System.out.printf("Start%-8.2fEnd", value);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will output the following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Start   12.12End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Start12.12   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format string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"Start%8.2fEnd"</a:t>
            </a:r>
            <a:r>
              <a:rPr lang="en-US" sz="2000" smtClean="0"/>
              <a:t> produces output that is right justified with three blank spaces before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12.12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format string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"Start%-8.2fEnd"</a:t>
            </a:r>
            <a:r>
              <a:rPr lang="en-US" sz="2000" smtClean="0"/>
              <a:t> produces output that is left justified with three blank spaces after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12.12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96B8A98-504C-4882-A9D7-E390649E59F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arguments with </a:t>
            </a:r>
            <a:r>
              <a:rPr lang="en-US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following code contains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 smtClean="0"/>
              <a:t> statement having three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double price = 19.8;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String name = "magic apple";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System.out.printf("$%6.2f for each %s.",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    price, name);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System.out.println("Wow");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will output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$ 19.80 for each magic apple.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Wow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the first argument is a format string containing two format specifiers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%6.2f </a:t>
            </a:r>
            <a:r>
              <a:rPr lang="en-US" sz="2000" smtClean="0"/>
              <a:t>and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%s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These format specifiers match up with the two arguments that follow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000" smtClean="0"/>
              <a:t> and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000" smtClean="0"/>
              <a:t>)</a:t>
            </a: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50F5B86-986D-4114-B923-B6C80F927E1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 Breaks with </a:t>
            </a:r>
            <a:r>
              <a:rPr lang="en-US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Line breaks can be included in a format string using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%n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code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double price = 19.8;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String name = "magic apple";</a:t>
            </a:r>
            <a:endParaRPr lang="en-US" sz="20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System.outprintf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("$%6.2f for each %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s.%n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", price, name);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("Wow");</a:t>
            </a:r>
            <a:endParaRPr lang="en-US" sz="20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will output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$ 19.80 for each magic apple.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Wow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29ABCEC-A910-4DFF-9582-93B92E27911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Format Specifiers for </a:t>
            </a:r>
            <a:r>
              <a:rPr lang="en-US" sz="3200" b="1" smtClean="0">
                <a:latin typeface="Courier New" pitchFamily="49" charset="0"/>
              </a:rPr>
              <a:t>System.out.printf</a:t>
            </a:r>
          </a:p>
        </p:txBody>
      </p:sp>
      <p:pic>
        <p:nvPicPr>
          <p:cNvPr id="30722" name="Picture 6" descr="savitch_c02d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600" y="1625600"/>
            <a:ext cx="7772400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736D8E4-B2F4-4F84-9996-7899F3FFD89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1510</Words>
  <Application>Microsoft Office PowerPoint</Application>
  <PresentationFormat>On-screen Show (4:3)</PresentationFormat>
  <Paragraphs>248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Chapter 2</vt:lpstr>
      <vt:lpstr>System.out.println for console output</vt:lpstr>
      <vt:lpstr>println Versus print</vt:lpstr>
      <vt:lpstr>Formatting Output with printf</vt:lpstr>
      <vt:lpstr>printf Format Specifier</vt:lpstr>
      <vt:lpstr>Right and Left Justification in printf</vt:lpstr>
      <vt:lpstr>Multiple arguments with printf</vt:lpstr>
      <vt:lpstr>Line Breaks with printf</vt:lpstr>
      <vt:lpstr>Format Specifiers for System.out.printf</vt:lpstr>
      <vt:lpstr>PowerPoint Presentation</vt:lpstr>
      <vt:lpstr>PowerPoint Presentation</vt:lpstr>
      <vt:lpstr>PowerPoint Presentation</vt:lpstr>
      <vt:lpstr>Formatting Money Amounts with printf</vt:lpstr>
      <vt:lpstr>Legacy Code</vt:lpstr>
      <vt:lpstr>Money Formats</vt:lpstr>
      <vt:lpstr>Money Formats</vt:lpstr>
      <vt:lpstr>Money Formats</vt:lpstr>
      <vt:lpstr>Specifying Locale</vt:lpstr>
      <vt:lpstr>Specifiying Locale</vt:lpstr>
      <vt:lpstr>Specifying Locale</vt:lpstr>
      <vt:lpstr>Locale Constants for Currencies of Different Countries</vt:lpstr>
      <vt:lpstr>Importing Packages and Classes</vt:lpstr>
      <vt:lpstr>The DecimalFormat Class</vt:lpstr>
      <vt:lpstr>The DecimalFormat Class  (Part 1 of 3)</vt:lpstr>
      <vt:lpstr>PowerPoint Presentation</vt:lpstr>
      <vt:lpstr>The DecimalFormat Class  (Part 3 of 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38</cp:revision>
  <cp:lastPrinted>2013-10-02T06:11:22Z</cp:lastPrinted>
  <dcterms:created xsi:type="dcterms:W3CDTF">2006-08-16T00:00:00Z</dcterms:created>
  <dcterms:modified xsi:type="dcterms:W3CDTF">2015-04-09T21:20:18Z</dcterms:modified>
</cp:coreProperties>
</file>