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1" r:id="rId19"/>
    <p:sldId id="302" r:id="rId20"/>
    <p:sldId id="303" r:id="rId21"/>
    <p:sldId id="304" r:id="rId22"/>
    <p:sldId id="305" r:id="rId23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2C2F6-9BED-4CF1-B454-34C1C42BB084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5C00-5BED-4D66-B1EF-06D21CF0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4695860-E7D8-45B5-AC05-43556474540F}" type="datetimeFigureOut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F51E1C-F350-4103-8288-89C0869BE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3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E8A19D-F340-43AE-B400-CEDF2D9383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B5A6AF-E355-44A4-B87A-485628B0FE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BAAA60-D0C0-4301-939C-E745FFF168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A17A63-550F-4622-9E52-0196FF5B9C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F417B-A92F-43A6-8EA6-093F6C9828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C704AB-CEC4-45D6-BD52-E339EA04C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E73ED-AD0B-4BF1-B9A8-07D9EDB912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016086-95BA-490B-8306-47F74BD886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8F7985-EF35-4A8A-80FC-1DCCCCD902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EDD52A-4037-4EDC-9FFC-2E1878B832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8FAC83-39EF-4F1A-AC68-396423C357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2824FA-37ED-4F5D-83D7-0A569ED668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1635BC-35DB-4D65-8965-DE56BC9596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90B78-0FB9-40A9-A6D5-03DFC7DB28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011D6E-E651-4A09-A612-5E9883436E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99E3B-B489-483A-8F16-DFC970750E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FB90F-51BD-4F35-ADAD-F6C9BC4E67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614817-8013-4A8D-BECC-705C98CF29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5223B5-52D0-40B6-8931-C586F23DB9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422C83-BF34-4F50-BE2F-7C8BDBDF79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B8D7A-664C-4712-B923-A3994E13E1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FC9441-A271-407C-9A5D-F7CD43B7D8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11692-9CFC-4CD6-817B-76CB14F7EFF1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F2EBF8C-9A9A-4194-BABC-5BCA77C9F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3E1C-326D-4A87-A543-F0AD77BF7A8F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5F29B71-207E-4C2F-8AA4-0BEABE8B5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B3694-5240-4F02-B21F-4B36A12E8CD6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CF5D1D5-7B60-449D-988B-418BE5D53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0C4B4-AD33-4520-AB89-D010C5ABB627}" type="datetime1">
              <a:rPr lang="en-US"/>
              <a:pPr>
                <a:defRPr/>
              </a:pPr>
              <a:t>4/13/2014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8B50EB8B-1E8C-4A85-929B-5D56BBE66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F41-8EFF-4623-8290-3E23F07E15C5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F710C82-5A59-4457-831C-4E3CD0768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67F51-07B2-492F-8ECE-F91FF52B9EAF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1E0D667-9DBE-4C90-8938-F8092C2DF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0AEE-7DC5-4227-8420-DFDC090D144B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1CD6D87-FF22-4718-A3DA-C7561EFF5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97DA9-B333-4AE2-BDF9-63B79FDB1462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E2F6A02-478D-48DB-8D42-4BE8A0D09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C16B3-083C-402D-A09F-C4A5C664BCFE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9F1A674-5F39-46C4-98F7-570D9F3BF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19B7-F001-439A-9ED6-DE8BA57E7396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5851DD9-B3F5-4705-84D0-535473FA7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DEDAA-5B52-40C8-9C2F-5113905A3C55}" type="datetime1">
              <a:rPr lang="en-US"/>
              <a:pPr>
                <a:defRPr/>
              </a:pPr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BB6740-5A87-4FE3-B648-4336B41D3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FAB24D-74DD-403A-ABDF-AD0C08C5EA85}" type="datetime1">
              <a:rPr lang="en-US"/>
              <a:pPr>
                <a:defRPr/>
              </a:pPr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F37838C-8857-4706-9C28-1F83A9886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905000"/>
            <a:ext cx="3505200" cy="1219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2.2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Console Input Using The Scanner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4953000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</p:txBody>
      </p:sp>
      <p:pic>
        <p:nvPicPr>
          <p:cNvPr id="15366" name="Picture 9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7675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Keyboard Input Demonstration (Part 2 of 3)</a:t>
            </a:r>
          </a:p>
        </p:txBody>
      </p:sp>
      <p:pic>
        <p:nvPicPr>
          <p:cNvPr id="83970" name="Picture 5" descr="savitch_c02d07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15DEA16-B065-4B33-A9DE-A0267BD328A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Keyboard Input Demonstration (Part 3 of 3)</a:t>
            </a:r>
          </a:p>
        </p:txBody>
      </p:sp>
      <p:pic>
        <p:nvPicPr>
          <p:cNvPr id="86018" name="Picture 4" descr="savitch_c02d07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CE32DF3-56B4-4332-A211-0068A46D025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Dealing with the Line Terminator, </a:t>
            </a:r>
            <a:r>
              <a:rPr lang="en-US" sz="3200" b="1" smtClean="0">
                <a:latin typeface="Courier New" pitchFamily="49" charset="0"/>
              </a:rPr>
              <a:t>'\n'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 smtClean="0"/>
              <a:t> of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reads the remainder of a line of text starting wherever the last keyboard reading left off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This can cause problems when combining it with different methods for reading from the keyboard such as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nextInt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Given 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int n = keyboard.nextInt();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s1 = keyboard.nextLine();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s2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and the input,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Heads are better than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1 head.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what are the values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2000" smtClean="0"/>
              <a:t>,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2000" smtClean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51F9D44-0202-4BF5-A641-D8D729DA664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Dealing with the Line Terminator, </a:t>
            </a:r>
            <a:r>
              <a:rPr lang="en-US" sz="3200" b="1" smtClean="0">
                <a:latin typeface="Courier New" pitchFamily="49" charset="0"/>
              </a:rPr>
              <a:t>'\n'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code and input on the previous slide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 smtClean="0"/>
              <a:t>will be 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 smtClean="0"/>
              <a:t>,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 smtClean="0"/>
              <a:t>will be 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""</a:t>
            </a:r>
            <a:r>
              <a:rPr lang="en-US" sz="2000" smtClean="0"/>
              <a:t>, and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 smtClean="0"/>
              <a:t>will be 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following results were desired instead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 smtClean="0"/>
              <a:t>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 smtClean="0"/>
              <a:t>, 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 smtClean="0"/>
              <a:t>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  <a:r>
              <a:rPr lang="en-US" sz="2000" smtClean="0"/>
              <a:t>, and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 smtClean="0"/>
              <a:t>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"1 head"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smtClean="0"/>
              <a:t>then an extra invocation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400" smtClean="0"/>
              <a:t> would be needed to get rid of the end of line character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400" smtClean="0"/>
              <a:t>)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ABC592D-0A34-4D5D-BEB6-4E1D2D0B7CA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in the Class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1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92162" name="Picture 5" descr="savitch_c02d08_1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87463"/>
            <a:ext cx="69469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DDE9B5B-E71E-4E46-A86F-5446AF91430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in the Class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2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94210" name="Picture 3" descr="savitch_c02d08_2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95400"/>
            <a:ext cx="69373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A56D01A-5845-41CA-A877-5CC4A9D055B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in the Class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3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96258" name="Picture 3" descr="savitch_c02d08_3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95400"/>
            <a:ext cx="6856413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E3F86B7-F0C0-423D-ADEE-969E82B15AE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Tip:  Prompt for Input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program should always prompt the user when he or she needs to input some data: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"Enter the number of pods followed by");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"the number of peas in a pod:");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87AB21C-3C1D-4766-88D3-B02C0FFC3C1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Empty String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string can have any number of characters, including zero characters</a:t>
            </a:r>
          </a:p>
          <a:p>
            <a:pPr lvl="1" eaLnBrk="1" hangingPunct="1"/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""</a:t>
            </a:r>
            <a:r>
              <a:rPr lang="en-US" sz="2400" smtClean="0"/>
              <a:t> is the empty string</a:t>
            </a:r>
          </a:p>
          <a:p>
            <a:pPr eaLnBrk="1" hangingPunct="1"/>
            <a:r>
              <a:rPr lang="en-US" sz="2800" smtClean="0"/>
              <a:t>When a program executes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smtClean="0"/>
              <a:t> method to read a line of text, and the user types nothing on the line but presses the </a:t>
            </a:r>
            <a:r>
              <a:rPr lang="en-US" sz="2800" b="1" smtClean="0"/>
              <a:t>Enter</a:t>
            </a:r>
            <a:r>
              <a:rPr lang="en-US" sz="2800" smtClean="0"/>
              <a:t> key, then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smtClean="0"/>
              <a:t> Method reads the empty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EDC8984-F4A8-4435-8EC7-C95A079BD57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Input Delimiters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delimiters that separate keyboard input can be changed when using 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dirty="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example, the following code could be used to create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dirty="0" smtClean="0"/>
              <a:t> object and change the delimiter from whitespace to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"##"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Scanner keyboard2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keyboard2.useDelimiter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("##");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After invocation of the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useDelimiter</a:t>
            </a:r>
            <a:r>
              <a:rPr lang="en-US" sz="2400" dirty="0" smtClean="0"/>
              <a:t> method,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"##"</a:t>
            </a:r>
            <a:r>
              <a:rPr lang="en-US" sz="2400" dirty="0" smtClean="0"/>
              <a:t> and not whitespace will be the only input delimiter for the input object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keyboard2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B207AA2-6892-4C30-AD46-4FD28D86EE8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Console Input Using the </a:t>
            </a:r>
            <a:r>
              <a:rPr lang="en-US" sz="3200" b="1" dirty="0" smtClean="0">
                <a:latin typeface="Courier New" pitchFamily="49" charset="0"/>
              </a:rPr>
              <a:t>Scanner</a:t>
            </a:r>
            <a:r>
              <a:rPr lang="en-US" sz="3200" dirty="0" smtClean="0"/>
              <a:t> Class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Starting with version 5.0, Java includes a class for doing simple keyboard input named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order to use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class, a program must include the following line near the start of the file: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import java.util.Scanner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statement tells Java 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Make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class available to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Find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class in a library of classes (i.e., Java </a:t>
            </a:r>
            <a:r>
              <a:rPr lang="en-US" sz="2000" i="1" smtClean="0"/>
              <a:t>package</a:t>
            </a:r>
            <a:r>
              <a:rPr lang="en-US" sz="2000" smtClean="0"/>
              <a:t>) named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31A80F6-F1C6-4703-B3E7-B78FCF36BC0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Input Delimiter </a:t>
            </a:r>
            <a:br>
              <a:rPr lang="en-US" sz="3200" smtClean="0"/>
            </a:br>
            <a:r>
              <a:rPr lang="en-US" sz="3200" smtClean="0"/>
              <a:t>(Part 1 of 3)</a:t>
            </a:r>
          </a:p>
        </p:txBody>
      </p:sp>
      <p:pic>
        <p:nvPicPr>
          <p:cNvPr id="110594" name="Picture 5" descr="savitch_c02d10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033321D-DC25-4E3D-8CF3-427D92AB3F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105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Input Delimiter </a:t>
            </a:r>
            <a:br>
              <a:rPr lang="en-US" sz="3200" smtClean="0"/>
            </a:br>
            <a:r>
              <a:rPr lang="en-US" sz="3200" smtClean="0"/>
              <a:t>(Part 2 of 3)</a:t>
            </a:r>
          </a:p>
        </p:txBody>
      </p:sp>
      <p:pic>
        <p:nvPicPr>
          <p:cNvPr id="112642" name="Picture 3" descr="savitch_c02d10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675FFFF-C907-49DE-A5D0-DA79BBB4776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Input Delimiter </a:t>
            </a:r>
            <a:br>
              <a:rPr lang="en-US" sz="3200" smtClean="0"/>
            </a:br>
            <a:r>
              <a:rPr lang="en-US" sz="3200" smtClean="0"/>
              <a:t>(Part 3 of 3)</a:t>
            </a:r>
          </a:p>
        </p:txBody>
      </p:sp>
      <p:pic>
        <p:nvPicPr>
          <p:cNvPr id="114690" name="Picture 3" descr="savitch_c02d10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31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80566B7-79A2-4E48-81FA-29CE73A1217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146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70800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line creates an object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and names the object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 smtClean="0"/>
              <a:t>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Although a name like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 smtClean="0"/>
              <a:t> is often used,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object can be given any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example, in the following code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object is named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scannerObject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 scannerObject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Once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object has been created, a program can then use that object to perform keyboard input using methods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C7397DB-FDC9-4B7E-A8E6-71FA1BE45E4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nextInt</a:t>
            </a:r>
            <a:r>
              <a:rPr lang="en-US" sz="2400" smtClean="0"/>
              <a:t> reads one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numberOfPods = keyboard.nextInt();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nextDouble</a:t>
            </a:r>
            <a:r>
              <a:rPr lang="en-US" sz="2400" smtClean="0"/>
              <a:t> reads one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d1 = keyboard.nextDouble();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Multiple inputs must be separated by </a:t>
            </a:r>
            <a:r>
              <a:rPr lang="en-US" sz="2400" i="1" smtClean="0"/>
              <a:t>whitespace</a:t>
            </a:r>
            <a:r>
              <a:rPr lang="en-US" sz="2400" smtClean="0"/>
              <a:t> and read by multiple invocations of the appropriate 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Whitespace is any string of characters, such as blank spaces, tabs, and line breaks that print out as white space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A65CD2E-6A16-47CB-9B36-08C4553E647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</a:t>
            </a:r>
            <a:r>
              <a:rPr lang="en-US" sz="2400" smtClean="0"/>
              <a:t> reads one string of non-whitespace characters delimited by whitespace characters such as blanks or the beginning or end of a line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 word1 = keyboard.next();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 word2 = keyboard.next();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and the input line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jelly beans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The value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word1</a:t>
            </a:r>
            <a:r>
              <a:rPr lang="en-US" sz="2400" smtClean="0"/>
              <a:t> would be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jelly</a:t>
            </a:r>
            <a:r>
              <a:rPr lang="en-US" sz="2400" smtClean="0"/>
              <a:t>, and the value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word2</a:t>
            </a:r>
            <a:r>
              <a:rPr lang="en-US" sz="2400" smtClean="0"/>
              <a:t> would be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beans</a:t>
            </a: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0C1471B-733F-4783-BBBA-4BA05B73C53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 smtClean="0"/>
              <a:t> reads an entire line of keyboard input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line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reads in an entire line and places the string that is read into the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end of an input line is indicated by the escape sequence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This is the character input when the </a:t>
            </a:r>
            <a:r>
              <a:rPr lang="en-US" sz="1800" b="1" smtClean="0"/>
              <a:t>Enter</a:t>
            </a:r>
            <a:r>
              <a:rPr lang="en-US" sz="1800" smtClean="0"/>
              <a:t> key is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On the screen it is indicated by the ending of one line and the beginning of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 smtClean="0"/>
              <a:t> reads a line of text, it reads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000" smtClean="0"/>
              <a:t> character, so the next reading of input begins on the next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However, the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 smtClean="0"/>
              <a:t> does not become part of the string value returned (e.g., the string named by the variable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line</a:t>
            </a:r>
            <a:r>
              <a:rPr lang="en-US" sz="1800" smtClean="0"/>
              <a:t> above does not end with the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 smtClean="0"/>
              <a:t> character)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6B10590-28B4-495B-B816-BEC3D298BD7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Keyboard Input Demonstration </a:t>
            </a:r>
            <a:br>
              <a:rPr lang="en-US" sz="3200" smtClean="0"/>
            </a:br>
            <a:r>
              <a:rPr lang="en-US" sz="3200" smtClean="0"/>
              <a:t>(Part 1 of 2)</a:t>
            </a:r>
          </a:p>
        </p:txBody>
      </p:sp>
      <p:pic>
        <p:nvPicPr>
          <p:cNvPr id="77826" name="Picture 5" descr="savitch_c02d06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418" b="2362"/>
          <a:stretch>
            <a:fillRect/>
          </a:stretch>
        </p:blipFill>
        <p:spPr bwMode="auto">
          <a:xfrm>
            <a:off x="863600" y="1346200"/>
            <a:ext cx="77724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1C15A5B-344E-4385-A58B-95FDE6942B4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Keyboard Input Demonstration </a:t>
            </a:r>
            <a:br>
              <a:rPr lang="en-US" sz="3200" smtClean="0"/>
            </a:br>
            <a:r>
              <a:rPr lang="en-US" sz="3200" smtClean="0"/>
              <a:t>(Part 2 of 2)</a:t>
            </a:r>
          </a:p>
        </p:txBody>
      </p:sp>
      <p:pic>
        <p:nvPicPr>
          <p:cNvPr id="79874" name="Picture 4" descr="savitch_c02d06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282700"/>
            <a:ext cx="77724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59D79A6-1A37-4AE5-AA47-EF43FAACEE7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Keyboard Input Demonstration (Part 1 of 3)</a:t>
            </a:r>
          </a:p>
        </p:txBody>
      </p:sp>
      <p:pic>
        <p:nvPicPr>
          <p:cNvPr id="81922" name="Picture 5" descr="savitch_c02d07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3600" y="1625600"/>
            <a:ext cx="77724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B40234B-A21A-47BF-A99B-3D7205D48D1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1041</Words>
  <Application>Microsoft Office PowerPoint</Application>
  <PresentationFormat>On-screen Show (4:3)</PresentationFormat>
  <Paragraphs>159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Chapter 2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Keyboard Input Demonstration  (Part 1 of 2)</vt:lpstr>
      <vt:lpstr>Keyboard Input Demonstration  (Part 2 of 2)</vt:lpstr>
      <vt:lpstr>Another Keyboard Input Demonstration (Part 1 of 3)</vt:lpstr>
      <vt:lpstr>Another Keyboard Input Demonstration (Part 2 of 3)</vt:lpstr>
      <vt:lpstr>Another Keyboard Input Demonstration (Part 3 of 3)</vt:lpstr>
      <vt:lpstr>Pitfall:  Dealing with the Line Terminator, '\n'</vt:lpstr>
      <vt:lpstr>Pitfall:  Dealing with the Line Terminator, '\n'</vt:lpstr>
      <vt:lpstr>Methods in the Class Scanner  (Part 1 of 3)</vt:lpstr>
      <vt:lpstr>Methods in the Class Scanner  (Part 2 of 3)</vt:lpstr>
      <vt:lpstr>Methods in the Class Scanner  (Part 3 of 3)</vt:lpstr>
      <vt:lpstr>Programming Tip:  Prompt for Input</vt:lpstr>
      <vt:lpstr>The Empty String</vt:lpstr>
      <vt:lpstr>Other Input Delimiters</vt:lpstr>
      <vt:lpstr>Changing the Input Delimiter  (Part 1 of 3)</vt:lpstr>
      <vt:lpstr>Changing the Input Delimiter  (Part 2 of 3)</vt:lpstr>
      <vt:lpstr>Changing the Input Delimiter  (Part 3 of 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26</cp:revision>
  <cp:lastPrinted>2013-10-02T06:14:43Z</cp:lastPrinted>
  <dcterms:created xsi:type="dcterms:W3CDTF">2006-08-16T00:00:00Z</dcterms:created>
  <dcterms:modified xsi:type="dcterms:W3CDTF">2014-04-14T05:58:07Z</dcterms:modified>
</cp:coreProperties>
</file>