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4" r:id="rId13"/>
    <p:sldId id="266" r:id="rId14"/>
    <p:sldId id="267" r:id="rId15"/>
    <p:sldId id="268" r:id="rId16"/>
    <p:sldId id="269" r:id="rId17"/>
    <p:sldId id="275" r:id="rId18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A20D-7301-4B5E-AE1F-89B880A96821}" type="datetimeFigureOut">
              <a:rPr lang="en-US" smtClean="0"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08F4-D423-4A62-B682-19EC986ED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8C3CB1-6181-489A-8076-3BA314BBD076}" type="datetimeFigureOut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DD69CE-EA2F-4D69-A3DC-9A65C2B9E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06F343-943B-47A7-AE04-201AED5A76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0D8F92-7C1D-4388-B952-D759F0464D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30BC9-C784-49D9-9D52-07D325FA57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00AFF3-803F-4FEE-A108-C681DFF773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D0FCC-BCAD-440D-8EF1-B31EF7585A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94E7E0-8932-49E3-B75F-C09043621B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3D3C4-7A83-493E-9BEB-7671BA0026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F66668-E243-4560-BBF4-7C785F63FE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28412E-09C9-4F00-B898-60F0826DA5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54ACB-3D79-4733-B12D-FBC7BEBECA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63BDC9-D530-4B9F-88C9-45A6A9A755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73D7BE-A1A8-4F17-90A4-B46283AF62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DF0E6B-B708-4EC6-B678-324D8DCCDF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FCAC88-6396-43E3-B3DD-9F7A8D386C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0D8F92-7C1D-4388-B952-D759F0464D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4B9E-8C3F-4E69-B88F-98BB0D912A8C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65855C6-D30B-49A8-8AEC-91359090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AF197-4D00-45C3-BF5C-B0DE75F2A856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7B888FC-4E6B-4931-80FE-C140F9874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07F-CD3E-4865-B113-2EDC425AB193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B28ACA1-1172-4268-BE04-F6CBB6F5D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E9D5-3983-48C1-8A1D-915FE2F24CFE}" type="datetime1">
              <a:rPr lang="en-US"/>
              <a:pPr>
                <a:defRPr/>
              </a:pPr>
              <a:t>1/14/2014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655F6834-047C-40CB-87BB-2B7CA39EB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A2F6-7B21-4CC6-97AB-E57B3550CFDF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8774AC5-A79C-415A-B3CC-C69E06772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0766E-952A-4D6C-8072-D3034EB6AEF9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52EE72C-7D2D-453C-AEA8-6B2402B44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54E7-BD35-40E7-8AB3-F1ECAB6B02AD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3313A77-27B9-4BBA-B67E-36A4C7560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4A9AC-1AF3-48B4-AE3C-C9E970A72C3A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4FB38319-7313-480C-A0B7-9E30CA3F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6E5A7-8D2D-4012-9EB1-713C667BE57A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C750038-BBBC-44B9-A254-C9E3287ED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220E-7E12-4087-8F5E-B86145427E99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4892ECA-A0FD-43B6-A696-2E8747865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41C7-B10B-492E-9394-E8CB42814334}" type="datetime1">
              <a:rPr lang="en-US"/>
              <a:pPr>
                <a:defRPr/>
              </a:pPr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8CA0661-3D8A-436C-912E-8850EEBAA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2C4A8-090B-4A53-BDA3-DC12D4AA5303}" type="datetime1">
              <a:rPr lang="en-US"/>
              <a:pPr>
                <a:defRPr/>
              </a:pPr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B6383C-6CC1-4A78-887C-6ABD05BF2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Branching Mechanism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3.1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</a:t>
            </a:r>
            <a:r>
              <a:rPr lang="en-US" b="1" smtClean="0">
                <a:latin typeface="Courier New" pitchFamily="49" charset="0"/>
              </a:rPr>
              <a:t>if-else</a:t>
            </a:r>
            <a:r>
              <a:rPr lang="en-US" smtClean="0"/>
              <a:t> Statement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PercentageGrade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&gt;= 90)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(“Your grade is A.”);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else if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PercentageGrade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&gt;=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80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4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(“Your grade is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B.”);</a:t>
            </a:r>
            <a:endParaRPr lang="en-US" sz="24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else if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PercentageGrade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&gt;=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70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4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(“Your grade is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C.”);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else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PercentageGrade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&gt;=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60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(“Your grade is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D.”);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(“Your grade is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F.”);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 rot="-5400000">
            <a:off x="1866900" y="30861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2131D0C-6791-45E2-A5A6-32007AEF01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618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 smtClean="0"/>
              <a:t> statement is the only other kind of Java statement that implements </a:t>
            </a:r>
            <a:r>
              <a:rPr lang="en-US" sz="2800" i="1" dirty="0" err="1" smtClean="0"/>
              <a:t>multiway</a:t>
            </a:r>
            <a:r>
              <a:rPr lang="en-US" sz="2800" dirty="0" smtClean="0"/>
              <a:t> branching</a:t>
            </a:r>
          </a:p>
          <a:p>
            <a:pPr lvl="1" eaLnBrk="1" hangingPunct="1"/>
            <a:r>
              <a:rPr lang="en-US" sz="2400" dirty="0" smtClean="0"/>
              <a:t>When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dirty="0" smtClean="0"/>
              <a:t> statement is evaluated, one of a number of different branches is executed</a:t>
            </a:r>
          </a:p>
          <a:p>
            <a:pPr lvl="1" eaLnBrk="1" hangingPunct="1"/>
            <a:r>
              <a:rPr lang="en-US" sz="2400" dirty="0" smtClean="0"/>
              <a:t>The choice of which branch to execute is determined by a </a:t>
            </a:r>
            <a:r>
              <a:rPr lang="en-US" sz="2400" i="1" dirty="0" smtClean="0"/>
              <a:t>controlling expression</a:t>
            </a:r>
            <a:r>
              <a:rPr lang="en-US" sz="2400" dirty="0" smtClean="0"/>
              <a:t> enclosed in parentheses after the keyword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/>
            <a:r>
              <a:rPr lang="en-US" sz="2000" b="1" dirty="0" smtClean="0"/>
              <a:t>The controlling expression must evaluate to a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000" b="1" dirty="0" smtClean="0"/>
              <a:t>,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/>
              <a:t>,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short</a:t>
            </a:r>
            <a:r>
              <a:rPr lang="en-US" sz="2000" b="1" dirty="0" smtClean="0"/>
              <a:t>, or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byte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FF105DC-E3CC-4BA2-96A0-4E2E7422330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19100" y="76200"/>
            <a:ext cx="8229600" cy="63976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754060"/>
            <a:ext cx="5698996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vehicleClass</a:t>
            </a:r>
            <a:r>
              <a:rPr lang="en-US" dirty="0" smtClean="0"/>
              <a:t>;</a:t>
            </a:r>
          </a:p>
          <a:p>
            <a:r>
              <a:rPr lang="en-US" dirty="0" smtClean="0"/>
              <a:t>double tool;</a:t>
            </a:r>
          </a:p>
          <a:p>
            <a:r>
              <a:rPr lang="en-US" dirty="0"/>
              <a:t> </a:t>
            </a:r>
            <a:r>
              <a:rPr lang="en-US" dirty="0" smtClean="0"/>
              <a:t>       . . .</a:t>
            </a:r>
          </a:p>
          <a:p>
            <a:r>
              <a:rPr lang="en-US" dirty="0" smtClean="0"/>
              <a:t>switch (</a:t>
            </a:r>
            <a:r>
              <a:rPr lang="en-US" dirty="0" err="1" smtClean="0"/>
              <a:t>vehicleClass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case 1: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(“Passenger car.”);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toll = 0.50;</a:t>
            </a:r>
          </a:p>
          <a:p>
            <a:r>
              <a:rPr lang="en-US" dirty="0"/>
              <a:t> </a:t>
            </a:r>
            <a:r>
              <a:rPr lang="en-US" dirty="0" smtClean="0"/>
              <a:t>             break;</a:t>
            </a:r>
          </a:p>
          <a:p>
            <a:r>
              <a:rPr lang="en-US" dirty="0" smtClean="0"/>
              <a:t>      case 2: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System.out.println</a:t>
            </a:r>
            <a:r>
              <a:rPr lang="en-US" dirty="0" smtClean="0"/>
              <a:t>(“Bus.”);</a:t>
            </a:r>
            <a:endParaRPr lang="en-US" dirty="0"/>
          </a:p>
          <a:p>
            <a:r>
              <a:rPr lang="en-US" dirty="0"/>
              <a:t>              toll = </a:t>
            </a:r>
            <a:r>
              <a:rPr lang="en-US" dirty="0" smtClean="0"/>
              <a:t>1.50</a:t>
            </a:r>
            <a:r>
              <a:rPr lang="en-US" dirty="0"/>
              <a:t>;</a:t>
            </a:r>
          </a:p>
          <a:p>
            <a:r>
              <a:rPr lang="en-US" dirty="0"/>
              <a:t>              break;</a:t>
            </a:r>
          </a:p>
          <a:p>
            <a:r>
              <a:rPr lang="en-US" dirty="0" smtClean="0"/>
              <a:t>     case 3: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System.out.println</a:t>
            </a:r>
            <a:r>
              <a:rPr lang="en-US" dirty="0" smtClean="0"/>
              <a:t>(“Truck.”);</a:t>
            </a:r>
            <a:endParaRPr lang="en-US" dirty="0"/>
          </a:p>
          <a:p>
            <a:r>
              <a:rPr lang="en-US" dirty="0"/>
              <a:t>              toll = </a:t>
            </a:r>
            <a:r>
              <a:rPr lang="en-US" dirty="0" smtClean="0"/>
              <a:t>2.00;</a:t>
            </a:r>
            <a:endParaRPr lang="en-US" dirty="0"/>
          </a:p>
          <a:p>
            <a:r>
              <a:rPr lang="en-US" dirty="0"/>
              <a:t>              break;</a:t>
            </a:r>
          </a:p>
          <a:p>
            <a:r>
              <a:rPr lang="en-US" dirty="0" smtClean="0"/>
              <a:t>     default: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System.out.println</a:t>
            </a:r>
            <a:r>
              <a:rPr lang="en-US" dirty="0" smtClean="0"/>
              <a:t>(“Unknown vehicle class!”);</a:t>
            </a:r>
          </a:p>
          <a:p>
            <a:r>
              <a:rPr lang="en-US" dirty="0" smtClean="0"/>
              <a:t>             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branch statement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 starts with the reserved word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case</a:t>
            </a:r>
            <a:r>
              <a:rPr lang="en-US" sz="2400" smtClean="0"/>
              <a:t>, followed by a </a:t>
            </a:r>
            <a:r>
              <a:rPr lang="en-US" sz="2400" i="1" smtClean="0"/>
              <a:t>constant </a:t>
            </a:r>
            <a:r>
              <a:rPr lang="en-US" sz="2400" smtClean="0"/>
              <a:t>called a </a:t>
            </a:r>
            <a:r>
              <a:rPr lang="en-US" sz="2400" i="1" smtClean="0"/>
              <a:t>case label</a:t>
            </a:r>
            <a:r>
              <a:rPr lang="en-US" sz="2400" smtClean="0"/>
              <a:t>, followed by a colon, and then a sequence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case label must be of the same type as the controlling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Case labels need not be listed in order or span a complete interval, but each one may appear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sequence of statements may be followed by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000" smtClean="0"/>
              <a:t> statement (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break;</a:t>
            </a:r>
            <a:r>
              <a:rPr lang="en-US" sz="20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25EF7A8-611B-49C9-B4F4-D6678B934A4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There can also be a section labeled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400" smtClean="0"/>
              <a:t>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smtClean="0"/>
              <a:t>section is optional, and is usually last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Even if the case labels cover all possible outcomes in a given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 smtClean="0"/>
              <a:t> statement,  it is still a good practice to include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 smtClean="0"/>
              <a:t> section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It can be used to output an error message, for example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When the controlling expression is evaluated, the code for the case label whose value matches the controlling expression is executed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/>
              <a:t>If no case label matches, then the only statements executed are those following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default</a:t>
            </a:r>
            <a:r>
              <a:rPr lang="en-US" sz="2000" smtClean="0"/>
              <a:t> label (if there is one)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8E18BFC-77E4-4C0A-97B5-63CDA767668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switch</a:t>
            </a:r>
            <a:r>
              <a:rPr lang="en-US" smtClean="0"/>
              <a:t> Statement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 smtClean="0"/>
              <a:t> statement ends when it executes a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800" dirty="0" smtClean="0"/>
              <a:t> statement, or when the end of the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800" dirty="0" smtClean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/>
              <a:t>When the computer executes the statements after a case label, it continues until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 smtClean="0"/>
              <a:t> statement is reached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 smtClean="0"/>
              <a:t> statement is omitted, then after executing the code for one case, the computer will go on to execute the code for the next case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break</a:t>
            </a:r>
            <a:r>
              <a:rPr lang="en-US" sz="2400" dirty="0" smtClean="0"/>
              <a:t> statement is omitted inadvertently, the compiler will not issue an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B21B9C9-57AE-4F0C-9625-95F6807498A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switch (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Controlling_Expression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) {</a:t>
            </a: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case Case_Label_1: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Statement_Sequence_1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case Case_Label_2: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Statement_Sequence_2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case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Case_Label_n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Statement_Sequence_n</a:t>
            </a:r>
            <a:endParaRPr lang="en-US" sz="1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</a:t>
            </a:r>
            <a:r>
              <a:rPr lang="en-US" sz="1800" b="1" dirty="0" err="1" smtClean="0">
                <a:solidFill>
                  <a:srgbClr val="034CA1"/>
                </a:solidFill>
                <a:latin typeface="Courier New" pitchFamily="49" charset="0"/>
              </a:rPr>
              <a:t>Default_Statement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Sequence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 rot="-5400000">
            <a:off x="2431257" y="3664743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7DBE7B1-4AC4-4B09-81D8-764E83EFB69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096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Pearson Addison-Wesley. All rights reserved.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3-</a:t>
            </a:r>
            <a:fld id="{9C750038-BBBC-44B9-A254-C9E3287EDA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mtClean="0"/>
              <a:t>The Conditional Operator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1066800"/>
            <a:ext cx="73914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i="1" dirty="0">
                <a:latin typeface="Calibri" panose="020F0502020204030204" pitchFamily="34" charset="0"/>
              </a:rPr>
              <a:t>conditional operator</a:t>
            </a:r>
            <a:r>
              <a:rPr lang="en-US" sz="2400" dirty="0">
                <a:latin typeface="Calibri" panose="020F0502020204030204" pitchFamily="34" charset="0"/>
              </a:rPr>
              <a:t> is a notational variant on certain forms of the </a:t>
            </a:r>
            <a:r>
              <a:rPr lang="en-US" sz="2400" b="1" dirty="0">
                <a:solidFill>
                  <a:srgbClr val="034CA1"/>
                </a:solidFill>
                <a:latin typeface="Calibri" panose="020F0502020204030204" pitchFamily="34" charset="0"/>
              </a:rPr>
              <a:t>if-else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statement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 panose="020F050202020403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following examples are equivalent:</a:t>
            </a:r>
          </a:p>
        </p:txBody>
      </p:sp>
      <p:sp>
        <p:nvSpPr>
          <p:cNvPr id="6" name="Rectangle 5"/>
          <p:cNvSpPr/>
          <p:nvPr/>
        </p:nvSpPr>
        <p:spPr>
          <a:xfrm>
            <a:off x="939800" y="2358307"/>
            <a:ext cx="7315200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if 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( n1 </a:t>
            </a: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&gt; 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n2 )  </a:t>
            </a:r>
            <a:endParaRPr lang="en-US" sz="16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   max = n1; 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else </a:t>
            </a:r>
            <a:endParaRPr lang="en-US" sz="16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  max </a:t>
            </a: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= n2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6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1600" dirty="0" smtClean="0"/>
              <a:t>            vs.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  max </a:t>
            </a:r>
            <a:r>
              <a:rPr lang="en-US" sz="1600" b="1" dirty="0">
                <a:solidFill>
                  <a:srgbClr val="034CA1"/>
                </a:solidFill>
                <a:latin typeface="Courier New" pitchFamily="49" charset="0"/>
              </a:rPr>
              <a:t>= (n1 &gt; n2) ? n1 : n2</a:t>
            </a:r>
            <a:r>
              <a:rPr lang="en-US" sz="1600" b="1" dirty="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en-US" sz="1600" b="1" dirty="0">
              <a:solidFill>
                <a:srgbClr val="034CA1"/>
              </a:solidFill>
              <a:latin typeface="Courier New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expression to the right of the assignment operator is a </a:t>
            </a:r>
            <a:r>
              <a:rPr lang="en-US" i="1" dirty="0"/>
              <a:t>conditional operator expression</a:t>
            </a:r>
          </a:p>
          <a:p>
            <a:pPr lvl="1" eaLnBrk="1" hangingPunct="1">
              <a:lnSpc>
                <a:spcPct val="80000"/>
              </a:lnSpc>
            </a:pPr>
            <a:endParaRPr lang="en-US" i="1" dirty="0"/>
          </a:p>
          <a:p>
            <a:pPr marL="74295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Boolean expression is true, then the expression evaluates to the value of the first expression (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n1</a:t>
            </a:r>
            <a:r>
              <a:rPr lang="en-US" dirty="0"/>
              <a:t>), otherwise it evaluates to the value of the second expression (</a:t>
            </a:r>
            <a:r>
              <a:rPr lang="en-US" b="1" dirty="0">
                <a:solidFill>
                  <a:srgbClr val="034CA1"/>
                </a:solidFill>
                <a:latin typeface="Courier New" pitchFamily="49" charset="0"/>
              </a:rPr>
              <a:t>n2</a:t>
            </a:r>
            <a:r>
              <a:rPr lang="en-US" dirty="0"/>
              <a:t>)</a:t>
            </a:r>
            <a:endParaRPr lang="en-US" sz="16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600" b="1" dirty="0">
              <a:solidFill>
                <a:srgbClr val="034CA1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1600" b="1" dirty="0">
              <a:solidFill>
                <a:srgbClr val="034CA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Flow of Control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As in most programming languages, </a:t>
            </a:r>
            <a:r>
              <a:rPr lang="en-US" sz="2400" i="1" smtClean="0"/>
              <a:t>flow of control</a:t>
            </a:r>
            <a:r>
              <a:rPr lang="en-US" sz="2400" smtClean="0"/>
              <a:t> in Java refers to its </a:t>
            </a:r>
            <a:r>
              <a:rPr lang="en-US" sz="2400" i="1" smtClean="0"/>
              <a:t>branching</a:t>
            </a:r>
            <a:r>
              <a:rPr lang="en-US" sz="2400" smtClean="0"/>
              <a:t> and </a:t>
            </a:r>
            <a:r>
              <a:rPr lang="en-US" sz="2400" i="1" smtClean="0"/>
              <a:t>looping</a:t>
            </a:r>
            <a:r>
              <a:rPr lang="en-US" sz="2400" smtClean="0"/>
              <a:t> mechanisms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Java has several branching mechanisms: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b="1" smtClean="0">
                <a:solidFill>
                  <a:srgbClr val="034CA1"/>
                </a:solidFill>
              </a:rPr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b="1" smtClean="0">
                <a:solidFill>
                  <a:srgbClr val="034CA1"/>
                </a:solidFill>
              </a:rPr>
              <a:t>,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Java has three types of loop statements: 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while</a:t>
            </a:r>
            <a:r>
              <a:rPr lang="en-US" sz="2400" b="1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do-while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statements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Most branching and looping statements are controlled by Boolean expressions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Boolean expression evaluates to either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primitive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000" smtClean="0"/>
              <a:t> may only take the values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72CE1EC-BDE4-4B26-80B7-38D22962A2B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Branching with an </a:t>
            </a:r>
            <a:r>
              <a:rPr lang="en-US" sz="3200" b="1" smtClean="0">
                <a:latin typeface="Courier New" pitchFamily="49" charset="0"/>
              </a:rPr>
              <a:t>if-else</a:t>
            </a:r>
            <a:r>
              <a:rPr lang="en-US" sz="3200" smtClean="0"/>
              <a:t> Statement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chooses between two alternative statements based on the value of a Boolean expression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Yes_Statement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No_Statement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must be enclosed in parentheses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is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, then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000" smtClean="0"/>
              <a:t>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/>
              <a:t> is false, then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000" smtClean="0"/>
              <a:t>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17E2D72-EF32-4AB2-AD6B-C9A56EDC520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Each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Yes_Statement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No_Statement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branch of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can be a made up of a single statement or many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Compound Statement</a:t>
            </a:r>
            <a:r>
              <a:rPr lang="en-US" sz="2800" smtClean="0"/>
              <a:t>:  A branch statement that is made up of a list of statements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compound statement must always be enclosed in a pair of braces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 }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compound statement can be used anywhere that a single statement can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BF8B487-212F-4D22-892A-D7B793D4DE0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if 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myScore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&gt; your Score)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{</a:t>
            </a:r>
            <a:endParaRPr lang="en-US" sz="20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("I win!");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wager = wager + 100;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else {</a:t>
            </a:r>
            <a:endParaRPr lang="en-US" sz="20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endParaRPr lang="en-US" sz="20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          ("I wish these were golf scores.");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 wager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A089C8C-34EC-4DB9-9C06-61560F84B4B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Omitting the </a:t>
            </a:r>
            <a:r>
              <a:rPr lang="en-US" b="1" smtClean="0">
                <a:latin typeface="Courier New" pitchFamily="49" charset="0"/>
              </a:rPr>
              <a:t>else</a:t>
            </a:r>
            <a:r>
              <a:rPr lang="en-US" smtClean="0"/>
              <a:t> Part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 smtClean="0"/>
              <a:t> part may be omitted to obtain what is often called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smtClean="0"/>
              <a:t>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Action_Statement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is true, then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 smtClean="0"/>
              <a:t> is executed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Action_Statement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can be a single or compound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nothing happens, and the program goes on to the next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(weight &gt; ideal)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calorieIntake = calorieIntake – 500;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1A4F8EA-88FC-470A-83C3-C44B1DB1B1F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Statements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statements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smtClean="0"/>
              <a:t> statements both contain smaller statements within them</a:t>
            </a:r>
          </a:p>
          <a:p>
            <a:pPr lvl="1" eaLnBrk="1" hangingPunct="1"/>
            <a:r>
              <a:rPr lang="en-US" sz="2400" smtClean="0"/>
              <a:t>For example, single or compound statements</a:t>
            </a:r>
          </a:p>
          <a:p>
            <a:pPr eaLnBrk="1" hangingPunct="1"/>
            <a:r>
              <a:rPr lang="en-US" sz="2800" smtClean="0"/>
              <a:t>In fact, any statement at all can be used as a subpart of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smtClean="0"/>
              <a:t> statement, including another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800" smtClean="0"/>
              <a:t> statement</a:t>
            </a:r>
          </a:p>
          <a:p>
            <a:pPr lvl="1" eaLnBrk="1" hangingPunct="1"/>
            <a:r>
              <a:rPr lang="en-US" sz="2400" smtClean="0"/>
              <a:t>Each level of a nested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</a:t>
            </a:r>
            <a:r>
              <a:rPr lang="en-US" sz="2400" smtClean="0"/>
              <a:t> should be indented further than the previous level</a:t>
            </a:r>
          </a:p>
          <a:p>
            <a:pPr lvl="1" eaLnBrk="1" hangingPunct="1"/>
            <a:r>
              <a:rPr lang="en-US" sz="2400" smtClean="0"/>
              <a:t>Exception:  </a:t>
            </a:r>
            <a:r>
              <a:rPr lang="en-US" sz="2400" i="1" smtClean="0"/>
              <a:t>multiway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C27DD02-7085-4632-A632-04E8E4343E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</a:t>
            </a:r>
            <a:r>
              <a:rPr lang="en-US" b="1" smtClean="0">
                <a:latin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</a:rPr>
              <a:t>-</a:t>
            </a:r>
            <a:r>
              <a:rPr lang="en-US" b="1" smtClean="0">
                <a:latin typeface="Courier New" pitchFamily="49" charset="0"/>
              </a:rPr>
              <a:t>else</a:t>
            </a:r>
            <a:r>
              <a:rPr lang="en-US" smtClean="0"/>
              <a:t> Statements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multiway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is simply a normal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that nests another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smtClean="0"/>
              <a:t> statement at every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 smtClean="0"/>
              <a:t>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indented differently from other nested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are aligned with one another, and their corresponding actions are also aligned with one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Boolean_Expressions</a:t>
            </a:r>
            <a:r>
              <a:rPr lang="en-US" sz="2000" smtClean="0"/>
              <a:t> are evaluated in order until one that evaluates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is found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final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000" smtClean="0"/>
              <a:t> is optional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21E9BDF-A468-45EC-9D3E-437AB7DAC07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</a:t>
            </a:r>
            <a:r>
              <a:rPr lang="en-US" b="1" smtClean="0">
                <a:latin typeface="Courier New" pitchFamily="49" charset="0"/>
              </a:rPr>
              <a:t>if-else</a:t>
            </a:r>
            <a:r>
              <a:rPr lang="en-US" smtClean="0"/>
              <a:t> Statement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Statement_1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 if (Boolean_Expression)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Statement_2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 if (Boolean_Expression_n)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Statement_n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Statement_For_All_Other_Possibilities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 rot="-5400000">
            <a:off x="1866900" y="30861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34CA1"/>
                </a:solidFill>
                <a:latin typeface="Calibri" pitchFamily="34" charset="0"/>
              </a:rPr>
              <a:t>. . 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2131D0C-6791-45E2-A5A6-32007AEF01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1355</Words>
  <Application>Microsoft Office PowerPoint</Application>
  <PresentationFormat>On-screen Show (4:3)</PresentationFormat>
  <Paragraphs>205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Chapter 3</vt:lpstr>
      <vt:lpstr>Flow of Control</vt:lpstr>
      <vt:lpstr>Branching with an if-else Statement</vt:lpstr>
      <vt:lpstr>Compound Statements</vt:lpstr>
      <vt:lpstr>Compound Statements</vt:lpstr>
      <vt:lpstr>Omitting the else Part</vt:lpstr>
      <vt:lpstr>Nested Statements</vt:lpstr>
      <vt:lpstr>Multiway if-else Statements</vt:lpstr>
      <vt:lpstr>Multiway if-else Statement</vt:lpstr>
      <vt:lpstr>Multiway if-else Statement</vt:lpstr>
      <vt:lpstr>The switch Statement</vt:lpstr>
      <vt:lpstr>PowerPoint Presentation</vt:lpstr>
      <vt:lpstr>The switch Statement</vt:lpstr>
      <vt:lpstr>The switch Statement</vt:lpstr>
      <vt:lpstr>The switch Statement</vt:lpstr>
      <vt:lpstr>The switch Statement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38</cp:revision>
  <cp:lastPrinted>2013-08-29T22:23:30Z</cp:lastPrinted>
  <dcterms:created xsi:type="dcterms:W3CDTF">2006-08-16T00:00:00Z</dcterms:created>
  <dcterms:modified xsi:type="dcterms:W3CDTF">2014-01-15T07:01:49Z</dcterms:modified>
</cp:coreProperties>
</file>