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84" r:id="rId3"/>
    <p:sldId id="285" r:id="rId4"/>
    <p:sldId id="286" r:id="rId5"/>
    <p:sldId id="301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302" r:id="rId14"/>
    <p:sldId id="294" r:id="rId15"/>
    <p:sldId id="295" r:id="rId16"/>
    <p:sldId id="296" r:id="rId17"/>
    <p:sldId id="297" r:id="rId18"/>
    <p:sldId id="298" r:id="rId19"/>
    <p:sldId id="303" r:id="rId20"/>
    <p:sldId id="304" r:id="rId21"/>
    <p:sldId id="299" r:id="rId22"/>
    <p:sldId id="305" r:id="rId23"/>
    <p:sldId id="300" r:id="rId24"/>
  </p:sldIdLst>
  <p:sldSz cx="9144000" cy="6858000" type="screen4x3"/>
  <p:notesSz cx="923925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66" y="-26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33437" y="0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ACFBD-B7EB-4B78-9C21-EBBFC7C3D1C3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33437" y="6513910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BE010E-83E5-48D0-B363-EDAB125EF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75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33437" y="0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08C3CB1-6181-489A-8076-3BA314BBD076}" type="datetimeFigureOut">
              <a:rPr lang="en-US"/>
              <a:pPr>
                <a:defRPr/>
              </a:pPr>
              <a:t>4/14/2015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05125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3925" y="3257550"/>
            <a:ext cx="73914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33437" y="6513910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CDD69CE-EA2F-4D69-A3DC-9A65C2B9EA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339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06F343-943B-47A7-AE04-201AED5A767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6B0D21-409E-4D5A-B697-B1D598DCF3E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D0D884D-4680-494A-8DFC-878F33FBB99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EA15A0A-5904-4C28-894A-3BBE33261F8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36EF69-18CF-4954-BCD8-2B0603749EF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6CC6E0C-F6C8-44BA-9A83-D4A67903416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261D27-6296-4D5F-B5D2-953B3F11F25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772274-916E-49EB-9024-07AE62A439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1BA6266-119D-4A8A-BE61-5BD83524E89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D7C2640-B4AF-4232-918C-DA471AA448C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20D4A08-6538-4F4B-BA7C-E5C5442CEF5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3108D5-7E55-412C-A5B0-B8FDFC0F4DC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C4BDB63-DA1F-4B76-9087-DC761C07248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610C46E-05FA-4475-97CA-9DCA3259F39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727AE67-FA0D-4F1D-A437-BC06DFEEBDC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37B266B-7269-4F1C-8279-4E298BB7342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4250F59-7FF1-4649-B486-43AC88CE0F8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D40986-C078-4711-9D53-DF7B380474C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94B9E-8C3F-4E69-B88F-98BB0D912A8C}" type="datetime1">
              <a:rPr lang="en-US"/>
              <a:pPr>
                <a:defRPr/>
              </a:pPr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065855C6-D30B-49A8-8AEC-913590909E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4AF197-4D00-45C3-BF5C-B0DE75F2A856}" type="datetime1">
              <a:rPr lang="en-US"/>
              <a:pPr>
                <a:defRPr/>
              </a:pPr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07B888FC-4E6B-4931-80FE-C140F98749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3307F-CD3E-4865-B113-2EDC425AB193}" type="datetime1">
              <a:rPr lang="en-US"/>
              <a:pPr>
                <a:defRPr/>
              </a:pPr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AB28ACA1-1172-4268-BE04-F6CBB6F5DF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51E9D5-3983-48C1-8A1D-915FE2F24CFE}" type="datetime1">
              <a:rPr lang="en-US"/>
              <a:pPr>
                <a:defRPr/>
              </a:pPr>
              <a:t>4/14/2015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655F6834-047C-40CB-87BB-2B7CA39EB4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340475"/>
            <a:ext cx="4343400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9A2F6-7B21-4CC6-97AB-E57B3550CFDF}" type="datetime1">
              <a:rPr lang="en-US"/>
              <a:pPr>
                <a:defRPr/>
              </a:pPr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A8774AC5-A79C-415A-B3CC-C69E067729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40766E-952A-4D6C-8072-D3034EB6AEF9}" type="datetime1">
              <a:rPr lang="en-US"/>
              <a:pPr>
                <a:defRPr/>
              </a:pPr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052EE72C-7D2D-453C-AEA8-6B2402B440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354E7-BD35-40E7-8AB3-F1ECAB6B02AD}" type="datetime1">
              <a:rPr lang="en-US"/>
              <a:pPr>
                <a:defRPr/>
              </a:pPr>
              <a:t>4/14/2015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23313A77-27B9-4BBA-B67E-36A4C7560A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E4A9AC-1AF3-48B4-AE3C-C9E970A72C3A}" type="datetime1">
              <a:rPr lang="en-US"/>
              <a:pPr>
                <a:defRPr/>
              </a:pPr>
              <a:t>4/14/2015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4FB38319-7313-480C-A0B7-9E30CA3F98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B6E5A7-8D2D-4012-9EB1-713C667BE57A}" type="datetime1">
              <a:rPr lang="en-US"/>
              <a:pPr>
                <a:defRPr/>
              </a:pPr>
              <a:t>4/14/2015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9C750038-BBBC-44B9-A254-C9E3287EDA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D9220E-7E12-4087-8F5E-B86145427E99}" type="datetime1">
              <a:rPr lang="en-US"/>
              <a:pPr>
                <a:defRPr/>
              </a:pPr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C4892ECA-A0FD-43B6-A696-2E8747865A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2741C7-B10B-492E-9394-E8CB42814334}" type="datetime1">
              <a:rPr lang="en-US"/>
              <a:pPr>
                <a:defRPr/>
              </a:pPr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E8CA0661-3D8A-436C-912E-8850EEBAA0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2D2C4A8-090B-4A53-BDA3-DC12D4AA5303}" type="datetime1">
              <a:rPr lang="en-US"/>
              <a:pPr>
                <a:defRPr/>
              </a:pPr>
              <a:t>4/14/2015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dirty="0">
                <a:solidFill>
                  <a:srgbClr val="898989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14B6383C-6CC1-4A78-887C-6ABD05BF24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52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5638800" y="457200"/>
            <a:ext cx="3276600" cy="1470025"/>
          </a:xfrm>
        </p:spPr>
        <p:txBody>
          <a:bodyPr/>
          <a:lstStyle/>
          <a:p>
            <a:pPr eaLnBrk="1" hangingPunct="1"/>
            <a:r>
              <a:rPr lang="en-US" smtClean="0"/>
              <a:t>Chapter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1905000"/>
            <a:ext cx="3352800" cy="11430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Loops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Section 3.3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29300" y="4989165"/>
            <a:ext cx="2971800" cy="1384995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Slides prepared by Rose Williams, </a:t>
            </a:r>
            <a:r>
              <a:rPr lang="en-US" sz="1400" i="1" dirty="0">
                <a:solidFill>
                  <a:schemeClr val="tx1">
                    <a:alpha val="42000"/>
                  </a:schemeClr>
                </a:solidFill>
              </a:rPr>
              <a:t>Binghamton University</a:t>
            </a: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 </a:t>
            </a:r>
            <a:endParaRPr lang="en-US" sz="1400" dirty="0" smtClean="0">
              <a:solidFill>
                <a:schemeClr val="tx1">
                  <a:alpha val="42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alpha val="42000"/>
                  </a:schemeClr>
                </a:solidFill>
              </a:rPr>
              <a:t>Kenrick Mock, </a:t>
            </a:r>
            <a:r>
              <a:rPr lang="en-US" sz="1400" i="1" dirty="0" smtClean="0">
                <a:solidFill>
                  <a:schemeClr val="tx1">
                    <a:alpha val="42000"/>
                  </a:schemeClr>
                </a:solidFill>
              </a:rPr>
              <a:t>University of Alaska Anchorage</a:t>
            </a:r>
            <a:r>
              <a:rPr lang="en-US" sz="1400" dirty="0" smtClean="0">
                <a:solidFill>
                  <a:schemeClr val="tx1">
                    <a:alpha val="42000"/>
                  </a:schemeClr>
                </a:solidFill>
              </a:rPr>
              <a:t> </a:t>
            </a: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</p:txBody>
      </p:sp>
      <p:pic>
        <p:nvPicPr>
          <p:cNvPr id="14342" name="Picture 7" descr="http://www.mypearsonstore.com/ShowCover.asp?isbn=0132830310&amp;type=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" y="484188"/>
            <a:ext cx="4762500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10" descr="DG_Bar_Blue_USLetter_RG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for</a:t>
            </a:r>
            <a:r>
              <a:rPr lang="en-US" smtClean="0"/>
              <a:t> Statement Syntax</a:t>
            </a:r>
          </a:p>
        </p:txBody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for (Initializing; Boolean_Expression; Update)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Body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Body</a:t>
            </a:r>
            <a:r>
              <a:rPr lang="en-US" sz="2400" smtClean="0"/>
              <a:t> may consist of a single statement or a list of statements enclosed in a pair of braces (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{</a:t>
            </a:r>
            <a:r>
              <a:rPr lang="en-US" sz="240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}</a:t>
            </a:r>
            <a:r>
              <a:rPr lang="en-US" sz="240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Note that the three control expressions are separated by two, not three, semicolons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Note that there is no semicolon after the closing parenthesis at the beginning of the loop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5CB92366-F231-4A35-BBA0-3ED792D2CF25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8602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Semantics of the </a:t>
            </a:r>
            <a:r>
              <a:rPr lang="en-US" b="1" smtClean="0">
                <a:latin typeface="Courier New" pitchFamily="49" charset="0"/>
              </a:rPr>
              <a:t>for</a:t>
            </a:r>
            <a:r>
              <a:rPr lang="en-US" smtClean="0"/>
              <a:t> Statement</a:t>
            </a:r>
          </a:p>
        </p:txBody>
      </p:sp>
      <p:pic>
        <p:nvPicPr>
          <p:cNvPr id="88066" name="Picture 6" descr="D3_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28788" y="781050"/>
            <a:ext cx="6319837" cy="561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0D09B5C3-229F-4D92-93FE-9F219618EF1C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8806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>
                <a:latin typeface="Courier New" pitchFamily="49" charset="0"/>
              </a:rPr>
              <a:t>for</a:t>
            </a:r>
            <a:r>
              <a:rPr lang="en-US" sz="3200" smtClean="0">
                <a:latin typeface="Courier New" pitchFamily="49" charset="0"/>
              </a:rPr>
              <a:t> </a:t>
            </a:r>
            <a:r>
              <a:rPr lang="en-US" sz="3200" smtClean="0"/>
              <a:t>Statement Syntax and Alternate Semantics</a:t>
            </a:r>
          </a:p>
        </p:txBody>
      </p:sp>
      <p:pic>
        <p:nvPicPr>
          <p:cNvPr id="90114" name="Picture 6" descr="D3_10_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25" y="1885950"/>
            <a:ext cx="75057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402BAB04-6F6E-42F1-8E28-096528EBDF9A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9011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Pearson Addison-Wesley. All rights reserved.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3-</a:t>
            </a:r>
            <a:fld id="{9C750038-BBBC-44B9-A254-C9E3287EDA1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76400"/>
            <a:ext cx="7551737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</a:t>
            </a: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j-ea"/>
                <a:cs typeface="+mj-cs"/>
              </a:rPr>
              <a:t>for</a:t>
            </a: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Statement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>
          <a:xfrm>
            <a:off x="712788" y="-152400"/>
            <a:ext cx="8431212" cy="1143000"/>
          </a:xfrm>
        </p:spPr>
        <p:txBody>
          <a:bodyPr/>
          <a:lstStyle/>
          <a:p>
            <a:pPr eaLnBrk="1" hangingPunct="1"/>
            <a:r>
              <a:rPr lang="en-US" sz="3000" b="1" smtClean="0">
                <a:latin typeface="Courier New" pitchFamily="49" charset="0"/>
              </a:rPr>
              <a:t>for</a:t>
            </a:r>
            <a:r>
              <a:rPr lang="en-US" sz="3000" smtClean="0">
                <a:latin typeface="Courier New" pitchFamily="49" charset="0"/>
              </a:rPr>
              <a:t> </a:t>
            </a:r>
            <a:r>
              <a:rPr lang="en-US" sz="3000" smtClean="0"/>
              <a:t>Statement Syntax and Alternate Semantics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0EAE2FBB-70CE-4625-8302-55A909D2C743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9216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33400"/>
            <a:ext cx="6515100" cy="585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Comma in </a:t>
            </a:r>
            <a:r>
              <a:rPr lang="en-US" b="1" smtClean="0">
                <a:latin typeface="Courier New" pitchFamily="49" charset="0"/>
              </a:rPr>
              <a:t>for</a:t>
            </a:r>
            <a:r>
              <a:rPr lang="en-US" smtClean="0"/>
              <a:t> Statements</a:t>
            </a:r>
          </a:p>
        </p:txBody>
      </p:sp>
      <p:sp>
        <p:nvSpPr>
          <p:cNvPr id="942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A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400" smtClean="0"/>
              <a:t> loop can contain multiple initialization actions separated with commas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Caution must be used when combining a declaration with multiple actions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It is illegal to combine multiple type declarations with multiple actions, for example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To avoid possible problems, it is best to declare all variables outside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000" smtClean="0"/>
              <a:t> statement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A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400" smtClean="0"/>
              <a:t> loop can contain multiple update actions, separated with commas, also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It is even possible to eliminate the loop body in this way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However, a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400" smtClean="0"/>
              <a:t> loop can contain only one Boolean expression to test for ending the loop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94133451-9037-4143-B9DE-4DC9575EEE89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9421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Infinite Loops</a:t>
            </a:r>
          </a:p>
        </p:txBody>
      </p:sp>
      <p:sp>
        <p:nvSpPr>
          <p:cNvPr id="962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789863" cy="4038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A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while</a:t>
            </a:r>
            <a:r>
              <a:rPr lang="en-US" sz="2800" smtClean="0"/>
              <a:t>,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do-while</a:t>
            </a:r>
            <a:r>
              <a:rPr lang="en-US" sz="2800" smtClean="0"/>
              <a:t>, or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800" smtClean="0"/>
              <a:t> loop should be designed so that the value tested in the Boolean expression is changed in a way that eventually makes it false, and terminates the loop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If the Boolean expression remains true, then the loop will run forever, resulting in an  </a:t>
            </a:r>
            <a:r>
              <a:rPr lang="en-US" sz="2800" i="1" smtClean="0"/>
              <a:t>infinite loop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Loops that check for equality or inequality (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==</a:t>
            </a:r>
            <a:r>
              <a:rPr lang="en-US" sz="2400" smtClean="0"/>
              <a:t> or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!=</a:t>
            </a:r>
            <a:r>
              <a:rPr lang="en-US" sz="2400" smtClean="0"/>
              <a:t>) are especially prone to this error and should be avoided if possible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F13852DC-4D1B-4E10-BFE3-EC650AAAB84B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9626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Nested Loops</a:t>
            </a:r>
          </a:p>
        </p:txBody>
      </p:sp>
      <p:sp>
        <p:nvSpPr>
          <p:cNvPr id="983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Loops can be </a:t>
            </a:r>
            <a:r>
              <a:rPr lang="en-US" sz="2400" i="1" dirty="0" smtClean="0"/>
              <a:t>nested</a:t>
            </a:r>
            <a:r>
              <a:rPr lang="en-US" sz="2400" dirty="0" smtClean="0"/>
              <a:t>, just like other Java structures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When nested, the inner loop iterates from beginning to end for each single iteration of the outer loop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000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dirty="0" err="1" smtClean="0">
                <a:solidFill>
                  <a:srgbClr val="034CA1"/>
                </a:solidFill>
                <a:latin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034CA1"/>
                </a:solidFill>
                <a:latin typeface="Courier New" pitchFamily="49" charset="0"/>
              </a:rPr>
              <a:t>rowNum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, </a:t>
            </a:r>
            <a:r>
              <a:rPr lang="en-US" sz="2000" b="1" dirty="0" err="1" smtClean="0">
                <a:solidFill>
                  <a:srgbClr val="034CA1"/>
                </a:solidFill>
                <a:latin typeface="Courier New" pitchFamily="49" charset="0"/>
              </a:rPr>
              <a:t>columnNum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for (</a:t>
            </a:r>
            <a:r>
              <a:rPr lang="en-US" sz="2000" b="1" dirty="0" err="1" smtClean="0">
                <a:solidFill>
                  <a:srgbClr val="034CA1"/>
                </a:solidFill>
                <a:latin typeface="Courier New" pitchFamily="49" charset="0"/>
              </a:rPr>
              <a:t>rowNum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 = 1; </a:t>
            </a:r>
            <a:r>
              <a:rPr lang="en-US" sz="2000" b="1" dirty="0" err="1" smtClean="0">
                <a:solidFill>
                  <a:srgbClr val="034CA1"/>
                </a:solidFill>
                <a:latin typeface="Courier New" pitchFamily="49" charset="0"/>
              </a:rPr>
              <a:t>rowNum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 &lt;=3; </a:t>
            </a:r>
            <a:r>
              <a:rPr lang="en-US" sz="2000" b="1" dirty="0" err="1" smtClean="0">
                <a:solidFill>
                  <a:srgbClr val="034CA1"/>
                </a:solidFill>
                <a:latin typeface="Courier New" pitchFamily="49" charset="0"/>
              </a:rPr>
              <a:t>rowNum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++)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  for (</a:t>
            </a:r>
            <a:r>
              <a:rPr lang="en-US" sz="2000" b="1" dirty="0" err="1" smtClean="0">
                <a:solidFill>
                  <a:srgbClr val="034CA1"/>
                </a:solidFill>
                <a:latin typeface="Courier New" pitchFamily="49" charset="0"/>
              </a:rPr>
              <a:t>columnNum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 = 1; </a:t>
            </a:r>
            <a:r>
              <a:rPr lang="en-US" sz="2000" b="1" dirty="0" err="1" smtClean="0">
                <a:solidFill>
                  <a:srgbClr val="034CA1"/>
                </a:solidFill>
                <a:latin typeface="Courier New" pitchFamily="49" charset="0"/>
              </a:rPr>
              <a:t>columnNum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 &lt;=2; </a:t>
            </a:r>
            <a:r>
              <a:rPr lang="en-US" sz="2000" b="1" dirty="0" err="1" smtClean="0">
                <a:solidFill>
                  <a:srgbClr val="034CA1"/>
                </a:solidFill>
                <a:latin typeface="Courier New" pitchFamily="49" charset="0"/>
              </a:rPr>
              <a:t>columnNum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++)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    </a:t>
            </a:r>
            <a:r>
              <a:rPr lang="en-US" sz="2000" b="1" dirty="0" err="1" smtClean="0">
                <a:solidFill>
                  <a:srgbClr val="034CA1"/>
                </a:solidFill>
                <a:latin typeface="Courier New" pitchFamily="49" charset="0"/>
              </a:rPr>
              <a:t>System.out.print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(" row " + </a:t>
            </a:r>
            <a:r>
              <a:rPr lang="en-US" sz="2000" b="1" dirty="0" err="1" smtClean="0">
                <a:solidFill>
                  <a:srgbClr val="034CA1"/>
                </a:solidFill>
                <a:latin typeface="Courier New" pitchFamily="49" charset="0"/>
              </a:rPr>
              <a:t>rowNum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 +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                     " column " + </a:t>
            </a:r>
            <a:r>
              <a:rPr lang="en-US" sz="2000" b="1" dirty="0" err="1" smtClean="0">
                <a:solidFill>
                  <a:srgbClr val="034CA1"/>
                </a:solidFill>
                <a:latin typeface="Courier New" pitchFamily="49" charset="0"/>
              </a:rPr>
              <a:t>columnNum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  </a:t>
            </a:r>
            <a:r>
              <a:rPr lang="en-US" sz="2000" b="1" dirty="0" err="1" smtClean="0">
                <a:solidFill>
                  <a:srgbClr val="034CA1"/>
                </a:solidFill>
                <a:latin typeface="Courier New" pitchFamily="49" charset="0"/>
              </a:rPr>
              <a:t>System.out.println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EBAA8F67-B97E-4F9E-842D-485BE0643AD1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9830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57800" y="4724400"/>
            <a:ext cx="187743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row 1  column 1</a:t>
            </a:r>
          </a:p>
          <a:p>
            <a:r>
              <a:rPr lang="en-US" dirty="0" smtClean="0"/>
              <a:t>row 1  column 2 </a:t>
            </a:r>
          </a:p>
          <a:p>
            <a:r>
              <a:rPr lang="en-US" dirty="0" smtClean="0"/>
              <a:t>row 2  column 1</a:t>
            </a:r>
          </a:p>
          <a:p>
            <a:r>
              <a:rPr lang="en-US" dirty="0" smtClean="0"/>
              <a:t>row 2  column 2</a:t>
            </a:r>
          </a:p>
          <a:p>
            <a:r>
              <a:rPr lang="en-US" dirty="0" smtClean="0"/>
              <a:t>row 3  column 1</a:t>
            </a:r>
          </a:p>
          <a:p>
            <a:r>
              <a:rPr lang="en-US" dirty="0" smtClean="0"/>
              <a:t>row 3  column 2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The </a:t>
            </a:r>
            <a:r>
              <a:rPr lang="en-US" sz="3200" b="1" dirty="0" smtClean="0">
                <a:latin typeface="Courier New" pitchFamily="49" charset="0"/>
              </a:rPr>
              <a:t>break</a:t>
            </a:r>
            <a:r>
              <a:rPr lang="en-US" sz="3200" dirty="0" smtClean="0"/>
              <a:t> and </a:t>
            </a:r>
            <a:r>
              <a:rPr lang="en-US" sz="3200" b="1" dirty="0" smtClean="0">
                <a:latin typeface="Courier New" pitchFamily="49" charset="0"/>
              </a:rPr>
              <a:t>continue</a:t>
            </a:r>
            <a:r>
              <a:rPr lang="en-US" sz="3200" dirty="0" smtClean="0"/>
              <a:t> Statements</a:t>
            </a:r>
          </a:p>
        </p:txBody>
      </p:sp>
      <p:sp>
        <p:nvSpPr>
          <p:cNvPr id="1003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3005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break</a:t>
            </a:r>
            <a:r>
              <a:rPr lang="en-US" sz="2400" smtClean="0"/>
              <a:t> statement consists of the keyword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break</a:t>
            </a:r>
            <a:r>
              <a:rPr lang="en-US" sz="2400" smtClean="0"/>
              <a:t> followed by a semicolon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When executed,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break</a:t>
            </a:r>
            <a:r>
              <a:rPr lang="en-US" sz="2000" smtClean="0"/>
              <a:t> statement ends the nearest enclosing switch or loop statement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continue</a:t>
            </a:r>
            <a:r>
              <a:rPr lang="en-US" sz="2400" smtClean="0"/>
              <a:t> statement consists of the keyword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continue</a:t>
            </a:r>
            <a:r>
              <a:rPr lang="en-US" sz="2400" smtClean="0"/>
              <a:t> followed by a semicolon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When executed,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continue</a:t>
            </a:r>
            <a:r>
              <a:rPr lang="en-US" sz="2000" smtClean="0"/>
              <a:t> statement ends the current loop body iteration of the nearest enclosing loop statement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Note that in a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000" smtClean="0"/>
              <a:t> loop,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continue</a:t>
            </a:r>
            <a:r>
              <a:rPr lang="en-US" sz="2000" smtClean="0"/>
              <a:t> statement transfers control to the </a:t>
            </a:r>
            <a:r>
              <a:rPr lang="en-US" sz="2000" i="1" smtClean="0"/>
              <a:t>update</a:t>
            </a:r>
            <a:r>
              <a:rPr lang="en-US" sz="2000" smtClean="0"/>
              <a:t> expression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When loop statements are nested, remember that any</a:t>
            </a:r>
            <a:r>
              <a:rPr lang="en-US" sz="2400" b="1" smtClean="0"/>
              <a:t>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break</a:t>
            </a:r>
            <a:r>
              <a:rPr lang="en-US" sz="2400" smtClean="0"/>
              <a:t> or </a:t>
            </a:r>
            <a:r>
              <a:rPr lang="en-US" sz="2400" smtClean="0">
                <a:solidFill>
                  <a:srgbClr val="034CA1"/>
                </a:solidFill>
              </a:rPr>
              <a:t>continue</a:t>
            </a:r>
            <a:r>
              <a:rPr lang="en-US" sz="2400" smtClean="0"/>
              <a:t> statement applies to the innermost, containing loop statement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45E99776-4DEE-4448-9597-184C51F0271B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10035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Pearson Addison-Wesley. All rights reserved.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3-</a:t>
            </a:r>
            <a:fld id="{9C750038-BBBC-44B9-A254-C9E3287EDA1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71600" y="5257800"/>
            <a:ext cx="701987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Infinite conditional loops NOT recommended as shown above.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j-ea"/>
                <a:cs typeface="+mj-cs"/>
              </a:rPr>
              <a:t>break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Statement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95400"/>
            <a:ext cx="680085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Loops</a:t>
            </a:r>
          </a:p>
        </p:txBody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i="1" smtClean="0"/>
              <a:t>Loops</a:t>
            </a:r>
            <a:r>
              <a:rPr lang="en-US" sz="2800" smtClean="0"/>
              <a:t> in Java are similar to those in other high-level languages</a:t>
            </a:r>
          </a:p>
          <a:p>
            <a:pPr eaLnBrk="1" hangingPunct="1"/>
            <a:r>
              <a:rPr lang="en-US" sz="2800" smtClean="0"/>
              <a:t>Java has three types of loop statements:  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while</a:t>
            </a:r>
            <a:r>
              <a:rPr lang="en-US" sz="2800" smtClean="0"/>
              <a:t>, 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do-while</a:t>
            </a:r>
            <a:r>
              <a:rPr lang="en-US" sz="2800" smtClean="0"/>
              <a:t>, and 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800" smtClean="0"/>
              <a:t> statements</a:t>
            </a:r>
          </a:p>
          <a:p>
            <a:pPr lvl="1" eaLnBrk="1" hangingPunct="1"/>
            <a:r>
              <a:rPr lang="en-US" sz="2400" smtClean="0"/>
              <a:t>The code that is repeated in a loop is called the </a:t>
            </a:r>
            <a:r>
              <a:rPr lang="en-US" sz="2400" i="1" smtClean="0"/>
              <a:t>body</a:t>
            </a:r>
            <a:r>
              <a:rPr lang="en-US" sz="2400" smtClean="0"/>
              <a:t> of the loop</a:t>
            </a:r>
          </a:p>
          <a:p>
            <a:pPr lvl="1" eaLnBrk="1" hangingPunct="1"/>
            <a:r>
              <a:rPr lang="en-US" sz="2400" smtClean="0"/>
              <a:t>Each repetition of the loop body is called an </a:t>
            </a:r>
            <a:r>
              <a:rPr lang="en-US" sz="2400" i="1" smtClean="0"/>
              <a:t>iteration</a:t>
            </a:r>
            <a:r>
              <a:rPr lang="en-US" sz="2400" smtClean="0"/>
              <a:t> of the loop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EA3B1C3B-B374-4EB7-A660-CEFE12955307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168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Pearson Addison-Wesley. All rights reserved.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3-</a:t>
            </a:r>
            <a:fld id="{9C750038-BBBC-44B9-A254-C9E3287EDA1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3180080"/>
            <a:ext cx="659805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j-ea"/>
                <a:cs typeface="+mj-cs"/>
              </a:rPr>
              <a:t>continue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Statement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89405"/>
            <a:ext cx="561022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Labeled </a:t>
            </a:r>
            <a:r>
              <a:rPr lang="en-US" b="1" dirty="0" smtClean="0">
                <a:latin typeface="Courier New" pitchFamily="49" charset="0"/>
              </a:rPr>
              <a:t>break</a:t>
            </a:r>
            <a:r>
              <a:rPr lang="en-US" dirty="0" smtClean="0"/>
              <a:t> Statement</a:t>
            </a:r>
          </a:p>
        </p:txBody>
      </p:sp>
      <p:sp>
        <p:nvSpPr>
          <p:cNvPr id="1024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3576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There is a type of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break</a:t>
            </a:r>
            <a:r>
              <a:rPr lang="en-US" sz="2400" smtClean="0"/>
              <a:t> statement that, when used in nested loops, can end any containing loop, not just the innermost loop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If an enclosing loop statement is labeled with an </a:t>
            </a:r>
            <a:r>
              <a:rPr lang="en-US" sz="2400" i="1" smtClean="0"/>
              <a:t>Identifier, </a:t>
            </a:r>
            <a:r>
              <a:rPr lang="en-US" sz="2400" smtClean="0"/>
              <a:t>then the following version of the break statement will exit the labeled loop, even if it is not the innermost enclosing loop: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break someIdentifier;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To label a loop, simply precede it with an </a:t>
            </a:r>
            <a:r>
              <a:rPr lang="en-US" sz="2400" i="1" smtClean="0"/>
              <a:t>Identifier</a:t>
            </a:r>
            <a:r>
              <a:rPr lang="en-US" sz="2400" smtClean="0"/>
              <a:t> and a colon: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someIdentifier: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B0EDCB4C-0B9D-4071-8EDB-74F8CE03483F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10240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Pearson Addison-Wesley. All rights reserved.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3-</a:t>
            </a:r>
            <a:fld id="{9C750038-BBBC-44B9-A254-C9E3287EDA1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7609924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mtClean="0"/>
              <a:t>The Labeled </a:t>
            </a:r>
            <a:r>
              <a:rPr lang="en-US" b="1" smtClean="0">
                <a:latin typeface="Courier New" pitchFamily="49" charset="0"/>
              </a:rPr>
              <a:t>break</a:t>
            </a:r>
            <a:r>
              <a:rPr lang="en-US" smtClean="0"/>
              <a:t> Statement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954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exit</a:t>
            </a:r>
            <a:r>
              <a:rPr lang="en-US" smtClean="0"/>
              <a:t> Statement</a:t>
            </a:r>
          </a:p>
        </p:txBody>
      </p:sp>
      <p:sp>
        <p:nvSpPr>
          <p:cNvPr id="1044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break</a:t>
            </a:r>
            <a:r>
              <a:rPr lang="en-US" sz="2800" smtClean="0"/>
              <a:t> statement will end a loop or switch statement, but will not end the program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exit</a:t>
            </a:r>
            <a:r>
              <a:rPr lang="en-US" sz="2800" smtClean="0"/>
              <a:t> statement will immediately end the program as soon as it is invoked: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System.exit(0);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exit</a:t>
            </a:r>
            <a:r>
              <a:rPr lang="en-US" sz="2800" smtClean="0"/>
              <a:t> statement takes one integer argument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By tradition, a zero argument is used to indicate a normal ending of the program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CECB82B0-3A1F-4903-A72F-FED24A516164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10445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latin typeface="Courier New" pitchFamily="49" charset="0"/>
              </a:rPr>
              <a:t>while</a:t>
            </a:r>
            <a:r>
              <a:rPr lang="en-US" dirty="0" smtClean="0"/>
              <a:t> statement</a:t>
            </a:r>
          </a:p>
        </p:txBody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A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while</a:t>
            </a:r>
            <a:r>
              <a:rPr lang="en-US" sz="2400" smtClean="0"/>
              <a:t> statement is used to repeat a portion of code (i.e., the loop body) based on the evaluation of a Boolean expression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Boolean expression is checked </a:t>
            </a:r>
            <a:r>
              <a:rPr lang="en-US" sz="2000" i="1" smtClean="0"/>
              <a:t>before</a:t>
            </a:r>
            <a:r>
              <a:rPr lang="en-US" sz="2000" smtClean="0"/>
              <a:t> the loop body is executed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When false, the loop body is not executed at all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Before the execution of each following iteration of the loop body, the Boolean expression is checked again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If true, the loop body is executed again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If false, the loop statement ends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loop body can consist of a single statement,  or multiple statements enclosed in a pair of braces</a:t>
            </a:r>
            <a:r>
              <a:rPr lang="en-US" sz="2000" b="1" smtClean="0"/>
              <a:t> </a:t>
            </a:r>
            <a:r>
              <a:rPr lang="en-US" sz="2000" smtClean="0"/>
              <a:t>(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{ }</a:t>
            </a:r>
            <a:r>
              <a:rPr lang="en-US" sz="2000" smtClean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A2FCBC20-EFB6-47A9-9EC2-7A07BB8E3F26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7373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4"/>
          <p:cNvSpPr>
            <a:spLocks noChangeArrowheads="1"/>
          </p:cNvSpPr>
          <p:nvPr/>
        </p:nvSpPr>
        <p:spPr bwMode="auto">
          <a:xfrm>
            <a:off x="1955800" y="1408113"/>
            <a:ext cx="5618163" cy="1073150"/>
          </a:xfrm>
          <a:prstGeom prst="rect">
            <a:avLst/>
          </a:prstGeom>
          <a:solidFill>
            <a:srgbClr val="FFFFCC"/>
          </a:solidFill>
          <a:ln w="9525">
            <a:solidFill>
              <a:srgbClr val="034CA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5778" name="Rectangle 5"/>
          <p:cNvSpPr>
            <a:spLocks noChangeArrowheads="1"/>
          </p:cNvSpPr>
          <p:nvPr/>
        </p:nvSpPr>
        <p:spPr bwMode="auto">
          <a:xfrm>
            <a:off x="1984375" y="2851150"/>
            <a:ext cx="5618163" cy="2974975"/>
          </a:xfrm>
          <a:prstGeom prst="rect">
            <a:avLst/>
          </a:prstGeom>
          <a:solidFill>
            <a:srgbClr val="FFFFCC"/>
          </a:solidFill>
          <a:ln w="9525">
            <a:solidFill>
              <a:srgbClr val="034CA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28825" y="1676400"/>
            <a:ext cx="5667375" cy="4038600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while (</a:t>
            </a:r>
            <a:r>
              <a:rPr lang="en-US" sz="2400" b="1" dirty="0" err="1">
                <a:solidFill>
                  <a:srgbClr val="034CA1"/>
                </a:solidFill>
                <a:latin typeface="Courier New" pitchFamily="49" charset="0"/>
              </a:rPr>
              <a:t>Boolean_Expression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)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   Statement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 dirty="0"/>
              <a:t>                          Or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while (</a:t>
            </a:r>
            <a:r>
              <a:rPr lang="en-US" sz="2400" b="1" dirty="0" err="1">
                <a:solidFill>
                  <a:srgbClr val="034CA1"/>
                </a:solidFill>
                <a:latin typeface="Courier New" pitchFamily="49" charset="0"/>
              </a:rPr>
              <a:t>Boolean_Expression</a:t>
            </a: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</a:rPr>
              <a:t>){</a:t>
            </a:r>
            <a:endParaRPr lang="en-US" sz="2400" b="1" dirty="0">
              <a:solidFill>
                <a:srgbClr val="034CA1"/>
              </a:solidFill>
              <a:latin typeface="Courier New" pitchFamily="49" charset="0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   Statement_1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   Statement_2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sz="2400" b="1" dirty="0">
              <a:solidFill>
                <a:srgbClr val="034CA1"/>
              </a:solidFill>
              <a:latin typeface="Courier New" pitchFamily="49" charset="0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   </a:t>
            </a:r>
            <a:r>
              <a:rPr lang="en-US" sz="2400" b="1" dirty="0" err="1">
                <a:solidFill>
                  <a:srgbClr val="034CA1"/>
                </a:solidFill>
                <a:latin typeface="Courier New" pitchFamily="49" charset="0"/>
              </a:rPr>
              <a:t>Statement_Last</a:t>
            </a:r>
            <a:endParaRPr lang="en-US" sz="2400" b="1" dirty="0">
              <a:solidFill>
                <a:srgbClr val="034CA1"/>
              </a:solidFill>
              <a:latin typeface="Courier New" pitchFamily="49" charset="0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while</a:t>
            </a:r>
            <a:r>
              <a:rPr lang="en-US" smtClean="0"/>
              <a:t> Syntax</a:t>
            </a:r>
          </a:p>
        </p:txBody>
      </p:sp>
      <p:sp>
        <p:nvSpPr>
          <p:cNvPr id="75781" name="Text Box 6"/>
          <p:cNvSpPr txBox="1">
            <a:spLocks noChangeArrowheads="1"/>
          </p:cNvSpPr>
          <p:nvPr/>
        </p:nvSpPr>
        <p:spPr bwMode="auto">
          <a:xfrm rot="-5400000">
            <a:off x="3190081" y="4325145"/>
            <a:ext cx="854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34CA1"/>
                </a:solidFill>
                <a:latin typeface="Calibri" pitchFamily="34" charset="0"/>
              </a:rPr>
              <a:t>. . 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80B2DA6C-48AD-4C07-9C96-A980101B7860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75783" name="Footer Placeholder 9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Pearson Addison-Wesley. All rights reserved.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3-</a:t>
            </a:r>
            <a:fld id="{9C750038-BBBC-44B9-A254-C9E3287EDA1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64" y="1524000"/>
            <a:ext cx="8438232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j-ea"/>
                <a:cs typeface="+mj-cs"/>
              </a:rPr>
              <a:t>while</a:t>
            </a: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statement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075" y="1114425"/>
            <a:ext cx="8704263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do-while</a:t>
            </a:r>
            <a:r>
              <a:rPr lang="en-US" smtClean="0"/>
              <a:t> Statement</a:t>
            </a:r>
          </a:p>
        </p:txBody>
      </p:sp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A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do-while</a:t>
            </a:r>
            <a:r>
              <a:rPr lang="en-US" sz="2400" smtClean="0"/>
              <a:t> statement is used to execute a portion of code (i.e., the loop body), and then repeat it based on the evaluation of a Boolean expression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The loop body is executed at least once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smtClean="0"/>
              <a:t>The Boolean expression is checked </a:t>
            </a:r>
            <a:r>
              <a:rPr lang="en-US" sz="1800" i="1" smtClean="0"/>
              <a:t>after</a:t>
            </a:r>
            <a:r>
              <a:rPr lang="en-US" sz="1800" smtClean="0"/>
              <a:t> the loop body is executed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The Boolean expression is checked after each iteration of the loop body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smtClean="0"/>
              <a:t>If true, the loop body is executed again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smtClean="0"/>
              <a:t>If false, the loop statement ends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smtClean="0"/>
              <a:t>Don't forget to put a semicolon after the Boolean expression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Like the while statement, the loop body can consist of a single statement,  or multiple statements enclosed in a pair of braces (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{</a:t>
            </a:r>
            <a:r>
              <a:rPr lang="en-US" sz="200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}</a:t>
            </a:r>
            <a:r>
              <a:rPr lang="en-US" sz="2000" smtClean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DAE24A36-F441-4781-A3FD-078D944D9578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782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5"/>
          <p:cNvSpPr>
            <a:spLocks noChangeArrowheads="1"/>
          </p:cNvSpPr>
          <p:nvPr/>
        </p:nvSpPr>
        <p:spPr bwMode="auto">
          <a:xfrm>
            <a:off x="1662113" y="1544638"/>
            <a:ext cx="5849937" cy="1233487"/>
          </a:xfrm>
          <a:prstGeom prst="rect">
            <a:avLst/>
          </a:prstGeom>
          <a:solidFill>
            <a:srgbClr val="FFFFCC"/>
          </a:solidFill>
          <a:ln w="9525">
            <a:solidFill>
              <a:srgbClr val="034CA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9874" name="Rectangle 4"/>
          <p:cNvSpPr>
            <a:spLocks noChangeArrowheads="1"/>
          </p:cNvSpPr>
          <p:nvPr/>
        </p:nvSpPr>
        <p:spPr bwMode="auto">
          <a:xfrm>
            <a:off x="1670050" y="3078163"/>
            <a:ext cx="5849938" cy="2698750"/>
          </a:xfrm>
          <a:prstGeom prst="rect">
            <a:avLst/>
          </a:prstGeom>
          <a:solidFill>
            <a:srgbClr val="FFFFCC"/>
          </a:solidFill>
          <a:ln w="9525">
            <a:solidFill>
              <a:srgbClr val="034CA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1650" y="1676400"/>
            <a:ext cx="5946775" cy="4038600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do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   Statement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while (</a:t>
            </a:r>
            <a:r>
              <a:rPr lang="en-US" sz="2400" b="1" dirty="0" err="1">
                <a:solidFill>
                  <a:srgbClr val="034CA1"/>
                </a:solidFill>
                <a:latin typeface="Courier New" pitchFamily="49" charset="0"/>
              </a:rPr>
              <a:t>Boolean_Expression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);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 dirty="0"/>
              <a:t>                   Or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</a:rPr>
              <a:t>do {</a:t>
            </a:r>
            <a:endParaRPr lang="en-US" sz="2400" b="1" dirty="0">
              <a:solidFill>
                <a:srgbClr val="034CA1"/>
              </a:solidFill>
              <a:latin typeface="Courier New" pitchFamily="49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   Statement_1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   Statement_2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sz="2400" b="1" dirty="0">
              <a:solidFill>
                <a:srgbClr val="034CA1"/>
              </a:solidFill>
              <a:latin typeface="Courier New" pitchFamily="49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   </a:t>
            </a:r>
            <a:r>
              <a:rPr lang="en-US" sz="2400" b="1" dirty="0" err="1">
                <a:solidFill>
                  <a:srgbClr val="034CA1"/>
                </a:solidFill>
                <a:latin typeface="Courier New" pitchFamily="49" charset="0"/>
              </a:rPr>
              <a:t>Statement_Last</a:t>
            </a:r>
            <a:endParaRPr lang="en-US" sz="2400" b="1" dirty="0">
              <a:solidFill>
                <a:srgbClr val="034CA1"/>
              </a:solidFill>
              <a:latin typeface="Courier New" pitchFamily="49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}  while (</a:t>
            </a:r>
            <a:r>
              <a:rPr lang="en-US" sz="2400" b="1" dirty="0" err="1">
                <a:solidFill>
                  <a:srgbClr val="034CA1"/>
                </a:solidFill>
                <a:latin typeface="Courier New" pitchFamily="49" charset="0"/>
              </a:rPr>
              <a:t>Boolean_Expression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do-while</a:t>
            </a:r>
            <a:r>
              <a:rPr lang="en-US" smtClean="0"/>
              <a:t> Syntax</a:t>
            </a:r>
          </a:p>
        </p:txBody>
      </p:sp>
      <p:sp>
        <p:nvSpPr>
          <p:cNvPr id="79877" name="Text Box 6"/>
          <p:cNvSpPr txBox="1">
            <a:spLocks noChangeArrowheads="1"/>
          </p:cNvSpPr>
          <p:nvPr/>
        </p:nvSpPr>
        <p:spPr bwMode="auto">
          <a:xfrm rot="-5400000">
            <a:off x="2737644" y="4421982"/>
            <a:ext cx="838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34CA1"/>
                </a:solidFill>
                <a:latin typeface="Calibri" pitchFamily="34" charset="0"/>
              </a:rPr>
              <a:t>. . 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596B2FB9-07AD-4CC5-BA28-C95F1EE4051E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79879" name="Footer Placeholder 9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Algorithms and Pseudocode</a:t>
            </a:r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The hard part of solving a problem with a computer program is not dealing with the syntax rules of a programming language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Rather, coming up with the underlying solution method is the most difficult part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An </a:t>
            </a:r>
            <a:r>
              <a:rPr lang="en-US" sz="2000" i="1" smtClean="0"/>
              <a:t>algorithm</a:t>
            </a:r>
            <a:r>
              <a:rPr lang="en-US" sz="2000" smtClean="0"/>
              <a:t> is a set of precise instructions that lead to a solution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An algorithm is normally written in </a:t>
            </a:r>
            <a:r>
              <a:rPr lang="en-US" sz="1800" i="1" smtClean="0"/>
              <a:t>pseudocode</a:t>
            </a:r>
            <a:r>
              <a:rPr lang="en-US" sz="1800" smtClean="0"/>
              <a:t>, which is a mixture of programming language and a human language, like English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Pseudocode must be precise and clear enough so that a good programmer can convert it to syntactically correct code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However, pseudocode is much less rigid than code:  One needn't worry about the fine points of syntax or declaring variables, for example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ED682FCF-3475-4675-8971-B792B149B5BC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8192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b="1" dirty="0" smtClean="0">
                <a:latin typeface="Courier New" pitchFamily="49" charset="0"/>
              </a:rPr>
              <a:t>for</a:t>
            </a:r>
            <a:r>
              <a:rPr lang="en-US" dirty="0" smtClean="0"/>
              <a:t> Statement</a:t>
            </a:r>
          </a:p>
        </p:txBody>
      </p:sp>
      <p:sp>
        <p:nvSpPr>
          <p:cNvPr id="839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400" smtClean="0"/>
              <a:t> statement is most commonly used to step through an integer variable in equal increments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It begins with the keyword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400" smtClean="0"/>
              <a:t>, followed by three expressions in parentheses that describe what to do with one or more </a:t>
            </a:r>
            <a:r>
              <a:rPr lang="en-US" sz="2400" i="1" smtClean="0"/>
              <a:t>controlling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The first expression tells how the control variable or variables are </a:t>
            </a:r>
            <a:r>
              <a:rPr lang="en-US" sz="2000" i="1" smtClean="0"/>
              <a:t>initialized</a:t>
            </a:r>
            <a:r>
              <a:rPr lang="en-US" sz="2000" smtClean="0"/>
              <a:t> or </a:t>
            </a:r>
            <a:r>
              <a:rPr lang="en-US" sz="2000" i="1" smtClean="0"/>
              <a:t>declared</a:t>
            </a:r>
            <a:r>
              <a:rPr lang="en-US" sz="2000" smtClean="0"/>
              <a:t> and </a:t>
            </a:r>
            <a:r>
              <a:rPr lang="en-US" sz="2000" i="1" smtClean="0"/>
              <a:t>initialized</a:t>
            </a:r>
            <a:r>
              <a:rPr lang="en-US" sz="2000" smtClean="0"/>
              <a:t> before the first iteration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The second expression determines when the loop should </a:t>
            </a:r>
            <a:r>
              <a:rPr lang="en-US" sz="2000" i="1" smtClean="0"/>
              <a:t>end</a:t>
            </a:r>
            <a:r>
              <a:rPr lang="en-US" sz="2000" smtClean="0"/>
              <a:t>, based on the evaluation of a Boolean expression </a:t>
            </a:r>
            <a:r>
              <a:rPr lang="en-US" sz="2000" i="1" smtClean="0"/>
              <a:t>before</a:t>
            </a:r>
            <a:r>
              <a:rPr lang="en-US" sz="2000" smtClean="0"/>
              <a:t> each iteration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The third expression tells how the control variable or variables are </a:t>
            </a:r>
            <a:r>
              <a:rPr lang="en-US" sz="2000" i="1" smtClean="0"/>
              <a:t>updated</a:t>
            </a:r>
            <a:r>
              <a:rPr lang="en-US" sz="2000" smtClean="0"/>
              <a:t> </a:t>
            </a:r>
            <a:r>
              <a:rPr lang="en-US" sz="2000" i="1" smtClean="0"/>
              <a:t>after</a:t>
            </a:r>
            <a:r>
              <a:rPr lang="en-US" sz="2000" smtClean="0"/>
              <a:t> each iteration of the loop body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98395860-D78D-46D5-84CF-D2C819C02D02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8397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1463</Words>
  <Application>Microsoft Office PowerPoint</Application>
  <PresentationFormat>On-screen Show (4:3)</PresentationFormat>
  <Paragraphs>190</Paragraphs>
  <Slides>23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Chapter 3</vt:lpstr>
      <vt:lpstr>Loops</vt:lpstr>
      <vt:lpstr>while statement</vt:lpstr>
      <vt:lpstr>while Syntax</vt:lpstr>
      <vt:lpstr>PowerPoint Presentation</vt:lpstr>
      <vt:lpstr>do-while Statement</vt:lpstr>
      <vt:lpstr>do-while Syntax</vt:lpstr>
      <vt:lpstr>Algorithms and Pseudocode</vt:lpstr>
      <vt:lpstr>The for Statement</vt:lpstr>
      <vt:lpstr>The for Statement Syntax</vt:lpstr>
      <vt:lpstr>Semantics of the for Statement</vt:lpstr>
      <vt:lpstr>for Statement Syntax and Alternate Semantics</vt:lpstr>
      <vt:lpstr>PowerPoint Presentation</vt:lpstr>
      <vt:lpstr>for Statement Syntax and Alternate Semantics</vt:lpstr>
      <vt:lpstr>The Comma in for Statements</vt:lpstr>
      <vt:lpstr>Infinite Loops</vt:lpstr>
      <vt:lpstr>Nested Loops</vt:lpstr>
      <vt:lpstr>The break and continue Statements</vt:lpstr>
      <vt:lpstr>PowerPoint Presentation</vt:lpstr>
      <vt:lpstr>PowerPoint Presentation</vt:lpstr>
      <vt:lpstr>The Labeled break Statement</vt:lpstr>
      <vt:lpstr>PowerPoint Presentation</vt:lpstr>
      <vt:lpstr>The exit Statement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Kenrick</dc:creator>
  <cp:lastModifiedBy>Joey</cp:lastModifiedBy>
  <cp:revision>43</cp:revision>
  <cp:lastPrinted>2013-10-11T05:27:52Z</cp:lastPrinted>
  <dcterms:created xsi:type="dcterms:W3CDTF">2006-08-16T00:00:00Z</dcterms:created>
  <dcterms:modified xsi:type="dcterms:W3CDTF">2015-04-14T20:48:35Z</dcterms:modified>
</cp:coreProperties>
</file>