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1" r:id="rId3"/>
    <p:sldId id="302" r:id="rId4"/>
    <p:sldId id="305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7" r:id="rId15"/>
    <p:sldId id="306" r:id="rId16"/>
  </p:sldIdLst>
  <p:sldSz cx="9144000" cy="6858000" type="screen4x3"/>
  <p:notesSz cx="923925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EE0B-51C6-44CE-BDDD-65252BDF21A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B2711-91D0-43A4-8339-5D290F9E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44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08C3CB1-6181-489A-8076-3BA314BBD076}" type="datetimeFigureOut">
              <a:rPr lang="en-US"/>
              <a:pPr>
                <a:defRPr/>
              </a:pPr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5125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257550"/>
            <a:ext cx="73914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DD69CE-EA2F-4D69-A3DC-9A65C2B9E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06F343-943B-47A7-AE04-201AED5A76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D6C818-E8B8-4566-8C4F-ECE2DCD074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DC0BB9-D465-445C-81E2-035C57287FB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005F04-7941-440E-B9D6-66D029FD523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247CBB-1B05-4331-827B-8A75388594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109F71-37C3-41E8-B396-00A9F9DA2C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BBD273-E2C0-4B5A-8D70-4E8D3138AA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F5409E-B544-4514-8193-10E422A9B4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8A5D0C-509E-4AB8-B2EE-A31482DEF49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0D0474-9135-4F12-AEBA-43C9D073F08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CC0BAC-F097-491A-A5DD-9C40C21BA9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C35217-27EF-4C5C-9BA0-A1E8AE96AC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CA3688-DBAF-4A44-9971-79520D2BEC0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E6CC1C-3008-4654-AD54-47BDAB30AF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FA5DC-617D-45F4-A187-24886C53648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94B9E-8C3F-4E69-B88F-98BB0D912A8C}" type="datetime1">
              <a:rPr lang="en-US"/>
              <a:pPr>
                <a:defRPr/>
              </a:pPr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65855C6-D30B-49A8-8AEC-913590909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AF197-4D00-45C3-BF5C-B0DE75F2A856}" type="datetime1">
              <a:rPr lang="en-US"/>
              <a:pPr>
                <a:defRPr/>
              </a:pPr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7B888FC-4E6B-4931-80FE-C140F9874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3307F-CD3E-4865-B113-2EDC425AB193}" type="datetime1">
              <a:rPr lang="en-US"/>
              <a:pPr>
                <a:defRPr/>
              </a:pPr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B28ACA1-1172-4268-BE04-F6CBB6F5D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1E9D5-3983-48C1-8A1D-915FE2F24CFE}" type="datetime1">
              <a:rPr lang="en-US"/>
              <a:pPr>
                <a:defRPr/>
              </a:pPr>
              <a:t>4/19/2015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655F6834-047C-40CB-87BB-2B7CA39EB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A2F6-7B21-4CC6-97AB-E57B3550CFDF}" type="datetime1">
              <a:rPr lang="en-US"/>
              <a:pPr>
                <a:defRPr/>
              </a:pPr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8774AC5-A79C-415A-B3CC-C69E06772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0766E-952A-4D6C-8072-D3034EB6AEF9}" type="datetime1">
              <a:rPr lang="en-US"/>
              <a:pPr>
                <a:defRPr/>
              </a:pPr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52EE72C-7D2D-453C-AEA8-6B2402B44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354E7-BD35-40E7-8AB3-F1ECAB6B02AD}" type="datetime1">
              <a:rPr lang="en-US"/>
              <a:pPr>
                <a:defRPr/>
              </a:pPr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3313A77-27B9-4BBA-B67E-36A4C7560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4A9AC-1AF3-48B4-AE3C-C9E970A72C3A}" type="datetime1">
              <a:rPr lang="en-US"/>
              <a:pPr>
                <a:defRPr/>
              </a:pPr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4FB38319-7313-480C-A0B7-9E30CA3F9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6E5A7-8D2D-4012-9EB1-713C667BE57A}" type="datetime1">
              <a:rPr lang="en-US"/>
              <a:pPr>
                <a:defRPr/>
              </a:pPr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C750038-BBBC-44B9-A254-C9E3287ED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220E-7E12-4087-8F5E-B86145427E99}" type="datetime1">
              <a:rPr lang="en-US"/>
              <a:pPr>
                <a:defRPr/>
              </a:pPr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4892ECA-A0FD-43B6-A696-2E8747865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41C7-B10B-492E-9394-E8CB42814334}" type="datetime1">
              <a:rPr lang="en-US"/>
              <a:pPr>
                <a:defRPr/>
              </a:pPr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E8CA0661-3D8A-436C-912E-8850EEBAA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2D2C4A8-090B-4A53-BDA3-DC12D4AA5303}" type="datetime1">
              <a:rPr lang="en-US"/>
              <a:pPr>
                <a:defRPr/>
              </a:pPr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4B6383C-6CC1-4A78-887C-6ABD05BF2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143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Debugging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Section 3.4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2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Debugging Example (6 of 8)</a:t>
            </a:r>
          </a:p>
        </p:txBody>
      </p:sp>
      <p:sp>
        <p:nvSpPr>
          <p:cNvPr id="12288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Could try the following “patch”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FAD3CA4C-7A4D-4239-AB27-E8E966E309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2884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22885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759534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do {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("Enter 'A' for option A or 'B' for option B.");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s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keyboard.next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s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s.toLowerCase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if ( c == 'a')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	break;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if (c == 'b')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886" name="TextBox 6"/>
          <p:cNvSpPr txBox="1">
            <a:spLocks noChangeArrowheads="1"/>
          </p:cNvSpPr>
          <p:nvPr/>
        </p:nvSpPr>
        <p:spPr bwMode="auto">
          <a:xfrm>
            <a:off x="762000" y="5029200"/>
            <a:ext cx="7524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works, but it is ugly!  Considered a coding atrocity, it doesn’t fix the</a:t>
            </a:r>
          </a:p>
          <a:p>
            <a:r>
              <a:rPr lang="en-US"/>
              <a:t>underlying problem.   The boolean condition after the while loop has also</a:t>
            </a:r>
          </a:p>
          <a:p>
            <a:r>
              <a:rPr lang="en-US"/>
              <a:t>become meaningless.  Try more tracing: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Debugging Example (7 of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1E36D9D6-D801-413A-AF7F-B428161617D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493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24932" name="TextBox 5"/>
          <p:cNvSpPr txBox="1">
            <a:spLocks noChangeArrowheads="1"/>
          </p:cNvSpPr>
          <p:nvPr/>
        </p:nvSpPr>
        <p:spPr bwMode="auto">
          <a:xfrm>
            <a:off x="685800" y="1295400"/>
            <a:ext cx="759534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do {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("Enter 'A' for option A or 'B' for option B.");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s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keyboard.next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s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s.toLowerCase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("c != 'a' is " + (c != 'a'));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("c != 'b' is " + (c != 'b'));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("(c != 'a') || (c != 'b')) is "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+ ((c != 'a') || (c != 'b')));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Sample output: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Enter 'A' for option A or 'B' for option B.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 != 'a' is false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 != 'b' is true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(c != 'a') || (c != 'b')) is true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933" name="TextBox 6"/>
          <p:cNvSpPr txBox="1">
            <a:spLocks noChangeArrowheads="1"/>
          </p:cNvSpPr>
          <p:nvPr/>
        </p:nvSpPr>
        <p:spPr bwMode="auto">
          <a:xfrm>
            <a:off x="609600" y="5638800"/>
            <a:ext cx="8232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 the trace we can see that the loop’s boolean expression is true because </a:t>
            </a:r>
            <a:r>
              <a:rPr lang="en-US"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/>
              <a:t>cannot be not equal to </a:t>
            </a:r>
            <a:r>
              <a:rPr lang="en-US">
                <a:latin typeface="Courier New" pitchFamily="49" charset="0"/>
                <a:cs typeface="Courier New" pitchFamily="49" charset="0"/>
              </a:rPr>
              <a:t>‘a’</a:t>
            </a:r>
            <a:r>
              <a:rPr lang="en-US"/>
              <a:t> and not equal to </a:t>
            </a:r>
            <a:r>
              <a:rPr lang="en-US">
                <a:latin typeface="Courier New" pitchFamily="49" charset="0"/>
                <a:cs typeface="Courier New" pitchFamily="49" charset="0"/>
              </a:rPr>
              <a:t>‘b’</a:t>
            </a:r>
            <a:r>
              <a:rPr lang="en-US"/>
              <a:t> at the same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Debugging Example (8 of 8)</a:t>
            </a:r>
          </a:p>
        </p:txBody>
      </p:sp>
      <p:sp>
        <p:nvSpPr>
          <p:cNvPr id="12697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Fix:  We use &amp;&amp; instead of ||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6B0BE9DB-3A23-4CA8-93A8-60195B212DA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6980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26981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748794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do {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("Enter 'A' for option A or 'B' for option B.");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s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keyboard.next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s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s.toLowerCase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c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while ((c != 'a')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(c != 'b'));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Assertion Checks</a:t>
            </a:r>
          </a:p>
        </p:txBody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</a:t>
            </a:r>
            <a:r>
              <a:rPr lang="en-US" sz="2400" i="1" smtClean="0"/>
              <a:t>assertion</a:t>
            </a:r>
            <a:r>
              <a:rPr lang="en-US" sz="2400" smtClean="0"/>
              <a:t> is a sentence that says (asserts) something about the state of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assertion must be either true or false, and should be true if a program is working properly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Assertions can be placed in a program as comments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Java has a statement that can check if an assertion is true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assert Boolean_Expression;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assertion checking is turned on and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 smtClean="0"/>
              <a:t> evaluates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000" smtClean="0"/>
              <a:t>, the program ends, and outputs an </a:t>
            </a:r>
            <a:r>
              <a:rPr lang="en-US" sz="2000" i="1" smtClean="0"/>
              <a:t>assertion failed error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Otherwise, the program finishes execution normally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17C4154-82DE-4B17-9568-7A58BFBB991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310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Assertion Checks</a:t>
            </a:r>
          </a:p>
        </p:txBody>
      </p:sp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program or other class containing assertions is compiled in the usual way</a:t>
            </a:r>
            <a:endParaRPr lang="en-US" sz="28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After compilation, a program can run with assertion checking turned on or turned off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Normally a program runs with assertion checking turned off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In order to run a program with assertion checking turned on, use the following command (using the actual </a:t>
            </a:r>
            <a:r>
              <a:rPr lang="en-US" sz="2800" b="1" dirty="0" err="1" smtClean="0">
                <a:solidFill>
                  <a:srgbClr val="034CA1"/>
                </a:solidFill>
                <a:latin typeface="Courier New" pitchFamily="49" charset="0"/>
              </a:rPr>
              <a:t>ProgramName</a:t>
            </a:r>
            <a:r>
              <a:rPr lang="en-US" sz="2800" dirty="0" smtClean="0"/>
              <a:t>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java –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enableassertions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ProgramName</a:t>
            </a:r>
            <a:endParaRPr lang="en-US" sz="24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24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sz="2400" smtClean="0">
                <a:latin typeface="Courier New" pitchFamily="49" charset="0"/>
              </a:rPr>
              <a:t>assert (n </a:t>
            </a:r>
            <a:r>
              <a:rPr lang="en-US" sz="2400" dirty="0" smtClean="0">
                <a:latin typeface="Courier New" pitchFamily="49" charset="0"/>
              </a:rPr>
              <a:t>!= 0);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>
                <a:latin typeface="Courier New" pitchFamily="49" charset="0"/>
              </a:rPr>
              <a:t>  </a:t>
            </a:r>
            <a:r>
              <a:rPr lang="en-US" sz="2800" dirty="0" smtClean="0">
                <a:latin typeface="Courier New" pitchFamily="49" charset="0"/>
              </a:rPr>
              <a:t>average = sum / n;</a:t>
            </a:r>
            <a:endParaRPr lang="en-US" sz="28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18E508A-D958-46D2-BE88-00BDC77ADBA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331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Preventive Coding</a:t>
            </a:r>
          </a:p>
        </p:txBody>
      </p:sp>
      <p:sp>
        <p:nvSpPr>
          <p:cNvPr id="135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Incremental Development</a:t>
            </a:r>
          </a:p>
          <a:p>
            <a:pPr lvl="1" eaLnBrk="1" hangingPunct="1"/>
            <a:r>
              <a:rPr lang="en-US" smtClean="0"/>
              <a:t>Write a little bit of code at a time and test it before moving on</a:t>
            </a:r>
          </a:p>
          <a:p>
            <a:pPr eaLnBrk="1" hangingPunct="1"/>
            <a:r>
              <a:rPr lang="en-US" smtClean="0"/>
              <a:t>Code Review</a:t>
            </a:r>
          </a:p>
          <a:p>
            <a:pPr lvl="1" eaLnBrk="1" hangingPunct="1"/>
            <a:r>
              <a:rPr lang="en-US" smtClean="0"/>
              <a:t>Have others look at your code</a:t>
            </a:r>
          </a:p>
          <a:p>
            <a:pPr eaLnBrk="1" hangingPunct="1"/>
            <a:r>
              <a:rPr lang="en-US" smtClean="0"/>
              <a:t>Pair Programming</a:t>
            </a:r>
          </a:p>
          <a:p>
            <a:pPr lvl="1" eaLnBrk="1" hangingPunct="1"/>
            <a:r>
              <a:rPr lang="en-US" smtClean="0"/>
              <a:t>Programming in a team, one typing while the other watches, and periodically switch 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73CA0296-DA25-4B6A-980F-30A9B98B07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35172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Bugs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two most common kinds of loop errors are unintended </a:t>
            </a:r>
            <a:r>
              <a:rPr lang="en-US" sz="2800" i="1" smtClean="0"/>
              <a:t>infinite loops</a:t>
            </a:r>
            <a:r>
              <a:rPr lang="en-US" sz="2800" smtClean="0"/>
              <a:t> and </a:t>
            </a:r>
            <a:r>
              <a:rPr lang="en-US" sz="2800" i="1" smtClean="0"/>
              <a:t>off-by-one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 off-by-one error is when a loop repeats the loop body one too many or one too few times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This usually results from a carelessly designed Boolean test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 smtClean="0"/>
              <a:t> in the controlling Boolean expression can lead to an infinite loop or an off-by-one error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This sort of testing works only for characters and integers, and should never be used for floating-point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2FEC298-5935-42D5-A21E-00B2B83BDC1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65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Variables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i="1" smtClean="0"/>
              <a:t>Tracing variables</a:t>
            </a:r>
            <a:r>
              <a:rPr lang="en-US" sz="2400" smtClean="0"/>
              <a:t> involves watching one or more variables change value while a program is running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can make it easier to discover errors in a program and debug them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Many </a:t>
            </a:r>
            <a:r>
              <a:rPr lang="en-US" sz="2400" i="1" smtClean="0"/>
              <a:t>IDE</a:t>
            </a:r>
            <a:r>
              <a:rPr lang="en-US" sz="2400" smtClean="0"/>
              <a:t>s (</a:t>
            </a:r>
            <a:r>
              <a:rPr lang="en-US" sz="2400" i="1" smtClean="0"/>
              <a:t>Integrated Development Environments</a:t>
            </a:r>
            <a:r>
              <a:rPr lang="en-US" sz="2400" smtClean="0"/>
              <a:t>) have a built-in utility that allows variables to be traced without making any changes to the program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Another way to trace variables is to simply insert temporary output statements in a program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System.out.println("n = " + n);  // Tracing 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When the error is found and corrected, the trace statements can simply be commented 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D5E02C4-33DE-42FF-9787-0CDC608310B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085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Debugging Techniques</a:t>
            </a:r>
          </a:p>
        </p:txBody>
      </p:sp>
      <p:sp>
        <p:nvSpPr>
          <p:cNvPr id="11059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Examine the system as a whole – don’t assume the bug occurs in one particular place</a:t>
            </a:r>
          </a:p>
          <a:p>
            <a:pPr eaLnBrk="1" hangingPunct="1"/>
            <a:r>
              <a:rPr lang="en-US" sz="2800" smtClean="0"/>
              <a:t>Try different test cases and check the input values</a:t>
            </a:r>
          </a:p>
          <a:p>
            <a:pPr eaLnBrk="1" hangingPunct="1"/>
            <a:r>
              <a:rPr lang="en-US" sz="2800" smtClean="0"/>
              <a:t>Comment out blocks of code to narrow down the offending code</a:t>
            </a:r>
          </a:p>
          <a:p>
            <a:pPr eaLnBrk="1" hangingPunct="1"/>
            <a:r>
              <a:rPr lang="en-US" sz="2800" smtClean="0"/>
              <a:t>Check common pitfalls</a:t>
            </a:r>
          </a:p>
          <a:p>
            <a:pPr eaLnBrk="1" hangingPunct="1"/>
            <a:r>
              <a:rPr lang="en-US" sz="2800" smtClean="0"/>
              <a:t>Take a break and come back later</a:t>
            </a:r>
          </a:p>
          <a:p>
            <a:pPr eaLnBrk="1" hangingPunct="1"/>
            <a:r>
              <a:rPr lang="en-US" sz="2800" smtClean="0"/>
              <a:t>DO NOT make random changes just hoping that the change will fix the problem!  </a:t>
            </a:r>
          </a:p>
          <a:p>
            <a:pPr eaLnBrk="1" hangingPunct="1"/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87AB0D1-87AF-4F65-B764-DAB7A46066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10596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Debugging Example (1 of 8)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The following code is supposed to present a menu and get user input until either ‘a’ or ‘b’ is entered.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E06E6949-382B-4F0B-B9FA-4D19B6BAD5D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2644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12645" name="TextBox 5"/>
          <p:cNvSpPr txBox="1">
            <a:spLocks noChangeArrowheads="1"/>
          </p:cNvSpPr>
          <p:nvPr/>
        </p:nvSpPr>
        <p:spPr bwMode="auto">
          <a:xfrm>
            <a:off x="1066800" y="2971800"/>
            <a:ext cx="748794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s = "";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char c = ' ';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do {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("Enter 'A' for option A or 'B' for option B.");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s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keyboard.next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s.toLowerCase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c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Debugging Example (2 of 8)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773363"/>
          </a:xfrm>
        </p:spPr>
        <p:txBody>
          <a:bodyPr/>
          <a:lstStyle/>
          <a:p>
            <a:pPr eaLnBrk="1" hangingPunct="1"/>
            <a:r>
              <a:rPr lang="en-US" smtClean="0"/>
              <a:t>Using the “random change” debugging technique we might try to change the data type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mtClean="0"/>
              <a:t> to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mtClean="0"/>
              <a:t>, to make the types match</a:t>
            </a:r>
          </a:p>
          <a:p>
            <a:pPr eaLnBrk="1" hangingPunct="1"/>
            <a:r>
              <a:rPr lang="en-US" smtClean="0"/>
              <a:t>This results in more errors since the rest of the code treats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mtClean="0"/>
              <a:t> like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3428D1E2-B25F-4C19-8E7C-1EC27DF4696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4692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14693" name="TextBox 7"/>
          <p:cNvSpPr txBox="1">
            <a:spLocks noChangeArrowheads="1"/>
          </p:cNvSpPr>
          <p:nvPr/>
        </p:nvSpPr>
        <p:spPr bwMode="auto">
          <a:xfrm>
            <a:off x="457200" y="1524000"/>
            <a:ext cx="5097463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Result:  Syntax error: </a:t>
            </a:r>
          </a:p>
          <a:p>
            <a:endParaRPr lang="en-US"/>
          </a:p>
          <a:p>
            <a:r>
              <a:rPr lang="en-US"/>
              <a:t> 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c = s.substring(0,1);    : incompatible types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found:  java.lang.String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required: char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Debugging Example (3 of 8)</a:t>
            </a:r>
          </a:p>
        </p:txBody>
      </p:sp>
      <p:sp>
        <p:nvSpPr>
          <p:cNvPr id="11673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First problem:  substring returns a String, use charAt to get the first character: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E7A31C66-8B06-45ED-8486-158F20AB3FE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6740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16741" name="TextBox 5"/>
          <p:cNvSpPr txBox="1">
            <a:spLocks noChangeArrowheads="1"/>
          </p:cNvSpPr>
          <p:nvPr/>
        </p:nvSpPr>
        <p:spPr bwMode="auto">
          <a:xfrm>
            <a:off x="990600" y="2667000"/>
            <a:ext cx="748794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s = "";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char c = ' ';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do {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("Enter 'A' for option A or 'B' for option B.");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s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keyboard.next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s.toLowerCase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c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742" name="TextBox 6"/>
          <p:cNvSpPr txBox="1">
            <a:spLocks noChangeArrowheads="1"/>
          </p:cNvSpPr>
          <p:nvPr/>
        </p:nvSpPr>
        <p:spPr bwMode="auto">
          <a:xfrm>
            <a:off x="685800" y="5715000"/>
            <a:ext cx="795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Now the program compiles, but it is stuck in an infinite loop.   Employ tracing: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Debugging Example (4 of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21E6B434-34DD-4B7D-87D7-6BEAA2835F1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878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18788" name="TextBox 5"/>
          <p:cNvSpPr txBox="1">
            <a:spLocks noChangeArrowheads="1"/>
          </p:cNvSpPr>
          <p:nvPr/>
        </p:nvSpPr>
        <p:spPr bwMode="auto">
          <a:xfrm>
            <a:off x="685800" y="1371600"/>
            <a:ext cx="7595349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do {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("Enter 'A' for option A or 'B' for option B.");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s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keyboard.next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("String s = " + s);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s.toLowerCase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("Lowercase s = " + s);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("c = " + c);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Sample output: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Enter 'A' for option A or 'B' for option B.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s = 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Lowercase s = 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 = 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Enter 'A' for option A or 'B' for option B.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8789" name="TextBox 6"/>
          <p:cNvSpPr txBox="1">
            <a:spLocks noChangeArrowheads="1"/>
          </p:cNvSpPr>
          <p:nvPr/>
        </p:nvSpPr>
        <p:spPr bwMode="auto">
          <a:xfrm>
            <a:off x="685800" y="5715000"/>
            <a:ext cx="734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 tracing we can see that the string is never changed to lowercase.</a:t>
            </a:r>
          </a:p>
          <a:p>
            <a:r>
              <a:rPr lang="en-US"/>
              <a:t>Reassign the lowercase string back to </a:t>
            </a:r>
            <a:r>
              <a:rPr lang="en-US">
                <a:latin typeface="Courier New" pitchFamily="49" charset="0"/>
                <a:cs typeface="Courier New" pitchFamily="49" charset="0"/>
              </a:rPr>
              <a:t>s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Debugging Example (5 of 8)</a:t>
            </a:r>
          </a:p>
        </p:txBody>
      </p:sp>
      <p:sp>
        <p:nvSpPr>
          <p:cNvPr id="12083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The following code is supposed to present a menu and get user input until either ‘a’ or ‘b’ is entered.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3EA51F1B-A18D-4CA9-9F61-43B25AF32E2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0836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20837" name="TextBox 5"/>
          <p:cNvSpPr txBox="1">
            <a:spLocks noChangeArrowheads="1"/>
          </p:cNvSpPr>
          <p:nvPr/>
        </p:nvSpPr>
        <p:spPr bwMode="auto">
          <a:xfrm>
            <a:off x="1066800" y="2971800"/>
            <a:ext cx="748794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do {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("Enter 'A' for option A or 'B' for option B.");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s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keyboard.next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s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s.toLowerCase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c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838" name="TextBox 6"/>
          <p:cNvSpPr txBox="1">
            <a:spLocks noChangeArrowheads="1"/>
          </p:cNvSpPr>
          <p:nvPr/>
        </p:nvSpPr>
        <p:spPr bwMode="auto">
          <a:xfrm>
            <a:off x="762000" y="5486400"/>
            <a:ext cx="617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However, it’s still stuck in an infinite loop.  What to try next?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1417</Words>
  <Application>Microsoft Office PowerPoint</Application>
  <PresentationFormat>On-screen Show (4:3)</PresentationFormat>
  <Paragraphs>205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Chapter 3</vt:lpstr>
      <vt:lpstr>Loop Bugs</vt:lpstr>
      <vt:lpstr>Tracing Variables</vt:lpstr>
      <vt:lpstr>General Debugging Techniques</vt:lpstr>
      <vt:lpstr>Debugging Example (1 of 8)</vt:lpstr>
      <vt:lpstr>Debugging Example (2 of 8)</vt:lpstr>
      <vt:lpstr>Debugging Example (3 of 8)</vt:lpstr>
      <vt:lpstr>Debugging Example (4 of 8)</vt:lpstr>
      <vt:lpstr>Debugging Example (5 of 8)</vt:lpstr>
      <vt:lpstr>Debugging Example (6 of 8)</vt:lpstr>
      <vt:lpstr>Debugging Example (7 of 8)</vt:lpstr>
      <vt:lpstr>Debugging Example (8 of 8)</vt:lpstr>
      <vt:lpstr>Assertion Checks</vt:lpstr>
      <vt:lpstr>Assertion Checks</vt:lpstr>
      <vt:lpstr>Preventive Coding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Joey</cp:lastModifiedBy>
  <cp:revision>41</cp:revision>
  <cp:lastPrinted>2013-10-11T05:28:15Z</cp:lastPrinted>
  <dcterms:created xsi:type="dcterms:W3CDTF">2006-08-16T00:00:00Z</dcterms:created>
  <dcterms:modified xsi:type="dcterms:W3CDTF">2015-04-20T04:54:38Z</dcterms:modified>
</cp:coreProperties>
</file>