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8" r:id="rId23"/>
    <p:sldId id="299" r:id="rId24"/>
    <p:sldId id="303" r:id="rId25"/>
    <p:sldId id="301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4" r:id="rId39"/>
    <p:sldId id="295" r:id="rId40"/>
    <p:sldId id="296" r:id="rId41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160"/>
        <p:guide pos="29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5EDA4D-CDE2-44E6-8D91-6C1E3D81767E}" type="datetimeFigureOut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8D763DA-5C16-48C6-A7B4-F4AE34D0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3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1CFE32-927B-4BA3-9D1E-5AF1D8450CA1}" type="datetimeFigureOut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DFA60A-8F21-48AA-8130-D509DFA03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3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6ACE5B-4FD8-477C-98B7-5A066055D3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434B0-BB83-4DC7-8914-166A088395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DF05E8-93B5-49A6-A385-1755511025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B96A47-06E0-4472-8958-D01FCAF450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B04CF7-9E93-4043-9D78-523ABB901B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C20B19-83F9-408E-8898-89123217E8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50EC3-E08D-4783-8BDB-14B2FEC8E6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F26B2F-9C80-4E8C-849D-FF7AD4157C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DE231-A9EB-4268-89AB-E033358160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01169-A0F7-4B07-B2D9-4900019E6C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290F3-86BD-461D-97A2-9AB6635DF8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99443B-8F08-42EF-AAFA-2A1FCC01B7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C37D1-67C3-47FB-85B5-884879190D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18EE1C-B8BC-4CFF-87F0-3A1B8EEEF6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90543-70A3-4F26-B111-A12C7BC87B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D7E706-DB2A-4468-B06D-65041B2551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C79F50-97C6-489F-A9A6-338AE60AB1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F43F3-2DB0-49DA-8C54-09CD55D61D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75A7A9-0B87-40B8-A985-D906334111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527FC-1C6F-4A1D-9E05-14B7F98C45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1A9D26-A009-47E6-AB8E-7FE85A5F4E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13C7BD-F4B8-4308-8AB6-7F6A8355DC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F964A-5014-4820-9917-CC38D75CD0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589C09-DDBD-45C0-8029-213626FFE1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C7BE5-025D-410D-95B6-7330B02F28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EDEEB7-2B53-469C-BCF4-4944594556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08A37-CDED-4657-BE44-2B1C992579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F4F89E-62DC-4089-8C7D-6FCAEB9696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D454F7-1CAE-4B2B-A43D-CA93452110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3977AB-8A42-4304-AF7E-C07CED248C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59116D-935C-4EDC-8398-4D00A80C0B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7C8D1B-21AA-495F-A75D-666C408F81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80ACEA-F8D2-4006-9E56-DF584B31D9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19C00D-CCE9-4A3A-A3AD-6802829991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B07E81-394C-444B-9BD5-76E332BF97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B07DC1-09B0-4EA2-859A-B42935B8B3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86AB-D1D8-48D5-940A-1A37AF8505CB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069CE69-BA4D-409A-9BEE-BBC106BF0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50D3-5173-45C8-BBB9-7EF5E141579F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53BA372-21F8-431B-9751-C5A570203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4C6E-CDAD-4660-9170-2CAE4C4907F5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606AD-46F8-45CE-985C-1AB648C1A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04CD-46E1-4DC2-9161-3E078B828559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7268796-14F5-48B8-9B28-6E8BE4B44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6CB9-3888-4342-B76C-77B00916056A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B25F41A-FC34-4ED0-B488-FE197F39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AF0D-57B2-4A0E-B00C-1E37914B0333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0D6D814-DD1A-442D-BA9A-9C5ED29D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FBF4-F66E-4BB4-A033-7AAAD0DD6B5B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D025D4A-CD3D-4BD5-A25B-DE3B2197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4C57E-0E46-4332-92BF-3410FFE63E60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1AA2B40-3527-4D05-9DF4-019F06FB9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F93D-B980-4F74-8435-5D30AA42E41A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5C19DC18-8568-4928-8A24-3CFC41AF7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4D238-FAF3-47C7-826A-74F3990E3438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80FF31FF-0458-47E2-870A-575BE8262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E7B4-08BA-482D-999F-66859628FF4F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923D035E-B47D-4709-BD55-4547F4FE4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E718A-F573-4C45-8F03-964090898B72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F15D9FD-F25E-4309-8ECE-902AF3FEE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14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Class Definitions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4.1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5366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Names and Locations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Reminder:  a Java file must be given the same name as the class it contains with an added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.java</a:t>
            </a:r>
            <a:r>
              <a:rPr lang="en-US" dirty="0" smtClean="0"/>
              <a:t> at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example, a class named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MyClass</a:t>
            </a:r>
            <a:r>
              <a:rPr lang="en-US" dirty="0" smtClean="0"/>
              <a:t> must be in a file named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MyClass.java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Your program and all the classes it uses should be in the same directory or folder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78D5A6C-A198-4F0C-8316-68854B2AEA9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Methods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two kinds of methods:</a:t>
            </a:r>
          </a:p>
          <a:p>
            <a:pPr lvl="1" eaLnBrk="1" hangingPunct="1"/>
            <a:r>
              <a:rPr lang="en-US" dirty="0" smtClean="0"/>
              <a:t>Methods that compute </a:t>
            </a:r>
            <a:r>
              <a:rPr lang="en-US" dirty="0"/>
              <a:t>and/or perform an action </a:t>
            </a:r>
            <a:r>
              <a:rPr lang="en-US" u="sng" dirty="0" smtClean="0"/>
              <a:t>and</a:t>
            </a:r>
            <a:r>
              <a:rPr lang="en-US" dirty="0" smtClean="0"/>
              <a:t> returns a value</a:t>
            </a:r>
          </a:p>
          <a:p>
            <a:pPr lvl="1" eaLnBrk="1" hangingPunct="1"/>
            <a:r>
              <a:rPr lang="en-US" dirty="0" smtClean="0"/>
              <a:t>Methods that perform an action</a:t>
            </a:r>
          </a:p>
          <a:p>
            <a:pPr lvl="2" eaLnBrk="1" hangingPunct="1"/>
            <a:r>
              <a:rPr lang="en-US" dirty="0" smtClean="0"/>
              <a:t>This type of method does not return a value, and is called 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method</a:t>
            </a:r>
          </a:p>
          <a:p>
            <a:pPr eaLnBrk="1" hangingPunct="1"/>
            <a:r>
              <a:rPr lang="en-US" dirty="0" smtClean="0"/>
              <a:t>Each type of method differs slightly in how it is defined as well as how it is (usually) invoked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AB2AF8-2D23-4F5E-8B86-EA9888E2008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58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Methods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method that returns a value must specify the type of that value in its heading:</a:t>
            </a:r>
          </a:p>
          <a:p>
            <a:pPr eaLnBrk="1" hangingPunct="1"/>
            <a:endParaRPr lang="en-US" sz="1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paramList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2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method uses the keyword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in its heading to show that it does not return a value :</a:t>
            </a:r>
          </a:p>
          <a:p>
            <a:pPr eaLnBrk="1" hangingPunct="1"/>
            <a:endParaRPr lang="en-US" sz="1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paramList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2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9E047FC-6517-4F49-AFE9-A0AB18E0517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78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main</a:t>
            </a:r>
            <a:r>
              <a:rPr lang="en-US" smtClean="0"/>
              <a:t> is a </a:t>
            </a:r>
            <a:r>
              <a:rPr lang="en-US" b="1" smtClean="0">
                <a:latin typeface="Courier New" pitchFamily="49" charset="0"/>
              </a:rPr>
              <a:t>void</a:t>
            </a:r>
            <a:r>
              <a:rPr lang="en-US" smtClean="0"/>
              <a:t> Method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program in Java is just a class that has a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dirty="0" smtClean="0"/>
              <a:t> method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When you give a command to run a Java program, the run-time system invokes the method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</a:p>
          <a:p>
            <a:pPr eaLnBrk="1" hangingPunct="1"/>
            <a:endParaRPr lang="en-US" sz="28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Note that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dirty="0" smtClean="0"/>
              <a:t> is a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 smtClean="0"/>
              <a:t> method, as indicated by its heading: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B7245B9-B09B-41A9-8B00-F355F906597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body of both types of methods contains a list of declarations and statements enclosed in a pair of braces</a:t>
            </a:r>
          </a:p>
          <a:p>
            <a:pPr eaLnBrk="1" hangingPunct="1"/>
            <a:endParaRPr lang="en-US" sz="1000" dirty="0" smtClean="0"/>
          </a:p>
          <a:p>
            <a:pPr lvl="1" eaLnBrk="1" hangingPunct="1">
              <a:buFontTx/>
              <a:buNone/>
            </a:pPr>
            <a:r>
              <a:rPr lang="en-US" sz="22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public &lt;void or 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&gt; </a:t>
            </a:r>
            <a:r>
              <a:rPr lang="en-US" sz="2200" b="1" dirty="0" err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200" b="1" dirty="0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400" dirty="0" smtClean="0"/>
              <a:t>declarations                        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 smtClean="0"/>
              <a:t>statements                            B            </a:t>
            </a: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1987" name="AutoShape 5"/>
          <p:cNvSpPr>
            <a:spLocks/>
          </p:cNvSpPr>
          <p:nvPr/>
        </p:nvSpPr>
        <p:spPr bwMode="auto">
          <a:xfrm>
            <a:off x="4038600" y="3625850"/>
            <a:ext cx="914400" cy="914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1FEDA18-DCC3-4325-A0EF-2E8B07D7B55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5029200" y="408305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ody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body of a method that returns a value must also contain one or more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dirty="0" smtClean="0"/>
              <a:t> statement specifies the value returned and ends the method invocation: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return Expression;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8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Expression</a:t>
            </a:r>
            <a:r>
              <a:rPr lang="en-US" dirty="0" smtClean="0"/>
              <a:t> can be any expression that evaluates to something of the type returned listed in the method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3D954E3-1B21-41ED-96BC-41AAD57A472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return</a:t>
            </a:r>
            <a:r>
              <a:rPr lang="en-US" smtClean="0"/>
              <a:t> Statements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method need not contain 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dirty="0" smtClean="0"/>
              <a:t> statement, unless there is a situation that requires the method to end before all its code is executed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this context, since it does not return a value, 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return</a:t>
            </a:r>
            <a:r>
              <a:rPr lang="en-US" dirty="0" smtClean="0"/>
              <a:t> statement is used without an expression: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return;</a:t>
            </a: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78DCC92-F183-44C0-9013-A05064396C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Definitions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invocation of a method that returns a value can be used as an expression anyplace that a value of the </a:t>
            </a:r>
            <a:r>
              <a:rPr lang="en-US" sz="2800" b="1" dirty="0" err="1" smtClean="0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800" dirty="0" smtClean="0"/>
              <a:t> can be used:</a:t>
            </a:r>
          </a:p>
          <a:p>
            <a:pPr eaLnBrk="1" hangingPunct="1">
              <a:lnSpc>
                <a:spcPct val="90000"/>
              </a:lnSpc>
            </a:pPr>
            <a:endParaRPr lang="en-US" sz="105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typeReturned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tRVariable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tRVariable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objectName.methodName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invocation of a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800" dirty="0" smtClean="0"/>
              <a:t> method is simply a statement: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objectName.methodName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15E57B6-68E9-4CA5-B7C1-6294D804EB3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Any Method Can Be Used As a </a:t>
            </a:r>
            <a:r>
              <a:rPr lang="en-US" sz="3200" b="1" smtClean="0">
                <a:latin typeface="Courier New" pitchFamily="49" charset="0"/>
              </a:rPr>
              <a:t>void</a:t>
            </a:r>
            <a:r>
              <a:rPr lang="en-US" sz="3200" smtClean="0"/>
              <a:t> Method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method that returns a value can also perform an action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you want the action performed, but do not need the returned value, you can invoke the method as if it were a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method, and the returned value will be discarded: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objectName.returnedValueMethod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C4F8C57-F279-4D56-9361-946EDE6194A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variable declared within a method definition is called a </a:t>
            </a:r>
            <a:r>
              <a:rPr lang="en-US" i="1" dirty="0" smtClean="0"/>
              <a:t>local variable</a:t>
            </a:r>
          </a:p>
          <a:p>
            <a:pPr eaLnBrk="1" hangingPunct="1">
              <a:lnSpc>
                <a:spcPct val="90000"/>
              </a:lnSpc>
            </a:pPr>
            <a:endParaRPr lang="en-US" sz="1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variables declared in the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dirty="0" smtClean="0"/>
              <a:t> method are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All method parameters are local variables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two methods each have a local variable of the same name, they are still two entirely different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59FE2A0-E770-4C9C-87E4-90361349219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are the most important language feature that make </a:t>
            </a:r>
            <a:r>
              <a:rPr lang="en-US" sz="2800" i="1" smtClean="0"/>
              <a:t>object-oriented programming</a:t>
            </a:r>
            <a:r>
              <a:rPr lang="en-US" sz="2800" smtClean="0"/>
              <a:t> (</a:t>
            </a:r>
            <a:r>
              <a:rPr lang="en-US" sz="2800" i="1" smtClean="0"/>
              <a:t>OOP</a:t>
            </a:r>
            <a:r>
              <a:rPr lang="en-US" sz="2800" smtClean="0"/>
              <a:t>)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Programming in Java consists of defining a number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Every program is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helping software consists of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programmer-defined types are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are central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6446250-4364-4E6F-A527-206A178F1A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Variables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programming languages include another kind of variable called a </a:t>
            </a:r>
            <a:r>
              <a:rPr lang="en-US" i="1" smtClean="0"/>
              <a:t>global</a:t>
            </a:r>
            <a:r>
              <a:rPr lang="en-US" smtClean="0"/>
              <a:t> variable</a:t>
            </a:r>
          </a:p>
          <a:p>
            <a:pPr eaLnBrk="1" hangingPunct="1"/>
            <a:r>
              <a:rPr lang="en-US" smtClean="0"/>
              <a:t>The Java language does </a:t>
            </a:r>
            <a:r>
              <a:rPr lang="en-US" b="1" smtClean="0"/>
              <a:t>not </a:t>
            </a:r>
            <a:r>
              <a:rPr lang="en-US" smtClean="0"/>
              <a:t>have global variables</a:t>
            </a:r>
            <a:endParaRPr lang="en-US" b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413E16F-B87C-48B4-A2B4-E52D271BE7B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42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block</a:t>
            </a:r>
            <a:r>
              <a:rPr lang="en-US" sz="2800" dirty="0" smtClean="0"/>
              <a:t> is another name for a compound statement, that is, a set of Java statements enclosed in braces,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variable declared within a block is local to that block, and cannot be used outside the block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Once a variable has been declared within a block, its name cannot be used for anything else within the same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6C51D0E-3CB7-466A-8040-575CE07CB4D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63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-38100" y="5588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65100" y="558800"/>
            <a:ext cx="8763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1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/**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2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A bank account has a balance that can be changed by 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3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deposits and withdrawals.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4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*/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5 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{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6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7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double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balance;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8  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9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/**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10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Constructs a bank account with a zero balance.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11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*/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12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() {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13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14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balance = </a:t>
            </a:r>
            <a:r>
              <a:rPr lang="en-US" altLang="en-US" sz="1600" dirty="0">
                <a:solidFill>
                  <a:srgbClr val="66FF19"/>
                </a:solidFill>
                <a:latin typeface="Courier New" pitchFamily="-107" charset="0"/>
                <a:cs typeface="Courier New" pitchFamily="-107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;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15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}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16  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17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/**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18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Deposits money into the bank account.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19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@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param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amount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the amount to deposit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20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*/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21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deposit(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double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amount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) {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22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23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balance = balance + amount;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24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}                                          (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Continued)</a:t>
            </a:r>
            <a:endParaRPr lang="en-US" altLang="en-US" sz="1600" b="1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81000" y="76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altLang="en-US" sz="2400" b="1" dirty="0" smtClean="0">
                <a:latin typeface="Lucida Sans" pitchFamily="-107" charset="0"/>
              </a:rPr>
              <a:t>  BankAccount.java</a:t>
            </a:r>
            <a:endParaRPr lang="en-US" altLang="en-US" sz="2400" b="1" dirty="0">
              <a:latin typeface="Lucida San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C19DC18-8568-4928-8A24-3CFC41AF7C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25  </a:t>
            </a:r>
            <a:endParaRPr lang="en-US" altLang="en-US" b="1" dirty="0">
              <a:solidFill>
                <a:srgbClr val="0073FF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26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/**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27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Withdraws money from the bank account.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28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@</a:t>
            </a:r>
            <a:r>
              <a:rPr lang="en-US" altLang="en-US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param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amount</a:t>
            </a:r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the amount to withdraw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29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*/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30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withdraw(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amount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) {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31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32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balance = balance - amount;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33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}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34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997200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35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/**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36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Gets the current balance of the bank account.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37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@return</a:t>
            </a:r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the current balance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38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*/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39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double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getBalance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() {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40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41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balance;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42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43  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57150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Continued)</a:t>
            </a:r>
          </a:p>
        </p:txBody>
      </p:sp>
    </p:spTree>
    <p:extLst>
      <p:ext uri="{BB962C8B-B14F-4D97-AF65-F5344CB8AC3E}">
        <p14:creationId xmlns:p14="http://schemas.microsoft.com/office/powerpoint/2010/main" val="16937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4-</a:t>
            </a:r>
            <a:fld id="{5C19DC18-8568-4928-8A24-3CFC41AF7C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8534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endParaRPr lang="en-US" altLang="en-US" b="1" dirty="0">
              <a:solidFill>
                <a:srgbClr val="0073FF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44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/**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45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 smtClean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Determines and returns the cost of a safe deposit box.</a:t>
            </a:r>
            <a:endParaRPr lang="en-US" altLang="en-US" dirty="0">
              <a:solidFill>
                <a:srgbClr val="0073FF"/>
              </a:solidFill>
              <a:latin typeface="Times New Roman" pitchFamily="-107" charset="0"/>
              <a:cs typeface="Times New Roman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46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@</a:t>
            </a:r>
            <a:r>
              <a:rPr lang="en-US" altLang="en-US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param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size</a:t>
            </a:r>
            <a:r>
              <a:rPr lang="en-US" altLang="en-US" dirty="0" smtClean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</a:t>
            </a:r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the </a:t>
            </a:r>
            <a:r>
              <a:rPr lang="en-US" altLang="en-US" dirty="0" smtClean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size of the safe deposit box</a:t>
            </a:r>
          </a:p>
          <a:p>
            <a:pPr eaLnBrk="1" hangingPunct="1"/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</a:t>
            </a:r>
            <a:r>
              <a:rPr lang="en-US" altLang="en-US" dirty="0" smtClean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47 </a:t>
            </a:r>
            <a:r>
              <a:rPr lang="en-US" altLang="en-US" dirty="0" smtClean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              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@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return</a:t>
            </a:r>
            <a:r>
              <a:rPr lang="en-US" altLang="en-US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the </a:t>
            </a:r>
            <a:r>
              <a:rPr lang="en-US" altLang="en-US" dirty="0" smtClean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cost of the save deposit</a:t>
            </a:r>
            <a:endParaRPr lang="en-US" altLang="en-US" dirty="0">
              <a:solidFill>
                <a:srgbClr val="0073FF"/>
              </a:solidFill>
              <a:latin typeface="Times New Roman" pitchFamily="-107" charset="0"/>
              <a:cs typeface="Times New Roman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48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*/</a:t>
            </a: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49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double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getSafeDepositBoxCost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(String size) {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50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51        </a:t>
            </a:r>
            <a:r>
              <a:rPr lang="en-US" altLang="en-US" dirty="0" smtClean="0">
                <a:latin typeface="Courier New" pitchFamily="-107" charset="0"/>
                <a:cs typeface="Courier New" pitchFamily="-107" charset="0"/>
              </a:rPr>
              <a:t>double cost = 0;</a:t>
            </a:r>
            <a:endParaRPr lang="en-US" altLang="en-US" dirty="0"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52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if 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size.equals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(“small”))</a:t>
            </a:r>
          </a:p>
          <a:p>
            <a:pPr eaLnBrk="1" hangingPunct="1"/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53 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 cost = 5.95;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54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else if (</a:t>
            </a:r>
            <a:r>
              <a:rPr lang="en-US" altLang="en-US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size.equals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(“medium”))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55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   cost = 7.95;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56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else if (</a:t>
            </a:r>
            <a:r>
              <a:rPr lang="en-US" altLang="en-US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size.equals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(“large”))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57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   cost = 12.95;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58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else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59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  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System.out.println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(“Invalid size”);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60 </a:t>
            </a:r>
            <a:endParaRPr lang="en-US" altLang="en-US" dirty="0" smtClean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61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return cost;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62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</a:t>
            </a:r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} </a:t>
            </a:r>
            <a:endParaRPr lang="en-US" altLang="en-US" dirty="0" smtClean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															</a:t>
            </a:r>
            <a:endParaRPr lang="en-US" altLang="en-US" b="1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altLang="en-US" i="1" smtClean="0"/>
              <a:t>Big Java</a:t>
            </a:r>
            <a:r>
              <a:rPr lang="en-US" altLang="en-US" smtClean="0"/>
              <a:t> by Cay Horstmann</a:t>
            </a:r>
          </a:p>
          <a:p>
            <a:pPr eaLnBrk="1" hangingPunct="1"/>
            <a:r>
              <a:rPr lang="en-US" altLang="en-US" smtClean="0"/>
              <a:t>Copyright © 2009 by John Wiley &amp; Sons.  All rights reserved.</a:t>
            </a:r>
          </a:p>
        </p:txBody>
      </p:sp>
      <p:sp>
        <p:nvSpPr>
          <p:cNvPr id="1433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14300" y="914400"/>
            <a:ext cx="8915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1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/**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2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A class to test the </a:t>
            </a:r>
            <a:r>
              <a:rPr lang="en-US" altLang="en-US" sz="1600" dirty="0" err="1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BankAccount</a:t>
            </a:r>
            <a:r>
              <a:rPr lang="en-US" altLang="en-US" sz="1600" dirty="0">
                <a:solidFill>
                  <a:srgbClr val="0073FF"/>
                </a:solidFill>
                <a:latin typeface="Times New Roman" pitchFamily="-107" charset="0"/>
                <a:cs typeface="Times New Roman" pitchFamily="-107" charset="0"/>
              </a:rPr>
              <a:t> class.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3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*/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4 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BankAccountTester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{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5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6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main(String[]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args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) {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7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8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harrysChecking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altLang="en-US" sz="1600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new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();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9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harrysChecking.deposit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altLang="en-US" sz="1600" dirty="0">
                <a:solidFill>
                  <a:srgbClr val="66FF19"/>
                </a:solidFill>
                <a:latin typeface="Courier New" pitchFamily="-107" charset="0"/>
                <a:cs typeface="Courier New" pitchFamily="-107" charset="0"/>
              </a:rPr>
              <a:t>2000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10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harrysChecking.withdraw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altLang="en-US" sz="1600" dirty="0">
                <a:solidFill>
                  <a:srgbClr val="66FF19"/>
                </a:solidFill>
                <a:latin typeface="Courier New" pitchFamily="-107" charset="0"/>
                <a:cs typeface="Courier New" pitchFamily="-107" charset="0"/>
              </a:rPr>
              <a:t>500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);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11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System.out.printf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(“Balance = $%.2f”,                 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12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        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harrysChecking.getBalance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());</a:t>
            </a:r>
          </a:p>
          <a:p>
            <a:pPr eaLnBrk="1" hangingPunct="1"/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13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   cost =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getSafeDepositBoxCost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(“small”);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14        </a:t>
            </a:r>
            <a:r>
              <a:rPr lang="en-US" altLang="en-US" sz="1600" dirty="0" err="1" smtClean="0">
                <a:latin typeface="Courier New" pitchFamily="-107" charset="0"/>
                <a:cs typeface="Courier New" pitchFamily="-107" charset="0"/>
              </a:rPr>
              <a:t>System.out.printf</a:t>
            </a:r>
            <a:r>
              <a:rPr lang="en-US" altLang="en-US" sz="1600" dirty="0" smtClean="0">
                <a:latin typeface="Courier New" pitchFamily="-107" charset="0"/>
                <a:cs typeface="Courier New" pitchFamily="-107" charset="0"/>
              </a:rPr>
              <a:t>(“Safe Deposit Box Cost = $%.2f“, cost);</a:t>
            </a:r>
            <a:endParaRPr lang="en-US" altLang="en-US" sz="1600" dirty="0">
              <a:latin typeface="Courier New" pitchFamily="-107" charset="0"/>
              <a:cs typeface="Courier New" pitchFamily="-107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15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eaLnBrk="1" hangingPunct="1"/>
            <a:r>
              <a:rPr lang="en-US" altLang="en-US" sz="1600" b="1" dirty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16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16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648200" y="5469493"/>
            <a:ext cx="4267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altLang="en-US" b="1" dirty="0"/>
              <a:t>Program Run:</a:t>
            </a:r>
            <a:r>
              <a:rPr lang="en-US" altLang="en-US" dirty="0"/>
              <a:t>  </a:t>
            </a:r>
          </a:p>
          <a:p>
            <a:pPr eaLnBrk="1" hangingPunct="1"/>
            <a:r>
              <a:rPr lang="en-US" altLang="en-US" dirty="0" smtClean="0">
                <a:latin typeface="Courier New" pitchFamily="-107" charset="0"/>
              </a:rPr>
              <a:t>Balance = $1500.00 </a:t>
            </a:r>
            <a:endParaRPr lang="en-US" altLang="en-US" dirty="0">
              <a:latin typeface="Courier New" pitchFamily="-107" charset="0"/>
            </a:endParaRPr>
          </a:p>
          <a:p>
            <a:pPr eaLnBrk="1" hangingPunct="1"/>
            <a:r>
              <a:rPr lang="en-US" altLang="en-US" dirty="0">
                <a:latin typeface="Courier New" pitchFamily="-107" charset="0"/>
                <a:cs typeface="Courier New" pitchFamily="-107" charset="0"/>
              </a:rPr>
              <a:t>Safe Deposit Box Cost </a:t>
            </a:r>
            <a:r>
              <a:rPr lang="en-US" altLang="en-US" dirty="0" smtClean="0">
                <a:latin typeface="Courier New" pitchFamily="-107" charset="0"/>
                <a:cs typeface="Courier New" pitchFamily="-107" charset="0"/>
              </a:rPr>
              <a:t>= $5.95</a:t>
            </a:r>
            <a:endParaRPr lang="en-US" altLang="en-US" dirty="0">
              <a:latin typeface="Courier New" pitchFamily="-107" charset="0"/>
            </a:endParaRP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457200" y="137467"/>
            <a:ext cx="701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altLang="en-US" sz="2400" b="1" dirty="0" smtClean="0">
                <a:latin typeface="Lucida Sans" pitchFamily="-107" charset="0"/>
              </a:rPr>
              <a:t>  Testing the </a:t>
            </a:r>
            <a:r>
              <a:rPr lang="en-US" altLang="en-US" sz="2400" b="1" dirty="0" err="1" smtClean="0">
                <a:latin typeface="Lucida Sans" pitchFamily="-107" charset="0"/>
              </a:rPr>
              <a:t>BankAccount</a:t>
            </a:r>
            <a:r>
              <a:rPr lang="en-US" altLang="en-US" sz="2400" b="1" dirty="0" smtClean="0">
                <a:latin typeface="Lucida Sans" pitchFamily="-107" charset="0"/>
              </a:rPr>
              <a:t> class</a:t>
            </a:r>
            <a:endParaRPr lang="en-US" altLang="en-US" sz="2400" b="1" dirty="0">
              <a:latin typeface="Lucida San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Parameters of a Primitive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467600" cy="1981200"/>
          </a:xfrm>
        </p:spPr>
        <p:txBody>
          <a:bodyPr/>
          <a:lstStyle/>
          <a:p>
            <a:pPr eaLnBrk="1" hangingPunct="1"/>
            <a:r>
              <a:rPr lang="en-US" dirty="0" smtClean="0"/>
              <a:t>Some methods need to receive additional data via a list of </a:t>
            </a:r>
            <a:r>
              <a:rPr lang="en-US" i="1" dirty="0" smtClean="0"/>
              <a:t>parameters</a:t>
            </a:r>
            <a:r>
              <a:rPr lang="en-US" dirty="0" smtClean="0"/>
              <a:t> in order to perform their work, these </a:t>
            </a:r>
            <a:r>
              <a:rPr lang="en-US" i="1" dirty="0" smtClean="0"/>
              <a:t>parameters</a:t>
            </a:r>
            <a:r>
              <a:rPr lang="en-US" dirty="0" smtClean="0"/>
              <a:t> are also called </a:t>
            </a:r>
            <a:r>
              <a:rPr lang="en-US" i="1" dirty="0" smtClean="0"/>
              <a:t>formal parameters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F3594C9-3F8D-4330-B0D2-C98744F0663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7900" y="3200400"/>
            <a:ext cx="77089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A parameter list provides a description of the data required by a method</a:t>
            </a:r>
          </a:p>
          <a:p>
            <a:pPr lvl="1" eaLnBrk="1" hangingPunct="1"/>
            <a:r>
              <a:rPr lang="en-US" dirty="0" smtClean="0"/>
              <a:t>It indicates the number and types of data pieces needed, the order in which they must be given, and the local name for these pieces as used in the method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double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p1,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p2, double p3)</a:t>
            </a: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method is invoked, the appropriate values must be passed to the method in the form of </a:t>
            </a:r>
            <a:r>
              <a:rPr lang="en-US" sz="2400" i="1" dirty="0" smtClean="0"/>
              <a:t>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Arguments are also called </a:t>
            </a:r>
            <a:r>
              <a:rPr lang="en-US" sz="2000" i="1" dirty="0" smtClean="0"/>
              <a:t>actual parameters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number and order of the arguments must exactly match that of the parameter list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type of each argument must be compatible with the type of the corresponding parameter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a=1,b=2,c=3;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double result =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a,b,c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885D25C-1DCF-433B-BF74-343F52C1952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45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preceding example, the value of each argument (not the variable name) is plugged into the corresponding method parameter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This method of plugging in arguments for formal parameters is known as the </a:t>
            </a:r>
            <a:r>
              <a:rPr lang="en-US" i="1" dirty="0" smtClean="0"/>
              <a:t>call-by-value mechanism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8AFA958-1B3C-4DFF-9609-2289212F906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65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argument and parameter types do not match exactly, Java will attempt to make an automatic type conversion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 the preceding example, the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dirty="0" smtClean="0"/>
              <a:t> value of argument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 dirty="0" smtClean="0"/>
              <a:t> would be cast to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dirty="0" smtClean="0"/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primitive argument can be automatically type cast from any of the following types, to any of the types that appear to its right: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z="24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char</a:t>
            </a:r>
          </a:p>
        </p:txBody>
      </p:sp>
      <p:grpSp>
        <p:nvGrpSpPr>
          <p:cNvPr id="68611" name="Group 6"/>
          <p:cNvGrpSpPr>
            <a:grpSpLocks/>
          </p:cNvGrpSpPr>
          <p:nvPr/>
        </p:nvGrpSpPr>
        <p:grpSpPr bwMode="auto">
          <a:xfrm>
            <a:off x="2286000" y="5486400"/>
            <a:ext cx="1524000" cy="228600"/>
            <a:chOff x="1488" y="3216"/>
            <a:chExt cx="912" cy="144"/>
          </a:xfrm>
        </p:grpSpPr>
        <p:sp>
          <p:nvSpPr>
            <p:cNvPr id="68614" name="Line 4"/>
            <p:cNvSpPr>
              <a:spLocks noChangeShapeType="1"/>
            </p:cNvSpPr>
            <p:nvPr/>
          </p:nvSpPr>
          <p:spPr bwMode="auto">
            <a:xfrm>
              <a:off x="1488" y="3360"/>
              <a:ext cx="912" cy="0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5"/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144"/>
            </a:xfrm>
            <a:prstGeom prst="line">
              <a:avLst/>
            </a:prstGeom>
            <a:noFill/>
            <a:ln w="9525">
              <a:solidFill>
                <a:srgbClr val="034CA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64568ED-9CB7-4102-BAC3-D0A52D299A3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8613" name="Footer Placeholder 9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Definitions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You already know how to use classes and the objects created from them, and how to invoke their methods</a:t>
            </a:r>
          </a:p>
          <a:p>
            <a:pPr lvl="1" eaLnBrk="1" hangingPunct="1"/>
            <a:r>
              <a:rPr lang="en-US" sz="2400" smtClean="0"/>
              <a:t>For example, you have already been using the predefined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b="1" smtClean="0"/>
              <a:t> </a:t>
            </a:r>
            <a:r>
              <a:rPr lang="en-US" sz="2400" smtClean="0"/>
              <a:t>classes</a:t>
            </a:r>
          </a:p>
          <a:p>
            <a:pPr eaLnBrk="1" hangingPunct="1"/>
            <a:r>
              <a:rPr lang="en-US" sz="2800" smtClean="0"/>
              <a:t> Now you will learn how to define your own classes and their methods, and how to create your own objects from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603A701-B9CF-49C6-AF02-188627153F7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of a Primitive Type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parameters is often thought of as a blank or placeholder that is filled in by the value of its corresponding argument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However, a parameter is more than that:  it is actually a local variable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When a method is invoked, the value of its argument is computed, and the corresponding parameter (i.e., local variable) is initialized to this value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Even if the value of a formal parameter is changed within a method (i.e., it is used as a local variable) the value of the argument cannot be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8574544-5850-40EE-8410-F9658D4F777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06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Formal Parameter Used as a Local Variable (Part 1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3A52039-4A0D-4D2E-AC60-647226FF59B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27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72400" cy="28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2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43CBB84-B768-4BC1-B6F2-CE35ADB96AB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371600"/>
            <a:ext cx="790513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3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10C52BF-CE70-4D76-AF4B-9A06B287D68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68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00200"/>
            <a:ext cx="778686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4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811CC58-93C5-4DB3-AC31-085A4A34D59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88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924800" cy="377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Formal Parameter Used as a Local Variable (Part 5 of 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4D37AB8-ADC0-48D8-BDDD-25B53D6DEBB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09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814641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Parameter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All instance variables are understood to have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&lt;the calling object&gt;.</a:t>
            </a:r>
            <a:r>
              <a:rPr lang="en-US" sz="2800" dirty="0" smtClean="0"/>
              <a:t> in front of them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If an explicit name for the calling object is needed, the keyword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dirty="0" smtClean="0"/>
              <a:t> can be used</a:t>
            </a:r>
          </a:p>
          <a:p>
            <a:pPr lvl="1" eaLnBrk="1" hangingPunct="1"/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myInstanceVariable</a:t>
            </a: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dirty="0" smtClean="0"/>
              <a:t>always means and is always interchangeable with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this.myInstanceVariable</a:t>
            </a: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5098A0-2759-41DF-B985-AB0B8F05876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49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Parameter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be used if a parameter or other local variable with the same name is used in the method</a:t>
            </a:r>
          </a:p>
          <a:p>
            <a:pPr lvl="1" eaLnBrk="1" hangingPunct="1"/>
            <a:r>
              <a:rPr lang="en-US" b="1" dirty="0" smtClean="0">
                <a:solidFill>
                  <a:srgbClr val="0000FF"/>
                </a:solidFill>
              </a:rPr>
              <a:t>Otherwise, all instances of the variable name will be interpreted as local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altLang="en-US" sz="2400" b="1" dirty="0" smtClean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public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2400" b="1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void</a:t>
            </a:r>
            <a:r>
              <a:rPr lang="en-US" altLang="en-US" sz="2400" b="1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withdraw(</a:t>
            </a:r>
            <a:r>
              <a:rPr lang="en-US" altLang="en-US" sz="2400" b="1" dirty="0">
                <a:solidFill>
                  <a:srgbClr val="CC0066"/>
                </a:solidFill>
                <a:latin typeface="Courier New" pitchFamily="-107" charset="0"/>
                <a:cs typeface="Courier New" pitchFamily="-107" charset="0"/>
              </a:rPr>
              <a:t>double</a:t>
            </a:r>
            <a:r>
              <a:rPr lang="en-US" altLang="en-US" sz="2400" b="1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balance) </a:t>
            </a:r>
            <a:r>
              <a:rPr lang="en-US" altLang="en-US" sz="2400" b="1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en-US" sz="24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this.balance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=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this.balance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-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balance;</a:t>
            </a: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}</a:t>
            </a:r>
            <a:r>
              <a:rPr lang="en-US" altLang="en-US" sz="2400" b="1" dirty="0" smtClean="0">
                <a:solidFill>
                  <a:srgbClr val="0073FF"/>
                </a:solidFill>
                <a:latin typeface="Courier New" pitchFamily="-107" charset="0"/>
                <a:cs typeface="Courier New" pitchFamily="-107" charset="0"/>
              </a:rPr>
              <a:t> 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itchFamily="-107" charset="0"/>
                <a:cs typeface="Courier New" pitchFamily="-107" charset="0"/>
              </a:rPr>
              <a:t>   </a:t>
            </a:r>
            <a:endParaRPr lang="en-US" altLang="en-US" sz="2400" dirty="0">
              <a:solidFill>
                <a:srgbClr val="000000"/>
              </a:solidFill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E2FF1D5-8702-44C8-8AE9-9D1DE8A6DF2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7048" name="Footer Placeholder 10"/>
          <p:cNvSpPr>
            <a:spLocks noGrp="1"/>
          </p:cNvSpPr>
          <p:nvPr>
            <p:ph type="ftr" sz="quarter" idx="12"/>
          </p:nvPr>
        </p:nvSpPr>
        <p:spPr bwMode="auto">
          <a:xfrm>
            <a:off x="3810000" y="6019800"/>
            <a:ext cx="43434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cs typeface="Arial" charset="0"/>
              </a:rPr>
              <a:t>Copyrigh012 Pearson Addison-Wesley. All rights reserved.</a:t>
            </a:r>
            <a:endParaRPr lang="en-CA" dirty="0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methods </a:t>
            </a:r>
            <a:r>
              <a:rPr lang="en-US" sz="3200" b="1" smtClean="0">
                <a:latin typeface="Courier New" pitchFamily="49" charset="0"/>
              </a:rPr>
              <a:t>equals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toString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Java expects certain methods, such as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dirty="0" smtClean="0"/>
              <a:t>, to be in all, or almost all, classes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purpose of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dirty="0" smtClean="0"/>
              <a:t>, a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dirty="0" smtClean="0"/>
              <a:t> valued method, is to compare two objects of the class to see if they satisfy the notion of "being equal“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Note:  You cannot use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000" dirty="0" smtClean="0"/>
              <a:t> to compare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equals(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objectName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4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purpose of the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dirty="0" smtClean="0"/>
              <a:t> method is to return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value that represents the data in the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String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23DFDBD-ACAE-4A29-85B2-D7AF4D27236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31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Methods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method should be tested in a program in which it is the only untested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program whose only purpose is to test a method is called a </a:t>
            </a:r>
            <a:r>
              <a:rPr lang="en-US" sz="2000" i="1" dirty="0" smtClean="0"/>
              <a:t>driver program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One method often invokes other methods, so one way to do this is to first test all the methods invoked by that method, and then test the method itself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This is called </a:t>
            </a:r>
            <a:r>
              <a:rPr lang="en-US" sz="2000" i="1" dirty="0" smtClean="0"/>
              <a:t>bottom-up testing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Sometimes it is necessary to test a method before another method it depends on is finished or tested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this case, use a simplified version of the method, called a </a:t>
            </a:r>
            <a:r>
              <a:rPr lang="en-US" sz="2000" i="1" dirty="0" smtClean="0"/>
              <a:t>stub,</a:t>
            </a:r>
            <a:r>
              <a:rPr lang="en-US" sz="2000" dirty="0" smtClean="0"/>
              <a:t> to return a value for testing</a:t>
            </a:r>
            <a:endParaRPr lang="en-US" sz="20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B2AA366-56FF-4F74-BA56-F6919AB3F25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52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Is a Type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class is a special kind of programmer-defined type, and variables can be declared of a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value of a class type is called an object or </a:t>
            </a:r>
            <a:r>
              <a:rPr lang="en-US" sz="2800" i="1" dirty="0" smtClean="0"/>
              <a:t>an instance of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A is a class, then the phrases “employee is of type A," “employee is an object of the class A," and “employee is an instance of the class A" mean the same 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class determines the types of data that an object can contain, as well as the actions it can perform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4-</a:t>
            </a:r>
            <a:fld id="{4B13CBFE-A69C-4D84-92B7-6CB8B80664E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Fundamental Rule for Testing Methods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Every method should be tested in a program in which every other method in the testing program has already been fully tested and debugged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7C7863C-84C6-47CC-BCF4-9FAF546709A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72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Primitive Type Values vs. Class Type Values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primitive type value is a single piece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class type value or </a:t>
            </a:r>
            <a:r>
              <a:rPr lang="en-US" sz="2800" b="1" dirty="0" smtClean="0">
                <a:solidFill>
                  <a:srgbClr val="0070C0"/>
                </a:solidFill>
              </a:rPr>
              <a:t>object</a:t>
            </a:r>
            <a:r>
              <a:rPr lang="en-US" sz="2800" dirty="0" smtClean="0"/>
              <a:t> can have multiple pieces of data, as well as actions called </a:t>
            </a:r>
            <a:r>
              <a:rPr lang="en-US" sz="2800" i="1" dirty="0" smtClean="0"/>
              <a:t>methods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All objects of a class have the same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All objects of a class have the same pieces of data (i.e., </a:t>
            </a:r>
            <a:r>
              <a:rPr lang="en-US" sz="2400" i="1" dirty="0" smtClean="0"/>
              <a:t>employee record </a:t>
            </a:r>
            <a:r>
              <a:rPr lang="en-US" sz="2400" dirty="0" smtClean="0"/>
              <a:t>- name, address, job title, and salary)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a given object, each piece of data can hold a different value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94D4E9C-8F2F-49F8-94EA-14A9AB18BE4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Contents of a Class Definition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class definition specifies the data items and methods that all of its objects will have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These data items and methods are sometimes called </a:t>
            </a:r>
            <a:r>
              <a:rPr lang="en-US" sz="2800" b="1" i="1" dirty="0" smtClean="0">
                <a:solidFill>
                  <a:srgbClr val="0070C0"/>
                </a:solidFill>
              </a:rPr>
              <a:t>members</a:t>
            </a:r>
            <a:r>
              <a:rPr lang="en-US" sz="2800" dirty="0" smtClean="0"/>
              <a:t> of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items (i.e., name, address, job title, salary) are called </a:t>
            </a:r>
            <a:r>
              <a:rPr lang="en-US" sz="2800" i="1" dirty="0" smtClean="0"/>
              <a:t>fields</a:t>
            </a:r>
            <a:r>
              <a:rPr lang="en-US" sz="2800" dirty="0" smtClean="0"/>
              <a:t> or </a:t>
            </a:r>
            <a:r>
              <a:rPr lang="en-US" sz="2800" b="1" i="1" dirty="0" smtClean="0">
                <a:solidFill>
                  <a:srgbClr val="0070C0"/>
                </a:solidFill>
              </a:rPr>
              <a:t>instance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Instance variable declarations and method definitions can be placed in any order within the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BF562B2-D6FF-4142-9EDA-E396E8EF1B6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new</a:t>
            </a:r>
            <a:r>
              <a:rPr lang="en-US" smtClean="0"/>
              <a:t> Operator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object of a class is named or declared by a variable of the class type: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dirty="0" smtClean="0"/>
              <a:t> operator must then be used to create the object and associate it with its variable name: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These can be combined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classVar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F1299E5-A8CE-4099-AF88-AB08921E3F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Variables and Methods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Instance variables can be defined as in the following two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Note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 smtClean="0"/>
              <a:t> modifier (for now):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public String instanceVar1;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public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instanceVar2;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order to refer to a particular instance variable, preface it with its object name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objectName.instanceVar1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objectName.instanceVar2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F8F07B-49DF-4B02-B43B-A86E3427197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Method definitions are divided into two parts:  a </a:t>
            </a:r>
            <a:r>
              <a:rPr lang="en-US" sz="2400" i="1" dirty="0" smtClean="0"/>
              <a:t>heading</a:t>
            </a:r>
            <a:r>
              <a:rPr lang="en-US" sz="2400" dirty="0" smtClean="0"/>
              <a:t> and a </a:t>
            </a:r>
            <a:r>
              <a:rPr lang="en-US" sz="2400" i="1" dirty="0" smtClean="0"/>
              <a:t>method body:</a:t>
            </a:r>
          </a:p>
          <a:p>
            <a:pPr eaLnBrk="1" hangingPunct="1">
              <a:lnSpc>
                <a:spcPct val="80000"/>
              </a:lnSpc>
            </a:pPr>
            <a:endParaRPr lang="en-US" sz="2400" i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 {</a:t>
            </a: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2000" dirty="0" smtClean="0"/>
              <a:t>Heading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 smtClean="0"/>
              <a:t>code  to perform some action                             </a:t>
            </a: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dirty="0" smtClean="0"/>
              <a:t>and/or compute a value                                        Body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}</a:t>
            </a: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u="sng" dirty="0" smtClean="0">
                <a:solidFill>
                  <a:srgbClr val="FF0000"/>
                </a:solidFill>
              </a:rPr>
              <a:t>Methods are invoked using the name of the calling object and the method name as follows: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classVar.myMethod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Invoking a method is equivalent to executing the method body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Variables and Methods</a:t>
            </a:r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H="1">
            <a:off x="4876800" y="243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BD0EFB7-A9AD-4EA6-A0D2-EDD6674E8E5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1750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7244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2884</Words>
  <Application>Microsoft Office PowerPoint</Application>
  <PresentationFormat>On-screen Show (4:3)</PresentationFormat>
  <Paragraphs>416</Paragraphs>
  <Slides>40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Chapter 4</vt:lpstr>
      <vt:lpstr>Introduction</vt:lpstr>
      <vt:lpstr>Class Definitions</vt:lpstr>
      <vt:lpstr>A Class Is a Type</vt:lpstr>
      <vt:lpstr>Primitive Type Values vs. Class Type Values</vt:lpstr>
      <vt:lpstr>The Contents of a Class Definition</vt:lpstr>
      <vt:lpstr>The new Operator</vt:lpstr>
      <vt:lpstr>Instance Variables and Methods</vt:lpstr>
      <vt:lpstr>Instance Variables and Methods</vt:lpstr>
      <vt:lpstr>File Names and Locations</vt:lpstr>
      <vt:lpstr>More About Methods</vt:lpstr>
      <vt:lpstr>More About Methods</vt:lpstr>
      <vt:lpstr>main is a void Method</vt:lpstr>
      <vt:lpstr>return Statements</vt:lpstr>
      <vt:lpstr>return Statements</vt:lpstr>
      <vt:lpstr>return Statements</vt:lpstr>
      <vt:lpstr>Method Definitions</vt:lpstr>
      <vt:lpstr>Any Method Can Be Used As a void Method</vt:lpstr>
      <vt:lpstr>Local Variables</vt:lpstr>
      <vt:lpstr>Global Variables</vt:lpstr>
      <vt:lpstr>Blocks</vt:lpstr>
      <vt:lpstr>PowerPoint Presentation</vt:lpstr>
      <vt:lpstr>PowerPoint Presentation</vt:lpstr>
      <vt:lpstr>PowerPoint Presentation</vt:lpstr>
      <vt:lpstr>PowerPoint Presentation</vt:lpstr>
      <vt:lpstr>Parameters of a Primitive Type</vt:lpstr>
      <vt:lpstr>Parameters of a Primitive Type</vt:lpstr>
      <vt:lpstr>Parameters of a Primitive Type</vt:lpstr>
      <vt:lpstr>Parameters of a Primitive Type</vt:lpstr>
      <vt:lpstr>Parameters of a Primitive Type</vt:lpstr>
      <vt:lpstr>A Formal Parameter Used as a Local Variable (Part 1 of 5)</vt:lpstr>
      <vt:lpstr>A Formal Parameter Used as a Local Variable (Part 2 of 5)</vt:lpstr>
      <vt:lpstr>A Formal Parameter Used as a Local Variable (Part 3 of 5)</vt:lpstr>
      <vt:lpstr>A Formal Parameter Used as a Local Variable (Part 4 of 5)</vt:lpstr>
      <vt:lpstr>A Formal Parameter Used as a Local Variable (Part 5 of 5)</vt:lpstr>
      <vt:lpstr>The this Parameter</vt:lpstr>
      <vt:lpstr>The this Parameter</vt:lpstr>
      <vt:lpstr>The methods equals and toString</vt:lpstr>
      <vt:lpstr>Testing Methods</vt:lpstr>
      <vt:lpstr>The Fundamental Rule for Testing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43</cp:revision>
  <cp:lastPrinted>2013-10-18T06:05:23Z</cp:lastPrinted>
  <dcterms:created xsi:type="dcterms:W3CDTF">2006-08-16T00:00:00Z</dcterms:created>
  <dcterms:modified xsi:type="dcterms:W3CDTF">2015-04-28T19:46:29Z</dcterms:modified>
</cp:coreProperties>
</file>