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19" r:id="rId2"/>
    <p:sldId id="309" r:id="rId3"/>
    <p:sldId id="310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</p:sldIdLst>
  <p:sldSz cx="9144000" cy="6858000" type="screen4x3"/>
  <p:notesSz cx="923925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64" y="-8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2040" y="-84"/>
      </p:cViewPr>
      <p:guideLst>
        <p:guide orient="horz" pos="2160"/>
        <p:guide pos="291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03675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33437" y="0"/>
            <a:ext cx="4003675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D5EDA4D-CDE2-44E6-8D91-6C1E3D81767E}" type="datetimeFigureOut">
              <a:rPr lang="en-US"/>
              <a:pPr>
                <a:defRPr/>
              </a:pPr>
              <a:t>2/9/2014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4003675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33437" y="6513910"/>
            <a:ext cx="4003675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8D763DA-5C16-48C6-A7B4-F4AE34D05C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539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03675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33437" y="0"/>
            <a:ext cx="4003675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81CFE32-927B-4BA3-9D1E-5AF1D8450CA1}" type="datetimeFigureOut">
              <a:rPr lang="en-US"/>
              <a:pPr>
                <a:defRPr/>
              </a:pPr>
              <a:t>2/9/2014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05125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3925" y="3257550"/>
            <a:ext cx="73914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4003675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33437" y="6513910"/>
            <a:ext cx="4003675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CDFA60A-8F21-48AA-8130-D509DFA03D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2812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F6ACE5B-4FD8-477C-98B7-5A066055D36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21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7BCD69D-AF42-4F38-AA78-8273FCD2DE2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31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0DFC60D-FCAC-4DFC-A260-151585D8F23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962528F-FE91-4CEF-B944-16EF0CAE11C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10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51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8B4D604-EF87-4595-9786-461C3801338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2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61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70F10B5-7BB4-4E9E-BB28-F8BC6106171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1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72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1988296-37A6-4C43-86F6-B387A793DCE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8586AB-D1D8-48D5-940A-1A37AF8505CB}" type="datetime1">
              <a:rPr lang="en-US"/>
              <a:pPr>
                <a:defRPr/>
              </a:pPr>
              <a:t>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B069CE69-BA4D-409A-9BEE-BBC106BF05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AF50D3-5173-45C8-BBB9-7EF5E141579F}" type="datetime1">
              <a:rPr lang="en-US"/>
              <a:pPr>
                <a:defRPr/>
              </a:pPr>
              <a:t>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253BA372-21F8-431B-9751-C5A570203D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794C6E-CDAD-4660-9170-2CAE4C4907F5}" type="datetime1">
              <a:rPr lang="en-US"/>
              <a:pPr>
                <a:defRPr/>
              </a:pPr>
              <a:t>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923606AD-46F8-45CE-985C-1AB648C1A7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876800" y="6324600"/>
            <a:ext cx="914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FE04CD-46E1-4DC2-9161-3E078B828559}" type="datetime1">
              <a:rPr lang="en-US"/>
              <a:pPr>
                <a:defRPr/>
              </a:pPr>
              <a:t>2/9/2014</a:t>
            </a:fld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57268796-14F5-48B8-9B28-6E8BE4B44C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457200" y="6340475"/>
            <a:ext cx="4343400" cy="365125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236CB9-3888-4342-B76C-77B00916056A}" type="datetime1">
              <a:rPr lang="en-US"/>
              <a:pPr>
                <a:defRPr/>
              </a:pPr>
              <a:t>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EB25F41A-FC34-4ED0-B488-FE197F3946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AAAF0D-57B2-4A0E-B00C-1E37914B0333}" type="datetime1">
              <a:rPr lang="en-US"/>
              <a:pPr>
                <a:defRPr/>
              </a:pPr>
              <a:t>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10D6D814-DD1A-442D-BA9A-9C5ED29DB3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59FBF4-F66E-4BB4-A033-7AAAD0DD6B5B}" type="datetime1">
              <a:rPr lang="en-US"/>
              <a:pPr>
                <a:defRPr/>
              </a:pPr>
              <a:t>2/9/2014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CD025D4A-CD3D-4BD5-A25B-DE3B219771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C4C57E-0E46-4332-92BF-3410FFE63E60}" type="datetime1">
              <a:rPr lang="en-US"/>
              <a:pPr>
                <a:defRPr/>
              </a:pPr>
              <a:t>2/9/2014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F1AA2B40-3527-4D05-9DF4-019F06FB97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79F93D-B980-4F74-8435-5D30AA42E41A}" type="datetime1">
              <a:rPr lang="en-US"/>
              <a:pPr>
                <a:defRPr/>
              </a:pPr>
              <a:t>2/9/2014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5C19DC18-8568-4928-8A24-3CFC41AF7C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34D238-FAF3-47C7-826A-74F3990E3438}" type="datetime1">
              <a:rPr lang="en-US"/>
              <a:pPr>
                <a:defRPr/>
              </a:pPr>
              <a:t>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80FF31FF-0458-47E2-870A-575BE82626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F1E7B4-08BA-482D-999F-66859628FF4F}" type="datetime1">
              <a:rPr lang="en-US"/>
              <a:pPr>
                <a:defRPr/>
              </a:pPr>
              <a:t>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923D035E-B47D-4709-BD55-4547F4FE47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48200" y="6340475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4CE718A-F573-4C45-8F03-964090898B72}" type="datetime1">
              <a:rPr lang="en-US"/>
              <a:pPr>
                <a:defRPr/>
              </a:pPr>
              <a:t>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dirty="0">
                <a:solidFill>
                  <a:srgbClr val="898989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5F15D9FD-F25E-4309-8ECE-902AF3FEEA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2"/>
          <p:cNvPicPr>
            <a:picLocks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524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>
          <a:xfrm>
            <a:off x="5638800" y="457200"/>
            <a:ext cx="3276600" cy="1470025"/>
          </a:xfrm>
        </p:spPr>
        <p:txBody>
          <a:bodyPr/>
          <a:lstStyle/>
          <a:p>
            <a:pPr eaLnBrk="1" hangingPunct="1"/>
            <a:r>
              <a:rPr lang="en-US" smtClean="0"/>
              <a:t>Chapter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1905000"/>
            <a:ext cx="33528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Constructors </a:t>
            </a:r>
            <a:r>
              <a:rPr lang="en-US" smtClean="0"/>
              <a:t>Section 4.4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29300" y="4989165"/>
            <a:ext cx="2971800" cy="1384995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>
                    <a:alpha val="42000"/>
                  </a:schemeClr>
                </a:solidFill>
              </a:rPr>
              <a:t>Slides prepared by Rose Williams, </a:t>
            </a:r>
            <a:r>
              <a:rPr lang="en-US" sz="1400" i="1" dirty="0">
                <a:solidFill>
                  <a:schemeClr val="tx1">
                    <a:alpha val="42000"/>
                  </a:schemeClr>
                </a:solidFill>
              </a:rPr>
              <a:t>Binghamton University</a:t>
            </a:r>
            <a:r>
              <a:rPr lang="en-US" sz="1400" dirty="0">
                <a:solidFill>
                  <a:schemeClr val="tx1">
                    <a:alpha val="42000"/>
                  </a:schemeClr>
                </a:solidFill>
              </a:rPr>
              <a:t> </a:t>
            </a:r>
            <a:endParaRPr lang="en-US" sz="1400" dirty="0" smtClean="0">
              <a:solidFill>
                <a:schemeClr val="tx1">
                  <a:alpha val="42000"/>
                </a:schemeClr>
              </a:solidFill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1">
                  <a:alpha val="42000"/>
                </a:schemeClr>
              </a:solidFill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alpha val="42000"/>
                  </a:schemeClr>
                </a:solidFill>
              </a:rPr>
              <a:t>Kenrick Mock, </a:t>
            </a:r>
            <a:r>
              <a:rPr lang="en-US" sz="1400" i="1" dirty="0" smtClean="0">
                <a:solidFill>
                  <a:schemeClr val="tx1">
                    <a:alpha val="42000"/>
                  </a:schemeClr>
                </a:solidFill>
              </a:rPr>
              <a:t>University of Alaska Anchorage</a:t>
            </a:r>
            <a:r>
              <a:rPr lang="en-US" sz="1400" dirty="0" smtClean="0">
                <a:solidFill>
                  <a:schemeClr val="tx1">
                    <a:alpha val="42000"/>
                  </a:schemeClr>
                </a:solidFill>
              </a:rPr>
              <a:t> </a:t>
            </a:r>
            <a:endParaRPr lang="en-US" sz="1400" dirty="0">
              <a:solidFill>
                <a:schemeClr val="tx1">
                  <a:alpha val="42000"/>
                </a:schemeClr>
              </a:solidFill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1">
                  <a:alpha val="42000"/>
                </a:schemeClr>
              </a:solidFill>
            </a:endParaRPr>
          </a:p>
        </p:txBody>
      </p:sp>
      <p:pic>
        <p:nvPicPr>
          <p:cNvPr id="15366" name="Picture 7" descr="http://www.mypearsonstore.com/ShowCover.asp?isbn=0132830310&amp;type=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" y="484188"/>
            <a:ext cx="4762500" cy="587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8" name="Picture 10" descr="DG_Bar_Blue_USLetter_RGB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7551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Pearson Addison-Wesley. All rights reserved.</a:t>
            </a:r>
            <a:endParaRPr lang="en-C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4-</a:t>
            </a:r>
            <a:fld id="{5C19DC18-8568-4928-8A24-3CFC41AF7C2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999" y="228599"/>
            <a:ext cx="6858001" cy="5413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4-</a:t>
            </a:r>
            <a:fld id="{5C19DC18-8568-4928-8A24-3CFC41AF7C2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799" y="381000"/>
            <a:ext cx="6509288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124200"/>
            <a:ext cx="7619999" cy="506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3581400"/>
            <a:ext cx="7152132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Constructors</a:t>
            </a:r>
          </a:p>
        </p:txBody>
      </p:sp>
      <p:sp>
        <p:nvSpPr>
          <p:cNvPr id="1239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A </a:t>
            </a:r>
            <a:r>
              <a:rPr lang="en-US" sz="2800" i="1" dirty="0" smtClean="0"/>
              <a:t>constructor</a:t>
            </a:r>
            <a:r>
              <a:rPr lang="en-US" sz="2800" dirty="0" smtClean="0"/>
              <a:t> is a special kind of method that is designed to initialize the instance variables for an object</a:t>
            </a:r>
            <a:r>
              <a:rPr lang="en-US" sz="2800" dirty="0" smtClean="0"/>
              <a:t>:</a:t>
            </a:r>
          </a:p>
          <a:p>
            <a:pPr eaLnBrk="1" hangingPunct="1"/>
            <a:endParaRPr lang="en-US" sz="800" dirty="0" smtClean="0"/>
          </a:p>
          <a:p>
            <a:pPr lvl="1" eaLnBrk="1" hangingPunct="1">
              <a:buFontTx/>
              <a:buNone/>
            </a:pPr>
            <a:r>
              <a:rPr lang="en-US" sz="2400" b="1" dirty="0" smtClean="0">
                <a:solidFill>
                  <a:srgbClr val="034CA1"/>
                </a:solidFill>
                <a:latin typeface="Courier New" pitchFamily="49" charset="0"/>
              </a:rPr>
              <a:t>public </a:t>
            </a:r>
            <a:r>
              <a:rPr lang="en-US" sz="2400" b="1" dirty="0" err="1" smtClean="0">
                <a:solidFill>
                  <a:srgbClr val="034CA1"/>
                </a:solidFill>
                <a:latin typeface="Courier New" pitchFamily="49" charset="0"/>
              </a:rPr>
              <a:t>ClassName</a:t>
            </a:r>
            <a:r>
              <a:rPr lang="en-US" sz="2400" b="1" dirty="0" smtClean="0">
                <a:solidFill>
                  <a:srgbClr val="034CA1"/>
                </a:solidFill>
                <a:latin typeface="Courier New" pitchFamily="49" charset="0"/>
              </a:rPr>
              <a:t>(</a:t>
            </a:r>
            <a:r>
              <a:rPr lang="en-US" sz="2400" b="1" dirty="0" err="1" smtClean="0">
                <a:solidFill>
                  <a:srgbClr val="034CA1"/>
                </a:solidFill>
                <a:latin typeface="Courier New" pitchFamily="49" charset="0"/>
              </a:rPr>
              <a:t>anyParameters</a:t>
            </a:r>
            <a:r>
              <a:rPr lang="en-US" sz="2400" b="1" dirty="0" smtClean="0">
                <a:solidFill>
                  <a:srgbClr val="034CA1"/>
                </a:solidFill>
                <a:latin typeface="Courier New" pitchFamily="49" charset="0"/>
              </a:rPr>
              <a:t>){</a:t>
            </a:r>
          </a:p>
          <a:p>
            <a:pPr lvl="1" eaLnBrk="1" hangingPunct="1">
              <a:buFontTx/>
              <a:buNone/>
            </a:pP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34CA1"/>
                </a:solidFill>
                <a:latin typeface="Courier New" pitchFamily="49" charset="0"/>
              </a:rPr>
              <a:t>  </a:t>
            </a:r>
            <a:r>
              <a:rPr lang="en-US" sz="2400" b="1" dirty="0" smtClean="0">
                <a:solidFill>
                  <a:srgbClr val="034CA1"/>
                </a:solidFill>
                <a:latin typeface="Courier New" pitchFamily="49" charset="0"/>
              </a:rPr>
              <a:t>code</a:t>
            </a:r>
          </a:p>
          <a:p>
            <a:pPr lvl="1" eaLnBrk="1" hangingPunct="1">
              <a:buFontTx/>
              <a:buNone/>
            </a:pPr>
            <a:r>
              <a:rPr lang="en-US" sz="2400" b="1" dirty="0" smtClean="0">
                <a:solidFill>
                  <a:srgbClr val="034CA1"/>
                </a:solidFill>
                <a:latin typeface="Courier New" pitchFamily="49" charset="0"/>
              </a:rPr>
              <a:t>}</a:t>
            </a:r>
            <a:endParaRPr lang="en-US" sz="2400" dirty="0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/>
            <a:r>
              <a:rPr lang="en-US" sz="2400" dirty="0" smtClean="0"/>
              <a:t>A constructor must have the same name as the class</a:t>
            </a:r>
          </a:p>
          <a:p>
            <a:pPr lvl="1" eaLnBrk="1" hangingPunct="1"/>
            <a:r>
              <a:rPr lang="en-US" sz="2400" dirty="0" smtClean="0"/>
              <a:t>A constructor has no type returned, not even </a:t>
            </a:r>
            <a:r>
              <a:rPr lang="en-US" sz="2400" b="1" dirty="0" smtClean="0">
                <a:solidFill>
                  <a:srgbClr val="034CA1"/>
                </a:solidFill>
                <a:latin typeface="Courier New" pitchFamily="49" charset="0"/>
              </a:rPr>
              <a:t>void</a:t>
            </a:r>
            <a:endParaRPr lang="en-US" sz="2400" dirty="0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/>
            <a:r>
              <a:rPr lang="en-US" sz="2400" dirty="0" smtClean="0"/>
              <a:t>Constructors are typically overloaded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C45EAA4B-9A98-4354-B91E-A5A164DCC172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12390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Constructors</a:t>
            </a:r>
          </a:p>
        </p:txBody>
      </p:sp>
      <p:sp>
        <p:nvSpPr>
          <p:cNvPr id="1259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6962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 constructor is called when an object of the class is created using </a:t>
            </a:r>
            <a:r>
              <a:rPr lang="en-US" sz="2400" b="1" dirty="0" smtClean="0">
                <a:solidFill>
                  <a:srgbClr val="034CA1"/>
                </a:solidFill>
                <a:latin typeface="Courier New" pitchFamily="49" charset="0"/>
              </a:rPr>
              <a:t>new</a:t>
            </a:r>
            <a:endParaRPr lang="en-US" sz="2400" dirty="0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dirty="0" err="1" smtClean="0">
                <a:solidFill>
                  <a:srgbClr val="034CA1"/>
                </a:solidFill>
                <a:latin typeface="Courier New" pitchFamily="49" charset="0"/>
              </a:rPr>
              <a:t>ClassName</a:t>
            </a: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034CA1"/>
                </a:solidFill>
                <a:latin typeface="Courier New" pitchFamily="49" charset="0"/>
              </a:rPr>
              <a:t>objectName</a:t>
            </a: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</a:rPr>
              <a:t> = new </a:t>
            </a:r>
            <a:r>
              <a:rPr lang="en-US" sz="2000" b="1" dirty="0" err="1" smtClean="0">
                <a:solidFill>
                  <a:srgbClr val="034CA1"/>
                </a:solidFill>
                <a:latin typeface="Courier New" pitchFamily="49" charset="0"/>
              </a:rPr>
              <a:t>ClassName</a:t>
            </a: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034CA1"/>
                </a:solidFill>
                <a:latin typeface="Courier New" pitchFamily="49" charset="0"/>
              </a:rPr>
              <a:t>anyArgs</a:t>
            </a: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</a:rPr>
              <a:t>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800" dirty="0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The name of the constructor and its parenthesized list of arguments (if any) must follow the </a:t>
            </a: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</a:rPr>
              <a:t>new</a:t>
            </a:r>
            <a:r>
              <a:rPr lang="en-US" sz="2000" dirty="0" smtClean="0"/>
              <a:t> operator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This is the </a:t>
            </a:r>
            <a:r>
              <a:rPr lang="en-US" sz="2000" b="1" dirty="0" smtClean="0"/>
              <a:t>only</a:t>
            </a:r>
            <a:r>
              <a:rPr lang="en-US" sz="2000" dirty="0" smtClean="0"/>
              <a:t> valid way to invoke a constructor:  a constructor cannot be invoked like an ordinary </a:t>
            </a:r>
            <a:r>
              <a:rPr lang="en-US" sz="2000" dirty="0" smtClean="0"/>
              <a:t>method</a:t>
            </a:r>
          </a:p>
          <a:p>
            <a:pPr lvl="1" eaLnBrk="1" hangingPunct="1">
              <a:lnSpc>
                <a:spcPct val="90000"/>
              </a:lnSpc>
            </a:pPr>
            <a:endParaRPr lang="en-US" sz="16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If a constructor is invoked again (using </a:t>
            </a:r>
            <a:r>
              <a:rPr lang="en-US" sz="2400" b="1" dirty="0" smtClean="0">
                <a:solidFill>
                  <a:srgbClr val="034CA1"/>
                </a:solidFill>
                <a:latin typeface="Courier New" pitchFamily="49" charset="0"/>
              </a:rPr>
              <a:t>new</a:t>
            </a:r>
            <a:r>
              <a:rPr lang="en-US" sz="2400" dirty="0" smtClean="0"/>
              <a:t>), the first object is discarded and an entirely new object is </a:t>
            </a:r>
            <a:r>
              <a:rPr lang="en-US" sz="2400" dirty="0" smtClean="0"/>
              <a:t>created</a:t>
            </a:r>
          </a:p>
          <a:p>
            <a:pPr eaLnBrk="1" hangingPunct="1">
              <a:lnSpc>
                <a:spcPct val="90000"/>
              </a:lnSpc>
            </a:pPr>
            <a:endParaRPr lang="en-US" sz="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If you need to change the values of instance variables of the object, use </a:t>
            </a:r>
            <a:r>
              <a:rPr lang="en-US" sz="2000" dirty="0" err="1" smtClean="0"/>
              <a:t>mutator</a:t>
            </a:r>
            <a:r>
              <a:rPr lang="en-US" sz="2000" dirty="0" smtClean="0"/>
              <a:t> methods instead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7CBBAF2C-87B6-4565-8B24-5BD42B4968A5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12595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You Can Invoke Another Method in a Constructor</a:t>
            </a:r>
          </a:p>
        </p:txBody>
      </p:sp>
      <p:sp>
        <p:nvSpPr>
          <p:cNvPr id="1280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The first action taken by a constructor is to create an object with instance </a:t>
            </a:r>
            <a:r>
              <a:rPr lang="en-US" sz="2800" dirty="0" smtClean="0"/>
              <a:t>variables</a:t>
            </a:r>
          </a:p>
          <a:p>
            <a:pPr eaLnBrk="1" hangingPunct="1">
              <a:lnSpc>
                <a:spcPct val="90000"/>
              </a:lnSpc>
            </a:pPr>
            <a:endParaRPr lang="en-US" sz="16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Therefore, it is legal to invoke another method within the definition of a constructor, since it has the newly created object as its calling </a:t>
            </a:r>
            <a:r>
              <a:rPr lang="en-US" sz="2800" dirty="0" smtClean="0"/>
              <a:t>object</a:t>
            </a:r>
          </a:p>
          <a:p>
            <a:pPr eaLnBrk="1" hangingPunct="1">
              <a:lnSpc>
                <a:spcPct val="90000"/>
              </a:lnSpc>
            </a:pPr>
            <a:endParaRPr lang="en-US" sz="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For example, </a:t>
            </a:r>
            <a:r>
              <a:rPr lang="en-US" sz="2400" dirty="0" err="1" smtClean="0"/>
              <a:t>mutator</a:t>
            </a:r>
            <a:r>
              <a:rPr lang="en-US" sz="2400" dirty="0" smtClean="0"/>
              <a:t> methods can be used to set the values of the instance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It is even possible for one constructor to invoke another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dirty="0" smtClean="0"/>
          </a:p>
          <a:p>
            <a:pPr lvl="1" eaLnBrk="1" hangingPunct="1">
              <a:lnSpc>
                <a:spcPct val="90000"/>
              </a:lnSpc>
            </a:pPr>
            <a:endParaRPr lang="en-US" sz="24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A3EF61D5-55F9-4AC2-B30F-0885C2350023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12800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A Constructor Has a </a:t>
            </a:r>
            <a:r>
              <a:rPr lang="en-US" sz="3200" b="1" smtClean="0">
                <a:latin typeface="Courier New" pitchFamily="49" charset="0"/>
              </a:rPr>
              <a:t>this</a:t>
            </a:r>
            <a:r>
              <a:rPr lang="en-US" sz="3200" smtClean="0"/>
              <a:t> Parameter</a:t>
            </a:r>
          </a:p>
        </p:txBody>
      </p:sp>
      <p:sp>
        <p:nvSpPr>
          <p:cNvPr id="1300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Like any ordinary method, every constructor has a </a:t>
            </a:r>
            <a:r>
              <a:rPr lang="en-US" sz="2400" b="1" dirty="0" smtClean="0">
                <a:solidFill>
                  <a:srgbClr val="034CA1"/>
                </a:solidFill>
                <a:latin typeface="Courier New" pitchFamily="49" charset="0"/>
              </a:rPr>
              <a:t>this</a:t>
            </a:r>
            <a:r>
              <a:rPr lang="en-US" sz="2400" dirty="0" smtClean="0"/>
              <a:t> </a:t>
            </a:r>
            <a:r>
              <a:rPr lang="en-US" sz="2400" dirty="0" smtClean="0"/>
              <a:t>parameter</a:t>
            </a:r>
          </a:p>
          <a:p>
            <a:pPr eaLnBrk="1" hangingPunct="1">
              <a:lnSpc>
                <a:spcPct val="90000"/>
              </a:lnSpc>
            </a:pPr>
            <a:endParaRPr lang="en-US" sz="16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034CA1"/>
                </a:solidFill>
                <a:latin typeface="Courier New" pitchFamily="49" charset="0"/>
              </a:rPr>
              <a:t>this</a:t>
            </a:r>
            <a:r>
              <a:rPr lang="en-US" sz="2400" dirty="0" smtClean="0"/>
              <a:t> parameter can be used explicitly, but is more often understood to be there than written </a:t>
            </a:r>
            <a:r>
              <a:rPr lang="en-US" sz="2400" dirty="0" smtClean="0"/>
              <a:t>down</a:t>
            </a:r>
          </a:p>
          <a:p>
            <a:pPr eaLnBrk="1" hangingPunct="1">
              <a:lnSpc>
                <a:spcPct val="90000"/>
              </a:lnSpc>
            </a:pPr>
            <a:endParaRPr lang="en-US" sz="16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The first action taken by a constructor is to automatically create an object with instance </a:t>
            </a:r>
            <a:r>
              <a:rPr lang="en-US" sz="2400" dirty="0" smtClean="0"/>
              <a:t>variables</a:t>
            </a:r>
          </a:p>
          <a:p>
            <a:pPr eaLnBrk="1" hangingPunct="1">
              <a:lnSpc>
                <a:spcPct val="90000"/>
              </a:lnSpc>
            </a:pPr>
            <a:endParaRPr lang="en-US" sz="16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Then within the definition of a constructor, the </a:t>
            </a:r>
            <a:r>
              <a:rPr lang="en-US" sz="2400" b="1" dirty="0" smtClean="0">
                <a:solidFill>
                  <a:srgbClr val="034CA1"/>
                </a:solidFill>
                <a:latin typeface="Courier New" pitchFamily="49" charset="0"/>
              </a:rPr>
              <a:t>this</a:t>
            </a:r>
            <a:r>
              <a:rPr lang="en-US" sz="2400" dirty="0" smtClean="0"/>
              <a:t> parameter refers to the object created by the constructor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081E5405-0089-4D85-B8B1-B4EB5AB8A061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13005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Include a No-Argument Constructor</a:t>
            </a:r>
          </a:p>
        </p:txBody>
      </p:sp>
      <p:sp>
        <p:nvSpPr>
          <p:cNvPr id="1320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If you do not include any constructors in your class, Java will automatically create a </a:t>
            </a:r>
            <a:r>
              <a:rPr lang="en-US" sz="2400" i="1" dirty="0" smtClean="0"/>
              <a:t>default</a:t>
            </a:r>
            <a:r>
              <a:rPr lang="en-US" sz="2400" dirty="0" smtClean="0"/>
              <a:t> or </a:t>
            </a:r>
            <a:r>
              <a:rPr lang="en-US" sz="2400" i="1" dirty="0" smtClean="0"/>
              <a:t>no-argument</a:t>
            </a:r>
            <a:r>
              <a:rPr lang="en-US" sz="2400" dirty="0" smtClean="0"/>
              <a:t> constructor that takes no arguments, performs no initializations, but allows the object to be </a:t>
            </a:r>
            <a:r>
              <a:rPr lang="en-US" sz="2400" dirty="0" smtClean="0"/>
              <a:t>created</a:t>
            </a:r>
          </a:p>
          <a:p>
            <a:pPr eaLnBrk="1" hangingPunct="1">
              <a:lnSpc>
                <a:spcPct val="90000"/>
              </a:lnSpc>
            </a:pPr>
            <a:endParaRPr lang="en-US" sz="16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If you include even one constructor in your class, Java will not provide this default </a:t>
            </a:r>
            <a:r>
              <a:rPr lang="en-US" sz="2400" dirty="0" smtClean="0"/>
              <a:t>constructor</a:t>
            </a:r>
          </a:p>
          <a:p>
            <a:pPr eaLnBrk="1" hangingPunct="1">
              <a:lnSpc>
                <a:spcPct val="90000"/>
              </a:lnSpc>
            </a:pPr>
            <a:endParaRPr lang="en-US" sz="16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If you include any constructors in your class, be sure to provide your own no-argument constructor as well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D081EF2B-6617-4A09-964A-37F119598A82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132100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Default Variable Initializations</a:t>
            </a:r>
          </a:p>
        </p:txBody>
      </p:sp>
      <p:sp>
        <p:nvSpPr>
          <p:cNvPr id="1341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Instance variables are automatically initialized in </a:t>
            </a:r>
            <a:r>
              <a:rPr lang="en-US" sz="2800" dirty="0" smtClean="0"/>
              <a:t>Java</a:t>
            </a:r>
          </a:p>
          <a:p>
            <a:pPr eaLnBrk="1" hangingPunct="1">
              <a:lnSpc>
                <a:spcPct val="80000"/>
              </a:lnSpc>
            </a:pPr>
            <a:endParaRPr lang="en-US" sz="8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400" b="1" dirty="0" err="1" smtClean="0">
                <a:solidFill>
                  <a:srgbClr val="034CA1"/>
                </a:solidFill>
                <a:latin typeface="Courier New" pitchFamily="49" charset="0"/>
              </a:rPr>
              <a:t>boolean</a:t>
            </a:r>
            <a:r>
              <a:rPr lang="en-US" sz="2400" dirty="0" smtClean="0"/>
              <a:t> types are initialized to false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Other primitives are initialized to the zero of their type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Class types are initialized to </a:t>
            </a:r>
            <a:r>
              <a:rPr lang="en-US" sz="2400" b="1" dirty="0" smtClean="0">
                <a:solidFill>
                  <a:srgbClr val="034CA1"/>
                </a:solidFill>
                <a:latin typeface="Courier New" pitchFamily="49" charset="0"/>
              </a:rPr>
              <a:t>null</a:t>
            </a:r>
          </a:p>
          <a:p>
            <a:pPr lvl="1" eaLnBrk="1" hangingPunct="1">
              <a:lnSpc>
                <a:spcPct val="80000"/>
              </a:lnSpc>
            </a:pPr>
            <a:endParaRPr lang="en-US" sz="1600" dirty="0" smtClean="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However, it is a better practice to explicitly initialize instance variables in a </a:t>
            </a:r>
            <a:r>
              <a:rPr lang="en-US" sz="2800" dirty="0" smtClean="0"/>
              <a:t>constructor</a:t>
            </a:r>
          </a:p>
          <a:p>
            <a:pPr eaLnBrk="1" hangingPunct="1">
              <a:lnSpc>
                <a:spcPct val="80000"/>
              </a:lnSpc>
            </a:pPr>
            <a:endParaRPr lang="en-US" sz="1600" dirty="0" smtClean="0"/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Note:  Local variables are not automatically initialized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5F0463BB-3696-4DA3-BEBA-B743FE9D592C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13414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Pearson Addison-Wesley. All rights reserved.</a:t>
            </a:r>
            <a:endParaRPr lang="en-C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4-</a:t>
            </a:r>
            <a:fld id="{5C19DC18-8568-4928-8A24-3CFC41AF7C2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52400"/>
            <a:ext cx="7230639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438400"/>
            <a:ext cx="6577044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Pearson Addison-Wesley. All rights reserved.</a:t>
            </a:r>
            <a:endParaRPr lang="en-C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4-</a:t>
            </a:r>
            <a:fld id="{5C19DC18-8568-4928-8A24-3CFC41AF7C2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457200"/>
            <a:ext cx="7532856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557</Words>
  <Application>Microsoft Office PowerPoint</Application>
  <PresentationFormat>On-screen Show (4:3)</PresentationFormat>
  <Paragraphs>81</Paragraphs>
  <Slides>11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Chapter 4</vt:lpstr>
      <vt:lpstr>Constructors</vt:lpstr>
      <vt:lpstr>Constructors</vt:lpstr>
      <vt:lpstr>You Can Invoke Another Method in a Constructor</vt:lpstr>
      <vt:lpstr>A Constructor Has a this Parameter</vt:lpstr>
      <vt:lpstr>Include a No-Argument Constructor</vt:lpstr>
      <vt:lpstr>Default Variable Initializations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Kenrick</dc:creator>
  <cp:lastModifiedBy>Joey</cp:lastModifiedBy>
  <cp:revision>26</cp:revision>
  <cp:lastPrinted>2013-11-04T06:42:38Z</cp:lastPrinted>
  <dcterms:created xsi:type="dcterms:W3CDTF">2006-08-16T00:00:00Z</dcterms:created>
  <dcterms:modified xsi:type="dcterms:W3CDTF">2014-02-09T19:41:25Z</dcterms:modified>
</cp:coreProperties>
</file>