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80" r:id="rId5"/>
    <p:sldId id="282" r:id="rId6"/>
    <p:sldId id="324" r:id="rId7"/>
    <p:sldId id="318" r:id="rId8"/>
    <p:sldId id="325" r:id="rId9"/>
    <p:sldId id="299" r:id="rId10"/>
    <p:sldId id="326" r:id="rId11"/>
    <p:sldId id="319" r:id="rId12"/>
    <p:sldId id="331" r:id="rId13"/>
    <p:sldId id="321" r:id="rId14"/>
    <p:sldId id="300" r:id="rId15"/>
    <p:sldId id="302" r:id="rId16"/>
    <p:sldId id="330" r:id="rId17"/>
    <p:sldId id="329" r:id="rId18"/>
    <p:sldId id="332" r:id="rId19"/>
    <p:sldId id="322" r:id="rId20"/>
    <p:sldId id="327" r:id="rId21"/>
    <p:sldId id="323" r:id="rId22"/>
    <p:sldId id="328" r:id="rId23"/>
    <p:sldId id="284" r:id="rId24"/>
    <p:sldId id="317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BE83"/>
    <a:srgbClr val="FF0000"/>
    <a:srgbClr val="F6C813"/>
    <a:srgbClr val="404040"/>
    <a:srgbClr val="7030A0"/>
    <a:srgbClr val="F6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2" autoAdjust="0"/>
    <p:restoredTop sz="94660"/>
  </p:normalViewPr>
  <p:slideViewPr>
    <p:cSldViewPr snapToGrid="0">
      <p:cViewPr varScale="1">
        <p:scale>
          <a:sx n="34" d="100"/>
          <a:sy n="34" d="100"/>
        </p:scale>
        <p:origin x="588" y="2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6CF74-9DDF-4651-BC41-DE1223F62129}" type="datetimeFigureOut">
              <a:rPr lang="zh-CN" altLang="en-US" smtClean="0"/>
              <a:pPr/>
              <a:t>2018/7/18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B94F4-E825-4F15-BD31-FCCA43C083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876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56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9638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780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818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782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269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7227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010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010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010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5118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498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212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276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3979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078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620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9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60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7257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956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085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754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200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771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26721" y="12446000"/>
            <a:ext cx="6857279" cy="1038225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语言程序设计</a:t>
            </a:r>
            <a:endParaRPr lang="zh-CN" altLang="en-US" dirty="0"/>
          </a:p>
        </p:txBody>
      </p:sp>
      <p:sp>
        <p:nvSpPr>
          <p:cNvPr id="15" name="Shape 156"/>
          <p:cNvSpPr/>
          <p:nvPr userDrawn="1"/>
        </p:nvSpPr>
        <p:spPr>
          <a:xfrm>
            <a:off x="-462851" y="11833870"/>
            <a:ext cx="25133098" cy="2044452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16" name="Shape 157"/>
          <p:cNvSpPr>
            <a:spLocks noGrp="1"/>
          </p:cNvSpPr>
          <p:nvPr>
            <p:ph type="ctrTitle" idx="4294967295" hasCustomPrompt="1"/>
          </p:nvPr>
        </p:nvSpPr>
        <p:spPr>
          <a:xfrm>
            <a:off x="1932337" y="11306588"/>
            <a:ext cx="22451663" cy="309901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zh-CN" altLang="en-US" sz="6000" dirty="0" smtClean="0">
                <a:solidFill>
                  <a:schemeClr val="bg1"/>
                </a:solidFill>
              </a:rPr>
              <a:t>红包派发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Shape 157"/>
          <p:cNvSpPr txBox="1">
            <a:spLocks/>
          </p:cNvSpPr>
          <p:nvPr userDrawn="1"/>
        </p:nvSpPr>
        <p:spPr>
          <a:xfrm>
            <a:off x="20983909" y="11306471"/>
            <a:ext cx="3704891" cy="3099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程序设计综合实验                   </a:t>
            </a:r>
            <a:endParaRPr lang="zh-CN" altLang="en-US"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7" y="673100"/>
            <a:ext cx="18135603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2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___1.xlsx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5"/>
          <p:cNvSpPr/>
          <p:nvPr/>
        </p:nvSpPr>
        <p:spPr>
          <a:xfrm>
            <a:off x="0" y="3557091"/>
            <a:ext cx="24384000" cy="5090522"/>
          </a:xfrm>
          <a:prstGeom prst="rect">
            <a:avLst/>
          </a:prstGeom>
          <a:solidFill>
            <a:srgbClr val="38313C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156"/>
          <p:cNvSpPr txBox="1">
            <a:spLocks/>
          </p:cNvSpPr>
          <p:nvPr/>
        </p:nvSpPr>
        <p:spPr>
          <a:xfrm>
            <a:off x="5847537" y="4341159"/>
            <a:ext cx="12688926" cy="1831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程序设计综合实验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Shape 157"/>
          <p:cNvSpPr>
            <a:spLocks noGrp="1"/>
          </p:cNvSpPr>
          <p:nvPr>
            <p:ph type="body" sz="quarter" idx="4294967295"/>
          </p:nvPr>
        </p:nvSpPr>
        <p:spPr>
          <a:xfrm>
            <a:off x="7358215" y="6787483"/>
            <a:ext cx="9667570" cy="720395"/>
          </a:xfrm>
          <a:prstGeom prst="rect">
            <a:avLst/>
          </a:prstGeom>
        </p:spPr>
        <p:txBody>
          <a:bodyPr>
            <a:noAutofit/>
          </a:bodyPr>
          <a:lstStyle>
            <a:lvl1pPr defTabSz="817244">
              <a:defRPr sz="3564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8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简单聊天程序</a:t>
            </a:r>
            <a:endParaRPr sz="8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Shape 158"/>
          <p:cNvSpPr/>
          <p:nvPr/>
        </p:nvSpPr>
        <p:spPr>
          <a:xfrm>
            <a:off x="7614014" y="6368143"/>
            <a:ext cx="9297477" cy="0"/>
          </a:xfrm>
          <a:prstGeom prst="line">
            <a:avLst/>
          </a:prstGeom>
          <a:ln w="57150">
            <a:solidFill>
              <a:srgbClr val="F6C813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10" name="文本框 9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74368" y="3711647"/>
            <a:ext cx="3282043" cy="96480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t>界面</a:t>
            </a:r>
            <a:r>
              <a:rPr lang="zh-CN" altLang="en-US" sz="4800" dirty="0" smtClean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t>设计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938498" y="4676095"/>
            <a:ext cx="230776" cy="718457"/>
          </a:xfrm>
          <a:prstGeom prst="downArrow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466748" y="5394343"/>
            <a:ext cx="3282043" cy="96480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建立连接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4992382" y="6374870"/>
            <a:ext cx="230776" cy="718457"/>
          </a:xfrm>
          <a:prstGeom prst="downArrow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474368" y="7110353"/>
            <a:ext cx="3282043" cy="93075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信息交互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4938498" y="8057421"/>
            <a:ext cx="230776" cy="718457"/>
          </a:xfrm>
          <a:prstGeom prst="downArrow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474368" y="8775878"/>
            <a:ext cx="3282043" cy="96480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t>关闭窗口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0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22" name="椭圆 21"/>
          <p:cNvSpPr/>
          <p:nvPr/>
        </p:nvSpPr>
        <p:spPr>
          <a:xfrm>
            <a:off x="1703840" y="2109195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61766" y="1758840"/>
            <a:ext cx="331215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000" b="1" dirty="0">
                <a:latin typeface="黑体" panose="02010609060101010101" pitchFamily="49" charset="-122"/>
                <a:ea typeface="黑体" panose="02010609060101010101" pitchFamily="49" charset="-122"/>
              </a:rPr>
              <a:t>系统架构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707" y="1156849"/>
            <a:ext cx="7489297" cy="1040459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58736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9" name="椭圆 8"/>
          <p:cNvSpPr/>
          <p:nvPr/>
        </p:nvSpPr>
        <p:spPr>
          <a:xfrm>
            <a:off x="1703840" y="2109195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61766" y="1758840"/>
            <a:ext cx="331215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功能模块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44715" y="3326194"/>
            <a:ext cx="18915017" cy="5273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altLang="zh-CN" sz="4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sz="4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模块：用于服务器端与客户端的通信</a:t>
            </a:r>
            <a:endParaRPr lang="en-US" altLang="zh-CN" sz="48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8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4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输入文本框：输入当前要发送的消息</a:t>
            </a:r>
            <a:endParaRPr lang="en-US" altLang="zh-CN" sz="48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8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4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显示文本框：输出截止至当前时刻已发送的历史消息</a:t>
            </a:r>
            <a:endParaRPr lang="en-US" altLang="zh-CN" sz="48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8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4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  <a:r>
              <a:rPr lang="zh-CN" altLang="en-US" sz="4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文本框的内容保存至文件</a:t>
            </a:r>
            <a:endParaRPr lang="en-US" altLang="zh-CN" sz="48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46682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9" name="椭圆 8"/>
          <p:cNvSpPr/>
          <p:nvPr/>
        </p:nvSpPr>
        <p:spPr>
          <a:xfrm>
            <a:off x="1703840" y="2109195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61766" y="1758840"/>
            <a:ext cx="331215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000" b="1" dirty="0">
                <a:latin typeface="黑体" panose="02010609060101010101" pitchFamily="49" charset="-122"/>
                <a:ea typeface="黑体" panose="02010609060101010101" pitchFamily="49" charset="-122"/>
              </a:rPr>
              <a:t>分工进度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30116"/>
              </p:ext>
            </p:extLst>
          </p:nvPr>
        </p:nvGraphicFramePr>
        <p:xfrm>
          <a:off x="1703840" y="3879510"/>
          <a:ext cx="21517821" cy="4522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工作表" r:id="rId5" imgW="4124427" imgH="866757" progId="Excel.Sheet.12">
                  <p:embed/>
                </p:oleObj>
              </mc:Choice>
              <mc:Fallback>
                <p:oleObj name="工作表" r:id="rId5" imgW="4124427" imgH="8667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3840" y="3879510"/>
                        <a:ext cx="21517821" cy="4522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79801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447933" y="7002374"/>
            <a:ext cx="348813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916282" y="4493636"/>
            <a:ext cx="55143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altLang="zh-CN" dirty="0"/>
              <a:t>c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86060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17" name="椭圆 16"/>
          <p:cNvSpPr/>
          <p:nvPr/>
        </p:nvSpPr>
        <p:spPr>
          <a:xfrm>
            <a:off x="1703840" y="2109195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61766" y="1758840"/>
            <a:ext cx="399940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000" b="1" dirty="0">
                <a:latin typeface="黑体" panose="02010609060101010101" pitchFamily="49" charset="-122"/>
                <a:ea typeface="黑体" panose="02010609060101010101" pitchFamily="49" charset="-122"/>
              </a:rPr>
              <a:t>程序流程图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068047" y="6236456"/>
            <a:ext cx="2548983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</a:t>
            </a:r>
            <a:r>
              <a:rPr kumimoji="1" lang="zh-CN" altLang="en-US" sz="36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端：</a:t>
            </a:r>
            <a:endParaRPr kumimoji="1" lang="zh-CN" altLang="en-US" sz="3600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255" y="2779769"/>
            <a:ext cx="7126635" cy="8793922"/>
          </a:xfrm>
          <a:prstGeom prst="rect">
            <a:avLst/>
          </a:prstGeom>
        </p:spPr>
      </p:pic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3015949" y="6236455"/>
            <a:ext cx="2189221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600" dirty="0" smtClean="0">
                <a:solidFill>
                  <a:srgbClr val="2BBE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客户端：</a:t>
            </a:r>
            <a:endParaRPr kumimoji="1" lang="zh-CN" altLang="en-US" sz="3600" dirty="0">
              <a:solidFill>
                <a:srgbClr val="2BBE8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2290" y="2625080"/>
            <a:ext cx="5841495" cy="891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471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22" name="椭圆 21"/>
          <p:cNvSpPr/>
          <p:nvPr/>
        </p:nvSpPr>
        <p:spPr>
          <a:xfrm>
            <a:off x="1703840" y="2109195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61766" y="1758840"/>
            <a:ext cx="399940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算法伪码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5049" y="3501944"/>
            <a:ext cx="11183971" cy="73045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服务器端</a:t>
            </a:r>
            <a:r>
              <a:rPr lang="en-US" altLang="zh-CN" sz="3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模块：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tcp_server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QTcpServer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port = 1234;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tcp_server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-&gt;listen(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QHostAddress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Any,port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qDebug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()&lt;&lt;"Server is listening";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connect(tcp_server,&amp;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QTcpServer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::newConnection,this,&amp;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server_new_connect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server_new_connect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tcp_socket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tcp_server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nextPendingConnection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qDebug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()&lt;&lt;"Connection established!";</a:t>
            </a:r>
          </a:p>
          <a:p>
            <a:pPr algn="l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9" name="AutoShape 8"/>
          <p:cNvSpPr>
            <a:spLocks/>
          </p:cNvSpPr>
          <p:nvPr/>
        </p:nvSpPr>
        <p:spPr bwMode="auto">
          <a:xfrm>
            <a:off x="13039745" y="6199153"/>
            <a:ext cx="728389" cy="1002476"/>
          </a:xfrm>
          <a:prstGeom prst="rightBrace">
            <a:avLst>
              <a:gd name="adj1" fmla="val 40000"/>
              <a:gd name="adj2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343015" y="4584176"/>
            <a:ext cx="647917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创建服务器，监听是否有链接请求</a:t>
            </a: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B0F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30" name="AutoShape 8"/>
          <p:cNvSpPr>
            <a:spLocks/>
          </p:cNvSpPr>
          <p:nvPr/>
        </p:nvSpPr>
        <p:spPr bwMode="auto">
          <a:xfrm>
            <a:off x="13039020" y="4206241"/>
            <a:ext cx="728389" cy="1883968"/>
          </a:xfrm>
          <a:prstGeom prst="rightBrace">
            <a:avLst>
              <a:gd name="adj1" fmla="val 40000"/>
              <a:gd name="adj2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4343015" y="6254757"/>
            <a:ext cx="647917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600" dirty="0">
                <a:solidFill>
                  <a:srgbClr val="2BBE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当有连接请求</a:t>
            </a:r>
            <a:r>
              <a:rPr lang="zh-CN" altLang="en-US" sz="3600" dirty="0" smtClean="0">
                <a:solidFill>
                  <a:srgbClr val="2BBE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时，调用</a:t>
            </a:r>
            <a:r>
              <a:rPr lang="en-US" altLang="zh-CN" sz="3600" dirty="0" err="1" smtClean="0">
                <a:solidFill>
                  <a:srgbClr val="2BBE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server_new_connect</a:t>
            </a:r>
            <a:r>
              <a:rPr lang="en-US" altLang="zh-CN" sz="3600" dirty="0" smtClean="0">
                <a:solidFill>
                  <a:srgbClr val="2BBE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3600" dirty="0">
                <a:solidFill>
                  <a:srgbClr val="2BBE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成员函数</a:t>
            </a: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2BBE83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32" name="AutoShape 8"/>
          <p:cNvSpPr>
            <a:spLocks/>
          </p:cNvSpPr>
          <p:nvPr/>
        </p:nvSpPr>
        <p:spPr bwMode="auto">
          <a:xfrm>
            <a:off x="12962628" y="7742344"/>
            <a:ext cx="728389" cy="2787165"/>
          </a:xfrm>
          <a:prstGeom prst="rightBrace">
            <a:avLst>
              <a:gd name="adj1" fmla="val 40000"/>
              <a:gd name="adj2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4343015" y="8807631"/>
            <a:ext cx="647917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tcp_socket</a:t>
            </a:r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，并建立连接</a:t>
            </a: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30750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 animBg="1"/>
      <p:bldP spid="4" grpId="0"/>
      <p:bldP spid="30" grpId="0" animBg="1"/>
      <p:bldP spid="31" grpId="0"/>
      <p:bldP spid="32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27" name="文本框 26"/>
          <p:cNvSpPr txBox="1"/>
          <p:nvPr/>
        </p:nvSpPr>
        <p:spPr>
          <a:xfrm>
            <a:off x="2061766" y="1758840"/>
            <a:ext cx="337238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算法伪码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703840" y="2109195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061766" y="3214162"/>
            <a:ext cx="9576157" cy="84125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客户端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socket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模块：</a:t>
            </a: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  <a:p>
            <a:pPr algn="l"/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tcp_socket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QTcpSocket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QString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= "127.0.0.1";</a:t>
            </a:r>
          </a:p>
          <a:p>
            <a:pPr algn="l"/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= 1234;</a:t>
            </a:r>
          </a:p>
          <a:p>
            <a:pPr algn="l"/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tcp_socket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connectToHost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IP,port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if(!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tcp_socket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waitForConnected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(30000))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qDebug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&lt;&lt; "Connection failed!";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}else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qDebug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&lt;&lt; "Connect successfully!";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pushButton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setEnabled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(true);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31" name="AutoShape 8"/>
          <p:cNvSpPr>
            <a:spLocks/>
          </p:cNvSpPr>
          <p:nvPr/>
        </p:nvSpPr>
        <p:spPr bwMode="auto">
          <a:xfrm>
            <a:off x="13039019" y="3931969"/>
            <a:ext cx="728389" cy="1362611"/>
          </a:xfrm>
          <a:prstGeom prst="rightBrace">
            <a:avLst>
              <a:gd name="adj1" fmla="val 40000"/>
              <a:gd name="adj2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8"/>
          <p:cNvSpPr>
            <a:spLocks/>
          </p:cNvSpPr>
          <p:nvPr/>
        </p:nvSpPr>
        <p:spPr bwMode="auto">
          <a:xfrm>
            <a:off x="13039021" y="5813347"/>
            <a:ext cx="728389" cy="879325"/>
          </a:xfrm>
          <a:prstGeom prst="rightBrace">
            <a:avLst>
              <a:gd name="adj1" fmla="val 40000"/>
              <a:gd name="adj2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>
            <a:off x="13039020" y="7420440"/>
            <a:ext cx="728389" cy="4283879"/>
          </a:xfrm>
          <a:prstGeom prst="rightBrace">
            <a:avLst>
              <a:gd name="adj1" fmla="val 40000"/>
              <a:gd name="adj2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14054790" y="4290108"/>
            <a:ext cx="3841324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6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客户创建</a:t>
            </a:r>
            <a:r>
              <a:rPr kumimoji="1" lang="en-US" altLang="zh-CN" sz="36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endParaRPr kumimoji="1" lang="zh-CN" altLang="en-US" sz="36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14054791" y="5813347"/>
            <a:ext cx="6088135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600" dirty="0" smtClean="0">
                <a:solidFill>
                  <a:srgbClr val="2BBE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</a:t>
            </a:r>
            <a:r>
              <a:rPr kumimoji="1" lang="en-US" altLang="zh-CN" sz="3600" dirty="0" smtClean="0">
                <a:solidFill>
                  <a:srgbClr val="2BBE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kumimoji="1" lang="zh-CN" altLang="en-US" sz="3600" dirty="0" smtClean="0">
                <a:solidFill>
                  <a:srgbClr val="2BBE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kumimoji="1" lang="en-US" altLang="zh-CN" sz="3600" dirty="0" smtClean="0">
                <a:solidFill>
                  <a:srgbClr val="2BBE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“127.0.0.1”; </a:t>
            </a:r>
            <a:r>
              <a:rPr kumimoji="1" lang="zh-CN" altLang="en-US" sz="3600" dirty="0" smtClean="0">
                <a:solidFill>
                  <a:srgbClr val="2BBE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端口号“</a:t>
            </a:r>
            <a:r>
              <a:rPr kumimoji="1" lang="en-US" altLang="zh-CN" sz="3600" dirty="0" smtClean="0">
                <a:solidFill>
                  <a:srgbClr val="2BBE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</a:t>
            </a:r>
            <a:r>
              <a:rPr kumimoji="1" lang="zh-CN" altLang="en-US" sz="3600" dirty="0" smtClean="0">
                <a:solidFill>
                  <a:srgbClr val="2BBE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”发送连接请求</a:t>
            </a:r>
            <a:endParaRPr kumimoji="1" lang="zh-CN" altLang="en-US" sz="3600" dirty="0">
              <a:solidFill>
                <a:srgbClr val="2BBE8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14054790" y="9239213"/>
            <a:ext cx="6088136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在等待时长内判断连接是否成功</a:t>
            </a:r>
            <a:endParaRPr kumimoji="1" lang="zh-CN" altLang="en-US" sz="3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30750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  <p:bldP spid="34" grpId="0"/>
      <p:bldP spid="35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22" name="椭圆 21"/>
          <p:cNvSpPr/>
          <p:nvPr/>
        </p:nvSpPr>
        <p:spPr>
          <a:xfrm>
            <a:off x="1703840" y="2109195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61766" y="1758840"/>
            <a:ext cx="332013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算法伪码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995680" y="10558572"/>
            <a:ext cx="2058263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发送消息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5256995" y="10518726"/>
            <a:ext cx="214273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600" dirty="0" smtClean="0">
                <a:solidFill>
                  <a:srgbClr val="2BBE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接收消息</a:t>
            </a:r>
            <a:endParaRPr kumimoji="1" lang="zh-CN" altLang="en-US" sz="3600" dirty="0">
              <a:solidFill>
                <a:srgbClr val="2BBE8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14060" y="2660164"/>
            <a:ext cx="9558740" cy="7858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MainWindow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send_message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QDateTime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current_date_time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=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QDateTime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currentDateTime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QString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current_date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current_date_time.toString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yyyy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-MM-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hh:mm:ss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QString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data = "Client: " +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current_date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'\n' +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textEdit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toPlainText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tcp_socket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-&gt;write(data.toLocal8Bit());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tcp_socket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-&gt;flush();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textBrowser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-&gt;append(data);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textEdit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-&gt;clear();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304460" y="2784762"/>
            <a:ext cx="7864592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recv_message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QByteArray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buffer;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buffer =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tcp_socket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readAll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if(!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buffer.isEmpty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textBrowser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-&gt;append(buffer);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30750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27" name="文本框 26"/>
          <p:cNvSpPr txBox="1"/>
          <p:nvPr/>
        </p:nvSpPr>
        <p:spPr>
          <a:xfrm>
            <a:off x="2061766" y="1758840"/>
            <a:ext cx="337238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算法伪码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703840" y="2109195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03840" y="3708722"/>
            <a:ext cx="9576157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聊天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记录保存：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save_message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QFile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ChattingData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myFile.open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QIODevice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WriteOnly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QTextStream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textBrowser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toPlainText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myFile.close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31" name="AutoShape 8"/>
          <p:cNvSpPr>
            <a:spLocks/>
          </p:cNvSpPr>
          <p:nvPr/>
        </p:nvSpPr>
        <p:spPr bwMode="auto">
          <a:xfrm>
            <a:off x="10975089" y="5564777"/>
            <a:ext cx="728389" cy="861024"/>
          </a:xfrm>
          <a:prstGeom prst="rightBrace">
            <a:avLst>
              <a:gd name="adj1" fmla="val 40000"/>
              <a:gd name="adj2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8"/>
          <p:cNvSpPr>
            <a:spLocks/>
          </p:cNvSpPr>
          <p:nvPr/>
        </p:nvSpPr>
        <p:spPr bwMode="auto">
          <a:xfrm>
            <a:off x="10975089" y="6732222"/>
            <a:ext cx="728389" cy="879325"/>
          </a:xfrm>
          <a:prstGeom prst="rightBrace">
            <a:avLst>
              <a:gd name="adj1" fmla="val 40000"/>
              <a:gd name="adj2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11990858" y="5606677"/>
            <a:ext cx="8560387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6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kumimoji="1" lang="zh-CN" altLang="en-US" sz="36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</a:t>
            </a:r>
            <a:r>
              <a:rPr kumimoji="1" lang="zh-CN" altLang="en-US" sz="36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</a:t>
            </a:r>
            <a:r>
              <a:rPr kumimoji="1" lang="zh-CN" altLang="en-US" sz="36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zh-CN" altLang="en-US" sz="36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方式打开</a:t>
            </a:r>
            <a:r>
              <a:rPr kumimoji="1" lang="en-US" altLang="zh-CN" sz="3600" dirty="0" err="1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ChattingData</a:t>
            </a:r>
            <a:r>
              <a:rPr kumimoji="1" lang="zh-CN" altLang="en-US" sz="360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这个文件</a:t>
            </a:r>
            <a:endParaRPr kumimoji="1" lang="zh-CN" altLang="en-US" sz="36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11990857" y="6571719"/>
            <a:ext cx="8560387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600" dirty="0" smtClean="0">
                <a:solidFill>
                  <a:srgbClr val="2BBE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创建一个文本流，将文本输入框中的内容通过文本流导入到文件中</a:t>
            </a:r>
            <a:endParaRPr kumimoji="1" lang="zh-CN" altLang="en-US" sz="3600" dirty="0">
              <a:solidFill>
                <a:srgbClr val="2BBE8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8544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447932" y="7002374"/>
            <a:ext cx="3488135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改进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916282" y="4493636"/>
            <a:ext cx="55143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altLang="zh-CN" dirty="0"/>
              <a:t>d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196517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703840" y="4808328"/>
            <a:ext cx="4614900" cy="540745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694223" y="3546172"/>
            <a:ext cx="4634133" cy="127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934069" y="6910235"/>
            <a:ext cx="215443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4000">
                <a:solidFill>
                  <a:srgbClr val="FFFFFF"/>
                </a:solidFill>
              </a:defRP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系统功能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 sz="4000">
                <a:solidFill>
                  <a:srgbClr val="FFFFFF"/>
                </a:solidFill>
              </a:defRPr>
            </a:pP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2818778" y="4694130"/>
            <a:ext cx="2359620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Shape 132"/>
          <p:cNvSpPr/>
          <p:nvPr/>
        </p:nvSpPr>
        <p:spPr>
          <a:xfrm>
            <a:off x="2901353" y="7896160"/>
            <a:ext cx="215443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4000">
                <a:solidFill>
                  <a:srgbClr val="FFFFFF"/>
                </a:solidFill>
              </a:defRP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开发环境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 sz="4000">
                <a:solidFill>
                  <a:srgbClr val="FFFFFF"/>
                </a:solidFill>
              </a:defRPr>
            </a:pP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Shape 125"/>
          <p:cNvSpPr/>
          <p:nvPr/>
        </p:nvSpPr>
        <p:spPr>
          <a:xfrm>
            <a:off x="17294441" y="4694130"/>
            <a:ext cx="4614900" cy="540745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126"/>
          <p:cNvSpPr/>
          <p:nvPr/>
        </p:nvSpPr>
        <p:spPr>
          <a:xfrm>
            <a:off x="17284824" y="3431974"/>
            <a:ext cx="4634133" cy="127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Shape 134"/>
          <p:cNvSpPr/>
          <p:nvPr/>
        </p:nvSpPr>
        <p:spPr>
          <a:xfrm>
            <a:off x="18409379" y="4579932"/>
            <a:ext cx="2359620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Shape 132"/>
          <p:cNvSpPr/>
          <p:nvPr/>
        </p:nvSpPr>
        <p:spPr>
          <a:xfrm>
            <a:off x="18781152" y="7175010"/>
            <a:ext cx="16414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流程图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Shape 132"/>
          <p:cNvSpPr/>
          <p:nvPr/>
        </p:nvSpPr>
        <p:spPr>
          <a:xfrm>
            <a:off x="2906791" y="8816005"/>
            <a:ext cx="215443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4000">
                <a:solidFill>
                  <a:srgbClr val="FFFFFF"/>
                </a:solidFill>
              </a:defRP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补充知识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 sz="4000">
                <a:solidFill>
                  <a:srgbClr val="FFFFFF"/>
                </a:solidFill>
              </a:defRPr>
            </a:pP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Shape 132"/>
          <p:cNvSpPr/>
          <p:nvPr/>
        </p:nvSpPr>
        <p:spPr>
          <a:xfrm>
            <a:off x="18530110" y="8127517"/>
            <a:ext cx="215443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算法伪码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703840" y="2109195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1767" y="1758840"/>
            <a:ext cx="180484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6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 Light"/>
              </a:rPr>
              <a:t>目录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  <p:sp>
        <p:nvSpPr>
          <p:cNvPr id="32" name="Shape 125"/>
          <p:cNvSpPr/>
          <p:nvPr/>
        </p:nvSpPr>
        <p:spPr>
          <a:xfrm>
            <a:off x="9563325" y="4803972"/>
            <a:ext cx="4614900" cy="5407455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Shape 126"/>
          <p:cNvSpPr/>
          <p:nvPr/>
        </p:nvSpPr>
        <p:spPr>
          <a:xfrm>
            <a:off x="9553708" y="3541816"/>
            <a:ext cx="4634133" cy="127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Shape 132"/>
          <p:cNvSpPr/>
          <p:nvPr/>
        </p:nvSpPr>
        <p:spPr>
          <a:xfrm>
            <a:off x="10793553" y="6905879"/>
            <a:ext cx="2154437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4000">
                <a:solidFill>
                  <a:srgbClr val="FFFFFF"/>
                </a:solidFill>
              </a:defRPr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架构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 sz="4000">
                <a:solidFill>
                  <a:srgbClr val="FFFFFF"/>
                </a:solidFill>
              </a:defRPr>
            </a:pP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Shape 134"/>
          <p:cNvSpPr/>
          <p:nvPr/>
        </p:nvSpPr>
        <p:spPr>
          <a:xfrm>
            <a:off x="10678262" y="4689774"/>
            <a:ext cx="2359620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概要设计</a:t>
            </a:r>
            <a:endParaRPr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Shape 132"/>
          <p:cNvSpPr/>
          <p:nvPr/>
        </p:nvSpPr>
        <p:spPr>
          <a:xfrm>
            <a:off x="10760836" y="7891804"/>
            <a:ext cx="215443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4000">
                <a:solidFill>
                  <a:srgbClr val="FFFFFF"/>
                </a:solidFill>
              </a:defRPr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功能模块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 sz="4000">
                <a:solidFill>
                  <a:srgbClr val="FFFFFF"/>
                </a:solidFill>
              </a:defRPr>
            </a:pP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Shape 132"/>
          <p:cNvSpPr/>
          <p:nvPr/>
        </p:nvSpPr>
        <p:spPr>
          <a:xfrm>
            <a:off x="10766274" y="8811649"/>
            <a:ext cx="215443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4000">
                <a:solidFill>
                  <a:srgbClr val="FFFFFF"/>
                </a:solidFill>
              </a:defRPr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分工进度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 sz="4000">
                <a:solidFill>
                  <a:srgbClr val="FFFFFF"/>
                </a:solidFill>
              </a:defRPr>
            </a:pP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32" grpId="0" animBg="1"/>
      <p:bldP spid="134" grpId="0" animBg="1"/>
      <p:bldP spid="21" grpId="0" animBg="1"/>
      <p:bldP spid="27" grpId="0" animBg="1"/>
      <p:bldP spid="28" grpId="0" animBg="1"/>
      <p:bldP spid="30" grpId="0" animBg="1"/>
      <p:bldP spid="31" grpId="0" animBg="1"/>
      <p:bldP spid="19" grpId="0" animBg="1"/>
      <p:bldP spid="20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8" name="椭圆 7"/>
          <p:cNvSpPr/>
          <p:nvPr/>
        </p:nvSpPr>
        <p:spPr>
          <a:xfrm>
            <a:off x="1703840" y="2109195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61766" y="1758840"/>
            <a:ext cx="551469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000" b="1" dirty="0">
                <a:latin typeface="黑体" panose="02010609060101010101" pitchFamily="49" charset="-122"/>
                <a:ea typeface="黑体" panose="02010609060101010101" pitchFamily="49" charset="-122"/>
              </a:rPr>
              <a:t>需要改进的方面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14085" y="3071164"/>
            <a:ext cx="18915017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·GUI</a:t>
            </a:r>
            <a:r>
              <a:rPr lang="zh-CN" altLang="en-US" sz="4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界面不够美观</a:t>
            </a:r>
            <a:endParaRPr lang="en-US" altLang="zh-CN" sz="48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44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设计更加丰富，美观的</a:t>
            </a:r>
            <a:r>
              <a:rPr lang="en-US" altLang="zh-CN" sz="44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GUI</a:t>
            </a:r>
            <a:r>
              <a:rPr lang="zh-CN" altLang="en-US" sz="44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  <a:endParaRPr lang="en-US" altLang="zh-CN" sz="4400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8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4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聊天只能一对一的进行</a:t>
            </a:r>
            <a:endParaRPr lang="en-US" altLang="zh-CN" sz="48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44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设计一个聊天室，使更多的人进行信息交互</a:t>
            </a:r>
            <a:endParaRPr lang="en-US" altLang="zh-CN" sz="4400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8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altLang="zh-CN" sz="4800" b="1" dirty="0" err="1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4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地址和</a:t>
            </a:r>
            <a:r>
              <a:rPr lang="en-US" altLang="zh-CN" sz="4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port</a:t>
            </a:r>
            <a:r>
              <a:rPr lang="zh-CN" altLang="en-US" sz="4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端口已在程序中设置好，无法改变</a:t>
            </a:r>
            <a:endParaRPr lang="en-US" altLang="zh-CN" sz="48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44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4400" dirty="0" err="1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44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地址和</a:t>
            </a:r>
            <a:r>
              <a:rPr lang="en-US" altLang="zh-CN" sz="44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port</a:t>
            </a:r>
            <a:r>
              <a:rPr lang="zh-CN" altLang="en-US" sz="44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端口作为用户输入保存起来，需要时进行调用</a:t>
            </a:r>
            <a:endParaRPr lang="en-US" altLang="zh-CN" sz="48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42109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447932" y="7002374"/>
            <a:ext cx="3488135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916282" y="4493636"/>
            <a:ext cx="55143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altLang="zh-CN" dirty="0"/>
              <a:t>e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66116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8" name="椭圆 7"/>
          <p:cNvSpPr/>
          <p:nvPr/>
        </p:nvSpPr>
        <p:spPr>
          <a:xfrm>
            <a:off x="1703840" y="2109195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61767" y="1758840"/>
            <a:ext cx="3241754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000" b="1" dirty="0">
                <a:latin typeface="黑体" panose="02010609060101010101" pitchFamily="49" charset="-122"/>
                <a:ea typeface="黑体" panose="02010609060101010101" pitchFamily="49" charset="-122"/>
              </a:rPr>
              <a:t>运行效果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49" y="3009762"/>
            <a:ext cx="6287514" cy="87139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373" y="3009762"/>
            <a:ext cx="6282751" cy="871546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158002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243"/>
          <p:cNvSpPr/>
          <p:nvPr/>
        </p:nvSpPr>
        <p:spPr>
          <a:xfrm>
            <a:off x="3720764" y="2684736"/>
            <a:ext cx="5809817" cy="5809818"/>
          </a:xfrm>
          <a:prstGeom prst="ellipse">
            <a:avLst/>
          </a:prstGeom>
          <a:solidFill>
            <a:srgbClr val="FFFFFF"/>
          </a:solidFill>
          <a:ln w="762000">
            <a:solidFill>
              <a:srgbClr val="F1EDD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244"/>
          <p:cNvSpPr/>
          <p:nvPr/>
        </p:nvSpPr>
        <p:spPr>
          <a:xfrm>
            <a:off x="2842870" y="1597110"/>
            <a:ext cx="3762366" cy="79850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Shape 245"/>
          <p:cNvSpPr/>
          <p:nvPr/>
        </p:nvSpPr>
        <p:spPr>
          <a:xfrm>
            <a:off x="4224180" y="3188152"/>
            <a:ext cx="4802985" cy="4802986"/>
          </a:xfrm>
          <a:prstGeom prst="ellipse">
            <a:avLst/>
          </a:prstGeom>
          <a:solidFill>
            <a:srgbClr val="FFFFFF"/>
          </a:solidFill>
          <a:ln w="38100">
            <a:solidFill>
              <a:srgbClr val="A59FA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Shape 249"/>
          <p:cNvSpPr/>
          <p:nvPr/>
        </p:nvSpPr>
        <p:spPr>
          <a:xfrm>
            <a:off x="12546994" y="2546683"/>
            <a:ext cx="5122975" cy="827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 algn="l" defTabSz="914400">
              <a:lnSpc>
                <a:spcPct val="150000"/>
              </a:lnSpc>
              <a:defRPr sz="4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z="3200" dirty="0" smtClean="0"/>
              <a:t>界面简洁</a:t>
            </a:r>
            <a:endParaRPr sz="3200" dirty="0"/>
          </a:p>
        </p:txBody>
      </p:sp>
      <p:sp>
        <p:nvSpPr>
          <p:cNvPr id="16" name="Shape 252"/>
          <p:cNvSpPr/>
          <p:nvPr/>
        </p:nvSpPr>
        <p:spPr>
          <a:xfrm>
            <a:off x="5098953" y="4699173"/>
            <a:ext cx="3239183" cy="1846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 algn="l" defTabSz="914400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z="3600" dirty="0" smtClean="0">
                <a:solidFill>
                  <a:schemeClr val="tx1"/>
                </a:solidFill>
                <a:latin typeface="宋体" pitchFamily="2" charset="-122"/>
              </a:rPr>
              <a:t>基于</a:t>
            </a:r>
            <a:r>
              <a:rPr lang="en-US" altLang="zh-CN" sz="3600" dirty="0" smtClean="0">
                <a:solidFill>
                  <a:schemeClr val="tx1"/>
                </a:solidFill>
                <a:latin typeface="宋体" pitchFamily="2" charset="-122"/>
              </a:rPr>
              <a:t>QT5</a:t>
            </a:r>
            <a:r>
              <a:rPr lang="zh-CN" altLang="en-US" sz="3600" dirty="0" smtClean="0">
                <a:solidFill>
                  <a:schemeClr val="tx1"/>
                </a:solidFill>
                <a:latin typeface="宋体" pitchFamily="2" charset="-122"/>
              </a:rPr>
              <a:t>设计的聊天程序</a:t>
            </a:r>
            <a:endParaRPr lang="en-US" altLang="zh-CN" sz="360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9" name="Shape 256"/>
          <p:cNvSpPr/>
          <p:nvPr/>
        </p:nvSpPr>
        <p:spPr>
          <a:xfrm>
            <a:off x="12535828" y="3755475"/>
            <a:ext cx="5455484" cy="923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 algn="l" defTabSz="914400">
              <a:lnSpc>
                <a:spcPct val="150000"/>
              </a:lnSpc>
              <a:defRPr sz="4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z="3200" dirty="0" smtClean="0"/>
              <a:t>支持全双工通信</a:t>
            </a:r>
            <a:endParaRPr sz="3200" dirty="0"/>
          </a:p>
        </p:txBody>
      </p:sp>
      <p:sp>
        <p:nvSpPr>
          <p:cNvPr id="20" name="Shape 258"/>
          <p:cNvSpPr/>
          <p:nvPr/>
        </p:nvSpPr>
        <p:spPr>
          <a:xfrm>
            <a:off x="12001859" y="2897657"/>
            <a:ext cx="273294" cy="273295"/>
          </a:xfrm>
          <a:prstGeom prst="ellipse">
            <a:avLst/>
          </a:prstGeom>
          <a:solidFill>
            <a:srgbClr val="49404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22" name="Shape 256"/>
          <p:cNvSpPr/>
          <p:nvPr/>
        </p:nvSpPr>
        <p:spPr>
          <a:xfrm>
            <a:off x="12546994" y="4989010"/>
            <a:ext cx="5741006" cy="677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 algn="l" defTabSz="914400">
              <a:lnSpc>
                <a:spcPct val="150000"/>
              </a:lnSpc>
              <a:defRPr sz="4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 defTabSz="825500">
              <a:lnSpc>
                <a:spcPct val="100000"/>
              </a:lnSpc>
            </a:pPr>
            <a:r>
              <a:rPr lang="zh-CN" altLang="en-US" sz="3200" dirty="0">
                <a:latin typeface="Helvetica Light"/>
                <a:sym typeface="Helvetica Light"/>
              </a:rPr>
              <a:t>采用</a:t>
            </a:r>
            <a:r>
              <a:rPr lang="en-US" altLang="zh-CN" sz="3200" dirty="0">
                <a:latin typeface="Helvetica Light"/>
                <a:sym typeface="Helvetica Light"/>
              </a:rPr>
              <a:t>QT</a:t>
            </a:r>
            <a:r>
              <a:rPr lang="zh-CN" altLang="en-US" sz="3200" dirty="0">
                <a:latin typeface="Helvetica Light"/>
                <a:sym typeface="Helvetica Light"/>
              </a:rPr>
              <a:t>开发环境，可移植性好</a:t>
            </a:r>
          </a:p>
        </p:txBody>
      </p:sp>
      <p:sp>
        <p:nvSpPr>
          <p:cNvPr id="24" name="Shape 249"/>
          <p:cNvSpPr/>
          <p:nvPr/>
        </p:nvSpPr>
        <p:spPr>
          <a:xfrm>
            <a:off x="9683797" y="7582922"/>
            <a:ext cx="1806093" cy="108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 algn="l" defTabSz="914400">
              <a:lnSpc>
                <a:spcPct val="150000"/>
              </a:lnSpc>
              <a:defRPr sz="4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mtClean="0"/>
              <a:t>缺点</a:t>
            </a:r>
            <a:endParaRPr dirty="0"/>
          </a:p>
        </p:txBody>
      </p:sp>
      <p:sp>
        <p:nvSpPr>
          <p:cNvPr id="25" name="Shape 249"/>
          <p:cNvSpPr/>
          <p:nvPr/>
        </p:nvSpPr>
        <p:spPr>
          <a:xfrm>
            <a:off x="9579269" y="2439415"/>
            <a:ext cx="1806093" cy="1200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 algn="l" defTabSz="914400">
              <a:lnSpc>
                <a:spcPct val="150000"/>
              </a:lnSpc>
              <a:defRPr sz="4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 smtClean="0"/>
              <a:t>优点</a:t>
            </a:r>
            <a:endParaRPr dirty="0"/>
          </a:p>
        </p:txBody>
      </p:sp>
      <p:sp>
        <p:nvSpPr>
          <p:cNvPr id="26" name="Shape 256"/>
          <p:cNvSpPr/>
          <p:nvPr/>
        </p:nvSpPr>
        <p:spPr>
          <a:xfrm>
            <a:off x="12535828" y="7694158"/>
            <a:ext cx="4762757" cy="835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 algn="l" defTabSz="914400">
              <a:lnSpc>
                <a:spcPct val="150000"/>
              </a:lnSpc>
              <a:defRPr sz="4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z="3200" dirty="0" smtClean="0"/>
              <a:t>不能支持多人聊天</a:t>
            </a:r>
            <a:endParaRPr sz="3200" dirty="0"/>
          </a:p>
        </p:txBody>
      </p:sp>
      <p:sp>
        <p:nvSpPr>
          <p:cNvPr id="27" name="椭圆 26"/>
          <p:cNvSpPr/>
          <p:nvPr/>
        </p:nvSpPr>
        <p:spPr>
          <a:xfrm>
            <a:off x="7851158" y="2845742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929734" y="7962131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3" name="直接连接符 2"/>
          <p:cNvCxnSpPr>
            <a:stCxn id="27" idx="6"/>
          </p:cNvCxnSpPr>
          <p:nvPr/>
        </p:nvCxnSpPr>
        <p:spPr>
          <a:xfrm>
            <a:off x="8176368" y="3008347"/>
            <a:ext cx="1396593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接连接符 30"/>
          <p:cNvCxnSpPr/>
          <p:nvPr/>
        </p:nvCxnSpPr>
        <p:spPr>
          <a:xfrm>
            <a:off x="8254944" y="8123004"/>
            <a:ext cx="1396593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Shape 258"/>
          <p:cNvSpPr/>
          <p:nvPr/>
        </p:nvSpPr>
        <p:spPr>
          <a:xfrm>
            <a:off x="12001859" y="4130180"/>
            <a:ext cx="273294" cy="273295"/>
          </a:xfrm>
          <a:prstGeom prst="ellipse">
            <a:avLst/>
          </a:prstGeom>
          <a:solidFill>
            <a:srgbClr val="49404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33" name="Shape 258"/>
          <p:cNvSpPr/>
          <p:nvPr/>
        </p:nvSpPr>
        <p:spPr>
          <a:xfrm>
            <a:off x="11974176" y="5316350"/>
            <a:ext cx="273294" cy="273295"/>
          </a:xfrm>
          <a:prstGeom prst="ellipse">
            <a:avLst/>
          </a:prstGeom>
          <a:solidFill>
            <a:srgbClr val="49404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34" name="Shape 258"/>
          <p:cNvSpPr/>
          <p:nvPr/>
        </p:nvSpPr>
        <p:spPr>
          <a:xfrm>
            <a:off x="12001911" y="8074559"/>
            <a:ext cx="273294" cy="273295"/>
          </a:xfrm>
          <a:prstGeom prst="ellipse">
            <a:avLst/>
          </a:prstGeom>
          <a:solidFill>
            <a:srgbClr val="49404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21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23" name="文本框 22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  <p:sp>
        <p:nvSpPr>
          <p:cNvPr id="29" name="Shape 256"/>
          <p:cNvSpPr/>
          <p:nvPr/>
        </p:nvSpPr>
        <p:spPr>
          <a:xfrm>
            <a:off x="12531472" y="8787083"/>
            <a:ext cx="4762757" cy="923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 algn="l" defTabSz="914400">
              <a:lnSpc>
                <a:spcPct val="150000"/>
              </a:lnSpc>
              <a:defRPr sz="4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z="3200" dirty="0" smtClean="0"/>
              <a:t>不能传输附件</a:t>
            </a:r>
            <a:endParaRPr lang="en-US" altLang="zh-CN" sz="3200" dirty="0" smtClean="0"/>
          </a:p>
        </p:txBody>
      </p:sp>
      <p:sp>
        <p:nvSpPr>
          <p:cNvPr id="30" name="Shape 258"/>
          <p:cNvSpPr/>
          <p:nvPr/>
        </p:nvSpPr>
        <p:spPr>
          <a:xfrm>
            <a:off x="11996369" y="9124081"/>
            <a:ext cx="273294" cy="273295"/>
          </a:xfrm>
          <a:prstGeom prst="ellipse">
            <a:avLst/>
          </a:prstGeom>
          <a:solidFill>
            <a:srgbClr val="49404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F6C8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048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29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447934" y="7002374"/>
            <a:ext cx="348813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en-US" altLang="zh-CN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10" name="文本框 9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51439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447933" y="7002374"/>
            <a:ext cx="348813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887706" y="4499340"/>
            <a:ext cx="6085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t>a</a:t>
            </a:r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2416628" y="2841170"/>
            <a:ext cx="19822886" cy="7478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lvl="1" algn="l" hangingPunct="1"/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 hangingPunct="1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聊天</a:t>
            </a: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软件有很多种，如</a:t>
            </a:r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QQ</a:t>
            </a: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MSN</a:t>
            </a: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，微信等，但它们通常都是不开源的，能否根据学过的知识，设计一个简单的聊天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</a:p>
          <a:p>
            <a:pPr algn="l" hangingPunct="1"/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hangingPunct="1"/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hangingPunct="1"/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本项目研发一个简单的聊天程序，让客户端和服务端能够实时通信，并将聊天记录保存下来</a:t>
            </a:r>
            <a:endParaRPr lang="en-US" altLang="zh-CN" sz="5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3215" y="9184821"/>
            <a:ext cx="3189514" cy="2392136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703840" y="2109195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61766" y="1758840"/>
            <a:ext cx="473091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项目开发计划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  <p:sp>
        <p:nvSpPr>
          <p:cNvPr id="11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9" name="文本框 8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55368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11" name="椭圆 10"/>
          <p:cNvSpPr/>
          <p:nvPr/>
        </p:nvSpPr>
        <p:spPr>
          <a:xfrm>
            <a:off x="1703840" y="2109195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61766" y="1758840"/>
            <a:ext cx="473091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000" b="1" dirty="0">
                <a:latin typeface="黑体" panose="02010609060101010101" pitchFamily="49" charset="-122"/>
                <a:ea typeface="黑体" panose="02010609060101010101" pitchFamily="49" charset="-122"/>
              </a:rPr>
              <a:t>功能描述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10027" y="3305274"/>
            <a:ext cx="21077783" cy="70275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需要一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个图形用户接口（窗口界面）</a:t>
            </a:r>
            <a:endParaRPr lang="en-US" altLang="zh-CN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文本输入框：用于输入一条消息</a:t>
            </a:r>
            <a:endParaRPr lang="en-US" altLang="zh-CN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文本显示框：按顺序显示已经收到的消息和已经发送的消息</a:t>
            </a:r>
            <a:endParaRPr lang="en-US" altLang="zh-CN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5000" b="1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网络接口：用于在服务端和客户端传输信息</a:t>
            </a:r>
            <a:endParaRPr lang="en-US" altLang="zh-CN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5000" b="1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能将文本显示框的内容保存在一个文件里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530228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16" name="椭圆 15"/>
          <p:cNvSpPr/>
          <p:nvPr/>
        </p:nvSpPr>
        <p:spPr>
          <a:xfrm>
            <a:off x="1703840" y="2109195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61766" y="1758840"/>
            <a:ext cx="473091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开发平台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3840" y="3159431"/>
            <a:ext cx="6081623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 Ubuntu16.04                 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操作系统</a:t>
            </a:r>
            <a:endParaRPr lang="en-US" altLang="zh-CN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QT5 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集成开发环境</a:t>
            </a:r>
            <a:endParaRPr lang="en-US" altLang="zh-CN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 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编程语言</a:t>
            </a:r>
            <a:endParaRPr lang="en-US" altLang="zh-CN" sz="4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63" y="1157949"/>
            <a:ext cx="16444160" cy="923755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3840" y="10410941"/>
            <a:ext cx="16877211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zh-CN" altLang="en-US" sz="4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Light"/>
              </a:rPr>
              <a:t>关于</a:t>
            </a:r>
            <a:r>
              <a:rPr kumimoji="0" lang="en-US" altLang="zh-CN" sz="4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Light"/>
              </a:rPr>
              <a:t>Linux</a:t>
            </a:r>
            <a:r>
              <a:rPr lang="zh-CN" altLang="en-US" sz="4400" dirty="0" smtClean="0">
                <a:solidFill>
                  <a:srgbClr val="FF0000"/>
                </a:solidFill>
              </a:rPr>
              <a:t>下</a:t>
            </a:r>
            <a:r>
              <a:rPr lang="en-US" altLang="zh-CN" sz="4400" dirty="0" smtClean="0">
                <a:solidFill>
                  <a:srgbClr val="FF0000"/>
                </a:solidFill>
              </a:rPr>
              <a:t>QT</a:t>
            </a:r>
            <a:r>
              <a:rPr lang="zh-CN" altLang="en-US" sz="4400" dirty="0" smtClean="0">
                <a:solidFill>
                  <a:srgbClr val="FF0000"/>
                </a:solidFill>
              </a:rPr>
              <a:t>的中文输入问题请参考</a:t>
            </a:r>
            <a:r>
              <a:rPr lang="en-US" altLang="zh-CN" sz="4400" dirty="0" smtClean="0">
                <a:solidFill>
                  <a:srgbClr val="FF0000"/>
                </a:solidFill>
              </a:rPr>
              <a:t>:</a:t>
            </a:r>
          </a:p>
          <a:p>
            <a:pPr algn="l"/>
            <a:r>
              <a:rPr lang="en-US" altLang="zh-CN" sz="4400" dirty="0" smtClean="0">
                <a:solidFill>
                  <a:srgbClr val="FF0000"/>
                </a:solidFill>
              </a:rPr>
              <a:t>https</a:t>
            </a:r>
            <a:r>
              <a:rPr lang="en-US" altLang="zh-CN" sz="4400" dirty="0">
                <a:solidFill>
                  <a:srgbClr val="FF0000"/>
                </a:solidFill>
              </a:rPr>
              <a:t>://blog.csdn.net/amusi1994/article/details/78147696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9483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8" name="椭圆 7"/>
          <p:cNvSpPr/>
          <p:nvPr/>
        </p:nvSpPr>
        <p:spPr>
          <a:xfrm>
            <a:off x="1703840" y="2109195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61766" y="1758840"/>
            <a:ext cx="6225754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6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 Light"/>
              </a:rPr>
              <a:t>知识点、技术难点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4956" y="3027295"/>
            <a:ext cx="18915017" cy="81047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40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ocket</a:t>
            </a:r>
            <a:r>
              <a:rPr lang="zh-CN" altLang="en-US" sz="40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endParaRPr lang="en-US" altLang="zh-CN" sz="40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0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ocket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基本上是两个端点的程序之间的“信息通道”。分布在不同计算机上的程序，通过套接字相互发送信息</a:t>
            </a:r>
            <a:endParaRPr kumimoji="0" lang="en-US" altLang="zh-CN" sz="4000" b="0" i="0" u="none" strike="noStrike" cap="none" spc="0" normalizeH="0" baseline="0" dirty="0" smtClean="0">
              <a:ln>
                <a:noFill/>
              </a:ln>
              <a:solidFill>
                <a:srgbClr val="7030A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000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一个套接字就是</a:t>
            </a: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socket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模块中</a:t>
            </a: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socket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类的一个实例。在创建一个服务器套接字后，让它等待连接。这样它就在某个网络地址处</a:t>
            </a: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(IP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地址和一个端口号的组合</a:t>
            </a: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)</a:t>
            </a:r>
            <a:r>
              <a:rPr lang="zh-CN" altLang="en-US" sz="40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监听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，直到有客户端套接字连接。连接完成后，两者就可以进行交互了。</a:t>
            </a:r>
            <a:endParaRPr kumimoji="0" lang="en-US" altLang="zh-CN" sz="4000" b="0" i="0" u="none" strike="noStrike" cap="none" spc="0" normalizeH="0" baseline="0" dirty="0" smtClean="0">
              <a:ln>
                <a:noFill/>
              </a:ln>
              <a:solidFill>
                <a:srgbClr val="7030A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000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QT</a:t>
            </a:r>
            <a:r>
              <a:rPr lang="zh-CN" alt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</a:t>
            </a:r>
            <a:r>
              <a:rPr lang="en-US" altLang="zh-CN" sz="4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QTcpServer</a:t>
            </a:r>
            <a:r>
              <a:rPr lang="zh-CN" alt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4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QTcpSocket</a:t>
            </a:r>
            <a:r>
              <a:rPr lang="zh-CN" alt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两个类来支持</a:t>
            </a:r>
            <a:r>
              <a:rPr lang="en-US" altLang="zh-CN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协议的通信，其中</a:t>
            </a:r>
            <a:r>
              <a:rPr lang="en-US" altLang="zh-CN" sz="4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QTcpServer</a:t>
            </a:r>
            <a:r>
              <a:rPr lang="zh-CN" alt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listen</a:t>
            </a:r>
            <a:r>
              <a:rPr lang="zh-CN" alt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操作负责监听指定的网络地址和端口，当有新的连接产生时，生成新的</a:t>
            </a:r>
            <a:r>
              <a:rPr lang="en-US" altLang="zh-CN" sz="4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QTcpSocket</a:t>
            </a:r>
            <a:r>
              <a:rPr lang="zh-CN" alt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类的实例，用它完成和客户端的通信。客户端直接创建</a:t>
            </a:r>
            <a:r>
              <a:rPr lang="en-US" altLang="zh-CN" sz="4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QTcpSocket</a:t>
            </a:r>
            <a:r>
              <a:rPr lang="zh-CN" alt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类的实例，用</a:t>
            </a:r>
            <a:r>
              <a:rPr lang="en-US" altLang="zh-CN" sz="4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connectToHost</a:t>
            </a:r>
            <a:r>
              <a:rPr lang="zh-CN" alt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操作，与服务端建立连接</a:t>
            </a:r>
            <a:endParaRPr lang="en-US" altLang="zh-CN" sz="40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78404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21" name="椭圆 20"/>
          <p:cNvSpPr/>
          <p:nvPr/>
        </p:nvSpPr>
        <p:spPr>
          <a:xfrm>
            <a:off x="1703840" y="2109195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61766" y="1758840"/>
            <a:ext cx="6225754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6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 Light"/>
              </a:rPr>
              <a:t>知识点、技术难点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52932" y="3332607"/>
            <a:ext cx="18915017" cy="5642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QT creator</a:t>
            </a: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QT</a:t>
            </a:r>
            <a:r>
              <a:rPr lang="zh-CN" alt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是一个跨平台的集成开发环境，支持</a:t>
            </a:r>
            <a:r>
              <a:rPr lang="en-US" altLang="zh-CN" sz="4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indows</a:t>
            </a:r>
            <a:r>
              <a:rPr lang="zh-CN" alt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Mac</a:t>
            </a:r>
            <a:r>
              <a:rPr lang="zh-CN" alt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等操作系统，方便项目移植</a:t>
            </a:r>
            <a:r>
              <a:rPr lang="en-US" altLang="zh-CN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不同平台需要安装相应的</a:t>
            </a:r>
            <a:r>
              <a:rPr lang="en-US" altLang="zh-CN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QT</a:t>
            </a:r>
            <a:r>
              <a:rPr lang="zh-CN" alt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开发环境和运行库</a:t>
            </a:r>
            <a:endParaRPr lang="en-US" altLang="zh-CN" sz="4000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000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编写源程序</a:t>
            </a:r>
            <a:r>
              <a:rPr lang="en-US" altLang="zh-CN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QT</a:t>
            </a:r>
            <a:r>
              <a:rPr lang="zh-CN" alt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提供一套</a:t>
            </a:r>
            <a:r>
              <a:rPr lang="en-US" altLang="zh-CN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函数库，方便项目开发</a:t>
            </a:r>
            <a:endParaRPr lang="en-US" altLang="zh-CN" sz="4000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4000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QT</a:t>
            </a:r>
            <a:r>
              <a:rPr lang="zh-CN" alt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提供一套</a:t>
            </a:r>
            <a:r>
              <a:rPr lang="en-US" altLang="zh-CN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图形用户接口库，有图形界面快速开发工具</a:t>
            </a:r>
            <a:r>
              <a:rPr lang="en-US" altLang="zh-CN" sz="4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Qt</a:t>
            </a:r>
            <a:r>
              <a:rPr lang="en-US" altLang="zh-CN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Designer</a:t>
            </a:r>
            <a:r>
              <a:rPr lang="zh-CN" alt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，国际化工具</a:t>
            </a:r>
            <a:r>
              <a:rPr lang="en-US" altLang="zh-CN" sz="40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Qt</a:t>
            </a:r>
            <a:r>
              <a:rPr lang="en-US" altLang="zh-CN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Linguist</a:t>
            </a:r>
            <a:r>
              <a:rPr lang="zh-CN" alt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等，可以进行所见即所得的项目设计</a:t>
            </a:r>
            <a:endParaRPr lang="en-US" altLang="zh-CN" sz="4000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01527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447933" y="7002374"/>
            <a:ext cx="348813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概要设计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916282" y="4493636"/>
            <a:ext cx="55143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altLang="zh-CN" dirty="0" smtClean="0"/>
              <a:t>b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 127"/>
          <p:cNvSpPr/>
          <p:nvPr/>
        </p:nvSpPr>
        <p:spPr>
          <a:xfrm>
            <a:off x="0" y="0"/>
            <a:ext cx="24384000" cy="66409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1703840" y="12377089"/>
            <a:ext cx="658368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简单聊天程序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10423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998</Words>
  <Application>Microsoft Office PowerPoint</Application>
  <PresentationFormat>自定义</PresentationFormat>
  <Paragraphs>193</Paragraphs>
  <Slides>24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Helvetica Light</vt:lpstr>
      <vt:lpstr>Helvetica Neue</vt:lpstr>
      <vt:lpstr>黑体</vt:lpstr>
      <vt:lpstr>宋体</vt:lpstr>
      <vt:lpstr>Helvetica</vt:lpstr>
      <vt:lpstr>Times New Roman</vt:lpstr>
      <vt:lpstr>White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liurf</dc:creator>
  <cp:lastModifiedBy>admin</cp:lastModifiedBy>
  <cp:revision>161</cp:revision>
  <dcterms:modified xsi:type="dcterms:W3CDTF">2018-07-18T05:52:13Z</dcterms:modified>
</cp:coreProperties>
</file>