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94" r:id="rId1"/>
  </p:sldMasterIdLst>
  <p:notesMasterIdLst>
    <p:notesMasterId r:id="rId69"/>
  </p:notesMasterIdLst>
  <p:handoutMasterIdLst>
    <p:handoutMasterId r:id="rId70"/>
  </p:handoutMasterIdLst>
  <p:sldIdLst>
    <p:sldId id="1357" r:id="rId2"/>
    <p:sldId id="343" r:id="rId3"/>
    <p:sldId id="1414" r:id="rId4"/>
    <p:sldId id="1457" r:id="rId5"/>
    <p:sldId id="1522" r:id="rId6"/>
    <p:sldId id="1460" r:id="rId7"/>
    <p:sldId id="1461" r:id="rId8"/>
    <p:sldId id="1462" r:id="rId9"/>
    <p:sldId id="1526" r:id="rId10"/>
    <p:sldId id="1527" r:id="rId11"/>
    <p:sldId id="260" r:id="rId12"/>
    <p:sldId id="262" r:id="rId13"/>
    <p:sldId id="1466" r:id="rId14"/>
    <p:sldId id="1525" r:id="rId15"/>
    <p:sldId id="1528" r:id="rId16"/>
    <p:sldId id="1529" r:id="rId17"/>
    <p:sldId id="1530" r:id="rId18"/>
    <p:sldId id="1532" r:id="rId19"/>
    <p:sldId id="1531" r:id="rId20"/>
    <p:sldId id="1468" r:id="rId21"/>
    <p:sldId id="1469" r:id="rId22"/>
    <p:sldId id="1455" r:id="rId23"/>
    <p:sldId id="1470" r:id="rId24"/>
    <p:sldId id="1471" r:id="rId25"/>
    <p:sldId id="1476" r:id="rId26"/>
    <p:sldId id="1477" r:id="rId27"/>
    <p:sldId id="1480" r:id="rId28"/>
    <p:sldId id="1486" r:id="rId29"/>
    <p:sldId id="1485" r:id="rId30"/>
    <p:sldId id="1487" r:id="rId31"/>
    <p:sldId id="1489" r:id="rId32"/>
    <p:sldId id="1492" r:id="rId33"/>
    <p:sldId id="1491" r:id="rId34"/>
    <p:sldId id="1479" r:id="rId35"/>
    <p:sldId id="1494" r:id="rId36"/>
    <p:sldId id="1483" r:id="rId37"/>
    <p:sldId id="1450" r:id="rId38"/>
    <p:sldId id="1534" r:id="rId39"/>
    <p:sldId id="1452" r:id="rId40"/>
    <p:sldId id="1542" r:id="rId41"/>
    <p:sldId id="1533" r:id="rId42"/>
    <p:sldId id="1328" r:id="rId43"/>
    <p:sldId id="1495" r:id="rId44"/>
    <p:sldId id="1498" r:id="rId45"/>
    <p:sldId id="1523" r:id="rId46"/>
    <p:sldId id="1501" r:id="rId47"/>
    <p:sldId id="1502" r:id="rId48"/>
    <p:sldId id="1535" r:id="rId49"/>
    <p:sldId id="1503" r:id="rId50"/>
    <p:sldId id="270" r:id="rId51"/>
    <p:sldId id="1538" r:id="rId52"/>
    <p:sldId id="1536" r:id="rId53"/>
    <p:sldId id="1496" r:id="rId54"/>
    <p:sldId id="1507" r:id="rId55"/>
    <p:sldId id="1505" r:id="rId56"/>
    <p:sldId id="1539" r:id="rId57"/>
    <p:sldId id="1540" r:id="rId58"/>
    <p:sldId id="1537" r:id="rId59"/>
    <p:sldId id="1508" r:id="rId60"/>
    <p:sldId id="1509" r:id="rId61"/>
    <p:sldId id="1541" r:id="rId62"/>
    <p:sldId id="1510" r:id="rId63"/>
    <p:sldId id="1512" r:id="rId64"/>
    <p:sldId id="1517" r:id="rId65"/>
    <p:sldId id="1518" r:id="rId66"/>
    <p:sldId id="1375" r:id="rId67"/>
    <p:sldId id="1519" r:id="rId68"/>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62" autoAdjust="0"/>
    <p:restoredTop sz="68173" autoAdjust="0"/>
  </p:normalViewPr>
  <p:slideViewPr>
    <p:cSldViewPr snapToGrid="0">
      <p:cViewPr varScale="1">
        <p:scale>
          <a:sx n="48" d="100"/>
          <a:sy n="48" d="100"/>
        </p:scale>
        <p:origin x="942" y="54"/>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7211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05472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2362200" y="549275"/>
            <a:ext cx="4876800" cy="2743200"/>
          </a:xfrm>
          <a:prstGeom prst="rect">
            <a:avLst/>
          </a:prstGeom>
        </p:spPr>
      </p:sp>
      <p:sp>
        <p:nvSpPr>
          <p:cNvPr id="35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26068DFF-E21A-4561-867A-339A4A25E644}" type="slidenum">
              <a:rPr lang="en-US" sz="1200" b="0" strike="noStrike" spc="-1">
                <a:latin typeface="Arial"/>
              </a:rPr>
              <a:t>11</a:t>
            </a:fld>
            <a:endParaRPr lang="en-AU"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12</a:t>
            </a:fld>
            <a:endParaRPr lang="en-AU"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13</a:t>
            </a:fld>
            <a:endParaRPr lang="en-AU" sz="1200" b="0" strike="noStrike" spc="-1">
              <a:latin typeface="Times New Roman"/>
            </a:endParaRPr>
          </a:p>
        </p:txBody>
      </p:sp>
    </p:spTree>
    <p:extLst>
      <p:ext uri="{BB962C8B-B14F-4D97-AF65-F5344CB8AC3E}">
        <p14:creationId xmlns:p14="http://schemas.microsoft.com/office/powerpoint/2010/main" val="640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14</a:t>
            </a:fld>
            <a:endParaRPr lang="en-AU" sz="1200" b="0" strike="noStrike" spc="-1">
              <a:latin typeface="Times New Roman"/>
            </a:endParaRPr>
          </a:p>
        </p:txBody>
      </p:sp>
    </p:spTree>
    <p:extLst>
      <p:ext uri="{BB962C8B-B14F-4D97-AF65-F5344CB8AC3E}">
        <p14:creationId xmlns:p14="http://schemas.microsoft.com/office/powerpoint/2010/main" val="278098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2000" b="0" strike="noStrike" spc="-1" dirty="0">
              <a:latin typeface="Arial"/>
            </a:endParaRPr>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15</a:t>
            </a:fld>
            <a:endParaRPr lang="en-AU" sz="1200" b="0" strike="noStrike" spc="-1">
              <a:latin typeface="Times New Roman"/>
            </a:endParaRPr>
          </a:p>
        </p:txBody>
      </p:sp>
    </p:spTree>
    <p:extLst>
      <p:ext uri="{BB962C8B-B14F-4D97-AF65-F5344CB8AC3E}">
        <p14:creationId xmlns:p14="http://schemas.microsoft.com/office/powerpoint/2010/main" val="133551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US"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16</a:t>
            </a:fld>
            <a:endParaRPr lang="en-AU" sz="1200" b="0" strike="noStrike" spc="-1">
              <a:latin typeface="Times New Roman"/>
            </a:endParaRPr>
          </a:p>
        </p:txBody>
      </p:sp>
    </p:spTree>
    <p:extLst>
      <p:ext uri="{BB962C8B-B14F-4D97-AF65-F5344CB8AC3E}">
        <p14:creationId xmlns:p14="http://schemas.microsoft.com/office/powerpoint/2010/main" val="190129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US"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17</a:t>
            </a:fld>
            <a:endParaRPr lang="en-AU" sz="1200" b="0" strike="noStrike" spc="-1">
              <a:latin typeface="Times New Roman"/>
            </a:endParaRPr>
          </a:p>
        </p:txBody>
      </p:sp>
    </p:spTree>
    <p:extLst>
      <p:ext uri="{BB962C8B-B14F-4D97-AF65-F5344CB8AC3E}">
        <p14:creationId xmlns:p14="http://schemas.microsoft.com/office/powerpoint/2010/main" val="4165114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18</a:t>
            </a:fld>
            <a:endParaRPr lang="en-AU" sz="1200" b="0" strike="noStrike" spc="-1">
              <a:latin typeface="Times New Roman"/>
            </a:endParaRPr>
          </a:p>
        </p:txBody>
      </p:sp>
    </p:spTree>
    <p:extLst>
      <p:ext uri="{BB962C8B-B14F-4D97-AF65-F5344CB8AC3E}">
        <p14:creationId xmlns:p14="http://schemas.microsoft.com/office/powerpoint/2010/main" val="407697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19</a:t>
            </a:fld>
            <a:endParaRPr lang="en-AU" sz="1200" b="0" strike="noStrike" spc="-1">
              <a:latin typeface="Times New Roman"/>
            </a:endParaRPr>
          </a:p>
        </p:txBody>
      </p:sp>
    </p:spTree>
    <p:extLst>
      <p:ext uri="{BB962C8B-B14F-4D97-AF65-F5344CB8AC3E}">
        <p14:creationId xmlns:p14="http://schemas.microsoft.com/office/powerpoint/2010/main" val="2920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27947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226340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2888572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3503881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1373166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16773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707892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8056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3971906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440705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1304822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153725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851890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223212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2009614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8598836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403344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430142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74115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2485117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69997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939747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023932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3598271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252819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2167973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332498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1291750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412392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2277391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1348476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16462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96444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pPr marL="360" indent="0">
              <a:lnSpc>
                <a:spcPct val="90000"/>
              </a:lnSpc>
              <a:spcBef>
                <a:spcPts val="1001"/>
              </a:spcBef>
              <a:buClr>
                <a:srgbClr val="000000"/>
              </a:buClr>
              <a:buFont typeface="Arial"/>
              <a:buNone/>
            </a:pPr>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50</a:t>
            </a:fld>
            <a:endParaRPr lang="en-AU" sz="1200" b="0" strike="noStrike" spc="-1">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pPr marL="360" indent="0">
              <a:lnSpc>
                <a:spcPct val="90000"/>
              </a:lnSpc>
              <a:spcBef>
                <a:spcPts val="1001"/>
              </a:spcBef>
              <a:buClr>
                <a:srgbClr val="000000"/>
              </a:buClr>
              <a:buFont typeface="Arial"/>
              <a:buNone/>
            </a:pPr>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51</a:t>
            </a:fld>
            <a:endParaRPr lang="en-AU" sz="1200" b="0" strike="noStrike" spc="-1">
              <a:latin typeface="Times New Roman"/>
            </a:endParaRPr>
          </a:p>
        </p:txBody>
      </p:sp>
    </p:spTree>
    <p:extLst>
      <p:ext uri="{BB962C8B-B14F-4D97-AF65-F5344CB8AC3E}">
        <p14:creationId xmlns:p14="http://schemas.microsoft.com/office/powerpoint/2010/main" val="2017689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33070990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6912063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35155518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1534054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32625110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3424332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35486367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85636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651713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60</a:t>
            </a:fld>
            <a:endParaRPr lang="en-US"/>
          </a:p>
        </p:txBody>
      </p:sp>
    </p:spTree>
    <p:extLst>
      <p:ext uri="{BB962C8B-B14F-4D97-AF65-F5344CB8AC3E}">
        <p14:creationId xmlns:p14="http://schemas.microsoft.com/office/powerpoint/2010/main" val="34645744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61</a:t>
            </a:fld>
            <a:endParaRPr lang="en-US"/>
          </a:p>
        </p:txBody>
      </p:sp>
    </p:spTree>
    <p:extLst>
      <p:ext uri="{BB962C8B-B14F-4D97-AF65-F5344CB8AC3E}">
        <p14:creationId xmlns:p14="http://schemas.microsoft.com/office/powerpoint/2010/main" val="8300196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62</a:t>
            </a:fld>
            <a:endParaRPr lang="en-US"/>
          </a:p>
        </p:txBody>
      </p:sp>
    </p:spTree>
    <p:extLst>
      <p:ext uri="{BB962C8B-B14F-4D97-AF65-F5344CB8AC3E}">
        <p14:creationId xmlns:p14="http://schemas.microsoft.com/office/powerpoint/2010/main" val="15762340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15028309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64</a:t>
            </a:fld>
            <a:endParaRPr lang="en-US"/>
          </a:p>
        </p:txBody>
      </p:sp>
    </p:spTree>
    <p:extLst>
      <p:ext uri="{BB962C8B-B14F-4D97-AF65-F5344CB8AC3E}">
        <p14:creationId xmlns:p14="http://schemas.microsoft.com/office/powerpoint/2010/main" val="2250593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65</a:t>
            </a:fld>
            <a:endParaRPr lang="en-US"/>
          </a:p>
        </p:txBody>
      </p:sp>
    </p:spTree>
    <p:extLst>
      <p:ext uri="{BB962C8B-B14F-4D97-AF65-F5344CB8AC3E}">
        <p14:creationId xmlns:p14="http://schemas.microsoft.com/office/powerpoint/2010/main" val="17412909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40474537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181157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13589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84066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49033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7 Networking</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en-US" altLang="zh-CN" sz="2400" spc="-1" dirty="0">
                <a:solidFill>
                  <a:srgbClr val="FF0000"/>
                </a:solidFill>
                <a:latin typeface="Calibri"/>
              </a:rPr>
              <a:t>hosts </a:t>
            </a:r>
            <a:r>
              <a:rPr lang="pt-BR" sz="2400" b="0" strike="noStrike" spc="-1" dirty="0">
                <a:solidFill>
                  <a:srgbClr val="FF0000"/>
                </a:solidFill>
                <a:latin typeface="Calibri"/>
              </a:rPr>
              <a:t>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4" indent="-228240">
              <a:spcBef>
                <a:spcPts val="499"/>
              </a:spcBef>
              <a:buClr>
                <a:srgbClr val="000000"/>
              </a:buClr>
              <a:buFont typeface="Arial"/>
              <a:buChar char="•"/>
            </a:pPr>
            <a:r>
              <a:rPr lang="en-US" sz="2400" dirty="0"/>
              <a:t>Host number: 62 (Network address </a:t>
            </a:r>
            <a:r>
              <a:rPr lang="en-AU" sz="2400" dirty="0"/>
              <a:t>and broadcast address cannot be assigned to hosts).</a:t>
            </a:r>
          </a:p>
          <a:p>
            <a:pPr lvl="4" indent="-228240">
              <a:spcBef>
                <a:spcPts val="499"/>
              </a:spcBef>
              <a:buClr>
                <a:srgbClr val="000000"/>
              </a:buClr>
              <a:buFont typeface="Arial"/>
              <a:buChar char="•"/>
            </a:pPr>
            <a:r>
              <a:rPr lang="en-AU" sz="2400" strike="noStrike" spc="-1" dirty="0">
                <a:solidFill>
                  <a:srgbClr val="000000"/>
                </a:solidFill>
                <a:latin typeface="Calibri"/>
              </a:rPr>
              <a:t>Network address: </a:t>
            </a:r>
            <a:r>
              <a:rPr lang="en-AU" sz="2400" dirty="0"/>
              <a:t>130.95.141.192</a:t>
            </a:r>
          </a:p>
          <a:p>
            <a:pPr lvl="4" indent="-228240">
              <a:spcBef>
                <a:spcPts val="499"/>
              </a:spcBef>
              <a:buClr>
                <a:srgbClr val="000000"/>
              </a:buClr>
              <a:buFont typeface="Arial"/>
              <a:buChar char="•"/>
            </a:pPr>
            <a:r>
              <a:rPr lang="en-AU" sz="2400" spc="-1" dirty="0">
                <a:solidFill>
                  <a:srgbClr val="000000"/>
                </a:solidFill>
                <a:latin typeface="Calibri"/>
              </a:rPr>
              <a:t>Broadcast address: </a:t>
            </a:r>
            <a:r>
              <a:rPr lang="en-AU" sz="2400" dirty="0"/>
              <a:t>130.95.141.255</a:t>
            </a:r>
            <a:endParaRPr lang="pt-BR" sz="240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22455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64C18F-34B5-47C9-9BE5-2FC18E74D209}"/>
              </a:ext>
            </a:extLst>
          </p:cNvPr>
          <p:cNvSpPr txBox="1">
            <a:spLocks/>
          </p:cNvSpPr>
          <p:nvPr/>
        </p:nvSpPr>
        <p:spPr>
          <a:xfrm>
            <a:off x="512004" y="2762572"/>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Classless Inter-Domain Routing)</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14B66ECE-BB7E-4A97-9815-DEB99A902269}"/>
              </a:ext>
            </a:extLst>
          </p:cNvPr>
          <p:cNvSpPr txBox="1">
            <a:spLocks/>
          </p:cNvSpPr>
          <p:nvPr/>
        </p:nvSpPr>
        <p:spPr>
          <a:xfrm>
            <a:off x="512006" y="1060224"/>
            <a:ext cx="11432344" cy="15279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IP address is </a:t>
            </a:r>
            <a:r>
              <a:rPr lang="en-US" sz="2400" spc="-1" dirty="0">
                <a:solidFill>
                  <a:srgbClr val="000000"/>
                </a:solidFill>
                <a:latin typeface="Calibri"/>
              </a:rPr>
              <a:t>divided into two parts:</a:t>
            </a:r>
            <a:r>
              <a:rPr lang="en-US" sz="2400" b="0" strike="noStrike" spc="-1" dirty="0">
                <a:solidFill>
                  <a:srgbClr val="000000"/>
                </a:solidFill>
                <a:latin typeface="Calibri"/>
              </a:rPr>
              <a:t> network portion and host portion.</a:t>
            </a:r>
          </a:p>
          <a:p>
            <a:pPr fontAlgn="auto">
              <a:spcAft>
                <a:spcPts val="0"/>
              </a:spcAft>
              <a:buClrTx/>
              <a:buSzTx/>
            </a:pPr>
            <a:r>
              <a:rPr lang="en-US" sz="2400" b="0" strike="noStrike" spc="-1" dirty="0">
                <a:solidFill>
                  <a:srgbClr val="000000"/>
                </a:solidFill>
                <a:latin typeface="Calibri"/>
              </a:rPr>
              <a:t>Subnet mask is used for </a:t>
            </a:r>
            <a:r>
              <a:rPr lang="en-US" sz="2400" spc="-1" dirty="0">
                <a:solidFill>
                  <a:srgbClr val="000000"/>
                </a:solidFill>
                <a:latin typeface="Calibri"/>
              </a:rPr>
              <a:t>IP address management</a:t>
            </a:r>
            <a:r>
              <a:rPr lang="en-US" sz="2400" b="0" strike="noStrike" spc="-1" dirty="0">
                <a:solidFill>
                  <a:srgbClr val="000000"/>
                </a:solidFill>
                <a:latin typeface="Calibri"/>
              </a:rPr>
              <a:t>.</a:t>
            </a:r>
          </a:p>
          <a:p>
            <a:pPr marL="0" indent="0" fontAlgn="auto">
              <a:spcAft>
                <a:spcPts val="0"/>
              </a:spcAft>
              <a:buClrTx/>
              <a:buSzTx/>
              <a:buNone/>
            </a:pPr>
            <a:endParaRPr lang="en-US" sz="2400" dirty="0"/>
          </a:p>
        </p:txBody>
      </p:sp>
      <p:sp>
        <p:nvSpPr>
          <p:cNvPr id="6" name="Title 1">
            <a:extLst>
              <a:ext uri="{FF2B5EF4-FFF2-40B4-BE49-F238E27FC236}">
                <a16:creationId xmlns:a16="http://schemas.microsoft.com/office/drawing/2014/main" id="{1AA7AB98-D984-4BEE-BF2D-EAA67C820E8D}"/>
              </a:ext>
            </a:extLst>
          </p:cNvPr>
          <p:cNvSpPr txBox="1">
            <a:spLocks/>
          </p:cNvSpPr>
          <p:nvPr/>
        </p:nvSpPr>
        <p:spPr>
          <a:xfrm>
            <a:off x="512004" y="356461"/>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A short summary</a:t>
            </a:r>
            <a:endParaRPr lang="en-US" sz="3200" b="1" dirty="0">
              <a:latin typeface="+mn-lt"/>
              <a:ea typeface="+mn-ea"/>
              <a:cs typeface="+mn-cs"/>
            </a:endParaRPr>
          </a:p>
        </p:txBody>
      </p:sp>
      <p:sp>
        <p:nvSpPr>
          <p:cNvPr id="7" name="Content Placeholder 2">
            <a:extLst>
              <a:ext uri="{FF2B5EF4-FFF2-40B4-BE49-F238E27FC236}">
                <a16:creationId xmlns:a16="http://schemas.microsoft.com/office/drawing/2014/main" id="{BE66830E-56EA-40A3-9619-80DC1A4C7493}"/>
              </a:ext>
            </a:extLst>
          </p:cNvPr>
          <p:cNvSpPr txBox="1">
            <a:spLocks/>
          </p:cNvSpPr>
          <p:nvPr/>
        </p:nvSpPr>
        <p:spPr>
          <a:xfrm>
            <a:off x="512006" y="3563903"/>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latin typeface="Calibri"/>
              </a:rPr>
              <a:t>CIDR is a notation to represent IP addresses and their associated subnet masks.</a:t>
            </a:r>
          </a:p>
          <a:p>
            <a:pPr fontAlgn="auto">
              <a:spcAft>
                <a:spcPts val="0"/>
              </a:spcAft>
              <a:buClrTx/>
              <a:buSzTx/>
            </a:pPr>
            <a:r>
              <a:rPr lang="en-US" sz="2400" spc="-1" dirty="0">
                <a:solidFill>
                  <a:srgbClr val="000000"/>
                </a:solidFill>
                <a:latin typeface="Calibri"/>
              </a:rPr>
              <a:t>In CIDR notation, an IP address (e.g., </a:t>
            </a:r>
            <a:r>
              <a:rPr lang="pt-BR" sz="2400" b="0" strike="noStrike" spc="-1" dirty="0">
                <a:solidFill>
                  <a:srgbClr val="000000"/>
                </a:solidFill>
                <a:latin typeface="Calibri"/>
              </a:rPr>
              <a:t>130.95.141.192/26</a:t>
            </a:r>
            <a:r>
              <a:rPr lang="en-US" sz="2400" spc="-1" dirty="0">
                <a:solidFill>
                  <a:srgbClr val="000000"/>
                </a:solidFill>
                <a:latin typeface="Calibri"/>
              </a:rPr>
              <a:t>) is followed by a slash ("/") and a number. This number represents the bit length of the network portion. </a:t>
            </a:r>
          </a:p>
          <a:p>
            <a:pPr fontAlgn="auto">
              <a:spcAft>
                <a:spcPts val="0"/>
              </a:spcAft>
              <a:buClrTx/>
              <a:buSzTx/>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379828" y="878254"/>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 </a:t>
            </a:r>
            <a:r>
              <a:rPr kumimoji="0" lang="en-US" sz="2400" b="0" i="0" u="none" strike="noStrike" kern="1200" cap="none" spc="-1" normalizeH="0" baseline="0" noProof="0" dirty="0">
                <a:ln>
                  <a:noFill/>
                </a:ln>
                <a:effectLst/>
                <a:uLnTx/>
                <a:uFillTx/>
                <a:latin typeface="Calibri"/>
                <a:ea typeface="+mn-ea"/>
                <a:cs typeface="+mn-cs"/>
              </a:rPr>
              <a:t>Justify your answer</a:t>
            </a:r>
            <a:endParaRPr lang="en-US" sz="2400" spc="-1" dirty="0">
              <a:latin typeface="Calibri"/>
            </a:endParaRPr>
          </a:p>
          <a:p>
            <a:pPr fontAlgn="auto">
              <a:spcAft>
                <a:spcPts val="0"/>
              </a:spcAft>
              <a:buClrTx/>
              <a:buSzTx/>
            </a:pPr>
            <a:endParaRPr lang="en-US" sz="2400" b="0" strike="noStrike" spc="-1" dirty="0">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IP address: 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Network portion for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172.16.17.30:    10101100.00010000.00010001.00011110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fontAlgn="auto">
              <a:spcAft>
                <a:spcPts val="0"/>
              </a:spcAft>
              <a:buClrTx/>
              <a:buSzTx/>
            </a:pPr>
            <a:r>
              <a:rPr lang="en-US" sz="2400" b="0" strike="noStrike" spc="-1" dirty="0">
                <a:solidFill>
                  <a:srgbClr val="000000"/>
                </a:solidFill>
                <a:ea typeface="Courier New"/>
              </a:rPr>
              <a:t>For B: </a:t>
            </a:r>
          </a:p>
          <a:p>
            <a:pPr lvl="1" fontAlgn="auto">
              <a:spcAft>
                <a:spcPts val="0"/>
              </a:spcAft>
              <a:buClrTx/>
              <a:buSzTx/>
            </a:pPr>
            <a:r>
              <a:rPr lang="en-US" sz="2000" b="0" strike="noStrike" spc="-1" dirty="0">
                <a:solidFill>
                  <a:srgbClr val="000000"/>
                </a:solidFill>
                <a:ea typeface="Courier New"/>
              </a:rPr>
              <a:t>IP address: 172.16.28.15:        10101100.00010000.00011100.00001111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Network portion for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172.16.28.15:    </a:t>
            </a:r>
            <a:r>
              <a:rPr lang="en-US" sz="2000" b="0" strike="noStrike" spc="-1" dirty="0">
                <a:solidFill>
                  <a:srgbClr val="000000"/>
                </a:solidFill>
                <a:ea typeface="Courier New"/>
              </a:rPr>
              <a:t>10101100.00010000.00011100.00001111</a:t>
            </a:r>
            <a:r>
              <a:rPr lang="en-US" b="0" strike="noStrike" spc="-1" dirty="0">
                <a:solidFill>
                  <a:srgbClr val="000000"/>
                </a:solidFill>
                <a:ea typeface="Courier New"/>
              </a:rPr>
              <a:t>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marL="801900" lvl="8" indent="0">
              <a:buNone/>
            </a:pPr>
            <a:endParaRPr lang="en-US" sz="2000" b="0" strike="noStrike"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6" name="Right Brace 5">
            <a:extLst>
              <a:ext uri="{FF2B5EF4-FFF2-40B4-BE49-F238E27FC236}">
                <a16:creationId xmlns:a16="http://schemas.microsoft.com/office/drawing/2014/main" id="{CEE1C6FD-EBE3-4880-89FD-AF8A2885F50F}"/>
              </a:ext>
            </a:extLst>
          </p:cNvPr>
          <p:cNvSpPr/>
          <p:nvPr/>
        </p:nvSpPr>
        <p:spPr>
          <a:xfrm rot="16200000">
            <a:off x="5532450" y="-271905"/>
            <a:ext cx="210057" cy="259632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ectangle 6">
            <a:extLst>
              <a:ext uri="{FF2B5EF4-FFF2-40B4-BE49-F238E27FC236}">
                <a16:creationId xmlns:a16="http://schemas.microsoft.com/office/drawing/2014/main" id="{0FFC83F0-994F-4CDC-8FB5-2602B92DDDF7}"/>
              </a:ext>
            </a:extLst>
          </p:cNvPr>
          <p:cNvSpPr/>
          <p:nvPr/>
        </p:nvSpPr>
        <p:spPr>
          <a:xfrm>
            <a:off x="5291546" y="540668"/>
            <a:ext cx="712442" cy="38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386602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923877"/>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a:t>
            </a:r>
          </a:p>
        </p:txBody>
      </p:sp>
    </p:spTree>
    <p:extLst>
      <p:ext uri="{BB962C8B-B14F-4D97-AF65-F5344CB8AC3E}">
        <p14:creationId xmlns:p14="http://schemas.microsoft.com/office/powerpoint/2010/main" val="7489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3970318"/>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endParaRPr lang="en-US" sz="2400" spc="-1" dirty="0">
              <a:solidFill>
                <a:srgbClr val="000000"/>
              </a:solidFill>
              <a:latin typeface="Calibri"/>
            </a:endParaRPr>
          </a:p>
          <a:p>
            <a:pPr algn="l" rtl="0">
              <a:spcBef>
                <a:spcPts val="1200"/>
              </a:spcBef>
              <a:spcAft>
                <a:spcPts val="1200"/>
              </a:spcAft>
            </a:pPr>
            <a:r>
              <a:rPr lang="en-US" sz="2400" b="0" i="0" u="none" strike="noStrike" dirty="0">
                <a:solidFill>
                  <a:srgbClr val="FF0000"/>
                </a:solidFill>
                <a:effectLst/>
                <a:latin typeface="+mn-lt"/>
              </a:rPr>
              <a:t>"/24" indicates </a:t>
            </a:r>
            <a:r>
              <a:rPr lang="en-US" sz="2400" dirty="0">
                <a:solidFill>
                  <a:srgbClr val="FF0000"/>
                </a:solidFill>
                <a:latin typeface="+mn-lt"/>
              </a:rPr>
              <a:t>the network portion </a:t>
            </a:r>
            <a:r>
              <a:rPr lang="en-US" sz="2400" b="0" i="0" u="none" strike="noStrike" dirty="0">
                <a:solidFill>
                  <a:srgbClr val="FF0000"/>
                </a:solidFill>
                <a:effectLst/>
                <a:latin typeface="+mn-lt"/>
              </a:rPr>
              <a:t>of 24 bits, leaving 8 (32-24) bits for the host portion of the IP address. Therefore, the total number of IPv4 addresses is: 2^8 = 256 addresses.  </a:t>
            </a:r>
            <a:endParaRPr lang="en-US" sz="2400" spc="-1" dirty="0">
              <a:solidFill>
                <a:srgbClr val="000000"/>
              </a:solidFill>
              <a:latin typeface="+mn-lt"/>
            </a:endParaRPr>
          </a:p>
          <a:p>
            <a:pPr algn="l" rtl="0">
              <a:spcBef>
                <a:spcPts val="1200"/>
              </a:spcBef>
              <a:spcAft>
                <a:spcPts val="1200"/>
              </a:spcAft>
            </a:pPr>
            <a:endParaRPr lang="en-US" sz="2400" spc="-1" dirty="0">
              <a:solidFill>
                <a:srgbClr val="000000"/>
              </a:solidFill>
              <a:latin typeface="Calibri"/>
            </a:endParaRPr>
          </a:p>
        </p:txBody>
      </p:sp>
    </p:spTree>
    <p:extLst>
      <p:ext uri="{BB962C8B-B14F-4D97-AF65-F5344CB8AC3E}">
        <p14:creationId xmlns:p14="http://schemas.microsoft.com/office/powerpoint/2010/main" val="15699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246769"/>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p:txBody>
      </p:sp>
    </p:spTree>
    <p:extLst>
      <p:ext uri="{BB962C8B-B14F-4D97-AF65-F5344CB8AC3E}">
        <p14:creationId xmlns:p14="http://schemas.microsoft.com/office/powerpoint/2010/main" val="323632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3970318"/>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endParaRPr lang="en-US" sz="2400" spc="-1" dirty="0">
              <a:solidFill>
                <a:srgbClr val="000000"/>
              </a:solidFill>
              <a:latin typeface="Calibri"/>
            </a:endParaRPr>
          </a:p>
          <a:p>
            <a:pPr algn="l" rtl="0">
              <a:spcBef>
                <a:spcPts val="1200"/>
              </a:spcBef>
              <a:spcAft>
                <a:spcPts val="1200"/>
              </a:spcAft>
            </a:pPr>
            <a:r>
              <a:rPr lang="en-US" sz="2400" b="0" i="0" u="none" strike="noStrike" dirty="0">
                <a:solidFill>
                  <a:srgbClr val="FF0000"/>
                </a:solidFill>
                <a:effectLst/>
                <a:latin typeface="+mn-lt"/>
              </a:rPr>
              <a:t>When dividing a /24 subnet into multiple /27 subnets, the ISP uses additional (27-24) bits to create small subnets. The number of small subnets created: 2^(27 - 24) = 8. </a:t>
            </a:r>
            <a:endParaRPr lang="en-US" sz="2400" spc="-1" dirty="0">
              <a:solidFill>
                <a:srgbClr val="000000"/>
              </a:solidFill>
              <a:latin typeface="+mn-lt"/>
            </a:endParaRPr>
          </a:p>
        </p:txBody>
      </p:sp>
    </p:spTree>
    <p:extLst>
      <p:ext uri="{BB962C8B-B14F-4D97-AF65-F5344CB8AC3E}">
        <p14:creationId xmlns:p14="http://schemas.microsoft.com/office/powerpoint/2010/main" val="29503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923877"/>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a:t>
            </a:r>
          </a:p>
        </p:txBody>
      </p:sp>
    </p:spTree>
    <p:extLst>
      <p:ext uri="{BB962C8B-B14F-4D97-AF65-F5344CB8AC3E}">
        <p14:creationId xmlns:p14="http://schemas.microsoft.com/office/powerpoint/2010/main" val="381789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4647426"/>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a:t>
            </a:r>
          </a:p>
          <a:p>
            <a:pPr algn="l" rtl="0">
              <a:spcBef>
                <a:spcPts val="1200"/>
              </a:spcBef>
              <a:spcAft>
                <a:spcPts val="1200"/>
              </a:spcAft>
            </a:pPr>
            <a:endParaRPr lang="en-US" sz="2400" spc="-1" dirty="0">
              <a:solidFill>
                <a:srgbClr val="000000"/>
              </a:solidFill>
              <a:latin typeface="Calibri"/>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b="0" i="0" u="none" strike="noStrike" dirty="0">
                <a:solidFill>
                  <a:srgbClr val="FF0000"/>
                </a:solidFill>
                <a:effectLst/>
                <a:latin typeface="+mn-lt"/>
              </a:rPr>
              <a:t>Within each of the small /27 subnets, (32 - 27) bits are available for the host portion. The total number of IPv4 Addresses is: 2^5 = 32.</a:t>
            </a:r>
            <a:endParaRPr lang="en-AU" sz="2400" b="0" strike="noStrike" spc="-1" dirty="0">
              <a:latin typeface="+mn-lt"/>
            </a:endParaRPr>
          </a:p>
        </p:txBody>
      </p:sp>
    </p:spTree>
    <p:extLst>
      <p:ext uri="{BB962C8B-B14F-4D97-AF65-F5344CB8AC3E}">
        <p14:creationId xmlns:p14="http://schemas.microsoft.com/office/powerpoint/2010/main" val="3137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225437"/>
          </a:xfrm>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Networking concepts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Elastic load balancing</a:t>
            </a:r>
          </a:p>
          <a:p>
            <a:pPr marL="27675" indent="0">
              <a:buNone/>
            </a:pPr>
            <a:endParaRPr lang="en-AU" dirty="0"/>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303945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endParaRPr lang="en-US" dirty="0"/>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992312"/>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AU" sz="2400" dirty="0"/>
          </a:p>
        </p:txBody>
      </p:sp>
    </p:spTree>
    <p:extLst>
      <p:ext uri="{BB962C8B-B14F-4D97-AF65-F5344CB8AC3E}">
        <p14:creationId xmlns:p14="http://schemas.microsoft.com/office/powerpoint/2010/main" val="241436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876331"/>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p>
          <a:p>
            <a:pPr fontAlgn="auto">
              <a:spcAft>
                <a:spcPts val="0"/>
              </a:spcAft>
              <a:buClrTx/>
              <a:buSzTx/>
            </a:pPr>
            <a:endParaRPr lang="en-AU" sz="2400" dirty="0"/>
          </a:p>
        </p:txBody>
      </p:sp>
    </p:spTree>
    <p:extLst>
      <p:ext uri="{BB962C8B-B14F-4D97-AF65-F5344CB8AC3E}">
        <p14:creationId xmlns:p14="http://schemas.microsoft.com/office/powerpoint/2010/main" val="20342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b="1" dirty="0"/>
              <a:t>a domain name, </a:t>
            </a:r>
          </a:p>
          <a:p>
            <a:pPr lvl="1"/>
            <a:r>
              <a:rPr lang="en-US" dirty="0"/>
              <a:t>an additional path and/or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 </a:t>
            </a:r>
            <a:r>
              <a:rPr lang="en-US" sz="2400" dirty="0"/>
              <a:t>the query parameters are "?id=123&amp;sort=</a:t>
            </a:r>
            <a:r>
              <a:rPr lang="en-US" sz="2400" dirty="0" err="1"/>
              <a:t>asc</a:t>
            </a:r>
            <a:r>
              <a:rPr lang="en-US" sz="2400" dirty="0"/>
              <a:t>"</a:t>
            </a:r>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33772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and/or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a:t>
            </a:r>
          </a:p>
          <a:p>
            <a:pPr lvl="2"/>
            <a:r>
              <a:rPr lang="en-US" sz="2400" dirty="0"/>
              <a:t>the query parameters are "?id=123&amp;sort=</a:t>
            </a:r>
            <a:r>
              <a:rPr lang="en-US" sz="2400" dirty="0" err="1"/>
              <a:t>asc</a:t>
            </a:r>
            <a:r>
              <a:rPr lang="en-US" sz="2400" dirty="0"/>
              <a:t>", which requests specific items of the category with "id=123" in an ascending order via "sort=</a:t>
            </a:r>
            <a:r>
              <a:rPr lang="en-US" sz="2400" dirty="0" err="1"/>
              <a:t>asc</a:t>
            </a:r>
            <a:r>
              <a:rPr lang="en-US" sz="2400" dirty="0"/>
              <a:t>".</a:t>
            </a:r>
          </a:p>
          <a:p>
            <a:pPr lvl="2"/>
            <a:endParaRPr lang="en-US" sz="2400" dirty="0"/>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292589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Port</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dirty="0"/>
              <a:t>An IP address identifies a device on the Internet.</a:t>
            </a:r>
          </a:p>
          <a:p>
            <a:pPr algn="l"/>
            <a:r>
              <a:rPr lang="en-US" sz="2400" dirty="0"/>
              <a:t>An IP port identifies a specific application protocol running on an Internet device</a:t>
            </a:r>
            <a:r>
              <a:rPr lang="en-AU" sz="2400" dirty="0"/>
              <a:t>.</a:t>
            </a:r>
          </a:p>
          <a:p>
            <a:pPr algn="l"/>
            <a:r>
              <a:rPr lang="en-US" sz="2400" dirty="0"/>
              <a:t>A port is identified by a number, the port number.</a:t>
            </a:r>
          </a:p>
          <a:p>
            <a:pPr algn="l"/>
            <a:r>
              <a:rPr lang="en-US" sz="2400" dirty="0"/>
              <a:t>There are some port numbers which are allocated for specific </a:t>
            </a:r>
            <a:r>
              <a:rPr lang="en-AU" sz="2400" dirty="0"/>
              <a:t>application protocols.</a:t>
            </a:r>
          </a:p>
          <a:p>
            <a:pPr lvl="1"/>
            <a:r>
              <a:rPr lang="en-AU" dirty="0"/>
              <a:t>e.g., </a:t>
            </a:r>
          </a:p>
          <a:p>
            <a:pPr lvl="1"/>
            <a:endParaRPr lang="en-AU" dirty="0"/>
          </a:p>
        </p:txBody>
      </p:sp>
      <p:graphicFrame>
        <p:nvGraphicFramePr>
          <p:cNvPr id="3" name="Table 3">
            <a:extLst>
              <a:ext uri="{FF2B5EF4-FFF2-40B4-BE49-F238E27FC236}">
                <a16:creationId xmlns:a16="http://schemas.microsoft.com/office/drawing/2014/main" id="{D641FEDF-93E1-46AE-A159-8575C2453DA1}"/>
              </a:ext>
            </a:extLst>
          </p:cNvPr>
          <p:cNvGraphicFramePr>
            <a:graphicFrameLocks noGrp="1"/>
          </p:cNvGraphicFramePr>
          <p:nvPr>
            <p:extLst>
              <p:ext uri="{D42A27DB-BD31-4B8C-83A1-F6EECF244321}">
                <p14:modId xmlns:p14="http://schemas.microsoft.com/office/powerpoint/2010/main" val="2707158493"/>
              </p:ext>
            </p:extLst>
          </p:nvPr>
        </p:nvGraphicFramePr>
        <p:xfrm>
          <a:off x="1765300" y="3429000"/>
          <a:ext cx="8128000" cy="20002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98482922"/>
                    </a:ext>
                  </a:extLst>
                </a:gridCol>
                <a:gridCol w="4064000">
                  <a:extLst>
                    <a:ext uri="{9D8B030D-6E8A-4147-A177-3AD203B41FA5}">
                      <a16:colId xmlns:a16="http://schemas.microsoft.com/office/drawing/2014/main" val="24116458"/>
                    </a:ext>
                  </a:extLst>
                </a:gridCol>
              </a:tblGrid>
              <a:tr h="592194">
                <a:tc>
                  <a:txBody>
                    <a:bodyPr/>
                    <a:lstStyle/>
                    <a:p>
                      <a:pPr algn="ctr"/>
                      <a:r>
                        <a:rPr lang="en-AU" sz="2400" b="1" dirty="0">
                          <a:solidFill>
                            <a:schemeClr val="tx1"/>
                          </a:solidFill>
                        </a:rPr>
                        <a:t>Application Protocols</a:t>
                      </a:r>
                      <a:endParaRPr lang="en-AU"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solidFill>
                            <a:schemeClr val="tx1"/>
                          </a:solidFill>
                        </a:rPr>
                        <a:t>Default Port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1401"/>
                  </a:ext>
                </a:extLst>
              </a:tr>
              <a:tr h="475428">
                <a:tc>
                  <a:txBody>
                    <a:bodyPr/>
                    <a:lstStyle/>
                    <a:p>
                      <a:pPr algn="ctr"/>
                      <a:r>
                        <a:rPr lang="en-AU" sz="2400" dirty="0"/>
                        <a:t>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464488"/>
                  </a:ext>
                </a:extLst>
              </a:tr>
              <a:tr h="475428">
                <a:tc>
                  <a:txBody>
                    <a:bodyPr/>
                    <a:lstStyle/>
                    <a:p>
                      <a:pPr algn="ctr"/>
                      <a:r>
                        <a:rPr lang="en-AU" sz="2400"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9830111"/>
                  </a:ext>
                </a:extLst>
              </a:tr>
              <a:tr h="436506">
                <a:tc>
                  <a:txBody>
                    <a:bodyPr/>
                    <a:lstStyle/>
                    <a:p>
                      <a:pPr algn="ctr"/>
                      <a:r>
                        <a:rPr lang="en-AU" sz="2400" dirty="0"/>
                        <a:t>SSH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377719"/>
                  </a:ext>
                </a:extLst>
              </a:tr>
            </a:tbl>
          </a:graphicData>
        </a:graphic>
      </p:graphicFrame>
    </p:spTree>
    <p:extLst>
      <p:ext uri="{BB962C8B-B14F-4D97-AF65-F5344CB8AC3E}">
        <p14:creationId xmlns:p14="http://schemas.microsoft.com/office/powerpoint/2010/main" val="247700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HTTP (</a:t>
            </a:r>
            <a:r>
              <a:rPr lang="en-AU" dirty="0"/>
              <a:t>Hypertext Transfer Protocol</a:t>
            </a:r>
            <a:r>
              <a:rPr lang="en-US" dirty="0"/>
              <a:t>), TCP (</a:t>
            </a:r>
            <a:r>
              <a:rPr lang="en-AU" dirty="0"/>
              <a:t>Transmission Control Protocol</a:t>
            </a:r>
            <a:r>
              <a:rPr lang="en-US" dirty="0"/>
              <a:t>), IP (</a:t>
            </a:r>
            <a:r>
              <a:rPr lang="en-AU" dirty="0"/>
              <a:t>Internet Protocol</a:t>
            </a:r>
            <a:r>
              <a:rPr lang="en-US" dirty="0"/>
              <a:t>)</a:t>
            </a:r>
            <a:endParaRPr lang="en-AU" dirty="0"/>
          </a:p>
        </p:txBody>
      </p:sp>
    </p:spTree>
    <p:extLst>
      <p:ext uri="{BB962C8B-B14F-4D97-AF65-F5344CB8AC3E}">
        <p14:creationId xmlns:p14="http://schemas.microsoft.com/office/powerpoint/2010/main" val="358069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algn="l"/>
            <a:r>
              <a:rPr lang="en-US" sz="2400" b="1" dirty="0"/>
              <a:t>Each protocol is designed based on a layered model</a:t>
            </a:r>
            <a:r>
              <a:rPr lang="en-AU" sz="2400" b="1" dirty="0"/>
              <a:t>.</a:t>
            </a:r>
          </a:p>
          <a:p>
            <a:pPr lvl="1"/>
            <a:r>
              <a:rPr lang="en-US" dirty="0"/>
              <a:t>A real-world </a:t>
            </a:r>
            <a:r>
              <a:rPr lang="en-US" sz="2400" dirty="0"/>
              <a:t>model </a:t>
            </a:r>
            <a:r>
              <a:rPr lang="en-US" dirty="0"/>
              <a:t>: </a:t>
            </a:r>
            <a:r>
              <a:rPr lang="en-US" b="1" dirty="0"/>
              <a:t>TCP/IP</a:t>
            </a:r>
            <a:r>
              <a:rPr lang="en-US" dirty="0"/>
              <a:t>.</a:t>
            </a:r>
          </a:p>
          <a:p>
            <a:pPr lvl="1"/>
            <a:r>
              <a:rPr lang="en-AU" dirty="0"/>
              <a:t>A conceptual </a:t>
            </a:r>
            <a:r>
              <a:rPr lang="en-US" sz="2400" dirty="0"/>
              <a:t>model </a:t>
            </a:r>
            <a:r>
              <a:rPr lang="en-AU" dirty="0"/>
              <a:t>: </a:t>
            </a:r>
            <a:r>
              <a:rPr lang="en-AU" b="1" dirty="0"/>
              <a:t>OSI (Open Systems Interconnection)</a:t>
            </a:r>
            <a:endParaRPr lang="en-US"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121008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E19161-0593-4B9F-96B0-DE82CE03BC91}"/>
              </a:ext>
            </a:extLst>
          </p:cNvPr>
          <p:cNvSpPr txBox="1"/>
          <p:nvPr/>
        </p:nvSpPr>
        <p:spPr>
          <a:xfrm>
            <a:off x="8229600" y="6550223"/>
            <a:ext cx="3962400" cy="307777"/>
          </a:xfrm>
          <a:prstGeom prst="rect">
            <a:avLst/>
          </a:prstGeom>
          <a:noFill/>
        </p:spPr>
        <p:txBody>
          <a:bodyPr wrap="square">
            <a:spAutoFit/>
          </a:bodyPr>
          <a:lstStyle/>
          <a:p>
            <a:r>
              <a:rPr lang="en-AU" sz="1400" dirty="0">
                <a:latin typeface="+mn-lt"/>
              </a:rPr>
              <a:t>https://fiberbit.com.tw/tcpip-model-vs-osi-model/</a:t>
            </a:r>
          </a:p>
        </p:txBody>
      </p:sp>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0FFAFAFC-16B3-4E99-B3EA-620AE439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248" y="383902"/>
            <a:ext cx="6921046" cy="5536836"/>
          </a:xfrm>
          <a:prstGeom prst="rect">
            <a:avLst/>
          </a:prstGeom>
        </p:spPr>
      </p:pic>
    </p:spTree>
    <p:extLst>
      <p:ext uri="{BB962C8B-B14F-4D97-AF65-F5344CB8AC3E}">
        <p14:creationId xmlns:p14="http://schemas.microsoft.com/office/powerpoint/2010/main" val="354839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1245946"/>
          </a:xfrm>
        </p:spPr>
        <p:txBody>
          <a:bodyPr>
            <a:noAutofit/>
          </a:bodyPr>
          <a:lstStyle/>
          <a:p>
            <a:r>
              <a:rPr lang="en-AU" sz="2400" b="1" dirty="0"/>
              <a:t>Application Layer</a:t>
            </a:r>
            <a:r>
              <a:rPr lang="en-US" sz="2400" b="1" dirty="0"/>
              <a:t> </a:t>
            </a:r>
            <a:r>
              <a:rPr lang="en-US" sz="2400" dirty="0"/>
              <a:t>provides network services directly to applications. It hosts various application-specific protocols.</a:t>
            </a:r>
          </a:p>
          <a:p>
            <a:pPr lvl="1"/>
            <a:r>
              <a:rPr lang="en-US" dirty="0">
                <a:solidFill>
                  <a:srgbClr val="C00000"/>
                </a:solidFill>
              </a:rPr>
              <a:t>Examples of protocols for different applications: </a:t>
            </a:r>
            <a:r>
              <a:rPr lang="en-US" dirty="0"/>
              <a:t>HTTP and HTTPS for web browsing</a:t>
            </a:r>
            <a:r>
              <a:rPr lang="en-AU" dirty="0"/>
              <a:t>, and SSH (Secure Shell) for secure remote access. </a:t>
            </a:r>
            <a:endParaRPr lang="en-US" dirty="0"/>
          </a:p>
          <a:p>
            <a:pPr lvl="1"/>
            <a:endParaRPr lang="en-AU" dirty="0"/>
          </a:p>
        </p:txBody>
      </p:sp>
    </p:spTree>
    <p:extLst>
      <p:ext uri="{BB962C8B-B14F-4D97-AF65-F5344CB8AC3E}">
        <p14:creationId xmlns:p14="http://schemas.microsoft.com/office/powerpoint/2010/main" val="107562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Transport Layer </a:t>
            </a:r>
            <a:r>
              <a:rPr lang="en-US" sz="2400" dirty="0"/>
              <a:t>establishes and manages the end-to-end data transfer between applications running on different devices. </a:t>
            </a:r>
          </a:p>
          <a:p>
            <a:pPr lvl="1"/>
            <a:r>
              <a:rPr lang="en-US" dirty="0">
                <a:solidFill>
                  <a:srgbClr val="C00000"/>
                </a:solidFill>
              </a:rPr>
              <a:t>Examples of protocols for network connection: </a:t>
            </a:r>
            <a:r>
              <a:rPr lang="en-AU" dirty="0"/>
              <a:t>TCP (Transmission Control Protocol) for reliable connection, </a:t>
            </a:r>
            <a:r>
              <a:rPr lang="en-US" dirty="0"/>
              <a:t>UDP (User Datagram Protocol) for fast communication.</a:t>
            </a:r>
          </a:p>
          <a:p>
            <a:pPr lvl="1"/>
            <a:endParaRPr lang="en-AU" dirty="0"/>
          </a:p>
        </p:txBody>
      </p:sp>
    </p:spTree>
    <p:extLst>
      <p:ext uri="{BB962C8B-B14F-4D97-AF65-F5344CB8AC3E}">
        <p14:creationId xmlns:p14="http://schemas.microsoft.com/office/powerpoint/2010/main" val="51859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A network can be defined as a group of devices connected </a:t>
            </a:r>
            <a:r>
              <a:rPr lang="en-US" sz="2400" dirty="0"/>
              <a:t>for data</a:t>
            </a:r>
            <a:r>
              <a:rPr lang="en-US" sz="2400" b="0" i="0" u="none" strike="noStrike" baseline="0" dirty="0"/>
              <a:t> exchange.</a:t>
            </a:r>
          </a:p>
          <a:p>
            <a:pPr algn="l"/>
            <a:r>
              <a:rPr lang="en-US" sz="2400" b="0" i="0" u="none" strike="noStrike" baseline="0" dirty="0"/>
              <a:t>Each of the devices on the network is a node and each node has at least one unique address.</a:t>
            </a:r>
          </a:p>
          <a:p>
            <a:pPr algn="l"/>
            <a:endParaRPr lang="en-AU" b="0" u="none" strike="noStrike" baseline="0" dirty="0"/>
          </a:p>
        </p:txBody>
      </p:sp>
    </p:spTree>
    <p:extLst>
      <p:ext uri="{BB962C8B-B14F-4D97-AF65-F5344CB8AC3E}">
        <p14:creationId xmlns:p14="http://schemas.microsoft.com/office/powerpoint/2010/main" val="180828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Network Layer </a:t>
            </a:r>
            <a:r>
              <a:rPr lang="en-US" sz="2400" dirty="0"/>
              <a:t>routes packets of data to reach their destination.</a:t>
            </a:r>
          </a:p>
          <a:p>
            <a:pPr lvl="1"/>
            <a:r>
              <a:rPr lang="en-US" dirty="0">
                <a:solidFill>
                  <a:srgbClr val="C00000"/>
                </a:solidFill>
              </a:rPr>
              <a:t>Examples of protocols for packet routing: </a:t>
            </a:r>
            <a:r>
              <a:rPr lang="en-AU" dirty="0"/>
              <a:t>IP (Internet Protocol), ICMP (Internet Control Message Protocol)</a:t>
            </a:r>
            <a:endParaRPr lang="en-US" dirty="0"/>
          </a:p>
          <a:p>
            <a:endParaRPr lang="en-US" dirty="0"/>
          </a:p>
          <a:p>
            <a:pPr lvl="1"/>
            <a:endParaRPr lang="en-US" dirty="0"/>
          </a:p>
          <a:p>
            <a:pPr lvl="1"/>
            <a:endParaRPr lang="en-AU" dirty="0"/>
          </a:p>
        </p:txBody>
      </p:sp>
    </p:spTree>
    <p:extLst>
      <p:ext uri="{BB962C8B-B14F-4D97-AF65-F5344CB8AC3E}">
        <p14:creationId xmlns:p14="http://schemas.microsoft.com/office/powerpoint/2010/main" val="294454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8" name="Content Placeholder 2">
            <a:extLst>
              <a:ext uri="{FF2B5EF4-FFF2-40B4-BE49-F238E27FC236}">
                <a16:creationId xmlns:a16="http://schemas.microsoft.com/office/drawing/2014/main" id="{D22EC736-60D0-4F11-A683-617798D24A47}"/>
              </a:ext>
            </a:extLst>
          </p:cNvPr>
          <p:cNvSpPr>
            <a:spLocks noGrp="1"/>
          </p:cNvSpPr>
          <p:nvPr>
            <p:ph idx="1"/>
          </p:nvPr>
        </p:nvSpPr>
        <p:spPr>
          <a:xfrm>
            <a:off x="512005" y="945924"/>
            <a:ext cx="11201773" cy="3302226"/>
          </a:xfrm>
        </p:spPr>
        <p:txBody>
          <a:bodyPr>
            <a:noAutofit/>
          </a:bodyPr>
          <a:lstStyle/>
          <a:p>
            <a:pPr algn="l"/>
            <a:r>
              <a:rPr lang="en-US" sz="2400" dirty="0"/>
              <a:t>Data Link Layer provides node-to-node data transfer.</a:t>
            </a:r>
          </a:p>
          <a:p>
            <a:pPr lvl="1"/>
            <a:r>
              <a:rPr lang="en-US" dirty="0"/>
              <a:t>Particularly, it uses MAC (Media Access Control) addresses to identify </a:t>
            </a:r>
            <a:r>
              <a:rPr lang="en-AU" dirty="0"/>
              <a:t>Network Interface Cards</a:t>
            </a:r>
            <a:r>
              <a:rPr lang="en-AU" b="1" dirty="0"/>
              <a:t> (</a:t>
            </a:r>
            <a:r>
              <a:rPr lang="en-US" dirty="0"/>
              <a:t>NICs).</a:t>
            </a:r>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31738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dirty="0"/>
              <a:t>Data Link Layer provides node-to-node data transfer.</a:t>
            </a:r>
          </a:p>
          <a:p>
            <a:pPr lvl="1"/>
            <a:r>
              <a:rPr lang="en-US" dirty="0"/>
              <a:t>Particularly, it uses MAC (Media Access Control) addresses to identify </a:t>
            </a:r>
            <a:r>
              <a:rPr lang="en-AU" dirty="0"/>
              <a:t>Network Interface Cards</a:t>
            </a:r>
            <a:r>
              <a:rPr lang="en-AU" b="1" dirty="0"/>
              <a:t> (</a:t>
            </a:r>
            <a:r>
              <a:rPr lang="en-US" dirty="0"/>
              <a:t>NICs).</a:t>
            </a:r>
            <a:endParaRPr lang="en-US" dirty="0">
              <a:solidFill>
                <a:srgbClr val="C00000"/>
              </a:solidFill>
            </a:endParaRPr>
          </a:p>
          <a:p>
            <a:pPr lvl="1"/>
            <a:r>
              <a:rPr lang="en-US" dirty="0">
                <a:solidFill>
                  <a:srgbClr val="C00000"/>
                </a:solidFill>
              </a:rPr>
              <a:t>Examples of protocols for node addressing: </a:t>
            </a:r>
            <a:r>
              <a:rPr lang="en-US" dirty="0"/>
              <a:t>Ethernet, Wi-Fi</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109562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192315" cy="3302226"/>
          </a:xfrm>
        </p:spPr>
        <p:txBody>
          <a:bodyPr>
            <a:noAutofit/>
          </a:bodyPr>
          <a:lstStyle/>
          <a:p>
            <a:endParaRPr lang="en-US" sz="2400" dirty="0"/>
          </a:p>
          <a:p>
            <a:pPr algn="l"/>
            <a:r>
              <a:rPr lang="en-US" sz="2400" b="1" dirty="0"/>
              <a:t>Physical Layer </a:t>
            </a:r>
            <a:r>
              <a:rPr lang="en-US" sz="2400" dirty="0"/>
              <a:t>deals with data transmission over a physical medium.</a:t>
            </a:r>
          </a:p>
          <a:p>
            <a:pPr lvl="1"/>
            <a:r>
              <a:rPr lang="en-US" dirty="0">
                <a:solidFill>
                  <a:srgbClr val="C00000"/>
                </a:solidFill>
              </a:rPr>
              <a:t>Examples of medium: </a:t>
            </a:r>
            <a:r>
              <a:rPr lang="en-US" dirty="0"/>
              <a:t>Optical fibers, Wireless radio waves</a:t>
            </a:r>
          </a:p>
          <a:p>
            <a:pPr algn="l"/>
            <a:endParaRPr lang="en-US" b="0" i="0" dirty="0">
              <a:solidFill>
                <a:srgbClr val="444444"/>
              </a:solidFill>
              <a:effectLst/>
              <a:latin typeface="Helvetica Neue"/>
            </a:endParaRPr>
          </a:p>
          <a:p>
            <a:endParaRPr lang="en-US" dirty="0"/>
          </a:p>
          <a:p>
            <a:pPr lvl="1"/>
            <a:endParaRPr lang="en-US" dirty="0"/>
          </a:p>
          <a:p>
            <a:pPr lvl="1"/>
            <a:endParaRPr lang="en-AU" dirty="0"/>
          </a:p>
        </p:txBody>
      </p:sp>
    </p:spTree>
    <p:extLst>
      <p:ext uri="{BB962C8B-B14F-4D97-AF65-F5344CB8AC3E}">
        <p14:creationId xmlns:p14="http://schemas.microsoft.com/office/powerpoint/2010/main" val="2160196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Tree>
    <p:extLst>
      <p:ext uri="{BB962C8B-B14F-4D97-AF65-F5344CB8AC3E}">
        <p14:creationId xmlns:p14="http://schemas.microsoft.com/office/powerpoint/2010/main" val="2719328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
        <p:nvSpPr>
          <p:cNvPr id="12" name="Rectangle 11">
            <a:extLst>
              <a:ext uri="{FF2B5EF4-FFF2-40B4-BE49-F238E27FC236}">
                <a16:creationId xmlns:a16="http://schemas.microsoft.com/office/drawing/2014/main" id="{D02A0813-945E-4DCE-B7C1-5D9024D9FAD6}"/>
              </a:ext>
            </a:extLst>
          </p:cNvPr>
          <p:cNvSpPr/>
          <p:nvPr/>
        </p:nvSpPr>
        <p:spPr>
          <a:xfrm>
            <a:off x="512006" y="3829176"/>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Packet</a:t>
            </a:r>
          </a:p>
        </p:txBody>
      </p:sp>
      <p:sp>
        <p:nvSpPr>
          <p:cNvPr id="13" name="Rectangle 12">
            <a:extLst>
              <a:ext uri="{FF2B5EF4-FFF2-40B4-BE49-F238E27FC236}">
                <a16:creationId xmlns:a16="http://schemas.microsoft.com/office/drawing/2014/main" id="{42415ABB-5232-447F-98A2-80F14E3B5EB7}"/>
              </a:ext>
            </a:extLst>
          </p:cNvPr>
          <p:cNvSpPr/>
          <p:nvPr/>
        </p:nvSpPr>
        <p:spPr>
          <a:xfrm>
            <a:off x="8518786" y="6272179"/>
            <a:ext cx="3137216" cy="51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Bits: 01011101…</a:t>
            </a:r>
          </a:p>
        </p:txBody>
      </p:sp>
      <p:sp>
        <p:nvSpPr>
          <p:cNvPr id="14" name="Rectangle 13">
            <a:extLst>
              <a:ext uri="{FF2B5EF4-FFF2-40B4-BE49-F238E27FC236}">
                <a16:creationId xmlns:a16="http://schemas.microsoft.com/office/drawing/2014/main" id="{7C5736BD-8E8D-434E-A8E5-7BCBB360664F}"/>
              </a:ext>
            </a:extLst>
          </p:cNvPr>
          <p:cNvSpPr/>
          <p:nvPr/>
        </p:nvSpPr>
        <p:spPr>
          <a:xfrm>
            <a:off x="535998" y="5144547"/>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Frame</a:t>
            </a:r>
          </a:p>
        </p:txBody>
      </p:sp>
      <p:cxnSp>
        <p:nvCxnSpPr>
          <p:cNvPr id="16" name="Straight Arrow Connector 15">
            <a:extLst>
              <a:ext uri="{FF2B5EF4-FFF2-40B4-BE49-F238E27FC236}">
                <a16:creationId xmlns:a16="http://schemas.microsoft.com/office/drawing/2014/main" id="{6EB3107D-2306-4336-9671-9434F03DCDA9}"/>
              </a:ext>
            </a:extLst>
          </p:cNvPr>
          <p:cNvCxnSpPr>
            <a:cxnSpLocks/>
          </p:cNvCxnSpPr>
          <p:nvPr/>
        </p:nvCxnSpPr>
        <p:spPr>
          <a:xfrm>
            <a:off x="10691446" y="951954"/>
            <a:ext cx="0" cy="40048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5D6012-8155-4B31-BAE1-F29EBA2B0637}"/>
              </a:ext>
            </a:extLst>
          </p:cNvPr>
          <p:cNvSpPr/>
          <p:nvPr/>
        </p:nvSpPr>
        <p:spPr>
          <a:xfrm>
            <a:off x="8791218" y="213621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 encapsulation</a:t>
            </a:r>
            <a:endParaRPr lang="en-AU" dirty="0">
              <a:solidFill>
                <a:schemeClr val="tx1"/>
              </a:solidFill>
            </a:endParaRPr>
          </a:p>
        </p:txBody>
      </p:sp>
    </p:spTree>
    <p:extLst>
      <p:ext uri="{BB962C8B-B14F-4D97-AF65-F5344CB8AC3E}">
        <p14:creationId xmlns:p14="http://schemas.microsoft.com/office/powerpoint/2010/main" val="183110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85" y="145940"/>
            <a:ext cx="7601965" cy="825610"/>
          </a:xfrm>
          <a:solidFill>
            <a:schemeClr val="bg1"/>
          </a:solidFill>
        </p:spPr>
        <p:txBody>
          <a:bodyPr>
            <a:normAutofit/>
          </a:bodyPr>
          <a:lstStyle/>
          <a:p>
            <a:r>
              <a:rPr lang="en-US" sz="3200" b="1" dirty="0">
                <a:latin typeface="+mn-lt"/>
                <a:ea typeface="+mn-ea"/>
                <a:cs typeface="+mn-cs"/>
              </a:rPr>
              <a:t>Data encapsulation/</a:t>
            </a:r>
            <a:r>
              <a:rPr lang="en-AU" sz="3200" b="1" dirty="0">
                <a:latin typeface="+mn-lt"/>
                <a:ea typeface="+mn-ea"/>
                <a:cs typeface="+mn-cs"/>
              </a:rPr>
              <a:t>decapsulation in TCP/IP</a:t>
            </a:r>
            <a:endParaRPr lang="en-US" sz="3200" b="1" dirty="0">
              <a:latin typeface="+mn-lt"/>
              <a:ea typeface="+mn-ea"/>
              <a:cs typeface="+mn-cs"/>
            </a:endParaRPr>
          </a:p>
        </p:txBody>
      </p:sp>
      <p:sp>
        <p:nvSpPr>
          <p:cNvPr id="15" name="TextBox 14">
            <a:extLst>
              <a:ext uri="{FF2B5EF4-FFF2-40B4-BE49-F238E27FC236}">
                <a16:creationId xmlns:a16="http://schemas.microsoft.com/office/drawing/2014/main" id="{80B2B9B1-0502-4635-880A-800A266A87E2}"/>
              </a:ext>
            </a:extLst>
          </p:cNvPr>
          <p:cNvSpPr txBox="1"/>
          <p:nvPr/>
        </p:nvSpPr>
        <p:spPr>
          <a:xfrm>
            <a:off x="9132650" y="6480930"/>
            <a:ext cx="3098260" cy="307777"/>
          </a:xfrm>
          <a:prstGeom prst="rect">
            <a:avLst/>
          </a:prstGeom>
          <a:noFill/>
        </p:spPr>
        <p:txBody>
          <a:bodyPr wrap="square">
            <a:spAutoFit/>
          </a:bodyPr>
          <a:lstStyle/>
          <a:p>
            <a:r>
              <a:rPr lang="en-AU" sz="1400" dirty="0">
                <a:latin typeface="+mn-lt"/>
              </a:rPr>
              <a:t>https://nglthu.github.io/Networking/</a:t>
            </a:r>
          </a:p>
        </p:txBody>
      </p:sp>
      <p:pic>
        <p:nvPicPr>
          <p:cNvPr id="4" name="Picture 3">
            <a:extLst>
              <a:ext uri="{FF2B5EF4-FFF2-40B4-BE49-F238E27FC236}">
                <a16:creationId xmlns:a16="http://schemas.microsoft.com/office/drawing/2014/main" id="{DFBF8A8F-88BD-48CD-92F1-CB29E036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1352870"/>
            <a:ext cx="8067675" cy="4630624"/>
          </a:xfrm>
          <a:prstGeom prst="rect">
            <a:avLst/>
          </a:prstGeom>
        </p:spPr>
      </p:pic>
      <p:sp>
        <p:nvSpPr>
          <p:cNvPr id="3" name="Rectangle 2">
            <a:extLst>
              <a:ext uri="{FF2B5EF4-FFF2-40B4-BE49-F238E27FC236}">
                <a16:creationId xmlns:a16="http://schemas.microsoft.com/office/drawing/2014/main" id="{7DA6C2BD-9787-4E27-8DCF-452C50490278}"/>
              </a:ext>
            </a:extLst>
          </p:cNvPr>
          <p:cNvSpPr/>
          <p:nvPr/>
        </p:nvSpPr>
        <p:spPr>
          <a:xfrm>
            <a:off x="7132320" y="4678680"/>
            <a:ext cx="811530" cy="487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8B9E6946-E142-4533-B0AD-AC0D9A778603}"/>
              </a:ext>
            </a:extLst>
          </p:cNvPr>
          <p:cNvCxnSpPr>
            <a:cxnSpLocks/>
          </p:cNvCxnSpPr>
          <p:nvPr/>
        </p:nvCxnSpPr>
        <p:spPr>
          <a:xfrm>
            <a:off x="7132320" y="4934391"/>
            <a:ext cx="1035368" cy="0"/>
          </a:xfrm>
          <a:prstGeom prst="straightConnector1">
            <a:avLst/>
          </a:prstGeom>
          <a:ln w="2540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481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801604"/>
            <a:ext cx="11618053" cy="2001644"/>
          </a:xfrm>
        </p:spPr>
        <p:txBody>
          <a:bodyPr>
            <a:normAutofit/>
          </a:bodyPr>
          <a:lstStyle/>
          <a:p>
            <a:r>
              <a:rPr lang="en-US" sz="2400" dirty="0"/>
              <a:t>ELB serves as the single point of contact for clients, distributing incoming requests across multiple target groups of multiple targets (e.g., EC2 instances and containers).</a:t>
            </a:r>
          </a:p>
          <a:p>
            <a:r>
              <a:rPr lang="en-US" sz="2400" dirty="0"/>
              <a:t>Listener checks for incoming network requests from clients using pre-configured protocol and port. </a:t>
            </a:r>
          </a:p>
        </p:txBody>
      </p:sp>
      <p:pic>
        <p:nvPicPr>
          <p:cNvPr id="5" name="Picture 4">
            <a:extLst>
              <a:ext uri="{FF2B5EF4-FFF2-40B4-BE49-F238E27FC236}">
                <a16:creationId xmlns:a16="http://schemas.microsoft.com/office/drawing/2014/main" id="{361D6BF5-0B9B-4A19-9E34-5F7553F97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245" y="2803248"/>
            <a:ext cx="8123495" cy="3556773"/>
          </a:xfrm>
          <a:prstGeom prst="rect">
            <a:avLst/>
          </a:prstGeom>
        </p:spPr>
      </p:pic>
      <p:sp>
        <p:nvSpPr>
          <p:cNvPr id="7" name="Title 1">
            <a:extLst>
              <a:ext uri="{FF2B5EF4-FFF2-40B4-BE49-F238E27FC236}">
                <a16:creationId xmlns:a16="http://schemas.microsoft.com/office/drawing/2014/main" id="{29D35F45-FA46-4440-AA48-23573B3897E8}"/>
              </a:ext>
            </a:extLst>
          </p:cNvPr>
          <p:cNvSpPr>
            <a:spLocks noGrp="1"/>
          </p:cNvSpPr>
          <p:nvPr>
            <p:ph type="title"/>
          </p:nvPr>
        </p:nvSpPr>
        <p:spPr>
          <a:xfrm>
            <a:off x="233287" y="93999"/>
            <a:ext cx="5588391" cy="707018"/>
          </a:xfrm>
        </p:spPr>
        <p:txBody>
          <a:bodyPr>
            <a:normAutofit/>
          </a:bodyPr>
          <a:lstStyle/>
          <a:p>
            <a:r>
              <a:rPr lang="en-US" sz="3200" b="1" dirty="0"/>
              <a:t>ELB (</a:t>
            </a:r>
            <a:r>
              <a:rPr lang="en-AU" sz="3200" b="1" dirty="0"/>
              <a:t>Elastic Load Balancing</a:t>
            </a:r>
            <a:r>
              <a:rPr lang="en-US" sz="3200" b="1" dirty="0"/>
              <a:t>) </a:t>
            </a:r>
          </a:p>
        </p:txBody>
      </p:sp>
    </p:spTree>
    <p:extLst>
      <p:ext uri="{BB962C8B-B14F-4D97-AF65-F5344CB8AC3E}">
        <p14:creationId xmlns:p14="http://schemas.microsoft.com/office/powerpoint/2010/main" val="2833424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801604"/>
            <a:ext cx="11618053" cy="4075196"/>
          </a:xfrm>
        </p:spPr>
        <p:txBody>
          <a:bodyPr>
            <a:normAutofit/>
          </a:bodyPr>
          <a:lstStyle/>
          <a:p>
            <a:r>
              <a:rPr lang="en-US" sz="2000" dirty="0"/>
              <a:t>Rule 1: If the URL is https://example.com/public/home, the listener routes the request to a specific target group: </a:t>
            </a:r>
            <a:r>
              <a:rPr lang="en-US" sz="2000" dirty="0" err="1"/>
              <a:t>PublicWebServer</a:t>
            </a:r>
            <a:r>
              <a:rPr lang="en-US" sz="2000" dirty="0"/>
              <a:t>.</a:t>
            </a:r>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sz="2000" dirty="0"/>
          </a:p>
          <a:p>
            <a:r>
              <a:rPr lang="en-US" sz="2000" dirty="0"/>
              <a:t>Rule 2: If the URL is https://example.com/admin/settings, the listener routes the request to another target group: </a:t>
            </a:r>
            <a:r>
              <a:rPr lang="en-US" sz="2000" dirty="0" err="1"/>
              <a:t>AdminConsole</a:t>
            </a:r>
            <a:r>
              <a:rPr lang="en-US" sz="2000" dirty="0"/>
              <a:t>.</a:t>
            </a:r>
          </a:p>
        </p:txBody>
      </p:sp>
      <p:sp>
        <p:nvSpPr>
          <p:cNvPr id="7" name="Title 1">
            <a:extLst>
              <a:ext uri="{FF2B5EF4-FFF2-40B4-BE49-F238E27FC236}">
                <a16:creationId xmlns:a16="http://schemas.microsoft.com/office/drawing/2014/main" id="{29D35F45-FA46-4440-AA48-23573B3897E8}"/>
              </a:ext>
            </a:extLst>
          </p:cNvPr>
          <p:cNvSpPr>
            <a:spLocks noGrp="1"/>
          </p:cNvSpPr>
          <p:nvPr>
            <p:ph type="title"/>
          </p:nvPr>
        </p:nvSpPr>
        <p:spPr>
          <a:xfrm>
            <a:off x="233287" y="93999"/>
            <a:ext cx="5588391" cy="707018"/>
          </a:xfrm>
        </p:spPr>
        <p:txBody>
          <a:bodyPr>
            <a:normAutofit/>
          </a:bodyPr>
          <a:lstStyle/>
          <a:p>
            <a:r>
              <a:rPr lang="en-AU" sz="3200" b="1" dirty="0"/>
              <a:t>Example: Path-based routing</a:t>
            </a:r>
            <a:endParaRPr lang="en-US" sz="3200" b="1" dirty="0"/>
          </a:p>
        </p:txBody>
      </p:sp>
      <p:sp>
        <p:nvSpPr>
          <p:cNvPr id="10" name="TextBox 9">
            <a:extLst>
              <a:ext uri="{FF2B5EF4-FFF2-40B4-BE49-F238E27FC236}">
                <a16:creationId xmlns:a16="http://schemas.microsoft.com/office/drawing/2014/main" id="{601701E9-FC3F-4F07-B6D5-1AD889B4CC81}"/>
              </a:ext>
            </a:extLst>
          </p:cNvPr>
          <p:cNvSpPr txBox="1"/>
          <p:nvPr/>
        </p:nvSpPr>
        <p:spPr>
          <a:xfrm>
            <a:off x="2267415" y="1613118"/>
            <a:ext cx="6257925" cy="1815882"/>
          </a:xfrm>
          <a:prstGeom prst="rect">
            <a:avLst/>
          </a:prstGeom>
          <a:solidFill>
            <a:schemeClr val="bg1">
              <a:lumMod val="85000"/>
              <a:alpha val="30000"/>
            </a:schemeClr>
          </a:solidFill>
          <a:ln>
            <a:noFill/>
          </a:ln>
        </p:spPr>
        <p:txBody>
          <a:bodyPr wrap="square" rtlCol="0">
            <a:spAutoFit/>
          </a:bodyPr>
          <a:lstStyle/>
          <a:p>
            <a:pPr marL="49213" lvl="2" algn="l"/>
            <a:r>
              <a:rPr lang="en-AU" sz="1600" b="1" i="0" dirty="0">
                <a:solidFill>
                  <a:srgbClr val="1D8102"/>
                </a:solidFill>
                <a:effectLst/>
                <a:latin typeface="Courier"/>
              </a:rPr>
              <a:t>[ { </a:t>
            </a:r>
          </a:p>
          <a:p>
            <a:pPr marL="49213" lvl="2" algn="l"/>
            <a:r>
              <a:rPr lang="en-AU" sz="1600" b="1" i="0" dirty="0">
                <a:solidFill>
                  <a:srgbClr val="1D8102"/>
                </a:solidFill>
                <a:effectLst/>
                <a:latin typeface="Courier"/>
              </a:rPr>
              <a:t>       </a:t>
            </a:r>
            <a:r>
              <a:rPr lang="en-AU" sz="1600" b="1" i="0" dirty="0">
                <a:solidFill>
                  <a:srgbClr val="986801"/>
                </a:solidFill>
                <a:effectLst/>
                <a:latin typeface="Courier"/>
              </a:rPr>
              <a:t>"Field"</a:t>
            </a:r>
            <a:r>
              <a:rPr lang="en-AU" sz="1600" b="1" i="0" dirty="0">
                <a:solidFill>
                  <a:srgbClr val="1D8102"/>
                </a:solidFill>
                <a:effectLst/>
                <a:latin typeface="Courier"/>
              </a:rPr>
              <a:t>: </a:t>
            </a:r>
            <a:r>
              <a:rPr lang="en-AU" sz="1600" b="1" i="0" dirty="0">
                <a:solidFill>
                  <a:srgbClr val="0B6125"/>
                </a:solidFill>
                <a:effectLst/>
                <a:latin typeface="Courier"/>
              </a:rPr>
              <a:t>"path-pattern"</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986801"/>
                </a:solidFill>
                <a:effectLst/>
                <a:latin typeface="Courier"/>
              </a:rPr>
              <a:t>"</a:t>
            </a:r>
            <a:r>
              <a:rPr lang="en-AU" sz="1600" b="1" i="0" dirty="0" err="1">
                <a:solidFill>
                  <a:srgbClr val="986801"/>
                </a:solidFill>
                <a:effectLst/>
                <a:latin typeface="Courier"/>
              </a:rPr>
              <a:t>PathPatternConfig</a:t>
            </a:r>
            <a:r>
              <a:rPr lang="en-AU" sz="1600" b="1" i="0" dirty="0">
                <a:solidFill>
                  <a:srgbClr val="986801"/>
                </a:solidFill>
                <a:effectLst/>
                <a:latin typeface="Courier"/>
              </a:rPr>
              <a:t>"</a:t>
            </a:r>
            <a:r>
              <a:rPr lang="en-AU" sz="1600" b="1" i="0" dirty="0">
                <a:solidFill>
                  <a:srgbClr val="1D8102"/>
                </a:solidFill>
                <a:effectLst/>
                <a:latin typeface="Courier"/>
              </a:rPr>
              <a:t>: { </a:t>
            </a:r>
          </a:p>
          <a:p>
            <a:pPr marL="49213" lvl="2" algn="l"/>
            <a:r>
              <a:rPr lang="en-AU" sz="1600" b="1" dirty="0">
                <a:solidFill>
                  <a:srgbClr val="1D8102"/>
                </a:solidFill>
                <a:latin typeface="Courier"/>
              </a:rPr>
              <a:t>          </a:t>
            </a:r>
            <a:r>
              <a:rPr lang="en-AU" sz="1600" b="1" i="0" dirty="0">
                <a:solidFill>
                  <a:srgbClr val="986801"/>
                </a:solidFill>
                <a:effectLst/>
                <a:latin typeface="Courier"/>
              </a:rPr>
              <a:t>"Values"</a:t>
            </a:r>
            <a:r>
              <a:rPr lang="en-AU" sz="1600" b="1" i="0" dirty="0">
                <a:solidFill>
                  <a:srgbClr val="1D8102"/>
                </a:solidFill>
                <a:effectLst/>
                <a:latin typeface="Courier"/>
              </a:rPr>
              <a:t>: [</a:t>
            </a:r>
            <a:r>
              <a:rPr lang="en-AU" sz="1600" b="1" i="0" dirty="0">
                <a:solidFill>
                  <a:srgbClr val="0B6125"/>
                </a:solidFill>
                <a:effectLst/>
                <a:latin typeface="Courier"/>
              </a:rPr>
              <a:t>"/</a:t>
            </a:r>
            <a:r>
              <a:rPr lang="en-AU" sz="1600" b="1" dirty="0">
                <a:solidFill>
                  <a:srgbClr val="0B6125"/>
                </a:solidFill>
                <a:latin typeface="Courier"/>
              </a:rPr>
              <a:t>public</a:t>
            </a:r>
            <a:r>
              <a:rPr lang="en-AU" sz="1600" b="1" i="0" dirty="0">
                <a:solidFill>
                  <a:srgbClr val="0B6125"/>
                </a:solidFill>
                <a:effectLst/>
                <a:latin typeface="Courier"/>
              </a:rPr>
              <a:t>/*"</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1D8102"/>
                </a:solidFill>
                <a:effectLst/>
                <a:latin typeface="Courier"/>
              </a:rPr>
              <a:t>} </a:t>
            </a:r>
            <a:endParaRPr lang="en-AU" sz="1600" b="1" dirty="0">
              <a:solidFill>
                <a:srgbClr val="1D8102"/>
              </a:solidFill>
              <a:latin typeface="Courier"/>
            </a:endParaRPr>
          </a:p>
          <a:p>
            <a:pPr marL="49213" lvl="2" algn="l"/>
            <a:r>
              <a:rPr lang="en-AU" sz="1600" b="1" i="0" dirty="0">
                <a:solidFill>
                  <a:srgbClr val="1D8102"/>
                </a:solidFill>
                <a:effectLst/>
                <a:latin typeface="Courier"/>
              </a:rPr>
              <a:t>} ]</a:t>
            </a:r>
            <a:endParaRPr lang="en-US" sz="1600" dirty="0">
              <a:latin typeface="Courier"/>
            </a:endParaRPr>
          </a:p>
        </p:txBody>
      </p:sp>
      <p:sp>
        <p:nvSpPr>
          <p:cNvPr id="15" name="TextBox 14">
            <a:extLst>
              <a:ext uri="{FF2B5EF4-FFF2-40B4-BE49-F238E27FC236}">
                <a16:creationId xmlns:a16="http://schemas.microsoft.com/office/drawing/2014/main" id="{6D434E82-4974-42E7-98FA-166E5F50AD70}"/>
              </a:ext>
            </a:extLst>
          </p:cNvPr>
          <p:cNvSpPr txBox="1"/>
          <p:nvPr/>
        </p:nvSpPr>
        <p:spPr>
          <a:xfrm>
            <a:off x="2267415" y="4654195"/>
            <a:ext cx="6257925" cy="1815882"/>
          </a:xfrm>
          <a:prstGeom prst="rect">
            <a:avLst/>
          </a:prstGeom>
          <a:solidFill>
            <a:schemeClr val="bg1">
              <a:lumMod val="85000"/>
              <a:alpha val="30000"/>
            </a:schemeClr>
          </a:solidFill>
          <a:ln>
            <a:noFill/>
          </a:ln>
        </p:spPr>
        <p:txBody>
          <a:bodyPr wrap="square" rtlCol="0">
            <a:spAutoFit/>
          </a:bodyPr>
          <a:lstStyle/>
          <a:p>
            <a:pPr marL="49213" lvl="2" algn="l"/>
            <a:r>
              <a:rPr lang="en-AU" sz="1600" b="1" i="0" dirty="0">
                <a:solidFill>
                  <a:srgbClr val="1D8102"/>
                </a:solidFill>
                <a:effectLst/>
                <a:latin typeface="Courier"/>
              </a:rPr>
              <a:t>[ { </a:t>
            </a:r>
          </a:p>
          <a:p>
            <a:pPr marL="49213" lvl="2" algn="l"/>
            <a:r>
              <a:rPr lang="en-AU" sz="1600" b="1" i="0" dirty="0">
                <a:solidFill>
                  <a:srgbClr val="1D8102"/>
                </a:solidFill>
                <a:effectLst/>
                <a:latin typeface="Courier"/>
              </a:rPr>
              <a:t>       </a:t>
            </a:r>
            <a:r>
              <a:rPr lang="en-AU" sz="1600" b="1" i="0" dirty="0">
                <a:solidFill>
                  <a:srgbClr val="986801"/>
                </a:solidFill>
                <a:effectLst/>
                <a:latin typeface="Courier"/>
              </a:rPr>
              <a:t>"Field"</a:t>
            </a:r>
            <a:r>
              <a:rPr lang="en-AU" sz="1600" b="1" i="0" dirty="0">
                <a:solidFill>
                  <a:srgbClr val="1D8102"/>
                </a:solidFill>
                <a:effectLst/>
                <a:latin typeface="Courier"/>
              </a:rPr>
              <a:t>: </a:t>
            </a:r>
            <a:r>
              <a:rPr lang="en-AU" sz="1600" b="1" i="0" dirty="0">
                <a:solidFill>
                  <a:srgbClr val="0B6125"/>
                </a:solidFill>
                <a:effectLst/>
                <a:latin typeface="Courier"/>
              </a:rPr>
              <a:t>"path-pattern"</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986801"/>
                </a:solidFill>
                <a:effectLst/>
                <a:latin typeface="Courier"/>
              </a:rPr>
              <a:t>"</a:t>
            </a:r>
            <a:r>
              <a:rPr lang="en-AU" sz="1600" b="1" i="0" dirty="0" err="1">
                <a:solidFill>
                  <a:srgbClr val="986801"/>
                </a:solidFill>
                <a:effectLst/>
                <a:latin typeface="Courier"/>
              </a:rPr>
              <a:t>PathPatternConfig</a:t>
            </a:r>
            <a:r>
              <a:rPr lang="en-AU" sz="1600" b="1" i="0" dirty="0">
                <a:solidFill>
                  <a:srgbClr val="986801"/>
                </a:solidFill>
                <a:effectLst/>
                <a:latin typeface="Courier"/>
              </a:rPr>
              <a:t>"</a:t>
            </a:r>
            <a:r>
              <a:rPr lang="en-AU" sz="1600" b="1" i="0" dirty="0">
                <a:solidFill>
                  <a:srgbClr val="1D8102"/>
                </a:solidFill>
                <a:effectLst/>
                <a:latin typeface="Courier"/>
              </a:rPr>
              <a:t>: { </a:t>
            </a:r>
          </a:p>
          <a:p>
            <a:pPr marL="49213" lvl="2" algn="l"/>
            <a:r>
              <a:rPr lang="en-AU" sz="1600" b="1" dirty="0">
                <a:solidFill>
                  <a:srgbClr val="1D8102"/>
                </a:solidFill>
                <a:latin typeface="Courier"/>
              </a:rPr>
              <a:t>          </a:t>
            </a:r>
            <a:r>
              <a:rPr lang="en-AU" sz="1600" b="1" i="0" dirty="0">
                <a:solidFill>
                  <a:srgbClr val="986801"/>
                </a:solidFill>
                <a:effectLst/>
                <a:latin typeface="Courier"/>
              </a:rPr>
              <a:t>"Values"</a:t>
            </a:r>
            <a:r>
              <a:rPr lang="en-AU" sz="1600" b="1" i="0" dirty="0">
                <a:solidFill>
                  <a:srgbClr val="1D8102"/>
                </a:solidFill>
                <a:effectLst/>
                <a:latin typeface="Courier"/>
              </a:rPr>
              <a:t>: [</a:t>
            </a:r>
            <a:r>
              <a:rPr lang="en-AU" sz="1600" b="1" i="0" dirty="0">
                <a:solidFill>
                  <a:srgbClr val="0B6125"/>
                </a:solidFill>
                <a:effectLst/>
                <a:latin typeface="Courier"/>
              </a:rPr>
              <a:t>"/</a:t>
            </a:r>
            <a:r>
              <a:rPr lang="en-AU" sz="1600" b="1" dirty="0">
                <a:solidFill>
                  <a:srgbClr val="0B6125"/>
                </a:solidFill>
                <a:latin typeface="Courier"/>
              </a:rPr>
              <a:t>admin</a:t>
            </a:r>
            <a:r>
              <a:rPr lang="en-AU" sz="1600" b="1" i="0" dirty="0">
                <a:solidFill>
                  <a:srgbClr val="0B6125"/>
                </a:solidFill>
                <a:effectLst/>
                <a:latin typeface="Courier"/>
              </a:rPr>
              <a:t>/*"</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1D8102"/>
                </a:solidFill>
                <a:effectLst/>
                <a:latin typeface="Courier"/>
              </a:rPr>
              <a:t>} </a:t>
            </a:r>
            <a:r>
              <a:rPr lang="en-AU" sz="1600" b="1" dirty="0">
                <a:solidFill>
                  <a:srgbClr val="1D8102"/>
                </a:solidFill>
                <a:latin typeface="Courier"/>
              </a:rPr>
              <a:t>   </a:t>
            </a:r>
          </a:p>
          <a:p>
            <a:pPr marL="49213" lvl="2" algn="l"/>
            <a:r>
              <a:rPr lang="en-AU" sz="1600" b="1" i="0" dirty="0">
                <a:solidFill>
                  <a:srgbClr val="1D8102"/>
                </a:solidFill>
                <a:effectLst/>
                <a:latin typeface="Courier"/>
              </a:rPr>
              <a:t>} ]</a:t>
            </a:r>
            <a:endParaRPr lang="en-US" sz="1600" dirty="0">
              <a:latin typeface="Courier"/>
            </a:endParaRPr>
          </a:p>
        </p:txBody>
      </p:sp>
    </p:spTree>
    <p:extLst>
      <p:ext uri="{BB962C8B-B14F-4D97-AF65-F5344CB8AC3E}">
        <p14:creationId xmlns:p14="http://schemas.microsoft.com/office/powerpoint/2010/main" val="2406648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153379" y="2250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218719" y="788603"/>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685800" lvl="1" indent="-228240" algn="l">
              <a:lnSpc>
                <a:spcPct val="90000"/>
              </a:lnSpc>
              <a:spcBef>
                <a:spcPts val="1001"/>
              </a:spcBef>
              <a:buClr>
                <a:srgbClr val="000000"/>
              </a:buClr>
              <a:buSzPct val="100000"/>
              <a:buFont typeface="Arial"/>
              <a:buChar char="•"/>
            </a:pPr>
            <a:r>
              <a:rPr lang="en-US" sz="2400" dirty="0">
                <a:solidFill>
                  <a:srgbClr val="16191F"/>
                </a:solidFill>
                <a:latin typeface="Amazon Ember"/>
              </a:rPr>
              <a:t>More </a:t>
            </a:r>
            <a:r>
              <a:rPr lang="en-AU" sz="2400" spc="-1" dirty="0">
                <a:solidFill>
                  <a:srgbClr val="000000"/>
                </a:solidFill>
                <a:latin typeface="+mn-lt"/>
              </a:rPr>
              <a:t>compute resources</a:t>
            </a:r>
            <a:r>
              <a:rPr lang="en-US" sz="2400" dirty="0">
                <a:solidFill>
                  <a:srgbClr val="16191F"/>
                </a:solidFill>
                <a:latin typeface="Amazon Ember"/>
              </a:rPr>
              <a:t> </a:t>
            </a:r>
            <a:r>
              <a:rPr lang="en-US" sz="2400" b="0" i="0" dirty="0">
                <a:solidFill>
                  <a:srgbClr val="16191F"/>
                </a:solidFill>
                <a:effectLst/>
                <a:latin typeface="Amazon Ember"/>
              </a:rPr>
              <a:t>can be added </a:t>
            </a:r>
            <a:r>
              <a:rPr lang="en-US" sz="2400" b="1" i="0" dirty="0">
                <a:solidFill>
                  <a:srgbClr val="16191F"/>
                </a:solidFill>
                <a:effectLst/>
                <a:latin typeface="Amazon Ember"/>
              </a:rPr>
              <a:t>(</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spTree>
    <p:extLst>
      <p:ext uri="{BB962C8B-B14F-4D97-AF65-F5344CB8AC3E}">
        <p14:creationId xmlns:p14="http://schemas.microsoft.com/office/powerpoint/2010/main" val="374861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t>
            </a:r>
            <a:r>
              <a:rPr lang="en-AU" sz="2400" dirty="0"/>
              <a:t>Internet Protocol version 4</a:t>
            </a:r>
            <a:r>
              <a:rPr lang="en-US" sz="2400" dirty="0"/>
              <a:t>) address has 4 bytes (32 bits) separated by periods.</a:t>
            </a:r>
          </a:p>
          <a:p>
            <a:pPr lvl="1"/>
            <a:r>
              <a:rPr lang="en-AU" dirty="0"/>
              <a:t>e.g., 192.168.1.10</a:t>
            </a:r>
          </a:p>
          <a:p>
            <a:pPr marL="457200" lvl="1" indent="0">
              <a:buNone/>
            </a:pPr>
            <a:endParaRPr lang="en-US" sz="2400" dirty="0"/>
          </a:p>
        </p:txBody>
      </p:sp>
    </p:spTree>
    <p:extLst>
      <p:ext uri="{BB962C8B-B14F-4D97-AF65-F5344CB8AC3E}">
        <p14:creationId xmlns:p14="http://schemas.microsoft.com/office/powerpoint/2010/main" val="9844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153379" y="2250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218719" y="788603"/>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685800" lvl="1" indent="-228240" algn="l">
              <a:lnSpc>
                <a:spcPct val="90000"/>
              </a:lnSpc>
              <a:spcBef>
                <a:spcPts val="1001"/>
              </a:spcBef>
              <a:buClr>
                <a:srgbClr val="000000"/>
              </a:buClr>
              <a:buSzPct val="100000"/>
              <a:buFont typeface="Arial"/>
              <a:buChar char="•"/>
            </a:pPr>
            <a:r>
              <a:rPr lang="en-US" sz="2400" dirty="0">
                <a:solidFill>
                  <a:srgbClr val="16191F"/>
                </a:solidFill>
                <a:latin typeface="Amazon Ember"/>
              </a:rPr>
              <a:t>More </a:t>
            </a:r>
            <a:r>
              <a:rPr lang="en-AU" sz="2400" spc="-1" dirty="0">
                <a:solidFill>
                  <a:srgbClr val="000000"/>
                </a:solidFill>
                <a:latin typeface="+mn-lt"/>
              </a:rPr>
              <a:t>compute resources</a:t>
            </a:r>
            <a:r>
              <a:rPr lang="en-US" sz="2400" dirty="0">
                <a:solidFill>
                  <a:srgbClr val="16191F"/>
                </a:solidFill>
                <a:latin typeface="Amazon Ember"/>
              </a:rPr>
              <a:t> </a:t>
            </a:r>
            <a:r>
              <a:rPr lang="en-US" sz="2400" b="0" i="0" dirty="0">
                <a:solidFill>
                  <a:srgbClr val="16191F"/>
                </a:solidFill>
                <a:effectLst/>
                <a:latin typeface="Amazon Ember"/>
              </a:rPr>
              <a:t>can be added </a:t>
            </a:r>
            <a:r>
              <a:rPr lang="en-US" sz="2400" b="1" i="0" dirty="0">
                <a:solidFill>
                  <a:srgbClr val="16191F"/>
                </a:solidFill>
                <a:effectLst/>
                <a:latin typeface="Amazon Ember"/>
              </a:rPr>
              <a:t>(</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r>
              <a:rPr lang="en-AU" sz="2400" b="0" strike="noStrike" spc="-1" dirty="0">
                <a:solidFill>
                  <a:srgbClr val="FF0000"/>
                </a:solidFill>
                <a:latin typeface="+mn-lt"/>
              </a:rPr>
              <a:t>What are horizonal scaling and vertical scaling?</a:t>
            </a:r>
            <a:endParaRPr lang="en-AU" sz="2400" b="0" strike="noStrike" spc="-1" dirty="0">
              <a:solidFill>
                <a:srgbClr val="000000"/>
              </a:solidFill>
              <a:latin typeface="+mn-lt"/>
            </a:endParaRP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pic>
        <p:nvPicPr>
          <p:cNvPr id="6" name="Picture 5">
            <a:extLst>
              <a:ext uri="{FF2B5EF4-FFF2-40B4-BE49-F238E27FC236}">
                <a16:creationId xmlns:a16="http://schemas.microsoft.com/office/drawing/2014/main" id="{17EA6635-F684-4720-B24D-9D0D33971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15" y="2512624"/>
            <a:ext cx="8123495" cy="3556773"/>
          </a:xfrm>
          <a:prstGeom prst="rect">
            <a:avLst/>
          </a:prstGeom>
        </p:spPr>
      </p:pic>
    </p:spTree>
    <p:extLst>
      <p:ext uri="{BB962C8B-B14F-4D97-AF65-F5344CB8AC3E}">
        <p14:creationId xmlns:p14="http://schemas.microsoft.com/office/powerpoint/2010/main" val="2646292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302316" y="425911"/>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367656" y="989494"/>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228600" indent="-228240" algn="l">
              <a:lnSpc>
                <a:spcPct val="90000"/>
              </a:lnSpc>
              <a:spcBef>
                <a:spcPts val="1001"/>
              </a:spcBef>
              <a:buClr>
                <a:srgbClr val="000000"/>
              </a:buClr>
              <a:buSzPct val="100000"/>
              <a:buFont typeface="Arial"/>
              <a:buChar char="•"/>
            </a:pPr>
            <a:r>
              <a:rPr lang="en-AU" sz="2400" spc="-1" dirty="0">
                <a:solidFill>
                  <a:srgbClr val="000000"/>
                </a:solidFill>
                <a:latin typeface="+mn-lt"/>
              </a:rPr>
              <a:t>Enables health check of compute resources.</a:t>
            </a:r>
          </a:p>
          <a:p>
            <a:pPr marL="685800" lvl="1" indent="-228240" algn="l">
              <a:lnSpc>
                <a:spcPct val="90000"/>
              </a:lnSpc>
              <a:spcBef>
                <a:spcPts val="1001"/>
              </a:spcBef>
              <a:buClr>
                <a:srgbClr val="000000"/>
              </a:buClr>
              <a:buSzPct val="100000"/>
              <a:buFont typeface="Arial"/>
              <a:buChar char="•"/>
            </a:pPr>
            <a:r>
              <a:rPr lang="en-AU" sz="2400" spc="-1" dirty="0">
                <a:solidFill>
                  <a:srgbClr val="000000"/>
                </a:solidFill>
                <a:latin typeface="+mn-lt"/>
              </a:rPr>
              <a:t>Healthy: a target is responsive and functioning as expected.</a:t>
            </a: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pic>
        <p:nvPicPr>
          <p:cNvPr id="6" name="Picture 5">
            <a:extLst>
              <a:ext uri="{FF2B5EF4-FFF2-40B4-BE49-F238E27FC236}">
                <a16:creationId xmlns:a16="http://schemas.microsoft.com/office/drawing/2014/main" id="{C7AA98EB-AF96-43A8-BB22-EDB0E191E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742" y="2679681"/>
            <a:ext cx="8123495" cy="3556773"/>
          </a:xfrm>
          <a:prstGeom prst="rect">
            <a:avLst/>
          </a:prstGeom>
        </p:spPr>
      </p:pic>
    </p:spTree>
    <p:extLst>
      <p:ext uri="{BB962C8B-B14F-4D97-AF65-F5344CB8AC3E}">
        <p14:creationId xmlns:p14="http://schemas.microsoft.com/office/powerpoint/2010/main" val="214164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6361127" cy="679868"/>
          </a:xfrm>
        </p:spPr>
        <p:txBody>
          <a:bodyPr>
            <a:normAutofit fontScale="90000"/>
          </a:bodyPr>
          <a:lstStyle/>
          <a:p>
            <a:r>
              <a:rPr lang="en-US" sz="3200" b="1" dirty="0"/>
              <a:t>Set up an ALB (Application Load Balancer) </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Navigate to EC2 Dashboard and Click “Load balancers”</a:t>
            </a:r>
          </a:p>
          <a:p>
            <a:pPr lvl="1">
              <a:buFont typeface="Courier New" panose="02070309020205020404" pitchFamily="49" charset="0"/>
              <a:buChar char="o"/>
            </a:pPr>
            <a:endParaRPr lang="en-US" sz="2200" dirty="0"/>
          </a:p>
        </p:txBody>
      </p:sp>
      <p:pic>
        <p:nvPicPr>
          <p:cNvPr id="8" name="Picture 7">
            <a:extLst>
              <a:ext uri="{FF2B5EF4-FFF2-40B4-BE49-F238E27FC236}">
                <a16:creationId xmlns:a16="http://schemas.microsoft.com/office/drawing/2014/main" id="{87D773C7-5EAA-4602-833A-1D7146F07546}"/>
              </a:ext>
            </a:extLst>
          </p:cNvPr>
          <p:cNvPicPr>
            <a:picLocks noChangeAspect="1"/>
          </p:cNvPicPr>
          <p:nvPr/>
        </p:nvPicPr>
        <p:blipFill>
          <a:blip r:embed="rId3"/>
          <a:stretch>
            <a:fillRect/>
          </a:stretch>
        </p:blipFill>
        <p:spPr>
          <a:xfrm>
            <a:off x="2070846" y="1699688"/>
            <a:ext cx="7867542" cy="3458624"/>
          </a:xfrm>
          <a:prstGeom prst="rect">
            <a:avLst/>
          </a:prstGeom>
        </p:spPr>
      </p:pic>
    </p:spTree>
    <p:extLst>
      <p:ext uri="{BB962C8B-B14F-4D97-AF65-F5344CB8AC3E}">
        <p14:creationId xmlns:p14="http://schemas.microsoft.com/office/powerpoint/2010/main" val="3304753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2660073"/>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6361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2330824" cy="679868"/>
          </a:xfrm>
        </p:spPr>
        <p:txBody>
          <a:bodyPr>
            <a:normAutofit/>
          </a:bodyPr>
          <a:lstStyle/>
          <a:p>
            <a:r>
              <a:rPr lang="en-US" sz="3200" b="1" dirty="0"/>
              <a:t>Scheme</a:t>
            </a:r>
            <a:endParaRPr lang="en-US" b="1" dirty="0"/>
          </a:p>
        </p:txBody>
      </p:sp>
      <p:sp>
        <p:nvSpPr>
          <p:cNvPr id="3" name="Content Placeholder 2"/>
          <p:cNvSpPr>
            <a:spLocks noGrp="1"/>
          </p:cNvSpPr>
          <p:nvPr>
            <p:ph idx="1"/>
          </p:nvPr>
        </p:nvSpPr>
        <p:spPr>
          <a:xfrm>
            <a:off x="448235" y="1195911"/>
            <a:ext cx="6828865" cy="960337"/>
          </a:xfrm>
          <a:ln w="12700">
            <a:solidFill>
              <a:schemeClr val="tx1"/>
            </a:solidFill>
          </a:ln>
        </p:spPr>
        <p:txBody>
          <a:bodyPr>
            <a:normAutofit fontScale="92500"/>
          </a:bodyPr>
          <a:lstStyle/>
          <a:p>
            <a:r>
              <a:rPr lang="en-AU" sz="2400" dirty="0"/>
              <a:t>Internet-facing indicates the ALB has a </a:t>
            </a:r>
            <a:r>
              <a:rPr lang="en-AU" sz="2400" b="1" dirty="0"/>
              <a:t>public IP address</a:t>
            </a:r>
            <a:r>
              <a:rPr lang="en-AU" sz="2400" dirty="0"/>
              <a:t>.</a:t>
            </a:r>
          </a:p>
          <a:p>
            <a:r>
              <a:rPr lang="en-AU" sz="2400" dirty="0"/>
              <a:t>Internal means the ALB has a </a:t>
            </a:r>
            <a:r>
              <a:rPr lang="en-AU" sz="2400" b="1" dirty="0"/>
              <a:t>private IP address</a:t>
            </a:r>
            <a:r>
              <a:rPr lang="en-AU" sz="2400" dirty="0"/>
              <a:t>.</a:t>
            </a:r>
          </a:p>
          <a:p>
            <a:endParaRPr lang="en-AU" sz="2400" dirty="0"/>
          </a:p>
          <a:p>
            <a:pPr lvl="1">
              <a:buFont typeface="Courier New" panose="02070309020205020404" pitchFamily="49" charset="0"/>
              <a:buChar char="o"/>
            </a:pPr>
            <a:endParaRPr lang="en-US" sz="2200" dirty="0"/>
          </a:p>
        </p:txBody>
      </p:sp>
      <p:pic>
        <p:nvPicPr>
          <p:cNvPr id="7" name="Picture 6">
            <a:extLst>
              <a:ext uri="{FF2B5EF4-FFF2-40B4-BE49-F238E27FC236}">
                <a16:creationId xmlns:a16="http://schemas.microsoft.com/office/drawing/2014/main" id="{FAD5F65D-0C25-4000-A50B-692955D97DB3}"/>
              </a:ext>
            </a:extLst>
          </p:cNvPr>
          <p:cNvPicPr>
            <a:picLocks noChangeAspect="1"/>
          </p:cNvPicPr>
          <p:nvPr/>
        </p:nvPicPr>
        <p:blipFill>
          <a:blip r:embed="rId3"/>
          <a:stretch>
            <a:fillRect/>
          </a:stretch>
        </p:blipFill>
        <p:spPr>
          <a:xfrm>
            <a:off x="7515927" y="2354735"/>
            <a:ext cx="3871136" cy="3706906"/>
          </a:xfrm>
          <a:prstGeom prst="rect">
            <a:avLst/>
          </a:prstGeom>
        </p:spPr>
      </p:pic>
      <p:cxnSp>
        <p:nvCxnSpPr>
          <p:cNvPr id="8" name="Straight Arrow Connector 7">
            <a:extLst>
              <a:ext uri="{FF2B5EF4-FFF2-40B4-BE49-F238E27FC236}">
                <a16:creationId xmlns:a16="http://schemas.microsoft.com/office/drawing/2014/main" id="{09C02251-521F-48C0-A1B0-9571B6DE079F}"/>
              </a:ext>
            </a:extLst>
          </p:cNvPr>
          <p:cNvCxnSpPr>
            <a:cxnSpLocks/>
            <a:stCxn id="3" idx="2"/>
          </p:cNvCxnSpPr>
          <p:nvPr/>
        </p:nvCxnSpPr>
        <p:spPr>
          <a:xfrm>
            <a:off x="3862668" y="2156248"/>
            <a:ext cx="5299261" cy="172846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DFEC4A0-345F-49D0-AB22-6D6C3FA45E1E}"/>
              </a:ext>
            </a:extLst>
          </p:cNvPr>
          <p:cNvSpPr txBox="1">
            <a:spLocks/>
          </p:cNvSpPr>
          <p:nvPr/>
        </p:nvSpPr>
        <p:spPr>
          <a:xfrm>
            <a:off x="448235" y="4305300"/>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Both schemes route the client’s requests to targets’ </a:t>
            </a:r>
            <a:r>
              <a:rPr lang="en-AU" sz="2200" b="1" dirty="0"/>
              <a:t>private IP addresses</a:t>
            </a:r>
            <a:r>
              <a:rPr lang="en-AU" sz="2200" dirty="0"/>
              <a:t>. </a:t>
            </a:r>
          </a:p>
        </p:txBody>
      </p:sp>
      <p:cxnSp>
        <p:nvCxnSpPr>
          <p:cNvPr id="12" name="Straight Arrow Connector 11">
            <a:extLst>
              <a:ext uri="{FF2B5EF4-FFF2-40B4-BE49-F238E27FC236}">
                <a16:creationId xmlns:a16="http://schemas.microsoft.com/office/drawing/2014/main" id="{74AD3689-4B46-470F-B957-319623A7763F}"/>
              </a:ext>
            </a:extLst>
          </p:cNvPr>
          <p:cNvCxnSpPr>
            <a:cxnSpLocks/>
            <a:stCxn id="10" idx="3"/>
          </p:cNvCxnSpPr>
          <p:nvPr/>
        </p:nvCxnSpPr>
        <p:spPr>
          <a:xfrm flipV="1">
            <a:off x="6953250" y="4591052"/>
            <a:ext cx="2208679" cy="1263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AED6D21-587D-48B0-98DF-668410470DFC}"/>
              </a:ext>
            </a:extLst>
          </p:cNvPr>
          <p:cNvSpPr txBox="1">
            <a:spLocks/>
          </p:cNvSpPr>
          <p:nvPr/>
        </p:nvSpPr>
        <p:spPr>
          <a:xfrm>
            <a:off x="448234" y="5621682"/>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Targets do NOT need public IP addresses to receive requests from the ALB. </a:t>
            </a:r>
          </a:p>
        </p:txBody>
      </p:sp>
      <p:cxnSp>
        <p:nvCxnSpPr>
          <p:cNvPr id="24" name="Straight Arrow Connector 23">
            <a:extLst>
              <a:ext uri="{FF2B5EF4-FFF2-40B4-BE49-F238E27FC236}">
                <a16:creationId xmlns:a16="http://schemas.microsoft.com/office/drawing/2014/main" id="{0EFD28FA-336D-4045-BCCD-94AD40FD6134}"/>
              </a:ext>
            </a:extLst>
          </p:cNvPr>
          <p:cNvCxnSpPr>
            <a:cxnSpLocks/>
            <a:stCxn id="23" idx="3"/>
          </p:cNvCxnSpPr>
          <p:nvPr/>
        </p:nvCxnSpPr>
        <p:spPr>
          <a:xfrm flipV="1">
            <a:off x="6953249" y="5621682"/>
            <a:ext cx="1104340" cy="4120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50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6" name="Rectangle 5">
            <a:extLst>
              <a:ext uri="{FF2B5EF4-FFF2-40B4-BE49-F238E27FC236}">
                <a16:creationId xmlns:a16="http://schemas.microsoft.com/office/drawing/2014/main" id="{05AAADFB-851F-44C8-A05D-8287C8876F10}"/>
              </a:ext>
            </a:extLst>
          </p:cNvPr>
          <p:cNvSpPr/>
          <p:nvPr/>
        </p:nvSpPr>
        <p:spPr>
          <a:xfrm>
            <a:off x="1475510" y="4069632"/>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6698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409557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591365" cy="4576239"/>
          </a:xfrm>
          <a:ln w="12700">
            <a:noFill/>
          </a:ln>
        </p:spPr>
        <p:txBody>
          <a:bodyPr>
            <a:normAutofit/>
          </a:bodyPr>
          <a:lstStyle/>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altLang="zh-CN" sz="2400" dirty="0"/>
              <a:t>IPv4 uses an address format with 4 bytes (32 bits)</a:t>
            </a:r>
            <a:endParaRPr lang="en-AU" sz="2400" dirty="0"/>
          </a:p>
          <a:p>
            <a:pPr lvl="2"/>
            <a:r>
              <a:rPr lang="en-AU" altLang="zh-CN" sz="2400" dirty="0"/>
              <a:t>IPv4</a:t>
            </a:r>
            <a:r>
              <a:rPr lang="en-AU" sz="2400" dirty="0"/>
              <a:t> allows for </a:t>
            </a:r>
            <a:r>
              <a:rPr lang="en-US" sz="2400" dirty="0"/>
              <a:t>about 4.3 billion addresses: 2^32= 2^32</a:t>
            </a:r>
          </a:p>
          <a:p>
            <a:pPr lvl="2"/>
            <a:r>
              <a:rPr lang="en-US" sz="2400" dirty="0"/>
              <a:t>The number of internet-connected devices has been increasing all the time.</a:t>
            </a:r>
          </a:p>
          <a:p>
            <a:pPr lvl="2"/>
            <a:endParaRPr lang="en-AU" altLang="zh-CN" sz="2400" dirty="0"/>
          </a:p>
          <a:p>
            <a:pPr lvl="2"/>
            <a:r>
              <a:rPr lang="en-AU" altLang="zh-CN" sz="2400" dirty="0"/>
              <a:t>IPv6 uses an address format with 16 bytes (128 bits)</a:t>
            </a:r>
            <a:endParaRPr lang="en-AU" sz="2400" dirty="0"/>
          </a:p>
          <a:p>
            <a:pPr lvl="2"/>
            <a:r>
              <a:rPr lang="en-AU" altLang="zh-CN" sz="2400" dirty="0"/>
              <a:t>IPv4</a:t>
            </a:r>
            <a:r>
              <a:rPr lang="en-AU" sz="2400" dirty="0"/>
              <a:t> allows for </a:t>
            </a:r>
            <a:r>
              <a:rPr lang="en-US" sz="2400" dirty="0"/>
              <a:t>a much larger of number of addresses: 2^128</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98827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591365" cy="2233089"/>
          </a:xfrm>
          <a:ln w="12700">
            <a:noFill/>
          </a:ln>
        </p:spPr>
        <p:txBody>
          <a:bodyPr>
            <a:normAutofit/>
          </a:bodyPr>
          <a:lstStyle/>
          <a:p>
            <a:pPr lvl="1"/>
            <a:endParaRPr lang="en-AU" dirty="0">
              <a:solidFill>
                <a:srgbClr val="C00000"/>
              </a:solidFill>
            </a:endParaRPr>
          </a:p>
          <a:p>
            <a:pPr lvl="1"/>
            <a:r>
              <a:rPr lang="en-AU" dirty="0">
                <a:solidFill>
                  <a:srgbClr val="C00000"/>
                </a:solidFill>
              </a:rPr>
              <a:t>How</a:t>
            </a:r>
            <a:r>
              <a:rPr lang="zh-CN" altLang="en-US" dirty="0">
                <a:solidFill>
                  <a:srgbClr val="C00000"/>
                </a:solidFill>
              </a:rPr>
              <a:t> </a:t>
            </a:r>
            <a:r>
              <a:rPr lang="en-AU" altLang="zh-CN" dirty="0">
                <a:solidFill>
                  <a:srgbClr val="C00000"/>
                </a:solidFill>
              </a:rPr>
              <a:t>to</a:t>
            </a:r>
            <a:r>
              <a:rPr lang="zh-CN" altLang="en-US" dirty="0">
                <a:solidFill>
                  <a:srgbClr val="C00000"/>
                </a:solidFill>
              </a:rPr>
              <a:t> </a:t>
            </a:r>
            <a:r>
              <a:rPr lang="en-AU" altLang="zh-CN" dirty="0">
                <a:solidFill>
                  <a:srgbClr val="C00000"/>
                </a:solidFill>
              </a:rPr>
              <a:t>address</a:t>
            </a:r>
            <a:r>
              <a:rPr lang="zh-CN" altLang="en-US" dirty="0">
                <a:solidFill>
                  <a:srgbClr val="C00000"/>
                </a:solidFill>
              </a:rPr>
              <a:t> </a:t>
            </a:r>
            <a:r>
              <a:rPr lang="en-AU" altLang="zh-CN" dirty="0">
                <a:solidFill>
                  <a:srgbClr val="C00000"/>
                </a:solidFill>
              </a:rPr>
              <a:t>the IPv4</a:t>
            </a:r>
            <a:r>
              <a:rPr lang="zh-CN" altLang="en-US" dirty="0">
                <a:solidFill>
                  <a:srgbClr val="C00000"/>
                </a:solidFill>
              </a:rPr>
              <a:t> </a:t>
            </a:r>
            <a:r>
              <a:rPr lang="en-AU" altLang="zh-CN" dirty="0">
                <a:solidFill>
                  <a:srgbClr val="C00000"/>
                </a:solidFill>
              </a:rPr>
              <a:t>exhaustion problem? </a:t>
            </a:r>
          </a:p>
          <a:p>
            <a:pPr lvl="2"/>
            <a:r>
              <a:rPr lang="en-AU" sz="2400" dirty="0"/>
              <a:t>Fundamental solution: IPv6</a:t>
            </a:r>
            <a:r>
              <a:rPr lang="en-US" sz="2400" dirty="0"/>
              <a:t>.</a:t>
            </a:r>
          </a:p>
          <a:p>
            <a:pPr lvl="2"/>
            <a:r>
              <a:rPr lang="en-US" sz="2400" dirty="0"/>
              <a:t>Mitigation: network address translation (NAT) and private IPv4 address ranges. </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330657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39"/>
            <a:ext cx="7019364" cy="671411"/>
          </a:xfrm>
        </p:spPr>
        <p:txBody>
          <a:bodyPr>
            <a:normAutofit/>
          </a:bodyPr>
          <a:lstStyle/>
          <a:p>
            <a:r>
              <a:rPr lang="en-US" sz="3200" b="1" dirty="0"/>
              <a:t>NAT and private IP address range</a:t>
            </a:r>
          </a:p>
        </p:txBody>
      </p:sp>
      <p:sp>
        <p:nvSpPr>
          <p:cNvPr id="3" name="Content Placeholder 2"/>
          <p:cNvSpPr>
            <a:spLocks noGrp="1"/>
          </p:cNvSpPr>
          <p:nvPr>
            <p:ph idx="1"/>
          </p:nvPr>
        </p:nvSpPr>
        <p:spPr>
          <a:xfrm>
            <a:off x="448236" y="933450"/>
            <a:ext cx="10315015" cy="4576239"/>
          </a:xfrm>
          <a:ln w="12700">
            <a:noFill/>
          </a:ln>
        </p:spPr>
        <p:txBody>
          <a:bodyPr>
            <a:normAutofit/>
          </a:bodyPr>
          <a:lstStyle/>
          <a:p>
            <a:r>
              <a:rPr lang="en-US" sz="2400" dirty="0"/>
              <a:t>NAT: it is a way to map multiple private IPv4 addresses inside an internal network to a public IPv4 address before transmitting data to the internet.</a:t>
            </a:r>
          </a:p>
          <a:p>
            <a:pPr marL="685800" lvl="1" indent="-228240">
              <a:lnSpc>
                <a:spcPct val="90000"/>
              </a:lnSpc>
              <a:spcBef>
                <a:spcPts val="499"/>
              </a:spcBef>
              <a:buClr>
                <a:srgbClr val="000000"/>
              </a:buClr>
              <a:buFont typeface="Arial"/>
              <a:buChar char="•"/>
            </a:pPr>
            <a:r>
              <a:rPr lang="en-US" dirty="0"/>
              <a:t>All the devices in an internal network </a:t>
            </a:r>
            <a:r>
              <a:rPr lang="en-US" b="1" dirty="0"/>
              <a:t>use a single public IPv4 address</a:t>
            </a:r>
            <a:r>
              <a:rPr lang="en-US" dirty="0"/>
              <a:t>.</a:t>
            </a:r>
          </a:p>
          <a:p>
            <a:pPr marL="457200" lvl="1" indent="0">
              <a:buNone/>
            </a:pPr>
            <a:endParaRPr lang="en-US" dirty="0"/>
          </a:p>
          <a:p>
            <a:r>
              <a:rPr lang="en-US" sz="2400" dirty="0"/>
              <a:t>Private IPv4 address range: it is a reserved IP address block that is not routable on the internet. </a:t>
            </a:r>
          </a:p>
          <a:p>
            <a:pPr lvl="1"/>
            <a:r>
              <a:rPr lang="en-AU" dirty="0"/>
              <a:t>It is used for </a:t>
            </a:r>
            <a:r>
              <a:rPr lang="en-US" dirty="0"/>
              <a:t>internal communication among devices within the same internal/private network.</a:t>
            </a:r>
          </a:p>
          <a:p>
            <a:pPr lvl="1"/>
            <a:r>
              <a:rPr lang="en-US" dirty="0"/>
              <a:t>Three address ranges:</a:t>
            </a:r>
            <a:endParaRPr lang="en-AU"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graphicFrame>
        <p:nvGraphicFramePr>
          <p:cNvPr id="5" name="Table 3">
            <a:extLst>
              <a:ext uri="{FF2B5EF4-FFF2-40B4-BE49-F238E27FC236}">
                <a16:creationId xmlns:a16="http://schemas.microsoft.com/office/drawing/2014/main" id="{19264D81-7A43-4018-9DE7-F578D104DEC2}"/>
              </a:ext>
            </a:extLst>
          </p:cNvPr>
          <p:cNvGraphicFramePr/>
          <p:nvPr>
            <p:extLst>
              <p:ext uri="{D42A27DB-BD31-4B8C-83A1-F6EECF244321}">
                <p14:modId xmlns:p14="http://schemas.microsoft.com/office/powerpoint/2010/main" val="4197299257"/>
              </p:ext>
            </p:extLst>
          </p:nvPr>
        </p:nvGraphicFramePr>
        <p:xfrm>
          <a:off x="1934778" y="4697900"/>
          <a:ext cx="7712142" cy="1483200"/>
        </p:xfrm>
        <a:graphic>
          <a:graphicData uri="http://schemas.openxmlformats.org/drawingml/2006/table">
            <a:tbl>
              <a:tblPr/>
              <a:tblGrid>
                <a:gridCol w="3695454">
                  <a:extLst>
                    <a:ext uri="{9D8B030D-6E8A-4147-A177-3AD203B41FA5}">
                      <a16:colId xmlns:a16="http://schemas.microsoft.com/office/drawing/2014/main" val="20000"/>
                    </a:ext>
                  </a:extLst>
                </a:gridCol>
                <a:gridCol w="1932077">
                  <a:extLst>
                    <a:ext uri="{9D8B030D-6E8A-4147-A177-3AD203B41FA5}">
                      <a16:colId xmlns:a16="http://schemas.microsoft.com/office/drawing/2014/main" val="4006141556"/>
                    </a:ext>
                  </a:extLst>
                </a:gridCol>
                <a:gridCol w="2084611">
                  <a:extLst>
                    <a:ext uri="{9D8B030D-6E8A-4147-A177-3AD203B41FA5}">
                      <a16:colId xmlns:a16="http://schemas.microsoft.com/office/drawing/2014/main" val="20001"/>
                    </a:ext>
                  </a:extLst>
                </a:gridCol>
              </a:tblGrid>
              <a:tr h="370800">
                <a:tc>
                  <a:txBody>
                    <a:bodyPr/>
                    <a:lstStyle/>
                    <a:p>
                      <a:pPr>
                        <a:lnSpc>
                          <a:spcPct val="100000"/>
                        </a:lnSpc>
                      </a:pPr>
                      <a:r>
                        <a:rPr lang="en-US" sz="1800" b="1" strike="noStrike" spc="-1" dirty="0">
                          <a:solidFill>
                            <a:schemeClr val="tx1"/>
                          </a:solidFill>
                          <a:latin typeface="Calibri"/>
                        </a:rPr>
                        <a:t>Range</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1" strike="noStrike" kern="1200" spc="-1" dirty="0">
                          <a:solidFill>
                            <a:schemeClr val="tx1"/>
                          </a:solidFill>
                          <a:latin typeface="Calibri"/>
                          <a:ea typeface="+mn-ea"/>
                          <a:cs typeface="+mn-cs"/>
                        </a:rPr>
                        <a:t>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1" strike="noStrike" spc="-1" dirty="0">
                          <a:solidFill>
                            <a:schemeClr val="tx1"/>
                          </a:solidFill>
                          <a:latin typeface="Calibri"/>
                        </a:rPr>
                        <a:t>Total Addresses</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Calibri"/>
                        </a:rPr>
                        <a:t>10.0.0.0         to     10.255.255.255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10.0.0.0/8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0" strike="noStrike" spc="-1" dirty="0">
                          <a:solidFill>
                            <a:srgbClr val="000000"/>
                          </a:solidFill>
                          <a:latin typeface="Calibri"/>
                        </a:rPr>
                        <a:t>2^24 (24 = 32 – 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dirty="0">
                          <a:solidFill>
                            <a:srgbClr val="000000"/>
                          </a:solidFill>
                          <a:latin typeface="Calibri"/>
                        </a:rPr>
                        <a:t>172.16.0.0     to    172.31.255.255</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172.16.0.0/12</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2^20 (20 = </a:t>
                      </a:r>
                      <a:r>
                        <a:rPr lang="en-US" sz="1800" b="0" strike="noStrike" spc="-1" dirty="0">
                          <a:solidFill>
                            <a:srgbClr val="000000"/>
                          </a:solidFill>
                          <a:latin typeface="+mn-lt"/>
                        </a:rPr>
                        <a:t>32 – 12</a:t>
                      </a:r>
                      <a:r>
                        <a:rPr lang="en-US" sz="1800" b="0" strike="noStrike" spc="-1" dirty="0">
                          <a:solidFill>
                            <a:srgbClr val="000000"/>
                          </a:solidFill>
                          <a:latin typeface="Calibri"/>
                        </a:rPr>
                        <a:t>)</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Calibri"/>
                        </a:rPr>
                        <a:t>192.168.0.0   to    192.168.255.255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192.168.0.0/16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2^16 (16 = 32 – 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095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r>
              <a:rPr lang="en-US" sz="2400" dirty="0"/>
              <a:t>An IPv4 address has 4 bytes separated by periods.</a:t>
            </a:r>
          </a:p>
          <a:p>
            <a:pPr lvl="1"/>
            <a:r>
              <a:rPr lang="en-US" dirty="0"/>
              <a:t>t</a:t>
            </a:r>
            <a:r>
              <a:rPr lang="en-US" sz="2400" dirty="0"/>
              <a:t>he first R bits</a:t>
            </a:r>
            <a:r>
              <a:rPr lang="en-US" dirty="0"/>
              <a:t> </a:t>
            </a:r>
            <a:r>
              <a:rPr lang="en-US" sz="2400" dirty="0"/>
              <a:t>correspond to the </a:t>
            </a:r>
            <a:r>
              <a:rPr lang="en-US" sz="2400" b="1" dirty="0"/>
              <a:t>network portion</a:t>
            </a:r>
            <a:r>
              <a:rPr lang="en-US" sz="2400" dirty="0"/>
              <a:t>. </a:t>
            </a:r>
          </a:p>
          <a:p>
            <a:pPr lvl="1"/>
            <a:r>
              <a:rPr lang="en-US" sz="2400" dirty="0"/>
              <a:t>the remaining H </a:t>
            </a:r>
            <a:r>
              <a:rPr lang="en-US" dirty="0"/>
              <a:t>bits (32 – R) </a:t>
            </a:r>
            <a:r>
              <a:rPr lang="en-US" sz="2400" dirty="0"/>
              <a:t>are used for the </a:t>
            </a:r>
            <a:r>
              <a:rPr lang="en-US" sz="2400" b="1" dirty="0"/>
              <a:t>host portion</a:t>
            </a:r>
            <a:r>
              <a:rPr lang="en-US" sz="2400" dirty="0"/>
              <a:t>.</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p:txBody>
      </p:sp>
    </p:spTree>
    <p:extLst>
      <p:ext uri="{BB962C8B-B14F-4D97-AF65-F5344CB8AC3E}">
        <p14:creationId xmlns:p14="http://schemas.microsoft.com/office/powerpoint/2010/main" val="395703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968" y="1165766"/>
            <a:ext cx="8832063" cy="5209850"/>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2003892" y="1053371"/>
            <a:ext cx="907808" cy="416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963252" y="4368799"/>
            <a:ext cx="1084748"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Connector: Curved 10">
            <a:extLst>
              <a:ext uri="{FF2B5EF4-FFF2-40B4-BE49-F238E27FC236}">
                <a16:creationId xmlns:a16="http://schemas.microsoft.com/office/drawing/2014/main" id="{B940C86E-9D6C-4ED3-AC0B-E29CB4ED8B2B}"/>
              </a:ext>
            </a:extLst>
          </p:cNvPr>
          <p:cNvCxnSpPr>
            <a:cxnSpLocks/>
          </p:cNvCxnSpPr>
          <p:nvPr/>
        </p:nvCxnSpPr>
        <p:spPr>
          <a:xfrm rot="16200000" flipH="1">
            <a:off x="660399" y="3789680"/>
            <a:ext cx="3901444" cy="873761"/>
          </a:xfrm>
          <a:prstGeom prst="curvedConnector3">
            <a:avLst>
              <a:gd name="adj1" fmla="val 10052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685" y="933450"/>
            <a:ext cx="8832063" cy="4302705"/>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1625003" y="802910"/>
            <a:ext cx="90780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396685" y="3608933"/>
            <a:ext cx="1364445"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ontent Placeholder 2">
            <a:extLst>
              <a:ext uri="{FF2B5EF4-FFF2-40B4-BE49-F238E27FC236}">
                <a16:creationId xmlns:a16="http://schemas.microsoft.com/office/drawing/2014/main" id="{536384D3-637A-4BE8-9EE5-2ED0EE5CF239}"/>
              </a:ext>
            </a:extLst>
          </p:cNvPr>
          <p:cNvSpPr txBox="1">
            <a:spLocks/>
          </p:cNvSpPr>
          <p:nvPr/>
        </p:nvSpPr>
        <p:spPr>
          <a:xfrm>
            <a:off x="1396685" y="5647765"/>
            <a:ext cx="6348821" cy="948196"/>
          </a:xfrm>
          <a:prstGeom prst="rect">
            <a:avLst/>
          </a:prstGeom>
          <a:ln w="12700">
            <a:no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altLang="zh-CN" sz="2400" dirty="0">
                <a:solidFill>
                  <a:srgbClr val="C00000"/>
                </a:solidFill>
              </a:rPr>
              <a:t>Is the router directly accessible from the internet?</a:t>
            </a:r>
          </a:p>
          <a:p>
            <a:pPr fontAlgn="auto">
              <a:spcAft>
                <a:spcPts val="0"/>
              </a:spcAft>
              <a:buClrTx/>
              <a:buSzTx/>
            </a:pPr>
            <a:r>
              <a:rPr lang="en-AU" sz="2400" dirty="0">
                <a:solidFill>
                  <a:srgbClr val="C00000"/>
                </a:solidFill>
              </a:rPr>
              <a:t>Is Host C directly accessible from the internet?</a:t>
            </a:r>
          </a:p>
          <a:p>
            <a:pPr marL="0" indent="0" fontAlgn="auto">
              <a:spcAft>
                <a:spcPts val="0"/>
              </a:spcAft>
              <a:buClrTx/>
              <a:buSzTx/>
              <a:buFont typeface="Arial" panose="020B0604020202020204" pitchFamily="34" charset="0"/>
              <a:buNone/>
            </a:pPr>
            <a:endParaRPr lang="en-AU" sz="2400" dirty="0"/>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2622743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3601616"/>
            <a:ext cx="7859164" cy="53396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1534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48256" y="2139696"/>
            <a:ext cx="8503920" cy="138074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605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VPC</a:t>
            </a:r>
          </a:p>
        </p:txBody>
      </p:sp>
      <p:sp>
        <p:nvSpPr>
          <p:cNvPr id="3" name="Content Placeholder 2"/>
          <p:cNvSpPr>
            <a:spLocks noGrp="1"/>
          </p:cNvSpPr>
          <p:nvPr>
            <p:ph idx="1"/>
          </p:nvPr>
        </p:nvSpPr>
        <p:spPr>
          <a:xfrm>
            <a:off x="448236" y="888120"/>
            <a:ext cx="11134164" cy="3398130"/>
          </a:xfrm>
        </p:spPr>
        <p:txBody>
          <a:bodyPr>
            <a:normAutofit/>
          </a:bodyPr>
          <a:lstStyle/>
          <a:p>
            <a:r>
              <a:rPr lang="en-AU" sz="2400" b="1" dirty="0"/>
              <a:t>VPC</a:t>
            </a:r>
            <a:r>
              <a:rPr lang="en-US" sz="2400" b="1" dirty="0"/>
              <a:t> (virtual private cloud)</a:t>
            </a:r>
            <a:r>
              <a:rPr lang="en-US" sz="2400" dirty="0"/>
              <a:t>: it is a virtual network dedicated to an AWS account.</a:t>
            </a:r>
          </a:p>
          <a:p>
            <a:pPr lvl="1"/>
            <a:r>
              <a:rPr lang="en-US" dirty="0"/>
              <a:t>It is logically isolated from other virtual networks in the AWS Cloud.</a:t>
            </a:r>
          </a:p>
          <a:p>
            <a:r>
              <a:rPr lang="en-US" sz="2400" b="1" dirty="0"/>
              <a:t>Internet gateway</a:t>
            </a:r>
            <a:r>
              <a:rPr lang="en-US" sz="2400" dirty="0"/>
              <a:t>: provides VPC with internet access</a:t>
            </a:r>
          </a:p>
          <a:p>
            <a:pPr lvl="1"/>
            <a:r>
              <a:rPr lang="en-US" dirty="0"/>
              <a:t>Manage outbound traffic to the internet and inbound traffic to the AWS resources.</a:t>
            </a:r>
            <a:endParaRPr lang="en-AU" dirty="0"/>
          </a:p>
          <a:p>
            <a:r>
              <a:rPr lang="en-AU" sz="2400" b="1" dirty="0"/>
              <a:t>Subnet</a:t>
            </a:r>
            <a:r>
              <a:rPr lang="en-AU" sz="2400" dirty="0"/>
              <a:t>: it </a:t>
            </a:r>
            <a:r>
              <a:rPr lang="en-US" sz="2400" dirty="0"/>
              <a:t>is a range of IP addresses in a VPC.</a:t>
            </a:r>
            <a:r>
              <a:rPr lang="en-AU" sz="2400" dirty="0"/>
              <a:t> </a:t>
            </a:r>
          </a:p>
          <a:p>
            <a:pPr lvl="1"/>
            <a:r>
              <a:rPr lang="en-AU" dirty="0"/>
              <a:t>It is </a:t>
            </a:r>
            <a:r>
              <a:rPr lang="en-US" dirty="0"/>
              <a:t>used to divide a VPC into multiple logical sub-networks. </a:t>
            </a:r>
          </a:p>
          <a:p>
            <a:pPr lvl="1"/>
            <a:r>
              <a:rPr lang="en-US" dirty="0"/>
              <a:t>It can be either public or private sub-network. </a:t>
            </a:r>
          </a:p>
          <a:p>
            <a:pPr lvl="1"/>
            <a:r>
              <a:rPr lang="en-US" dirty="0"/>
              <a:t>It must reside entirely within one Availability Zone.</a:t>
            </a:r>
          </a:p>
        </p:txBody>
      </p:sp>
    </p:spTree>
    <p:extLst>
      <p:ext uri="{BB962C8B-B14F-4D97-AF65-F5344CB8AC3E}">
        <p14:creationId xmlns:p14="http://schemas.microsoft.com/office/powerpoint/2010/main" val="1054535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778447"/>
            <a:ext cx="7150785" cy="58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43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614802"/>
            <a:ext cx="7150785" cy="42507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95E60E5-38FE-4E1B-AAF2-DE102BD93CAE}"/>
              </a:ext>
            </a:extLst>
          </p:cNvPr>
          <p:cNvSpPr txBox="1">
            <a:spLocks/>
          </p:cNvSpPr>
          <p:nvPr/>
        </p:nvSpPr>
        <p:spPr>
          <a:xfrm>
            <a:off x="2692085" y="5123552"/>
            <a:ext cx="7150785" cy="1375452"/>
          </a:xfrm>
          <a:prstGeom prst="rect">
            <a:avLst/>
          </a:prstGeom>
          <a:ln w="12700">
            <a:no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altLang="zh-CN" sz="2400" dirty="0">
                <a:solidFill>
                  <a:srgbClr val="C00000"/>
                </a:solidFill>
              </a:rPr>
              <a:t>Is the Web Server EC2 directly accessible from the internet?</a:t>
            </a:r>
          </a:p>
          <a:p>
            <a:pPr fontAlgn="auto">
              <a:spcAft>
                <a:spcPts val="0"/>
              </a:spcAft>
              <a:buClrTx/>
              <a:buSzTx/>
            </a:pPr>
            <a:r>
              <a:rPr lang="en-AU" sz="2400" dirty="0">
                <a:solidFill>
                  <a:srgbClr val="C00000"/>
                </a:solidFill>
              </a:rPr>
              <a:t>Is the DB Server EC2 directly accessible from the internet?</a:t>
            </a:r>
          </a:p>
          <a:p>
            <a:pPr fontAlgn="auto">
              <a:spcAft>
                <a:spcPts val="0"/>
              </a:spcAft>
              <a:buClrTx/>
              <a:buSzTx/>
            </a:pPr>
            <a:r>
              <a:rPr lang="en-AU" sz="2400" dirty="0">
                <a:solidFill>
                  <a:srgbClr val="C00000"/>
                </a:solidFill>
              </a:rPr>
              <a:t>Is the NAT gateway directly accessible from the internet?</a:t>
            </a:r>
          </a:p>
          <a:p>
            <a:pPr marL="0" indent="0" fontAlgn="auto">
              <a:spcAft>
                <a:spcPts val="0"/>
              </a:spcAft>
              <a:buClrTx/>
              <a:buSzTx/>
              <a:buFont typeface="Arial" panose="020B0604020202020204" pitchFamily="34" charset="0"/>
              <a:buNone/>
            </a:pPr>
            <a:endParaRPr lang="en-AU" sz="2400" dirty="0"/>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3578660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614802"/>
            <a:ext cx="7150785" cy="42507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95E60E5-38FE-4E1B-AAF2-DE102BD93CAE}"/>
              </a:ext>
            </a:extLst>
          </p:cNvPr>
          <p:cNvSpPr txBox="1">
            <a:spLocks/>
          </p:cNvSpPr>
          <p:nvPr/>
        </p:nvSpPr>
        <p:spPr>
          <a:xfrm>
            <a:off x="2692085" y="5123552"/>
            <a:ext cx="8452165" cy="1375452"/>
          </a:xfrm>
          <a:prstGeom prst="rect">
            <a:avLst/>
          </a:prstGeom>
          <a:ln w="12700">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altLang="zh-CN" sz="2400" dirty="0">
                <a:solidFill>
                  <a:srgbClr val="C00000"/>
                </a:solidFill>
              </a:rPr>
              <a:t>Is the Web Server EC2 directly accessible from the internet? Yes</a:t>
            </a:r>
          </a:p>
          <a:p>
            <a:pPr fontAlgn="auto">
              <a:spcAft>
                <a:spcPts val="0"/>
              </a:spcAft>
              <a:buClrTx/>
              <a:buSzTx/>
            </a:pPr>
            <a:r>
              <a:rPr lang="en-AU" sz="2400" dirty="0">
                <a:solidFill>
                  <a:srgbClr val="C00000"/>
                </a:solidFill>
              </a:rPr>
              <a:t>Is the DB Server EC2 directly accessible from the internet? No</a:t>
            </a:r>
          </a:p>
          <a:p>
            <a:pPr fontAlgn="auto">
              <a:spcAft>
                <a:spcPts val="0"/>
              </a:spcAft>
              <a:buClrTx/>
              <a:buSzTx/>
            </a:pPr>
            <a:r>
              <a:rPr lang="en-AU" sz="2400" dirty="0">
                <a:solidFill>
                  <a:srgbClr val="C00000"/>
                </a:solidFill>
              </a:rPr>
              <a:t>Is the NAT gateway directly accessible from the internet? No</a:t>
            </a:r>
          </a:p>
          <a:p>
            <a:pPr marL="0" indent="0" fontAlgn="auto">
              <a:spcAft>
                <a:spcPts val="0"/>
              </a:spcAft>
              <a:buClrTx/>
              <a:buSzTx/>
              <a:buFont typeface="Arial" panose="020B0604020202020204" pitchFamily="34" charset="0"/>
              <a:buNone/>
            </a:pPr>
            <a:endParaRPr lang="en-AU" sz="2400" dirty="0"/>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08923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92314" y="3429000"/>
            <a:ext cx="8409839" cy="181586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39757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Security group</a:t>
            </a:r>
          </a:p>
        </p:txBody>
      </p:sp>
      <p:pic>
        <p:nvPicPr>
          <p:cNvPr id="5" name="Picture 4">
            <a:extLst>
              <a:ext uri="{FF2B5EF4-FFF2-40B4-BE49-F238E27FC236}">
                <a16:creationId xmlns:a16="http://schemas.microsoft.com/office/drawing/2014/main" id="{E1A4CB97-9A73-47AE-851A-DD3097187094}"/>
              </a:ext>
            </a:extLst>
          </p:cNvPr>
          <p:cNvPicPr>
            <a:picLocks noChangeAspect="1"/>
          </p:cNvPicPr>
          <p:nvPr/>
        </p:nvPicPr>
        <p:blipFill>
          <a:blip r:embed="rId3"/>
          <a:stretch>
            <a:fillRect/>
          </a:stretch>
        </p:blipFill>
        <p:spPr>
          <a:xfrm>
            <a:off x="448236" y="999826"/>
            <a:ext cx="10742987" cy="2429174"/>
          </a:xfrm>
          <a:prstGeom prst="rect">
            <a:avLst/>
          </a:prstGeom>
        </p:spPr>
      </p:pic>
      <p:cxnSp>
        <p:nvCxnSpPr>
          <p:cNvPr id="8" name="Straight Connector 7">
            <a:extLst>
              <a:ext uri="{FF2B5EF4-FFF2-40B4-BE49-F238E27FC236}">
                <a16:creationId xmlns:a16="http://schemas.microsoft.com/office/drawing/2014/main" id="{C1444F4E-9418-42B9-8CBC-08074CCB0A79}"/>
              </a:ext>
            </a:extLst>
          </p:cNvPr>
          <p:cNvCxnSpPr/>
          <p:nvPr/>
        </p:nvCxnSpPr>
        <p:spPr>
          <a:xfrm>
            <a:off x="8953500" y="17145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9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what are the network portion and host portion for this IP address?</a:t>
            </a:r>
          </a:p>
          <a:p>
            <a:pPr lvl="3"/>
            <a:r>
              <a:rPr lang="en-US" sz="2400" dirty="0"/>
              <a:t>A notation: 192.168.1.10/24</a:t>
            </a:r>
          </a:p>
          <a:p>
            <a:pPr lvl="4"/>
            <a:r>
              <a:rPr lang="en-US" sz="2400" b="1" dirty="0"/>
              <a:t>CIDR</a:t>
            </a:r>
            <a:r>
              <a:rPr lang="en-US" sz="2400" dirty="0"/>
              <a:t> (Classless Inter-Domain Routing) notation</a:t>
            </a:r>
          </a:p>
        </p:txBody>
      </p:sp>
    </p:spTree>
    <p:extLst>
      <p:ext uri="{BB962C8B-B14F-4D97-AF65-F5344CB8AC3E}">
        <p14:creationId xmlns:p14="http://schemas.microsoft.com/office/powerpoint/2010/main" val="3919884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3"/>
          <a:stretch>
            <a:fillRect/>
          </a:stretch>
        </p:blipFill>
        <p:spPr>
          <a:xfrm>
            <a:off x="448236" y="771264"/>
            <a:ext cx="10431331" cy="4458322"/>
          </a:xfrm>
          <a:prstGeom prst="rect">
            <a:avLst/>
          </a:prstGeom>
        </p:spPr>
      </p:pic>
    </p:spTree>
    <p:extLst>
      <p:ext uri="{BB962C8B-B14F-4D97-AF65-F5344CB8AC3E}">
        <p14:creationId xmlns:p14="http://schemas.microsoft.com/office/powerpoint/2010/main" val="2229118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3"/>
          <a:stretch>
            <a:fillRect/>
          </a:stretch>
        </p:blipFill>
        <p:spPr>
          <a:xfrm>
            <a:off x="448236" y="771264"/>
            <a:ext cx="10431331" cy="4458322"/>
          </a:xfrm>
          <a:prstGeom prst="rect">
            <a:avLst/>
          </a:prstGeom>
        </p:spPr>
      </p:pic>
      <p:sp>
        <p:nvSpPr>
          <p:cNvPr id="3" name="Rectangle 2">
            <a:extLst>
              <a:ext uri="{FF2B5EF4-FFF2-40B4-BE49-F238E27FC236}">
                <a16:creationId xmlns:a16="http://schemas.microsoft.com/office/drawing/2014/main" id="{943002DC-45CF-4847-90EE-C763F83D6E96}"/>
              </a:ext>
            </a:extLst>
          </p:cNvPr>
          <p:cNvSpPr/>
          <p:nvPr/>
        </p:nvSpPr>
        <p:spPr>
          <a:xfrm>
            <a:off x="685797" y="1663585"/>
            <a:ext cx="914400" cy="200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solidFill>
                  <a:srgbClr val="FF0000"/>
                </a:solidFill>
              </a:rPr>
              <a:t>HTTP</a:t>
            </a:r>
          </a:p>
        </p:txBody>
      </p:sp>
    </p:spTree>
    <p:extLst>
      <p:ext uri="{BB962C8B-B14F-4D97-AF65-F5344CB8AC3E}">
        <p14:creationId xmlns:p14="http://schemas.microsoft.com/office/powerpoint/2010/main" val="667883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62CBCB-5144-4FED-AC09-7685ED21F89A}"/>
              </a:ext>
            </a:extLst>
          </p:cNvPr>
          <p:cNvPicPr>
            <a:picLocks noChangeAspect="1"/>
          </p:cNvPicPr>
          <p:nvPr/>
        </p:nvPicPr>
        <p:blipFill>
          <a:blip r:embed="rId3"/>
          <a:stretch>
            <a:fillRect/>
          </a:stretch>
        </p:blipFill>
        <p:spPr>
          <a:xfrm>
            <a:off x="1751382" y="2769009"/>
            <a:ext cx="8726118" cy="3372321"/>
          </a:xfrm>
          <a:prstGeom prst="rect">
            <a:avLst/>
          </a:prstGeom>
        </p:spPr>
      </p:pic>
      <p:sp>
        <p:nvSpPr>
          <p:cNvPr id="2" name="Title 1"/>
          <p:cNvSpPr>
            <a:spLocks noGrp="1"/>
          </p:cNvSpPr>
          <p:nvPr>
            <p:ph type="title"/>
          </p:nvPr>
        </p:nvSpPr>
        <p:spPr>
          <a:xfrm>
            <a:off x="448236" y="95614"/>
            <a:ext cx="3723714" cy="703401"/>
          </a:xfrm>
        </p:spPr>
        <p:txBody>
          <a:bodyPr>
            <a:normAutofit/>
          </a:bodyPr>
          <a:lstStyle/>
          <a:p>
            <a:r>
              <a:rPr lang="en-US" sz="3200" b="1" dirty="0"/>
              <a:t>Listeners and routing</a:t>
            </a:r>
          </a:p>
        </p:txBody>
      </p:sp>
      <p:sp>
        <p:nvSpPr>
          <p:cNvPr id="11" name="Content Placeholder 2">
            <a:extLst>
              <a:ext uri="{FF2B5EF4-FFF2-40B4-BE49-F238E27FC236}">
                <a16:creationId xmlns:a16="http://schemas.microsoft.com/office/drawing/2014/main" id="{67F8BF2B-60FD-4D71-8C93-E96916C7C202}"/>
              </a:ext>
            </a:extLst>
          </p:cNvPr>
          <p:cNvSpPr>
            <a:spLocks noGrp="1"/>
          </p:cNvSpPr>
          <p:nvPr>
            <p:ph idx="1"/>
          </p:nvPr>
        </p:nvSpPr>
        <p:spPr>
          <a:xfrm>
            <a:off x="448236" y="888120"/>
            <a:ext cx="11134164" cy="1702680"/>
          </a:xfrm>
        </p:spPr>
        <p:txBody>
          <a:bodyPr>
            <a:normAutofit/>
          </a:bodyPr>
          <a:lstStyle/>
          <a:p>
            <a:r>
              <a:rPr lang="en-AU" sz="2400" dirty="0"/>
              <a:t>Listener</a:t>
            </a:r>
            <a:r>
              <a:rPr lang="en-US" sz="2400" dirty="0"/>
              <a:t>: it is a process that checks network requests using the protocol and port we configure. </a:t>
            </a:r>
          </a:p>
          <a:p>
            <a:r>
              <a:rPr lang="en-US" sz="2400" b="0" i="0" u="none" strike="noStrike" dirty="0">
                <a:solidFill>
                  <a:srgbClr val="16191F"/>
                </a:solidFill>
                <a:effectLst/>
                <a:latin typeface="+mn-lt"/>
              </a:rPr>
              <a:t>A Listener in ALB supports protocols and ports:</a:t>
            </a:r>
          </a:p>
          <a:p>
            <a:pPr marL="800100" lvl="1" indent="-342900" algn="l">
              <a:buClr>
                <a:schemeClr val="tx1"/>
              </a:buClr>
              <a:buSzPct val="100000"/>
              <a:buFont typeface="Arial" panose="020B0604020202020204" pitchFamily="34" charset="0"/>
              <a:buChar char="•"/>
            </a:pPr>
            <a:r>
              <a:rPr lang="en-US" sz="2400" dirty="0">
                <a:latin typeface="+mn-lt"/>
              </a:rPr>
              <a:t>Protocols: HTTP, HTTPS with Ports: 1-65535</a:t>
            </a:r>
          </a:p>
          <a:p>
            <a:endParaRPr lang="en-US" sz="2400" dirty="0"/>
          </a:p>
        </p:txBody>
      </p:sp>
      <p:cxnSp>
        <p:nvCxnSpPr>
          <p:cNvPr id="14" name="Straight Connector 13">
            <a:extLst>
              <a:ext uri="{FF2B5EF4-FFF2-40B4-BE49-F238E27FC236}">
                <a16:creationId xmlns:a16="http://schemas.microsoft.com/office/drawing/2014/main" id="{9366FDCC-5817-4621-9B55-31127995E3E7}"/>
              </a:ext>
            </a:extLst>
          </p:cNvPr>
          <p:cNvCxnSpPr/>
          <p:nvPr/>
        </p:nvCxnSpPr>
        <p:spPr>
          <a:xfrm>
            <a:off x="4452609" y="46113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0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36" y="152401"/>
            <a:ext cx="3723714" cy="609600"/>
          </a:xfrm>
        </p:spPr>
        <p:txBody>
          <a:bodyPr>
            <a:normAutofit/>
          </a:bodyPr>
          <a:lstStyle/>
          <a:p>
            <a:r>
              <a:rPr lang="en-US" sz="3200" b="1" dirty="0"/>
              <a:t>Create target group</a:t>
            </a:r>
          </a:p>
        </p:txBody>
      </p:sp>
      <p:pic>
        <p:nvPicPr>
          <p:cNvPr id="7" name="Picture 6">
            <a:extLst>
              <a:ext uri="{FF2B5EF4-FFF2-40B4-BE49-F238E27FC236}">
                <a16:creationId xmlns:a16="http://schemas.microsoft.com/office/drawing/2014/main" id="{1908590E-368D-4A6A-88FD-225A3152A99C}"/>
              </a:ext>
            </a:extLst>
          </p:cNvPr>
          <p:cNvPicPr>
            <a:picLocks noChangeAspect="1"/>
          </p:cNvPicPr>
          <p:nvPr/>
        </p:nvPicPr>
        <p:blipFill>
          <a:blip r:embed="rId3"/>
          <a:stretch>
            <a:fillRect/>
          </a:stretch>
        </p:blipFill>
        <p:spPr>
          <a:xfrm>
            <a:off x="2119593" y="1014168"/>
            <a:ext cx="7746712" cy="3223548"/>
          </a:xfrm>
          <a:prstGeom prst="rect">
            <a:avLst/>
          </a:prstGeom>
        </p:spPr>
      </p:pic>
      <p:sp>
        <p:nvSpPr>
          <p:cNvPr id="15" name="Content Placeholder 2">
            <a:extLst>
              <a:ext uri="{FF2B5EF4-FFF2-40B4-BE49-F238E27FC236}">
                <a16:creationId xmlns:a16="http://schemas.microsoft.com/office/drawing/2014/main" id="{ABC358D2-6329-4219-AFC2-381EBB8EA576}"/>
              </a:ext>
            </a:extLst>
          </p:cNvPr>
          <p:cNvSpPr txBox="1">
            <a:spLocks/>
          </p:cNvSpPr>
          <p:nvPr/>
        </p:nvSpPr>
        <p:spPr>
          <a:xfrm>
            <a:off x="1381686" y="4742802"/>
            <a:ext cx="10388782" cy="1758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Instance: specify targets via EC2 instance IDs.</a:t>
            </a:r>
          </a:p>
          <a:p>
            <a:pPr fontAlgn="auto">
              <a:spcAft>
                <a:spcPts val="0"/>
              </a:spcAft>
              <a:buClrTx/>
              <a:buSzTx/>
            </a:pPr>
            <a:r>
              <a:rPr lang="en-US" sz="2400" dirty="0"/>
              <a:t>IP Address: specify targets via IP addresses or IP address ranges.</a:t>
            </a:r>
            <a:endParaRPr lang="en-US" dirty="0"/>
          </a:p>
        </p:txBody>
      </p:sp>
    </p:spTree>
    <p:extLst>
      <p:ext uri="{BB962C8B-B14F-4D97-AF65-F5344CB8AC3E}">
        <p14:creationId xmlns:p14="http://schemas.microsoft.com/office/powerpoint/2010/main" val="424910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4E14A3-55AA-46F9-AC0D-AE6A10AB53D6}"/>
              </a:ext>
            </a:extLst>
          </p:cNvPr>
          <p:cNvPicPr>
            <a:picLocks noChangeAspect="1"/>
          </p:cNvPicPr>
          <p:nvPr/>
        </p:nvPicPr>
        <p:blipFill>
          <a:blip r:embed="rId3"/>
          <a:stretch>
            <a:fillRect/>
          </a:stretch>
        </p:blipFill>
        <p:spPr>
          <a:xfrm>
            <a:off x="614293" y="180876"/>
            <a:ext cx="10440593" cy="3067478"/>
          </a:xfrm>
          <a:prstGeom prst="rect">
            <a:avLst/>
          </a:prstGeom>
        </p:spPr>
      </p:pic>
      <p:pic>
        <p:nvPicPr>
          <p:cNvPr id="7" name="Picture 6">
            <a:extLst>
              <a:ext uri="{FF2B5EF4-FFF2-40B4-BE49-F238E27FC236}">
                <a16:creationId xmlns:a16="http://schemas.microsoft.com/office/drawing/2014/main" id="{839A76B7-657D-48EA-BF67-AC8325C8AF43}"/>
              </a:ext>
            </a:extLst>
          </p:cNvPr>
          <p:cNvPicPr>
            <a:picLocks noChangeAspect="1"/>
          </p:cNvPicPr>
          <p:nvPr/>
        </p:nvPicPr>
        <p:blipFill>
          <a:blip r:embed="rId4"/>
          <a:stretch>
            <a:fillRect/>
          </a:stretch>
        </p:blipFill>
        <p:spPr>
          <a:xfrm>
            <a:off x="614293" y="3429000"/>
            <a:ext cx="10440593" cy="3171576"/>
          </a:xfrm>
          <a:prstGeom prst="rect">
            <a:avLst/>
          </a:prstGeom>
        </p:spPr>
      </p:pic>
    </p:spTree>
    <p:extLst>
      <p:ext uri="{BB962C8B-B14F-4D97-AF65-F5344CB8AC3E}">
        <p14:creationId xmlns:p14="http://schemas.microsoft.com/office/powerpoint/2010/main" val="1323341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D16D35-39A6-4904-9EE8-02E451E3962E}"/>
              </a:ext>
            </a:extLst>
          </p:cNvPr>
          <p:cNvPicPr>
            <a:picLocks noChangeAspect="1"/>
          </p:cNvPicPr>
          <p:nvPr/>
        </p:nvPicPr>
        <p:blipFill>
          <a:blip r:embed="rId3"/>
          <a:stretch>
            <a:fillRect/>
          </a:stretch>
        </p:blipFill>
        <p:spPr>
          <a:xfrm>
            <a:off x="386173" y="366012"/>
            <a:ext cx="4389027" cy="1263311"/>
          </a:xfrm>
          <a:prstGeom prst="rect">
            <a:avLst/>
          </a:prstGeom>
        </p:spPr>
      </p:pic>
      <p:pic>
        <p:nvPicPr>
          <p:cNvPr id="8" name="Picture 7">
            <a:extLst>
              <a:ext uri="{FF2B5EF4-FFF2-40B4-BE49-F238E27FC236}">
                <a16:creationId xmlns:a16="http://schemas.microsoft.com/office/drawing/2014/main" id="{72C1E45C-1BF5-4769-83DD-924FBC54264A}"/>
              </a:ext>
            </a:extLst>
          </p:cNvPr>
          <p:cNvPicPr>
            <a:picLocks noChangeAspect="1"/>
          </p:cNvPicPr>
          <p:nvPr/>
        </p:nvPicPr>
        <p:blipFill>
          <a:blip r:embed="rId4"/>
          <a:stretch>
            <a:fillRect/>
          </a:stretch>
        </p:blipFill>
        <p:spPr>
          <a:xfrm>
            <a:off x="1505840" y="2360698"/>
            <a:ext cx="9993120" cy="3450822"/>
          </a:xfrm>
          <a:prstGeom prst="rect">
            <a:avLst/>
          </a:prstGeom>
        </p:spPr>
      </p:pic>
      <p:cxnSp>
        <p:nvCxnSpPr>
          <p:cNvPr id="9" name="Straight Connector 8">
            <a:extLst>
              <a:ext uri="{FF2B5EF4-FFF2-40B4-BE49-F238E27FC236}">
                <a16:creationId xmlns:a16="http://schemas.microsoft.com/office/drawing/2014/main" id="{F28AABD2-C42F-4E80-8623-109DD9C12CD2}"/>
              </a:ext>
            </a:extLst>
          </p:cNvPr>
          <p:cNvCxnSpPr/>
          <p:nvPr/>
        </p:nvCxnSpPr>
        <p:spPr>
          <a:xfrm>
            <a:off x="5409528" y="561012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95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4"/>
            <a:ext cx="4101776" cy="942975"/>
          </a:xfrm>
        </p:spPr>
        <p:txBody>
          <a:bodyPr>
            <a:normAutofit/>
          </a:bodyPr>
          <a:lstStyle/>
          <a:p>
            <a:r>
              <a:rPr lang="en-AU" sz="3200" b="1" dirty="0"/>
              <a:t>Practice Question</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110061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Q: </a:t>
            </a:r>
            <a:r>
              <a:rPr lang="en-US" sz="2400" dirty="0"/>
              <a:t>Discuss 3 reasons why you would use Application Load Balancing to load balance a Python Django application.</a:t>
            </a:r>
          </a:p>
        </p:txBody>
      </p:sp>
    </p:spTree>
    <p:extLst>
      <p:ext uri="{BB962C8B-B14F-4D97-AF65-F5344CB8AC3E}">
        <p14:creationId xmlns:p14="http://schemas.microsoft.com/office/powerpoint/2010/main" val="2249381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534838" y="730861"/>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Q: </a:t>
            </a:r>
            <a:r>
              <a:rPr lang="en-US" sz="2400" dirty="0"/>
              <a:t>Discuss 3 reasons why you would use Application Load Balancing to load balance a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534838" y="2506792"/>
            <a:ext cx="11474282" cy="30631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fontAlgn="auto">
              <a:spcAft>
                <a:spcPts val="0"/>
              </a:spcAft>
              <a:buClrTx/>
              <a:buSzTx/>
            </a:pPr>
            <a:r>
              <a:rPr lang="en-US" altLang="zh-CN" sz="2400" b="1" dirty="0"/>
              <a:t>High fault-tolerance</a:t>
            </a:r>
            <a:r>
              <a:rPr lang="en-US" sz="2400" b="1" dirty="0"/>
              <a:t>: </a:t>
            </a:r>
            <a:r>
              <a:rPr lang="en-US" sz="2400" dirty="0"/>
              <a:t>the</a:t>
            </a:r>
            <a:r>
              <a:rPr lang="en-US" sz="2400" b="1" dirty="0"/>
              <a:t> </a:t>
            </a:r>
            <a:r>
              <a:rPr lang="en-US" sz="2400" dirty="0"/>
              <a:t>ALB can distribute traffic to multiple targets in multiple groups, making the Django application healthy and improving its fault-tolerance.</a:t>
            </a:r>
          </a:p>
          <a:p>
            <a:pPr fontAlgn="auto">
              <a:spcAft>
                <a:spcPts val="0"/>
              </a:spcAft>
              <a:buClrTx/>
              <a:buSzTx/>
            </a:pPr>
            <a:r>
              <a:rPr lang="en-US" sz="2400" b="1" dirty="0"/>
              <a:t>High scalability</a:t>
            </a:r>
            <a:r>
              <a:rPr lang="en-US" sz="2400" dirty="0"/>
              <a:t>: As the ALB can distribute traffic evenly, the Django application can be scaled horizontally. For example, when traffic increases, more targets can be added, and the ALB can distribute traffic to them.</a:t>
            </a:r>
          </a:p>
          <a:p>
            <a:pPr fontAlgn="auto">
              <a:spcAft>
                <a:spcPts val="0"/>
              </a:spcAft>
              <a:buClrTx/>
              <a:buSzTx/>
            </a:pPr>
            <a:r>
              <a:rPr lang="en-US" sz="2400" b="1" dirty="0"/>
              <a:t>Well aligned</a:t>
            </a:r>
            <a:r>
              <a:rPr lang="en-US" sz="2400" dirty="0">
                <a:latin typeface="+mn-lt"/>
              </a:rPr>
              <a:t>: </a:t>
            </a:r>
            <a:r>
              <a:rPr lang="en-US" sz="2400" dirty="0"/>
              <a:t>Django is a web framework accepting http and https requests. The main responsibility of ALB is to optimize http and https traffic. </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79891" y="1851636"/>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t>R</a:t>
            </a:r>
            <a:r>
              <a:rPr lang="en-US" altLang="zh-CN" sz="3200" b="1" dirty="0" err="1"/>
              <a:t>easons</a:t>
            </a:r>
            <a:endParaRPr lang="en-AU" sz="3200" b="1" dirty="0"/>
          </a:p>
        </p:txBody>
      </p:sp>
    </p:spTree>
    <p:extLst>
      <p:ext uri="{BB962C8B-B14F-4D97-AF65-F5344CB8AC3E}">
        <p14:creationId xmlns:p14="http://schemas.microsoft.com/office/powerpoint/2010/main" val="202168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marL="0" indent="0" algn="l">
              <a:buNone/>
            </a:pPr>
            <a:endParaRPr lang="en-US" sz="2400" dirty="0"/>
          </a:p>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b="1"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IP addresses </a:t>
            </a:r>
            <a:r>
              <a:rPr lang="pt-BR" sz="2400" spc="-1" dirty="0">
                <a:solidFill>
                  <a:srgbClr val="FF0000"/>
                </a:solidFill>
                <a:latin typeface="Calibri"/>
              </a:rPr>
              <a:t>does this </a:t>
            </a:r>
            <a:r>
              <a:rPr lang="pt-BR" sz="2400" b="0" strike="noStrike" spc="-1" dirty="0">
                <a:solidFill>
                  <a:srgbClr val="FF0000"/>
                </a:solidFill>
                <a:latin typeface="Calibri"/>
              </a:rPr>
              <a:t>subnet</a:t>
            </a:r>
            <a:r>
              <a:rPr lang="pt-BR" sz="2400" spc="-1" dirty="0">
                <a:solidFill>
                  <a:srgbClr val="FF0000"/>
                </a:solidFill>
                <a:latin typeface="Calibri"/>
              </a:rPr>
              <a:t> have?</a:t>
            </a:r>
            <a:endParaRPr lang="pt-BR" sz="2400" b="0" strike="noStrike" spc="-1" dirty="0">
              <a:solidFill>
                <a:srgbClr val="FF0000"/>
              </a:solidFill>
              <a:latin typeface="Calibri"/>
            </a:endParaRPr>
          </a:p>
          <a:p>
            <a:pPr lvl="3"/>
            <a:endParaRPr lang="en-US" dirty="0"/>
          </a:p>
        </p:txBody>
      </p:sp>
    </p:spTree>
    <p:extLst>
      <p:ext uri="{BB962C8B-B14F-4D97-AF65-F5344CB8AC3E}">
        <p14:creationId xmlns:p14="http://schemas.microsoft.com/office/powerpoint/2010/main" val="29187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pt-BR" sz="2400" spc="-1" dirty="0">
                <a:solidFill>
                  <a:srgbClr val="FF0000"/>
                </a:solidFill>
                <a:latin typeface="Calibri"/>
              </a:rPr>
              <a:t>IP</a:t>
            </a:r>
            <a:r>
              <a:rPr lang="pt-BR" sz="2400" b="0" strike="noStrike" spc="-1" dirty="0">
                <a:solidFill>
                  <a:srgbClr val="FF0000"/>
                </a:solidFill>
                <a:latin typeface="Calibri"/>
              </a:rPr>
              <a:t> addresses does this subnet have? </a:t>
            </a:r>
          </a:p>
          <a:p>
            <a:pPr lvl="4" indent="-228240">
              <a:spcBef>
                <a:spcPts val="499"/>
              </a:spcBef>
              <a:buClr>
                <a:srgbClr val="000000"/>
              </a:buClr>
              <a:buFont typeface="Arial"/>
              <a:buChar char="•"/>
            </a:pPr>
            <a:r>
              <a:rPr lang="pt-BR" sz="2400" b="1" strike="noStrike" spc="-1" dirty="0">
                <a:solidFill>
                  <a:srgbClr val="000000"/>
                </a:solidFill>
                <a:latin typeface="Calibri"/>
              </a:rPr>
              <a:t>CIDR notation: 130.95.141.192/26</a:t>
            </a:r>
          </a:p>
          <a:p>
            <a:pPr lvl="4" indent="-228240">
              <a:spcBef>
                <a:spcPts val="499"/>
              </a:spcBef>
              <a:buClr>
                <a:srgbClr val="000000"/>
              </a:buClr>
              <a:buFont typeface="Arial"/>
              <a:buChar char="•"/>
            </a:pPr>
            <a:r>
              <a:rPr lang="pt-BR" sz="2400" spc="-1" dirty="0">
                <a:solidFill>
                  <a:srgbClr val="000000"/>
                </a:solidFill>
                <a:latin typeface="Calibri"/>
              </a:rPr>
              <a:t>IP address number: 2^6 or </a:t>
            </a:r>
            <a:r>
              <a:rPr lang="pt-BR" sz="2400" b="0" strike="noStrike" spc="-1" dirty="0">
                <a:solidFill>
                  <a:srgbClr val="000000"/>
                </a:solidFill>
                <a:latin typeface="Calibri"/>
              </a:rPr>
              <a:t>64</a:t>
            </a:r>
            <a:endParaRPr lang="en-US" sz="2400" b="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424727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en-US" altLang="zh-CN" sz="2400" spc="-1" dirty="0">
                <a:solidFill>
                  <a:srgbClr val="FF0000"/>
                </a:solidFill>
                <a:latin typeface="Calibri"/>
              </a:rPr>
              <a:t>hosts </a:t>
            </a:r>
            <a:r>
              <a:rPr lang="pt-BR" sz="2400" b="0" strike="noStrike" spc="-1" dirty="0">
                <a:solidFill>
                  <a:srgbClr val="FF0000"/>
                </a:solidFill>
                <a:latin typeface="Calibri"/>
              </a:rPr>
              <a:t>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3"/>
            <a:endParaRPr lang="en-US" dirty="0"/>
          </a:p>
        </p:txBody>
      </p:sp>
    </p:spTree>
    <p:extLst>
      <p:ext uri="{BB962C8B-B14F-4D97-AF65-F5344CB8AC3E}">
        <p14:creationId xmlns:p14="http://schemas.microsoft.com/office/powerpoint/2010/main" val="191647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3337</Words>
  <Application>Microsoft Office PowerPoint</Application>
  <PresentationFormat>Widescreen</PresentationFormat>
  <Paragraphs>446</Paragraphs>
  <Slides>67</Slides>
  <Notes>67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Amazon Ember</vt:lpstr>
      <vt:lpstr>Courier</vt:lpstr>
      <vt:lpstr>Helvetica Neue</vt:lpstr>
      <vt:lpstr>Söhne</vt:lpstr>
      <vt:lpstr>Arial</vt:lpstr>
      <vt:lpstr>Calibri</vt:lpstr>
      <vt:lpstr>Calibri Light</vt:lpstr>
      <vt:lpstr>Courier New</vt:lpstr>
      <vt:lpstr>Tahoma</vt:lpstr>
      <vt:lpstr>Times New Roman</vt:lpstr>
      <vt:lpstr>Wingdings</vt:lpstr>
      <vt:lpstr>Office Theme</vt:lpstr>
      <vt:lpstr>Week 7 Networking</vt:lpstr>
      <vt:lpstr>Overview</vt:lpstr>
      <vt:lpstr>Network</vt:lpstr>
      <vt:lpstr>IP Address</vt:lpstr>
      <vt:lpstr>IP Address</vt:lpstr>
      <vt:lpstr>IP Address</vt:lpstr>
      <vt:lpstr>IP Address</vt:lpstr>
      <vt:lpstr>IP Address</vt:lpstr>
      <vt:lpstr>IP Address</vt:lpstr>
      <vt:lpstr>IP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Name</vt:lpstr>
      <vt:lpstr>Domain Name</vt:lpstr>
      <vt:lpstr>Domain name and URL</vt:lpstr>
      <vt:lpstr>Domain name and URL</vt:lpstr>
      <vt:lpstr>Port</vt:lpstr>
      <vt:lpstr>Protocol</vt:lpstr>
      <vt:lpstr>Protocol</vt:lpstr>
      <vt:lpstr>PowerPoint Presentation</vt:lpstr>
      <vt:lpstr>5-layer TCP/IP model</vt:lpstr>
      <vt:lpstr>5-layer TCP/IP model</vt:lpstr>
      <vt:lpstr>5-layer TCP/IP model</vt:lpstr>
      <vt:lpstr>5-layer TCP/IP model</vt:lpstr>
      <vt:lpstr>5-layer TCP/IP model</vt:lpstr>
      <vt:lpstr>5-layer TCP/IP model</vt:lpstr>
      <vt:lpstr>Transmit Data with TCP/IP model</vt:lpstr>
      <vt:lpstr>Transmit Data with TCP/IP model</vt:lpstr>
      <vt:lpstr>Data encapsulation/decapsulation in TCP/IP</vt:lpstr>
      <vt:lpstr>ELB (Elastic Load Balancing) </vt:lpstr>
      <vt:lpstr>Example: Path-based routing</vt:lpstr>
      <vt:lpstr>PowerPoint Presentation</vt:lpstr>
      <vt:lpstr>PowerPoint Presentation</vt:lpstr>
      <vt:lpstr>PowerPoint Presentation</vt:lpstr>
      <vt:lpstr>Set up an ALB (Application Load Balancer) </vt:lpstr>
      <vt:lpstr>Set up an ALB</vt:lpstr>
      <vt:lpstr>Scheme</vt:lpstr>
      <vt:lpstr>Set up an ALB</vt:lpstr>
      <vt:lpstr>IP address type</vt:lpstr>
      <vt:lpstr>IP address type</vt:lpstr>
      <vt:lpstr>IP address type</vt:lpstr>
      <vt:lpstr>NAT and private IP address range</vt:lpstr>
      <vt:lpstr>PowerPoint Presentation</vt:lpstr>
      <vt:lpstr>PowerPoint Presentation</vt:lpstr>
      <vt:lpstr>Set up an ALB</vt:lpstr>
      <vt:lpstr>Set up an ALB</vt:lpstr>
      <vt:lpstr>VPC</vt:lpstr>
      <vt:lpstr>An example</vt:lpstr>
      <vt:lpstr>An example</vt:lpstr>
      <vt:lpstr>An example</vt:lpstr>
      <vt:lpstr>Set up an ALB</vt:lpstr>
      <vt:lpstr>Security group</vt:lpstr>
      <vt:lpstr>Security group</vt:lpstr>
      <vt:lpstr>Security group</vt:lpstr>
      <vt:lpstr>Listeners and routing</vt:lpstr>
      <vt:lpstr>Create target group</vt:lpstr>
      <vt:lpstr>PowerPoint Presentation</vt:lpstr>
      <vt:lpstr>PowerPoint Presentation</vt:lpstr>
      <vt:lpstr>Practice Question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2025-09-09T02:34:02Z</dcterms:created>
  <dcterms:modified xsi:type="dcterms:W3CDTF">2025-09-09T02:34:26Z</dcterms:modified>
  <cp:category/>
</cp:coreProperties>
</file>