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94" r:id="rId1"/>
  </p:sldMasterIdLst>
  <p:notesMasterIdLst>
    <p:notesMasterId r:id="rId77"/>
  </p:notesMasterIdLst>
  <p:handoutMasterIdLst>
    <p:handoutMasterId r:id="rId78"/>
  </p:handoutMasterIdLst>
  <p:sldIdLst>
    <p:sldId id="1357" r:id="rId2"/>
    <p:sldId id="1539" r:id="rId3"/>
    <p:sldId id="1540" r:id="rId4"/>
    <p:sldId id="1544" r:id="rId5"/>
    <p:sldId id="1541" r:id="rId6"/>
    <p:sldId id="1542" r:id="rId7"/>
    <p:sldId id="1543" r:id="rId8"/>
    <p:sldId id="1545" r:id="rId9"/>
    <p:sldId id="1546" r:id="rId10"/>
    <p:sldId id="1547" r:id="rId11"/>
    <p:sldId id="1548" r:id="rId12"/>
    <p:sldId id="1450" r:id="rId13"/>
    <p:sldId id="1495" r:id="rId14"/>
    <p:sldId id="1496" r:id="rId15"/>
    <p:sldId id="1494" r:id="rId16"/>
    <p:sldId id="1498" r:id="rId17"/>
    <p:sldId id="1501" r:id="rId18"/>
    <p:sldId id="1502" r:id="rId19"/>
    <p:sldId id="1524" r:id="rId20"/>
    <p:sldId id="1532" r:id="rId21"/>
    <p:sldId id="1503" r:id="rId22"/>
    <p:sldId id="1457" r:id="rId23"/>
    <p:sldId id="1453" r:id="rId24"/>
    <p:sldId id="1458" r:id="rId25"/>
    <p:sldId id="1461" r:id="rId26"/>
    <p:sldId id="1460" r:id="rId27"/>
    <p:sldId id="1522" r:id="rId28"/>
    <p:sldId id="1462" r:id="rId29"/>
    <p:sldId id="1463" r:id="rId30"/>
    <p:sldId id="1464" r:id="rId31"/>
    <p:sldId id="1465" r:id="rId32"/>
    <p:sldId id="1384" r:id="rId33"/>
    <p:sldId id="1478" r:id="rId34"/>
    <p:sldId id="1471" r:id="rId35"/>
    <p:sldId id="1472" r:id="rId36"/>
    <p:sldId id="1473" r:id="rId37"/>
    <p:sldId id="1474" r:id="rId38"/>
    <p:sldId id="1476" r:id="rId39"/>
    <p:sldId id="1491" r:id="rId40"/>
    <p:sldId id="1475" r:id="rId41"/>
    <p:sldId id="1482" r:id="rId42"/>
    <p:sldId id="1483" r:id="rId43"/>
    <p:sldId id="1484" r:id="rId44"/>
    <p:sldId id="1485" r:id="rId45"/>
    <p:sldId id="1492" r:id="rId46"/>
    <p:sldId id="1486" r:id="rId47"/>
    <p:sldId id="1525" r:id="rId48"/>
    <p:sldId id="1487" r:id="rId49"/>
    <p:sldId id="1534" r:id="rId50"/>
    <p:sldId id="1477" r:id="rId51"/>
    <p:sldId id="1488" r:id="rId52"/>
    <p:sldId id="1489" r:id="rId53"/>
    <p:sldId id="1490" r:id="rId54"/>
    <p:sldId id="1535" r:id="rId55"/>
    <p:sldId id="1504" r:id="rId56"/>
    <p:sldId id="1506" r:id="rId57"/>
    <p:sldId id="1507" r:id="rId58"/>
    <p:sldId id="1508" r:id="rId59"/>
    <p:sldId id="1514" r:id="rId60"/>
    <p:sldId id="1538" r:id="rId61"/>
    <p:sldId id="1513" r:id="rId62"/>
    <p:sldId id="1509" r:id="rId63"/>
    <p:sldId id="1512" r:id="rId64"/>
    <p:sldId id="1526" r:id="rId65"/>
    <p:sldId id="1536" r:id="rId66"/>
    <p:sldId id="1511" r:id="rId67"/>
    <p:sldId id="1516" r:id="rId68"/>
    <p:sldId id="1537" r:id="rId69"/>
    <p:sldId id="1515" r:id="rId70"/>
    <p:sldId id="1517" r:id="rId71"/>
    <p:sldId id="1519" r:id="rId72"/>
    <p:sldId id="1520" r:id="rId73"/>
    <p:sldId id="1529" r:id="rId74"/>
    <p:sldId id="1527" r:id="rId75"/>
    <p:sldId id="1528" r:id="rId76"/>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88" autoAdjust="0"/>
    <p:restoredTop sz="73446" autoAdjust="0"/>
  </p:normalViewPr>
  <p:slideViewPr>
    <p:cSldViewPr snapToGrid="0">
      <p:cViewPr varScale="1">
        <p:scale>
          <a:sx n="48" d="100"/>
          <a:sy n="48" d="100"/>
        </p:scale>
        <p:origin x="336" y="48"/>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2024147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451651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40278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3239888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3042415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1283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2518768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427707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4083650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263599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2593317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341521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377412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3743740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1550147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3656704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368025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2265508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4254153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3476542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69019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3420624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113749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815954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643242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4138667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853541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2018946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397458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101670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350359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169555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336187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985273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2148085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668653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31184172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16255819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29301710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0179588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149530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882689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39646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38372277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28544861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622361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3574748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853175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2684023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37708096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14797099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11757488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27885828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421742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5282860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60</a:t>
            </a:fld>
            <a:endParaRPr lang="en-US"/>
          </a:p>
        </p:txBody>
      </p:sp>
    </p:spTree>
    <p:extLst>
      <p:ext uri="{BB962C8B-B14F-4D97-AF65-F5344CB8AC3E}">
        <p14:creationId xmlns:p14="http://schemas.microsoft.com/office/powerpoint/2010/main" val="3492290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61</a:t>
            </a:fld>
            <a:endParaRPr lang="en-US"/>
          </a:p>
        </p:txBody>
      </p:sp>
    </p:spTree>
    <p:extLst>
      <p:ext uri="{BB962C8B-B14F-4D97-AF65-F5344CB8AC3E}">
        <p14:creationId xmlns:p14="http://schemas.microsoft.com/office/powerpoint/2010/main" val="4082549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62</a:t>
            </a:fld>
            <a:endParaRPr lang="en-US"/>
          </a:p>
        </p:txBody>
      </p:sp>
    </p:spTree>
    <p:extLst>
      <p:ext uri="{BB962C8B-B14F-4D97-AF65-F5344CB8AC3E}">
        <p14:creationId xmlns:p14="http://schemas.microsoft.com/office/powerpoint/2010/main" val="4648292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63</a:t>
            </a:fld>
            <a:endParaRPr lang="en-US"/>
          </a:p>
        </p:txBody>
      </p:sp>
    </p:spTree>
    <p:extLst>
      <p:ext uri="{BB962C8B-B14F-4D97-AF65-F5344CB8AC3E}">
        <p14:creationId xmlns:p14="http://schemas.microsoft.com/office/powerpoint/2010/main" val="14909594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64</a:t>
            </a:fld>
            <a:endParaRPr lang="en-US"/>
          </a:p>
        </p:txBody>
      </p:sp>
    </p:spTree>
    <p:extLst>
      <p:ext uri="{BB962C8B-B14F-4D97-AF65-F5344CB8AC3E}">
        <p14:creationId xmlns:p14="http://schemas.microsoft.com/office/powerpoint/2010/main" val="3534515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545B64"/>
              </a:solidFill>
              <a:effectLst/>
              <a:latin typeface="Amazon Ember"/>
            </a:endParaRPr>
          </a:p>
        </p:txBody>
      </p:sp>
      <p:sp>
        <p:nvSpPr>
          <p:cNvPr id="4" name="Slide Number Placeholder 3"/>
          <p:cNvSpPr>
            <a:spLocks noGrp="1"/>
          </p:cNvSpPr>
          <p:nvPr>
            <p:ph type="sldNum" sz="quarter" idx="5"/>
          </p:nvPr>
        </p:nvSpPr>
        <p:spPr/>
        <p:txBody>
          <a:bodyPr/>
          <a:lstStyle/>
          <a:p>
            <a:fld id="{D37F8DB4-A4FF-4A8B-9A85-9B1874A58FCC}" type="slidenum">
              <a:rPr lang="en-US" smtClean="0"/>
              <a:pPr/>
              <a:t>65</a:t>
            </a:fld>
            <a:endParaRPr lang="en-US"/>
          </a:p>
        </p:txBody>
      </p:sp>
    </p:spTree>
    <p:extLst>
      <p:ext uri="{BB962C8B-B14F-4D97-AF65-F5344CB8AC3E}">
        <p14:creationId xmlns:p14="http://schemas.microsoft.com/office/powerpoint/2010/main" val="34957192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66</a:t>
            </a:fld>
            <a:endParaRPr lang="en-US"/>
          </a:p>
        </p:txBody>
      </p:sp>
    </p:spTree>
    <p:extLst>
      <p:ext uri="{BB962C8B-B14F-4D97-AF65-F5344CB8AC3E}">
        <p14:creationId xmlns:p14="http://schemas.microsoft.com/office/powerpoint/2010/main" val="39496636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67</a:t>
            </a:fld>
            <a:endParaRPr lang="en-US"/>
          </a:p>
        </p:txBody>
      </p:sp>
    </p:spTree>
    <p:extLst>
      <p:ext uri="{BB962C8B-B14F-4D97-AF65-F5344CB8AC3E}">
        <p14:creationId xmlns:p14="http://schemas.microsoft.com/office/powerpoint/2010/main" val="26893872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68</a:t>
            </a:fld>
            <a:endParaRPr lang="en-US"/>
          </a:p>
        </p:txBody>
      </p:sp>
    </p:spTree>
    <p:extLst>
      <p:ext uri="{BB962C8B-B14F-4D97-AF65-F5344CB8AC3E}">
        <p14:creationId xmlns:p14="http://schemas.microsoft.com/office/powerpoint/2010/main" val="23825047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69</a:t>
            </a:fld>
            <a:endParaRPr lang="en-US"/>
          </a:p>
        </p:txBody>
      </p:sp>
    </p:spTree>
    <p:extLst>
      <p:ext uri="{BB962C8B-B14F-4D97-AF65-F5344CB8AC3E}">
        <p14:creationId xmlns:p14="http://schemas.microsoft.com/office/powerpoint/2010/main" val="378889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42567290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70</a:t>
            </a:fld>
            <a:endParaRPr lang="en-US"/>
          </a:p>
        </p:txBody>
      </p:sp>
    </p:spTree>
    <p:extLst>
      <p:ext uri="{BB962C8B-B14F-4D97-AF65-F5344CB8AC3E}">
        <p14:creationId xmlns:p14="http://schemas.microsoft.com/office/powerpoint/2010/main" val="25479112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71</a:t>
            </a:fld>
            <a:endParaRPr lang="en-US"/>
          </a:p>
        </p:txBody>
      </p:sp>
    </p:spTree>
    <p:extLst>
      <p:ext uri="{BB962C8B-B14F-4D97-AF65-F5344CB8AC3E}">
        <p14:creationId xmlns:p14="http://schemas.microsoft.com/office/powerpoint/2010/main" val="37427108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72</a:t>
            </a:fld>
            <a:endParaRPr lang="en-US"/>
          </a:p>
        </p:txBody>
      </p:sp>
    </p:spTree>
    <p:extLst>
      <p:ext uri="{BB962C8B-B14F-4D97-AF65-F5344CB8AC3E}">
        <p14:creationId xmlns:p14="http://schemas.microsoft.com/office/powerpoint/2010/main" val="4657529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73</a:t>
            </a:fld>
            <a:endParaRPr lang="en-US"/>
          </a:p>
        </p:txBody>
      </p:sp>
    </p:spTree>
    <p:extLst>
      <p:ext uri="{BB962C8B-B14F-4D97-AF65-F5344CB8AC3E}">
        <p14:creationId xmlns:p14="http://schemas.microsoft.com/office/powerpoint/2010/main" val="18745399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74</a:t>
            </a:fld>
            <a:endParaRPr lang="en-US"/>
          </a:p>
        </p:txBody>
      </p:sp>
    </p:spTree>
    <p:extLst>
      <p:ext uri="{BB962C8B-B14F-4D97-AF65-F5344CB8AC3E}">
        <p14:creationId xmlns:p14="http://schemas.microsoft.com/office/powerpoint/2010/main" val="25507926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75</a:t>
            </a:fld>
            <a:endParaRPr lang="en-US"/>
          </a:p>
        </p:txBody>
      </p:sp>
    </p:spTree>
    <p:extLst>
      <p:ext uri="{BB962C8B-B14F-4D97-AF65-F5344CB8AC3E}">
        <p14:creationId xmlns:p14="http://schemas.microsoft.com/office/powerpoint/2010/main" val="384945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216665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75594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9/23/2025</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9/23/2025</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9 Web Application </a:t>
            </a:r>
            <a:br>
              <a:rPr lang="en-US" sz="4000" dirty="0">
                <a:solidFill>
                  <a:schemeClr val="bg2"/>
                </a:solidFill>
              </a:rPr>
            </a:br>
            <a:r>
              <a:rPr lang="en-US" sz="4000" dirty="0">
                <a:solidFill>
                  <a:schemeClr val="bg2"/>
                </a:solidFill>
              </a:rPr>
              <a:t>Architecture and Design Pattern</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235585" y="-27102"/>
            <a:ext cx="3996173" cy="763530"/>
          </a:xfrm>
          <a:prstGeom prst="rect">
            <a:avLst/>
          </a:prstGeom>
        </p:spPr>
        <p:txBody>
          <a:bodyPr>
            <a:normAutofit/>
          </a:bodyPr>
          <a:lstStyle/>
          <a:p>
            <a:r>
              <a:rPr lang="en-AU" sz="3200" b="1" dirty="0"/>
              <a:t>Q5</a:t>
            </a:r>
            <a:endParaRPr sz="2800" b="1" dirty="0"/>
          </a:p>
        </p:txBody>
      </p:sp>
      <p:sp>
        <p:nvSpPr>
          <p:cNvPr id="7" name="TextBox 6">
            <a:extLst>
              <a:ext uri="{FF2B5EF4-FFF2-40B4-BE49-F238E27FC236}">
                <a16:creationId xmlns:a16="http://schemas.microsoft.com/office/drawing/2014/main" id="{CAB9737D-7E38-484F-A5ED-323A98345E0E}"/>
              </a:ext>
            </a:extLst>
          </p:cNvPr>
          <p:cNvSpPr txBox="1"/>
          <p:nvPr/>
        </p:nvSpPr>
        <p:spPr>
          <a:xfrm>
            <a:off x="549965" y="736428"/>
            <a:ext cx="11092069" cy="2872581"/>
          </a:xfrm>
          <a:prstGeom prst="rect">
            <a:avLst/>
          </a:prstGeom>
          <a:noFill/>
        </p:spPr>
        <p:txBody>
          <a:bodyPr wrap="square">
            <a:spAutoFit/>
          </a:bodyPr>
          <a:lstStyle/>
          <a:p>
            <a:pPr algn="just" rtl="0">
              <a:spcBef>
                <a:spcPts val="0"/>
              </a:spcBef>
              <a:spcAft>
                <a:spcPts val="1000"/>
              </a:spcAft>
            </a:pPr>
            <a:r>
              <a:rPr lang="en-US" sz="2000" b="0" i="0" u="none" strike="noStrike" dirty="0">
                <a:solidFill>
                  <a:srgbClr val="000000"/>
                </a:solidFill>
                <a:effectLst/>
                <a:latin typeface="+mn-lt"/>
              </a:rPr>
              <a:t>To manage AWS user accounts, Bob implements a policy below called  </a:t>
            </a:r>
            <a:r>
              <a:rPr lang="en-US" sz="2000" b="0" i="0" u="none" strike="noStrike" dirty="0" err="1">
                <a:solidFill>
                  <a:srgbClr val="000000"/>
                </a:solidFill>
                <a:effectLst/>
                <a:latin typeface="+mn-lt"/>
              </a:rPr>
              <a:t>DeveloperGroup_Policy</a:t>
            </a:r>
            <a:r>
              <a:rPr lang="en-US" sz="2000" b="0" i="0" u="none" strike="noStrike" dirty="0">
                <a:solidFill>
                  <a:srgbClr val="000000"/>
                </a:solidFill>
                <a:effectLst/>
                <a:latin typeface="+mn-lt"/>
              </a:rPr>
              <a:t> for a group of developers within his company. Then, Bob adds Alice to the group. To set the </a:t>
            </a:r>
            <a:r>
              <a:rPr lang="en-US" sz="2000" b="1" i="0" u="none" strike="noStrike" dirty="0">
                <a:solidFill>
                  <a:srgbClr val="000000"/>
                </a:solidFill>
                <a:effectLst/>
                <a:latin typeface="+mn-lt"/>
              </a:rPr>
              <a:t>maximum permissions</a:t>
            </a:r>
            <a:r>
              <a:rPr lang="en-US" sz="2000" b="0" i="0" u="none" strike="noStrike" dirty="0">
                <a:solidFill>
                  <a:srgbClr val="000000"/>
                </a:solidFill>
                <a:effectLst/>
                <a:latin typeface="+mn-lt"/>
              </a:rPr>
              <a:t> that </a:t>
            </a:r>
            <a:r>
              <a:rPr lang="en-US" sz="2000" b="0" i="0" u="none" strike="noStrike" dirty="0" err="1">
                <a:solidFill>
                  <a:srgbClr val="000000"/>
                </a:solidFill>
                <a:effectLst/>
                <a:latin typeface="+mn-lt"/>
              </a:rPr>
              <a:t>DeveloperGroup_Policy</a:t>
            </a:r>
            <a:r>
              <a:rPr lang="en-US" sz="2000" b="0" i="0" u="none" strike="noStrike" dirty="0">
                <a:solidFill>
                  <a:srgbClr val="000000"/>
                </a:solidFill>
                <a:effectLst/>
                <a:latin typeface="+mn-lt"/>
              </a:rPr>
              <a:t> can grant to Alice, Bob also attaches another policy to her. The policy is called </a:t>
            </a:r>
            <a:r>
              <a:rPr lang="en-US" sz="2000" b="0" i="0" u="none" strike="noStrike" dirty="0" err="1">
                <a:solidFill>
                  <a:srgbClr val="000000"/>
                </a:solidFill>
                <a:effectLst/>
                <a:latin typeface="+mn-lt"/>
              </a:rPr>
              <a:t>PermissionsBoundary_Policy</a:t>
            </a:r>
            <a:r>
              <a:rPr lang="en-US" sz="2000" b="0" i="0" u="none" strike="noStrike" dirty="0">
                <a:solidFill>
                  <a:srgbClr val="000000"/>
                </a:solidFill>
                <a:effectLst/>
                <a:latin typeface="+mn-lt"/>
              </a:rPr>
              <a:t>.</a:t>
            </a:r>
            <a:endParaRPr lang="en-US" b="0" dirty="0">
              <a:effectLst/>
              <a:latin typeface="+mn-lt"/>
            </a:endParaRPr>
          </a:p>
          <a:p>
            <a:pPr algn="just" rtl="0">
              <a:spcBef>
                <a:spcPts val="0"/>
              </a:spcBef>
              <a:spcAft>
                <a:spcPts val="1000"/>
              </a:spcAft>
            </a:pPr>
            <a:r>
              <a:rPr lang="en-US" sz="2000" b="0" i="0" u="none" strike="noStrike" dirty="0">
                <a:solidFill>
                  <a:srgbClr val="000000"/>
                </a:solidFill>
                <a:effectLst/>
                <a:latin typeface="+mn-lt"/>
              </a:rPr>
              <a:t>What are the </a:t>
            </a:r>
            <a:r>
              <a:rPr lang="en-US" sz="2000" b="1" i="0" u="none" strike="noStrike" dirty="0">
                <a:solidFill>
                  <a:srgbClr val="000000"/>
                </a:solidFill>
                <a:effectLst/>
                <a:latin typeface="+mn-lt"/>
              </a:rPr>
              <a:t>effective permissions</a:t>
            </a:r>
            <a:r>
              <a:rPr lang="en-US" sz="2000" b="0" i="0" u="none" strike="noStrike" dirty="0">
                <a:solidFill>
                  <a:srgbClr val="000000"/>
                </a:solidFill>
                <a:effectLst/>
                <a:latin typeface="+mn-lt"/>
              </a:rPr>
              <a:t> that Alice can perform? Justify your answer by </a:t>
            </a:r>
            <a:r>
              <a:rPr lang="en-US" sz="2000" i="0" u="none" strike="noStrike" dirty="0">
                <a:solidFill>
                  <a:srgbClr val="FF0000"/>
                </a:solidFill>
                <a:effectLst/>
                <a:latin typeface="+mn-lt"/>
              </a:rPr>
              <a:t>explaining what the two policies primarily do and determining the final effective permissions. </a:t>
            </a:r>
            <a:endParaRPr lang="en-US" dirty="0">
              <a:solidFill>
                <a:srgbClr val="FF0000"/>
              </a:solidFill>
              <a:effectLst/>
              <a:latin typeface="+mn-lt"/>
            </a:endParaRPr>
          </a:p>
          <a:p>
            <a:br>
              <a:rPr lang="en-US" dirty="0"/>
            </a:br>
            <a:endParaRPr lang="en-AU" dirty="0"/>
          </a:p>
        </p:txBody>
      </p:sp>
      <p:pic>
        <p:nvPicPr>
          <p:cNvPr id="9" name="Picture 8">
            <a:extLst>
              <a:ext uri="{FF2B5EF4-FFF2-40B4-BE49-F238E27FC236}">
                <a16:creationId xmlns:a16="http://schemas.microsoft.com/office/drawing/2014/main" id="{EDBBED74-BAFC-4E89-9C19-94A0DF7259F3}"/>
              </a:ext>
            </a:extLst>
          </p:cNvPr>
          <p:cNvPicPr>
            <a:picLocks noChangeAspect="1"/>
          </p:cNvPicPr>
          <p:nvPr/>
        </p:nvPicPr>
        <p:blipFill>
          <a:blip r:embed="rId3"/>
          <a:stretch>
            <a:fillRect/>
          </a:stretch>
        </p:blipFill>
        <p:spPr>
          <a:xfrm>
            <a:off x="1888436" y="2921335"/>
            <a:ext cx="8077576" cy="3502436"/>
          </a:xfrm>
          <a:prstGeom prst="rect">
            <a:avLst/>
          </a:prstGeom>
        </p:spPr>
      </p:pic>
    </p:spTree>
    <p:extLst>
      <p:ext uri="{BB962C8B-B14F-4D97-AF65-F5344CB8AC3E}">
        <p14:creationId xmlns:p14="http://schemas.microsoft.com/office/powerpoint/2010/main" val="313774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235585" y="-27102"/>
            <a:ext cx="3996173" cy="763530"/>
          </a:xfrm>
          <a:prstGeom prst="rect">
            <a:avLst/>
          </a:prstGeom>
        </p:spPr>
        <p:txBody>
          <a:bodyPr>
            <a:normAutofit/>
          </a:bodyPr>
          <a:lstStyle/>
          <a:p>
            <a:r>
              <a:rPr lang="en-AU" sz="3200" b="1" dirty="0"/>
              <a:t>Q5</a:t>
            </a:r>
            <a:endParaRPr sz="2800" b="1" dirty="0"/>
          </a:p>
        </p:txBody>
      </p:sp>
      <p:sp>
        <p:nvSpPr>
          <p:cNvPr id="7" name="TextBox 6">
            <a:extLst>
              <a:ext uri="{FF2B5EF4-FFF2-40B4-BE49-F238E27FC236}">
                <a16:creationId xmlns:a16="http://schemas.microsoft.com/office/drawing/2014/main" id="{CAB9737D-7E38-484F-A5ED-323A98345E0E}"/>
              </a:ext>
            </a:extLst>
          </p:cNvPr>
          <p:cNvSpPr txBox="1"/>
          <p:nvPr/>
        </p:nvSpPr>
        <p:spPr>
          <a:xfrm>
            <a:off x="549965" y="736428"/>
            <a:ext cx="11092069" cy="2872581"/>
          </a:xfrm>
          <a:prstGeom prst="rect">
            <a:avLst/>
          </a:prstGeom>
          <a:noFill/>
        </p:spPr>
        <p:txBody>
          <a:bodyPr wrap="square">
            <a:spAutoFit/>
          </a:bodyPr>
          <a:lstStyle/>
          <a:p>
            <a:pPr algn="just" rtl="0">
              <a:spcBef>
                <a:spcPts val="0"/>
              </a:spcBef>
              <a:spcAft>
                <a:spcPts val="1000"/>
              </a:spcAft>
            </a:pPr>
            <a:r>
              <a:rPr lang="en-US" sz="2000" b="0" i="0" u="none" strike="noStrike" dirty="0">
                <a:solidFill>
                  <a:srgbClr val="000000"/>
                </a:solidFill>
                <a:effectLst/>
                <a:latin typeface="+mn-lt"/>
              </a:rPr>
              <a:t>To manage AWS user accounts, Bob implements a policy below called  </a:t>
            </a:r>
            <a:r>
              <a:rPr lang="en-US" sz="2000" b="0" i="0" u="none" strike="noStrike" dirty="0" err="1">
                <a:solidFill>
                  <a:srgbClr val="000000"/>
                </a:solidFill>
                <a:effectLst/>
                <a:latin typeface="+mn-lt"/>
              </a:rPr>
              <a:t>DeveloperGroup_Policy</a:t>
            </a:r>
            <a:r>
              <a:rPr lang="en-US" sz="2000" b="0" i="0" u="none" strike="noStrike" dirty="0">
                <a:solidFill>
                  <a:srgbClr val="000000"/>
                </a:solidFill>
                <a:effectLst/>
                <a:latin typeface="+mn-lt"/>
              </a:rPr>
              <a:t> for a group of developers within his company. Then, Bob adds Alice to the group. To set the </a:t>
            </a:r>
            <a:r>
              <a:rPr lang="en-US" sz="2000" b="1" i="0" u="none" strike="noStrike" dirty="0">
                <a:solidFill>
                  <a:srgbClr val="000000"/>
                </a:solidFill>
                <a:effectLst/>
                <a:latin typeface="+mn-lt"/>
              </a:rPr>
              <a:t>maximum permissions</a:t>
            </a:r>
            <a:r>
              <a:rPr lang="en-US" sz="2000" b="0" i="0" u="none" strike="noStrike" dirty="0">
                <a:solidFill>
                  <a:srgbClr val="000000"/>
                </a:solidFill>
                <a:effectLst/>
                <a:latin typeface="+mn-lt"/>
              </a:rPr>
              <a:t> that </a:t>
            </a:r>
            <a:r>
              <a:rPr lang="en-US" sz="2000" b="0" i="0" u="none" strike="noStrike" dirty="0" err="1">
                <a:solidFill>
                  <a:srgbClr val="000000"/>
                </a:solidFill>
                <a:effectLst/>
                <a:latin typeface="+mn-lt"/>
              </a:rPr>
              <a:t>DeveloperGroup_Policy</a:t>
            </a:r>
            <a:r>
              <a:rPr lang="en-US" sz="2000" b="0" i="0" u="none" strike="noStrike" dirty="0">
                <a:solidFill>
                  <a:srgbClr val="000000"/>
                </a:solidFill>
                <a:effectLst/>
                <a:latin typeface="+mn-lt"/>
              </a:rPr>
              <a:t> can grant to Alice, Bob also attaches another policy to her. The policy is called </a:t>
            </a:r>
            <a:r>
              <a:rPr lang="en-US" sz="2000" b="0" i="0" u="none" strike="noStrike" dirty="0" err="1">
                <a:solidFill>
                  <a:srgbClr val="000000"/>
                </a:solidFill>
                <a:effectLst/>
                <a:latin typeface="+mn-lt"/>
              </a:rPr>
              <a:t>PermissionsBoundary_Policy</a:t>
            </a:r>
            <a:r>
              <a:rPr lang="en-US" sz="2000" b="0" i="0" u="none" strike="noStrike" dirty="0">
                <a:solidFill>
                  <a:srgbClr val="000000"/>
                </a:solidFill>
                <a:effectLst/>
                <a:latin typeface="+mn-lt"/>
              </a:rPr>
              <a:t>.</a:t>
            </a:r>
            <a:endParaRPr lang="en-US" b="0" dirty="0">
              <a:effectLst/>
              <a:latin typeface="+mn-lt"/>
            </a:endParaRPr>
          </a:p>
          <a:p>
            <a:pPr algn="just" rtl="0">
              <a:spcBef>
                <a:spcPts val="0"/>
              </a:spcBef>
              <a:spcAft>
                <a:spcPts val="1000"/>
              </a:spcAft>
            </a:pPr>
            <a:r>
              <a:rPr lang="en-US" sz="2000" b="0" i="0" u="none" strike="noStrike" dirty="0">
                <a:solidFill>
                  <a:srgbClr val="000000"/>
                </a:solidFill>
                <a:effectLst/>
                <a:latin typeface="+mn-lt"/>
              </a:rPr>
              <a:t>What are the </a:t>
            </a:r>
            <a:r>
              <a:rPr lang="en-US" sz="2000" b="1" i="0" u="none" strike="noStrike" dirty="0">
                <a:solidFill>
                  <a:srgbClr val="000000"/>
                </a:solidFill>
                <a:effectLst/>
                <a:latin typeface="+mn-lt"/>
              </a:rPr>
              <a:t>effective permissions</a:t>
            </a:r>
            <a:r>
              <a:rPr lang="en-US" sz="2000" b="0" i="0" u="none" strike="noStrike" dirty="0">
                <a:solidFill>
                  <a:srgbClr val="000000"/>
                </a:solidFill>
                <a:effectLst/>
                <a:latin typeface="+mn-lt"/>
              </a:rPr>
              <a:t> that Alice can perform? Justify your answer by explaining what the two policies primarily do and determining the final effective permissions. </a:t>
            </a:r>
            <a:endParaRPr lang="en-US" b="0" dirty="0">
              <a:effectLst/>
              <a:latin typeface="+mn-lt"/>
            </a:endParaRPr>
          </a:p>
          <a:p>
            <a:br>
              <a:rPr lang="en-US" dirty="0"/>
            </a:br>
            <a:endParaRPr lang="en-AU" dirty="0"/>
          </a:p>
        </p:txBody>
      </p:sp>
      <p:sp>
        <p:nvSpPr>
          <p:cNvPr id="6" name="TextBox 5">
            <a:extLst>
              <a:ext uri="{FF2B5EF4-FFF2-40B4-BE49-F238E27FC236}">
                <a16:creationId xmlns:a16="http://schemas.microsoft.com/office/drawing/2014/main" id="{D03F236F-6393-4010-963D-AD66237B38DD}"/>
              </a:ext>
            </a:extLst>
          </p:cNvPr>
          <p:cNvSpPr txBox="1"/>
          <p:nvPr/>
        </p:nvSpPr>
        <p:spPr>
          <a:xfrm>
            <a:off x="549964" y="2867338"/>
            <a:ext cx="11092069" cy="2990562"/>
          </a:xfrm>
          <a:prstGeom prst="rect">
            <a:avLst/>
          </a:prstGeom>
          <a:noFill/>
        </p:spPr>
        <p:txBody>
          <a:bodyPr wrap="square">
            <a:spAutoFit/>
          </a:bodyPr>
          <a:lstStyle/>
          <a:p>
            <a:pPr algn="just" rtl="0">
              <a:spcBef>
                <a:spcPts val="1000"/>
              </a:spcBef>
              <a:spcAft>
                <a:spcPts val="1000"/>
              </a:spcAft>
            </a:pPr>
            <a:r>
              <a:rPr lang="en-US" sz="2000" i="0" u="none" strike="noStrike" dirty="0">
                <a:solidFill>
                  <a:srgbClr val="FF0000"/>
                </a:solidFill>
                <a:effectLst/>
                <a:latin typeface="+mn-lt"/>
              </a:rPr>
              <a:t>Answer</a:t>
            </a:r>
            <a:endParaRPr lang="en-US" dirty="0">
              <a:effectLst/>
              <a:latin typeface="+mn-lt"/>
            </a:endParaRPr>
          </a:p>
          <a:p>
            <a:pPr algn="just" rtl="0">
              <a:spcBef>
                <a:spcPts val="1200"/>
              </a:spcBef>
              <a:spcAft>
                <a:spcPts val="1200"/>
              </a:spcAft>
            </a:pPr>
            <a:r>
              <a:rPr lang="en-US" sz="2000" i="0" u="none" strike="noStrike" dirty="0">
                <a:solidFill>
                  <a:srgbClr val="FF0000"/>
                </a:solidFill>
                <a:effectLst/>
                <a:latin typeface="+mn-lt"/>
              </a:rPr>
              <a:t>As a member of </a:t>
            </a:r>
            <a:r>
              <a:rPr lang="en-US" sz="2000" i="0" u="none" strike="noStrike" dirty="0" err="1">
                <a:solidFill>
                  <a:srgbClr val="FF0000"/>
                </a:solidFill>
                <a:effectLst/>
                <a:latin typeface="+mn-lt"/>
              </a:rPr>
              <a:t>DeveloperGroup</a:t>
            </a:r>
            <a:r>
              <a:rPr lang="en-US" sz="2000" i="0" u="none" strike="noStrike" dirty="0">
                <a:solidFill>
                  <a:srgbClr val="FF0000"/>
                </a:solidFill>
                <a:effectLst/>
                <a:latin typeface="+mn-lt"/>
              </a:rPr>
              <a:t>, according to the </a:t>
            </a:r>
            <a:r>
              <a:rPr lang="en-US" sz="2000" i="0" u="none" strike="noStrike" dirty="0" err="1">
                <a:solidFill>
                  <a:srgbClr val="FF0000"/>
                </a:solidFill>
                <a:effectLst/>
                <a:latin typeface="+mn-lt"/>
              </a:rPr>
              <a:t>DeveloperGroup</a:t>
            </a:r>
            <a:r>
              <a:rPr lang="en-US" sz="2000" i="0" u="none" strike="noStrike" dirty="0">
                <a:solidFill>
                  <a:srgbClr val="FF0000"/>
                </a:solidFill>
                <a:effectLst/>
                <a:latin typeface="+mn-lt"/>
              </a:rPr>
              <a:t> _Policy, Alice can </a:t>
            </a:r>
            <a:r>
              <a:rPr lang="en-US" sz="2000" b="1" i="0" u="none" strike="noStrike" dirty="0">
                <a:solidFill>
                  <a:srgbClr val="FF0000"/>
                </a:solidFill>
                <a:effectLst/>
                <a:latin typeface="+mn-lt"/>
              </a:rPr>
              <a:t>perform all actions to kms, s3 and ec2</a:t>
            </a:r>
            <a:r>
              <a:rPr lang="en-US" sz="2000" i="0" u="none" strike="noStrike" dirty="0">
                <a:solidFill>
                  <a:srgbClr val="000000"/>
                </a:solidFill>
                <a:effectLst/>
                <a:latin typeface="+mn-lt"/>
              </a:rPr>
              <a:t>.</a:t>
            </a:r>
            <a:endParaRPr lang="en-US" dirty="0">
              <a:effectLst/>
              <a:latin typeface="+mn-lt"/>
            </a:endParaRPr>
          </a:p>
          <a:p>
            <a:pPr algn="just" rtl="0">
              <a:spcBef>
                <a:spcPts val="1200"/>
              </a:spcBef>
              <a:spcAft>
                <a:spcPts val="1200"/>
              </a:spcAft>
            </a:pPr>
            <a:r>
              <a:rPr lang="en-US" sz="2000" i="0" u="none" strike="noStrike" dirty="0">
                <a:solidFill>
                  <a:srgbClr val="FF0000"/>
                </a:solidFill>
                <a:effectLst/>
                <a:latin typeface="+mn-lt"/>
              </a:rPr>
              <a:t>However, Alice is attached with a </a:t>
            </a:r>
            <a:r>
              <a:rPr lang="en-US" sz="2000" b="1" i="0" u="none" strike="noStrike" dirty="0">
                <a:solidFill>
                  <a:srgbClr val="FF0000"/>
                </a:solidFill>
                <a:effectLst/>
                <a:latin typeface="+mn-lt"/>
              </a:rPr>
              <a:t>permissions boundary policy that restricts her to all ec2-related actions</a:t>
            </a:r>
            <a:r>
              <a:rPr lang="en-US" sz="2000" i="0" u="none" strike="noStrike" dirty="0">
                <a:solidFill>
                  <a:srgbClr val="FF0000"/>
                </a:solidFill>
                <a:effectLst/>
                <a:latin typeface="+mn-lt"/>
              </a:rPr>
              <a:t>.</a:t>
            </a:r>
            <a:endParaRPr lang="en-US" dirty="0">
              <a:effectLst/>
              <a:latin typeface="+mn-lt"/>
            </a:endParaRPr>
          </a:p>
          <a:p>
            <a:pPr algn="just" rtl="0">
              <a:spcBef>
                <a:spcPts val="0"/>
              </a:spcBef>
              <a:spcAft>
                <a:spcPts val="0"/>
              </a:spcAft>
            </a:pPr>
            <a:r>
              <a:rPr lang="en-US" sz="2000" i="0" u="none" strike="noStrike" dirty="0">
                <a:solidFill>
                  <a:srgbClr val="FF0000"/>
                </a:solidFill>
                <a:effectLst/>
                <a:latin typeface="+mn-lt"/>
              </a:rPr>
              <a:t>Considering that </a:t>
            </a:r>
            <a:r>
              <a:rPr lang="en-US" sz="2000" b="1" i="0" u="none" strike="noStrike" dirty="0">
                <a:solidFill>
                  <a:srgbClr val="FF0000"/>
                </a:solidFill>
                <a:effectLst/>
                <a:latin typeface="+mn-lt"/>
              </a:rPr>
              <a:t>effective permissions are determined by the intersection of Identity-based policy and permissions boundary</a:t>
            </a:r>
            <a:r>
              <a:rPr lang="en-US" sz="2000" i="0" u="none" strike="noStrike" dirty="0">
                <a:solidFill>
                  <a:srgbClr val="FF0000"/>
                </a:solidFill>
                <a:effectLst/>
                <a:latin typeface="+mn-lt"/>
              </a:rPr>
              <a:t>, Alice is limited to </a:t>
            </a:r>
            <a:r>
              <a:rPr lang="en-US" sz="2000" b="1" i="0" u="none" strike="noStrike" dirty="0">
                <a:solidFill>
                  <a:srgbClr val="FF0000"/>
                </a:solidFill>
                <a:effectLst/>
                <a:latin typeface="+mn-lt"/>
              </a:rPr>
              <a:t>performing actions to ec2 only</a:t>
            </a:r>
            <a:r>
              <a:rPr lang="en-US" sz="2000" i="0" u="none" strike="noStrike" dirty="0">
                <a:solidFill>
                  <a:srgbClr val="FF0000"/>
                </a:solidFill>
                <a:effectLst/>
                <a:latin typeface="+mn-lt"/>
              </a:rPr>
              <a:t>.</a:t>
            </a:r>
            <a:endParaRPr lang="en-US" dirty="0">
              <a:effectLst/>
              <a:latin typeface="+mn-lt"/>
            </a:endParaRPr>
          </a:p>
        </p:txBody>
      </p:sp>
    </p:spTree>
    <p:extLst>
      <p:ext uri="{BB962C8B-B14F-4D97-AF65-F5344CB8AC3E}">
        <p14:creationId xmlns:p14="http://schemas.microsoft.com/office/powerpoint/2010/main" val="87722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683235"/>
          </a:xfrm>
        </p:spPr>
        <p:txBody>
          <a:bodyPr>
            <a:normAutofit/>
          </a:bodyPr>
          <a:lstStyle/>
          <a:p>
            <a:pPr marL="228600" indent="-228240">
              <a:lnSpc>
                <a:spcPct val="90000"/>
              </a:lnSpc>
              <a:spcBef>
                <a:spcPts val="1001"/>
              </a:spcBef>
              <a:buClr>
                <a:srgbClr val="000000"/>
              </a:buClr>
              <a:buFont typeface="Arial"/>
              <a:buChar char="•"/>
            </a:pPr>
            <a:r>
              <a:rPr lang="en-US" spc="-1" dirty="0">
                <a:solidFill>
                  <a:srgbClr val="000000"/>
                </a:solidFill>
                <a:latin typeface="Calibri"/>
              </a:rPr>
              <a:t>Web Application Architecture</a:t>
            </a:r>
          </a:p>
          <a:p>
            <a:pPr marL="228600" indent="-228240">
              <a:lnSpc>
                <a:spcPct val="90000"/>
              </a:lnSpc>
              <a:spcBef>
                <a:spcPts val="1001"/>
              </a:spcBef>
              <a:buClr>
                <a:srgbClr val="000000"/>
              </a:buClr>
              <a:buFont typeface="Arial"/>
              <a:buChar char="•"/>
            </a:pPr>
            <a:r>
              <a:rPr lang="en-US" spc="-1" dirty="0">
                <a:solidFill>
                  <a:srgbClr val="000000"/>
                </a:solidFill>
                <a:latin typeface="Calibri"/>
              </a:rPr>
              <a:t>Web Application Design Pattern</a:t>
            </a:r>
          </a:p>
          <a:p>
            <a:pPr algn="l" fontAlgn="base"/>
            <a:r>
              <a:rPr lang="en-AU" spc="-1" dirty="0">
                <a:solidFill>
                  <a:srgbClr val="000000"/>
                </a:solidFill>
                <a:latin typeface="Calibri"/>
              </a:rPr>
              <a:t>Django Framework</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230914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2" y="28555"/>
            <a:ext cx="8335897" cy="709373"/>
          </a:xfrm>
        </p:spPr>
        <p:txBody>
          <a:bodyPr>
            <a:normAutofit/>
          </a:bodyPr>
          <a:lstStyle/>
          <a:p>
            <a:r>
              <a:rPr lang="en-US" sz="3200" b="1" dirty="0"/>
              <a:t>What is a web application architecture</a:t>
            </a:r>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pPr algn="l"/>
            <a:r>
              <a:rPr lang="en-US" sz="2400" spc="-1" dirty="0">
                <a:solidFill>
                  <a:srgbClr val="000000"/>
                </a:solidFill>
              </a:rPr>
              <a:t>A web application architecture is a layout that displays the interactions between different software components, such as frontend, and backend. </a:t>
            </a:r>
          </a:p>
        </p:txBody>
      </p:sp>
    </p:spTree>
    <p:extLst>
      <p:ext uri="{BB962C8B-B14F-4D97-AF65-F5344CB8AC3E}">
        <p14:creationId xmlns:p14="http://schemas.microsoft.com/office/powerpoint/2010/main" val="151795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2" y="28555"/>
            <a:ext cx="8335897" cy="709373"/>
          </a:xfrm>
        </p:spPr>
        <p:txBody>
          <a:bodyPr>
            <a:normAutofit/>
          </a:bodyPr>
          <a:lstStyle/>
          <a:p>
            <a:r>
              <a:rPr lang="en-US" sz="3200" b="1" dirty="0"/>
              <a:t>What is a web application architecture</a:t>
            </a:r>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pPr algn="l"/>
            <a:r>
              <a:rPr lang="en-US" sz="2400" spc="-1" dirty="0">
                <a:solidFill>
                  <a:srgbClr val="000000"/>
                </a:solidFill>
              </a:rPr>
              <a:t>A web application architecture is a layout that displays the interactions between different software components, such as frontend, and backend. </a:t>
            </a:r>
          </a:p>
        </p:txBody>
      </p:sp>
      <p:pic>
        <p:nvPicPr>
          <p:cNvPr id="4" name="Picture 3">
            <a:extLst>
              <a:ext uri="{FF2B5EF4-FFF2-40B4-BE49-F238E27FC236}">
                <a16:creationId xmlns:a16="http://schemas.microsoft.com/office/drawing/2014/main" id="{15858BA1-DCBA-41AB-9820-BB8859225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60" y="1666285"/>
            <a:ext cx="8016814" cy="4453785"/>
          </a:xfrm>
          <a:prstGeom prst="rect">
            <a:avLst/>
          </a:prstGeom>
        </p:spPr>
      </p:pic>
      <p:sp>
        <p:nvSpPr>
          <p:cNvPr id="7" name="TextBox 6">
            <a:extLst>
              <a:ext uri="{FF2B5EF4-FFF2-40B4-BE49-F238E27FC236}">
                <a16:creationId xmlns:a16="http://schemas.microsoft.com/office/drawing/2014/main" id="{57055587-7354-406B-8857-A106837EC76B}"/>
              </a:ext>
            </a:extLst>
          </p:cNvPr>
          <p:cNvSpPr txBox="1"/>
          <p:nvPr/>
        </p:nvSpPr>
        <p:spPr>
          <a:xfrm>
            <a:off x="4768924" y="6490892"/>
            <a:ext cx="7423076"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https://litslink.com/blog/web-application-architecture#types-of-web-application-architecture</a:t>
            </a:r>
          </a:p>
        </p:txBody>
      </p:sp>
    </p:spTree>
    <p:extLst>
      <p:ext uri="{BB962C8B-B14F-4D97-AF65-F5344CB8AC3E}">
        <p14:creationId xmlns:p14="http://schemas.microsoft.com/office/powerpoint/2010/main" val="247094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9F1C8D-157F-4A5F-8B7A-2D47E5164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9" y="1345029"/>
            <a:ext cx="3961971" cy="3777079"/>
          </a:xfrm>
          <a:prstGeom prst="rect">
            <a:avLst/>
          </a:prstGeom>
        </p:spPr>
      </p:pic>
      <p:sp>
        <p:nvSpPr>
          <p:cNvPr id="8" name="TextBox 7">
            <a:extLst>
              <a:ext uri="{FF2B5EF4-FFF2-40B4-BE49-F238E27FC236}">
                <a16:creationId xmlns:a16="http://schemas.microsoft.com/office/drawing/2014/main" id="{104590D4-9933-4682-9A20-183698165B27}"/>
              </a:ext>
            </a:extLst>
          </p:cNvPr>
          <p:cNvSpPr txBox="1"/>
          <p:nvPr/>
        </p:nvSpPr>
        <p:spPr>
          <a:xfrm>
            <a:off x="4499810" y="1360022"/>
            <a:ext cx="6635550" cy="830997"/>
          </a:xfrm>
          <a:prstGeom prst="rect">
            <a:avLst/>
          </a:prstGeom>
          <a:noFill/>
        </p:spPr>
        <p:txBody>
          <a:bodyPr wrap="square">
            <a:spAutoFit/>
          </a:bodyPr>
          <a:lstStyle/>
          <a:p>
            <a:pPr lvl="1" algn="l"/>
            <a:r>
              <a:rPr lang="en-AU" sz="2400" b="1" dirty="0">
                <a:latin typeface="+mn-lt"/>
              </a:rPr>
              <a:t>1-Tier Architecture: </a:t>
            </a:r>
            <a:r>
              <a:rPr lang="en-US" sz="2400" dirty="0">
                <a:latin typeface="+mn-lt"/>
              </a:rPr>
              <a:t>all the software components are available on the same machine.</a:t>
            </a:r>
            <a:endParaRPr lang="en-AU" sz="2400" dirty="0">
              <a:latin typeface="+mn-lt"/>
            </a:endParaRPr>
          </a:p>
        </p:txBody>
      </p:sp>
      <p:sp>
        <p:nvSpPr>
          <p:cNvPr id="10" name="TextBox 9">
            <a:extLst>
              <a:ext uri="{FF2B5EF4-FFF2-40B4-BE49-F238E27FC236}">
                <a16:creationId xmlns:a16="http://schemas.microsoft.com/office/drawing/2014/main" id="{8EF4B8DA-6C27-40B4-954E-AF1ED236586E}"/>
              </a:ext>
            </a:extLst>
          </p:cNvPr>
          <p:cNvSpPr txBox="1"/>
          <p:nvPr/>
        </p:nvSpPr>
        <p:spPr>
          <a:xfrm>
            <a:off x="6928506" y="6550223"/>
            <a:ext cx="5466695"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sp>
        <p:nvSpPr>
          <p:cNvPr id="13" name="Title 1">
            <a:extLst>
              <a:ext uri="{FF2B5EF4-FFF2-40B4-BE49-F238E27FC236}">
                <a16:creationId xmlns:a16="http://schemas.microsoft.com/office/drawing/2014/main" id="{DDDEFC81-45E3-4041-A79A-BE3F9FC227DF}"/>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1-Tier web application architecture</a:t>
            </a:r>
            <a:endParaRPr sz="2800" b="1" dirty="0"/>
          </a:p>
        </p:txBody>
      </p:sp>
    </p:spTree>
    <p:extLst>
      <p:ext uri="{BB962C8B-B14F-4D97-AF65-F5344CB8AC3E}">
        <p14:creationId xmlns:p14="http://schemas.microsoft.com/office/powerpoint/2010/main" val="92720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4590D4-9933-4682-9A20-183698165B27}"/>
              </a:ext>
            </a:extLst>
          </p:cNvPr>
          <p:cNvSpPr txBox="1"/>
          <p:nvPr/>
        </p:nvSpPr>
        <p:spPr>
          <a:xfrm>
            <a:off x="4499810" y="1360022"/>
            <a:ext cx="7154351" cy="1200329"/>
          </a:xfrm>
          <a:prstGeom prst="rect">
            <a:avLst/>
          </a:prstGeom>
          <a:noFill/>
        </p:spPr>
        <p:txBody>
          <a:bodyPr wrap="square">
            <a:spAutoFit/>
          </a:bodyPr>
          <a:lstStyle/>
          <a:p>
            <a:pPr lvl="1" algn="l"/>
            <a:r>
              <a:rPr lang="en-AU" sz="2400" b="1" dirty="0">
                <a:latin typeface="+mn-lt"/>
              </a:rPr>
              <a:t>2-Tier Architecture: </a:t>
            </a:r>
            <a:r>
              <a:rPr lang="en-US" sz="2400" dirty="0">
                <a:latin typeface="+mn-lt"/>
              </a:rPr>
              <a:t>The client sends the request to the server and the server processes the request and sends the response back to the client.</a:t>
            </a:r>
            <a:endParaRPr lang="en-AU" sz="2400" dirty="0">
              <a:latin typeface="+mn-lt"/>
            </a:endParaRPr>
          </a:p>
        </p:txBody>
      </p:sp>
      <p:sp>
        <p:nvSpPr>
          <p:cNvPr id="10" name="TextBox 9">
            <a:extLst>
              <a:ext uri="{FF2B5EF4-FFF2-40B4-BE49-F238E27FC236}">
                <a16:creationId xmlns:a16="http://schemas.microsoft.com/office/drawing/2014/main" id="{8EF4B8DA-6C27-40B4-954E-AF1ED236586E}"/>
              </a:ext>
            </a:extLst>
          </p:cNvPr>
          <p:cNvSpPr txBox="1"/>
          <p:nvPr/>
        </p:nvSpPr>
        <p:spPr>
          <a:xfrm>
            <a:off x="6894639" y="6550223"/>
            <a:ext cx="5297361"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pic>
        <p:nvPicPr>
          <p:cNvPr id="5" name="Picture 4">
            <a:extLst>
              <a:ext uri="{FF2B5EF4-FFF2-40B4-BE49-F238E27FC236}">
                <a16:creationId xmlns:a16="http://schemas.microsoft.com/office/drawing/2014/main" id="{9B645F0F-F31A-49C8-89E0-A0FBBB6F7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8" y="1360021"/>
            <a:ext cx="3961971" cy="3777079"/>
          </a:xfrm>
          <a:prstGeom prst="rect">
            <a:avLst/>
          </a:prstGeom>
        </p:spPr>
      </p:pic>
      <p:sp>
        <p:nvSpPr>
          <p:cNvPr id="11" name="Title 1">
            <a:extLst>
              <a:ext uri="{FF2B5EF4-FFF2-40B4-BE49-F238E27FC236}">
                <a16:creationId xmlns:a16="http://schemas.microsoft.com/office/drawing/2014/main" id="{DF956D1E-DFD4-4910-BBD7-3A62E771C3D2}"/>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2-Tier web application architecture</a:t>
            </a:r>
            <a:endParaRPr sz="2800" b="1" dirty="0"/>
          </a:p>
        </p:txBody>
      </p:sp>
    </p:spTree>
    <p:extLst>
      <p:ext uri="{BB962C8B-B14F-4D97-AF65-F5344CB8AC3E}">
        <p14:creationId xmlns:p14="http://schemas.microsoft.com/office/powerpoint/2010/main" val="404178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3-Tier web application architecture</a:t>
            </a:r>
            <a:endParaRPr sz="2800" b="1" dirty="0"/>
          </a:p>
        </p:txBody>
      </p:sp>
      <p:sp>
        <p:nvSpPr>
          <p:cNvPr id="10" name="TextBox 9">
            <a:extLst>
              <a:ext uri="{FF2B5EF4-FFF2-40B4-BE49-F238E27FC236}">
                <a16:creationId xmlns:a16="http://schemas.microsoft.com/office/drawing/2014/main" id="{8EF4B8DA-6C27-40B4-954E-AF1ED236586E}"/>
              </a:ext>
            </a:extLst>
          </p:cNvPr>
          <p:cNvSpPr txBox="1"/>
          <p:nvPr/>
        </p:nvSpPr>
        <p:spPr>
          <a:xfrm>
            <a:off x="6860772" y="6550223"/>
            <a:ext cx="5331228"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pic>
        <p:nvPicPr>
          <p:cNvPr id="3" name="Picture 2">
            <a:extLst>
              <a:ext uri="{FF2B5EF4-FFF2-40B4-BE49-F238E27FC236}">
                <a16:creationId xmlns:a16="http://schemas.microsoft.com/office/drawing/2014/main" id="{6C49C29A-D24B-4FB6-BCCD-94E31B90D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8" y="1360022"/>
            <a:ext cx="3961971" cy="4070518"/>
          </a:xfrm>
          <a:prstGeom prst="rect">
            <a:avLst/>
          </a:prstGeom>
        </p:spPr>
      </p:pic>
      <p:sp>
        <p:nvSpPr>
          <p:cNvPr id="6" name="TextBox 5">
            <a:extLst>
              <a:ext uri="{FF2B5EF4-FFF2-40B4-BE49-F238E27FC236}">
                <a16:creationId xmlns:a16="http://schemas.microsoft.com/office/drawing/2014/main" id="{D9E10AE7-FA29-4F77-8A63-29DD784934C0}"/>
              </a:ext>
            </a:extLst>
          </p:cNvPr>
          <p:cNvSpPr txBox="1"/>
          <p:nvPr/>
        </p:nvSpPr>
        <p:spPr>
          <a:xfrm>
            <a:off x="4645578" y="1871787"/>
            <a:ext cx="7241621" cy="2825389"/>
          </a:xfrm>
          <a:prstGeom prst="rect">
            <a:avLst/>
          </a:prstGeom>
          <a:noFill/>
        </p:spPr>
        <p:txBody>
          <a:bodyPr wrap="square">
            <a:spAutoFit/>
          </a:bodyPr>
          <a:lstStyle/>
          <a:p>
            <a:pPr algn="l"/>
            <a:r>
              <a:rPr lang="en-US" sz="2400" b="1" i="0" dirty="0">
                <a:solidFill>
                  <a:srgbClr val="222222"/>
                </a:solidFill>
                <a:effectLst/>
                <a:latin typeface="+mn-lt"/>
              </a:rPr>
              <a:t>Client Tier/Presentation Layer:</a:t>
            </a:r>
            <a:r>
              <a:rPr lang="en-US" sz="2400" b="0" i="0" dirty="0">
                <a:solidFill>
                  <a:srgbClr val="222222"/>
                </a:solidFill>
                <a:effectLst/>
                <a:latin typeface="+mn-lt"/>
              </a:rPr>
              <a:t> displays the user interface and manages user interaction.</a:t>
            </a:r>
          </a:p>
          <a:p>
            <a:pPr algn="l"/>
            <a:r>
              <a:rPr lang="en-US" sz="2400" b="1" i="0" dirty="0">
                <a:solidFill>
                  <a:srgbClr val="222222"/>
                </a:solidFill>
                <a:effectLst/>
                <a:latin typeface="+mn-lt"/>
              </a:rPr>
              <a:t>Business Logic Tier/Application server</a:t>
            </a:r>
            <a:r>
              <a:rPr lang="en-US" sz="2400" dirty="0">
                <a:solidFill>
                  <a:srgbClr val="222222"/>
                </a:solidFill>
                <a:latin typeface="+mn-lt"/>
              </a:rPr>
              <a:t>: </a:t>
            </a:r>
            <a:r>
              <a:rPr lang="en-US" sz="2400" b="0" i="0" dirty="0">
                <a:solidFill>
                  <a:srgbClr val="222222"/>
                </a:solidFill>
                <a:effectLst/>
                <a:latin typeface="+mn-lt"/>
              </a:rPr>
              <a:t>has all the business logic that </a:t>
            </a:r>
            <a:r>
              <a:rPr lang="en-US" sz="2400" dirty="0">
                <a:solidFill>
                  <a:srgbClr val="222222"/>
                </a:solidFill>
                <a:latin typeface="+mn-lt"/>
              </a:rPr>
              <a:t>dictates how data is handled, and routed between the Client and Database Tiers.</a:t>
            </a:r>
          </a:p>
          <a:p>
            <a:pPr algn="l"/>
            <a:r>
              <a:rPr lang="en-US" sz="2400" b="1" i="0" dirty="0">
                <a:solidFill>
                  <a:srgbClr val="222222"/>
                </a:solidFill>
                <a:effectLst/>
                <a:latin typeface="+mn-lt"/>
              </a:rPr>
              <a:t>Database Tier/Database </a:t>
            </a:r>
            <a:r>
              <a:rPr lang="en-US" sz="2400" b="1" dirty="0">
                <a:solidFill>
                  <a:srgbClr val="222222"/>
                </a:solidFill>
                <a:latin typeface="+mn-lt"/>
              </a:rPr>
              <a:t>server</a:t>
            </a:r>
            <a:r>
              <a:rPr lang="en-US" sz="2400" b="1" i="0" dirty="0">
                <a:solidFill>
                  <a:srgbClr val="222222"/>
                </a:solidFill>
                <a:effectLst/>
                <a:latin typeface="+mn-lt"/>
              </a:rPr>
              <a:t>:</a:t>
            </a:r>
            <a:r>
              <a:rPr lang="en-US" sz="2400" b="0" i="0" dirty="0">
                <a:solidFill>
                  <a:srgbClr val="222222"/>
                </a:solidFill>
                <a:effectLst/>
                <a:latin typeface="+mn-lt"/>
              </a:rPr>
              <a:t> </a:t>
            </a:r>
            <a:r>
              <a:rPr lang="en-US" sz="2400" dirty="0">
                <a:solidFill>
                  <a:srgbClr val="222222"/>
                </a:solidFill>
                <a:latin typeface="+mn-lt"/>
              </a:rPr>
              <a:t>stores data and handles data queries and updates. </a:t>
            </a:r>
          </a:p>
        </p:txBody>
      </p:sp>
    </p:spTree>
    <p:extLst>
      <p:ext uri="{BB962C8B-B14F-4D97-AF65-F5344CB8AC3E}">
        <p14:creationId xmlns:p14="http://schemas.microsoft.com/office/powerpoint/2010/main" val="104175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39" y="143103"/>
            <a:ext cx="6993492" cy="1018319"/>
          </a:xfrm>
          <a:prstGeom prst="rect">
            <a:avLst/>
          </a:prstGeom>
        </p:spPr>
        <p:txBody>
          <a:bodyPr>
            <a:normAutofit/>
          </a:bodyPr>
          <a:lstStyle/>
          <a:p>
            <a:r>
              <a:rPr lang="en-AU" sz="3200" b="1" dirty="0"/>
              <a:t>Complex web application architecture</a:t>
            </a:r>
            <a:endParaRPr sz="2800" b="1" dirty="0"/>
          </a:p>
        </p:txBody>
      </p:sp>
      <p:sp>
        <p:nvSpPr>
          <p:cNvPr id="7" name="TextBox 6">
            <a:extLst>
              <a:ext uri="{FF2B5EF4-FFF2-40B4-BE49-F238E27FC236}">
                <a16:creationId xmlns:a16="http://schemas.microsoft.com/office/drawing/2014/main" id="{3C8565FD-42C6-4638-8E73-10B3428167F4}"/>
              </a:ext>
            </a:extLst>
          </p:cNvPr>
          <p:cNvSpPr txBox="1"/>
          <p:nvPr/>
        </p:nvSpPr>
        <p:spPr>
          <a:xfrm>
            <a:off x="537839" y="1161422"/>
            <a:ext cx="10006944" cy="2529923"/>
          </a:xfrm>
          <a:prstGeom prst="rect">
            <a:avLst/>
          </a:prstGeom>
          <a:noFill/>
        </p:spPr>
        <p:txBody>
          <a:bodyPr wrap="square">
            <a:spAutoFit/>
          </a:bodyPr>
          <a:lstStyle/>
          <a:p>
            <a:pPr algn="l"/>
            <a:r>
              <a:rPr lang="en-US" sz="2400" i="0" dirty="0">
                <a:solidFill>
                  <a:srgbClr val="222222"/>
                </a:solidFill>
                <a:effectLst/>
                <a:latin typeface="+mn-lt"/>
              </a:rPr>
              <a:t>Presentation Layer</a:t>
            </a:r>
            <a:r>
              <a:rPr lang="en-US" sz="2400" b="0" i="0" dirty="0">
                <a:solidFill>
                  <a:srgbClr val="222222"/>
                </a:solidFill>
                <a:effectLst/>
                <a:latin typeface="+mn-lt"/>
              </a:rPr>
              <a:t>.</a:t>
            </a:r>
          </a:p>
          <a:p>
            <a:pPr algn="l"/>
            <a:r>
              <a:rPr lang="en-US" sz="2400" i="0" dirty="0">
                <a:solidFill>
                  <a:srgbClr val="222222"/>
                </a:solidFill>
                <a:effectLst/>
                <a:latin typeface="+mn-lt"/>
              </a:rPr>
              <a:t>Application Layer</a:t>
            </a:r>
            <a:r>
              <a:rPr lang="en-US" sz="2400" b="0" i="0" dirty="0">
                <a:solidFill>
                  <a:srgbClr val="222222"/>
                </a:solidFill>
                <a:effectLst/>
                <a:latin typeface="+mn-lt"/>
              </a:rPr>
              <a:t>.</a:t>
            </a:r>
          </a:p>
          <a:p>
            <a:pPr algn="l"/>
            <a:r>
              <a:rPr lang="en-US" sz="2400" i="0" dirty="0">
                <a:solidFill>
                  <a:srgbClr val="222222"/>
                </a:solidFill>
                <a:effectLst/>
                <a:latin typeface="+mn-lt"/>
              </a:rPr>
              <a:t>Database Layer</a:t>
            </a:r>
            <a:r>
              <a:rPr lang="en-US" sz="2400" b="0" i="0" dirty="0">
                <a:solidFill>
                  <a:srgbClr val="222222"/>
                </a:solidFill>
                <a:effectLst/>
                <a:latin typeface="+mn-lt"/>
              </a:rPr>
              <a:t>. </a:t>
            </a:r>
          </a:p>
          <a:p>
            <a:pPr algn="l"/>
            <a:r>
              <a:rPr lang="en-US" sz="2400" b="1" dirty="0">
                <a:solidFill>
                  <a:srgbClr val="222222"/>
                </a:solidFill>
                <a:latin typeface="+mn-lt"/>
              </a:rPr>
              <a:t>More layers of services: </a:t>
            </a:r>
            <a:r>
              <a:rPr lang="en-US" sz="2400" dirty="0">
                <a:solidFill>
                  <a:srgbClr val="222222"/>
                </a:solidFill>
                <a:latin typeface="+mn-lt"/>
              </a:rPr>
              <a:t>serve specific tasks or provide additional functionality to the web application.</a:t>
            </a:r>
            <a:endParaRPr lang="en-AU" sz="2400" dirty="0">
              <a:solidFill>
                <a:srgbClr val="222222"/>
              </a:solidFill>
              <a:latin typeface="+mn-lt"/>
            </a:endParaRPr>
          </a:p>
          <a:p>
            <a:pPr algn="l"/>
            <a:endParaRPr lang="en-US" b="0" i="0" dirty="0">
              <a:solidFill>
                <a:srgbClr val="222222"/>
              </a:solidFill>
              <a:effectLst/>
              <a:latin typeface="+mn-lt"/>
            </a:endParaRPr>
          </a:p>
        </p:txBody>
      </p:sp>
    </p:spTree>
    <p:extLst>
      <p:ext uri="{BB962C8B-B14F-4D97-AF65-F5344CB8AC3E}">
        <p14:creationId xmlns:p14="http://schemas.microsoft.com/office/powerpoint/2010/main" val="2092847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39" y="143103"/>
            <a:ext cx="6993492" cy="1018319"/>
          </a:xfrm>
          <a:prstGeom prst="rect">
            <a:avLst/>
          </a:prstGeom>
        </p:spPr>
        <p:txBody>
          <a:bodyPr>
            <a:normAutofit/>
          </a:bodyPr>
          <a:lstStyle/>
          <a:p>
            <a:r>
              <a:rPr lang="en-AU" sz="3200" b="1" dirty="0"/>
              <a:t>Complex web application architecture</a:t>
            </a:r>
            <a:endParaRPr sz="2800" b="1" dirty="0"/>
          </a:p>
        </p:txBody>
      </p:sp>
      <p:sp>
        <p:nvSpPr>
          <p:cNvPr id="7" name="TextBox 6">
            <a:extLst>
              <a:ext uri="{FF2B5EF4-FFF2-40B4-BE49-F238E27FC236}">
                <a16:creationId xmlns:a16="http://schemas.microsoft.com/office/drawing/2014/main" id="{3C8565FD-42C6-4638-8E73-10B3428167F4}"/>
              </a:ext>
            </a:extLst>
          </p:cNvPr>
          <p:cNvSpPr txBox="1"/>
          <p:nvPr/>
        </p:nvSpPr>
        <p:spPr>
          <a:xfrm>
            <a:off x="537839" y="1161422"/>
            <a:ext cx="10313041" cy="1717393"/>
          </a:xfrm>
          <a:prstGeom prst="rect">
            <a:avLst/>
          </a:prstGeom>
          <a:noFill/>
        </p:spPr>
        <p:txBody>
          <a:bodyPr wrap="square">
            <a:spAutoFit/>
          </a:bodyPr>
          <a:lstStyle/>
          <a:p>
            <a:pPr algn="l"/>
            <a:r>
              <a:rPr lang="en-US" sz="2400" b="1" dirty="0">
                <a:solidFill>
                  <a:srgbClr val="222222"/>
                </a:solidFill>
                <a:latin typeface="+mn-lt"/>
              </a:rPr>
              <a:t>More layers of services:</a:t>
            </a:r>
            <a:endParaRPr lang="en-US" sz="2400" dirty="0">
              <a:solidFill>
                <a:srgbClr val="222222"/>
              </a:solidFill>
              <a:latin typeface="+mn-lt"/>
            </a:endParaRPr>
          </a:p>
          <a:p>
            <a:pPr algn="l"/>
            <a:r>
              <a:rPr lang="en-US" sz="2400" dirty="0">
                <a:solidFill>
                  <a:srgbClr val="222222"/>
                </a:solidFill>
                <a:latin typeface="+mn-lt"/>
              </a:rPr>
              <a:t>	</a:t>
            </a:r>
            <a:r>
              <a:rPr lang="en-US" sz="2400" dirty="0">
                <a:solidFill>
                  <a:srgbClr val="FF0000"/>
                </a:solidFill>
                <a:latin typeface="+mn-lt"/>
              </a:rPr>
              <a:t>Examples: </a:t>
            </a:r>
            <a:r>
              <a:rPr lang="en-US" sz="2400" dirty="0">
                <a:solidFill>
                  <a:srgbClr val="222222"/>
                </a:solidFill>
                <a:latin typeface="+mn-lt"/>
              </a:rPr>
              <a:t>Caching service, and </a:t>
            </a:r>
            <a:r>
              <a:rPr lang="en-US" sz="2400" dirty="0" err="1">
                <a:solidFill>
                  <a:srgbClr val="222222"/>
                </a:solidFill>
                <a:latin typeface="+mn-lt"/>
              </a:rPr>
              <a:t>datawarehouse</a:t>
            </a:r>
            <a:r>
              <a:rPr lang="en-US" sz="2400" dirty="0">
                <a:solidFill>
                  <a:srgbClr val="222222"/>
                </a:solidFill>
                <a:latin typeface="+mn-lt"/>
              </a:rPr>
              <a:t>.</a:t>
            </a:r>
          </a:p>
          <a:p>
            <a:pPr algn="l"/>
            <a:endParaRPr lang="en-AU" sz="2400" dirty="0">
              <a:solidFill>
                <a:srgbClr val="FF0000"/>
              </a:solidFill>
              <a:latin typeface="+mn-lt"/>
            </a:endParaRPr>
          </a:p>
          <a:p>
            <a:pPr algn="l"/>
            <a:endParaRPr lang="en-US" b="0" i="0" dirty="0">
              <a:solidFill>
                <a:srgbClr val="222222"/>
              </a:solidFill>
              <a:effectLst/>
              <a:latin typeface="+mn-lt"/>
            </a:endParaRPr>
          </a:p>
        </p:txBody>
      </p:sp>
    </p:spTree>
    <p:extLst>
      <p:ext uri="{BB962C8B-B14F-4D97-AF65-F5344CB8AC3E}">
        <p14:creationId xmlns:p14="http://schemas.microsoft.com/office/powerpoint/2010/main" val="345154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10322806" cy="3313937"/>
          </a:xfrm>
        </p:spPr>
        <p:txBody>
          <a:bodyPr>
            <a:normAutofit/>
          </a:bodyPr>
          <a:lstStyle/>
          <a:p>
            <a:pPr lvl="1"/>
            <a:r>
              <a:rPr lang="en-US" sz="2800" spc="-1" dirty="0">
                <a:solidFill>
                  <a:srgbClr val="000000"/>
                </a:solidFill>
                <a:latin typeface="Calibri"/>
              </a:rPr>
              <a:t>Practical AI Governance – A Practitioner’s Playbook</a:t>
            </a:r>
            <a:endParaRPr lang="en-AU" sz="2800" spc="-1" dirty="0">
              <a:solidFill>
                <a:srgbClr val="000000"/>
              </a:solidFill>
              <a:latin typeface="Calibri"/>
            </a:endParaRPr>
          </a:p>
          <a:p>
            <a:pPr lvl="2"/>
            <a:r>
              <a:rPr lang="en-US" sz="2800" spc="-1" dirty="0">
                <a:solidFill>
                  <a:srgbClr val="000000"/>
                </a:solidFill>
                <a:latin typeface="Calibri"/>
              </a:rPr>
              <a:t>Deploy narrow AI for maximum impact</a:t>
            </a:r>
            <a:endParaRPr lang="en-AU" sz="2800" spc="-1" dirty="0">
              <a:solidFill>
                <a:srgbClr val="000000"/>
              </a:solidFill>
              <a:latin typeface="Calibri"/>
            </a:endParaRPr>
          </a:p>
          <a:p>
            <a:pPr lvl="2"/>
            <a:r>
              <a:rPr lang="en-AU" sz="2800" spc="-1" dirty="0">
                <a:solidFill>
                  <a:srgbClr val="000000"/>
                </a:solidFill>
                <a:latin typeface="Calibri"/>
              </a:rPr>
              <a:t>Harness generative AI as an orchestrator</a:t>
            </a:r>
          </a:p>
          <a:p>
            <a:pPr lvl="2"/>
            <a:r>
              <a:rPr lang="en-US" sz="2800" spc="-1" dirty="0">
                <a:solidFill>
                  <a:srgbClr val="000000"/>
                </a:solidFill>
                <a:latin typeface="Calibri"/>
              </a:rPr>
              <a:t>Build governance that drives results, not red tape</a:t>
            </a:r>
            <a:endParaRPr lang="en-AU" sz="2800" spc="-1" dirty="0">
              <a:solidFill>
                <a:srgbClr val="000000"/>
              </a:solidFill>
              <a:latin typeface="Calibri"/>
            </a:endParaRP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8047956" cy="763530"/>
          </a:xfrm>
          <a:prstGeom prst="rect">
            <a:avLst/>
          </a:prstGeom>
        </p:spPr>
        <p:txBody>
          <a:bodyPr>
            <a:normAutofit fontScale="90000"/>
          </a:bodyPr>
          <a:lstStyle/>
          <a:p>
            <a:r>
              <a:rPr lang="en-AU" sz="3200" b="1" dirty="0"/>
              <a:t>G</a:t>
            </a:r>
            <a:r>
              <a:rPr lang="en-US" altLang="zh-CN" sz="3200" b="1" dirty="0" err="1"/>
              <a:t>uest</a:t>
            </a:r>
            <a:r>
              <a:rPr lang="en-US" altLang="zh-CN" sz="3200" b="1" dirty="0"/>
              <a:t> Lecture by </a:t>
            </a:r>
            <a:r>
              <a:rPr lang="en-AU" sz="3200" b="1" dirty="0"/>
              <a:t>Vaibhav Agrawal </a:t>
            </a:r>
            <a:r>
              <a:rPr lang="en-US" altLang="zh-CN" sz="3200" b="1" dirty="0"/>
              <a:t>on 30 September </a:t>
            </a:r>
            <a:endParaRPr sz="2800" b="1" dirty="0"/>
          </a:p>
        </p:txBody>
      </p:sp>
    </p:spTree>
    <p:extLst>
      <p:ext uri="{BB962C8B-B14F-4D97-AF65-F5344CB8AC3E}">
        <p14:creationId xmlns:p14="http://schemas.microsoft.com/office/powerpoint/2010/main" val="2387842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C520AB-9CE4-405F-A408-992CEC92EDD9}"/>
              </a:ext>
            </a:extLst>
          </p:cNvPr>
          <p:cNvSpPr txBox="1">
            <a:spLocks noGrp="1"/>
          </p:cNvSpPr>
          <p:nvPr>
            <p:ph type="title"/>
          </p:nvPr>
        </p:nvSpPr>
        <p:spPr>
          <a:xfrm>
            <a:off x="537839" y="143103"/>
            <a:ext cx="6993492" cy="1018319"/>
          </a:xfrm>
          <a:prstGeom prst="rect">
            <a:avLst/>
          </a:prstGeom>
        </p:spPr>
        <p:txBody>
          <a:bodyPr>
            <a:normAutofit/>
          </a:bodyPr>
          <a:lstStyle/>
          <a:p>
            <a:r>
              <a:rPr lang="en-US" sz="3200" b="1" dirty="0"/>
              <a:t>Serverless architecture</a:t>
            </a:r>
            <a:endParaRPr lang="en-AU" sz="3200" b="1" dirty="0"/>
          </a:p>
        </p:txBody>
      </p:sp>
      <p:pic>
        <p:nvPicPr>
          <p:cNvPr id="3" name="Picture 2">
            <a:extLst>
              <a:ext uri="{FF2B5EF4-FFF2-40B4-BE49-F238E27FC236}">
                <a16:creationId xmlns:a16="http://schemas.microsoft.com/office/drawing/2014/main" id="{76A53F2B-5E72-4D53-A455-9787A33E8217}"/>
              </a:ext>
            </a:extLst>
          </p:cNvPr>
          <p:cNvPicPr>
            <a:picLocks noChangeAspect="1"/>
          </p:cNvPicPr>
          <p:nvPr/>
        </p:nvPicPr>
        <p:blipFill>
          <a:blip r:embed="rId3"/>
          <a:stretch>
            <a:fillRect/>
          </a:stretch>
        </p:blipFill>
        <p:spPr>
          <a:xfrm>
            <a:off x="1342882" y="1833340"/>
            <a:ext cx="8701717" cy="3976910"/>
          </a:xfrm>
          <a:prstGeom prst="rect">
            <a:avLst/>
          </a:prstGeom>
        </p:spPr>
      </p:pic>
      <p:sp>
        <p:nvSpPr>
          <p:cNvPr id="7" name="TextBox 6">
            <a:extLst>
              <a:ext uri="{FF2B5EF4-FFF2-40B4-BE49-F238E27FC236}">
                <a16:creationId xmlns:a16="http://schemas.microsoft.com/office/drawing/2014/main" id="{030065B7-7495-4E24-9635-326CAFE88C67}"/>
              </a:ext>
            </a:extLst>
          </p:cNvPr>
          <p:cNvSpPr txBox="1"/>
          <p:nvPr/>
        </p:nvSpPr>
        <p:spPr>
          <a:xfrm>
            <a:off x="6572250" y="6561008"/>
            <a:ext cx="5619750"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https://www.skiplevel.co/blog/cloud-and-serverless-computing-101</a:t>
            </a:r>
          </a:p>
        </p:txBody>
      </p:sp>
      <p:sp>
        <p:nvSpPr>
          <p:cNvPr id="5" name="TextBox 4">
            <a:extLst>
              <a:ext uri="{FF2B5EF4-FFF2-40B4-BE49-F238E27FC236}">
                <a16:creationId xmlns:a16="http://schemas.microsoft.com/office/drawing/2014/main" id="{AA057560-A892-45EC-8EAB-4CF5F35F761A}"/>
              </a:ext>
            </a:extLst>
          </p:cNvPr>
          <p:cNvSpPr txBox="1"/>
          <p:nvPr/>
        </p:nvSpPr>
        <p:spPr>
          <a:xfrm>
            <a:off x="5200943" y="1450515"/>
            <a:ext cx="2742614" cy="461665"/>
          </a:xfrm>
          <a:prstGeom prst="rect">
            <a:avLst/>
          </a:prstGeom>
          <a:noFill/>
        </p:spPr>
        <p:txBody>
          <a:bodyPr wrap="square">
            <a:spAutoFit/>
          </a:bodyPr>
          <a:lstStyle/>
          <a:p>
            <a:pPr algn="l"/>
            <a:r>
              <a:rPr lang="en-US" sz="2400" dirty="0">
                <a:solidFill>
                  <a:srgbClr val="222222"/>
                </a:solidFill>
                <a:latin typeface="+mn-lt"/>
              </a:rPr>
              <a:t>Example: AWS</a:t>
            </a:r>
          </a:p>
        </p:txBody>
      </p:sp>
    </p:spTree>
    <p:extLst>
      <p:ext uri="{BB962C8B-B14F-4D97-AF65-F5344CB8AC3E}">
        <p14:creationId xmlns:p14="http://schemas.microsoft.com/office/powerpoint/2010/main" val="132439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1" y="198678"/>
            <a:ext cx="5414151" cy="709373"/>
          </a:xfrm>
        </p:spPr>
        <p:txBody>
          <a:bodyPr>
            <a:normAutofit/>
          </a:bodyPr>
          <a:lstStyle/>
          <a:p>
            <a:r>
              <a:rPr lang="en-US" sz="3200" b="1" dirty="0"/>
              <a:t>Web </a:t>
            </a:r>
            <a:r>
              <a:rPr lang="en-AU" sz="3200" b="1" dirty="0"/>
              <a:t>application architecture</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3709361"/>
            <a:ext cx="10496513" cy="1463010"/>
          </a:xfrm>
        </p:spPr>
        <p:txBody>
          <a:bodyPr>
            <a:noAutofit/>
          </a:bodyPr>
          <a:lstStyle/>
          <a:p>
            <a:pPr algn="l"/>
            <a:r>
              <a:rPr lang="en-US" sz="2400" dirty="0">
                <a:ea typeface="+mj-ea"/>
                <a:cs typeface="+mj-cs"/>
              </a:rPr>
              <a:t>It is a reusable solution regarding how to structure the components and their interaction such as how to organize the business logic, how to handle user requests, or how to separate different services.</a:t>
            </a:r>
          </a:p>
        </p:txBody>
      </p:sp>
      <p:sp>
        <p:nvSpPr>
          <p:cNvPr id="4" name="Title 1">
            <a:extLst>
              <a:ext uri="{FF2B5EF4-FFF2-40B4-BE49-F238E27FC236}">
                <a16:creationId xmlns:a16="http://schemas.microsoft.com/office/drawing/2014/main" id="{27070739-6726-43F8-8EEC-168F955A145B}"/>
              </a:ext>
            </a:extLst>
          </p:cNvPr>
          <p:cNvSpPr txBox="1">
            <a:spLocks/>
          </p:cNvSpPr>
          <p:nvPr/>
        </p:nvSpPr>
        <p:spPr>
          <a:xfrm>
            <a:off x="497552" y="2881625"/>
            <a:ext cx="8335897" cy="709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Web application </a:t>
            </a:r>
            <a:r>
              <a:rPr lang="en-US" altLang="zh-CN" sz="3200" b="1" dirty="0"/>
              <a:t>design pattern</a:t>
            </a:r>
            <a:endParaRPr lang="en-US" sz="3200" b="1" dirty="0"/>
          </a:p>
        </p:txBody>
      </p:sp>
      <p:sp>
        <p:nvSpPr>
          <p:cNvPr id="5" name="Content Placeholder 2">
            <a:extLst>
              <a:ext uri="{FF2B5EF4-FFF2-40B4-BE49-F238E27FC236}">
                <a16:creationId xmlns:a16="http://schemas.microsoft.com/office/drawing/2014/main" id="{4386DE6B-42DD-4D65-89CF-1FD7147BAC2A}"/>
              </a:ext>
            </a:extLst>
          </p:cNvPr>
          <p:cNvSpPr txBox="1">
            <a:spLocks/>
          </p:cNvSpPr>
          <p:nvPr/>
        </p:nvSpPr>
        <p:spPr>
          <a:xfrm>
            <a:off x="497552" y="954125"/>
            <a:ext cx="10864355" cy="1463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ea typeface="+mj-ea"/>
                <a:cs typeface="+mj-cs"/>
              </a:rPr>
              <a:t>It is the skeleton: </a:t>
            </a:r>
            <a:r>
              <a:rPr lang="en-US" altLang="zh-CN" sz="2400" dirty="0">
                <a:ea typeface="+mj-ea"/>
                <a:cs typeface="+mj-cs"/>
              </a:rPr>
              <a:t>a</a:t>
            </a:r>
            <a:r>
              <a:rPr lang="en-US" sz="2400" dirty="0">
                <a:ea typeface="+mj-ea"/>
                <a:cs typeface="+mj-cs"/>
              </a:rPr>
              <a:t> high-level structure that outlines how different software components are organized and interact.</a:t>
            </a:r>
          </a:p>
        </p:txBody>
      </p:sp>
    </p:spTree>
    <p:extLst>
      <p:ext uri="{BB962C8B-B14F-4D97-AF65-F5344CB8AC3E}">
        <p14:creationId xmlns:p14="http://schemas.microsoft.com/office/powerpoint/2010/main" val="2067913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27" y="0"/>
            <a:ext cx="5598448" cy="653568"/>
          </a:xfrm>
        </p:spPr>
        <p:txBody>
          <a:bodyPr>
            <a:normAutofit/>
          </a:bodyPr>
          <a:lstStyle/>
          <a:p>
            <a:r>
              <a:rPr lang="en-US" sz="3200" b="1" dirty="0"/>
              <a:t>A popular design </a:t>
            </a:r>
            <a:r>
              <a:rPr lang="en-US" altLang="zh-CN" sz="3200" b="1" dirty="0"/>
              <a:t>pattern</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13627" y="737929"/>
            <a:ext cx="11670850" cy="5382141"/>
          </a:xfrm>
        </p:spPr>
        <p:txBody>
          <a:bodyPr>
            <a:noAutofit/>
          </a:bodyPr>
          <a:lstStyle/>
          <a:p>
            <a:r>
              <a:rPr lang="en-AU" sz="2400" dirty="0">
                <a:ea typeface="+mj-ea"/>
                <a:cs typeface="+mj-cs"/>
              </a:rPr>
              <a:t>Model—View—Controller (MVC):</a:t>
            </a:r>
            <a:endParaRPr lang="en-US" sz="2400" dirty="0">
              <a:ea typeface="+mj-ea"/>
              <a:cs typeface="+mj-cs"/>
            </a:endParaRPr>
          </a:p>
          <a:p>
            <a:pPr lvl="1"/>
            <a:r>
              <a:rPr lang="en-US" b="1" dirty="0">
                <a:ea typeface="+mj-ea"/>
                <a:cs typeface="+mj-cs"/>
              </a:rPr>
              <a:t>Model: </a:t>
            </a:r>
            <a:r>
              <a:rPr lang="en-US" dirty="0"/>
              <a:t>Maintains the application’s data. It interacts with the database to retrieve, update, and store data.</a:t>
            </a:r>
          </a:p>
          <a:p>
            <a:pPr marL="457200" lvl="1" indent="0">
              <a:buNone/>
            </a:pPr>
            <a:endParaRPr lang="en-US" dirty="0">
              <a:ea typeface="+mj-ea"/>
              <a:cs typeface="+mj-cs"/>
            </a:endParaRPr>
          </a:p>
          <a:p>
            <a:pPr lvl="1"/>
            <a:r>
              <a:rPr lang="en-US" b="1" dirty="0">
                <a:ea typeface="+mj-ea"/>
                <a:cs typeface="+mj-cs"/>
              </a:rPr>
              <a:t>View: </a:t>
            </a:r>
            <a:r>
              <a:rPr lang="en-US" dirty="0"/>
              <a:t>Provides templates for presenting the data to the user. It handles the layout and visual presentation of the data.</a:t>
            </a:r>
          </a:p>
          <a:p>
            <a:pPr lvl="1"/>
            <a:endParaRPr lang="en-US" b="1" dirty="0">
              <a:ea typeface="+mj-ea"/>
              <a:cs typeface="+mj-cs"/>
            </a:endParaRPr>
          </a:p>
          <a:p>
            <a:pPr lvl="1"/>
            <a:r>
              <a:rPr lang="en-US" b="1" dirty="0">
                <a:ea typeface="+mj-ea"/>
                <a:cs typeface="+mj-cs"/>
              </a:rPr>
              <a:t>Controller:</a:t>
            </a:r>
            <a:r>
              <a:rPr lang="en-US" dirty="0">
                <a:ea typeface="+mj-ea"/>
                <a:cs typeface="+mj-cs"/>
              </a:rPr>
              <a:t> </a:t>
            </a:r>
            <a:r>
              <a:rPr lang="en-US" dirty="0"/>
              <a:t>Acts as an intermediary between the Model and the View. It processes user inputs, makes calls to the Model to retrieve data, and then selects the appropriate View to display the data. The Controller manages the flow of data and controls the application logic.</a:t>
            </a:r>
            <a:endParaRPr lang="en-US" dirty="0">
              <a:ea typeface="+mj-ea"/>
              <a:cs typeface="+mj-cs"/>
            </a:endParaRPr>
          </a:p>
        </p:txBody>
      </p:sp>
    </p:spTree>
    <p:extLst>
      <p:ext uri="{BB962C8B-B14F-4D97-AF65-F5344CB8AC3E}">
        <p14:creationId xmlns:p14="http://schemas.microsoft.com/office/powerpoint/2010/main" val="3643989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75E6178-15AD-4DBB-A830-F1CDECDF7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13" name="Rectangle 12">
            <a:extLst>
              <a:ext uri="{FF2B5EF4-FFF2-40B4-BE49-F238E27FC236}">
                <a16:creationId xmlns:a16="http://schemas.microsoft.com/office/drawing/2014/main" id="{729AE3A4-E3A9-4076-A7C3-C07EE4D6299E}"/>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10" name="Oval 9">
            <a:extLst>
              <a:ext uri="{FF2B5EF4-FFF2-40B4-BE49-F238E27FC236}">
                <a16:creationId xmlns:a16="http://schemas.microsoft.com/office/drawing/2014/main" id="{1085BA37-1183-432F-A298-78CFA8B80D4E}"/>
              </a:ext>
            </a:extLst>
          </p:cNvPr>
          <p:cNvSpPr/>
          <p:nvPr/>
        </p:nvSpPr>
        <p:spPr>
          <a:xfrm>
            <a:off x="4320065" y="4334788"/>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63088" y="332598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Tree>
    <p:extLst>
      <p:ext uri="{BB962C8B-B14F-4D97-AF65-F5344CB8AC3E}">
        <p14:creationId xmlns:p14="http://schemas.microsoft.com/office/powerpoint/2010/main" val="488779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B13EE18-8A7A-4ADA-88E2-07A8E830D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7" name="Rectangle 6">
            <a:extLst>
              <a:ext uri="{FF2B5EF4-FFF2-40B4-BE49-F238E27FC236}">
                <a16:creationId xmlns:a16="http://schemas.microsoft.com/office/drawing/2014/main" id="{46E6EAC3-0857-4822-9AC9-489078B55277}"/>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1085BA37-1183-432F-A298-78CFA8B80D4E}"/>
              </a:ext>
            </a:extLst>
          </p:cNvPr>
          <p:cNvSpPr/>
          <p:nvPr/>
        </p:nvSpPr>
        <p:spPr>
          <a:xfrm>
            <a:off x="4339299" y="432164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47318" y="331706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
        <p:nvSpPr>
          <p:cNvPr id="12" name="Oval 11">
            <a:extLst>
              <a:ext uri="{FF2B5EF4-FFF2-40B4-BE49-F238E27FC236}">
                <a16:creationId xmlns:a16="http://schemas.microsoft.com/office/drawing/2014/main" id="{06A6B03C-CDEF-4E51-9F90-4C71B4282E40}"/>
              </a:ext>
            </a:extLst>
          </p:cNvPr>
          <p:cNvSpPr/>
          <p:nvPr/>
        </p:nvSpPr>
        <p:spPr>
          <a:xfrm>
            <a:off x="5350208" y="15919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3</a:t>
            </a:r>
          </a:p>
        </p:txBody>
      </p:sp>
      <p:sp>
        <p:nvSpPr>
          <p:cNvPr id="13" name="Oval 12">
            <a:extLst>
              <a:ext uri="{FF2B5EF4-FFF2-40B4-BE49-F238E27FC236}">
                <a16:creationId xmlns:a16="http://schemas.microsoft.com/office/drawing/2014/main" id="{3A4B41AB-26FD-4ED6-8890-7159C362F7B3}"/>
              </a:ext>
            </a:extLst>
          </p:cNvPr>
          <p:cNvSpPr/>
          <p:nvPr/>
        </p:nvSpPr>
        <p:spPr>
          <a:xfrm>
            <a:off x="5681283" y="327134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4</a:t>
            </a:r>
          </a:p>
        </p:txBody>
      </p:sp>
    </p:spTree>
    <p:extLst>
      <p:ext uri="{BB962C8B-B14F-4D97-AF65-F5344CB8AC3E}">
        <p14:creationId xmlns:p14="http://schemas.microsoft.com/office/powerpoint/2010/main" val="2069411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B13EE18-8A7A-4ADA-88E2-07A8E830D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7" name="Rectangle 6">
            <a:extLst>
              <a:ext uri="{FF2B5EF4-FFF2-40B4-BE49-F238E27FC236}">
                <a16:creationId xmlns:a16="http://schemas.microsoft.com/office/drawing/2014/main" id="{46E6EAC3-0857-4822-9AC9-489078B55277}"/>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1085BA37-1183-432F-A298-78CFA8B80D4E}"/>
              </a:ext>
            </a:extLst>
          </p:cNvPr>
          <p:cNvSpPr/>
          <p:nvPr/>
        </p:nvSpPr>
        <p:spPr>
          <a:xfrm>
            <a:off x="4339299" y="432164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47318" y="331706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
        <p:nvSpPr>
          <p:cNvPr id="12" name="Oval 11">
            <a:extLst>
              <a:ext uri="{FF2B5EF4-FFF2-40B4-BE49-F238E27FC236}">
                <a16:creationId xmlns:a16="http://schemas.microsoft.com/office/drawing/2014/main" id="{06A6B03C-CDEF-4E51-9F90-4C71B4282E40}"/>
              </a:ext>
            </a:extLst>
          </p:cNvPr>
          <p:cNvSpPr/>
          <p:nvPr/>
        </p:nvSpPr>
        <p:spPr>
          <a:xfrm>
            <a:off x="5350208" y="15919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3</a:t>
            </a:r>
          </a:p>
        </p:txBody>
      </p:sp>
      <p:sp>
        <p:nvSpPr>
          <p:cNvPr id="13" name="Oval 12">
            <a:extLst>
              <a:ext uri="{FF2B5EF4-FFF2-40B4-BE49-F238E27FC236}">
                <a16:creationId xmlns:a16="http://schemas.microsoft.com/office/drawing/2014/main" id="{3A4B41AB-26FD-4ED6-8890-7159C362F7B3}"/>
              </a:ext>
            </a:extLst>
          </p:cNvPr>
          <p:cNvSpPr/>
          <p:nvPr/>
        </p:nvSpPr>
        <p:spPr>
          <a:xfrm>
            <a:off x="5681283" y="327134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4</a:t>
            </a:r>
          </a:p>
        </p:txBody>
      </p:sp>
      <p:sp>
        <p:nvSpPr>
          <p:cNvPr id="15" name="Oval 14">
            <a:extLst>
              <a:ext uri="{FF2B5EF4-FFF2-40B4-BE49-F238E27FC236}">
                <a16:creationId xmlns:a16="http://schemas.microsoft.com/office/drawing/2014/main" id="{8F4C2E65-1CE0-46C1-AEF5-56ECE22B0A85}"/>
              </a:ext>
            </a:extLst>
          </p:cNvPr>
          <p:cNvSpPr/>
          <p:nvPr/>
        </p:nvSpPr>
        <p:spPr>
          <a:xfrm>
            <a:off x="7813609" y="33048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5</a:t>
            </a:r>
          </a:p>
        </p:txBody>
      </p:sp>
      <p:sp>
        <p:nvSpPr>
          <p:cNvPr id="16" name="Oval 15">
            <a:extLst>
              <a:ext uri="{FF2B5EF4-FFF2-40B4-BE49-F238E27FC236}">
                <a16:creationId xmlns:a16="http://schemas.microsoft.com/office/drawing/2014/main" id="{D313E85C-8FE1-4080-AD9F-80067DBE2A51}"/>
              </a:ext>
            </a:extLst>
          </p:cNvPr>
          <p:cNvSpPr/>
          <p:nvPr/>
        </p:nvSpPr>
        <p:spPr>
          <a:xfrm>
            <a:off x="8912721" y="3489747"/>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6</a:t>
            </a:r>
          </a:p>
        </p:txBody>
      </p:sp>
      <p:sp>
        <p:nvSpPr>
          <p:cNvPr id="17" name="Oval 16">
            <a:extLst>
              <a:ext uri="{FF2B5EF4-FFF2-40B4-BE49-F238E27FC236}">
                <a16:creationId xmlns:a16="http://schemas.microsoft.com/office/drawing/2014/main" id="{20CA6967-92D3-4702-99B5-6CFD3D32D03A}"/>
              </a:ext>
            </a:extLst>
          </p:cNvPr>
          <p:cNvSpPr/>
          <p:nvPr/>
        </p:nvSpPr>
        <p:spPr>
          <a:xfrm>
            <a:off x="5273225" y="539201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7</a:t>
            </a:r>
          </a:p>
        </p:txBody>
      </p:sp>
    </p:spTree>
    <p:extLst>
      <p:ext uri="{BB962C8B-B14F-4D97-AF65-F5344CB8AC3E}">
        <p14:creationId xmlns:p14="http://schemas.microsoft.com/office/powerpoint/2010/main" val="1400846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r>
              <a:rPr lang="en-US" dirty="0">
                <a:ea typeface="+mj-ea"/>
                <a:cs typeface="+mj-cs"/>
              </a:rPr>
              <a:t>MVC</a:t>
            </a:r>
          </a:p>
        </p:txBody>
      </p:sp>
      <p:sp>
        <p:nvSpPr>
          <p:cNvPr id="4" name="Content Placeholder 2">
            <a:extLst>
              <a:ext uri="{FF2B5EF4-FFF2-40B4-BE49-F238E27FC236}">
                <a16:creationId xmlns:a16="http://schemas.microsoft.com/office/drawing/2014/main" id="{CF95044B-AB2B-4670-B36B-175202EB8BA3}"/>
              </a:ext>
            </a:extLst>
          </p:cNvPr>
          <p:cNvSpPr txBox="1">
            <a:spLocks/>
          </p:cNvSpPr>
          <p:nvPr/>
        </p:nvSpPr>
        <p:spPr>
          <a:xfrm>
            <a:off x="497551" y="1736422"/>
            <a:ext cx="10864355" cy="2764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ea typeface="+mj-ea"/>
                <a:cs typeface="+mj-cs"/>
              </a:rPr>
              <a:t>Django is an open-source web application framework written in Python.</a:t>
            </a:r>
          </a:p>
          <a:p>
            <a:pPr lvl="1" fontAlgn="auto">
              <a:spcAft>
                <a:spcPts val="0"/>
              </a:spcAft>
              <a:buClrTx/>
              <a:buSzTx/>
            </a:pPr>
            <a:r>
              <a:rPr lang="en-US" dirty="0">
                <a:ea typeface="+mj-ea"/>
                <a:cs typeface="+mj-cs"/>
              </a:rPr>
              <a:t>Django customizes the MVC design pattern. </a:t>
            </a:r>
            <a:endParaRPr lang="en-AU"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97395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26377" y="664606"/>
            <a:ext cx="10864355" cy="2764394"/>
          </a:xfrm>
        </p:spPr>
        <p:txBody>
          <a:bodyPr>
            <a:noAutofit/>
          </a:bodyPr>
          <a:lstStyle/>
          <a:p>
            <a:r>
              <a:rPr lang="en-AU" sz="2400" dirty="0">
                <a:ea typeface="+mj-ea"/>
                <a:cs typeface="+mj-cs"/>
              </a:rPr>
              <a:t>Django customizes </a:t>
            </a:r>
            <a:r>
              <a:rPr lang="en-US" sz="2400" dirty="0"/>
              <a:t>MVC as MTV (</a:t>
            </a:r>
            <a:r>
              <a:rPr lang="en-AU" sz="2400" dirty="0">
                <a:ea typeface="+mj-ea"/>
                <a:cs typeface="+mj-cs"/>
              </a:rPr>
              <a:t>Model—Template—View)</a:t>
            </a:r>
          </a:p>
          <a:p>
            <a:pPr lvl="1"/>
            <a:r>
              <a:rPr lang="en-AU" dirty="0"/>
              <a:t>M — — — -&gt;For data interaction— — — — — -&gt;M</a:t>
            </a:r>
            <a:br>
              <a:rPr lang="en-AU" dirty="0"/>
            </a:br>
            <a:r>
              <a:rPr lang="en-AU" dirty="0"/>
              <a:t>V — — — -&gt; For data visualization— — — — —   -&gt;T</a:t>
            </a:r>
            <a:br>
              <a:rPr lang="en-AU" dirty="0"/>
            </a:br>
            <a:r>
              <a:rPr lang="en-AU" dirty="0"/>
              <a:t>C — — — -&gt; For component interaction— — — —&gt;V</a:t>
            </a:r>
          </a:p>
          <a:p>
            <a:endParaRPr lang="en-US" sz="2400" dirty="0">
              <a:ea typeface="+mj-ea"/>
              <a:cs typeface="+mj-cs"/>
            </a:endParaRPr>
          </a:p>
          <a:p>
            <a:r>
              <a:rPr lang="en-US" sz="2400" dirty="0">
                <a:solidFill>
                  <a:srgbClr val="FF0000"/>
                </a:solidFill>
                <a:ea typeface="+mj-ea"/>
                <a:cs typeface="+mj-cs"/>
              </a:rPr>
              <a:t>Real-world Django-based web application</a:t>
            </a:r>
          </a:p>
          <a:p>
            <a:pPr lvl="1"/>
            <a:r>
              <a:rPr lang="en-US" dirty="0">
                <a:ea typeface="+mj-ea"/>
                <a:cs typeface="+mj-cs"/>
              </a:rPr>
              <a:t>Instagram, Spotify, </a:t>
            </a:r>
            <a:r>
              <a:rPr lang="en-US" dirty="0" err="1">
                <a:ea typeface="+mj-ea"/>
                <a:cs typeface="+mj-cs"/>
              </a:rPr>
              <a:t>Youtube</a:t>
            </a:r>
            <a:endParaRPr lang="en-AU" dirty="0">
              <a:solidFill>
                <a:srgbClr val="FF0000"/>
              </a:solidFill>
              <a:ea typeface="+mj-ea"/>
              <a:cs typeface="+mj-cs"/>
            </a:endParaRPr>
          </a:p>
          <a:p>
            <a:endParaRPr lang="en-AU" sz="2400" dirty="0">
              <a:ea typeface="+mj-ea"/>
              <a:cs typeface="+mj-cs"/>
            </a:endParaRPr>
          </a:p>
          <a:p>
            <a:pPr marL="457200" lvl="1" indent="0">
              <a:buNone/>
            </a:pPr>
            <a:endParaRPr lang="en-US" dirty="0"/>
          </a:p>
        </p:txBody>
      </p:sp>
    </p:spTree>
    <p:extLst>
      <p:ext uri="{BB962C8B-B14F-4D97-AF65-F5344CB8AC3E}">
        <p14:creationId xmlns:p14="http://schemas.microsoft.com/office/powerpoint/2010/main" val="1472436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5335981"/>
            <a:ext cx="11559359" cy="1100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1" dirty="0">
                <a:ea typeface="+mj-ea"/>
                <a:cs typeface="+mj-cs"/>
              </a:rPr>
              <a:t>URL resolving</a:t>
            </a:r>
            <a:r>
              <a:rPr lang="en-US" sz="2400" dirty="0">
                <a:ea typeface="+mj-ea"/>
                <a:cs typeface="+mj-cs"/>
              </a:rPr>
              <a:t>: maps an incoming request to an appropriate view function.</a:t>
            </a:r>
          </a:p>
          <a:p>
            <a:pPr lvl="1" fontAlgn="auto">
              <a:spcAft>
                <a:spcPts val="0"/>
              </a:spcAft>
              <a:buClrTx/>
              <a:buSzTx/>
            </a:pPr>
            <a:r>
              <a:rPr lang="en-US" dirty="0">
                <a:ea typeface="+mj-ea"/>
                <a:cs typeface="+mj-cs"/>
              </a:rPr>
              <a:t>Extracts specific strings and/or digits in the URL and sends them to the VIEW function.</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2710046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1734705" cy="1100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View</a:t>
            </a:r>
            <a:r>
              <a:rPr lang="en-US" sz="2400" dirty="0">
                <a:ea typeface="+mj-ea"/>
                <a:cs typeface="+mj-cs"/>
              </a:rPr>
              <a:t>: uses the resolved arguments to interacts with templates and models as needed.</a:t>
            </a:r>
          </a:p>
          <a:p>
            <a:pPr lvl="1" fontAlgn="auto">
              <a:spcAft>
                <a:spcPts val="0"/>
              </a:spcAft>
              <a:buClrTx/>
              <a:buSzTx/>
            </a:pP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61374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466728" y="206085"/>
            <a:ext cx="8047956" cy="763530"/>
          </a:xfrm>
          <a:prstGeom prst="rect">
            <a:avLst/>
          </a:prstGeom>
        </p:spPr>
        <p:txBody>
          <a:bodyPr>
            <a:normAutofit/>
          </a:bodyPr>
          <a:lstStyle/>
          <a:p>
            <a:r>
              <a:rPr lang="en-AU" sz="3200" b="1" dirty="0"/>
              <a:t>Mid-</a:t>
            </a:r>
            <a:r>
              <a:rPr lang="en-AU" sz="3200" b="1" dirty="0" err="1"/>
              <a:t>sem</a:t>
            </a:r>
            <a:r>
              <a:rPr lang="en-AU" sz="3200" b="1" dirty="0"/>
              <a:t> test</a:t>
            </a:r>
            <a:endParaRPr sz="2800" b="1" dirty="0"/>
          </a:p>
        </p:txBody>
      </p:sp>
      <p:sp>
        <p:nvSpPr>
          <p:cNvPr id="3" name="Content Placeholder 2">
            <a:extLst>
              <a:ext uri="{FF2B5EF4-FFF2-40B4-BE49-F238E27FC236}">
                <a16:creationId xmlns:a16="http://schemas.microsoft.com/office/drawing/2014/main" id="{A5A644DB-B66C-458B-909C-5044973AFA35}"/>
              </a:ext>
            </a:extLst>
          </p:cNvPr>
          <p:cNvSpPr>
            <a:spLocks noGrp="1"/>
          </p:cNvSpPr>
          <p:nvPr>
            <p:ph idx="1"/>
          </p:nvPr>
        </p:nvSpPr>
        <p:spPr>
          <a:xfrm>
            <a:off x="828414" y="1436483"/>
            <a:ext cx="10322806" cy="3313937"/>
          </a:xfrm>
        </p:spPr>
        <p:txBody>
          <a:bodyPr>
            <a:normAutofit/>
          </a:bodyPr>
          <a:lstStyle/>
          <a:p>
            <a:pPr lvl="1"/>
            <a:r>
              <a:rPr lang="en-US" sz="2800" spc="-1" dirty="0">
                <a:solidFill>
                  <a:srgbClr val="000000"/>
                </a:solidFill>
                <a:latin typeface="Calibri"/>
              </a:rPr>
              <a:t>Over 88% passed the test</a:t>
            </a:r>
          </a:p>
          <a:p>
            <a:pPr lvl="1"/>
            <a:r>
              <a:rPr lang="en-US" sz="2800" spc="-1" dirty="0">
                <a:solidFill>
                  <a:srgbClr val="000000"/>
                </a:solidFill>
                <a:latin typeface="Calibri"/>
              </a:rPr>
              <a:t>36% achieved D/HD </a:t>
            </a:r>
          </a:p>
          <a:p>
            <a:pPr lvl="1"/>
            <a:r>
              <a:rPr lang="en-US" sz="2800" spc="-1" dirty="0">
                <a:solidFill>
                  <a:srgbClr val="000000"/>
                </a:solidFill>
                <a:latin typeface="Calibri"/>
              </a:rPr>
              <a:t>The average score is over 39</a:t>
            </a:r>
          </a:p>
        </p:txBody>
      </p:sp>
    </p:spTree>
    <p:extLst>
      <p:ext uri="{BB962C8B-B14F-4D97-AF65-F5344CB8AC3E}">
        <p14:creationId xmlns:p14="http://schemas.microsoft.com/office/powerpoint/2010/main" val="1857241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17518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0449199" cy="1267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Model: </a:t>
            </a:r>
            <a:r>
              <a:rPr lang="en-US" sz="2400" dirty="0">
                <a:ea typeface="+mj-ea"/>
                <a:cs typeface="+mj-cs"/>
              </a:rPr>
              <a:t>interacts with the database.</a:t>
            </a: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62317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1372747" cy="7887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Template</a:t>
            </a:r>
            <a:r>
              <a:rPr lang="en-US" sz="2400" dirty="0">
                <a:ea typeface="+mj-ea"/>
                <a:cs typeface="+mj-cs"/>
              </a:rPr>
              <a:t>: takes the data passed from the view logic for rendering the HTML</a:t>
            </a:r>
            <a:r>
              <a:rPr lang="en-AU" sz="2400" dirty="0">
                <a:ea typeface="+mj-ea"/>
                <a:cs typeface="+mj-cs"/>
              </a:rPr>
              <a:t> template (or other XML templates)</a:t>
            </a: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321208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b="1" dirty="0"/>
              <a:t>Create a Django project and a music app</a:t>
            </a:r>
          </a:p>
          <a:p>
            <a:pPr marL="514350" indent="-514350" fontAlgn="auto">
              <a:spcAft>
                <a:spcPts val="0"/>
              </a:spcAft>
              <a:buClrTx/>
              <a:buSzTx/>
              <a:buAutoNum type="arabicPeriod"/>
            </a:pPr>
            <a:r>
              <a:rPr lang="en-US" sz="3200" dirty="0"/>
              <a:t>Setup the music app</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109170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4" name="TextBox 3">
            <a:extLst>
              <a:ext uri="{FF2B5EF4-FFF2-40B4-BE49-F238E27FC236}">
                <a16:creationId xmlns:a16="http://schemas.microsoft.com/office/drawing/2014/main" id="{6F84A5C5-D00A-460B-9927-0A5A435023E1}"/>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657075" y="4448483"/>
            <a:ext cx="10504671" cy="830997"/>
          </a:xfrm>
          <a:prstGeom prst="rect">
            <a:avLst/>
          </a:prstGeom>
          <a:noFill/>
        </p:spPr>
        <p:txBody>
          <a:bodyPr wrap="square">
            <a:spAutoFit/>
          </a:bodyPr>
          <a:lstStyle/>
          <a:p>
            <a:pPr algn="l"/>
            <a:r>
              <a:rPr lang="en-AU" sz="2400" b="0" i="0" dirty="0">
                <a:solidFill>
                  <a:srgbClr val="FF0000"/>
                </a:solidFill>
                <a:effectLst/>
                <a:latin typeface="+mn-lt"/>
              </a:rPr>
              <a:t>Question:</a:t>
            </a:r>
            <a:r>
              <a:rPr lang="en-AU" sz="2400" b="0" i="0" dirty="0">
                <a:solidFill>
                  <a:srgbClr val="1F2328"/>
                </a:solidFill>
                <a:effectLst/>
                <a:latin typeface="+mn-lt"/>
              </a:rPr>
              <a:t> /opt/</a:t>
            </a:r>
            <a:r>
              <a:rPr lang="en-AU" sz="2400" b="0" i="0" dirty="0" err="1">
                <a:solidFill>
                  <a:srgbClr val="1F2328"/>
                </a:solidFill>
                <a:effectLst/>
                <a:latin typeface="+mn-lt"/>
              </a:rPr>
              <a:t>wwc</a:t>
            </a:r>
            <a:r>
              <a:rPr lang="en-AU" sz="2400" b="0" i="0" dirty="0">
                <a:solidFill>
                  <a:srgbClr val="1F2328"/>
                </a:solidFill>
                <a:effectLst/>
                <a:latin typeface="+mn-lt"/>
              </a:rPr>
              <a:t>/ is not a good path for deploying a Django application from the security perspective. </a:t>
            </a:r>
            <a:r>
              <a:rPr lang="en-AU" sz="2400" b="0" i="0" dirty="0">
                <a:solidFill>
                  <a:srgbClr val="FF0000"/>
                </a:solidFill>
                <a:effectLst/>
                <a:latin typeface="+mn-lt"/>
              </a:rPr>
              <a:t>Why? </a:t>
            </a:r>
            <a:endParaRPr lang="en-AU" sz="2400" dirty="0">
              <a:solidFill>
                <a:srgbClr val="FF0000"/>
              </a:solidFill>
              <a:latin typeface="+mn-lt"/>
            </a:endParaRPr>
          </a:p>
        </p:txBody>
      </p:sp>
      <p:pic>
        <p:nvPicPr>
          <p:cNvPr id="5" name="Picture 4">
            <a:extLst>
              <a:ext uri="{FF2B5EF4-FFF2-40B4-BE49-F238E27FC236}">
                <a16:creationId xmlns:a16="http://schemas.microsoft.com/office/drawing/2014/main" id="{D441E40B-68FD-4239-AF8F-16A4A57BE553}"/>
              </a:ext>
            </a:extLst>
          </p:cNvPr>
          <p:cNvPicPr>
            <a:picLocks noChangeAspect="1"/>
          </p:cNvPicPr>
          <p:nvPr/>
        </p:nvPicPr>
        <p:blipFill>
          <a:blip r:embed="rId3"/>
          <a:stretch>
            <a:fillRect/>
          </a:stretch>
        </p:blipFill>
        <p:spPr>
          <a:xfrm>
            <a:off x="2404346" y="3147166"/>
            <a:ext cx="7373379" cy="612034"/>
          </a:xfrm>
          <a:prstGeom prst="rect">
            <a:avLst/>
          </a:prstGeom>
        </p:spPr>
      </p:pic>
    </p:spTree>
    <p:extLst>
      <p:ext uri="{BB962C8B-B14F-4D97-AF65-F5344CB8AC3E}">
        <p14:creationId xmlns:p14="http://schemas.microsoft.com/office/powerpoint/2010/main" val="1227242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723578" y="4214899"/>
            <a:ext cx="10744843" cy="904863"/>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a:t>
            </a:r>
            <a:r>
              <a:rPr lang="en-AU" sz="2400" b="0" i="0" dirty="0">
                <a:solidFill>
                  <a:srgbClr val="1F2328"/>
                </a:solidFill>
                <a:effectLst/>
                <a:latin typeface="+mn-lt"/>
              </a:rPr>
              <a:t>opt/</a:t>
            </a:r>
            <a:r>
              <a:rPr lang="en-AU" sz="2400" b="0" i="0" dirty="0" err="1">
                <a:solidFill>
                  <a:srgbClr val="1F2328"/>
                </a:solidFill>
                <a:effectLst/>
                <a:latin typeface="+mn-lt"/>
              </a:rPr>
              <a:t>wwc</a:t>
            </a:r>
            <a:r>
              <a:rPr lang="en-AU" sz="2400" b="0" i="0" dirty="0">
                <a:solidFill>
                  <a:srgbClr val="1F2328"/>
                </a:solidFill>
                <a:effectLst/>
                <a:latin typeface="+mn-lt"/>
              </a:rPr>
              <a:t>/ is not a good path for deploying a Django application: </a:t>
            </a:r>
          </a:p>
          <a:p>
            <a:pPr algn="l"/>
            <a:r>
              <a:rPr lang="en-AU" sz="2400" b="1" dirty="0">
                <a:solidFill>
                  <a:srgbClr val="1F2328"/>
                </a:solidFill>
                <a:effectLst/>
                <a:latin typeface="+mn-lt"/>
              </a:rPr>
              <a:t>While</a:t>
            </a:r>
            <a:r>
              <a:rPr lang="en-AU" sz="2400" b="0" i="0" dirty="0">
                <a:solidFill>
                  <a:srgbClr val="1F2328"/>
                </a:solidFill>
                <a:effectLst/>
                <a:latin typeface="+mn-lt"/>
              </a:rPr>
              <a:t> </a:t>
            </a:r>
            <a:r>
              <a:rPr lang="en-AU" sz="2400" b="1" i="0" dirty="0">
                <a:solidFill>
                  <a:srgbClr val="1F2328"/>
                </a:solidFill>
                <a:effectLst/>
                <a:latin typeface="+mn-lt"/>
              </a:rPr>
              <a:t>t</a:t>
            </a:r>
            <a:r>
              <a:rPr lang="en-AU" sz="2400" b="1" dirty="0">
                <a:solidFill>
                  <a:srgbClr val="1F2328"/>
                </a:solidFill>
                <a:latin typeface="+mn-lt"/>
              </a:rPr>
              <a:t>his path</a:t>
            </a:r>
            <a:r>
              <a:rPr lang="en-AU" sz="2400" b="1" i="0" dirty="0">
                <a:solidFill>
                  <a:srgbClr val="1F2328"/>
                </a:solidFill>
                <a:effectLst/>
                <a:latin typeface="+mn-lt"/>
              </a:rPr>
              <a:t> requires the root privilege, the application itself does not require it. </a:t>
            </a:r>
            <a:endParaRPr lang="en-AU" sz="2400" b="1" dirty="0">
              <a:latin typeface="+mn-lt"/>
            </a:endParaRPr>
          </a:p>
        </p:txBody>
      </p:sp>
      <p:sp>
        <p:nvSpPr>
          <p:cNvPr id="7" name="Title 1">
            <a:extLst>
              <a:ext uri="{FF2B5EF4-FFF2-40B4-BE49-F238E27FC236}">
                <a16:creationId xmlns:a16="http://schemas.microsoft.com/office/drawing/2014/main" id="{52DD571E-52CA-42CC-8002-BBECAF2DA4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8" name="TextBox 7">
            <a:extLst>
              <a:ext uri="{FF2B5EF4-FFF2-40B4-BE49-F238E27FC236}">
                <a16:creationId xmlns:a16="http://schemas.microsoft.com/office/drawing/2014/main" id="{EE444109-64D0-4792-B5E1-56766CBAB928}"/>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Tree>
    <p:extLst>
      <p:ext uri="{BB962C8B-B14F-4D97-AF65-F5344CB8AC3E}">
        <p14:creationId xmlns:p14="http://schemas.microsoft.com/office/powerpoint/2010/main" val="1519501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461665"/>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Why do we need to setup a virtual environment in python? </a:t>
            </a:r>
            <a:endParaRPr lang="en-AU" sz="2400" dirty="0">
              <a:latin typeface="+mn-lt"/>
            </a:endParaRPr>
          </a:p>
        </p:txBody>
      </p:sp>
      <p:sp>
        <p:nvSpPr>
          <p:cNvPr id="7" name="Title 1">
            <a:extLst>
              <a:ext uri="{FF2B5EF4-FFF2-40B4-BE49-F238E27FC236}">
                <a16:creationId xmlns:a16="http://schemas.microsoft.com/office/drawing/2014/main" id="{0B66FC84-AF3B-40AC-A3A9-93A34AA7830A}"/>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5" name="TextBox 4">
            <a:extLst>
              <a:ext uri="{FF2B5EF4-FFF2-40B4-BE49-F238E27FC236}">
                <a16:creationId xmlns:a16="http://schemas.microsoft.com/office/drawing/2014/main" id="{5FE1B329-EFE1-477B-AADB-EF5003DF1455}"/>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Tree>
    <p:extLst>
      <p:ext uri="{BB962C8B-B14F-4D97-AF65-F5344CB8AC3E}">
        <p14:creationId xmlns:p14="http://schemas.microsoft.com/office/powerpoint/2010/main" val="2750876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1083258" y="1757773"/>
            <a:ext cx="10504671" cy="3342453"/>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Why do we need to setup a virtual environment in python?</a:t>
            </a:r>
          </a:p>
          <a:p>
            <a:pPr algn="l"/>
            <a:r>
              <a:rPr lang="en-US" sz="2400" b="1" dirty="0">
                <a:latin typeface="+mn-lt"/>
              </a:rPr>
              <a:t>Isolation: </a:t>
            </a:r>
            <a:r>
              <a:rPr lang="en-US" sz="2400" dirty="0">
                <a:latin typeface="+mn-lt"/>
              </a:rPr>
              <a:t>Virtual environments isolate Python packages and dependencies between different projects. This prevents conflicts where different projects require different versions of the same package. </a:t>
            </a:r>
          </a:p>
          <a:p>
            <a:pPr algn="l"/>
            <a:r>
              <a:rPr lang="en-US" sz="2400" b="1" dirty="0">
                <a:latin typeface="+mn-lt"/>
              </a:rPr>
              <a:t>Ease of Deployment: </a:t>
            </a:r>
            <a:r>
              <a:rPr lang="en-US" sz="2400" dirty="0">
                <a:latin typeface="+mn-lt"/>
              </a:rPr>
              <a:t>All the installed packages in a virtual environment can be copied onto another machine or virtual environment</a:t>
            </a:r>
          </a:p>
          <a:p>
            <a:pPr algn="l"/>
            <a:r>
              <a:rPr lang="en-US" sz="2400" dirty="0">
                <a:latin typeface="+mn-lt"/>
              </a:rPr>
              <a:t>	</a:t>
            </a:r>
            <a:r>
              <a:rPr lang="en-AU" sz="2000" dirty="0"/>
              <a:t> </a:t>
            </a:r>
            <a:r>
              <a:rPr lang="en-AU" sz="2400" dirty="0">
                <a:latin typeface="+mn-lt"/>
              </a:rPr>
              <a:t>pip freeze &gt; requirements.txt</a:t>
            </a:r>
            <a:endParaRPr lang="en-US" sz="2400" dirty="0">
              <a:latin typeface="+mn-lt"/>
            </a:endParaRPr>
          </a:p>
          <a:p>
            <a:pPr algn="l"/>
            <a:r>
              <a:rPr lang="en-US" sz="2400" dirty="0">
                <a:latin typeface="+mn-lt"/>
              </a:rPr>
              <a:t>	 pip install -r requirements.txt</a:t>
            </a:r>
            <a:endParaRPr lang="en-AU" sz="2400" dirty="0">
              <a:latin typeface="+mn-lt"/>
            </a:endParaRPr>
          </a:p>
        </p:txBody>
      </p:sp>
      <p:sp>
        <p:nvSpPr>
          <p:cNvPr id="7" name="Title 1">
            <a:extLst>
              <a:ext uri="{FF2B5EF4-FFF2-40B4-BE49-F238E27FC236}">
                <a16:creationId xmlns:a16="http://schemas.microsoft.com/office/drawing/2014/main" id="{6601A4C7-BA68-48AE-B501-18916123ED40}"/>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Tree>
    <p:extLst>
      <p:ext uri="{BB962C8B-B14F-4D97-AF65-F5344CB8AC3E}">
        <p14:creationId xmlns:p14="http://schemas.microsoft.com/office/powerpoint/2010/main" val="1614850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462522" y="747204"/>
            <a:ext cx="8282112" cy="1015663"/>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Courier"/>
                <a:ea typeface="ui-monospace"/>
              </a:rPr>
              <a:t>pip install </a:t>
            </a:r>
            <a:r>
              <a:rPr kumimoji="0" lang="en-US" altLang="en-US" b="0" i="0" u="none" strike="noStrike" cap="none" normalizeH="0" baseline="0" dirty="0" err="1">
                <a:ln>
                  <a:noFill/>
                </a:ln>
                <a:solidFill>
                  <a:srgbClr val="1F2328"/>
                </a:solidFill>
                <a:effectLst/>
                <a:latin typeface="Courier"/>
                <a:ea typeface="ui-monospace"/>
              </a:rPr>
              <a:t>django</a:t>
            </a:r>
            <a:r>
              <a:rPr kumimoji="0" lang="en-US" altLang="en-US"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F2328"/>
                </a:solidFill>
                <a:effectLst/>
                <a:latin typeface="Courier"/>
                <a:ea typeface="ui-monospace"/>
              </a:rPr>
              <a:t>django</a:t>
            </a:r>
            <a:r>
              <a:rPr kumimoji="0" lang="en-US" altLang="en-US" b="0" i="0" u="none" strike="noStrike" cap="none" normalizeH="0" baseline="0" dirty="0">
                <a:ln>
                  <a:noFill/>
                </a:ln>
                <a:solidFill>
                  <a:srgbClr val="1F2328"/>
                </a:solidFill>
                <a:effectLst/>
                <a:latin typeface="Courier"/>
                <a:ea typeface="ui-monospace"/>
              </a:rPr>
              <a:t>-admin </a:t>
            </a:r>
            <a:r>
              <a:rPr kumimoji="0" lang="en-US" altLang="en-US" b="0" i="0" u="none" strike="noStrike" cap="none" normalizeH="0" baseline="0" dirty="0" err="1">
                <a:ln>
                  <a:noFill/>
                </a:ln>
                <a:solidFill>
                  <a:srgbClr val="1F2328"/>
                </a:solidFill>
                <a:effectLst/>
                <a:latin typeface="Courier"/>
                <a:ea typeface="ui-monospace"/>
              </a:rPr>
              <a:t>startproject</a:t>
            </a:r>
            <a:r>
              <a:rPr kumimoji="0" lang="en-US" altLang="en-US"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Courier"/>
                <a:ea typeface="ui-monospace"/>
              </a:rPr>
              <a:t>cd CITS5503 </a:t>
            </a:r>
          </a:p>
        </p:txBody>
      </p:sp>
      <p:sp>
        <p:nvSpPr>
          <p:cNvPr id="8" name="Title 1">
            <a:extLst>
              <a:ext uri="{FF2B5EF4-FFF2-40B4-BE49-F238E27FC236}">
                <a16:creationId xmlns:a16="http://schemas.microsoft.com/office/drawing/2014/main" id="{1E342988-775A-4A9A-AD19-F3D2B74E5386}"/>
              </a:ext>
            </a:extLst>
          </p:cNvPr>
          <p:cNvSpPr txBox="1">
            <a:spLocks/>
          </p:cNvSpPr>
          <p:nvPr/>
        </p:nvSpPr>
        <p:spPr>
          <a:xfrm>
            <a:off x="254120" y="143773"/>
            <a:ext cx="10504671" cy="52796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pic>
        <p:nvPicPr>
          <p:cNvPr id="3" name="Picture 2">
            <a:extLst>
              <a:ext uri="{FF2B5EF4-FFF2-40B4-BE49-F238E27FC236}">
                <a16:creationId xmlns:a16="http://schemas.microsoft.com/office/drawing/2014/main" id="{17F57637-775E-4E21-AD76-9AAABBC59D94}"/>
              </a:ext>
            </a:extLst>
          </p:cNvPr>
          <p:cNvPicPr>
            <a:picLocks noChangeAspect="1"/>
          </p:cNvPicPr>
          <p:nvPr/>
        </p:nvPicPr>
        <p:blipFill>
          <a:blip r:embed="rId3"/>
          <a:stretch>
            <a:fillRect/>
          </a:stretch>
        </p:blipFill>
        <p:spPr>
          <a:xfrm>
            <a:off x="462521" y="1838336"/>
            <a:ext cx="8282112" cy="2084387"/>
          </a:xfrm>
          <a:prstGeom prst="rect">
            <a:avLst/>
          </a:prstGeom>
        </p:spPr>
      </p:pic>
      <p:pic>
        <p:nvPicPr>
          <p:cNvPr id="6" name="Picture 5">
            <a:extLst>
              <a:ext uri="{FF2B5EF4-FFF2-40B4-BE49-F238E27FC236}">
                <a16:creationId xmlns:a16="http://schemas.microsoft.com/office/drawing/2014/main" id="{2A48ABE7-E181-48EB-A8E4-8B5423CF0A98}"/>
              </a:ext>
            </a:extLst>
          </p:cNvPr>
          <p:cNvPicPr>
            <a:picLocks noChangeAspect="1"/>
          </p:cNvPicPr>
          <p:nvPr/>
        </p:nvPicPr>
        <p:blipFill>
          <a:blip r:embed="rId4"/>
          <a:stretch>
            <a:fillRect/>
          </a:stretch>
        </p:blipFill>
        <p:spPr>
          <a:xfrm>
            <a:off x="462520" y="4463752"/>
            <a:ext cx="8282113" cy="2250475"/>
          </a:xfrm>
          <a:prstGeom prst="rect">
            <a:avLst/>
          </a:prstGeom>
        </p:spPr>
      </p:pic>
      <p:sp>
        <p:nvSpPr>
          <p:cNvPr id="7" name="TextBox 6">
            <a:extLst>
              <a:ext uri="{FF2B5EF4-FFF2-40B4-BE49-F238E27FC236}">
                <a16:creationId xmlns:a16="http://schemas.microsoft.com/office/drawing/2014/main" id="{6990C4B2-F0DD-4EF2-9E50-79391FFFDA6A}"/>
              </a:ext>
            </a:extLst>
          </p:cNvPr>
          <p:cNvSpPr txBox="1"/>
          <p:nvPr/>
        </p:nvSpPr>
        <p:spPr>
          <a:xfrm>
            <a:off x="439660" y="4040782"/>
            <a:ext cx="8282112" cy="40011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1F2328"/>
                </a:solidFill>
                <a:latin typeface="Courier"/>
              </a:rPr>
              <a:t>python3 manage.py </a:t>
            </a:r>
            <a:r>
              <a:rPr lang="en-US" dirty="0" err="1">
                <a:solidFill>
                  <a:srgbClr val="1F2328"/>
                </a:solidFill>
                <a:latin typeface="Courier"/>
              </a:rPr>
              <a:t>startapp</a:t>
            </a:r>
            <a:r>
              <a:rPr lang="en-US" dirty="0">
                <a:solidFill>
                  <a:srgbClr val="1F2328"/>
                </a:solidFill>
                <a:latin typeface="Courier"/>
              </a:rPr>
              <a:t> music</a:t>
            </a:r>
            <a:endParaRPr lang="en-US" altLang="en-US" dirty="0">
              <a:solidFill>
                <a:srgbClr val="1F2328"/>
              </a:solidFill>
              <a:latin typeface="Courier"/>
            </a:endParaRPr>
          </a:p>
        </p:txBody>
      </p:sp>
    </p:spTree>
    <p:extLst>
      <p:ext uri="{BB962C8B-B14F-4D97-AF65-F5344CB8AC3E}">
        <p14:creationId xmlns:p14="http://schemas.microsoft.com/office/powerpoint/2010/main" val="2625966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pip install </a:t>
            </a: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-admin </a:t>
            </a:r>
            <a:r>
              <a:rPr kumimoji="0" lang="en-US" altLang="en-US" sz="2400" b="0" i="0" u="none" strike="noStrike" cap="none" normalizeH="0" baseline="0" dirty="0" err="1">
                <a:ln>
                  <a:noFill/>
                </a:ln>
                <a:solidFill>
                  <a:srgbClr val="1F2328"/>
                </a:solidFill>
                <a:effectLst/>
                <a:latin typeface="Courier"/>
                <a:ea typeface="ui-monospace"/>
              </a:rPr>
              <a:t>startproject</a:t>
            </a:r>
            <a:r>
              <a:rPr kumimoji="0" lang="en-US" altLang="en-US" sz="2400"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cd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manage.py </a:t>
            </a:r>
            <a:r>
              <a:rPr kumimoji="0" lang="en-US" altLang="en-US" sz="2400" b="0" i="0" u="none" strike="noStrike" cap="none" normalizeH="0" baseline="0" dirty="0" err="1">
                <a:ln>
                  <a:noFill/>
                </a:ln>
                <a:solidFill>
                  <a:srgbClr val="1F2328"/>
                </a:solidFill>
                <a:effectLst/>
                <a:latin typeface="Courier"/>
                <a:ea typeface="ui-monospace"/>
              </a:rPr>
              <a:t>startapp</a:t>
            </a:r>
            <a:r>
              <a:rPr kumimoji="0" lang="en-US" altLang="en-US" sz="2400" b="0" i="0" u="none" strike="noStrike" cap="none" normalizeH="0" baseline="0" dirty="0">
                <a:ln>
                  <a:noFill/>
                </a:ln>
                <a:solidFill>
                  <a:srgbClr val="1F2328"/>
                </a:solidFill>
                <a:effectLst/>
                <a:latin typeface="Courier"/>
                <a:ea typeface="ui-monospace"/>
              </a:rPr>
              <a:t> music</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1348061"/>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What's the difference between the outputs of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a:t>
            </a:r>
            <a:r>
              <a:rPr lang="en-US" sz="2400" dirty="0">
                <a:solidFill>
                  <a:srgbClr val="FF0000"/>
                </a:solidFill>
                <a:latin typeface="+mn-lt"/>
              </a:rPr>
              <a:t>.</a:t>
            </a:r>
            <a:endParaRPr lang="en-AU" sz="2400" dirty="0">
              <a:solidFill>
                <a:srgbClr val="FF0000"/>
              </a:solidFill>
              <a:latin typeface="+mn-lt"/>
            </a:endParaRPr>
          </a:p>
        </p:txBody>
      </p:sp>
      <p:sp>
        <p:nvSpPr>
          <p:cNvPr id="5" name="Title 1">
            <a:extLst>
              <a:ext uri="{FF2B5EF4-FFF2-40B4-BE49-F238E27FC236}">
                <a16:creationId xmlns:a16="http://schemas.microsoft.com/office/drawing/2014/main" id="{5D73F1E6-C591-42D1-A1BA-CEB13343FD0C}"/>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spTree>
    <p:extLst>
      <p:ext uri="{BB962C8B-B14F-4D97-AF65-F5344CB8AC3E}">
        <p14:creationId xmlns:p14="http://schemas.microsoft.com/office/powerpoint/2010/main" val="103950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20D9E-904D-4895-A048-1ADFBBFD548D}"/>
              </a:ext>
            </a:extLst>
          </p:cNvPr>
          <p:cNvPicPr>
            <a:picLocks noChangeAspect="1"/>
          </p:cNvPicPr>
          <p:nvPr/>
        </p:nvPicPr>
        <p:blipFill>
          <a:blip r:embed="rId3"/>
          <a:stretch>
            <a:fillRect/>
          </a:stretch>
        </p:blipFill>
        <p:spPr>
          <a:xfrm>
            <a:off x="604762" y="3860800"/>
            <a:ext cx="8282112" cy="2628569"/>
          </a:xfrm>
          <a:prstGeom prst="rect">
            <a:avLst/>
          </a:prstGeom>
        </p:spPr>
      </p:pic>
      <p:pic>
        <p:nvPicPr>
          <p:cNvPr id="8" name="Picture 7">
            <a:extLst>
              <a:ext uri="{FF2B5EF4-FFF2-40B4-BE49-F238E27FC236}">
                <a16:creationId xmlns:a16="http://schemas.microsoft.com/office/drawing/2014/main" id="{D4439644-B712-4C3E-9A5F-F8D7D8AF164D}"/>
              </a:ext>
            </a:extLst>
          </p:cNvPr>
          <p:cNvPicPr>
            <a:picLocks noChangeAspect="1"/>
          </p:cNvPicPr>
          <p:nvPr/>
        </p:nvPicPr>
        <p:blipFill>
          <a:blip r:embed="rId4"/>
          <a:stretch>
            <a:fillRect/>
          </a:stretch>
        </p:blipFill>
        <p:spPr>
          <a:xfrm>
            <a:off x="604762" y="673876"/>
            <a:ext cx="8282112" cy="2395549"/>
          </a:xfrm>
          <a:prstGeom prst="rect">
            <a:avLst/>
          </a:prstGeom>
        </p:spPr>
      </p:pic>
      <p:sp>
        <p:nvSpPr>
          <p:cNvPr id="9" name="TextBox 8">
            <a:extLst>
              <a:ext uri="{FF2B5EF4-FFF2-40B4-BE49-F238E27FC236}">
                <a16:creationId xmlns:a16="http://schemas.microsoft.com/office/drawing/2014/main" id="{3E0D121A-56FD-4497-B848-453D921D2C9F}"/>
              </a:ext>
            </a:extLst>
          </p:cNvPr>
          <p:cNvSpPr txBox="1"/>
          <p:nvPr/>
        </p:nvSpPr>
        <p:spPr>
          <a:xfrm>
            <a:off x="604762" y="163495"/>
            <a:ext cx="10754900" cy="430887"/>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1F2328"/>
                </a:solidFill>
                <a:effectLst/>
                <a:latin typeface="Courier"/>
                <a:ea typeface="ui-monospace"/>
              </a:rPr>
              <a:t>django</a:t>
            </a:r>
            <a:r>
              <a:rPr kumimoji="0" lang="en-US" altLang="en-US" sz="2200" b="0" i="0" u="none" strike="noStrike" cap="none" normalizeH="0" baseline="0" dirty="0">
                <a:ln>
                  <a:noFill/>
                </a:ln>
                <a:solidFill>
                  <a:srgbClr val="1F2328"/>
                </a:solidFill>
                <a:effectLst/>
                <a:latin typeface="Courier"/>
                <a:ea typeface="ui-monospace"/>
              </a:rPr>
              <a:t>-admin </a:t>
            </a:r>
            <a:r>
              <a:rPr kumimoji="0" lang="en-US" altLang="en-US" sz="2200" b="0" i="0" u="none" strike="noStrike" cap="none" normalizeH="0" baseline="0" dirty="0" err="1">
                <a:ln>
                  <a:noFill/>
                </a:ln>
                <a:solidFill>
                  <a:srgbClr val="1F2328"/>
                </a:solidFill>
                <a:effectLst/>
                <a:latin typeface="Courier"/>
                <a:ea typeface="ui-monospace"/>
              </a:rPr>
              <a:t>startproject</a:t>
            </a:r>
            <a:r>
              <a:rPr kumimoji="0" lang="en-US" altLang="en-US" sz="2200" b="0" i="0" u="none" strike="noStrike" cap="none" normalizeH="0" baseline="0" dirty="0">
                <a:ln>
                  <a:noFill/>
                </a:ln>
                <a:solidFill>
                  <a:srgbClr val="1F2328"/>
                </a:solidFill>
                <a:effectLst/>
                <a:latin typeface="Courier"/>
                <a:ea typeface="ui-monospace"/>
              </a:rPr>
              <a:t> CITS5503 (under cits5503_django) </a:t>
            </a:r>
          </a:p>
        </p:txBody>
      </p:sp>
      <p:sp>
        <p:nvSpPr>
          <p:cNvPr id="10" name="TextBox 9">
            <a:extLst>
              <a:ext uri="{FF2B5EF4-FFF2-40B4-BE49-F238E27FC236}">
                <a16:creationId xmlns:a16="http://schemas.microsoft.com/office/drawing/2014/main" id="{3DB07339-7BE5-4399-A2E6-680C82EE900E}"/>
              </a:ext>
            </a:extLst>
          </p:cNvPr>
          <p:cNvSpPr txBox="1"/>
          <p:nvPr/>
        </p:nvSpPr>
        <p:spPr>
          <a:xfrm>
            <a:off x="604761" y="3380475"/>
            <a:ext cx="10754900" cy="430887"/>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1F2328"/>
                </a:solidFill>
                <a:effectLst/>
                <a:latin typeface="Courier"/>
                <a:ea typeface="ui-monospace"/>
              </a:rPr>
              <a:t>django</a:t>
            </a:r>
            <a:r>
              <a:rPr kumimoji="0" lang="en-US" altLang="en-US" sz="2200" b="0" i="0" u="none" strike="noStrike" cap="none" normalizeH="0" baseline="0" dirty="0">
                <a:ln>
                  <a:noFill/>
                </a:ln>
                <a:solidFill>
                  <a:srgbClr val="1F2328"/>
                </a:solidFill>
                <a:effectLst/>
                <a:latin typeface="Courier"/>
                <a:ea typeface="ui-monospace"/>
              </a:rPr>
              <a:t>-admin </a:t>
            </a:r>
            <a:r>
              <a:rPr kumimoji="0" lang="en-US" altLang="en-US" sz="2200" b="0" i="0" u="none" strike="noStrike" cap="none" normalizeH="0" baseline="0" dirty="0" err="1">
                <a:ln>
                  <a:noFill/>
                </a:ln>
                <a:solidFill>
                  <a:srgbClr val="1F2328"/>
                </a:solidFill>
                <a:effectLst/>
                <a:latin typeface="Courier"/>
                <a:ea typeface="ui-monospace"/>
              </a:rPr>
              <a:t>startproject</a:t>
            </a:r>
            <a:r>
              <a:rPr kumimoji="0" lang="en-US" altLang="en-US" sz="2200" b="0" i="0" u="none" strike="noStrike" cap="none" normalizeH="0" baseline="0" dirty="0">
                <a:ln>
                  <a:noFill/>
                </a:ln>
                <a:solidFill>
                  <a:srgbClr val="1F2328"/>
                </a:solidFill>
                <a:effectLst/>
                <a:latin typeface="Courier"/>
                <a:ea typeface="ui-monospace"/>
              </a:rPr>
              <a:t> CITS5503 . (under </a:t>
            </a:r>
            <a:r>
              <a:rPr kumimoji="0" lang="en-US" altLang="en-US" sz="2200" b="0" i="0" u="none" strike="noStrike" cap="none" normalizeH="0" baseline="0" dirty="0" err="1">
                <a:ln>
                  <a:noFill/>
                </a:ln>
                <a:solidFill>
                  <a:srgbClr val="1F2328"/>
                </a:solidFill>
                <a:effectLst/>
                <a:latin typeface="Courier"/>
                <a:ea typeface="ui-monospace"/>
              </a:rPr>
              <a:t>test_django</a:t>
            </a:r>
            <a:r>
              <a:rPr kumimoji="0" lang="en-US" altLang="en-US" sz="2200" b="0" i="0" u="none" strike="noStrike" cap="none" normalizeH="0" baseline="0" dirty="0">
                <a:ln>
                  <a:noFill/>
                </a:ln>
                <a:solidFill>
                  <a:srgbClr val="1F2328"/>
                </a:solidFill>
                <a:effectLst/>
                <a:latin typeface="Courier"/>
                <a:ea typeface="ui-monospace"/>
              </a:rPr>
              <a:t>)</a:t>
            </a:r>
          </a:p>
        </p:txBody>
      </p:sp>
    </p:spTree>
    <p:extLst>
      <p:ext uri="{BB962C8B-B14F-4D97-AF65-F5344CB8AC3E}">
        <p14:creationId xmlns:p14="http://schemas.microsoft.com/office/powerpoint/2010/main" val="223847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426971" y="86815"/>
            <a:ext cx="8047956" cy="763530"/>
          </a:xfrm>
          <a:prstGeom prst="rect">
            <a:avLst/>
          </a:prstGeom>
        </p:spPr>
        <p:txBody>
          <a:bodyPr>
            <a:normAutofit/>
          </a:bodyPr>
          <a:lstStyle/>
          <a:p>
            <a:r>
              <a:rPr lang="en-AU" sz="3200" b="1" dirty="0"/>
              <a:t>Q2.c</a:t>
            </a:r>
            <a:endParaRPr sz="2800" b="1" dirty="0"/>
          </a:p>
        </p:txBody>
      </p:sp>
      <p:pic>
        <p:nvPicPr>
          <p:cNvPr id="1026" name="Picture 2">
            <a:extLst>
              <a:ext uri="{FF2B5EF4-FFF2-40B4-BE49-F238E27FC236}">
                <a16:creationId xmlns:a16="http://schemas.microsoft.com/office/drawing/2014/main" id="{85279086-99CD-4B42-A478-7789EC907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059" y="468580"/>
            <a:ext cx="9386103" cy="45925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7CFD791-4B5A-4C6A-B1AE-924B827CE3AB}"/>
              </a:ext>
            </a:extLst>
          </p:cNvPr>
          <p:cNvSpPr txBox="1"/>
          <p:nvPr/>
        </p:nvSpPr>
        <p:spPr>
          <a:xfrm>
            <a:off x="1324632" y="5308955"/>
            <a:ext cx="10010570" cy="1015663"/>
          </a:xfrm>
          <a:prstGeom prst="rect">
            <a:avLst/>
          </a:prstGeom>
          <a:noFill/>
        </p:spPr>
        <p:txBody>
          <a:bodyPr wrap="square">
            <a:spAutoFit/>
          </a:bodyPr>
          <a:lstStyle/>
          <a:p>
            <a:pPr algn="just" rtl="0" fontAlgn="base">
              <a:spcBef>
                <a:spcPts val="0"/>
              </a:spcBef>
              <a:spcAft>
                <a:spcPts val="2200"/>
              </a:spcAft>
            </a:pPr>
            <a:r>
              <a:rPr lang="en-US" b="0" i="0" u="none" strike="noStrike" dirty="0">
                <a:solidFill>
                  <a:srgbClr val="000000"/>
                </a:solidFill>
                <a:effectLst/>
                <a:latin typeface="+mn-lt"/>
              </a:rPr>
              <a:t>There are TWO programming errors within the </a:t>
            </a:r>
            <a:r>
              <a:rPr lang="en-US" b="0" i="1" u="none" strike="noStrike" dirty="0" err="1">
                <a:solidFill>
                  <a:srgbClr val="000000"/>
                </a:solidFill>
                <a:effectLst/>
                <a:latin typeface="+mn-lt"/>
              </a:rPr>
              <a:t>create_key_pair</a:t>
            </a:r>
            <a:r>
              <a:rPr lang="en-US" b="0" i="0" u="none" strike="noStrike" dirty="0">
                <a:solidFill>
                  <a:srgbClr val="000000"/>
                </a:solidFill>
                <a:effectLst/>
                <a:latin typeface="+mn-lt"/>
              </a:rPr>
              <a:t> function. Describe what the two errors are. Note the two errors are in two different lines and you should specify the line number when explaining an error.</a:t>
            </a:r>
          </a:p>
        </p:txBody>
      </p:sp>
    </p:spTree>
    <p:extLst>
      <p:ext uri="{BB962C8B-B14F-4D97-AF65-F5344CB8AC3E}">
        <p14:creationId xmlns:p14="http://schemas.microsoft.com/office/powerpoint/2010/main" val="2522436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pip install </a:t>
            </a: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-admin </a:t>
            </a:r>
            <a:r>
              <a:rPr kumimoji="0" lang="en-US" altLang="en-US" sz="2400" b="0" i="0" u="none" strike="noStrike" cap="none" normalizeH="0" baseline="0" dirty="0" err="1">
                <a:ln>
                  <a:noFill/>
                </a:ln>
                <a:solidFill>
                  <a:srgbClr val="1F2328"/>
                </a:solidFill>
                <a:effectLst/>
                <a:latin typeface="Courier"/>
                <a:ea typeface="ui-monospace"/>
              </a:rPr>
              <a:t>startproject</a:t>
            </a:r>
            <a:r>
              <a:rPr kumimoji="0" lang="en-US" altLang="en-US" sz="2400"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cd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manage.py </a:t>
            </a:r>
            <a:r>
              <a:rPr kumimoji="0" lang="en-US" altLang="en-US" sz="2400" b="0" i="0" u="none" strike="noStrike" cap="none" normalizeH="0" baseline="0" dirty="0" err="1">
                <a:ln>
                  <a:noFill/>
                </a:ln>
                <a:solidFill>
                  <a:srgbClr val="1F2328"/>
                </a:solidFill>
                <a:effectLst/>
                <a:latin typeface="Courier"/>
                <a:ea typeface="ui-monospace"/>
              </a:rPr>
              <a:t>startapp</a:t>
            </a:r>
            <a:r>
              <a:rPr kumimoji="0" lang="en-US" altLang="en-US" sz="2400" b="0" i="0" u="none" strike="noStrike" cap="none" normalizeH="0" baseline="0" dirty="0">
                <a:ln>
                  <a:noFill/>
                </a:ln>
                <a:solidFill>
                  <a:srgbClr val="1F2328"/>
                </a:solidFill>
                <a:effectLst/>
                <a:latin typeface="Courier"/>
                <a:ea typeface="ui-monospace"/>
              </a:rPr>
              <a:t> music</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3268587"/>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What's the difference between the outputs of</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 Django creates a new directory named </a:t>
            </a:r>
            <a:r>
              <a:rPr lang="en-US" sz="2400" dirty="0">
                <a:latin typeface="+mn-lt"/>
              </a:rPr>
              <a:t>"CITS5503" </a:t>
            </a:r>
            <a:r>
              <a:rPr lang="en-US" altLang="en-US" sz="2400" dirty="0">
                <a:latin typeface="+mn-lt"/>
              </a:rPr>
              <a:t>, a working directory of the project, inside which another </a:t>
            </a:r>
            <a:r>
              <a:rPr lang="en-US" sz="2400" dirty="0">
                <a:latin typeface="+mn-lt"/>
              </a:rPr>
              <a:t>subdirectory named "CITS5503" is created.</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 :</a:t>
            </a:r>
            <a:r>
              <a:rPr lang="en-US" altLang="en-US" sz="2400" dirty="0">
                <a:latin typeface="+mn-lt"/>
              </a:rPr>
              <a:t> Django uses the current directory as the working directory of the project, inside which a new directory named </a:t>
            </a:r>
            <a:r>
              <a:rPr lang="en-US" sz="2400" dirty="0">
                <a:latin typeface="+mn-lt"/>
              </a:rPr>
              <a:t>"CITS5503" is created.</a:t>
            </a:r>
          </a:p>
          <a:p>
            <a:pPr algn="l"/>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spTree>
    <p:extLst>
      <p:ext uri="{BB962C8B-B14F-4D97-AF65-F5344CB8AC3E}">
        <p14:creationId xmlns:p14="http://schemas.microsoft.com/office/powerpoint/2010/main" val="266882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check</a:t>
            </a:r>
          </a:p>
          <a:p>
            <a:pPr algn="l"/>
            <a:r>
              <a:rPr lang="en-AU" sz="2400" dirty="0">
                <a:solidFill>
                  <a:srgbClr val="242424"/>
                </a:solidFill>
                <a:latin typeface="Courier"/>
              </a:rPr>
              <a:t>python manage.py </a:t>
            </a:r>
            <a:r>
              <a:rPr lang="en-AU" sz="2400" dirty="0" err="1">
                <a:solidFill>
                  <a:srgbClr val="242424"/>
                </a:solidFill>
                <a:latin typeface="Courier"/>
              </a:rPr>
              <a:t>runserver</a:t>
            </a:r>
            <a:endParaRPr lang="en-US" sz="2400" dirty="0">
              <a:solidFill>
                <a:srgbClr val="242424"/>
              </a:solidFill>
              <a:latin typeface="Courier"/>
            </a:endParaRP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461665"/>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Which default port is the Django application server is listening on?</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Tree>
    <p:extLst>
      <p:ext uri="{BB962C8B-B14F-4D97-AF65-F5344CB8AC3E}">
        <p14:creationId xmlns:p14="http://schemas.microsoft.com/office/powerpoint/2010/main" val="1847700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check</a:t>
            </a:r>
          </a:p>
          <a:p>
            <a:pPr algn="l"/>
            <a:r>
              <a:rPr lang="en-AU" sz="2400" dirty="0">
                <a:solidFill>
                  <a:srgbClr val="242424"/>
                </a:solidFill>
                <a:latin typeface="Courier"/>
              </a:rPr>
              <a:t>python manage.py </a:t>
            </a:r>
            <a:r>
              <a:rPr lang="en-AU" sz="2400" dirty="0" err="1">
                <a:solidFill>
                  <a:srgbClr val="242424"/>
                </a:solidFill>
                <a:latin typeface="Courier"/>
              </a:rPr>
              <a:t>runserver</a:t>
            </a:r>
            <a:endParaRPr lang="en-US" sz="2400" dirty="0">
              <a:solidFill>
                <a:srgbClr val="242424"/>
              </a:solidFill>
              <a:latin typeface="Courier"/>
            </a:endParaRP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904863"/>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if the default port is taken by another process in our system?</a:t>
            </a:r>
          </a:p>
          <a:p>
            <a:pPr algn="l"/>
            <a:r>
              <a:rPr lang="en-US" sz="2400" dirty="0">
                <a:latin typeface="+mn-lt"/>
              </a:rPr>
              <a:t>		</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Tree>
    <p:extLst>
      <p:ext uri="{BB962C8B-B14F-4D97-AF65-F5344CB8AC3E}">
        <p14:creationId xmlns:p14="http://schemas.microsoft.com/office/powerpoint/2010/main" val="2178897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843664" y="1108877"/>
            <a:ext cx="10504671" cy="1348061"/>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if the default port is taken by another process in our system?</a:t>
            </a:r>
          </a:p>
          <a:p>
            <a:pPr algn="l"/>
            <a:r>
              <a:rPr lang="en-US" sz="2400" dirty="0">
                <a:latin typeface="+mn-lt"/>
              </a:rPr>
              <a:t>		</a:t>
            </a:r>
          </a:p>
          <a:p>
            <a:pPr algn="l"/>
            <a:r>
              <a:rPr lang="en-US" sz="2400" dirty="0">
                <a:latin typeface="+mn-lt"/>
              </a:rPr>
              <a:t>		</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
        <p:nvSpPr>
          <p:cNvPr id="8" name="TextBox 7">
            <a:extLst>
              <a:ext uri="{FF2B5EF4-FFF2-40B4-BE49-F238E27FC236}">
                <a16:creationId xmlns:a16="http://schemas.microsoft.com/office/drawing/2014/main" id="{967B291A-0340-452B-B646-A4DE59D0335A}"/>
              </a:ext>
            </a:extLst>
          </p:cNvPr>
          <p:cNvSpPr txBox="1"/>
          <p:nvPr/>
        </p:nvSpPr>
        <p:spPr>
          <a:xfrm>
            <a:off x="2282985" y="1767567"/>
            <a:ext cx="6875803"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a:t>
            </a:r>
            <a:r>
              <a:rPr lang="en-AU" sz="2400" dirty="0" err="1">
                <a:solidFill>
                  <a:srgbClr val="242424"/>
                </a:solidFill>
                <a:latin typeface="Courier"/>
              </a:rPr>
              <a:t>runserver</a:t>
            </a:r>
            <a:r>
              <a:rPr lang="en-AU" sz="2400" dirty="0">
                <a:solidFill>
                  <a:srgbClr val="242424"/>
                </a:solidFill>
                <a:latin typeface="Courier"/>
              </a:rPr>
              <a:t> 9000</a:t>
            </a:r>
            <a:endParaRPr lang="en-US" sz="2400" dirty="0">
              <a:solidFill>
                <a:srgbClr val="242424"/>
              </a:solidFill>
              <a:latin typeface="Courier"/>
            </a:endParaRPr>
          </a:p>
        </p:txBody>
      </p:sp>
      <p:sp>
        <p:nvSpPr>
          <p:cNvPr id="9" name="TextBox 8">
            <a:extLst>
              <a:ext uri="{FF2B5EF4-FFF2-40B4-BE49-F238E27FC236}">
                <a16:creationId xmlns:a16="http://schemas.microsoft.com/office/drawing/2014/main" id="{E60BA6DD-251F-4037-8C49-EAFAA360F7EE}"/>
              </a:ext>
            </a:extLst>
          </p:cNvPr>
          <p:cNvSpPr txBox="1"/>
          <p:nvPr/>
        </p:nvSpPr>
        <p:spPr>
          <a:xfrm>
            <a:off x="2282985" y="3562154"/>
            <a:ext cx="6875803" cy="1348061"/>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#ngnix</a:t>
            </a:r>
          </a:p>
          <a:p>
            <a:pPr algn="l"/>
            <a:endParaRPr lang="en-US" sz="2400" dirty="0">
              <a:solidFill>
                <a:srgbClr val="242424"/>
              </a:solidFill>
              <a:latin typeface="Courier"/>
            </a:endParaRPr>
          </a:p>
          <a:p>
            <a:pPr algn="l"/>
            <a:r>
              <a:rPr lang="en-AU" sz="2400" dirty="0" err="1">
                <a:solidFill>
                  <a:srgbClr val="242424"/>
                </a:solidFill>
                <a:latin typeface="Courier"/>
              </a:rPr>
              <a:t>proxy_pass</a:t>
            </a:r>
            <a:r>
              <a:rPr lang="en-AU" sz="2400" dirty="0">
                <a:solidFill>
                  <a:srgbClr val="242424"/>
                </a:solidFill>
                <a:latin typeface="Courier"/>
              </a:rPr>
              <a:t> http://127.0.0.1:</a:t>
            </a:r>
            <a:r>
              <a:rPr lang="en-AU" sz="2400" b="1" dirty="0">
                <a:solidFill>
                  <a:srgbClr val="FF0000"/>
                </a:solidFill>
                <a:latin typeface="Courier"/>
              </a:rPr>
              <a:t>8000</a:t>
            </a:r>
            <a:r>
              <a:rPr lang="en-AU" sz="2400" dirty="0">
                <a:solidFill>
                  <a:srgbClr val="242424"/>
                </a:solidFill>
                <a:latin typeface="Courier"/>
              </a:rPr>
              <a:t>;</a:t>
            </a:r>
            <a:endParaRPr lang="en-US" sz="2400" dirty="0">
              <a:solidFill>
                <a:srgbClr val="242424"/>
              </a:solidFill>
              <a:latin typeface="Courier"/>
            </a:endParaRPr>
          </a:p>
        </p:txBody>
      </p:sp>
    </p:spTree>
    <p:extLst>
      <p:ext uri="{BB962C8B-B14F-4D97-AF65-F5344CB8AC3E}">
        <p14:creationId xmlns:p14="http://schemas.microsoft.com/office/powerpoint/2010/main" val="3590271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257066" y="911558"/>
            <a:ext cx="6471536" cy="461665"/>
          </a:xfrm>
          <a:prstGeom prst="rect">
            <a:avLst/>
          </a:prstGeom>
          <a:noFill/>
        </p:spPr>
        <p:txBody>
          <a:bodyPr wrap="square">
            <a:spAutoFit/>
          </a:bodyPr>
          <a:lstStyle/>
          <a:p>
            <a:pPr algn="l"/>
            <a:r>
              <a:rPr lang="en-US" sz="2400" i="0" dirty="0">
                <a:effectLst/>
                <a:latin typeface="+mn-lt"/>
              </a:rPr>
              <a:t>Open a browser and go to: http://localhost:9000</a:t>
            </a:r>
            <a:endParaRPr lang="en-US" sz="2400" dirty="0">
              <a:latin typeface="+mn-lt"/>
            </a:endParaRPr>
          </a:p>
        </p:txBody>
      </p:sp>
      <p:pic>
        <p:nvPicPr>
          <p:cNvPr id="3" name="Picture 2">
            <a:extLst>
              <a:ext uri="{FF2B5EF4-FFF2-40B4-BE49-F238E27FC236}">
                <a16:creationId xmlns:a16="http://schemas.microsoft.com/office/drawing/2014/main" id="{76CA4B02-6342-4D76-B76A-78A0F5C45566}"/>
              </a:ext>
            </a:extLst>
          </p:cNvPr>
          <p:cNvPicPr>
            <a:picLocks noChangeAspect="1"/>
          </p:cNvPicPr>
          <p:nvPr/>
        </p:nvPicPr>
        <p:blipFill>
          <a:blip r:embed="rId3"/>
          <a:stretch>
            <a:fillRect/>
          </a:stretch>
        </p:blipFill>
        <p:spPr>
          <a:xfrm>
            <a:off x="2217643" y="1760323"/>
            <a:ext cx="7156995" cy="4643319"/>
          </a:xfrm>
          <a:prstGeom prst="rect">
            <a:avLst/>
          </a:prstGeom>
        </p:spPr>
      </p:pic>
      <p:sp>
        <p:nvSpPr>
          <p:cNvPr id="5" name="Title 1">
            <a:extLst>
              <a:ext uri="{FF2B5EF4-FFF2-40B4-BE49-F238E27FC236}">
                <a16:creationId xmlns:a16="http://schemas.microsoft.com/office/drawing/2014/main" id="{365F19E5-C52D-421C-B02B-76DD9411512E}"/>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server</a:t>
            </a:r>
          </a:p>
        </p:txBody>
      </p:sp>
    </p:spTree>
    <p:extLst>
      <p:ext uri="{BB962C8B-B14F-4D97-AF65-F5344CB8AC3E}">
        <p14:creationId xmlns:p14="http://schemas.microsoft.com/office/powerpoint/2010/main" val="3422733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CE65A8-6AE8-4DF5-B42B-2A079071A58D}"/>
              </a:ext>
            </a:extLst>
          </p:cNvPr>
          <p:cNvSpPr txBox="1"/>
          <p:nvPr/>
        </p:nvSpPr>
        <p:spPr>
          <a:xfrm>
            <a:off x="273576" y="887143"/>
            <a:ext cx="6386869" cy="461665"/>
          </a:xfrm>
          <a:prstGeom prst="rect">
            <a:avLst/>
          </a:prstGeom>
          <a:noFill/>
        </p:spPr>
        <p:txBody>
          <a:bodyPr wrap="square">
            <a:spAutoFit/>
          </a:bodyPr>
          <a:lstStyle/>
          <a:p>
            <a:pPr algn="l"/>
            <a:r>
              <a:rPr lang="en-US" sz="2400" dirty="0">
                <a:latin typeface="+mn-lt"/>
              </a:rPr>
              <a:t>I</a:t>
            </a:r>
            <a:r>
              <a:rPr lang="en-US" sz="2400" i="0" dirty="0">
                <a:effectLst/>
                <a:latin typeface="+mn-lt"/>
              </a:rPr>
              <a:t>f we go </a:t>
            </a:r>
            <a:r>
              <a:rPr lang="en-US" sz="2400" dirty="0">
                <a:latin typeface="+mn-lt"/>
              </a:rPr>
              <a:t>to: </a:t>
            </a:r>
            <a:r>
              <a:rPr lang="en-AU" sz="2400" dirty="0">
                <a:latin typeface="+mn-lt"/>
              </a:rPr>
              <a:t>http://localhost:9000/admin/</a:t>
            </a:r>
            <a:endParaRPr lang="en-US" sz="2400" dirty="0">
              <a:latin typeface="+mn-lt"/>
            </a:endParaRPr>
          </a:p>
        </p:txBody>
      </p:sp>
      <p:pic>
        <p:nvPicPr>
          <p:cNvPr id="4" name="Picture 3">
            <a:extLst>
              <a:ext uri="{FF2B5EF4-FFF2-40B4-BE49-F238E27FC236}">
                <a16:creationId xmlns:a16="http://schemas.microsoft.com/office/drawing/2014/main" id="{FA56332E-D3A4-45FF-9529-BB1739A27D54}"/>
              </a:ext>
            </a:extLst>
          </p:cNvPr>
          <p:cNvPicPr>
            <a:picLocks noChangeAspect="1"/>
          </p:cNvPicPr>
          <p:nvPr/>
        </p:nvPicPr>
        <p:blipFill>
          <a:blip r:embed="rId3"/>
          <a:stretch>
            <a:fillRect/>
          </a:stretch>
        </p:blipFill>
        <p:spPr>
          <a:xfrm>
            <a:off x="3372511" y="1587967"/>
            <a:ext cx="5918138" cy="3682065"/>
          </a:xfrm>
          <a:prstGeom prst="rect">
            <a:avLst/>
          </a:prstGeom>
        </p:spPr>
      </p:pic>
      <p:sp>
        <p:nvSpPr>
          <p:cNvPr id="7" name="Title 1">
            <a:extLst>
              <a:ext uri="{FF2B5EF4-FFF2-40B4-BE49-F238E27FC236}">
                <a16:creationId xmlns:a16="http://schemas.microsoft.com/office/drawing/2014/main" id="{9EBF27E6-20D2-4F2D-8F20-04FD5CB89788}"/>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server</a:t>
            </a:r>
          </a:p>
        </p:txBody>
      </p:sp>
    </p:spTree>
    <p:extLst>
      <p:ext uri="{BB962C8B-B14F-4D97-AF65-F5344CB8AC3E}">
        <p14:creationId xmlns:p14="http://schemas.microsoft.com/office/powerpoint/2010/main" val="4122722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17922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4" y="964928"/>
            <a:ext cx="6386869"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6" name="Picture 5">
            <a:extLst>
              <a:ext uri="{FF2B5EF4-FFF2-40B4-BE49-F238E27FC236}">
                <a16:creationId xmlns:a16="http://schemas.microsoft.com/office/drawing/2014/main" id="{A0173A95-1C73-41CC-BF5F-DCAC5360AC11}"/>
              </a:ext>
            </a:extLst>
          </p:cNvPr>
          <p:cNvPicPr>
            <a:picLocks noChangeAspect="1"/>
          </p:cNvPicPr>
          <p:nvPr/>
        </p:nvPicPr>
        <p:blipFill>
          <a:blip r:embed="rId3"/>
          <a:stretch>
            <a:fillRect/>
          </a:stretch>
        </p:blipFill>
        <p:spPr>
          <a:xfrm>
            <a:off x="416943" y="1852392"/>
            <a:ext cx="10012735" cy="3634008"/>
          </a:xfrm>
          <a:prstGeom prst="rect">
            <a:avLst/>
          </a:prstGeom>
        </p:spPr>
      </p:pic>
    </p:spTree>
    <p:extLst>
      <p:ext uri="{BB962C8B-B14F-4D97-AF65-F5344CB8AC3E}">
        <p14:creationId xmlns:p14="http://schemas.microsoft.com/office/powerpoint/2010/main" val="3776436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17922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5" y="964928"/>
            <a:ext cx="8136506"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8" name="Picture 7">
            <a:extLst>
              <a:ext uri="{FF2B5EF4-FFF2-40B4-BE49-F238E27FC236}">
                <a16:creationId xmlns:a16="http://schemas.microsoft.com/office/drawing/2014/main" id="{EA8015A1-EEAD-415A-A7CB-74536CEF11D0}"/>
              </a:ext>
            </a:extLst>
          </p:cNvPr>
          <p:cNvPicPr>
            <a:picLocks noChangeAspect="1"/>
          </p:cNvPicPr>
          <p:nvPr/>
        </p:nvPicPr>
        <p:blipFill>
          <a:blip r:embed="rId3"/>
          <a:stretch>
            <a:fillRect/>
          </a:stretch>
        </p:blipFill>
        <p:spPr>
          <a:xfrm>
            <a:off x="426471" y="2214528"/>
            <a:ext cx="8168123" cy="636964"/>
          </a:xfrm>
          <a:prstGeom prst="rect">
            <a:avLst/>
          </a:prstGeom>
        </p:spPr>
      </p:pic>
      <p:pic>
        <p:nvPicPr>
          <p:cNvPr id="9" name="Picture 8">
            <a:extLst>
              <a:ext uri="{FF2B5EF4-FFF2-40B4-BE49-F238E27FC236}">
                <a16:creationId xmlns:a16="http://schemas.microsoft.com/office/drawing/2014/main" id="{B7F50412-66DD-4385-B47F-F8202176B848}"/>
              </a:ext>
            </a:extLst>
          </p:cNvPr>
          <p:cNvPicPr>
            <a:picLocks noChangeAspect="1"/>
          </p:cNvPicPr>
          <p:nvPr/>
        </p:nvPicPr>
        <p:blipFill>
          <a:blip r:embed="rId4"/>
          <a:stretch>
            <a:fillRect/>
          </a:stretch>
        </p:blipFill>
        <p:spPr>
          <a:xfrm>
            <a:off x="416943" y="3390885"/>
            <a:ext cx="8197647" cy="2152665"/>
          </a:xfrm>
          <a:prstGeom prst="rect">
            <a:avLst/>
          </a:prstGeom>
        </p:spPr>
      </p:pic>
      <p:sp>
        <p:nvSpPr>
          <p:cNvPr id="2" name="Rectangle 1">
            <a:extLst>
              <a:ext uri="{FF2B5EF4-FFF2-40B4-BE49-F238E27FC236}">
                <a16:creationId xmlns:a16="http://schemas.microsoft.com/office/drawing/2014/main" id="{EDB8F6B5-4025-4798-A67D-D9C2D2EEEAE3}"/>
              </a:ext>
            </a:extLst>
          </p:cNvPr>
          <p:cNvSpPr/>
          <p:nvPr/>
        </p:nvSpPr>
        <p:spPr>
          <a:xfrm>
            <a:off x="4299857" y="5162550"/>
            <a:ext cx="2111829" cy="2445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59142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4" y="1107168"/>
            <a:ext cx="6386869"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a:t>
            </a:r>
            <a:r>
              <a:rPr lang="en-AU" sz="2400" dirty="0" err="1">
                <a:solidFill>
                  <a:srgbClr val="242424"/>
                </a:solidFill>
                <a:latin typeface="Courier"/>
              </a:rPr>
              <a:t>createsuperuser</a:t>
            </a:r>
            <a:endParaRPr lang="en-US" sz="2400" dirty="0">
              <a:solidFill>
                <a:srgbClr val="242424"/>
              </a:solidFill>
              <a:latin typeface="Courier"/>
            </a:endParaRPr>
          </a:p>
        </p:txBody>
      </p:sp>
      <p:pic>
        <p:nvPicPr>
          <p:cNvPr id="4" name="Picture 3">
            <a:extLst>
              <a:ext uri="{FF2B5EF4-FFF2-40B4-BE49-F238E27FC236}">
                <a16:creationId xmlns:a16="http://schemas.microsoft.com/office/drawing/2014/main" id="{A90D6C5E-B0AA-4DC2-953D-BBEAF50E3FC0}"/>
              </a:ext>
            </a:extLst>
          </p:cNvPr>
          <p:cNvPicPr>
            <a:picLocks noChangeAspect="1"/>
          </p:cNvPicPr>
          <p:nvPr/>
        </p:nvPicPr>
        <p:blipFill>
          <a:blip r:embed="rId3"/>
          <a:stretch>
            <a:fillRect/>
          </a:stretch>
        </p:blipFill>
        <p:spPr>
          <a:xfrm>
            <a:off x="416944" y="1869356"/>
            <a:ext cx="10504671" cy="1239520"/>
          </a:xfrm>
          <a:prstGeom prst="rect">
            <a:avLst/>
          </a:prstGeom>
        </p:spPr>
      </p:pic>
      <p:pic>
        <p:nvPicPr>
          <p:cNvPr id="3" name="Picture 2">
            <a:extLst>
              <a:ext uri="{FF2B5EF4-FFF2-40B4-BE49-F238E27FC236}">
                <a16:creationId xmlns:a16="http://schemas.microsoft.com/office/drawing/2014/main" id="{5362CC7F-D95B-4AB0-9D33-80CD1E924394}"/>
              </a:ext>
            </a:extLst>
          </p:cNvPr>
          <p:cNvPicPr>
            <a:picLocks noChangeAspect="1"/>
          </p:cNvPicPr>
          <p:nvPr/>
        </p:nvPicPr>
        <p:blipFill>
          <a:blip r:embed="rId4"/>
          <a:stretch>
            <a:fillRect/>
          </a:stretch>
        </p:blipFill>
        <p:spPr>
          <a:xfrm>
            <a:off x="416944" y="3935896"/>
            <a:ext cx="10504671" cy="2507434"/>
          </a:xfrm>
          <a:prstGeom prst="rect">
            <a:avLst/>
          </a:prstGeom>
        </p:spPr>
      </p:pic>
      <p:sp>
        <p:nvSpPr>
          <p:cNvPr id="6" name="Title 1">
            <a:extLst>
              <a:ext uri="{FF2B5EF4-FFF2-40B4-BE49-F238E27FC236}">
                <a16:creationId xmlns:a16="http://schemas.microsoft.com/office/drawing/2014/main" id="{C68DA2DA-A899-4A79-973D-3714B5ED71E3}"/>
              </a:ext>
            </a:extLst>
          </p:cNvPr>
          <p:cNvSpPr txBox="1">
            <a:spLocks/>
          </p:cNvSpPr>
          <p:nvPr/>
        </p:nvSpPr>
        <p:spPr>
          <a:xfrm>
            <a:off x="416943" y="3298932"/>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400" dirty="0">
                <a:solidFill>
                  <a:srgbClr val="242424"/>
                </a:solidFill>
                <a:latin typeface="+mn-lt"/>
                <a:ea typeface="+mn-ea"/>
                <a:cs typeface="+mn-cs"/>
              </a:rPr>
              <a:t>restart the server</a:t>
            </a:r>
          </a:p>
        </p:txBody>
      </p:sp>
    </p:spTree>
    <p:extLst>
      <p:ext uri="{BB962C8B-B14F-4D97-AF65-F5344CB8AC3E}">
        <p14:creationId xmlns:p14="http://schemas.microsoft.com/office/powerpoint/2010/main" val="1502315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Create a Django project and a music app</a:t>
            </a:r>
          </a:p>
          <a:p>
            <a:pPr marL="514350" indent="-514350" fontAlgn="auto">
              <a:spcAft>
                <a:spcPts val="0"/>
              </a:spcAft>
              <a:buClrTx/>
              <a:buSzTx/>
              <a:buAutoNum type="arabicPeriod"/>
            </a:pPr>
            <a:r>
              <a:rPr lang="en-US" sz="3200" b="1" dirty="0"/>
              <a:t>Setup the music app</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126882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426971" y="86815"/>
            <a:ext cx="8047956" cy="763530"/>
          </a:xfrm>
          <a:prstGeom prst="rect">
            <a:avLst/>
          </a:prstGeom>
        </p:spPr>
        <p:txBody>
          <a:bodyPr>
            <a:normAutofit/>
          </a:bodyPr>
          <a:lstStyle/>
          <a:p>
            <a:r>
              <a:rPr lang="en-AU" sz="3200" b="1" dirty="0"/>
              <a:t>Q2.c</a:t>
            </a:r>
            <a:endParaRPr sz="2800" b="1" dirty="0"/>
          </a:p>
        </p:txBody>
      </p:sp>
      <p:sp>
        <p:nvSpPr>
          <p:cNvPr id="8" name="TextBox 7">
            <a:extLst>
              <a:ext uri="{FF2B5EF4-FFF2-40B4-BE49-F238E27FC236}">
                <a16:creationId xmlns:a16="http://schemas.microsoft.com/office/drawing/2014/main" id="{47CFD791-4B5A-4C6A-B1AE-924B827CE3AB}"/>
              </a:ext>
            </a:extLst>
          </p:cNvPr>
          <p:cNvSpPr txBox="1"/>
          <p:nvPr/>
        </p:nvSpPr>
        <p:spPr>
          <a:xfrm>
            <a:off x="1179428" y="5620369"/>
            <a:ext cx="10010570" cy="774571"/>
          </a:xfrm>
          <a:prstGeom prst="rect">
            <a:avLst/>
          </a:prstGeom>
          <a:noFill/>
        </p:spPr>
        <p:txBody>
          <a:bodyPr wrap="square">
            <a:spAutoFit/>
          </a:bodyPr>
          <a:lstStyle/>
          <a:p>
            <a:pPr algn="just" rtl="0">
              <a:spcBef>
                <a:spcPts val="0"/>
              </a:spcBef>
              <a:spcAft>
                <a:spcPts val="1000"/>
              </a:spcAft>
            </a:pPr>
            <a:r>
              <a:rPr lang="en-US" sz="1800" b="0" i="0" u="none" strike="noStrike" dirty="0">
                <a:solidFill>
                  <a:srgbClr val="FF0000"/>
                </a:solidFill>
                <a:effectLst/>
                <a:latin typeface="Calibri (Body)"/>
              </a:rPr>
              <a:t>Answe</a:t>
            </a:r>
            <a:r>
              <a:rPr lang="en-US" altLang="zh-CN" sz="1800" b="0" i="0" u="none" strike="noStrike" dirty="0">
                <a:solidFill>
                  <a:srgbClr val="FF0000"/>
                </a:solidFill>
                <a:effectLst/>
                <a:latin typeface="Calibri (Body)"/>
              </a:rPr>
              <a:t>r:</a:t>
            </a:r>
            <a:endParaRPr lang="en-US" b="0" dirty="0">
              <a:effectLst/>
              <a:latin typeface="Calibri (Body)"/>
            </a:endParaRPr>
          </a:p>
          <a:p>
            <a:pPr marL="457200" algn="just" rtl="0">
              <a:spcBef>
                <a:spcPts val="0"/>
              </a:spcBef>
              <a:spcAft>
                <a:spcPts val="1000"/>
              </a:spcAft>
            </a:pPr>
            <a:r>
              <a:rPr lang="en-US" sz="1800" b="0" i="0" u="none" strike="noStrike" dirty="0">
                <a:solidFill>
                  <a:srgbClr val="FF0000"/>
                </a:solidFill>
                <a:effectLst/>
                <a:latin typeface="Calibri (Body)"/>
              </a:rPr>
              <a:t>Line 36: 'r' should be 'w'.</a:t>
            </a:r>
            <a:endParaRPr lang="en-US" b="0" dirty="0">
              <a:effectLst/>
              <a:latin typeface="Calibri (Body)"/>
            </a:endParaRPr>
          </a:p>
        </p:txBody>
      </p:sp>
      <p:pic>
        <p:nvPicPr>
          <p:cNvPr id="5" name="Picture 2">
            <a:extLst>
              <a:ext uri="{FF2B5EF4-FFF2-40B4-BE49-F238E27FC236}">
                <a16:creationId xmlns:a16="http://schemas.microsoft.com/office/drawing/2014/main" id="{818787A2-E34F-45E3-8150-9E4DD8959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28" y="850345"/>
            <a:ext cx="9386103" cy="445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38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42535" y="84087"/>
            <a:ext cx="7954079"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register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242535" y="857035"/>
            <a:ext cx="11706929" cy="4659737"/>
          </a:xfrm>
          <a:prstGeom prst="rect">
            <a:avLst/>
          </a:prstGeom>
          <a:solidFill>
            <a:schemeClr val="bg1">
              <a:lumMod val="85000"/>
              <a:alpha val="30000"/>
            </a:schemeClr>
          </a:solidFill>
          <a:ln>
            <a:noFill/>
          </a:ln>
        </p:spPr>
        <p:txBody>
          <a:bodyPr wrap="square" rtlCol="0">
            <a:spAutoFit/>
          </a:bodyPr>
          <a:lstStyle/>
          <a:p>
            <a:pPr algn="l"/>
            <a:r>
              <a:rPr lang="en-AU" b="0" i="0" dirty="0">
                <a:effectLst/>
                <a:latin typeface="Courier"/>
              </a:rPr>
              <a:t># </a:t>
            </a:r>
            <a:r>
              <a:rPr lang="en-AU" dirty="0">
                <a:solidFill>
                  <a:srgbClr val="1F2328"/>
                </a:solidFill>
                <a:latin typeface="Courier"/>
              </a:rPr>
              <a:t>inside CITS5503/settings.py</a:t>
            </a:r>
          </a:p>
          <a:p>
            <a:pPr algn="l"/>
            <a:endParaRPr lang="en-AU" dirty="0">
              <a:solidFill>
                <a:srgbClr val="1F2328"/>
              </a:solidFill>
              <a:latin typeface="Courier"/>
            </a:endParaRPr>
          </a:p>
          <a:p>
            <a:pPr algn="l"/>
            <a:r>
              <a:rPr lang="en-AU" dirty="0">
                <a:solidFill>
                  <a:srgbClr val="1F2328"/>
                </a:solidFill>
                <a:latin typeface="Courier"/>
              </a:rPr>
              <a:t>INSTALLED_APPS = [ </a:t>
            </a:r>
          </a:p>
          <a:p>
            <a:pPr algn="l"/>
            <a:r>
              <a:rPr lang="en-AU" dirty="0">
                <a:solidFill>
                  <a:srgbClr val="1F2328"/>
                </a:solidFill>
                <a:latin typeface="Courier"/>
              </a:rPr>
              <a:t>	'</a:t>
            </a:r>
            <a:r>
              <a:rPr lang="en-AU" dirty="0" err="1">
                <a:solidFill>
                  <a:srgbClr val="1F2328"/>
                </a:solidFill>
                <a:latin typeface="Courier"/>
              </a:rPr>
              <a:t>django.contrib.admin</a:t>
            </a:r>
            <a:r>
              <a:rPr lang="en-AU" dirty="0">
                <a:solidFill>
                  <a:srgbClr val="1F2328"/>
                </a:solidFill>
                <a:latin typeface="Courier"/>
              </a:rPr>
              <a:t>’,        #</a:t>
            </a:r>
            <a:r>
              <a:rPr lang="en-US" dirty="0">
                <a:solidFill>
                  <a:srgbClr val="1F2328"/>
                </a:solidFill>
                <a:latin typeface="Courier"/>
              </a:rPr>
              <a:t>The admin site</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django.contrib.auth</a:t>
            </a:r>
            <a:r>
              <a:rPr lang="en-AU" dirty="0">
                <a:solidFill>
                  <a:srgbClr val="1F2328"/>
                </a:solidFill>
                <a:latin typeface="Courier"/>
              </a:rPr>
              <a:t>’,		 #Authentication</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django.contrib.contenttypes</a:t>
            </a:r>
            <a:r>
              <a:rPr lang="en-AU" dirty="0">
                <a:solidFill>
                  <a:srgbClr val="1F2328"/>
                </a:solidFill>
                <a:latin typeface="Courier"/>
              </a:rPr>
              <a:t>’, #</a:t>
            </a:r>
            <a:r>
              <a:rPr lang="en-US" dirty="0">
                <a:solidFill>
                  <a:srgbClr val="1F2328"/>
                </a:solidFill>
                <a:latin typeface="Courier"/>
              </a:rPr>
              <a:t>A framework for content types</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django.contrib.sessions</a:t>
            </a:r>
            <a:r>
              <a:rPr lang="en-AU" dirty="0">
                <a:solidFill>
                  <a:srgbClr val="1F2328"/>
                </a:solidFill>
                <a:latin typeface="Courier"/>
              </a:rPr>
              <a:t>’,	 #A session framework</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django.contrib.messages</a:t>
            </a:r>
            <a:r>
              <a:rPr lang="en-AU" dirty="0">
                <a:solidFill>
                  <a:srgbClr val="1F2328"/>
                </a:solidFill>
                <a:latin typeface="Courier"/>
              </a:rPr>
              <a:t>’,	 #A messaging framework</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django.contrib.staticfiles</a:t>
            </a:r>
            <a:r>
              <a:rPr lang="en-AU" dirty="0">
                <a:solidFill>
                  <a:srgbClr val="1F2328"/>
                </a:solidFill>
                <a:latin typeface="Courier"/>
              </a:rPr>
              <a:t>’,  #</a:t>
            </a:r>
            <a:r>
              <a:rPr lang="en-US" dirty="0">
                <a:solidFill>
                  <a:srgbClr val="1F2328"/>
                </a:solidFill>
                <a:latin typeface="Courier"/>
              </a:rPr>
              <a:t>A framework for managing static files</a:t>
            </a:r>
            <a:endParaRPr lang="en-AU" dirty="0">
              <a:solidFill>
                <a:srgbClr val="1F2328"/>
              </a:solidFill>
              <a:latin typeface="Courier"/>
            </a:endParaRPr>
          </a:p>
          <a:p>
            <a:pPr algn="l"/>
            <a:endParaRPr lang="en-AU" dirty="0">
              <a:solidFill>
                <a:srgbClr val="1F2328"/>
              </a:solidFill>
              <a:latin typeface="Courier"/>
            </a:endParaRPr>
          </a:p>
          <a:p>
            <a:pPr algn="l"/>
            <a:r>
              <a:rPr lang="en-AU" dirty="0">
                <a:solidFill>
                  <a:srgbClr val="1F2328"/>
                </a:solidFill>
                <a:latin typeface="Courier"/>
              </a:rPr>
              <a:t>	</a:t>
            </a:r>
            <a:r>
              <a:rPr lang="en-AU" dirty="0">
                <a:solidFill>
                  <a:srgbClr val="FF0000"/>
                </a:solidFill>
                <a:latin typeface="Courier"/>
              </a:rPr>
              <a:t>#new app below:</a:t>
            </a:r>
            <a:br>
              <a:rPr lang="en-AU" dirty="0">
                <a:solidFill>
                  <a:srgbClr val="FF0000"/>
                </a:solidFill>
                <a:latin typeface="Courier"/>
              </a:rPr>
            </a:br>
            <a:r>
              <a:rPr lang="en-AU" dirty="0">
                <a:solidFill>
                  <a:srgbClr val="1F2328"/>
                </a:solidFill>
                <a:latin typeface="Courier"/>
              </a:rPr>
              <a:t>	‘</a:t>
            </a:r>
            <a:r>
              <a:rPr lang="en-AU" dirty="0" err="1">
                <a:solidFill>
                  <a:srgbClr val="1F2328"/>
                </a:solidFill>
                <a:latin typeface="Courier"/>
              </a:rPr>
              <a:t>music.apps.MusicConfig</a:t>
            </a:r>
            <a:r>
              <a:rPr lang="en-AU" dirty="0">
                <a:solidFill>
                  <a:srgbClr val="1F2328"/>
                </a:solidFill>
                <a:latin typeface="Courier"/>
              </a:rPr>
              <a:t>',</a:t>
            </a:r>
            <a:br>
              <a:rPr lang="en-AU" dirty="0">
                <a:solidFill>
                  <a:srgbClr val="1F2328"/>
                </a:solidFill>
                <a:latin typeface="Courier"/>
              </a:rPr>
            </a:br>
            <a:r>
              <a:rPr lang="en-AU" dirty="0">
                <a:solidFill>
                  <a:srgbClr val="1F2328"/>
                </a:solidFill>
                <a:latin typeface="Courier"/>
              </a:rPr>
              <a:t>]</a:t>
            </a:r>
            <a:endParaRPr lang="en-US" dirty="0">
              <a:solidFill>
                <a:srgbClr val="1F2328"/>
              </a:solidFill>
              <a:latin typeface="Courier"/>
            </a:endParaRPr>
          </a:p>
          <a:p>
            <a:endParaRPr lang="en-US" sz="1400" b="0" i="0" dirty="0">
              <a:solidFill>
                <a:srgbClr val="374151"/>
              </a:solidFill>
              <a:effectLst/>
              <a:latin typeface="Söhne"/>
            </a:endParaRPr>
          </a:p>
        </p:txBody>
      </p:sp>
    </p:spTree>
    <p:extLst>
      <p:ext uri="{BB962C8B-B14F-4D97-AF65-F5344CB8AC3E}">
        <p14:creationId xmlns:p14="http://schemas.microsoft.com/office/powerpoint/2010/main" val="429096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update the </a:t>
            </a:r>
            <a:r>
              <a:rPr lang="en-US" sz="3200" b="1" dirty="0" err="1"/>
              <a:t>url</a:t>
            </a:r>
            <a:r>
              <a:rPr lang="en-US" sz="3200" b="1" dirty="0"/>
              <a:t> component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1424521" y="1390193"/>
            <a:ext cx="9342958" cy="4081117"/>
          </a:xfrm>
          <a:prstGeom prst="rect">
            <a:avLst/>
          </a:prstGeom>
          <a:solidFill>
            <a:schemeClr val="bg1">
              <a:lumMod val="85000"/>
              <a:alpha val="30000"/>
            </a:schemeClr>
          </a:solidFill>
          <a:ln>
            <a:noFill/>
          </a:ln>
        </p:spPr>
        <p:txBody>
          <a:bodyPr wrap="square" rtlCol="0">
            <a:spAutoFit/>
          </a:bodyPr>
          <a:lstStyle/>
          <a:p>
            <a:pPr algn="l"/>
            <a:r>
              <a:rPr lang="en-AU" sz="2400" b="0" i="0" dirty="0">
                <a:effectLst/>
                <a:latin typeface="Courier"/>
              </a:rPr>
              <a:t># inside CITS5503/urls.py</a:t>
            </a:r>
          </a:p>
          <a:p>
            <a:pPr algn="l"/>
            <a:endParaRPr lang="en-AU" sz="2400" b="0" i="0" dirty="0">
              <a:effectLst/>
              <a:latin typeface="Courier"/>
            </a:endParaRPr>
          </a:p>
          <a:p>
            <a:pPr algn="l"/>
            <a:r>
              <a:rPr lang="en-AU" sz="2400" b="0" i="0" dirty="0">
                <a:effectLst/>
                <a:latin typeface="Courier"/>
              </a:rPr>
              <a:t>from </a:t>
            </a:r>
            <a:r>
              <a:rPr lang="en-AU" sz="2400" b="0" i="0" dirty="0" err="1">
                <a:effectLst/>
                <a:latin typeface="Courier"/>
              </a:rPr>
              <a:t>django.contrib</a:t>
            </a:r>
            <a:r>
              <a:rPr lang="en-AU" sz="2400" b="0" i="0" dirty="0">
                <a:effectLst/>
                <a:latin typeface="Courier"/>
              </a:rPr>
              <a:t> import admin</a:t>
            </a:r>
            <a:br>
              <a:rPr lang="en-AU" sz="2400" b="0" i="0" dirty="0">
                <a:effectLst/>
                <a:latin typeface="Courier"/>
              </a:rPr>
            </a:br>
            <a:r>
              <a:rPr lang="en-AU" sz="2400" b="0" i="0" dirty="0">
                <a:effectLst/>
                <a:latin typeface="Courier"/>
              </a:rPr>
              <a:t>from </a:t>
            </a:r>
            <a:r>
              <a:rPr lang="en-AU" sz="2400" b="0" i="0" dirty="0" err="1">
                <a:effectLst/>
                <a:latin typeface="Courier"/>
              </a:rPr>
              <a:t>django.urls</a:t>
            </a:r>
            <a:r>
              <a:rPr lang="en-AU" sz="2400" b="0" i="0" dirty="0">
                <a:effectLst/>
                <a:latin typeface="Courier"/>
              </a:rPr>
              <a:t> import path</a:t>
            </a:r>
            <a:br>
              <a:rPr lang="en-AU" sz="2400" b="0" i="0" dirty="0">
                <a:effectLst/>
                <a:latin typeface="Courier"/>
              </a:rPr>
            </a:br>
            <a:r>
              <a:rPr lang="en-AU" sz="2400" b="0" i="0" dirty="0">
                <a:effectLst/>
                <a:latin typeface="Courier"/>
              </a:rPr>
              <a:t>from music import views </a:t>
            </a:r>
            <a:r>
              <a:rPr lang="en-AU" sz="2400" b="0" i="0" dirty="0">
                <a:solidFill>
                  <a:srgbClr val="FF0000"/>
                </a:solidFill>
                <a:effectLst/>
                <a:latin typeface="Courier"/>
              </a:rPr>
              <a:t># added </a:t>
            </a:r>
            <a:br>
              <a:rPr lang="en-AU" sz="2400" b="0" i="0" dirty="0">
                <a:effectLst/>
                <a:latin typeface="Courier"/>
              </a:rPr>
            </a:br>
            <a:endParaRPr lang="en-AU" sz="2400" b="0" i="0" dirty="0">
              <a:effectLst/>
              <a:latin typeface="Courier"/>
            </a:endParaRPr>
          </a:p>
          <a:p>
            <a:pPr algn="l"/>
            <a:r>
              <a:rPr lang="en-AU" sz="2400" b="0" i="0" dirty="0" err="1">
                <a:effectLst/>
                <a:latin typeface="Courier"/>
              </a:rPr>
              <a:t>urlpatterns</a:t>
            </a:r>
            <a:r>
              <a:rPr lang="en-AU" sz="2400" b="0" i="0" dirty="0">
                <a:effectLst/>
                <a:latin typeface="Courier"/>
              </a:rPr>
              <a:t> = [</a:t>
            </a:r>
            <a:br>
              <a:rPr lang="en-AU" sz="2400" b="0" i="0" dirty="0">
                <a:effectLst/>
                <a:latin typeface="Courier"/>
              </a:rPr>
            </a:br>
            <a:r>
              <a:rPr lang="en-AU" sz="2400" b="0" i="0" dirty="0">
                <a:effectLst/>
                <a:latin typeface="Courier"/>
              </a:rPr>
              <a:t>	path('', </a:t>
            </a:r>
            <a:r>
              <a:rPr lang="en-AU" sz="2400" b="0" i="0" dirty="0" err="1">
                <a:effectLst/>
                <a:latin typeface="Courier"/>
              </a:rPr>
              <a:t>views.home</a:t>
            </a:r>
            <a:r>
              <a:rPr lang="en-AU" sz="2400" b="0" i="0" dirty="0">
                <a:effectLst/>
                <a:latin typeface="Courier"/>
              </a:rPr>
              <a:t>, name='home'), </a:t>
            </a:r>
            <a:r>
              <a:rPr lang="en-AU" sz="2400" b="0" i="0" dirty="0">
                <a:solidFill>
                  <a:srgbClr val="FF0000"/>
                </a:solidFill>
                <a:effectLst/>
                <a:latin typeface="Courier"/>
              </a:rPr>
              <a:t># added</a:t>
            </a:r>
            <a:br>
              <a:rPr lang="en-AU" sz="2400" b="0" i="0" dirty="0">
                <a:effectLst/>
                <a:latin typeface="Courier"/>
              </a:rPr>
            </a:br>
            <a:r>
              <a:rPr lang="en-AU" sz="2400" b="0" i="0" dirty="0">
                <a:effectLst/>
                <a:latin typeface="Courier"/>
              </a:rPr>
              <a:t>	path('admin/', </a:t>
            </a:r>
            <a:r>
              <a:rPr lang="en-AU" sz="2400" b="0" i="0" dirty="0" err="1">
                <a:effectLst/>
                <a:latin typeface="Courier"/>
              </a:rPr>
              <a:t>admin.site.urls</a:t>
            </a:r>
            <a:r>
              <a:rPr lang="en-AU" sz="2400" b="0" i="0" dirty="0">
                <a:effectLst/>
                <a:latin typeface="Courier"/>
              </a:rPr>
              <a:t>), </a:t>
            </a:r>
          </a:p>
          <a:p>
            <a:pPr algn="l"/>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4227328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1101792" y="1282616"/>
            <a:ext cx="10709208" cy="3342453"/>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music/views.py</a:t>
            </a:r>
          </a:p>
          <a:p>
            <a:pPr algn="l"/>
            <a:endParaRPr lang="en-US" sz="2400" dirty="0">
              <a:latin typeface="Courier"/>
            </a:endParaRPr>
          </a:p>
          <a:p>
            <a:pPr algn="l"/>
            <a:r>
              <a:rPr lang="en-US" sz="2400" dirty="0">
                <a:latin typeface="Courier"/>
              </a:rPr>
              <a:t>from </a:t>
            </a:r>
            <a:r>
              <a:rPr lang="en-US" sz="2400" dirty="0" err="1">
                <a:latin typeface="Courier"/>
              </a:rPr>
              <a:t>django.shortcuts</a:t>
            </a:r>
            <a:r>
              <a:rPr lang="en-US" sz="2400" dirty="0">
                <a:latin typeface="Courier"/>
              </a:rPr>
              <a:t> import render</a:t>
            </a:r>
            <a:br>
              <a:rPr lang="en-US" sz="2400" dirty="0">
                <a:latin typeface="Courier"/>
              </a:rPr>
            </a:br>
            <a:r>
              <a:rPr lang="en-US" sz="2400" dirty="0">
                <a:latin typeface="Courier"/>
              </a:rPr>
              <a:t>from </a:t>
            </a:r>
            <a:r>
              <a:rPr lang="en-US" sz="2400" dirty="0" err="1">
                <a:latin typeface="Courier"/>
              </a:rPr>
              <a:t>django.http</a:t>
            </a:r>
            <a:r>
              <a:rPr lang="en-US" sz="2400" dirty="0">
                <a:latin typeface="Courier"/>
              </a:rPr>
              <a:t> import </a:t>
            </a:r>
            <a:r>
              <a:rPr lang="en-US" sz="2400" dirty="0" err="1">
                <a:latin typeface="Courier"/>
              </a:rPr>
              <a:t>HttpResponse</a:t>
            </a:r>
            <a:r>
              <a:rPr lang="en-US" sz="2400" dirty="0">
                <a:latin typeface="Courier"/>
              </a:rPr>
              <a:t> </a:t>
            </a:r>
            <a:r>
              <a:rPr lang="en-US" sz="2400" dirty="0">
                <a:solidFill>
                  <a:srgbClr val="FF0000"/>
                </a:solidFill>
                <a:latin typeface="Courier"/>
              </a:rPr>
              <a:t>#added</a:t>
            </a:r>
            <a:br>
              <a:rPr lang="en-US" sz="2400" dirty="0">
                <a:latin typeface="Courier"/>
              </a:rPr>
            </a:br>
            <a:endParaRPr lang="en-US" sz="2400" dirty="0">
              <a:latin typeface="Courier"/>
            </a:endParaRPr>
          </a:p>
          <a:p>
            <a:pPr algn="l"/>
            <a:r>
              <a:rPr lang="en-US" sz="2400" dirty="0">
                <a:solidFill>
                  <a:srgbClr val="FF0000"/>
                </a:solidFill>
                <a:latin typeface="Courier"/>
              </a:rPr>
              <a:t>#added</a:t>
            </a:r>
            <a:endParaRPr lang="en-US" sz="2400" dirty="0">
              <a:latin typeface="Courier"/>
            </a:endParaRPr>
          </a:p>
          <a:p>
            <a:pPr algn="l"/>
            <a:r>
              <a:rPr lang="en-US" sz="2400" dirty="0">
                <a:latin typeface="Courier"/>
              </a:rPr>
              <a:t>def home(request):</a:t>
            </a:r>
            <a:br>
              <a:rPr lang="en-US" sz="2400" dirty="0">
                <a:latin typeface="Courier"/>
              </a:rPr>
            </a:br>
            <a:r>
              <a:rPr lang="en-US" sz="2400" dirty="0">
                <a:latin typeface="Courier"/>
              </a:rPr>
              <a:t>	return </a:t>
            </a:r>
            <a:r>
              <a:rPr lang="en-US" sz="2400" dirty="0" err="1">
                <a:latin typeface="Courier"/>
              </a:rPr>
              <a:t>HttpResponse</a:t>
            </a:r>
            <a:r>
              <a:rPr lang="en-US" sz="2400" dirty="0">
                <a:latin typeface="Courier"/>
              </a:rPr>
              <a:t>('This is the home page.')</a:t>
            </a:r>
          </a:p>
        </p:txBody>
      </p:sp>
    </p:spTree>
    <p:extLst>
      <p:ext uri="{BB962C8B-B14F-4D97-AF65-F5344CB8AC3E}">
        <p14:creationId xmlns:p14="http://schemas.microsoft.com/office/powerpoint/2010/main" val="2062082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74602-FE3A-42B2-B711-FA864254BA08}"/>
              </a:ext>
            </a:extLst>
          </p:cNvPr>
          <p:cNvPicPr>
            <a:picLocks noChangeAspect="1"/>
          </p:cNvPicPr>
          <p:nvPr/>
        </p:nvPicPr>
        <p:blipFill>
          <a:blip r:embed="rId3"/>
          <a:stretch>
            <a:fillRect/>
          </a:stretch>
        </p:blipFill>
        <p:spPr>
          <a:xfrm>
            <a:off x="273576" y="2287273"/>
            <a:ext cx="5946996" cy="2966264"/>
          </a:xfrm>
          <a:prstGeom prst="rect">
            <a:avLst/>
          </a:prstGeom>
        </p:spPr>
      </p:pic>
      <p:sp>
        <p:nvSpPr>
          <p:cNvPr id="7" name="TextBox 6">
            <a:extLst>
              <a:ext uri="{FF2B5EF4-FFF2-40B4-BE49-F238E27FC236}">
                <a16:creationId xmlns:a16="http://schemas.microsoft.com/office/drawing/2014/main" id="{8055DB96-ED0E-443F-9094-35FA6F7D7639}"/>
              </a:ext>
            </a:extLst>
          </p:cNvPr>
          <p:cNvSpPr txBox="1"/>
          <p:nvPr/>
        </p:nvSpPr>
        <p:spPr>
          <a:xfrm>
            <a:off x="273576" y="1604463"/>
            <a:ext cx="7240407" cy="461665"/>
          </a:xfrm>
          <a:prstGeom prst="rect">
            <a:avLst/>
          </a:prstGeom>
          <a:noFill/>
        </p:spPr>
        <p:txBody>
          <a:bodyPr wrap="square">
            <a:spAutoFit/>
          </a:bodyPr>
          <a:lstStyle/>
          <a:p>
            <a:pPr algn="l"/>
            <a:r>
              <a:rPr lang="en-US" sz="2400" i="0" dirty="0">
                <a:effectLst/>
                <a:latin typeface="+mn-lt"/>
              </a:rPr>
              <a:t>restart the server and go to: http://localhost:9000</a:t>
            </a:r>
            <a:endParaRPr lang="en-US" sz="2400" dirty="0">
              <a:latin typeface="+mn-lt"/>
            </a:endParaRPr>
          </a:p>
        </p:txBody>
      </p:sp>
      <p:sp>
        <p:nvSpPr>
          <p:cNvPr id="4" name="Title 1">
            <a:extLst>
              <a:ext uri="{FF2B5EF4-FFF2-40B4-BE49-F238E27FC236}">
                <a16:creationId xmlns:a16="http://schemas.microsoft.com/office/drawing/2014/main" id="{8BA04089-05DA-4199-B817-7BBA49448C48}"/>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app</a:t>
            </a:r>
          </a:p>
        </p:txBody>
      </p:sp>
    </p:spTree>
    <p:extLst>
      <p:ext uri="{BB962C8B-B14F-4D97-AF65-F5344CB8AC3E}">
        <p14:creationId xmlns:p14="http://schemas.microsoft.com/office/powerpoint/2010/main" val="119372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Create a Django project and a music app</a:t>
            </a:r>
          </a:p>
          <a:p>
            <a:pPr marL="514350" indent="-514350" fontAlgn="auto">
              <a:spcAft>
                <a:spcPts val="0"/>
              </a:spcAft>
              <a:buClrTx/>
              <a:buSzTx/>
              <a:buAutoNum type="arabicPeriod"/>
            </a:pPr>
            <a:r>
              <a:rPr lang="en-US" sz="3200" dirty="0"/>
              <a:t>Setup the music app</a:t>
            </a:r>
          </a:p>
          <a:p>
            <a:pPr marL="514350" indent="-514350" fontAlgn="auto">
              <a:spcAft>
                <a:spcPts val="0"/>
              </a:spcAft>
              <a:buClrTx/>
              <a:buSzTx/>
              <a:buAutoNum type="arabicPeriod"/>
            </a:pPr>
            <a:r>
              <a:rPr lang="en-US" sz="3200" b="1"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4025620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2"/>
            <a:ext cx="10965924" cy="8634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html templates in the project and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2076271"/>
            <a:ext cx="9342958" cy="1200329"/>
          </a:xfrm>
          <a:prstGeom prst="rect">
            <a:avLst/>
          </a:prstGeom>
          <a:solidFill>
            <a:schemeClr val="bg1">
              <a:lumMod val="85000"/>
              <a:alpha val="30000"/>
            </a:schemeClr>
          </a:solidFill>
          <a:ln>
            <a:noFill/>
          </a:ln>
        </p:spPr>
        <p:txBody>
          <a:bodyPr wrap="square" rtlCol="0">
            <a:spAutoFit/>
          </a:bodyPr>
          <a:lstStyle/>
          <a:p>
            <a:pPr algn="l"/>
            <a:r>
              <a:rPr lang="en-AU" sz="2400" dirty="0" err="1">
                <a:latin typeface="Courier"/>
              </a:rPr>
              <a:t>mkdir</a:t>
            </a:r>
            <a:r>
              <a:rPr lang="en-AU" sz="2400" dirty="0">
                <a:latin typeface="Courier"/>
              </a:rPr>
              <a:t> templates</a:t>
            </a:r>
            <a:br>
              <a:rPr lang="en-AU" sz="2400" dirty="0">
                <a:latin typeface="Courier"/>
              </a:rPr>
            </a:br>
            <a:r>
              <a:rPr lang="en-AU" sz="2400" dirty="0" err="1">
                <a:latin typeface="Courier"/>
              </a:rPr>
              <a:t>mkdir</a:t>
            </a:r>
            <a:r>
              <a:rPr lang="en-AU" sz="2400" dirty="0">
                <a:latin typeface="Courier"/>
              </a:rPr>
              <a:t> music/templates</a:t>
            </a:r>
            <a:br>
              <a:rPr lang="en-AU" sz="2400" dirty="0">
                <a:latin typeface="Courier"/>
              </a:rPr>
            </a:br>
            <a:r>
              <a:rPr lang="en-AU" sz="2400" dirty="0" err="1">
                <a:latin typeface="Courier"/>
              </a:rPr>
              <a:t>mkdir</a:t>
            </a:r>
            <a:r>
              <a:rPr lang="en-AU" sz="2400" dirty="0">
                <a:latin typeface="Courier"/>
              </a:rPr>
              <a:t> music/templates/music</a:t>
            </a:r>
            <a:endParaRPr lang="en-US" sz="2400" dirty="0">
              <a:latin typeface="Courier"/>
            </a:endParaRPr>
          </a:p>
        </p:txBody>
      </p:sp>
      <p:sp>
        <p:nvSpPr>
          <p:cNvPr id="5" name="TextBox 4">
            <a:extLst>
              <a:ext uri="{FF2B5EF4-FFF2-40B4-BE49-F238E27FC236}">
                <a16:creationId xmlns:a16="http://schemas.microsoft.com/office/drawing/2014/main" id="{71D83106-6EE9-470D-80D8-0478E4107080}"/>
              </a:ext>
            </a:extLst>
          </p:cNvPr>
          <p:cNvSpPr txBox="1"/>
          <p:nvPr/>
        </p:nvSpPr>
        <p:spPr>
          <a:xfrm>
            <a:off x="676490" y="3840792"/>
            <a:ext cx="9342958" cy="1200329"/>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templates/home.html</a:t>
            </a:r>
            <a:br>
              <a:rPr lang="en-AU" sz="2400" dirty="0">
                <a:latin typeface="Courier"/>
              </a:rPr>
            </a:br>
            <a:r>
              <a:rPr lang="en-AU" sz="2400" dirty="0">
                <a:latin typeface="Courier"/>
              </a:rPr>
              <a:t>touch music/templates/music/main.html</a:t>
            </a:r>
            <a:br>
              <a:rPr lang="en-AU" sz="2400" dirty="0">
                <a:latin typeface="Courier"/>
              </a:rPr>
            </a:br>
            <a:r>
              <a:rPr lang="en-AU" sz="2400" dirty="0">
                <a:latin typeface="Courier"/>
              </a:rPr>
              <a:t>touch music/templates/music/artist.html</a:t>
            </a:r>
            <a:endParaRPr lang="en-US" sz="2400" dirty="0">
              <a:latin typeface="Courier"/>
            </a:endParaRPr>
          </a:p>
        </p:txBody>
      </p:sp>
      <p:sp>
        <p:nvSpPr>
          <p:cNvPr id="6" name="TextBox 5">
            <a:extLst>
              <a:ext uri="{FF2B5EF4-FFF2-40B4-BE49-F238E27FC236}">
                <a16:creationId xmlns:a16="http://schemas.microsoft.com/office/drawing/2014/main" id="{AB4DF7F1-85E1-4CFB-A325-5E7DA5CC7407}"/>
              </a:ext>
            </a:extLst>
          </p:cNvPr>
          <p:cNvSpPr txBox="1"/>
          <p:nvPr/>
        </p:nvSpPr>
        <p:spPr>
          <a:xfrm>
            <a:off x="676490" y="1246412"/>
            <a:ext cx="6878196" cy="461665"/>
          </a:xfrm>
          <a:prstGeom prst="rect">
            <a:avLst/>
          </a:prstGeom>
          <a:noFill/>
        </p:spPr>
        <p:txBody>
          <a:bodyPr wrap="square">
            <a:spAutoFit/>
          </a:bodyPr>
          <a:lstStyle/>
          <a:p>
            <a:pPr algn="l"/>
            <a:r>
              <a:rPr lang="en-US" sz="2400" i="0" dirty="0">
                <a:effectLst/>
                <a:latin typeface="+mn-lt"/>
              </a:rPr>
              <a:t>Inside the current working directory of the project</a:t>
            </a:r>
            <a:endParaRPr lang="en-US" sz="2400" dirty="0">
              <a:latin typeface="+mn-lt"/>
            </a:endParaRPr>
          </a:p>
        </p:txBody>
      </p:sp>
    </p:spTree>
    <p:extLst>
      <p:ext uri="{BB962C8B-B14F-4D97-AF65-F5344CB8AC3E}">
        <p14:creationId xmlns:p14="http://schemas.microsoft.com/office/powerpoint/2010/main" val="4053434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9" y="32319"/>
            <a:ext cx="5510536" cy="696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t>templates/home.html</a:t>
            </a:r>
            <a:endParaRPr lang="en-US" sz="3200" b="1" dirty="0"/>
          </a:p>
        </p:txBody>
      </p:sp>
      <p:sp>
        <p:nvSpPr>
          <p:cNvPr id="5" name="TextBox 4">
            <a:extLst>
              <a:ext uri="{FF2B5EF4-FFF2-40B4-BE49-F238E27FC236}">
                <a16:creationId xmlns:a16="http://schemas.microsoft.com/office/drawing/2014/main" id="{3ECEF34A-1A35-4202-8531-FDC7DB8104D1}"/>
              </a:ext>
            </a:extLst>
          </p:cNvPr>
          <p:cNvSpPr txBox="1"/>
          <p:nvPr/>
        </p:nvSpPr>
        <p:spPr>
          <a:xfrm>
            <a:off x="506368" y="920621"/>
            <a:ext cx="9849743" cy="1938992"/>
          </a:xfrm>
          <a:prstGeom prst="rect">
            <a:avLst/>
          </a:prstGeom>
          <a:solidFill>
            <a:schemeClr val="bg1">
              <a:lumMod val="85000"/>
              <a:alpha val="30000"/>
            </a:schemeClr>
          </a:solidFill>
          <a:ln>
            <a:noFill/>
          </a:ln>
        </p:spPr>
        <p:txBody>
          <a:bodyPr wrap="square" rtlCol="0">
            <a:spAutoFit/>
          </a:bodyPr>
          <a:lstStyle/>
          <a:p>
            <a:pPr algn="l"/>
            <a:r>
              <a:rPr lang="en-AU" sz="2000" b="0" i="0" dirty="0">
                <a:solidFill>
                  <a:srgbClr val="242424"/>
                </a:solidFill>
                <a:effectLst/>
                <a:latin typeface="Courier"/>
              </a:rPr>
              <a:t>&lt;h1&gt;Home Page:&lt;/h1&gt;</a:t>
            </a:r>
            <a:br>
              <a:rPr lang="en-AU" sz="2000" dirty="0">
                <a:latin typeface="Courier"/>
              </a:rPr>
            </a:br>
            <a:r>
              <a:rPr lang="en-AU" sz="2000" b="0" i="0" dirty="0">
                <a:solidFill>
                  <a:srgbClr val="242424"/>
                </a:solidFill>
                <a:effectLst/>
                <a:latin typeface="Courier"/>
              </a:rPr>
              <a:t>&lt;ul&gt;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'home' %}"&gt;Home Page&lt;/a&gt;&lt;/li&gt;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a:t>
            </a:r>
            <a:r>
              <a:rPr lang="en-AU" sz="2000" b="0" i="0" dirty="0" err="1">
                <a:solidFill>
                  <a:srgbClr val="242424"/>
                </a:solidFill>
                <a:effectLst/>
                <a:latin typeface="Courier"/>
              </a:rPr>
              <a:t>music:main</a:t>
            </a:r>
            <a:r>
              <a:rPr lang="en-AU" sz="2000" b="0" i="0" dirty="0">
                <a:solidFill>
                  <a:srgbClr val="242424"/>
                </a:solidFill>
                <a:effectLst/>
                <a:latin typeface="Courier"/>
              </a:rPr>
              <a:t>' %}"&gt;Music Main Page&lt;/a&gt;&lt;/li&gt;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sz="2000" b="0" i="0" dirty="0">
                <a:solidFill>
                  <a:srgbClr val="242424"/>
                </a:solidFill>
                <a:effectLst/>
                <a:latin typeface="Courier"/>
              </a:rPr>
              <a:t>' %}"&gt;Artist Page&lt;/a&gt;&lt;/li&gt;</a:t>
            </a:r>
            <a:br>
              <a:rPr lang="en-AU" sz="2000" dirty="0">
                <a:latin typeface="Courier"/>
              </a:rPr>
            </a:br>
            <a:r>
              <a:rPr lang="en-AU" sz="2000" b="0" i="0" dirty="0">
                <a:solidFill>
                  <a:srgbClr val="242424"/>
                </a:solidFill>
                <a:effectLst/>
                <a:latin typeface="Courier"/>
              </a:rPr>
              <a:t>&lt;/ul&gt;</a:t>
            </a:r>
            <a:endParaRPr lang="en-US" sz="2400" dirty="0">
              <a:latin typeface="Courier"/>
            </a:endParaRPr>
          </a:p>
        </p:txBody>
      </p:sp>
      <p:pic>
        <p:nvPicPr>
          <p:cNvPr id="4" name="Picture 3">
            <a:extLst>
              <a:ext uri="{FF2B5EF4-FFF2-40B4-BE49-F238E27FC236}">
                <a16:creationId xmlns:a16="http://schemas.microsoft.com/office/drawing/2014/main" id="{D85D9125-B448-404F-99F9-7A4F8143CEE4}"/>
              </a:ext>
            </a:extLst>
          </p:cNvPr>
          <p:cNvPicPr>
            <a:picLocks noChangeAspect="1"/>
          </p:cNvPicPr>
          <p:nvPr/>
        </p:nvPicPr>
        <p:blipFill>
          <a:blip r:embed="rId3"/>
          <a:stretch>
            <a:fillRect/>
          </a:stretch>
        </p:blipFill>
        <p:spPr>
          <a:xfrm>
            <a:off x="506368" y="3211286"/>
            <a:ext cx="4510372" cy="1965880"/>
          </a:xfrm>
          <a:prstGeom prst="rect">
            <a:avLst/>
          </a:prstGeom>
        </p:spPr>
      </p:pic>
      <p:sp>
        <p:nvSpPr>
          <p:cNvPr id="2" name="Rectangle 1">
            <a:extLst>
              <a:ext uri="{FF2B5EF4-FFF2-40B4-BE49-F238E27FC236}">
                <a16:creationId xmlns:a16="http://schemas.microsoft.com/office/drawing/2014/main" id="{F966E84A-4BFC-4768-9B5D-DA2DEBDB5C73}"/>
              </a:ext>
            </a:extLst>
          </p:cNvPr>
          <p:cNvSpPr/>
          <p:nvPr/>
        </p:nvSpPr>
        <p:spPr>
          <a:xfrm>
            <a:off x="506368" y="2946696"/>
            <a:ext cx="4510372" cy="1138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1311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9" y="0"/>
            <a:ext cx="6254814" cy="851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sz="3200" b="1" dirty="0"/>
              <a:t>music/</a:t>
            </a:r>
            <a:r>
              <a:rPr lang="fr-FR" sz="3200" b="1" dirty="0" err="1"/>
              <a:t>templates</a:t>
            </a:r>
            <a:r>
              <a:rPr lang="fr-FR" sz="3200" b="1" dirty="0"/>
              <a:t>/music/main.html</a:t>
            </a:r>
          </a:p>
        </p:txBody>
      </p:sp>
      <p:sp>
        <p:nvSpPr>
          <p:cNvPr id="5" name="TextBox 4">
            <a:extLst>
              <a:ext uri="{FF2B5EF4-FFF2-40B4-BE49-F238E27FC236}">
                <a16:creationId xmlns:a16="http://schemas.microsoft.com/office/drawing/2014/main" id="{3ECEF34A-1A35-4202-8531-FDC7DB8104D1}"/>
              </a:ext>
            </a:extLst>
          </p:cNvPr>
          <p:cNvSpPr txBox="1"/>
          <p:nvPr/>
        </p:nvSpPr>
        <p:spPr>
          <a:xfrm>
            <a:off x="506369" y="1112496"/>
            <a:ext cx="9998598" cy="1938992"/>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&lt;h1&gt;Music Main Page:&lt;/h1&gt;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dirty="0">
                <a:solidFill>
                  <a:srgbClr val="242424"/>
                </a:solidFill>
                <a:latin typeface="Courier"/>
              </a:rPr>
              <a:t>' %}"&gt;</a:t>
            </a:r>
            <a:r>
              <a:rPr lang="en-AU" sz="2000" b="0" i="0" dirty="0">
                <a:solidFill>
                  <a:srgbClr val="242424"/>
                </a:solidFill>
                <a:effectLst/>
                <a:latin typeface="Courier"/>
              </a:rPr>
              <a:t> Artist Page </a:t>
            </a:r>
            <a:r>
              <a:rPr lang="en-AU" dirty="0">
                <a:solidFill>
                  <a:srgbClr val="242424"/>
                </a:solidFill>
                <a:latin typeface="Courier"/>
              </a:rPr>
              <a:t>&lt;/a&gt;&lt;/li&gt;</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pic>
        <p:nvPicPr>
          <p:cNvPr id="4" name="Picture 3">
            <a:extLst>
              <a:ext uri="{FF2B5EF4-FFF2-40B4-BE49-F238E27FC236}">
                <a16:creationId xmlns:a16="http://schemas.microsoft.com/office/drawing/2014/main" id="{0124A7FA-8829-47D2-A6AA-4B171E3BDF0C}"/>
              </a:ext>
            </a:extLst>
          </p:cNvPr>
          <p:cNvPicPr>
            <a:picLocks noChangeAspect="1"/>
          </p:cNvPicPr>
          <p:nvPr/>
        </p:nvPicPr>
        <p:blipFill>
          <a:blip r:embed="rId3"/>
          <a:stretch>
            <a:fillRect/>
          </a:stretch>
        </p:blipFill>
        <p:spPr>
          <a:xfrm>
            <a:off x="506369" y="3429000"/>
            <a:ext cx="4757661" cy="1963846"/>
          </a:xfrm>
          <a:prstGeom prst="rect">
            <a:avLst/>
          </a:prstGeom>
        </p:spPr>
      </p:pic>
      <p:sp>
        <p:nvSpPr>
          <p:cNvPr id="6" name="Rectangle 5">
            <a:extLst>
              <a:ext uri="{FF2B5EF4-FFF2-40B4-BE49-F238E27FC236}">
                <a16:creationId xmlns:a16="http://schemas.microsoft.com/office/drawing/2014/main" id="{DC301FA5-288A-4A79-A04B-3E8A58F78EA1}"/>
              </a:ext>
            </a:extLst>
          </p:cNvPr>
          <p:cNvSpPr/>
          <p:nvPr/>
        </p:nvSpPr>
        <p:spPr>
          <a:xfrm>
            <a:off x="506369" y="3237125"/>
            <a:ext cx="4757660" cy="1138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5758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8" y="0"/>
            <a:ext cx="6957687" cy="871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3200" b="1" dirty="0"/>
              <a:t>music/templates/music/artist.html</a:t>
            </a:r>
          </a:p>
        </p:txBody>
      </p:sp>
      <p:sp>
        <p:nvSpPr>
          <p:cNvPr id="5" name="TextBox 4">
            <a:extLst>
              <a:ext uri="{FF2B5EF4-FFF2-40B4-BE49-F238E27FC236}">
                <a16:creationId xmlns:a16="http://schemas.microsoft.com/office/drawing/2014/main" id="{3ECEF34A-1A35-4202-8531-FDC7DB8104D1}"/>
              </a:ext>
            </a:extLst>
          </p:cNvPr>
          <p:cNvSpPr txBox="1"/>
          <p:nvPr/>
        </p:nvSpPr>
        <p:spPr>
          <a:xfrm>
            <a:off x="506369" y="1112496"/>
            <a:ext cx="9998598" cy="2616101"/>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&lt;h1&gt;Artist Page:&lt;/h1&gt;</a:t>
            </a:r>
            <a:br>
              <a:rPr lang="en-AU" dirty="0">
                <a:solidFill>
                  <a:srgbClr val="242424"/>
                </a:solidFill>
                <a:latin typeface="Courier"/>
              </a:rPr>
            </a:br>
            <a:r>
              <a:rPr lang="en-AU" dirty="0">
                <a:solidFill>
                  <a:srgbClr val="242424"/>
                </a:solidFill>
                <a:latin typeface="Courier"/>
              </a:rPr>
              <a:t>&lt;p&gt;name: Jerry&lt;/p&gt;</a:t>
            </a:r>
          </a:p>
          <a:p>
            <a:pPr algn="l"/>
            <a:r>
              <a:rPr lang="en-AU" dirty="0">
                <a:solidFill>
                  <a:srgbClr val="242424"/>
                </a:solidFill>
                <a:latin typeface="Courier"/>
              </a:rPr>
              <a:t>&lt;p&gt;song: Call me today&lt;/p&gt;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dirty="0">
                <a:solidFill>
                  <a:srgbClr val="242424"/>
                </a:solidFill>
                <a:latin typeface="Courier"/>
              </a:rPr>
              <a:t>' %}"&gt;</a:t>
            </a:r>
            <a:r>
              <a:rPr lang="en-AU" sz="2000" b="0" i="0" dirty="0">
                <a:solidFill>
                  <a:srgbClr val="242424"/>
                </a:solidFill>
                <a:effectLst/>
                <a:latin typeface="Courier"/>
              </a:rPr>
              <a:t> Artist Page </a:t>
            </a:r>
            <a:r>
              <a:rPr lang="en-AU" dirty="0">
                <a:solidFill>
                  <a:srgbClr val="242424"/>
                </a:solidFill>
                <a:latin typeface="Courier"/>
              </a:rPr>
              <a:t>&lt;/a&gt;&lt;/li&gt;</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pic>
        <p:nvPicPr>
          <p:cNvPr id="4" name="Picture 3">
            <a:extLst>
              <a:ext uri="{FF2B5EF4-FFF2-40B4-BE49-F238E27FC236}">
                <a16:creationId xmlns:a16="http://schemas.microsoft.com/office/drawing/2014/main" id="{C9B1D397-F1EA-410F-BF48-8F9839E38BBB}"/>
              </a:ext>
            </a:extLst>
          </p:cNvPr>
          <p:cNvPicPr>
            <a:picLocks noChangeAspect="1"/>
          </p:cNvPicPr>
          <p:nvPr/>
        </p:nvPicPr>
        <p:blipFill>
          <a:blip r:embed="rId3"/>
          <a:stretch>
            <a:fillRect/>
          </a:stretch>
        </p:blipFill>
        <p:spPr>
          <a:xfrm>
            <a:off x="655036" y="3969223"/>
            <a:ext cx="4613906" cy="2536554"/>
          </a:xfrm>
          <a:prstGeom prst="rect">
            <a:avLst/>
          </a:prstGeom>
        </p:spPr>
      </p:pic>
      <p:sp>
        <p:nvSpPr>
          <p:cNvPr id="6" name="Rectangle 5">
            <a:extLst>
              <a:ext uri="{FF2B5EF4-FFF2-40B4-BE49-F238E27FC236}">
                <a16:creationId xmlns:a16="http://schemas.microsoft.com/office/drawing/2014/main" id="{B7E8F5D1-CE20-4CFA-9B13-BA7182EEC16F}"/>
              </a:ext>
            </a:extLst>
          </p:cNvPr>
          <p:cNvSpPr/>
          <p:nvPr/>
        </p:nvSpPr>
        <p:spPr>
          <a:xfrm>
            <a:off x="506367" y="3728597"/>
            <a:ext cx="4958261" cy="1169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67468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update the </a:t>
            </a:r>
            <a:r>
              <a:rPr lang="en-US" sz="3200" b="1" dirty="0" err="1"/>
              <a:t>url</a:t>
            </a:r>
            <a:r>
              <a:rPr lang="en-US" sz="3200" b="1" dirty="0"/>
              <a:t> component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657987" y="1343300"/>
            <a:ext cx="9735848" cy="4524315"/>
          </a:xfrm>
          <a:prstGeom prst="rect">
            <a:avLst/>
          </a:prstGeom>
          <a:solidFill>
            <a:schemeClr val="bg1">
              <a:lumMod val="85000"/>
              <a:alpha val="30000"/>
            </a:schemeClr>
          </a:solidFill>
          <a:ln>
            <a:noFill/>
          </a:ln>
        </p:spPr>
        <p:txBody>
          <a:bodyPr wrap="square" rtlCol="0">
            <a:spAutoFit/>
          </a:bodyPr>
          <a:lstStyle/>
          <a:p>
            <a:pPr algn="l"/>
            <a:r>
              <a:rPr lang="en-AU" sz="2400" b="0" i="0" dirty="0">
                <a:effectLst/>
                <a:latin typeface="Courier"/>
              </a:rPr>
              <a:t># inside CITS5503/urls.py</a:t>
            </a:r>
          </a:p>
          <a:p>
            <a:pPr algn="l"/>
            <a:endParaRPr lang="en-AU" sz="2400" b="0" i="0" dirty="0">
              <a:effectLst/>
              <a:latin typeface="Courier"/>
            </a:endParaRPr>
          </a:p>
          <a:p>
            <a:pPr algn="l"/>
            <a:r>
              <a:rPr lang="en-AU" sz="2400" b="0" i="0" dirty="0">
                <a:effectLst/>
                <a:latin typeface="Courier"/>
              </a:rPr>
              <a:t>from </a:t>
            </a:r>
            <a:r>
              <a:rPr lang="en-AU" sz="2400" b="0" i="0" dirty="0" err="1">
                <a:effectLst/>
                <a:latin typeface="Courier"/>
              </a:rPr>
              <a:t>django.contrib</a:t>
            </a:r>
            <a:r>
              <a:rPr lang="en-AU" sz="2400" b="0" i="0" dirty="0">
                <a:effectLst/>
                <a:latin typeface="Courier"/>
              </a:rPr>
              <a:t> import admin</a:t>
            </a:r>
            <a:br>
              <a:rPr lang="en-AU" sz="2400" b="0" i="0" dirty="0">
                <a:effectLst/>
                <a:latin typeface="Courier"/>
              </a:rPr>
            </a:br>
            <a:r>
              <a:rPr lang="en-AU" sz="2400" b="0" i="0" dirty="0">
                <a:effectLst/>
                <a:latin typeface="Courier"/>
              </a:rPr>
              <a:t>from </a:t>
            </a:r>
            <a:r>
              <a:rPr lang="en-AU" sz="2400" b="0" i="0" dirty="0" err="1">
                <a:effectLst/>
                <a:latin typeface="Courier"/>
              </a:rPr>
              <a:t>django.urls</a:t>
            </a:r>
            <a:r>
              <a:rPr lang="en-AU" sz="2400" b="0" i="0" dirty="0">
                <a:effectLst/>
                <a:latin typeface="Courier"/>
              </a:rPr>
              <a:t> import path</a:t>
            </a:r>
            <a:br>
              <a:rPr lang="en-AU" sz="2400" b="0" i="0" dirty="0">
                <a:effectLst/>
                <a:latin typeface="Courier"/>
              </a:rPr>
            </a:br>
            <a:r>
              <a:rPr lang="en-AU" sz="2400" b="0" i="0" dirty="0">
                <a:effectLst/>
                <a:latin typeface="Courier"/>
              </a:rPr>
              <a:t>from music import views</a:t>
            </a:r>
            <a:br>
              <a:rPr lang="en-AU" sz="2400" b="0" i="0" dirty="0">
                <a:effectLst/>
                <a:latin typeface="Courier"/>
              </a:rPr>
            </a:br>
            <a:endParaRPr lang="en-AU" sz="2400" b="0" i="0" dirty="0">
              <a:effectLst/>
              <a:latin typeface="Courier"/>
            </a:endParaRPr>
          </a:p>
          <a:p>
            <a:pPr algn="l"/>
            <a:r>
              <a:rPr lang="en-AU" sz="2400" b="0" i="0" dirty="0" err="1">
                <a:effectLst/>
                <a:latin typeface="Courier"/>
              </a:rPr>
              <a:t>urlpatterns</a:t>
            </a:r>
            <a:r>
              <a:rPr lang="en-AU" sz="2400" b="0" i="0" dirty="0">
                <a:effectLst/>
                <a:latin typeface="Courier"/>
              </a:rPr>
              <a:t> = [</a:t>
            </a:r>
            <a:br>
              <a:rPr lang="en-AU" sz="2400" b="0" i="0" dirty="0">
                <a:effectLst/>
                <a:latin typeface="Courier"/>
              </a:rPr>
            </a:br>
            <a:r>
              <a:rPr lang="en-AU" sz="2400" b="0" i="0" dirty="0">
                <a:effectLst/>
                <a:latin typeface="Courier"/>
              </a:rPr>
              <a:t>	path('', </a:t>
            </a:r>
            <a:r>
              <a:rPr lang="en-AU" sz="2400" b="0" i="0" dirty="0" err="1">
                <a:effectLst/>
                <a:latin typeface="Courier"/>
              </a:rPr>
              <a:t>views.home</a:t>
            </a:r>
            <a:r>
              <a:rPr lang="en-AU" sz="2400" b="0" i="0" dirty="0">
                <a:effectLst/>
                <a:latin typeface="Courier"/>
              </a:rPr>
              <a:t>, name='home'), </a:t>
            </a:r>
            <a:br>
              <a:rPr lang="en-AU" sz="2400" b="0" i="0" dirty="0">
                <a:effectLst/>
                <a:latin typeface="Courier"/>
              </a:rPr>
            </a:br>
            <a:r>
              <a:rPr lang="en-AU" sz="2400" b="0" i="0" dirty="0">
                <a:effectLst/>
                <a:latin typeface="Courier"/>
              </a:rPr>
              <a:t>	path('admin/', </a:t>
            </a:r>
            <a:r>
              <a:rPr lang="en-AU" sz="2400" b="0" i="0" dirty="0" err="1">
                <a:effectLst/>
                <a:latin typeface="Courier"/>
              </a:rPr>
              <a:t>admin.site.urls</a:t>
            </a:r>
            <a:r>
              <a:rPr lang="en-AU" sz="2400" b="0" i="0" dirty="0">
                <a:effectLst/>
                <a:latin typeface="Courier"/>
              </a:rPr>
              <a:t>), </a:t>
            </a:r>
          </a:p>
          <a:p>
            <a:pPr algn="l"/>
            <a:r>
              <a:rPr lang="en-AU" sz="2400" b="0" i="0" dirty="0">
                <a:effectLst/>
                <a:latin typeface="Courier"/>
              </a:rPr>
              <a:t>	path('music/', include('</a:t>
            </a:r>
            <a:r>
              <a:rPr lang="en-AU" sz="2400" b="0" i="0" dirty="0" err="1">
                <a:effectLst/>
                <a:latin typeface="Courier"/>
              </a:rPr>
              <a:t>music.urls</a:t>
            </a:r>
            <a:r>
              <a:rPr lang="en-AU" sz="2400" b="0" i="0" dirty="0">
                <a:effectLst/>
                <a:latin typeface="Courier"/>
              </a:rPr>
              <a:t>')), </a:t>
            </a:r>
            <a:r>
              <a:rPr lang="en-AU" sz="2400" b="0" i="0" dirty="0">
                <a:solidFill>
                  <a:srgbClr val="FF0000"/>
                </a:solidFill>
                <a:effectLst/>
                <a:latin typeface="Courier"/>
              </a:rPr>
              <a:t># added</a:t>
            </a:r>
            <a:endParaRPr lang="en-AU" sz="2400" b="0" i="0" dirty="0">
              <a:effectLst/>
              <a:latin typeface="Courier"/>
            </a:endParaRPr>
          </a:p>
          <a:p>
            <a:pPr algn="l"/>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95429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426971" y="86815"/>
            <a:ext cx="8047956" cy="763530"/>
          </a:xfrm>
          <a:prstGeom prst="rect">
            <a:avLst/>
          </a:prstGeom>
        </p:spPr>
        <p:txBody>
          <a:bodyPr>
            <a:normAutofit/>
          </a:bodyPr>
          <a:lstStyle/>
          <a:p>
            <a:r>
              <a:rPr lang="en-AU" sz="3200" b="1" dirty="0"/>
              <a:t>Q2.c</a:t>
            </a:r>
            <a:endParaRPr sz="2800" b="1" dirty="0"/>
          </a:p>
        </p:txBody>
      </p:sp>
      <p:sp>
        <p:nvSpPr>
          <p:cNvPr id="8" name="TextBox 7">
            <a:extLst>
              <a:ext uri="{FF2B5EF4-FFF2-40B4-BE49-F238E27FC236}">
                <a16:creationId xmlns:a16="http://schemas.microsoft.com/office/drawing/2014/main" id="{47CFD791-4B5A-4C6A-B1AE-924B827CE3AB}"/>
              </a:ext>
            </a:extLst>
          </p:cNvPr>
          <p:cNvSpPr txBox="1"/>
          <p:nvPr/>
        </p:nvSpPr>
        <p:spPr>
          <a:xfrm>
            <a:off x="1090715" y="5521338"/>
            <a:ext cx="10010570" cy="1677382"/>
          </a:xfrm>
          <a:prstGeom prst="rect">
            <a:avLst/>
          </a:prstGeom>
          <a:noFill/>
        </p:spPr>
        <p:txBody>
          <a:bodyPr wrap="square">
            <a:spAutoFit/>
          </a:bodyPr>
          <a:lstStyle/>
          <a:p>
            <a:pPr algn="just" rtl="0">
              <a:spcBef>
                <a:spcPts val="0"/>
              </a:spcBef>
              <a:spcAft>
                <a:spcPts val="1000"/>
              </a:spcAft>
            </a:pPr>
            <a:r>
              <a:rPr lang="en-US" sz="1800" b="0" i="0" u="none" strike="noStrike" dirty="0">
                <a:solidFill>
                  <a:srgbClr val="FF0000"/>
                </a:solidFill>
                <a:effectLst/>
                <a:latin typeface="+mn-lt"/>
              </a:rPr>
              <a:t>Answe</a:t>
            </a:r>
            <a:r>
              <a:rPr lang="en-US" altLang="zh-CN" sz="1800" b="0" i="0" u="none" strike="noStrike" dirty="0">
                <a:solidFill>
                  <a:srgbClr val="FF0000"/>
                </a:solidFill>
                <a:effectLst/>
                <a:latin typeface="+mn-lt"/>
              </a:rPr>
              <a:t>r:</a:t>
            </a:r>
            <a:endParaRPr lang="en-US" b="0" dirty="0">
              <a:effectLst/>
              <a:latin typeface="+mn-lt"/>
            </a:endParaRPr>
          </a:p>
          <a:p>
            <a:pPr marL="457200" algn="just" rtl="0">
              <a:spcBef>
                <a:spcPts val="0"/>
              </a:spcBef>
              <a:spcAft>
                <a:spcPts val="1000"/>
              </a:spcAft>
            </a:pPr>
            <a:r>
              <a:rPr lang="en-US" sz="1800" b="0" i="0" u="none" strike="noStrike" dirty="0">
                <a:solidFill>
                  <a:srgbClr val="FF0000"/>
                </a:solidFill>
                <a:effectLst/>
                <a:latin typeface="+mn-lt"/>
              </a:rPr>
              <a:t>Line 36: 'r' should be 'w'.</a:t>
            </a:r>
            <a:endParaRPr lang="en-US" b="0" dirty="0">
              <a:effectLst/>
              <a:latin typeface="+mn-lt"/>
            </a:endParaRPr>
          </a:p>
          <a:p>
            <a:pPr marL="457200" algn="just" rtl="0">
              <a:spcBef>
                <a:spcPts val="0"/>
              </a:spcBef>
              <a:spcAft>
                <a:spcPts val="1000"/>
              </a:spcAft>
            </a:pPr>
            <a:r>
              <a:rPr lang="en-US" sz="1800" b="0" i="0" u="none" strike="noStrike" dirty="0">
                <a:solidFill>
                  <a:srgbClr val="FF0000"/>
                </a:solidFill>
                <a:effectLst/>
                <a:latin typeface="+mn-lt"/>
              </a:rPr>
              <a:t>Line 37: </a:t>
            </a:r>
            <a:r>
              <a:rPr lang="en-US" sz="1800" b="0" i="0" u="none" strike="noStrike" dirty="0" err="1">
                <a:solidFill>
                  <a:srgbClr val="FF0000"/>
                </a:solidFill>
                <a:effectLst/>
                <a:latin typeface="+mn-lt"/>
              </a:rPr>
              <a:t>key_pair</a:t>
            </a:r>
            <a:r>
              <a:rPr lang="en-US" sz="1800" b="0" i="0" u="none" strike="noStrike" dirty="0">
                <a:solidFill>
                  <a:srgbClr val="FF0000"/>
                </a:solidFill>
                <a:effectLst/>
                <a:latin typeface="+mn-lt"/>
              </a:rPr>
              <a:t> should be </a:t>
            </a:r>
            <a:r>
              <a:rPr lang="en-US" sz="1800" b="0" i="0" u="none" strike="noStrike" dirty="0" err="1">
                <a:solidFill>
                  <a:srgbClr val="FF0000"/>
                </a:solidFill>
                <a:effectLst/>
                <a:latin typeface="+mn-lt"/>
              </a:rPr>
              <a:t>key_pair</a:t>
            </a:r>
            <a:r>
              <a:rPr lang="en-US" sz="1800" b="0" i="0" u="none" strike="noStrike" dirty="0">
                <a:solidFill>
                  <a:srgbClr val="FF0000"/>
                </a:solidFill>
                <a:effectLst/>
                <a:latin typeface="+mn-lt"/>
              </a:rPr>
              <a:t>['</a:t>
            </a:r>
            <a:r>
              <a:rPr lang="en-US" sz="1800" b="0" i="0" u="none" strike="noStrike" dirty="0" err="1">
                <a:solidFill>
                  <a:srgbClr val="FF0000"/>
                </a:solidFill>
                <a:effectLst/>
                <a:latin typeface="+mn-lt"/>
              </a:rPr>
              <a:t>KeyMaterial</a:t>
            </a:r>
            <a:r>
              <a:rPr lang="en-US" sz="1800" b="0" i="0" u="none" strike="noStrike" dirty="0">
                <a:solidFill>
                  <a:srgbClr val="FF0000"/>
                </a:solidFill>
                <a:effectLst/>
                <a:latin typeface="+mn-lt"/>
              </a:rPr>
              <a:t>'].</a:t>
            </a:r>
            <a:endParaRPr lang="en-US" b="0" dirty="0">
              <a:effectLst/>
              <a:latin typeface="+mn-lt"/>
            </a:endParaRPr>
          </a:p>
          <a:p>
            <a:endParaRPr lang="en-US" b="0" i="0" u="none" strike="noStrike" dirty="0">
              <a:solidFill>
                <a:srgbClr val="000000"/>
              </a:solidFill>
              <a:effectLst/>
              <a:latin typeface="+mn-lt"/>
            </a:endParaRPr>
          </a:p>
        </p:txBody>
      </p:sp>
      <p:pic>
        <p:nvPicPr>
          <p:cNvPr id="5" name="Picture 2">
            <a:extLst>
              <a:ext uri="{FF2B5EF4-FFF2-40B4-BE49-F238E27FC236}">
                <a16:creationId xmlns:a16="http://schemas.microsoft.com/office/drawing/2014/main" id="{781DADE2-0908-4AC6-A964-1B4E3E95A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28" y="850345"/>
            <a:ext cx="9386103" cy="445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986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create the </a:t>
            </a:r>
            <a:r>
              <a:rPr lang="en-US" sz="3200" b="1" dirty="0" err="1"/>
              <a:t>url</a:t>
            </a:r>
            <a:r>
              <a:rPr lang="en-US" sz="3200" b="1" dirty="0"/>
              <a:t> component in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1346411"/>
            <a:ext cx="9342958" cy="461665"/>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music/urls.py</a:t>
            </a:r>
            <a:endParaRPr lang="en-US" sz="2400" dirty="0">
              <a:latin typeface="Courier"/>
            </a:endParaRPr>
          </a:p>
        </p:txBody>
      </p:sp>
      <p:sp>
        <p:nvSpPr>
          <p:cNvPr id="5" name="TextBox 4">
            <a:extLst>
              <a:ext uri="{FF2B5EF4-FFF2-40B4-BE49-F238E27FC236}">
                <a16:creationId xmlns:a16="http://schemas.microsoft.com/office/drawing/2014/main" id="{8BFA3810-277C-4790-87BA-C855B056766F}"/>
              </a:ext>
            </a:extLst>
          </p:cNvPr>
          <p:cNvSpPr txBox="1"/>
          <p:nvPr/>
        </p:nvSpPr>
        <p:spPr>
          <a:xfrm>
            <a:off x="676490" y="2436657"/>
            <a:ext cx="9342958" cy="3194721"/>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inside music/urls.py</a:t>
            </a:r>
          </a:p>
          <a:p>
            <a:pPr algn="l"/>
            <a:r>
              <a:rPr lang="en-AU" sz="2400" dirty="0">
                <a:latin typeface="Courier"/>
              </a:rPr>
              <a:t>from </a:t>
            </a:r>
            <a:r>
              <a:rPr lang="en-AU" sz="2400" dirty="0" err="1">
                <a:latin typeface="Courier"/>
              </a:rPr>
              <a:t>django.urls</a:t>
            </a:r>
            <a:r>
              <a:rPr lang="en-AU" sz="2400" dirty="0">
                <a:latin typeface="Courier"/>
              </a:rPr>
              <a:t> import path</a:t>
            </a:r>
            <a:br>
              <a:rPr lang="en-AU" sz="2400" dirty="0">
                <a:latin typeface="Courier"/>
              </a:rPr>
            </a:br>
            <a:r>
              <a:rPr lang="en-AU" sz="2400" dirty="0">
                <a:latin typeface="Courier"/>
              </a:rPr>
              <a:t>from . import views</a:t>
            </a:r>
            <a:br>
              <a:rPr lang="en-AU" sz="2400" dirty="0">
                <a:latin typeface="Courier"/>
              </a:rPr>
            </a:br>
            <a:r>
              <a:rPr lang="en-AU" sz="2400" dirty="0" err="1">
                <a:latin typeface="Courier"/>
              </a:rPr>
              <a:t>app_name</a:t>
            </a:r>
            <a:r>
              <a:rPr lang="en-AU" sz="2400" dirty="0">
                <a:latin typeface="Courier"/>
              </a:rPr>
              <a:t> = </a:t>
            </a:r>
            <a:r>
              <a:rPr lang="en-AU" sz="2400" dirty="0">
                <a:solidFill>
                  <a:srgbClr val="1F2328"/>
                </a:solidFill>
                <a:latin typeface="Courier"/>
              </a:rPr>
              <a:t>'</a:t>
            </a:r>
            <a:r>
              <a:rPr lang="en-AU" sz="2400" dirty="0">
                <a:latin typeface="Courier"/>
              </a:rPr>
              <a:t>music</a:t>
            </a:r>
            <a:r>
              <a:rPr lang="en-AU" sz="2400" dirty="0">
                <a:solidFill>
                  <a:srgbClr val="1F2328"/>
                </a:solidFill>
                <a:latin typeface="Courier"/>
              </a:rPr>
              <a:t>'</a:t>
            </a:r>
            <a:endParaRPr lang="en-AU" sz="2400" dirty="0">
              <a:latin typeface="Courier"/>
            </a:endParaRPr>
          </a:p>
          <a:p>
            <a:pPr algn="l"/>
            <a:r>
              <a:rPr lang="en-AU" sz="2400" dirty="0" err="1">
                <a:latin typeface="Courier"/>
              </a:rPr>
              <a:t>urlpatterns</a:t>
            </a:r>
            <a:r>
              <a:rPr lang="en-AU" sz="2400" dirty="0">
                <a:latin typeface="Courier"/>
              </a:rPr>
              <a:t> = [</a:t>
            </a:r>
            <a:br>
              <a:rPr lang="en-AU" sz="2400" dirty="0">
                <a:latin typeface="Courier"/>
              </a:rPr>
            </a:br>
            <a:r>
              <a:rPr lang="en-AU" sz="2400" dirty="0">
                <a:latin typeface="Courier"/>
              </a:rPr>
              <a:t>	path('', </a:t>
            </a:r>
            <a:r>
              <a:rPr lang="en-AU" sz="2400" dirty="0" err="1">
                <a:latin typeface="Courier"/>
              </a:rPr>
              <a:t>views.main</a:t>
            </a:r>
            <a:r>
              <a:rPr lang="en-AU" sz="2400" dirty="0">
                <a:latin typeface="Courier"/>
              </a:rPr>
              <a:t>, name='main</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	path(</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 </a:t>
            </a:r>
            <a:r>
              <a:rPr lang="en-AU" sz="2400" dirty="0" err="1">
                <a:latin typeface="Courier"/>
              </a:rPr>
              <a:t>views.artist</a:t>
            </a:r>
            <a:r>
              <a:rPr lang="en-AU" sz="2400" dirty="0">
                <a:latin typeface="Courier"/>
              </a:rPr>
              <a:t>, 	name=</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a:t>
            </a:r>
            <a:endParaRPr lang="en-US" sz="2400" dirty="0">
              <a:latin typeface="Courier"/>
            </a:endParaRPr>
          </a:p>
        </p:txBody>
      </p:sp>
      <p:sp>
        <p:nvSpPr>
          <p:cNvPr id="6" name="TextBox 5">
            <a:extLst>
              <a:ext uri="{FF2B5EF4-FFF2-40B4-BE49-F238E27FC236}">
                <a16:creationId xmlns:a16="http://schemas.microsoft.com/office/drawing/2014/main" id="{21669CBD-0D07-4A8A-822E-B784AF9FB4DF}"/>
              </a:ext>
            </a:extLst>
          </p:cNvPr>
          <p:cNvSpPr txBox="1"/>
          <p:nvPr/>
        </p:nvSpPr>
        <p:spPr>
          <a:xfrm>
            <a:off x="676490" y="5798294"/>
            <a:ext cx="10504671" cy="461665"/>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kind of URL requests will be processed by the first URL pattern?</a:t>
            </a:r>
          </a:p>
        </p:txBody>
      </p:sp>
    </p:spTree>
    <p:extLst>
      <p:ext uri="{BB962C8B-B14F-4D97-AF65-F5344CB8AC3E}">
        <p14:creationId xmlns:p14="http://schemas.microsoft.com/office/powerpoint/2010/main" val="454358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create the </a:t>
            </a:r>
            <a:r>
              <a:rPr lang="en-US" sz="3200" b="1" dirty="0" err="1"/>
              <a:t>url</a:t>
            </a:r>
            <a:r>
              <a:rPr lang="en-US" sz="3200" b="1" dirty="0"/>
              <a:t> component in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1346411"/>
            <a:ext cx="9342958" cy="461665"/>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music/urls.py</a:t>
            </a:r>
            <a:endParaRPr lang="en-US" sz="2400" dirty="0">
              <a:latin typeface="Courier"/>
            </a:endParaRPr>
          </a:p>
        </p:txBody>
      </p:sp>
      <p:sp>
        <p:nvSpPr>
          <p:cNvPr id="5" name="TextBox 4">
            <a:extLst>
              <a:ext uri="{FF2B5EF4-FFF2-40B4-BE49-F238E27FC236}">
                <a16:creationId xmlns:a16="http://schemas.microsoft.com/office/drawing/2014/main" id="{8BFA3810-277C-4790-87BA-C855B056766F}"/>
              </a:ext>
            </a:extLst>
          </p:cNvPr>
          <p:cNvSpPr txBox="1"/>
          <p:nvPr/>
        </p:nvSpPr>
        <p:spPr>
          <a:xfrm>
            <a:off x="676490" y="2436657"/>
            <a:ext cx="9342958" cy="3194721"/>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inside music/urls.py</a:t>
            </a:r>
          </a:p>
          <a:p>
            <a:pPr algn="l"/>
            <a:r>
              <a:rPr lang="en-AU" sz="2400" dirty="0">
                <a:latin typeface="Courier"/>
              </a:rPr>
              <a:t>from </a:t>
            </a:r>
            <a:r>
              <a:rPr lang="en-AU" sz="2400" dirty="0" err="1">
                <a:latin typeface="Courier"/>
              </a:rPr>
              <a:t>django.urls</a:t>
            </a:r>
            <a:r>
              <a:rPr lang="en-AU" sz="2400" dirty="0">
                <a:latin typeface="Courier"/>
              </a:rPr>
              <a:t> import path</a:t>
            </a:r>
            <a:br>
              <a:rPr lang="en-AU" sz="2400" dirty="0">
                <a:latin typeface="Courier"/>
              </a:rPr>
            </a:br>
            <a:r>
              <a:rPr lang="en-AU" sz="2400" dirty="0">
                <a:latin typeface="Courier"/>
              </a:rPr>
              <a:t>from . import views</a:t>
            </a:r>
            <a:br>
              <a:rPr lang="en-AU" sz="2400" dirty="0">
                <a:latin typeface="Courier"/>
              </a:rPr>
            </a:br>
            <a:r>
              <a:rPr lang="en-AU" sz="2400" dirty="0" err="1">
                <a:latin typeface="Courier"/>
              </a:rPr>
              <a:t>app_name</a:t>
            </a:r>
            <a:r>
              <a:rPr lang="en-AU" sz="2400" dirty="0">
                <a:latin typeface="Courier"/>
              </a:rPr>
              <a:t> = </a:t>
            </a:r>
            <a:r>
              <a:rPr lang="en-AU" sz="2400" dirty="0">
                <a:solidFill>
                  <a:srgbClr val="1F2328"/>
                </a:solidFill>
                <a:latin typeface="Courier"/>
              </a:rPr>
              <a:t>'</a:t>
            </a:r>
            <a:r>
              <a:rPr lang="en-AU" sz="2400" dirty="0">
                <a:latin typeface="Courier"/>
              </a:rPr>
              <a:t>music</a:t>
            </a:r>
            <a:r>
              <a:rPr lang="en-AU" sz="2400" dirty="0">
                <a:solidFill>
                  <a:srgbClr val="1F2328"/>
                </a:solidFill>
                <a:latin typeface="Courier"/>
              </a:rPr>
              <a:t>'</a:t>
            </a:r>
            <a:endParaRPr lang="en-AU" sz="2400" dirty="0">
              <a:latin typeface="Courier"/>
            </a:endParaRPr>
          </a:p>
          <a:p>
            <a:pPr algn="l"/>
            <a:r>
              <a:rPr lang="en-AU" sz="2400" dirty="0" err="1">
                <a:latin typeface="Courier"/>
              </a:rPr>
              <a:t>urlpatterns</a:t>
            </a:r>
            <a:r>
              <a:rPr lang="en-AU" sz="2400" dirty="0">
                <a:latin typeface="Courier"/>
              </a:rPr>
              <a:t> = [</a:t>
            </a:r>
            <a:br>
              <a:rPr lang="en-AU" sz="2400" dirty="0">
                <a:latin typeface="Courier"/>
              </a:rPr>
            </a:br>
            <a:r>
              <a:rPr lang="en-AU" sz="2400" dirty="0">
                <a:latin typeface="Courier"/>
              </a:rPr>
              <a:t>	path('', </a:t>
            </a:r>
            <a:r>
              <a:rPr lang="en-AU" sz="2400" dirty="0" err="1">
                <a:latin typeface="Courier"/>
              </a:rPr>
              <a:t>views.main</a:t>
            </a:r>
            <a:r>
              <a:rPr lang="en-AU" sz="2400" dirty="0">
                <a:latin typeface="Courier"/>
              </a:rPr>
              <a:t>, name='main</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	path(</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 </a:t>
            </a:r>
            <a:r>
              <a:rPr lang="en-AU" sz="2400" dirty="0" err="1">
                <a:latin typeface="Courier"/>
              </a:rPr>
              <a:t>views.artist</a:t>
            </a:r>
            <a:r>
              <a:rPr lang="en-AU" sz="2400" dirty="0">
                <a:latin typeface="Courier"/>
              </a:rPr>
              <a:t>, 	name=</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334164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553189" y="1261351"/>
            <a:ext cx="9956068" cy="5041380"/>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music/views.py</a:t>
            </a:r>
          </a:p>
          <a:p>
            <a:pPr algn="l"/>
            <a:endParaRPr lang="en-US" sz="2400" dirty="0">
              <a:latin typeface="Courier"/>
            </a:endParaRPr>
          </a:p>
          <a:p>
            <a:pPr algn="l"/>
            <a:r>
              <a:rPr lang="en-US" sz="2400" dirty="0">
                <a:latin typeface="Courier"/>
              </a:rPr>
              <a:t>from </a:t>
            </a:r>
            <a:r>
              <a:rPr lang="en-US" sz="2400" dirty="0" err="1">
                <a:latin typeface="Courier"/>
              </a:rPr>
              <a:t>django.shortcuts</a:t>
            </a:r>
            <a:r>
              <a:rPr lang="en-US" sz="2400" dirty="0">
                <a:latin typeface="Courier"/>
              </a:rPr>
              <a:t> import render</a:t>
            </a:r>
          </a:p>
          <a:p>
            <a:pPr algn="l"/>
            <a:br>
              <a:rPr lang="en-US" sz="2400" dirty="0">
                <a:latin typeface="Courier"/>
              </a:rPr>
            </a:br>
            <a:r>
              <a:rPr lang="en-AU" sz="2400" dirty="0">
                <a:latin typeface="Courier"/>
              </a:rPr>
              <a:t>def home(request):</a:t>
            </a:r>
            <a:br>
              <a:rPr lang="en-AU" sz="1400" b="0" i="0" dirty="0">
                <a:effectLst/>
                <a:latin typeface="source-code-pro"/>
              </a:rPr>
            </a:br>
            <a:r>
              <a:rPr lang="en-AU" sz="1400" b="0" i="0" dirty="0">
                <a:effectLst/>
                <a:latin typeface="source-code-pro"/>
              </a:rPr>
              <a:t>	</a:t>
            </a:r>
            <a:r>
              <a:rPr lang="en-AU" sz="2400" dirty="0">
                <a:latin typeface="Courier"/>
              </a:rPr>
              <a:t>return render(request, 'home.html’)</a:t>
            </a:r>
          </a:p>
          <a:p>
            <a:pPr algn="l"/>
            <a:r>
              <a:rPr lang="en-US" sz="2400" dirty="0">
                <a:solidFill>
                  <a:srgbClr val="FF0000"/>
                </a:solidFill>
                <a:latin typeface="Courier"/>
              </a:rPr>
              <a:t>#added</a:t>
            </a:r>
            <a:endParaRPr lang="en-AU" sz="2400" dirty="0">
              <a:latin typeface="Courier"/>
            </a:endParaRPr>
          </a:p>
          <a:p>
            <a:pPr algn="l"/>
            <a:r>
              <a:rPr lang="en-AU" sz="2400" dirty="0">
                <a:latin typeface="Courier"/>
              </a:rPr>
              <a:t>def main(request):</a:t>
            </a:r>
            <a:br>
              <a:rPr lang="en-AU" sz="2400" dirty="0">
                <a:latin typeface="Courier"/>
              </a:rPr>
            </a:br>
            <a:r>
              <a:rPr lang="en-AU" sz="2400" dirty="0">
                <a:latin typeface="Courier"/>
              </a:rPr>
              <a:t>	return render(request, 'music/main.html')</a:t>
            </a:r>
          </a:p>
          <a:p>
            <a:pPr algn="l"/>
            <a:r>
              <a:rPr lang="en-AU" sz="2400" dirty="0">
                <a:latin typeface="Courier"/>
              </a:rPr>
              <a:t>def artist(request):</a:t>
            </a:r>
            <a:br>
              <a:rPr lang="en-AU" sz="2400" dirty="0">
                <a:latin typeface="Courier"/>
              </a:rPr>
            </a:br>
            <a:r>
              <a:rPr lang="en-AU" sz="2400" dirty="0">
                <a:latin typeface="Courier"/>
              </a:rPr>
              <a:t>	return render(request, 'music/artist.html')</a:t>
            </a:r>
            <a:endParaRPr lang="en-US" sz="2400" dirty="0">
              <a:latin typeface="Courier"/>
            </a:endParaRPr>
          </a:p>
          <a:p>
            <a:pPr algn="l"/>
            <a:endParaRPr lang="en-US" sz="2400" dirty="0">
              <a:latin typeface="Courier"/>
            </a:endParaRPr>
          </a:p>
        </p:txBody>
      </p:sp>
    </p:spTree>
    <p:extLst>
      <p:ext uri="{BB962C8B-B14F-4D97-AF65-F5344CB8AC3E}">
        <p14:creationId xmlns:p14="http://schemas.microsoft.com/office/powerpoint/2010/main" val="2397756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42535" y="84087"/>
            <a:ext cx="867844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register the home template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242535" y="857035"/>
            <a:ext cx="11706929" cy="4228850"/>
          </a:xfrm>
          <a:prstGeom prst="rect">
            <a:avLst/>
          </a:prstGeom>
          <a:solidFill>
            <a:schemeClr val="bg1">
              <a:lumMod val="85000"/>
              <a:alpha val="30000"/>
            </a:schemeClr>
          </a:solidFill>
          <a:ln>
            <a:noFill/>
          </a:ln>
        </p:spPr>
        <p:txBody>
          <a:bodyPr wrap="square" rtlCol="0">
            <a:spAutoFit/>
          </a:bodyPr>
          <a:lstStyle/>
          <a:p>
            <a:pPr algn="l"/>
            <a:r>
              <a:rPr lang="en-AU" b="0" i="0" dirty="0">
                <a:effectLst/>
                <a:latin typeface="Courier"/>
              </a:rPr>
              <a:t># </a:t>
            </a:r>
            <a:r>
              <a:rPr lang="en-AU" dirty="0">
                <a:solidFill>
                  <a:srgbClr val="1F2328"/>
                </a:solidFill>
                <a:latin typeface="Courier"/>
              </a:rPr>
              <a:t>inside CITS5503/settings.py</a:t>
            </a:r>
          </a:p>
          <a:p>
            <a:pPr algn="l"/>
            <a:endParaRPr lang="en-AU" dirty="0">
              <a:solidFill>
                <a:srgbClr val="1F2328"/>
              </a:solidFill>
              <a:latin typeface="Courier"/>
            </a:endParaRPr>
          </a:p>
          <a:p>
            <a:pPr algn="l"/>
            <a:r>
              <a:rPr lang="en-AU" dirty="0">
                <a:solidFill>
                  <a:srgbClr val="1F2328"/>
                </a:solidFill>
                <a:latin typeface="Courier"/>
              </a:rPr>
              <a:t>import </a:t>
            </a:r>
            <a:r>
              <a:rPr lang="en-AU" dirty="0" err="1">
                <a:solidFill>
                  <a:srgbClr val="1F2328"/>
                </a:solidFill>
                <a:latin typeface="Courier"/>
              </a:rPr>
              <a:t>os</a:t>
            </a:r>
            <a:r>
              <a:rPr lang="en-AU" dirty="0">
                <a:solidFill>
                  <a:srgbClr val="1F2328"/>
                </a:solidFill>
                <a:latin typeface="Courier"/>
              </a:rPr>
              <a:t> </a:t>
            </a:r>
            <a:r>
              <a:rPr lang="en-AU" dirty="0">
                <a:solidFill>
                  <a:srgbClr val="FF0000"/>
                </a:solidFill>
                <a:latin typeface="Courier"/>
              </a:rPr>
              <a:t>#added</a:t>
            </a:r>
          </a:p>
          <a:p>
            <a:pPr algn="l"/>
            <a:endParaRPr lang="en-AU" dirty="0">
              <a:solidFill>
                <a:srgbClr val="1F2328"/>
              </a:solidFill>
              <a:latin typeface="Courier"/>
            </a:endParaRPr>
          </a:p>
          <a:p>
            <a:pPr algn="l"/>
            <a:r>
              <a:rPr lang="en-AU" dirty="0">
                <a:solidFill>
                  <a:srgbClr val="1F2328"/>
                </a:solidFill>
                <a:latin typeface="Courier"/>
              </a:rPr>
              <a:t>TEMPLATES = [</a:t>
            </a:r>
            <a:br>
              <a:rPr lang="en-AU" dirty="0">
                <a:solidFill>
                  <a:srgbClr val="1F2328"/>
                </a:solidFill>
                <a:latin typeface="Courier"/>
              </a:rPr>
            </a:br>
            <a:r>
              <a:rPr lang="en-AU" dirty="0">
                <a:solidFill>
                  <a:srgbClr val="1F2328"/>
                </a:solidFill>
                <a:latin typeface="Courier"/>
              </a:rPr>
              <a:t>{</a:t>
            </a:r>
          </a:p>
          <a:p>
            <a:pPr algn="l"/>
            <a:r>
              <a:rPr lang="en-AU" dirty="0">
                <a:solidFill>
                  <a:srgbClr val="1F2328"/>
                </a:solidFill>
                <a:latin typeface="Courier"/>
              </a:rPr>
              <a:t>(...) </a:t>
            </a:r>
          </a:p>
          <a:p>
            <a:pPr algn="l"/>
            <a:r>
              <a:rPr lang="en-AU" dirty="0">
                <a:solidFill>
                  <a:srgbClr val="1F2328"/>
                </a:solidFill>
                <a:latin typeface="Courier"/>
              </a:rPr>
              <a:t>	'DIRS': [</a:t>
            </a:r>
            <a:r>
              <a:rPr lang="en-AU" dirty="0" err="1">
                <a:solidFill>
                  <a:srgbClr val="1F2328"/>
                </a:solidFill>
                <a:latin typeface="Courier"/>
              </a:rPr>
              <a:t>os.path.join</a:t>
            </a:r>
            <a:r>
              <a:rPr lang="en-AU" dirty="0">
                <a:solidFill>
                  <a:srgbClr val="1F2328"/>
                </a:solidFill>
                <a:latin typeface="Courier"/>
              </a:rPr>
              <a:t>(BASE_DIR, 'templates')], </a:t>
            </a:r>
            <a:r>
              <a:rPr lang="en-AU" dirty="0">
                <a:solidFill>
                  <a:srgbClr val="FF0000"/>
                </a:solidFill>
                <a:latin typeface="Courier"/>
              </a:rPr>
              <a:t>#added</a:t>
            </a:r>
          </a:p>
          <a:p>
            <a:pPr algn="l"/>
            <a:r>
              <a:rPr lang="en-AU" dirty="0">
                <a:solidFill>
                  <a:srgbClr val="1F2328"/>
                </a:solidFill>
                <a:latin typeface="Courier"/>
              </a:rPr>
              <a:t>(...)</a:t>
            </a:r>
          </a:p>
          <a:p>
            <a:pPr algn="l"/>
            <a:r>
              <a:rPr lang="en-AU" dirty="0">
                <a:solidFill>
                  <a:srgbClr val="1F2328"/>
                </a:solidFill>
                <a:latin typeface="Courier"/>
              </a:rPr>
              <a:t>}</a:t>
            </a:r>
            <a:br>
              <a:rPr lang="en-AU" dirty="0">
                <a:solidFill>
                  <a:srgbClr val="1F2328"/>
                </a:solidFill>
                <a:latin typeface="Courier"/>
              </a:rPr>
            </a:br>
            <a:r>
              <a:rPr lang="en-AU" dirty="0">
                <a:solidFill>
                  <a:srgbClr val="1F2328"/>
                </a:solidFill>
                <a:latin typeface="Courier"/>
              </a:rPr>
              <a:t>]</a:t>
            </a:r>
            <a:endParaRPr lang="en-US" dirty="0">
              <a:solidFill>
                <a:srgbClr val="1F2328"/>
              </a:solidFill>
              <a:latin typeface="Courier"/>
            </a:endParaRPr>
          </a:p>
          <a:p>
            <a:endParaRPr lang="en-US" sz="1400" b="0" i="0" dirty="0">
              <a:solidFill>
                <a:srgbClr val="374151"/>
              </a:solidFill>
              <a:effectLst/>
              <a:latin typeface="Söhne"/>
            </a:endParaRPr>
          </a:p>
        </p:txBody>
      </p:sp>
    </p:spTree>
    <p:extLst>
      <p:ext uri="{BB962C8B-B14F-4D97-AF65-F5344CB8AC3E}">
        <p14:creationId xmlns:p14="http://schemas.microsoft.com/office/powerpoint/2010/main" val="3616745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913A44-D084-4A04-990B-6184DF2F635F}"/>
              </a:ext>
            </a:extLst>
          </p:cNvPr>
          <p:cNvSpPr txBox="1">
            <a:spLocks/>
          </p:cNvSpPr>
          <p:nvPr/>
        </p:nvSpPr>
        <p:spPr>
          <a:xfrm>
            <a:off x="284801" y="554447"/>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home page</a:t>
            </a:r>
          </a:p>
        </p:txBody>
      </p:sp>
      <p:pic>
        <p:nvPicPr>
          <p:cNvPr id="9" name="Picture 8">
            <a:extLst>
              <a:ext uri="{FF2B5EF4-FFF2-40B4-BE49-F238E27FC236}">
                <a16:creationId xmlns:a16="http://schemas.microsoft.com/office/drawing/2014/main" id="{39C2629F-0B92-45D9-8D46-B8AD74FE07F5}"/>
              </a:ext>
            </a:extLst>
          </p:cNvPr>
          <p:cNvPicPr>
            <a:picLocks noChangeAspect="1"/>
          </p:cNvPicPr>
          <p:nvPr/>
        </p:nvPicPr>
        <p:blipFill>
          <a:blip r:embed="rId3"/>
          <a:stretch>
            <a:fillRect/>
          </a:stretch>
        </p:blipFill>
        <p:spPr>
          <a:xfrm>
            <a:off x="407386" y="1181100"/>
            <a:ext cx="4510372" cy="1965880"/>
          </a:xfrm>
          <a:prstGeom prst="rect">
            <a:avLst/>
          </a:prstGeom>
        </p:spPr>
      </p:pic>
      <p:pic>
        <p:nvPicPr>
          <p:cNvPr id="11" name="Picture 10">
            <a:extLst>
              <a:ext uri="{FF2B5EF4-FFF2-40B4-BE49-F238E27FC236}">
                <a16:creationId xmlns:a16="http://schemas.microsoft.com/office/drawing/2014/main" id="{B0A8DE61-4EC9-43EE-943F-CE010435E0E6}"/>
              </a:ext>
            </a:extLst>
          </p:cNvPr>
          <p:cNvPicPr>
            <a:picLocks noChangeAspect="1"/>
          </p:cNvPicPr>
          <p:nvPr/>
        </p:nvPicPr>
        <p:blipFill>
          <a:blip r:embed="rId4"/>
          <a:stretch>
            <a:fillRect/>
          </a:stretch>
        </p:blipFill>
        <p:spPr>
          <a:xfrm>
            <a:off x="5774569" y="1183134"/>
            <a:ext cx="4757661" cy="1963846"/>
          </a:xfrm>
          <a:prstGeom prst="rect">
            <a:avLst/>
          </a:prstGeom>
        </p:spPr>
      </p:pic>
      <p:pic>
        <p:nvPicPr>
          <p:cNvPr id="12" name="Picture 11">
            <a:extLst>
              <a:ext uri="{FF2B5EF4-FFF2-40B4-BE49-F238E27FC236}">
                <a16:creationId xmlns:a16="http://schemas.microsoft.com/office/drawing/2014/main" id="{F14BAA24-D614-40AE-8668-F8D7ADF70385}"/>
              </a:ext>
            </a:extLst>
          </p:cNvPr>
          <p:cNvPicPr>
            <a:picLocks noChangeAspect="1"/>
          </p:cNvPicPr>
          <p:nvPr/>
        </p:nvPicPr>
        <p:blipFill>
          <a:blip r:embed="rId5"/>
          <a:stretch>
            <a:fillRect/>
          </a:stretch>
        </p:blipFill>
        <p:spPr>
          <a:xfrm>
            <a:off x="303852" y="4039662"/>
            <a:ext cx="4613906" cy="2536554"/>
          </a:xfrm>
          <a:prstGeom prst="rect">
            <a:avLst/>
          </a:prstGeom>
        </p:spPr>
      </p:pic>
      <p:sp>
        <p:nvSpPr>
          <p:cNvPr id="13" name="Title 1">
            <a:extLst>
              <a:ext uri="{FF2B5EF4-FFF2-40B4-BE49-F238E27FC236}">
                <a16:creationId xmlns:a16="http://schemas.microsoft.com/office/drawing/2014/main" id="{913AC8E0-6F5D-4A3A-AE9E-31444F5795C1}"/>
              </a:ext>
            </a:extLst>
          </p:cNvPr>
          <p:cNvSpPr txBox="1">
            <a:spLocks/>
          </p:cNvSpPr>
          <p:nvPr/>
        </p:nvSpPr>
        <p:spPr>
          <a:xfrm>
            <a:off x="5753912" y="579429"/>
            <a:ext cx="351559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music main page</a:t>
            </a:r>
          </a:p>
        </p:txBody>
      </p:sp>
      <p:sp>
        <p:nvSpPr>
          <p:cNvPr id="14" name="Title 1">
            <a:extLst>
              <a:ext uri="{FF2B5EF4-FFF2-40B4-BE49-F238E27FC236}">
                <a16:creationId xmlns:a16="http://schemas.microsoft.com/office/drawing/2014/main" id="{54B55625-5BCA-45ED-9C95-DF26D0015410}"/>
              </a:ext>
            </a:extLst>
          </p:cNvPr>
          <p:cNvSpPr txBox="1">
            <a:spLocks/>
          </p:cNvSpPr>
          <p:nvPr/>
        </p:nvSpPr>
        <p:spPr>
          <a:xfrm>
            <a:off x="284801" y="3437991"/>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artist page</a:t>
            </a:r>
          </a:p>
        </p:txBody>
      </p:sp>
      <p:sp>
        <p:nvSpPr>
          <p:cNvPr id="10" name="Title 1">
            <a:extLst>
              <a:ext uri="{FF2B5EF4-FFF2-40B4-BE49-F238E27FC236}">
                <a16:creationId xmlns:a16="http://schemas.microsoft.com/office/drawing/2014/main" id="{6ECBED45-A9D1-48DC-8512-3B5AB616F140}"/>
              </a:ext>
            </a:extLst>
          </p:cNvPr>
          <p:cNvSpPr txBox="1">
            <a:spLocks/>
          </p:cNvSpPr>
          <p:nvPr/>
        </p:nvSpPr>
        <p:spPr>
          <a:xfrm>
            <a:off x="242535" y="84087"/>
            <a:ext cx="867844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6: restart the server and access the app</a:t>
            </a:r>
          </a:p>
        </p:txBody>
      </p:sp>
    </p:spTree>
    <p:extLst>
      <p:ext uri="{BB962C8B-B14F-4D97-AF65-F5344CB8AC3E}">
        <p14:creationId xmlns:p14="http://schemas.microsoft.com/office/powerpoint/2010/main" val="15320711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Setup a Django project</a:t>
            </a:r>
          </a:p>
          <a:p>
            <a:pPr marL="514350" indent="-514350" fontAlgn="auto">
              <a:spcAft>
                <a:spcPts val="0"/>
              </a:spcAft>
              <a:buClrTx/>
              <a:buSzTx/>
              <a:buAutoNum type="arabicPeriod"/>
            </a:pPr>
            <a:r>
              <a:rPr lang="en-US" sz="3200" dirty="0"/>
              <a:t>Setup a web app called music</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b="1" dirty="0"/>
              <a:t>Render templates with retrieved data</a:t>
            </a:r>
          </a:p>
        </p:txBody>
      </p:sp>
    </p:spTree>
    <p:extLst>
      <p:ext uri="{BB962C8B-B14F-4D97-AF65-F5344CB8AC3E}">
        <p14:creationId xmlns:p14="http://schemas.microsoft.com/office/powerpoint/2010/main" val="2343953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add a model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553189" y="1261351"/>
            <a:ext cx="9956068" cy="4007251"/>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music/models.py</a:t>
            </a:r>
          </a:p>
          <a:p>
            <a:pPr algn="l"/>
            <a:endParaRPr lang="en-US" sz="2400" dirty="0">
              <a:latin typeface="Courier"/>
            </a:endParaRPr>
          </a:p>
          <a:p>
            <a:pPr algn="l"/>
            <a:r>
              <a:rPr lang="en-AU" sz="2400" dirty="0">
                <a:latin typeface="Courier"/>
              </a:rPr>
              <a:t>from </a:t>
            </a:r>
            <a:r>
              <a:rPr lang="en-AU" sz="2400" dirty="0" err="1">
                <a:latin typeface="Courier"/>
              </a:rPr>
              <a:t>django.db</a:t>
            </a:r>
            <a:r>
              <a:rPr lang="en-AU" sz="2400" dirty="0">
                <a:latin typeface="Courier"/>
              </a:rPr>
              <a:t> import models </a:t>
            </a:r>
          </a:p>
          <a:p>
            <a:pPr algn="l"/>
            <a:endParaRPr lang="en-AU" sz="2400" dirty="0">
              <a:latin typeface="Courier"/>
            </a:endParaRPr>
          </a:p>
          <a:p>
            <a:pPr algn="l"/>
            <a:r>
              <a:rPr lang="en-AU" sz="2400" dirty="0">
                <a:latin typeface="Courier"/>
              </a:rPr>
              <a:t>class Artist(</a:t>
            </a:r>
            <a:r>
              <a:rPr lang="en-AU" sz="2400" dirty="0" err="1">
                <a:latin typeface="Courier"/>
              </a:rPr>
              <a:t>models.Model</a:t>
            </a:r>
            <a:r>
              <a:rPr lang="en-AU" sz="2400" dirty="0">
                <a:latin typeface="Courier"/>
              </a:rPr>
              <a:t>): </a:t>
            </a:r>
          </a:p>
          <a:p>
            <a:pPr algn="l"/>
            <a:r>
              <a:rPr lang="en-AU" sz="2400" dirty="0">
                <a:latin typeface="Courier"/>
              </a:rPr>
              <a:t>	name = </a:t>
            </a:r>
            <a:r>
              <a:rPr lang="en-AU" sz="2400" dirty="0" err="1">
                <a:latin typeface="Courier"/>
              </a:rPr>
              <a:t>models.CharField</a:t>
            </a:r>
            <a:r>
              <a:rPr lang="en-AU" sz="2400" dirty="0">
                <a:latin typeface="Courier"/>
              </a:rPr>
              <a:t>(</a:t>
            </a:r>
            <a:r>
              <a:rPr lang="en-AU" sz="2400" dirty="0" err="1">
                <a:latin typeface="Courier"/>
              </a:rPr>
              <a:t>max_length</a:t>
            </a:r>
            <a:r>
              <a:rPr lang="en-AU" sz="2400" dirty="0">
                <a:latin typeface="Courier"/>
              </a:rPr>
              <a:t>=200) </a:t>
            </a:r>
          </a:p>
          <a:p>
            <a:pPr algn="l"/>
            <a:r>
              <a:rPr lang="en-AU" sz="2400" dirty="0">
                <a:latin typeface="Courier"/>
              </a:rPr>
              <a:t>	song = </a:t>
            </a:r>
            <a:r>
              <a:rPr lang="en-AU" sz="2400" dirty="0" err="1">
                <a:latin typeface="Courier"/>
              </a:rPr>
              <a:t>models.CharField</a:t>
            </a:r>
            <a:r>
              <a:rPr lang="en-AU" sz="2400" dirty="0">
                <a:latin typeface="Courier"/>
              </a:rPr>
              <a:t>(</a:t>
            </a:r>
            <a:r>
              <a:rPr lang="en-AU" sz="2400" dirty="0" err="1">
                <a:latin typeface="Courier"/>
              </a:rPr>
              <a:t>max_length</a:t>
            </a:r>
            <a:r>
              <a:rPr lang="en-AU" sz="2400" dirty="0">
                <a:latin typeface="Courier"/>
              </a:rPr>
              <a:t>=200) </a:t>
            </a:r>
          </a:p>
          <a:p>
            <a:pPr algn="l"/>
            <a:r>
              <a:rPr lang="en-AU" sz="2400" dirty="0">
                <a:latin typeface="Courier"/>
              </a:rPr>
              <a:t>	def __str__(self): </a:t>
            </a:r>
          </a:p>
          <a:p>
            <a:pPr algn="l"/>
            <a:r>
              <a:rPr lang="en-AU" sz="2400" dirty="0">
                <a:latin typeface="Courier"/>
              </a:rPr>
              <a:t>		return self.name</a:t>
            </a:r>
            <a:endParaRPr lang="en-US" sz="2400" dirty="0">
              <a:latin typeface="Courier"/>
            </a:endParaRPr>
          </a:p>
        </p:txBody>
      </p:sp>
    </p:spTree>
    <p:extLst>
      <p:ext uri="{BB962C8B-B14F-4D97-AF65-F5344CB8AC3E}">
        <p14:creationId xmlns:p14="http://schemas.microsoft.com/office/powerpoint/2010/main" val="1599436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the Artist table and register it into the admin interface</a:t>
            </a:r>
          </a:p>
        </p:txBody>
      </p:sp>
      <p:sp>
        <p:nvSpPr>
          <p:cNvPr id="8" name="TextBox 7">
            <a:extLst>
              <a:ext uri="{FF2B5EF4-FFF2-40B4-BE49-F238E27FC236}">
                <a16:creationId xmlns:a16="http://schemas.microsoft.com/office/drawing/2014/main" id="{B67771E7-B0A7-4C86-B3A8-AD43AEC406EF}"/>
              </a:ext>
            </a:extLst>
          </p:cNvPr>
          <p:cNvSpPr txBox="1"/>
          <p:nvPr/>
        </p:nvSpPr>
        <p:spPr>
          <a:xfrm>
            <a:off x="542564" y="1261351"/>
            <a:ext cx="9956068" cy="2529923"/>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a:t>
            </a:r>
            <a:r>
              <a:rPr lang="en-AU" sz="2400" dirty="0">
                <a:latin typeface="Courier"/>
              </a:rPr>
              <a:t>music/admin.py</a:t>
            </a:r>
            <a:endParaRPr lang="en-US" sz="2400" dirty="0">
              <a:latin typeface="Courier"/>
            </a:endParaRPr>
          </a:p>
          <a:p>
            <a:pPr algn="l"/>
            <a:endParaRPr lang="en-US" sz="2400" dirty="0">
              <a:latin typeface="Courier"/>
            </a:endParaRPr>
          </a:p>
          <a:p>
            <a:pPr algn="l" fontAlgn="base"/>
            <a:r>
              <a:rPr lang="en-AU" sz="2400" dirty="0">
                <a:latin typeface="Courier"/>
              </a:rPr>
              <a:t>from </a:t>
            </a:r>
            <a:r>
              <a:rPr lang="en-AU" sz="2400" dirty="0" err="1">
                <a:latin typeface="Courier"/>
              </a:rPr>
              <a:t>django.contrib</a:t>
            </a:r>
            <a:r>
              <a:rPr lang="en-AU" sz="2400" dirty="0">
                <a:latin typeface="Courier"/>
              </a:rPr>
              <a:t> import admin</a:t>
            </a:r>
            <a:br>
              <a:rPr lang="en-AU" sz="2400" dirty="0">
                <a:latin typeface="Courier"/>
              </a:rPr>
            </a:br>
            <a:r>
              <a:rPr lang="en-AU" sz="2400" dirty="0">
                <a:latin typeface="Courier"/>
              </a:rPr>
              <a:t>from .models import Artist</a:t>
            </a:r>
            <a:br>
              <a:rPr lang="en-AU" sz="2400" dirty="0">
                <a:latin typeface="Courier"/>
              </a:rPr>
            </a:br>
            <a:endParaRPr lang="en-AU" sz="2400" dirty="0">
              <a:latin typeface="Courier"/>
            </a:endParaRPr>
          </a:p>
          <a:p>
            <a:pPr algn="l" fontAlgn="base"/>
            <a:r>
              <a:rPr lang="en-AU" sz="2400" dirty="0" err="1">
                <a:latin typeface="Courier"/>
              </a:rPr>
              <a:t>admin.site.register</a:t>
            </a:r>
            <a:r>
              <a:rPr lang="en-AU" sz="2400" dirty="0">
                <a:latin typeface="Courier"/>
              </a:rPr>
              <a:t>(Artist)</a:t>
            </a:r>
            <a:endParaRPr lang="en-US" sz="2400" dirty="0">
              <a:latin typeface="Courier"/>
            </a:endParaRPr>
          </a:p>
        </p:txBody>
      </p:sp>
    </p:spTree>
    <p:extLst>
      <p:ext uri="{BB962C8B-B14F-4D97-AF65-F5344CB8AC3E}">
        <p14:creationId xmlns:p14="http://schemas.microsoft.com/office/powerpoint/2010/main" val="32137534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make changes and apply changes to the database</a:t>
            </a:r>
          </a:p>
        </p:txBody>
      </p:sp>
      <p:sp>
        <p:nvSpPr>
          <p:cNvPr id="4" name="TextBox 3">
            <a:extLst>
              <a:ext uri="{FF2B5EF4-FFF2-40B4-BE49-F238E27FC236}">
                <a16:creationId xmlns:a16="http://schemas.microsoft.com/office/drawing/2014/main" id="{6F84A5C5-D00A-460B-9927-0A5A435023E1}"/>
              </a:ext>
            </a:extLst>
          </p:cNvPr>
          <p:cNvSpPr txBox="1"/>
          <p:nvPr/>
        </p:nvSpPr>
        <p:spPr>
          <a:xfrm>
            <a:off x="273576" y="1261351"/>
            <a:ext cx="9950755"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a:t>
            </a:r>
            <a:r>
              <a:rPr lang="en-AU" sz="2400" b="0" i="0" dirty="0" err="1">
                <a:solidFill>
                  <a:srgbClr val="242424"/>
                </a:solidFill>
                <a:effectLst/>
                <a:latin typeface="Courier"/>
              </a:rPr>
              <a:t>makemigrations</a:t>
            </a:r>
            <a:endParaRPr lang="en-AU" sz="2400" b="0" i="0" dirty="0">
              <a:solidFill>
                <a:srgbClr val="242424"/>
              </a:solidFill>
              <a:effectLst/>
              <a:latin typeface="Courier"/>
            </a:endParaRPr>
          </a:p>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5" name="Picture 4">
            <a:extLst>
              <a:ext uri="{FF2B5EF4-FFF2-40B4-BE49-F238E27FC236}">
                <a16:creationId xmlns:a16="http://schemas.microsoft.com/office/drawing/2014/main" id="{04949639-CD48-401D-A207-C2D85F29197E}"/>
              </a:ext>
            </a:extLst>
          </p:cNvPr>
          <p:cNvPicPr>
            <a:picLocks noChangeAspect="1"/>
          </p:cNvPicPr>
          <p:nvPr/>
        </p:nvPicPr>
        <p:blipFill>
          <a:blip r:embed="rId3"/>
          <a:stretch>
            <a:fillRect/>
          </a:stretch>
        </p:blipFill>
        <p:spPr>
          <a:xfrm>
            <a:off x="273576" y="2772169"/>
            <a:ext cx="8197647" cy="2152665"/>
          </a:xfrm>
          <a:prstGeom prst="rect">
            <a:avLst/>
          </a:prstGeom>
        </p:spPr>
      </p:pic>
      <p:cxnSp>
        <p:nvCxnSpPr>
          <p:cNvPr id="3" name="Straight Connector 2">
            <a:extLst>
              <a:ext uri="{FF2B5EF4-FFF2-40B4-BE49-F238E27FC236}">
                <a16:creationId xmlns:a16="http://schemas.microsoft.com/office/drawing/2014/main" id="{8C875607-52EF-4EF9-958E-74533E121365}"/>
              </a:ext>
            </a:extLst>
          </p:cNvPr>
          <p:cNvCxnSpPr/>
          <p:nvPr/>
        </p:nvCxnSpPr>
        <p:spPr>
          <a:xfrm>
            <a:off x="4161453" y="4777273"/>
            <a:ext cx="17354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417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7595E3-D4CB-40D4-9361-FD1AE0376C2E}"/>
              </a:ext>
            </a:extLst>
          </p:cNvPr>
          <p:cNvPicPr>
            <a:picLocks noChangeAspect="1"/>
          </p:cNvPicPr>
          <p:nvPr/>
        </p:nvPicPr>
        <p:blipFill>
          <a:blip r:embed="rId3"/>
          <a:stretch>
            <a:fillRect/>
          </a:stretch>
        </p:blipFill>
        <p:spPr>
          <a:xfrm>
            <a:off x="464536" y="1819395"/>
            <a:ext cx="8144390" cy="3609206"/>
          </a:xfrm>
          <a:prstGeom prst="rect">
            <a:avLst/>
          </a:prstGeom>
        </p:spPr>
      </p:pic>
      <p:sp>
        <p:nvSpPr>
          <p:cNvPr id="3" name="Title 1">
            <a:extLst>
              <a:ext uri="{FF2B5EF4-FFF2-40B4-BE49-F238E27FC236}">
                <a16:creationId xmlns:a16="http://schemas.microsoft.com/office/drawing/2014/main" id="{268E62FB-4990-43AC-84F6-814B9CD02043}"/>
              </a:ext>
            </a:extLst>
          </p:cNvPr>
          <p:cNvSpPr txBox="1">
            <a:spLocks/>
          </p:cNvSpPr>
          <p:nvPr/>
        </p:nvSpPr>
        <p:spPr>
          <a:xfrm>
            <a:off x="464536" y="1119038"/>
            <a:ext cx="7022114" cy="620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admin interface</a:t>
            </a:r>
          </a:p>
        </p:txBody>
      </p:sp>
      <p:sp>
        <p:nvSpPr>
          <p:cNvPr id="4" name="Title 1">
            <a:extLst>
              <a:ext uri="{FF2B5EF4-FFF2-40B4-BE49-F238E27FC236}">
                <a16:creationId xmlns:a16="http://schemas.microsoft.com/office/drawing/2014/main" id="{891C341F-7364-4195-9D1D-948904372CB4}"/>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restart the server and access the app</a:t>
            </a:r>
          </a:p>
        </p:txBody>
      </p:sp>
    </p:spTree>
    <p:extLst>
      <p:ext uri="{BB962C8B-B14F-4D97-AF65-F5344CB8AC3E}">
        <p14:creationId xmlns:p14="http://schemas.microsoft.com/office/powerpoint/2010/main" val="40045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235585" y="-27102"/>
            <a:ext cx="3996173" cy="763530"/>
          </a:xfrm>
          <a:prstGeom prst="rect">
            <a:avLst/>
          </a:prstGeom>
        </p:spPr>
        <p:txBody>
          <a:bodyPr>
            <a:normAutofit/>
          </a:bodyPr>
          <a:lstStyle/>
          <a:p>
            <a:r>
              <a:rPr lang="en-AU" sz="3200" b="1" dirty="0"/>
              <a:t>Q4.b</a:t>
            </a:r>
            <a:endParaRPr sz="2800" b="1" dirty="0"/>
          </a:p>
        </p:txBody>
      </p:sp>
      <p:pic>
        <p:nvPicPr>
          <p:cNvPr id="7" name="Picture 6">
            <a:extLst>
              <a:ext uri="{FF2B5EF4-FFF2-40B4-BE49-F238E27FC236}">
                <a16:creationId xmlns:a16="http://schemas.microsoft.com/office/drawing/2014/main" id="{D41DF075-B14F-498E-AC0F-00F00C32E31D}"/>
              </a:ext>
            </a:extLst>
          </p:cNvPr>
          <p:cNvPicPr/>
          <p:nvPr/>
        </p:nvPicPr>
        <p:blipFill>
          <a:blip r:embed="rId3"/>
          <a:stretch>
            <a:fillRect/>
          </a:stretch>
        </p:blipFill>
        <p:spPr>
          <a:xfrm>
            <a:off x="1642183" y="481246"/>
            <a:ext cx="8152927" cy="5090214"/>
          </a:xfrm>
          <a:prstGeom prst="rect">
            <a:avLst/>
          </a:prstGeom>
        </p:spPr>
      </p:pic>
    </p:spTree>
    <p:extLst>
      <p:ext uri="{BB962C8B-B14F-4D97-AF65-F5344CB8AC3E}">
        <p14:creationId xmlns:p14="http://schemas.microsoft.com/office/powerpoint/2010/main" val="31055401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populate the artist table</a:t>
            </a:r>
          </a:p>
        </p:txBody>
      </p:sp>
      <p:pic>
        <p:nvPicPr>
          <p:cNvPr id="3" name="Picture 2">
            <a:extLst>
              <a:ext uri="{FF2B5EF4-FFF2-40B4-BE49-F238E27FC236}">
                <a16:creationId xmlns:a16="http://schemas.microsoft.com/office/drawing/2014/main" id="{8F70F5CE-6152-42C1-BB99-BFD5FABFE4BF}"/>
              </a:ext>
            </a:extLst>
          </p:cNvPr>
          <p:cNvPicPr>
            <a:picLocks noChangeAspect="1"/>
          </p:cNvPicPr>
          <p:nvPr/>
        </p:nvPicPr>
        <p:blipFill>
          <a:blip r:embed="rId3"/>
          <a:stretch>
            <a:fillRect/>
          </a:stretch>
        </p:blipFill>
        <p:spPr>
          <a:xfrm>
            <a:off x="464075" y="1167953"/>
            <a:ext cx="7886441" cy="3765997"/>
          </a:xfrm>
          <a:prstGeom prst="rect">
            <a:avLst/>
          </a:prstGeom>
        </p:spPr>
      </p:pic>
      <p:sp>
        <p:nvSpPr>
          <p:cNvPr id="4" name="TextBox 3">
            <a:extLst>
              <a:ext uri="{FF2B5EF4-FFF2-40B4-BE49-F238E27FC236}">
                <a16:creationId xmlns:a16="http://schemas.microsoft.com/office/drawing/2014/main" id="{C26783A1-979F-460D-B14F-C04F3CFB315B}"/>
              </a:ext>
            </a:extLst>
          </p:cNvPr>
          <p:cNvSpPr txBox="1"/>
          <p:nvPr/>
        </p:nvSpPr>
        <p:spPr>
          <a:xfrm>
            <a:off x="464074" y="5249436"/>
            <a:ext cx="7886442" cy="904863"/>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def __str__(self): </a:t>
            </a:r>
          </a:p>
          <a:p>
            <a:pPr algn="l"/>
            <a:r>
              <a:rPr lang="en-AU" sz="2400" dirty="0">
                <a:latin typeface="Courier"/>
              </a:rPr>
              <a:t>		return self.name</a:t>
            </a:r>
            <a:endParaRPr lang="en-US" sz="2400" dirty="0">
              <a:latin typeface="Courier"/>
            </a:endParaRPr>
          </a:p>
        </p:txBody>
      </p:sp>
    </p:spTree>
    <p:extLst>
      <p:ext uri="{BB962C8B-B14F-4D97-AF65-F5344CB8AC3E}">
        <p14:creationId xmlns:p14="http://schemas.microsoft.com/office/powerpoint/2010/main" val="25914472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5" y="0"/>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6: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398248" y="772948"/>
            <a:ext cx="9956068" cy="5324535"/>
          </a:xfrm>
          <a:prstGeom prst="rect">
            <a:avLst/>
          </a:prstGeom>
          <a:solidFill>
            <a:schemeClr val="bg1">
              <a:lumMod val="85000"/>
              <a:alpha val="30000"/>
            </a:schemeClr>
          </a:solidFill>
          <a:ln>
            <a:noFill/>
          </a:ln>
        </p:spPr>
        <p:txBody>
          <a:bodyPr wrap="square" rtlCol="0">
            <a:spAutoFit/>
          </a:bodyPr>
          <a:lstStyle/>
          <a:p>
            <a:pPr algn="l"/>
            <a:r>
              <a:rPr lang="en-US" dirty="0">
                <a:latin typeface="Courier"/>
              </a:rPr>
              <a:t># inside music/views.py</a:t>
            </a:r>
          </a:p>
          <a:p>
            <a:pPr algn="l"/>
            <a:endParaRPr lang="en-US" dirty="0">
              <a:latin typeface="Courier"/>
            </a:endParaRPr>
          </a:p>
          <a:p>
            <a:pPr algn="l"/>
            <a:r>
              <a:rPr lang="en-US" dirty="0">
                <a:latin typeface="Courier"/>
              </a:rPr>
              <a:t>from </a:t>
            </a:r>
            <a:r>
              <a:rPr lang="en-US" dirty="0" err="1">
                <a:latin typeface="Courier"/>
              </a:rPr>
              <a:t>django.shortcuts</a:t>
            </a:r>
            <a:r>
              <a:rPr lang="en-US" dirty="0">
                <a:latin typeface="Courier"/>
              </a:rPr>
              <a:t> import render</a:t>
            </a:r>
          </a:p>
          <a:p>
            <a:pPr algn="l"/>
            <a:r>
              <a:rPr lang="en-US" dirty="0">
                <a:latin typeface="Courier"/>
              </a:rPr>
              <a:t>from .models import Artist</a:t>
            </a:r>
            <a:br>
              <a:rPr lang="en-US" dirty="0">
                <a:latin typeface="Courier"/>
              </a:rPr>
            </a:br>
            <a:endParaRPr lang="en-US" dirty="0">
              <a:latin typeface="Courier"/>
            </a:endParaRPr>
          </a:p>
          <a:p>
            <a:pPr algn="l"/>
            <a:r>
              <a:rPr lang="en-AU" dirty="0">
                <a:latin typeface="Courier"/>
              </a:rPr>
              <a:t>def home(request):</a:t>
            </a:r>
            <a:br>
              <a:rPr lang="en-AU" b="0" i="0" dirty="0">
                <a:effectLst/>
                <a:latin typeface="Courier"/>
              </a:rPr>
            </a:br>
            <a:r>
              <a:rPr lang="en-AU" b="0" i="0" dirty="0">
                <a:effectLst/>
                <a:latin typeface="Courier"/>
              </a:rPr>
              <a:t>	</a:t>
            </a:r>
            <a:r>
              <a:rPr lang="en-AU" dirty="0">
                <a:latin typeface="Courier"/>
              </a:rPr>
              <a:t>return render(request, 'home.html')</a:t>
            </a:r>
          </a:p>
          <a:p>
            <a:pPr algn="l"/>
            <a:r>
              <a:rPr lang="en-AU" dirty="0">
                <a:latin typeface="Courier"/>
              </a:rPr>
              <a:t>def main(request):</a:t>
            </a:r>
            <a:br>
              <a:rPr lang="en-AU" dirty="0">
                <a:latin typeface="Courier"/>
              </a:rPr>
            </a:br>
            <a:r>
              <a:rPr lang="en-AU" dirty="0">
                <a:latin typeface="Courier"/>
              </a:rPr>
              <a:t>	return render(request, 'music/main.html')</a:t>
            </a:r>
          </a:p>
          <a:p>
            <a:pPr algn="l"/>
            <a:r>
              <a:rPr lang="en-US" dirty="0">
                <a:solidFill>
                  <a:srgbClr val="FF0000"/>
                </a:solidFill>
                <a:latin typeface="Courier"/>
              </a:rPr>
              <a:t>#updated</a:t>
            </a:r>
            <a:endParaRPr lang="en-AU" dirty="0">
              <a:latin typeface="Courier"/>
            </a:endParaRPr>
          </a:p>
          <a:p>
            <a:pPr algn="l"/>
            <a:r>
              <a:rPr lang="en-AU" dirty="0">
                <a:latin typeface="Courier"/>
              </a:rPr>
              <a:t>def artist(request):</a:t>
            </a:r>
            <a:br>
              <a:rPr lang="en-AU" dirty="0">
                <a:latin typeface="Courier"/>
              </a:rPr>
            </a:br>
            <a:r>
              <a:rPr lang="en-AU" dirty="0">
                <a:latin typeface="Courier"/>
              </a:rPr>
              <a:t>	title = 'Artist Page'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{'title':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Tree>
    <p:extLst>
      <p:ext uri="{BB962C8B-B14F-4D97-AF65-F5344CB8AC3E}">
        <p14:creationId xmlns:p14="http://schemas.microsoft.com/office/powerpoint/2010/main" val="23668704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73575" y="723900"/>
            <a:ext cx="9956068" cy="3724096"/>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&lt;h1&gt;{{title}}&lt;/h1&gt;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&lt;/ul&gt;</a:t>
            </a:r>
          </a:p>
          <a:p>
            <a:pPr algn="l"/>
            <a:endParaRPr lang="en-AU" dirty="0">
              <a:solidFill>
                <a:srgbClr val="242424"/>
              </a:solidFill>
              <a:latin typeface="Courier"/>
            </a:endParaRPr>
          </a:p>
          <a:p>
            <a:pPr algn="l"/>
            <a:r>
              <a:rPr lang="en-AU" dirty="0">
                <a:solidFill>
                  <a:srgbClr val="242424"/>
                </a:solidFill>
                <a:latin typeface="Courier"/>
              </a:rPr>
              <a:t>&lt;ul&gt;</a:t>
            </a:r>
          </a:p>
          <a:p>
            <a:pPr algn="l"/>
            <a:r>
              <a:rPr lang="en-AU" dirty="0">
                <a:solidFill>
                  <a:srgbClr val="242424"/>
                </a:solidFill>
                <a:latin typeface="Courier"/>
              </a:rPr>
              <a:t>	{% for artist in </a:t>
            </a:r>
            <a:r>
              <a:rPr lang="en-AU" dirty="0" err="1">
                <a:solidFill>
                  <a:srgbClr val="242424"/>
                </a:solidFill>
                <a:latin typeface="Courier"/>
              </a:rPr>
              <a:t>artist_list</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	&lt;li&gt; {{artist.name}}: {{</a:t>
            </a:r>
            <a:r>
              <a:rPr lang="en-AU" dirty="0" err="1">
                <a:solidFill>
                  <a:srgbClr val="242424"/>
                </a:solidFill>
                <a:latin typeface="Courier"/>
              </a:rPr>
              <a:t>artist.song</a:t>
            </a:r>
            <a:r>
              <a:rPr lang="en-AU" dirty="0">
                <a:solidFill>
                  <a:srgbClr val="242424"/>
                </a:solidFill>
                <a:latin typeface="Courier"/>
              </a:rPr>
              <a:t>}}&lt;/li&gt;</a:t>
            </a:r>
          </a:p>
          <a:p>
            <a:pPr algn="l"/>
            <a:r>
              <a:rPr lang="en-AU" dirty="0">
                <a:solidFill>
                  <a:srgbClr val="242424"/>
                </a:solidFill>
                <a:latin typeface="Courier"/>
              </a:rPr>
              <a:t>	{% </a:t>
            </a:r>
            <a:r>
              <a:rPr lang="en-AU" dirty="0" err="1">
                <a:solidFill>
                  <a:srgbClr val="242424"/>
                </a:solidFill>
                <a:latin typeface="Courier"/>
              </a:rPr>
              <a:t>endfor</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sp>
        <p:nvSpPr>
          <p:cNvPr id="5" name="Title 1">
            <a:extLst>
              <a:ext uri="{FF2B5EF4-FFF2-40B4-BE49-F238E27FC236}">
                <a16:creationId xmlns:a16="http://schemas.microsoft.com/office/drawing/2014/main" id="{8D2AB57C-8040-47DF-A666-6BDB07C3DA96}"/>
              </a:ext>
            </a:extLst>
          </p:cNvPr>
          <p:cNvSpPr txBox="1">
            <a:spLocks/>
          </p:cNvSpPr>
          <p:nvPr/>
        </p:nvSpPr>
        <p:spPr>
          <a:xfrm>
            <a:off x="273575" y="0"/>
            <a:ext cx="91942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3200" b="1" dirty="0"/>
              <a:t>Step 7: update music/templates/music/artist.html</a:t>
            </a:r>
          </a:p>
        </p:txBody>
      </p:sp>
    </p:spTree>
    <p:extLst>
      <p:ext uri="{BB962C8B-B14F-4D97-AF65-F5344CB8AC3E}">
        <p14:creationId xmlns:p14="http://schemas.microsoft.com/office/powerpoint/2010/main" val="16809018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3F7F9-3645-4DEE-BD77-F78483C35F08}"/>
              </a:ext>
            </a:extLst>
          </p:cNvPr>
          <p:cNvPicPr>
            <a:picLocks noChangeAspect="1"/>
          </p:cNvPicPr>
          <p:nvPr/>
        </p:nvPicPr>
        <p:blipFill>
          <a:blip r:embed="rId3"/>
          <a:stretch>
            <a:fillRect/>
          </a:stretch>
        </p:blipFill>
        <p:spPr>
          <a:xfrm>
            <a:off x="6629400" y="1581196"/>
            <a:ext cx="4736114" cy="2476454"/>
          </a:xfrm>
          <a:prstGeom prst="rect">
            <a:avLst/>
          </a:prstGeom>
        </p:spPr>
      </p:pic>
      <p:pic>
        <p:nvPicPr>
          <p:cNvPr id="7" name="Picture 6">
            <a:extLst>
              <a:ext uri="{FF2B5EF4-FFF2-40B4-BE49-F238E27FC236}">
                <a16:creationId xmlns:a16="http://schemas.microsoft.com/office/drawing/2014/main" id="{E51D88A9-B39F-4298-B1AD-0864227EFF95}"/>
              </a:ext>
            </a:extLst>
          </p:cNvPr>
          <p:cNvPicPr>
            <a:picLocks noChangeAspect="1"/>
          </p:cNvPicPr>
          <p:nvPr/>
        </p:nvPicPr>
        <p:blipFill>
          <a:blip r:embed="rId4"/>
          <a:stretch>
            <a:fillRect/>
          </a:stretch>
        </p:blipFill>
        <p:spPr>
          <a:xfrm>
            <a:off x="464536" y="1581196"/>
            <a:ext cx="4736114" cy="2324054"/>
          </a:xfrm>
          <a:prstGeom prst="rect">
            <a:avLst/>
          </a:prstGeom>
        </p:spPr>
      </p:pic>
      <p:cxnSp>
        <p:nvCxnSpPr>
          <p:cNvPr id="10" name="Straight Arrow Connector 9">
            <a:extLst>
              <a:ext uri="{FF2B5EF4-FFF2-40B4-BE49-F238E27FC236}">
                <a16:creationId xmlns:a16="http://schemas.microsoft.com/office/drawing/2014/main" id="{52446989-ECE9-4317-878F-DB39C71247E5}"/>
              </a:ext>
            </a:extLst>
          </p:cNvPr>
          <p:cNvCxnSpPr/>
          <p:nvPr/>
        </p:nvCxnSpPr>
        <p:spPr>
          <a:xfrm>
            <a:off x="5456682" y="2867406"/>
            <a:ext cx="9525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82D3EEF-E39F-4172-B3F6-876F6929D59A}"/>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8: restart the server and access the app</a:t>
            </a:r>
          </a:p>
        </p:txBody>
      </p:sp>
    </p:spTree>
    <p:extLst>
      <p:ext uri="{BB962C8B-B14F-4D97-AF65-F5344CB8AC3E}">
        <p14:creationId xmlns:p14="http://schemas.microsoft.com/office/powerpoint/2010/main" val="3139878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5" y="304800"/>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000" dirty="0">
                <a:solidFill>
                  <a:srgbClr val="FF0000"/>
                </a:solidFill>
                <a:latin typeface="Courier"/>
              </a:rPr>
              <a:t>Question: </a:t>
            </a:r>
            <a:r>
              <a:rPr lang="en-US" sz="2000" dirty="0">
                <a:latin typeface="Courier"/>
              </a:rPr>
              <a:t>What if </a:t>
            </a:r>
            <a:r>
              <a:rPr lang="en-AU" sz="2000" dirty="0">
                <a:latin typeface="Courier"/>
              </a:rPr>
              <a:t>'</a:t>
            </a:r>
            <a:r>
              <a:rPr lang="en-US" sz="2000" dirty="0">
                <a:latin typeface="Courier"/>
              </a:rPr>
              <a:t>title</a:t>
            </a:r>
            <a:r>
              <a:rPr lang="en-AU" sz="2000" dirty="0">
                <a:latin typeface="Courier"/>
              </a:rPr>
              <a:t>' </a:t>
            </a:r>
            <a:r>
              <a:rPr lang="en-US" sz="2000" dirty="0">
                <a:latin typeface="Courier"/>
              </a:rPr>
              <a:t>in context is replaced by </a:t>
            </a:r>
            <a:r>
              <a:rPr lang="en-AU" sz="2000" dirty="0">
                <a:latin typeface="Courier"/>
              </a:rPr>
              <a:t>'</a:t>
            </a:r>
            <a:r>
              <a:rPr lang="en-US" sz="2000" dirty="0" err="1">
                <a:latin typeface="Courier"/>
              </a:rPr>
              <a:t>titlectx</a:t>
            </a:r>
            <a:r>
              <a:rPr lang="en-AU" sz="2000" dirty="0">
                <a:latin typeface="Courier"/>
              </a:rPr>
              <a:t>'</a:t>
            </a:r>
            <a:r>
              <a:rPr lang="en-US" sz="2000" dirty="0">
                <a:latin typeface="Courier"/>
              </a:rPr>
              <a:t>?</a:t>
            </a:r>
          </a:p>
        </p:txBody>
      </p:sp>
      <p:sp>
        <p:nvSpPr>
          <p:cNvPr id="4" name="TextBox 3">
            <a:extLst>
              <a:ext uri="{FF2B5EF4-FFF2-40B4-BE49-F238E27FC236}">
                <a16:creationId xmlns:a16="http://schemas.microsoft.com/office/drawing/2014/main" id="{6F84A5C5-D00A-460B-9927-0A5A435023E1}"/>
              </a:ext>
            </a:extLst>
          </p:cNvPr>
          <p:cNvSpPr txBox="1"/>
          <p:nvPr/>
        </p:nvSpPr>
        <p:spPr>
          <a:xfrm>
            <a:off x="273575" y="3682186"/>
            <a:ext cx="9956068" cy="1815882"/>
          </a:xfrm>
          <a:prstGeom prst="rect">
            <a:avLst/>
          </a:prstGeom>
          <a:solidFill>
            <a:schemeClr val="bg1">
              <a:lumMod val="85000"/>
              <a:alpha val="30000"/>
            </a:schemeClr>
          </a:solidFill>
          <a:ln>
            <a:noFill/>
          </a:ln>
        </p:spPr>
        <p:txBody>
          <a:bodyPr wrap="square" rtlCol="0">
            <a:spAutoFit/>
          </a:bodyPr>
          <a:lstStyle/>
          <a:p>
            <a:pPr algn="l"/>
            <a:r>
              <a:rPr lang="en-AU" dirty="0">
                <a:latin typeface="Courier"/>
              </a:rPr>
              <a:t>def artist(request):</a:t>
            </a:r>
            <a:br>
              <a:rPr lang="en-AU" dirty="0">
                <a:latin typeface="Courier"/>
              </a:rPr>
            </a:br>
            <a:r>
              <a:rPr lang="en-AU" dirty="0">
                <a:latin typeface="Courier"/>
              </a:rPr>
              <a:t>	title = 'Artist Page'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a:t>
            </a:r>
            <a:r>
              <a:rPr lang="en-AU" dirty="0">
                <a:solidFill>
                  <a:srgbClr val="FF0000"/>
                </a:solidFill>
                <a:latin typeface="Courier"/>
              </a:rPr>
              <a:t>'</a:t>
            </a:r>
            <a:r>
              <a:rPr lang="en-AU" dirty="0" err="1">
                <a:solidFill>
                  <a:srgbClr val="FF0000"/>
                </a:solidFill>
                <a:latin typeface="Courier"/>
              </a:rPr>
              <a:t>titlectx</a:t>
            </a:r>
            <a:r>
              <a:rPr lang="en-AU" dirty="0">
                <a:solidFill>
                  <a:srgbClr val="FF0000"/>
                </a:solidFill>
                <a:latin typeface="Courier"/>
              </a:rPr>
              <a:t>'</a:t>
            </a:r>
            <a:r>
              <a:rPr lang="en-AU" dirty="0">
                <a:latin typeface="Courier"/>
              </a:rPr>
              <a:t>: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
        <p:nvSpPr>
          <p:cNvPr id="5" name="TextBox 4">
            <a:extLst>
              <a:ext uri="{FF2B5EF4-FFF2-40B4-BE49-F238E27FC236}">
                <a16:creationId xmlns:a16="http://schemas.microsoft.com/office/drawing/2014/main" id="{B2EA79EB-CED3-4B1D-AE98-341D7A8CD1D2}"/>
              </a:ext>
            </a:extLst>
          </p:cNvPr>
          <p:cNvSpPr txBox="1"/>
          <p:nvPr/>
        </p:nvSpPr>
        <p:spPr>
          <a:xfrm>
            <a:off x="273575" y="1077748"/>
            <a:ext cx="9956068" cy="1815882"/>
          </a:xfrm>
          <a:prstGeom prst="rect">
            <a:avLst/>
          </a:prstGeom>
          <a:solidFill>
            <a:schemeClr val="bg1">
              <a:lumMod val="85000"/>
              <a:alpha val="30000"/>
            </a:schemeClr>
          </a:solidFill>
          <a:ln>
            <a:noFill/>
          </a:ln>
        </p:spPr>
        <p:txBody>
          <a:bodyPr wrap="square" rtlCol="0">
            <a:spAutoFit/>
          </a:bodyPr>
          <a:lstStyle/>
          <a:p>
            <a:pPr algn="l"/>
            <a:r>
              <a:rPr lang="en-AU" dirty="0">
                <a:latin typeface="Courier"/>
              </a:rPr>
              <a:t>def artist(request):</a:t>
            </a:r>
            <a:br>
              <a:rPr lang="en-AU" dirty="0">
                <a:latin typeface="Courier"/>
              </a:rPr>
            </a:br>
            <a:r>
              <a:rPr lang="en-AU" dirty="0">
                <a:latin typeface="Courier"/>
              </a:rPr>
              <a:t>	title = 'Artist Page'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{'title':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Tree>
    <p:extLst>
      <p:ext uri="{BB962C8B-B14F-4D97-AF65-F5344CB8AC3E}">
        <p14:creationId xmlns:p14="http://schemas.microsoft.com/office/powerpoint/2010/main" val="25750952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56881" y="4061494"/>
            <a:ext cx="4034169"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000" b="1" dirty="0">
                <a:latin typeface="Courier"/>
              </a:rPr>
              <a:t>Otherwise</a:t>
            </a:r>
            <a:endParaRPr lang="en-US" sz="3200" b="1" dirty="0">
              <a:latin typeface="Courier"/>
            </a:endParaRPr>
          </a:p>
        </p:txBody>
      </p:sp>
      <p:pic>
        <p:nvPicPr>
          <p:cNvPr id="5" name="Picture 4">
            <a:extLst>
              <a:ext uri="{FF2B5EF4-FFF2-40B4-BE49-F238E27FC236}">
                <a16:creationId xmlns:a16="http://schemas.microsoft.com/office/drawing/2014/main" id="{C748C03E-FE09-4AD0-A99F-EFF31B49B1D6}"/>
              </a:ext>
            </a:extLst>
          </p:cNvPr>
          <p:cNvPicPr>
            <a:picLocks noChangeAspect="1"/>
          </p:cNvPicPr>
          <p:nvPr/>
        </p:nvPicPr>
        <p:blipFill>
          <a:blip r:embed="rId3"/>
          <a:stretch>
            <a:fillRect/>
          </a:stretch>
        </p:blipFill>
        <p:spPr>
          <a:xfrm>
            <a:off x="556881" y="4681420"/>
            <a:ext cx="4753638" cy="1686160"/>
          </a:xfrm>
          <a:prstGeom prst="rect">
            <a:avLst/>
          </a:prstGeom>
        </p:spPr>
      </p:pic>
      <p:sp>
        <p:nvSpPr>
          <p:cNvPr id="6" name="TextBox 5">
            <a:extLst>
              <a:ext uri="{FF2B5EF4-FFF2-40B4-BE49-F238E27FC236}">
                <a16:creationId xmlns:a16="http://schemas.microsoft.com/office/drawing/2014/main" id="{FDED7860-7B1F-4BBD-B0A1-99BEC1B5BD70}"/>
              </a:ext>
            </a:extLst>
          </p:cNvPr>
          <p:cNvSpPr txBox="1"/>
          <p:nvPr/>
        </p:nvSpPr>
        <p:spPr>
          <a:xfrm>
            <a:off x="556881" y="261820"/>
            <a:ext cx="9672762" cy="3724096"/>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a:t>
            </a:r>
            <a:r>
              <a:rPr lang="en-AU" dirty="0" err="1">
                <a:solidFill>
                  <a:srgbClr val="FF0000"/>
                </a:solidFill>
                <a:latin typeface="Courier"/>
              </a:rPr>
              <a:t>titlectx</a:t>
            </a:r>
            <a:r>
              <a:rPr lang="en-AU" dirty="0">
                <a:solidFill>
                  <a:srgbClr val="242424"/>
                </a:solidFill>
                <a:latin typeface="Courier"/>
              </a:rPr>
              <a:t>}}&lt;/h1&gt;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&lt;/ul&gt;</a:t>
            </a:r>
          </a:p>
          <a:p>
            <a:pPr algn="l"/>
            <a:endParaRPr lang="en-AU" dirty="0">
              <a:solidFill>
                <a:srgbClr val="242424"/>
              </a:solidFill>
              <a:latin typeface="Courier"/>
            </a:endParaRPr>
          </a:p>
          <a:p>
            <a:pPr algn="l"/>
            <a:r>
              <a:rPr lang="en-AU" dirty="0">
                <a:solidFill>
                  <a:srgbClr val="242424"/>
                </a:solidFill>
                <a:latin typeface="Courier"/>
              </a:rPr>
              <a:t>&lt;ul&gt;</a:t>
            </a:r>
          </a:p>
          <a:p>
            <a:pPr algn="l"/>
            <a:r>
              <a:rPr lang="en-AU" dirty="0">
                <a:solidFill>
                  <a:srgbClr val="242424"/>
                </a:solidFill>
                <a:latin typeface="Courier"/>
              </a:rPr>
              <a:t>	{% for artist in </a:t>
            </a:r>
            <a:r>
              <a:rPr lang="en-AU" dirty="0" err="1">
                <a:solidFill>
                  <a:srgbClr val="242424"/>
                </a:solidFill>
                <a:latin typeface="Courier"/>
              </a:rPr>
              <a:t>artist_list</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	&lt;li&gt; {{artist.name}}: {{</a:t>
            </a:r>
            <a:r>
              <a:rPr lang="en-AU" dirty="0" err="1">
                <a:solidFill>
                  <a:srgbClr val="242424"/>
                </a:solidFill>
                <a:latin typeface="Courier"/>
              </a:rPr>
              <a:t>artist.song</a:t>
            </a:r>
            <a:r>
              <a:rPr lang="en-AU" dirty="0">
                <a:solidFill>
                  <a:srgbClr val="242424"/>
                </a:solidFill>
                <a:latin typeface="Courier"/>
              </a:rPr>
              <a:t>}}&lt;/li&gt;</a:t>
            </a:r>
          </a:p>
          <a:p>
            <a:pPr algn="l"/>
            <a:r>
              <a:rPr lang="en-AU" dirty="0">
                <a:solidFill>
                  <a:srgbClr val="242424"/>
                </a:solidFill>
                <a:latin typeface="Courier"/>
              </a:rPr>
              <a:t>	{% </a:t>
            </a:r>
            <a:r>
              <a:rPr lang="en-AU" dirty="0" err="1">
                <a:solidFill>
                  <a:srgbClr val="242424"/>
                </a:solidFill>
                <a:latin typeface="Courier"/>
              </a:rPr>
              <a:t>endfor</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spTree>
    <p:extLst>
      <p:ext uri="{BB962C8B-B14F-4D97-AF65-F5344CB8AC3E}">
        <p14:creationId xmlns:p14="http://schemas.microsoft.com/office/powerpoint/2010/main" val="185857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235585" y="-27102"/>
            <a:ext cx="3996173" cy="763530"/>
          </a:xfrm>
          <a:prstGeom prst="rect">
            <a:avLst/>
          </a:prstGeom>
        </p:spPr>
        <p:txBody>
          <a:bodyPr>
            <a:normAutofit/>
          </a:bodyPr>
          <a:lstStyle/>
          <a:p>
            <a:r>
              <a:rPr lang="en-AU" sz="3200" b="1" dirty="0"/>
              <a:t>Q4.b</a:t>
            </a:r>
            <a:endParaRPr sz="2800" b="1" dirty="0"/>
          </a:p>
        </p:txBody>
      </p:sp>
      <p:sp>
        <p:nvSpPr>
          <p:cNvPr id="9" name="TextBox 8">
            <a:extLst>
              <a:ext uri="{FF2B5EF4-FFF2-40B4-BE49-F238E27FC236}">
                <a16:creationId xmlns:a16="http://schemas.microsoft.com/office/drawing/2014/main" id="{7BF5CA50-1E63-4FFD-A376-B108E6356E3B}"/>
              </a:ext>
            </a:extLst>
          </p:cNvPr>
          <p:cNvSpPr txBox="1"/>
          <p:nvPr/>
        </p:nvSpPr>
        <p:spPr>
          <a:xfrm>
            <a:off x="1622542" y="3926375"/>
            <a:ext cx="7464307" cy="779444"/>
          </a:xfrm>
          <a:prstGeom prst="rect">
            <a:avLst/>
          </a:prstGeom>
          <a:noFill/>
        </p:spPr>
        <p:txBody>
          <a:bodyPr wrap="square">
            <a:spAutoFit/>
          </a:bodyPr>
          <a:lstStyle/>
          <a:p>
            <a:pPr lvl="0" algn="just">
              <a:lnSpc>
                <a:spcPct val="115000"/>
              </a:lnSpc>
              <a:spcBef>
                <a:spcPts val="1200"/>
              </a:spcBef>
              <a:spcAft>
                <a:spcPts val="1000"/>
              </a:spcAft>
            </a:pPr>
            <a:r>
              <a:rPr lang="en-AU" sz="2000" dirty="0">
                <a:effectLst/>
                <a:latin typeface="+mn-lt"/>
                <a:ea typeface="Arial" panose="020B0604020202020204" pitchFamily="34" charset="0"/>
              </a:rPr>
              <a:t>Read the code snippet above. If the code were executed, what would the resulting table look like?</a:t>
            </a:r>
          </a:p>
        </p:txBody>
      </p:sp>
      <p:pic>
        <p:nvPicPr>
          <p:cNvPr id="5" name="Picture 4" descr="A screen shot of a computer code&#10;&#10;AI-generated content may be incorrect.">
            <a:extLst>
              <a:ext uri="{FF2B5EF4-FFF2-40B4-BE49-F238E27FC236}">
                <a16:creationId xmlns:a16="http://schemas.microsoft.com/office/drawing/2014/main" id="{5CBD1200-5545-46B8-868F-075781E977FF}"/>
              </a:ext>
            </a:extLst>
          </p:cNvPr>
          <p:cNvPicPr/>
          <p:nvPr/>
        </p:nvPicPr>
        <p:blipFill>
          <a:blip r:embed="rId3"/>
          <a:stretch>
            <a:fillRect/>
          </a:stretch>
        </p:blipFill>
        <p:spPr>
          <a:xfrm>
            <a:off x="1622542" y="909954"/>
            <a:ext cx="7464307" cy="2842895"/>
          </a:xfrm>
          <a:prstGeom prst="rect">
            <a:avLst/>
          </a:prstGeom>
        </p:spPr>
      </p:pic>
    </p:spTree>
    <p:extLst>
      <p:ext uri="{BB962C8B-B14F-4D97-AF65-F5344CB8AC3E}">
        <p14:creationId xmlns:p14="http://schemas.microsoft.com/office/powerpoint/2010/main" val="47002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235585" y="-27102"/>
            <a:ext cx="3996173" cy="763530"/>
          </a:xfrm>
          <a:prstGeom prst="rect">
            <a:avLst/>
          </a:prstGeom>
        </p:spPr>
        <p:txBody>
          <a:bodyPr>
            <a:normAutofit/>
          </a:bodyPr>
          <a:lstStyle/>
          <a:p>
            <a:r>
              <a:rPr lang="en-AU" sz="3200" b="1" dirty="0"/>
              <a:t>Q4.b</a:t>
            </a:r>
            <a:endParaRPr sz="2800" b="1" dirty="0"/>
          </a:p>
        </p:txBody>
      </p:sp>
      <p:pic>
        <p:nvPicPr>
          <p:cNvPr id="5" name="Picture 4" descr="A screen shot of a computer code&#10;&#10;AI-generated content may be incorrect.">
            <a:extLst>
              <a:ext uri="{FF2B5EF4-FFF2-40B4-BE49-F238E27FC236}">
                <a16:creationId xmlns:a16="http://schemas.microsoft.com/office/drawing/2014/main" id="{5CBD1200-5545-46B8-868F-075781E977FF}"/>
              </a:ext>
            </a:extLst>
          </p:cNvPr>
          <p:cNvPicPr/>
          <p:nvPr/>
        </p:nvPicPr>
        <p:blipFill>
          <a:blip r:embed="rId3"/>
          <a:stretch>
            <a:fillRect/>
          </a:stretch>
        </p:blipFill>
        <p:spPr>
          <a:xfrm>
            <a:off x="1622542" y="909954"/>
            <a:ext cx="7464307" cy="2842895"/>
          </a:xfrm>
          <a:prstGeom prst="rect">
            <a:avLst/>
          </a:prstGeom>
        </p:spPr>
      </p:pic>
      <p:sp>
        <p:nvSpPr>
          <p:cNvPr id="6" name="TextBox 5">
            <a:extLst>
              <a:ext uri="{FF2B5EF4-FFF2-40B4-BE49-F238E27FC236}">
                <a16:creationId xmlns:a16="http://schemas.microsoft.com/office/drawing/2014/main" id="{B537E0D2-799D-43A8-8FBD-3021B1BBA5BE}"/>
              </a:ext>
            </a:extLst>
          </p:cNvPr>
          <p:cNvSpPr txBox="1"/>
          <p:nvPr/>
        </p:nvSpPr>
        <p:spPr>
          <a:xfrm>
            <a:off x="1622542" y="3926375"/>
            <a:ext cx="3843980" cy="369332"/>
          </a:xfrm>
          <a:prstGeom prst="rect">
            <a:avLst/>
          </a:prstGeom>
          <a:noFill/>
        </p:spPr>
        <p:txBody>
          <a:bodyPr wrap="square">
            <a:spAutoFit/>
          </a:bodyPr>
          <a:lstStyle/>
          <a:p>
            <a:pPr algn="just" rtl="0">
              <a:spcBef>
                <a:spcPts val="0"/>
              </a:spcBef>
              <a:spcAft>
                <a:spcPts val="1000"/>
              </a:spcAft>
            </a:pPr>
            <a:r>
              <a:rPr lang="en-US" sz="1800" b="0" i="0" u="none" strike="noStrike" dirty="0">
                <a:solidFill>
                  <a:srgbClr val="FF0000"/>
                </a:solidFill>
                <a:effectLst/>
                <a:latin typeface="+mn-lt"/>
                <a:cs typeface="Arial" panose="020B0604020202020204" pitchFamily="34" charset="0"/>
              </a:rPr>
              <a:t>Answe</a:t>
            </a:r>
            <a:r>
              <a:rPr lang="en-US" altLang="zh-CN" sz="1800" b="0" i="0" u="none" strike="noStrike" dirty="0">
                <a:solidFill>
                  <a:srgbClr val="FF0000"/>
                </a:solidFill>
                <a:effectLst/>
                <a:latin typeface="+mn-lt"/>
                <a:cs typeface="Arial" panose="020B0604020202020204" pitchFamily="34" charset="0"/>
              </a:rPr>
              <a:t>r:</a:t>
            </a:r>
            <a:endParaRPr lang="en-US" b="0" dirty="0">
              <a:effectLst/>
              <a:latin typeface="+mn-lt"/>
              <a:cs typeface="Arial" panose="020B0604020202020204" pitchFamily="34" charset="0"/>
            </a:endParaRPr>
          </a:p>
        </p:txBody>
      </p:sp>
      <p:pic>
        <p:nvPicPr>
          <p:cNvPr id="8" name="Picture 7">
            <a:extLst>
              <a:ext uri="{FF2B5EF4-FFF2-40B4-BE49-F238E27FC236}">
                <a16:creationId xmlns:a16="http://schemas.microsoft.com/office/drawing/2014/main" id="{B73E2949-E7C7-44B6-9178-30F65F0593E0}"/>
              </a:ext>
            </a:extLst>
          </p:cNvPr>
          <p:cNvPicPr>
            <a:picLocks noChangeAspect="1"/>
          </p:cNvPicPr>
          <p:nvPr/>
        </p:nvPicPr>
        <p:blipFill>
          <a:blip r:embed="rId4"/>
          <a:stretch>
            <a:fillRect/>
          </a:stretch>
        </p:blipFill>
        <p:spPr>
          <a:xfrm>
            <a:off x="1380154" y="4469233"/>
            <a:ext cx="7706695" cy="1732784"/>
          </a:xfrm>
          <a:prstGeom prst="rect">
            <a:avLst/>
          </a:prstGeom>
        </p:spPr>
      </p:pic>
    </p:spTree>
    <p:extLst>
      <p:ext uri="{BB962C8B-B14F-4D97-AF65-F5344CB8AC3E}">
        <p14:creationId xmlns:p14="http://schemas.microsoft.com/office/powerpoint/2010/main" val="362425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3534</Words>
  <Application>Microsoft Office PowerPoint</Application>
  <PresentationFormat>Widescreen</PresentationFormat>
  <Paragraphs>423</Paragraphs>
  <Slides>75</Slides>
  <Notes>75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vt:i4>
      </vt:variant>
    </vt:vector>
  </HeadingPairs>
  <TitlesOfParts>
    <vt:vector size="87" baseType="lpstr">
      <vt:lpstr>Amazon Ember</vt:lpstr>
      <vt:lpstr>Calibri (Body)</vt:lpstr>
      <vt:lpstr>Courier</vt:lpstr>
      <vt:lpstr>Söhne</vt:lpstr>
      <vt:lpstr>source-code-pro</vt:lpstr>
      <vt:lpstr>Arial</vt:lpstr>
      <vt:lpstr>Calibri</vt:lpstr>
      <vt:lpstr>Calibri Light</vt:lpstr>
      <vt:lpstr>Tahoma</vt:lpstr>
      <vt:lpstr>Times New Roman</vt:lpstr>
      <vt:lpstr>Wingdings</vt:lpstr>
      <vt:lpstr>Office Theme</vt:lpstr>
      <vt:lpstr>Week 9 Web Application  Architecture and Design Pattern</vt:lpstr>
      <vt:lpstr>Guest Lecture by Vaibhav Agrawal on 30 September </vt:lpstr>
      <vt:lpstr>Mid-sem test</vt:lpstr>
      <vt:lpstr>Q2.c</vt:lpstr>
      <vt:lpstr>Q2.c</vt:lpstr>
      <vt:lpstr>Q2.c</vt:lpstr>
      <vt:lpstr>Q4.b</vt:lpstr>
      <vt:lpstr>Q4.b</vt:lpstr>
      <vt:lpstr>Q4.b</vt:lpstr>
      <vt:lpstr>Q5</vt:lpstr>
      <vt:lpstr>Q5</vt:lpstr>
      <vt:lpstr>Overview</vt:lpstr>
      <vt:lpstr>What is a web application architecture</vt:lpstr>
      <vt:lpstr>What is a web application architecture</vt:lpstr>
      <vt:lpstr>1-Tier web application architecture</vt:lpstr>
      <vt:lpstr>2-Tier web application architecture</vt:lpstr>
      <vt:lpstr>3-Tier web application architecture</vt:lpstr>
      <vt:lpstr>Complex web application architecture</vt:lpstr>
      <vt:lpstr>Complex web application architecture</vt:lpstr>
      <vt:lpstr>Serverless architecture</vt:lpstr>
      <vt:lpstr>Web application architecture</vt:lpstr>
      <vt:lpstr>A popular design pattern</vt:lpstr>
      <vt:lpstr>Model—View—Controller (MVC)</vt:lpstr>
      <vt:lpstr>Model—View—Controller (MVC)</vt:lpstr>
      <vt:lpstr>Model—View—Controller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2025-09-23T03:04:43Z</dcterms:created>
  <dcterms:modified xsi:type="dcterms:W3CDTF">2025-09-23T03:06:55Z</dcterms:modified>
  <cp:category/>
</cp:coreProperties>
</file>