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749" r:id="rId1"/>
  </p:sldMasterIdLst>
  <p:notesMasterIdLst>
    <p:notesMasterId r:id="rId55"/>
  </p:notesMasterIdLst>
  <p:handoutMasterIdLst>
    <p:handoutMasterId r:id="rId56"/>
  </p:handoutMasterIdLst>
  <p:sldIdLst>
    <p:sldId id="1344" r:id="rId2"/>
    <p:sldId id="1634" r:id="rId3"/>
    <p:sldId id="1565" r:id="rId4"/>
    <p:sldId id="1564" r:id="rId5"/>
    <p:sldId id="1358" r:id="rId6"/>
    <p:sldId id="1544" r:id="rId7"/>
    <p:sldId id="1611" r:id="rId8"/>
    <p:sldId id="1614" r:id="rId9"/>
    <p:sldId id="1566" r:id="rId10"/>
    <p:sldId id="1578" r:id="rId11"/>
    <p:sldId id="1580" r:id="rId12"/>
    <p:sldId id="274" r:id="rId13"/>
    <p:sldId id="492" r:id="rId14"/>
    <p:sldId id="278" r:id="rId15"/>
    <p:sldId id="1627" r:id="rId16"/>
    <p:sldId id="1602" r:id="rId17"/>
    <p:sldId id="1635" r:id="rId18"/>
    <p:sldId id="1584" r:id="rId19"/>
    <p:sldId id="1631" r:id="rId20"/>
    <p:sldId id="1636" r:id="rId21"/>
    <p:sldId id="1633" r:id="rId22"/>
    <p:sldId id="1629" r:id="rId23"/>
    <p:sldId id="1630" r:id="rId24"/>
    <p:sldId id="260" r:id="rId25"/>
    <p:sldId id="445" r:id="rId26"/>
    <p:sldId id="443" r:id="rId27"/>
    <p:sldId id="1624" r:id="rId28"/>
    <p:sldId id="1555" r:id="rId29"/>
    <p:sldId id="1594" r:id="rId30"/>
    <p:sldId id="1597" r:id="rId31"/>
    <p:sldId id="1637" r:id="rId32"/>
    <p:sldId id="1598" r:id="rId33"/>
    <p:sldId id="1638" r:id="rId34"/>
    <p:sldId id="1599" r:id="rId35"/>
    <p:sldId id="1639" r:id="rId36"/>
    <p:sldId id="1596" r:id="rId37"/>
    <p:sldId id="1600" r:id="rId38"/>
    <p:sldId id="1640" r:id="rId39"/>
    <p:sldId id="1601" r:id="rId40"/>
    <p:sldId id="1641" r:id="rId41"/>
    <p:sldId id="1625" r:id="rId42"/>
    <p:sldId id="1607" r:id="rId43"/>
    <p:sldId id="1628" r:id="rId44"/>
    <p:sldId id="1605" r:id="rId45"/>
    <p:sldId id="1642" r:id="rId46"/>
    <p:sldId id="1606" r:id="rId47"/>
    <p:sldId id="1643" r:id="rId48"/>
    <p:sldId id="1604" r:id="rId49"/>
    <p:sldId id="1608" r:id="rId50"/>
    <p:sldId id="1644" r:id="rId51"/>
    <p:sldId id="1626" r:id="rId52"/>
    <p:sldId id="1645" r:id="rId53"/>
    <p:sldId id="1556" r:id="rId54"/>
  </p:sldIdLst>
  <p:sldSz cx="9144000" cy="6858000" type="screen4x3"/>
  <p:notesSz cx="7315200" cy="9601200"/>
  <p:defaultTextStyle>
    <a:defPPr>
      <a:defRPr lang="en-US"/>
    </a:defPPr>
    <a:lvl1pPr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1pPr>
    <a:lvl2pPr marL="4572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2pPr>
    <a:lvl3pPr marL="9144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3pPr>
    <a:lvl4pPr marL="13716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4pPr>
    <a:lvl5pPr marL="18288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5pPr>
    <a:lvl6pPr marL="2286000" algn="l" defTabSz="914400" rtl="0" eaLnBrk="1" latinLnBrk="0" hangingPunct="1">
      <a:defRPr sz="2000" kern="1200">
        <a:solidFill>
          <a:schemeClr val="tx1"/>
        </a:solidFill>
        <a:latin typeface="Tahoma" pitchFamily="34" charset="0"/>
        <a:ea typeface="+mn-ea"/>
        <a:cs typeface="+mn-cs"/>
      </a:defRPr>
    </a:lvl6pPr>
    <a:lvl7pPr marL="2743200" algn="l" defTabSz="914400" rtl="0" eaLnBrk="1" latinLnBrk="0" hangingPunct="1">
      <a:defRPr sz="2000" kern="1200">
        <a:solidFill>
          <a:schemeClr val="tx1"/>
        </a:solidFill>
        <a:latin typeface="Tahoma" pitchFamily="34" charset="0"/>
        <a:ea typeface="+mn-ea"/>
        <a:cs typeface="+mn-cs"/>
      </a:defRPr>
    </a:lvl7pPr>
    <a:lvl8pPr marL="3200400" algn="l" defTabSz="914400" rtl="0" eaLnBrk="1" latinLnBrk="0" hangingPunct="1">
      <a:defRPr sz="2000" kern="1200">
        <a:solidFill>
          <a:schemeClr val="tx1"/>
        </a:solidFill>
        <a:latin typeface="Tahoma" pitchFamily="34" charset="0"/>
        <a:ea typeface="+mn-ea"/>
        <a:cs typeface="+mn-cs"/>
      </a:defRPr>
    </a:lvl8pPr>
    <a:lvl9pPr marL="3657600" algn="l" defTabSz="914400" rtl="0" eaLnBrk="1" latinLnBrk="0" hangingPunct="1">
      <a:defRPr sz="20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3888">
          <p15:clr>
            <a:srgbClr val="A4A3A4"/>
          </p15:clr>
        </p15:guide>
        <p15:guide id="2" pos="552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8B00"/>
    <a:srgbClr val="FF9900"/>
    <a:srgbClr val="00CC00"/>
    <a:srgbClr val="33CC33"/>
    <a:srgbClr val="FF3399"/>
    <a:srgbClr val="66FF33"/>
    <a:srgbClr val="FFCC99"/>
    <a:srgbClr val="FF3300"/>
    <a:srgbClr val="FFFF00"/>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838" autoAdjust="0"/>
    <p:restoredTop sz="66855" autoAdjust="0"/>
  </p:normalViewPr>
  <p:slideViewPr>
    <p:cSldViewPr snapToGrid="0">
      <p:cViewPr varScale="1">
        <p:scale>
          <a:sx n="47" d="100"/>
          <a:sy n="47" d="100"/>
        </p:scale>
        <p:origin x="1380" y="54"/>
      </p:cViewPr>
      <p:guideLst>
        <p:guide orient="horz" pos="3888"/>
        <p:guide pos="55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93" d="100"/>
          <a:sy n="93" d="100"/>
        </p:scale>
        <p:origin x="-3492" y="-10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1698" name="Rectangle 2"/>
          <p:cNvSpPr>
            <a:spLocks noGrp="1" noChangeArrowheads="1"/>
          </p:cNvSpPr>
          <p:nvPr>
            <p:ph type="hdr" sz="quarter"/>
          </p:nvPr>
        </p:nvSpPr>
        <p:spPr bwMode="auto">
          <a:xfrm>
            <a:off x="0" y="1"/>
            <a:ext cx="3170265" cy="4791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buClrTx/>
              <a:buSzTx/>
              <a:buFontTx/>
              <a:buNone/>
              <a:defRPr sz="1200"/>
            </a:lvl1pPr>
          </a:lstStyle>
          <a:p>
            <a:endParaRPr lang="de-DE"/>
          </a:p>
        </p:txBody>
      </p:sp>
      <p:sp>
        <p:nvSpPr>
          <p:cNvPr id="541699" name="Rectangle 3"/>
          <p:cNvSpPr>
            <a:spLocks noGrp="1" noChangeArrowheads="1"/>
          </p:cNvSpPr>
          <p:nvPr>
            <p:ph type="dt" sz="quarter" idx="1"/>
          </p:nvPr>
        </p:nvSpPr>
        <p:spPr bwMode="auto">
          <a:xfrm>
            <a:off x="4144937" y="1"/>
            <a:ext cx="3170264" cy="4791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200"/>
            </a:lvl1pPr>
          </a:lstStyle>
          <a:p>
            <a:endParaRPr lang="de-DE"/>
          </a:p>
        </p:txBody>
      </p:sp>
      <p:sp>
        <p:nvSpPr>
          <p:cNvPr id="541700" name="Rectangle 4"/>
          <p:cNvSpPr>
            <a:spLocks noGrp="1" noChangeArrowheads="1"/>
          </p:cNvSpPr>
          <p:nvPr>
            <p:ph type="ftr" sz="quarter" idx="2"/>
          </p:nvPr>
        </p:nvSpPr>
        <p:spPr bwMode="auto">
          <a:xfrm>
            <a:off x="0" y="9122065"/>
            <a:ext cx="3170265" cy="47913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buClrTx/>
              <a:buSzTx/>
              <a:buFontTx/>
              <a:buNone/>
              <a:defRPr sz="1200"/>
            </a:lvl1pPr>
          </a:lstStyle>
          <a:p>
            <a:endParaRPr lang="de-DE"/>
          </a:p>
        </p:txBody>
      </p:sp>
      <p:sp>
        <p:nvSpPr>
          <p:cNvPr id="541701" name="Rectangle 5"/>
          <p:cNvSpPr>
            <a:spLocks noGrp="1" noChangeArrowheads="1"/>
          </p:cNvSpPr>
          <p:nvPr>
            <p:ph type="sldNum" sz="quarter" idx="3"/>
          </p:nvPr>
        </p:nvSpPr>
        <p:spPr bwMode="auto">
          <a:xfrm>
            <a:off x="4144937" y="9122065"/>
            <a:ext cx="3170264" cy="47913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200"/>
            </a:lvl1pPr>
          </a:lstStyle>
          <a:p>
            <a:fld id="{66017A74-8498-4425-B905-56B59BE89ABC}" type="slidenum">
              <a:rPr lang="de-DE"/>
              <a:pPr/>
              <a:t>‹#›</a:t>
            </a:fld>
            <a:endParaRPr lang="de-DE"/>
          </a:p>
        </p:txBody>
      </p:sp>
    </p:spTree>
    <p:extLst>
      <p:ext uri="{BB962C8B-B14F-4D97-AF65-F5344CB8AC3E}">
        <p14:creationId xmlns:p14="http://schemas.microsoft.com/office/powerpoint/2010/main" val="6863155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22" name="Rectangle 2"/>
          <p:cNvSpPr>
            <a:spLocks noGrp="1" noChangeArrowheads="1"/>
          </p:cNvSpPr>
          <p:nvPr>
            <p:ph type="hdr" sz="quarter"/>
          </p:nvPr>
        </p:nvSpPr>
        <p:spPr bwMode="auto">
          <a:xfrm>
            <a:off x="0" y="1"/>
            <a:ext cx="3170265" cy="4791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spcBef>
                <a:spcPct val="0"/>
              </a:spcBef>
              <a:buClrTx/>
              <a:buSzTx/>
              <a:buFontTx/>
              <a:buNone/>
              <a:defRPr sz="1200">
                <a:latin typeface="Arial" charset="0"/>
              </a:defRPr>
            </a:lvl1pPr>
          </a:lstStyle>
          <a:p>
            <a:endParaRPr lang="en-US"/>
          </a:p>
        </p:txBody>
      </p:sp>
      <p:sp>
        <p:nvSpPr>
          <p:cNvPr id="133123" name="Rectangle 3"/>
          <p:cNvSpPr>
            <a:spLocks noGrp="1" noChangeArrowheads="1"/>
          </p:cNvSpPr>
          <p:nvPr>
            <p:ph type="dt" idx="1"/>
          </p:nvPr>
        </p:nvSpPr>
        <p:spPr bwMode="auto">
          <a:xfrm>
            <a:off x="4144937" y="1"/>
            <a:ext cx="3170264" cy="4791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buClrTx/>
              <a:buSzTx/>
              <a:buFontTx/>
              <a:buNone/>
              <a:defRPr sz="1200">
                <a:latin typeface="Arial" charset="0"/>
              </a:defRPr>
            </a:lvl1pPr>
          </a:lstStyle>
          <a:p>
            <a:endParaRPr lang="en-US"/>
          </a:p>
        </p:txBody>
      </p:sp>
      <p:sp>
        <p:nvSpPr>
          <p:cNvPr id="13312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133125" name="Rectangle 5"/>
          <p:cNvSpPr>
            <a:spLocks noGrp="1" noChangeArrowheads="1"/>
          </p:cNvSpPr>
          <p:nvPr>
            <p:ph type="body" sz="quarter" idx="3"/>
          </p:nvPr>
        </p:nvSpPr>
        <p:spPr bwMode="auto">
          <a:xfrm>
            <a:off x="974671" y="4561803"/>
            <a:ext cx="5365858" cy="431838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3126" name="Rectangle 6"/>
          <p:cNvSpPr>
            <a:spLocks noGrp="1" noChangeArrowheads="1"/>
          </p:cNvSpPr>
          <p:nvPr>
            <p:ph type="ftr" sz="quarter" idx="4"/>
          </p:nvPr>
        </p:nvSpPr>
        <p:spPr bwMode="auto">
          <a:xfrm>
            <a:off x="0" y="9122065"/>
            <a:ext cx="3170265" cy="47913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spcBef>
                <a:spcPct val="0"/>
              </a:spcBef>
              <a:buClrTx/>
              <a:buSzTx/>
              <a:buFontTx/>
              <a:buNone/>
              <a:defRPr sz="1200">
                <a:latin typeface="Arial" charset="0"/>
              </a:defRPr>
            </a:lvl1pPr>
          </a:lstStyle>
          <a:p>
            <a:endParaRPr lang="en-US"/>
          </a:p>
        </p:txBody>
      </p:sp>
      <p:sp>
        <p:nvSpPr>
          <p:cNvPr id="133127" name="Rectangle 7"/>
          <p:cNvSpPr>
            <a:spLocks noGrp="1" noChangeArrowheads="1"/>
          </p:cNvSpPr>
          <p:nvPr>
            <p:ph type="sldNum" sz="quarter" idx="5"/>
          </p:nvPr>
        </p:nvSpPr>
        <p:spPr bwMode="auto">
          <a:xfrm>
            <a:off x="4144937" y="9122065"/>
            <a:ext cx="3170264" cy="47913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buClrTx/>
              <a:buSzTx/>
              <a:buFontTx/>
              <a:buNone/>
              <a:defRPr sz="1200">
                <a:latin typeface="Arial" charset="0"/>
              </a:defRPr>
            </a:lvl1pPr>
          </a:lstStyle>
          <a:p>
            <a:fld id="{D37F8DB4-A4FF-4A8B-9A85-9B1874A58FCC}" type="slidenum">
              <a:rPr lang="en-US"/>
              <a:pPr/>
              <a:t>‹#›</a:t>
            </a:fld>
            <a:endParaRPr lang="en-US"/>
          </a:p>
        </p:txBody>
      </p:sp>
    </p:spTree>
    <p:extLst>
      <p:ext uri="{BB962C8B-B14F-4D97-AF65-F5344CB8AC3E}">
        <p14:creationId xmlns:p14="http://schemas.microsoft.com/office/powerpoint/2010/main" val="15984556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1</a:t>
            </a:fld>
            <a:endParaRPr lang="en-US"/>
          </a:p>
        </p:txBody>
      </p:sp>
    </p:spTree>
    <p:extLst>
      <p:ext uri="{BB962C8B-B14F-4D97-AF65-F5344CB8AC3E}">
        <p14:creationId xmlns:p14="http://schemas.microsoft.com/office/powerpoint/2010/main" val="351152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幻灯片编号占位符 3"/>
          <p:cNvSpPr>
            <a:spLocks noGrp="1"/>
          </p:cNvSpPr>
          <p:nvPr>
            <p:ph type="sldNum" sz="quarter" idx="10"/>
          </p:nvPr>
        </p:nvSpPr>
        <p:spPr/>
        <p:txBody>
          <a:bodyPr/>
          <a:lstStyle/>
          <a:p>
            <a:fld id="{3E1E779A-2456-2E4C-BB3D-6DE9E15F6573}" type="slidenum">
              <a:rPr kumimoji="1" lang="zh-CN" altLang="en-US" smtClean="0"/>
              <a:t>10</a:t>
            </a:fld>
            <a:endParaRPr kumimoji="1" lang="zh-CN" altLang="en-US"/>
          </a:p>
        </p:txBody>
      </p:sp>
    </p:spTree>
    <p:extLst>
      <p:ext uri="{BB962C8B-B14F-4D97-AF65-F5344CB8AC3E}">
        <p14:creationId xmlns:p14="http://schemas.microsoft.com/office/powerpoint/2010/main" val="29992513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07000"/>
              </a:lnSpc>
              <a:spcAft>
                <a:spcPts val="800"/>
              </a:spcAft>
            </a:pPr>
            <a:endParaRPr lang="zh-CN" altLang="en-US" dirty="0"/>
          </a:p>
        </p:txBody>
      </p:sp>
      <p:sp>
        <p:nvSpPr>
          <p:cNvPr id="4" name="幻灯片编号占位符 3"/>
          <p:cNvSpPr>
            <a:spLocks noGrp="1"/>
          </p:cNvSpPr>
          <p:nvPr>
            <p:ph type="sldNum" sz="quarter" idx="10"/>
          </p:nvPr>
        </p:nvSpPr>
        <p:spPr/>
        <p:txBody>
          <a:bodyPr/>
          <a:lstStyle/>
          <a:p>
            <a:fld id="{3E1E779A-2456-2E4C-BB3D-6DE9E15F6573}" type="slidenum">
              <a:rPr kumimoji="1" lang="zh-CN" altLang="en-US" smtClean="0"/>
              <a:t>11</a:t>
            </a:fld>
            <a:endParaRPr kumimoji="1" lang="zh-CN" altLang="en-US"/>
          </a:p>
        </p:txBody>
      </p:sp>
    </p:spTree>
    <p:extLst>
      <p:ext uri="{BB962C8B-B14F-4D97-AF65-F5344CB8AC3E}">
        <p14:creationId xmlns:p14="http://schemas.microsoft.com/office/powerpoint/2010/main" val="34164439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幻灯片编号占位符 3"/>
          <p:cNvSpPr>
            <a:spLocks noGrp="1"/>
          </p:cNvSpPr>
          <p:nvPr>
            <p:ph type="sldNum" sz="quarter" idx="10"/>
          </p:nvPr>
        </p:nvSpPr>
        <p:spPr/>
        <p:txBody>
          <a:bodyPr/>
          <a:lstStyle/>
          <a:p>
            <a:fld id="{D906AB83-A9BE-45DA-B7AF-45B94295F4B6}" type="slidenum">
              <a:rPr lang="en-AU" smtClean="0"/>
              <a:t>12</a:t>
            </a:fld>
            <a:endParaRPr lang="en-AU"/>
          </a:p>
        </p:txBody>
      </p:sp>
    </p:spTree>
    <p:extLst>
      <p:ext uri="{BB962C8B-B14F-4D97-AF65-F5344CB8AC3E}">
        <p14:creationId xmlns:p14="http://schemas.microsoft.com/office/powerpoint/2010/main" val="3276805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50000"/>
              </a:lnSpc>
              <a:spcBef>
                <a:spcPct val="30000"/>
              </a:spcBef>
              <a:spcAft>
                <a:spcPct val="0"/>
              </a:spcAft>
              <a:buClrTx/>
              <a:buSzTx/>
              <a:buFont typeface="Wingdings" panose="05000000000000000000" pitchFamily="2" charset="2"/>
              <a:buNone/>
              <a:tabLst/>
              <a:defRPr/>
            </a:pPr>
            <a:endParaRPr lang="en-AU" dirty="0"/>
          </a:p>
        </p:txBody>
      </p:sp>
      <p:sp>
        <p:nvSpPr>
          <p:cNvPr id="4" name="Slide Number Placeholder 3"/>
          <p:cNvSpPr>
            <a:spLocks noGrp="1"/>
          </p:cNvSpPr>
          <p:nvPr>
            <p:ph type="sldNum" sz="quarter" idx="10"/>
          </p:nvPr>
        </p:nvSpPr>
        <p:spPr/>
        <p:txBody>
          <a:bodyPr/>
          <a:lstStyle/>
          <a:p>
            <a:fld id="{D906AB83-A9BE-45DA-B7AF-45B94295F4B6}" type="slidenum">
              <a:rPr lang="en-AU" smtClean="0"/>
              <a:t>13</a:t>
            </a:fld>
            <a:endParaRPr lang="en-AU"/>
          </a:p>
        </p:txBody>
      </p:sp>
    </p:spTree>
    <p:extLst>
      <p:ext uri="{BB962C8B-B14F-4D97-AF65-F5344CB8AC3E}">
        <p14:creationId xmlns:p14="http://schemas.microsoft.com/office/powerpoint/2010/main" val="26616993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906AB83-A9BE-45DA-B7AF-45B94295F4B6}" type="slidenum">
              <a:rPr lang="en-AU" smtClean="0"/>
              <a:t>14</a:t>
            </a:fld>
            <a:endParaRPr lang="en-AU"/>
          </a:p>
        </p:txBody>
      </p:sp>
    </p:spTree>
    <p:extLst>
      <p:ext uri="{BB962C8B-B14F-4D97-AF65-F5344CB8AC3E}">
        <p14:creationId xmlns:p14="http://schemas.microsoft.com/office/powerpoint/2010/main" val="29025053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D906AB83-A9BE-45DA-B7AF-45B94295F4B6}" type="slidenum">
              <a:rPr lang="en-AU" smtClean="0"/>
              <a:t>15</a:t>
            </a:fld>
            <a:endParaRPr lang="en-AU"/>
          </a:p>
        </p:txBody>
      </p:sp>
    </p:spTree>
    <p:extLst>
      <p:ext uri="{BB962C8B-B14F-4D97-AF65-F5344CB8AC3E}">
        <p14:creationId xmlns:p14="http://schemas.microsoft.com/office/powerpoint/2010/main" val="9115377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AU" dirty="0"/>
          </a:p>
        </p:txBody>
      </p:sp>
      <p:sp>
        <p:nvSpPr>
          <p:cNvPr id="4" name="Slide Number Placeholder 3"/>
          <p:cNvSpPr>
            <a:spLocks noGrp="1"/>
          </p:cNvSpPr>
          <p:nvPr>
            <p:ph type="sldNum" sz="quarter" idx="10"/>
          </p:nvPr>
        </p:nvSpPr>
        <p:spPr/>
        <p:txBody>
          <a:bodyPr/>
          <a:lstStyle/>
          <a:p>
            <a:fld id="{D906AB83-A9BE-45DA-B7AF-45B94295F4B6}" type="slidenum">
              <a:rPr lang="en-AU" smtClean="0"/>
              <a:t>16</a:t>
            </a:fld>
            <a:endParaRPr lang="en-AU"/>
          </a:p>
        </p:txBody>
      </p:sp>
    </p:spTree>
    <p:extLst>
      <p:ext uri="{BB962C8B-B14F-4D97-AF65-F5344CB8AC3E}">
        <p14:creationId xmlns:p14="http://schemas.microsoft.com/office/powerpoint/2010/main" val="32330858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AU" dirty="0"/>
          </a:p>
        </p:txBody>
      </p:sp>
      <p:sp>
        <p:nvSpPr>
          <p:cNvPr id="4" name="Slide Number Placeholder 3"/>
          <p:cNvSpPr>
            <a:spLocks noGrp="1"/>
          </p:cNvSpPr>
          <p:nvPr>
            <p:ph type="sldNum" sz="quarter" idx="10"/>
          </p:nvPr>
        </p:nvSpPr>
        <p:spPr/>
        <p:txBody>
          <a:bodyPr/>
          <a:lstStyle/>
          <a:p>
            <a:fld id="{D906AB83-A9BE-45DA-B7AF-45B94295F4B6}" type="slidenum">
              <a:rPr lang="en-AU" smtClean="0"/>
              <a:t>17</a:t>
            </a:fld>
            <a:endParaRPr lang="en-AU"/>
          </a:p>
        </p:txBody>
      </p:sp>
    </p:spTree>
    <p:extLst>
      <p:ext uri="{BB962C8B-B14F-4D97-AF65-F5344CB8AC3E}">
        <p14:creationId xmlns:p14="http://schemas.microsoft.com/office/powerpoint/2010/main" val="7436051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AU" dirty="0"/>
          </a:p>
        </p:txBody>
      </p:sp>
      <p:sp>
        <p:nvSpPr>
          <p:cNvPr id="4" name="Slide Number Placeholder 3"/>
          <p:cNvSpPr>
            <a:spLocks noGrp="1"/>
          </p:cNvSpPr>
          <p:nvPr>
            <p:ph type="sldNum" sz="quarter" idx="10"/>
          </p:nvPr>
        </p:nvSpPr>
        <p:spPr/>
        <p:txBody>
          <a:bodyPr/>
          <a:lstStyle/>
          <a:p>
            <a:fld id="{D906AB83-A9BE-45DA-B7AF-45B94295F4B6}" type="slidenum">
              <a:rPr lang="en-AU" smtClean="0"/>
              <a:t>18</a:t>
            </a:fld>
            <a:endParaRPr lang="en-AU"/>
          </a:p>
        </p:txBody>
      </p:sp>
    </p:spTree>
    <p:extLst>
      <p:ext uri="{BB962C8B-B14F-4D97-AF65-F5344CB8AC3E}">
        <p14:creationId xmlns:p14="http://schemas.microsoft.com/office/powerpoint/2010/main" val="355529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 altLang="zh-CN" dirty="0"/>
          </a:p>
        </p:txBody>
      </p:sp>
      <p:sp>
        <p:nvSpPr>
          <p:cNvPr id="4" name="幻灯片编号占位符 3"/>
          <p:cNvSpPr>
            <a:spLocks noGrp="1"/>
          </p:cNvSpPr>
          <p:nvPr>
            <p:ph type="sldNum" sz="quarter" idx="10"/>
          </p:nvPr>
        </p:nvSpPr>
        <p:spPr/>
        <p:txBody>
          <a:bodyPr/>
          <a:lstStyle/>
          <a:p>
            <a:fld id="{3E1E779A-2456-2E4C-BB3D-6DE9E15F6573}" type="slidenum">
              <a:rPr kumimoji="1" lang="zh-CN" altLang="en-US" smtClean="0"/>
              <a:t>19</a:t>
            </a:fld>
            <a:endParaRPr kumimoji="1" lang="zh-CN" altLang="en-US"/>
          </a:p>
        </p:txBody>
      </p:sp>
    </p:spTree>
    <p:extLst>
      <p:ext uri="{BB962C8B-B14F-4D97-AF65-F5344CB8AC3E}">
        <p14:creationId xmlns:p14="http://schemas.microsoft.com/office/powerpoint/2010/main" val="2857454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a:t>
            </a:fld>
            <a:endParaRPr lang="en-AU"/>
          </a:p>
        </p:txBody>
      </p:sp>
    </p:spTree>
    <p:extLst>
      <p:ext uri="{BB962C8B-B14F-4D97-AF65-F5344CB8AC3E}">
        <p14:creationId xmlns:p14="http://schemas.microsoft.com/office/powerpoint/2010/main" val="39286411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幻灯片编号占位符 3"/>
          <p:cNvSpPr>
            <a:spLocks noGrp="1"/>
          </p:cNvSpPr>
          <p:nvPr>
            <p:ph type="sldNum" sz="quarter" idx="10"/>
          </p:nvPr>
        </p:nvSpPr>
        <p:spPr/>
        <p:txBody>
          <a:bodyPr/>
          <a:lstStyle/>
          <a:p>
            <a:fld id="{3E1E779A-2456-2E4C-BB3D-6DE9E15F6573}" type="slidenum">
              <a:rPr kumimoji="1" lang="zh-CN" altLang="en-US" smtClean="0"/>
              <a:t>20</a:t>
            </a:fld>
            <a:endParaRPr kumimoji="1" lang="zh-CN" altLang="en-US"/>
          </a:p>
        </p:txBody>
      </p:sp>
    </p:spTree>
    <p:extLst>
      <p:ext uri="{BB962C8B-B14F-4D97-AF65-F5344CB8AC3E}">
        <p14:creationId xmlns:p14="http://schemas.microsoft.com/office/powerpoint/2010/main" val="21132882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 altLang="zh-CN" dirty="0"/>
          </a:p>
        </p:txBody>
      </p:sp>
      <p:sp>
        <p:nvSpPr>
          <p:cNvPr id="4" name="幻灯片编号占位符 3"/>
          <p:cNvSpPr>
            <a:spLocks noGrp="1"/>
          </p:cNvSpPr>
          <p:nvPr>
            <p:ph type="sldNum" sz="quarter" idx="10"/>
          </p:nvPr>
        </p:nvSpPr>
        <p:spPr/>
        <p:txBody>
          <a:bodyPr/>
          <a:lstStyle/>
          <a:p>
            <a:fld id="{3E1E779A-2456-2E4C-BB3D-6DE9E15F6573}" type="slidenum">
              <a:rPr kumimoji="1" lang="zh-CN" altLang="en-US" smtClean="0"/>
              <a:t>21</a:t>
            </a:fld>
            <a:endParaRPr kumimoji="1" lang="zh-CN" altLang="en-US"/>
          </a:p>
        </p:txBody>
      </p:sp>
    </p:spTree>
    <p:extLst>
      <p:ext uri="{BB962C8B-B14F-4D97-AF65-F5344CB8AC3E}">
        <p14:creationId xmlns:p14="http://schemas.microsoft.com/office/powerpoint/2010/main" val="25954124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 altLang="zh-CN" dirty="0"/>
          </a:p>
        </p:txBody>
      </p:sp>
      <p:sp>
        <p:nvSpPr>
          <p:cNvPr id="4" name="幻灯片编号占位符 3"/>
          <p:cNvSpPr>
            <a:spLocks noGrp="1"/>
          </p:cNvSpPr>
          <p:nvPr>
            <p:ph type="sldNum" sz="quarter" idx="10"/>
          </p:nvPr>
        </p:nvSpPr>
        <p:spPr/>
        <p:txBody>
          <a:bodyPr/>
          <a:lstStyle/>
          <a:p>
            <a:fld id="{3E1E779A-2456-2E4C-BB3D-6DE9E15F6573}" type="slidenum">
              <a:rPr kumimoji="1" lang="zh-CN" altLang="en-US" smtClean="0"/>
              <a:t>22</a:t>
            </a:fld>
            <a:endParaRPr kumimoji="1" lang="zh-CN" altLang="en-US"/>
          </a:p>
        </p:txBody>
      </p:sp>
    </p:spTree>
    <p:extLst>
      <p:ext uri="{BB962C8B-B14F-4D97-AF65-F5344CB8AC3E}">
        <p14:creationId xmlns:p14="http://schemas.microsoft.com/office/powerpoint/2010/main" val="38356751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 altLang="zh-CN" dirty="0"/>
          </a:p>
        </p:txBody>
      </p:sp>
      <p:sp>
        <p:nvSpPr>
          <p:cNvPr id="4" name="幻灯片编号占位符 3"/>
          <p:cNvSpPr>
            <a:spLocks noGrp="1"/>
          </p:cNvSpPr>
          <p:nvPr>
            <p:ph type="sldNum" sz="quarter" idx="10"/>
          </p:nvPr>
        </p:nvSpPr>
        <p:spPr/>
        <p:txBody>
          <a:bodyPr/>
          <a:lstStyle/>
          <a:p>
            <a:fld id="{3E1E779A-2456-2E4C-BB3D-6DE9E15F6573}" type="slidenum">
              <a:rPr kumimoji="1" lang="zh-CN" altLang="en-US" smtClean="0"/>
              <a:t>23</a:t>
            </a:fld>
            <a:endParaRPr kumimoji="1" lang="zh-CN" altLang="en-US"/>
          </a:p>
        </p:txBody>
      </p:sp>
    </p:spTree>
    <p:extLst>
      <p:ext uri="{BB962C8B-B14F-4D97-AF65-F5344CB8AC3E}">
        <p14:creationId xmlns:p14="http://schemas.microsoft.com/office/powerpoint/2010/main" val="25562574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24</a:t>
            </a:fld>
            <a:endParaRPr lang="en-AU"/>
          </a:p>
        </p:txBody>
      </p:sp>
    </p:spTree>
    <p:extLst>
      <p:ext uri="{BB962C8B-B14F-4D97-AF65-F5344CB8AC3E}">
        <p14:creationId xmlns:p14="http://schemas.microsoft.com/office/powerpoint/2010/main" val="29177253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25</a:t>
            </a:fld>
            <a:endParaRPr lang="en-AU"/>
          </a:p>
        </p:txBody>
      </p:sp>
    </p:spTree>
    <p:extLst>
      <p:ext uri="{BB962C8B-B14F-4D97-AF65-F5344CB8AC3E}">
        <p14:creationId xmlns:p14="http://schemas.microsoft.com/office/powerpoint/2010/main" val="14363036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26</a:t>
            </a:fld>
            <a:endParaRPr lang="en-AU"/>
          </a:p>
        </p:txBody>
      </p:sp>
    </p:spTree>
    <p:extLst>
      <p:ext uri="{BB962C8B-B14F-4D97-AF65-F5344CB8AC3E}">
        <p14:creationId xmlns:p14="http://schemas.microsoft.com/office/powerpoint/2010/main" val="4694428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auto">
              <a:spcAft>
                <a:spcPts val="0"/>
              </a:spcAft>
              <a:buClrTx/>
              <a:buSzTx/>
            </a:pPr>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27</a:t>
            </a:fld>
            <a:endParaRPr lang="en-AU"/>
          </a:p>
        </p:txBody>
      </p:sp>
    </p:spTree>
    <p:extLst>
      <p:ext uri="{BB962C8B-B14F-4D97-AF65-F5344CB8AC3E}">
        <p14:creationId xmlns:p14="http://schemas.microsoft.com/office/powerpoint/2010/main" val="39457761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28</a:t>
            </a:fld>
            <a:endParaRPr lang="en-AU"/>
          </a:p>
        </p:txBody>
      </p:sp>
    </p:spTree>
    <p:extLst>
      <p:ext uri="{BB962C8B-B14F-4D97-AF65-F5344CB8AC3E}">
        <p14:creationId xmlns:p14="http://schemas.microsoft.com/office/powerpoint/2010/main" val="19730843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PlaceHolder 1"/>
          <p:cNvSpPr>
            <a:spLocks noGrp="1" noRot="1" noChangeAspect="1"/>
          </p:cNvSpPr>
          <p:nvPr>
            <p:ph type="sldImg"/>
          </p:nvPr>
        </p:nvSpPr>
        <p:spPr>
          <a:xfrm>
            <a:off x="2971800" y="549275"/>
            <a:ext cx="3657600" cy="2743200"/>
          </a:xfrm>
          <a:prstGeom prst="rect">
            <a:avLst/>
          </a:prstGeom>
        </p:spPr>
      </p:sp>
      <p:sp>
        <p:nvSpPr>
          <p:cNvPr id="365" name="PlaceHolder 2"/>
          <p:cNvSpPr>
            <a:spLocks noGrp="1"/>
          </p:cNvSpPr>
          <p:nvPr>
            <p:ph type="body"/>
          </p:nvPr>
        </p:nvSpPr>
        <p:spPr>
          <a:xfrm>
            <a:off x="1279080" y="3475800"/>
            <a:ext cx="7042320" cy="3289680"/>
          </a:xfrm>
          <a:prstGeom prst="rect">
            <a:avLst/>
          </a:prstGeom>
        </p:spPr>
        <p:txBody>
          <a:bodyPr>
            <a:no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AU" dirty="0"/>
          </a:p>
        </p:txBody>
      </p:sp>
      <p:sp>
        <p:nvSpPr>
          <p:cNvPr id="366" name="TextShape 3"/>
          <p:cNvSpPr txBox="1"/>
          <p:nvPr/>
        </p:nvSpPr>
        <p:spPr>
          <a:xfrm>
            <a:off x="5440320" y="6950160"/>
            <a:ext cx="4160520" cy="364680"/>
          </a:xfrm>
          <a:prstGeom prst="rect">
            <a:avLst/>
          </a:prstGeom>
          <a:noFill/>
          <a:ln w="9360">
            <a:noFill/>
          </a:ln>
        </p:spPr>
        <p:txBody>
          <a:bodyPr anchor="b">
            <a:noAutofit/>
          </a:bodyPr>
          <a:lstStyle/>
          <a:p>
            <a:pPr algn="r">
              <a:lnSpc>
                <a:spcPct val="100000"/>
              </a:lnSpc>
            </a:pPr>
            <a:fld id="{625EF5F7-A2E6-4C2E-82F2-6B0B87E4DFC3}" type="slidenum">
              <a:rPr lang="en-US" sz="1200" b="0" strike="noStrike" spc="-1">
                <a:solidFill>
                  <a:srgbClr val="000000"/>
                </a:solidFill>
                <a:latin typeface="Arial"/>
                <a:ea typeface="+mn-ea"/>
              </a:rPr>
              <a:t>29</a:t>
            </a:fld>
            <a:endParaRPr lang="en-AU" sz="1200" b="0" strike="noStrike" spc="-1">
              <a:latin typeface="Times New Roman"/>
            </a:endParaRPr>
          </a:p>
        </p:txBody>
      </p:sp>
    </p:spTree>
    <p:extLst>
      <p:ext uri="{BB962C8B-B14F-4D97-AF65-F5344CB8AC3E}">
        <p14:creationId xmlns:p14="http://schemas.microsoft.com/office/powerpoint/2010/main" val="2780988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a:t>
            </a:fld>
            <a:endParaRPr lang="en-AU"/>
          </a:p>
        </p:txBody>
      </p:sp>
    </p:spTree>
    <p:extLst>
      <p:ext uri="{BB962C8B-B14F-4D97-AF65-F5344CB8AC3E}">
        <p14:creationId xmlns:p14="http://schemas.microsoft.com/office/powerpoint/2010/main" val="6703529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PlaceHolder 1"/>
          <p:cNvSpPr>
            <a:spLocks noGrp="1" noRot="1" noChangeAspect="1"/>
          </p:cNvSpPr>
          <p:nvPr>
            <p:ph type="sldImg"/>
          </p:nvPr>
        </p:nvSpPr>
        <p:spPr>
          <a:xfrm>
            <a:off x="2971800" y="549275"/>
            <a:ext cx="3657600" cy="2743200"/>
          </a:xfrm>
          <a:prstGeom prst="rect">
            <a:avLst/>
          </a:prstGeom>
        </p:spPr>
      </p:sp>
      <p:sp>
        <p:nvSpPr>
          <p:cNvPr id="365" name="PlaceHolder 2"/>
          <p:cNvSpPr>
            <a:spLocks noGrp="1"/>
          </p:cNvSpPr>
          <p:nvPr>
            <p:ph type="body"/>
          </p:nvPr>
        </p:nvSpPr>
        <p:spPr>
          <a:xfrm>
            <a:off x="1279080" y="3475800"/>
            <a:ext cx="7042320" cy="3289680"/>
          </a:xfrm>
          <a:prstGeom prst="rect">
            <a:avLst/>
          </a:prstGeom>
        </p:spPr>
        <p:txBody>
          <a:bodyPr>
            <a:no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AU" dirty="0"/>
          </a:p>
        </p:txBody>
      </p:sp>
      <p:sp>
        <p:nvSpPr>
          <p:cNvPr id="366" name="TextShape 3"/>
          <p:cNvSpPr txBox="1"/>
          <p:nvPr/>
        </p:nvSpPr>
        <p:spPr>
          <a:xfrm>
            <a:off x="5440320" y="6950160"/>
            <a:ext cx="4160520" cy="364680"/>
          </a:xfrm>
          <a:prstGeom prst="rect">
            <a:avLst/>
          </a:prstGeom>
          <a:noFill/>
          <a:ln w="9360">
            <a:noFill/>
          </a:ln>
        </p:spPr>
        <p:txBody>
          <a:bodyPr anchor="b">
            <a:noAutofit/>
          </a:bodyPr>
          <a:lstStyle/>
          <a:p>
            <a:pPr algn="r">
              <a:lnSpc>
                <a:spcPct val="100000"/>
              </a:lnSpc>
            </a:pPr>
            <a:fld id="{625EF5F7-A2E6-4C2E-82F2-6B0B87E4DFC3}" type="slidenum">
              <a:rPr lang="en-US" sz="1200" b="0" strike="noStrike" spc="-1">
                <a:solidFill>
                  <a:srgbClr val="000000"/>
                </a:solidFill>
                <a:latin typeface="Arial"/>
                <a:ea typeface="+mn-ea"/>
              </a:rPr>
              <a:t>30</a:t>
            </a:fld>
            <a:endParaRPr lang="en-AU" sz="1200" b="0" strike="noStrike" spc="-1">
              <a:latin typeface="Times New Roman"/>
            </a:endParaRPr>
          </a:p>
        </p:txBody>
      </p:sp>
    </p:spTree>
    <p:extLst>
      <p:ext uri="{BB962C8B-B14F-4D97-AF65-F5344CB8AC3E}">
        <p14:creationId xmlns:p14="http://schemas.microsoft.com/office/powerpoint/2010/main" val="11397370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PlaceHolder 1"/>
          <p:cNvSpPr>
            <a:spLocks noGrp="1" noRot="1" noChangeAspect="1"/>
          </p:cNvSpPr>
          <p:nvPr>
            <p:ph type="sldImg"/>
          </p:nvPr>
        </p:nvSpPr>
        <p:spPr>
          <a:xfrm>
            <a:off x="2971800" y="549275"/>
            <a:ext cx="3657600" cy="2743200"/>
          </a:xfrm>
          <a:prstGeom prst="rect">
            <a:avLst/>
          </a:prstGeom>
        </p:spPr>
      </p:sp>
      <p:sp>
        <p:nvSpPr>
          <p:cNvPr id="365" name="PlaceHolder 2"/>
          <p:cNvSpPr>
            <a:spLocks noGrp="1"/>
          </p:cNvSpPr>
          <p:nvPr>
            <p:ph type="body"/>
          </p:nvPr>
        </p:nvSpPr>
        <p:spPr>
          <a:xfrm>
            <a:off x="1279080" y="3475800"/>
            <a:ext cx="7042320" cy="3289680"/>
          </a:xfrm>
          <a:prstGeom prst="rect">
            <a:avLst/>
          </a:prstGeom>
        </p:spPr>
        <p:txBody>
          <a:bodyPr>
            <a:no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AU" dirty="0"/>
          </a:p>
        </p:txBody>
      </p:sp>
      <p:sp>
        <p:nvSpPr>
          <p:cNvPr id="366" name="TextShape 3"/>
          <p:cNvSpPr txBox="1"/>
          <p:nvPr/>
        </p:nvSpPr>
        <p:spPr>
          <a:xfrm>
            <a:off x="5440320" y="6950160"/>
            <a:ext cx="4160520" cy="364680"/>
          </a:xfrm>
          <a:prstGeom prst="rect">
            <a:avLst/>
          </a:prstGeom>
          <a:noFill/>
          <a:ln w="9360">
            <a:noFill/>
          </a:ln>
        </p:spPr>
        <p:txBody>
          <a:bodyPr anchor="b">
            <a:noAutofit/>
          </a:bodyPr>
          <a:lstStyle/>
          <a:p>
            <a:pPr algn="r">
              <a:lnSpc>
                <a:spcPct val="100000"/>
              </a:lnSpc>
            </a:pPr>
            <a:fld id="{625EF5F7-A2E6-4C2E-82F2-6B0B87E4DFC3}" type="slidenum">
              <a:rPr lang="en-US" sz="1200" b="0" strike="noStrike" spc="-1">
                <a:solidFill>
                  <a:srgbClr val="000000"/>
                </a:solidFill>
                <a:latin typeface="Arial"/>
                <a:ea typeface="+mn-ea"/>
              </a:rPr>
              <a:t>31</a:t>
            </a:fld>
            <a:endParaRPr lang="en-AU" sz="1200" b="0" strike="noStrike" spc="-1">
              <a:latin typeface="Times New Roman"/>
            </a:endParaRPr>
          </a:p>
        </p:txBody>
      </p:sp>
    </p:spTree>
    <p:extLst>
      <p:ext uri="{BB962C8B-B14F-4D97-AF65-F5344CB8AC3E}">
        <p14:creationId xmlns:p14="http://schemas.microsoft.com/office/powerpoint/2010/main" val="30757380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PlaceHolder 1"/>
          <p:cNvSpPr>
            <a:spLocks noGrp="1" noRot="1" noChangeAspect="1"/>
          </p:cNvSpPr>
          <p:nvPr>
            <p:ph type="sldImg"/>
          </p:nvPr>
        </p:nvSpPr>
        <p:spPr>
          <a:xfrm>
            <a:off x="2971800" y="549275"/>
            <a:ext cx="3657600" cy="2743200"/>
          </a:xfrm>
          <a:prstGeom prst="rect">
            <a:avLst/>
          </a:prstGeom>
        </p:spPr>
      </p:sp>
      <p:sp>
        <p:nvSpPr>
          <p:cNvPr id="365" name="PlaceHolder 2"/>
          <p:cNvSpPr>
            <a:spLocks noGrp="1"/>
          </p:cNvSpPr>
          <p:nvPr>
            <p:ph type="body"/>
          </p:nvPr>
        </p:nvSpPr>
        <p:spPr>
          <a:xfrm>
            <a:off x="1279080" y="3475800"/>
            <a:ext cx="7042320" cy="3289680"/>
          </a:xfrm>
          <a:prstGeom prst="rect">
            <a:avLst/>
          </a:prstGeom>
        </p:spPr>
        <p:txBody>
          <a:bodyPr>
            <a:noAutofit/>
          </a:bodyPr>
          <a:lstStyle/>
          <a:p>
            <a:pPr algn="just" rtl="0">
              <a:spcBef>
                <a:spcPts val="0"/>
              </a:spcBef>
              <a:spcAft>
                <a:spcPts val="0"/>
              </a:spcAft>
            </a:pPr>
            <a:endParaRPr lang="en-AU" dirty="0"/>
          </a:p>
        </p:txBody>
      </p:sp>
      <p:sp>
        <p:nvSpPr>
          <p:cNvPr id="366" name="TextShape 3"/>
          <p:cNvSpPr txBox="1"/>
          <p:nvPr/>
        </p:nvSpPr>
        <p:spPr>
          <a:xfrm>
            <a:off x="5440320" y="6950160"/>
            <a:ext cx="4160520" cy="364680"/>
          </a:xfrm>
          <a:prstGeom prst="rect">
            <a:avLst/>
          </a:prstGeom>
          <a:noFill/>
          <a:ln w="9360">
            <a:noFill/>
          </a:ln>
        </p:spPr>
        <p:txBody>
          <a:bodyPr anchor="b">
            <a:noAutofit/>
          </a:bodyPr>
          <a:lstStyle/>
          <a:p>
            <a:pPr algn="r">
              <a:lnSpc>
                <a:spcPct val="100000"/>
              </a:lnSpc>
            </a:pPr>
            <a:fld id="{625EF5F7-A2E6-4C2E-82F2-6B0B87E4DFC3}" type="slidenum">
              <a:rPr lang="en-US" sz="1200" b="0" strike="noStrike" spc="-1">
                <a:solidFill>
                  <a:srgbClr val="000000"/>
                </a:solidFill>
                <a:latin typeface="Arial"/>
                <a:ea typeface="+mn-ea"/>
              </a:rPr>
              <a:t>32</a:t>
            </a:fld>
            <a:endParaRPr lang="en-AU" sz="1200" b="0" strike="noStrike" spc="-1">
              <a:latin typeface="Times New Roman"/>
            </a:endParaRPr>
          </a:p>
        </p:txBody>
      </p:sp>
    </p:spTree>
    <p:extLst>
      <p:ext uri="{BB962C8B-B14F-4D97-AF65-F5344CB8AC3E}">
        <p14:creationId xmlns:p14="http://schemas.microsoft.com/office/powerpoint/2010/main" val="36467871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PlaceHolder 1"/>
          <p:cNvSpPr>
            <a:spLocks noGrp="1" noRot="1" noChangeAspect="1"/>
          </p:cNvSpPr>
          <p:nvPr>
            <p:ph type="sldImg"/>
          </p:nvPr>
        </p:nvSpPr>
        <p:spPr>
          <a:xfrm>
            <a:off x="2971800" y="549275"/>
            <a:ext cx="3657600" cy="2743200"/>
          </a:xfrm>
          <a:prstGeom prst="rect">
            <a:avLst/>
          </a:prstGeom>
        </p:spPr>
      </p:sp>
      <p:sp>
        <p:nvSpPr>
          <p:cNvPr id="365" name="PlaceHolder 2"/>
          <p:cNvSpPr>
            <a:spLocks noGrp="1"/>
          </p:cNvSpPr>
          <p:nvPr>
            <p:ph type="body"/>
          </p:nvPr>
        </p:nvSpPr>
        <p:spPr>
          <a:xfrm>
            <a:off x="1279080" y="3475800"/>
            <a:ext cx="7042320" cy="3289680"/>
          </a:xfrm>
          <a:prstGeom prst="rect">
            <a:avLst/>
          </a:prstGeom>
        </p:spPr>
        <p:txBody>
          <a:bodyPr>
            <a:no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AU" dirty="0"/>
          </a:p>
        </p:txBody>
      </p:sp>
      <p:sp>
        <p:nvSpPr>
          <p:cNvPr id="366" name="TextShape 3"/>
          <p:cNvSpPr txBox="1"/>
          <p:nvPr/>
        </p:nvSpPr>
        <p:spPr>
          <a:xfrm>
            <a:off x="5440320" y="6950160"/>
            <a:ext cx="4160520" cy="364680"/>
          </a:xfrm>
          <a:prstGeom prst="rect">
            <a:avLst/>
          </a:prstGeom>
          <a:noFill/>
          <a:ln w="9360">
            <a:noFill/>
          </a:ln>
        </p:spPr>
        <p:txBody>
          <a:bodyPr anchor="b">
            <a:noAutofit/>
          </a:bodyPr>
          <a:lstStyle/>
          <a:p>
            <a:pPr algn="r">
              <a:lnSpc>
                <a:spcPct val="100000"/>
              </a:lnSpc>
            </a:pPr>
            <a:fld id="{625EF5F7-A2E6-4C2E-82F2-6B0B87E4DFC3}" type="slidenum">
              <a:rPr lang="en-US" sz="1200" b="0" strike="noStrike" spc="-1">
                <a:solidFill>
                  <a:srgbClr val="000000"/>
                </a:solidFill>
                <a:latin typeface="Arial"/>
                <a:ea typeface="+mn-ea"/>
              </a:rPr>
              <a:t>33</a:t>
            </a:fld>
            <a:endParaRPr lang="en-AU" sz="1200" b="0" strike="noStrike" spc="-1">
              <a:latin typeface="Times New Roman"/>
            </a:endParaRPr>
          </a:p>
        </p:txBody>
      </p:sp>
    </p:spTree>
    <p:extLst>
      <p:ext uri="{BB962C8B-B14F-4D97-AF65-F5344CB8AC3E}">
        <p14:creationId xmlns:p14="http://schemas.microsoft.com/office/powerpoint/2010/main" val="2002209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PlaceHolder 1"/>
          <p:cNvSpPr>
            <a:spLocks noGrp="1" noRot="1" noChangeAspect="1"/>
          </p:cNvSpPr>
          <p:nvPr>
            <p:ph type="sldImg"/>
          </p:nvPr>
        </p:nvSpPr>
        <p:spPr>
          <a:xfrm>
            <a:off x="2971800" y="549275"/>
            <a:ext cx="3657600" cy="2743200"/>
          </a:xfrm>
          <a:prstGeom prst="rect">
            <a:avLst/>
          </a:prstGeom>
        </p:spPr>
      </p:sp>
      <p:sp>
        <p:nvSpPr>
          <p:cNvPr id="365" name="PlaceHolder 2"/>
          <p:cNvSpPr>
            <a:spLocks noGrp="1"/>
          </p:cNvSpPr>
          <p:nvPr>
            <p:ph type="body"/>
          </p:nvPr>
        </p:nvSpPr>
        <p:spPr>
          <a:xfrm>
            <a:off x="1279080" y="3475800"/>
            <a:ext cx="7042320" cy="3289680"/>
          </a:xfrm>
          <a:prstGeom prst="rect">
            <a:avLst/>
          </a:prstGeom>
        </p:spPr>
        <p:txBody>
          <a:bodyPr>
            <a:no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AU" dirty="0"/>
          </a:p>
        </p:txBody>
      </p:sp>
      <p:sp>
        <p:nvSpPr>
          <p:cNvPr id="366" name="TextShape 3"/>
          <p:cNvSpPr txBox="1"/>
          <p:nvPr/>
        </p:nvSpPr>
        <p:spPr>
          <a:xfrm>
            <a:off x="5440320" y="6950160"/>
            <a:ext cx="4160520" cy="364680"/>
          </a:xfrm>
          <a:prstGeom prst="rect">
            <a:avLst/>
          </a:prstGeom>
          <a:noFill/>
          <a:ln w="9360">
            <a:noFill/>
          </a:ln>
        </p:spPr>
        <p:txBody>
          <a:bodyPr anchor="b">
            <a:noAutofit/>
          </a:bodyPr>
          <a:lstStyle/>
          <a:p>
            <a:pPr algn="r">
              <a:lnSpc>
                <a:spcPct val="100000"/>
              </a:lnSpc>
            </a:pPr>
            <a:fld id="{625EF5F7-A2E6-4C2E-82F2-6B0B87E4DFC3}" type="slidenum">
              <a:rPr lang="en-US" sz="1200" b="0" strike="noStrike" spc="-1">
                <a:solidFill>
                  <a:srgbClr val="000000"/>
                </a:solidFill>
                <a:latin typeface="Arial"/>
                <a:ea typeface="+mn-ea"/>
              </a:rPr>
              <a:t>34</a:t>
            </a:fld>
            <a:endParaRPr lang="en-AU" sz="1200" b="0" strike="noStrike" spc="-1">
              <a:latin typeface="Times New Roman"/>
            </a:endParaRPr>
          </a:p>
        </p:txBody>
      </p:sp>
    </p:spTree>
    <p:extLst>
      <p:ext uri="{BB962C8B-B14F-4D97-AF65-F5344CB8AC3E}">
        <p14:creationId xmlns:p14="http://schemas.microsoft.com/office/powerpoint/2010/main" val="36130072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PlaceHolder 1"/>
          <p:cNvSpPr>
            <a:spLocks noGrp="1" noRot="1" noChangeAspect="1"/>
          </p:cNvSpPr>
          <p:nvPr>
            <p:ph type="sldImg"/>
          </p:nvPr>
        </p:nvSpPr>
        <p:spPr>
          <a:xfrm>
            <a:off x="2971800" y="549275"/>
            <a:ext cx="3657600" cy="2743200"/>
          </a:xfrm>
          <a:prstGeom prst="rect">
            <a:avLst/>
          </a:prstGeom>
        </p:spPr>
      </p:sp>
      <p:sp>
        <p:nvSpPr>
          <p:cNvPr id="365" name="PlaceHolder 2"/>
          <p:cNvSpPr>
            <a:spLocks noGrp="1"/>
          </p:cNvSpPr>
          <p:nvPr>
            <p:ph type="body"/>
          </p:nvPr>
        </p:nvSpPr>
        <p:spPr>
          <a:xfrm>
            <a:off x="1279080" y="3475800"/>
            <a:ext cx="7042320" cy="3289680"/>
          </a:xfrm>
          <a:prstGeom prst="rect">
            <a:avLst/>
          </a:prstGeom>
        </p:spPr>
        <p:txBody>
          <a:bodyPr>
            <a:no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AU" dirty="0"/>
          </a:p>
        </p:txBody>
      </p:sp>
      <p:sp>
        <p:nvSpPr>
          <p:cNvPr id="366" name="TextShape 3"/>
          <p:cNvSpPr txBox="1"/>
          <p:nvPr/>
        </p:nvSpPr>
        <p:spPr>
          <a:xfrm>
            <a:off x="5440320" y="6950160"/>
            <a:ext cx="4160520" cy="364680"/>
          </a:xfrm>
          <a:prstGeom prst="rect">
            <a:avLst/>
          </a:prstGeom>
          <a:noFill/>
          <a:ln w="9360">
            <a:noFill/>
          </a:ln>
        </p:spPr>
        <p:txBody>
          <a:bodyPr anchor="b">
            <a:noAutofit/>
          </a:bodyPr>
          <a:lstStyle/>
          <a:p>
            <a:pPr algn="r">
              <a:lnSpc>
                <a:spcPct val="100000"/>
              </a:lnSpc>
            </a:pPr>
            <a:fld id="{625EF5F7-A2E6-4C2E-82F2-6B0B87E4DFC3}" type="slidenum">
              <a:rPr lang="en-US" sz="1200" b="0" strike="noStrike" spc="-1">
                <a:solidFill>
                  <a:srgbClr val="000000"/>
                </a:solidFill>
                <a:latin typeface="Arial"/>
                <a:ea typeface="+mn-ea"/>
              </a:rPr>
              <a:t>35</a:t>
            </a:fld>
            <a:endParaRPr lang="en-AU" sz="1200" b="0" strike="noStrike" spc="-1">
              <a:latin typeface="Times New Roman"/>
            </a:endParaRPr>
          </a:p>
        </p:txBody>
      </p:sp>
    </p:spTree>
    <p:extLst>
      <p:ext uri="{BB962C8B-B14F-4D97-AF65-F5344CB8AC3E}">
        <p14:creationId xmlns:p14="http://schemas.microsoft.com/office/powerpoint/2010/main" val="23292620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PlaceHolder 1"/>
          <p:cNvSpPr>
            <a:spLocks noGrp="1" noRot="1" noChangeAspect="1"/>
          </p:cNvSpPr>
          <p:nvPr>
            <p:ph type="sldImg"/>
          </p:nvPr>
        </p:nvSpPr>
        <p:spPr>
          <a:xfrm>
            <a:off x="2971800" y="549275"/>
            <a:ext cx="3657600" cy="2743200"/>
          </a:xfrm>
          <a:prstGeom prst="rect">
            <a:avLst/>
          </a:prstGeom>
        </p:spPr>
      </p:sp>
      <p:sp>
        <p:nvSpPr>
          <p:cNvPr id="365" name="PlaceHolder 2"/>
          <p:cNvSpPr>
            <a:spLocks noGrp="1"/>
          </p:cNvSpPr>
          <p:nvPr>
            <p:ph type="body"/>
          </p:nvPr>
        </p:nvSpPr>
        <p:spPr>
          <a:xfrm>
            <a:off x="1279080" y="3475800"/>
            <a:ext cx="7042320" cy="3289680"/>
          </a:xfrm>
          <a:prstGeom prst="rect">
            <a:avLst/>
          </a:prstGeom>
        </p:spPr>
        <p:txBody>
          <a:bodyPr>
            <a:no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AU" dirty="0"/>
          </a:p>
        </p:txBody>
      </p:sp>
      <p:sp>
        <p:nvSpPr>
          <p:cNvPr id="366" name="TextShape 3"/>
          <p:cNvSpPr txBox="1"/>
          <p:nvPr/>
        </p:nvSpPr>
        <p:spPr>
          <a:xfrm>
            <a:off x="5440320" y="6950160"/>
            <a:ext cx="4160520" cy="364680"/>
          </a:xfrm>
          <a:prstGeom prst="rect">
            <a:avLst/>
          </a:prstGeom>
          <a:noFill/>
          <a:ln w="9360">
            <a:noFill/>
          </a:ln>
        </p:spPr>
        <p:txBody>
          <a:bodyPr anchor="b">
            <a:noAutofit/>
          </a:bodyPr>
          <a:lstStyle/>
          <a:p>
            <a:pPr algn="r">
              <a:lnSpc>
                <a:spcPct val="100000"/>
              </a:lnSpc>
            </a:pPr>
            <a:fld id="{625EF5F7-A2E6-4C2E-82F2-6B0B87E4DFC3}" type="slidenum">
              <a:rPr lang="en-US" sz="1200" b="0" strike="noStrike" spc="-1">
                <a:solidFill>
                  <a:srgbClr val="000000"/>
                </a:solidFill>
                <a:latin typeface="Arial"/>
                <a:ea typeface="+mn-ea"/>
              </a:rPr>
              <a:t>36</a:t>
            </a:fld>
            <a:endParaRPr lang="en-AU" sz="1200" b="0" strike="noStrike" spc="-1">
              <a:latin typeface="Times New Roman"/>
            </a:endParaRPr>
          </a:p>
        </p:txBody>
      </p:sp>
    </p:spTree>
    <p:extLst>
      <p:ext uri="{BB962C8B-B14F-4D97-AF65-F5344CB8AC3E}">
        <p14:creationId xmlns:p14="http://schemas.microsoft.com/office/powerpoint/2010/main" val="10085974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PlaceHolder 1"/>
          <p:cNvSpPr>
            <a:spLocks noGrp="1" noRot="1" noChangeAspect="1"/>
          </p:cNvSpPr>
          <p:nvPr>
            <p:ph type="sldImg"/>
          </p:nvPr>
        </p:nvSpPr>
        <p:spPr>
          <a:xfrm>
            <a:off x="2971800" y="549275"/>
            <a:ext cx="3657600" cy="2743200"/>
          </a:xfrm>
          <a:prstGeom prst="rect">
            <a:avLst/>
          </a:prstGeom>
        </p:spPr>
      </p:sp>
      <p:sp>
        <p:nvSpPr>
          <p:cNvPr id="365" name="PlaceHolder 2"/>
          <p:cNvSpPr>
            <a:spLocks noGrp="1"/>
          </p:cNvSpPr>
          <p:nvPr>
            <p:ph type="body"/>
          </p:nvPr>
        </p:nvSpPr>
        <p:spPr>
          <a:xfrm>
            <a:off x="1279080" y="3475800"/>
            <a:ext cx="7042320" cy="3289680"/>
          </a:xfrm>
          <a:prstGeom prst="rect">
            <a:avLst/>
          </a:prstGeom>
        </p:spPr>
        <p:txBody>
          <a:bodyPr>
            <a:noAutofit/>
          </a:bodyPr>
          <a:lstStyle/>
          <a:p>
            <a:pPr algn="just" rtl="0">
              <a:spcBef>
                <a:spcPts val="0"/>
              </a:spcBef>
              <a:spcAft>
                <a:spcPts val="0"/>
              </a:spcAft>
            </a:pPr>
            <a:endParaRPr lang="en-AU" dirty="0"/>
          </a:p>
        </p:txBody>
      </p:sp>
      <p:sp>
        <p:nvSpPr>
          <p:cNvPr id="366" name="TextShape 3"/>
          <p:cNvSpPr txBox="1"/>
          <p:nvPr/>
        </p:nvSpPr>
        <p:spPr>
          <a:xfrm>
            <a:off x="5440320" y="6950160"/>
            <a:ext cx="4160520" cy="364680"/>
          </a:xfrm>
          <a:prstGeom prst="rect">
            <a:avLst/>
          </a:prstGeom>
          <a:noFill/>
          <a:ln w="9360">
            <a:noFill/>
          </a:ln>
        </p:spPr>
        <p:txBody>
          <a:bodyPr anchor="b">
            <a:noAutofit/>
          </a:bodyPr>
          <a:lstStyle/>
          <a:p>
            <a:pPr algn="r">
              <a:lnSpc>
                <a:spcPct val="100000"/>
              </a:lnSpc>
            </a:pPr>
            <a:fld id="{625EF5F7-A2E6-4C2E-82F2-6B0B87E4DFC3}" type="slidenum">
              <a:rPr lang="en-US" sz="1200" b="0" strike="noStrike" spc="-1">
                <a:solidFill>
                  <a:srgbClr val="000000"/>
                </a:solidFill>
                <a:latin typeface="Arial"/>
                <a:ea typeface="+mn-ea"/>
              </a:rPr>
              <a:t>37</a:t>
            </a:fld>
            <a:endParaRPr lang="en-AU" sz="1200" b="0" strike="noStrike" spc="-1">
              <a:latin typeface="Times New Roman"/>
            </a:endParaRPr>
          </a:p>
        </p:txBody>
      </p:sp>
    </p:spTree>
    <p:extLst>
      <p:ext uri="{BB962C8B-B14F-4D97-AF65-F5344CB8AC3E}">
        <p14:creationId xmlns:p14="http://schemas.microsoft.com/office/powerpoint/2010/main" val="30448346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PlaceHolder 1"/>
          <p:cNvSpPr>
            <a:spLocks noGrp="1" noRot="1" noChangeAspect="1"/>
          </p:cNvSpPr>
          <p:nvPr>
            <p:ph type="sldImg"/>
          </p:nvPr>
        </p:nvSpPr>
        <p:spPr>
          <a:xfrm>
            <a:off x="2971800" y="549275"/>
            <a:ext cx="3657600" cy="2743200"/>
          </a:xfrm>
          <a:prstGeom prst="rect">
            <a:avLst/>
          </a:prstGeom>
        </p:spPr>
      </p:sp>
      <p:sp>
        <p:nvSpPr>
          <p:cNvPr id="365" name="PlaceHolder 2"/>
          <p:cNvSpPr>
            <a:spLocks noGrp="1"/>
          </p:cNvSpPr>
          <p:nvPr>
            <p:ph type="body"/>
          </p:nvPr>
        </p:nvSpPr>
        <p:spPr>
          <a:xfrm>
            <a:off x="1279080" y="3475800"/>
            <a:ext cx="7042320" cy="3289680"/>
          </a:xfrm>
          <a:prstGeom prst="rect">
            <a:avLst/>
          </a:prstGeom>
        </p:spPr>
        <p:txBody>
          <a:bodyPr>
            <a:noAutofit/>
          </a:bodyPr>
          <a:lstStyle/>
          <a:p>
            <a:endParaRPr lang="en-AU" dirty="0"/>
          </a:p>
        </p:txBody>
      </p:sp>
      <p:sp>
        <p:nvSpPr>
          <p:cNvPr id="366" name="TextShape 3"/>
          <p:cNvSpPr txBox="1"/>
          <p:nvPr/>
        </p:nvSpPr>
        <p:spPr>
          <a:xfrm>
            <a:off x="5440320" y="6950160"/>
            <a:ext cx="4160520" cy="364680"/>
          </a:xfrm>
          <a:prstGeom prst="rect">
            <a:avLst/>
          </a:prstGeom>
          <a:noFill/>
          <a:ln w="9360">
            <a:noFill/>
          </a:ln>
        </p:spPr>
        <p:txBody>
          <a:bodyPr anchor="b">
            <a:noAutofit/>
          </a:bodyPr>
          <a:lstStyle/>
          <a:p>
            <a:pPr algn="r">
              <a:lnSpc>
                <a:spcPct val="100000"/>
              </a:lnSpc>
            </a:pPr>
            <a:fld id="{625EF5F7-A2E6-4C2E-82F2-6B0B87E4DFC3}" type="slidenum">
              <a:rPr lang="en-US" sz="1200" b="0" strike="noStrike" spc="-1">
                <a:solidFill>
                  <a:srgbClr val="000000"/>
                </a:solidFill>
                <a:latin typeface="Arial"/>
                <a:ea typeface="+mn-ea"/>
              </a:rPr>
              <a:t>38</a:t>
            </a:fld>
            <a:endParaRPr lang="en-AU" sz="1200" b="0" strike="noStrike" spc="-1">
              <a:latin typeface="Times New Roman"/>
            </a:endParaRPr>
          </a:p>
        </p:txBody>
      </p:sp>
    </p:spTree>
    <p:extLst>
      <p:ext uri="{BB962C8B-B14F-4D97-AF65-F5344CB8AC3E}">
        <p14:creationId xmlns:p14="http://schemas.microsoft.com/office/powerpoint/2010/main" val="18161137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PlaceHolder 1"/>
          <p:cNvSpPr>
            <a:spLocks noGrp="1" noRot="1" noChangeAspect="1"/>
          </p:cNvSpPr>
          <p:nvPr>
            <p:ph type="sldImg"/>
          </p:nvPr>
        </p:nvSpPr>
        <p:spPr>
          <a:xfrm>
            <a:off x="2971800" y="549275"/>
            <a:ext cx="3657600" cy="2743200"/>
          </a:xfrm>
          <a:prstGeom prst="rect">
            <a:avLst/>
          </a:prstGeom>
        </p:spPr>
      </p:sp>
      <p:sp>
        <p:nvSpPr>
          <p:cNvPr id="365" name="PlaceHolder 2"/>
          <p:cNvSpPr>
            <a:spLocks noGrp="1"/>
          </p:cNvSpPr>
          <p:nvPr>
            <p:ph type="body"/>
          </p:nvPr>
        </p:nvSpPr>
        <p:spPr>
          <a:xfrm>
            <a:off x="1279080" y="3475800"/>
            <a:ext cx="7042320" cy="3289680"/>
          </a:xfrm>
          <a:prstGeom prst="rect">
            <a:avLst/>
          </a:prstGeom>
        </p:spPr>
        <p:txBody>
          <a:bodyPr>
            <a:no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AU" dirty="0"/>
          </a:p>
        </p:txBody>
      </p:sp>
      <p:sp>
        <p:nvSpPr>
          <p:cNvPr id="366" name="TextShape 3"/>
          <p:cNvSpPr txBox="1"/>
          <p:nvPr/>
        </p:nvSpPr>
        <p:spPr>
          <a:xfrm>
            <a:off x="5440320" y="6950160"/>
            <a:ext cx="4160520" cy="364680"/>
          </a:xfrm>
          <a:prstGeom prst="rect">
            <a:avLst/>
          </a:prstGeom>
          <a:noFill/>
          <a:ln w="9360">
            <a:noFill/>
          </a:ln>
        </p:spPr>
        <p:txBody>
          <a:bodyPr anchor="b">
            <a:noAutofit/>
          </a:bodyPr>
          <a:lstStyle/>
          <a:p>
            <a:pPr algn="r">
              <a:lnSpc>
                <a:spcPct val="100000"/>
              </a:lnSpc>
            </a:pPr>
            <a:fld id="{625EF5F7-A2E6-4C2E-82F2-6B0B87E4DFC3}" type="slidenum">
              <a:rPr lang="en-US" sz="1200" b="0" strike="noStrike" spc="-1">
                <a:solidFill>
                  <a:srgbClr val="000000"/>
                </a:solidFill>
                <a:latin typeface="Arial"/>
                <a:ea typeface="+mn-ea"/>
              </a:rPr>
              <a:t>39</a:t>
            </a:fld>
            <a:endParaRPr lang="en-AU" sz="1200" b="0" strike="noStrike" spc="-1">
              <a:latin typeface="Times New Roman"/>
            </a:endParaRPr>
          </a:p>
        </p:txBody>
      </p:sp>
    </p:spTree>
    <p:extLst>
      <p:ext uri="{BB962C8B-B14F-4D97-AF65-F5344CB8AC3E}">
        <p14:creationId xmlns:p14="http://schemas.microsoft.com/office/powerpoint/2010/main" val="14759465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4</a:t>
            </a:fld>
            <a:endParaRPr lang="en-AU"/>
          </a:p>
        </p:txBody>
      </p:sp>
    </p:spTree>
    <p:extLst>
      <p:ext uri="{BB962C8B-B14F-4D97-AF65-F5344CB8AC3E}">
        <p14:creationId xmlns:p14="http://schemas.microsoft.com/office/powerpoint/2010/main" val="8714027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PlaceHolder 1"/>
          <p:cNvSpPr>
            <a:spLocks noGrp="1" noRot="1" noChangeAspect="1"/>
          </p:cNvSpPr>
          <p:nvPr>
            <p:ph type="sldImg"/>
          </p:nvPr>
        </p:nvSpPr>
        <p:spPr>
          <a:xfrm>
            <a:off x="2971800" y="549275"/>
            <a:ext cx="3657600" cy="2743200"/>
          </a:xfrm>
          <a:prstGeom prst="rect">
            <a:avLst/>
          </a:prstGeom>
        </p:spPr>
      </p:sp>
      <p:sp>
        <p:nvSpPr>
          <p:cNvPr id="365" name="PlaceHolder 2"/>
          <p:cNvSpPr>
            <a:spLocks noGrp="1"/>
          </p:cNvSpPr>
          <p:nvPr>
            <p:ph type="body"/>
          </p:nvPr>
        </p:nvSpPr>
        <p:spPr>
          <a:xfrm>
            <a:off x="1279080" y="3475800"/>
            <a:ext cx="7042320" cy="3289680"/>
          </a:xfrm>
          <a:prstGeom prst="rect">
            <a:avLst/>
          </a:prstGeom>
        </p:spPr>
        <p:txBody>
          <a:bodyPr>
            <a:no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AU" dirty="0"/>
          </a:p>
        </p:txBody>
      </p:sp>
      <p:sp>
        <p:nvSpPr>
          <p:cNvPr id="366" name="TextShape 3"/>
          <p:cNvSpPr txBox="1"/>
          <p:nvPr/>
        </p:nvSpPr>
        <p:spPr>
          <a:xfrm>
            <a:off x="5440320" y="6950160"/>
            <a:ext cx="4160520" cy="364680"/>
          </a:xfrm>
          <a:prstGeom prst="rect">
            <a:avLst/>
          </a:prstGeom>
          <a:noFill/>
          <a:ln w="9360">
            <a:noFill/>
          </a:ln>
        </p:spPr>
        <p:txBody>
          <a:bodyPr anchor="b">
            <a:noAutofit/>
          </a:bodyPr>
          <a:lstStyle/>
          <a:p>
            <a:pPr algn="r">
              <a:lnSpc>
                <a:spcPct val="100000"/>
              </a:lnSpc>
            </a:pPr>
            <a:fld id="{625EF5F7-A2E6-4C2E-82F2-6B0B87E4DFC3}" type="slidenum">
              <a:rPr lang="en-US" sz="1200" b="0" strike="noStrike" spc="-1">
                <a:solidFill>
                  <a:srgbClr val="000000"/>
                </a:solidFill>
                <a:latin typeface="Arial"/>
                <a:ea typeface="+mn-ea"/>
              </a:rPr>
              <a:t>40</a:t>
            </a:fld>
            <a:endParaRPr lang="en-AU" sz="1200" b="0" strike="noStrike" spc="-1">
              <a:latin typeface="Times New Roman"/>
            </a:endParaRPr>
          </a:p>
        </p:txBody>
      </p:sp>
    </p:spTree>
    <p:extLst>
      <p:ext uri="{BB962C8B-B14F-4D97-AF65-F5344CB8AC3E}">
        <p14:creationId xmlns:p14="http://schemas.microsoft.com/office/powerpoint/2010/main" val="326283111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PlaceHolder 1"/>
          <p:cNvSpPr>
            <a:spLocks noGrp="1" noRot="1" noChangeAspect="1"/>
          </p:cNvSpPr>
          <p:nvPr>
            <p:ph type="sldImg"/>
          </p:nvPr>
        </p:nvSpPr>
        <p:spPr>
          <a:xfrm>
            <a:off x="2971800" y="549275"/>
            <a:ext cx="3657600" cy="2743200"/>
          </a:xfrm>
          <a:prstGeom prst="rect">
            <a:avLst/>
          </a:prstGeom>
        </p:spPr>
      </p:sp>
      <p:sp>
        <p:nvSpPr>
          <p:cNvPr id="365" name="PlaceHolder 2"/>
          <p:cNvSpPr>
            <a:spLocks noGrp="1"/>
          </p:cNvSpPr>
          <p:nvPr>
            <p:ph type="body"/>
          </p:nvPr>
        </p:nvSpPr>
        <p:spPr>
          <a:xfrm>
            <a:off x="1279080" y="3475800"/>
            <a:ext cx="7042320" cy="3289680"/>
          </a:xfrm>
          <a:prstGeom prst="rect">
            <a:avLst/>
          </a:prstGeom>
        </p:spPr>
        <p:txBody>
          <a:bodyPr>
            <a:no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AU" dirty="0"/>
          </a:p>
        </p:txBody>
      </p:sp>
      <p:sp>
        <p:nvSpPr>
          <p:cNvPr id="366" name="TextShape 3"/>
          <p:cNvSpPr txBox="1"/>
          <p:nvPr/>
        </p:nvSpPr>
        <p:spPr>
          <a:xfrm>
            <a:off x="5440320" y="6950160"/>
            <a:ext cx="4160520" cy="364680"/>
          </a:xfrm>
          <a:prstGeom prst="rect">
            <a:avLst/>
          </a:prstGeom>
          <a:noFill/>
          <a:ln w="9360">
            <a:noFill/>
          </a:ln>
        </p:spPr>
        <p:txBody>
          <a:bodyPr anchor="b">
            <a:noAutofit/>
          </a:bodyPr>
          <a:lstStyle/>
          <a:p>
            <a:pPr algn="r">
              <a:lnSpc>
                <a:spcPct val="100000"/>
              </a:lnSpc>
            </a:pPr>
            <a:fld id="{625EF5F7-A2E6-4C2E-82F2-6B0B87E4DFC3}" type="slidenum">
              <a:rPr lang="en-US" sz="1200" b="0" strike="noStrike" spc="-1">
                <a:solidFill>
                  <a:srgbClr val="000000"/>
                </a:solidFill>
                <a:latin typeface="Arial"/>
                <a:ea typeface="+mn-ea"/>
              </a:rPr>
              <a:t>41</a:t>
            </a:fld>
            <a:endParaRPr lang="en-AU" sz="1200" b="0" strike="noStrike" spc="-1">
              <a:latin typeface="Times New Roman"/>
            </a:endParaRPr>
          </a:p>
        </p:txBody>
      </p:sp>
    </p:spTree>
    <p:extLst>
      <p:ext uri="{BB962C8B-B14F-4D97-AF65-F5344CB8AC3E}">
        <p14:creationId xmlns:p14="http://schemas.microsoft.com/office/powerpoint/2010/main" val="16816983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PlaceHolder 1"/>
          <p:cNvSpPr>
            <a:spLocks noGrp="1" noRot="1" noChangeAspect="1"/>
          </p:cNvSpPr>
          <p:nvPr>
            <p:ph type="sldImg"/>
          </p:nvPr>
        </p:nvSpPr>
        <p:spPr>
          <a:xfrm>
            <a:off x="2971800" y="549275"/>
            <a:ext cx="3657600" cy="2743200"/>
          </a:xfrm>
          <a:prstGeom prst="rect">
            <a:avLst/>
          </a:prstGeom>
        </p:spPr>
      </p:sp>
      <p:sp>
        <p:nvSpPr>
          <p:cNvPr id="365" name="PlaceHolder 2"/>
          <p:cNvSpPr>
            <a:spLocks noGrp="1"/>
          </p:cNvSpPr>
          <p:nvPr>
            <p:ph type="body"/>
          </p:nvPr>
        </p:nvSpPr>
        <p:spPr>
          <a:xfrm>
            <a:off x="1279080" y="3475800"/>
            <a:ext cx="7042320" cy="3289680"/>
          </a:xfrm>
          <a:prstGeom prst="rect">
            <a:avLst/>
          </a:prstGeom>
        </p:spPr>
        <p:txBody>
          <a:bodyPr>
            <a:no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AU" dirty="0"/>
          </a:p>
        </p:txBody>
      </p:sp>
      <p:sp>
        <p:nvSpPr>
          <p:cNvPr id="366" name="TextShape 3"/>
          <p:cNvSpPr txBox="1"/>
          <p:nvPr/>
        </p:nvSpPr>
        <p:spPr>
          <a:xfrm>
            <a:off x="5440320" y="6950160"/>
            <a:ext cx="4160520" cy="364680"/>
          </a:xfrm>
          <a:prstGeom prst="rect">
            <a:avLst/>
          </a:prstGeom>
          <a:noFill/>
          <a:ln w="9360">
            <a:noFill/>
          </a:ln>
        </p:spPr>
        <p:txBody>
          <a:bodyPr anchor="b">
            <a:noAutofit/>
          </a:bodyPr>
          <a:lstStyle/>
          <a:p>
            <a:pPr algn="r">
              <a:lnSpc>
                <a:spcPct val="100000"/>
              </a:lnSpc>
            </a:pPr>
            <a:fld id="{625EF5F7-A2E6-4C2E-82F2-6B0B87E4DFC3}" type="slidenum">
              <a:rPr lang="en-US" sz="1200" b="0" strike="noStrike" spc="-1">
                <a:solidFill>
                  <a:srgbClr val="000000"/>
                </a:solidFill>
                <a:latin typeface="Arial"/>
                <a:ea typeface="+mn-ea"/>
              </a:rPr>
              <a:t>42</a:t>
            </a:fld>
            <a:endParaRPr lang="en-AU" sz="1200" b="0" strike="noStrike" spc="-1">
              <a:latin typeface="Times New Roman"/>
            </a:endParaRPr>
          </a:p>
        </p:txBody>
      </p:sp>
    </p:spTree>
    <p:extLst>
      <p:ext uri="{BB962C8B-B14F-4D97-AF65-F5344CB8AC3E}">
        <p14:creationId xmlns:p14="http://schemas.microsoft.com/office/powerpoint/2010/main" val="117059441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PlaceHolder 1"/>
          <p:cNvSpPr>
            <a:spLocks noGrp="1" noRot="1" noChangeAspect="1"/>
          </p:cNvSpPr>
          <p:nvPr>
            <p:ph type="sldImg"/>
          </p:nvPr>
        </p:nvSpPr>
        <p:spPr>
          <a:xfrm>
            <a:off x="2971800" y="549275"/>
            <a:ext cx="3657600" cy="2743200"/>
          </a:xfrm>
          <a:prstGeom prst="rect">
            <a:avLst/>
          </a:prstGeom>
        </p:spPr>
      </p:sp>
      <p:sp>
        <p:nvSpPr>
          <p:cNvPr id="365" name="PlaceHolder 2"/>
          <p:cNvSpPr>
            <a:spLocks noGrp="1"/>
          </p:cNvSpPr>
          <p:nvPr>
            <p:ph type="body"/>
          </p:nvPr>
        </p:nvSpPr>
        <p:spPr>
          <a:xfrm>
            <a:off x="1279080" y="3475800"/>
            <a:ext cx="7042320" cy="3289680"/>
          </a:xfrm>
          <a:prstGeom prst="rect">
            <a:avLst/>
          </a:prstGeom>
        </p:spPr>
        <p:txBody>
          <a:bodyPr>
            <a:no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AU" dirty="0"/>
          </a:p>
        </p:txBody>
      </p:sp>
      <p:sp>
        <p:nvSpPr>
          <p:cNvPr id="366" name="TextShape 3"/>
          <p:cNvSpPr txBox="1"/>
          <p:nvPr/>
        </p:nvSpPr>
        <p:spPr>
          <a:xfrm>
            <a:off x="5440320" y="6950160"/>
            <a:ext cx="4160520" cy="364680"/>
          </a:xfrm>
          <a:prstGeom prst="rect">
            <a:avLst/>
          </a:prstGeom>
          <a:noFill/>
          <a:ln w="9360">
            <a:noFill/>
          </a:ln>
        </p:spPr>
        <p:txBody>
          <a:bodyPr anchor="b">
            <a:noAutofit/>
          </a:bodyPr>
          <a:lstStyle/>
          <a:p>
            <a:pPr algn="r">
              <a:lnSpc>
                <a:spcPct val="100000"/>
              </a:lnSpc>
            </a:pPr>
            <a:fld id="{625EF5F7-A2E6-4C2E-82F2-6B0B87E4DFC3}" type="slidenum">
              <a:rPr lang="en-US" sz="1200" b="0" strike="noStrike" spc="-1">
                <a:solidFill>
                  <a:srgbClr val="000000"/>
                </a:solidFill>
                <a:latin typeface="Arial"/>
                <a:ea typeface="+mn-ea"/>
              </a:rPr>
              <a:t>43</a:t>
            </a:fld>
            <a:endParaRPr lang="en-AU" sz="1200" b="0" strike="noStrike" spc="-1">
              <a:latin typeface="Times New Roman"/>
            </a:endParaRPr>
          </a:p>
        </p:txBody>
      </p:sp>
    </p:spTree>
    <p:extLst>
      <p:ext uri="{BB962C8B-B14F-4D97-AF65-F5344CB8AC3E}">
        <p14:creationId xmlns:p14="http://schemas.microsoft.com/office/powerpoint/2010/main" val="245165632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PlaceHolder 1"/>
          <p:cNvSpPr>
            <a:spLocks noGrp="1" noRot="1" noChangeAspect="1"/>
          </p:cNvSpPr>
          <p:nvPr>
            <p:ph type="sldImg"/>
          </p:nvPr>
        </p:nvSpPr>
        <p:spPr>
          <a:xfrm>
            <a:off x="2971800" y="549275"/>
            <a:ext cx="3657600" cy="2743200"/>
          </a:xfrm>
          <a:prstGeom prst="rect">
            <a:avLst/>
          </a:prstGeom>
        </p:spPr>
      </p:sp>
      <p:sp>
        <p:nvSpPr>
          <p:cNvPr id="365" name="PlaceHolder 2"/>
          <p:cNvSpPr>
            <a:spLocks noGrp="1"/>
          </p:cNvSpPr>
          <p:nvPr>
            <p:ph type="body"/>
          </p:nvPr>
        </p:nvSpPr>
        <p:spPr>
          <a:xfrm>
            <a:off x="1279080" y="3475800"/>
            <a:ext cx="7042320" cy="3289680"/>
          </a:xfrm>
          <a:prstGeom prst="rect">
            <a:avLst/>
          </a:prstGeom>
        </p:spPr>
        <p:txBody>
          <a:bodyPr>
            <a:no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AU" dirty="0"/>
          </a:p>
        </p:txBody>
      </p:sp>
      <p:sp>
        <p:nvSpPr>
          <p:cNvPr id="366" name="TextShape 3"/>
          <p:cNvSpPr txBox="1"/>
          <p:nvPr/>
        </p:nvSpPr>
        <p:spPr>
          <a:xfrm>
            <a:off x="5440320" y="6950160"/>
            <a:ext cx="4160520" cy="364680"/>
          </a:xfrm>
          <a:prstGeom prst="rect">
            <a:avLst/>
          </a:prstGeom>
          <a:noFill/>
          <a:ln w="9360">
            <a:noFill/>
          </a:ln>
        </p:spPr>
        <p:txBody>
          <a:bodyPr anchor="b">
            <a:noAutofit/>
          </a:bodyPr>
          <a:lstStyle/>
          <a:p>
            <a:pPr algn="r">
              <a:lnSpc>
                <a:spcPct val="100000"/>
              </a:lnSpc>
            </a:pPr>
            <a:fld id="{625EF5F7-A2E6-4C2E-82F2-6B0B87E4DFC3}" type="slidenum">
              <a:rPr lang="en-US" sz="1200" b="0" strike="noStrike" spc="-1">
                <a:solidFill>
                  <a:srgbClr val="000000"/>
                </a:solidFill>
                <a:latin typeface="Arial"/>
                <a:ea typeface="+mn-ea"/>
              </a:rPr>
              <a:t>44</a:t>
            </a:fld>
            <a:endParaRPr lang="en-AU" sz="1200" b="0" strike="noStrike" spc="-1">
              <a:latin typeface="Times New Roman"/>
            </a:endParaRPr>
          </a:p>
        </p:txBody>
      </p:sp>
    </p:spTree>
    <p:extLst>
      <p:ext uri="{BB962C8B-B14F-4D97-AF65-F5344CB8AC3E}">
        <p14:creationId xmlns:p14="http://schemas.microsoft.com/office/powerpoint/2010/main" val="20949954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PlaceHolder 1"/>
          <p:cNvSpPr>
            <a:spLocks noGrp="1" noRot="1" noChangeAspect="1"/>
          </p:cNvSpPr>
          <p:nvPr>
            <p:ph type="sldImg"/>
          </p:nvPr>
        </p:nvSpPr>
        <p:spPr>
          <a:xfrm>
            <a:off x="2971800" y="549275"/>
            <a:ext cx="3657600" cy="2743200"/>
          </a:xfrm>
          <a:prstGeom prst="rect">
            <a:avLst/>
          </a:prstGeom>
        </p:spPr>
      </p:sp>
      <p:sp>
        <p:nvSpPr>
          <p:cNvPr id="365" name="PlaceHolder 2"/>
          <p:cNvSpPr>
            <a:spLocks noGrp="1"/>
          </p:cNvSpPr>
          <p:nvPr>
            <p:ph type="body"/>
          </p:nvPr>
        </p:nvSpPr>
        <p:spPr>
          <a:xfrm>
            <a:off x="1279080" y="3475800"/>
            <a:ext cx="7042320" cy="3289680"/>
          </a:xfrm>
          <a:prstGeom prst="rect">
            <a:avLst/>
          </a:prstGeom>
        </p:spPr>
        <p:txBody>
          <a:bodyPr>
            <a:no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AU" dirty="0"/>
          </a:p>
        </p:txBody>
      </p:sp>
      <p:sp>
        <p:nvSpPr>
          <p:cNvPr id="366" name="TextShape 3"/>
          <p:cNvSpPr txBox="1"/>
          <p:nvPr/>
        </p:nvSpPr>
        <p:spPr>
          <a:xfrm>
            <a:off x="5440320" y="6950160"/>
            <a:ext cx="4160520" cy="364680"/>
          </a:xfrm>
          <a:prstGeom prst="rect">
            <a:avLst/>
          </a:prstGeom>
          <a:noFill/>
          <a:ln w="9360">
            <a:noFill/>
          </a:ln>
        </p:spPr>
        <p:txBody>
          <a:bodyPr anchor="b">
            <a:noAutofit/>
          </a:bodyPr>
          <a:lstStyle/>
          <a:p>
            <a:pPr algn="r">
              <a:lnSpc>
                <a:spcPct val="100000"/>
              </a:lnSpc>
            </a:pPr>
            <a:fld id="{625EF5F7-A2E6-4C2E-82F2-6B0B87E4DFC3}" type="slidenum">
              <a:rPr lang="en-US" sz="1200" b="0" strike="noStrike" spc="-1">
                <a:solidFill>
                  <a:srgbClr val="000000"/>
                </a:solidFill>
                <a:latin typeface="Arial"/>
                <a:ea typeface="+mn-ea"/>
              </a:rPr>
              <a:t>45</a:t>
            </a:fld>
            <a:endParaRPr lang="en-AU" sz="1200" b="0" strike="noStrike" spc="-1">
              <a:latin typeface="Times New Roman"/>
            </a:endParaRPr>
          </a:p>
        </p:txBody>
      </p:sp>
    </p:spTree>
    <p:extLst>
      <p:ext uri="{BB962C8B-B14F-4D97-AF65-F5344CB8AC3E}">
        <p14:creationId xmlns:p14="http://schemas.microsoft.com/office/powerpoint/2010/main" val="11940142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PlaceHolder 1"/>
          <p:cNvSpPr>
            <a:spLocks noGrp="1" noRot="1" noChangeAspect="1"/>
          </p:cNvSpPr>
          <p:nvPr>
            <p:ph type="sldImg"/>
          </p:nvPr>
        </p:nvSpPr>
        <p:spPr>
          <a:xfrm>
            <a:off x="2971800" y="549275"/>
            <a:ext cx="3657600" cy="2743200"/>
          </a:xfrm>
          <a:prstGeom prst="rect">
            <a:avLst/>
          </a:prstGeom>
        </p:spPr>
      </p:sp>
      <p:sp>
        <p:nvSpPr>
          <p:cNvPr id="365" name="PlaceHolder 2"/>
          <p:cNvSpPr>
            <a:spLocks noGrp="1"/>
          </p:cNvSpPr>
          <p:nvPr>
            <p:ph type="body"/>
          </p:nvPr>
        </p:nvSpPr>
        <p:spPr>
          <a:xfrm>
            <a:off x="1279080" y="3475800"/>
            <a:ext cx="7042320" cy="3289680"/>
          </a:xfrm>
          <a:prstGeom prst="rect">
            <a:avLst/>
          </a:prstGeom>
        </p:spPr>
        <p:txBody>
          <a:bodyPr>
            <a:no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AU" dirty="0"/>
          </a:p>
        </p:txBody>
      </p:sp>
      <p:sp>
        <p:nvSpPr>
          <p:cNvPr id="366" name="TextShape 3"/>
          <p:cNvSpPr txBox="1"/>
          <p:nvPr/>
        </p:nvSpPr>
        <p:spPr>
          <a:xfrm>
            <a:off x="5440320" y="6950160"/>
            <a:ext cx="4160520" cy="364680"/>
          </a:xfrm>
          <a:prstGeom prst="rect">
            <a:avLst/>
          </a:prstGeom>
          <a:noFill/>
          <a:ln w="9360">
            <a:noFill/>
          </a:ln>
        </p:spPr>
        <p:txBody>
          <a:bodyPr anchor="b">
            <a:noAutofit/>
          </a:bodyPr>
          <a:lstStyle/>
          <a:p>
            <a:pPr algn="r">
              <a:lnSpc>
                <a:spcPct val="100000"/>
              </a:lnSpc>
            </a:pPr>
            <a:fld id="{625EF5F7-A2E6-4C2E-82F2-6B0B87E4DFC3}" type="slidenum">
              <a:rPr lang="en-US" sz="1200" b="0" strike="noStrike" spc="-1">
                <a:solidFill>
                  <a:srgbClr val="000000"/>
                </a:solidFill>
                <a:latin typeface="Arial"/>
                <a:ea typeface="+mn-ea"/>
              </a:rPr>
              <a:t>46</a:t>
            </a:fld>
            <a:endParaRPr lang="en-AU" sz="1200" b="0" strike="noStrike" spc="-1">
              <a:latin typeface="Times New Roman"/>
            </a:endParaRPr>
          </a:p>
        </p:txBody>
      </p:sp>
    </p:spTree>
    <p:extLst>
      <p:ext uri="{BB962C8B-B14F-4D97-AF65-F5344CB8AC3E}">
        <p14:creationId xmlns:p14="http://schemas.microsoft.com/office/powerpoint/2010/main" val="117668029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PlaceHolder 1"/>
          <p:cNvSpPr>
            <a:spLocks noGrp="1" noRot="1" noChangeAspect="1"/>
          </p:cNvSpPr>
          <p:nvPr>
            <p:ph type="sldImg"/>
          </p:nvPr>
        </p:nvSpPr>
        <p:spPr>
          <a:xfrm>
            <a:off x="2971800" y="549275"/>
            <a:ext cx="3657600" cy="2743200"/>
          </a:xfrm>
          <a:prstGeom prst="rect">
            <a:avLst/>
          </a:prstGeom>
        </p:spPr>
      </p:sp>
      <p:sp>
        <p:nvSpPr>
          <p:cNvPr id="365" name="PlaceHolder 2"/>
          <p:cNvSpPr>
            <a:spLocks noGrp="1"/>
          </p:cNvSpPr>
          <p:nvPr>
            <p:ph type="body"/>
          </p:nvPr>
        </p:nvSpPr>
        <p:spPr>
          <a:xfrm>
            <a:off x="1279080" y="3475800"/>
            <a:ext cx="7042320" cy="3289680"/>
          </a:xfrm>
          <a:prstGeom prst="rect">
            <a:avLst/>
          </a:prstGeom>
        </p:spPr>
        <p:txBody>
          <a:bodyPr>
            <a:no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AU" dirty="0"/>
          </a:p>
        </p:txBody>
      </p:sp>
      <p:sp>
        <p:nvSpPr>
          <p:cNvPr id="366" name="TextShape 3"/>
          <p:cNvSpPr txBox="1"/>
          <p:nvPr/>
        </p:nvSpPr>
        <p:spPr>
          <a:xfrm>
            <a:off x="5440320" y="6950160"/>
            <a:ext cx="4160520" cy="364680"/>
          </a:xfrm>
          <a:prstGeom prst="rect">
            <a:avLst/>
          </a:prstGeom>
          <a:noFill/>
          <a:ln w="9360">
            <a:noFill/>
          </a:ln>
        </p:spPr>
        <p:txBody>
          <a:bodyPr anchor="b">
            <a:noAutofit/>
          </a:bodyPr>
          <a:lstStyle/>
          <a:p>
            <a:pPr algn="r">
              <a:lnSpc>
                <a:spcPct val="100000"/>
              </a:lnSpc>
            </a:pPr>
            <a:fld id="{625EF5F7-A2E6-4C2E-82F2-6B0B87E4DFC3}" type="slidenum">
              <a:rPr lang="en-US" sz="1200" b="0" strike="noStrike" spc="-1">
                <a:solidFill>
                  <a:srgbClr val="000000"/>
                </a:solidFill>
                <a:latin typeface="Arial"/>
                <a:ea typeface="+mn-ea"/>
              </a:rPr>
              <a:t>47</a:t>
            </a:fld>
            <a:endParaRPr lang="en-AU" sz="1200" b="0" strike="noStrike" spc="-1">
              <a:latin typeface="Times New Roman"/>
            </a:endParaRPr>
          </a:p>
        </p:txBody>
      </p:sp>
    </p:spTree>
    <p:extLst>
      <p:ext uri="{BB962C8B-B14F-4D97-AF65-F5344CB8AC3E}">
        <p14:creationId xmlns:p14="http://schemas.microsoft.com/office/powerpoint/2010/main" val="425970534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PlaceHolder 1"/>
          <p:cNvSpPr>
            <a:spLocks noGrp="1" noRot="1" noChangeAspect="1"/>
          </p:cNvSpPr>
          <p:nvPr>
            <p:ph type="sldImg"/>
          </p:nvPr>
        </p:nvSpPr>
        <p:spPr>
          <a:xfrm>
            <a:off x="2971800" y="549275"/>
            <a:ext cx="3657600" cy="2743200"/>
          </a:xfrm>
          <a:prstGeom prst="rect">
            <a:avLst/>
          </a:prstGeom>
        </p:spPr>
      </p:sp>
      <p:sp>
        <p:nvSpPr>
          <p:cNvPr id="365" name="PlaceHolder 2"/>
          <p:cNvSpPr>
            <a:spLocks noGrp="1"/>
          </p:cNvSpPr>
          <p:nvPr>
            <p:ph type="body"/>
          </p:nvPr>
        </p:nvSpPr>
        <p:spPr>
          <a:xfrm>
            <a:off x="1279080" y="3475800"/>
            <a:ext cx="7042320" cy="3289680"/>
          </a:xfrm>
          <a:prstGeom prst="rect">
            <a:avLst/>
          </a:prstGeom>
        </p:spPr>
        <p:txBody>
          <a:bodyPr>
            <a:no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AU" dirty="0"/>
          </a:p>
        </p:txBody>
      </p:sp>
      <p:sp>
        <p:nvSpPr>
          <p:cNvPr id="366" name="TextShape 3"/>
          <p:cNvSpPr txBox="1"/>
          <p:nvPr/>
        </p:nvSpPr>
        <p:spPr>
          <a:xfrm>
            <a:off x="5440320" y="6950160"/>
            <a:ext cx="4160520" cy="364680"/>
          </a:xfrm>
          <a:prstGeom prst="rect">
            <a:avLst/>
          </a:prstGeom>
          <a:noFill/>
          <a:ln w="9360">
            <a:noFill/>
          </a:ln>
        </p:spPr>
        <p:txBody>
          <a:bodyPr anchor="b">
            <a:noAutofit/>
          </a:bodyPr>
          <a:lstStyle/>
          <a:p>
            <a:pPr algn="r">
              <a:lnSpc>
                <a:spcPct val="100000"/>
              </a:lnSpc>
            </a:pPr>
            <a:fld id="{625EF5F7-A2E6-4C2E-82F2-6B0B87E4DFC3}" type="slidenum">
              <a:rPr lang="en-US" sz="1200" b="0" strike="noStrike" spc="-1">
                <a:solidFill>
                  <a:srgbClr val="000000"/>
                </a:solidFill>
                <a:latin typeface="Arial"/>
                <a:ea typeface="+mn-ea"/>
              </a:rPr>
              <a:t>48</a:t>
            </a:fld>
            <a:endParaRPr lang="en-AU" sz="1200" b="0" strike="noStrike" spc="-1">
              <a:latin typeface="Times New Roman"/>
            </a:endParaRPr>
          </a:p>
        </p:txBody>
      </p:sp>
    </p:spTree>
    <p:extLst>
      <p:ext uri="{BB962C8B-B14F-4D97-AF65-F5344CB8AC3E}">
        <p14:creationId xmlns:p14="http://schemas.microsoft.com/office/powerpoint/2010/main" val="65395232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PlaceHolder 1"/>
          <p:cNvSpPr>
            <a:spLocks noGrp="1" noRot="1" noChangeAspect="1"/>
          </p:cNvSpPr>
          <p:nvPr>
            <p:ph type="sldImg"/>
          </p:nvPr>
        </p:nvSpPr>
        <p:spPr>
          <a:xfrm>
            <a:off x="2971800" y="549275"/>
            <a:ext cx="3657600" cy="2743200"/>
          </a:xfrm>
          <a:prstGeom prst="rect">
            <a:avLst/>
          </a:prstGeom>
        </p:spPr>
      </p:sp>
      <p:sp>
        <p:nvSpPr>
          <p:cNvPr id="365" name="PlaceHolder 2"/>
          <p:cNvSpPr>
            <a:spLocks noGrp="1"/>
          </p:cNvSpPr>
          <p:nvPr>
            <p:ph type="body"/>
          </p:nvPr>
        </p:nvSpPr>
        <p:spPr>
          <a:xfrm>
            <a:off x="1279080" y="3475800"/>
            <a:ext cx="7042320" cy="3289680"/>
          </a:xfrm>
          <a:prstGeom prst="rect">
            <a:avLst/>
          </a:prstGeom>
        </p:spPr>
        <p:txBody>
          <a:bodyPr>
            <a:no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AU" dirty="0"/>
          </a:p>
        </p:txBody>
      </p:sp>
      <p:sp>
        <p:nvSpPr>
          <p:cNvPr id="366" name="TextShape 3"/>
          <p:cNvSpPr txBox="1"/>
          <p:nvPr/>
        </p:nvSpPr>
        <p:spPr>
          <a:xfrm>
            <a:off x="5440320" y="6950160"/>
            <a:ext cx="4160520" cy="364680"/>
          </a:xfrm>
          <a:prstGeom prst="rect">
            <a:avLst/>
          </a:prstGeom>
          <a:noFill/>
          <a:ln w="9360">
            <a:noFill/>
          </a:ln>
        </p:spPr>
        <p:txBody>
          <a:bodyPr anchor="b">
            <a:noAutofit/>
          </a:bodyPr>
          <a:lstStyle/>
          <a:p>
            <a:pPr algn="r">
              <a:lnSpc>
                <a:spcPct val="100000"/>
              </a:lnSpc>
            </a:pPr>
            <a:fld id="{625EF5F7-A2E6-4C2E-82F2-6B0B87E4DFC3}" type="slidenum">
              <a:rPr lang="en-US" sz="1200" b="0" strike="noStrike" spc="-1">
                <a:solidFill>
                  <a:srgbClr val="000000"/>
                </a:solidFill>
                <a:latin typeface="Arial"/>
                <a:ea typeface="+mn-ea"/>
              </a:rPr>
              <a:t>49</a:t>
            </a:fld>
            <a:endParaRPr lang="en-AU" sz="1200" b="0" strike="noStrike" spc="-1">
              <a:latin typeface="Times New Roman"/>
            </a:endParaRPr>
          </a:p>
        </p:txBody>
      </p:sp>
    </p:spTree>
    <p:extLst>
      <p:ext uri="{BB962C8B-B14F-4D97-AF65-F5344CB8AC3E}">
        <p14:creationId xmlns:p14="http://schemas.microsoft.com/office/powerpoint/2010/main" val="34051621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5</a:t>
            </a:fld>
            <a:endParaRPr lang="en-US"/>
          </a:p>
        </p:txBody>
      </p:sp>
    </p:spTree>
    <p:extLst>
      <p:ext uri="{BB962C8B-B14F-4D97-AF65-F5344CB8AC3E}">
        <p14:creationId xmlns:p14="http://schemas.microsoft.com/office/powerpoint/2010/main" val="316336323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PlaceHolder 1"/>
          <p:cNvSpPr>
            <a:spLocks noGrp="1" noRot="1" noChangeAspect="1"/>
          </p:cNvSpPr>
          <p:nvPr>
            <p:ph type="sldImg"/>
          </p:nvPr>
        </p:nvSpPr>
        <p:spPr>
          <a:xfrm>
            <a:off x="2971800" y="549275"/>
            <a:ext cx="3657600" cy="2743200"/>
          </a:xfrm>
          <a:prstGeom prst="rect">
            <a:avLst/>
          </a:prstGeom>
        </p:spPr>
      </p:sp>
      <p:sp>
        <p:nvSpPr>
          <p:cNvPr id="365" name="PlaceHolder 2"/>
          <p:cNvSpPr>
            <a:spLocks noGrp="1"/>
          </p:cNvSpPr>
          <p:nvPr>
            <p:ph type="body"/>
          </p:nvPr>
        </p:nvSpPr>
        <p:spPr>
          <a:xfrm>
            <a:off x="1279080" y="3475800"/>
            <a:ext cx="7042320" cy="3289680"/>
          </a:xfrm>
          <a:prstGeom prst="rect">
            <a:avLst/>
          </a:prstGeom>
        </p:spPr>
        <p:txBody>
          <a:bodyPr>
            <a:no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AU" dirty="0"/>
          </a:p>
        </p:txBody>
      </p:sp>
      <p:sp>
        <p:nvSpPr>
          <p:cNvPr id="366" name="TextShape 3"/>
          <p:cNvSpPr txBox="1"/>
          <p:nvPr/>
        </p:nvSpPr>
        <p:spPr>
          <a:xfrm>
            <a:off x="5440320" y="6950160"/>
            <a:ext cx="4160520" cy="364680"/>
          </a:xfrm>
          <a:prstGeom prst="rect">
            <a:avLst/>
          </a:prstGeom>
          <a:noFill/>
          <a:ln w="9360">
            <a:noFill/>
          </a:ln>
        </p:spPr>
        <p:txBody>
          <a:bodyPr anchor="b">
            <a:noAutofit/>
          </a:bodyPr>
          <a:lstStyle/>
          <a:p>
            <a:pPr algn="r">
              <a:lnSpc>
                <a:spcPct val="100000"/>
              </a:lnSpc>
            </a:pPr>
            <a:fld id="{625EF5F7-A2E6-4C2E-82F2-6B0B87E4DFC3}" type="slidenum">
              <a:rPr lang="en-US" sz="1200" b="0" strike="noStrike" spc="-1">
                <a:solidFill>
                  <a:srgbClr val="000000"/>
                </a:solidFill>
                <a:latin typeface="Arial"/>
                <a:ea typeface="+mn-ea"/>
              </a:rPr>
              <a:t>50</a:t>
            </a:fld>
            <a:endParaRPr lang="en-AU" sz="1200" b="0" strike="noStrike" spc="-1">
              <a:latin typeface="Times New Roman"/>
            </a:endParaRPr>
          </a:p>
        </p:txBody>
      </p:sp>
    </p:spTree>
    <p:extLst>
      <p:ext uri="{BB962C8B-B14F-4D97-AF65-F5344CB8AC3E}">
        <p14:creationId xmlns:p14="http://schemas.microsoft.com/office/powerpoint/2010/main" val="186322479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PlaceHolder 1"/>
          <p:cNvSpPr>
            <a:spLocks noGrp="1" noRot="1" noChangeAspect="1"/>
          </p:cNvSpPr>
          <p:nvPr>
            <p:ph type="sldImg"/>
          </p:nvPr>
        </p:nvSpPr>
        <p:spPr>
          <a:xfrm>
            <a:off x="2971800" y="549275"/>
            <a:ext cx="3657600" cy="2743200"/>
          </a:xfrm>
          <a:prstGeom prst="rect">
            <a:avLst/>
          </a:prstGeom>
        </p:spPr>
      </p:sp>
      <p:sp>
        <p:nvSpPr>
          <p:cNvPr id="365" name="PlaceHolder 2"/>
          <p:cNvSpPr>
            <a:spLocks noGrp="1"/>
          </p:cNvSpPr>
          <p:nvPr>
            <p:ph type="body"/>
          </p:nvPr>
        </p:nvSpPr>
        <p:spPr>
          <a:xfrm>
            <a:off x="1279080" y="3475800"/>
            <a:ext cx="7042320" cy="3289680"/>
          </a:xfrm>
          <a:prstGeom prst="rect">
            <a:avLst/>
          </a:prstGeom>
        </p:spPr>
        <p:txBody>
          <a:bodyPr>
            <a:no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AU" dirty="0"/>
          </a:p>
        </p:txBody>
      </p:sp>
      <p:sp>
        <p:nvSpPr>
          <p:cNvPr id="366" name="TextShape 3"/>
          <p:cNvSpPr txBox="1"/>
          <p:nvPr/>
        </p:nvSpPr>
        <p:spPr>
          <a:xfrm>
            <a:off x="5440320" y="6950160"/>
            <a:ext cx="4160520" cy="364680"/>
          </a:xfrm>
          <a:prstGeom prst="rect">
            <a:avLst/>
          </a:prstGeom>
          <a:noFill/>
          <a:ln w="9360">
            <a:noFill/>
          </a:ln>
        </p:spPr>
        <p:txBody>
          <a:bodyPr anchor="b">
            <a:noAutofit/>
          </a:bodyPr>
          <a:lstStyle/>
          <a:p>
            <a:pPr algn="r">
              <a:lnSpc>
                <a:spcPct val="100000"/>
              </a:lnSpc>
            </a:pPr>
            <a:fld id="{625EF5F7-A2E6-4C2E-82F2-6B0B87E4DFC3}" type="slidenum">
              <a:rPr lang="en-US" sz="1200" b="0" strike="noStrike" spc="-1">
                <a:solidFill>
                  <a:srgbClr val="000000"/>
                </a:solidFill>
                <a:latin typeface="Arial"/>
                <a:ea typeface="+mn-ea"/>
              </a:rPr>
              <a:t>51</a:t>
            </a:fld>
            <a:endParaRPr lang="en-AU" sz="1200" b="0" strike="noStrike" spc="-1">
              <a:latin typeface="Times New Roman"/>
            </a:endParaRPr>
          </a:p>
        </p:txBody>
      </p:sp>
    </p:spTree>
    <p:extLst>
      <p:ext uri="{BB962C8B-B14F-4D97-AF65-F5344CB8AC3E}">
        <p14:creationId xmlns:p14="http://schemas.microsoft.com/office/powerpoint/2010/main" val="202297539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PlaceHolder 1"/>
          <p:cNvSpPr>
            <a:spLocks noGrp="1" noRot="1" noChangeAspect="1"/>
          </p:cNvSpPr>
          <p:nvPr>
            <p:ph type="sldImg"/>
          </p:nvPr>
        </p:nvSpPr>
        <p:spPr>
          <a:xfrm>
            <a:off x="2971800" y="549275"/>
            <a:ext cx="3657600" cy="2743200"/>
          </a:xfrm>
          <a:prstGeom prst="rect">
            <a:avLst/>
          </a:prstGeom>
        </p:spPr>
      </p:sp>
      <p:sp>
        <p:nvSpPr>
          <p:cNvPr id="365" name="PlaceHolder 2"/>
          <p:cNvSpPr>
            <a:spLocks noGrp="1"/>
          </p:cNvSpPr>
          <p:nvPr>
            <p:ph type="body"/>
          </p:nvPr>
        </p:nvSpPr>
        <p:spPr>
          <a:xfrm>
            <a:off x="1279080" y="3475800"/>
            <a:ext cx="7042320" cy="3289680"/>
          </a:xfrm>
          <a:prstGeom prst="rect">
            <a:avLst/>
          </a:prstGeom>
        </p:spPr>
        <p:txBody>
          <a:bodyPr>
            <a:no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AU" dirty="0"/>
          </a:p>
        </p:txBody>
      </p:sp>
      <p:sp>
        <p:nvSpPr>
          <p:cNvPr id="366" name="TextShape 3"/>
          <p:cNvSpPr txBox="1"/>
          <p:nvPr/>
        </p:nvSpPr>
        <p:spPr>
          <a:xfrm>
            <a:off x="5440320" y="6950160"/>
            <a:ext cx="4160520" cy="364680"/>
          </a:xfrm>
          <a:prstGeom prst="rect">
            <a:avLst/>
          </a:prstGeom>
          <a:noFill/>
          <a:ln w="9360">
            <a:noFill/>
          </a:ln>
        </p:spPr>
        <p:txBody>
          <a:bodyPr anchor="b">
            <a:noAutofit/>
          </a:bodyPr>
          <a:lstStyle/>
          <a:p>
            <a:pPr algn="r">
              <a:lnSpc>
                <a:spcPct val="100000"/>
              </a:lnSpc>
            </a:pPr>
            <a:fld id="{625EF5F7-A2E6-4C2E-82F2-6B0B87E4DFC3}" type="slidenum">
              <a:rPr lang="en-US" sz="1200" b="0" strike="noStrike" spc="-1">
                <a:solidFill>
                  <a:srgbClr val="000000"/>
                </a:solidFill>
                <a:latin typeface="Arial"/>
                <a:ea typeface="+mn-ea"/>
              </a:rPr>
              <a:t>52</a:t>
            </a:fld>
            <a:endParaRPr lang="en-AU" sz="1200" b="0" strike="noStrike" spc="-1">
              <a:latin typeface="Times New Roman"/>
            </a:endParaRPr>
          </a:p>
        </p:txBody>
      </p:sp>
    </p:spTree>
    <p:extLst>
      <p:ext uri="{BB962C8B-B14F-4D97-AF65-F5344CB8AC3E}">
        <p14:creationId xmlns:p14="http://schemas.microsoft.com/office/powerpoint/2010/main" val="395180145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53</a:t>
            </a:fld>
            <a:endParaRPr lang="en-US"/>
          </a:p>
        </p:txBody>
      </p:sp>
    </p:spTree>
    <p:extLst>
      <p:ext uri="{BB962C8B-B14F-4D97-AF65-F5344CB8AC3E}">
        <p14:creationId xmlns:p14="http://schemas.microsoft.com/office/powerpoint/2010/main" val="1851400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6</a:t>
            </a:fld>
            <a:endParaRPr lang="en-US"/>
          </a:p>
        </p:txBody>
      </p:sp>
    </p:spTree>
    <p:extLst>
      <p:ext uri="{BB962C8B-B14F-4D97-AF65-F5344CB8AC3E}">
        <p14:creationId xmlns:p14="http://schemas.microsoft.com/office/powerpoint/2010/main" val="26223634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7</a:t>
            </a:fld>
            <a:endParaRPr lang="en-US"/>
          </a:p>
        </p:txBody>
      </p:sp>
    </p:spTree>
    <p:extLst>
      <p:ext uri="{BB962C8B-B14F-4D97-AF65-F5344CB8AC3E}">
        <p14:creationId xmlns:p14="http://schemas.microsoft.com/office/powerpoint/2010/main" val="33831566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8</a:t>
            </a:fld>
            <a:endParaRPr lang="en-US"/>
          </a:p>
        </p:txBody>
      </p:sp>
    </p:spTree>
    <p:extLst>
      <p:ext uri="{BB962C8B-B14F-4D97-AF65-F5344CB8AC3E}">
        <p14:creationId xmlns:p14="http://schemas.microsoft.com/office/powerpoint/2010/main" val="27380779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9</a:t>
            </a:fld>
            <a:endParaRPr lang="en-US"/>
          </a:p>
        </p:txBody>
      </p:sp>
    </p:spTree>
    <p:extLst>
      <p:ext uri="{BB962C8B-B14F-4D97-AF65-F5344CB8AC3E}">
        <p14:creationId xmlns:p14="http://schemas.microsoft.com/office/powerpoint/2010/main" val="818626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24EC0-117D-3241-9E7D-7E6821D75D6A}"/>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3F8BABFE-96D0-7B40-B735-5F4FAB79CB5E}"/>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Tree>
    <p:extLst>
      <p:ext uri="{BB962C8B-B14F-4D97-AF65-F5344CB8AC3E}">
        <p14:creationId xmlns:p14="http://schemas.microsoft.com/office/powerpoint/2010/main" val="824355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83E80-82A4-3443-B954-4879D00F60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2CDACE-B35B-844C-BFF1-9309B1AFF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85153594"/>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A4A55E-2B7B-C049-932A-E7AB359B8CDF}"/>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E4AADDF-398C-2843-AF28-44AF2CA89AA1}"/>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97725532"/>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2" name="Title 1"/>
          <p:cNvSpPr>
            <a:spLocks noGrp="1"/>
          </p:cNvSpPr>
          <p:nvPr>
            <p:ph type="title"/>
          </p:nvPr>
        </p:nvSpPr>
        <p:spPr>
          <a:xfrm>
            <a:off x="1179513" y="1990725"/>
            <a:ext cx="7793037" cy="990600"/>
          </a:xfrm>
        </p:spPr>
        <p:txBody>
          <a:bodyPr/>
          <a:lstStyle>
            <a:lvl1pPr>
              <a:defRPr sz="4000"/>
            </a:lvl1pPr>
          </a:lstStyle>
          <a:p>
            <a:r>
              <a:rPr lang="en-US"/>
              <a:t>Click to edit Master title style</a:t>
            </a:r>
          </a:p>
        </p:txBody>
      </p:sp>
      <p:sp>
        <p:nvSpPr>
          <p:cNvPr id="5" name="Rectangle 111"/>
          <p:cNvSpPr>
            <a:spLocks noChangeArrowheads="1"/>
          </p:cNvSpPr>
          <p:nvPr userDrawn="1"/>
        </p:nvSpPr>
        <p:spPr bwMode="auto">
          <a:xfrm>
            <a:off x="304800" y="838200"/>
            <a:ext cx="787400" cy="3429000"/>
          </a:xfrm>
          <a:prstGeom prst="rect">
            <a:avLst/>
          </a:prstGeom>
          <a:gradFill rotWithShape="0">
            <a:gsLst>
              <a:gs pos="0">
                <a:srgbClr val="708FE6"/>
              </a:gs>
              <a:gs pos="100000">
                <a:srgbClr val="FFFFFF"/>
              </a:gs>
            </a:gsLst>
            <a:lin ang="5400000" scaled="1"/>
          </a:gradFill>
          <a:ln w="9525">
            <a:noFill/>
            <a:miter lim="800000"/>
            <a:headEnd/>
            <a:tailEnd/>
          </a:ln>
          <a:effectLst/>
        </p:spPr>
        <p:txBody>
          <a:bodyPr wrap="none" anchor="ctr"/>
          <a:lstStyle/>
          <a:p>
            <a:endParaRPr lang="en-US"/>
          </a:p>
        </p:txBody>
      </p:sp>
      <p:sp>
        <p:nvSpPr>
          <p:cNvPr id="6" name="Line 110"/>
          <p:cNvSpPr>
            <a:spLocks noChangeShapeType="1"/>
          </p:cNvSpPr>
          <p:nvPr userDrawn="1"/>
        </p:nvSpPr>
        <p:spPr bwMode="auto">
          <a:xfrm>
            <a:off x="842963" y="1143000"/>
            <a:ext cx="0" cy="2895600"/>
          </a:xfrm>
          <a:prstGeom prst="line">
            <a:avLst/>
          </a:prstGeom>
          <a:noFill/>
          <a:ln w="28575">
            <a:solidFill>
              <a:srgbClr val="000000"/>
            </a:solidFill>
            <a:round/>
            <a:headEnd/>
            <a:tailEnd/>
          </a:ln>
          <a:effectLst/>
        </p:spPr>
        <p:txBody>
          <a:bodyPr wrap="none" anchor="ctr"/>
          <a:lstStyle/>
          <a:p>
            <a:endParaRPr lang="en-US"/>
          </a:p>
        </p:txBody>
      </p:sp>
      <p:sp>
        <p:nvSpPr>
          <p:cNvPr id="8" name="Rectangle 13"/>
          <p:cNvSpPr>
            <a:spLocks noGrp="1" noChangeArrowheads="1"/>
          </p:cNvSpPr>
          <p:nvPr>
            <p:ph type="subTitle" idx="1"/>
          </p:nvPr>
        </p:nvSpPr>
        <p:spPr>
          <a:xfrm>
            <a:off x="1363663" y="3944938"/>
            <a:ext cx="6400800" cy="1752600"/>
          </a:xfrm>
        </p:spPr>
        <p:txBody>
          <a:bodyPr/>
          <a:lstStyle>
            <a:lvl1pPr marL="0" indent="0" algn="ctr">
              <a:buFont typeface="Wingdings" pitchFamily="2" charset="2"/>
              <a:buNone/>
              <a:defRPr/>
            </a:lvl1pPr>
          </a:lstStyle>
          <a:p>
            <a:r>
              <a:rPr lang="en-GB"/>
              <a:t>Click to edit Master subtitle style</a:t>
            </a:r>
          </a:p>
        </p:txBody>
      </p:sp>
      <p:sp>
        <p:nvSpPr>
          <p:cNvPr id="10" name="Rectangle 11"/>
          <p:cNvSpPr>
            <a:spLocks noChangeArrowheads="1"/>
          </p:cNvSpPr>
          <p:nvPr userDrawn="1"/>
        </p:nvSpPr>
        <p:spPr bwMode="auto">
          <a:xfrm flipV="1">
            <a:off x="201613" y="3011488"/>
            <a:ext cx="8693150" cy="55562"/>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en-US"/>
          </a:p>
        </p:txBody>
      </p:sp>
      <p:pic>
        <p:nvPicPr>
          <p:cNvPr id="11" name="Picture 10" descr="Penn shield.gif"/>
          <p:cNvPicPr>
            <a:picLocks noChangeAspect="1"/>
          </p:cNvPicPr>
          <p:nvPr userDrawn="1"/>
        </p:nvPicPr>
        <p:blipFill>
          <a:blip r:embed="rId2" cstate="print"/>
          <a:stretch>
            <a:fillRect/>
          </a:stretch>
        </p:blipFill>
        <p:spPr>
          <a:xfrm>
            <a:off x="375795" y="2612508"/>
            <a:ext cx="659107" cy="74019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FF9E0-7368-FE48-ABC7-7B6CDC72D0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CE819C-9B63-C844-BF9E-99C8984B849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83771779"/>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36403-B80C-AD47-8E92-DDB417F06AC9}"/>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A65250AC-A367-404A-9102-99599C424577}"/>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169176196"/>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AC6CB-6DF2-8E45-BBD4-FD2B8F872D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40ED82-904D-A742-BD00-B51BABB90C24}"/>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C25BE2-D9D3-B946-983C-CFAA431FCFDB}"/>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1519119"/>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734E9-A2C0-5149-97FE-8B67B9ADBC7A}"/>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0F9C92-1B00-EC40-83B5-DD8E878C4E02}"/>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8C2F2A3F-35FE-1246-AE60-0FCFAE0218F2}"/>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F22D0A6-1D92-BF47-BDCA-991F540C2879}"/>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F6B092DB-3336-8042-BAA3-836B640A2E6D}"/>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28255482"/>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A816E-19A0-DE4F-B259-15305AD21A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62308706"/>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4259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AE461-B255-F441-9A84-2E5FD8A0CCAB}"/>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C3E02D54-45C4-214C-A1CA-08827EECD063}"/>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DD2236-160D-CC4C-9D2D-B26FB86D57C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Tree>
    <p:extLst>
      <p:ext uri="{BB962C8B-B14F-4D97-AF65-F5344CB8AC3E}">
        <p14:creationId xmlns:p14="http://schemas.microsoft.com/office/powerpoint/2010/main" val="4107872391"/>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810ED-8E34-1B45-93BE-4FE24E422B6F}"/>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E2E54B50-CC6F-EB47-A9B6-AB8F32766B91}"/>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3218F83A-ED88-614E-852D-02667E1E78B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Tree>
    <p:extLst>
      <p:ext uri="{BB962C8B-B14F-4D97-AF65-F5344CB8AC3E}">
        <p14:creationId xmlns:p14="http://schemas.microsoft.com/office/powerpoint/2010/main" val="4050115166"/>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E6B61A-66B2-BF48-888C-025882E8E1AE}"/>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5E4478A-031A-F047-B581-67CB51BB798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50452161"/>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658" r:id="rId12"/>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4.tiff"/><Relationship Id="rId4" Type="http://schemas.openxmlformats.org/officeDocument/2006/relationships/image" Target="../media/image13.jpg"/></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10" name="Group 9" title="intersecting circles">
            <a:extLst>
              <a:ext uri="{FF2B5EF4-FFF2-40B4-BE49-F238E27FC236}">
                <a16:creationId xmlns:a16="http://schemas.microsoft.com/office/drawing/2014/main" id="{D2C4BFA1-2075-4901-9E24-E41D1FDD51FD}"/>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6610" y="498348"/>
            <a:ext cx="7426997" cy="5861304"/>
            <a:chOff x="1155481" y="498348"/>
            <a:chExt cx="9902663" cy="5861304"/>
          </a:xfrm>
        </p:grpSpPr>
        <p:sp>
          <p:nvSpPr>
            <p:cNvPr id="11" name="Oval 5">
              <a:extLst>
                <a:ext uri="{FF2B5EF4-FFF2-40B4-BE49-F238E27FC236}">
                  <a16:creationId xmlns:a16="http://schemas.microsoft.com/office/drawing/2014/main" id="{985A7375-E3AF-4F5C-85AE-17E8832952CA}"/>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sp>
        <p:sp>
          <p:nvSpPr>
            <p:cNvPr id="12" name="Oval 11">
              <a:extLst>
                <a:ext uri="{FF2B5EF4-FFF2-40B4-BE49-F238E27FC236}">
                  <a16:creationId xmlns:a16="http://schemas.microsoft.com/office/drawing/2014/main" id="{F0307F65-8304-4FA8-A841-D4D7625411BE}"/>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sp>
        <p:sp>
          <p:nvSpPr>
            <p:cNvPr id="13" name="Oval 5">
              <a:extLst>
                <a:ext uri="{FF2B5EF4-FFF2-40B4-BE49-F238E27FC236}">
                  <a16:creationId xmlns:a16="http://schemas.microsoft.com/office/drawing/2014/main" id="{C8B8394C-136F-4E05-A002-D93A5E79CD50}"/>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sp>
      </p:grpSp>
      <p:sp>
        <p:nvSpPr>
          <p:cNvPr id="15" name="Rectangle 14" title="ribbon">
            <a:extLst>
              <a:ext uri="{FF2B5EF4-FFF2-40B4-BE49-F238E27FC236}">
                <a16:creationId xmlns:a16="http://schemas.microsoft.com/office/drawing/2014/main" id="{053FB2EE-284F-4C87-AB3D-BBF87A9FAB9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9144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62EA9A19-EA4A-3140-9F24-20270B76E6C0}"/>
              </a:ext>
            </a:extLst>
          </p:cNvPr>
          <p:cNvSpPr>
            <a:spLocks noGrp="1"/>
          </p:cNvSpPr>
          <p:nvPr>
            <p:ph type="subTitle" idx="1"/>
          </p:nvPr>
        </p:nvSpPr>
        <p:spPr>
          <a:xfrm>
            <a:off x="1143000" y="4495800"/>
            <a:ext cx="6858000" cy="762000"/>
          </a:xfrm>
        </p:spPr>
        <p:txBody>
          <a:bodyPr>
            <a:normAutofit/>
          </a:bodyPr>
          <a:lstStyle/>
          <a:p>
            <a:r>
              <a:rPr lang="en-US" dirty="0"/>
              <a:t>D</a:t>
            </a:r>
            <a:r>
              <a:rPr lang="en-AU" dirty="0"/>
              <a:t>r</a:t>
            </a:r>
            <a:r>
              <a:rPr lang="zh-CN" altLang="en-US" dirty="0"/>
              <a:t> </a:t>
            </a:r>
            <a:r>
              <a:rPr lang="en-AU" altLang="zh-CN" dirty="0" err="1"/>
              <a:t>Zhi</a:t>
            </a:r>
            <a:r>
              <a:rPr lang="en-AU" altLang="zh-CN" dirty="0"/>
              <a:t> Zhang</a:t>
            </a:r>
            <a:endParaRPr lang="en-US" dirty="0"/>
          </a:p>
        </p:txBody>
      </p:sp>
      <p:sp>
        <p:nvSpPr>
          <p:cNvPr id="14" name="Title 1">
            <a:extLst>
              <a:ext uri="{FF2B5EF4-FFF2-40B4-BE49-F238E27FC236}">
                <a16:creationId xmlns:a16="http://schemas.microsoft.com/office/drawing/2014/main" id="{A9600650-6680-49D3-9469-763C5995063D}"/>
              </a:ext>
            </a:extLst>
          </p:cNvPr>
          <p:cNvSpPr txBox="1">
            <a:spLocks/>
          </p:cNvSpPr>
          <p:nvPr/>
        </p:nvSpPr>
        <p:spPr>
          <a:xfrm>
            <a:off x="1143000" y="2776538"/>
            <a:ext cx="6858000" cy="1381188"/>
          </a:xfrm>
          <a:prstGeom prst="rect">
            <a:avLst/>
          </a:prstGeom>
        </p:spPr>
        <p:txBody>
          <a:bodyPr vert="horz" lIns="91440" tIns="45720" rIns="91440" bIns="45720" rtlCol="0" anchor="ctr">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fontAlgn="auto">
              <a:spcAft>
                <a:spcPts val="0"/>
              </a:spcAft>
              <a:buClrTx/>
              <a:buSzTx/>
              <a:buFontTx/>
            </a:pPr>
            <a:r>
              <a:rPr lang="en-US" sz="3500" dirty="0">
                <a:solidFill>
                  <a:schemeClr val="bg2"/>
                </a:solidFill>
              </a:rPr>
              <a:t>CITS5503 Exam Exercises</a:t>
            </a:r>
          </a:p>
        </p:txBody>
      </p:sp>
    </p:spTree>
    <p:extLst>
      <p:ext uri="{BB962C8B-B14F-4D97-AF65-F5344CB8AC3E}">
        <p14:creationId xmlns:p14="http://schemas.microsoft.com/office/powerpoint/2010/main" val="81163372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Content Placeholder 2">
            <a:extLst>
              <a:ext uri="{FF2B5EF4-FFF2-40B4-BE49-F238E27FC236}">
                <a16:creationId xmlns:a16="http://schemas.microsoft.com/office/drawing/2014/main" id="{48C9FD1A-BEA8-4909-A67E-0C32848D35A8}"/>
              </a:ext>
            </a:extLst>
          </p:cNvPr>
          <p:cNvSpPr>
            <a:spLocks noGrp="1"/>
          </p:cNvSpPr>
          <p:nvPr>
            <p:ph idx="1"/>
          </p:nvPr>
        </p:nvSpPr>
        <p:spPr>
          <a:xfrm>
            <a:off x="2163290" y="5205030"/>
            <a:ext cx="4527195" cy="465089"/>
          </a:xfrm>
          <a:solidFill>
            <a:schemeClr val="bg1"/>
          </a:solidFill>
        </p:spPr>
        <p:txBody>
          <a:bodyPr>
            <a:normAutofit fontScale="77500" lnSpcReduction="20000"/>
          </a:bodyPr>
          <a:lstStyle/>
          <a:p>
            <a:pPr marL="0" indent="0">
              <a:lnSpc>
                <a:spcPct val="150000"/>
              </a:lnSpc>
              <a:spcBef>
                <a:spcPts val="0"/>
              </a:spcBef>
              <a:buNone/>
            </a:pPr>
            <a:r>
              <a:rPr lang="en-US" sz="1950" dirty="0">
                <a:latin typeface="Comic Sans MS" panose="030F0702030302020204" pitchFamily="66" charset="0"/>
              </a:rPr>
              <a:t>DRAM memory is prone to </a:t>
            </a:r>
            <a:r>
              <a:rPr lang="en-US" sz="1950" dirty="0" err="1">
                <a:latin typeface="Comic Sans MS" panose="030F0702030302020204" pitchFamily="66" charset="0"/>
              </a:rPr>
              <a:t>rowhammer</a:t>
            </a:r>
            <a:r>
              <a:rPr lang="en-US" sz="1950" dirty="0">
                <a:latin typeface="Comic Sans MS" panose="030F0702030302020204" pitchFamily="66" charset="0"/>
              </a:rPr>
              <a:t> faults.</a:t>
            </a:r>
          </a:p>
        </p:txBody>
      </p:sp>
      <p:pic>
        <p:nvPicPr>
          <p:cNvPr id="22" name="Picture 21">
            <a:extLst>
              <a:ext uri="{FF2B5EF4-FFF2-40B4-BE49-F238E27FC236}">
                <a16:creationId xmlns:a16="http://schemas.microsoft.com/office/drawing/2014/main" id="{CACA6CE0-008F-4229-A3C2-CA5D8489858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94517" y="4161138"/>
            <a:ext cx="1224486" cy="815666"/>
          </a:xfrm>
          <a:prstGeom prst="rect">
            <a:avLst/>
          </a:prstGeom>
        </p:spPr>
      </p:pic>
      <p:pic>
        <p:nvPicPr>
          <p:cNvPr id="23" name="Picture 22">
            <a:extLst>
              <a:ext uri="{FF2B5EF4-FFF2-40B4-BE49-F238E27FC236}">
                <a16:creationId xmlns:a16="http://schemas.microsoft.com/office/drawing/2014/main" id="{72D02D36-3280-407E-B7EF-69489DD00BA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8693788">
            <a:off x="3564762" y="4073479"/>
            <a:ext cx="736674" cy="891931"/>
          </a:xfrm>
          <a:prstGeom prst="rect">
            <a:avLst/>
          </a:prstGeom>
        </p:spPr>
      </p:pic>
      <p:pic>
        <p:nvPicPr>
          <p:cNvPr id="25" name="Picture 24">
            <a:extLst>
              <a:ext uri="{FF2B5EF4-FFF2-40B4-BE49-F238E27FC236}">
                <a16:creationId xmlns:a16="http://schemas.microsoft.com/office/drawing/2014/main" id="{5E88D693-DF2A-4B49-937A-2D6822EFE853}"/>
              </a:ext>
            </a:extLst>
          </p:cNvPr>
          <p:cNvPicPr>
            <a:picLocks noChangeAspect="1"/>
          </p:cNvPicPr>
          <p:nvPr/>
        </p:nvPicPr>
        <p:blipFill>
          <a:blip r:embed="rId5"/>
          <a:stretch>
            <a:fillRect/>
          </a:stretch>
        </p:blipFill>
        <p:spPr>
          <a:xfrm>
            <a:off x="2390531" y="2451594"/>
            <a:ext cx="514422" cy="487629"/>
          </a:xfrm>
          <a:prstGeom prst="rect">
            <a:avLst/>
          </a:prstGeom>
        </p:spPr>
      </p:pic>
      <p:pic>
        <p:nvPicPr>
          <p:cNvPr id="27" name="Picture 26">
            <a:extLst>
              <a:ext uri="{FF2B5EF4-FFF2-40B4-BE49-F238E27FC236}">
                <a16:creationId xmlns:a16="http://schemas.microsoft.com/office/drawing/2014/main" id="{A6754B7C-9F02-4BC3-94B1-839F36CE46A7}"/>
              </a:ext>
            </a:extLst>
          </p:cNvPr>
          <p:cNvPicPr>
            <a:picLocks noChangeAspect="1"/>
          </p:cNvPicPr>
          <p:nvPr/>
        </p:nvPicPr>
        <p:blipFill>
          <a:blip r:embed="rId6"/>
          <a:stretch>
            <a:fillRect/>
          </a:stretch>
        </p:blipFill>
        <p:spPr>
          <a:xfrm>
            <a:off x="3933100" y="2216462"/>
            <a:ext cx="2394320" cy="971740"/>
          </a:xfrm>
          <a:prstGeom prst="rect">
            <a:avLst/>
          </a:prstGeom>
        </p:spPr>
      </p:pic>
      <p:sp>
        <p:nvSpPr>
          <p:cNvPr id="29" name="Rectangle 28">
            <a:extLst>
              <a:ext uri="{FF2B5EF4-FFF2-40B4-BE49-F238E27FC236}">
                <a16:creationId xmlns:a16="http://schemas.microsoft.com/office/drawing/2014/main" id="{4DEA5AFE-2988-4F13-94E7-88DACCC391E3}"/>
              </a:ext>
            </a:extLst>
          </p:cNvPr>
          <p:cNvSpPr/>
          <p:nvPr/>
        </p:nvSpPr>
        <p:spPr>
          <a:xfrm>
            <a:off x="2031500" y="2182049"/>
            <a:ext cx="1232486" cy="1052422"/>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125"/>
          </a:p>
        </p:txBody>
      </p:sp>
      <p:sp>
        <p:nvSpPr>
          <p:cNvPr id="30" name="Rectangle 29">
            <a:extLst>
              <a:ext uri="{FF2B5EF4-FFF2-40B4-BE49-F238E27FC236}">
                <a16:creationId xmlns:a16="http://schemas.microsoft.com/office/drawing/2014/main" id="{BE1CAE0A-5C35-4399-90DC-6B96AABFA424}"/>
              </a:ext>
            </a:extLst>
          </p:cNvPr>
          <p:cNvSpPr/>
          <p:nvPr/>
        </p:nvSpPr>
        <p:spPr>
          <a:xfrm>
            <a:off x="3653103" y="2182048"/>
            <a:ext cx="2954317" cy="1052423"/>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125"/>
          </a:p>
        </p:txBody>
      </p:sp>
      <p:sp>
        <p:nvSpPr>
          <p:cNvPr id="32" name="Rectangle 31">
            <a:extLst>
              <a:ext uri="{FF2B5EF4-FFF2-40B4-BE49-F238E27FC236}">
                <a16:creationId xmlns:a16="http://schemas.microsoft.com/office/drawing/2014/main" id="{F05C5228-F69C-415D-8B26-050C5D925AB1}"/>
              </a:ext>
            </a:extLst>
          </p:cNvPr>
          <p:cNvSpPr/>
          <p:nvPr/>
        </p:nvSpPr>
        <p:spPr>
          <a:xfrm>
            <a:off x="6519003" y="3648501"/>
            <a:ext cx="640143" cy="304637"/>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500" dirty="0">
                <a:solidFill>
                  <a:schemeClr val="tx1"/>
                </a:solidFill>
              </a:rPr>
              <a:t>SW</a:t>
            </a:r>
          </a:p>
        </p:txBody>
      </p:sp>
      <p:sp>
        <p:nvSpPr>
          <p:cNvPr id="33" name="Rectangle 32">
            <a:extLst>
              <a:ext uri="{FF2B5EF4-FFF2-40B4-BE49-F238E27FC236}">
                <a16:creationId xmlns:a16="http://schemas.microsoft.com/office/drawing/2014/main" id="{C8E7C011-69B3-4496-BBEF-966487998CBA}"/>
              </a:ext>
            </a:extLst>
          </p:cNvPr>
          <p:cNvSpPr/>
          <p:nvPr/>
        </p:nvSpPr>
        <p:spPr>
          <a:xfrm>
            <a:off x="4340513" y="1634634"/>
            <a:ext cx="1356902" cy="500850"/>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500" dirty="0">
                <a:solidFill>
                  <a:schemeClr val="tx1"/>
                </a:solidFill>
              </a:rPr>
              <a:t>Victim VM</a:t>
            </a:r>
          </a:p>
        </p:txBody>
      </p:sp>
      <p:sp>
        <p:nvSpPr>
          <p:cNvPr id="34" name="Rectangle 33">
            <a:extLst>
              <a:ext uri="{FF2B5EF4-FFF2-40B4-BE49-F238E27FC236}">
                <a16:creationId xmlns:a16="http://schemas.microsoft.com/office/drawing/2014/main" id="{589B5B93-685B-4F7B-B982-2DFB8FA3A598}"/>
              </a:ext>
            </a:extLst>
          </p:cNvPr>
          <p:cNvSpPr/>
          <p:nvPr/>
        </p:nvSpPr>
        <p:spPr>
          <a:xfrm>
            <a:off x="2031499" y="4125610"/>
            <a:ext cx="4575920" cy="815666"/>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125" dirty="0">
              <a:solidFill>
                <a:schemeClr val="tx1"/>
              </a:solidFill>
            </a:endParaRPr>
          </a:p>
        </p:txBody>
      </p:sp>
      <p:cxnSp>
        <p:nvCxnSpPr>
          <p:cNvPr id="35" name="Straight Connector 34">
            <a:extLst>
              <a:ext uri="{FF2B5EF4-FFF2-40B4-BE49-F238E27FC236}">
                <a16:creationId xmlns:a16="http://schemas.microsoft.com/office/drawing/2014/main" id="{3FD65834-DC1A-4AA0-9564-F01B00F336AB}"/>
              </a:ext>
            </a:extLst>
          </p:cNvPr>
          <p:cNvCxnSpPr>
            <a:cxnSpLocks/>
          </p:cNvCxnSpPr>
          <p:nvPr/>
        </p:nvCxnSpPr>
        <p:spPr>
          <a:xfrm>
            <a:off x="1960151" y="3953138"/>
            <a:ext cx="500335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C27A9B61-B738-449A-9656-FFB48F9E510B}"/>
              </a:ext>
            </a:extLst>
          </p:cNvPr>
          <p:cNvSpPr/>
          <p:nvPr/>
        </p:nvSpPr>
        <p:spPr>
          <a:xfrm>
            <a:off x="1899371" y="1606595"/>
            <a:ext cx="1560606" cy="530960"/>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500" dirty="0">
                <a:solidFill>
                  <a:schemeClr val="tx1"/>
                </a:solidFill>
              </a:rPr>
              <a:t>Malicious VM</a:t>
            </a:r>
          </a:p>
        </p:txBody>
      </p:sp>
      <p:sp>
        <p:nvSpPr>
          <p:cNvPr id="37" name="Rectangle 36">
            <a:extLst>
              <a:ext uri="{FF2B5EF4-FFF2-40B4-BE49-F238E27FC236}">
                <a16:creationId xmlns:a16="http://schemas.microsoft.com/office/drawing/2014/main" id="{E581FB60-D519-4F84-B437-1197B68CC4DE}"/>
              </a:ext>
            </a:extLst>
          </p:cNvPr>
          <p:cNvSpPr/>
          <p:nvPr/>
        </p:nvSpPr>
        <p:spPr>
          <a:xfrm>
            <a:off x="6508574" y="3935381"/>
            <a:ext cx="640143" cy="304637"/>
          </a:xfrm>
          <a:prstGeom prst="rect">
            <a:avLst/>
          </a:prstGeom>
          <a:no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500" dirty="0">
                <a:solidFill>
                  <a:schemeClr val="tx1"/>
                </a:solidFill>
              </a:rPr>
              <a:t>HW</a:t>
            </a:r>
          </a:p>
        </p:txBody>
      </p:sp>
      <p:sp>
        <p:nvSpPr>
          <p:cNvPr id="38" name="Rectangle 37">
            <a:extLst>
              <a:ext uri="{FF2B5EF4-FFF2-40B4-BE49-F238E27FC236}">
                <a16:creationId xmlns:a16="http://schemas.microsoft.com/office/drawing/2014/main" id="{B071E0C8-AEA2-469C-8682-F6DE866599B8}"/>
              </a:ext>
            </a:extLst>
          </p:cNvPr>
          <p:cNvSpPr/>
          <p:nvPr/>
        </p:nvSpPr>
        <p:spPr>
          <a:xfrm>
            <a:off x="2031500" y="3375226"/>
            <a:ext cx="4575920" cy="469070"/>
          </a:xfrm>
          <a:prstGeom prst="rect">
            <a:avLst/>
          </a:prstGeom>
          <a:no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500" dirty="0">
                <a:solidFill>
                  <a:schemeClr val="tx1"/>
                </a:solidFill>
              </a:rPr>
              <a:t>VMM/Hypervisor</a:t>
            </a:r>
          </a:p>
        </p:txBody>
      </p:sp>
      <p:pic>
        <p:nvPicPr>
          <p:cNvPr id="40" name="Picture 39">
            <a:extLst>
              <a:ext uri="{FF2B5EF4-FFF2-40B4-BE49-F238E27FC236}">
                <a16:creationId xmlns:a16="http://schemas.microsoft.com/office/drawing/2014/main" id="{A94A3C67-E93D-48DB-A32B-05F5E0BDB2E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484281" y="4247968"/>
            <a:ext cx="689771" cy="629990"/>
          </a:xfrm>
          <a:prstGeom prst="rect">
            <a:avLst/>
          </a:prstGeom>
        </p:spPr>
      </p:pic>
      <p:pic>
        <p:nvPicPr>
          <p:cNvPr id="41" name="Picture 40">
            <a:extLst>
              <a:ext uri="{FF2B5EF4-FFF2-40B4-BE49-F238E27FC236}">
                <a16:creationId xmlns:a16="http://schemas.microsoft.com/office/drawing/2014/main" id="{76B89C05-13A9-43B3-8582-6F3AD1664473}"/>
              </a:ext>
            </a:extLst>
          </p:cNvPr>
          <p:cNvPicPr>
            <a:picLocks noChangeAspect="1"/>
          </p:cNvPicPr>
          <p:nvPr/>
        </p:nvPicPr>
        <p:blipFill>
          <a:blip r:embed="rId8"/>
          <a:stretch>
            <a:fillRect/>
          </a:stretch>
        </p:blipFill>
        <p:spPr>
          <a:xfrm>
            <a:off x="2153860" y="4227253"/>
            <a:ext cx="1183757" cy="548381"/>
          </a:xfrm>
          <a:prstGeom prst="rect">
            <a:avLst/>
          </a:prstGeom>
        </p:spPr>
      </p:pic>
      <p:cxnSp>
        <p:nvCxnSpPr>
          <p:cNvPr id="28" name="Connector: Curved 27">
            <a:extLst>
              <a:ext uri="{FF2B5EF4-FFF2-40B4-BE49-F238E27FC236}">
                <a16:creationId xmlns:a16="http://schemas.microsoft.com/office/drawing/2014/main" id="{E3BF622B-9191-4A6E-9016-65A09711D86E}"/>
              </a:ext>
            </a:extLst>
          </p:cNvPr>
          <p:cNvCxnSpPr>
            <a:cxnSpLocks/>
            <a:stCxn id="25" idx="2"/>
          </p:cNvCxnSpPr>
          <p:nvPr/>
        </p:nvCxnSpPr>
        <p:spPr>
          <a:xfrm rot="16200000" flipH="1">
            <a:off x="2437720" y="3149245"/>
            <a:ext cx="1494662" cy="1074617"/>
          </a:xfrm>
          <a:prstGeom prst="curvedConnector3">
            <a:avLst>
              <a:gd name="adj1" fmla="val 50000"/>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Connector: Curved 30">
            <a:extLst>
              <a:ext uri="{FF2B5EF4-FFF2-40B4-BE49-F238E27FC236}">
                <a16:creationId xmlns:a16="http://schemas.microsoft.com/office/drawing/2014/main" id="{7C6A1FB2-FE4D-433D-8D77-40BE8D521F27}"/>
              </a:ext>
            </a:extLst>
          </p:cNvPr>
          <p:cNvCxnSpPr>
            <a:cxnSpLocks/>
            <a:endCxn id="27" idx="2"/>
          </p:cNvCxnSpPr>
          <p:nvPr/>
        </p:nvCxnSpPr>
        <p:spPr>
          <a:xfrm rot="5400000" flipH="1" flipV="1">
            <a:off x="4020818" y="3205228"/>
            <a:ext cx="1126467" cy="1092416"/>
          </a:xfrm>
          <a:prstGeom prst="curvedConnector3">
            <a:avLst>
              <a:gd name="adj1" fmla="val 61415"/>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4" name="Title 1">
            <a:extLst>
              <a:ext uri="{FF2B5EF4-FFF2-40B4-BE49-F238E27FC236}">
                <a16:creationId xmlns:a16="http://schemas.microsoft.com/office/drawing/2014/main" id="{4E19F95F-A8BF-460E-98E7-2A187F8C3E43}"/>
              </a:ext>
            </a:extLst>
          </p:cNvPr>
          <p:cNvSpPr>
            <a:spLocks noGrp="1"/>
          </p:cNvSpPr>
          <p:nvPr>
            <p:ph type="title"/>
          </p:nvPr>
        </p:nvSpPr>
        <p:spPr>
          <a:xfrm>
            <a:off x="538675" y="130647"/>
            <a:ext cx="8066650" cy="994172"/>
          </a:xfrm>
        </p:spPr>
        <p:txBody>
          <a:bodyPr>
            <a:normAutofit/>
          </a:bodyPr>
          <a:lstStyle/>
          <a:p>
            <a:r>
              <a:rPr lang="en-US" sz="2400" b="1" dirty="0">
                <a:ea typeface="+mn-ea"/>
                <a:cs typeface="+mn-cs"/>
              </a:rPr>
              <a:t>Depleting DNN Model Inference Accuracy through </a:t>
            </a:r>
            <a:r>
              <a:rPr lang="en-US" sz="2400" b="1" dirty="0" err="1">
                <a:ea typeface="+mn-ea"/>
                <a:cs typeface="+mn-cs"/>
              </a:rPr>
              <a:t>Rowhammer</a:t>
            </a:r>
            <a:endParaRPr lang="en-AU" sz="2400" b="1" dirty="0">
              <a:ea typeface="+mn-ea"/>
              <a:cs typeface="+mn-cs"/>
            </a:endParaRPr>
          </a:p>
        </p:txBody>
      </p:sp>
    </p:spTree>
    <p:extLst>
      <p:ext uri="{BB962C8B-B14F-4D97-AF65-F5344CB8AC3E}">
        <p14:creationId xmlns:p14="http://schemas.microsoft.com/office/powerpoint/2010/main" val="28174030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extBox 24">
            <a:extLst>
              <a:ext uri="{FF2B5EF4-FFF2-40B4-BE49-F238E27FC236}">
                <a16:creationId xmlns:a16="http://schemas.microsoft.com/office/drawing/2014/main" id="{D4B184AF-3D61-41E8-A529-A9E6462B542D}"/>
              </a:ext>
            </a:extLst>
          </p:cNvPr>
          <p:cNvSpPr txBox="1"/>
          <p:nvPr/>
        </p:nvSpPr>
        <p:spPr>
          <a:xfrm>
            <a:off x="221397" y="346446"/>
            <a:ext cx="5098747" cy="461665"/>
          </a:xfrm>
          <a:prstGeom prst="rect">
            <a:avLst/>
          </a:prstGeom>
          <a:noFill/>
        </p:spPr>
        <p:txBody>
          <a:bodyPr wrap="square">
            <a:spAutoFit/>
          </a:bodyPr>
          <a:lstStyle/>
          <a:p>
            <a:r>
              <a:rPr lang="en-AU" sz="2400" b="1" dirty="0">
                <a:latin typeface="+mj-lt"/>
              </a:rPr>
              <a:t>Inference: A well-trained DNN model</a:t>
            </a:r>
          </a:p>
        </p:txBody>
      </p:sp>
      <p:pic>
        <p:nvPicPr>
          <p:cNvPr id="7" name="Content Placeholder 6">
            <a:extLst>
              <a:ext uri="{FF2B5EF4-FFF2-40B4-BE49-F238E27FC236}">
                <a16:creationId xmlns:a16="http://schemas.microsoft.com/office/drawing/2014/main" id="{0115D815-9407-4613-B7C3-3EEB8705C97F}"/>
              </a:ext>
            </a:extLst>
          </p:cNvPr>
          <p:cNvPicPr>
            <a:picLocks noGrp="1" noChangeAspect="1"/>
          </p:cNvPicPr>
          <p:nvPr>
            <p:ph idx="1"/>
          </p:nvPr>
        </p:nvPicPr>
        <p:blipFill>
          <a:blip r:embed="rId3">
            <a:extLst>
              <a:ext uri="{28A0092B-C50C-407E-A947-70E740481C1C}">
                <a14:useLocalDpi xmlns:a14="http://schemas.microsoft.com/office/drawing/2010/main"/>
              </a:ext>
            </a:extLst>
          </a:blip>
          <a:stretch>
            <a:fillRect/>
          </a:stretch>
        </p:blipFill>
        <p:spPr>
          <a:xfrm>
            <a:off x="1128487" y="1249870"/>
            <a:ext cx="6277426" cy="3295649"/>
          </a:xfrm>
          <a:prstGeom prst="rect">
            <a:avLst/>
          </a:prstGeom>
        </p:spPr>
      </p:pic>
    </p:spTree>
    <p:extLst>
      <p:ext uri="{BB962C8B-B14F-4D97-AF65-F5344CB8AC3E}">
        <p14:creationId xmlns:p14="http://schemas.microsoft.com/office/powerpoint/2010/main" val="443434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938292">
            <a:off x="6173206" y="1502557"/>
            <a:ext cx="2426970" cy="2938463"/>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708113">
            <a:off x="3099117" y="1769040"/>
            <a:ext cx="2246446" cy="1932880"/>
          </a:xfrm>
          <a:prstGeom prst="rect">
            <a:avLst/>
          </a:prstGeom>
        </p:spPr>
      </p:pic>
      <p:sp>
        <p:nvSpPr>
          <p:cNvPr id="5" name="Content Placeholder 2"/>
          <p:cNvSpPr txBox="1">
            <a:spLocks/>
          </p:cNvSpPr>
          <p:nvPr/>
        </p:nvSpPr>
        <p:spPr>
          <a:xfrm>
            <a:off x="3148752" y="3176850"/>
            <a:ext cx="2983106" cy="878890"/>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sz="2400" dirty="0"/>
          </a:p>
          <a:p>
            <a:pPr marL="0" indent="0">
              <a:buNone/>
            </a:pPr>
            <a:r>
              <a:rPr lang="en-US" sz="2100" dirty="0">
                <a:latin typeface="Comic Sans MS" panose="030F0902030302020204" pitchFamily="66" charset="0"/>
              </a:rPr>
              <a:t>Frequently accessing </a:t>
            </a:r>
          </a:p>
        </p:txBody>
      </p:sp>
      <p:sp>
        <p:nvSpPr>
          <p:cNvPr id="9" name="Content Placeholder 2"/>
          <p:cNvSpPr txBox="1">
            <a:spLocks/>
          </p:cNvSpPr>
          <p:nvPr/>
        </p:nvSpPr>
        <p:spPr>
          <a:xfrm>
            <a:off x="6634334" y="3631251"/>
            <a:ext cx="2986495" cy="878890"/>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100" dirty="0">
                <a:latin typeface="Comic Sans MS" panose="030F0902030302020204" pitchFamily="66" charset="0"/>
              </a:rPr>
              <a:t>DRAM rows</a:t>
            </a:r>
          </a:p>
        </p:txBody>
      </p:sp>
      <p:sp>
        <p:nvSpPr>
          <p:cNvPr id="10" name="Content Placeholder 2"/>
          <p:cNvSpPr txBox="1">
            <a:spLocks/>
          </p:cNvSpPr>
          <p:nvPr/>
        </p:nvSpPr>
        <p:spPr>
          <a:xfrm>
            <a:off x="780037" y="3618220"/>
            <a:ext cx="2986495" cy="878890"/>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100" dirty="0">
                <a:latin typeface="Comic Sans MS" panose="030F0902030302020204" pitchFamily="66" charset="0"/>
              </a:rPr>
              <a:t>Rowhammer:</a:t>
            </a:r>
          </a:p>
        </p:txBody>
      </p:sp>
      <p:cxnSp>
        <p:nvCxnSpPr>
          <p:cNvPr id="12" name="Straight Connector 11"/>
          <p:cNvCxnSpPr/>
          <p:nvPr/>
        </p:nvCxnSpPr>
        <p:spPr>
          <a:xfrm>
            <a:off x="5283056" y="2442259"/>
            <a:ext cx="545692" cy="390419"/>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8" name="Content Placeholder 2"/>
          <p:cNvSpPr txBox="1">
            <a:spLocks/>
          </p:cNvSpPr>
          <p:nvPr/>
        </p:nvSpPr>
        <p:spPr>
          <a:xfrm>
            <a:off x="535903" y="834047"/>
            <a:ext cx="4669490" cy="1157427"/>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sz="2400" dirty="0"/>
          </a:p>
          <a:p>
            <a:pPr marL="0" indent="0">
              <a:buNone/>
            </a:pPr>
            <a:r>
              <a:rPr lang="en-US" sz="2100" dirty="0">
                <a:latin typeface="Comic Sans MS" panose="030F0702030302020204" pitchFamily="66" charset="0"/>
                <a:ea typeface="+mj-ea"/>
                <a:cs typeface="+mj-cs"/>
              </a:rPr>
              <a:t>What is </a:t>
            </a:r>
            <a:r>
              <a:rPr lang="en-US" sz="2100" dirty="0" err="1">
                <a:latin typeface="Comic Sans MS" panose="030F0702030302020204" pitchFamily="66" charset="0"/>
                <a:ea typeface="+mj-ea"/>
                <a:cs typeface="+mj-cs"/>
              </a:rPr>
              <a:t>Rowhammer</a:t>
            </a:r>
            <a:r>
              <a:rPr lang="en-US" sz="2100" dirty="0">
                <a:latin typeface="Comic Sans MS" panose="030F0702030302020204" pitchFamily="66" charset="0"/>
                <a:ea typeface="+mj-ea"/>
                <a:cs typeface="+mj-cs"/>
              </a:rPr>
              <a:t> ?</a:t>
            </a:r>
          </a:p>
        </p:txBody>
      </p:sp>
      <p:pic>
        <p:nvPicPr>
          <p:cNvPr id="11" name="Picture 10">
            <a:extLst>
              <a:ext uri="{FF2B5EF4-FFF2-40B4-BE49-F238E27FC236}">
                <a16:creationId xmlns:a16="http://schemas.microsoft.com/office/drawing/2014/main" id="{59AC41D3-A852-493D-BF84-8E56438F7415}"/>
              </a:ext>
            </a:extLst>
          </p:cNvPr>
          <p:cNvPicPr>
            <a:picLocks noChangeAspect="1"/>
          </p:cNvPicPr>
          <p:nvPr/>
        </p:nvPicPr>
        <p:blipFill>
          <a:blip r:embed="rId5"/>
          <a:stretch>
            <a:fillRect/>
          </a:stretch>
        </p:blipFill>
        <p:spPr>
          <a:xfrm>
            <a:off x="533833" y="2081379"/>
            <a:ext cx="2112443" cy="1502165"/>
          </a:xfrm>
          <a:prstGeom prst="rect">
            <a:avLst/>
          </a:prstGeom>
        </p:spPr>
      </p:pic>
    </p:spTree>
    <p:extLst>
      <p:ext uri="{BB962C8B-B14F-4D97-AF65-F5344CB8AC3E}">
        <p14:creationId xmlns:p14="http://schemas.microsoft.com/office/powerpoint/2010/main" val="464305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double-sided-hammer.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0955" y="1787989"/>
            <a:ext cx="5486133" cy="3488286"/>
          </a:xfrm>
          <a:prstGeom prst="rect">
            <a:avLst/>
          </a:prstGeom>
        </p:spPr>
      </p:pic>
      <p:sp>
        <p:nvSpPr>
          <p:cNvPr id="13" name="Content Placeholder 2"/>
          <p:cNvSpPr txBox="1">
            <a:spLocks/>
          </p:cNvSpPr>
          <p:nvPr/>
        </p:nvSpPr>
        <p:spPr>
          <a:xfrm>
            <a:off x="269511" y="240679"/>
            <a:ext cx="7355932" cy="1565135"/>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buClr>
                <a:schemeClr val="tx1"/>
              </a:buClr>
              <a:buSzPct val="100000"/>
              <a:buFont typeface="Arial" panose="020B0604020202020204" pitchFamily="34" charset="0"/>
              <a:buChar char="•"/>
            </a:pPr>
            <a:r>
              <a:rPr lang="en-AU" sz="2000" dirty="0"/>
              <a:t>A memory access opens a DRAM bank</a:t>
            </a:r>
          </a:p>
          <a:p>
            <a:pPr>
              <a:buClr>
                <a:schemeClr val="tx1"/>
              </a:buClr>
              <a:buSzPct val="100000"/>
            </a:pPr>
            <a:r>
              <a:rPr lang="en-AU" sz="2000" dirty="0"/>
              <a:t>A bank has rows of cells</a:t>
            </a:r>
          </a:p>
          <a:p>
            <a:pPr>
              <a:buClr>
                <a:schemeClr val="tx1"/>
              </a:buClr>
              <a:buSzPct val="100000"/>
            </a:pPr>
            <a:r>
              <a:rPr lang="en-AU" sz="2000" dirty="0"/>
              <a:t>A cell is either charged or discharged to store bit 0 or 1</a:t>
            </a:r>
          </a:p>
          <a:p>
            <a:pPr>
              <a:buClr>
                <a:schemeClr val="tx1"/>
              </a:buClr>
              <a:buSzPct val="100000"/>
            </a:pPr>
            <a:r>
              <a:rPr lang="en-AU" sz="2000" dirty="0"/>
              <a:t>Row buffer facilitates memory access </a:t>
            </a:r>
            <a:endParaRPr lang="en-US" sz="2000" dirty="0"/>
          </a:p>
          <a:p>
            <a:pPr marL="0" indent="0" algn="ctr">
              <a:buNone/>
            </a:pPr>
            <a:endParaRPr lang="en-US" sz="1800" dirty="0">
              <a:latin typeface="Comic Sans MS" panose="030F0702030302020204" pitchFamily="66" charset="0"/>
            </a:endParaRPr>
          </a:p>
        </p:txBody>
      </p:sp>
      <p:sp>
        <p:nvSpPr>
          <p:cNvPr id="4" name="Content Placeholder 2">
            <a:extLst>
              <a:ext uri="{FF2B5EF4-FFF2-40B4-BE49-F238E27FC236}">
                <a16:creationId xmlns:a16="http://schemas.microsoft.com/office/drawing/2014/main" id="{1F2E8368-EEE3-459A-A801-C6618C26CE9F}"/>
              </a:ext>
            </a:extLst>
          </p:cNvPr>
          <p:cNvSpPr txBox="1">
            <a:spLocks/>
          </p:cNvSpPr>
          <p:nvPr/>
        </p:nvSpPr>
        <p:spPr>
          <a:xfrm>
            <a:off x="269511" y="5276275"/>
            <a:ext cx="7486560" cy="732639"/>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buClr>
                <a:schemeClr val="tx1"/>
              </a:buClr>
              <a:buSzPct val="100000"/>
              <a:buFont typeface="Arial" panose="020B0604020202020204" pitchFamily="34" charset="0"/>
              <a:buChar char="•"/>
            </a:pPr>
            <a:r>
              <a:rPr lang="en-AU" sz="2000" dirty="0"/>
              <a:t>Alternating row access clears row buffer </a:t>
            </a:r>
            <a:endParaRPr lang="en-US" sz="2000" dirty="0"/>
          </a:p>
          <a:p>
            <a:pPr marL="0" indent="0" algn="ctr">
              <a:buNone/>
            </a:pPr>
            <a:endParaRPr lang="en-US" sz="1800" dirty="0">
              <a:latin typeface="Comic Sans MS" panose="030F0702030302020204" pitchFamily="66" charset="0"/>
            </a:endParaRPr>
          </a:p>
        </p:txBody>
      </p:sp>
    </p:spTree>
    <p:extLst>
      <p:ext uri="{BB962C8B-B14F-4D97-AF65-F5344CB8AC3E}">
        <p14:creationId xmlns:p14="http://schemas.microsoft.com/office/powerpoint/2010/main" val="3718469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7700" y="1251241"/>
            <a:ext cx="4624034" cy="3986213"/>
          </a:xfrm>
          <a:prstGeom prst="rect">
            <a:avLst/>
          </a:prstGeom>
        </p:spPr>
      </p:pic>
      <p:sp>
        <p:nvSpPr>
          <p:cNvPr id="8" name="Content Placeholder 2"/>
          <p:cNvSpPr txBox="1">
            <a:spLocks/>
          </p:cNvSpPr>
          <p:nvPr/>
        </p:nvSpPr>
        <p:spPr>
          <a:xfrm>
            <a:off x="305002" y="868241"/>
            <a:ext cx="4950765" cy="682946"/>
          </a:xfrm>
          <a:prstGeom prst="rect">
            <a:avLst/>
          </a:prstGeom>
        </p:spPr>
        <p:txBody>
          <a:bodyPr vert="horz" lIns="68580" tIns="34290" rIns="68580" bIns="34290"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sz="1800" dirty="0"/>
          </a:p>
          <a:p>
            <a:pPr marL="0" indent="0">
              <a:buNone/>
            </a:pPr>
            <a:r>
              <a:rPr lang="en-AU" sz="2100" dirty="0" err="1">
                <a:latin typeface="Comic Sans MS" panose="030F0702030302020204" pitchFamily="66" charset="0"/>
                <a:ea typeface="+mj-ea"/>
                <a:cs typeface="+mj-cs"/>
              </a:rPr>
              <a:t>Rowhammer</a:t>
            </a:r>
            <a:r>
              <a:rPr lang="en-AU" sz="2100" dirty="0">
                <a:latin typeface="Comic Sans MS" panose="030F0702030302020204" pitchFamily="66" charset="0"/>
                <a:ea typeface="+mj-ea"/>
                <a:cs typeface="+mj-cs"/>
              </a:rPr>
              <a:t> Fault</a:t>
            </a:r>
            <a:endParaRPr lang="en-US" sz="2100" dirty="0">
              <a:latin typeface="Comic Sans MS" panose="030F0702030302020204" pitchFamily="66" charset="0"/>
              <a:ea typeface="+mj-ea"/>
              <a:cs typeface="+mj-cs"/>
            </a:endParaRPr>
          </a:p>
        </p:txBody>
      </p:sp>
      <p:sp>
        <p:nvSpPr>
          <p:cNvPr id="9" name="Rectangle 8">
            <a:extLst>
              <a:ext uri="{FF2B5EF4-FFF2-40B4-BE49-F238E27FC236}">
                <a16:creationId xmlns:a16="http://schemas.microsoft.com/office/drawing/2014/main" id="{B455F24D-CB95-4697-A721-50A74D4ED3B4}"/>
              </a:ext>
            </a:extLst>
          </p:cNvPr>
          <p:cNvSpPr/>
          <p:nvPr/>
        </p:nvSpPr>
        <p:spPr>
          <a:xfrm>
            <a:off x="0" y="1966048"/>
            <a:ext cx="4395434" cy="1278299"/>
          </a:xfrm>
          <a:prstGeom prst="rect">
            <a:avLst/>
          </a:prstGeom>
        </p:spPr>
        <p:txBody>
          <a:bodyPr wrap="square">
            <a:spAutoFit/>
          </a:bodyPr>
          <a:lstStyle/>
          <a:p>
            <a:pPr>
              <a:lnSpc>
                <a:spcPct val="150000"/>
              </a:lnSpc>
              <a:spcBef>
                <a:spcPts val="450"/>
              </a:spcBef>
              <a:spcAft>
                <a:spcPts val="450"/>
              </a:spcAft>
            </a:pPr>
            <a:r>
              <a:rPr lang="en-AU" sz="1500" dirty="0">
                <a:latin typeface="Comic Sans MS" panose="030F0702030302020204" pitchFamily="66" charset="0"/>
              </a:rPr>
              <a:t>frequently activating rows </a:t>
            </a:r>
            <a:r>
              <a:rPr lang="en-AU" sz="1500" i="1" dirty="0">
                <a:solidFill>
                  <a:srgbClr val="C00000"/>
                </a:solidFill>
                <a:latin typeface="Comic Sans MS" panose="030F0702030302020204" pitchFamily="66" charset="0"/>
              </a:rPr>
              <a:t>n+1</a:t>
            </a:r>
            <a:r>
              <a:rPr lang="en-AU" sz="1500" dirty="0">
                <a:solidFill>
                  <a:srgbClr val="C00000"/>
                </a:solidFill>
                <a:latin typeface="Comic Sans MS" panose="030F0702030302020204" pitchFamily="66" charset="0"/>
              </a:rPr>
              <a:t> </a:t>
            </a:r>
            <a:r>
              <a:rPr lang="en-AU" sz="1500" dirty="0">
                <a:latin typeface="Comic Sans MS" panose="030F0702030302020204" pitchFamily="66" charset="0"/>
              </a:rPr>
              <a:t>&amp; </a:t>
            </a:r>
            <a:r>
              <a:rPr lang="en-AU" sz="1500" i="1" dirty="0">
                <a:solidFill>
                  <a:srgbClr val="C00000"/>
                </a:solidFill>
                <a:latin typeface="Comic Sans MS" panose="030F0702030302020204" pitchFamily="66" charset="0"/>
              </a:rPr>
              <a:t>n-1</a:t>
            </a:r>
            <a:r>
              <a:rPr lang="en-AU" sz="1500" i="1" dirty="0">
                <a:latin typeface="Comic Sans MS" panose="030F0702030302020204" pitchFamily="66" charset="0"/>
              </a:rPr>
              <a:t> </a:t>
            </a:r>
            <a:r>
              <a:rPr lang="en-AU" sz="1500" dirty="0">
                <a:latin typeface="Comic Sans MS" panose="030F0702030302020204" pitchFamily="66" charset="0"/>
              </a:rPr>
              <a:t>cause </a:t>
            </a:r>
            <a:r>
              <a:rPr lang="en-US" altLang="zh-CN" sz="1500" dirty="0">
                <a:latin typeface="Comic Sans MS" panose="030F0702030302020204" pitchFamily="66" charset="0"/>
              </a:rPr>
              <a:t>permanent </a:t>
            </a:r>
            <a:r>
              <a:rPr lang="en-AU" sz="1500" dirty="0">
                <a:latin typeface="Comic Sans MS" panose="030F0702030302020204" pitchFamily="66" charset="0"/>
              </a:rPr>
              <a:t>charge leakage (</a:t>
            </a:r>
            <a:r>
              <a:rPr lang="en-AU" sz="1500" dirty="0">
                <a:solidFill>
                  <a:srgbClr val="C00000"/>
                </a:solidFill>
                <a:latin typeface="Comic Sans MS" panose="030F0702030302020204" pitchFamily="66" charset="0"/>
              </a:rPr>
              <a:t>bit flips) </a:t>
            </a:r>
            <a:r>
              <a:rPr lang="en-AU" sz="1500" dirty="0">
                <a:latin typeface="Comic Sans MS" panose="030F0702030302020204" pitchFamily="66" charset="0"/>
              </a:rPr>
              <a:t>in row</a:t>
            </a:r>
            <a:r>
              <a:rPr lang="en-AU" sz="1500" dirty="0">
                <a:solidFill>
                  <a:srgbClr val="C00000"/>
                </a:solidFill>
                <a:latin typeface="Comic Sans MS" panose="030F0702030302020204" pitchFamily="66" charset="0"/>
              </a:rPr>
              <a:t> </a:t>
            </a:r>
            <a:r>
              <a:rPr lang="en-AU" sz="1500" i="1" dirty="0">
                <a:solidFill>
                  <a:srgbClr val="C00000"/>
                </a:solidFill>
                <a:latin typeface="Comic Sans MS" panose="030F0702030302020204" pitchFamily="66" charset="0"/>
              </a:rPr>
              <a:t>n</a:t>
            </a:r>
          </a:p>
          <a:p>
            <a:pPr>
              <a:lnSpc>
                <a:spcPct val="150000"/>
              </a:lnSpc>
            </a:pPr>
            <a:endParaRPr lang="en-AU" sz="900" dirty="0"/>
          </a:p>
          <a:p>
            <a:pPr marL="257175" indent="-257175">
              <a:buFont typeface="Wingdings" panose="05000000000000000000" pitchFamily="2" charset="2"/>
              <a:buChar char="Ø"/>
            </a:pPr>
            <a:endParaRPr lang="en-AU" sz="1050" dirty="0"/>
          </a:p>
        </p:txBody>
      </p:sp>
    </p:spTree>
    <p:extLst>
      <p:ext uri="{BB962C8B-B14F-4D97-AF65-F5344CB8AC3E}">
        <p14:creationId xmlns:p14="http://schemas.microsoft.com/office/powerpoint/2010/main" val="4038771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7700" y="1251241"/>
            <a:ext cx="4624034" cy="3986213"/>
          </a:xfrm>
          <a:prstGeom prst="rect">
            <a:avLst/>
          </a:prstGeom>
        </p:spPr>
      </p:pic>
      <p:sp>
        <p:nvSpPr>
          <p:cNvPr id="8" name="Content Placeholder 2"/>
          <p:cNvSpPr txBox="1">
            <a:spLocks/>
          </p:cNvSpPr>
          <p:nvPr/>
        </p:nvSpPr>
        <p:spPr>
          <a:xfrm>
            <a:off x="305002" y="868241"/>
            <a:ext cx="4950765" cy="682946"/>
          </a:xfrm>
          <a:prstGeom prst="rect">
            <a:avLst/>
          </a:prstGeom>
        </p:spPr>
        <p:txBody>
          <a:bodyPr vert="horz" lIns="68580" tIns="34290" rIns="68580" bIns="34290"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sz="1800" dirty="0"/>
          </a:p>
          <a:p>
            <a:pPr marL="0" indent="0">
              <a:buNone/>
            </a:pPr>
            <a:r>
              <a:rPr lang="en-AU" sz="2100" dirty="0" err="1">
                <a:latin typeface="Comic Sans MS" panose="030F0702030302020204" pitchFamily="66" charset="0"/>
                <a:ea typeface="+mj-ea"/>
                <a:cs typeface="+mj-cs"/>
              </a:rPr>
              <a:t>Rowhammer</a:t>
            </a:r>
            <a:r>
              <a:rPr lang="en-AU" sz="2100" dirty="0">
                <a:latin typeface="Comic Sans MS" panose="030F0702030302020204" pitchFamily="66" charset="0"/>
                <a:ea typeface="+mj-ea"/>
                <a:cs typeface="+mj-cs"/>
              </a:rPr>
              <a:t> Fault</a:t>
            </a:r>
            <a:endParaRPr lang="en-US" sz="2100" dirty="0">
              <a:latin typeface="Comic Sans MS" panose="030F0702030302020204" pitchFamily="66" charset="0"/>
              <a:ea typeface="+mj-ea"/>
              <a:cs typeface="+mj-cs"/>
            </a:endParaRPr>
          </a:p>
        </p:txBody>
      </p:sp>
      <p:sp>
        <p:nvSpPr>
          <p:cNvPr id="9" name="Rectangle 8">
            <a:extLst>
              <a:ext uri="{FF2B5EF4-FFF2-40B4-BE49-F238E27FC236}">
                <a16:creationId xmlns:a16="http://schemas.microsoft.com/office/drawing/2014/main" id="{B455F24D-CB95-4697-A721-50A74D4ED3B4}"/>
              </a:ext>
            </a:extLst>
          </p:cNvPr>
          <p:cNvSpPr/>
          <p:nvPr/>
        </p:nvSpPr>
        <p:spPr>
          <a:xfrm>
            <a:off x="0" y="1935507"/>
            <a:ext cx="4395434" cy="1042850"/>
          </a:xfrm>
          <a:prstGeom prst="rect">
            <a:avLst/>
          </a:prstGeom>
        </p:spPr>
        <p:txBody>
          <a:bodyPr wrap="square">
            <a:spAutoFit/>
          </a:bodyPr>
          <a:lstStyle/>
          <a:p>
            <a:pPr>
              <a:lnSpc>
                <a:spcPct val="150000"/>
              </a:lnSpc>
              <a:spcBef>
                <a:spcPts val="450"/>
              </a:spcBef>
              <a:spcAft>
                <a:spcPts val="450"/>
              </a:spcAft>
            </a:pPr>
            <a:r>
              <a:rPr lang="en-AU" sz="1500" dirty="0">
                <a:latin typeface="Comic Sans MS" panose="030F0702030302020204" pitchFamily="66" charset="0"/>
              </a:rPr>
              <a:t>frequently activating rows </a:t>
            </a:r>
            <a:r>
              <a:rPr lang="en-AU" sz="1500" i="1" dirty="0">
                <a:solidFill>
                  <a:srgbClr val="C00000"/>
                </a:solidFill>
                <a:latin typeface="Comic Sans MS" panose="030F0702030302020204" pitchFamily="66" charset="0"/>
              </a:rPr>
              <a:t>n+1</a:t>
            </a:r>
            <a:r>
              <a:rPr lang="en-AU" sz="1500" dirty="0">
                <a:solidFill>
                  <a:srgbClr val="C00000"/>
                </a:solidFill>
                <a:latin typeface="Comic Sans MS" panose="030F0702030302020204" pitchFamily="66" charset="0"/>
              </a:rPr>
              <a:t> </a:t>
            </a:r>
            <a:r>
              <a:rPr lang="en-AU" sz="1500" dirty="0">
                <a:latin typeface="Comic Sans MS" panose="030F0702030302020204" pitchFamily="66" charset="0"/>
              </a:rPr>
              <a:t>&amp; </a:t>
            </a:r>
            <a:r>
              <a:rPr lang="en-AU" sz="1500" i="1" dirty="0">
                <a:solidFill>
                  <a:srgbClr val="C00000"/>
                </a:solidFill>
                <a:latin typeface="Comic Sans MS" panose="030F0702030302020204" pitchFamily="66" charset="0"/>
              </a:rPr>
              <a:t>n-1</a:t>
            </a:r>
            <a:r>
              <a:rPr lang="en-AU" sz="1500" i="1" dirty="0">
                <a:latin typeface="Comic Sans MS" panose="030F0702030302020204" pitchFamily="66" charset="0"/>
              </a:rPr>
              <a:t> </a:t>
            </a:r>
            <a:r>
              <a:rPr lang="en-AU" sz="1500" dirty="0">
                <a:latin typeface="Comic Sans MS" panose="030F0702030302020204" pitchFamily="66" charset="0"/>
              </a:rPr>
              <a:t>cause </a:t>
            </a:r>
            <a:r>
              <a:rPr lang="en-US" altLang="zh-CN" sz="1500" dirty="0">
                <a:latin typeface="Comic Sans MS" panose="030F0702030302020204" pitchFamily="66" charset="0"/>
              </a:rPr>
              <a:t>permanent </a:t>
            </a:r>
            <a:r>
              <a:rPr lang="en-AU" sz="1500" dirty="0">
                <a:latin typeface="Comic Sans MS" panose="030F0702030302020204" pitchFamily="66" charset="0"/>
              </a:rPr>
              <a:t>charge leakage (</a:t>
            </a:r>
            <a:r>
              <a:rPr lang="en-AU" sz="1500" dirty="0">
                <a:solidFill>
                  <a:srgbClr val="C00000"/>
                </a:solidFill>
                <a:latin typeface="Comic Sans MS" panose="030F0702030302020204" pitchFamily="66" charset="0"/>
              </a:rPr>
              <a:t>bit flips) </a:t>
            </a:r>
            <a:r>
              <a:rPr lang="en-AU" sz="1500" dirty="0">
                <a:latin typeface="Comic Sans MS" panose="030F0702030302020204" pitchFamily="66" charset="0"/>
              </a:rPr>
              <a:t>in row</a:t>
            </a:r>
            <a:r>
              <a:rPr lang="en-AU" sz="1500" dirty="0">
                <a:solidFill>
                  <a:srgbClr val="C00000"/>
                </a:solidFill>
                <a:latin typeface="Comic Sans MS" panose="030F0702030302020204" pitchFamily="66" charset="0"/>
              </a:rPr>
              <a:t> </a:t>
            </a:r>
            <a:r>
              <a:rPr lang="en-AU" sz="1500" i="1" dirty="0">
                <a:solidFill>
                  <a:srgbClr val="C00000"/>
                </a:solidFill>
                <a:latin typeface="Comic Sans MS" panose="030F0702030302020204" pitchFamily="66" charset="0"/>
              </a:rPr>
              <a:t>n</a:t>
            </a:r>
            <a:endParaRPr lang="en-AU" sz="900" dirty="0"/>
          </a:p>
          <a:p>
            <a:pPr marL="257175" indent="-257175">
              <a:buFont typeface="Wingdings" panose="05000000000000000000" pitchFamily="2" charset="2"/>
              <a:buChar char="Ø"/>
            </a:pPr>
            <a:endParaRPr lang="en-AU" sz="1050" dirty="0"/>
          </a:p>
        </p:txBody>
      </p:sp>
      <p:sp>
        <p:nvSpPr>
          <p:cNvPr id="7" name="Rectangle 6">
            <a:extLst>
              <a:ext uri="{FF2B5EF4-FFF2-40B4-BE49-F238E27FC236}">
                <a16:creationId xmlns:a16="http://schemas.microsoft.com/office/drawing/2014/main" id="{23C60EE1-A644-49C0-83BC-1F5FA3406695}"/>
              </a:ext>
            </a:extLst>
          </p:cNvPr>
          <p:cNvSpPr/>
          <p:nvPr/>
        </p:nvSpPr>
        <p:spPr>
          <a:xfrm>
            <a:off x="62266" y="3006648"/>
            <a:ext cx="4149966" cy="872996"/>
          </a:xfrm>
          <a:prstGeom prst="rect">
            <a:avLst/>
          </a:prstGeom>
        </p:spPr>
        <p:txBody>
          <a:bodyPr wrap="square">
            <a:spAutoFit/>
          </a:bodyPr>
          <a:lstStyle/>
          <a:p>
            <a:pPr>
              <a:lnSpc>
                <a:spcPct val="150000"/>
              </a:lnSpc>
              <a:spcBef>
                <a:spcPts val="450"/>
              </a:spcBef>
              <a:spcAft>
                <a:spcPts val="450"/>
              </a:spcAft>
            </a:pPr>
            <a:r>
              <a:rPr lang="en-AU" sz="1500" dirty="0">
                <a:latin typeface="Comic Sans MS" panose="030F0702030302020204" pitchFamily="66" charset="0"/>
              </a:rPr>
              <a:t>Not only </a:t>
            </a:r>
            <a:r>
              <a:rPr lang="en-AU" sz="1500" dirty="0">
                <a:solidFill>
                  <a:srgbClr val="C00000"/>
                </a:solidFill>
                <a:latin typeface="Comic Sans MS" panose="030F0702030302020204" pitchFamily="66" charset="0"/>
              </a:rPr>
              <a:t>DDR3</a:t>
            </a:r>
            <a:r>
              <a:rPr lang="en-AU" sz="1500" dirty="0">
                <a:latin typeface="Comic Sans MS" panose="030F0702030302020204" pitchFamily="66" charset="0"/>
              </a:rPr>
              <a:t> but also </a:t>
            </a:r>
            <a:r>
              <a:rPr lang="en-AU" sz="1500" dirty="0">
                <a:solidFill>
                  <a:srgbClr val="C00000"/>
                </a:solidFill>
                <a:latin typeface="Comic Sans MS" panose="030F0702030302020204" pitchFamily="66" charset="0"/>
              </a:rPr>
              <a:t>DDR4</a:t>
            </a:r>
            <a:r>
              <a:rPr lang="en-AU" sz="1500" dirty="0">
                <a:latin typeface="Comic Sans MS" panose="030F0702030302020204" pitchFamily="66" charset="0"/>
              </a:rPr>
              <a:t> and </a:t>
            </a:r>
            <a:r>
              <a:rPr lang="en-AU" sz="1500" dirty="0">
                <a:solidFill>
                  <a:srgbClr val="C00000"/>
                </a:solidFill>
                <a:latin typeface="Comic Sans MS" panose="030F0702030302020204" pitchFamily="66" charset="0"/>
              </a:rPr>
              <a:t>DDR5</a:t>
            </a:r>
            <a:r>
              <a:rPr lang="en-AU" sz="1500" dirty="0">
                <a:solidFill>
                  <a:srgbClr val="FF0000"/>
                </a:solidFill>
                <a:latin typeface="Comic Sans MS" panose="030F0702030302020204" pitchFamily="66" charset="0"/>
              </a:rPr>
              <a:t> </a:t>
            </a:r>
          </a:p>
          <a:p>
            <a:pPr>
              <a:lnSpc>
                <a:spcPct val="150000"/>
              </a:lnSpc>
              <a:spcBef>
                <a:spcPts val="450"/>
              </a:spcBef>
              <a:spcAft>
                <a:spcPts val="450"/>
              </a:spcAft>
            </a:pPr>
            <a:r>
              <a:rPr lang="en-AU" sz="1500" dirty="0">
                <a:latin typeface="Comic Sans MS" panose="030F0702030302020204" pitchFamily="66" charset="0"/>
              </a:rPr>
              <a:t>are </a:t>
            </a:r>
            <a:r>
              <a:rPr lang="en-AU" sz="1500" dirty="0">
                <a:solidFill>
                  <a:srgbClr val="C00000"/>
                </a:solidFill>
                <a:latin typeface="Comic Sans MS" panose="030F0702030302020204" pitchFamily="66" charset="0"/>
              </a:rPr>
              <a:t>vulnerable</a:t>
            </a:r>
            <a:r>
              <a:rPr lang="en-AU" sz="1500" dirty="0">
                <a:latin typeface="Comic Sans MS" panose="030F0702030302020204" pitchFamily="66" charset="0"/>
              </a:rPr>
              <a:t> to </a:t>
            </a:r>
            <a:r>
              <a:rPr lang="en-AU" sz="1500" dirty="0" err="1">
                <a:latin typeface="Comic Sans MS" panose="030F0702030302020204" pitchFamily="66" charset="0"/>
              </a:rPr>
              <a:t>rowhammer</a:t>
            </a:r>
            <a:r>
              <a:rPr lang="en-AU" sz="1500" dirty="0">
                <a:latin typeface="Comic Sans MS" panose="030F0702030302020204" pitchFamily="66" charset="0"/>
              </a:rPr>
              <a:t> fault</a:t>
            </a:r>
            <a:endParaRPr lang="en-AU" sz="1500" dirty="0"/>
          </a:p>
        </p:txBody>
      </p:sp>
    </p:spTree>
    <p:extLst>
      <p:ext uri="{BB962C8B-B14F-4D97-AF65-F5344CB8AC3E}">
        <p14:creationId xmlns:p14="http://schemas.microsoft.com/office/powerpoint/2010/main" val="9360809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745070" y="1634345"/>
            <a:ext cx="4034036" cy="315917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l">
              <a:spcBef>
                <a:spcPts val="450"/>
              </a:spcBef>
              <a:spcAft>
                <a:spcPts val="450"/>
              </a:spcAft>
            </a:pPr>
            <a:r>
              <a:rPr lang="en-AU" sz="1800" dirty="0">
                <a:solidFill>
                  <a:schemeClr val="tx1"/>
                </a:solidFill>
                <a:latin typeface="Comic Sans MS" panose="030F0702030302020204" pitchFamily="66" charset="0"/>
              </a:rPr>
              <a:t>1 loop:</a:t>
            </a:r>
          </a:p>
          <a:p>
            <a:pPr marL="257175" indent="-257175" algn="l">
              <a:spcBef>
                <a:spcPts val="450"/>
              </a:spcBef>
              <a:spcAft>
                <a:spcPts val="450"/>
              </a:spcAft>
              <a:buFont typeface="Wingdings" panose="05000000000000000000" pitchFamily="2" charset="2"/>
              <a:buChar char="q"/>
            </a:pPr>
            <a:r>
              <a:rPr lang="en-AU" sz="1800" dirty="0">
                <a:solidFill>
                  <a:srgbClr val="C00000"/>
                </a:solidFill>
                <a:latin typeface="Comic Sans MS" panose="030F0702030302020204" pitchFamily="66" charset="0"/>
              </a:rPr>
              <a:t>2 	mov (X), %eax</a:t>
            </a:r>
          </a:p>
          <a:p>
            <a:pPr marL="257175" indent="-257175" algn="l">
              <a:spcBef>
                <a:spcPts val="450"/>
              </a:spcBef>
              <a:spcAft>
                <a:spcPts val="450"/>
              </a:spcAft>
              <a:buFont typeface="Wingdings" panose="05000000000000000000" pitchFamily="2" charset="2"/>
              <a:buChar char="q"/>
            </a:pPr>
            <a:r>
              <a:rPr lang="en-AU" sz="1800" dirty="0">
                <a:solidFill>
                  <a:srgbClr val="C00000"/>
                </a:solidFill>
                <a:latin typeface="Comic Sans MS" panose="030F0702030302020204" pitchFamily="66" charset="0"/>
              </a:rPr>
              <a:t>3 	mov (Y), %ebx</a:t>
            </a:r>
          </a:p>
          <a:p>
            <a:pPr marL="257175" indent="-257175" algn="l">
              <a:spcBef>
                <a:spcPts val="450"/>
              </a:spcBef>
              <a:spcAft>
                <a:spcPts val="450"/>
              </a:spcAft>
              <a:buFont typeface="Wingdings" panose="05000000000000000000" pitchFamily="2" charset="2"/>
              <a:buChar char="v"/>
            </a:pPr>
            <a:r>
              <a:rPr lang="en-AU" sz="1800" dirty="0">
                <a:solidFill>
                  <a:srgbClr val="5BC2E7"/>
                </a:solidFill>
                <a:latin typeface="Comic Sans MS" panose="030F0702030302020204" pitchFamily="66" charset="0"/>
              </a:rPr>
              <a:t>4	clflush (X)</a:t>
            </a:r>
          </a:p>
          <a:p>
            <a:pPr marL="257175" indent="-257175" algn="l">
              <a:spcBef>
                <a:spcPts val="450"/>
              </a:spcBef>
              <a:spcAft>
                <a:spcPts val="450"/>
              </a:spcAft>
              <a:buFont typeface="Wingdings" panose="05000000000000000000" pitchFamily="2" charset="2"/>
              <a:buChar char="v"/>
            </a:pPr>
            <a:r>
              <a:rPr lang="en-AU" sz="1800" dirty="0">
                <a:solidFill>
                  <a:srgbClr val="5BC2E7"/>
                </a:solidFill>
                <a:latin typeface="Comic Sans MS" panose="030F0702030302020204" pitchFamily="66" charset="0"/>
              </a:rPr>
              <a:t>5 	clflush (Y)</a:t>
            </a:r>
            <a:endParaRPr lang="en-AU" sz="1800" dirty="0">
              <a:solidFill>
                <a:schemeClr val="tx1"/>
              </a:solidFill>
              <a:latin typeface="Comic Sans MS" panose="030F0702030302020204" pitchFamily="66" charset="0"/>
            </a:endParaRPr>
          </a:p>
          <a:p>
            <a:pPr algn="l">
              <a:spcBef>
                <a:spcPts val="450"/>
              </a:spcBef>
              <a:spcAft>
                <a:spcPts val="450"/>
              </a:spcAft>
            </a:pPr>
            <a:r>
              <a:rPr lang="en-AU" sz="1800" dirty="0">
                <a:solidFill>
                  <a:schemeClr val="tx1"/>
                </a:solidFill>
                <a:latin typeface="Comic Sans MS" panose="030F0702030302020204" pitchFamily="66" charset="0"/>
              </a:rPr>
              <a:t>6 	</a:t>
            </a:r>
            <a:r>
              <a:rPr lang="en-AU" sz="1800" dirty="0" err="1">
                <a:solidFill>
                  <a:schemeClr val="tx1"/>
                </a:solidFill>
                <a:latin typeface="Comic Sans MS" panose="030F0902030302020204" pitchFamily="66" charset="0"/>
              </a:rPr>
              <a:t>jmp</a:t>
            </a:r>
            <a:r>
              <a:rPr lang="en-AU" sz="1800" dirty="0">
                <a:solidFill>
                  <a:schemeClr val="tx1"/>
                </a:solidFill>
                <a:latin typeface="Comic Sans MS" panose="030F0902030302020204" pitchFamily="66" charset="0"/>
              </a:rPr>
              <a:t> loop</a:t>
            </a:r>
            <a:endParaRPr lang="en-AU" sz="2100" dirty="0">
              <a:solidFill>
                <a:schemeClr val="tx1"/>
              </a:solidFill>
              <a:latin typeface="Comic Sans MS" panose="030F0902030302020204" pitchFamily="66" charset="0"/>
            </a:endParaRPr>
          </a:p>
        </p:txBody>
      </p:sp>
      <p:sp>
        <p:nvSpPr>
          <p:cNvPr id="10" name="Content Placeholder 2">
            <a:extLst>
              <a:ext uri="{FF2B5EF4-FFF2-40B4-BE49-F238E27FC236}">
                <a16:creationId xmlns:a16="http://schemas.microsoft.com/office/drawing/2014/main" id="{2C7792B5-D803-4B41-824D-48CB44D1FA0C}"/>
              </a:ext>
            </a:extLst>
          </p:cNvPr>
          <p:cNvSpPr txBox="1">
            <a:spLocks/>
          </p:cNvSpPr>
          <p:nvPr/>
        </p:nvSpPr>
        <p:spPr>
          <a:xfrm>
            <a:off x="305002" y="868241"/>
            <a:ext cx="4950765" cy="682946"/>
          </a:xfrm>
          <a:prstGeom prst="rect">
            <a:avLst/>
          </a:prstGeom>
        </p:spPr>
        <p:txBody>
          <a:bodyPr vert="horz" lIns="68580" tIns="34290" rIns="68580" bIns="34290" rtlCol="0">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sz="1800" dirty="0"/>
          </a:p>
          <a:p>
            <a:pPr marL="0" indent="0">
              <a:buNone/>
            </a:pPr>
            <a:r>
              <a:rPr lang="en-AU" sz="2625" b="1" dirty="0" err="1">
                <a:latin typeface="+mj-lt"/>
                <a:ea typeface="+mj-ea"/>
                <a:cs typeface="+mj-cs"/>
              </a:rPr>
              <a:t>Rowhammer</a:t>
            </a:r>
            <a:r>
              <a:rPr lang="en-AU" sz="2625" b="1" dirty="0">
                <a:latin typeface="+mj-lt"/>
                <a:ea typeface="+mj-ea"/>
                <a:cs typeface="+mj-cs"/>
              </a:rPr>
              <a:t> code on x86</a:t>
            </a:r>
            <a:endParaRPr lang="en-US" sz="2625" b="1" dirty="0">
              <a:latin typeface="+mj-lt"/>
              <a:ea typeface="+mj-ea"/>
              <a:cs typeface="+mj-cs"/>
            </a:endParaRPr>
          </a:p>
        </p:txBody>
      </p:sp>
      <p:sp>
        <p:nvSpPr>
          <p:cNvPr id="5" name="Rectangle 4">
            <a:extLst>
              <a:ext uri="{FF2B5EF4-FFF2-40B4-BE49-F238E27FC236}">
                <a16:creationId xmlns:a16="http://schemas.microsoft.com/office/drawing/2014/main" id="{77C2C396-CAC9-48B0-8161-D4259BEE6170}"/>
              </a:ext>
            </a:extLst>
          </p:cNvPr>
          <p:cNvSpPr/>
          <p:nvPr/>
        </p:nvSpPr>
        <p:spPr>
          <a:xfrm>
            <a:off x="475984" y="2508763"/>
            <a:ext cx="4103740" cy="464871"/>
          </a:xfrm>
          <a:prstGeom prst="rect">
            <a:avLst/>
          </a:prstGeom>
        </p:spPr>
        <p:txBody>
          <a:bodyPr wrap="square">
            <a:spAutoFit/>
          </a:bodyPr>
          <a:lstStyle/>
          <a:p>
            <a:pPr marL="257175" indent="-257175" algn="l">
              <a:lnSpc>
                <a:spcPct val="150000"/>
              </a:lnSpc>
              <a:buFont typeface="Wingdings" panose="05000000000000000000" pitchFamily="2" charset="2"/>
              <a:buChar char="q"/>
            </a:pPr>
            <a:r>
              <a:rPr lang="en-AU" sz="1800" dirty="0">
                <a:solidFill>
                  <a:srgbClr val="C00000"/>
                </a:solidFill>
                <a:latin typeface="+mn-lt"/>
              </a:rPr>
              <a:t>Clear row buffer (e.g., alternate access)</a:t>
            </a:r>
          </a:p>
        </p:txBody>
      </p:sp>
      <p:sp>
        <p:nvSpPr>
          <p:cNvPr id="6" name="Rectangle 5">
            <a:extLst>
              <a:ext uri="{FF2B5EF4-FFF2-40B4-BE49-F238E27FC236}">
                <a16:creationId xmlns:a16="http://schemas.microsoft.com/office/drawing/2014/main" id="{7E9283EF-5D04-41B5-B35D-0B7510707506}"/>
              </a:ext>
            </a:extLst>
          </p:cNvPr>
          <p:cNvSpPr/>
          <p:nvPr/>
        </p:nvSpPr>
        <p:spPr>
          <a:xfrm>
            <a:off x="310639" y="2155603"/>
            <a:ext cx="4103740" cy="464871"/>
          </a:xfrm>
          <a:prstGeom prst="rect">
            <a:avLst/>
          </a:prstGeom>
        </p:spPr>
        <p:txBody>
          <a:bodyPr wrap="square">
            <a:spAutoFit/>
          </a:bodyPr>
          <a:lstStyle/>
          <a:p>
            <a:pPr algn="l">
              <a:lnSpc>
                <a:spcPct val="150000"/>
              </a:lnSpc>
            </a:pPr>
            <a:r>
              <a:rPr lang="en-AU" sz="1800" dirty="0">
                <a:solidFill>
                  <a:srgbClr val="FF0000"/>
                </a:solidFill>
                <a:latin typeface="+mn-lt"/>
              </a:rPr>
              <a:t>What is the purpose of lines 2-3?</a:t>
            </a:r>
          </a:p>
        </p:txBody>
      </p:sp>
    </p:spTree>
    <p:extLst>
      <p:ext uri="{BB962C8B-B14F-4D97-AF65-F5344CB8AC3E}">
        <p14:creationId xmlns:p14="http://schemas.microsoft.com/office/powerpoint/2010/main" val="3788067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4745070" y="1634345"/>
            <a:ext cx="4034036" cy="3159177"/>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l">
              <a:spcBef>
                <a:spcPts val="450"/>
              </a:spcBef>
              <a:spcAft>
                <a:spcPts val="450"/>
              </a:spcAft>
            </a:pPr>
            <a:r>
              <a:rPr lang="en-AU" sz="1800" dirty="0">
                <a:solidFill>
                  <a:schemeClr val="tx1"/>
                </a:solidFill>
                <a:latin typeface="Comic Sans MS" panose="030F0702030302020204" pitchFamily="66" charset="0"/>
              </a:rPr>
              <a:t>1 loop:</a:t>
            </a:r>
          </a:p>
          <a:p>
            <a:pPr marL="257175" indent="-257175" algn="l">
              <a:spcBef>
                <a:spcPts val="450"/>
              </a:spcBef>
              <a:spcAft>
                <a:spcPts val="450"/>
              </a:spcAft>
              <a:buFont typeface="Wingdings" panose="05000000000000000000" pitchFamily="2" charset="2"/>
              <a:buChar char="q"/>
            </a:pPr>
            <a:r>
              <a:rPr lang="en-AU" sz="1800" dirty="0">
                <a:solidFill>
                  <a:srgbClr val="C00000"/>
                </a:solidFill>
                <a:latin typeface="Comic Sans MS" panose="030F0702030302020204" pitchFamily="66" charset="0"/>
              </a:rPr>
              <a:t>2 	mov (X), %eax</a:t>
            </a:r>
          </a:p>
          <a:p>
            <a:pPr marL="257175" indent="-257175" algn="l">
              <a:spcBef>
                <a:spcPts val="450"/>
              </a:spcBef>
              <a:spcAft>
                <a:spcPts val="450"/>
              </a:spcAft>
              <a:buFont typeface="Wingdings" panose="05000000000000000000" pitchFamily="2" charset="2"/>
              <a:buChar char="q"/>
            </a:pPr>
            <a:r>
              <a:rPr lang="en-AU" sz="1800" dirty="0">
                <a:solidFill>
                  <a:srgbClr val="C00000"/>
                </a:solidFill>
                <a:latin typeface="Comic Sans MS" panose="030F0702030302020204" pitchFamily="66" charset="0"/>
              </a:rPr>
              <a:t>3 	mov (Y), %ebx</a:t>
            </a:r>
          </a:p>
          <a:p>
            <a:pPr marL="257175" indent="-257175" algn="l">
              <a:spcBef>
                <a:spcPts val="450"/>
              </a:spcBef>
              <a:spcAft>
                <a:spcPts val="450"/>
              </a:spcAft>
              <a:buFont typeface="Wingdings" panose="05000000000000000000" pitchFamily="2" charset="2"/>
              <a:buChar char="v"/>
            </a:pPr>
            <a:r>
              <a:rPr lang="en-AU" sz="1800" dirty="0">
                <a:solidFill>
                  <a:srgbClr val="5BC2E7"/>
                </a:solidFill>
                <a:latin typeface="Comic Sans MS" panose="030F0702030302020204" pitchFamily="66" charset="0"/>
              </a:rPr>
              <a:t>4	clflush (X)</a:t>
            </a:r>
          </a:p>
          <a:p>
            <a:pPr marL="257175" indent="-257175" algn="l">
              <a:spcBef>
                <a:spcPts val="450"/>
              </a:spcBef>
              <a:spcAft>
                <a:spcPts val="450"/>
              </a:spcAft>
              <a:buFont typeface="Wingdings" panose="05000000000000000000" pitchFamily="2" charset="2"/>
              <a:buChar char="v"/>
            </a:pPr>
            <a:r>
              <a:rPr lang="en-AU" sz="1800" dirty="0">
                <a:solidFill>
                  <a:srgbClr val="5BC2E7"/>
                </a:solidFill>
                <a:latin typeface="Comic Sans MS" panose="030F0702030302020204" pitchFamily="66" charset="0"/>
              </a:rPr>
              <a:t>5 	clflush (Y)</a:t>
            </a:r>
            <a:endParaRPr lang="en-AU" sz="1800" dirty="0">
              <a:solidFill>
                <a:schemeClr val="tx1"/>
              </a:solidFill>
              <a:latin typeface="Comic Sans MS" panose="030F0702030302020204" pitchFamily="66" charset="0"/>
            </a:endParaRPr>
          </a:p>
          <a:p>
            <a:pPr algn="l">
              <a:spcBef>
                <a:spcPts val="450"/>
              </a:spcBef>
              <a:spcAft>
                <a:spcPts val="450"/>
              </a:spcAft>
            </a:pPr>
            <a:r>
              <a:rPr lang="en-AU" sz="1800" dirty="0">
                <a:solidFill>
                  <a:schemeClr val="tx1"/>
                </a:solidFill>
                <a:latin typeface="Comic Sans MS" panose="030F0702030302020204" pitchFamily="66" charset="0"/>
              </a:rPr>
              <a:t>6 	</a:t>
            </a:r>
            <a:r>
              <a:rPr lang="en-AU" sz="1800" dirty="0" err="1">
                <a:solidFill>
                  <a:schemeClr val="tx1"/>
                </a:solidFill>
                <a:latin typeface="Comic Sans MS" panose="030F0902030302020204" pitchFamily="66" charset="0"/>
              </a:rPr>
              <a:t>jmp</a:t>
            </a:r>
            <a:r>
              <a:rPr lang="en-AU" sz="1800" dirty="0">
                <a:solidFill>
                  <a:schemeClr val="tx1"/>
                </a:solidFill>
                <a:latin typeface="Comic Sans MS" panose="030F0902030302020204" pitchFamily="66" charset="0"/>
              </a:rPr>
              <a:t> loop</a:t>
            </a:r>
            <a:endParaRPr lang="en-AU" sz="2100" dirty="0">
              <a:solidFill>
                <a:schemeClr val="tx1"/>
              </a:solidFill>
              <a:latin typeface="Comic Sans MS" panose="030F0902030302020204" pitchFamily="66" charset="0"/>
            </a:endParaRPr>
          </a:p>
        </p:txBody>
      </p:sp>
      <p:sp>
        <p:nvSpPr>
          <p:cNvPr id="10" name="Content Placeholder 2">
            <a:extLst>
              <a:ext uri="{FF2B5EF4-FFF2-40B4-BE49-F238E27FC236}">
                <a16:creationId xmlns:a16="http://schemas.microsoft.com/office/drawing/2014/main" id="{2C7792B5-D803-4B41-824D-48CB44D1FA0C}"/>
              </a:ext>
            </a:extLst>
          </p:cNvPr>
          <p:cNvSpPr txBox="1">
            <a:spLocks/>
          </p:cNvSpPr>
          <p:nvPr/>
        </p:nvSpPr>
        <p:spPr>
          <a:xfrm>
            <a:off x="305002" y="868241"/>
            <a:ext cx="4950765" cy="682946"/>
          </a:xfrm>
          <a:prstGeom prst="rect">
            <a:avLst/>
          </a:prstGeom>
        </p:spPr>
        <p:txBody>
          <a:bodyPr vert="horz" lIns="68580" tIns="34290" rIns="68580" bIns="34290" rtlCol="0">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sz="1800" dirty="0"/>
          </a:p>
          <a:p>
            <a:pPr marL="0" indent="0">
              <a:buNone/>
            </a:pPr>
            <a:r>
              <a:rPr lang="en-AU" sz="2625" b="1" dirty="0" err="1">
                <a:latin typeface="+mj-lt"/>
                <a:ea typeface="+mj-ea"/>
                <a:cs typeface="+mj-cs"/>
              </a:rPr>
              <a:t>Rowhammer</a:t>
            </a:r>
            <a:r>
              <a:rPr lang="en-AU" sz="2625" b="1" dirty="0">
                <a:latin typeface="+mj-lt"/>
                <a:ea typeface="+mj-ea"/>
                <a:cs typeface="+mj-cs"/>
              </a:rPr>
              <a:t> code x86</a:t>
            </a:r>
            <a:endParaRPr lang="en-US" sz="2625" b="1" dirty="0">
              <a:latin typeface="+mj-lt"/>
              <a:ea typeface="+mj-ea"/>
              <a:cs typeface="+mj-cs"/>
            </a:endParaRPr>
          </a:p>
        </p:txBody>
      </p:sp>
      <p:sp>
        <p:nvSpPr>
          <p:cNvPr id="5" name="Rectangle 4">
            <a:extLst>
              <a:ext uri="{FF2B5EF4-FFF2-40B4-BE49-F238E27FC236}">
                <a16:creationId xmlns:a16="http://schemas.microsoft.com/office/drawing/2014/main" id="{77C2C396-CAC9-48B0-8161-D4259BEE6170}"/>
              </a:ext>
            </a:extLst>
          </p:cNvPr>
          <p:cNvSpPr/>
          <p:nvPr/>
        </p:nvSpPr>
        <p:spPr>
          <a:xfrm>
            <a:off x="468261" y="2582167"/>
            <a:ext cx="4103740" cy="464871"/>
          </a:xfrm>
          <a:prstGeom prst="rect">
            <a:avLst/>
          </a:prstGeom>
        </p:spPr>
        <p:txBody>
          <a:bodyPr wrap="square">
            <a:spAutoFit/>
          </a:bodyPr>
          <a:lstStyle/>
          <a:p>
            <a:pPr marL="257175" indent="-257175" algn="l">
              <a:lnSpc>
                <a:spcPct val="150000"/>
              </a:lnSpc>
              <a:buFont typeface="Wingdings" panose="05000000000000000000" pitchFamily="2" charset="2"/>
              <a:buChar char="v"/>
            </a:pPr>
            <a:r>
              <a:rPr lang="en-AU" sz="1800" dirty="0">
                <a:solidFill>
                  <a:srgbClr val="5BC2E7"/>
                </a:solidFill>
                <a:latin typeface="+mn-lt"/>
              </a:rPr>
              <a:t>flush CPU cache (e.g., </a:t>
            </a:r>
            <a:r>
              <a:rPr lang="en-AU" sz="1800" dirty="0" err="1">
                <a:solidFill>
                  <a:srgbClr val="5BC2E7"/>
                </a:solidFill>
                <a:latin typeface="+mn-lt"/>
              </a:rPr>
              <a:t>clflush</a:t>
            </a:r>
            <a:r>
              <a:rPr lang="en-AU" sz="1800" dirty="0">
                <a:solidFill>
                  <a:srgbClr val="5BC2E7"/>
                </a:solidFill>
                <a:latin typeface="+mn-lt"/>
              </a:rPr>
              <a:t>)</a:t>
            </a:r>
          </a:p>
        </p:txBody>
      </p:sp>
      <p:sp>
        <p:nvSpPr>
          <p:cNvPr id="6" name="Rectangle 5">
            <a:extLst>
              <a:ext uri="{FF2B5EF4-FFF2-40B4-BE49-F238E27FC236}">
                <a16:creationId xmlns:a16="http://schemas.microsoft.com/office/drawing/2014/main" id="{582E56DC-2682-4188-9067-BE5F6F72EF21}"/>
              </a:ext>
            </a:extLst>
          </p:cNvPr>
          <p:cNvSpPr/>
          <p:nvPr/>
        </p:nvSpPr>
        <p:spPr>
          <a:xfrm>
            <a:off x="295192" y="2140363"/>
            <a:ext cx="4103740" cy="464871"/>
          </a:xfrm>
          <a:prstGeom prst="rect">
            <a:avLst/>
          </a:prstGeom>
        </p:spPr>
        <p:txBody>
          <a:bodyPr wrap="square">
            <a:spAutoFit/>
          </a:bodyPr>
          <a:lstStyle/>
          <a:p>
            <a:pPr algn="l">
              <a:lnSpc>
                <a:spcPct val="150000"/>
              </a:lnSpc>
            </a:pPr>
            <a:r>
              <a:rPr lang="en-AU" sz="1800" dirty="0">
                <a:solidFill>
                  <a:srgbClr val="FF0000"/>
                </a:solidFill>
                <a:latin typeface="+mn-lt"/>
              </a:rPr>
              <a:t>What is the purpose of </a:t>
            </a:r>
            <a:r>
              <a:rPr lang="en-AU" sz="1800">
                <a:solidFill>
                  <a:srgbClr val="FF0000"/>
                </a:solidFill>
                <a:latin typeface="+mn-lt"/>
              </a:rPr>
              <a:t>lines 4-5?</a:t>
            </a:r>
            <a:endParaRPr lang="en-AU" sz="1800" dirty="0">
              <a:solidFill>
                <a:srgbClr val="FF0000"/>
              </a:solidFill>
              <a:latin typeface="+mn-lt"/>
            </a:endParaRPr>
          </a:p>
        </p:txBody>
      </p:sp>
    </p:spTree>
    <p:extLst>
      <p:ext uri="{BB962C8B-B14F-4D97-AF65-F5344CB8AC3E}">
        <p14:creationId xmlns:p14="http://schemas.microsoft.com/office/powerpoint/2010/main" val="21755771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a:extLst>
              <a:ext uri="{FF2B5EF4-FFF2-40B4-BE49-F238E27FC236}">
                <a16:creationId xmlns:a16="http://schemas.microsoft.com/office/drawing/2014/main" id="{2C7792B5-D803-4B41-824D-48CB44D1FA0C}"/>
              </a:ext>
            </a:extLst>
          </p:cNvPr>
          <p:cNvSpPr txBox="1">
            <a:spLocks/>
          </p:cNvSpPr>
          <p:nvPr/>
        </p:nvSpPr>
        <p:spPr>
          <a:xfrm>
            <a:off x="305002" y="868241"/>
            <a:ext cx="4950765" cy="682946"/>
          </a:xfrm>
          <a:prstGeom prst="rect">
            <a:avLst/>
          </a:prstGeom>
        </p:spPr>
        <p:txBody>
          <a:bodyPr vert="horz" lIns="68580" tIns="34290" rIns="68580" bIns="34290" rtlCol="0">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lang="en-US" sz="1800" dirty="0"/>
          </a:p>
          <a:p>
            <a:pPr marL="0" indent="0">
              <a:buNone/>
            </a:pPr>
            <a:r>
              <a:rPr lang="en-AU" sz="2625" b="1" dirty="0">
                <a:latin typeface="+mj-lt"/>
                <a:ea typeface="+mj-ea"/>
                <a:cs typeface="+mj-cs"/>
              </a:rPr>
              <a:t>Hammer pattern</a:t>
            </a:r>
            <a:endParaRPr lang="en-US" sz="2625" b="1" dirty="0">
              <a:latin typeface="+mj-lt"/>
              <a:ea typeface="+mj-ea"/>
              <a:cs typeface="+mj-cs"/>
            </a:endParaRPr>
          </a:p>
        </p:txBody>
      </p:sp>
      <p:sp>
        <p:nvSpPr>
          <p:cNvPr id="6" name="Rectangle 5">
            <a:extLst>
              <a:ext uri="{FF2B5EF4-FFF2-40B4-BE49-F238E27FC236}">
                <a16:creationId xmlns:a16="http://schemas.microsoft.com/office/drawing/2014/main" id="{21084C1A-28A9-41B9-A579-AFE0EA8DB84B}"/>
              </a:ext>
            </a:extLst>
          </p:cNvPr>
          <p:cNvSpPr/>
          <p:nvPr/>
        </p:nvSpPr>
        <p:spPr>
          <a:xfrm>
            <a:off x="450917" y="1849412"/>
            <a:ext cx="3065633" cy="293294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l">
              <a:spcBef>
                <a:spcPts val="450"/>
              </a:spcBef>
              <a:spcAft>
                <a:spcPts val="450"/>
              </a:spcAft>
            </a:pPr>
            <a:r>
              <a:rPr lang="en-AU" sz="1800" dirty="0">
                <a:solidFill>
                  <a:schemeClr val="tx1"/>
                </a:solidFill>
                <a:latin typeface="Comic Sans MS" panose="030F0702030302020204" pitchFamily="66" charset="0"/>
              </a:rPr>
              <a:t>1 loop:</a:t>
            </a:r>
          </a:p>
          <a:p>
            <a:pPr algn="l">
              <a:spcBef>
                <a:spcPts val="450"/>
              </a:spcBef>
              <a:spcAft>
                <a:spcPts val="450"/>
              </a:spcAft>
            </a:pPr>
            <a:r>
              <a:rPr lang="en-AU" sz="1800" dirty="0">
                <a:solidFill>
                  <a:schemeClr val="tx1"/>
                </a:solidFill>
                <a:latin typeface="Comic Sans MS" panose="030F0702030302020204" pitchFamily="66" charset="0"/>
              </a:rPr>
              <a:t>2 	mov (X), %eax</a:t>
            </a:r>
          </a:p>
          <a:p>
            <a:pPr algn="l">
              <a:spcBef>
                <a:spcPts val="450"/>
              </a:spcBef>
              <a:spcAft>
                <a:spcPts val="450"/>
              </a:spcAft>
            </a:pPr>
            <a:r>
              <a:rPr lang="en-AU" sz="1800" dirty="0">
                <a:solidFill>
                  <a:schemeClr val="tx1"/>
                </a:solidFill>
                <a:latin typeface="Comic Sans MS" panose="030F0702030302020204" pitchFamily="66" charset="0"/>
              </a:rPr>
              <a:t>3 	mov (Y), %ebx</a:t>
            </a:r>
          </a:p>
          <a:p>
            <a:pPr algn="l">
              <a:spcBef>
                <a:spcPts val="450"/>
              </a:spcBef>
              <a:spcAft>
                <a:spcPts val="450"/>
              </a:spcAft>
            </a:pPr>
            <a:r>
              <a:rPr lang="en-AU" sz="1800" dirty="0">
                <a:solidFill>
                  <a:schemeClr val="tx1"/>
                </a:solidFill>
                <a:latin typeface="Comic Sans MS" panose="030F0702030302020204" pitchFamily="66" charset="0"/>
              </a:rPr>
              <a:t>4	clflush (X)</a:t>
            </a:r>
          </a:p>
          <a:p>
            <a:pPr algn="l">
              <a:spcBef>
                <a:spcPts val="450"/>
              </a:spcBef>
              <a:spcAft>
                <a:spcPts val="450"/>
              </a:spcAft>
            </a:pPr>
            <a:r>
              <a:rPr lang="en-AU" sz="1800" dirty="0">
                <a:solidFill>
                  <a:schemeClr val="tx1"/>
                </a:solidFill>
                <a:latin typeface="Comic Sans MS" panose="030F0702030302020204" pitchFamily="66" charset="0"/>
              </a:rPr>
              <a:t>5 	clflush (Y)</a:t>
            </a:r>
          </a:p>
          <a:p>
            <a:pPr algn="l">
              <a:spcBef>
                <a:spcPts val="450"/>
              </a:spcBef>
              <a:spcAft>
                <a:spcPts val="450"/>
              </a:spcAft>
            </a:pPr>
            <a:r>
              <a:rPr lang="en-AU" sz="1800" dirty="0">
                <a:solidFill>
                  <a:schemeClr val="tx1"/>
                </a:solidFill>
                <a:latin typeface="Comic Sans MS" panose="030F0702030302020204" pitchFamily="66" charset="0"/>
              </a:rPr>
              <a:t>6 	</a:t>
            </a:r>
            <a:r>
              <a:rPr lang="en-AU" sz="1800" dirty="0" err="1">
                <a:solidFill>
                  <a:schemeClr val="tx1"/>
                </a:solidFill>
                <a:latin typeface="Comic Sans MS" panose="030F0702030302020204" pitchFamily="66" charset="0"/>
              </a:rPr>
              <a:t>jmp</a:t>
            </a:r>
            <a:r>
              <a:rPr lang="en-AU" sz="1800" dirty="0">
                <a:solidFill>
                  <a:schemeClr val="tx1"/>
                </a:solidFill>
                <a:latin typeface="Comic Sans MS" panose="030F0702030302020204" pitchFamily="66" charset="0"/>
              </a:rPr>
              <a:t> loop</a:t>
            </a:r>
          </a:p>
        </p:txBody>
      </p:sp>
      <p:sp>
        <p:nvSpPr>
          <p:cNvPr id="7" name="Rectangle 6">
            <a:extLst>
              <a:ext uri="{FF2B5EF4-FFF2-40B4-BE49-F238E27FC236}">
                <a16:creationId xmlns:a16="http://schemas.microsoft.com/office/drawing/2014/main" id="{703C25E9-56B5-4606-B420-9FB444DBB208}"/>
              </a:ext>
            </a:extLst>
          </p:cNvPr>
          <p:cNvSpPr/>
          <p:nvPr/>
        </p:nvSpPr>
        <p:spPr>
          <a:xfrm>
            <a:off x="3164329" y="1959504"/>
            <a:ext cx="5343809" cy="1877565"/>
          </a:xfrm>
          <a:prstGeom prst="rect">
            <a:avLst/>
          </a:prstGeom>
        </p:spPr>
        <p:txBody>
          <a:bodyPr wrap="square">
            <a:spAutoFit/>
          </a:bodyPr>
          <a:lstStyle/>
          <a:p>
            <a:pPr algn="l">
              <a:lnSpc>
                <a:spcPct val="150000"/>
              </a:lnSpc>
            </a:pPr>
            <a:r>
              <a:rPr lang="en-AU" sz="1800" dirty="0">
                <a:solidFill>
                  <a:srgbClr val="C00000"/>
                </a:solidFill>
                <a:latin typeface="+mn-lt"/>
              </a:rPr>
              <a:t>Double-sided hammer</a:t>
            </a:r>
          </a:p>
          <a:p>
            <a:pPr marL="600075" lvl="1" indent="-257175" algn="l">
              <a:lnSpc>
                <a:spcPct val="150000"/>
              </a:lnSpc>
              <a:buFontTx/>
              <a:buChar char="‒"/>
            </a:pPr>
            <a:r>
              <a:rPr lang="en-AU" sz="1800" dirty="0">
                <a:latin typeface="+mn-lt"/>
              </a:rPr>
              <a:t>X and Y are adjacent to the target row</a:t>
            </a:r>
          </a:p>
          <a:p>
            <a:pPr algn="l">
              <a:lnSpc>
                <a:spcPct val="150000"/>
              </a:lnSpc>
            </a:pPr>
            <a:r>
              <a:rPr lang="en-AU" sz="1800" dirty="0">
                <a:solidFill>
                  <a:srgbClr val="C00000"/>
                </a:solidFill>
                <a:latin typeface="+mn-lt"/>
              </a:rPr>
              <a:t>Single-sided hammer</a:t>
            </a:r>
            <a:endParaRPr lang="en-AU" sz="1800" dirty="0">
              <a:latin typeface="+mn-lt"/>
            </a:endParaRPr>
          </a:p>
          <a:p>
            <a:pPr marL="600075" lvl="1" indent="-257175" algn="l">
              <a:lnSpc>
                <a:spcPct val="150000"/>
              </a:lnSpc>
              <a:buFontTx/>
              <a:buChar char="‒"/>
            </a:pPr>
            <a:r>
              <a:rPr lang="en-AU" sz="1800" dirty="0">
                <a:latin typeface="+mn-lt"/>
              </a:rPr>
              <a:t>Either X or Y is adjacent to the target row</a:t>
            </a:r>
          </a:p>
        </p:txBody>
      </p:sp>
      <p:sp>
        <p:nvSpPr>
          <p:cNvPr id="8" name="Rectangle 7">
            <a:extLst>
              <a:ext uri="{FF2B5EF4-FFF2-40B4-BE49-F238E27FC236}">
                <a16:creationId xmlns:a16="http://schemas.microsoft.com/office/drawing/2014/main" id="{356772DC-125F-4E34-95D6-E47051A097A9}"/>
              </a:ext>
            </a:extLst>
          </p:cNvPr>
          <p:cNvSpPr/>
          <p:nvPr/>
        </p:nvSpPr>
        <p:spPr>
          <a:xfrm>
            <a:off x="3164329" y="3977139"/>
            <a:ext cx="5848924" cy="935769"/>
          </a:xfrm>
          <a:prstGeom prst="rect">
            <a:avLst/>
          </a:prstGeom>
        </p:spPr>
        <p:txBody>
          <a:bodyPr wrap="square">
            <a:spAutoFit/>
          </a:bodyPr>
          <a:lstStyle/>
          <a:p>
            <a:pPr algn="l">
              <a:lnSpc>
                <a:spcPct val="150000"/>
              </a:lnSpc>
            </a:pPr>
            <a:r>
              <a:rPr lang="en-AU" sz="1800" dirty="0">
                <a:solidFill>
                  <a:srgbClr val="C00000"/>
                </a:solidFill>
                <a:latin typeface="+mn-lt"/>
              </a:rPr>
              <a:t>Common</a:t>
            </a:r>
          </a:p>
          <a:p>
            <a:pPr marL="600075" lvl="1" indent="-257175" algn="l">
              <a:lnSpc>
                <a:spcPct val="150000"/>
              </a:lnSpc>
              <a:buFontTx/>
              <a:buChar char="‒"/>
            </a:pPr>
            <a:r>
              <a:rPr lang="en-AU" sz="1800" dirty="0">
                <a:latin typeface="+mn-lt"/>
              </a:rPr>
              <a:t>X and Y must be in the same bank to clear row buffer</a:t>
            </a:r>
          </a:p>
        </p:txBody>
      </p:sp>
    </p:spTree>
    <p:extLst>
      <p:ext uri="{BB962C8B-B14F-4D97-AF65-F5344CB8AC3E}">
        <p14:creationId xmlns:p14="http://schemas.microsoft.com/office/powerpoint/2010/main" val="22816388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C69DB4A7-CB37-4B2B-8D8A-F005D4065427}"/>
              </a:ext>
            </a:extLst>
          </p:cNvPr>
          <p:cNvSpPr>
            <a:spLocks noGrp="1"/>
          </p:cNvSpPr>
          <p:nvPr>
            <p:ph type="title"/>
          </p:nvPr>
        </p:nvSpPr>
        <p:spPr>
          <a:xfrm>
            <a:off x="2861370" y="190454"/>
            <a:ext cx="3726220" cy="637829"/>
          </a:xfrm>
        </p:spPr>
        <p:txBody>
          <a:bodyPr>
            <a:normAutofit/>
          </a:bodyPr>
          <a:lstStyle/>
          <a:p>
            <a:r>
              <a:rPr lang="en-US" sz="2100" dirty="0">
                <a:latin typeface="Comic Sans MS" panose="030F0702030302020204" pitchFamily="66" charset="0"/>
              </a:rPr>
              <a:t>The workflow of the attack</a:t>
            </a:r>
            <a:endParaRPr lang="en-US" sz="1875" dirty="0">
              <a:latin typeface="Comic Sans MS" panose="030F0702030302020204" pitchFamily="66" charset="0"/>
            </a:endParaRPr>
          </a:p>
        </p:txBody>
      </p:sp>
      <p:sp>
        <p:nvSpPr>
          <p:cNvPr id="34" name="矩形 89">
            <a:extLst>
              <a:ext uri="{FF2B5EF4-FFF2-40B4-BE49-F238E27FC236}">
                <a16:creationId xmlns:a16="http://schemas.microsoft.com/office/drawing/2014/main" id="{74347194-049B-433C-AF5C-C53058E89CFD}"/>
              </a:ext>
            </a:extLst>
          </p:cNvPr>
          <p:cNvSpPr/>
          <p:nvPr/>
        </p:nvSpPr>
        <p:spPr>
          <a:xfrm>
            <a:off x="1271834" y="1537500"/>
            <a:ext cx="6905295" cy="70432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a:solidFill>
                  <a:schemeClr val="tx1"/>
                </a:solidFill>
                <a:latin typeface="Comic Sans MS" panose="030F0702030302020204" pitchFamily="66" charset="0"/>
              </a:rPr>
              <a:t>Search target ML library for an exploitable instruction</a:t>
            </a:r>
            <a:endParaRPr lang="zh-CN" altLang="en-US" dirty="0">
              <a:solidFill>
                <a:schemeClr val="tx1"/>
              </a:solidFill>
              <a:latin typeface="Comic Sans MS" panose="030F0702030302020204" pitchFamily="66" charset="0"/>
            </a:endParaRPr>
          </a:p>
        </p:txBody>
      </p:sp>
      <p:sp>
        <p:nvSpPr>
          <p:cNvPr id="35" name="矩形 90">
            <a:extLst>
              <a:ext uri="{FF2B5EF4-FFF2-40B4-BE49-F238E27FC236}">
                <a16:creationId xmlns:a16="http://schemas.microsoft.com/office/drawing/2014/main" id="{3244CF25-83B7-4368-BC52-64766F9FDF46}"/>
              </a:ext>
            </a:extLst>
          </p:cNvPr>
          <p:cNvSpPr/>
          <p:nvPr/>
        </p:nvSpPr>
        <p:spPr>
          <a:xfrm>
            <a:off x="1271834" y="3004889"/>
            <a:ext cx="6905295" cy="763070"/>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a:solidFill>
                  <a:schemeClr val="tx1"/>
                </a:solidFill>
                <a:latin typeface="Comic Sans MS" panose="030F0702030302020204" pitchFamily="66" charset="0"/>
              </a:rPr>
              <a:t>Trick the system into placing the instruction </a:t>
            </a:r>
          </a:p>
          <a:p>
            <a:pPr algn="ctr"/>
            <a:r>
              <a:rPr lang="en-US" altLang="zh-CN" dirty="0">
                <a:solidFill>
                  <a:schemeClr val="tx1"/>
                </a:solidFill>
                <a:latin typeface="Comic Sans MS" panose="030F0702030302020204" pitchFamily="66" charset="0"/>
              </a:rPr>
              <a:t>onto a victim page</a:t>
            </a:r>
            <a:endParaRPr lang="zh-CN" altLang="en-US" dirty="0">
              <a:solidFill>
                <a:schemeClr val="tx1"/>
              </a:solidFill>
              <a:latin typeface="Comic Sans MS" panose="030F0702030302020204" pitchFamily="66" charset="0"/>
            </a:endParaRPr>
          </a:p>
        </p:txBody>
      </p:sp>
      <p:cxnSp>
        <p:nvCxnSpPr>
          <p:cNvPr id="57" name="直接箭头连接符 93">
            <a:extLst>
              <a:ext uri="{FF2B5EF4-FFF2-40B4-BE49-F238E27FC236}">
                <a16:creationId xmlns:a16="http://schemas.microsoft.com/office/drawing/2014/main" id="{3B02E919-6064-4FE4-8F0D-B298B41B0EF8}"/>
              </a:ext>
            </a:extLst>
          </p:cNvPr>
          <p:cNvCxnSpPr>
            <a:cxnSpLocks/>
            <a:stCxn id="34" idx="2"/>
            <a:endCxn id="35" idx="0"/>
          </p:cNvCxnSpPr>
          <p:nvPr/>
        </p:nvCxnSpPr>
        <p:spPr>
          <a:xfrm>
            <a:off x="4724482" y="2241820"/>
            <a:ext cx="0" cy="7630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矩形 95">
            <a:extLst>
              <a:ext uri="{FF2B5EF4-FFF2-40B4-BE49-F238E27FC236}">
                <a16:creationId xmlns:a16="http://schemas.microsoft.com/office/drawing/2014/main" id="{8320CCF5-A005-4970-893A-21A7AB797A7F}"/>
              </a:ext>
            </a:extLst>
          </p:cNvPr>
          <p:cNvSpPr/>
          <p:nvPr/>
        </p:nvSpPr>
        <p:spPr>
          <a:xfrm>
            <a:off x="1271835" y="4531028"/>
            <a:ext cx="6905294" cy="763069"/>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a:solidFill>
                  <a:schemeClr val="tx1"/>
                </a:solidFill>
                <a:latin typeface="Comic Sans MS" panose="030F0702030302020204" pitchFamily="66" charset="0"/>
              </a:rPr>
              <a:t>Trigger a </a:t>
            </a:r>
            <a:r>
              <a:rPr lang="en-US" altLang="zh-CN" dirty="0" err="1">
                <a:solidFill>
                  <a:schemeClr val="tx1"/>
                </a:solidFill>
                <a:latin typeface="Comic Sans MS" panose="030F0702030302020204" pitchFamily="66" charset="0"/>
              </a:rPr>
              <a:t>rowhammer</a:t>
            </a:r>
            <a:r>
              <a:rPr lang="en-US" altLang="zh-CN" dirty="0">
                <a:solidFill>
                  <a:schemeClr val="tx1"/>
                </a:solidFill>
                <a:latin typeface="Comic Sans MS" panose="030F0702030302020204" pitchFamily="66" charset="0"/>
              </a:rPr>
              <a:t> fault to flip the instruction</a:t>
            </a:r>
            <a:endParaRPr lang="zh-CN" altLang="en-US" dirty="0">
              <a:solidFill>
                <a:schemeClr val="tx1"/>
              </a:solidFill>
              <a:latin typeface="Comic Sans MS" panose="030F0702030302020204" pitchFamily="66" charset="0"/>
            </a:endParaRPr>
          </a:p>
        </p:txBody>
      </p:sp>
      <p:cxnSp>
        <p:nvCxnSpPr>
          <p:cNvPr id="60" name="直接箭头连接符 96">
            <a:extLst>
              <a:ext uri="{FF2B5EF4-FFF2-40B4-BE49-F238E27FC236}">
                <a16:creationId xmlns:a16="http://schemas.microsoft.com/office/drawing/2014/main" id="{0FF649D5-D84F-45B0-B530-35DE2EF5E9FE}"/>
              </a:ext>
            </a:extLst>
          </p:cNvPr>
          <p:cNvCxnSpPr>
            <a:cxnSpLocks/>
            <a:stCxn id="35" idx="2"/>
            <a:endCxn id="59" idx="0"/>
          </p:cNvCxnSpPr>
          <p:nvPr/>
        </p:nvCxnSpPr>
        <p:spPr>
          <a:xfrm>
            <a:off x="4724482" y="3767959"/>
            <a:ext cx="0" cy="7630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8638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712784-199A-4366-8059-4B353600DEA1}"/>
              </a:ext>
            </a:extLst>
          </p:cNvPr>
          <p:cNvSpPr>
            <a:spLocks noGrp="1"/>
          </p:cNvSpPr>
          <p:nvPr>
            <p:ph idx="1"/>
          </p:nvPr>
        </p:nvSpPr>
        <p:spPr>
          <a:xfrm>
            <a:off x="411761" y="1172613"/>
            <a:ext cx="7112989" cy="1894437"/>
          </a:xfrm>
        </p:spPr>
        <p:txBody>
          <a:bodyPr>
            <a:normAutofit/>
          </a:bodyPr>
          <a:lstStyle/>
          <a:p>
            <a:pPr indent="-171180">
              <a:spcBef>
                <a:spcPts val="751"/>
              </a:spcBef>
              <a:buClr>
                <a:srgbClr val="000000"/>
              </a:buClr>
              <a:buFont typeface="Arial"/>
              <a:buChar char="•"/>
            </a:pPr>
            <a:r>
              <a:rPr lang="en-US" sz="2400" spc="-1" dirty="0">
                <a:solidFill>
                  <a:srgbClr val="000000"/>
                </a:solidFill>
                <a:latin typeface="Calibri"/>
              </a:rPr>
              <a:t>M</a:t>
            </a:r>
            <a:r>
              <a:rPr lang="en-AU" sz="2400" spc="-1" dirty="0">
                <a:solidFill>
                  <a:srgbClr val="000000"/>
                </a:solidFill>
                <a:latin typeface="Calibri"/>
              </a:rPr>
              <a:t>y</a:t>
            </a:r>
            <a:r>
              <a:rPr lang="zh-CN" altLang="en-US" sz="2400" spc="-1" dirty="0">
                <a:solidFill>
                  <a:srgbClr val="000000"/>
                </a:solidFill>
                <a:latin typeface="Calibri"/>
              </a:rPr>
              <a:t> </a:t>
            </a:r>
            <a:r>
              <a:rPr lang="en-AU" altLang="zh-CN" sz="2400" spc="-1" dirty="0">
                <a:solidFill>
                  <a:srgbClr val="000000"/>
                </a:solidFill>
                <a:latin typeface="Calibri"/>
              </a:rPr>
              <a:t>research</a:t>
            </a:r>
            <a:r>
              <a:rPr lang="zh-CN" altLang="en-US" sz="2400" spc="-1" dirty="0">
                <a:solidFill>
                  <a:srgbClr val="000000"/>
                </a:solidFill>
                <a:latin typeface="Calibri"/>
              </a:rPr>
              <a:t> </a:t>
            </a:r>
            <a:r>
              <a:rPr lang="en-AU" altLang="zh-CN" sz="2400" spc="-1" dirty="0">
                <a:solidFill>
                  <a:srgbClr val="000000"/>
                </a:solidFill>
                <a:latin typeface="Calibri"/>
              </a:rPr>
              <a:t>on</a:t>
            </a:r>
            <a:r>
              <a:rPr lang="zh-CN" altLang="en-US" sz="2400" spc="-1" dirty="0">
                <a:solidFill>
                  <a:srgbClr val="000000"/>
                </a:solidFill>
                <a:latin typeface="Calibri"/>
              </a:rPr>
              <a:t> </a:t>
            </a:r>
            <a:r>
              <a:rPr lang="en-AU" altLang="zh-CN" sz="2400" spc="-1" dirty="0">
                <a:solidFill>
                  <a:srgbClr val="000000"/>
                </a:solidFill>
                <a:latin typeface="Calibri"/>
              </a:rPr>
              <a:t>cloud security</a:t>
            </a:r>
            <a:r>
              <a:rPr lang="zh-CN" altLang="en-US" sz="2400" spc="-1" dirty="0">
                <a:solidFill>
                  <a:srgbClr val="000000"/>
                </a:solidFill>
                <a:latin typeface="Calibri"/>
              </a:rPr>
              <a:t> </a:t>
            </a:r>
            <a:endParaRPr lang="en-US" sz="2400" spc="-1" dirty="0">
              <a:solidFill>
                <a:srgbClr val="000000"/>
              </a:solidFill>
              <a:latin typeface="Calibri"/>
            </a:endParaRPr>
          </a:p>
          <a:p>
            <a:pPr indent="-171180">
              <a:spcBef>
                <a:spcPts val="751"/>
              </a:spcBef>
              <a:buClr>
                <a:srgbClr val="000000"/>
              </a:buClr>
              <a:buFont typeface="Arial"/>
              <a:buChar char="•"/>
            </a:pPr>
            <a:r>
              <a:rPr lang="en-US" sz="2400" spc="-1" dirty="0">
                <a:solidFill>
                  <a:srgbClr val="000000"/>
                </a:solidFill>
                <a:latin typeface="Calibri"/>
              </a:rPr>
              <a:t>Final exam</a:t>
            </a:r>
          </a:p>
          <a:p>
            <a:pPr indent="-171180">
              <a:spcBef>
                <a:spcPts val="751"/>
              </a:spcBef>
              <a:buClr>
                <a:srgbClr val="000000"/>
              </a:buClr>
              <a:buFont typeface="Arial"/>
              <a:buChar char="•"/>
            </a:pPr>
            <a:r>
              <a:rPr lang="en-US" sz="2400" spc="-1" dirty="0">
                <a:solidFill>
                  <a:srgbClr val="000000"/>
                </a:solidFill>
                <a:latin typeface="Calibri"/>
              </a:rPr>
              <a:t>Practice questions</a:t>
            </a:r>
          </a:p>
        </p:txBody>
      </p:sp>
    </p:spTree>
    <p:extLst>
      <p:ext uri="{BB962C8B-B14F-4D97-AF65-F5344CB8AC3E}">
        <p14:creationId xmlns:p14="http://schemas.microsoft.com/office/powerpoint/2010/main" val="2812933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a:extLst>
              <a:ext uri="{FF2B5EF4-FFF2-40B4-BE49-F238E27FC236}">
                <a16:creationId xmlns:a16="http://schemas.microsoft.com/office/drawing/2014/main" id="{B0C0874D-18DF-423C-A885-5118BD211307}"/>
              </a:ext>
            </a:extLst>
          </p:cNvPr>
          <p:cNvSpPr>
            <a:spLocks noGrp="1"/>
          </p:cNvSpPr>
          <p:nvPr>
            <p:ph type="title"/>
          </p:nvPr>
        </p:nvSpPr>
        <p:spPr>
          <a:xfrm>
            <a:off x="995934" y="1017775"/>
            <a:ext cx="7702017" cy="637829"/>
          </a:xfrm>
        </p:spPr>
        <p:txBody>
          <a:bodyPr>
            <a:normAutofit fontScale="90000"/>
          </a:bodyPr>
          <a:lstStyle/>
          <a:p>
            <a:r>
              <a:rPr lang="en-US" sz="2100" dirty="0">
                <a:latin typeface="Comic Sans MS" panose="030F0702030302020204" pitchFamily="66" charset="0"/>
              </a:rPr>
              <a:t>Depleting DNN Model Inference Accuracy through </a:t>
            </a:r>
            <a:r>
              <a:rPr lang="en-US" sz="2100" dirty="0" err="1">
                <a:latin typeface="Comic Sans MS" panose="030F0702030302020204" pitchFamily="66" charset="0"/>
              </a:rPr>
              <a:t>Rowhammer</a:t>
            </a:r>
            <a:endParaRPr lang="en-US" sz="1875" dirty="0">
              <a:latin typeface="Comic Sans MS" panose="030F0702030302020204" pitchFamily="66" charset="0"/>
            </a:endParaRPr>
          </a:p>
        </p:txBody>
      </p:sp>
      <p:grpSp>
        <p:nvGrpSpPr>
          <p:cNvPr id="28" name="组合 57">
            <a:extLst>
              <a:ext uri="{FF2B5EF4-FFF2-40B4-BE49-F238E27FC236}">
                <a16:creationId xmlns:a16="http://schemas.microsoft.com/office/drawing/2014/main" id="{F4AF4829-9C10-445A-B917-48F2DDF22E41}"/>
              </a:ext>
            </a:extLst>
          </p:cNvPr>
          <p:cNvGrpSpPr/>
          <p:nvPr/>
        </p:nvGrpSpPr>
        <p:grpSpPr>
          <a:xfrm>
            <a:off x="3249360" y="1958368"/>
            <a:ext cx="2459690" cy="1544561"/>
            <a:chOff x="6897623" y="4248642"/>
            <a:chExt cx="3279587" cy="2059414"/>
          </a:xfrm>
          <a:effectLst>
            <a:outerShdw blurRad="63500" sx="102000" sy="102000" algn="ctr" rotWithShape="0">
              <a:prstClr val="black">
                <a:alpha val="40000"/>
              </a:prstClr>
            </a:outerShdw>
          </a:effectLst>
        </p:grpSpPr>
        <p:sp>
          <p:nvSpPr>
            <p:cNvPr id="29" name="矩形 58">
              <a:extLst>
                <a:ext uri="{FF2B5EF4-FFF2-40B4-BE49-F238E27FC236}">
                  <a16:creationId xmlns:a16="http://schemas.microsoft.com/office/drawing/2014/main" id="{677965AA-BFC2-4674-815E-533378BE059D}"/>
                </a:ext>
              </a:extLst>
            </p:cNvPr>
            <p:cNvSpPr/>
            <p:nvPr/>
          </p:nvSpPr>
          <p:spPr>
            <a:xfrm>
              <a:off x="6907793" y="4784665"/>
              <a:ext cx="3269417" cy="337292"/>
            </a:xfrm>
            <a:prstGeom prst="rect">
              <a:avLst/>
            </a:prstGeom>
            <a:solidFill>
              <a:schemeClr val="accent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1500" dirty="0">
                  <a:solidFill>
                    <a:schemeClr val="tx1"/>
                  </a:solidFill>
                  <a:latin typeface="Comic Sans MS" panose="030F0702030302020204" pitchFamily="66" charset="0"/>
                  <a:ea typeface="+mj-ea"/>
                  <a:cs typeface="+mj-cs"/>
                </a:rPr>
                <a:t>hammer page</a:t>
              </a:r>
              <a:endParaRPr lang="zh-CN" altLang="en-US" sz="1500" dirty="0">
                <a:solidFill>
                  <a:schemeClr val="tx1"/>
                </a:solidFill>
                <a:latin typeface="Comic Sans MS" panose="030F0702030302020204" pitchFamily="66" charset="0"/>
                <a:ea typeface="+mj-ea"/>
                <a:cs typeface="+mj-cs"/>
              </a:endParaRPr>
            </a:p>
          </p:txBody>
        </p:sp>
        <p:sp>
          <p:nvSpPr>
            <p:cNvPr id="32" name="矩形 61">
              <a:extLst>
                <a:ext uri="{FF2B5EF4-FFF2-40B4-BE49-F238E27FC236}">
                  <a16:creationId xmlns:a16="http://schemas.microsoft.com/office/drawing/2014/main" id="{82A6D9FF-81DA-4DD8-B246-7E655517D7E4}"/>
                </a:ext>
              </a:extLst>
            </p:cNvPr>
            <p:cNvSpPr/>
            <p:nvPr/>
          </p:nvSpPr>
          <p:spPr>
            <a:xfrm>
              <a:off x="6907794" y="5428513"/>
              <a:ext cx="3259248" cy="344691"/>
            </a:xfrm>
            <a:prstGeom prst="rect">
              <a:avLst/>
            </a:prstGeom>
            <a:solidFill>
              <a:schemeClr val="accent6"/>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altLang="zh-CN" sz="1350" dirty="0">
                  <a:solidFill>
                    <a:schemeClr val="tx1"/>
                  </a:solidFill>
                  <a:latin typeface="Comic Sans MS" panose="030F0702030302020204" pitchFamily="66" charset="0"/>
                  <a:ea typeface="+mj-ea"/>
                  <a:cs typeface="+mj-cs"/>
                </a:rPr>
                <a:t>hammer page</a:t>
              </a:r>
              <a:endParaRPr lang="zh-CN" altLang="en-US" sz="1350" dirty="0">
                <a:solidFill>
                  <a:schemeClr val="tx1"/>
                </a:solidFill>
                <a:latin typeface="Comic Sans MS" panose="030F0702030302020204" pitchFamily="66" charset="0"/>
                <a:ea typeface="+mj-ea"/>
                <a:cs typeface="+mj-cs"/>
              </a:endParaRPr>
            </a:p>
          </p:txBody>
        </p:sp>
        <p:sp>
          <p:nvSpPr>
            <p:cNvPr id="34" name="矩形 63">
              <a:extLst>
                <a:ext uri="{FF2B5EF4-FFF2-40B4-BE49-F238E27FC236}">
                  <a16:creationId xmlns:a16="http://schemas.microsoft.com/office/drawing/2014/main" id="{7A736389-32FF-4686-8223-7DED48F80A81}"/>
                </a:ext>
              </a:extLst>
            </p:cNvPr>
            <p:cNvSpPr/>
            <p:nvPr/>
          </p:nvSpPr>
          <p:spPr>
            <a:xfrm>
              <a:off x="6907794" y="5754071"/>
              <a:ext cx="1629624" cy="32555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latin typeface="+mn-ea"/>
              </a:endParaRPr>
            </a:p>
          </p:txBody>
        </p:sp>
        <p:sp>
          <p:nvSpPr>
            <p:cNvPr id="35" name="矩形 64">
              <a:extLst>
                <a:ext uri="{FF2B5EF4-FFF2-40B4-BE49-F238E27FC236}">
                  <a16:creationId xmlns:a16="http://schemas.microsoft.com/office/drawing/2014/main" id="{3D7B4EC0-0BBF-4C6B-96B7-EFBE74BDBAEF}"/>
                </a:ext>
              </a:extLst>
            </p:cNvPr>
            <p:cNvSpPr/>
            <p:nvPr/>
          </p:nvSpPr>
          <p:spPr>
            <a:xfrm>
              <a:off x="8537418" y="5754071"/>
              <a:ext cx="1629624" cy="32555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latin typeface="+mn-ea"/>
              </a:endParaRPr>
            </a:p>
          </p:txBody>
        </p:sp>
        <p:sp>
          <p:nvSpPr>
            <p:cNvPr id="36" name="矩形 75">
              <a:extLst>
                <a:ext uri="{FF2B5EF4-FFF2-40B4-BE49-F238E27FC236}">
                  <a16:creationId xmlns:a16="http://schemas.microsoft.com/office/drawing/2014/main" id="{5044AF4F-B460-4614-9C88-7737B0B60BF5}"/>
                </a:ext>
              </a:extLst>
            </p:cNvPr>
            <p:cNvSpPr/>
            <p:nvPr/>
          </p:nvSpPr>
          <p:spPr>
            <a:xfrm>
              <a:off x="6907794" y="4458451"/>
              <a:ext cx="1629624" cy="32555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latin typeface="+mn-ea"/>
              </a:endParaRPr>
            </a:p>
          </p:txBody>
        </p:sp>
        <p:sp>
          <p:nvSpPr>
            <p:cNvPr id="37" name="矩形 76">
              <a:extLst>
                <a:ext uri="{FF2B5EF4-FFF2-40B4-BE49-F238E27FC236}">
                  <a16:creationId xmlns:a16="http://schemas.microsoft.com/office/drawing/2014/main" id="{5B4E6E0F-92CA-4D3F-937F-7874A5C2BC8C}"/>
                </a:ext>
              </a:extLst>
            </p:cNvPr>
            <p:cNvSpPr/>
            <p:nvPr/>
          </p:nvSpPr>
          <p:spPr>
            <a:xfrm>
              <a:off x="8537418" y="4458451"/>
              <a:ext cx="1629624" cy="325558"/>
            </a:xfrm>
            <a:prstGeom prst="rec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latin typeface="+mn-ea"/>
              </a:endParaRPr>
            </a:p>
          </p:txBody>
        </p:sp>
        <p:cxnSp>
          <p:nvCxnSpPr>
            <p:cNvPr id="38" name="直接连接符 77">
              <a:extLst>
                <a:ext uri="{FF2B5EF4-FFF2-40B4-BE49-F238E27FC236}">
                  <a16:creationId xmlns:a16="http://schemas.microsoft.com/office/drawing/2014/main" id="{0FBA3F06-E1CD-45BB-BFA3-AAAD238050B2}"/>
                </a:ext>
              </a:extLst>
            </p:cNvPr>
            <p:cNvCxnSpPr>
              <a:cxnSpLocks/>
            </p:cNvCxnSpPr>
            <p:nvPr/>
          </p:nvCxnSpPr>
          <p:spPr>
            <a:xfrm>
              <a:off x="6907794" y="4248642"/>
              <a:ext cx="0" cy="20594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78">
              <a:extLst>
                <a:ext uri="{FF2B5EF4-FFF2-40B4-BE49-F238E27FC236}">
                  <a16:creationId xmlns:a16="http://schemas.microsoft.com/office/drawing/2014/main" id="{25DD65B6-7262-400C-B123-84892197C8CA}"/>
                </a:ext>
              </a:extLst>
            </p:cNvPr>
            <p:cNvCxnSpPr>
              <a:cxnSpLocks/>
            </p:cNvCxnSpPr>
            <p:nvPr/>
          </p:nvCxnSpPr>
          <p:spPr>
            <a:xfrm>
              <a:off x="10167042" y="4248642"/>
              <a:ext cx="0" cy="20594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矩形 79">
              <a:extLst>
                <a:ext uri="{FF2B5EF4-FFF2-40B4-BE49-F238E27FC236}">
                  <a16:creationId xmlns:a16="http://schemas.microsoft.com/office/drawing/2014/main" id="{E61EE40D-9E72-46A2-B324-DFA9A74A045A}"/>
                </a:ext>
              </a:extLst>
            </p:cNvPr>
            <p:cNvSpPr/>
            <p:nvPr/>
          </p:nvSpPr>
          <p:spPr>
            <a:xfrm>
              <a:off x="6897623" y="5102954"/>
              <a:ext cx="3269418" cy="351961"/>
            </a:xfrm>
            <a:prstGeom prst="rect">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dirty="0">
                  <a:solidFill>
                    <a:schemeClr val="tx1"/>
                  </a:solidFill>
                  <a:latin typeface="Comic Sans MS" panose="030F0702030302020204" pitchFamily="66" charset="0"/>
                  <a:ea typeface="+mj-ea"/>
                  <a:cs typeface="+mj-cs"/>
                </a:rPr>
                <a:t>victim page</a:t>
              </a:r>
              <a:endParaRPr lang="zh-CN" altLang="en-US" sz="1500" dirty="0">
                <a:solidFill>
                  <a:schemeClr val="tx1"/>
                </a:solidFill>
                <a:latin typeface="Comic Sans MS" panose="030F0702030302020204" pitchFamily="66" charset="0"/>
                <a:ea typeface="+mj-ea"/>
                <a:cs typeface="+mj-cs"/>
              </a:endParaRPr>
            </a:p>
          </p:txBody>
        </p:sp>
      </p:grpSp>
      <p:cxnSp>
        <p:nvCxnSpPr>
          <p:cNvPr id="41" name="直接箭头连接符 80">
            <a:extLst>
              <a:ext uri="{FF2B5EF4-FFF2-40B4-BE49-F238E27FC236}">
                <a16:creationId xmlns:a16="http://schemas.microsoft.com/office/drawing/2014/main" id="{5C0FDC44-8FCA-4A86-827C-4986DAC5D86D}"/>
              </a:ext>
            </a:extLst>
          </p:cNvPr>
          <p:cNvCxnSpPr/>
          <p:nvPr/>
        </p:nvCxnSpPr>
        <p:spPr>
          <a:xfrm>
            <a:off x="3256988" y="1958369"/>
            <a:ext cx="2444436" cy="0"/>
          </a:xfrm>
          <a:prstGeom prst="straightConnector1">
            <a:avLst/>
          </a:prstGeom>
          <a:ln w="19050">
            <a:headEnd type="triangle"/>
            <a:tailEnd type="triangle"/>
          </a:ln>
        </p:spPr>
        <p:style>
          <a:lnRef idx="1">
            <a:schemeClr val="dk1"/>
          </a:lnRef>
          <a:fillRef idx="0">
            <a:schemeClr val="dk1"/>
          </a:fillRef>
          <a:effectRef idx="0">
            <a:schemeClr val="dk1"/>
          </a:effectRef>
          <a:fontRef idx="minor">
            <a:schemeClr val="tx1"/>
          </a:fontRef>
        </p:style>
      </p:cxnSp>
      <p:sp>
        <p:nvSpPr>
          <p:cNvPr id="43" name="文本框 82">
            <a:extLst>
              <a:ext uri="{FF2B5EF4-FFF2-40B4-BE49-F238E27FC236}">
                <a16:creationId xmlns:a16="http://schemas.microsoft.com/office/drawing/2014/main" id="{AEF22052-98E0-4F2F-9B62-125DCF0EA31B}"/>
              </a:ext>
            </a:extLst>
          </p:cNvPr>
          <p:cNvSpPr txBox="1"/>
          <p:nvPr/>
        </p:nvSpPr>
        <p:spPr>
          <a:xfrm>
            <a:off x="3337332" y="3495651"/>
            <a:ext cx="2291372" cy="323165"/>
          </a:xfrm>
          <a:prstGeom prst="rect">
            <a:avLst/>
          </a:prstGeom>
          <a:noFill/>
        </p:spPr>
        <p:txBody>
          <a:bodyPr wrap="square" rtlCol="0">
            <a:spAutoFit/>
          </a:bodyPr>
          <a:lstStyle/>
          <a:p>
            <a:pPr algn="ctr"/>
            <a:r>
              <a:rPr lang="en-US" altLang="zh-CN" sz="1500" dirty="0">
                <a:latin typeface="Comic Sans MS" panose="030F0702030302020204" pitchFamily="66" charset="0"/>
                <a:ea typeface="+mj-ea"/>
                <a:cs typeface="+mj-cs"/>
              </a:rPr>
              <a:t>DRAM Memory </a:t>
            </a:r>
            <a:endParaRPr lang="zh-CN" altLang="en-US" sz="1500" dirty="0">
              <a:latin typeface="Comic Sans MS" panose="030F0702030302020204" pitchFamily="66" charset="0"/>
              <a:ea typeface="+mj-ea"/>
              <a:cs typeface="+mj-cs"/>
            </a:endParaRPr>
          </a:p>
        </p:txBody>
      </p:sp>
      <p:sp>
        <p:nvSpPr>
          <p:cNvPr id="45" name="文本框 84">
            <a:extLst>
              <a:ext uri="{FF2B5EF4-FFF2-40B4-BE49-F238E27FC236}">
                <a16:creationId xmlns:a16="http://schemas.microsoft.com/office/drawing/2014/main" id="{23765554-CA2D-4540-B8BB-989875A588A5}"/>
              </a:ext>
            </a:extLst>
          </p:cNvPr>
          <p:cNvSpPr txBox="1"/>
          <p:nvPr/>
        </p:nvSpPr>
        <p:spPr>
          <a:xfrm>
            <a:off x="995934" y="3494925"/>
            <a:ext cx="2138309" cy="323165"/>
          </a:xfrm>
          <a:prstGeom prst="rect">
            <a:avLst/>
          </a:prstGeom>
          <a:noFill/>
        </p:spPr>
        <p:txBody>
          <a:bodyPr wrap="square" rtlCol="0">
            <a:spAutoFit/>
          </a:bodyPr>
          <a:lstStyle/>
          <a:p>
            <a:pPr algn="ctr"/>
            <a:r>
              <a:rPr lang="en-US" altLang="zh-CN" sz="1500" dirty="0">
                <a:latin typeface="Comic Sans MS" panose="030F0702030302020204" pitchFamily="66" charset="0"/>
                <a:ea typeface="+mj-ea"/>
                <a:cs typeface="+mj-cs"/>
              </a:rPr>
              <a:t>Attacker VM</a:t>
            </a:r>
            <a:endParaRPr lang="zh-CN" altLang="en-US" sz="1500" dirty="0">
              <a:latin typeface="Comic Sans MS" panose="030F0702030302020204" pitchFamily="66" charset="0"/>
              <a:ea typeface="+mj-ea"/>
              <a:cs typeface="+mj-cs"/>
            </a:endParaRPr>
          </a:p>
        </p:txBody>
      </p:sp>
      <p:grpSp>
        <p:nvGrpSpPr>
          <p:cNvPr id="65" name="组合 86">
            <a:extLst>
              <a:ext uri="{FF2B5EF4-FFF2-40B4-BE49-F238E27FC236}">
                <a16:creationId xmlns:a16="http://schemas.microsoft.com/office/drawing/2014/main" id="{B4934582-FCCA-457F-B3C8-1D01047AE31A}"/>
              </a:ext>
            </a:extLst>
          </p:cNvPr>
          <p:cNvGrpSpPr/>
          <p:nvPr/>
        </p:nvGrpSpPr>
        <p:grpSpPr>
          <a:xfrm>
            <a:off x="1172054" y="2123362"/>
            <a:ext cx="1232383" cy="1215884"/>
            <a:chOff x="4296065" y="4187031"/>
            <a:chExt cx="1445714" cy="1621178"/>
          </a:xfrm>
          <a:effectLst>
            <a:outerShdw blurRad="63500" sx="102000" sy="102000" algn="ctr" rotWithShape="0">
              <a:prstClr val="black">
                <a:alpha val="40000"/>
              </a:prstClr>
            </a:outerShdw>
          </a:effectLst>
        </p:grpSpPr>
        <p:sp>
          <p:nvSpPr>
            <p:cNvPr id="66" name="矩形 87">
              <a:extLst>
                <a:ext uri="{FF2B5EF4-FFF2-40B4-BE49-F238E27FC236}">
                  <a16:creationId xmlns:a16="http://schemas.microsoft.com/office/drawing/2014/main" id="{18C9875E-B3A2-483D-AA96-23BC434A65BD}"/>
                </a:ext>
              </a:extLst>
            </p:cNvPr>
            <p:cNvSpPr/>
            <p:nvPr/>
          </p:nvSpPr>
          <p:spPr>
            <a:xfrm>
              <a:off x="4296065" y="4187031"/>
              <a:ext cx="1434431" cy="1621178"/>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latin typeface="+mn-ea"/>
              </a:endParaRPr>
            </a:p>
          </p:txBody>
        </p:sp>
        <p:sp>
          <p:nvSpPr>
            <p:cNvPr id="67" name="矩形 88">
              <a:extLst>
                <a:ext uri="{FF2B5EF4-FFF2-40B4-BE49-F238E27FC236}">
                  <a16:creationId xmlns:a16="http://schemas.microsoft.com/office/drawing/2014/main" id="{1DB559AE-EB6D-439B-A4BA-FE1936ECCE29}"/>
                </a:ext>
              </a:extLst>
            </p:cNvPr>
            <p:cNvSpPr/>
            <p:nvPr/>
          </p:nvSpPr>
          <p:spPr>
            <a:xfrm>
              <a:off x="4296067" y="4671708"/>
              <a:ext cx="1445712" cy="662906"/>
            </a:xfrm>
            <a:prstGeom prst="rect">
              <a:avLst/>
            </a:prstGeom>
            <a:solidFill>
              <a:schemeClr val="accent4">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dirty="0" err="1">
                  <a:solidFill>
                    <a:schemeClr val="tx1"/>
                  </a:solidFill>
                  <a:latin typeface="Comic Sans MS" panose="030F0702030302020204" pitchFamily="66" charset="0"/>
                  <a:ea typeface="+mj-ea"/>
                  <a:cs typeface="+mj-cs"/>
                </a:rPr>
                <a:t>Rowhammer</a:t>
              </a:r>
              <a:r>
                <a:rPr lang="en-US" altLang="zh-CN" sz="1500" dirty="0">
                  <a:solidFill>
                    <a:schemeClr val="tx1"/>
                  </a:solidFill>
                  <a:latin typeface="Comic Sans MS" panose="030F0702030302020204" pitchFamily="66" charset="0"/>
                  <a:ea typeface="+mj-ea"/>
                  <a:cs typeface="+mj-cs"/>
                </a:rPr>
                <a:t> Code</a:t>
              </a:r>
              <a:endParaRPr lang="zh-CN" altLang="en-US" sz="1500" dirty="0">
                <a:solidFill>
                  <a:schemeClr val="tx1"/>
                </a:solidFill>
                <a:latin typeface="Comic Sans MS" panose="030F0702030302020204" pitchFamily="66" charset="0"/>
                <a:ea typeface="+mj-ea"/>
                <a:cs typeface="+mj-cs"/>
              </a:endParaRPr>
            </a:p>
          </p:txBody>
        </p:sp>
      </p:grpSp>
      <p:cxnSp>
        <p:nvCxnSpPr>
          <p:cNvPr id="69" name="直接连接符 90">
            <a:extLst>
              <a:ext uri="{FF2B5EF4-FFF2-40B4-BE49-F238E27FC236}">
                <a16:creationId xmlns:a16="http://schemas.microsoft.com/office/drawing/2014/main" id="{A982641A-C008-438B-8E5B-966608E26F7E}"/>
              </a:ext>
            </a:extLst>
          </p:cNvPr>
          <p:cNvCxnSpPr>
            <a:cxnSpLocks/>
            <a:endCxn id="29" idx="1"/>
          </p:cNvCxnSpPr>
          <p:nvPr/>
        </p:nvCxnSpPr>
        <p:spPr>
          <a:xfrm flipV="1">
            <a:off x="2394817" y="2486871"/>
            <a:ext cx="862170" cy="176281"/>
          </a:xfrm>
          <a:prstGeom prst="line">
            <a:avLst/>
          </a:prstGeom>
          <a:ln w="19050">
            <a:solidFill>
              <a:schemeClr val="tx1"/>
            </a:solidFill>
            <a:prstDash val="sysDash"/>
            <a:tailEnd type="arrow"/>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70" name="直接连接符 91">
            <a:extLst>
              <a:ext uri="{FF2B5EF4-FFF2-40B4-BE49-F238E27FC236}">
                <a16:creationId xmlns:a16="http://schemas.microsoft.com/office/drawing/2014/main" id="{91AEDA5D-4788-43DF-82E4-1C902F36510D}"/>
              </a:ext>
            </a:extLst>
          </p:cNvPr>
          <p:cNvCxnSpPr>
            <a:cxnSpLocks/>
            <a:endCxn id="32" idx="1"/>
          </p:cNvCxnSpPr>
          <p:nvPr/>
        </p:nvCxnSpPr>
        <p:spPr>
          <a:xfrm>
            <a:off x="2383965" y="2916121"/>
            <a:ext cx="873023" cy="56411"/>
          </a:xfrm>
          <a:prstGeom prst="line">
            <a:avLst/>
          </a:prstGeom>
          <a:ln w="19050">
            <a:solidFill>
              <a:schemeClr val="tx1"/>
            </a:solidFill>
            <a:prstDash val="sysDash"/>
            <a:tailEnd type="arrow"/>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1" name="矩形 92">
            <a:extLst>
              <a:ext uri="{FF2B5EF4-FFF2-40B4-BE49-F238E27FC236}">
                <a16:creationId xmlns:a16="http://schemas.microsoft.com/office/drawing/2014/main" id="{63F6CAA2-2BEF-49BB-8A62-2A17A3576CF9}"/>
              </a:ext>
            </a:extLst>
          </p:cNvPr>
          <p:cNvSpPr/>
          <p:nvPr/>
        </p:nvSpPr>
        <p:spPr>
          <a:xfrm>
            <a:off x="6471700" y="2115725"/>
            <a:ext cx="846914" cy="1215884"/>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latin typeface="+mn-ea"/>
            </a:endParaRPr>
          </a:p>
        </p:txBody>
      </p:sp>
      <p:sp>
        <p:nvSpPr>
          <p:cNvPr id="72" name="矩形 93">
            <a:extLst>
              <a:ext uri="{FF2B5EF4-FFF2-40B4-BE49-F238E27FC236}">
                <a16:creationId xmlns:a16="http://schemas.microsoft.com/office/drawing/2014/main" id="{27630CC0-6F14-4C4F-A82C-5ED4C114F5DB}"/>
              </a:ext>
            </a:extLst>
          </p:cNvPr>
          <p:cNvSpPr/>
          <p:nvPr/>
        </p:nvSpPr>
        <p:spPr>
          <a:xfrm>
            <a:off x="6471698" y="2843272"/>
            <a:ext cx="846914" cy="367730"/>
          </a:xfrm>
          <a:prstGeom prst="rect">
            <a:avLst/>
          </a:prstGeom>
          <a:solidFill>
            <a:srgbClr val="5495D3"/>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Comic Sans MS" panose="030F0702030302020204" pitchFamily="66" charset="0"/>
                <a:ea typeface="+mj-ea"/>
                <a:cs typeface="+mj-cs"/>
              </a:rPr>
              <a:t>ML Library</a:t>
            </a:r>
            <a:endParaRPr lang="zh-CN" altLang="en-US" sz="1200" dirty="0">
              <a:solidFill>
                <a:schemeClr val="tx1"/>
              </a:solidFill>
              <a:latin typeface="Comic Sans MS" panose="030F0702030302020204" pitchFamily="66" charset="0"/>
              <a:ea typeface="+mj-ea"/>
              <a:cs typeface="+mj-cs"/>
            </a:endParaRPr>
          </a:p>
        </p:txBody>
      </p:sp>
      <p:sp>
        <p:nvSpPr>
          <p:cNvPr id="73" name="矩形 94">
            <a:extLst>
              <a:ext uri="{FF2B5EF4-FFF2-40B4-BE49-F238E27FC236}">
                <a16:creationId xmlns:a16="http://schemas.microsoft.com/office/drawing/2014/main" id="{75138658-C9B4-4BAB-9BD3-55AF7D52460A}"/>
              </a:ext>
            </a:extLst>
          </p:cNvPr>
          <p:cNvSpPr/>
          <p:nvPr/>
        </p:nvSpPr>
        <p:spPr>
          <a:xfrm>
            <a:off x="6471698" y="2213661"/>
            <a:ext cx="846914" cy="417080"/>
          </a:xfrm>
          <a:prstGeom prst="rect">
            <a:avLst/>
          </a:prstGeom>
          <a:solidFill>
            <a:schemeClr val="accent3">
              <a:lumMod val="20000"/>
              <a:lumOff val="8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latin typeface="Comic Sans MS" panose="030F0702030302020204" pitchFamily="66" charset="0"/>
                <a:ea typeface="+mj-ea"/>
                <a:cs typeface="+mj-cs"/>
              </a:rPr>
              <a:t>DNN Model</a:t>
            </a:r>
            <a:endParaRPr lang="zh-CN" altLang="en-US" sz="1200" dirty="0">
              <a:solidFill>
                <a:schemeClr val="tx1"/>
              </a:solidFill>
              <a:latin typeface="Comic Sans MS" panose="030F0702030302020204" pitchFamily="66" charset="0"/>
              <a:ea typeface="+mj-ea"/>
              <a:cs typeface="+mj-cs"/>
            </a:endParaRPr>
          </a:p>
        </p:txBody>
      </p:sp>
      <p:cxnSp>
        <p:nvCxnSpPr>
          <p:cNvPr id="74" name="直接箭头连接符 95">
            <a:extLst>
              <a:ext uri="{FF2B5EF4-FFF2-40B4-BE49-F238E27FC236}">
                <a16:creationId xmlns:a16="http://schemas.microsoft.com/office/drawing/2014/main" id="{42F88BA1-66DD-4958-B9D0-E4AC30660FC2}"/>
              </a:ext>
            </a:extLst>
          </p:cNvPr>
          <p:cNvCxnSpPr>
            <a:cxnSpLocks/>
            <a:stCxn id="40" idx="3"/>
            <a:endCxn id="72" idx="1"/>
          </p:cNvCxnSpPr>
          <p:nvPr/>
        </p:nvCxnSpPr>
        <p:spPr>
          <a:xfrm>
            <a:off x="5701423" y="2731089"/>
            <a:ext cx="770276" cy="296048"/>
          </a:xfrm>
          <a:prstGeom prst="straightConnector1">
            <a:avLst/>
          </a:prstGeom>
          <a:ln w="19050">
            <a:solidFill>
              <a:schemeClr val="tx1"/>
            </a:solidFill>
            <a:prstDash val="sysDash"/>
            <a:headEnd type="arrow"/>
            <a:tailEnd type="none"/>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FD017C6E-2033-43BF-93A3-05F3FA71A7B6}"/>
              </a:ext>
            </a:extLst>
          </p:cNvPr>
          <p:cNvSpPr txBox="1"/>
          <p:nvPr/>
        </p:nvSpPr>
        <p:spPr>
          <a:xfrm>
            <a:off x="1845024" y="4557037"/>
            <a:ext cx="4346786" cy="365678"/>
          </a:xfrm>
          <a:prstGeom prst="rect">
            <a:avLst/>
          </a:prstGeom>
          <a:noFill/>
        </p:spPr>
        <p:txBody>
          <a:bodyPr wrap="square">
            <a:spAutoFit/>
          </a:bodyPr>
          <a:lstStyle/>
          <a:p>
            <a:pPr algn="ctr">
              <a:lnSpc>
                <a:spcPct val="130000"/>
              </a:lnSpc>
            </a:pPr>
            <a:r>
              <a:rPr lang="en-AU" sz="1500" dirty="0">
                <a:latin typeface="Comic Sans MS" panose="030F0702030302020204" pitchFamily="66" charset="0"/>
                <a:ea typeface="+mj-ea"/>
                <a:cs typeface="+mj-cs"/>
              </a:rPr>
              <a:t>https://github.com/FrameFlip/SGXBLAS</a:t>
            </a:r>
          </a:p>
        </p:txBody>
      </p:sp>
      <p:sp>
        <p:nvSpPr>
          <p:cNvPr id="79" name="文本框 84">
            <a:extLst>
              <a:ext uri="{FF2B5EF4-FFF2-40B4-BE49-F238E27FC236}">
                <a16:creationId xmlns:a16="http://schemas.microsoft.com/office/drawing/2014/main" id="{BCB04594-835E-4812-8C30-2412E8C0C9F9}"/>
              </a:ext>
            </a:extLst>
          </p:cNvPr>
          <p:cNvSpPr txBox="1"/>
          <p:nvPr/>
        </p:nvSpPr>
        <p:spPr>
          <a:xfrm>
            <a:off x="5826001" y="3463095"/>
            <a:ext cx="2138309" cy="323165"/>
          </a:xfrm>
          <a:prstGeom prst="rect">
            <a:avLst/>
          </a:prstGeom>
          <a:noFill/>
        </p:spPr>
        <p:txBody>
          <a:bodyPr wrap="square" rtlCol="0">
            <a:spAutoFit/>
          </a:bodyPr>
          <a:lstStyle/>
          <a:p>
            <a:pPr algn="ctr"/>
            <a:r>
              <a:rPr lang="en-US" altLang="zh-CN" sz="1500" dirty="0">
                <a:latin typeface="Comic Sans MS" panose="030F0702030302020204" pitchFamily="66" charset="0"/>
                <a:ea typeface="+mj-ea"/>
                <a:cs typeface="+mj-cs"/>
              </a:rPr>
              <a:t>Victim VM</a:t>
            </a:r>
            <a:endParaRPr lang="zh-CN" altLang="en-US" sz="1500" dirty="0">
              <a:latin typeface="Comic Sans MS" panose="030F0702030302020204" pitchFamily="66" charset="0"/>
              <a:ea typeface="+mj-ea"/>
              <a:cs typeface="+mj-cs"/>
            </a:endParaRPr>
          </a:p>
        </p:txBody>
      </p:sp>
      <p:pic>
        <p:nvPicPr>
          <p:cNvPr id="80" name="Picture 79">
            <a:extLst>
              <a:ext uri="{FF2B5EF4-FFF2-40B4-BE49-F238E27FC236}">
                <a16:creationId xmlns:a16="http://schemas.microsoft.com/office/drawing/2014/main" id="{BCA17BB3-B247-4F2A-BC43-A32152D00C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0744510">
            <a:off x="2543345" y="2154352"/>
            <a:ext cx="472468" cy="406519"/>
          </a:xfrm>
          <a:prstGeom prst="rect">
            <a:avLst/>
          </a:prstGeom>
        </p:spPr>
      </p:pic>
      <p:pic>
        <p:nvPicPr>
          <p:cNvPr id="81" name="Picture 80">
            <a:extLst>
              <a:ext uri="{FF2B5EF4-FFF2-40B4-BE49-F238E27FC236}">
                <a16:creationId xmlns:a16="http://schemas.microsoft.com/office/drawing/2014/main" id="{625C8AC6-27C7-45A1-A7AA-F4C6FCCA292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1136304">
            <a:off x="2543345" y="2988393"/>
            <a:ext cx="472468" cy="406519"/>
          </a:xfrm>
          <a:prstGeom prst="rect">
            <a:avLst/>
          </a:prstGeom>
        </p:spPr>
      </p:pic>
    </p:spTree>
    <p:extLst>
      <p:ext uri="{BB962C8B-B14F-4D97-AF65-F5344CB8AC3E}">
        <p14:creationId xmlns:p14="http://schemas.microsoft.com/office/powerpoint/2010/main" val="19132565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itle 1">
            <a:extLst>
              <a:ext uri="{FF2B5EF4-FFF2-40B4-BE49-F238E27FC236}">
                <a16:creationId xmlns:a16="http://schemas.microsoft.com/office/drawing/2014/main" id="{658168CA-C5FF-463E-A058-1ED4542DADFC}"/>
              </a:ext>
            </a:extLst>
          </p:cNvPr>
          <p:cNvSpPr txBox="1">
            <a:spLocks/>
          </p:cNvSpPr>
          <p:nvPr/>
        </p:nvSpPr>
        <p:spPr>
          <a:xfrm>
            <a:off x="993914" y="2781232"/>
            <a:ext cx="7191812" cy="637829"/>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latin typeface="Comic Sans MS" panose="030F0702030302020204" pitchFamily="66" charset="0"/>
              </a:rPr>
              <a:t>An exploitable instruction: is a conditional check in a matrix-computation function</a:t>
            </a:r>
            <a:endParaRPr lang="en-US" sz="1800" dirty="0">
              <a:latin typeface="Comic Sans MS" panose="030F0702030302020204" pitchFamily="66" charset="0"/>
            </a:endParaRPr>
          </a:p>
        </p:txBody>
      </p:sp>
      <p:sp>
        <p:nvSpPr>
          <p:cNvPr id="34" name="矩形 89">
            <a:extLst>
              <a:ext uri="{FF2B5EF4-FFF2-40B4-BE49-F238E27FC236}">
                <a16:creationId xmlns:a16="http://schemas.microsoft.com/office/drawing/2014/main" id="{5E330581-C005-49C2-A063-65A4E4EE77E9}"/>
              </a:ext>
            </a:extLst>
          </p:cNvPr>
          <p:cNvSpPr/>
          <p:nvPr/>
        </p:nvSpPr>
        <p:spPr>
          <a:xfrm>
            <a:off x="993914" y="1405510"/>
            <a:ext cx="7191812" cy="962397"/>
          </a:xfrm>
          <a:prstGeom prst="rect">
            <a:avLst/>
          </a:prstGeom>
          <a:ln>
            <a:solidFill>
              <a:schemeClr val="tx1"/>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zh-CN" dirty="0">
                <a:solidFill>
                  <a:schemeClr val="tx1"/>
                </a:solidFill>
                <a:latin typeface="Comic Sans MS" panose="030F0702030302020204" pitchFamily="66" charset="0"/>
              </a:rPr>
              <a:t>Search target ML library for an exploitable instruction</a:t>
            </a:r>
            <a:endParaRPr lang="zh-CN" altLang="en-US" dirty="0">
              <a:solidFill>
                <a:schemeClr val="tx1"/>
              </a:solidFill>
              <a:latin typeface="Comic Sans MS" panose="030F0702030302020204" pitchFamily="66" charset="0"/>
            </a:endParaRPr>
          </a:p>
        </p:txBody>
      </p:sp>
    </p:spTree>
    <p:extLst>
      <p:ext uri="{BB962C8B-B14F-4D97-AF65-F5344CB8AC3E}">
        <p14:creationId xmlns:p14="http://schemas.microsoft.com/office/powerpoint/2010/main" val="40592718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8">
            <a:extLst>
              <a:ext uri="{FF2B5EF4-FFF2-40B4-BE49-F238E27FC236}">
                <a16:creationId xmlns:a16="http://schemas.microsoft.com/office/drawing/2014/main" id="{4E44B4AB-CA23-4AE3-8A48-2304ED086967}"/>
              </a:ext>
            </a:extLst>
          </p:cNvPr>
          <p:cNvSpPr/>
          <p:nvPr/>
        </p:nvSpPr>
        <p:spPr>
          <a:xfrm>
            <a:off x="4492800" y="2446936"/>
            <a:ext cx="986463" cy="292160"/>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p>
        </p:txBody>
      </p:sp>
      <p:sp>
        <p:nvSpPr>
          <p:cNvPr id="42" name="矩形 9">
            <a:extLst>
              <a:ext uri="{FF2B5EF4-FFF2-40B4-BE49-F238E27FC236}">
                <a16:creationId xmlns:a16="http://schemas.microsoft.com/office/drawing/2014/main" id="{0F080143-A144-4203-9282-3ECA0D015096}"/>
              </a:ext>
            </a:extLst>
          </p:cNvPr>
          <p:cNvSpPr/>
          <p:nvPr/>
        </p:nvSpPr>
        <p:spPr>
          <a:xfrm>
            <a:off x="5479250" y="2446936"/>
            <a:ext cx="1271601" cy="291287"/>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p>
        </p:txBody>
      </p:sp>
      <p:sp>
        <p:nvSpPr>
          <p:cNvPr id="50" name="文本框 15">
            <a:extLst>
              <a:ext uri="{FF2B5EF4-FFF2-40B4-BE49-F238E27FC236}">
                <a16:creationId xmlns:a16="http://schemas.microsoft.com/office/drawing/2014/main" id="{00D773EB-52C6-4F3B-9A40-0F419B4D25E6}"/>
              </a:ext>
            </a:extLst>
          </p:cNvPr>
          <p:cNvSpPr txBox="1"/>
          <p:nvPr/>
        </p:nvSpPr>
        <p:spPr>
          <a:xfrm>
            <a:off x="4552778" y="2453364"/>
            <a:ext cx="986463" cy="323165"/>
          </a:xfrm>
          <a:prstGeom prst="rect">
            <a:avLst/>
          </a:prstGeom>
          <a:noFill/>
        </p:spPr>
        <p:txBody>
          <a:bodyPr wrap="square" rtlCol="0">
            <a:spAutoFit/>
          </a:bodyPr>
          <a:lstStyle/>
          <a:p>
            <a:pPr algn="ctr"/>
            <a:r>
              <a:rPr lang="en-US" altLang="zh-CN" sz="1500" dirty="0">
                <a:solidFill>
                  <a:schemeClr val="bg1"/>
                </a:solidFill>
                <a:latin typeface="Comic Sans MS" panose="030F0702030302020204" pitchFamily="66" charset="0"/>
                <a:ea typeface="+mj-ea"/>
                <a:cs typeface="+mj-cs"/>
              </a:rPr>
              <a:t>Opcode</a:t>
            </a:r>
            <a:endParaRPr lang="zh-CN" altLang="en-US" sz="1800" dirty="0">
              <a:solidFill>
                <a:schemeClr val="bg1"/>
              </a:solidFill>
              <a:latin typeface="Comic Sans MS" panose="030F0702030302020204" pitchFamily="66" charset="0"/>
              <a:ea typeface="+mj-ea"/>
              <a:cs typeface="+mj-cs"/>
            </a:endParaRPr>
          </a:p>
        </p:txBody>
      </p:sp>
      <p:sp>
        <p:nvSpPr>
          <p:cNvPr id="51" name="文本框 16">
            <a:extLst>
              <a:ext uri="{FF2B5EF4-FFF2-40B4-BE49-F238E27FC236}">
                <a16:creationId xmlns:a16="http://schemas.microsoft.com/office/drawing/2014/main" id="{AD8B01DE-284D-4E23-9E3F-3C2AD2E39023}"/>
              </a:ext>
            </a:extLst>
          </p:cNvPr>
          <p:cNvSpPr txBox="1"/>
          <p:nvPr/>
        </p:nvSpPr>
        <p:spPr>
          <a:xfrm>
            <a:off x="5482091" y="2447623"/>
            <a:ext cx="1268760" cy="323165"/>
          </a:xfrm>
          <a:prstGeom prst="rect">
            <a:avLst/>
          </a:prstGeom>
          <a:noFill/>
        </p:spPr>
        <p:txBody>
          <a:bodyPr wrap="square" rtlCol="0">
            <a:spAutoFit/>
          </a:bodyPr>
          <a:lstStyle/>
          <a:p>
            <a:pPr algn="ctr"/>
            <a:r>
              <a:rPr lang="en-US" altLang="zh-CN" sz="1500" dirty="0">
                <a:solidFill>
                  <a:schemeClr val="bg1"/>
                </a:solidFill>
                <a:latin typeface="Comic Sans MS" panose="030F0702030302020204" pitchFamily="66" charset="0"/>
                <a:ea typeface="+mj-ea"/>
                <a:cs typeface="+mj-cs"/>
              </a:rPr>
              <a:t>Operands</a:t>
            </a:r>
            <a:endParaRPr lang="zh-CN" altLang="en-US" sz="1500" dirty="0">
              <a:solidFill>
                <a:schemeClr val="bg1"/>
              </a:solidFill>
              <a:latin typeface="Comic Sans MS" panose="030F0702030302020204" pitchFamily="66" charset="0"/>
              <a:ea typeface="+mj-ea"/>
              <a:cs typeface="+mj-cs"/>
            </a:endParaRPr>
          </a:p>
        </p:txBody>
      </p:sp>
      <p:sp>
        <p:nvSpPr>
          <p:cNvPr id="15" name="Title 1">
            <a:extLst>
              <a:ext uri="{FF2B5EF4-FFF2-40B4-BE49-F238E27FC236}">
                <a16:creationId xmlns:a16="http://schemas.microsoft.com/office/drawing/2014/main" id="{C69DB4A7-CB37-4B2B-8D8A-F005D4065427}"/>
              </a:ext>
            </a:extLst>
          </p:cNvPr>
          <p:cNvSpPr>
            <a:spLocks noGrp="1"/>
          </p:cNvSpPr>
          <p:nvPr>
            <p:ph type="title"/>
          </p:nvPr>
        </p:nvSpPr>
        <p:spPr>
          <a:xfrm>
            <a:off x="565485" y="1017775"/>
            <a:ext cx="3987293" cy="637829"/>
          </a:xfrm>
        </p:spPr>
        <p:txBody>
          <a:bodyPr>
            <a:normAutofit fontScale="90000"/>
          </a:bodyPr>
          <a:lstStyle/>
          <a:p>
            <a:r>
              <a:rPr lang="en-US" sz="2100" dirty="0">
                <a:latin typeface="Comic Sans MS" panose="030F0702030302020204" pitchFamily="66" charset="0"/>
              </a:rPr>
              <a:t>Flipping exploitable instruction</a:t>
            </a:r>
            <a:endParaRPr lang="en-US" sz="1875" dirty="0">
              <a:latin typeface="Comic Sans MS" panose="030F0702030302020204" pitchFamily="66" charset="0"/>
            </a:endParaRPr>
          </a:p>
        </p:txBody>
      </p:sp>
      <p:sp>
        <p:nvSpPr>
          <p:cNvPr id="16" name="文本框 28676">
            <a:extLst>
              <a:ext uri="{FF2B5EF4-FFF2-40B4-BE49-F238E27FC236}">
                <a16:creationId xmlns:a16="http://schemas.microsoft.com/office/drawing/2014/main" id="{90B3F97A-1D73-4CE9-8F98-9568A0BBFF11}"/>
              </a:ext>
            </a:extLst>
          </p:cNvPr>
          <p:cNvSpPr txBox="1">
            <a:spLocks noChangeArrowheads="1"/>
          </p:cNvSpPr>
          <p:nvPr/>
        </p:nvSpPr>
        <p:spPr bwMode="auto">
          <a:xfrm>
            <a:off x="2237739" y="3871135"/>
            <a:ext cx="4691699" cy="325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9" tIns="34289" rIns="68579" bIns="34289">
            <a:spAutoFit/>
          </a:bodyPr>
          <a:lstStyle>
            <a:lvl1pPr>
              <a:spcBef>
                <a:spcPct val="20000"/>
              </a:spcBef>
              <a:buFont typeface="Arial" panose="020B0604020202020204" pitchFamily="34" charset="0"/>
              <a:buChar char="•"/>
              <a:defRPr sz="2800">
                <a:solidFill>
                  <a:schemeClr val="tx1"/>
                </a:solidFill>
                <a:latin typeface="Arial" panose="020B0604020202020204" pitchFamily="34" charset="0"/>
                <a:ea typeface="方正书宋_GBK" charset="-122"/>
              </a:defRPr>
            </a:lvl1pPr>
            <a:lvl2pPr marL="742950" indent="-285750">
              <a:spcBef>
                <a:spcPct val="20000"/>
              </a:spcBef>
              <a:buFont typeface="Arial" panose="020B0604020202020204" pitchFamily="34" charset="0"/>
              <a:buChar char="–"/>
              <a:defRPr sz="2400">
                <a:solidFill>
                  <a:schemeClr val="tx1"/>
                </a:solidFill>
                <a:latin typeface="Arial" panose="020B0604020202020204" pitchFamily="34" charset="0"/>
                <a:ea typeface="方正书宋_GBK" charset="-122"/>
              </a:defRPr>
            </a:lvl2pPr>
            <a:lvl3pPr marL="1143000" indent="-228600">
              <a:spcBef>
                <a:spcPct val="20000"/>
              </a:spcBef>
              <a:buFont typeface="Arial" panose="020B0604020202020204" pitchFamily="34" charset="0"/>
              <a:buChar char="•"/>
              <a:defRPr sz="2000">
                <a:solidFill>
                  <a:schemeClr val="tx1"/>
                </a:solidFill>
                <a:latin typeface="Arial" panose="020B0604020202020204" pitchFamily="34" charset="0"/>
                <a:ea typeface="方正书宋_GBK" charset="-122"/>
              </a:defRPr>
            </a:lvl3pPr>
            <a:lvl4pPr marL="1600200" indent="-228600">
              <a:spcBef>
                <a:spcPct val="20000"/>
              </a:spcBef>
              <a:buFont typeface="Arial" panose="020B0604020202020204" pitchFamily="34" charset="0"/>
              <a:buChar char="–"/>
              <a:defRPr>
                <a:solidFill>
                  <a:schemeClr val="tx1"/>
                </a:solidFill>
                <a:latin typeface="Arial" panose="020B0604020202020204" pitchFamily="34" charset="0"/>
                <a:ea typeface="方正书宋_GBK" charset="-122"/>
              </a:defRPr>
            </a:lvl4pPr>
            <a:lvl5pPr marL="2057400" indent="-228600">
              <a:spcBef>
                <a:spcPct val="20000"/>
              </a:spcBef>
              <a:buFont typeface="Arial" panose="020B0604020202020204" pitchFamily="34" charset="0"/>
              <a:buChar char="»"/>
              <a:defRPr>
                <a:solidFill>
                  <a:schemeClr val="tx1"/>
                </a:solidFill>
                <a:latin typeface="Arial" panose="020B0604020202020204" pitchFamily="34" charset="0"/>
                <a:ea typeface="方正书宋_GBK" charset="-122"/>
              </a:defRPr>
            </a:lvl5pPr>
            <a:lvl6pPr marL="25146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方正书宋_GBK" charset="-122"/>
              </a:defRPr>
            </a:lvl6pPr>
            <a:lvl7pPr marL="29718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方正书宋_GBK" charset="-122"/>
              </a:defRPr>
            </a:lvl7pPr>
            <a:lvl8pPr marL="34290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方正书宋_GBK" charset="-122"/>
              </a:defRPr>
            </a:lvl8pPr>
            <a:lvl9pPr marL="3886200" indent="-228600" eaLnBrk="0" fontAlgn="base" hangingPunct="0">
              <a:spcBef>
                <a:spcPct val="20000"/>
              </a:spcBef>
              <a:spcAft>
                <a:spcPct val="0"/>
              </a:spcAft>
              <a:buFont typeface="Arial" panose="020B0604020202020204" pitchFamily="34" charset="0"/>
              <a:buChar char="»"/>
              <a:defRPr>
                <a:solidFill>
                  <a:schemeClr val="tx1"/>
                </a:solidFill>
                <a:latin typeface="Arial" panose="020B0604020202020204" pitchFamily="34" charset="0"/>
                <a:ea typeface="方正书宋_GBK" charset="-122"/>
              </a:defRPr>
            </a:lvl9pPr>
          </a:lstStyle>
          <a:p>
            <a:pPr>
              <a:lnSpc>
                <a:spcPct val="120000"/>
              </a:lnSpc>
              <a:buClr>
                <a:srgbClr val="860000"/>
              </a:buClr>
              <a:buNone/>
            </a:pPr>
            <a:r>
              <a:rPr lang="en-AU" altLang="zh-CN" sz="1500" dirty="0">
                <a:latin typeface="Comic Sans MS" panose="030F0702030302020204" pitchFamily="66" charset="0"/>
                <a:ea typeface="+mj-ea"/>
                <a:cs typeface="+mj-cs"/>
              </a:rPr>
              <a:t>         What if a bit flip occurs to the opcode of JE?</a:t>
            </a:r>
            <a:endParaRPr lang="en-US" altLang="zh-CN" sz="1500" dirty="0">
              <a:latin typeface="Comic Sans MS" panose="030F0702030302020204" pitchFamily="66" charset="0"/>
              <a:ea typeface="+mj-ea"/>
              <a:cs typeface="+mj-cs"/>
            </a:endParaRPr>
          </a:p>
        </p:txBody>
      </p:sp>
      <p:grpSp>
        <p:nvGrpSpPr>
          <p:cNvPr id="17" name="组合 21">
            <a:extLst>
              <a:ext uri="{FF2B5EF4-FFF2-40B4-BE49-F238E27FC236}">
                <a16:creationId xmlns:a16="http://schemas.microsoft.com/office/drawing/2014/main" id="{C6995E1F-4C13-45FF-9A1B-1DCC70D8C203}"/>
              </a:ext>
            </a:extLst>
          </p:cNvPr>
          <p:cNvGrpSpPr/>
          <p:nvPr/>
        </p:nvGrpSpPr>
        <p:grpSpPr>
          <a:xfrm>
            <a:off x="5536095" y="2762273"/>
            <a:ext cx="843259" cy="566771"/>
            <a:chOff x="3559279" y="4591667"/>
            <a:chExt cx="865236" cy="527721"/>
          </a:xfrm>
        </p:grpSpPr>
        <p:sp>
          <p:nvSpPr>
            <p:cNvPr id="18" name="矩形 22">
              <a:extLst>
                <a:ext uri="{FF2B5EF4-FFF2-40B4-BE49-F238E27FC236}">
                  <a16:creationId xmlns:a16="http://schemas.microsoft.com/office/drawing/2014/main" id="{E7568F04-E8D9-40BA-A289-8216275D28B6}"/>
                </a:ext>
              </a:extLst>
            </p:cNvPr>
            <p:cNvSpPr/>
            <p:nvPr/>
          </p:nvSpPr>
          <p:spPr>
            <a:xfrm>
              <a:off x="3559279" y="4591667"/>
              <a:ext cx="865236" cy="265470"/>
            </a:xfrm>
            <a:prstGeom prst="rect">
              <a:avLst/>
            </a:prstGeom>
            <a:solidFill>
              <a:schemeClr val="bg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dirty="0">
                  <a:solidFill>
                    <a:schemeClr val="tx1"/>
                  </a:solidFill>
                  <a:latin typeface="Comic Sans MS" panose="030F0702030302020204" pitchFamily="66" charset="0"/>
                  <a:ea typeface="+mj-ea"/>
                  <a:cs typeface="+mj-cs"/>
                </a:rPr>
                <a:t>target</a:t>
              </a:r>
              <a:endParaRPr lang="zh-CN" altLang="en-US" sz="1500" dirty="0">
                <a:solidFill>
                  <a:schemeClr val="tx1"/>
                </a:solidFill>
                <a:latin typeface="Comic Sans MS" panose="030F0702030302020204" pitchFamily="66" charset="0"/>
                <a:ea typeface="+mj-ea"/>
                <a:cs typeface="+mj-cs"/>
              </a:endParaRPr>
            </a:p>
          </p:txBody>
        </p:sp>
        <p:sp>
          <p:nvSpPr>
            <p:cNvPr id="19" name="矩形 23">
              <a:extLst>
                <a:ext uri="{FF2B5EF4-FFF2-40B4-BE49-F238E27FC236}">
                  <a16:creationId xmlns:a16="http://schemas.microsoft.com/office/drawing/2014/main" id="{14CD75AE-A47A-4936-9234-E1C9142A078D}"/>
                </a:ext>
              </a:extLst>
            </p:cNvPr>
            <p:cNvSpPr/>
            <p:nvPr/>
          </p:nvSpPr>
          <p:spPr>
            <a:xfrm>
              <a:off x="3562510" y="4857135"/>
              <a:ext cx="862004" cy="26225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dirty="0">
                  <a:solidFill>
                    <a:schemeClr val="tx1"/>
                  </a:solidFill>
                  <a:latin typeface="Comic Sans MS" panose="030F0702030302020204" pitchFamily="66" charset="0"/>
                  <a:ea typeface="+mj-ea"/>
                  <a:cs typeface="+mj-cs"/>
                </a:rPr>
                <a:t>0x05</a:t>
              </a:r>
              <a:endParaRPr lang="zh-CN" altLang="en-US" sz="1500" dirty="0">
                <a:solidFill>
                  <a:schemeClr val="tx1"/>
                </a:solidFill>
                <a:latin typeface="Comic Sans MS" panose="030F0702030302020204" pitchFamily="66" charset="0"/>
                <a:ea typeface="+mj-ea"/>
                <a:cs typeface="+mj-cs"/>
              </a:endParaRPr>
            </a:p>
          </p:txBody>
        </p:sp>
      </p:grpSp>
      <p:grpSp>
        <p:nvGrpSpPr>
          <p:cNvPr id="20" name="组合 21">
            <a:extLst>
              <a:ext uri="{FF2B5EF4-FFF2-40B4-BE49-F238E27FC236}">
                <a16:creationId xmlns:a16="http://schemas.microsoft.com/office/drawing/2014/main" id="{386BC63D-7F38-40B5-A142-48F2FCD51B73}"/>
              </a:ext>
            </a:extLst>
          </p:cNvPr>
          <p:cNvGrpSpPr/>
          <p:nvPr/>
        </p:nvGrpSpPr>
        <p:grpSpPr>
          <a:xfrm>
            <a:off x="4695983" y="2761060"/>
            <a:ext cx="843261" cy="567986"/>
            <a:chOff x="3559277" y="4593753"/>
            <a:chExt cx="865238" cy="528852"/>
          </a:xfrm>
        </p:grpSpPr>
        <p:sp>
          <p:nvSpPr>
            <p:cNvPr id="21" name="矩形 22">
              <a:extLst>
                <a:ext uri="{FF2B5EF4-FFF2-40B4-BE49-F238E27FC236}">
                  <a16:creationId xmlns:a16="http://schemas.microsoft.com/office/drawing/2014/main" id="{07DA2D3C-B1C8-4DF8-ABC7-A548B8312E4B}"/>
                </a:ext>
              </a:extLst>
            </p:cNvPr>
            <p:cNvSpPr/>
            <p:nvPr/>
          </p:nvSpPr>
          <p:spPr>
            <a:xfrm>
              <a:off x="3559279" y="4593753"/>
              <a:ext cx="865236" cy="263382"/>
            </a:xfrm>
            <a:prstGeom prst="rect">
              <a:avLst/>
            </a:prstGeom>
            <a:solidFill>
              <a:schemeClr val="bg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dirty="0">
                  <a:solidFill>
                    <a:schemeClr val="tx1"/>
                  </a:solidFill>
                  <a:latin typeface="Comic Sans MS" panose="030F0702030302020204" pitchFamily="66" charset="0"/>
                  <a:ea typeface="+mj-ea"/>
                  <a:cs typeface="+mj-cs"/>
                </a:rPr>
                <a:t>JE</a:t>
              </a:r>
              <a:endParaRPr lang="zh-CN" altLang="en-US" sz="1500" dirty="0">
                <a:solidFill>
                  <a:schemeClr val="tx1"/>
                </a:solidFill>
                <a:latin typeface="Comic Sans MS" panose="030F0702030302020204" pitchFamily="66" charset="0"/>
                <a:ea typeface="+mj-ea"/>
                <a:cs typeface="+mj-cs"/>
              </a:endParaRPr>
            </a:p>
          </p:txBody>
        </p:sp>
        <p:sp>
          <p:nvSpPr>
            <p:cNvPr id="22" name="矩形 23">
              <a:extLst>
                <a:ext uri="{FF2B5EF4-FFF2-40B4-BE49-F238E27FC236}">
                  <a16:creationId xmlns:a16="http://schemas.microsoft.com/office/drawing/2014/main" id="{CCCAB51A-59B2-4FB7-A3C1-6C068AECE241}"/>
                </a:ext>
              </a:extLst>
            </p:cNvPr>
            <p:cNvSpPr/>
            <p:nvPr/>
          </p:nvSpPr>
          <p:spPr>
            <a:xfrm>
              <a:off x="3559277" y="4857135"/>
              <a:ext cx="865236" cy="2654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dirty="0">
                  <a:solidFill>
                    <a:schemeClr val="tx1"/>
                  </a:solidFill>
                  <a:latin typeface="Comic Sans MS" panose="030F0702030302020204" pitchFamily="66" charset="0"/>
                  <a:ea typeface="+mj-ea"/>
                  <a:cs typeface="+mj-cs"/>
                </a:rPr>
                <a:t>0x74</a:t>
              </a:r>
              <a:endParaRPr lang="zh-CN" altLang="en-US" sz="1500" dirty="0">
                <a:solidFill>
                  <a:schemeClr val="tx1"/>
                </a:solidFill>
                <a:latin typeface="Comic Sans MS" panose="030F0702030302020204" pitchFamily="66" charset="0"/>
                <a:ea typeface="+mj-ea"/>
                <a:cs typeface="+mj-cs"/>
              </a:endParaRPr>
            </a:p>
          </p:txBody>
        </p:sp>
      </p:grpSp>
      <p:sp>
        <p:nvSpPr>
          <p:cNvPr id="25" name="矩形 22">
            <a:extLst>
              <a:ext uri="{FF2B5EF4-FFF2-40B4-BE49-F238E27FC236}">
                <a16:creationId xmlns:a16="http://schemas.microsoft.com/office/drawing/2014/main" id="{E810E536-6220-4A5D-9469-2B9769FFE786}"/>
              </a:ext>
            </a:extLst>
          </p:cNvPr>
          <p:cNvSpPr/>
          <p:nvPr/>
        </p:nvSpPr>
        <p:spPr>
          <a:xfrm>
            <a:off x="1656779" y="2753197"/>
            <a:ext cx="1746095" cy="285114"/>
          </a:xfrm>
          <a:prstGeom prst="rect">
            <a:avLst/>
          </a:prstGeom>
          <a:solidFill>
            <a:schemeClr val="bg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500" dirty="0">
                <a:solidFill>
                  <a:schemeClr val="tx1"/>
                </a:solidFill>
                <a:latin typeface="Comic Sans MS" panose="030F0702030302020204" pitchFamily="66" charset="0"/>
              </a:rPr>
              <a:t>CMP EAX, 0</a:t>
            </a:r>
          </a:p>
        </p:txBody>
      </p:sp>
      <p:cxnSp>
        <p:nvCxnSpPr>
          <p:cNvPr id="3" name="Straight Arrow Connector 2">
            <a:extLst>
              <a:ext uri="{FF2B5EF4-FFF2-40B4-BE49-F238E27FC236}">
                <a16:creationId xmlns:a16="http://schemas.microsoft.com/office/drawing/2014/main" id="{B2011B44-FC21-4F9D-81EE-0532E013E8B5}"/>
              </a:ext>
            </a:extLst>
          </p:cNvPr>
          <p:cNvCxnSpPr>
            <a:cxnSpLocks/>
            <a:stCxn id="25" idx="3"/>
            <a:endCxn id="21" idx="1"/>
          </p:cNvCxnSpPr>
          <p:nvPr/>
        </p:nvCxnSpPr>
        <p:spPr>
          <a:xfrm>
            <a:off x="3402874" y="2895754"/>
            <a:ext cx="1293111" cy="674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28141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8">
            <a:extLst>
              <a:ext uri="{FF2B5EF4-FFF2-40B4-BE49-F238E27FC236}">
                <a16:creationId xmlns:a16="http://schemas.microsoft.com/office/drawing/2014/main" id="{4E44B4AB-CA23-4AE3-8A48-2304ED086967}"/>
              </a:ext>
            </a:extLst>
          </p:cNvPr>
          <p:cNvSpPr/>
          <p:nvPr/>
        </p:nvSpPr>
        <p:spPr>
          <a:xfrm>
            <a:off x="3175187" y="1994673"/>
            <a:ext cx="986463" cy="283588"/>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p>
        </p:txBody>
      </p:sp>
      <p:sp>
        <p:nvSpPr>
          <p:cNvPr id="42" name="矩形 9">
            <a:extLst>
              <a:ext uri="{FF2B5EF4-FFF2-40B4-BE49-F238E27FC236}">
                <a16:creationId xmlns:a16="http://schemas.microsoft.com/office/drawing/2014/main" id="{0F080143-A144-4203-9282-3ECA0D015096}"/>
              </a:ext>
            </a:extLst>
          </p:cNvPr>
          <p:cNvSpPr/>
          <p:nvPr/>
        </p:nvSpPr>
        <p:spPr>
          <a:xfrm>
            <a:off x="4261649" y="1994674"/>
            <a:ext cx="1271601" cy="276999"/>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p>
        </p:txBody>
      </p:sp>
      <p:sp>
        <p:nvSpPr>
          <p:cNvPr id="44" name="矩形 10">
            <a:extLst>
              <a:ext uri="{FF2B5EF4-FFF2-40B4-BE49-F238E27FC236}">
                <a16:creationId xmlns:a16="http://schemas.microsoft.com/office/drawing/2014/main" id="{2EB1CA64-633F-4949-884E-51F9D654F045}"/>
              </a:ext>
            </a:extLst>
          </p:cNvPr>
          <p:cNvSpPr/>
          <p:nvPr/>
        </p:nvSpPr>
        <p:spPr>
          <a:xfrm>
            <a:off x="3175187" y="2706041"/>
            <a:ext cx="986463" cy="2769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p>
        </p:txBody>
      </p:sp>
      <p:sp>
        <p:nvSpPr>
          <p:cNvPr id="46" name="矩形 11">
            <a:extLst>
              <a:ext uri="{FF2B5EF4-FFF2-40B4-BE49-F238E27FC236}">
                <a16:creationId xmlns:a16="http://schemas.microsoft.com/office/drawing/2014/main" id="{552D0729-C283-48D3-9A8C-4BDD910CD4EF}"/>
              </a:ext>
            </a:extLst>
          </p:cNvPr>
          <p:cNvSpPr/>
          <p:nvPr/>
        </p:nvSpPr>
        <p:spPr>
          <a:xfrm>
            <a:off x="4261649" y="2706041"/>
            <a:ext cx="1271601" cy="276999"/>
          </a:xfrm>
          <a:prstGeom prst="rect">
            <a:avLst/>
          </a:prstGeom>
          <a:solidFill>
            <a:srgbClr val="44546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p>
        </p:txBody>
      </p:sp>
      <p:sp>
        <p:nvSpPr>
          <p:cNvPr id="47" name="文本框 12">
            <a:extLst>
              <a:ext uri="{FF2B5EF4-FFF2-40B4-BE49-F238E27FC236}">
                <a16:creationId xmlns:a16="http://schemas.microsoft.com/office/drawing/2014/main" id="{D78433F7-45A5-426A-8B23-511410388E0B}"/>
              </a:ext>
            </a:extLst>
          </p:cNvPr>
          <p:cNvSpPr txBox="1"/>
          <p:nvPr/>
        </p:nvSpPr>
        <p:spPr>
          <a:xfrm>
            <a:off x="3225392" y="2719230"/>
            <a:ext cx="936258" cy="323165"/>
          </a:xfrm>
          <a:prstGeom prst="rect">
            <a:avLst/>
          </a:prstGeom>
          <a:noFill/>
        </p:spPr>
        <p:txBody>
          <a:bodyPr wrap="square" rtlCol="0">
            <a:spAutoFit/>
          </a:bodyPr>
          <a:lstStyle/>
          <a:p>
            <a:pPr algn="ctr"/>
            <a:r>
              <a:rPr lang="en-US" altLang="zh-CN" sz="1500" dirty="0">
                <a:solidFill>
                  <a:schemeClr val="bg1"/>
                </a:solidFill>
                <a:latin typeface="Comic Sans MS" panose="030F0702030302020204" pitchFamily="66" charset="0"/>
                <a:ea typeface="+mj-ea"/>
                <a:cs typeface="+mj-cs"/>
              </a:rPr>
              <a:t>Opcode’</a:t>
            </a:r>
            <a:endParaRPr lang="zh-CN" altLang="en-US" sz="1500" dirty="0">
              <a:solidFill>
                <a:schemeClr val="bg1"/>
              </a:solidFill>
              <a:latin typeface="Comic Sans MS" panose="030F0702030302020204" pitchFamily="66" charset="0"/>
              <a:ea typeface="+mj-ea"/>
              <a:cs typeface="+mj-cs"/>
            </a:endParaRPr>
          </a:p>
        </p:txBody>
      </p:sp>
      <p:sp>
        <p:nvSpPr>
          <p:cNvPr id="48" name="箭头: 下 19">
            <a:extLst>
              <a:ext uri="{FF2B5EF4-FFF2-40B4-BE49-F238E27FC236}">
                <a16:creationId xmlns:a16="http://schemas.microsoft.com/office/drawing/2014/main" id="{D6589E0E-A9E3-4798-9FB4-DDC4F3123E0D}"/>
              </a:ext>
            </a:extLst>
          </p:cNvPr>
          <p:cNvSpPr/>
          <p:nvPr/>
        </p:nvSpPr>
        <p:spPr>
          <a:xfrm>
            <a:off x="3578809" y="2347003"/>
            <a:ext cx="207169" cy="29567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p>
        </p:txBody>
      </p:sp>
      <p:sp>
        <p:nvSpPr>
          <p:cNvPr id="49" name="文本框 14">
            <a:extLst>
              <a:ext uri="{FF2B5EF4-FFF2-40B4-BE49-F238E27FC236}">
                <a16:creationId xmlns:a16="http://schemas.microsoft.com/office/drawing/2014/main" id="{F74E1034-234E-4913-9E7C-33F9296CFE6B}"/>
              </a:ext>
            </a:extLst>
          </p:cNvPr>
          <p:cNvSpPr txBox="1"/>
          <p:nvPr/>
        </p:nvSpPr>
        <p:spPr>
          <a:xfrm>
            <a:off x="4264490" y="2706041"/>
            <a:ext cx="1268760" cy="323165"/>
          </a:xfrm>
          <a:prstGeom prst="rect">
            <a:avLst/>
          </a:prstGeom>
          <a:noFill/>
        </p:spPr>
        <p:txBody>
          <a:bodyPr wrap="square" rtlCol="0">
            <a:spAutoFit/>
          </a:bodyPr>
          <a:lstStyle/>
          <a:p>
            <a:pPr algn="ctr"/>
            <a:r>
              <a:rPr lang="en-US" altLang="zh-CN" sz="1500" dirty="0">
                <a:solidFill>
                  <a:schemeClr val="bg1"/>
                </a:solidFill>
                <a:latin typeface="Comic Sans MS" panose="030F0702030302020204" pitchFamily="66" charset="0"/>
                <a:ea typeface="+mj-ea"/>
                <a:cs typeface="+mj-cs"/>
              </a:rPr>
              <a:t>Operands</a:t>
            </a:r>
            <a:endParaRPr lang="zh-CN" altLang="en-US" sz="1500" dirty="0">
              <a:solidFill>
                <a:schemeClr val="bg1"/>
              </a:solidFill>
              <a:latin typeface="Comic Sans MS" panose="030F0702030302020204" pitchFamily="66" charset="0"/>
              <a:ea typeface="+mj-ea"/>
              <a:cs typeface="+mj-cs"/>
            </a:endParaRPr>
          </a:p>
        </p:txBody>
      </p:sp>
      <p:sp>
        <p:nvSpPr>
          <p:cNvPr id="50" name="文本框 15">
            <a:extLst>
              <a:ext uri="{FF2B5EF4-FFF2-40B4-BE49-F238E27FC236}">
                <a16:creationId xmlns:a16="http://schemas.microsoft.com/office/drawing/2014/main" id="{00D773EB-52C6-4F3B-9A40-0F419B4D25E6}"/>
              </a:ext>
            </a:extLst>
          </p:cNvPr>
          <p:cNvSpPr txBox="1"/>
          <p:nvPr/>
        </p:nvSpPr>
        <p:spPr>
          <a:xfrm>
            <a:off x="3175187" y="1994673"/>
            <a:ext cx="986463" cy="323165"/>
          </a:xfrm>
          <a:prstGeom prst="rect">
            <a:avLst/>
          </a:prstGeom>
          <a:noFill/>
        </p:spPr>
        <p:txBody>
          <a:bodyPr wrap="square" rtlCol="0">
            <a:spAutoFit/>
          </a:bodyPr>
          <a:lstStyle/>
          <a:p>
            <a:pPr algn="ctr"/>
            <a:r>
              <a:rPr lang="en-US" altLang="zh-CN" sz="1500" dirty="0">
                <a:solidFill>
                  <a:schemeClr val="bg1"/>
                </a:solidFill>
                <a:latin typeface="Comic Sans MS" panose="030F0702030302020204" pitchFamily="66" charset="0"/>
                <a:ea typeface="+mj-ea"/>
                <a:cs typeface="+mj-cs"/>
              </a:rPr>
              <a:t>Opcode</a:t>
            </a:r>
            <a:endParaRPr lang="zh-CN" altLang="en-US" sz="1800" dirty="0">
              <a:solidFill>
                <a:schemeClr val="bg1"/>
              </a:solidFill>
              <a:latin typeface="Comic Sans MS" panose="030F0702030302020204" pitchFamily="66" charset="0"/>
              <a:ea typeface="+mj-ea"/>
              <a:cs typeface="+mj-cs"/>
            </a:endParaRPr>
          </a:p>
        </p:txBody>
      </p:sp>
      <p:sp>
        <p:nvSpPr>
          <p:cNvPr id="51" name="文本框 16">
            <a:extLst>
              <a:ext uri="{FF2B5EF4-FFF2-40B4-BE49-F238E27FC236}">
                <a16:creationId xmlns:a16="http://schemas.microsoft.com/office/drawing/2014/main" id="{AD8B01DE-284D-4E23-9E3F-3C2AD2E39023}"/>
              </a:ext>
            </a:extLst>
          </p:cNvPr>
          <p:cNvSpPr txBox="1"/>
          <p:nvPr/>
        </p:nvSpPr>
        <p:spPr>
          <a:xfrm>
            <a:off x="4264490" y="1994674"/>
            <a:ext cx="1268760" cy="323165"/>
          </a:xfrm>
          <a:prstGeom prst="rect">
            <a:avLst/>
          </a:prstGeom>
          <a:noFill/>
        </p:spPr>
        <p:txBody>
          <a:bodyPr wrap="square" rtlCol="0">
            <a:spAutoFit/>
          </a:bodyPr>
          <a:lstStyle/>
          <a:p>
            <a:pPr algn="ctr"/>
            <a:r>
              <a:rPr lang="en-US" altLang="zh-CN" sz="1500" dirty="0">
                <a:solidFill>
                  <a:schemeClr val="bg1"/>
                </a:solidFill>
                <a:latin typeface="Comic Sans MS" panose="030F0702030302020204" pitchFamily="66" charset="0"/>
                <a:ea typeface="+mj-ea"/>
                <a:cs typeface="+mj-cs"/>
              </a:rPr>
              <a:t>Operands</a:t>
            </a:r>
            <a:endParaRPr lang="zh-CN" altLang="en-US" sz="1500" dirty="0">
              <a:solidFill>
                <a:schemeClr val="bg1"/>
              </a:solidFill>
              <a:latin typeface="Comic Sans MS" panose="030F0702030302020204" pitchFamily="66" charset="0"/>
              <a:ea typeface="+mj-ea"/>
              <a:cs typeface="+mj-cs"/>
            </a:endParaRPr>
          </a:p>
        </p:txBody>
      </p:sp>
      <p:sp>
        <p:nvSpPr>
          <p:cNvPr id="54" name="文本框 19">
            <a:extLst>
              <a:ext uri="{FF2B5EF4-FFF2-40B4-BE49-F238E27FC236}">
                <a16:creationId xmlns:a16="http://schemas.microsoft.com/office/drawing/2014/main" id="{8A3729BD-C88D-4F15-94EB-FF9F99664E19}"/>
              </a:ext>
            </a:extLst>
          </p:cNvPr>
          <p:cNvSpPr txBox="1"/>
          <p:nvPr/>
        </p:nvSpPr>
        <p:spPr>
          <a:xfrm>
            <a:off x="2310049" y="2347003"/>
            <a:ext cx="1268760" cy="323165"/>
          </a:xfrm>
          <a:prstGeom prst="rect">
            <a:avLst/>
          </a:prstGeom>
          <a:noFill/>
        </p:spPr>
        <p:txBody>
          <a:bodyPr wrap="square" rtlCol="0">
            <a:spAutoFit/>
          </a:bodyPr>
          <a:lstStyle/>
          <a:p>
            <a:r>
              <a:rPr lang="en-US" altLang="zh-CN" sz="1500" dirty="0">
                <a:latin typeface="Comic Sans MS" panose="030F0702030302020204" pitchFamily="66" charset="0"/>
                <a:ea typeface="+mj-ea"/>
                <a:cs typeface="+mj-cs"/>
              </a:rPr>
              <a:t>One Bit-Flip</a:t>
            </a:r>
            <a:endParaRPr lang="zh-CN" altLang="en-US" sz="1500" dirty="0">
              <a:latin typeface="Comic Sans MS" panose="030F0702030302020204" pitchFamily="66" charset="0"/>
              <a:ea typeface="+mj-ea"/>
              <a:cs typeface="+mj-cs"/>
            </a:endParaRPr>
          </a:p>
        </p:txBody>
      </p:sp>
      <p:grpSp>
        <p:nvGrpSpPr>
          <p:cNvPr id="16" name="组合 49">
            <a:extLst>
              <a:ext uri="{FF2B5EF4-FFF2-40B4-BE49-F238E27FC236}">
                <a16:creationId xmlns:a16="http://schemas.microsoft.com/office/drawing/2014/main" id="{BE159BD8-386E-471E-BEEF-3925E4330395}"/>
              </a:ext>
            </a:extLst>
          </p:cNvPr>
          <p:cNvGrpSpPr/>
          <p:nvPr/>
        </p:nvGrpSpPr>
        <p:grpSpPr>
          <a:xfrm>
            <a:off x="4552778" y="3623075"/>
            <a:ext cx="1894225" cy="961953"/>
            <a:chOff x="3923072" y="3625781"/>
            <a:chExt cx="2525633" cy="1282604"/>
          </a:xfrm>
        </p:grpSpPr>
        <p:grpSp>
          <p:nvGrpSpPr>
            <p:cNvPr id="17" name="组合 50">
              <a:extLst>
                <a:ext uri="{FF2B5EF4-FFF2-40B4-BE49-F238E27FC236}">
                  <a16:creationId xmlns:a16="http://schemas.microsoft.com/office/drawing/2014/main" id="{FB230EFD-D0E5-45E4-A836-7CD20B209479}"/>
                </a:ext>
              </a:extLst>
            </p:cNvPr>
            <p:cNvGrpSpPr/>
            <p:nvPr/>
          </p:nvGrpSpPr>
          <p:grpSpPr>
            <a:xfrm>
              <a:off x="3923072" y="3625781"/>
              <a:ext cx="865237" cy="707290"/>
              <a:chOff x="3559278" y="3176516"/>
              <a:chExt cx="865237" cy="707290"/>
            </a:xfrm>
          </p:grpSpPr>
          <p:sp>
            <p:nvSpPr>
              <p:cNvPr id="43" name="矩形 74">
                <a:extLst>
                  <a:ext uri="{FF2B5EF4-FFF2-40B4-BE49-F238E27FC236}">
                    <a16:creationId xmlns:a16="http://schemas.microsoft.com/office/drawing/2014/main" id="{DE7029A0-509F-4166-B7ED-F1845BB49D51}"/>
                  </a:ext>
                </a:extLst>
              </p:cNvPr>
              <p:cNvSpPr/>
              <p:nvPr/>
            </p:nvSpPr>
            <p:spPr>
              <a:xfrm>
                <a:off x="3559279" y="3176516"/>
                <a:ext cx="865236" cy="352716"/>
              </a:xfrm>
              <a:prstGeom prst="rect">
                <a:avLst/>
              </a:prstGeom>
              <a:solidFill>
                <a:schemeClr val="bg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dirty="0">
                    <a:solidFill>
                      <a:schemeClr val="tx1"/>
                    </a:solidFill>
                    <a:latin typeface="Comic Sans MS" panose="030F0702030302020204" pitchFamily="66" charset="0"/>
                    <a:ea typeface="+mj-ea"/>
                    <a:cs typeface="+mj-cs"/>
                  </a:rPr>
                  <a:t>JE</a:t>
                </a:r>
                <a:endParaRPr lang="zh-CN" altLang="en-US" sz="1500" dirty="0">
                  <a:solidFill>
                    <a:schemeClr val="tx1"/>
                  </a:solidFill>
                  <a:latin typeface="Comic Sans MS" panose="030F0702030302020204" pitchFamily="66" charset="0"/>
                  <a:ea typeface="+mj-ea"/>
                  <a:cs typeface="+mj-cs"/>
                </a:endParaRPr>
              </a:p>
            </p:txBody>
          </p:sp>
          <p:sp>
            <p:nvSpPr>
              <p:cNvPr id="45" name="矩形 75">
                <a:extLst>
                  <a:ext uri="{FF2B5EF4-FFF2-40B4-BE49-F238E27FC236}">
                    <a16:creationId xmlns:a16="http://schemas.microsoft.com/office/drawing/2014/main" id="{19DD10C7-A6A8-444B-B247-852495177B80}"/>
                  </a:ext>
                </a:extLst>
              </p:cNvPr>
              <p:cNvSpPr/>
              <p:nvPr/>
            </p:nvSpPr>
            <p:spPr>
              <a:xfrm>
                <a:off x="3559278" y="3531092"/>
                <a:ext cx="865236" cy="3527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dirty="0">
                    <a:solidFill>
                      <a:schemeClr val="tx1"/>
                    </a:solidFill>
                    <a:latin typeface="Comic Sans MS" panose="030F0702030302020204" pitchFamily="66" charset="0"/>
                    <a:ea typeface="+mj-ea"/>
                    <a:cs typeface="+mj-cs"/>
                  </a:rPr>
                  <a:t>0x74</a:t>
                </a:r>
                <a:endParaRPr lang="zh-CN" altLang="en-US" sz="1500" dirty="0">
                  <a:solidFill>
                    <a:schemeClr val="tx1"/>
                  </a:solidFill>
                  <a:latin typeface="Comic Sans MS" panose="030F0702030302020204" pitchFamily="66" charset="0"/>
                  <a:ea typeface="+mj-ea"/>
                  <a:cs typeface="+mj-cs"/>
                </a:endParaRPr>
              </a:p>
            </p:txBody>
          </p:sp>
        </p:grpSp>
        <p:grpSp>
          <p:nvGrpSpPr>
            <p:cNvPr id="18" name="组合 51">
              <a:extLst>
                <a:ext uri="{FF2B5EF4-FFF2-40B4-BE49-F238E27FC236}">
                  <a16:creationId xmlns:a16="http://schemas.microsoft.com/office/drawing/2014/main" id="{76FF781A-E4AE-4DEF-ADE3-9596AE510240}"/>
                </a:ext>
              </a:extLst>
            </p:cNvPr>
            <p:cNvGrpSpPr/>
            <p:nvPr/>
          </p:nvGrpSpPr>
          <p:grpSpPr>
            <a:xfrm>
              <a:off x="5583468" y="4163613"/>
              <a:ext cx="865237" cy="744772"/>
              <a:chOff x="3559278" y="4480489"/>
              <a:chExt cx="865237" cy="744772"/>
            </a:xfrm>
          </p:grpSpPr>
          <p:sp>
            <p:nvSpPr>
              <p:cNvPr id="40" name="矩形 72">
                <a:extLst>
                  <a:ext uri="{FF2B5EF4-FFF2-40B4-BE49-F238E27FC236}">
                    <a16:creationId xmlns:a16="http://schemas.microsoft.com/office/drawing/2014/main" id="{D7A34270-041B-4B84-8A33-E6721825E47A}"/>
                  </a:ext>
                </a:extLst>
              </p:cNvPr>
              <p:cNvSpPr/>
              <p:nvPr/>
            </p:nvSpPr>
            <p:spPr>
              <a:xfrm>
                <a:off x="3559279" y="4480489"/>
                <a:ext cx="865236" cy="376647"/>
              </a:xfrm>
              <a:prstGeom prst="rect">
                <a:avLst/>
              </a:prstGeom>
              <a:solidFill>
                <a:schemeClr val="bg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dirty="0">
                    <a:solidFill>
                      <a:schemeClr val="tx1"/>
                    </a:solidFill>
                    <a:latin typeface="Comic Sans MS" panose="030F0702030302020204" pitchFamily="66" charset="0"/>
                    <a:ea typeface="+mj-ea"/>
                    <a:cs typeface="+mj-cs"/>
                  </a:rPr>
                  <a:t>JNE</a:t>
                </a:r>
                <a:endParaRPr lang="zh-CN" altLang="en-US" sz="1500" dirty="0">
                  <a:solidFill>
                    <a:schemeClr val="tx1"/>
                  </a:solidFill>
                  <a:latin typeface="Comic Sans MS" panose="030F0702030302020204" pitchFamily="66" charset="0"/>
                  <a:ea typeface="+mj-ea"/>
                  <a:cs typeface="+mj-cs"/>
                </a:endParaRPr>
              </a:p>
            </p:txBody>
          </p:sp>
          <p:sp>
            <p:nvSpPr>
              <p:cNvPr id="41" name="矩形 73">
                <a:extLst>
                  <a:ext uri="{FF2B5EF4-FFF2-40B4-BE49-F238E27FC236}">
                    <a16:creationId xmlns:a16="http://schemas.microsoft.com/office/drawing/2014/main" id="{46257EA9-FA77-4F33-B1A3-589364E8777D}"/>
                  </a:ext>
                </a:extLst>
              </p:cNvPr>
              <p:cNvSpPr/>
              <p:nvPr/>
            </p:nvSpPr>
            <p:spPr>
              <a:xfrm>
                <a:off x="3559278" y="4857136"/>
                <a:ext cx="865236" cy="3681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dirty="0">
                    <a:solidFill>
                      <a:schemeClr val="tx1"/>
                    </a:solidFill>
                    <a:latin typeface="Comic Sans MS" panose="030F0702030302020204" pitchFamily="66" charset="0"/>
                    <a:ea typeface="+mj-ea"/>
                    <a:cs typeface="+mj-cs"/>
                  </a:rPr>
                  <a:t>0x75</a:t>
                </a:r>
                <a:endParaRPr lang="zh-CN" altLang="en-US" sz="1500" dirty="0">
                  <a:solidFill>
                    <a:schemeClr val="tx1"/>
                  </a:solidFill>
                  <a:latin typeface="Comic Sans MS" panose="030F0702030302020204" pitchFamily="66" charset="0"/>
                  <a:ea typeface="+mj-ea"/>
                  <a:cs typeface="+mj-cs"/>
                </a:endParaRPr>
              </a:p>
            </p:txBody>
          </p:sp>
        </p:grpSp>
      </p:grpSp>
      <p:sp>
        <p:nvSpPr>
          <p:cNvPr id="59" name="矩形 22">
            <a:extLst>
              <a:ext uri="{FF2B5EF4-FFF2-40B4-BE49-F238E27FC236}">
                <a16:creationId xmlns:a16="http://schemas.microsoft.com/office/drawing/2014/main" id="{83311926-9E26-474D-B78B-E7C19F2F6F45}"/>
              </a:ext>
            </a:extLst>
          </p:cNvPr>
          <p:cNvSpPr/>
          <p:nvPr/>
        </p:nvSpPr>
        <p:spPr>
          <a:xfrm>
            <a:off x="2247512" y="4095949"/>
            <a:ext cx="1746095" cy="285114"/>
          </a:xfrm>
          <a:prstGeom prst="rect">
            <a:avLst/>
          </a:prstGeom>
          <a:solidFill>
            <a:schemeClr val="bg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500" dirty="0">
                <a:solidFill>
                  <a:schemeClr val="tx1"/>
                </a:solidFill>
                <a:latin typeface="Comic Sans MS" panose="030F0702030302020204" pitchFamily="66" charset="0"/>
              </a:rPr>
              <a:t>CMP EAX, 0</a:t>
            </a:r>
          </a:p>
        </p:txBody>
      </p:sp>
      <p:cxnSp>
        <p:nvCxnSpPr>
          <p:cNvPr id="61" name="Straight Arrow Connector 60">
            <a:extLst>
              <a:ext uri="{FF2B5EF4-FFF2-40B4-BE49-F238E27FC236}">
                <a16:creationId xmlns:a16="http://schemas.microsoft.com/office/drawing/2014/main" id="{66440EEF-9100-40D5-A11B-54433E9F7C4B}"/>
              </a:ext>
            </a:extLst>
          </p:cNvPr>
          <p:cNvCxnSpPr>
            <a:cxnSpLocks/>
            <a:stCxn id="59" idx="3"/>
            <a:endCxn id="43" idx="1"/>
          </p:cNvCxnSpPr>
          <p:nvPr/>
        </p:nvCxnSpPr>
        <p:spPr>
          <a:xfrm flipV="1">
            <a:off x="3993607" y="3755344"/>
            <a:ext cx="559172" cy="483162"/>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CCC9B4D6-C269-4561-BAFB-74954065486F}"/>
              </a:ext>
            </a:extLst>
          </p:cNvPr>
          <p:cNvCxnSpPr>
            <a:cxnSpLocks/>
            <a:stCxn id="59" idx="3"/>
            <a:endCxn id="40" idx="1"/>
          </p:cNvCxnSpPr>
          <p:nvPr/>
        </p:nvCxnSpPr>
        <p:spPr>
          <a:xfrm flipV="1">
            <a:off x="3993607" y="4167692"/>
            <a:ext cx="1804469" cy="70814"/>
          </a:xfrm>
          <a:prstGeom prst="straightConnector1">
            <a:avLst/>
          </a:prstGeom>
          <a:ln w="12700">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5" name="Title 1">
            <a:extLst>
              <a:ext uri="{FF2B5EF4-FFF2-40B4-BE49-F238E27FC236}">
                <a16:creationId xmlns:a16="http://schemas.microsoft.com/office/drawing/2014/main" id="{658168CA-C5FF-463E-A058-1ED4542DADFC}"/>
              </a:ext>
            </a:extLst>
          </p:cNvPr>
          <p:cNvSpPr txBox="1">
            <a:spLocks/>
          </p:cNvSpPr>
          <p:nvPr/>
        </p:nvSpPr>
        <p:spPr>
          <a:xfrm>
            <a:off x="565485" y="1017775"/>
            <a:ext cx="3987293" cy="637829"/>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100">
                <a:latin typeface="Comic Sans MS" panose="030F0702030302020204" pitchFamily="66" charset="0"/>
              </a:rPr>
              <a:t>Flipping exploitable instruction</a:t>
            </a:r>
            <a:endParaRPr lang="en-US" sz="1875" dirty="0">
              <a:latin typeface="Comic Sans MS" panose="030F0702030302020204" pitchFamily="66" charset="0"/>
            </a:endParaRPr>
          </a:p>
        </p:txBody>
      </p:sp>
    </p:spTree>
    <p:extLst>
      <p:ext uri="{BB962C8B-B14F-4D97-AF65-F5344CB8AC3E}">
        <p14:creationId xmlns:p14="http://schemas.microsoft.com/office/powerpoint/2010/main" val="41284655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a:xfrm>
            <a:off x="442458" y="199969"/>
            <a:ext cx="3443742" cy="544383"/>
          </a:xfrm>
        </p:spPr>
        <p:txBody>
          <a:bodyPr>
            <a:normAutofit/>
          </a:bodyPr>
          <a:lstStyle/>
          <a:p>
            <a:r>
              <a:rPr lang="en-AU" sz="3200" b="1" dirty="0"/>
              <a:t>Exam Format</a:t>
            </a:r>
          </a:p>
        </p:txBody>
      </p:sp>
      <p:sp>
        <p:nvSpPr>
          <p:cNvPr id="3" name="Content Placeholder 2">
            <a:extLst>
              <a:ext uri="{FF2B5EF4-FFF2-40B4-BE49-F238E27FC236}">
                <a16:creationId xmlns:a16="http://schemas.microsoft.com/office/drawing/2014/main" id="{F7DD7DCB-C7E2-1B4F-BD83-3B7AF005DD76}"/>
              </a:ext>
            </a:extLst>
          </p:cNvPr>
          <p:cNvSpPr>
            <a:spLocks noGrp="1"/>
          </p:cNvSpPr>
          <p:nvPr>
            <p:ph idx="1"/>
          </p:nvPr>
        </p:nvSpPr>
        <p:spPr>
          <a:xfrm>
            <a:off x="442458" y="967068"/>
            <a:ext cx="8172905" cy="3181186"/>
          </a:xfrm>
        </p:spPr>
        <p:txBody>
          <a:bodyPr>
            <a:normAutofit/>
          </a:bodyPr>
          <a:lstStyle/>
          <a:p>
            <a:r>
              <a:rPr lang="en-AU" sz="2400" dirty="0"/>
              <a:t>The exam is F2F and has a time limit of 2 hours</a:t>
            </a:r>
          </a:p>
          <a:p>
            <a:r>
              <a:rPr lang="en-AU" sz="2400" dirty="0"/>
              <a:t>The exam is marked out of 100 points and is worth 50% of the overall unit mark.</a:t>
            </a:r>
          </a:p>
          <a:p>
            <a:r>
              <a:rPr lang="en-AU" sz="2400" dirty="0"/>
              <a:t>The exam is open book: any printed or written materials are allowed (no page limit). </a:t>
            </a:r>
          </a:p>
          <a:p>
            <a:r>
              <a:rPr lang="en-AU" sz="2400" dirty="0"/>
              <a:t>UWA approved calculators with stickers are optional.</a:t>
            </a:r>
          </a:p>
          <a:p>
            <a:pPr lvl="1"/>
            <a:r>
              <a:rPr lang="en-AU" sz="2400" dirty="0"/>
              <a:t>e.g., 2^5  - 2 or 32 -2 or 30.</a:t>
            </a:r>
          </a:p>
          <a:p>
            <a:pPr marL="27675" indent="0">
              <a:buNone/>
            </a:pPr>
            <a:endParaRPr lang="en-AU" dirty="0"/>
          </a:p>
        </p:txBody>
      </p:sp>
    </p:spTree>
    <p:extLst>
      <p:ext uri="{BB962C8B-B14F-4D97-AF65-F5344CB8AC3E}">
        <p14:creationId xmlns:p14="http://schemas.microsoft.com/office/powerpoint/2010/main" val="11125410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a:xfrm>
            <a:off x="455424" y="240987"/>
            <a:ext cx="7765322" cy="544383"/>
          </a:xfrm>
        </p:spPr>
        <p:txBody>
          <a:bodyPr>
            <a:normAutofit/>
          </a:bodyPr>
          <a:lstStyle/>
          <a:p>
            <a:r>
              <a:rPr lang="en-AU" sz="3200" b="1" dirty="0"/>
              <a:t>Exam Instructions</a:t>
            </a:r>
          </a:p>
        </p:txBody>
      </p:sp>
      <p:sp>
        <p:nvSpPr>
          <p:cNvPr id="3" name="Content Placeholder 2">
            <a:extLst>
              <a:ext uri="{FF2B5EF4-FFF2-40B4-BE49-F238E27FC236}">
                <a16:creationId xmlns:a16="http://schemas.microsoft.com/office/drawing/2014/main" id="{F7DD7DCB-C7E2-1B4F-BD83-3B7AF005DD76}"/>
              </a:ext>
            </a:extLst>
          </p:cNvPr>
          <p:cNvSpPr>
            <a:spLocks noGrp="1"/>
          </p:cNvSpPr>
          <p:nvPr>
            <p:ph idx="1"/>
          </p:nvPr>
        </p:nvSpPr>
        <p:spPr>
          <a:xfrm>
            <a:off x="144528" y="1063337"/>
            <a:ext cx="7765322" cy="4170494"/>
          </a:xfrm>
        </p:spPr>
        <p:txBody>
          <a:bodyPr>
            <a:normAutofit/>
          </a:bodyPr>
          <a:lstStyle/>
          <a:p>
            <a:pPr lvl="1"/>
            <a:r>
              <a:rPr lang="en-AU" sz="2400" dirty="0"/>
              <a:t>You will be provided with an answer booklet</a:t>
            </a:r>
          </a:p>
          <a:p>
            <a:pPr lvl="1"/>
            <a:r>
              <a:rPr lang="en-AU" sz="2400" dirty="0"/>
              <a:t>You should clearly state which questions of the final exam you are answering.</a:t>
            </a:r>
          </a:p>
          <a:p>
            <a:pPr lvl="1"/>
            <a:r>
              <a:rPr lang="en-AU" sz="2400" dirty="0"/>
              <a:t>Please do NOT use a pencil or a red pen.</a:t>
            </a:r>
          </a:p>
          <a:p>
            <a:pPr lvl="1"/>
            <a:r>
              <a:rPr lang="en-AU" sz="2400" dirty="0"/>
              <a:t>Please use readable handwriting. What cannot be read cannot be marked.</a:t>
            </a:r>
          </a:p>
          <a:p>
            <a:endParaRPr lang="en-AU" dirty="0"/>
          </a:p>
          <a:p>
            <a:pPr marL="27675" indent="0">
              <a:buNone/>
            </a:pPr>
            <a:endParaRPr lang="en-AU" dirty="0"/>
          </a:p>
        </p:txBody>
      </p:sp>
    </p:spTree>
    <p:extLst>
      <p:ext uri="{BB962C8B-B14F-4D97-AF65-F5344CB8AC3E}">
        <p14:creationId xmlns:p14="http://schemas.microsoft.com/office/powerpoint/2010/main" val="13060942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a:xfrm>
            <a:off x="99085" y="43717"/>
            <a:ext cx="3261148" cy="632547"/>
          </a:xfrm>
        </p:spPr>
        <p:txBody>
          <a:bodyPr>
            <a:normAutofit/>
          </a:bodyPr>
          <a:lstStyle/>
          <a:p>
            <a:r>
              <a:rPr lang="en-AU" sz="3200" b="1" dirty="0"/>
              <a:t>Exam Topics</a:t>
            </a:r>
          </a:p>
        </p:txBody>
      </p:sp>
      <p:sp>
        <p:nvSpPr>
          <p:cNvPr id="3" name="Content Placeholder 2">
            <a:extLst>
              <a:ext uri="{FF2B5EF4-FFF2-40B4-BE49-F238E27FC236}">
                <a16:creationId xmlns:a16="http://schemas.microsoft.com/office/drawing/2014/main" id="{F7DD7DCB-C7E2-1B4F-BD83-3B7AF005DD76}"/>
              </a:ext>
            </a:extLst>
          </p:cNvPr>
          <p:cNvSpPr>
            <a:spLocks noGrp="1"/>
          </p:cNvSpPr>
          <p:nvPr>
            <p:ph idx="1"/>
          </p:nvPr>
        </p:nvSpPr>
        <p:spPr>
          <a:xfrm>
            <a:off x="99083" y="2318657"/>
            <a:ext cx="8721064" cy="2729417"/>
          </a:xfrm>
        </p:spPr>
        <p:txBody>
          <a:bodyPr>
            <a:noAutofit/>
          </a:bodyPr>
          <a:lstStyle/>
          <a:p>
            <a:r>
              <a:rPr lang="en-AU" sz="2200" dirty="0"/>
              <a:t>Each themed question will assess one of the following topics from certain lectures</a:t>
            </a:r>
            <a:r>
              <a:rPr lang="zh-CN" altLang="en-US" sz="2200" dirty="0"/>
              <a:t> </a:t>
            </a:r>
            <a:r>
              <a:rPr lang="en-AU" sz="2200" dirty="0"/>
              <a:t>and labs:</a:t>
            </a:r>
          </a:p>
          <a:p>
            <a:pPr lvl="1"/>
            <a:r>
              <a:rPr lang="en-AU" sz="2000" dirty="0"/>
              <a:t>Networking: Week 7 lecture</a:t>
            </a:r>
          </a:p>
          <a:p>
            <a:pPr lvl="1"/>
            <a:r>
              <a:rPr lang="en-US" sz="2000" dirty="0"/>
              <a:t>AWS IAM</a:t>
            </a:r>
            <a:r>
              <a:rPr lang="en-AU" sz="2000" dirty="0"/>
              <a:t>: Week 5 lecture</a:t>
            </a:r>
          </a:p>
          <a:p>
            <a:pPr lvl="1"/>
            <a:r>
              <a:rPr lang="en-AU" sz="2000" dirty="0"/>
              <a:t>AI and AWS: Week 8 lecture + Labs 8&amp;9 (code excluded)</a:t>
            </a:r>
          </a:p>
          <a:p>
            <a:pPr lvl="1"/>
            <a:r>
              <a:rPr lang="en-AU" sz="2000" dirty="0"/>
              <a:t>Miscellaneous: Weeks 5+7 lectures + Lab 5 (only ALB)</a:t>
            </a:r>
          </a:p>
          <a:p>
            <a:pPr lvl="1"/>
            <a:r>
              <a:rPr lang="en-AU" sz="2000" dirty="0"/>
              <a:t>Miscellaneous: </a:t>
            </a:r>
          </a:p>
          <a:p>
            <a:pPr lvl="2"/>
            <a:r>
              <a:rPr lang="en-AU" sz="2000" dirty="0"/>
              <a:t>Week 9 lecture (only</a:t>
            </a:r>
            <a:r>
              <a:rPr lang="zh-CN" altLang="en-US" sz="2000" dirty="0"/>
              <a:t> </a:t>
            </a:r>
            <a:r>
              <a:rPr lang="en-AU" sz="2000" dirty="0"/>
              <a:t> </a:t>
            </a:r>
            <a:r>
              <a:rPr lang="en-US" sz="2000" dirty="0"/>
              <a:t>Web Application Design Pattern + </a:t>
            </a:r>
            <a:r>
              <a:rPr lang="en-AU" sz="2000" dirty="0"/>
              <a:t>Django Framework) + Week 11 lecture (only AWS Lambda) + Lab 6 (only </a:t>
            </a:r>
            <a:r>
              <a:rPr lang="en-AU" sz="2000" dirty="0" err="1"/>
              <a:t>ngix</a:t>
            </a:r>
            <a:r>
              <a:rPr lang="en-AU" sz="2000" dirty="0"/>
              <a:t>)</a:t>
            </a:r>
          </a:p>
        </p:txBody>
      </p:sp>
      <p:sp>
        <p:nvSpPr>
          <p:cNvPr id="5" name="Content Placeholder 2">
            <a:extLst>
              <a:ext uri="{FF2B5EF4-FFF2-40B4-BE49-F238E27FC236}">
                <a16:creationId xmlns:a16="http://schemas.microsoft.com/office/drawing/2014/main" id="{8C9C6D78-A7AF-43B1-9C80-897CD4444D06}"/>
              </a:ext>
            </a:extLst>
          </p:cNvPr>
          <p:cNvSpPr txBox="1">
            <a:spLocks/>
          </p:cNvSpPr>
          <p:nvPr/>
        </p:nvSpPr>
        <p:spPr>
          <a:xfrm>
            <a:off x="99083" y="779504"/>
            <a:ext cx="8721065" cy="1539153"/>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sz="2200" dirty="0"/>
              <a:t>5 themed questions in total and each themed question describes a scenario, based on which, some sub-questions are asked. </a:t>
            </a:r>
          </a:p>
          <a:p>
            <a:pPr fontAlgn="auto">
              <a:spcAft>
                <a:spcPts val="0"/>
              </a:spcAft>
              <a:buClrTx/>
              <a:buSzTx/>
            </a:pPr>
            <a:r>
              <a:rPr lang="en-AU" sz="2200" dirty="0"/>
              <a:t>The format of sub questions is similar to that of part C in the mid-</a:t>
            </a:r>
            <a:r>
              <a:rPr lang="en-AU" sz="2200" dirty="0" err="1"/>
              <a:t>sem</a:t>
            </a:r>
            <a:r>
              <a:rPr lang="en-AU" sz="2200" dirty="0"/>
              <a:t> test, i.e., short answer questions. </a:t>
            </a:r>
          </a:p>
        </p:txBody>
      </p:sp>
      <p:sp>
        <p:nvSpPr>
          <p:cNvPr id="6" name="Content Placeholder 2">
            <a:extLst>
              <a:ext uri="{FF2B5EF4-FFF2-40B4-BE49-F238E27FC236}">
                <a16:creationId xmlns:a16="http://schemas.microsoft.com/office/drawing/2014/main" id="{8BA956CD-503B-4934-9EDC-11B975531A13}"/>
              </a:ext>
            </a:extLst>
          </p:cNvPr>
          <p:cNvSpPr txBox="1">
            <a:spLocks/>
          </p:cNvSpPr>
          <p:nvPr/>
        </p:nvSpPr>
        <p:spPr>
          <a:xfrm>
            <a:off x="99083" y="5388733"/>
            <a:ext cx="8721065" cy="460292"/>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US" sz="2000" b="1" dirty="0"/>
              <a:t>Note:</a:t>
            </a:r>
            <a:r>
              <a:rPr lang="en-US" sz="2000" dirty="0"/>
              <a:t> Screenshots from the step-by-step demos and AWS examples in the lectures above are not part of the final exam.</a:t>
            </a:r>
            <a:r>
              <a:rPr lang="en-AU" sz="2000" dirty="0"/>
              <a:t> There is only one </a:t>
            </a:r>
            <a:r>
              <a:rPr lang="en-US" altLang="zh-CN" sz="2000" dirty="0"/>
              <a:t>question related to code and it will be Lab 5. </a:t>
            </a:r>
            <a:endParaRPr lang="en-US" sz="2000" dirty="0"/>
          </a:p>
        </p:txBody>
      </p:sp>
    </p:spTree>
    <p:extLst>
      <p:ext uri="{BB962C8B-B14F-4D97-AF65-F5344CB8AC3E}">
        <p14:creationId xmlns:p14="http://schemas.microsoft.com/office/powerpoint/2010/main" val="40090728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a:xfrm>
            <a:off x="99084" y="43717"/>
            <a:ext cx="7641418" cy="632547"/>
          </a:xfrm>
        </p:spPr>
        <p:txBody>
          <a:bodyPr>
            <a:normAutofit/>
          </a:bodyPr>
          <a:lstStyle/>
          <a:p>
            <a:r>
              <a:rPr lang="en-AU" sz="3200" b="1" dirty="0"/>
              <a:t>Exam Topics </a:t>
            </a:r>
            <a:r>
              <a:rPr lang="en-AU" sz="3200" b="1" dirty="0">
                <a:solidFill>
                  <a:schemeClr val="accent1"/>
                </a:solidFill>
              </a:rPr>
              <a:t>(Supplementary and Deferred)</a:t>
            </a:r>
            <a:endParaRPr lang="en-AU" sz="3200" b="1" dirty="0"/>
          </a:p>
        </p:txBody>
      </p:sp>
      <p:sp>
        <p:nvSpPr>
          <p:cNvPr id="3" name="Content Placeholder 2">
            <a:extLst>
              <a:ext uri="{FF2B5EF4-FFF2-40B4-BE49-F238E27FC236}">
                <a16:creationId xmlns:a16="http://schemas.microsoft.com/office/drawing/2014/main" id="{F7DD7DCB-C7E2-1B4F-BD83-3B7AF005DD76}"/>
              </a:ext>
            </a:extLst>
          </p:cNvPr>
          <p:cNvSpPr>
            <a:spLocks noGrp="1"/>
          </p:cNvSpPr>
          <p:nvPr>
            <p:ph idx="1"/>
          </p:nvPr>
        </p:nvSpPr>
        <p:spPr>
          <a:xfrm>
            <a:off x="99083" y="2318657"/>
            <a:ext cx="8391774" cy="2729417"/>
          </a:xfrm>
        </p:spPr>
        <p:txBody>
          <a:bodyPr>
            <a:noAutofit/>
          </a:bodyPr>
          <a:lstStyle/>
          <a:p>
            <a:r>
              <a:rPr lang="en-AU" sz="2200" dirty="0"/>
              <a:t>Each themed question will assess one of the following topics from certain lectures</a:t>
            </a:r>
            <a:r>
              <a:rPr lang="zh-CN" altLang="en-US" sz="2200" dirty="0"/>
              <a:t> </a:t>
            </a:r>
            <a:r>
              <a:rPr lang="en-AU" sz="2200" dirty="0"/>
              <a:t>and labs:</a:t>
            </a:r>
          </a:p>
          <a:p>
            <a:pPr lvl="1"/>
            <a:r>
              <a:rPr lang="en-AU" sz="3200" b="1" dirty="0">
                <a:solidFill>
                  <a:schemeClr val="accent1"/>
                </a:solidFill>
                <a:latin typeface="+mj-lt"/>
                <a:ea typeface="+mj-ea"/>
                <a:cs typeface="+mj-cs"/>
              </a:rPr>
              <a:t>TBA</a:t>
            </a:r>
          </a:p>
        </p:txBody>
      </p:sp>
      <p:sp>
        <p:nvSpPr>
          <p:cNvPr id="5" name="Content Placeholder 2">
            <a:extLst>
              <a:ext uri="{FF2B5EF4-FFF2-40B4-BE49-F238E27FC236}">
                <a16:creationId xmlns:a16="http://schemas.microsoft.com/office/drawing/2014/main" id="{8C9C6D78-A7AF-43B1-9C80-897CD4444D06}"/>
              </a:ext>
            </a:extLst>
          </p:cNvPr>
          <p:cNvSpPr txBox="1">
            <a:spLocks/>
          </p:cNvSpPr>
          <p:nvPr/>
        </p:nvSpPr>
        <p:spPr>
          <a:xfrm>
            <a:off x="99083" y="779504"/>
            <a:ext cx="8721065" cy="1539153"/>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sz="2200" dirty="0"/>
              <a:t>5 themed questions in total and each themed question describes a scenario, based on which, some sub-questions are asked. </a:t>
            </a:r>
          </a:p>
          <a:p>
            <a:pPr fontAlgn="auto">
              <a:spcAft>
                <a:spcPts val="0"/>
              </a:spcAft>
              <a:buClrTx/>
              <a:buSzTx/>
            </a:pPr>
            <a:r>
              <a:rPr lang="en-AU" sz="2200" dirty="0"/>
              <a:t>The format of sub questions is similar to that of part C in the mid-</a:t>
            </a:r>
            <a:r>
              <a:rPr lang="en-AU" sz="2200" dirty="0" err="1"/>
              <a:t>sem</a:t>
            </a:r>
            <a:r>
              <a:rPr lang="en-AU" sz="2200" dirty="0"/>
              <a:t> test, i.e., short answer questions. </a:t>
            </a:r>
          </a:p>
        </p:txBody>
      </p:sp>
      <p:sp>
        <p:nvSpPr>
          <p:cNvPr id="7" name="Content Placeholder 2">
            <a:extLst>
              <a:ext uri="{FF2B5EF4-FFF2-40B4-BE49-F238E27FC236}">
                <a16:creationId xmlns:a16="http://schemas.microsoft.com/office/drawing/2014/main" id="{1D49B4C7-E6BF-4732-A480-23B0AAA3438F}"/>
              </a:ext>
            </a:extLst>
          </p:cNvPr>
          <p:cNvSpPr txBox="1">
            <a:spLocks/>
          </p:cNvSpPr>
          <p:nvPr/>
        </p:nvSpPr>
        <p:spPr>
          <a:xfrm>
            <a:off x="99083" y="3627664"/>
            <a:ext cx="8721065" cy="460292"/>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US" sz="2000" b="1" dirty="0"/>
              <a:t>Note:</a:t>
            </a:r>
            <a:r>
              <a:rPr lang="en-US" sz="2000" dirty="0"/>
              <a:t> Screenshots from the step-by-step demos and toy examples in the lectures above are not part of the exams.</a:t>
            </a:r>
          </a:p>
          <a:p>
            <a:pPr fontAlgn="auto">
              <a:spcAft>
                <a:spcPts val="0"/>
              </a:spcAft>
              <a:buClrTx/>
              <a:buSzTx/>
            </a:pPr>
            <a:endParaRPr lang="en-US" sz="2000" dirty="0"/>
          </a:p>
          <a:p>
            <a:pPr fontAlgn="auto">
              <a:spcAft>
                <a:spcPts val="0"/>
              </a:spcAft>
              <a:buClrTx/>
              <a:buSzTx/>
            </a:pPr>
            <a:endParaRPr lang="en-AU" sz="2000" dirty="0"/>
          </a:p>
        </p:txBody>
      </p:sp>
    </p:spTree>
    <p:extLst>
      <p:ext uri="{BB962C8B-B14F-4D97-AF65-F5344CB8AC3E}">
        <p14:creationId xmlns:p14="http://schemas.microsoft.com/office/powerpoint/2010/main" val="8809186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B4D2F35-C098-4538-B402-6D7BB4777C95}"/>
              </a:ext>
            </a:extLst>
          </p:cNvPr>
          <p:cNvSpPr txBox="1">
            <a:spLocks/>
          </p:cNvSpPr>
          <p:nvPr/>
        </p:nvSpPr>
        <p:spPr>
          <a:xfrm>
            <a:off x="190523" y="259819"/>
            <a:ext cx="4206215" cy="632547"/>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fontAlgn="auto">
              <a:spcAft>
                <a:spcPts val="0"/>
              </a:spcAft>
              <a:buClrTx/>
              <a:buSzTx/>
              <a:buFontTx/>
            </a:pPr>
            <a:r>
              <a:rPr lang="en-AU" sz="3200" b="1" dirty="0"/>
              <a:t>To prepare for the exam</a:t>
            </a:r>
          </a:p>
        </p:txBody>
      </p:sp>
      <p:sp>
        <p:nvSpPr>
          <p:cNvPr id="6" name="Content Placeholder 2">
            <a:extLst>
              <a:ext uri="{FF2B5EF4-FFF2-40B4-BE49-F238E27FC236}">
                <a16:creationId xmlns:a16="http://schemas.microsoft.com/office/drawing/2014/main" id="{F3846B40-ACEA-4508-B266-0BCE7844BA45}"/>
              </a:ext>
            </a:extLst>
          </p:cNvPr>
          <p:cNvSpPr txBox="1">
            <a:spLocks/>
          </p:cNvSpPr>
          <p:nvPr/>
        </p:nvSpPr>
        <p:spPr>
          <a:xfrm>
            <a:off x="190523" y="892366"/>
            <a:ext cx="8721065" cy="460292"/>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sz="2200" dirty="0"/>
              <a:t>Carefully review relevant lectures and labs.</a:t>
            </a:r>
          </a:p>
          <a:p>
            <a:pPr fontAlgn="auto">
              <a:spcAft>
                <a:spcPts val="0"/>
              </a:spcAft>
              <a:buClrTx/>
              <a:buSzTx/>
            </a:pPr>
            <a:r>
              <a:rPr lang="en-AU" sz="2200" dirty="0"/>
              <a:t>Practice questions from past years.</a:t>
            </a:r>
          </a:p>
          <a:p>
            <a:pPr lvl="1" fontAlgn="auto">
              <a:spcAft>
                <a:spcPts val="0"/>
              </a:spcAft>
              <a:buClrTx/>
              <a:buSzTx/>
            </a:pPr>
            <a:r>
              <a:rPr lang="en-US" sz="2000" b="1" dirty="0"/>
              <a:t>Note:</a:t>
            </a:r>
            <a:r>
              <a:rPr lang="en-US" sz="2000" dirty="0"/>
              <a:t> Q</a:t>
            </a:r>
            <a:r>
              <a:rPr lang="en-US" altLang="zh-CN" sz="2000" dirty="0"/>
              <a:t>uestions related to this year’s</a:t>
            </a:r>
            <a:r>
              <a:rPr lang="en-US" sz="2000" dirty="0"/>
              <a:t> topics are selected.</a:t>
            </a:r>
          </a:p>
          <a:p>
            <a:pPr lvl="1" fontAlgn="auto">
              <a:spcAft>
                <a:spcPts val="0"/>
              </a:spcAft>
              <a:buClrTx/>
              <a:buSzTx/>
            </a:pPr>
            <a:endParaRPr lang="en-AU" sz="2000" dirty="0"/>
          </a:p>
          <a:p>
            <a:pPr lvl="1" fontAlgn="auto">
              <a:spcAft>
                <a:spcPts val="0"/>
              </a:spcAft>
              <a:buClrTx/>
              <a:buSzTx/>
            </a:pPr>
            <a:endParaRPr lang="en-AU" sz="1900" dirty="0"/>
          </a:p>
          <a:p>
            <a:pPr fontAlgn="auto">
              <a:spcAft>
                <a:spcPts val="0"/>
              </a:spcAft>
              <a:buClrTx/>
              <a:buSzTx/>
            </a:pPr>
            <a:endParaRPr lang="en-AU" sz="2200" dirty="0"/>
          </a:p>
        </p:txBody>
      </p:sp>
    </p:spTree>
    <p:extLst>
      <p:ext uri="{BB962C8B-B14F-4D97-AF65-F5344CB8AC3E}">
        <p14:creationId xmlns:p14="http://schemas.microsoft.com/office/powerpoint/2010/main" val="2880013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5B6B504-F562-4798-A6F4-2634DD72903A}"/>
              </a:ext>
            </a:extLst>
          </p:cNvPr>
          <p:cNvSpPr txBox="1"/>
          <p:nvPr/>
        </p:nvSpPr>
        <p:spPr>
          <a:xfrm>
            <a:off x="231495" y="360948"/>
            <a:ext cx="8321306" cy="5870838"/>
          </a:xfrm>
          <a:prstGeom prst="rect">
            <a:avLst/>
          </a:prstGeom>
          <a:noFill/>
        </p:spPr>
        <p:txBody>
          <a:bodyPr wrap="square">
            <a:spAutoFit/>
          </a:bodyPr>
          <a:lstStyle/>
          <a:p>
            <a:pPr algn="l">
              <a:spcBef>
                <a:spcPts val="900"/>
              </a:spcBef>
              <a:spcAft>
                <a:spcPts val="900"/>
              </a:spcAft>
            </a:pPr>
            <a:r>
              <a:rPr lang="en-US" sz="1800" spc="-1" dirty="0">
                <a:solidFill>
                  <a:srgbClr val="000000"/>
                </a:solidFill>
                <a:latin typeface="Calibri"/>
              </a:rPr>
              <a:t>Q1: A network can be defined as a group of computers and other devices connected for data exchange. </a:t>
            </a:r>
          </a:p>
          <a:p>
            <a:pPr algn="l">
              <a:spcBef>
                <a:spcPts val="900"/>
              </a:spcBef>
              <a:spcAft>
                <a:spcPts val="900"/>
              </a:spcAft>
            </a:pPr>
            <a:r>
              <a:rPr lang="en-US" sz="1800" spc="-1" dirty="0">
                <a:solidFill>
                  <a:srgbClr val="000000"/>
                </a:solidFill>
                <a:latin typeface="Calibri"/>
              </a:rPr>
              <a:t>Part 1. Suppose a public IPv4 address has a CIDR notation of 200.100.50.0/24, this specifies the subnet where the IPv4 address resides. How many IPv4 addresses does this subnet have? Justify your answer.</a:t>
            </a:r>
          </a:p>
          <a:p>
            <a:pPr algn="l">
              <a:spcBef>
                <a:spcPts val="900"/>
              </a:spcBef>
              <a:spcAft>
                <a:spcPts val="900"/>
              </a:spcAft>
            </a:pPr>
            <a:r>
              <a:rPr lang="en-US" sz="1800" spc="-1" dirty="0">
                <a:solidFill>
                  <a:srgbClr val="000000"/>
                </a:solidFill>
                <a:latin typeface="Calibri"/>
              </a:rPr>
              <a:t>Part 2. If the Internet service provider divides the original /24 subnet using /29, how many small subnets will be created? For each created subnet, How many hosts does it have? Justify your answer.</a:t>
            </a:r>
          </a:p>
          <a:p>
            <a:pPr algn="l">
              <a:spcBef>
                <a:spcPts val="900"/>
              </a:spcBef>
              <a:spcAft>
                <a:spcPts val="900"/>
              </a:spcAft>
            </a:pPr>
            <a:r>
              <a:rPr lang="en-US" sz="1800" spc="-1" dirty="0">
                <a:solidFill>
                  <a:srgbClr val="000000"/>
                </a:solidFill>
                <a:latin typeface="Calibri"/>
              </a:rPr>
              <a:t>Part 3. When a message is sent from a host machine, it passes through the 5 layers of the TCP/IP model, a process called data encapsulation. For each of the following, identify which layer adds the specific information. Answer in the order listed:</a:t>
            </a:r>
          </a:p>
          <a:p>
            <a:pPr algn="l">
              <a:spcBef>
                <a:spcPts val="900"/>
              </a:spcBef>
              <a:spcAft>
                <a:spcPts val="900"/>
              </a:spcAft>
            </a:pPr>
            <a:r>
              <a:rPr lang="en-US" sz="1800" spc="-1" dirty="0">
                <a:solidFill>
                  <a:srgbClr val="000000"/>
                </a:solidFill>
                <a:latin typeface="Calibri"/>
              </a:rPr>
              <a:t>	1. Which layer adds the port numbers?</a:t>
            </a:r>
          </a:p>
          <a:p>
            <a:pPr algn="l">
              <a:spcBef>
                <a:spcPts val="900"/>
              </a:spcBef>
              <a:spcAft>
                <a:spcPts val="900"/>
              </a:spcAft>
            </a:pPr>
            <a:r>
              <a:rPr lang="en-US" sz="1800" spc="-1" dirty="0">
                <a:solidFill>
                  <a:srgbClr val="000000"/>
                </a:solidFill>
                <a:latin typeface="Calibri"/>
              </a:rPr>
              <a:t>	2. Which layer adds the IP addresses?</a:t>
            </a:r>
          </a:p>
          <a:p>
            <a:pPr algn="l">
              <a:spcBef>
                <a:spcPts val="900"/>
              </a:spcBef>
              <a:spcAft>
                <a:spcPts val="900"/>
              </a:spcAft>
            </a:pPr>
            <a:r>
              <a:rPr lang="en-US" sz="1800" spc="-1" dirty="0">
                <a:solidFill>
                  <a:srgbClr val="000000"/>
                </a:solidFill>
                <a:latin typeface="Calibri"/>
              </a:rPr>
              <a:t>	3. Which layer adds the MAC addresses?</a:t>
            </a:r>
          </a:p>
          <a:p>
            <a:pPr algn="just" rtl="0">
              <a:spcBef>
                <a:spcPts val="1200"/>
              </a:spcBef>
              <a:spcAft>
                <a:spcPts val="1200"/>
              </a:spcAft>
            </a:pPr>
            <a:endParaRPr lang="en-US" sz="1600" b="1" dirty="0">
              <a:effectLst/>
            </a:endParaRPr>
          </a:p>
        </p:txBody>
      </p:sp>
    </p:spTree>
    <p:extLst>
      <p:ext uri="{BB962C8B-B14F-4D97-AF65-F5344CB8AC3E}">
        <p14:creationId xmlns:p14="http://schemas.microsoft.com/office/powerpoint/2010/main" val="748938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712784-199A-4366-8059-4B353600DEA1}"/>
              </a:ext>
            </a:extLst>
          </p:cNvPr>
          <p:cNvSpPr>
            <a:spLocks noGrp="1"/>
          </p:cNvSpPr>
          <p:nvPr>
            <p:ph idx="1"/>
          </p:nvPr>
        </p:nvSpPr>
        <p:spPr>
          <a:xfrm>
            <a:off x="621311" y="1305963"/>
            <a:ext cx="6708177" cy="1230619"/>
          </a:xfrm>
        </p:spPr>
        <p:txBody>
          <a:bodyPr>
            <a:normAutofit/>
          </a:bodyPr>
          <a:lstStyle/>
          <a:p>
            <a:pPr indent="-171180">
              <a:spcBef>
                <a:spcPts val="751"/>
              </a:spcBef>
              <a:buClr>
                <a:srgbClr val="000000"/>
              </a:buClr>
              <a:buFont typeface="Arial"/>
              <a:buChar char="•"/>
            </a:pPr>
            <a:r>
              <a:rPr lang="en-US" spc="-1" dirty="0">
                <a:solidFill>
                  <a:srgbClr val="000000"/>
                </a:solidFill>
                <a:latin typeface="Calibri"/>
              </a:rPr>
              <a:t>Introduction to important terms in public cloud security</a:t>
            </a:r>
          </a:p>
          <a:p>
            <a:pPr indent="-171180">
              <a:spcBef>
                <a:spcPts val="751"/>
              </a:spcBef>
              <a:buClr>
                <a:srgbClr val="000000"/>
              </a:buClr>
              <a:buFont typeface="Arial"/>
              <a:buChar char="•"/>
            </a:pPr>
            <a:r>
              <a:rPr lang="en-US" spc="-1" dirty="0">
                <a:solidFill>
                  <a:srgbClr val="000000"/>
                </a:solidFill>
                <a:latin typeface="Calibri"/>
              </a:rPr>
              <a:t>A Cross-VM attack</a:t>
            </a:r>
          </a:p>
        </p:txBody>
      </p:sp>
      <p:sp>
        <p:nvSpPr>
          <p:cNvPr id="4" name="Title 1">
            <a:extLst>
              <a:ext uri="{FF2B5EF4-FFF2-40B4-BE49-F238E27FC236}">
                <a16:creationId xmlns:a16="http://schemas.microsoft.com/office/drawing/2014/main" id="{320ABAFD-759F-44AD-9737-4DC91D283DCB}"/>
              </a:ext>
            </a:extLst>
          </p:cNvPr>
          <p:cNvSpPr txBox="1">
            <a:spLocks noGrp="1"/>
          </p:cNvSpPr>
          <p:nvPr>
            <p:ph type="title"/>
          </p:nvPr>
        </p:nvSpPr>
        <p:spPr>
          <a:xfrm>
            <a:off x="621311" y="386602"/>
            <a:ext cx="3645888" cy="572648"/>
          </a:xfrm>
          <a:prstGeom prst="rect">
            <a:avLst/>
          </a:prstGeom>
        </p:spPr>
        <p:txBody>
          <a:bodyPr>
            <a:normAutofit/>
          </a:bodyPr>
          <a:lstStyle/>
          <a:p>
            <a:r>
              <a:rPr lang="en-AU" sz="2400" b="1" dirty="0"/>
              <a:t>Research on cloud security</a:t>
            </a:r>
            <a:endParaRPr sz="2100" b="1" dirty="0"/>
          </a:p>
        </p:txBody>
      </p:sp>
    </p:spTree>
    <p:extLst>
      <p:ext uri="{BB962C8B-B14F-4D97-AF65-F5344CB8AC3E}">
        <p14:creationId xmlns:p14="http://schemas.microsoft.com/office/powerpoint/2010/main" val="5720678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5B6B504-F562-4798-A6F4-2634DD72903A}"/>
              </a:ext>
            </a:extLst>
          </p:cNvPr>
          <p:cNvSpPr txBox="1"/>
          <p:nvPr/>
        </p:nvSpPr>
        <p:spPr>
          <a:xfrm>
            <a:off x="231495" y="360948"/>
            <a:ext cx="8321306" cy="1708160"/>
          </a:xfrm>
          <a:prstGeom prst="rect">
            <a:avLst/>
          </a:prstGeom>
          <a:noFill/>
        </p:spPr>
        <p:txBody>
          <a:bodyPr wrap="square">
            <a:spAutoFit/>
          </a:bodyPr>
          <a:lstStyle/>
          <a:p>
            <a:pPr algn="l">
              <a:spcBef>
                <a:spcPts val="900"/>
              </a:spcBef>
              <a:spcAft>
                <a:spcPts val="900"/>
              </a:spcAft>
            </a:pPr>
            <a:r>
              <a:rPr lang="en-US" sz="1800" spc="-1" dirty="0">
                <a:solidFill>
                  <a:srgbClr val="000000"/>
                </a:solidFill>
                <a:latin typeface="Calibri"/>
              </a:rPr>
              <a:t>Q1: A network can be defined as a group of computers and other devices connected for data exchange. </a:t>
            </a:r>
          </a:p>
          <a:p>
            <a:pPr algn="l">
              <a:spcBef>
                <a:spcPts val="900"/>
              </a:spcBef>
              <a:spcAft>
                <a:spcPts val="900"/>
              </a:spcAft>
            </a:pPr>
            <a:r>
              <a:rPr lang="en-US" sz="1800" spc="-1" dirty="0">
                <a:solidFill>
                  <a:srgbClr val="000000"/>
                </a:solidFill>
                <a:latin typeface="Calibri"/>
              </a:rPr>
              <a:t>Part 1. Suppose a public IPv4 address has a CIDR notation of 200.100.50.0/24, this specifies the subnet where the IPv4 address resides. How many IPv4 addresses does this subnet have? Justify your answer.</a:t>
            </a:r>
          </a:p>
        </p:txBody>
      </p:sp>
    </p:spTree>
    <p:extLst>
      <p:ext uri="{BB962C8B-B14F-4D97-AF65-F5344CB8AC3E}">
        <p14:creationId xmlns:p14="http://schemas.microsoft.com/office/powerpoint/2010/main" val="6024323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5B6B504-F562-4798-A6F4-2634DD72903A}"/>
              </a:ext>
            </a:extLst>
          </p:cNvPr>
          <p:cNvSpPr txBox="1"/>
          <p:nvPr/>
        </p:nvSpPr>
        <p:spPr>
          <a:xfrm>
            <a:off x="231495" y="360948"/>
            <a:ext cx="8321306" cy="3323987"/>
          </a:xfrm>
          <a:prstGeom prst="rect">
            <a:avLst/>
          </a:prstGeom>
          <a:noFill/>
        </p:spPr>
        <p:txBody>
          <a:bodyPr wrap="square">
            <a:spAutoFit/>
          </a:bodyPr>
          <a:lstStyle/>
          <a:p>
            <a:pPr algn="l">
              <a:spcBef>
                <a:spcPts val="900"/>
              </a:spcBef>
              <a:spcAft>
                <a:spcPts val="900"/>
              </a:spcAft>
            </a:pPr>
            <a:r>
              <a:rPr lang="en-US" sz="1800" spc="-1" dirty="0">
                <a:solidFill>
                  <a:srgbClr val="000000"/>
                </a:solidFill>
                <a:latin typeface="Calibri"/>
              </a:rPr>
              <a:t>Q1: A network can be defined as a group of computers and other devices connected for data exchange. </a:t>
            </a:r>
          </a:p>
          <a:p>
            <a:pPr algn="l">
              <a:spcBef>
                <a:spcPts val="900"/>
              </a:spcBef>
              <a:spcAft>
                <a:spcPts val="900"/>
              </a:spcAft>
            </a:pPr>
            <a:r>
              <a:rPr lang="en-US" sz="1800" spc="-1" dirty="0">
                <a:solidFill>
                  <a:srgbClr val="000000"/>
                </a:solidFill>
                <a:latin typeface="Calibri"/>
              </a:rPr>
              <a:t>Part 1. Suppose a public IPv4 address has a CIDR notation of 200.100.50.0/24, this specifies the subnet where the IPv4 address resides. How many IPv4 addresses does this subnet have? Justify your answer.</a:t>
            </a:r>
          </a:p>
          <a:p>
            <a:pPr algn="l">
              <a:spcBef>
                <a:spcPts val="0"/>
              </a:spcBef>
              <a:spcAft>
                <a:spcPts val="0"/>
              </a:spcAft>
            </a:pPr>
            <a:r>
              <a:rPr lang="en-US" sz="1800" spc="-1" dirty="0">
                <a:solidFill>
                  <a:srgbClr val="FF0000"/>
                </a:solidFill>
                <a:latin typeface="Calibri"/>
              </a:rPr>
              <a:t>Answer: </a:t>
            </a:r>
          </a:p>
          <a:p>
            <a:pPr algn="l">
              <a:spcBef>
                <a:spcPts val="0"/>
              </a:spcBef>
              <a:spcAft>
                <a:spcPts val="0"/>
              </a:spcAft>
            </a:pPr>
            <a:endParaRPr lang="en-US" sz="1800" spc="-1" dirty="0">
              <a:solidFill>
                <a:srgbClr val="FF0000"/>
              </a:solidFill>
              <a:latin typeface="Calibri"/>
            </a:endParaRPr>
          </a:p>
          <a:p>
            <a:pPr algn="l">
              <a:spcBef>
                <a:spcPts val="0"/>
              </a:spcBef>
              <a:spcAft>
                <a:spcPts val="0"/>
              </a:spcAft>
            </a:pPr>
            <a:r>
              <a:rPr lang="en-US" sz="1800" b="0" i="0" u="none" strike="noStrike" dirty="0">
                <a:solidFill>
                  <a:srgbClr val="FF0000"/>
                </a:solidFill>
                <a:effectLst/>
                <a:latin typeface="+mn-lt"/>
              </a:rPr>
              <a:t>the notation "/24" indicates a subnet mask of 24 bits, leaving 32-24 = 8 bits for the host portion of the IP address. Total IPv4 Addresses in a /24 subnet: 2^8 = 256 addresses.</a:t>
            </a:r>
            <a:endParaRPr lang="en-US" sz="1600" b="1" dirty="0">
              <a:effectLst/>
              <a:latin typeface="+mn-lt"/>
            </a:endParaRPr>
          </a:p>
          <a:p>
            <a:pPr algn="l">
              <a:spcBef>
                <a:spcPts val="900"/>
              </a:spcBef>
              <a:spcAft>
                <a:spcPts val="900"/>
              </a:spcAft>
            </a:pPr>
            <a:endParaRPr lang="en-US" sz="1800" spc="-1" dirty="0">
              <a:solidFill>
                <a:srgbClr val="000000"/>
              </a:solidFill>
              <a:latin typeface="Calibri"/>
            </a:endParaRPr>
          </a:p>
        </p:txBody>
      </p:sp>
    </p:spTree>
    <p:extLst>
      <p:ext uri="{BB962C8B-B14F-4D97-AF65-F5344CB8AC3E}">
        <p14:creationId xmlns:p14="http://schemas.microsoft.com/office/powerpoint/2010/main" val="16340411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5B6B504-F562-4798-A6F4-2634DD72903A}"/>
              </a:ext>
            </a:extLst>
          </p:cNvPr>
          <p:cNvSpPr txBox="1"/>
          <p:nvPr/>
        </p:nvSpPr>
        <p:spPr>
          <a:xfrm>
            <a:off x="231495" y="360948"/>
            <a:ext cx="8321306" cy="2215991"/>
          </a:xfrm>
          <a:prstGeom prst="rect">
            <a:avLst/>
          </a:prstGeom>
          <a:noFill/>
        </p:spPr>
        <p:txBody>
          <a:bodyPr wrap="square">
            <a:spAutoFit/>
          </a:bodyPr>
          <a:lstStyle/>
          <a:p>
            <a:pPr algn="l">
              <a:spcBef>
                <a:spcPts val="900"/>
              </a:spcBef>
              <a:spcAft>
                <a:spcPts val="900"/>
              </a:spcAft>
            </a:pPr>
            <a:r>
              <a:rPr lang="en-US" sz="1800" spc="-1" dirty="0">
                <a:solidFill>
                  <a:srgbClr val="000000"/>
                </a:solidFill>
                <a:latin typeface="Calibri"/>
              </a:rPr>
              <a:t>Q1: A network can be defined as a group of computers and other devices connected for data exchange. </a:t>
            </a:r>
          </a:p>
          <a:p>
            <a:pPr algn="l">
              <a:spcBef>
                <a:spcPts val="900"/>
              </a:spcBef>
              <a:spcAft>
                <a:spcPts val="900"/>
              </a:spcAft>
            </a:pPr>
            <a:r>
              <a:rPr lang="en-US" sz="1800" spc="-1" dirty="0">
                <a:solidFill>
                  <a:srgbClr val="000000"/>
                </a:solidFill>
                <a:latin typeface="Calibri"/>
              </a:rPr>
              <a:t>Part 2. If the Internet service provider divides the original /24 subnet using /29, how many small subnets will be created? For each created subnet, How many hosts does it have? Justify your answer.</a:t>
            </a:r>
          </a:p>
          <a:p>
            <a:pPr algn="l">
              <a:spcBef>
                <a:spcPts val="900"/>
              </a:spcBef>
              <a:spcAft>
                <a:spcPts val="900"/>
              </a:spcAft>
            </a:pPr>
            <a:endParaRPr lang="en-US" sz="1800" spc="-1" dirty="0">
              <a:solidFill>
                <a:srgbClr val="000000"/>
              </a:solidFill>
              <a:latin typeface="Calibri"/>
            </a:endParaRPr>
          </a:p>
        </p:txBody>
      </p:sp>
    </p:spTree>
    <p:extLst>
      <p:ext uri="{BB962C8B-B14F-4D97-AF65-F5344CB8AC3E}">
        <p14:creationId xmlns:p14="http://schemas.microsoft.com/office/powerpoint/2010/main" val="2197752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5B6B504-F562-4798-A6F4-2634DD72903A}"/>
              </a:ext>
            </a:extLst>
          </p:cNvPr>
          <p:cNvSpPr txBox="1"/>
          <p:nvPr/>
        </p:nvSpPr>
        <p:spPr>
          <a:xfrm>
            <a:off x="231495" y="360948"/>
            <a:ext cx="8321306" cy="4431983"/>
          </a:xfrm>
          <a:prstGeom prst="rect">
            <a:avLst/>
          </a:prstGeom>
          <a:noFill/>
        </p:spPr>
        <p:txBody>
          <a:bodyPr wrap="square">
            <a:spAutoFit/>
          </a:bodyPr>
          <a:lstStyle/>
          <a:p>
            <a:pPr algn="l">
              <a:spcBef>
                <a:spcPts val="900"/>
              </a:spcBef>
              <a:spcAft>
                <a:spcPts val="900"/>
              </a:spcAft>
            </a:pPr>
            <a:r>
              <a:rPr lang="en-US" sz="1800" spc="-1" dirty="0">
                <a:solidFill>
                  <a:srgbClr val="000000"/>
                </a:solidFill>
                <a:latin typeface="Calibri"/>
              </a:rPr>
              <a:t>Q1: A network can be defined as a group of computers and other devices connected for data exchange. </a:t>
            </a:r>
          </a:p>
          <a:p>
            <a:pPr algn="l">
              <a:spcBef>
                <a:spcPts val="900"/>
              </a:spcBef>
              <a:spcAft>
                <a:spcPts val="900"/>
              </a:spcAft>
            </a:pPr>
            <a:r>
              <a:rPr lang="en-US" sz="1800" spc="-1" dirty="0">
                <a:solidFill>
                  <a:srgbClr val="000000"/>
                </a:solidFill>
                <a:latin typeface="Calibri"/>
              </a:rPr>
              <a:t>Part 2. If the Internet service provider divides the original /24 subnet using /29, how many small subnets will be created? For each created subnet, How many hosts does it have? Justify your answer.</a:t>
            </a:r>
          </a:p>
          <a:p>
            <a:pPr algn="just" rtl="0">
              <a:spcBef>
                <a:spcPts val="0"/>
              </a:spcBef>
              <a:spcAft>
                <a:spcPts val="0"/>
              </a:spcAft>
            </a:pPr>
            <a:r>
              <a:rPr lang="en-US" sz="1800" spc="-1" dirty="0">
                <a:solidFill>
                  <a:srgbClr val="FF0000"/>
                </a:solidFill>
                <a:latin typeface="Calibri"/>
              </a:rPr>
              <a:t>Answer: </a:t>
            </a:r>
          </a:p>
          <a:p>
            <a:pPr algn="just" rtl="0">
              <a:spcBef>
                <a:spcPts val="0"/>
              </a:spcBef>
              <a:spcAft>
                <a:spcPts val="0"/>
              </a:spcAft>
            </a:pPr>
            <a:endParaRPr lang="en-US" sz="1800" spc="-1" dirty="0">
              <a:solidFill>
                <a:srgbClr val="FF0000"/>
              </a:solidFill>
              <a:latin typeface="Calibri"/>
            </a:endParaRPr>
          </a:p>
          <a:p>
            <a:pPr algn="just" rtl="0">
              <a:spcBef>
                <a:spcPts val="0"/>
              </a:spcBef>
              <a:spcAft>
                <a:spcPts val="0"/>
              </a:spcAft>
            </a:pPr>
            <a:r>
              <a:rPr lang="en-US" sz="1800" spc="-1" dirty="0">
                <a:solidFill>
                  <a:srgbClr val="FF0000"/>
                </a:solidFill>
                <a:latin typeface="Calibri"/>
              </a:rPr>
              <a:t>when dividing a /24 subnet into /29 subnets, the ISP is using additional 5 bits to create small subnets (29 - 24 = 5). The number of subnets created: 2^(29 - 24) = 2^5 = 32 subnets.</a:t>
            </a:r>
          </a:p>
          <a:p>
            <a:pPr algn="just" rtl="0">
              <a:spcBef>
                <a:spcPts val="0"/>
              </a:spcBef>
              <a:spcAft>
                <a:spcPts val="0"/>
              </a:spcAft>
            </a:pPr>
            <a:endParaRPr lang="en-US" sz="1800" spc="-1" dirty="0">
              <a:solidFill>
                <a:srgbClr val="FF0000"/>
              </a:solidFill>
              <a:latin typeface="Calibri"/>
            </a:endParaRPr>
          </a:p>
          <a:p>
            <a:pPr algn="just" rtl="0">
              <a:spcBef>
                <a:spcPts val="0"/>
              </a:spcBef>
              <a:spcAft>
                <a:spcPts val="0"/>
              </a:spcAft>
            </a:pPr>
            <a:r>
              <a:rPr lang="en-US" sz="1800" spc="-1" dirty="0">
                <a:solidFill>
                  <a:srgbClr val="FF0000"/>
                </a:solidFill>
                <a:latin typeface="Calibri"/>
              </a:rPr>
              <a:t>Within each of the small /29 subnets, 3 (32 - 29) bits are available for host addresses. Total host addresses per /29 Subnet: 2^3 -2 = 6.</a:t>
            </a:r>
          </a:p>
          <a:p>
            <a:pPr algn="l">
              <a:spcBef>
                <a:spcPts val="900"/>
              </a:spcBef>
              <a:spcAft>
                <a:spcPts val="900"/>
              </a:spcAft>
            </a:pPr>
            <a:endParaRPr lang="en-US" sz="1800" spc="-1" dirty="0">
              <a:solidFill>
                <a:srgbClr val="000000"/>
              </a:solidFill>
              <a:latin typeface="Calibri"/>
            </a:endParaRPr>
          </a:p>
        </p:txBody>
      </p:sp>
    </p:spTree>
    <p:extLst>
      <p:ext uri="{BB962C8B-B14F-4D97-AF65-F5344CB8AC3E}">
        <p14:creationId xmlns:p14="http://schemas.microsoft.com/office/powerpoint/2010/main" val="8155242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5B6B504-F562-4798-A6F4-2634DD72903A}"/>
              </a:ext>
            </a:extLst>
          </p:cNvPr>
          <p:cNvSpPr txBox="1"/>
          <p:nvPr/>
        </p:nvSpPr>
        <p:spPr>
          <a:xfrm>
            <a:off x="176065" y="148677"/>
            <a:ext cx="8321306" cy="2262158"/>
          </a:xfrm>
          <a:prstGeom prst="rect">
            <a:avLst/>
          </a:prstGeom>
          <a:noFill/>
        </p:spPr>
        <p:txBody>
          <a:bodyPr wrap="square">
            <a:spAutoFit/>
          </a:bodyPr>
          <a:lstStyle/>
          <a:p>
            <a:pPr algn="l">
              <a:spcBef>
                <a:spcPts val="900"/>
              </a:spcBef>
              <a:spcAft>
                <a:spcPts val="900"/>
              </a:spcAft>
            </a:pPr>
            <a:r>
              <a:rPr lang="en-US" sz="1800" spc="-1" dirty="0">
                <a:solidFill>
                  <a:srgbClr val="000000"/>
                </a:solidFill>
                <a:latin typeface="Calibri"/>
              </a:rPr>
              <a:t>Part 3. When a message is sent from a host machine, it passes through the 5 layers of the TCP/IP model, a process called data encapsulation. For each of the following, identify which layer adds the specific information. Answer in the order listed:</a:t>
            </a:r>
          </a:p>
          <a:p>
            <a:pPr algn="l">
              <a:spcBef>
                <a:spcPts val="0"/>
              </a:spcBef>
              <a:spcAft>
                <a:spcPts val="0"/>
              </a:spcAft>
            </a:pPr>
            <a:r>
              <a:rPr lang="en-US" sz="1800" spc="-1" dirty="0">
                <a:solidFill>
                  <a:srgbClr val="000000"/>
                </a:solidFill>
                <a:latin typeface="Calibri"/>
              </a:rPr>
              <a:t>1. Which layer adds the port numbers?</a:t>
            </a:r>
          </a:p>
          <a:p>
            <a:pPr algn="l">
              <a:spcBef>
                <a:spcPts val="0"/>
              </a:spcBef>
              <a:spcAft>
                <a:spcPts val="0"/>
              </a:spcAft>
            </a:pPr>
            <a:r>
              <a:rPr lang="en-US" sz="1800" spc="-1" dirty="0">
                <a:solidFill>
                  <a:srgbClr val="000000"/>
                </a:solidFill>
                <a:latin typeface="Calibri"/>
              </a:rPr>
              <a:t>2. Which layer adds the IP addresses?</a:t>
            </a:r>
          </a:p>
          <a:p>
            <a:pPr algn="l">
              <a:spcBef>
                <a:spcPts val="0"/>
              </a:spcBef>
              <a:spcAft>
                <a:spcPts val="0"/>
              </a:spcAft>
            </a:pPr>
            <a:r>
              <a:rPr lang="en-US" sz="1800" spc="-1" dirty="0">
                <a:solidFill>
                  <a:srgbClr val="000000"/>
                </a:solidFill>
                <a:latin typeface="Calibri"/>
              </a:rPr>
              <a:t>3. Which layer adds the MAC addresses?</a:t>
            </a:r>
          </a:p>
          <a:p>
            <a:pPr algn="l">
              <a:spcBef>
                <a:spcPts val="900"/>
              </a:spcBef>
              <a:spcAft>
                <a:spcPts val="900"/>
              </a:spcAft>
            </a:pPr>
            <a:endParaRPr lang="en-US" sz="1800" spc="-1" dirty="0">
              <a:solidFill>
                <a:srgbClr val="000000"/>
              </a:solidFill>
              <a:latin typeface="Calibri"/>
            </a:endParaRPr>
          </a:p>
        </p:txBody>
      </p:sp>
      <p:pic>
        <p:nvPicPr>
          <p:cNvPr id="5" name="Picture 4">
            <a:extLst>
              <a:ext uri="{FF2B5EF4-FFF2-40B4-BE49-F238E27FC236}">
                <a16:creationId xmlns:a16="http://schemas.microsoft.com/office/drawing/2014/main" id="{C9574BAC-2A9F-4B6F-ABA0-91C4E44A4E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1116" y="2257796"/>
            <a:ext cx="5651203" cy="4084150"/>
          </a:xfrm>
          <a:prstGeom prst="rect">
            <a:avLst/>
          </a:prstGeom>
        </p:spPr>
      </p:pic>
    </p:spTree>
    <p:extLst>
      <p:ext uri="{BB962C8B-B14F-4D97-AF65-F5344CB8AC3E}">
        <p14:creationId xmlns:p14="http://schemas.microsoft.com/office/powerpoint/2010/main" val="38062451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5B6B504-F562-4798-A6F4-2634DD72903A}"/>
              </a:ext>
            </a:extLst>
          </p:cNvPr>
          <p:cNvSpPr txBox="1"/>
          <p:nvPr/>
        </p:nvSpPr>
        <p:spPr>
          <a:xfrm>
            <a:off x="176065" y="148677"/>
            <a:ext cx="8321306" cy="2846933"/>
          </a:xfrm>
          <a:prstGeom prst="rect">
            <a:avLst/>
          </a:prstGeom>
          <a:noFill/>
        </p:spPr>
        <p:txBody>
          <a:bodyPr wrap="square">
            <a:spAutoFit/>
          </a:bodyPr>
          <a:lstStyle/>
          <a:p>
            <a:pPr algn="l">
              <a:spcBef>
                <a:spcPts val="900"/>
              </a:spcBef>
              <a:spcAft>
                <a:spcPts val="900"/>
              </a:spcAft>
            </a:pPr>
            <a:r>
              <a:rPr lang="en-US" sz="1800" spc="-1" dirty="0">
                <a:solidFill>
                  <a:srgbClr val="000000"/>
                </a:solidFill>
                <a:latin typeface="Calibri"/>
              </a:rPr>
              <a:t>Part 3. When a message is sent from a host machine, it passes through the 5 layers of the TCP/IP model, a process called data encapsulation. For each of the following, identify which layer adds the specific information. Answer in the order listed:</a:t>
            </a:r>
          </a:p>
          <a:p>
            <a:pPr algn="l">
              <a:spcBef>
                <a:spcPts val="0"/>
              </a:spcBef>
              <a:spcAft>
                <a:spcPts val="0"/>
              </a:spcAft>
            </a:pPr>
            <a:r>
              <a:rPr lang="en-US" sz="1800" spc="-1" dirty="0">
                <a:solidFill>
                  <a:srgbClr val="000000"/>
                </a:solidFill>
                <a:latin typeface="Calibri"/>
              </a:rPr>
              <a:t>1. Which layer adds the port numbers?</a:t>
            </a:r>
          </a:p>
          <a:p>
            <a:pPr algn="l">
              <a:spcBef>
                <a:spcPts val="0"/>
              </a:spcBef>
              <a:spcAft>
                <a:spcPts val="0"/>
              </a:spcAft>
            </a:pPr>
            <a:r>
              <a:rPr lang="en-US" sz="1800" spc="-1" dirty="0">
                <a:solidFill>
                  <a:srgbClr val="000000"/>
                </a:solidFill>
                <a:latin typeface="Calibri"/>
              </a:rPr>
              <a:t>2. Which layer adds the IP addresses?</a:t>
            </a:r>
          </a:p>
          <a:p>
            <a:pPr algn="l">
              <a:spcBef>
                <a:spcPts val="0"/>
              </a:spcBef>
              <a:spcAft>
                <a:spcPts val="0"/>
              </a:spcAft>
            </a:pPr>
            <a:r>
              <a:rPr lang="en-US" sz="1800" spc="-1" dirty="0">
                <a:solidFill>
                  <a:srgbClr val="000000"/>
                </a:solidFill>
                <a:latin typeface="Calibri"/>
              </a:rPr>
              <a:t>3. Which layer adds the MAC addresses?</a:t>
            </a:r>
          </a:p>
          <a:p>
            <a:pPr algn="just" rtl="0">
              <a:spcBef>
                <a:spcPts val="1200"/>
              </a:spcBef>
              <a:spcAft>
                <a:spcPts val="1200"/>
              </a:spcAft>
            </a:pPr>
            <a:r>
              <a:rPr lang="en-AU" sz="1800" b="0" i="0" u="none" strike="noStrike" dirty="0">
                <a:solidFill>
                  <a:srgbClr val="FF0000"/>
                </a:solidFill>
                <a:effectLst/>
                <a:latin typeface="+mn-lt"/>
              </a:rPr>
              <a:t>Answer:</a:t>
            </a:r>
            <a:r>
              <a:rPr lang="en-AU" sz="1600" b="1" dirty="0">
                <a:latin typeface="+mn-lt"/>
              </a:rPr>
              <a:t> </a:t>
            </a:r>
            <a:r>
              <a:rPr lang="en-AU" sz="1800" dirty="0">
                <a:solidFill>
                  <a:srgbClr val="FF0000"/>
                </a:solidFill>
                <a:latin typeface="+mn-lt"/>
              </a:rPr>
              <a:t>Transport Layer, Network Layer, Data Link Layer</a:t>
            </a:r>
          </a:p>
          <a:p>
            <a:pPr algn="l">
              <a:spcBef>
                <a:spcPts val="900"/>
              </a:spcBef>
              <a:spcAft>
                <a:spcPts val="900"/>
              </a:spcAft>
            </a:pPr>
            <a:endParaRPr lang="en-US" sz="1800" spc="-1" dirty="0">
              <a:solidFill>
                <a:srgbClr val="000000"/>
              </a:solidFill>
              <a:latin typeface="Calibri"/>
            </a:endParaRPr>
          </a:p>
        </p:txBody>
      </p:sp>
    </p:spTree>
    <p:extLst>
      <p:ext uri="{BB962C8B-B14F-4D97-AF65-F5344CB8AC3E}">
        <p14:creationId xmlns:p14="http://schemas.microsoft.com/office/powerpoint/2010/main" val="983791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5B6B504-F562-4798-A6F4-2634DD72903A}"/>
              </a:ext>
            </a:extLst>
          </p:cNvPr>
          <p:cNvSpPr txBox="1"/>
          <p:nvPr/>
        </p:nvSpPr>
        <p:spPr>
          <a:xfrm>
            <a:off x="411347" y="242196"/>
            <a:ext cx="8321306" cy="4781309"/>
          </a:xfrm>
          <a:prstGeom prst="rect">
            <a:avLst/>
          </a:prstGeom>
          <a:noFill/>
        </p:spPr>
        <p:txBody>
          <a:bodyPr wrap="square">
            <a:spAutoFit/>
          </a:bodyPr>
          <a:lstStyle/>
          <a:p>
            <a:pPr algn="l">
              <a:spcBef>
                <a:spcPts val="900"/>
              </a:spcBef>
              <a:spcAft>
                <a:spcPts val="900"/>
              </a:spcAft>
            </a:pPr>
            <a:r>
              <a:rPr lang="en-US" sz="1800" spc="-1" dirty="0">
                <a:solidFill>
                  <a:srgbClr val="000000"/>
                </a:solidFill>
                <a:latin typeface="Calibri"/>
              </a:rPr>
              <a:t>Q2: IAM</a:t>
            </a:r>
          </a:p>
          <a:p>
            <a:pPr algn="just" rtl="0">
              <a:spcBef>
                <a:spcPts val="1200"/>
              </a:spcBef>
              <a:spcAft>
                <a:spcPts val="1200"/>
              </a:spcAft>
            </a:pPr>
            <a:r>
              <a:rPr lang="en-US" sz="1800" spc="-1" dirty="0">
                <a:solidFill>
                  <a:srgbClr val="000000"/>
                </a:solidFill>
                <a:latin typeface="Calibri"/>
              </a:rPr>
              <a:t>Bob is a system engineer at an internet company. One of his main jobs is to maintain their e-commerce applications that are hosted by AWS cloud. He is responsible for managing AWS resources including the AWS accounts in his company.</a:t>
            </a:r>
          </a:p>
          <a:p>
            <a:pPr algn="just" rtl="0">
              <a:spcBef>
                <a:spcPts val="1200"/>
              </a:spcBef>
              <a:spcAft>
                <a:spcPts val="1200"/>
              </a:spcAft>
            </a:pPr>
            <a:r>
              <a:rPr lang="en-US" sz="1800" spc="-1" dirty="0">
                <a:solidFill>
                  <a:srgbClr val="000000"/>
                </a:solidFill>
                <a:latin typeface="Calibri"/>
              </a:rPr>
              <a:t>Part 1. His boss doesn't have much knowledge about cloud computing and is concerned about the security of AWS. Help Bob list and describe 3 critical security measures implemented by AWS.</a:t>
            </a:r>
          </a:p>
          <a:p>
            <a:pPr algn="just" rtl="0">
              <a:spcBef>
                <a:spcPts val="1200"/>
              </a:spcBef>
              <a:spcAft>
                <a:spcPts val="1200"/>
              </a:spcAft>
            </a:pPr>
            <a:r>
              <a:rPr lang="en-US" sz="1800" spc="-1" dirty="0">
                <a:solidFill>
                  <a:srgbClr val="000000"/>
                </a:solidFill>
                <a:latin typeface="Calibri"/>
              </a:rPr>
              <a:t>Part 2. Suppose only AWS managed policies are available to Bob, what policy should Bob have? Justify your answer.</a:t>
            </a:r>
          </a:p>
          <a:p>
            <a:pPr algn="just" rtl="0">
              <a:spcBef>
                <a:spcPts val="1200"/>
              </a:spcBef>
              <a:spcAft>
                <a:spcPts val="1200"/>
              </a:spcAft>
            </a:pPr>
            <a:r>
              <a:rPr lang="en-US" sz="1800" spc="-1" dirty="0">
                <a:solidFill>
                  <a:srgbClr val="000000"/>
                </a:solidFill>
                <a:latin typeface="Calibri"/>
              </a:rPr>
              <a:t>Part 3. Explain the two concepts: Root user and IAM user.</a:t>
            </a:r>
          </a:p>
          <a:p>
            <a:br>
              <a:rPr lang="en-US" sz="1600" dirty="0"/>
            </a:br>
            <a:endParaRPr lang="en-US" sz="1800" spc="-1" dirty="0">
              <a:solidFill>
                <a:srgbClr val="000000"/>
              </a:solidFill>
              <a:latin typeface="Calibri"/>
            </a:endParaRPr>
          </a:p>
        </p:txBody>
      </p:sp>
    </p:spTree>
    <p:extLst>
      <p:ext uri="{BB962C8B-B14F-4D97-AF65-F5344CB8AC3E}">
        <p14:creationId xmlns:p14="http://schemas.microsoft.com/office/powerpoint/2010/main" val="22163601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5B6B504-F562-4798-A6F4-2634DD72903A}"/>
              </a:ext>
            </a:extLst>
          </p:cNvPr>
          <p:cNvSpPr txBox="1"/>
          <p:nvPr/>
        </p:nvSpPr>
        <p:spPr>
          <a:xfrm>
            <a:off x="411347" y="242196"/>
            <a:ext cx="8321306" cy="2608406"/>
          </a:xfrm>
          <a:prstGeom prst="rect">
            <a:avLst/>
          </a:prstGeom>
          <a:noFill/>
        </p:spPr>
        <p:txBody>
          <a:bodyPr wrap="square">
            <a:spAutoFit/>
          </a:bodyPr>
          <a:lstStyle/>
          <a:p>
            <a:pPr algn="l">
              <a:spcBef>
                <a:spcPts val="900"/>
              </a:spcBef>
              <a:spcAft>
                <a:spcPts val="900"/>
              </a:spcAft>
            </a:pPr>
            <a:r>
              <a:rPr lang="en-US" sz="1800" spc="-1" dirty="0">
                <a:solidFill>
                  <a:srgbClr val="000000"/>
                </a:solidFill>
                <a:latin typeface="Calibri"/>
              </a:rPr>
              <a:t>Q2: IAM</a:t>
            </a:r>
          </a:p>
          <a:p>
            <a:pPr algn="just" rtl="0">
              <a:spcBef>
                <a:spcPts val="1200"/>
              </a:spcBef>
              <a:spcAft>
                <a:spcPts val="1200"/>
              </a:spcAft>
            </a:pPr>
            <a:r>
              <a:rPr lang="en-US" sz="1800" spc="-1" dirty="0">
                <a:solidFill>
                  <a:srgbClr val="000000"/>
                </a:solidFill>
                <a:latin typeface="Calibri"/>
              </a:rPr>
              <a:t>Bob is a system engineer at an internet company. One of his main jobs is to maintain their e-commerce applications that are hosted by AWS cloud. He is responsible for managing AWS resources including the AWS accounts in his company.</a:t>
            </a:r>
          </a:p>
          <a:p>
            <a:pPr algn="just" rtl="0">
              <a:spcBef>
                <a:spcPts val="1200"/>
              </a:spcBef>
              <a:spcAft>
                <a:spcPts val="1200"/>
              </a:spcAft>
            </a:pPr>
            <a:r>
              <a:rPr lang="en-US" sz="1800" spc="-1" dirty="0">
                <a:solidFill>
                  <a:srgbClr val="000000"/>
                </a:solidFill>
                <a:latin typeface="Calibri"/>
              </a:rPr>
              <a:t>Part 1. His boss doesn't have much knowledge about cloud computing and is concerned about the security of AWS. Help Bob list and describe 3 critical security measures implemented by AWS.</a:t>
            </a:r>
          </a:p>
        </p:txBody>
      </p:sp>
    </p:spTree>
    <p:extLst>
      <p:ext uri="{BB962C8B-B14F-4D97-AF65-F5344CB8AC3E}">
        <p14:creationId xmlns:p14="http://schemas.microsoft.com/office/powerpoint/2010/main" val="26238685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5B6B504-F562-4798-A6F4-2634DD72903A}"/>
              </a:ext>
            </a:extLst>
          </p:cNvPr>
          <p:cNvSpPr txBox="1"/>
          <p:nvPr/>
        </p:nvSpPr>
        <p:spPr>
          <a:xfrm>
            <a:off x="411347" y="242196"/>
            <a:ext cx="8321306" cy="6086282"/>
          </a:xfrm>
          <a:prstGeom prst="rect">
            <a:avLst/>
          </a:prstGeom>
          <a:noFill/>
        </p:spPr>
        <p:txBody>
          <a:bodyPr wrap="square">
            <a:spAutoFit/>
          </a:bodyPr>
          <a:lstStyle/>
          <a:p>
            <a:pPr algn="l">
              <a:spcBef>
                <a:spcPts val="900"/>
              </a:spcBef>
              <a:spcAft>
                <a:spcPts val="900"/>
              </a:spcAft>
            </a:pPr>
            <a:r>
              <a:rPr lang="en-US" sz="1800" spc="-1" dirty="0">
                <a:solidFill>
                  <a:srgbClr val="000000"/>
                </a:solidFill>
                <a:latin typeface="Calibri"/>
              </a:rPr>
              <a:t>Q2: IAM</a:t>
            </a:r>
          </a:p>
          <a:p>
            <a:pPr algn="just" rtl="0">
              <a:spcBef>
                <a:spcPts val="1200"/>
              </a:spcBef>
              <a:spcAft>
                <a:spcPts val="1200"/>
              </a:spcAft>
            </a:pPr>
            <a:r>
              <a:rPr lang="en-US" sz="1800" spc="-1" dirty="0">
                <a:solidFill>
                  <a:srgbClr val="000000"/>
                </a:solidFill>
                <a:latin typeface="Calibri"/>
              </a:rPr>
              <a:t>Bob is a system engineer at an internet company. One of his main jobs is to maintain their e-commerce applications that are hosted by AWS cloud. He is responsible for managing AWS resources including the AWS accounts in his company.</a:t>
            </a:r>
          </a:p>
          <a:p>
            <a:pPr algn="just" rtl="0">
              <a:spcBef>
                <a:spcPts val="1200"/>
              </a:spcBef>
              <a:spcAft>
                <a:spcPts val="1200"/>
              </a:spcAft>
            </a:pPr>
            <a:r>
              <a:rPr lang="en-US" sz="1800" spc="-1" dirty="0">
                <a:solidFill>
                  <a:srgbClr val="000000"/>
                </a:solidFill>
                <a:latin typeface="Calibri"/>
              </a:rPr>
              <a:t>Part 1. His boss doesn't have much knowledge about cloud computing and is concerned about the security of AWS. Help Bob list and describe 3 critical security measures implemented by AWS.</a:t>
            </a:r>
          </a:p>
          <a:p>
            <a:pPr algn="just" rtl="0">
              <a:spcBef>
                <a:spcPts val="0"/>
              </a:spcBef>
              <a:spcAft>
                <a:spcPts val="0"/>
              </a:spcAft>
            </a:pPr>
            <a:r>
              <a:rPr lang="en-US" sz="1800" spc="-1" dirty="0">
                <a:solidFill>
                  <a:srgbClr val="FF0000"/>
                </a:solidFill>
                <a:latin typeface="Calibri"/>
              </a:rPr>
              <a:t>Answer: </a:t>
            </a:r>
          </a:p>
          <a:p>
            <a:pPr algn="just" rtl="0">
              <a:spcBef>
                <a:spcPts val="0"/>
              </a:spcBef>
              <a:spcAft>
                <a:spcPts val="0"/>
              </a:spcAft>
            </a:pPr>
            <a:endParaRPr lang="en-US" sz="1800" spc="-1" dirty="0">
              <a:solidFill>
                <a:srgbClr val="FF0000"/>
              </a:solidFill>
              <a:latin typeface="Calibri"/>
            </a:endParaRPr>
          </a:p>
          <a:p>
            <a:pPr algn="just" rtl="0">
              <a:spcBef>
                <a:spcPts val="0"/>
              </a:spcBef>
              <a:spcAft>
                <a:spcPts val="0"/>
              </a:spcAft>
            </a:pPr>
            <a:r>
              <a:rPr lang="en-US" sz="1800" spc="-1" dirty="0">
                <a:solidFill>
                  <a:srgbClr val="FF0000"/>
                </a:solidFill>
                <a:latin typeface="Calibri"/>
              </a:rPr>
              <a:t>Data Encryption: AWS uses various encryption algorithms such as AES and RSA to encrypt data, ensuring the confidentiality of data during transmission and storage.</a:t>
            </a:r>
          </a:p>
          <a:p>
            <a:pPr algn="just" rtl="0">
              <a:spcBef>
                <a:spcPts val="0"/>
              </a:spcBef>
              <a:spcAft>
                <a:spcPts val="0"/>
              </a:spcAft>
            </a:pPr>
            <a:endParaRPr lang="en-US" sz="1800" spc="-1" dirty="0">
              <a:solidFill>
                <a:srgbClr val="FF0000"/>
              </a:solidFill>
              <a:latin typeface="Calibri"/>
            </a:endParaRPr>
          </a:p>
          <a:p>
            <a:pPr algn="just" rtl="0">
              <a:spcBef>
                <a:spcPts val="0"/>
              </a:spcBef>
              <a:spcAft>
                <a:spcPts val="0"/>
              </a:spcAft>
            </a:pPr>
            <a:r>
              <a:rPr lang="en-US" sz="1800" spc="-1" dirty="0">
                <a:solidFill>
                  <a:srgbClr val="FF0000"/>
                </a:solidFill>
                <a:latin typeface="Calibri"/>
              </a:rPr>
              <a:t>Instance Isolation. AWS allows virtual machines to run in their isolated and secure environments, mitigating mutual interference among them and reducing security risks from attacks by unauthorized users.</a:t>
            </a:r>
          </a:p>
          <a:p>
            <a:pPr algn="just" rtl="0">
              <a:spcBef>
                <a:spcPts val="0"/>
              </a:spcBef>
              <a:spcAft>
                <a:spcPts val="0"/>
              </a:spcAft>
            </a:pPr>
            <a:endParaRPr lang="en-US" sz="1800" spc="-1" dirty="0">
              <a:solidFill>
                <a:srgbClr val="FF0000"/>
              </a:solidFill>
              <a:latin typeface="Calibri"/>
            </a:endParaRPr>
          </a:p>
          <a:p>
            <a:pPr algn="just">
              <a:spcBef>
                <a:spcPts val="0"/>
              </a:spcBef>
              <a:spcAft>
                <a:spcPts val="0"/>
              </a:spcAft>
            </a:pPr>
            <a:r>
              <a:rPr lang="en-US" sz="1800" spc="-1" dirty="0">
                <a:solidFill>
                  <a:srgbClr val="FF0000"/>
                </a:solidFill>
                <a:latin typeface="Calibri"/>
              </a:rPr>
              <a:t>Authorization: AWS uses policies to determine what actions or resources authenticated users are allowed to access or perform, preventing damage due to the unauthorized actions.</a:t>
            </a:r>
          </a:p>
        </p:txBody>
      </p:sp>
    </p:spTree>
    <p:extLst>
      <p:ext uri="{BB962C8B-B14F-4D97-AF65-F5344CB8AC3E}">
        <p14:creationId xmlns:p14="http://schemas.microsoft.com/office/powerpoint/2010/main" val="31878145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5B6B504-F562-4798-A6F4-2634DD72903A}"/>
              </a:ext>
            </a:extLst>
          </p:cNvPr>
          <p:cNvSpPr txBox="1"/>
          <p:nvPr/>
        </p:nvSpPr>
        <p:spPr>
          <a:xfrm>
            <a:off x="411347" y="242196"/>
            <a:ext cx="8321306" cy="2331407"/>
          </a:xfrm>
          <a:prstGeom prst="rect">
            <a:avLst/>
          </a:prstGeom>
          <a:noFill/>
        </p:spPr>
        <p:txBody>
          <a:bodyPr wrap="square">
            <a:spAutoFit/>
          </a:bodyPr>
          <a:lstStyle/>
          <a:p>
            <a:pPr algn="l">
              <a:spcBef>
                <a:spcPts val="900"/>
              </a:spcBef>
              <a:spcAft>
                <a:spcPts val="900"/>
              </a:spcAft>
            </a:pPr>
            <a:r>
              <a:rPr lang="en-US" sz="1800" spc="-1" dirty="0">
                <a:solidFill>
                  <a:srgbClr val="000000"/>
                </a:solidFill>
                <a:latin typeface="Calibri"/>
              </a:rPr>
              <a:t>Q2: IAM</a:t>
            </a:r>
          </a:p>
          <a:p>
            <a:pPr algn="just" rtl="0">
              <a:spcBef>
                <a:spcPts val="1200"/>
              </a:spcBef>
              <a:spcAft>
                <a:spcPts val="1200"/>
              </a:spcAft>
            </a:pPr>
            <a:r>
              <a:rPr lang="en-US" sz="1800" spc="-1" dirty="0">
                <a:solidFill>
                  <a:srgbClr val="000000"/>
                </a:solidFill>
                <a:latin typeface="Calibri"/>
              </a:rPr>
              <a:t>Bob is a system engineer at an internet company. One of his main jobs is to maintain their e-commerce applications that are hosted by AWS cloud. He is responsible for managing AWS resources including the AWS accounts in his company.</a:t>
            </a:r>
          </a:p>
          <a:p>
            <a:pPr algn="just" rtl="0">
              <a:spcBef>
                <a:spcPts val="1200"/>
              </a:spcBef>
              <a:spcAft>
                <a:spcPts val="1200"/>
              </a:spcAft>
            </a:pPr>
            <a:r>
              <a:rPr lang="en-US" sz="1800" spc="-1" dirty="0">
                <a:solidFill>
                  <a:srgbClr val="000000"/>
                </a:solidFill>
                <a:latin typeface="Calibri"/>
              </a:rPr>
              <a:t>Part 2: Suppose only AWS managed policies are available to Bob, what policy should Bob have? Justify your answer.</a:t>
            </a:r>
          </a:p>
        </p:txBody>
      </p:sp>
      <p:pic>
        <p:nvPicPr>
          <p:cNvPr id="3" name="Picture 2">
            <a:extLst>
              <a:ext uri="{FF2B5EF4-FFF2-40B4-BE49-F238E27FC236}">
                <a16:creationId xmlns:a16="http://schemas.microsoft.com/office/drawing/2014/main" id="{F53897A3-5FE8-486F-8005-4061EC9A83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2936" y="2573603"/>
            <a:ext cx="5798127" cy="3791083"/>
          </a:xfrm>
          <a:prstGeom prst="rect">
            <a:avLst/>
          </a:prstGeom>
        </p:spPr>
      </p:pic>
    </p:spTree>
    <p:extLst>
      <p:ext uri="{BB962C8B-B14F-4D97-AF65-F5344CB8AC3E}">
        <p14:creationId xmlns:p14="http://schemas.microsoft.com/office/powerpoint/2010/main" val="1537833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20ABAFD-759F-44AD-9737-4DC91D283DCB}"/>
              </a:ext>
            </a:extLst>
          </p:cNvPr>
          <p:cNvSpPr txBox="1">
            <a:spLocks noGrp="1"/>
          </p:cNvSpPr>
          <p:nvPr>
            <p:ph type="title"/>
          </p:nvPr>
        </p:nvSpPr>
        <p:spPr>
          <a:xfrm>
            <a:off x="179059" y="359707"/>
            <a:ext cx="5539459" cy="712695"/>
          </a:xfrm>
          <a:prstGeom prst="rect">
            <a:avLst/>
          </a:prstGeom>
        </p:spPr>
        <p:txBody>
          <a:bodyPr>
            <a:normAutofit/>
          </a:bodyPr>
          <a:lstStyle/>
          <a:p>
            <a:r>
              <a:rPr lang="en-AU" sz="2400" b="1" dirty="0"/>
              <a:t>Public cloud becomes tempting target</a:t>
            </a:r>
            <a:endParaRPr sz="2100" b="1" dirty="0"/>
          </a:p>
        </p:txBody>
      </p:sp>
      <p:pic>
        <p:nvPicPr>
          <p:cNvPr id="9" name="Picture 8">
            <a:extLst>
              <a:ext uri="{FF2B5EF4-FFF2-40B4-BE49-F238E27FC236}">
                <a16:creationId xmlns:a16="http://schemas.microsoft.com/office/drawing/2014/main" id="{910CC4C3-5365-4A94-8502-A2BD66A4B2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6375" y="1497443"/>
            <a:ext cx="5394284" cy="2600688"/>
          </a:xfrm>
          <a:prstGeom prst="rect">
            <a:avLst/>
          </a:prstGeom>
        </p:spPr>
      </p:pic>
      <p:sp>
        <p:nvSpPr>
          <p:cNvPr id="10" name="Content Placeholder 2">
            <a:extLst>
              <a:ext uri="{FF2B5EF4-FFF2-40B4-BE49-F238E27FC236}">
                <a16:creationId xmlns:a16="http://schemas.microsoft.com/office/drawing/2014/main" id="{B6628E02-B2EA-4492-A406-07A472382C1B}"/>
              </a:ext>
            </a:extLst>
          </p:cNvPr>
          <p:cNvSpPr>
            <a:spLocks noGrp="1"/>
          </p:cNvSpPr>
          <p:nvPr>
            <p:ph idx="1"/>
          </p:nvPr>
        </p:nvSpPr>
        <p:spPr>
          <a:xfrm>
            <a:off x="443472" y="4523172"/>
            <a:ext cx="6505630" cy="1262426"/>
          </a:xfrm>
        </p:spPr>
        <p:txBody>
          <a:bodyPr>
            <a:normAutofit/>
          </a:bodyPr>
          <a:lstStyle/>
          <a:p>
            <a:pPr indent="-171180">
              <a:spcBef>
                <a:spcPts val="751"/>
              </a:spcBef>
              <a:buClr>
                <a:srgbClr val="000000"/>
              </a:buClr>
              <a:buFont typeface="Arial"/>
              <a:buChar char="•"/>
            </a:pPr>
            <a:r>
              <a:rPr lang="en-US" sz="2000" spc="-1" dirty="0">
                <a:solidFill>
                  <a:srgbClr val="000000"/>
                </a:solidFill>
                <a:latin typeface="Calibri"/>
              </a:rPr>
              <a:t>Valuable targets:</a:t>
            </a:r>
          </a:p>
          <a:p>
            <a:pPr lvl="1" indent="-171180">
              <a:spcBef>
                <a:spcPts val="751"/>
              </a:spcBef>
              <a:buClr>
                <a:srgbClr val="000000"/>
              </a:buClr>
              <a:buFont typeface="Arial"/>
              <a:buChar char="•"/>
            </a:pPr>
            <a:r>
              <a:rPr lang="en-US" sz="2000" spc="-1" dirty="0">
                <a:solidFill>
                  <a:srgbClr val="000000"/>
                </a:solidFill>
                <a:latin typeface="Calibri"/>
              </a:rPr>
              <a:t>banking, medical information, DNN models</a:t>
            </a:r>
            <a:endParaRPr lang="en-US" sz="2000" spc="-1" dirty="0">
              <a:solidFill>
                <a:srgbClr val="FF0000"/>
              </a:solidFill>
              <a:latin typeface="Calibri"/>
            </a:endParaRPr>
          </a:p>
        </p:txBody>
      </p:sp>
    </p:spTree>
    <p:extLst>
      <p:ext uri="{BB962C8B-B14F-4D97-AF65-F5344CB8AC3E}">
        <p14:creationId xmlns:p14="http://schemas.microsoft.com/office/powerpoint/2010/main" val="16212577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5B6B504-F562-4798-A6F4-2634DD72903A}"/>
              </a:ext>
            </a:extLst>
          </p:cNvPr>
          <p:cNvSpPr txBox="1"/>
          <p:nvPr/>
        </p:nvSpPr>
        <p:spPr>
          <a:xfrm>
            <a:off x="411347" y="242196"/>
            <a:ext cx="8321306" cy="4701287"/>
          </a:xfrm>
          <a:prstGeom prst="rect">
            <a:avLst/>
          </a:prstGeom>
          <a:noFill/>
        </p:spPr>
        <p:txBody>
          <a:bodyPr wrap="square">
            <a:spAutoFit/>
          </a:bodyPr>
          <a:lstStyle/>
          <a:p>
            <a:pPr algn="l">
              <a:spcBef>
                <a:spcPts val="900"/>
              </a:spcBef>
              <a:spcAft>
                <a:spcPts val="900"/>
              </a:spcAft>
            </a:pPr>
            <a:r>
              <a:rPr lang="en-US" sz="1800" spc="-1" dirty="0">
                <a:solidFill>
                  <a:srgbClr val="000000"/>
                </a:solidFill>
                <a:latin typeface="Calibri"/>
              </a:rPr>
              <a:t>Q2: IAM</a:t>
            </a:r>
          </a:p>
          <a:p>
            <a:pPr algn="just" rtl="0">
              <a:spcBef>
                <a:spcPts val="1200"/>
              </a:spcBef>
              <a:spcAft>
                <a:spcPts val="1200"/>
              </a:spcAft>
            </a:pPr>
            <a:r>
              <a:rPr lang="en-US" sz="1800" spc="-1" dirty="0">
                <a:solidFill>
                  <a:srgbClr val="000000"/>
                </a:solidFill>
                <a:latin typeface="Calibri"/>
              </a:rPr>
              <a:t>Bob is a system engineer at an internet company. One of his main jobs is to maintain their e-commerce applications that are hosted by AWS cloud. He is responsible for managing AWS resources including the AWS accounts in his company.</a:t>
            </a:r>
          </a:p>
          <a:p>
            <a:pPr algn="just" rtl="0">
              <a:spcBef>
                <a:spcPts val="1200"/>
              </a:spcBef>
              <a:spcAft>
                <a:spcPts val="1200"/>
              </a:spcAft>
            </a:pPr>
            <a:r>
              <a:rPr lang="en-US" sz="1800" spc="-1" dirty="0">
                <a:solidFill>
                  <a:srgbClr val="000000"/>
                </a:solidFill>
                <a:latin typeface="Calibri"/>
              </a:rPr>
              <a:t>Part 2: Suppose only AWS managed policies are available to Bob, what policy should Bob have? Justify your answer.</a:t>
            </a:r>
          </a:p>
          <a:p>
            <a:pPr algn="just" rtl="0">
              <a:spcBef>
                <a:spcPts val="0"/>
              </a:spcBef>
              <a:spcAft>
                <a:spcPts val="0"/>
              </a:spcAft>
            </a:pPr>
            <a:r>
              <a:rPr lang="en-US" sz="1800" spc="-1" dirty="0">
                <a:solidFill>
                  <a:srgbClr val="FF0000"/>
                </a:solidFill>
                <a:latin typeface="Calibri"/>
              </a:rPr>
              <a:t>Answer:</a:t>
            </a:r>
          </a:p>
          <a:p>
            <a:pPr algn="just" rtl="0">
              <a:spcBef>
                <a:spcPts val="0"/>
              </a:spcBef>
              <a:spcAft>
                <a:spcPts val="0"/>
              </a:spcAft>
            </a:pPr>
            <a:endParaRPr lang="en-US" sz="1800" spc="-1" dirty="0">
              <a:solidFill>
                <a:srgbClr val="FF0000"/>
              </a:solidFill>
              <a:latin typeface="Calibri"/>
            </a:endParaRPr>
          </a:p>
          <a:p>
            <a:pPr algn="just" rtl="0">
              <a:spcBef>
                <a:spcPts val="0"/>
              </a:spcBef>
              <a:spcAft>
                <a:spcPts val="0"/>
              </a:spcAft>
            </a:pPr>
            <a:r>
              <a:rPr lang="en-US" sz="1800" spc="-1" dirty="0">
                <a:solidFill>
                  <a:srgbClr val="FF0000"/>
                </a:solidFill>
                <a:latin typeface="Calibri"/>
              </a:rPr>
              <a:t>Bob should have </a:t>
            </a:r>
            <a:r>
              <a:rPr lang="en-US" sz="1800" spc="-1" dirty="0" err="1">
                <a:solidFill>
                  <a:srgbClr val="FF0000"/>
                </a:solidFill>
                <a:latin typeface="Calibri"/>
              </a:rPr>
              <a:t>AdministratorAccess</a:t>
            </a:r>
            <a:r>
              <a:rPr lang="en-US" sz="1800" spc="-1" dirty="0">
                <a:solidFill>
                  <a:srgbClr val="FF0000"/>
                </a:solidFill>
                <a:latin typeface="Calibri"/>
              </a:rPr>
              <a:t>. </a:t>
            </a:r>
          </a:p>
          <a:p>
            <a:pPr algn="just" rtl="0">
              <a:spcBef>
                <a:spcPts val="0"/>
              </a:spcBef>
              <a:spcAft>
                <a:spcPts val="0"/>
              </a:spcAft>
            </a:pPr>
            <a:endParaRPr lang="en-US" sz="1800" spc="-1" dirty="0">
              <a:solidFill>
                <a:srgbClr val="FF0000"/>
              </a:solidFill>
              <a:latin typeface="Calibri"/>
            </a:endParaRPr>
          </a:p>
          <a:p>
            <a:pPr algn="just" rtl="0">
              <a:spcBef>
                <a:spcPts val="0"/>
              </a:spcBef>
              <a:spcAft>
                <a:spcPts val="0"/>
              </a:spcAft>
            </a:pPr>
            <a:r>
              <a:rPr lang="en-US" sz="1800" spc="-1" dirty="0" err="1">
                <a:solidFill>
                  <a:srgbClr val="FF0000"/>
                </a:solidFill>
                <a:latin typeface="Calibri"/>
              </a:rPr>
              <a:t>AdministratorAccess</a:t>
            </a:r>
            <a:r>
              <a:rPr lang="en-US" sz="1800" spc="-1" dirty="0">
                <a:solidFill>
                  <a:srgbClr val="FF0000"/>
                </a:solidFill>
                <a:latin typeface="Calibri"/>
              </a:rPr>
              <a:t> grants full access to any AWS service and resource, which should be attached to Bob, as he is a maintainer and has complete management control over accounts, services, and policies to configure appropriate permissions for users in his company. </a:t>
            </a:r>
          </a:p>
        </p:txBody>
      </p:sp>
    </p:spTree>
    <p:extLst>
      <p:ext uri="{BB962C8B-B14F-4D97-AF65-F5344CB8AC3E}">
        <p14:creationId xmlns:p14="http://schemas.microsoft.com/office/powerpoint/2010/main" val="20092979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5B6B504-F562-4798-A6F4-2634DD72903A}"/>
              </a:ext>
            </a:extLst>
          </p:cNvPr>
          <p:cNvSpPr txBox="1"/>
          <p:nvPr/>
        </p:nvSpPr>
        <p:spPr>
          <a:xfrm>
            <a:off x="411347" y="242196"/>
            <a:ext cx="8321306" cy="3870290"/>
          </a:xfrm>
          <a:prstGeom prst="rect">
            <a:avLst/>
          </a:prstGeom>
          <a:noFill/>
        </p:spPr>
        <p:txBody>
          <a:bodyPr wrap="square">
            <a:spAutoFit/>
          </a:bodyPr>
          <a:lstStyle/>
          <a:p>
            <a:pPr algn="l">
              <a:spcBef>
                <a:spcPts val="900"/>
              </a:spcBef>
              <a:spcAft>
                <a:spcPts val="900"/>
              </a:spcAft>
            </a:pPr>
            <a:r>
              <a:rPr lang="en-US" sz="1800" spc="-1" dirty="0">
                <a:solidFill>
                  <a:srgbClr val="000000"/>
                </a:solidFill>
                <a:latin typeface="Calibri"/>
              </a:rPr>
              <a:t>Q2: IAM</a:t>
            </a:r>
          </a:p>
          <a:p>
            <a:pPr algn="just" rtl="0">
              <a:spcBef>
                <a:spcPts val="1200"/>
              </a:spcBef>
              <a:spcAft>
                <a:spcPts val="1200"/>
              </a:spcAft>
            </a:pPr>
            <a:r>
              <a:rPr lang="en-US" sz="1800" spc="-1" dirty="0">
                <a:solidFill>
                  <a:srgbClr val="000000"/>
                </a:solidFill>
                <a:latin typeface="Calibri"/>
              </a:rPr>
              <a:t>Bob is a system engineer at an internet company. One of his main jobs is to maintain their e-commerce applications that are hosted by AWS cloud. He is responsible for managing AWS resources including the AWS accounts in his company.</a:t>
            </a:r>
          </a:p>
          <a:p>
            <a:pPr algn="just">
              <a:spcBef>
                <a:spcPts val="1200"/>
              </a:spcBef>
              <a:spcAft>
                <a:spcPts val="1200"/>
              </a:spcAft>
            </a:pPr>
            <a:r>
              <a:rPr lang="en-US" sz="1800" spc="-1" dirty="0">
                <a:solidFill>
                  <a:srgbClr val="000000"/>
                </a:solidFill>
                <a:latin typeface="Calibri"/>
              </a:rPr>
              <a:t>Part 3: Explain the two concepts: Root user and IAM user.</a:t>
            </a:r>
          </a:p>
          <a:p>
            <a:pPr algn="just" rtl="0">
              <a:spcBef>
                <a:spcPts val="0"/>
              </a:spcBef>
              <a:spcAft>
                <a:spcPts val="0"/>
              </a:spcAft>
            </a:pPr>
            <a:r>
              <a:rPr lang="en-US" sz="1800" spc="-1" dirty="0">
                <a:solidFill>
                  <a:srgbClr val="FF0000"/>
                </a:solidFill>
                <a:latin typeface="Calibri"/>
              </a:rPr>
              <a:t>Answer:</a:t>
            </a:r>
          </a:p>
          <a:p>
            <a:pPr algn="just" rtl="0">
              <a:spcBef>
                <a:spcPts val="0"/>
              </a:spcBef>
              <a:spcAft>
                <a:spcPts val="0"/>
              </a:spcAft>
            </a:pPr>
            <a:endParaRPr lang="en-US" sz="1800" b="1" i="0" u="none" strike="noStrike" spc="-1" dirty="0">
              <a:solidFill>
                <a:srgbClr val="FF0000"/>
              </a:solidFill>
              <a:effectLst/>
              <a:latin typeface="Calibri"/>
            </a:endParaRPr>
          </a:p>
          <a:p>
            <a:pPr algn="just" rtl="0">
              <a:spcBef>
                <a:spcPts val="0"/>
              </a:spcBef>
              <a:spcAft>
                <a:spcPts val="0"/>
              </a:spcAft>
            </a:pPr>
            <a:r>
              <a:rPr lang="en-US" sz="1800" spc="-1" dirty="0">
                <a:solidFill>
                  <a:srgbClr val="FF0000"/>
                </a:solidFill>
                <a:latin typeface="Calibri"/>
              </a:rPr>
              <a:t>Root user has complete access to all AWS services and resources in the account.</a:t>
            </a:r>
          </a:p>
          <a:p>
            <a:pPr algn="just" rtl="0">
              <a:spcBef>
                <a:spcPts val="0"/>
              </a:spcBef>
              <a:spcAft>
                <a:spcPts val="0"/>
              </a:spcAft>
            </a:pPr>
            <a:endParaRPr lang="en-US" sz="1800" spc="-1" dirty="0">
              <a:solidFill>
                <a:srgbClr val="FF0000"/>
              </a:solidFill>
              <a:latin typeface="Calibri"/>
            </a:endParaRPr>
          </a:p>
          <a:p>
            <a:pPr algn="just" rtl="0">
              <a:spcBef>
                <a:spcPts val="0"/>
              </a:spcBef>
              <a:spcAft>
                <a:spcPts val="0"/>
              </a:spcAft>
            </a:pPr>
            <a:r>
              <a:rPr lang="en-US" sz="1800" spc="-1" dirty="0">
                <a:solidFill>
                  <a:srgbClr val="FF0000"/>
                </a:solidFill>
                <a:latin typeface="Calibri"/>
              </a:rPr>
              <a:t>IAM user is an identity within a root user account that has specific permissions for a single person or application.</a:t>
            </a:r>
          </a:p>
        </p:txBody>
      </p:sp>
    </p:spTree>
    <p:extLst>
      <p:ext uri="{BB962C8B-B14F-4D97-AF65-F5344CB8AC3E}">
        <p14:creationId xmlns:p14="http://schemas.microsoft.com/office/powerpoint/2010/main" val="25045154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5B6B504-F562-4798-A6F4-2634DD72903A}"/>
              </a:ext>
            </a:extLst>
          </p:cNvPr>
          <p:cNvSpPr txBox="1"/>
          <p:nvPr/>
        </p:nvSpPr>
        <p:spPr>
          <a:xfrm>
            <a:off x="231495" y="330468"/>
            <a:ext cx="8321306" cy="3859518"/>
          </a:xfrm>
          <a:prstGeom prst="rect">
            <a:avLst/>
          </a:prstGeom>
          <a:noFill/>
        </p:spPr>
        <p:txBody>
          <a:bodyPr wrap="square">
            <a:spAutoFit/>
          </a:bodyPr>
          <a:lstStyle/>
          <a:p>
            <a:pPr algn="just" rtl="0">
              <a:spcBef>
                <a:spcPts val="1200"/>
              </a:spcBef>
              <a:spcAft>
                <a:spcPts val="0"/>
              </a:spcAft>
            </a:pPr>
            <a:r>
              <a:rPr lang="en-US" sz="1800" spc="-1" dirty="0">
                <a:solidFill>
                  <a:srgbClr val="000000"/>
                </a:solidFill>
                <a:latin typeface="Calibri"/>
              </a:rPr>
              <a:t>Q3</a:t>
            </a:r>
            <a:r>
              <a:rPr lang="en-AU" sz="1800" spc="-1" dirty="0">
                <a:solidFill>
                  <a:srgbClr val="000000"/>
                </a:solidFill>
                <a:latin typeface="Calibri"/>
              </a:rPr>
              <a:t>:</a:t>
            </a:r>
            <a:r>
              <a:rPr lang="en-US" sz="1800" spc="-1" dirty="0">
                <a:solidFill>
                  <a:srgbClr val="000000"/>
                </a:solidFill>
                <a:latin typeface="Calibri"/>
              </a:rPr>
              <a:t> AI</a:t>
            </a:r>
          </a:p>
          <a:p>
            <a:pPr algn="just"/>
            <a:r>
              <a:rPr lang="en-US" sz="1800" spc="-1" dirty="0">
                <a:solidFill>
                  <a:srgbClr val="000000"/>
                </a:solidFill>
                <a:latin typeface="Calibri"/>
              </a:rPr>
              <a:t>Part 1. Hyperparameters are important in (re)training a model. To fine-tune a pre-trained model, you should retrieve its default hyperparameters and then update them based on your specific task and dataset. List 2 hyperparameters and explain their role in model </a:t>
            </a:r>
            <a:r>
              <a:rPr lang="en-US" altLang="zh-CN" sz="1800" spc="-1" dirty="0">
                <a:solidFill>
                  <a:srgbClr val="000000"/>
                </a:solidFill>
                <a:latin typeface="Calibri"/>
              </a:rPr>
              <a:t>training</a:t>
            </a:r>
            <a:r>
              <a:rPr lang="en-US" sz="1800" spc="-1" dirty="0">
                <a:solidFill>
                  <a:srgbClr val="000000"/>
                </a:solidFill>
                <a:latin typeface="Calibri"/>
              </a:rPr>
              <a:t>.</a:t>
            </a:r>
          </a:p>
          <a:p>
            <a:pPr algn="just"/>
            <a:endParaRPr lang="en-US" sz="1800" spc="-1" dirty="0">
              <a:solidFill>
                <a:srgbClr val="000000"/>
              </a:solidFill>
              <a:latin typeface="Calibri"/>
            </a:endParaRPr>
          </a:p>
          <a:p>
            <a:pPr algn="just"/>
            <a:r>
              <a:rPr lang="en-US" sz="1800" spc="-1" dirty="0">
                <a:solidFill>
                  <a:srgbClr val="000000"/>
                </a:solidFill>
                <a:latin typeface="Calibri"/>
              </a:rPr>
              <a:t>Part 2. List 2 AWS resources that are beneficial to the pre-trained model fine-tuning and explain why. </a:t>
            </a:r>
          </a:p>
          <a:p>
            <a:pPr algn="just" rtl="0">
              <a:spcBef>
                <a:spcPts val="0"/>
              </a:spcBef>
              <a:spcAft>
                <a:spcPts val="0"/>
              </a:spcAft>
            </a:pPr>
            <a:endParaRPr lang="en-US" sz="1800" spc="-1" dirty="0">
              <a:solidFill>
                <a:srgbClr val="FF0000"/>
              </a:solidFill>
              <a:latin typeface="Calibri"/>
            </a:endParaRPr>
          </a:p>
          <a:p>
            <a:pPr algn="just">
              <a:spcBef>
                <a:spcPts val="0"/>
              </a:spcBef>
              <a:spcAft>
                <a:spcPts val="0"/>
              </a:spcAft>
            </a:pPr>
            <a:r>
              <a:rPr lang="en-US" sz="1800" spc="-1" dirty="0">
                <a:solidFill>
                  <a:srgbClr val="000000"/>
                </a:solidFill>
                <a:latin typeface="Calibri"/>
              </a:rPr>
              <a:t>Part 3. Given a csv file as your dataset, how will you divide it so as to fine-tune the pretrained model and evaluate its performance? Justify your answer. </a:t>
            </a:r>
          </a:p>
          <a:p>
            <a:pPr algn="just" rtl="0">
              <a:spcBef>
                <a:spcPts val="0"/>
              </a:spcBef>
              <a:spcAft>
                <a:spcPts val="0"/>
              </a:spcAft>
            </a:pPr>
            <a:endParaRPr lang="en-US" sz="1800" spc="-1" dirty="0">
              <a:solidFill>
                <a:srgbClr val="FF0000"/>
              </a:solidFill>
              <a:latin typeface="Calibri"/>
            </a:endParaRPr>
          </a:p>
          <a:p>
            <a:pPr algn="just" rtl="0">
              <a:spcBef>
                <a:spcPts val="0"/>
              </a:spcBef>
              <a:spcAft>
                <a:spcPts val="0"/>
              </a:spcAft>
            </a:pPr>
            <a:endParaRPr lang="en-US" sz="1800" spc="-1" dirty="0">
              <a:solidFill>
                <a:srgbClr val="FF0000"/>
              </a:solidFill>
              <a:latin typeface="Calibri"/>
            </a:endParaRPr>
          </a:p>
        </p:txBody>
      </p:sp>
    </p:spTree>
    <p:extLst>
      <p:ext uri="{BB962C8B-B14F-4D97-AF65-F5344CB8AC3E}">
        <p14:creationId xmlns:p14="http://schemas.microsoft.com/office/powerpoint/2010/main" val="12646821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5B6B504-F562-4798-A6F4-2634DD72903A}"/>
              </a:ext>
            </a:extLst>
          </p:cNvPr>
          <p:cNvSpPr txBox="1"/>
          <p:nvPr/>
        </p:nvSpPr>
        <p:spPr>
          <a:xfrm>
            <a:off x="231495" y="330468"/>
            <a:ext cx="8321306" cy="3748719"/>
          </a:xfrm>
          <a:prstGeom prst="rect">
            <a:avLst/>
          </a:prstGeom>
          <a:noFill/>
        </p:spPr>
        <p:txBody>
          <a:bodyPr wrap="square">
            <a:spAutoFit/>
          </a:bodyPr>
          <a:lstStyle/>
          <a:p>
            <a:pPr algn="just" rtl="0">
              <a:spcBef>
                <a:spcPts val="1200"/>
              </a:spcBef>
              <a:spcAft>
                <a:spcPts val="0"/>
              </a:spcAft>
            </a:pPr>
            <a:r>
              <a:rPr lang="en-US" sz="1800" spc="-1" dirty="0">
                <a:solidFill>
                  <a:srgbClr val="000000"/>
                </a:solidFill>
                <a:latin typeface="Calibri"/>
              </a:rPr>
              <a:t>Q3</a:t>
            </a:r>
            <a:r>
              <a:rPr lang="en-AU" sz="1800" spc="-1" dirty="0">
                <a:solidFill>
                  <a:srgbClr val="000000"/>
                </a:solidFill>
                <a:latin typeface="Calibri"/>
              </a:rPr>
              <a:t>:</a:t>
            </a:r>
            <a:r>
              <a:rPr lang="en-US" sz="1800" spc="-1" dirty="0">
                <a:solidFill>
                  <a:srgbClr val="000000"/>
                </a:solidFill>
                <a:latin typeface="Calibri"/>
              </a:rPr>
              <a:t> AI</a:t>
            </a:r>
          </a:p>
          <a:p>
            <a:pPr algn="just"/>
            <a:r>
              <a:rPr lang="en-US" sz="1800" spc="-1" dirty="0">
                <a:solidFill>
                  <a:srgbClr val="000000"/>
                </a:solidFill>
                <a:latin typeface="Calibri"/>
              </a:rPr>
              <a:t>Part 1. Hyperparameters are important in (re)training a model. To fine-tune a pre-trained model, you should retrieve its default hyperparameters and then update them based on your specific task and dataset. List 2 hyperparameters and explain their role in model </a:t>
            </a:r>
            <a:r>
              <a:rPr lang="en-US" altLang="zh-CN" sz="1800" spc="-1" dirty="0">
                <a:solidFill>
                  <a:srgbClr val="000000"/>
                </a:solidFill>
                <a:latin typeface="Calibri"/>
              </a:rPr>
              <a:t>training</a:t>
            </a:r>
            <a:r>
              <a:rPr lang="en-US" sz="1800" spc="-1" dirty="0">
                <a:solidFill>
                  <a:srgbClr val="000000"/>
                </a:solidFill>
                <a:latin typeface="Calibri"/>
              </a:rPr>
              <a:t>.</a:t>
            </a:r>
          </a:p>
          <a:p>
            <a:pPr algn="just" rtl="0">
              <a:spcBef>
                <a:spcPts val="0"/>
              </a:spcBef>
              <a:spcAft>
                <a:spcPts val="0"/>
              </a:spcAft>
            </a:pPr>
            <a:endParaRPr lang="en-US" sz="1800" spc="-1" dirty="0">
              <a:solidFill>
                <a:srgbClr val="FF0000"/>
              </a:solidFill>
              <a:latin typeface="Calibri"/>
            </a:endParaRPr>
          </a:p>
          <a:p>
            <a:pPr algn="just" rtl="0">
              <a:spcBef>
                <a:spcPts val="0"/>
              </a:spcBef>
              <a:spcAft>
                <a:spcPts val="0"/>
              </a:spcAft>
            </a:pPr>
            <a:r>
              <a:rPr lang="en-US" sz="1800" spc="-1" dirty="0">
                <a:solidFill>
                  <a:srgbClr val="FF0000"/>
                </a:solidFill>
                <a:latin typeface="Calibri"/>
              </a:rPr>
              <a:t>Answer:</a:t>
            </a:r>
          </a:p>
          <a:p>
            <a:pPr algn="just" rtl="0">
              <a:spcBef>
                <a:spcPts val="0"/>
              </a:spcBef>
              <a:spcAft>
                <a:spcPts val="0"/>
              </a:spcAft>
            </a:pPr>
            <a:endParaRPr lang="en-US" sz="1800" spc="-1" dirty="0">
              <a:solidFill>
                <a:srgbClr val="FF0000"/>
              </a:solidFill>
              <a:latin typeface="Calibri"/>
            </a:endParaRPr>
          </a:p>
          <a:p>
            <a:pPr algn="just" rtl="0">
              <a:spcBef>
                <a:spcPts val="0"/>
              </a:spcBef>
              <a:spcAft>
                <a:spcPts val="0"/>
              </a:spcAft>
            </a:pPr>
            <a:r>
              <a:rPr lang="en-US" sz="1800" spc="-1" dirty="0">
                <a:solidFill>
                  <a:srgbClr val="FF0000"/>
                </a:solidFill>
                <a:latin typeface="Calibri"/>
              </a:rPr>
              <a:t>Learning rate: </a:t>
            </a:r>
            <a:r>
              <a:rPr lang="en-US" altLang="zh-CN" sz="1800" spc="-1" dirty="0">
                <a:solidFill>
                  <a:srgbClr val="FF0000"/>
                </a:solidFill>
                <a:latin typeface="Calibri"/>
              </a:rPr>
              <a:t>it </a:t>
            </a:r>
            <a:r>
              <a:rPr lang="en-AU" sz="1800" spc="-1" dirty="0">
                <a:solidFill>
                  <a:srgbClr val="FF0000"/>
                </a:solidFill>
                <a:latin typeface="Calibri"/>
              </a:rPr>
              <a:t>controls the step size or rate at which a machine learning model updates its internal parameters </a:t>
            </a:r>
            <a:r>
              <a:rPr lang="en-US" sz="1800" spc="-1" dirty="0">
                <a:solidFill>
                  <a:srgbClr val="FF0000"/>
                </a:solidFill>
                <a:latin typeface="Calibri"/>
              </a:rPr>
              <a:t>(e.g., weights and biases)</a:t>
            </a:r>
            <a:r>
              <a:rPr lang="en-AU" sz="1800" spc="-1" dirty="0">
                <a:solidFill>
                  <a:srgbClr val="FF0000"/>
                </a:solidFill>
                <a:latin typeface="Calibri"/>
              </a:rPr>
              <a:t> during training.</a:t>
            </a:r>
            <a:endParaRPr lang="en-US" sz="1800" spc="-1" dirty="0">
              <a:solidFill>
                <a:srgbClr val="FF0000"/>
              </a:solidFill>
              <a:latin typeface="Calibri"/>
            </a:endParaRPr>
          </a:p>
          <a:p>
            <a:pPr algn="just" rtl="0">
              <a:spcBef>
                <a:spcPts val="0"/>
              </a:spcBef>
              <a:spcAft>
                <a:spcPts val="0"/>
              </a:spcAft>
            </a:pPr>
            <a:endParaRPr lang="en-US" sz="1800" spc="-1" dirty="0">
              <a:solidFill>
                <a:srgbClr val="FF0000"/>
              </a:solidFill>
              <a:latin typeface="Calibri"/>
            </a:endParaRPr>
          </a:p>
          <a:p>
            <a:pPr algn="just" rtl="0">
              <a:spcBef>
                <a:spcPts val="0"/>
              </a:spcBef>
              <a:spcAft>
                <a:spcPts val="0"/>
              </a:spcAft>
            </a:pPr>
            <a:r>
              <a:rPr lang="en-US" sz="1800" spc="-1" dirty="0">
                <a:solidFill>
                  <a:srgbClr val="FF0000"/>
                </a:solidFill>
                <a:latin typeface="Calibri"/>
              </a:rPr>
              <a:t>Batch size: </a:t>
            </a:r>
            <a:r>
              <a:rPr lang="en-US" altLang="zh-CN" sz="1800" spc="-1" dirty="0">
                <a:solidFill>
                  <a:srgbClr val="FF0000"/>
                </a:solidFill>
                <a:latin typeface="Calibri"/>
              </a:rPr>
              <a:t>it decides t</a:t>
            </a:r>
            <a:r>
              <a:rPr lang="en-US" sz="1800" spc="-1" dirty="0">
                <a:solidFill>
                  <a:srgbClr val="FF0000"/>
                </a:solidFill>
                <a:latin typeface="Calibri"/>
              </a:rPr>
              <a:t>he number of training samples used to compute one gradient update (one forward pass + one backward pass).</a:t>
            </a:r>
          </a:p>
        </p:txBody>
      </p:sp>
    </p:spTree>
    <p:extLst>
      <p:ext uri="{BB962C8B-B14F-4D97-AF65-F5344CB8AC3E}">
        <p14:creationId xmlns:p14="http://schemas.microsoft.com/office/powerpoint/2010/main" val="15478532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5B6B504-F562-4798-A6F4-2634DD72903A}"/>
              </a:ext>
            </a:extLst>
          </p:cNvPr>
          <p:cNvSpPr txBox="1"/>
          <p:nvPr/>
        </p:nvSpPr>
        <p:spPr>
          <a:xfrm>
            <a:off x="231495" y="360948"/>
            <a:ext cx="8321306" cy="1077218"/>
          </a:xfrm>
          <a:prstGeom prst="rect">
            <a:avLst/>
          </a:prstGeom>
          <a:noFill/>
        </p:spPr>
        <p:txBody>
          <a:bodyPr wrap="square">
            <a:spAutoFit/>
          </a:bodyPr>
          <a:lstStyle/>
          <a:p>
            <a:pPr algn="just" rtl="0">
              <a:spcBef>
                <a:spcPts val="1200"/>
              </a:spcBef>
              <a:spcAft>
                <a:spcPts val="0"/>
              </a:spcAft>
            </a:pPr>
            <a:r>
              <a:rPr lang="en-US" sz="1800" spc="-1" dirty="0">
                <a:solidFill>
                  <a:srgbClr val="000000"/>
                </a:solidFill>
                <a:latin typeface="Calibri"/>
              </a:rPr>
              <a:t>Q3</a:t>
            </a:r>
            <a:r>
              <a:rPr lang="en-AU" sz="1800" spc="-1" dirty="0">
                <a:solidFill>
                  <a:srgbClr val="000000"/>
                </a:solidFill>
                <a:latin typeface="Calibri"/>
              </a:rPr>
              <a:t>:</a:t>
            </a:r>
            <a:r>
              <a:rPr lang="en-US" sz="1800" spc="-1" dirty="0">
                <a:solidFill>
                  <a:srgbClr val="000000"/>
                </a:solidFill>
                <a:latin typeface="Calibri"/>
              </a:rPr>
              <a:t> AI</a:t>
            </a:r>
          </a:p>
          <a:p>
            <a:pPr algn="just" rtl="0">
              <a:spcBef>
                <a:spcPts val="1200"/>
              </a:spcBef>
              <a:spcAft>
                <a:spcPts val="1200"/>
              </a:spcAft>
            </a:pPr>
            <a:r>
              <a:rPr lang="en-US" sz="1800" spc="-1" dirty="0">
                <a:solidFill>
                  <a:srgbClr val="000000"/>
                </a:solidFill>
                <a:latin typeface="Calibri"/>
              </a:rPr>
              <a:t>Part 2. List 2 AWS resources that are beneficial to the pre-trained model fine-tuning and explain why. </a:t>
            </a:r>
          </a:p>
        </p:txBody>
      </p:sp>
    </p:spTree>
    <p:extLst>
      <p:ext uri="{BB962C8B-B14F-4D97-AF65-F5344CB8AC3E}">
        <p14:creationId xmlns:p14="http://schemas.microsoft.com/office/powerpoint/2010/main" val="3169055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5B6B504-F562-4798-A6F4-2634DD72903A}"/>
              </a:ext>
            </a:extLst>
          </p:cNvPr>
          <p:cNvSpPr txBox="1"/>
          <p:nvPr/>
        </p:nvSpPr>
        <p:spPr>
          <a:xfrm>
            <a:off x="231495" y="360948"/>
            <a:ext cx="8321306" cy="3693319"/>
          </a:xfrm>
          <a:prstGeom prst="rect">
            <a:avLst/>
          </a:prstGeom>
          <a:noFill/>
        </p:spPr>
        <p:txBody>
          <a:bodyPr wrap="square">
            <a:spAutoFit/>
          </a:bodyPr>
          <a:lstStyle/>
          <a:p>
            <a:pPr algn="just" rtl="0">
              <a:spcBef>
                <a:spcPts val="1200"/>
              </a:spcBef>
              <a:spcAft>
                <a:spcPts val="0"/>
              </a:spcAft>
            </a:pPr>
            <a:r>
              <a:rPr lang="en-US" sz="1800" spc="-1" dirty="0">
                <a:solidFill>
                  <a:srgbClr val="000000"/>
                </a:solidFill>
                <a:latin typeface="Calibri"/>
              </a:rPr>
              <a:t>Q3</a:t>
            </a:r>
            <a:r>
              <a:rPr lang="en-AU" sz="1800" spc="-1" dirty="0">
                <a:solidFill>
                  <a:srgbClr val="000000"/>
                </a:solidFill>
                <a:latin typeface="Calibri"/>
              </a:rPr>
              <a:t>:</a:t>
            </a:r>
            <a:r>
              <a:rPr lang="en-US" sz="1800" spc="-1" dirty="0">
                <a:solidFill>
                  <a:srgbClr val="000000"/>
                </a:solidFill>
                <a:latin typeface="Calibri"/>
              </a:rPr>
              <a:t> AI</a:t>
            </a:r>
          </a:p>
          <a:p>
            <a:pPr algn="just" rtl="0">
              <a:spcBef>
                <a:spcPts val="1200"/>
              </a:spcBef>
              <a:spcAft>
                <a:spcPts val="1200"/>
              </a:spcAft>
            </a:pPr>
            <a:r>
              <a:rPr lang="en-US" sz="1800" spc="-1" dirty="0">
                <a:solidFill>
                  <a:srgbClr val="000000"/>
                </a:solidFill>
                <a:latin typeface="Calibri"/>
              </a:rPr>
              <a:t>Part 2. List 2 AWS resources that are beneficial to the pre-trained model fine-tuning and explain why. </a:t>
            </a:r>
          </a:p>
          <a:p>
            <a:pPr algn="just" rtl="0">
              <a:spcBef>
                <a:spcPts val="0"/>
              </a:spcBef>
              <a:spcAft>
                <a:spcPts val="0"/>
              </a:spcAft>
            </a:pPr>
            <a:endParaRPr lang="en-US" sz="1800" spc="-1" dirty="0">
              <a:solidFill>
                <a:srgbClr val="FF0000"/>
              </a:solidFill>
              <a:latin typeface="Calibri"/>
            </a:endParaRPr>
          </a:p>
          <a:p>
            <a:pPr algn="just" rtl="0">
              <a:spcBef>
                <a:spcPts val="0"/>
              </a:spcBef>
              <a:spcAft>
                <a:spcPts val="0"/>
              </a:spcAft>
            </a:pPr>
            <a:r>
              <a:rPr lang="en-US" sz="1800" spc="-1" dirty="0">
                <a:solidFill>
                  <a:srgbClr val="FF0000"/>
                </a:solidFill>
                <a:latin typeface="Calibri"/>
              </a:rPr>
              <a:t>Answer:</a:t>
            </a:r>
          </a:p>
          <a:p>
            <a:pPr algn="just" rtl="0">
              <a:spcBef>
                <a:spcPts val="0"/>
              </a:spcBef>
              <a:spcAft>
                <a:spcPts val="0"/>
              </a:spcAft>
            </a:pPr>
            <a:endParaRPr lang="en-US" sz="1800" spc="-1" dirty="0">
              <a:solidFill>
                <a:srgbClr val="FF0000"/>
              </a:solidFill>
              <a:latin typeface="Calibri"/>
            </a:endParaRPr>
          </a:p>
          <a:p>
            <a:pPr algn="just" rtl="0">
              <a:spcBef>
                <a:spcPts val="0"/>
              </a:spcBef>
              <a:spcAft>
                <a:spcPts val="0"/>
              </a:spcAft>
            </a:pPr>
            <a:r>
              <a:rPr lang="en-US" sz="1800" spc="-1" dirty="0">
                <a:solidFill>
                  <a:srgbClr val="FF0000"/>
                </a:solidFill>
                <a:latin typeface="Calibri"/>
              </a:rPr>
              <a:t>Amazon </a:t>
            </a:r>
            <a:r>
              <a:rPr lang="en-US" sz="1800" spc="-1" dirty="0" err="1">
                <a:solidFill>
                  <a:srgbClr val="FF0000"/>
                </a:solidFill>
                <a:latin typeface="Calibri"/>
              </a:rPr>
              <a:t>SageMaker</a:t>
            </a:r>
            <a:r>
              <a:rPr lang="en-US" sz="1800" spc="-1" dirty="0">
                <a:solidFill>
                  <a:srgbClr val="FF0000"/>
                </a:solidFill>
                <a:latin typeface="Calibri"/>
              </a:rPr>
              <a:t>, because it can provide a machine-learning environment for setting up, training, and deploying models in the cloud.</a:t>
            </a:r>
          </a:p>
          <a:p>
            <a:pPr algn="just" rtl="0">
              <a:spcBef>
                <a:spcPts val="0"/>
              </a:spcBef>
              <a:spcAft>
                <a:spcPts val="0"/>
              </a:spcAft>
            </a:pPr>
            <a:endParaRPr lang="en-US" sz="1800" spc="-1" dirty="0">
              <a:solidFill>
                <a:srgbClr val="FF0000"/>
              </a:solidFill>
              <a:latin typeface="Calibri"/>
            </a:endParaRPr>
          </a:p>
          <a:p>
            <a:pPr algn="just" rtl="0">
              <a:spcBef>
                <a:spcPts val="0"/>
              </a:spcBef>
              <a:spcAft>
                <a:spcPts val="0"/>
              </a:spcAft>
            </a:pPr>
            <a:r>
              <a:rPr lang="en-US" sz="1800" spc="-1" dirty="0">
                <a:solidFill>
                  <a:srgbClr val="FF0000"/>
                </a:solidFill>
                <a:latin typeface="Calibri"/>
              </a:rPr>
              <a:t>Amazon S3, because it can store dataset for fine-tuning.</a:t>
            </a:r>
          </a:p>
          <a:p>
            <a:pPr algn="just" rtl="0">
              <a:spcBef>
                <a:spcPts val="0"/>
              </a:spcBef>
              <a:spcAft>
                <a:spcPts val="0"/>
              </a:spcAft>
            </a:pPr>
            <a:br>
              <a:rPr lang="en-US" sz="1600" dirty="0"/>
            </a:br>
            <a:endParaRPr lang="en-US" sz="1800" spc="-1" dirty="0">
              <a:solidFill>
                <a:srgbClr val="000000"/>
              </a:solidFill>
              <a:latin typeface="Calibri"/>
            </a:endParaRPr>
          </a:p>
        </p:txBody>
      </p:sp>
    </p:spTree>
    <p:extLst>
      <p:ext uri="{BB962C8B-B14F-4D97-AF65-F5344CB8AC3E}">
        <p14:creationId xmlns:p14="http://schemas.microsoft.com/office/powerpoint/2010/main" val="3714897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5B6B504-F562-4798-A6F4-2634DD72903A}"/>
              </a:ext>
            </a:extLst>
          </p:cNvPr>
          <p:cNvSpPr txBox="1"/>
          <p:nvPr/>
        </p:nvSpPr>
        <p:spPr>
          <a:xfrm>
            <a:off x="231495" y="360948"/>
            <a:ext cx="8321306" cy="1077218"/>
          </a:xfrm>
          <a:prstGeom prst="rect">
            <a:avLst/>
          </a:prstGeom>
          <a:noFill/>
        </p:spPr>
        <p:txBody>
          <a:bodyPr wrap="square">
            <a:spAutoFit/>
          </a:bodyPr>
          <a:lstStyle/>
          <a:p>
            <a:pPr algn="just" rtl="0">
              <a:spcBef>
                <a:spcPts val="1200"/>
              </a:spcBef>
              <a:spcAft>
                <a:spcPts val="0"/>
              </a:spcAft>
            </a:pPr>
            <a:r>
              <a:rPr lang="en-US" sz="1800" spc="-1" dirty="0">
                <a:solidFill>
                  <a:srgbClr val="000000"/>
                </a:solidFill>
                <a:latin typeface="Calibri"/>
              </a:rPr>
              <a:t>Q3</a:t>
            </a:r>
            <a:r>
              <a:rPr lang="en-AU" sz="1800" spc="-1" dirty="0">
                <a:solidFill>
                  <a:srgbClr val="000000"/>
                </a:solidFill>
                <a:latin typeface="Calibri"/>
              </a:rPr>
              <a:t>:</a:t>
            </a:r>
            <a:r>
              <a:rPr lang="en-US" sz="1800" spc="-1" dirty="0">
                <a:solidFill>
                  <a:srgbClr val="000000"/>
                </a:solidFill>
                <a:latin typeface="Calibri"/>
              </a:rPr>
              <a:t> AI</a:t>
            </a:r>
          </a:p>
          <a:p>
            <a:pPr algn="just" rtl="0">
              <a:spcBef>
                <a:spcPts val="1200"/>
              </a:spcBef>
              <a:spcAft>
                <a:spcPts val="0"/>
              </a:spcAft>
            </a:pPr>
            <a:r>
              <a:rPr lang="en-US" sz="1800" spc="-1" dirty="0">
                <a:solidFill>
                  <a:srgbClr val="000000"/>
                </a:solidFill>
                <a:latin typeface="Calibri"/>
              </a:rPr>
              <a:t>Part 3. Given a csv file as your dataset, how will you divide it so as to fine-tune the pretrained model and evaluate its performance? Justify your answer. </a:t>
            </a:r>
          </a:p>
        </p:txBody>
      </p:sp>
    </p:spTree>
    <p:extLst>
      <p:ext uri="{BB962C8B-B14F-4D97-AF65-F5344CB8AC3E}">
        <p14:creationId xmlns:p14="http://schemas.microsoft.com/office/powerpoint/2010/main" val="10254222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5B6B504-F562-4798-A6F4-2634DD72903A}"/>
              </a:ext>
            </a:extLst>
          </p:cNvPr>
          <p:cNvSpPr txBox="1"/>
          <p:nvPr/>
        </p:nvSpPr>
        <p:spPr>
          <a:xfrm>
            <a:off x="231495" y="360948"/>
            <a:ext cx="8321306" cy="4327338"/>
          </a:xfrm>
          <a:prstGeom prst="rect">
            <a:avLst/>
          </a:prstGeom>
          <a:noFill/>
        </p:spPr>
        <p:txBody>
          <a:bodyPr wrap="square">
            <a:spAutoFit/>
          </a:bodyPr>
          <a:lstStyle/>
          <a:p>
            <a:pPr algn="just" rtl="0">
              <a:spcBef>
                <a:spcPts val="1200"/>
              </a:spcBef>
              <a:spcAft>
                <a:spcPts val="0"/>
              </a:spcAft>
            </a:pPr>
            <a:r>
              <a:rPr lang="en-US" sz="1800" spc="-1" dirty="0">
                <a:solidFill>
                  <a:srgbClr val="000000"/>
                </a:solidFill>
                <a:latin typeface="Calibri"/>
              </a:rPr>
              <a:t>Q3</a:t>
            </a:r>
            <a:r>
              <a:rPr lang="en-AU" sz="1800" spc="-1" dirty="0">
                <a:solidFill>
                  <a:srgbClr val="000000"/>
                </a:solidFill>
                <a:latin typeface="Calibri"/>
              </a:rPr>
              <a:t>:</a:t>
            </a:r>
            <a:r>
              <a:rPr lang="en-US" sz="1800" spc="-1" dirty="0">
                <a:solidFill>
                  <a:srgbClr val="000000"/>
                </a:solidFill>
                <a:latin typeface="Calibri"/>
              </a:rPr>
              <a:t> AI</a:t>
            </a:r>
          </a:p>
          <a:p>
            <a:pPr algn="just" rtl="0">
              <a:spcBef>
                <a:spcPts val="1200"/>
              </a:spcBef>
              <a:spcAft>
                <a:spcPts val="0"/>
              </a:spcAft>
            </a:pPr>
            <a:r>
              <a:rPr lang="en-US" sz="1800" spc="-1" dirty="0">
                <a:solidFill>
                  <a:srgbClr val="000000"/>
                </a:solidFill>
                <a:latin typeface="Calibri"/>
              </a:rPr>
              <a:t>Part 3. Given a csv file as your dataset, how will you divide it so as to fine-tune the pretrained model and evaluate its performance? Justify your answer. </a:t>
            </a:r>
          </a:p>
          <a:p>
            <a:pPr algn="just" rtl="0">
              <a:spcBef>
                <a:spcPts val="1200"/>
              </a:spcBef>
              <a:spcAft>
                <a:spcPts val="0"/>
              </a:spcAft>
            </a:pPr>
            <a:r>
              <a:rPr lang="en-US" sz="1800" spc="-1" dirty="0">
                <a:solidFill>
                  <a:srgbClr val="FF0000"/>
                </a:solidFill>
                <a:latin typeface="Calibri"/>
              </a:rPr>
              <a:t>Answer:</a:t>
            </a:r>
          </a:p>
          <a:p>
            <a:pPr algn="just" rtl="0">
              <a:spcBef>
                <a:spcPts val="1200"/>
              </a:spcBef>
              <a:spcAft>
                <a:spcPts val="0"/>
              </a:spcAft>
            </a:pPr>
            <a:r>
              <a:rPr lang="en-US" sz="1800" spc="-1" dirty="0">
                <a:solidFill>
                  <a:srgbClr val="FF0000"/>
                </a:solidFill>
                <a:latin typeface="Calibri"/>
              </a:rPr>
              <a:t>The dataset should be divided into three parts: training, validation and test sets. </a:t>
            </a:r>
          </a:p>
          <a:p>
            <a:pPr algn="just" rtl="0">
              <a:spcBef>
                <a:spcPts val="1200"/>
              </a:spcBef>
              <a:spcAft>
                <a:spcPts val="0"/>
              </a:spcAft>
            </a:pPr>
            <a:r>
              <a:rPr lang="en-US" sz="1800" spc="-1" dirty="0">
                <a:solidFill>
                  <a:srgbClr val="FF0000"/>
                </a:solidFill>
                <a:latin typeface="Calibri"/>
              </a:rPr>
              <a:t>A training set is used to </a:t>
            </a:r>
            <a:r>
              <a:rPr lang="en-US" altLang="zh-CN" sz="1800" spc="-1" dirty="0">
                <a:solidFill>
                  <a:srgbClr val="FF0000"/>
                </a:solidFill>
                <a:latin typeface="Calibri"/>
              </a:rPr>
              <a:t>update model weights</a:t>
            </a:r>
            <a:r>
              <a:rPr lang="en-US" sz="1800" spc="-1" dirty="0">
                <a:solidFill>
                  <a:srgbClr val="FF0000"/>
                </a:solidFill>
                <a:latin typeface="Calibri"/>
              </a:rPr>
              <a:t>. </a:t>
            </a:r>
          </a:p>
          <a:p>
            <a:pPr algn="just" rtl="0">
              <a:spcBef>
                <a:spcPts val="1200"/>
              </a:spcBef>
              <a:spcAft>
                <a:spcPts val="0"/>
              </a:spcAft>
            </a:pPr>
            <a:r>
              <a:rPr lang="en-US" sz="1800" spc="-1" dirty="0">
                <a:solidFill>
                  <a:srgbClr val="FF0000"/>
                </a:solidFill>
                <a:latin typeface="Calibri"/>
              </a:rPr>
              <a:t>A validation set is needed to tune hyperparameters during retraining</a:t>
            </a:r>
          </a:p>
          <a:p>
            <a:pPr algn="just" rtl="0">
              <a:spcBef>
                <a:spcPts val="1200"/>
              </a:spcBef>
              <a:spcAft>
                <a:spcPts val="0"/>
              </a:spcAft>
            </a:pPr>
            <a:r>
              <a:rPr lang="en-US" sz="1800" spc="-1" dirty="0">
                <a:solidFill>
                  <a:srgbClr val="FF0000"/>
                </a:solidFill>
                <a:latin typeface="Calibri"/>
              </a:rPr>
              <a:t>A test set is required </a:t>
            </a:r>
            <a:r>
              <a:rPr lang="en-US" altLang="zh-CN" sz="1800" spc="-1" dirty="0">
                <a:solidFill>
                  <a:srgbClr val="FF0000"/>
                </a:solidFill>
                <a:latin typeface="Calibri"/>
              </a:rPr>
              <a:t>once</a:t>
            </a:r>
            <a:r>
              <a:rPr lang="en-US" sz="1800" spc="-1" dirty="0">
                <a:solidFill>
                  <a:srgbClr val="FF0000"/>
                </a:solidFill>
                <a:latin typeface="Calibri"/>
              </a:rPr>
              <a:t> to evaluate the final retrained model to estimate its real-world performance.</a:t>
            </a:r>
          </a:p>
          <a:p>
            <a:br>
              <a:rPr lang="en-US" sz="1600" dirty="0"/>
            </a:br>
            <a:br>
              <a:rPr lang="en-US" sz="1600" dirty="0"/>
            </a:br>
            <a:endParaRPr lang="en-US" sz="1800" spc="-1" dirty="0">
              <a:solidFill>
                <a:srgbClr val="000000"/>
              </a:solidFill>
              <a:latin typeface="Calibri"/>
            </a:endParaRPr>
          </a:p>
        </p:txBody>
      </p:sp>
    </p:spTree>
    <p:extLst>
      <p:ext uri="{BB962C8B-B14F-4D97-AF65-F5344CB8AC3E}">
        <p14:creationId xmlns:p14="http://schemas.microsoft.com/office/powerpoint/2010/main" val="10449947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5B6B504-F562-4798-A6F4-2634DD72903A}"/>
              </a:ext>
            </a:extLst>
          </p:cNvPr>
          <p:cNvSpPr txBox="1"/>
          <p:nvPr/>
        </p:nvSpPr>
        <p:spPr>
          <a:xfrm>
            <a:off x="231495" y="360948"/>
            <a:ext cx="8321306" cy="3631763"/>
          </a:xfrm>
          <a:prstGeom prst="rect">
            <a:avLst/>
          </a:prstGeom>
          <a:noFill/>
        </p:spPr>
        <p:txBody>
          <a:bodyPr wrap="square">
            <a:spAutoFit/>
          </a:bodyPr>
          <a:lstStyle/>
          <a:p>
            <a:pPr algn="just" rtl="0">
              <a:spcBef>
                <a:spcPts val="1200"/>
              </a:spcBef>
              <a:spcAft>
                <a:spcPts val="0"/>
              </a:spcAft>
            </a:pPr>
            <a:r>
              <a:rPr lang="en-US" sz="1800" spc="-1" dirty="0">
                <a:solidFill>
                  <a:srgbClr val="000000"/>
                </a:solidFill>
                <a:latin typeface="Calibri"/>
              </a:rPr>
              <a:t>Q4: IAM</a:t>
            </a:r>
            <a:r>
              <a:rPr lang="en-AU" sz="1800" spc="-1" dirty="0">
                <a:solidFill>
                  <a:srgbClr val="000000"/>
                </a:solidFill>
                <a:latin typeface="Calibri"/>
              </a:rPr>
              <a:t> and </a:t>
            </a:r>
            <a:r>
              <a:rPr lang="en-US" sz="1800" spc="-1" dirty="0">
                <a:solidFill>
                  <a:srgbClr val="000000"/>
                </a:solidFill>
                <a:latin typeface="Calibri"/>
              </a:rPr>
              <a:t>D</a:t>
            </a:r>
            <a:r>
              <a:rPr lang="en-US" altLang="zh-CN" sz="1800" spc="-1" dirty="0">
                <a:solidFill>
                  <a:srgbClr val="000000"/>
                </a:solidFill>
                <a:latin typeface="Calibri"/>
              </a:rPr>
              <a:t>jango</a:t>
            </a:r>
            <a:endParaRPr lang="en-US" sz="1800" spc="-1" dirty="0">
              <a:solidFill>
                <a:srgbClr val="000000"/>
              </a:solidFill>
              <a:latin typeface="Calibri"/>
            </a:endParaRPr>
          </a:p>
          <a:p>
            <a:pPr algn="just" rtl="0">
              <a:spcBef>
                <a:spcPts val="1200"/>
              </a:spcBef>
              <a:spcAft>
                <a:spcPts val="1200"/>
              </a:spcAft>
            </a:pPr>
            <a:r>
              <a:rPr lang="en-US" sz="1800" spc="-1" dirty="0">
                <a:solidFill>
                  <a:srgbClr val="000000"/>
                </a:solidFill>
                <a:latin typeface="Calibri"/>
              </a:rPr>
              <a:t>Tom is a web developer and tasked with setting up a Django web application for music sharing. To host the application, Tom rents an EC2 instance. For the first month, the website works properly. However, as the website becomes increasingly popular, the website response is getting slower and sometimes it even crashes.</a:t>
            </a:r>
          </a:p>
          <a:p>
            <a:pPr algn="just" rtl="0">
              <a:spcBef>
                <a:spcPts val="1200"/>
              </a:spcBef>
              <a:spcAft>
                <a:spcPts val="1200"/>
              </a:spcAft>
            </a:pPr>
            <a:r>
              <a:rPr lang="en-US" sz="1800" spc="-1" dirty="0">
                <a:solidFill>
                  <a:srgbClr val="000000"/>
                </a:solidFill>
                <a:latin typeface="Calibri"/>
              </a:rPr>
              <a:t>Part 1. Which aspect of the CIA triad has been compromised with regard to the crash? Justify your answer.</a:t>
            </a:r>
          </a:p>
          <a:p>
            <a:pPr algn="just" rtl="0">
              <a:spcBef>
                <a:spcPts val="1200"/>
              </a:spcBef>
              <a:spcAft>
                <a:spcPts val="1200"/>
              </a:spcAft>
            </a:pPr>
            <a:r>
              <a:rPr lang="en-US" sz="1800" spc="-1" dirty="0">
                <a:solidFill>
                  <a:srgbClr val="000000"/>
                </a:solidFill>
                <a:latin typeface="Calibri"/>
              </a:rPr>
              <a:t>Part 2. To address the issue above, both vertical and horizontal scale are effective solutions. First, describe each of the two concepts. Then, explain how vertical scaling with AWS and horizontal scaling with AWS can help Tom scale the website.</a:t>
            </a:r>
          </a:p>
        </p:txBody>
      </p:sp>
    </p:spTree>
    <p:extLst>
      <p:ext uri="{BB962C8B-B14F-4D97-AF65-F5344CB8AC3E}">
        <p14:creationId xmlns:p14="http://schemas.microsoft.com/office/powerpoint/2010/main" val="3160651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5B6B504-F562-4798-A6F4-2634DD72903A}"/>
              </a:ext>
            </a:extLst>
          </p:cNvPr>
          <p:cNvSpPr txBox="1"/>
          <p:nvPr/>
        </p:nvSpPr>
        <p:spPr>
          <a:xfrm>
            <a:off x="231495" y="360948"/>
            <a:ext cx="8321306" cy="2492990"/>
          </a:xfrm>
          <a:prstGeom prst="rect">
            <a:avLst/>
          </a:prstGeom>
          <a:noFill/>
        </p:spPr>
        <p:txBody>
          <a:bodyPr wrap="square">
            <a:spAutoFit/>
          </a:bodyPr>
          <a:lstStyle/>
          <a:p>
            <a:pPr algn="just">
              <a:spcBef>
                <a:spcPts val="1200"/>
              </a:spcBef>
              <a:spcAft>
                <a:spcPts val="0"/>
              </a:spcAft>
            </a:pPr>
            <a:r>
              <a:rPr lang="en-US" sz="1800" spc="-1" dirty="0">
                <a:solidFill>
                  <a:srgbClr val="000000"/>
                </a:solidFill>
                <a:latin typeface="Calibri"/>
              </a:rPr>
              <a:t>Q4: IAM</a:t>
            </a:r>
            <a:r>
              <a:rPr lang="en-AU" sz="1800" spc="-1" dirty="0">
                <a:solidFill>
                  <a:srgbClr val="000000"/>
                </a:solidFill>
                <a:latin typeface="Calibri"/>
              </a:rPr>
              <a:t> and </a:t>
            </a:r>
            <a:r>
              <a:rPr lang="en-US" sz="1800" spc="-1" dirty="0">
                <a:solidFill>
                  <a:srgbClr val="000000"/>
                </a:solidFill>
                <a:latin typeface="Calibri"/>
              </a:rPr>
              <a:t>D</a:t>
            </a:r>
            <a:r>
              <a:rPr lang="en-US" altLang="zh-CN" sz="1800" spc="-1" dirty="0">
                <a:solidFill>
                  <a:srgbClr val="000000"/>
                </a:solidFill>
                <a:latin typeface="Calibri"/>
              </a:rPr>
              <a:t>jango</a:t>
            </a:r>
            <a:endParaRPr lang="en-US" sz="1800" spc="-1" dirty="0">
              <a:solidFill>
                <a:srgbClr val="000000"/>
              </a:solidFill>
              <a:latin typeface="Calibri"/>
            </a:endParaRPr>
          </a:p>
          <a:p>
            <a:pPr algn="just" rtl="0">
              <a:spcBef>
                <a:spcPts val="1200"/>
              </a:spcBef>
              <a:spcAft>
                <a:spcPts val="1200"/>
              </a:spcAft>
            </a:pPr>
            <a:r>
              <a:rPr lang="en-US" sz="1800" spc="-1" dirty="0">
                <a:solidFill>
                  <a:srgbClr val="000000"/>
                </a:solidFill>
                <a:latin typeface="Calibri"/>
              </a:rPr>
              <a:t>Tom is a web developer and tasked with setting up a Django web application for music sharing. To host the application, Tom rents an EC2 instance. For the first month, the website works properly. However, as the website becomes increasingly popular, the website response is getting slower and sometimes it even crashes.</a:t>
            </a:r>
          </a:p>
          <a:p>
            <a:pPr algn="just" rtl="0">
              <a:spcBef>
                <a:spcPts val="1200"/>
              </a:spcBef>
              <a:spcAft>
                <a:spcPts val="1200"/>
              </a:spcAft>
            </a:pPr>
            <a:r>
              <a:rPr lang="en-US" sz="1800" spc="-1" dirty="0">
                <a:solidFill>
                  <a:srgbClr val="000000"/>
                </a:solidFill>
                <a:latin typeface="Calibri"/>
              </a:rPr>
              <a:t>Part 1. Which aspect of the CIA triad has been compromised with regard to the crash? Justify your answer.</a:t>
            </a:r>
          </a:p>
        </p:txBody>
      </p:sp>
    </p:spTree>
    <p:extLst>
      <p:ext uri="{BB962C8B-B14F-4D97-AF65-F5344CB8AC3E}">
        <p14:creationId xmlns:p14="http://schemas.microsoft.com/office/powerpoint/2010/main" val="2971224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3F8D7-86BD-1F45-AFCF-101895A32B22}"/>
              </a:ext>
            </a:extLst>
          </p:cNvPr>
          <p:cNvSpPr>
            <a:spLocks noGrp="1"/>
          </p:cNvSpPr>
          <p:nvPr>
            <p:ph type="title"/>
          </p:nvPr>
        </p:nvSpPr>
        <p:spPr>
          <a:xfrm>
            <a:off x="340907" y="186047"/>
            <a:ext cx="2720606" cy="436838"/>
          </a:xfrm>
        </p:spPr>
        <p:txBody>
          <a:bodyPr>
            <a:normAutofit/>
          </a:bodyPr>
          <a:lstStyle/>
          <a:p>
            <a:r>
              <a:rPr lang="en-US" sz="2400" b="1" dirty="0"/>
              <a:t>Key Terms</a:t>
            </a:r>
          </a:p>
        </p:txBody>
      </p:sp>
      <p:sp>
        <p:nvSpPr>
          <p:cNvPr id="3" name="Content Placeholder 2">
            <a:extLst>
              <a:ext uri="{FF2B5EF4-FFF2-40B4-BE49-F238E27FC236}">
                <a16:creationId xmlns:a16="http://schemas.microsoft.com/office/drawing/2014/main" id="{3FE16A9C-2324-5945-B4B8-0E9FCC57A6F7}"/>
              </a:ext>
            </a:extLst>
          </p:cNvPr>
          <p:cNvSpPr>
            <a:spLocks noGrp="1"/>
          </p:cNvSpPr>
          <p:nvPr>
            <p:ph idx="1"/>
          </p:nvPr>
        </p:nvSpPr>
        <p:spPr>
          <a:xfrm>
            <a:off x="340907" y="906292"/>
            <a:ext cx="7947059" cy="4109075"/>
          </a:xfrm>
        </p:spPr>
        <p:txBody>
          <a:bodyPr>
            <a:normAutofit/>
          </a:bodyPr>
          <a:lstStyle/>
          <a:p>
            <a:r>
              <a:rPr lang="en-AU" sz="1800" b="1" dirty="0">
                <a:solidFill>
                  <a:srgbClr val="16191F"/>
                </a:solidFill>
              </a:rPr>
              <a:t>Multi-tenancy</a:t>
            </a:r>
            <a:r>
              <a:rPr lang="en-US" sz="1800" dirty="0"/>
              <a:t>:</a:t>
            </a:r>
          </a:p>
          <a:p>
            <a:pPr lvl="1"/>
            <a:r>
              <a:rPr lang="en-US" sz="1650" dirty="0"/>
              <a:t>IaaS clouds multiplex virtual machines (VMs) of disjoint customers upon the same physical machines.</a:t>
            </a:r>
            <a:endParaRPr lang="en-AU" sz="1650" dirty="0"/>
          </a:p>
          <a:p>
            <a:r>
              <a:rPr lang="en-AU" sz="1800" b="1" dirty="0">
                <a:solidFill>
                  <a:srgbClr val="16191F"/>
                </a:solidFill>
              </a:rPr>
              <a:t>Co-residency</a:t>
            </a:r>
            <a:r>
              <a:rPr lang="en-US" sz="1800" dirty="0"/>
              <a:t>:</a:t>
            </a:r>
          </a:p>
          <a:p>
            <a:pPr lvl="1"/>
            <a:r>
              <a:rPr lang="en-US" sz="1650" dirty="0">
                <a:solidFill>
                  <a:srgbClr val="16191F"/>
                </a:solidFill>
              </a:rPr>
              <a:t>A malicious VM is co-resident with a target VM upon the same physical machine.</a:t>
            </a:r>
            <a:endParaRPr lang="en-AU" sz="1650" u="sng" dirty="0"/>
          </a:p>
          <a:p>
            <a:pPr lvl="1"/>
            <a:endParaRPr lang="en-US" u="sng" dirty="0"/>
          </a:p>
          <a:p>
            <a:pPr marL="342900" lvl="1" indent="0">
              <a:buNone/>
            </a:pPr>
            <a:endParaRPr lang="en-US" u="sng" dirty="0"/>
          </a:p>
        </p:txBody>
      </p:sp>
      <p:pic>
        <p:nvPicPr>
          <p:cNvPr id="5" name="Picture 4">
            <a:extLst>
              <a:ext uri="{FF2B5EF4-FFF2-40B4-BE49-F238E27FC236}">
                <a16:creationId xmlns:a16="http://schemas.microsoft.com/office/drawing/2014/main" id="{48DD91E4-C06B-4D8A-B163-D99C181D7AE6}"/>
              </a:ext>
            </a:extLst>
          </p:cNvPr>
          <p:cNvPicPr>
            <a:picLocks noChangeAspect="1"/>
          </p:cNvPicPr>
          <p:nvPr/>
        </p:nvPicPr>
        <p:blipFill>
          <a:blip r:embed="rId3"/>
          <a:stretch>
            <a:fillRect/>
          </a:stretch>
        </p:blipFill>
        <p:spPr>
          <a:xfrm>
            <a:off x="2409093" y="2698067"/>
            <a:ext cx="3349450" cy="3397238"/>
          </a:xfrm>
          <a:prstGeom prst="rect">
            <a:avLst/>
          </a:prstGeom>
        </p:spPr>
      </p:pic>
      <p:sp>
        <p:nvSpPr>
          <p:cNvPr id="7" name="TextBox 6">
            <a:extLst>
              <a:ext uri="{FF2B5EF4-FFF2-40B4-BE49-F238E27FC236}">
                <a16:creationId xmlns:a16="http://schemas.microsoft.com/office/drawing/2014/main" id="{E2F8D66F-FF26-4574-B5F5-F79E838A09AC}"/>
              </a:ext>
            </a:extLst>
          </p:cNvPr>
          <p:cNvSpPr txBox="1"/>
          <p:nvPr/>
        </p:nvSpPr>
        <p:spPr>
          <a:xfrm>
            <a:off x="5453267" y="6570811"/>
            <a:ext cx="3794089" cy="253916"/>
          </a:xfrm>
          <a:prstGeom prst="rect">
            <a:avLst/>
          </a:prstGeom>
          <a:noFill/>
        </p:spPr>
        <p:txBody>
          <a:bodyPr wrap="square">
            <a:spAutoFit/>
          </a:bodyPr>
          <a:lstStyle/>
          <a:p>
            <a:r>
              <a:rPr lang="en-AU" sz="1050" dirty="0">
                <a:latin typeface="Arial" panose="020B0604020202020204" pitchFamily="34" charset="0"/>
                <a:cs typeface="Arial" panose="020B0604020202020204" pitchFamily="34" charset="0"/>
              </a:rPr>
              <a:t>https://www.techtarget.com/whatis/definition/multi-tenancy</a:t>
            </a:r>
          </a:p>
        </p:txBody>
      </p:sp>
      <p:sp>
        <p:nvSpPr>
          <p:cNvPr id="4" name="Rectangle 3">
            <a:extLst>
              <a:ext uri="{FF2B5EF4-FFF2-40B4-BE49-F238E27FC236}">
                <a16:creationId xmlns:a16="http://schemas.microsoft.com/office/drawing/2014/main" id="{A147BF8C-E606-426A-AC33-2A37EE7263BF}"/>
              </a:ext>
            </a:extLst>
          </p:cNvPr>
          <p:cNvSpPr/>
          <p:nvPr/>
        </p:nvSpPr>
        <p:spPr>
          <a:xfrm>
            <a:off x="3390900" y="3478448"/>
            <a:ext cx="667503" cy="1174749"/>
          </a:xfrm>
          <a:prstGeom prst="rect">
            <a:avLst/>
          </a:prstGeom>
          <a:noFill/>
          <a:ln w="254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500"/>
          </a:p>
        </p:txBody>
      </p:sp>
      <p:sp>
        <p:nvSpPr>
          <p:cNvPr id="8" name="Rectangle 7">
            <a:extLst>
              <a:ext uri="{FF2B5EF4-FFF2-40B4-BE49-F238E27FC236}">
                <a16:creationId xmlns:a16="http://schemas.microsoft.com/office/drawing/2014/main" id="{CF9D91C0-20C6-40B5-B1A7-93DD43265A5C}"/>
              </a:ext>
            </a:extLst>
          </p:cNvPr>
          <p:cNvSpPr/>
          <p:nvPr/>
        </p:nvSpPr>
        <p:spPr>
          <a:xfrm>
            <a:off x="4065506" y="3478448"/>
            <a:ext cx="667503" cy="1174749"/>
          </a:xfrm>
          <a:prstGeom prst="rect">
            <a:avLst/>
          </a:prstGeom>
          <a:noFill/>
          <a:ln w="254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500"/>
          </a:p>
        </p:txBody>
      </p:sp>
      <p:sp>
        <p:nvSpPr>
          <p:cNvPr id="9" name="Rectangle 8">
            <a:extLst>
              <a:ext uri="{FF2B5EF4-FFF2-40B4-BE49-F238E27FC236}">
                <a16:creationId xmlns:a16="http://schemas.microsoft.com/office/drawing/2014/main" id="{CF9482F5-066B-4B3B-BD22-A574A0FEA470}"/>
              </a:ext>
            </a:extLst>
          </p:cNvPr>
          <p:cNvSpPr/>
          <p:nvPr/>
        </p:nvSpPr>
        <p:spPr>
          <a:xfrm>
            <a:off x="4733009" y="3478448"/>
            <a:ext cx="667503" cy="1174749"/>
          </a:xfrm>
          <a:prstGeom prst="rect">
            <a:avLst/>
          </a:prstGeom>
          <a:noFill/>
          <a:ln w="254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500"/>
          </a:p>
        </p:txBody>
      </p:sp>
    </p:spTree>
    <p:extLst>
      <p:ext uri="{BB962C8B-B14F-4D97-AF65-F5344CB8AC3E}">
        <p14:creationId xmlns:p14="http://schemas.microsoft.com/office/powerpoint/2010/main" val="11443954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5B6B504-F562-4798-A6F4-2634DD72903A}"/>
              </a:ext>
            </a:extLst>
          </p:cNvPr>
          <p:cNvSpPr txBox="1"/>
          <p:nvPr/>
        </p:nvSpPr>
        <p:spPr>
          <a:xfrm>
            <a:off x="231495" y="360948"/>
            <a:ext cx="8321306" cy="5792355"/>
          </a:xfrm>
          <a:prstGeom prst="rect">
            <a:avLst/>
          </a:prstGeom>
          <a:noFill/>
        </p:spPr>
        <p:txBody>
          <a:bodyPr wrap="square">
            <a:spAutoFit/>
          </a:bodyPr>
          <a:lstStyle/>
          <a:p>
            <a:pPr algn="just">
              <a:spcBef>
                <a:spcPts val="1200"/>
              </a:spcBef>
              <a:spcAft>
                <a:spcPts val="0"/>
              </a:spcAft>
            </a:pPr>
            <a:r>
              <a:rPr lang="en-US" sz="1800" spc="-1" dirty="0">
                <a:solidFill>
                  <a:srgbClr val="000000"/>
                </a:solidFill>
                <a:latin typeface="Calibri"/>
              </a:rPr>
              <a:t>Q4: IAM</a:t>
            </a:r>
            <a:r>
              <a:rPr lang="en-AU" sz="1800" spc="-1" dirty="0">
                <a:solidFill>
                  <a:srgbClr val="000000"/>
                </a:solidFill>
                <a:latin typeface="Calibri"/>
              </a:rPr>
              <a:t> and </a:t>
            </a:r>
            <a:r>
              <a:rPr lang="en-US" sz="1800" spc="-1" dirty="0">
                <a:solidFill>
                  <a:srgbClr val="000000"/>
                </a:solidFill>
                <a:latin typeface="Calibri"/>
              </a:rPr>
              <a:t>D</a:t>
            </a:r>
            <a:r>
              <a:rPr lang="en-US" altLang="zh-CN" sz="1800" spc="-1" dirty="0">
                <a:solidFill>
                  <a:srgbClr val="000000"/>
                </a:solidFill>
                <a:latin typeface="Calibri"/>
              </a:rPr>
              <a:t>jango</a:t>
            </a:r>
            <a:endParaRPr lang="en-US" sz="1800" spc="-1" dirty="0">
              <a:solidFill>
                <a:srgbClr val="000000"/>
              </a:solidFill>
              <a:latin typeface="Calibri"/>
            </a:endParaRPr>
          </a:p>
          <a:p>
            <a:pPr algn="just" rtl="0">
              <a:spcBef>
                <a:spcPts val="1200"/>
              </a:spcBef>
              <a:spcAft>
                <a:spcPts val="1200"/>
              </a:spcAft>
            </a:pPr>
            <a:r>
              <a:rPr lang="en-US" sz="1800" spc="-1" dirty="0">
                <a:solidFill>
                  <a:srgbClr val="000000"/>
                </a:solidFill>
                <a:latin typeface="Calibri"/>
              </a:rPr>
              <a:t>Tom is a web developer and tasked with setting up a Django web application for music sharing. To host the application, Tom rents an EC2 instance. For the first month, the website works properly. However, as the website becomes increasingly popular, the website response is getting slower and sometimes it even crashes.</a:t>
            </a:r>
          </a:p>
          <a:p>
            <a:pPr algn="just" rtl="0">
              <a:spcBef>
                <a:spcPts val="1200"/>
              </a:spcBef>
              <a:spcAft>
                <a:spcPts val="1200"/>
              </a:spcAft>
            </a:pPr>
            <a:r>
              <a:rPr lang="en-US" sz="1800" spc="-1" dirty="0">
                <a:solidFill>
                  <a:srgbClr val="000000"/>
                </a:solidFill>
                <a:latin typeface="Calibri"/>
              </a:rPr>
              <a:t>Part 1. Which aspect of the CIA triad has been compromised with regard to the crash? Justify your answer.</a:t>
            </a:r>
          </a:p>
          <a:p>
            <a:pPr algn="just" rtl="0">
              <a:spcBef>
                <a:spcPts val="1200"/>
              </a:spcBef>
              <a:spcAft>
                <a:spcPts val="1200"/>
              </a:spcAft>
            </a:pPr>
            <a:r>
              <a:rPr lang="en-US" sz="1800" spc="-1" dirty="0">
                <a:solidFill>
                  <a:srgbClr val="FF0000"/>
                </a:solidFill>
                <a:latin typeface="Calibri"/>
              </a:rPr>
              <a:t>Answer:</a:t>
            </a:r>
          </a:p>
          <a:p>
            <a:pPr algn="just" rtl="0">
              <a:spcBef>
                <a:spcPts val="1200"/>
              </a:spcBef>
              <a:spcAft>
                <a:spcPts val="1200"/>
              </a:spcAft>
            </a:pPr>
            <a:r>
              <a:rPr lang="en-US" sz="1800" spc="-1" dirty="0">
                <a:solidFill>
                  <a:srgbClr val="FF0000"/>
                </a:solidFill>
                <a:latin typeface="Calibri"/>
              </a:rPr>
              <a:t>Availability</a:t>
            </a:r>
          </a:p>
          <a:p>
            <a:pPr algn="just" rtl="0">
              <a:spcBef>
                <a:spcPts val="1200"/>
              </a:spcBef>
              <a:spcAft>
                <a:spcPts val="1200"/>
              </a:spcAft>
            </a:pPr>
            <a:r>
              <a:rPr lang="en-US" sz="1800" spc="-1" dirty="0">
                <a:solidFill>
                  <a:srgbClr val="FF0000"/>
                </a:solidFill>
                <a:latin typeface="Calibri"/>
              </a:rPr>
              <a:t>because the website is inaccessible to users</a:t>
            </a:r>
          </a:p>
          <a:p>
            <a:br>
              <a:rPr lang="en-US" sz="1600" dirty="0"/>
            </a:br>
            <a:br>
              <a:rPr lang="en-US" sz="1600" dirty="0"/>
            </a:br>
            <a:endParaRPr lang="en-US" sz="1800" spc="-1" dirty="0">
              <a:solidFill>
                <a:srgbClr val="000000"/>
              </a:solidFill>
              <a:latin typeface="Calibri"/>
            </a:endParaRPr>
          </a:p>
          <a:p>
            <a:br>
              <a:rPr lang="en-US" sz="1600" dirty="0"/>
            </a:br>
            <a:endParaRPr lang="en-US" sz="1800" spc="-1" dirty="0">
              <a:solidFill>
                <a:srgbClr val="000000"/>
              </a:solidFill>
              <a:latin typeface="Calibri"/>
            </a:endParaRPr>
          </a:p>
        </p:txBody>
      </p:sp>
    </p:spTree>
    <p:extLst>
      <p:ext uri="{BB962C8B-B14F-4D97-AF65-F5344CB8AC3E}">
        <p14:creationId xmlns:p14="http://schemas.microsoft.com/office/powerpoint/2010/main" val="32900019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5B6B504-F562-4798-A6F4-2634DD72903A}"/>
              </a:ext>
            </a:extLst>
          </p:cNvPr>
          <p:cNvSpPr txBox="1"/>
          <p:nvPr/>
        </p:nvSpPr>
        <p:spPr>
          <a:xfrm>
            <a:off x="197629" y="0"/>
            <a:ext cx="8321306" cy="1354217"/>
          </a:xfrm>
          <a:prstGeom prst="rect">
            <a:avLst/>
          </a:prstGeom>
          <a:noFill/>
        </p:spPr>
        <p:txBody>
          <a:bodyPr wrap="square">
            <a:spAutoFit/>
          </a:bodyPr>
          <a:lstStyle/>
          <a:p>
            <a:pPr algn="just" rtl="0">
              <a:spcBef>
                <a:spcPts val="1200"/>
              </a:spcBef>
              <a:spcAft>
                <a:spcPts val="0"/>
              </a:spcAft>
            </a:pPr>
            <a:r>
              <a:rPr lang="en-US" sz="1800" spc="-1" dirty="0">
                <a:solidFill>
                  <a:srgbClr val="000000"/>
                </a:solidFill>
                <a:latin typeface="Calibri"/>
              </a:rPr>
              <a:t>Q4: IAM</a:t>
            </a:r>
            <a:r>
              <a:rPr lang="en-AU" sz="1800" spc="-1" dirty="0">
                <a:solidFill>
                  <a:srgbClr val="000000"/>
                </a:solidFill>
                <a:latin typeface="Calibri"/>
              </a:rPr>
              <a:t> and</a:t>
            </a:r>
            <a:r>
              <a:rPr lang="zh-CN" altLang="en-US" sz="1800" spc="-1" dirty="0">
                <a:solidFill>
                  <a:srgbClr val="000000"/>
                </a:solidFill>
                <a:latin typeface="Calibri"/>
              </a:rPr>
              <a:t> </a:t>
            </a:r>
            <a:r>
              <a:rPr lang="en-US" sz="1800" spc="-1" dirty="0">
                <a:solidFill>
                  <a:srgbClr val="000000"/>
                </a:solidFill>
                <a:latin typeface="Calibri"/>
              </a:rPr>
              <a:t>D</a:t>
            </a:r>
            <a:r>
              <a:rPr lang="en-US" altLang="zh-CN" sz="1800" spc="-1" dirty="0">
                <a:solidFill>
                  <a:srgbClr val="000000"/>
                </a:solidFill>
                <a:latin typeface="Calibri"/>
              </a:rPr>
              <a:t>jango</a:t>
            </a:r>
            <a:endParaRPr lang="en-US" sz="1800" spc="-1" dirty="0">
              <a:solidFill>
                <a:srgbClr val="000000"/>
              </a:solidFill>
              <a:latin typeface="Calibri"/>
            </a:endParaRPr>
          </a:p>
          <a:p>
            <a:pPr algn="just" rtl="0">
              <a:spcBef>
                <a:spcPts val="1200"/>
              </a:spcBef>
              <a:spcAft>
                <a:spcPts val="1200"/>
              </a:spcAft>
            </a:pPr>
            <a:r>
              <a:rPr lang="en-US" sz="1800" spc="-1" dirty="0">
                <a:solidFill>
                  <a:srgbClr val="000000"/>
                </a:solidFill>
                <a:latin typeface="Calibri"/>
              </a:rPr>
              <a:t>Part 2. To address the issue above, both vertical and horizontal scale are effective solutions. First, describe each of the two concepts. Then, explain how vertical scaling with AWS and horizontal scaling with AWS can help Tom scale the website.</a:t>
            </a:r>
            <a:endParaRPr lang="en-US" sz="1600" dirty="0"/>
          </a:p>
        </p:txBody>
      </p:sp>
    </p:spTree>
    <p:extLst>
      <p:ext uri="{BB962C8B-B14F-4D97-AF65-F5344CB8AC3E}">
        <p14:creationId xmlns:p14="http://schemas.microsoft.com/office/powerpoint/2010/main" val="41204639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5B6B504-F562-4798-A6F4-2634DD72903A}"/>
              </a:ext>
            </a:extLst>
          </p:cNvPr>
          <p:cNvSpPr txBox="1"/>
          <p:nvPr/>
        </p:nvSpPr>
        <p:spPr>
          <a:xfrm>
            <a:off x="197629" y="0"/>
            <a:ext cx="8321306" cy="5386090"/>
          </a:xfrm>
          <a:prstGeom prst="rect">
            <a:avLst/>
          </a:prstGeom>
          <a:noFill/>
        </p:spPr>
        <p:txBody>
          <a:bodyPr wrap="square">
            <a:spAutoFit/>
          </a:bodyPr>
          <a:lstStyle/>
          <a:p>
            <a:pPr algn="just" rtl="0">
              <a:spcBef>
                <a:spcPts val="1200"/>
              </a:spcBef>
              <a:spcAft>
                <a:spcPts val="0"/>
              </a:spcAft>
            </a:pPr>
            <a:r>
              <a:rPr lang="en-US" sz="1800" spc="-1" dirty="0">
                <a:solidFill>
                  <a:srgbClr val="000000"/>
                </a:solidFill>
                <a:latin typeface="Calibri"/>
              </a:rPr>
              <a:t>Q4: IAM</a:t>
            </a:r>
            <a:r>
              <a:rPr lang="en-AU" sz="1800" spc="-1" dirty="0">
                <a:solidFill>
                  <a:srgbClr val="000000"/>
                </a:solidFill>
                <a:latin typeface="Calibri"/>
              </a:rPr>
              <a:t> and</a:t>
            </a:r>
            <a:r>
              <a:rPr lang="zh-CN" altLang="en-US" sz="1800" spc="-1" dirty="0">
                <a:solidFill>
                  <a:srgbClr val="000000"/>
                </a:solidFill>
                <a:latin typeface="Calibri"/>
              </a:rPr>
              <a:t> </a:t>
            </a:r>
            <a:r>
              <a:rPr lang="en-US" sz="1800" spc="-1" dirty="0">
                <a:solidFill>
                  <a:srgbClr val="000000"/>
                </a:solidFill>
                <a:latin typeface="Calibri"/>
              </a:rPr>
              <a:t>D</a:t>
            </a:r>
            <a:r>
              <a:rPr lang="en-US" altLang="zh-CN" sz="1800" spc="-1" dirty="0">
                <a:solidFill>
                  <a:srgbClr val="000000"/>
                </a:solidFill>
                <a:latin typeface="Calibri"/>
              </a:rPr>
              <a:t>jango</a:t>
            </a:r>
            <a:endParaRPr lang="en-US" sz="1800" spc="-1" dirty="0">
              <a:solidFill>
                <a:srgbClr val="000000"/>
              </a:solidFill>
              <a:latin typeface="Calibri"/>
            </a:endParaRPr>
          </a:p>
          <a:p>
            <a:pPr algn="just" rtl="0">
              <a:spcBef>
                <a:spcPts val="1200"/>
              </a:spcBef>
              <a:spcAft>
                <a:spcPts val="1200"/>
              </a:spcAft>
            </a:pPr>
            <a:r>
              <a:rPr lang="en-US" sz="1800" spc="-1" dirty="0">
                <a:solidFill>
                  <a:srgbClr val="000000"/>
                </a:solidFill>
                <a:latin typeface="Calibri"/>
              </a:rPr>
              <a:t>Part 2. To address the issue above, both vertical and horizontal scale are effective solutions. First, describe each of the two concepts. Then, explain how vertical scaling with AWS and horizontal scaling with AWS can help Tom scale the website.</a:t>
            </a:r>
            <a:endParaRPr lang="en-US" sz="1600" dirty="0"/>
          </a:p>
          <a:p>
            <a:pPr algn="just" rtl="0">
              <a:spcBef>
                <a:spcPts val="1200"/>
              </a:spcBef>
              <a:spcAft>
                <a:spcPts val="1200"/>
              </a:spcAft>
            </a:pPr>
            <a:r>
              <a:rPr lang="en-US" sz="1800" spc="-1" dirty="0">
                <a:solidFill>
                  <a:srgbClr val="FF0000"/>
                </a:solidFill>
                <a:latin typeface="Calibri"/>
              </a:rPr>
              <a:t>Answer:</a:t>
            </a:r>
          </a:p>
          <a:p>
            <a:pPr algn="just">
              <a:spcBef>
                <a:spcPts val="1200"/>
              </a:spcBef>
              <a:spcAft>
                <a:spcPts val="1200"/>
              </a:spcAft>
            </a:pPr>
            <a:r>
              <a:rPr lang="en-US" sz="1800" spc="-1" dirty="0">
                <a:solidFill>
                  <a:srgbClr val="FF0000"/>
                </a:solidFill>
                <a:latin typeface="Calibri"/>
              </a:rPr>
              <a:t>Vertical scaling involves increasing the resources of a single instance to handle increased load. </a:t>
            </a:r>
          </a:p>
          <a:p>
            <a:pPr algn="just">
              <a:spcBef>
                <a:spcPts val="1200"/>
              </a:spcBef>
              <a:spcAft>
                <a:spcPts val="1200"/>
              </a:spcAft>
            </a:pPr>
            <a:r>
              <a:rPr lang="en-US" sz="1800" spc="-1" dirty="0">
                <a:solidFill>
                  <a:srgbClr val="FF0000"/>
                </a:solidFill>
                <a:latin typeface="Calibri"/>
              </a:rPr>
              <a:t>Vertical Scaling using AWS can be EC2 Instance Upgrade</a:t>
            </a:r>
            <a:r>
              <a:rPr lang="en-AU" sz="1800" spc="-1" dirty="0">
                <a:solidFill>
                  <a:srgbClr val="FF0000"/>
                </a:solidFill>
                <a:latin typeface="Calibri"/>
              </a:rPr>
              <a:t>.</a:t>
            </a:r>
            <a:r>
              <a:rPr lang="zh-CN" altLang="en-US" sz="1800" spc="-1" dirty="0">
                <a:solidFill>
                  <a:srgbClr val="FF0000"/>
                </a:solidFill>
                <a:latin typeface="Calibri"/>
              </a:rPr>
              <a:t> </a:t>
            </a:r>
            <a:r>
              <a:rPr lang="en-US" sz="1800" spc="-1" dirty="0">
                <a:solidFill>
                  <a:srgbClr val="FF0000"/>
                </a:solidFill>
                <a:latin typeface="Calibri"/>
              </a:rPr>
              <a:t>Tom can vertically scale by upgrading the EC2 instance to a more powerful instance type. </a:t>
            </a:r>
          </a:p>
          <a:p>
            <a:pPr algn="just">
              <a:spcBef>
                <a:spcPts val="1200"/>
              </a:spcBef>
              <a:spcAft>
                <a:spcPts val="1200"/>
              </a:spcAft>
            </a:pPr>
            <a:r>
              <a:rPr lang="en-US" sz="1800" spc="-1" dirty="0">
                <a:solidFill>
                  <a:srgbClr val="FF0000"/>
                </a:solidFill>
                <a:latin typeface="Calibri"/>
              </a:rPr>
              <a:t>Horizontal scaling involves adding more instances or resources to distribute the load and improve application performance.</a:t>
            </a:r>
          </a:p>
          <a:p>
            <a:pPr algn="just">
              <a:spcBef>
                <a:spcPts val="1200"/>
              </a:spcBef>
              <a:spcAft>
                <a:spcPts val="1200"/>
              </a:spcAft>
            </a:pPr>
            <a:r>
              <a:rPr lang="en-US" sz="1800" spc="-1" dirty="0">
                <a:solidFill>
                  <a:srgbClr val="FF0000"/>
                </a:solidFill>
                <a:latin typeface="Calibri"/>
              </a:rPr>
              <a:t>Horizontal Scaling using AWS can be ALB. Tom can set up an Application Load Balancer to distribute incoming traffic across newly added instances.</a:t>
            </a:r>
          </a:p>
        </p:txBody>
      </p:sp>
    </p:spTree>
    <p:extLst>
      <p:ext uri="{BB962C8B-B14F-4D97-AF65-F5344CB8AC3E}">
        <p14:creationId xmlns:p14="http://schemas.microsoft.com/office/powerpoint/2010/main" val="26128739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5F79D-16DD-4439-8342-17CBBB22DF56}"/>
              </a:ext>
            </a:extLst>
          </p:cNvPr>
          <p:cNvSpPr>
            <a:spLocks noGrp="1"/>
          </p:cNvSpPr>
          <p:nvPr>
            <p:ph type="ctrTitle"/>
          </p:nvPr>
        </p:nvSpPr>
        <p:spPr>
          <a:xfrm>
            <a:off x="828675" y="1274763"/>
            <a:ext cx="7486650" cy="1978392"/>
          </a:xfrm>
        </p:spPr>
        <p:txBody>
          <a:bodyPr>
            <a:normAutofit/>
          </a:bodyPr>
          <a:lstStyle/>
          <a:p>
            <a:r>
              <a:rPr lang="en-AU" sz="6000" b="1" dirty="0">
                <a:ln w="22225">
                  <a:solidFill>
                    <a:schemeClr val="accent2"/>
                  </a:solidFill>
                  <a:prstDash val="solid"/>
                </a:ln>
                <a:solidFill>
                  <a:schemeClr val="accent2">
                    <a:lumMod val="40000"/>
                    <a:lumOff val="60000"/>
                  </a:schemeClr>
                </a:solidFill>
                <a:latin typeface="Courier"/>
              </a:rPr>
              <a:t>Good Luck!</a:t>
            </a:r>
          </a:p>
        </p:txBody>
      </p:sp>
    </p:spTree>
    <p:extLst>
      <p:ext uri="{BB962C8B-B14F-4D97-AF65-F5344CB8AC3E}">
        <p14:creationId xmlns:p14="http://schemas.microsoft.com/office/powerpoint/2010/main" val="28916929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3F8D7-86BD-1F45-AFCF-101895A32B22}"/>
              </a:ext>
            </a:extLst>
          </p:cNvPr>
          <p:cNvSpPr>
            <a:spLocks noGrp="1"/>
          </p:cNvSpPr>
          <p:nvPr>
            <p:ph type="title"/>
          </p:nvPr>
        </p:nvSpPr>
        <p:spPr>
          <a:xfrm>
            <a:off x="200229" y="269480"/>
            <a:ext cx="2720606" cy="436838"/>
          </a:xfrm>
        </p:spPr>
        <p:txBody>
          <a:bodyPr>
            <a:normAutofit/>
          </a:bodyPr>
          <a:lstStyle/>
          <a:p>
            <a:r>
              <a:rPr lang="en-US" sz="2400" b="1" dirty="0"/>
              <a:t>Key Terms</a:t>
            </a:r>
          </a:p>
        </p:txBody>
      </p:sp>
      <p:sp>
        <p:nvSpPr>
          <p:cNvPr id="3" name="Content Placeholder 2">
            <a:extLst>
              <a:ext uri="{FF2B5EF4-FFF2-40B4-BE49-F238E27FC236}">
                <a16:creationId xmlns:a16="http://schemas.microsoft.com/office/drawing/2014/main" id="{3FE16A9C-2324-5945-B4B8-0E9FCC57A6F7}"/>
              </a:ext>
            </a:extLst>
          </p:cNvPr>
          <p:cNvSpPr>
            <a:spLocks noGrp="1"/>
          </p:cNvSpPr>
          <p:nvPr>
            <p:ph idx="1"/>
          </p:nvPr>
        </p:nvSpPr>
        <p:spPr>
          <a:xfrm>
            <a:off x="247481" y="1056405"/>
            <a:ext cx="8649037" cy="4109075"/>
          </a:xfrm>
        </p:spPr>
        <p:txBody>
          <a:bodyPr>
            <a:normAutofit/>
          </a:bodyPr>
          <a:lstStyle/>
          <a:p>
            <a:r>
              <a:rPr lang="en-AU" sz="1800" dirty="0">
                <a:solidFill>
                  <a:srgbClr val="16191F"/>
                </a:solidFill>
              </a:rPr>
              <a:t>Multi-tenancy</a:t>
            </a:r>
            <a:r>
              <a:rPr lang="en-US" sz="1800" dirty="0"/>
              <a:t>:</a:t>
            </a:r>
          </a:p>
          <a:p>
            <a:r>
              <a:rPr lang="en-AU" sz="1800" dirty="0">
                <a:solidFill>
                  <a:srgbClr val="16191F"/>
                </a:solidFill>
              </a:rPr>
              <a:t>Co-residency</a:t>
            </a:r>
            <a:r>
              <a:rPr lang="en-US" sz="1800" dirty="0"/>
              <a:t>:</a:t>
            </a:r>
          </a:p>
          <a:p>
            <a:r>
              <a:rPr lang="en-AU" sz="1800" b="1" dirty="0">
                <a:solidFill>
                  <a:srgbClr val="16191F"/>
                </a:solidFill>
              </a:rPr>
              <a:t>Placement</a:t>
            </a:r>
            <a:r>
              <a:rPr lang="en-AU" sz="1800" dirty="0">
                <a:solidFill>
                  <a:srgbClr val="16191F"/>
                </a:solidFill>
              </a:rPr>
              <a:t>:</a:t>
            </a:r>
            <a:endParaRPr lang="en-AU" sz="1800" dirty="0"/>
          </a:p>
          <a:p>
            <a:pPr marL="342900" lvl="1" indent="0">
              <a:buNone/>
            </a:pPr>
            <a:endParaRPr lang="en-US" u="sng" dirty="0"/>
          </a:p>
        </p:txBody>
      </p:sp>
    </p:spTree>
    <p:extLst>
      <p:ext uri="{BB962C8B-B14F-4D97-AF65-F5344CB8AC3E}">
        <p14:creationId xmlns:p14="http://schemas.microsoft.com/office/powerpoint/2010/main" val="2882353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3F8D7-86BD-1F45-AFCF-101895A32B22}"/>
              </a:ext>
            </a:extLst>
          </p:cNvPr>
          <p:cNvSpPr>
            <a:spLocks noGrp="1"/>
          </p:cNvSpPr>
          <p:nvPr>
            <p:ph type="title"/>
          </p:nvPr>
        </p:nvSpPr>
        <p:spPr>
          <a:xfrm>
            <a:off x="340907" y="304649"/>
            <a:ext cx="5471249" cy="575911"/>
          </a:xfrm>
        </p:spPr>
        <p:txBody>
          <a:bodyPr>
            <a:normAutofit/>
          </a:bodyPr>
          <a:lstStyle/>
          <a:p>
            <a:r>
              <a:rPr lang="en-US" sz="2400" b="1" dirty="0"/>
              <a:t>Achieve placement</a:t>
            </a:r>
          </a:p>
        </p:txBody>
      </p:sp>
      <p:pic>
        <p:nvPicPr>
          <p:cNvPr id="6" name="Picture 5">
            <a:extLst>
              <a:ext uri="{FF2B5EF4-FFF2-40B4-BE49-F238E27FC236}">
                <a16:creationId xmlns:a16="http://schemas.microsoft.com/office/drawing/2014/main" id="{48DFF0E4-E5C9-4A2B-B4A1-8158D7358725}"/>
              </a:ext>
            </a:extLst>
          </p:cNvPr>
          <p:cNvPicPr>
            <a:picLocks noChangeAspect="1"/>
          </p:cNvPicPr>
          <p:nvPr/>
        </p:nvPicPr>
        <p:blipFill>
          <a:blip r:embed="rId3"/>
          <a:stretch>
            <a:fillRect/>
          </a:stretch>
        </p:blipFill>
        <p:spPr>
          <a:xfrm>
            <a:off x="675731" y="1314155"/>
            <a:ext cx="7792537" cy="4229690"/>
          </a:xfrm>
          <a:prstGeom prst="rect">
            <a:avLst/>
          </a:prstGeom>
        </p:spPr>
      </p:pic>
      <p:sp>
        <p:nvSpPr>
          <p:cNvPr id="7" name="TextBox 6">
            <a:extLst>
              <a:ext uri="{FF2B5EF4-FFF2-40B4-BE49-F238E27FC236}">
                <a16:creationId xmlns:a16="http://schemas.microsoft.com/office/drawing/2014/main" id="{97B4C170-5538-433B-B776-15C87A97539A}"/>
              </a:ext>
            </a:extLst>
          </p:cNvPr>
          <p:cNvSpPr txBox="1"/>
          <p:nvPr/>
        </p:nvSpPr>
        <p:spPr>
          <a:xfrm>
            <a:off x="6627628" y="6519446"/>
            <a:ext cx="2516372" cy="338554"/>
          </a:xfrm>
          <a:prstGeom prst="rect">
            <a:avLst/>
          </a:prstGeom>
          <a:noFill/>
        </p:spPr>
        <p:txBody>
          <a:bodyPr wrap="square">
            <a:spAutoFit/>
          </a:bodyPr>
          <a:lstStyle/>
          <a:p>
            <a:r>
              <a:rPr lang="en-AU" sz="1600" dirty="0" err="1">
                <a:latin typeface="Arial" panose="020B0604020202020204" pitchFamily="34" charset="0"/>
                <a:cs typeface="Arial" panose="020B0604020202020204" pitchFamily="34" charset="0"/>
              </a:rPr>
              <a:t>Ristenpart</a:t>
            </a:r>
            <a:r>
              <a:rPr lang="en-AU" sz="1600" dirty="0">
                <a:latin typeface="Arial" panose="020B0604020202020204" pitchFamily="34" charset="0"/>
                <a:cs typeface="Arial" panose="020B0604020202020204" pitchFamily="34" charset="0"/>
              </a:rPr>
              <a:t> et al. [CCS’09]</a:t>
            </a:r>
          </a:p>
        </p:txBody>
      </p:sp>
      <p:sp>
        <p:nvSpPr>
          <p:cNvPr id="8" name="Oval 7">
            <a:extLst>
              <a:ext uri="{FF2B5EF4-FFF2-40B4-BE49-F238E27FC236}">
                <a16:creationId xmlns:a16="http://schemas.microsoft.com/office/drawing/2014/main" id="{EF5FF64B-E780-4659-B4EB-32F21A803CD1}"/>
              </a:ext>
            </a:extLst>
          </p:cNvPr>
          <p:cNvSpPr/>
          <p:nvPr/>
        </p:nvSpPr>
        <p:spPr>
          <a:xfrm>
            <a:off x="1133062" y="1490869"/>
            <a:ext cx="417443" cy="429572"/>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rgbClr val="FF0000"/>
                </a:solidFill>
              </a:rPr>
              <a:t>1</a:t>
            </a:r>
          </a:p>
        </p:txBody>
      </p:sp>
      <p:sp>
        <p:nvSpPr>
          <p:cNvPr id="12" name="Oval 11">
            <a:extLst>
              <a:ext uri="{FF2B5EF4-FFF2-40B4-BE49-F238E27FC236}">
                <a16:creationId xmlns:a16="http://schemas.microsoft.com/office/drawing/2014/main" id="{35DBB533-DE03-4C20-9F17-B41E4074BE01}"/>
              </a:ext>
            </a:extLst>
          </p:cNvPr>
          <p:cNvSpPr/>
          <p:nvPr/>
        </p:nvSpPr>
        <p:spPr>
          <a:xfrm>
            <a:off x="3495263" y="938788"/>
            <a:ext cx="417443" cy="429572"/>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rgbClr val="FF0000"/>
                </a:solidFill>
              </a:rPr>
              <a:t>2</a:t>
            </a:r>
          </a:p>
        </p:txBody>
      </p:sp>
    </p:spTree>
    <p:extLst>
      <p:ext uri="{BB962C8B-B14F-4D97-AF65-F5344CB8AC3E}">
        <p14:creationId xmlns:p14="http://schemas.microsoft.com/office/powerpoint/2010/main" val="1542263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3F8D7-86BD-1F45-AFCF-101895A32B22}"/>
              </a:ext>
            </a:extLst>
          </p:cNvPr>
          <p:cNvSpPr>
            <a:spLocks noGrp="1"/>
          </p:cNvSpPr>
          <p:nvPr>
            <p:ph type="title"/>
          </p:nvPr>
        </p:nvSpPr>
        <p:spPr>
          <a:xfrm>
            <a:off x="340907" y="304649"/>
            <a:ext cx="5471249" cy="575911"/>
          </a:xfrm>
        </p:spPr>
        <p:txBody>
          <a:bodyPr>
            <a:normAutofit/>
          </a:bodyPr>
          <a:lstStyle/>
          <a:p>
            <a:r>
              <a:rPr lang="en-US" sz="2400" b="1" dirty="0"/>
              <a:t>Achieve placement</a:t>
            </a:r>
          </a:p>
        </p:txBody>
      </p:sp>
      <p:pic>
        <p:nvPicPr>
          <p:cNvPr id="6" name="Picture 5">
            <a:extLst>
              <a:ext uri="{FF2B5EF4-FFF2-40B4-BE49-F238E27FC236}">
                <a16:creationId xmlns:a16="http://schemas.microsoft.com/office/drawing/2014/main" id="{48DFF0E4-E5C9-4A2B-B4A1-8158D7358725}"/>
              </a:ext>
            </a:extLst>
          </p:cNvPr>
          <p:cNvPicPr>
            <a:picLocks noChangeAspect="1"/>
          </p:cNvPicPr>
          <p:nvPr/>
        </p:nvPicPr>
        <p:blipFill>
          <a:blip r:embed="rId3"/>
          <a:stretch>
            <a:fillRect/>
          </a:stretch>
        </p:blipFill>
        <p:spPr>
          <a:xfrm>
            <a:off x="675731" y="1314155"/>
            <a:ext cx="7792537" cy="4229690"/>
          </a:xfrm>
          <a:prstGeom prst="rect">
            <a:avLst/>
          </a:prstGeom>
        </p:spPr>
      </p:pic>
      <p:sp>
        <p:nvSpPr>
          <p:cNvPr id="7" name="TextBox 6">
            <a:extLst>
              <a:ext uri="{FF2B5EF4-FFF2-40B4-BE49-F238E27FC236}">
                <a16:creationId xmlns:a16="http://schemas.microsoft.com/office/drawing/2014/main" id="{97B4C170-5538-433B-B776-15C87A97539A}"/>
              </a:ext>
            </a:extLst>
          </p:cNvPr>
          <p:cNvSpPr txBox="1"/>
          <p:nvPr/>
        </p:nvSpPr>
        <p:spPr>
          <a:xfrm>
            <a:off x="6627628" y="6519446"/>
            <a:ext cx="2516372" cy="338554"/>
          </a:xfrm>
          <a:prstGeom prst="rect">
            <a:avLst/>
          </a:prstGeom>
          <a:noFill/>
        </p:spPr>
        <p:txBody>
          <a:bodyPr wrap="square">
            <a:spAutoFit/>
          </a:bodyPr>
          <a:lstStyle/>
          <a:p>
            <a:r>
              <a:rPr lang="en-AU" sz="1600" dirty="0" err="1">
                <a:latin typeface="Arial" panose="020B0604020202020204" pitchFamily="34" charset="0"/>
                <a:cs typeface="Arial" panose="020B0604020202020204" pitchFamily="34" charset="0"/>
              </a:rPr>
              <a:t>Ristenpart</a:t>
            </a:r>
            <a:r>
              <a:rPr lang="en-AU" sz="1600" dirty="0">
                <a:latin typeface="Arial" panose="020B0604020202020204" pitchFamily="34" charset="0"/>
                <a:cs typeface="Arial" panose="020B0604020202020204" pitchFamily="34" charset="0"/>
              </a:rPr>
              <a:t> et al. [CCS’09]</a:t>
            </a:r>
          </a:p>
        </p:txBody>
      </p:sp>
      <p:sp>
        <p:nvSpPr>
          <p:cNvPr id="8" name="Oval 7">
            <a:extLst>
              <a:ext uri="{FF2B5EF4-FFF2-40B4-BE49-F238E27FC236}">
                <a16:creationId xmlns:a16="http://schemas.microsoft.com/office/drawing/2014/main" id="{EF5FF64B-E780-4659-B4EB-32F21A803CD1}"/>
              </a:ext>
            </a:extLst>
          </p:cNvPr>
          <p:cNvSpPr/>
          <p:nvPr/>
        </p:nvSpPr>
        <p:spPr>
          <a:xfrm>
            <a:off x="1133062" y="1490869"/>
            <a:ext cx="417443" cy="429572"/>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rgbClr val="FF0000"/>
                </a:solidFill>
              </a:rPr>
              <a:t>1</a:t>
            </a:r>
          </a:p>
        </p:txBody>
      </p:sp>
      <p:sp>
        <p:nvSpPr>
          <p:cNvPr id="9" name="Oval 8">
            <a:extLst>
              <a:ext uri="{FF2B5EF4-FFF2-40B4-BE49-F238E27FC236}">
                <a16:creationId xmlns:a16="http://schemas.microsoft.com/office/drawing/2014/main" id="{2DB976BE-81FD-443B-B16C-AA1D1723954D}"/>
              </a:ext>
            </a:extLst>
          </p:cNvPr>
          <p:cNvSpPr/>
          <p:nvPr/>
        </p:nvSpPr>
        <p:spPr>
          <a:xfrm>
            <a:off x="6712228" y="4406348"/>
            <a:ext cx="417443" cy="429572"/>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rgbClr val="FF0000"/>
                </a:solidFill>
              </a:rPr>
              <a:t>5</a:t>
            </a:r>
          </a:p>
        </p:txBody>
      </p:sp>
      <p:sp>
        <p:nvSpPr>
          <p:cNvPr id="10" name="Oval 9">
            <a:extLst>
              <a:ext uri="{FF2B5EF4-FFF2-40B4-BE49-F238E27FC236}">
                <a16:creationId xmlns:a16="http://schemas.microsoft.com/office/drawing/2014/main" id="{ECAF4241-5802-4643-8D94-9637B7C682A1}"/>
              </a:ext>
            </a:extLst>
          </p:cNvPr>
          <p:cNvSpPr/>
          <p:nvPr/>
        </p:nvSpPr>
        <p:spPr>
          <a:xfrm>
            <a:off x="6418906" y="1490869"/>
            <a:ext cx="417443" cy="429572"/>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rgbClr val="FF0000"/>
                </a:solidFill>
              </a:rPr>
              <a:t>3</a:t>
            </a:r>
          </a:p>
        </p:txBody>
      </p:sp>
      <p:sp>
        <p:nvSpPr>
          <p:cNvPr id="11" name="Oval 10">
            <a:extLst>
              <a:ext uri="{FF2B5EF4-FFF2-40B4-BE49-F238E27FC236}">
                <a16:creationId xmlns:a16="http://schemas.microsoft.com/office/drawing/2014/main" id="{5BD3CB65-64E0-4357-81E7-4990FD7247FC}"/>
              </a:ext>
            </a:extLst>
          </p:cNvPr>
          <p:cNvSpPr/>
          <p:nvPr/>
        </p:nvSpPr>
        <p:spPr>
          <a:xfrm>
            <a:off x="2738601" y="3468756"/>
            <a:ext cx="417443" cy="429572"/>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rgbClr val="FF0000"/>
                </a:solidFill>
              </a:rPr>
              <a:t>4</a:t>
            </a:r>
          </a:p>
        </p:txBody>
      </p:sp>
      <p:sp>
        <p:nvSpPr>
          <p:cNvPr id="12" name="Oval 11">
            <a:extLst>
              <a:ext uri="{FF2B5EF4-FFF2-40B4-BE49-F238E27FC236}">
                <a16:creationId xmlns:a16="http://schemas.microsoft.com/office/drawing/2014/main" id="{35DBB533-DE03-4C20-9F17-B41E4074BE01}"/>
              </a:ext>
            </a:extLst>
          </p:cNvPr>
          <p:cNvSpPr/>
          <p:nvPr/>
        </p:nvSpPr>
        <p:spPr>
          <a:xfrm>
            <a:off x="3495263" y="938788"/>
            <a:ext cx="417443" cy="429572"/>
          </a:xfrm>
          <a:prstGeom prst="ellipse">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800" dirty="0">
                <a:solidFill>
                  <a:srgbClr val="FF0000"/>
                </a:solidFill>
              </a:rPr>
              <a:t>2</a:t>
            </a:r>
          </a:p>
        </p:txBody>
      </p:sp>
    </p:spTree>
    <p:extLst>
      <p:ext uri="{BB962C8B-B14F-4D97-AF65-F5344CB8AC3E}">
        <p14:creationId xmlns:p14="http://schemas.microsoft.com/office/powerpoint/2010/main" val="2385697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3F8D7-86BD-1F45-AFCF-101895A32B22}"/>
              </a:ext>
            </a:extLst>
          </p:cNvPr>
          <p:cNvSpPr>
            <a:spLocks noGrp="1"/>
          </p:cNvSpPr>
          <p:nvPr>
            <p:ph type="title"/>
          </p:nvPr>
        </p:nvSpPr>
        <p:spPr>
          <a:xfrm>
            <a:off x="340907" y="374988"/>
            <a:ext cx="2720606" cy="436838"/>
          </a:xfrm>
        </p:spPr>
        <p:txBody>
          <a:bodyPr>
            <a:normAutofit/>
          </a:bodyPr>
          <a:lstStyle/>
          <a:p>
            <a:r>
              <a:rPr lang="en-US" sz="2400" b="1" dirty="0"/>
              <a:t>Key Terms</a:t>
            </a:r>
          </a:p>
        </p:txBody>
      </p:sp>
      <p:sp>
        <p:nvSpPr>
          <p:cNvPr id="3" name="Content Placeholder 2">
            <a:extLst>
              <a:ext uri="{FF2B5EF4-FFF2-40B4-BE49-F238E27FC236}">
                <a16:creationId xmlns:a16="http://schemas.microsoft.com/office/drawing/2014/main" id="{3FE16A9C-2324-5945-B4B8-0E9FCC57A6F7}"/>
              </a:ext>
            </a:extLst>
          </p:cNvPr>
          <p:cNvSpPr>
            <a:spLocks noGrp="1"/>
          </p:cNvSpPr>
          <p:nvPr>
            <p:ph idx="1"/>
          </p:nvPr>
        </p:nvSpPr>
        <p:spPr>
          <a:xfrm>
            <a:off x="340906" y="1003652"/>
            <a:ext cx="8462187" cy="4109075"/>
          </a:xfrm>
        </p:spPr>
        <p:txBody>
          <a:bodyPr>
            <a:normAutofit/>
          </a:bodyPr>
          <a:lstStyle/>
          <a:p>
            <a:r>
              <a:rPr lang="en-AU" sz="1800" dirty="0">
                <a:solidFill>
                  <a:srgbClr val="16191F"/>
                </a:solidFill>
              </a:rPr>
              <a:t>Multi-tenancy</a:t>
            </a:r>
            <a:r>
              <a:rPr lang="en-US" sz="1800" dirty="0"/>
              <a:t>:</a:t>
            </a:r>
          </a:p>
          <a:p>
            <a:r>
              <a:rPr lang="en-AU" sz="1800" dirty="0">
                <a:solidFill>
                  <a:srgbClr val="16191F"/>
                </a:solidFill>
              </a:rPr>
              <a:t>Co-residency</a:t>
            </a:r>
            <a:r>
              <a:rPr lang="en-US" sz="1800" dirty="0"/>
              <a:t>:</a:t>
            </a:r>
          </a:p>
          <a:p>
            <a:r>
              <a:rPr lang="en-AU" sz="1800" dirty="0">
                <a:solidFill>
                  <a:srgbClr val="16191F"/>
                </a:solidFill>
              </a:rPr>
              <a:t>Placement:</a:t>
            </a:r>
            <a:endParaRPr lang="en-AU" sz="1800" dirty="0"/>
          </a:p>
          <a:p>
            <a:r>
              <a:rPr lang="en-US" sz="1800" b="1" dirty="0">
                <a:solidFill>
                  <a:srgbClr val="16191F"/>
                </a:solidFill>
              </a:rPr>
              <a:t>Cross-VM attack</a:t>
            </a:r>
            <a:r>
              <a:rPr lang="en-AU" sz="1800" dirty="0">
                <a:solidFill>
                  <a:srgbClr val="16191F"/>
                </a:solidFill>
              </a:rPr>
              <a:t>:</a:t>
            </a:r>
            <a:endParaRPr lang="en-AU" sz="1800" dirty="0"/>
          </a:p>
          <a:p>
            <a:pPr lvl="1"/>
            <a:r>
              <a:rPr lang="en-US" b="0" i="0" dirty="0">
                <a:solidFill>
                  <a:srgbClr val="16191F"/>
                </a:solidFill>
                <a:effectLst/>
              </a:rPr>
              <a:t>The adversary from the malicious VM breaks data confidentiality or integrity against the target </a:t>
            </a:r>
            <a:r>
              <a:rPr lang="en-US" dirty="0">
                <a:solidFill>
                  <a:srgbClr val="16191F"/>
                </a:solidFill>
              </a:rPr>
              <a:t>VM, so-called </a:t>
            </a:r>
            <a:r>
              <a:rPr lang="en-US" b="0" i="0" dirty="0">
                <a:solidFill>
                  <a:srgbClr val="16191F"/>
                </a:solidFill>
                <a:effectLst/>
              </a:rPr>
              <a:t>cross-VM attack.</a:t>
            </a:r>
          </a:p>
          <a:p>
            <a:pPr lvl="2"/>
            <a:r>
              <a:rPr lang="en-US" sz="1800" dirty="0">
                <a:solidFill>
                  <a:srgbClr val="16191F"/>
                </a:solidFill>
              </a:rPr>
              <a:t>e.g., hardware fault attack</a:t>
            </a:r>
          </a:p>
          <a:p>
            <a:pPr lvl="1"/>
            <a:r>
              <a:rPr lang="en-US" dirty="0">
                <a:solidFill>
                  <a:srgbClr val="16191F"/>
                </a:solidFill>
              </a:rPr>
              <a:t>Hardware-fault attacks</a:t>
            </a:r>
            <a:r>
              <a:rPr lang="en-US" b="1" dirty="0">
                <a:solidFill>
                  <a:srgbClr val="16191F"/>
                </a:solidFill>
              </a:rPr>
              <a:t>: </a:t>
            </a:r>
            <a:r>
              <a:rPr lang="en-US" dirty="0">
                <a:solidFill>
                  <a:srgbClr val="16191F"/>
                </a:solidFill>
              </a:rPr>
              <a:t>the adversary disrupts the normal operations of the computer hardware, compromising the integrity of the victim or the whole system.</a:t>
            </a:r>
          </a:p>
          <a:p>
            <a:pPr lvl="2"/>
            <a:r>
              <a:rPr lang="en-US" sz="1800" dirty="0">
                <a:solidFill>
                  <a:srgbClr val="16191F"/>
                </a:solidFill>
              </a:rPr>
              <a:t>Depleting DNN Model Inference Accuracy through </a:t>
            </a:r>
            <a:r>
              <a:rPr lang="en-US" sz="1800" dirty="0" err="1">
                <a:solidFill>
                  <a:srgbClr val="16191F"/>
                </a:solidFill>
              </a:rPr>
              <a:t>Rowhammer</a:t>
            </a:r>
            <a:endParaRPr lang="en-US" sz="1800" dirty="0">
              <a:solidFill>
                <a:srgbClr val="16191F"/>
              </a:solidFill>
            </a:endParaRPr>
          </a:p>
          <a:p>
            <a:pPr marL="1028700" lvl="3" indent="0">
              <a:buNone/>
            </a:pPr>
            <a:r>
              <a:rPr lang="en-US" sz="1650" dirty="0">
                <a:solidFill>
                  <a:srgbClr val="16191F"/>
                </a:solidFill>
              </a:rPr>
              <a:t>(</a:t>
            </a:r>
            <a:r>
              <a:rPr lang="en-AU" sz="1600" dirty="0">
                <a:effectLst/>
                <a:latin typeface="Calibri" panose="020F0502020204030204" pitchFamily="34" charset="0"/>
                <a:ea typeface="SimSun" panose="02010600030101010101" pitchFamily="2" charset="-122"/>
                <a:cs typeface="Times New Roman" panose="02020603050405020304" pitchFamily="18" charset="0"/>
              </a:rPr>
              <a:t>Top 0.8% of submissions, </a:t>
            </a:r>
            <a:r>
              <a:rPr lang="en-US" sz="1650" dirty="0">
                <a:solidFill>
                  <a:srgbClr val="16191F"/>
                </a:solidFill>
              </a:rPr>
              <a:t>Best Paper Award in USENIX SECURITY’24</a:t>
            </a:r>
            <a:r>
              <a:rPr lang="en-AU" sz="1800" dirty="0">
                <a:effectLst/>
                <a:latin typeface="Calibri" panose="020F0502020204030204" pitchFamily="34" charset="0"/>
                <a:ea typeface="SimSun" panose="02010600030101010101" pitchFamily="2" charset="-122"/>
                <a:cs typeface="Times New Roman" panose="02020603050405020304" pitchFamily="18" charset="0"/>
              </a:rPr>
              <a:t>.</a:t>
            </a:r>
            <a:r>
              <a:rPr lang="en-US" sz="1650" dirty="0">
                <a:solidFill>
                  <a:srgbClr val="16191F"/>
                </a:solidFill>
              </a:rPr>
              <a:t>)</a:t>
            </a:r>
          </a:p>
          <a:p>
            <a:pPr lvl="3"/>
            <a:endParaRPr lang="en-US" sz="1650" dirty="0">
              <a:solidFill>
                <a:srgbClr val="16191F"/>
              </a:solidFill>
            </a:endParaRPr>
          </a:p>
          <a:p>
            <a:pPr lvl="1"/>
            <a:endParaRPr lang="en-US" sz="1650" u="sng" dirty="0"/>
          </a:p>
          <a:p>
            <a:pPr lvl="1"/>
            <a:endParaRPr lang="en-US" u="sng" dirty="0"/>
          </a:p>
          <a:p>
            <a:pPr marL="342900" lvl="1" indent="0">
              <a:buNone/>
            </a:pPr>
            <a:endParaRPr lang="en-US" u="sng" dirty="0"/>
          </a:p>
        </p:txBody>
      </p:sp>
    </p:spTree>
    <p:extLst>
      <p:ext uri="{BB962C8B-B14F-4D97-AF65-F5344CB8AC3E}">
        <p14:creationId xmlns:p14="http://schemas.microsoft.com/office/powerpoint/2010/main" val="22318952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3440</Words>
  <Application>Microsoft Office PowerPoint</Application>
  <PresentationFormat>On-screen Show (4:3)</PresentationFormat>
  <Paragraphs>359</Paragraphs>
  <Slides>53</Slides>
  <Notes>53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53</vt:i4>
      </vt:variant>
    </vt:vector>
  </HeadingPairs>
  <TitlesOfParts>
    <vt:vector size="63" baseType="lpstr">
      <vt:lpstr>Courier</vt:lpstr>
      <vt:lpstr>等线</vt:lpstr>
      <vt:lpstr>Arial</vt:lpstr>
      <vt:lpstr>Calibri</vt:lpstr>
      <vt:lpstr>Calibri Light</vt:lpstr>
      <vt:lpstr>Comic Sans MS</vt:lpstr>
      <vt:lpstr>Tahoma</vt:lpstr>
      <vt:lpstr>Times New Roman</vt:lpstr>
      <vt:lpstr>Wingdings</vt:lpstr>
      <vt:lpstr>Office Theme</vt:lpstr>
      <vt:lpstr>PowerPoint Presentation</vt:lpstr>
      <vt:lpstr>PowerPoint Presentation</vt:lpstr>
      <vt:lpstr>Research on cloud security</vt:lpstr>
      <vt:lpstr>Public cloud becomes tempting target</vt:lpstr>
      <vt:lpstr>Key Terms</vt:lpstr>
      <vt:lpstr>Key Terms</vt:lpstr>
      <vt:lpstr>Achieve placement</vt:lpstr>
      <vt:lpstr>Achieve placement</vt:lpstr>
      <vt:lpstr>Key Terms</vt:lpstr>
      <vt:lpstr>Depleting DNN Model Inference Accuracy through Rowhammer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workflow of the attack</vt:lpstr>
      <vt:lpstr>Depleting DNN Model Inference Accuracy through Rowhammer</vt:lpstr>
      <vt:lpstr>PowerPoint Presentation</vt:lpstr>
      <vt:lpstr>Flipping exploitable instruction</vt:lpstr>
      <vt:lpstr>PowerPoint Presentation</vt:lpstr>
      <vt:lpstr>Exam Format</vt:lpstr>
      <vt:lpstr>Exam Instructions</vt:lpstr>
      <vt:lpstr>Exam Topics</vt:lpstr>
      <vt:lpstr>Exam Topics (Supplementary and Deferred)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Good Luck!</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2025-10-14T03:44:10Z</dcterms:created>
  <dcterms:modified xsi:type="dcterms:W3CDTF">2025-10-14T03:44:21Z</dcterms:modified>
  <cp:category/>
</cp:coreProperties>
</file>