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21"/>
  </p:notesMasterIdLst>
  <p:handoutMasterIdLst>
    <p:handoutMasterId r:id="rId22"/>
  </p:handoutMasterIdLst>
  <p:sldIdLst>
    <p:sldId id="256" r:id="rId4"/>
    <p:sldId id="257" r:id="rId5"/>
    <p:sldId id="307" r:id="rId6"/>
    <p:sldId id="1051" r:id="rId7"/>
    <p:sldId id="309" r:id="rId8"/>
    <p:sldId id="1055" r:id="rId9"/>
    <p:sldId id="1069" r:id="rId10"/>
    <p:sldId id="1070" r:id="rId11"/>
    <p:sldId id="1071" r:id="rId12"/>
    <p:sldId id="1072" r:id="rId13"/>
    <p:sldId id="1060" r:id="rId14"/>
    <p:sldId id="320" r:id="rId15"/>
    <p:sldId id="1056" r:id="rId16"/>
    <p:sldId id="1085" r:id="rId17"/>
    <p:sldId id="321" r:id="rId18"/>
    <p:sldId id="1057" r:id="rId19"/>
    <p:sldId id="1088"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66CC"/>
    <a:srgbClr val="0000FF"/>
    <a:srgbClr val="7ECEF4"/>
    <a:srgbClr val="0F314C"/>
    <a:srgbClr val="EF8011"/>
    <a:srgbClr val="003399"/>
    <a:srgbClr val="000066"/>
    <a:srgbClr val="0068B7"/>
    <a:srgbClr val="59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2" autoAdjust="0"/>
    <p:restoredTop sz="94662" autoAdjust="0"/>
  </p:normalViewPr>
  <p:slideViewPr>
    <p:cSldViewPr snapToGrid="0">
      <p:cViewPr varScale="1">
        <p:scale>
          <a:sx n="67" d="100"/>
          <a:sy n="67" d="100"/>
        </p:scale>
        <p:origin x="-1524" y="-96"/>
      </p:cViewPr>
      <p:guideLst>
        <p:guide orient="horz" pos="233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BABF7E-BD5C-4FD9-8457-EDAA430233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BE1486-2C2A-4279-A592-F4FF4166C4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8294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70100"/>
            <a:ext cx="9144000" cy="2349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8294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70100"/>
            <a:ext cx="9144000" cy="2349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0" y="1857062"/>
            <a:ext cx="9144000" cy="874395"/>
          </a:xfrm>
          <a:prstGeom prst="rect">
            <a:avLst/>
          </a:prstGeom>
          <a:noFill/>
        </p:spPr>
        <p:txBody>
          <a:bodyPr wrap="squar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2019</a:t>
            </a:r>
            <a:r>
              <a:rPr lang="zh-CN" altLang="zh-CN" sz="4800" b="1" dirty="0">
                <a:solidFill>
                  <a:schemeClr val="bg1"/>
                </a:solidFill>
                <a:latin typeface="微软雅黑" panose="020B0503020204020204" pitchFamily="34" charset="-122"/>
                <a:ea typeface="微软雅黑" panose="020B0503020204020204" pitchFamily="34" charset="-122"/>
              </a:rPr>
              <a:t>届应届生答辩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75" y="3485704"/>
            <a:ext cx="9144000"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部门：共享</a:t>
            </a:r>
            <a:r>
              <a:rPr lang="zh-CN" altLang="en-US" sz="2400" b="1" dirty="0" smtClean="0">
                <a:solidFill>
                  <a:schemeClr val="bg1"/>
                </a:solidFill>
                <a:latin typeface="微软雅黑" panose="020B0503020204020204" pitchFamily="34" charset="-122"/>
                <a:ea typeface="微软雅黑" panose="020B0503020204020204" pitchFamily="34" charset="-122"/>
              </a:rPr>
              <a:t>开发部</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岗位：</a:t>
            </a:r>
            <a:r>
              <a:rPr lang="en-US" altLang="zh-CN" sz="2400" b="1" dirty="0" smtClean="0">
                <a:solidFill>
                  <a:schemeClr val="bg1"/>
                </a:solidFill>
                <a:latin typeface="微软雅黑" panose="020B0503020204020204" pitchFamily="34" charset="-122"/>
                <a:ea typeface="微软雅黑" panose="020B0503020204020204" pitchFamily="34" charset="-122"/>
              </a:rPr>
              <a:t>JAVA</a:t>
            </a:r>
            <a:r>
              <a:rPr lang="zh-CN" altLang="en-US" sz="2400" b="1" dirty="0">
                <a:solidFill>
                  <a:schemeClr val="bg1"/>
                </a:solidFill>
                <a:latin typeface="微软雅黑" panose="020B0503020204020204" pitchFamily="34" charset="-122"/>
                <a:ea typeface="微软雅黑" panose="020B0503020204020204" pitchFamily="34" charset="-122"/>
              </a:rPr>
              <a:t>开发工程师</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姓名：罗</a:t>
            </a:r>
            <a:r>
              <a:rPr lang="zh-CN" altLang="en-US" sz="2400" b="1" dirty="0">
                <a:solidFill>
                  <a:schemeClr val="bg1"/>
                </a:solidFill>
                <a:latin typeface="微软雅黑" panose="020B0503020204020204" pitchFamily="34" charset="-122"/>
                <a:ea typeface="微软雅黑" panose="020B0503020204020204" pitchFamily="34" charset="-122"/>
              </a:rPr>
              <a:t>青山</a:t>
            </a:r>
            <a:r>
              <a:rPr lang="en-US" altLang="zh-CN" sz="2400" b="1" dirty="0">
                <a:solidFill>
                  <a:schemeClr val="bg1"/>
                </a:solidFill>
                <a:latin typeface="微软雅黑" panose="020B0503020204020204" pitchFamily="34" charset="-122"/>
                <a:ea typeface="微软雅黑" panose="020B0503020204020204" pitchFamily="34" charset="-122"/>
              </a:rPr>
              <a:t>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75" y="4101068"/>
            <a:ext cx="9144000" cy="460375"/>
          </a:xfrm>
          <a:prstGeom prst="rect">
            <a:avLst/>
          </a:prstGeom>
          <a:noFill/>
        </p:spPr>
        <p:txBody>
          <a:bodyPr wrap="square" rtlCol="0">
            <a:spAutoFit/>
          </a:bodyP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2019 </a:t>
            </a:r>
            <a:r>
              <a:rPr lang="zh-CN" altLang="en-US" sz="2400" b="1" dirty="0" smtClean="0">
                <a:solidFill>
                  <a:schemeClr val="bg1"/>
                </a:solidFill>
                <a:latin typeface="微软雅黑" panose="020B0503020204020204" pitchFamily="34" charset="-122"/>
                <a:ea typeface="微软雅黑" panose="020B0503020204020204" pitchFamily="34" charset="-122"/>
              </a:rPr>
              <a:t>年 </a:t>
            </a:r>
            <a:r>
              <a:rPr lang="en-US" altLang="zh-CN" sz="2400" b="1" dirty="0" smtClean="0">
                <a:solidFill>
                  <a:schemeClr val="bg1"/>
                </a:solidFill>
                <a:latin typeface="微软雅黑" panose="020B0503020204020204" pitchFamily="34" charset="-122"/>
                <a:ea typeface="微软雅黑" panose="020B0503020204020204" pitchFamily="34" charset="-122"/>
              </a:rPr>
              <a:t>09 </a:t>
            </a:r>
            <a:r>
              <a:rPr lang="zh-CN" altLang="en-US" sz="2400" b="1" dirty="0" smtClean="0">
                <a:solidFill>
                  <a:schemeClr val="bg1"/>
                </a:solidFill>
                <a:latin typeface="微软雅黑" panose="020B0503020204020204" pitchFamily="34" charset="-122"/>
                <a:ea typeface="微软雅黑" panose="020B0503020204020204" pitchFamily="34" charset="-122"/>
              </a:rPr>
              <a:t>月 </a:t>
            </a:r>
            <a:r>
              <a:rPr lang="en-US" altLang="zh-CN" sz="2400" b="1" dirty="0" smtClean="0">
                <a:solidFill>
                  <a:schemeClr val="bg1"/>
                </a:solidFill>
                <a:latin typeface="微软雅黑" panose="020B0503020204020204" pitchFamily="34" charset="-122"/>
                <a:ea typeface="微软雅黑" panose="020B0503020204020204" pitchFamily="34" charset="-122"/>
              </a:rPr>
              <a:t>26 </a:t>
            </a:r>
            <a:r>
              <a:rPr lang="zh-CN" altLang="en-US" sz="2400" b="1" dirty="0" smtClean="0">
                <a:solidFill>
                  <a:schemeClr val="bg1"/>
                </a:solidFill>
                <a:latin typeface="微软雅黑" panose="020B0503020204020204" pitchFamily="34" charset="-122"/>
                <a:ea typeface="微软雅黑" panose="020B0503020204020204" pitchFamily="34" charset="-122"/>
              </a:rPr>
              <a:t>日</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780" y="1011555"/>
            <a:ext cx="7108190" cy="922020"/>
          </a:xfrm>
          <a:prstGeom prst="rect">
            <a:avLst/>
          </a:prstGeom>
          <a:noFill/>
        </p:spPr>
        <p:txBody>
          <a:bodyPr wrap="square" rtlCol="0">
            <a:spAutoFit/>
          </a:bodyPr>
          <a:p>
            <a:r>
              <a:rPr lang="zh-CN" altLang="en-US">
                <a:sym typeface="+mn-ea"/>
              </a:rPr>
              <a:t>四、不同系统间数据交换的方式</a:t>
            </a:r>
            <a:endParaRPr lang="zh-CN" altLang="en-US"/>
          </a:p>
          <a:p>
            <a:r>
              <a:rPr lang="en-US" altLang="zh-CN">
                <a:sym typeface="+mn-ea"/>
              </a:rPr>
              <a:t>db@link  		</a:t>
            </a:r>
            <a:r>
              <a:rPr lang="zh-CN" altLang="en-US">
                <a:sym typeface="+mn-ea"/>
              </a:rPr>
              <a:t>直接连接其他数据进行操作</a:t>
            </a:r>
            <a:endParaRPr lang="en-US" altLang="zh-CN"/>
          </a:p>
          <a:p>
            <a:r>
              <a:rPr lang="en-US" altLang="zh-CN">
                <a:sym typeface="+mn-ea"/>
              </a:rPr>
              <a:t>itf</a:t>
            </a:r>
            <a:r>
              <a:rPr lang="zh-CN" altLang="en-US">
                <a:sym typeface="+mn-ea"/>
              </a:rPr>
              <a:t>接口表 </a:t>
            </a:r>
            <a:r>
              <a:rPr lang="en-US" altLang="zh-CN">
                <a:sym typeface="+mn-ea"/>
              </a:rPr>
              <a:t>	</a:t>
            </a:r>
            <a:r>
              <a:rPr lang="zh-CN" altLang="en-US">
                <a:sym typeface="+mn-ea"/>
              </a:rPr>
              <a:t> 通过中间表进行数据的交换</a:t>
            </a:r>
            <a:endParaRPr lang="zh-CN" altLang="en-US"/>
          </a:p>
        </p:txBody>
      </p:sp>
      <p:pic>
        <p:nvPicPr>
          <p:cNvPr id="3" name="图片 2"/>
          <p:cNvPicPr>
            <a:picLocks noChangeAspect="1"/>
          </p:cNvPicPr>
          <p:nvPr/>
        </p:nvPicPr>
        <p:blipFill>
          <a:blip r:embed="rId1"/>
          <a:stretch>
            <a:fillRect/>
          </a:stretch>
        </p:blipFill>
        <p:spPr>
          <a:xfrm>
            <a:off x="689610" y="2052955"/>
            <a:ext cx="5183505" cy="1921510"/>
          </a:xfrm>
          <a:prstGeom prst="rect">
            <a:avLst/>
          </a:prstGeom>
        </p:spPr>
      </p:pic>
      <p:pic>
        <p:nvPicPr>
          <p:cNvPr id="5" name="图片 4"/>
          <p:cNvPicPr>
            <a:picLocks noChangeAspect="1"/>
          </p:cNvPicPr>
          <p:nvPr/>
        </p:nvPicPr>
        <p:blipFill>
          <a:blip r:embed="rId2"/>
          <a:stretch>
            <a:fillRect/>
          </a:stretch>
        </p:blipFill>
        <p:spPr>
          <a:xfrm>
            <a:off x="689610" y="4059555"/>
            <a:ext cx="7459980" cy="1668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7685" y="1015365"/>
            <a:ext cx="8087995" cy="4799965"/>
          </a:xfrm>
          <a:prstGeom prst="rect">
            <a:avLst/>
          </a:prstGeom>
          <a:noFill/>
        </p:spPr>
        <p:txBody>
          <a:bodyPr wrap="square" rtlCol="0">
            <a:spAutoFit/>
          </a:bodyPr>
          <a:p>
            <a:r>
              <a:rPr lang="zh-CN" altLang="en-US" dirty="0" smtClean="0">
                <a:sym typeface="+mn-ea"/>
              </a:rPr>
              <a:t>禅道解决的一些需求：</a:t>
            </a:r>
            <a:endParaRPr lang="zh-CN" altLang="en-US" dirty="0" smtClean="0">
              <a:sym typeface="+mn-ea"/>
            </a:endParaRPr>
          </a:p>
          <a:p>
            <a:r>
              <a:rPr lang="zh-CN" altLang="en-US" dirty="0" smtClean="0">
                <a:sym typeface="+mn-ea"/>
              </a:rPr>
              <a:t>（</a:t>
            </a:r>
            <a:r>
              <a:rPr lang="en-US" altLang="zh-CN" dirty="0" smtClean="0">
                <a:sym typeface="+mn-ea"/>
              </a:rPr>
              <a:t>1</a:t>
            </a:r>
            <a:r>
              <a:rPr lang="zh-CN" altLang="en-US" dirty="0" smtClean="0">
                <a:sym typeface="+mn-ea"/>
              </a:rPr>
              <a:t>）新功能的开发；</a:t>
            </a:r>
            <a:endParaRPr lang="zh-CN" altLang="en-US" dirty="0" smtClean="0">
              <a:sym typeface="+mn-ea"/>
            </a:endParaRPr>
          </a:p>
          <a:p>
            <a:r>
              <a:rPr lang="en-US" altLang="zh-CN" dirty="0" smtClean="0">
                <a:sym typeface="+mn-ea"/>
              </a:rPr>
              <a:t>1</a:t>
            </a:r>
            <a:r>
              <a:rPr lang="zh-CN" altLang="en-US" dirty="0" smtClean="0">
                <a:sym typeface="+mn-ea"/>
              </a:rPr>
              <a:t>、</a:t>
            </a:r>
            <a:r>
              <a:rPr lang="zh-CN" altLang="en-US" dirty="0" smtClean="0">
                <a:sym typeface="+mn-ea"/>
              </a:rPr>
              <a:t>新增报表</a:t>
            </a:r>
            <a:r>
              <a:rPr lang="en-US" altLang="zh-CN" dirty="0" smtClean="0">
                <a:sym typeface="+mn-ea"/>
              </a:rPr>
              <a:t>‘</a:t>
            </a:r>
            <a:r>
              <a:rPr lang="zh-CN" altLang="en-US" dirty="0" smtClean="0">
                <a:sym typeface="+mn-ea"/>
              </a:rPr>
              <a:t>采购入库数量统计</a:t>
            </a:r>
            <a:r>
              <a:rPr lang="en-US" altLang="zh-CN" dirty="0" smtClean="0">
                <a:sym typeface="+mn-ea"/>
              </a:rPr>
              <a:t>’</a:t>
            </a:r>
            <a:endParaRPr lang="en-US" altLang="zh-CN" dirty="0" smtClean="0">
              <a:sym typeface="+mn-ea"/>
            </a:endParaRPr>
          </a:p>
          <a:p>
            <a:r>
              <a:rPr lang="en-US" altLang="zh-CN" dirty="0" smtClean="0">
                <a:sym typeface="+mn-ea"/>
              </a:rPr>
              <a:t>2</a:t>
            </a:r>
            <a:r>
              <a:rPr lang="zh-CN" altLang="en-US" dirty="0" smtClean="0">
                <a:sym typeface="+mn-ea"/>
              </a:rPr>
              <a:t>、</a:t>
            </a:r>
            <a:r>
              <a:rPr lang="zh-CN" altLang="en-US" dirty="0" smtClean="0">
                <a:sym typeface="+mn-ea"/>
              </a:rPr>
              <a:t>新增功能</a:t>
            </a:r>
            <a:r>
              <a:rPr lang="en-US" altLang="zh-CN" dirty="0" smtClean="0">
                <a:sym typeface="+mn-ea"/>
              </a:rPr>
              <a:t>-</a:t>
            </a:r>
            <a:r>
              <a:rPr lang="zh-CN" altLang="en-US" dirty="0" smtClean="0">
                <a:sym typeface="+mn-ea"/>
              </a:rPr>
              <a:t>对账单取消</a:t>
            </a:r>
            <a:endParaRPr lang="zh-CN" altLang="en-US" dirty="0" smtClean="0">
              <a:sym typeface="+mn-ea"/>
            </a:endParaRPr>
          </a:p>
          <a:p>
            <a:endParaRPr lang="en-US" altLang="zh-CN" dirty="0" smtClean="0"/>
          </a:p>
          <a:p>
            <a:r>
              <a:rPr lang="zh-CN" altLang="en-US" dirty="0" smtClean="0">
                <a:sym typeface="+mn-ea"/>
              </a:rPr>
              <a:t>（</a:t>
            </a:r>
            <a:r>
              <a:rPr lang="en-US" altLang="zh-CN" dirty="0" smtClean="0">
                <a:sym typeface="+mn-ea"/>
              </a:rPr>
              <a:t>2</a:t>
            </a:r>
            <a:r>
              <a:rPr lang="zh-CN" altLang="en-US" dirty="0" smtClean="0">
                <a:sym typeface="+mn-ea"/>
              </a:rPr>
              <a:t>）原基础上的功能的增加和优化；</a:t>
            </a:r>
            <a:endParaRPr lang="zh-CN" altLang="en-US" dirty="0" smtClean="0">
              <a:sym typeface="+mn-ea"/>
            </a:endParaRPr>
          </a:p>
          <a:p>
            <a:r>
              <a:rPr lang="en-US" altLang="zh-CN" dirty="0" smtClean="0">
                <a:sym typeface="+mn-ea"/>
              </a:rPr>
              <a:t>1</a:t>
            </a:r>
            <a:r>
              <a:rPr lang="zh-CN" altLang="en-US" dirty="0" smtClean="0">
                <a:sym typeface="+mn-ea"/>
              </a:rPr>
              <a:t>、</a:t>
            </a:r>
            <a:r>
              <a:rPr lang="zh-CN" altLang="en-US" dirty="0" smtClean="0">
                <a:sym typeface="+mn-ea"/>
              </a:rPr>
              <a:t>供应商维护增加查询条件</a:t>
            </a:r>
            <a:endParaRPr lang="zh-CN" altLang="en-US" dirty="0" smtClean="0">
              <a:sym typeface="+mn-ea"/>
            </a:endParaRPr>
          </a:p>
          <a:p>
            <a:r>
              <a:rPr lang="en-US" altLang="zh-CN" dirty="0" smtClean="0">
                <a:sym typeface="+mn-ea"/>
              </a:rPr>
              <a:t>2</a:t>
            </a:r>
            <a:r>
              <a:rPr lang="zh-CN" altLang="en-US" dirty="0" smtClean="0">
                <a:sym typeface="+mn-ea"/>
              </a:rPr>
              <a:t>、</a:t>
            </a:r>
            <a:r>
              <a:rPr lang="en-US" altLang="zh-CN" dirty="0" smtClean="0">
                <a:sym typeface="+mn-ea"/>
              </a:rPr>
              <a:t>’</a:t>
            </a:r>
            <a:r>
              <a:rPr lang="zh-CN" altLang="en-US" dirty="0" smtClean="0">
                <a:sym typeface="+mn-ea"/>
              </a:rPr>
              <a:t>我收到的贴息申请</a:t>
            </a:r>
            <a:r>
              <a:rPr lang="en-US" altLang="zh-CN" dirty="0" smtClean="0">
                <a:sym typeface="+mn-ea"/>
              </a:rPr>
              <a:t>‘</a:t>
            </a:r>
            <a:r>
              <a:rPr lang="zh-CN" altLang="en-US" dirty="0" smtClean="0">
                <a:sym typeface="+mn-ea"/>
              </a:rPr>
              <a:t>查询条件优化</a:t>
            </a:r>
            <a:endParaRPr lang="zh-CN" altLang="en-US" dirty="0" smtClean="0">
              <a:sym typeface="+mn-ea"/>
            </a:endParaRPr>
          </a:p>
          <a:p>
            <a:r>
              <a:rPr lang="en-US" altLang="zh-CN" dirty="0" smtClean="0">
                <a:sym typeface="+mn-ea"/>
              </a:rPr>
              <a:t>3</a:t>
            </a:r>
            <a:r>
              <a:rPr lang="zh-CN" altLang="en-US" dirty="0" smtClean="0">
                <a:sym typeface="+mn-ea"/>
              </a:rPr>
              <a:t>、</a:t>
            </a:r>
            <a:r>
              <a:rPr lang="en-US" altLang="zh-CN" dirty="0" smtClean="0">
                <a:sym typeface="+mn-ea"/>
              </a:rPr>
              <a:t>’</a:t>
            </a:r>
            <a:r>
              <a:rPr lang="zh-CN" altLang="en-US" dirty="0" smtClean="0">
                <a:sym typeface="+mn-ea"/>
              </a:rPr>
              <a:t>我的往来余额对账单</a:t>
            </a:r>
            <a:r>
              <a:rPr lang="en-US" altLang="zh-CN" dirty="0" smtClean="0">
                <a:sym typeface="+mn-ea"/>
              </a:rPr>
              <a:t>‘</a:t>
            </a:r>
            <a:r>
              <a:rPr lang="zh-CN" altLang="en-US" dirty="0" smtClean="0">
                <a:sym typeface="+mn-ea"/>
              </a:rPr>
              <a:t>增加查询条件</a:t>
            </a:r>
            <a:endParaRPr lang="zh-CN" altLang="en-US" dirty="0" smtClean="0">
              <a:sym typeface="+mn-ea"/>
            </a:endParaRPr>
          </a:p>
          <a:p>
            <a:r>
              <a:rPr lang="en-US" altLang="zh-CN" dirty="0" smtClean="0">
                <a:sym typeface="+mn-ea"/>
              </a:rPr>
              <a:t>4</a:t>
            </a:r>
            <a:r>
              <a:rPr lang="zh-CN" altLang="en-US" dirty="0" smtClean="0">
                <a:sym typeface="+mn-ea"/>
              </a:rPr>
              <a:t>、优化</a:t>
            </a:r>
            <a:r>
              <a:rPr lang="en-US" altLang="zh-CN" dirty="0" smtClean="0">
                <a:sym typeface="+mn-ea"/>
              </a:rPr>
              <a:t>’</a:t>
            </a:r>
            <a:r>
              <a:rPr lang="zh-CN" altLang="en-US" dirty="0" smtClean="0">
                <a:sym typeface="+mn-ea"/>
              </a:rPr>
              <a:t>往来余额对账单</a:t>
            </a:r>
            <a:r>
              <a:rPr lang="en-US" altLang="zh-CN" dirty="0" smtClean="0">
                <a:sym typeface="+mn-ea"/>
              </a:rPr>
              <a:t>’</a:t>
            </a:r>
            <a:r>
              <a:rPr lang="zh-CN" altLang="en-US" dirty="0" smtClean="0">
                <a:sym typeface="+mn-ea"/>
              </a:rPr>
              <a:t>（查询条件、公司、供应商选取、</a:t>
            </a:r>
            <a:r>
              <a:rPr lang="en-US" altLang="zh-CN" dirty="0" smtClean="0">
                <a:sym typeface="+mn-ea"/>
              </a:rPr>
              <a:t>bug</a:t>
            </a:r>
            <a:r>
              <a:rPr lang="zh-CN" altLang="en-US" dirty="0" smtClean="0">
                <a:sym typeface="+mn-ea"/>
              </a:rPr>
              <a:t>优化、填写优化）</a:t>
            </a:r>
            <a:endParaRPr lang="zh-CN" altLang="en-US" dirty="0" smtClean="0">
              <a:sym typeface="+mn-ea"/>
            </a:endParaRPr>
          </a:p>
          <a:p>
            <a:endParaRPr lang="en-US" altLang="zh-CN" dirty="0" smtClean="0"/>
          </a:p>
          <a:p>
            <a:r>
              <a:rPr lang="zh-CN" altLang="en-US" dirty="0" smtClean="0">
                <a:sym typeface="+mn-ea"/>
              </a:rPr>
              <a:t>（</a:t>
            </a:r>
            <a:r>
              <a:rPr lang="en-US" altLang="zh-CN" dirty="0" smtClean="0">
                <a:sym typeface="+mn-ea"/>
              </a:rPr>
              <a:t>3</a:t>
            </a:r>
            <a:r>
              <a:rPr lang="zh-CN" altLang="en-US" dirty="0" smtClean="0">
                <a:sym typeface="+mn-ea"/>
              </a:rPr>
              <a:t>）</a:t>
            </a:r>
            <a:r>
              <a:rPr lang="en-US" altLang="zh-CN" dirty="0" smtClean="0">
                <a:sym typeface="+mn-ea"/>
              </a:rPr>
              <a:t>BUG</a:t>
            </a:r>
            <a:r>
              <a:rPr lang="zh-CN" altLang="en-US" dirty="0" smtClean="0">
                <a:sym typeface="+mn-ea"/>
              </a:rPr>
              <a:t>测试和优化</a:t>
            </a:r>
            <a:endParaRPr lang="zh-CN" altLang="en-US" dirty="0" smtClean="0">
              <a:sym typeface="+mn-ea"/>
            </a:endParaRPr>
          </a:p>
          <a:p>
            <a:r>
              <a:rPr lang="en-US" altLang="zh-CN"/>
              <a:t>1</a:t>
            </a:r>
            <a:r>
              <a:rPr lang="zh-CN" altLang="en-US"/>
              <a:t>、网上可创建混合发票</a:t>
            </a:r>
            <a:endParaRPr lang="zh-CN" altLang="en-US"/>
          </a:p>
          <a:p>
            <a:r>
              <a:rPr lang="en-US" altLang="zh-CN"/>
              <a:t>2</a:t>
            </a:r>
            <a:r>
              <a:rPr lang="zh-CN" altLang="en-US"/>
              <a:t>、优化物料报价单单价管控</a:t>
            </a:r>
            <a:endParaRPr lang="zh-CN" altLang="en-US"/>
          </a:p>
          <a:p>
            <a:r>
              <a:rPr lang="en-US" altLang="zh-CN"/>
              <a:t>3</a:t>
            </a:r>
            <a:r>
              <a:rPr lang="zh-CN" altLang="en-US"/>
              <a:t>、供应商变更税率的管控</a:t>
            </a:r>
            <a:endParaRPr lang="zh-CN" altLang="en-US"/>
          </a:p>
          <a:p>
            <a:endParaRPr lang="zh-CN" altLang="en-US"/>
          </a:p>
          <a:p>
            <a:r>
              <a:rPr lang="zh-CN" altLang="en-US"/>
              <a:t>新增功能，测试开发，维护数据，编写业务逻辑</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5"/>
          <p:cNvCxnSpPr>
            <a:cxnSpLocks noChangeShapeType="1"/>
          </p:cNvCxnSpPr>
          <p:nvPr/>
        </p:nvCxnSpPr>
        <p:spPr bwMode="auto">
          <a:xfrm flipV="1">
            <a:off x="3836342" y="2143125"/>
            <a:ext cx="3745558" cy="3175"/>
          </a:xfrm>
          <a:prstGeom prst="line">
            <a:avLst/>
          </a:prstGeom>
          <a:ln w="22225">
            <a:solidFill>
              <a:srgbClr val="0068B7"/>
            </a:solidFill>
          </a:ln>
        </p:spPr>
        <p:style>
          <a:lnRef idx="1">
            <a:schemeClr val="accent1"/>
          </a:lnRef>
          <a:fillRef idx="0">
            <a:schemeClr val="accent1"/>
          </a:fillRef>
          <a:effectRef idx="0">
            <a:schemeClr val="accent1"/>
          </a:effectRef>
          <a:fontRef idx="minor">
            <a:schemeClr val="tx1"/>
          </a:fontRef>
        </p:style>
      </p:cxnSp>
      <p:sp>
        <p:nvSpPr>
          <p:cNvPr id="10" name="TextBox 16"/>
          <p:cNvSpPr txBox="1">
            <a:spLocks noChangeArrowheads="1"/>
          </p:cNvSpPr>
          <p:nvPr/>
        </p:nvSpPr>
        <p:spPr bwMode="auto">
          <a:xfrm>
            <a:off x="3836035" y="1680845"/>
            <a:ext cx="3921760" cy="539115"/>
          </a:xfrm>
          <a:prstGeom prst="rect">
            <a:avLst/>
          </a:prstGeom>
          <a:noFill/>
          <a:ln w="9525">
            <a:noFill/>
            <a:miter lim="800000"/>
          </a:ln>
        </p:spPr>
        <p:txBody>
          <a:bodyPr wrap="square" lIns="147465" tIns="73733" rIns="147465" bIns="73733">
            <a:spAutoFit/>
          </a:bodyPr>
          <a:lstStyle/>
          <a:p>
            <a:pPr fontAlgn="auto">
              <a:defRPr/>
            </a:pPr>
            <a:r>
              <a:rPr lang="zh-CN" altLang="en-US" sz="2400" b="1" noProof="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三、</a:t>
            </a:r>
            <a:r>
              <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重点项目</a:t>
            </a:r>
            <a:endPar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cxnSp>
        <p:nvCxnSpPr>
          <p:cNvPr id="12" name="直接连接符 11"/>
          <p:cNvCxnSpPr/>
          <p:nvPr/>
        </p:nvCxnSpPr>
        <p:spPr>
          <a:xfrm flipH="1">
            <a:off x="3395980" y="1751330"/>
            <a:ext cx="3810" cy="2966085"/>
          </a:xfrm>
          <a:prstGeom prst="line">
            <a:avLst/>
          </a:prstGeom>
          <a:ln w="15875">
            <a:solidFill>
              <a:srgbClr val="0068B7"/>
            </a:solidFill>
          </a:ln>
        </p:spPr>
        <p:style>
          <a:lnRef idx="1">
            <a:schemeClr val="accent1"/>
          </a:lnRef>
          <a:fillRef idx="0">
            <a:schemeClr val="accent1"/>
          </a:fillRef>
          <a:effectRef idx="0">
            <a:schemeClr val="accent1"/>
          </a:effectRef>
          <a:fontRef idx="minor">
            <a:schemeClr val="tx1"/>
          </a:fontRef>
        </p:style>
      </p:cxnSp>
      <p:sp>
        <p:nvSpPr>
          <p:cNvPr id="14" name="矩形 34"/>
          <p:cNvSpPr>
            <a:spLocks noChangeArrowheads="1"/>
          </p:cNvSpPr>
          <p:nvPr/>
        </p:nvSpPr>
        <p:spPr bwMode="auto">
          <a:xfrm>
            <a:off x="707221" y="2728239"/>
            <a:ext cx="3267075" cy="1252538"/>
          </a:xfrm>
          <a:prstGeom prst="rect">
            <a:avLst/>
          </a:prstGeom>
          <a:noFill/>
          <a:ln w="9525">
            <a:noFill/>
            <a:miter lim="800000"/>
          </a:ln>
        </p:spPr>
        <p:txBody>
          <a:bodyPr lIns="147465" tIns="73733" rIns="147465" bIns="73733">
            <a:spAutoFit/>
          </a:bodyPr>
          <a:lstStyle/>
          <a:p>
            <a:pPr algn="ctr" defTabSz="1474470" fontAlgn="auto">
              <a:lnSpc>
                <a:spcPct val="112000"/>
              </a:lnSpc>
              <a:defRPr/>
            </a:pPr>
            <a:r>
              <a:rPr lang="zh-CN" alt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目录</a:t>
            </a:r>
            <a:endParaRPr 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defTabSz="1474470" fontAlgn="auto">
              <a:lnSpc>
                <a:spcPct val="112000"/>
              </a:lnSpc>
              <a:defRPr/>
            </a:pPr>
            <a:r>
              <a:rPr lang="en-US" sz="2000" strike="noStrike" noProof="1">
                <a:solidFill>
                  <a:srgbClr val="595959"/>
                </a:solidFill>
                <a:latin typeface="Calibri" panose="020F0502020204030204" charset="0"/>
                <a:ea typeface="黑体" panose="02010609060101010101" charset="-122"/>
                <a:cs typeface="+mn-cs"/>
              </a:rPr>
              <a:t>CONTENTS  </a:t>
            </a:r>
            <a:endParaRPr lang="zh-CN" altLang="en-US" sz="2800" strike="noStrike" noProof="1">
              <a:solidFill>
                <a:srgbClr val="595959"/>
              </a:solidFill>
              <a:ea typeface="黑体" panose="02010609060101010101" charset="-122"/>
            </a:endParaRPr>
          </a:p>
        </p:txBody>
      </p:sp>
      <p:sp>
        <p:nvSpPr>
          <p:cNvPr id="2" name="文本框 1"/>
          <p:cNvSpPr txBox="1"/>
          <p:nvPr/>
        </p:nvSpPr>
        <p:spPr>
          <a:xfrm>
            <a:off x="3836035" y="2496185"/>
            <a:ext cx="3232150" cy="1476375"/>
          </a:xfrm>
          <a:prstGeom prst="rect">
            <a:avLst/>
          </a:prstGeom>
          <a:noFill/>
        </p:spPr>
        <p:txBody>
          <a:bodyPr wrap="square" rtlCol="0">
            <a:spAutoFit/>
          </a:bodyPr>
          <a:p>
            <a:r>
              <a:rPr lang="en-US" altLang="zh-CN"/>
              <a:t>1</a:t>
            </a:r>
            <a:r>
              <a:rPr lang="zh-CN" altLang="en-US"/>
              <a:t>、</a:t>
            </a:r>
            <a:r>
              <a:rPr lang="zh-CN" altLang="en-US" dirty="0" smtClean="0">
                <a:sym typeface="+mn-ea"/>
              </a:rPr>
              <a:t>对账单取消</a:t>
            </a:r>
            <a:endParaRPr lang="zh-CN" altLang="en-US" dirty="0" smtClean="0">
              <a:sym typeface="+mn-ea"/>
            </a:endParaRPr>
          </a:p>
          <a:p>
            <a:endParaRPr lang="zh-CN" altLang="en-US"/>
          </a:p>
          <a:p>
            <a:r>
              <a:rPr lang="en-US" altLang="zh-CN"/>
              <a:t>2</a:t>
            </a:r>
            <a:r>
              <a:rPr lang="zh-CN" altLang="en-US"/>
              <a:t>、</a:t>
            </a:r>
            <a:r>
              <a:rPr lang="zh-CN" altLang="en-US" dirty="0" smtClean="0">
                <a:sym typeface="+mn-ea"/>
              </a:rPr>
              <a:t>报表的制作</a:t>
            </a:r>
            <a:endParaRPr lang="zh-CN" altLang="en-US" dirty="0" smtClean="0">
              <a:sym typeface="+mn-ea"/>
            </a:endParaRPr>
          </a:p>
          <a:p>
            <a:endParaRPr lang="zh-CN" altLang="en-US"/>
          </a:p>
          <a:p>
            <a:r>
              <a:rPr lang="en-US" altLang="zh-CN"/>
              <a:t>3</a:t>
            </a:r>
            <a:r>
              <a:rPr lang="zh-CN" altLang="en-US"/>
              <a:t>、</a:t>
            </a:r>
            <a:r>
              <a:rPr lang="zh-CN" altLang="en-US" dirty="0" smtClean="0">
                <a:sym typeface="+mn-ea"/>
              </a:rPr>
              <a:t>采购订单行关闭</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958" y="57150"/>
            <a:ext cx="8343497" cy="483235"/>
          </a:xfrm>
          <a:prstGeom prst="rect">
            <a:avLst/>
          </a:prstGeom>
          <a:noFill/>
        </p:spPr>
        <p:txBody>
          <a:bodyPr wrap="square" rtlCol="0">
            <a:spAutoFit/>
          </a:bodyPr>
          <a:lstStyle/>
          <a:p>
            <a:pPr fontAlgn="auto">
              <a:defRPr/>
            </a:pPr>
            <a:r>
              <a:rPr kumimoji="0" lang="zh-CN" altLang="en-US" sz="2400" b="1" i="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三、</a:t>
            </a:r>
            <a:r>
              <a:rPr lang="zh-CN" altLang="en-US" sz="2400" b="1">
                <a:solidFill>
                  <a:schemeClr val="bg1"/>
                </a:solidFill>
                <a:effectLst/>
                <a:latin typeface="微软雅黑" panose="020B0503020204020204" pitchFamily="34" charset="-122"/>
                <a:ea typeface="微软雅黑" panose="020B0503020204020204" pitchFamily="34" charset="-122"/>
                <a:sym typeface="Impact" panose="020B0806030902050204" pitchFamily="34" charset="0"/>
              </a:rPr>
              <a:t>重点项目</a:t>
            </a:r>
            <a:endParaRPr kumimoji="0" lang="zh-CN" altLang="en-US" sz="2400" b="1" i="0" kern="1200" cap="none" spc="0" normalizeH="0" baseline="0" noProof="0" dirty="0">
              <a:solidFill>
                <a:schemeClr val="bg1"/>
              </a:solidFill>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sp>
        <p:nvSpPr>
          <p:cNvPr id="2" name="TextBox 1"/>
          <p:cNvSpPr txBox="1"/>
          <p:nvPr/>
        </p:nvSpPr>
        <p:spPr>
          <a:xfrm>
            <a:off x="256858" y="1251268"/>
            <a:ext cx="8629650" cy="5908040"/>
          </a:xfrm>
          <a:prstGeom prst="rect">
            <a:avLst/>
          </a:prstGeom>
          <a:noFill/>
        </p:spPr>
        <p:txBody>
          <a:bodyPr wrap="square" rtlCol="0">
            <a:spAutoFit/>
          </a:bodyPr>
          <a:lstStyle/>
          <a:p>
            <a:endParaRPr lang="en-US" altLang="zh-CN" dirty="0"/>
          </a:p>
          <a:p>
            <a:endParaRPr lang="en-US" altLang="zh-CN" dirty="0"/>
          </a:p>
          <a:p>
            <a:r>
              <a:rPr lang="zh-CN" altLang="en-US" dirty="0" smtClean="0"/>
              <a:t>采购订单行关闭</a:t>
            </a:r>
            <a:endParaRPr lang="zh-CN" altLang="en-US" dirty="0" smtClean="0"/>
          </a:p>
          <a:p>
            <a:endParaRPr lang="zh-CN" altLang="en-US" dirty="0" smtClean="0"/>
          </a:p>
          <a:p>
            <a:r>
              <a:rPr lang="zh-CN" altLang="en-US" dirty="0" smtClean="0"/>
              <a:t>对账单的取消：</a:t>
            </a:r>
            <a:endParaRPr lang="zh-CN" altLang="en-US" dirty="0" smtClean="0"/>
          </a:p>
          <a:p>
            <a:r>
              <a:rPr lang="zh-CN" altLang="en-US" dirty="0" smtClean="0"/>
              <a:t>取消逻辑：将已确认状态下的对账单状态更新为已发布状态</a:t>
            </a:r>
            <a:endParaRPr lang="zh-CN" altLang="en-US" dirty="0" smtClean="0"/>
          </a:p>
          <a:p>
            <a:r>
              <a:rPr lang="zh-CN" altLang="en-US" dirty="0" smtClean="0"/>
              <a:t>取消校验逻辑：</a:t>
            </a:r>
            <a:r>
              <a:rPr lang="en-US" altLang="zh-CN" dirty="0" smtClean="0"/>
              <a:t>1</a:t>
            </a:r>
            <a:r>
              <a:rPr lang="zh-CN" altLang="en-US" dirty="0" smtClean="0"/>
              <a:t>）对账单为已确认状态 ；</a:t>
            </a:r>
            <a:r>
              <a:rPr lang="en-US" altLang="zh-CN" dirty="0" smtClean="0"/>
              <a:t>2</a:t>
            </a:r>
            <a:r>
              <a:rPr lang="zh-CN" altLang="en-US" dirty="0" smtClean="0"/>
              <a:t>）对账单下没有对应网上发票或者对应的网上发票全部为已取消的状态。</a:t>
            </a:r>
            <a:r>
              <a:rPr lang="en-US" altLang="zh-CN" dirty="0" smtClean="0"/>
              <a:t>{</a:t>
            </a:r>
            <a:r>
              <a:rPr lang="zh-CN" altLang="en-US" dirty="0" smtClean="0"/>
              <a:t>沟通之</a:t>
            </a:r>
            <a:r>
              <a:rPr lang="zh-CN" altLang="en-US" dirty="0" smtClean="0"/>
              <a:t>后确定的业务逻辑</a:t>
            </a:r>
            <a:r>
              <a:rPr lang="en-US" altLang="zh-CN" dirty="0" smtClean="0"/>
              <a:t>}</a:t>
            </a:r>
            <a:endParaRPr lang="en-US" altLang="zh-CN" dirty="0" smtClean="0"/>
          </a:p>
          <a:p>
            <a:endParaRPr lang="zh-CN" altLang="en-US" dirty="0" smtClean="0"/>
          </a:p>
          <a:p>
            <a:r>
              <a:rPr lang="en-US" altLang="zh-CN" dirty="0" smtClean="0"/>
              <a:t>	</a:t>
            </a:r>
            <a:r>
              <a:rPr lang="zh-CN" altLang="en-US" dirty="0" smtClean="0"/>
              <a:t>当时接手这个需求的时候，无从下手（脑子里都是取消：对应的逻辑更新状态是要干吗，虽然知道业务逻辑要怎么做但是业务流程毫无头绪），但是不熟悉这个业务流程。然后开始想办法去了解这个业务流程，就去要了一份</a:t>
            </a:r>
            <a:r>
              <a:rPr lang="en-US" altLang="zh-CN" dirty="0" smtClean="0"/>
              <a:t>SRM</a:t>
            </a:r>
            <a:r>
              <a:rPr lang="zh-CN" altLang="en-US" dirty="0" smtClean="0"/>
              <a:t>的操作手册，然后一直看，不懂的就去问，结合自己看后台数据的流转。</a:t>
            </a:r>
            <a:endParaRPr lang="zh-CN" altLang="en-US" dirty="0" smtClean="0"/>
          </a:p>
          <a:p>
            <a:r>
              <a:rPr lang="en-US" altLang="zh-CN" dirty="0" smtClean="0"/>
              <a:t>	</a:t>
            </a:r>
            <a:r>
              <a:rPr lang="zh-CN" altLang="en-US" dirty="0" smtClean="0"/>
              <a:t>最后写出来；然后测试；发现把一些不能取消的对账单给取消了，检查一发现自己的校验逻辑抓取的数据抓错了；咋一看是抓错了数据，其实是对业务流程数据表不熟悉，表与表之间的关系。</a:t>
            </a:r>
            <a:endParaRPr lang="zh-CN" altLang="en-US" dirty="0" smtClean="0"/>
          </a:p>
          <a:p>
            <a:r>
              <a:rPr lang="en-US" altLang="zh-CN" dirty="0" smtClean="0"/>
              <a:t>	</a:t>
            </a:r>
            <a:r>
              <a:rPr lang="zh-CN" altLang="en-US" dirty="0" smtClean="0"/>
              <a:t>这个项目除了需要熟悉</a:t>
            </a:r>
            <a:r>
              <a:rPr lang="en-US" altLang="zh-CN" dirty="0" smtClean="0"/>
              <a:t>SRM</a:t>
            </a:r>
            <a:r>
              <a:rPr lang="zh-CN" altLang="en-US" dirty="0" smtClean="0"/>
              <a:t>对账单模块的</a:t>
            </a:r>
            <a:r>
              <a:rPr lang="zh-CN" altLang="en-US" dirty="0" smtClean="0"/>
              <a:t>业务流程、后台表与表之间的关系，还需要去学习如何实现前台调用后台逻辑，实现前台页面与后台的关联，最后就是后台逻辑调用的实现。</a:t>
            </a:r>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2632075" y="700405"/>
            <a:ext cx="5228590" cy="1801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8775" y="989965"/>
            <a:ext cx="8327390" cy="6185535"/>
          </a:xfrm>
          <a:prstGeom prst="rect">
            <a:avLst/>
          </a:prstGeom>
          <a:noFill/>
        </p:spPr>
        <p:txBody>
          <a:bodyPr wrap="square" rtlCol="0">
            <a:spAutoFit/>
          </a:bodyPr>
          <a:p>
            <a:r>
              <a:rPr lang="zh-CN" altLang="en-US"/>
              <a:t>我在这过程中遇到的问题：</a:t>
            </a:r>
            <a:endParaRPr lang="zh-CN" altLang="en-US"/>
          </a:p>
          <a:p>
            <a:endParaRPr lang="zh-CN" altLang="en-US"/>
          </a:p>
          <a:p>
            <a:r>
              <a:rPr lang="zh-CN" altLang="en-US"/>
              <a:t>（</a:t>
            </a:r>
            <a:r>
              <a:rPr lang="en-US" altLang="zh-CN"/>
              <a:t>1</a:t>
            </a:r>
            <a:r>
              <a:rPr lang="zh-CN" altLang="en-US"/>
              <a:t>）使用组件的时候格式错误，页面不会报错，但是会使页面的逻辑冲突，一般来说表现就是页面逻辑按钮失效；</a:t>
            </a:r>
            <a:endParaRPr lang="zh-CN" altLang="en-US"/>
          </a:p>
          <a:p>
            <a:r>
              <a:rPr lang="zh-CN" altLang="en-US"/>
              <a:t>（</a:t>
            </a:r>
            <a:r>
              <a:rPr lang="en-US" altLang="zh-CN"/>
              <a:t>2</a:t>
            </a:r>
            <a:r>
              <a:rPr lang="zh-CN" altLang="en-US"/>
              <a:t>）调用后台传递参数时，格式不对，会导致后台参获取不到；</a:t>
            </a:r>
            <a:endParaRPr lang="zh-CN" altLang="en-US"/>
          </a:p>
          <a:p>
            <a:r>
              <a:rPr lang="zh-CN" altLang="en-US"/>
              <a:t>（</a:t>
            </a:r>
            <a:r>
              <a:rPr lang="en-US" altLang="zh-CN"/>
              <a:t>3</a:t>
            </a:r>
            <a:r>
              <a:rPr lang="zh-CN" altLang="en-US"/>
              <a:t>）数据处理时要考虑为空时候的情况；</a:t>
            </a:r>
            <a:endParaRPr lang="zh-CN" altLang="en-US"/>
          </a:p>
          <a:p>
            <a:r>
              <a:rPr lang="zh-CN" altLang="en-US"/>
              <a:t>（</a:t>
            </a:r>
            <a:r>
              <a:rPr lang="en-US" altLang="zh-CN"/>
              <a:t>4</a:t>
            </a:r>
            <a:r>
              <a:rPr lang="zh-CN" altLang="en-US"/>
              <a:t>）数据与原逻辑不匹配；</a:t>
            </a:r>
            <a:endParaRPr lang="zh-CN" altLang="en-US"/>
          </a:p>
          <a:p>
            <a:endParaRPr lang="zh-CN" altLang="en-US"/>
          </a:p>
          <a:p>
            <a:r>
              <a:rPr lang="zh-CN" altLang="en-US"/>
              <a:t>解决的方法：</a:t>
            </a:r>
            <a:endParaRPr lang="zh-CN" altLang="en-US"/>
          </a:p>
          <a:p>
            <a:endParaRPr lang="zh-CN" altLang="en-US"/>
          </a:p>
          <a:p>
            <a:r>
              <a:rPr lang="zh-CN" altLang="en-US"/>
              <a:t>    页面数据可以通过后台用</a:t>
            </a:r>
            <a:r>
              <a:rPr lang="en-US" altLang="zh-CN"/>
              <a:t>console.log(data)</a:t>
            </a:r>
            <a:r>
              <a:rPr lang="zh-CN" altLang="en-US"/>
              <a:t>打印到</a:t>
            </a:r>
            <a:r>
              <a:rPr lang="en-US" altLang="zh-CN"/>
              <a:t>chrome</a:t>
            </a:r>
            <a:r>
              <a:rPr lang="zh-CN" altLang="en-US"/>
              <a:t>浏览器 </a:t>
            </a:r>
            <a:r>
              <a:rPr lang="en-US" altLang="zh-CN"/>
              <a:t>F12</a:t>
            </a:r>
            <a:r>
              <a:rPr lang="zh-CN" altLang="en-US"/>
              <a:t>开发者模式下</a:t>
            </a:r>
            <a:r>
              <a:rPr lang="en-US" altLang="zh-CN"/>
              <a:t>console </a:t>
            </a:r>
            <a:r>
              <a:rPr lang="zh-CN" altLang="en-US"/>
              <a:t>窗口分析抓取的数据是否符合自己的需求；</a:t>
            </a:r>
            <a:endParaRPr lang="zh-CN" altLang="en-US"/>
          </a:p>
          <a:p>
            <a:endParaRPr lang="zh-CN" altLang="en-US"/>
          </a:p>
          <a:p>
            <a:r>
              <a:rPr lang="zh-CN" altLang="en-US"/>
              <a:t>    页面的计算逻辑因为是</a:t>
            </a:r>
            <a:r>
              <a:rPr lang="en-US" altLang="zh-CN"/>
              <a:t>js</a:t>
            </a:r>
            <a:r>
              <a:rPr lang="zh-CN" altLang="en-US"/>
              <a:t>写的所以不能用</a:t>
            </a:r>
            <a:r>
              <a:rPr lang="en-US" altLang="zh-CN"/>
              <a:t>idea </a:t>
            </a:r>
            <a:r>
              <a:rPr lang="zh-CN" altLang="en-US"/>
              <a:t>环境的</a:t>
            </a:r>
            <a:r>
              <a:rPr lang="en-US" altLang="zh-CN"/>
              <a:t>debug</a:t>
            </a:r>
            <a:r>
              <a:rPr lang="zh-CN" altLang="en-US"/>
              <a:t>，但是可以在需要测试的地方添加</a:t>
            </a:r>
            <a:r>
              <a:rPr lang="en-US" altLang="zh-CN"/>
              <a:t>debugger</a:t>
            </a:r>
            <a:r>
              <a:rPr lang="zh-CN" altLang="en-US"/>
              <a:t>；在谷歌浏览器开发者模式下进行测试；</a:t>
            </a:r>
            <a:endParaRPr lang="zh-CN" altLang="en-US"/>
          </a:p>
          <a:p>
            <a:endParaRPr lang="zh-CN" altLang="en-US"/>
          </a:p>
          <a:p>
            <a:r>
              <a:rPr lang="zh-CN" altLang="en-US"/>
              <a:t>     后台逻辑问题时，除了借助</a:t>
            </a:r>
            <a:r>
              <a:rPr lang="en-US" altLang="zh-CN"/>
              <a:t>PLSQL</a:t>
            </a:r>
            <a:r>
              <a:rPr lang="zh-CN" altLang="en-US"/>
              <a:t>的测试模式外，还可以自己分析猜测问题大概错在哪，然后自己去验证。或者自己增加效验。</a:t>
            </a:r>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5"/>
          <p:cNvCxnSpPr>
            <a:cxnSpLocks noChangeShapeType="1"/>
          </p:cNvCxnSpPr>
          <p:nvPr/>
        </p:nvCxnSpPr>
        <p:spPr bwMode="auto">
          <a:xfrm flipV="1">
            <a:off x="3836342" y="2143125"/>
            <a:ext cx="3745558" cy="3175"/>
          </a:xfrm>
          <a:prstGeom prst="line">
            <a:avLst/>
          </a:prstGeom>
          <a:ln w="22225">
            <a:solidFill>
              <a:srgbClr val="0068B7"/>
            </a:solidFill>
          </a:ln>
        </p:spPr>
        <p:style>
          <a:lnRef idx="1">
            <a:schemeClr val="accent1"/>
          </a:lnRef>
          <a:fillRef idx="0">
            <a:schemeClr val="accent1"/>
          </a:fillRef>
          <a:effectRef idx="0">
            <a:schemeClr val="accent1"/>
          </a:effectRef>
          <a:fontRef idx="minor">
            <a:schemeClr val="tx1"/>
          </a:fontRef>
        </p:style>
      </p:cxnSp>
      <p:sp>
        <p:nvSpPr>
          <p:cNvPr id="10" name="TextBox 16"/>
          <p:cNvSpPr txBox="1">
            <a:spLocks noChangeArrowheads="1"/>
          </p:cNvSpPr>
          <p:nvPr/>
        </p:nvSpPr>
        <p:spPr bwMode="auto">
          <a:xfrm>
            <a:off x="3836035" y="1680845"/>
            <a:ext cx="3921760" cy="539115"/>
          </a:xfrm>
          <a:prstGeom prst="rect">
            <a:avLst/>
          </a:prstGeom>
          <a:noFill/>
          <a:ln w="9525">
            <a:noFill/>
            <a:miter lim="800000"/>
          </a:ln>
        </p:spPr>
        <p:txBody>
          <a:bodyPr wrap="square" lIns="147465" tIns="73733" rIns="147465" bIns="73733">
            <a:spAutoFit/>
          </a:bodyPr>
          <a:lstStyle/>
          <a:p>
            <a:pPr fontAlgn="auto">
              <a:defRPr/>
            </a:pPr>
            <a:r>
              <a:rPr lang="zh-CN" altLang="en-US" sz="2400" b="1" noProof="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四、</a:t>
            </a:r>
            <a:r>
              <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后续工作计划</a:t>
            </a:r>
            <a:endPar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cxnSp>
        <p:nvCxnSpPr>
          <p:cNvPr id="12" name="直接连接符 11"/>
          <p:cNvCxnSpPr/>
          <p:nvPr/>
        </p:nvCxnSpPr>
        <p:spPr>
          <a:xfrm flipH="1">
            <a:off x="3395980" y="1751330"/>
            <a:ext cx="3810" cy="2966085"/>
          </a:xfrm>
          <a:prstGeom prst="line">
            <a:avLst/>
          </a:prstGeom>
          <a:ln w="15875">
            <a:solidFill>
              <a:srgbClr val="0068B7"/>
            </a:solidFill>
          </a:ln>
        </p:spPr>
        <p:style>
          <a:lnRef idx="1">
            <a:schemeClr val="accent1"/>
          </a:lnRef>
          <a:fillRef idx="0">
            <a:schemeClr val="accent1"/>
          </a:fillRef>
          <a:effectRef idx="0">
            <a:schemeClr val="accent1"/>
          </a:effectRef>
          <a:fontRef idx="minor">
            <a:schemeClr val="tx1"/>
          </a:fontRef>
        </p:style>
      </p:cxnSp>
      <p:sp>
        <p:nvSpPr>
          <p:cNvPr id="14" name="矩形 34"/>
          <p:cNvSpPr>
            <a:spLocks noChangeArrowheads="1"/>
          </p:cNvSpPr>
          <p:nvPr/>
        </p:nvSpPr>
        <p:spPr bwMode="auto">
          <a:xfrm>
            <a:off x="707221" y="2728239"/>
            <a:ext cx="3267075" cy="1252538"/>
          </a:xfrm>
          <a:prstGeom prst="rect">
            <a:avLst/>
          </a:prstGeom>
          <a:noFill/>
          <a:ln w="9525">
            <a:noFill/>
            <a:miter lim="800000"/>
          </a:ln>
        </p:spPr>
        <p:txBody>
          <a:bodyPr lIns="147465" tIns="73733" rIns="147465" bIns="73733">
            <a:spAutoFit/>
          </a:bodyPr>
          <a:lstStyle/>
          <a:p>
            <a:pPr algn="ctr" defTabSz="1474470" fontAlgn="auto">
              <a:lnSpc>
                <a:spcPct val="112000"/>
              </a:lnSpc>
              <a:defRPr/>
            </a:pPr>
            <a:r>
              <a:rPr lang="zh-CN" alt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目录</a:t>
            </a:r>
            <a:endParaRPr 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defTabSz="1474470" fontAlgn="auto">
              <a:lnSpc>
                <a:spcPct val="112000"/>
              </a:lnSpc>
              <a:defRPr/>
            </a:pPr>
            <a:r>
              <a:rPr lang="en-US" sz="2000" strike="noStrike" noProof="1">
                <a:solidFill>
                  <a:srgbClr val="595959"/>
                </a:solidFill>
                <a:latin typeface="Calibri" panose="020F0502020204030204" charset="0"/>
                <a:ea typeface="黑体" panose="02010609060101010101" charset="-122"/>
                <a:cs typeface="+mn-cs"/>
              </a:rPr>
              <a:t>CONTENTS  </a:t>
            </a:r>
            <a:endParaRPr lang="zh-CN" altLang="en-US" sz="2800" strike="noStrike" noProof="1">
              <a:solidFill>
                <a:srgbClr val="595959"/>
              </a:solidFill>
              <a:ea typeface="黑体" panose="02010609060101010101" charset="-122"/>
            </a:endParaRPr>
          </a:p>
        </p:txBody>
      </p:sp>
      <p:sp>
        <p:nvSpPr>
          <p:cNvPr id="2" name="文本框 1"/>
          <p:cNvSpPr txBox="1"/>
          <p:nvPr/>
        </p:nvSpPr>
        <p:spPr>
          <a:xfrm>
            <a:off x="3836035" y="2498725"/>
            <a:ext cx="2863850" cy="922020"/>
          </a:xfrm>
          <a:prstGeom prst="rect">
            <a:avLst/>
          </a:prstGeom>
          <a:noFill/>
        </p:spPr>
        <p:txBody>
          <a:bodyPr wrap="square" rtlCol="0">
            <a:spAutoFit/>
          </a:bodyPr>
          <a:p>
            <a:r>
              <a:rPr lang="en-US" altLang="zh-CN"/>
              <a:t>1</a:t>
            </a:r>
            <a:r>
              <a:rPr lang="zh-CN" altLang="en-US"/>
              <a:t>、学习计划</a:t>
            </a:r>
            <a:endParaRPr lang="zh-CN" altLang="en-US"/>
          </a:p>
          <a:p>
            <a:endParaRPr lang="zh-CN" altLang="en-US"/>
          </a:p>
          <a:p>
            <a:r>
              <a:rPr lang="en-US" altLang="zh-CN"/>
              <a:t>2</a:t>
            </a:r>
            <a:r>
              <a:rPr lang="zh-CN" altLang="en-US"/>
              <a:t>、工作计划</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958" y="57150"/>
            <a:ext cx="8343497" cy="483235"/>
          </a:xfrm>
          <a:prstGeom prst="rect">
            <a:avLst/>
          </a:prstGeom>
          <a:noFill/>
        </p:spPr>
        <p:txBody>
          <a:bodyPr wrap="square" rtlCol="0">
            <a:spAutoFit/>
          </a:bodyPr>
          <a:lstStyle/>
          <a:p>
            <a:pPr fontAlgn="auto">
              <a:defRPr/>
            </a:pPr>
            <a:r>
              <a:rPr kumimoji="0" lang="zh-CN" altLang="en-US" sz="2400" b="1" i="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四、</a:t>
            </a:r>
            <a:r>
              <a:rPr lang="zh-CN" altLang="en-US" sz="2400" b="1">
                <a:solidFill>
                  <a:schemeClr val="bg1"/>
                </a:solidFill>
                <a:effectLst/>
                <a:latin typeface="微软雅黑" panose="020B0503020204020204" pitchFamily="34" charset="-122"/>
                <a:ea typeface="微软雅黑" panose="020B0503020204020204" pitchFamily="34" charset="-122"/>
                <a:sym typeface="Impact" panose="020B0806030902050204" pitchFamily="34" charset="0"/>
              </a:rPr>
              <a:t>后续工作计划</a:t>
            </a:r>
            <a:endParaRPr kumimoji="0" lang="zh-CN" altLang="en-US" sz="2400" b="1" i="0" kern="1200" cap="none" spc="0" normalizeH="0" baseline="0" noProof="0" dirty="0">
              <a:solidFill>
                <a:schemeClr val="bg1"/>
              </a:solidFill>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sp>
        <p:nvSpPr>
          <p:cNvPr id="2" name="TextBox 1"/>
          <p:cNvSpPr txBox="1"/>
          <p:nvPr/>
        </p:nvSpPr>
        <p:spPr>
          <a:xfrm>
            <a:off x="601980" y="1028700"/>
            <a:ext cx="7221220" cy="4523105"/>
          </a:xfrm>
          <a:prstGeom prst="rect">
            <a:avLst/>
          </a:prstGeom>
          <a:noFill/>
        </p:spPr>
        <p:txBody>
          <a:bodyPr wrap="square" rtlCol="0">
            <a:spAutoFit/>
          </a:bodyPr>
          <a:lstStyle/>
          <a:p>
            <a:r>
              <a:rPr lang="zh-CN" altLang="en-US" dirty="0" smtClean="0"/>
              <a:t>总结：</a:t>
            </a:r>
            <a:endParaRPr lang="en-US" altLang="zh-CN" dirty="0" smtClean="0"/>
          </a:p>
          <a:p>
            <a:r>
              <a:rPr lang="en-US" altLang="zh-CN" dirty="0" smtClean="0"/>
              <a:t>    </a:t>
            </a:r>
            <a:r>
              <a:rPr lang="zh-CN" altLang="en-US" dirty="0" smtClean="0"/>
              <a:t>基本掌握</a:t>
            </a:r>
            <a:r>
              <a:rPr lang="en-US" altLang="zh-CN" dirty="0" smtClean="0"/>
              <a:t>SRM</a:t>
            </a:r>
            <a:r>
              <a:rPr lang="zh-CN" altLang="en-US" dirty="0" smtClean="0"/>
              <a:t>系统业务模块，熟悉</a:t>
            </a:r>
            <a:r>
              <a:rPr lang="en-US" altLang="zh-CN" dirty="0" smtClean="0"/>
              <a:t>SRM</a:t>
            </a:r>
            <a:r>
              <a:rPr lang="zh-CN" altLang="en-US" dirty="0" smtClean="0"/>
              <a:t>常用模块，能独立完成</a:t>
            </a:r>
            <a:r>
              <a:rPr lang="en-US" altLang="zh-CN" dirty="0" smtClean="0"/>
              <a:t>SRM</a:t>
            </a:r>
            <a:r>
              <a:rPr lang="zh-CN" altLang="en-US" dirty="0" smtClean="0"/>
              <a:t>新功能的开发。但是还有很多需要学习的地方，熟悉框架，熟悉业务流程、分析需求的来源，划分需求的主次性，还有高效处理需求的方式。认真做好每一件事情，持续不断的学习，努力提升自己。</a:t>
            </a:r>
            <a:endParaRPr lang="zh-CN" altLang="en-US" dirty="0" smtClean="0"/>
          </a:p>
          <a:p>
            <a:endParaRPr lang="zh-CN" altLang="en-US" dirty="0" smtClean="0"/>
          </a:p>
          <a:p>
            <a:r>
              <a:rPr lang="zh-CN" altLang="en-US" dirty="0" smtClean="0"/>
              <a:t>         学习上：</a:t>
            </a:r>
            <a:endParaRPr lang="zh-CN" altLang="en-US" dirty="0" smtClean="0"/>
          </a:p>
          <a:p>
            <a:r>
              <a:rPr lang="zh-CN" altLang="en-US" dirty="0" smtClean="0">
                <a:sym typeface="+mn-ea"/>
              </a:rPr>
              <a:t>    继续熟悉</a:t>
            </a:r>
            <a:r>
              <a:rPr lang="en-US" altLang="zh-CN" dirty="0" smtClean="0">
                <a:sym typeface="+mn-ea"/>
              </a:rPr>
              <a:t>SRM</a:t>
            </a:r>
            <a:r>
              <a:rPr lang="zh-CN" altLang="en-US" dirty="0" smtClean="0">
                <a:sym typeface="+mn-ea"/>
              </a:rPr>
              <a:t>系统业务模块；深入学习</a:t>
            </a:r>
            <a:r>
              <a:rPr lang="en-US" altLang="zh-CN" dirty="0" smtClean="0">
                <a:sym typeface="+mn-ea"/>
              </a:rPr>
              <a:t>ORACLE</a:t>
            </a:r>
            <a:r>
              <a:rPr lang="zh-CN" altLang="en-US" dirty="0" smtClean="0">
                <a:sym typeface="+mn-ea"/>
              </a:rPr>
              <a:t>数据库（函数、游标、存储过程、触发器、事物和锁、安全管理、备份和恢复）；巩固</a:t>
            </a:r>
            <a:r>
              <a:rPr lang="en-US" altLang="zh-CN" dirty="0" smtClean="0"/>
              <a:t>java</a:t>
            </a:r>
            <a:r>
              <a:rPr lang="zh-CN" altLang="en-US" dirty="0" smtClean="0"/>
              <a:t>基础；继续学习基于</a:t>
            </a:r>
            <a:r>
              <a:rPr lang="en-US" altLang="zh-CN" dirty="0" smtClean="0"/>
              <a:t>java</a:t>
            </a:r>
            <a:r>
              <a:rPr lang="zh-CN" altLang="en-US" dirty="0" smtClean="0"/>
              <a:t>的框架（基本框架</a:t>
            </a:r>
            <a:r>
              <a:rPr lang="en-US" altLang="zh-CN" dirty="0" smtClean="0"/>
              <a:t>ssm+ssh</a:t>
            </a:r>
            <a:r>
              <a:rPr lang="zh-CN" altLang="en-US" dirty="0" smtClean="0"/>
              <a:t>还有现在的主流的一些框架</a:t>
            </a:r>
            <a:r>
              <a:rPr lang="en-US" altLang="zh-CN" dirty="0" smtClean="0"/>
              <a:t>spring</a:t>
            </a:r>
            <a:r>
              <a:rPr lang="zh-CN" altLang="en-US" dirty="0" smtClean="0"/>
              <a:t>、</a:t>
            </a:r>
            <a:r>
              <a:rPr lang="en-US" altLang="zh-CN" dirty="0" smtClean="0"/>
              <a:t>springboot</a:t>
            </a:r>
            <a:r>
              <a:rPr lang="zh-CN" altLang="en-US" dirty="0" smtClean="0"/>
              <a:t>），前端</a:t>
            </a:r>
            <a:r>
              <a:rPr lang="en-US" altLang="zh-CN" dirty="0" smtClean="0"/>
              <a:t>js+css+html</a:t>
            </a:r>
            <a:r>
              <a:rPr lang="zh-CN" altLang="en-US" dirty="0" smtClean="0"/>
              <a:t>还有一些前端框架（jquery、vue）</a:t>
            </a:r>
            <a:endParaRPr lang="zh-CN" altLang="en-US" dirty="0" smtClean="0"/>
          </a:p>
          <a:p>
            <a:endParaRPr lang="en-US" altLang="zh-CN" dirty="0" smtClean="0"/>
          </a:p>
          <a:p>
            <a:r>
              <a:rPr lang="zh-CN" altLang="en-US" dirty="0" smtClean="0"/>
              <a:t>         工作上：</a:t>
            </a:r>
            <a:endParaRPr lang="zh-CN" altLang="en-US" dirty="0" smtClean="0"/>
          </a:p>
          <a:p>
            <a:r>
              <a:rPr lang="en-US" altLang="zh-CN" dirty="0" smtClean="0"/>
              <a:t>SRM</a:t>
            </a:r>
            <a:r>
              <a:rPr lang="zh-CN" altLang="en-US" dirty="0" smtClean="0"/>
              <a:t>日常维护，熟悉业务流程、了解分析需求的来源，开发新功能</a:t>
            </a:r>
            <a:endParaRPr lang="zh-CN" altLang="en-US" dirty="0" smtClean="0"/>
          </a:p>
          <a:p>
            <a:r>
              <a:rPr lang="zh-CN" altLang="en-US" dirty="0" smtClean="0"/>
              <a:t>；</a:t>
            </a:r>
            <a:r>
              <a:rPr lang="zh-CN" altLang="en-US" smtClean="0">
                <a:sym typeface="+mn-ea"/>
              </a:rPr>
              <a:t>积极和业务人员沟通，</a:t>
            </a:r>
            <a:r>
              <a:rPr lang="zh-CN" altLang="en-US" dirty="0" smtClean="0"/>
              <a:t>努力解决禅</a:t>
            </a:r>
            <a:r>
              <a:rPr lang="zh-CN" altLang="en-US" smtClean="0"/>
              <a:t>道需求，提高自己的工作效率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14070" y="1773555"/>
            <a:ext cx="7516495" cy="2214880"/>
          </a:xfrm>
          <a:prstGeom prst="rect">
            <a:avLst/>
          </a:prstGeom>
          <a:noFill/>
          <a:ln>
            <a:noFill/>
          </a:ln>
        </p:spPr>
        <p:txBody>
          <a:bodyPr wrap="square" rtlCol="0" anchor="t">
            <a:spAutoFit/>
          </a:bodyPr>
          <a:p>
            <a:pPr algn="ctr"/>
            <a:r>
              <a:rPr lang="zh-CN" altLang="en-US" sz="13800" b="1">
                <a:ln w="10160">
                  <a:solidFill>
                    <a:schemeClr val="accent5"/>
                  </a:solidFill>
                  <a:prstDash val="solid"/>
                </a:ln>
                <a:solidFill>
                  <a:srgbClr val="FFFFFF"/>
                </a:solidFill>
                <a:effectLst>
                  <a:outerShdw blurRad="38100" dist="22860" dir="5400000" algn="tl" rotWithShape="0">
                    <a:srgbClr val="000000">
                      <a:alpha val="30000"/>
                    </a:srgbClr>
                  </a:outerShdw>
                </a:effectLst>
              </a:rPr>
              <a:t>thanks</a:t>
            </a:r>
            <a:endParaRPr lang="zh-CN" altLang="en-US" sz="13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5"/>
          <p:cNvCxnSpPr>
            <a:cxnSpLocks noChangeShapeType="1"/>
          </p:cNvCxnSpPr>
          <p:nvPr/>
        </p:nvCxnSpPr>
        <p:spPr bwMode="auto">
          <a:xfrm flipV="1">
            <a:off x="3836342" y="2143125"/>
            <a:ext cx="3745558" cy="3175"/>
          </a:xfrm>
          <a:prstGeom prst="line">
            <a:avLst/>
          </a:prstGeom>
          <a:ln w="22225">
            <a:solidFill>
              <a:srgbClr val="0068B7"/>
            </a:solidFill>
          </a:ln>
        </p:spPr>
        <p:style>
          <a:lnRef idx="1">
            <a:schemeClr val="accent1"/>
          </a:lnRef>
          <a:fillRef idx="0">
            <a:schemeClr val="accent1"/>
          </a:fillRef>
          <a:effectRef idx="0">
            <a:schemeClr val="accent1"/>
          </a:effectRef>
          <a:fontRef idx="minor">
            <a:schemeClr val="tx1"/>
          </a:fontRef>
        </p:style>
      </p:cxnSp>
      <p:sp>
        <p:nvSpPr>
          <p:cNvPr id="10" name="TextBox 16"/>
          <p:cNvSpPr txBox="1">
            <a:spLocks noChangeArrowheads="1"/>
          </p:cNvSpPr>
          <p:nvPr/>
        </p:nvSpPr>
        <p:spPr bwMode="auto">
          <a:xfrm>
            <a:off x="3856355" y="1575435"/>
            <a:ext cx="3921760" cy="539115"/>
          </a:xfrm>
          <a:prstGeom prst="rect">
            <a:avLst/>
          </a:prstGeom>
          <a:noFill/>
          <a:ln w="9525">
            <a:noFill/>
            <a:miter lim="800000"/>
          </a:ln>
        </p:spPr>
        <p:txBody>
          <a:bodyPr wrap="square" lIns="147465" tIns="73733" rIns="147465" bIns="73733">
            <a:spAutoFit/>
          </a:bodyPr>
          <a:lstStyle/>
          <a:p>
            <a:pPr fontAlgn="auto">
              <a:defRPr/>
            </a:pPr>
            <a:r>
              <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rPr>
              <a:t>一</a:t>
            </a:r>
            <a:r>
              <a:rPr lang="zh-CN" altLang="en-US" sz="2400" b="1" noProof="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、个人介绍</a:t>
            </a:r>
            <a:endParaRPr lang="en-US" altLang="zh-CN" sz="2400" b="1" strike="noStrike" noProof="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endParaRPr>
          </a:p>
        </p:txBody>
      </p:sp>
      <p:cxnSp>
        <p:nvCxnSpPr>
          <p:cNvPr id="12" name="直接连接符 11"/>
          <p:cNvCxnSpPr/>
          <p:nvPr/>
        </p:nvCxnSpPr>
        <p:spPr>
          <a:xfrm flipH="1">
            <a:off x="3395980" y="1751330"/>
            <a:ext cx="3810" cy="2966085"/>
          </a:xfrm>
          <a:prstGeom prst="line">
            <a:avLst/>
          </a:prstGeom>
          <a:ln w="15875">
            <a:solidFill>
              <a:srgbClr val="0068B7"/>
            </a:solidFill>
          </a:ln>
        </p:spPr>
        <p:style>
          <a:lnRef idx="1">
            <a:schemeClr val="accent1"/>
          </a:lnRef>
          <a:fillRef idx="0">
            <a:schemeClr val="accent1"/>
          </a:fillRef>
          <a:effectRef idx="0">
            <a:schemeClr val="accent1"/>
          </a:effectRef>
          <a:fontRef idx="minor">
            <a:schemeClr val="tx1"/>
          </a:fontRef>
        </p:style>
      </p:cxnSp>
      <p:cxnSp>
        <p:nvCxnSpPr>
          <p:cNvPr id="13" name="直接连接符 30"/>
          <p:cNvCxnSpPr>
            <a:cxnSpLocks noChangeShapeType="1"/>
          </p:cNvCxnSpPr>
          <p:nvPr/>
        </p:nvCxnSpPr>
        <p:spPr bwMode="auto">
          <a:xfrm flipV="1">
            <a:off x="3848735" y="3839845"/>
            <a:ext cx="3734435" cy="635"/>
          </a:xfrm>
          <a:prstGeom prst="line">
            <a:avLst/>
          </a:prstGeom>
          <a:ln w="22225">
            <a:solidFill>
              <a:srgbClr val="0068B7"/>
            </a:solidFill>
          </a:ln>
        </p:spPr>
        <p:style>
          <a:lnRef idx="1">
            <a:schemeClr val="accent1"/>
          </a:lnRef>
          <a:fillRef idx="0">
            <a:schemeClr val="accent1"/>
          </a:fillRef>
          <a:effectRef idx="0">
            <a:schemeClr val="accent1"/>
          </a:effectRef>
          <a:fontRef idx="minor">
            <a:schemeClr val="tx1"/>
          </a:fontRef>
        </p:style>
      </p:cxnSp>
      <p:sp>
        <p:nvSpPr>
          <p:cNvPr id="14" name="矩形 34"/>
          <p:cNvSpPr>
            <a:spLocks noChangeArrowheads="1"/>
          </p:cNvSpPr>
          <p:nvPr/>
        </p:nvSpPr>
        <p:spPr bwMode="auto">
          <a:xfrm>
            <a:off x="707221" y="2728239"/>
            <a:ext cx="3267075" cy="1252538"/>
          </a:xfrm>
          <a:prstGeom prst="rect">
            <a:avLst/>
          </a:prstGeom>
          <a:noFill/>
          <a:ln w="9525">
            <a:noFill/>
            <a:miter lim="800000"/>
          </a:ln>
        </p:spPr>
        <p:txBody>
          <a:bodyPr lIns="147465" tIns="73733" rIns="147465" bIns="73733">
            <a:spAutoFit/>
          </a:bodyPr>
          <a:lstStyle/>
          <a:p>
            <a:pPr algn="ctr" defTabSz="1474470" fontAlgn="auto">
              <a:lnSpc>
                <a:spcPct val="112000"/>
              </a:lnSpc>
              <a:defRPr/>
            </a:pPr>
            <a:r>
              <a:rPr lang="zh-CN" alt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目录</a:t>
            </a:r>
            <a:endParaRPr 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defTabSz="1474470" fontAlgn="auto">
              <a:lnSpc>
                <a:spcPct val="112000"/>
              </a:lnSpc>
              <a:defRPr/>
            </a:pPr>
            <a:r>
              <a:rPr lang="en-US" sz="2000" strike="noStrike" noProof="1">
                <a:solidFill>
                  <a:srgbClr val="595959"/>
                </a:solidFill>
                <a:latin typeface="Calibri" panose="020F0502020204030204" charset="0"/>
                <a:ea typeface="黑体" panose="02010609060101010101" charset="-122"/>
                <a:cs typeface="+mn-cs"/>
              </a:rPr>
              <a:t>CONTENTS  </a:t>
            </a:r>
            <a:endParaRPr lang="zh-CN" altLang="en-US" sz="2800" strike="noStrike" noProof="1">
              <a:solidFill>
                <a:srgbClr val="595959"/>
              </a:solidFill>
              <a:ea typeface="黑体" panose="02010609060101010101" charset="-122"/>
            </a:endParaRPr>
          </a:p>
        </p:txBody>
      </p:sp>
      <p:sp>
        <p:nvSpPr>
          <p:cNvPr id="15" name="TextBox 16"/>
          <p:cNvSpPr txBox="1">
            <a:spLocks noChangeArrowheads="1"/>
          </p:cNvSpPr>
          <p:nvPr/>
        </p:nvSpPr>
        <p:spPr bwMode="auto">
          <a:xfrm>
            <a:off x="3825875" y="2459355"/>
            <a:ext cx="3920490" cy="539115"/>
          </a:xfrm>
          <a:prstGeom prst="rect">
            <a:avLst/>
          </a:prstGeom>
          <a:noFill/>
          <a:ln w="9525">
            <a:noFill/>
            <a:miter lim="800000"/>
          </a:ln>
        </p:spPr>
        <p:txBody>
          <a:bodyPr wrap="square" lIns="147465" tIns="73733" rIns="147465" bIns="73733">
            <a:spAutoFit/>
          </a:bodyPr>
          <a:lstStyle/>
          <a:p>
            <a:pPr fontAlgn="auto">
              <a:defRPr/>
            </a:pPr>
            <a:r>
              <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rPr>
              <a:t>二、</a:t>
            </a:r>
            <a:r>
              <a:rPr lang="en-US" altLang="zh-CN"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rPr>
              <a:t>7-9</a:t>
            </a:r>
            <a:r>
              <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rPr>
              <a:t>月工作内容</a:t>
            </a:r>
            <a:endPar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sp>
        <p:nvSpPr>
          <p:cNvPr id="16" name="TextBox 16"/>
          <p:cNvSpPr txBox="1">
            <a:spLocks noChangeArrowheads="1"/>
          </p:cNvSpPr>
          <p:nvPr/>
        </p:nvSpPr>
        <p:spPr bwMode="auto">
          <a:xfrm>
            <a:off x="3806825" y="3301365"/>
            <a:ext cx="5085080" cy="539115"/>
          </a:xfrm>
          <a:prstGeom prst="rect">
            <a:avLst/>
          </a:prstGeom>
          <a:noFill/>
          <a:ln w="9525">
            <a:noFill/>
            <a:miter lim="800000"/>
          </a:ln>
        </p:spPr>
        <p:txBody>
          <a:bodyPr wrap="square" lIns="147465" tIns="73733" rIns="147465" bIns="73733">
            <a:spAutoFit/>
          </a:bodyPr>
          <a:lstStyle/>
          <a:p>
            <a:pPr fontAlgn="auto">
              <a:defRPr/>
            </a:pPr>
            <a:r>
              <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rPr>
              <a:t>三、重点项目</a:t>
            </a:r>
            <a:endPar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cxnSp>
        <p:nvCxnSpPr>
          <p:cNvPr id="2" name="直接连接符 30"/>
          <p:cNvCxnSpPr>
            <a:cxnSpLocks noChangeShapeType="1"/>
          </p:cNvCxnSpPr>
          <p:nvPr/>
        </p:nvCxnSpPr>
        <p:spPr bwMode="auto">
          <a:xfrm>
            <a:off x="3846195" y="4647565"/>
            <a:ext cx="3726180" cy="4445"/>
          </a:xfrm>
          <a:prstGeom prst="line">
            <a:avLst/>
          </a:prstGeom>
          <a:ln w="22225">
            <a:solidFill>
              <a:srgbClr val="0068B7"/>
            </a:solidFill>
          </a:ln>
        </p:spPr>
        <p:style>
          <a:lnRef idx="1">
            <a:schemeClr val="accent1"/>
          </a:lnRef>
          <a:fillRef idx="0">
            <a:schemeClr val="accent1"/>
          </a:fillRef>
          <a:effectRef idx="0">
            <a:schemeClr val="accent1"/>
          </a:effectRef>
          <a:fontRef idx="minor">
            <a:schemeClr val="tx1"/>
          </a:fontRef>
        </p:style>
      </p:cxnSp>
      <p:sp>
        <p:nvSpPr>
          <p:cNvPr id="3" name="TextBox 16"/>
          <p:cNvSpPr txBox="1">
            <a:spLocks noChangeArrowheads="1"/>
          </p:cNvSpPr>
          <p:nvPr/>
        </p:nvSpPr>
        <p:spPr bwMode="auto">
          <a:xfrm>
            <a:off x="3867785" y="4108450"/>
            <a:ext cx="3983355" cy="539115"/>
          </a:xfrm>
          <a:prstGeom prst="rect">
            <a:avLst/>
          </a:prstGeom>
          <a:noFill/>
          <a:ln w="9525">
            <a:noFill/>
            <a:miter lim="800000"/>
          </a:ln>
        </p:spPr>
        <p:txBody>
          <a:bodyPr wrap="square" lIns="147465" tIns="73733" rIns="147465" bIns="73733">
            <a:spAutoFit/>
          </a:bodyPr>
          <a:lstStyle/>
          <a:p>
            <a:pPr fontAlgn="auto">
              <a:defRPr/>
            </a:pPr>
            <a:r>
              <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rPr>
              <a:t>四、后续工作计划</a:t>
            </a:r>
            <a:endPar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cxnSp>
        <p:nvCxnSpPr>
          <p:cNvPr id="4" name="直接连接符 30"/>
          <p:cNvCxnSpPr>
            <a:cxnSpLocks noChangeShapeType="1"/>
          </p:cNvCxnSpPr>
          <p:nvPr/>
        </p:nvCxnSpPr>
        <p:spPr bwMode="auto">
          <a:xfrm>
            <a:off x="3854450" y="2971800"/>
            <a:ext cx="3740150" cy="1270"/>
          </a:xfrm>
          <a:prstGeom prst="line">
            <a:avLst/>
          </a:prstGeom>
          <a:ln w="22225">
            <a:solidFill>
              <a:srgbClr val="0068B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5"/>
          <p:cNvCxnSpPr>
            <a:cxnSpLocks noChangeShapeType="1"/>
          </p:cNvCxnSpPr>
          <p:nvPr/>
        </p:nvCxnSpPr>
        <p:spPr bwMode="auto">
          <a:xfrm flipV="1">
            <a:off x="3836342" y="2143125"/>
            <a:ext cx="3745558" cy="3175"/>
          </a:xfrm>
          <a:prstGeom prst="line">
            <a:avLst/>
          </a:prstGeom>
          <a:ln w="22225">
            <a:solidFill>
              <a:srgbClr val="0068B7"/>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395980" y="1751330"/>
            <a:ext cx="3810" cy="2966085"/>
          </a:xfrm>
          <a:prstGeom prst="line">
            <a:avLst/>
          </a:prstGeom>
          <a:ln w="15875">
            <a:solidFill>
              <a:srgbClr val="0068B7"/>
            </a:solidFill>
          </a:ln>
        </p:spPr>
        <p:style>
          <a:lnRef idx="1">
            <a:schemeClr val="accent1"/>
          </a:lnRef>
          <a:fillRef idx="0">
            <a:schemeClr val="accent1"/>
          </a:fillRef>
          <a:effectRef idx="0">
            <a:schemeClr val="accent1"/>
          </a:effectRef>
          <a:fontRef idx="minor">
            <a:schemeClr val="tx1"/>
          </a:fontRef>
        </p:style>
      </p:cxnSp>
      <p:sp>
        <p:nvSpPr>
          <p:cNvPr id="14" name="矩形 34"/>
          <p:cNvSpPr>
            <a:spLocks noChangeArrowheads="1"/>
          </p:cNvSpPr>
          <p:nvPr/>
        </p:nvSpPr>
        <p:spPr bwMode="auto">
          <a:xfrm>
            <a:off x="707221" y="2728239"/>
            <a:ext cx="3267075" cy="1252538"/>
          </a:xfrm>
          <a:prstGeom prst="rect">
            <a:avLst/>
          </a:prstGeom>
          <a:noFill/>
          <a:ln w="9525">
            <a:noFill/>
            <a:miter lim="800000"/>
          </a:ln>
        </p:spPr>
        <p:txBody>
          <a:bodyPr lIns="147465" tIns="73733" rIns="147465" bIns="73733">
            <a:spAutoFit/>
          </a:bodyPr>
          <a:lstStyle/>
          <a:p>
            <a:pPr algn="ctr" defTabSz="1474470" fontAlgn="auto">
              <a:lnSpc>
                <a:spcPct val="112000"/>
              </a:lnSpc>
              <a:defRPr/>
            </a:pPr>
            <a:r>
              <a:rPr lang="zh-CN" alt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目录</a:t>
            </a:r>
            <a:endParaRPr 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defTabSz="1474470" fontAlgn="auto">
              <a:lnSpc>
                <a:spcPct val="112000"/>
              </a:lnSpc>
              <a:defRPr/>
            </a:pPr>
            <a:r>
              <a:rPr lang="en-US" sz="2000" strike="noStrike" noProof="1">
                <a:solidFill>
                  <a:srgbClr val="595959"/>
                </a:solidFill>
                <a:latin typeface="Calibri" panose="020F0502020204030204" charset="0"/>
                <a:ea typeface="黑体" panose="02010609060101010101" charset="-122"/>
                <a:cs typeface="+mn-cs"/>
              </a:rPr>
              <a:t>CONTENTS  </a:t>
            </a:r>
            <a:endParaRPr lang="zh-CN" altLang="en-US" sz="2800" strike="noStrike" noProof="1">
              <a:solidFill>
                <a:srgbClr val="595959"/>
              </a:solidFill>
              <a:ea typeface="黑体" panose="02010609060101010101" charset="-122"/>
            </a:endParaRPr>
          </a:p>
        </p:txBody>
      </p:sp>
      <p:sp>
        <p:nvSpPr>
          <p:cNvPr id="6" name="TextBox 16"/>
          <p:cNvSpPr txBox="1">
            <a:spLocks noChangeArrowheads="1"/>
          </p:cNvSpPr>
          <p:nvPr/>
        </p:nvSpPr>
        <p:spPr bwMode="auto">
          <a:xfrm>
            <a:off x="3825875" y="1680845"/>
            <a:ext cx="3921760" cy="539115"/>
          </a:xfrm>
          <a:prstGeom prst="rect">
            <a:avLst/>
          </a:prstGeom>
          <a:noFill/>
          <a:ln w="9525">
            <a:noFill/>
            <a:miter lim="800000"/>
          </a:ln>
        </p:spPr>
        <p:txBody>
          <a:bodyPr wrap="square" lIns="147465" tIns="73733" rIns="147465" bIns="73733">
            <a:spAutoFit/>
          </a:bodyPr>
          <a:lstStyle/>
          <a:p>
            <a:pPr fontAlgn="auto">
              <a:defRPr/>
            </a:pPr>
            <a:r>
              <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rPr>
              <a:t>一</a:t>
            </a:r>
            <a:r>
              <a:rPr lang="zh-CN" altLang="en-US" sz="2400" b="1" noProof="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a:t>
            </a:r>
            <a:r>
              <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个人介绍</a:t>
            </a:r>
            <a:endParaRPr lang="zh-CN" altLang="en-US" sz="2400" b="1" strike="noStrike" noProof="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endParaRPr>
          </a:p>
        </p:txBody>
      </p:sp>
      <p:sp>
        <p:nvSpPr>
          <p:cNvPr id="2" name="文本框 1"/>
          <p:cNvSpPr txBox="1"/>
          <p:nvPr/>
        </p:nvSpPr>
        <p:spPr>
          <a:xfrm>
            <a:off x="3825875" y="2582545"/>
            <a:ext cx="2495550" cy="368300"/>
          </a:xfrm>
          <a:prstGeom prst="rect">
            <a:avLst/>
          </a:prstGeom>
          <a:noFill/>
        </p:spPr>
        <p:txBody>
          <a:bodyPr wrap="square" rtlCol="0">
            <a:spAutoFit/>
          </a:bodyPr>
          <a:p>
            <a:r>
              <a:rPr lang="en-US" altLang="zh-CN"/>
              <a:t>1</a:t>
            </a:r>
            <a:r>
              <a:rPr lang="zh-CN" altLang="en-US"/>
              <a:t>、自我介绍</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4163" y="99060"/>
            <a:ext cx="8343497" cy="483235"/>
          </a:xfrm>
          <a:prstGeom prst="rect">
            <a:avLst/>
          </a:prstGeom>
          <a:noFill/>
        </p:spPr>
        <p:txBody>
          <a:bodyPr wrap="square" rtlCol="0">
            <a:spAutoFit/>
          </a:bodyPr>
          <a:lstStyle/>
          <a:p>
            <a:pPr fontAlgn="auto">
              <a:defRPr/>
            </a:pPr>
            <a:r>
              <a:rPr kumimoji="0" lang="zh-CN" altLang="en-US" sz="2400" b="1" i="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一、</a:t>
            </a:r>
            <a:r>
              <a:rPr lang="zh-CN" altLang="en-US" sz="2400" b="1" dirty="0">
                <a:solidFill>
                  <a:schemeClr val="bg1"/>
                </a:solidFill>
                <a:effectLst/>
                <a:latin typeface="微软雅黑" panose="020B0503020204020204" pitchFamily="34" charset="-122"/>
                <a:ea typeface="微软雅黑" panose="020B0503020204020204" pitchFamily="34" charset="-122"/>
                <a:sym typeface="Impact" panose="020B0806030902050204" pitchFamily="34" charset="0"/>
              </a:rPr>
              <a:t>个人介绍</a:t>
            </a:r>
            <a:endParaRPr kumimoji="0" lang="zh-CN" altLang="en-US" sz="2400" b="1" i="0" kern="1200" cap="none" spc="0" normalizeH="0" baseline="0" noProof="0" dirty="0">
              <a:solidFill>
                <a:schemeClr val="bg1"/>
              </a:solidFill>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sp>
        <p:nvSpPr>
          <p:cNvPr id="2" name="TextBox 1"/>
          <p:cNvSpPr txBox="1"/>
          <p:nvPr/>
        </p:nvSpPr>
        <p:spPr>
          <a:xfrm>
            <a:off x="942023" y="1761808"/>
            <a:ext cx="8386762" cy="2861310"/>
          </a:xfrm>
          <a:prstGeom prst="rect">
            <a:avLst/>
          </a:prstGeom>
          <a:noFill/>
        </p:spPr>
        <p:txBody>
          <a:bodyPr wrap="square" rtlCol="0">
            <a:spAutoFit/>
          </a:bodyPr>
          <a:lstStyle/>
          <a:p>
            <a:r>
              <a:rPr lang="zh-CN" altLang="en-US" dirty="0" smtClean="0"/>
              <a:t>姓名：罗青山</a:t>
            </a:r>
            <a:endParaRPr lang="zh-CN" altLang="en-US" dirty="0" smtClean="0"/>
          </a:p>
          <a:p>
            <a:endParaRPr lang="en-US" altLang="zh-CN" dirty="0" smtClean="0"/>
          </a:p>
          <a:p>
            <a:r>
              <a:rPr lang="zh-CN" altLang="en-US" dirty="0" smtClean="0"/>
              <a:t>部门：信息与流程管理中心 共享开发部</a:t>
            </a:r>
            <a:endParaRPr lang="zh-CN" altLang="en-US" dirty="0" smtClean="0"/>
          </a:p>
          <a:p>
            <a:endParaRPr lang="en-US" altLang="zh-CN" dirty="0" smtClean="0"/>
          </a:p>
          <a:p>
            <a:r>
              <a:rPr lang="zh-CN" altLang="en-US" dirty="0" smtClean="0"/>
              <a:t>职位： </a:t>
            </a:r>
            <a:r>
              <a:rPr lang="en-US" altLang="zh-CN" dirty="0" smtClean="0"/>
              <a:t>JAVA</a:t>
            </a:r>
            <a:r>
              <a:rPr lang="zh-CN" altLang="en-US" dirty="0" smtClean="0"/>
              <a:t>开发工程师</a:t>
            </a:r>
            <a:endParaRPr lang="zh-CN" altLang="en-US" dirty="0" smtClean="0"/>
          </a:p>
          <a:p>
            <a:endParaRPr lang="en-US" altLang="zh-CN" dirty="0" smtClean="0"/>
          </a:p>
          <a:p>
            <a:r>
              <a:rPr lang="zh-CN" altLang="en-US" dirty="0" smtClean="0"/>
              <a:t>主要负责</a:t>
            </a:r>
            <a:r>
              <a:rPr lang="en-US" altLang="zh-CN" dirty="0" smtClean="0"/>
              <a:t>SRM</a:t>
            </a:r>
            <a:r>
              <a:rPr lang="zh-CN" altLang="en-US" dirty="0" smtClean="0"/>
              <a:t>系统的日常开发和维护</a:t>
            </a:r>
            <a:endParaRPr lang="zh-CN" altLang="en-US" dirty="0" smtClean="0"/>
          </a:p>
          <a:p>
            <a:endParaRPr lang="zh-CN" altLang="en-US" dirty="0" smtClean="0"/>
          </a:p>
          <a:p>
            <a:r>
              <a:rPr lang="zh-CN" altLang="en-US" dirty="0" smtClean="0"/>
              <a:t>兴趣爱好：桌球、乒乓球</a:t>
            </a:r>
            <a:endParaRPr lang="zh-CN" altLang="en-US"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9">
        <p14:prism/>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5"/>
          <p:cNvCxnSpPr>
            <a:cxnSpLocks noChangeShapeType="1"/>
          </p:cNvCxnSpPr>
          <p:nvPr/>
        </p:nvCxnSpPr>
        <p:spPr bwMode="auto">
          <a:xfrm flipV="1">
            <a:off x="3836342" y="2143125"/>
            <a:ext cx="3745558" cy="3175"/>
          </a:xfrm>
          <a:prstGeom prst="line">
            <a:avLst/>
          </a:prstGeom>
          <a:ln w="22225">
            <a:solidFill>
              <a:srgbClr val="0068B7"/>
            </a:solidFill>
          </a:ln>
        </p:spPr>
        <p:style>
          <a:lnRef idx="1">
            <a:schemeClr val="accent1"/>
          </a:lnRef>
          <a:fillRef idx="0">
            <a:schemeClr val="accent1"/>
          </a:fillRef>
          <a:effectRef idx="0">
            <a:schemeClr val="accent1"/>
          </a:effectRef>
          <a:fontRef idx="minor">
            <a:schemeClr val="tx1"/>
          </a:fontRef>
        </p:style>
      </p:cxnSp>
      <p:sp>
        <p:nvSpPr>
          <p:cNvPr id="10" name="TextBox 16"/>
          <p:cNvSpPr txBox="1">
            <a:spLocks noChangeArrowheads="1"/>
          </p:cNvSpPr>
          <p:nvPr/>
        </p:nvSpPr>
        <p:spPr bwMode="auto">
          <a:xfrm>
            <a:off x="3836035" y="1680845"/>
            <a:ext cx="3921760" cy="539115"/>
          </a:xfrm>
          <a:prstGeom prst="rect">
            <a:avLst/>
          </a:prstGeom>
          <a:noFill/>
          <a:ln w="9525">
            <a:noFill/>
            <a:miter lim="800000"/>
          </a:ln>
        </p:spPr>
        <p:txBody>
          <a:bodyPr wrap="square" lIns="147465" tIns="73733" rIns="147465" bIns="73733">
            <a:spAutoFit/>
          </a:bodyPr>
          <a:lstStyle/>
          <a:p>
            <a:pPr fontAlgn="auto">
              <a:defRPr/>
            </a:pPr>
            <a:r>
              <a:rPr lang="zh-CN" altLang="en-US" sz="2400" b="1" noProof="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二、</a:t>
            </a: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7-9</a:t>
            </a:r>
            <a:r>
              <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sym typeface="Impact" panose="020B0806030902050204" pitchFamily="34" charset="0"/>
              </a:rPr>
              <a:t>月工作内容</a:t>
            </a:r>
            <a:endParaRPr lang="zh-CN" altLang="en-US" sz="2400" b="1" strike="noStrike" noProof="1">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cxnSp>
        <p:nvCxnSpPr>
          <p:cNvPr id="12" name="直接连接符 11"/>
          <p:cNvCxnSpPr/>
          <p:nvPr/>
        </p:nvCxnSpPr>
        <p:spPr>
          <a:xfrm flipH="1">
            <a:off x="3395980" y="1751330"/>
            <a:ext cx="3810" cy="2966085"/>
          </a:xfrm>
          <a:prstGeom prst="line">
            <a:avLst/>
          </a:prstGeom>
          <a:ln w="15875">
            <a:solidFill>
              <a:srgbClr val="0068B7"/>
            </a:solidFill>
          </a:ln>
        </p:spPr>
        <p:style>
          <a:lnRef idx="1">
            <a:schemeClr val="accent1"/>
          </a:lnRef>
          <a:fillRef idx="0">
            <a:schemeClr val="accent1"/>
          </a:fillRef>
          <a:effectRef idx="0">
            <a:schemeClr val="accent1"/>
          </a:effectRef>
          <a:fontRef idx="minor">
            <a:schemeClr val="tx1"/>
          </a:fontRef>
        </p:style>
      </p:cxnSp>
      <p:sp>
        <p:nvSpPr>
          <p:cNvPr id="14" name="矩形 34"/>
          <p:cNvSpPr>
            <a:spLocks noChangeArrowheads="1"/>
          </p:cNvSpPr>
          <p:nvPr/>
        </p:nvSpPr>
        <p:spPr bwMode="auto">
          <a:xfrm>
            <a:off x="707221" y="2728239"/>
            <a:ext cx="3267075" cy="1252538"/>
          </a:xfrm>
          <a:prstGeom prst="rect">
            <a:avLst/>
          </a:prstGeom>
          <a:noFill/>
          <a:ln w="9525">
            <a:noFill/>
            <a:miter lim="800000"/>
          </a:ln>
        </p:spPr>
        <p:txBody>
          <a:bodyPr lIns="147465" tIns="73733" rIns="147465" bIns="73733">
            <a:spAutoFit/>
          </a:bodyPr>
          <a:lstStyle/>
          <a:p>
            <a:pPr algn="ctr" defTabSz="1474470" fontAlgn="auto">
              <a:lnSpc>
                <a:spcPct val="112000"/>
              </a:lnSpc>
              <a:defRPr/>
            </a:pPr>
            <a:r>
              <a:rPr lang="zh-CN" alt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目录</a:t>
            </a:r>
            <a:endParaRPr lang="en-US" sz="4400" b="1" strike="noStrike" noProof="1">
              <a:solidFill>
                <a:srgbClr val="59595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defTabSz="1474470" fontAlgn="auto">
              <a:lnSpc>
                <a:spcPct val="112000"/>
              </a:lnSpc>
              <a:defRPr/>
            </a:pPr>
            <a:r>
              <a:rPr lang="en-US" sz="2000" strike="noStrike" noProof="1">
                <a:solidFill>
                  <a:srgbClr val="595959"/>
                </a:solidFill>
                <a:latin typeface="Calibri" panose="020F0502020204030204" charset="0"/>
                <a:ea typeface="黑体" panose="02010609060101010101" charset="-122"/>
                <a:cs typeface="+mn-cs"/>
              </a:rPr>
              <a:t>CONTENTS  </a:t>
            </a:r>
            <a:endParaRPr lang="zh-CN" altLang="en-US" sz="2800" strike="noStrike" noProof="1">
              <a:solidFill>
                <a:srgbClr val="595959"/>
              </a:solidFill>
              <a:ea typeface="黑体" panose="02010609060101010101" charset="-122"/>
            </a:endParaRPr>
          </a:p>
        </p:txBody>
      </p:sp>
      <p:sp>
        <p:nvSpPr>
          <p:cNvPr id="2" name="文本框 1"/>
          <p:cNvSpPr txBox="1"/>
          <p:nvPr/>
        </p:nvSpPr>
        <p:spPr>
          <a:xfrm>
            <a:off x="3836035" y="2498725"/>
            <a:ext cx="3550285" cy="1476375"/>
          </a:xfrm>
          <a:prstGeom prst="rect">
            <a:avLst/>
          </a:prstGeom>
          <a:noFill/>
        </p:spPr>
        <p:txBody>
          <a:bodyPr wrap="square" rtlCol="0">
            <a:spAutoFit/>
          </a:bodyPr>
          <a:p>
            <a:r>
              <a:rPr lang="en-US" altLang="zh-CN"/>
              <a:t>1</a:t>
            </a:r>
            <a:r>
              <a:rPr lang="zh-CN" altLang="en-US"/>
              <a:t>、自我学习</a:t>
            </a:r>
            <a:endParaRPr lang="zh-CN" altLang="en-US"/>
          </a:p>
          <a:p>
            <a:endParaRPr lang="zh-CN" altLang="en-US"/>
          </a:p>
          <a:p>
            <a:r>
              <a:rPr lang="en-US" altLang="zh-CN"/>
              <a:t>2</a:t>
            </a:r>
            <a:r>
              <a:rPr lang="zh-CN" altLang="en-US"/>
              <a:t>、工作内容</a:t>
            </a:r>
            <a:endParaRPr lang="zh-CN" altLang="en-US"/>
          </a:p>
          <a:p>
            <a:endParaRPr lang="zh-CN" altLang="en-US"/>
          </a:p>
          <a:p>
            <a:r>
              <a:rPr lang="en-US" altLang="zh-CN"/>
              <a:t>3</a:t>
            </a:r>
            <a:r>
              <a:rPr lang="zh-CN" altLang="en-US"/>
              <a:t>、解决突发情况</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958" y="57150"/>
            <a:ext cx="8343497" cy="483235"/>
          </a:xfrm>
          <a:prstGeom prst="rect">
            <a:avLst/>
          </a:prstGeom>
          <a:noFill/>
        </p:spPr>
        <p:txBody>
          <a:bodyPr wrap="square" rtlCol="0">
            <a:spAutoFit/>
          </a:bodyPr>
          <a:lstStyle/>
          <a:p>
            <a:pPr fontAlgn="auto">
              <a:defRPr/>
            </a:pPr>
            <a:r>
              <a:rPr kumimoji="0" lang="zh-CN" altLang="en-US" sz="2400" b="1" i="0" kern="1200" cap="none" spc="0" normalizeH="0" baseline="0" noProof="0" dirty="0">
                <a:solidFill>
                  <a:schemeClr val="bg1"/>
                </a:solidFill>
                <a:latin typeface="微软雅黑" panose="020B0503020204020204" pitchFamily="34" charset="-122"/>
                <a:ea typeface="微软雅黑" panose="020B0503020204020204" pitchFamily="34" charset="-122"/>
                <a:cs typeface="+mn-cs"/>
              </a:rPr>
              <a:t>二、</a:t>
            </a:r>
            <a:r>
              <a:rPr lang="en-US" altLang="zh-CN" sz="2400" b="1">
                <a:solidFill>
                  <a:schemeClr val="bg1"/>
                </a:solidFill>
                <a:effectLst/>
                <a:latin typeface="微软雅黑" panose="020B0503020204020204" pitchFamily="34" charset="-122"/>
                <a:ea typeface="微软雅黑" panose="020B0503020204020204" pitchFamily="34" charset="-122"/>
                <a:sym typeface="Impact" panose="020B0806030902050204" pitchFamily="34" charset="0"/>
              </a:rPr>
              <a:t>7-9</a:t>
            </a:r>
            <a:r>
              <a:rPr lang="zh-CN" altLang="en-US" sz="2400" b="1">
                <a:solidFill>
                  <a:schemeClr val="bg1"/>
                </a:solidFill>
                <a:effectLst/>
                <a:latin typeface="微软雅黑" panose="020B0503020204020204" pitchFamily="34" charset="-122"/>
                <a:ea typeface="微软雅黑" panose="020B0503020204020204" pitchFamily="34" charset="-122"/>
                <a:sym typeface="Impact" panose="020B0806030902050204" pitchFamily="34" charset="0"/>
              </a:rPr>
              <a:t>月工作内容</a:t>
            </a:r>
            <a:endParaRPr kumimoji="0" lang="zh-CN" altLang="en-US" sz="2400" b="1" i="0" kern="1200" cap="none" spc="0" normalizeH="0" baseline="0" noProof="0" dirty="0">
              <a:solidFill>
                <a:schemeClr val="bg1"/>
              </a:solidFill>
              <a:effectLst/>
              <a:latin typeface="微软雅黑" panose="020B0503020204020204" pitchFamily="34" charset="-122"/>
              <a:ea typeface="微软雅黑" panose="020B0503020204020204" pitchFamily="34" charset="-122"/>
              <a:cs typeface="+mn-cs"/>
              <a:sym typeface="Impact" panose="020B0806030902050204" pitchFamily="34" charset="0"/>
            </a:endParaRPr>
          </a:p>
        </p:txBody>
      </p:sp>
      <p:sp>
        <p:nvSpPr>
          <p:cNvPr id="2" name="TextBox 1"/>
          <p:cNvSpPr txBox="1"/>
          <p:nvPr/>
        </p:nvSpPr>
        <p:spPr>
          <a:xfrm>
            <a:off x="371475" y="1000125"/>
            <a:ext cx="8629650" cy="4799965"/>
          </a:xfrm>
          <a:prstGeom prst="rect">
            <a:avLst/>
          </a:prstGeom>
          <a:noFill/>
        </p:spPr>
        <p:txBody>
          <a:bodyPr wrap="square" rtlCol="0">
            <a:spAutoFit/>
          </a:bodyPr>
          <a:lstStyle/>
          <a:p>
            <a:r>
              <a:rPr lang="zh-CN" altLang="en-US" dirty="0" smtClean="0"/>
              <a:t>主要分三个部分：</a:t>
            </a:r>
            <a:endParaRPr lang="en-US" altLang="zh-CN" dirty="0" smtClean="0"/>
          </a:p>
          <a:p>
            <a:endParaRPr lang="en-US" altLang="zh-CN" dirty="0" smtClean="0"/>
          </a:p>
          <a:p>
            <a:r>
              <a:rPr lang="zh-CN" altLang="en-US" dirty="0" smtClean="0"/>
              <a:t>      一、自我学习，</a:t>
            </a:r>
            <a:r>
              <a:rPr lang="en-US" altLang="zh-CN" dirty="0" smtClean="0"/>
              <a:t>SRM</a:t>
            </a:r>
            <a:r>
              <a:rPr lang="zh-CN" altLang="en-US" dirty="0" smtClean="0"/>
              <a:t>系统的框架</a:t>
            </a:r>
            <a:r>
              <a:rPr lang="en-US" altLang="zh-CN" dirty="0" smtClean="0"/>
              <a:t>Aurora</a:t>
            </a:r>
            <a:r>
              <a:rPr lang="zh-CN" altLang="en-US" dirty="0" smtClean="0"/>
              <a:t>、</a:t>
            </a:r>
            <a:r>
              <a:rPr lang="en-US" altLang="zh-CN" dirty="0" smtClean="0"/>
              <a:t>PLSQL</a:t>
            </a:r>
            <a:r>
              <a:rPr lang="zh-CN" altLang="en-US" dirty="0" smtClean="0"/>
              <a:t>工具辅助开发、</a:t>
            </a:r>
            <a:r>
              <a:rPr lang="en-US" altLang="zh-CN" dirty="0" smtClean="0"/>
              <a:t>SRM</a:t>
            </a:r>
            <a:r>
              <a:rPr lang="zh-CN" altLang="en-US" dirty="0" smtClean="0"/>
              <a:t>系统业务逻辑；</a:t>
            </a:r>
            <a:endParaRPr lang="en-US" altLang="zh-CN" dirty="0" smtClean="0"/>
          </a:p>
          <a:p>
            <a:r>
              <a:rPr lang="en-US" altLang="zh-CN" dirty="0" smtClean="0"/>
              <a:t>1</a:t>
            </a:r>
            <a:r>
              <a:rPr lang="zh-CN" altLang="en-US" dirty="0" smtClean="0"/>
              <a:t>）学习</a:t>
            </a:r>
            <a:r>
              <a:rPr lang="en-US" altLang="zh-CN" dirty="0" smtClean="0"/>
              <a:t>SRM</a:t>
            </a:r>
            <a:r>
              <a:rPr lang="zh-CN" altLang="en-US" dirty="0" smtClean="0"/>
              <a:t>的业务</a:t>
            </a:r>
            <a:r>
              <a:rPr lang="zh-CN" altLang="en-US" dirty="0" smtClean="0"/>
              <a:t>流程；</a:t>
            </a:r>
            <a:endParaRPr lang="en-US" altLang="zh-CN" dirty="0" smtClean="0"/>
          </a:p>
          <a:p>
            <a:r>
              <a:rPr lang="en-US" altLang="zh-CN" dirty="0" smtClean="0"/>
              <a:t>2</a:t>
            </a:r>
            <a:r>
              <a:rPr lang="zh-CN" altLang="en-US" dirty="0" smtClean="0"/>
              <a:t>）学习</a:t>
            </a:r>
            <a:r>
              <a:rPr lang="en-US" altLang="zh-CN" dirty="0" smtClean="0"/>
              <a:t>SRM</a:t>
            </a:r>
            <a:r>
              <a:rPr lang="zh-CN" altLang="en-US" dirty="0" smtClean="0"/>
              <a:t>系统的框架</a:t>
            </a:r>
            <a:r>
              <a:rPr lang="en-US" altLang="zh-CN" dirty="0" smtClean="0"/>
              <a:t>Aurora</a:t>
            </a:r>
            <a:r>
              <a:rPr lang="zh-CN" altLang="en-US" dirty="0" smtClean="0"/>
              <a:t>；</a:t>
            </a:r>
            <a:endParaRPr lang="en-US" altLang="zh-CN" dirty="0" smtClean="0"/>
          </a:p>
          <a:p>
            <a:r>
              <a:rPr lang="en-US" altLang="zh-CN" dirty="0" smtClean="0"/>
              <a:t>3</a:t>
            </a:r>
            <a:r>
              <a:rPr lang="zh-CN" altLang="en-US" dirty="0" smtClean="0"/>
              <a:t>）学习使用</a:t>
            </a:r>
            <a:r>
              <a:rPr lang="en-US" altLang="zh-CN" dirty="0" smtClean="0"/>
              <a:t>PLSQL</a:t>
            </a:r>
            <a:r>
              <a:rPr lang="zh-CN" altLang="en-US" dirty="0" smtClean="0"/>
              <a:t>辅助开发</a:t>
            </a:r>
            <a:r>
              <a:rPr lang="zh-CN" altLang="en-US" dirty="0" smtClean="0"/>
              <a:t>；</a:t>
            </a:r>
            <a:endParaRPr lang="en-US" altLang="zh-CN" dirty="0" smtClean="0"/>
          </a:p>
          <a:p>
            <a:r>
              <a:rPr lang="en-US" altLang="zh-CN" dirty="0" smtClean="0"/>
              <a:t>4</a:t>
            </a:r>
            <a:r>
              <a:rPr lang="zh-CN" altLang="en-US" dirty="0" smtClean="0"/>
              <a:t>）学习</a:t>
            </a:r>
            <a:r>
              <a:rPr lang="en-US" altLang="zh-CN" dirty="0" smtClean="0"/>
              <a:t>SRM</a:t>
            </a:r>
            <a:r>
              <a:rPr lang="zh-CN" altLang="en-US" dirty="0" smtClean="0"/>
              <a:t>的业务逻辑。主要学习</a:t>
            </a:r>
            <a:r>
              <a:rPr lang="en-US" altLang="zh-CN" dirty="0" smtClean="0"/>
              <a:t>SRM</a:t>
            </a:r>
            <a:r>
              <a:rPr lang="zh-CN" altLang="en-US" dirty="0" smtClean="0"/>
              <a:t>系统的业务逻辑。</a:t>
            </a:r>
            <a:endParaRPr lang="zh-CN" altLang="en-US" dirty="0" smtClean="0"/>
          </a:p>
          <a:p>
            <a:endParaRPr lang="zh-CN" altLang="en-US" dirty="0" smtClean="0"/>
          </a:p>
          <a:p>
            <a:r>
              <a:rPr lang="zh-CN" altLang="en-US" dirty="0" smtClean="0">
                <a:sym typeface="+mn-ea"/>
              </a:rPr>
              <a:t>      二、禅道需求；</a:t>
            </a:r>
            <a:endParaRPr lang="en-US" altLang="zh-CN" dirty="0" smtClean="0"/>
          </a:p>
          <a:p>
            <a:r>
              <a:rPr lang="en-US" altLang="zh-CN" dirty="0" smtClean="0">
                <a:sym typeface="+mn-ea"/>
              </a:rPr>
              <a:t>1</a:t>
            </a:r>
            <a:r>
              <a:rPr lang="zh-CN" altLang="en-US" dirty="0" smtClean="0">
                <a:sym typeface="+mn-ea"/>
              </a:rPr>
              <a:t>）新功能的开发；</a:t>
            </a:r>
            <a:endParaRPr lang="en-US" altLang="zh-CN" dirty="0" smtClean="0"/>
          </a:p>
          <a:p>
            <a:r>
              <a:rPr lang="en-US" altLang="zh-CN" dirty="0" smtClean="0">
                <a:sym typeface="+mn-ea"/>
              </a:rPr>
              <a:t>2</a:t>
            </a:r>
            <a:r>
              <a:rPr lang="zh-CN" altLang="en-US" dirty="0" smtClean="0">
                <a:sym typeface="+mn-ea"/>
              </a:rPr>
              <a:t>）原基础上的功能的增加和优化；</a:t>
            </a:r>
            <a:endParaRPr lang="en-US" altLang="zh-CN" dirty="0" smtClean="0"/>
          </a:p>
          <a:p>
            <a:r>
              <a:rPr lang="en-US" altLang="zh-CN" dirty="0" smtClean="0">
                <a:sym typeface="+mn-ea"/>
              </a:rPr>
              <a:t>3</a:t>
            </a:r>
            <a:r>
              <a:rPr lang="zh-CN" altLang="en-US" dirty="0" smtClean="0">
                <a:sym typeface="+mn-ea"/>
              </a:rPr>
              <a:t>）</a:t>
            </a:r>
            <a:r>
              <a:rPr lang="en-US" altLang="zh-CN" dirty="0" smtClean="0">
                <a:sym typeface="+mn-ea"/>
              </a:rPr>
              <a:t>BUG</a:t>
            </a:r>
            <a:r>
              <a:rPr lang="zh-CN" altLang="en-US" dirty="0" smtClean="0">
                <a:sym typeface="+mn-ea"/>
              </a:rPr>
              <a:t>测试和优化。这些都需要开发</a:t>
            </a:r>
            <a:r>
              <a:rPr lang="en-US" altLang="zh-CN" dirty="0" smtClean="0">
                <a:sym typeface="+mn-ea"/>
              </a:rPr>
              <a:t>-</a:t>
            </a:r>
            <a:r>
              <a:rPr lang="zh-CN" altLang="en-US" dirty="0" smtClean="0">
                <a:sym typeface="+mn-ea"/>
              </a:rPr>
              <a:t>测试</a:t>
            </a:r>
            <a:r>
              <a:rPr lang="en-US" altLang="zh-CN" dirty="0" smtClean="0">
                <a:sym typeface="+mn-ea"/>
              </a:rPr>
              <a:t>-</a:t>
            </a:r>
            <a:r>
              <a:rPr lang="zh-CN" altLang="en-US" dirty="0" smtClean="0">
                <a:sym typeface="+mn-ea"/>
              </a:rPr>
              <a:t>测试通过后</a:t>
            </a:r>
            <a:r>
              <a:rPr lang="zh-CN" altLang="en-US" dirty="0" smtClean="0">
                <a:sym typeface="+mn-ea"/>
              </a:rPr>
              <a:t>发布到正式区。</a:t>
            </a:r>
            <a:endParaRPr lang="en-US" altLang="zh-CN" dirty="0" smtClean="0"/>
          </a:p>
          <a:p>
            <a:endParaRPr lang="zh-CN" altLang="en-US" dirty="0" smtClean="0"/>
          </a:p>
          <a:p>
            <a:r>
              <a:rPr lang="zh-CN" altLang="en-US" dirty="0" smtClean="0"/>
              <a:t>      三、解决日常突发情况</a:t>
            </a:r>
            <a:r>
              <a:rPr lang="zh-CN" altLang="en-US" dirty="0" smtClean="0"/>
              <a:t>。</a:t>
            </a:r>
            <a:endParaRPr lang="en-US" altLang="zh-CN" dirty="0" smtClean="0"/>
          </a:p>
          <a:p>
            <a:r>
              <a:rPr lang="en-US" altLang="zh-CN" dirty="0" smtClean="0"/>
              <a:t>1</a:t>
            </a:r>
            <a:r>
              <a:rPr lang="zh-CN" altLang="en-US" dirty="0" smtClean="0"/>
              <a:t>）业务人员反馈系统的</a:t>
            </a:r>
            <a:r>
              <a:rPr lang="en-US" altLang="zh-CN" dirty="0" smtClean="0"/>
              <a:t>bug</a:t>
            </a:r>
            <a:r>
              <a:rPr lang="zh-CN" altLang="en-US" dirty="0" smtClean="0"/>
              <a:t>；</a:t>
            </a:r>
            <a:endParaRPr lang="en-US" altLang="zh-CN" dirty="0" smtClean="0"/>
          </a:p>
          <a:p>
            <a:r>
              <a:rPr lang="en-US" altLang="zh-CN" dirty="0" smtClean="0"/>
              <a:t>2</a:t>
            </a:r>
            <a:r>
              <a:rPr lang="zh-CN" altLang="en-US" dirty="0" smtClean="0"/>
              <a:t>）和日常业务人员使用</a:t>
            </a:r>
            <a:r>
              <a:rPr lang="en-US" altLang="zh-CN" dirty="0" smtClean="0"/>
              <a:t>SRM</a:t>
            </a:r>
            <a:r>
              <a:rPr lang="zh-CN" altLang="en-US" dirty="0" smtClean="0"/>
              <a:t>出现的一些问题</a:t>
            </a:r>
            <a:r>
              <a:rPr lang="zh-CN" altLang="en-US" dirty="0" smtClean="0"/>
              <a:t>；</a:t>
            </a:r>
            <a:endParaRPr lang="en-US" altLang="zh-CN" dirty="0" smtClean="0"/>
          </a:p>
          <a:p>
            <a:r>
              <a:rPr lang="en-US" altLang="zh-CN" dirty="0" smtClean="0"/>
              <a:t>3</a:t>
            </a:r>
            <a:r>
              <a:rPr lang="zh-CN" altLang="en-US" dirty="0" smtClean="0"/>
              <a:t>）</a:t>
            </a:r>
            <a:r>
              <a:rPr lang="zh-CN" altLang="en-US" dirty="0" smtClean="0"/>
              <a:t>需求的了解和沟通。</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4480" y="785495"/>
            <a:ext cx="7988300" cy="1198880"/>
          </a:xfrm>
          <a:prstGeom prst="rect">
            <a:avLst/>
          </a:prstGeom>
          <a:noFill/>
        </p:spPr>
        <p:txBody>
          <a:bodyPr wrap="square" rtlCol="0">
            <a:spAutoFit/>
          </a:bodyPr>
          <a:p>
            <a:r>
              <a:rPr lang="zh-CN" altLang="en-US"/>
              <a:t>一、</a:t>
            </a:r>
            <a:r>
              <a:rPr lang="en-US" altLang="zh-CN"/>
              <a:t>SRM</a:t>
            </a:r>
            <a:r>
              <a:rPr lang="zh-CN" altLang="en-US"/>
              <a:t>业务流程</a:t>
            </a:r>
            <a:endParaRPr lang="zh-CN" altLang="en-US"/>
          </a:p>
          <a:p>
            <a:r>
              <a:rPr lang="zh-CN" altLang="en-US"/>
              <a:t>比较常用的业务模块</a:t>
            </a:r>
            <a:endParaRPr lang="zh-CN" altLang="en-US"/>
          </a:p>
          <a:p>
            <a:r>
              <a:rPr lang="zh-CN" altLang="en-US"/>
              <a:t>采购、销售、合作伙伴、商品、财务</a:t>
            </a:r>
            <a:endParaRPr lang="zh-CN" altLang="en-US"/>
          </a:p>
          <a:p>
            <a:endParaRPr lang="zh-CN" altLang="en-US"/>
          </a:p>
        </p:txBody>
      </p:sp>
      <p:pic>
        <p:nvPicPr>
          <p:cNvPr id="9" name="图片 8"/>
          <p:cNvPicPr>
            <a:picLocks noChangeAspect="1"/>
          </p:cNvPicPr>
          <p:nvPr/>
        </p:nvPicPr>
        <p:blipFill>
          <a:blip r:embed="rId1"/>
          <a:stretch>
            <a:fillRect/>
          </a:stretch>
        </p:blipFill>
        <p:spPr>
          <a:xfrm>
            <a:off x="1468120" y="1795145"/>
            <a:ext cx="5095875" cy="438150"/>
          </a:xfrm>
          <a:prstGeom prst="rect">
            <a:avLst/>
          </a:prstGeom>
        </p:spPr>
      </p:pic>
      <p:pic>
        <p:nvPicPr>
          <p:cNvPr id="10" name="图片 9"/>
          <p:cNvPicPr>
            <a:picLocks noChangeAspect="1"/>
          </p:cNvPicPr>
          <p:nvPr/>
        </p:nvPicPr>
        <p:blipFill>
          <a:blip r:embed="rId2"/>
          <a:stretch>
            <a:fillRect/>
          </a:stretch>
        </p:blipFill>
        <p:spPr>
          <a:xfrm>
            <a:off x="502920" y="2233295"/>
            <a:ext cx="1171575" cy="1704975"/>
          </a:xfrm>
          <a:prstGeom prst="rect">
            <a:avLst/>
          </a:prstGeom>
        </p:spPr>
      </p:pic>
      <p:pic>
        <p:nvPicPr>
          <p:cNvPr id="11" name="图片 10"/>
          <p:cNvPicPr>
            <a:picLocks noChangeAspect="1"/>
          </p:cNvPicPr>
          <p:nvPr/>
        </p:nvPicPr>
        <p:blipFill>
          <a:blip r:embed="rId3"/>
          <a:stretch>
            <a:fillRect/>
          </a:stretch>
        </p:blipFill>
        <p:spPr>
          <a:xfrm>
            <a:off x="2214880" y="2853690"/>
            <a:ext cx="1209675" cy="1304925"/>
          </a:xfrm>
          <a:prstGeom prst="rect">
            <a:avLst/>
          </a:prstGeom>
        </p:spPr>
      </p:pic>
      <p:pic>
        <p:nvPicPr>
          <p:cNvPr id="12" name="图片 11"/>
          <p:cNvPicPr>
            <a:picLocks noChangeAspect="1"/>
          </p:cNvPicPr>
          <p:nvPr/>
        </p:nvPicPr>
        <p:blipFill>
          <a:blip r:embed="rId4"/>
          <a:stretch>
            <a:fillRect/>
          </a:stretch>
        </p:blipFill>
        <p:spPr>
          <a:xfrm>
            <a:off x="878205" y="4414520"/>
            <a:ext cx="2034540" cy="1701165"/>
          </a:xfrm>
          <a:prstGeom prst="rect">
            <a:avLst/>
          </a:prstGeom>
        </p:spPr>
      </p:pic>
      <p:pic>
        <p:nvPicPr>
          <p:cNvPr id="13" name="图片 12"/>
          <p:cNvPicPr>
            <a:picLocks noChangeAspect="1"/>
          </p:cNvPicPr>
          <p:nvPr/>
        </p:nvPicPr>
        <p:blipFill>
          <a:blip r:embed="rId5"/>
          <a:stretch>
            <a:fillRect/>
          </a:stretch>
        </p:blipFill>
        <p:spPr>
          <a:xfrm>
            <a:off x="3776980" y="2506345"/>
            <a:ext cx="2505710" cy="1999615"/>
          </a:xfrm>
          <a:prstGeom prst="rect">
            <a:avLst/>
          </a:prstGeom>
        </p:spPr>
      </p:pic>
      <p:pic>
        <p:nvPicPr>
          <p:cNvPr id="14" name="图片 13"/>
          <p:cNvPicPr>
            <a:picLocks noChangeAspect="1"/>
          </p:cNvPicPr>
          <p:nvPr/>
        </p:nvPicPr>
        <p:blipFill>
          <a:blip r:embed="rId6"/>
          <a:stretch>
            <a:fillRect/>
          </a:stretch>
        </p:blipFill>
        <p:spPr>
          <a:xfrm>
            <a:off x="6563995" y="4158615"/>
            <a:ext cx="1412240" cy="1630045"/>
          </a:xfrm>
          <a:prstGeom prst="rect">
            <a:avLst/>
          </a:prstGeom>
        </p:spPr>
      </p:pic>
      <p:cxnSp>
        <p:nvCxnSpPr>
          <p:cNvPr id="15" name="直接箭头连接符 14"/>
          <p:cNvCxnSpPr/>
          <p:nvPr/>
        </p:nvCxnSpPr>
        <p:spPr>
          <a:xfrm flipV="1">
            <a:off x="1273175" y="2154555"/>
            <a:ext cx="391795" cy="3702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905760" y="2122170"/>
            <a:ext cx="522605" cy="903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876165" y="2209165"/>
            <a:ext cx="435610" cy="620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5594985" y="2219960"/>
            <a:ext cx="1545590" cy="2296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1849755" y="2132965"/>
            <a:ext cx="2373630" cy="2775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1041400"/>
            <a:ext cx="8229600" cy="1753235"/>
          </a:xfrm>
          <a:prstGeom prst="rect">
            <a:avLst/>
          </a:prstGeom>
          <a:noFill/>
        </p:spPr>
        <p:txBody>
          <a:bodyPr wrap="square" rtlCol="0">
            <a:spAutoFit/>
          </a:bodyPr>
          <a:p>
            <a:r>
              <a:rPr lang="zh-CN" altLang="en-US">
                <a:sym typeface="+mn-ea"/>
              </a:rPr>
              <a:t>二、</a:t>
            </a:r>
            <a:r>
              <a:rPr lang="en-US" altLang="zh-CN">
                <a:sym typeface="+mn-ea"/>
              </a:rPr>
              <a:t>SRM</a:t>
            </a:r>
            <a:r>
              <a:rPr lang="zh-CN" altLang="en-US">
                <a:sym typeface="+mn-ea"/>
              </a:rPr>
              <a:t>系统框架</a:t>
            </a:r>
            <a:endParaRPr lang="zh-CN" altLang="en-US"/>
          </a:p>
          <a:p>
            <a:r>
              <a:rPr lang="en-US" altLang="zh-CN">
                <a:sym typeface="+mn-ea"/>
              </a:rPr>
              <a:t>SCREEN</a:t>
            </a:r>
            <a:r>
              <a:rPr lang="zh-CN" altLang="en-US">
                <a:sym typeface="+mn-ea"/>
              </a:rPr>
              <a:t>（页面）、</a:t>
            </a:r>
            <a:r>
              <a:rPr lang="en-US" altLang="zh-CN">
                <a:sym typeface="+mn-ea"/>
              </a:rPr>
              <a:t>SVC</a:t>
            </a:r>
            <a:r>
              <a:rPr lang="zh-CN" altLang="en-US">
                <a:sym typeface="+mn-ea"/>
              </a:rPr>
              <a:t>（数据中转）、</a:t>
            </a:r>
            <a:r>
              <a:rPr lang="en-US" altLang="zh-CN">
                <a:sym typeface="+mn-ea"/>
              </a:rPr>
              <a:t>BM</a:t>
            </a:r>
            <a:r>
              <a:rPr lang="zh-CN" altLang="en-US">
                <a:sym typeface="+mn-ea"/>
              </a:rPr>
              <a:t>（数据操作）</a:t>
            </a:r>
            <a:endParaRPr lang="zh-CN" altLang="en-US"/>
          </a:p>
          <a:p>
            <a:r>
              <a:rPr lang="zh-CN" altLang="en-US">
                <a:sym typeface="+mn-ea"/>
              </a:rPr>
              <a:t>主要学习框架组件的使用，开发时候可以配合开发文档快速查找自己所需要的组件进行开发</a:t>
            </a:r>
            <a:endParaRPr lang="zh-CN" altLang="en-US"/>
          </a:p>
          <a:p>
            <a:endParaRPr lang="zh-CN" altLang="en-US"/>
          </a:p>
          <a:p>
            <a:endParaRPr lang="zh-CN" altLang="en-US"/>
          </a:p>
        </p:txBody>
      </p:sp>
      <p:sp>
        <p:nvSpPr>
          <p:cNvPr id="5" name="流程图: 可选过程 4"/>
          <p:cNvSpPr/>
          <p:nvPr/>
        </p:nvSpPr>
        <p:spPr>
          <a:xfrm>
            <a:off x="479425" y="3701415"/>
            <a:ext cx="1913890" cy="102235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sym typeface="+mn-ea"/>
              </a:rPr>
              <a:t>SCREEN</a:t>
            </a:r>
            <a:r>
              <a:rPr lang="zh-CN" altLang="en-US">
                <a:sym typeface="+mn-ea"/>
              </a:rPr>
              <a:t>文件是进行展示</a:t>
            </a:r>
            <a:endParaRPr lang="zh-CN" altLang="en-US"/>
          </a:p>
        </p:txBody>
      </p:sp>
      <p:sp>
        <p:nvSpPr>
          <p:cNvPr id="7" name="流程图: 可选过程 6"/>
          <p:cNvSpPr/>
          <p:nvPr/>
        </p:nvSpPr>
        <p:spPr>
          <a:xfrm>
            <a:off x="5190490" y="3701415"/>
            <a:ext cx="987425" cy="102235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sym typeface="+mn-ea"/>
              </a:rPr>
              <a:t>PLSQL</a:t>
            </a:r>
            <a:endParaRPr lang="zh-CN" altLang="en-US"/>
          </a:p>
        </p:txBody>
      </p:sp>
      <p:sp>
        <p:nvSpPr>
          <p:cNvPr id="11" name="流程图: 可选过程 10"/>
          <p:cNvSpPr/>
          <p:nvPr/>
        </p:nvSpPr>
        <p:spPr>
          <a:xfrm>
            <a:off x="3060700" y="3701415"/>
            <a:ext cx="1470025" cy="102235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sym typeface="+mn-ea"/>
              </a:rPr>
              <a:t>BM</a:t>
            </a:r>
            <a:r>
              <a:rPr lang="zh-CN" altLang="en-US">
                <a:sym typeface="+mn-ea"/>
              </a:rPr>
              <a:t>或者</a:t>
            </a:r>
            <a:r>
              <a:rPr lang="en-US" altLang="zh-CN">
                <a:sym typeface="+mn-ea"/>
              </a:rPr>
              <a:t>SVC</a:t>
            </a:r>
            <a:r>
              <a:rPr lang="zh-CN" altLang="en-US">
                <a:sym typeface="+mn-ea"/>
              </a:rPr>
              <a:t>文件</a:t>
            </a:r>
            <a:endParaRPr lang="zh-CN" altLang="en-US"/>
          </a:p>
        </p:txBody>
      </p:sp>
      <p:sp>
        <p:nvSpPr>
          <p:cNvPr id="12" name="流程图: 可选过程 11"/>
          <p:cNvSpPr/>
          <p:nvPr/>
        </p:nvSpPr>
        <p:spPr>
          <a:xfrm>
            <a:off x="6837045" y="3701415"/>
            <a:ext cx="1762125" cy="102235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sym typeface="+mn-ea"/>
              </a:rPr>
              <a:t>ORACLE</a:t>
            </a:r>
            <a:r>
              <a:rPr lang="zh-CN" altLang="en-US">
                <a:sym typeface="+mn-ea"/>
              </a:rPr>
              <a:t>数据库</a:t>
            </a:r>
            <a:endParaRPr lang="zh-CN" altLang="en-US"/>
          </a:p>
        </p:txBody>
      </p:sp>
      <p:sp>
        <p:nvSpPr>
          <p:cNvPr id="13" name="下弧形箭头 12"/>
          <p:cNvSpPr/>
          <p:nvPr/>
        </p:nvSpPr>
        <p:spPr>
          <a:xfrm>
            <a:off x="1338580" y="4723765"/>
            <a:ext cx="2700020" cy="88201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4" name="文本框 13"/>
          <p:cNvSpPr txBox="1"/>
          <p:nvPr/>
        </p:nvSpPr>
        <p:spPr>
          <a:xfrm>
            <a:off x="1172210" y="5605780"/>
            <a:ext cx="2567940" cy="645160"/>
          </a:xfrm>
          <a:prstGeom prst="rect">
            <a:avLst/>
          </a:prstGeom>
          <a:noFill/>
        </p:spPr>
        <p:txBody>
          <a:bodyPr wrap="square" rtlCol="0">
            <a:spAutoFit/>
          </a:bodyPr>
          <a:p>
            <a:r>
              <a:rPr lang="en-US" altLang="zh-CN"/>
              <a:t>SCREEN</a:t>
            </a:r>
            <a:r>
              <a:rPr lang="zh-CN" altLang="en-US"/>
              <a:t>文件通过</a:t>
            </a:r>
            <a:r>
              <a:rPr lang="en-US" altLang="zh-CN"/>
              <a:t>dataset</a:t>
            </a:r>
            <a:r>
              <a:rPr lang="zh-CN" altLang="en-US"/>
              <a:t>与</a:t>
            </a:r>
            <a:r>
              <a:rPr lang="en-US" altLang="zh-CN"/>
              <a:t>bm</a:t>
            </a:r>
            <a:r>
              <a:rPr lang="zh-CN" altLang="en-US"/>
              <a:t>文件进行数据交换</a:t>
            </a:r>
            <a:endParaRPr lang="zh-CN" altLang="en-US"/>
          </a:p>
        </p:txBody>
      </p:sp>
      <p:sp>
        <p:nvSpPr>
          <p:cNvPr id="18" name="上弧形箭头 17"/>
          <p:cNvSpPr/>
          <p:nvPr/>
        </p:nvSpPr>
        <p:spPr>
          <a:xfrm>
            <a:off x="3582035" y="2809875"/>
            <a:ext cx="2273935" cy="8915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文本框 18"/>
          <p:cNvSpPr txBox="1"/>
          <p:nvPr/>
        </p:nvSpPr>
        <p:spPr>
          <a:xfrm>
            <a:off x="1172210" y="2531745"/>
            <a:ext cx="2409825" cy="922020"/>
          </a:xfrm>
          <a:prstGeom prst="rect">
            <a:avLst/>
          </a:prstGeom>
          <a:noFill/>
        </p:spPr>
        <p:txBody>
          <a:bodyPr wrap="square" rtlCol="0">
            <a:spAutoFit/>
          </a:bodyPr>
          <a:p>
            <a:r>
              <a:rPr lang="en-US" altLang="zh-CN" u="sng"/>
              <a:t>SVC</a:t>
            </a:r>
            <a:r>
              <a:rPr lang="zh-CN" altLang="en-US" u="sng"/>
              <a:t>就是将复杂的数据进行收集然后分给不同的</a:t>
            </a:r>
            <a:r>
              <a:rPr lang="en-US" altLang="zh-CN" u="sng"/>
              <a:t>bm</a:t>
            </a:r>
            <a:r>
              <a:rPr lang="zh-CN" altLang="en-US" u="sng"/>
              <a:t>文件处理</a:t>
            </a:r>
            <a:endParaRPr lang="zh-CN" altLang="en-US" u="sng"/>
          </a:p>
        </p:txBody>
      </p:sp>
      <p:sp>
        <p:nvSpPr>
          <p:cNvPr id="20" name="文本框 19"/>
          <p:cNvSpPr txBox="1"/>
          <p:nvPr/>
        </p:nvSpPr>
        <p:spPr>
          <a:xfrm>
            <a:off x="3809365" y="2149475"/>
            <a:ext cx="2610485" cy="645160"/>
          </a:xfrm>
          <a:prstGeom prst="rect">
            <a:avLst/>
          </a:prstGeom>
          <a:noFill/>
        </p:spPr>
        <p:txBody>
          <a:bodyPr wrap="square" rtlCol="0">
            <a:spAutoFit/>
          </a:bodyPr>
          <a:p>
            <a:r>
              <a:rPr lang="zh-CN" altLang="en-US"/>
              <a:t>通过</a:t>
            </a:r>
            <a:r>
              <a:rPr lang="en-US" altLang="zh-CN"/>
              <a:t>PLSQL</a:t>
            </a:r>
            <a:r>
              <a:rPr lang="zh-CN" altLang="en-US"/>
              <a:t>进行数据的处理</a:t>
            </a:r>
            <a:r>
              <a:rPr lang="en-US" altLang="zh-CN"/>
              <a:t>/</a:t>
            </a:r>
            <a:r>
              <a:rPr lang="zh-CN" altLang="en-US"/>
              <a:t>存储过程和函数</a:t>
            </a:r>
            <a:endParaRPr lang="zh-CN" altLang="en-US"/>
          </a:p>
        </p:txBody>
      </p:sp>
      <p:sp>
        <p:nvSpPr>
          <p:cNvPr id="21" name="文本框 20"/>
          <p:cNvSpPr txBox="1"/>
          <p:nvPr/>
        </p:nvSpPr>
        <p:spPr>
          <a:xfrm>
            <a:off x="4439920" y="4845685"/>
            <a:ext cx="1552575" cy="1198880"/>
          </a:xfrm>
          <a:prstGeom prst="rect">
            <a:avLst/>
          </a:prstGeom>
          <a:noFill/>
        </p:spPr>
        <p:txBody>
          <a:bodyPr wrap="square" rtlCol="0">
            <a:spAutoFit/>
          </a:bodyPr>
          <a:p>
            <a:r>
              <a:rPr lang="zh-CN" altLang="en-US" u="sng"/>
              <a:t>存储过程和函数是业务逻辑处理的地方</a:t>
            </a:r>
            <a:endParaRPr lang="zh-CN" altLang="en-US" u="sng"/>
          </a:p>
        </p:txBody>
      </p:sp>
      <p:sp>
        <p:nvSpPr>
          <p:cNvPr id="22" name="文本框 21"/>
          <p:cNvSpPr txBox="1"/>
          <p:nvPr/>
        </p:nvSpPr>
        <p:spPr>
          <a:xfrm>
            <a:off x="5992495" y="5399405"/>
            <a:ext cx="1709420" cy="645160"/>
          </a:xfrm>
          <a:prstGeom prst="rect">
            <a:avLst/>
          </a:prstGeom>
          <a:noFill/>
        </p:spPr>
        <p:txBody>
          <a:bodyPr wrap="square" rtlCol="0">
            <a:spAutoFit/>
          </a:bodyPr>
          <a:p>
            <a:r>
              <a:rPr lang="zh-CN" altLang="en-US"/>
              <a:t>进行数据信息的交换</a:t>
            </a:r>
            <a:endParaRPr lang="zh-CN" altLang="en-US"/>
          </a:p>
        </p:txBody>
      </p:sp>
      <p:sp>
        <p:nvSpPr>
          <p:cNvPr id="23" name="下弧形箭头 22"/>
          <p:cNvSpPr/>
          <p:nvPr/>
        </p:nvSpPr>
        <p:spPr>
          <a:xfrm>
            <a:off x="5638800" y="4723765"/>
            <a:ext cx="2417445" cy="6756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5745" y="706755"/>
            <a:ext cx="7696200" cy="2306955"/>
          </a:xfrm>
          <a:prstGeom prst="rect">
            <a:avLst/>
          </a:prstGeom>
          <a:noFill/>
        </p:spPr>
        <p:txBody>
          <a:bodyPr wrap="square" rtlCol="0">
            <a:spAutoFit/>
          </a:bodyPr>
          <a:p>
            <a:r>
              <a:rPr lang="zh-CN" altLang="en-US">
                <a:sym typeface="+mn-ea"/>
              </a:rPr>
              <a:t>三、</a:t>
            </a:r>
            <a:r>
              <a:rPr lang="en-US" altLang="zh-CN">
                <a:sym typeface="+mn-ea"/>
              </a:rPr>
              <a:t>PLSQL</a:t>
            </a:r>
            <a:r>
              <a:rPr lang="zh-CN" altLang="en-US">
                <a:sym typeface="+mn-ea"/>
              </a:rPr>
              <a:t>的使用</a:t>
            </a:r>
            <a:endParaRPr lang="zh-CN" altLang="en-US"/>
          </a:p>
          <a:p>
            <a:r>
              <a:rPr lang="zh-CN" altLang="en-US">
                <a:sym typeface="+mn-ea"/>
              </a:rPr>
              <a:t>数据的基本操作</a:t>
            </a:r>
            <a:endParaRPr lang="zh-CN" altLang="en-US"/>
          </a:p>
          <a:p>
            <a:r>
              <a:rPr lang="zh-CN" altLang="en-US">
                <a:sym typeface="+mn-ea"/>
              </a:rPr>
              <a:t>编写</a:t>
            </a:r>
            <a:r>
              <a:rPr lang="en-US" altLang="zh-CN">
                <a:sym typeface="+mn-ea"/>
              </a:rPr>
              <a:t>PKG</a:t>
            </a:r>
            <a:r>
              <a:rPr lang="zh-CN" altLang="en-US">
                <a:sym typeface="+mn-ea"/>
              </a:rPr>
              <a:t>和存储过程，测试模式辅助开发</a:t>
            </a:r>
            <a:endParaRPr lang="zh-CN" altLang="en-US">
              <a:sym typeface="+mn-ea"/>
            </a:endParaRPr>
          </a:p>
          <a:p>
            <a:endParaRPr lang="zh-CN" altLang="en-US">
              <a:sym typeface="+mn-ea"/>
            </a:endParaRPr>
          </a:p>
          <a:p>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4683760" y="2300605"/>
            <a:ext cx="3934460" cy="1684655"/>
          </a:xfrm>
          <a:prstGeom prst="rect">
            <a:avLst/>
          </a:prstGeom>
        </p:spPr>
      </p:pic>
      <p:pic>
        <p:nvPicPr>
          <p:cNvPr id="5" name="图片 4"/>
          <p:cNvPicPr>
            <a:picLocks noChangeAspect="1"/>
          </p:cNvPicPr>
          <p:nvPr/>
        </p:nvPicPr>
        <p:blipFill>
          <a:blip r:embed="rId2"/>
          <a:stretch>
            <a:fillRect/>
          </a:stretch>
        </p:blipFill>
        <p:spPr>
          <a:xfrm>
            <a:off x="245745" y="1861185"/>
            <a:ext cx="4438015" cy="1164590"/>
          </a:xfrm>
          <a:prstGeom prst="rect">
            <a:avLst/>
          </a:prstGeom>
        </p:spPr>
      </p:pic>
      <p:pic>
        <p:nvPicPr>
          <p:cNvPr id="6" name="图片 5"/>
          <p:cNvPicPr>
            <a:picLocks noChangeAspect="1"/>
          </p:cNvPicPr>
          <p:nvPr/>
        </p:nvPicPr>
        <p:blipFill>
          <a:blip r:embed="rId3"/>
          <a:stretch>
            <a:fillRect/>
          </a:stretch>
        </p:blipFill>
        <p:spPr>
          <a:xfrm>
            <a:off x="355600" y="3025775"/>
            <a:ext cx="3993515" cy="3580765"/>
          </a:xfrm>
          <a:prstGeom prst="rect">
            <a:avLst/>
          </a:prstGeom>
        </p:spPr>
      </p:pic>
      <p:sp>
        <p:nvSpPr>
          <p:cNvPr id="7" name="文本框 6"/>
          <p:cNvSpPr txBox="1"/>
          <p:nvPr/>
        </p:nvSpPr>
        <p:spPr>
          <a:xfrm>
            <a:off x="1366520" y="6423660"/>
            <a:ext cx="3624580" cy="368300"/>
          </a:xfrm>
          <a:prstGeom prst="rect">
            <a:avLst/>
          </a:prstGeom>
          <a:noFill/>
        </p:spPr>
        <p:txBody>
          <a:bodyPr wrap="square" rtlCol="0">
            <a:spAutoFit/>
          </a:bodyPr>
          <a:p>
            <a:r>
              <a:rPr lang="zh-CN" altLang="en-US"/>
              <a:t>包头的声明；还有包体的编写</a:t>
            </a:r>
            <a:endParaRPr lang="zh-CN" altLang="en-US"/>
          </a:p>
        </p:txBody>
      </p:sp>
      <p:sp>
        <p:nvSpPr>
          <p:cNvPr id="8" name="文本框 7"/>
          <p:cNvSpPr txBox="1"/>
          <p:nvPr/>
        </p:nvSpPr>
        <p:spPr>
          <a:xfrm>
            <a:off x="4683760" y="1655445"/>
            <a:ext cx="3935095" cy="645160"/>
          </a:xfrm>
          <a:prstGeom prst="rect">
            <a:avLst/>
          </a:prstGeom>
          <a:noFill/>
        </p:spPr>
        <p:txBody>
          <a:bodyPr wrap="square" rtlCol="0">
            <a:spAutoFit/>
          </a:bodyPr>
          <a:p>
            <a:r>
              <a:rPr lang="zh-CN" altLang="en-US"/>
              <a:t>测试模式：对于定义为in类型的参数，需要给该参数的Value输入值</a:t>
            </a:r>
            <a:endParaRPr lang="zh-CN" altLang="en-US"/>
          </a:p>
        </p:txBody>
      </p:sp>
      <p:sp>
        <p:nvSpPr>
          <p:cNvPr id="4" name="圆角矩形 3"/>
          <p:cNvSpPr/>
          <p:nvPr/>
        </p:nvSpPr>
        <p:spPr>
          <a:xfrm>
            <a:off x="4751705" y="4321175"/>
            <a:ext cx="3483610" cy="8496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测试模式下，可以更仔细的分析数据逻辑的执行过程，是分析存储过程的好帮手</a:t>
            </a:r>
            <a:endParaRPr lang="zh-CN" altLang="en-US"/>
          </a:p>
        </p:txBody>
      </p:sp>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2391</Words>
  <Application>WPS 演示</Application>
  <PresentationFormat>全屏显示(4:3)</PresentationFormat>
  <Paragraphs>202</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宋体</vt:lpstr>
      <vt:lpstr>Wingdings</vt:lpstr>
      <vt:lpstr>微软雅黑</vt:lpstr>
      <vt:lpstr>Impact</vt:lpstr>
      <vt:lpstr>Calibri</vt:lpstr>
      <vt:lpstr>黑体</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guanjiale</dc:creator>
  <cp:lastModifiedBy>Administrator</cp:lastModifiedBy>
  <cp:revision>760</cp:revision>
  <dcterms:created xsi:type="dcterms:W3CDTF">2016-07-20T03:14:00Z</dcterms:created>
  <dcterms:modified xsi:type="dcterms:W3CDTF">2019-09-26T05:50:08Z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y fmtid="{D5CDD505-2E9C-101B-9397-08002B2CF9AE}" pid="3" name="KSORubyTemplateID">
    <vt:lpwstr>2</vt:lpwstr>
  </property>
</Properties>
</file>