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78" r:id="rId1"/>
  </p:sldMasterIdLst>
  <p:notesMasterIdLst>
    <p:notesMasterId r:id="rId35"/>
  </p:notesMasterIdLst>
  <p:handoutMasterIdLst>
    <p:handoutMasterId r:id="rId36"/>
  </p:handoutMasterIdLst>
  <p:sldIdLst>
    <p:sldId id="636" r:id="rId2"/>
    <p:sldId id="621" r:id="rId3"/>
    <p:sldId id="622" r:id="rId4"/>
    <p:sldId id="625" r:id="rId5"/>
    <p:sldId id="626" r:id="rId6"/>
    <p:sldId id="627" r:id="rId7"/>
    <p:sldId id="629" r:id="rId8"/>
    <p:sldId id="631" r:id="rId9"/>
    <p:sldId id="587" r:id="rId10"/>
    <p:sldId id="589" r:id="rId11"/>
    <p:sldId id="590" r:id="rId12"/>
    <p:sldId id="632" r:id="rId13"/>
    <p:sldId id="594" r:id="rId14"/>
    <p:sldId id="599" r:id="rId15"/>
    <p:sldId id="601" r:id="rId16"/>
    <p:sldId id="600" r:id="rId17"/>
    <p:sldId id="595" r:id="rId18"/>
    <p:sldId id="610" r:id="rId19"/>
    <p:sldId id="602" r:id="rId20"/>
    <p:sldId id="611" r:id="rId21"/>
    <p:sldId id="605" r:id="rId22"/>
    <p:sldId id="612" r:id="rId23"/>
    <p:sldId id="613" r:id="rId24"/>
    <p:sldId id="614" r:id="rId25"/>
    <p:sldId id="616" r:id="rId26"/>
    <p:sldId id="604" r:id="rId27"/>
    <p:sldId id="615" r:id="rId28"/>
    <p:sldId id="618" r:id="rId29"/>
    <p:sldId id="593" r:id="rId30"/>
    <p:sldId id="607" r:id="rId31"/>
    <p:sldId id="637" r:id="rId32"/>
    <p:sldId id="608" r:id="rId33"/>
    <p:sldId id="609" r:id="rId34"/>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00FF00"/>
    <a:srgbClr val="3333CC"/>
    <a:srgbClr val="E73935"/>
    <a:srgbClr val="FF4343"/>
    <a:srgbClr val="FF4350"/>
    <a:srgbClr val="FF5050"/>
    <a:srgbClr val="4A7EBB"/>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25" autoAdjust="0"/>
    <p:restoredTop sz="94660" autoAdjust="0"/>
  </p:normalViewPr>
  <p:slideViewPr>
    <p:cSldViewPr>
      <p:cViewPr varScale="1">
        <p:scale>
          <a:sx n="88" d="100"/>
          <a:sy n="88" d="100"/>
        </p:scale>
        <p:origin x="1450" y="72"/>
      </p:cViewPr>
      <p:guideLst>
        <p:guide orient="horz" pos="2160"/>
        <p:guide pos="2880"/>
      </p:guideLst>
    </p:cSldViewPr>
  </p:slideViewPr>
  <p:outlineViewPr>
    <p:cViewPr>
      <p:scale>
        <a:sx n="33" d="100"/>
        <a:sy n="33" d="100"/>
      </p:scale>
      <p:origin x="0" y="40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73FEADF2-46CE-4055-955E-B091289F425C}" type="datetimeFigureOut">
              <a:rPr lang="zh-CN" altLang="en-US" smtClean="0"/>
              <a:pPr/>
              <a:t>2017/11/19</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14FA211B-7FB4-4643-A23B-EABFB41EFF5D}" type="slidenum">
              <a:rPr lang="zh-CN" altLang="en-US" smtClean="0"/>
              <a:pPr/>
              <a:t>‹#›</a:t>
            </a:fld>
            <a:endParaRPr lang="zh-CN" altLang="en-US"/>
          </a:p>
        </p:txBody>
      </p:sp>
    </p:spTree>
    <p:extLst>
      <p:ext uri="{BB962C8B-B14F-4D97-AF65-F5344CB8AC3E}">
        <p14:creationId xmlns:p14="http://schemas.microsoft.com/office/powerpoint/2010/main" val="2750244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31" tIns="49515" rIns="99031" bIns="49515" numCol="1" anchor="t" anchorCtr="0" compatLnSpc="1">
            <a:prstTxWarp prst="textNoShape">
              <a:avLst/>
            </a:prstTxWarp>
          </a:bodyPr>
          <a:lstStyle>
            <a:lvl1pPr defTabSz="990600">
              <a:defRPr sz="1300">
                <a:ea typeface="宋体" pitchFamily="2" charset="-122"/>
              </a:defRPr>
            </a:lvl1pPr>
          </a:lstStyle>
          <a:p>
            <a:pPr>
              <a:defRPr/>
            </a:pPr>
            <a:endParaRPr lang="en-US" altLang="zh-CN"/>
          </a:p>
        </p:txBody>
      </p:sp>
      <p:sp>
        <p:nvSpPr>
          <p:cNvPr id="218115" name="Rectangle 3"/>
          <p:cNvSpPr>
            <a:spLocks noGrp="1" noChangeArrowheads="1"/>
          </p:cNvSpPr>
          <p:nvPr>
            <p:ph type="dt" idx="1"/>
          </p:nvPr>
        </p:nvSpPr>
        <p:spPr bwMode="auto">
          <a:xfrm>
            <a:off x="4021138" y="0"/>
            <a:ext cx="3076575" cy="511175"/>
          </a:xfrm>
          <a:prstGeom prst="rect">
            <a:avLst/>
          </a:prstGeom>
          <a:noFill/>
          <a:ln>
            <a:noFill/>
          </a:ln>
          <a:effectLst/>
          <a:extLst/>
        </p:spPr>
        <p:txBody>
          <a:bodyPr vert="horz" wrap="square" lIns="99031" tIns="49515" rIns="99031" bIns="49515" numCol="1" anchor="t" anchorCtr="0" compatLnSpc="1">
            <a:prstTxWarp prst="textNoShape">
              <a:avLst/>
            </a:prstTxWarp>
          </a:bodyPr>
          <a:lstStyle>
            <a:lvl1pPr algn="r" defTabSz="990600">
              <a:defRPr sz="1300">
                <a:ea typeface="宋体" pitchFamily="2" charset="-122"/>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p:spPr>
      </p:sp>
      <p:sp>
        <p:nvSpPr>
          <p:cNvPr id="218117" name="Rectangle 5"/>
          <p:cNvSpPr>
            <a:spLocks noGrp="1" noChangeArrowheads="1"/>
          </p:cNvSpPr>
          <p:nvPr>
            <p:ph type="body" sz="quarter" idx="3"/>
          </p:nvPr>
        </p:nvSpPr>
        <p:spPr bwMode="auto">
          <a:xfrm>
            <a:off x="709613" y="4860925"/>
            <a:ext cx="5680075" cy="4605338"/>
          </a:xfrm>
          <a:prstGeom prst="rect">
            <a:avLst/>
          </a:prstGeom>
          <a:noFill/>
          <a:ln>
            <a:noFill/>
          </a:ln>
          <a:effectLst/>
          <a:extLst/>
        </p:spPr>
        <p:txBody>
          <a:bodyPr vert="horz" wrap="square" lIns="99031" tIns="49515" rIns="99031" bIns="4951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8118" name="Rectangle 6"/>
          <p:cNvSpPr>
            <a:spLocks noGrp="1" noChangeArrowheads="1"/>
          </p:cNvSpPr>
          <p:nvPr>
            <p:ph type="ftr" sz="quarter" idx="4"/>
          </p:nvPr>
        </p:nvSpPr>
        <p:spPr bwMode="auto">
          <a:xfrm>
            <a:off x="0" y="9721850"/>
            <a:ext cx="3076575" cy="511175"/>
          </a:xfrm>
          <a:prstGeom prst="rect">
            <a:avLst/>
          </a:prstGeom>
          <a:noFill/>
          <a:ln>
            <a:noFill/>
          </a:ln>
          <a:effectLst/>
          <a:extLst/>
        </p:spPr>
        <p:txBody>
          <a:bodyPr vert="horz" wrap="square" lIns="99031" tIns="49515" rIns="99031" bIns="49515" numCol="1" anchor="b" anchorCtr="0" compatLnSpc="1">
            <a:prstTxWarp prst="textNoShape">
              <a:avLst/>
            </a:prstTxWarp>
          </a:bodyPr>
          <a:lstStyle>
            <a:lvl1pPr defTabSz="990600">
              <a:defRPr sz="1300">
                <a:ea typeface="宋体" pitchFamily="2" charset="-122"/>
              </a:defRPr>
            </a:lvl1pPr>
          </a:lstStyle>
          <a:p>
            <a:pPr>
              <a:defRPr/>
            </a:pPr>
            <a:endParaRPr lang="en-US" altLang="zh-CN"/>
          </a:p>
        </p:txBody>
      </p:sp>
      <p:sp>
        <p:nvSpPr>
          <p:cNvPr id="218119" name="Rectangle 7"/>
          <p:cNvSpPr>
            <a:spLocks noGrp="1" noChangeArrowheads="1"/>
          </p:cNvSpPr>
          <p:nvPr>
            <p:ph type="sldNum" sz="quarter" idx="5"/>
          </p:nvPr>
        </p:nvSpPr>
        <p:spPr bwMode="auto">
          <a:xfrm>
            <a:off x="4021138" y="9721850"/>
            <a:ext cx="3076575" cy="511175"/>
          </a:xfrm>
          <a:prstGeom prst="rect">
            <a:avLst/>
          </a:prstGeom>
          <a:noFill/>
          <a:ln>
            <a:noFill/>
          </a:ln>
          <a:effectLst/>
          <a:extLst/>
        </p:spPr>
        <p:txBody>
          <a:bodyPr vert="horz" wrap="square" lIns="99031" tIns="49515" rIns="99031" bIns="49515" numCol="1" anchor="b" anchorCtr="0" compatLnSpc="1">
            <a:prstTxWarp prst="textNoShape">
              <a:avLst/>
            </a:prstTxWarp>
          </a:bodyPr>
          <a:lstStyle>
            <a:lvl1pPr algn="r" defTabSz="990600">
              <a:defRPr sz="1300">
                <a:ea typeface="宋体" pitchFamily="2" charset="-122"/>
              </a:defRPr>
            </a:lvl1pPr>
          </a:lstStyle>
          <a:p>
            <a:pPr>
              <a:defRPr/>
            </a:pPr>
            <a:fld id="{D818D787-4C77-4DC5-A7E7-B7F7D93A3AB1}" type="slidenum">
              <a:rPr lang="en-US" altLang="zh-CN"/>
              <a:pPr>
                <a:defRPr/>
              </a:pPr>
              <a:t>‹#›</a:t>
            </a:fld>
            <a:endParaRPr lang="en-US" altLang="zh-CN"/>
          </a:p>
        </p:txBody>
      </p:sp>
    </p:spTree>
    <p:extLst>
      <p:ext uri="{BB962C8B-B14F-4D97-AF65-F5344CB8AC3E}">
        <p14:creationId xmlns:p14="http://schemas.microsoft.com/office/powerpoint/2010/main" val="310358419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65420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10</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1452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11</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83175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p:spPr>
        <p:txBody>
          <a:bodyPr/>
          <a:lstStyle/>
          <a:p>
            <a:pPr eaLnBrk="1" hangingPunct="1"/>
            <a:endParaRPr lang="zh-CN" altLang="en-US" smtClean="0">
              <a:ea typeface="宋体" charset="-122"/>
            </a:endParaRPr>
          </a:p>
        </p:txBody>
      </p:sp>
      <p:sp>
        <p:nvSpPr>
          <p:cNvPr id="6" name="灯片编号占位符 5"/>
          <p:cNvSpPr>
            <a:spLocks noGrp="1"/>
          </p:cNvSpPr>
          <p:nvPr>
            <p:ph type="sldNum" sz="quarter" idx="10"/>
          </p:nvPr>
        </p:nvSpPr>
        <p:spPr/>
        <p:txBody>
          <a:bodyPr/>
          <a:lstStyle/>
          <a:p>
            <a:pPr>
              <a:defRPr/>
            </a:pPr>
            <a:fld id="{D818D787-4C77-4DC5-A7E7-B7F7D93A3AB1}" type="slidenum">
              <a:rPr lang="en-US" altLang="zh-CN" smtClean="0"/>
              <a:pPr>
                <a:defRPr/>
              </a:pPr>
              <a:t>12</a:t>
            </a:fld>
            <a:endParaRPr lang="en-US" altLang="zh-CN"/>
          </a:p>
        </p:txBody>
      </p:sp>
    </p:spTree>
    <p:extLst>
      <p:ext uri="{BB962C8B-B14F-4D97-AF65-F5344CB8AC3E}">
        <p14:creationId xmlns:p14="http://schemas.microsoft.com/office/powerpoint/2010/main" val="1906622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13</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56773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14</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27139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15</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48232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16</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59276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17</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39272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18</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3986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19</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34238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p:spPr>
        <p:txBody>
          <a:bodyPr/>
          <a:lstStyle/>
          <a:p>
            <a:endParaRPr lang="zh-CN" altLang="en-US" smtClean="0">
              <a:ea typeface="宋体" charset="-122"/>
            </a:endParaRPr>
          </a:p>
        </p:txBody>
      </p:sp>
      <p:sp>
        <p:nvSpPr>
          <p:cNvPr id="6" name="灯片编号占位符 5"/>
          <p:cNvSpPr>
            <a:spLocks noGrp="1"/>
          </p:cNvSpPr>
          <p:nvPr>
            <p:ph type="sldNum" sz="quarter" idx="10"/>
          </p:nvPr>
        </p:nvSpPr>
        <p:spPr/>
        <p:txBody>
          <a:bodyPr/>
          <a:lstStyle/>
          <a:p>
            <a:pPr>
              <a:defRPr/>
            </a:pPr>
            <a:fld id="{D818D787-4C77-4DC5-A7E7-B7F7D93A3AB1}" type="slidenum">
              <a:rPr lang="en-US" altLang="zh-CN" smtClean="0"/>
              <a:pPr>
                <a:defRPr/>
              </a:pPr>
              <a:t>2</a:t>
            </a:fld>
            <a:endParaRPr lang="en-US" altLang="zh-CN"/>
          </a:p>
        </p:txBody>
      </p:sp>
    </p:spTree>
    <p:extLst>
      <p:ext uri="{BB962C8B-B14F-4D97-AF65-F5344CB8AC3E}">
        <p14:creationId xmlns:p14="http://schemas.microsoft.com/office/powerpoint/2010/main" val="3310194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20</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70986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21</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35605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22</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23642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23</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83414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24</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11706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25</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36686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26</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75797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27</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39831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28</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11074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29</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14554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p:spPr>
        <p:txBody>
          <a:bodyPr/>
          <a:lstStyle/>
          <a:p>
            <a:endParaRPr lang="zh-CN" altLang="en-US" smtClean="0">
              <a:ea typeface="宋体" charset="-122"/>
            </a:endParaRPr>
          </a:p>
        </p:txBody>
      </p:sp>
      <p:sp>
        <p:nvSpPr>
          <p:cNvPr id="6" name="灯片编号占位符 5"/>
          <p:cNvSpPr>
            <a:spLocks noGrp="1"/>
          </p:cNvSpPr>
          <p:nvPr>
            <p:ph type="sldNum" sz="quarter" idx="10"/>
          </p:nvPr>
        </p:nvSpPr>
        <p:spPr/>
        <p:txBody>
          <a:bodyPr/>
          <a:lstStyle/>
          <a:p>
            <a:pPr>
              <a:defRPr/>
            </a:pPr>
            <a:fld id="{D818D787-4C77-4DC5-A7E7-B7F7D93A3AB1}" type="slidenum">
              <a:rPr lang="en-US" altLang="zh-CN" smtClean="0"/>
              <a:pPr>
                <a:defRPr/>
              </a:pPr>
              <a:t>3</a:t>
            </a:fld>
            <a:endParaRPr lang="en-US" altLang="zh-CN"/>
          </a:p>
        </p:txBody>
      </p:sp>
    </p:spTree>
    <p:extLst>
      <p:ext uri="{BB962C8B-B14F-4D97-AF65-F5344CB8AC3E}">
        <p14:creationId xmlns:p14="http://schemas.microsoft.com/office/powerpoint/2010/main" val="823299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30</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71573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31</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91373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32</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52797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33</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451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p:spPr>
        <p:txBody>
          <a:bodyPr/>
          <a:lstStyle/>
          <a:p>
            <a:endParaRPr lang="zh-CN" altLang="en-US" smtClean="0">
              <a:ea typeface="宋体" charset="-122"/>
            </a:endParaRPr>
          </a:p>
        </p:txBody>
      </p:sp>
      <p:sp>
        <p:nvSpPr>
          <p:cNvPr id="6" name="灯片编号占位符 5"/>
          <p:cNvSpPr>
            <a:spLocks noGrp="1"/>
          </p:cNvSpPr>
          <p:nvPr>
            <p:ph type="sldNum" sz="quarter" idx="10"/>
          </p:nvPr>
        </p:nvSpPr>
        <p:spPr/>
        <p:txBody>
          <a:bodyPr/>
          <a:lstStyle/>
          <a:p>
            <a:pPr>
              <a:defRPr/>
            </a:pPr>
            <a:fld id="{D818D787-4C77-4DC5-A7E7-B7F7D93A3AB1}" type="slidenum">
              <a:rPr lang="en-US" altLang="zh-CN" smtClean="0"/>
              <a:pPr>
                <a:defRPr/>
              </a:pPr>
              <a:t>4</a:t>
            </a:fld>
            <a:endParaRPr lang="en-US" altLang="zh-CN"/>
          </a:p>
        </p:txBody>
      </p:sp>
    </p:spTree>
    <p:extLst>
      <p:ext uri="{BB962C8B-B14F-4D97-AF65-F5344CB8AC3E}">
        <p14:creationId xmlns:p14="http://schemas.microsoft.com/office/powerpoint/2010/main" val="66073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ln/>
        </p:spPr>
      </p:sp>
      <p:sp>
        <p:nvSpPr>
          <p:cNvPr id="171011" name="备注占位符 2"/>
          <p:cNvSpPr>
            <a:spLocks noGrp="1"/>
          </p:cNvSpPr>
          <p:nvPr>
            <p:ph type="body" idx="1"/>
          </p:nvPr>
        </p:nvSpPr>
        <p:spPr>
          <a:noFill/>
        </p:spPr>
        <p:txBody>
          <a:bodyPr/>
          <a:lstStyle/>
          <a:p>
            <a:pPr eaLnBrk="1" hangingPunct="1"/>
            <a:endParaRPr lang="zh-CN" altLang="en-US" smtClean="0">
              <a:ea typeface="宋体" charset="-122"/>
            </a:endParaRPr>
          </a:p>
        </p:txBody>
      </p:sp>
      <p:sp>
        <p:nvSpPr>
          <p:cNvPr id="171012"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31" tIns="49515" rIns="99031" bIns="49515" anchor="b"/>
          <a:lstStyle/>
          <a:p>
            <a:pPr algn="r" defTabSz="990600"/>
            <a:fld id="{092ED31C-C0FC-4410-9B87-0A7CFD3B5315}" type="slidenum">
              <a:rPr lang="en-US" altLang="zh-CN" sz="1300"/>
              <a:pPr algn="r" defTabSz="990600"/>
              <a:t>5</a:t>
            </a:fld>
            <a:endParaRPr lang="en-US" altLang="zh-CN" sz="1300"/>
          </a:p>
        </p:txBody>
      </p:sp>
    </p:spTree>
    <p:extLst>
      <p:ext uri="{BB962C8B-B14F-4D97-AF65-F5344CB8AC3E}">
        <p14:creationId xmlns:p14="http://schemas.microsoft.com/office/powerpoint/2010/main" val="94707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灯片编号占位符 5"/>
          <p:cNvSpPr>
            <a:spLocks noGrp="1"/>
          </p:cNvSpPr>
          <p:nvPr>
            <p:ph type="sldNum" sz="quarter" idx="10"/>
          </p:nvPr>
        </p:nvSpPr>
        <p:spPr/>
        <p:txBody>
          <a:bodyPr/>
          <a:lstStyle/>
          <a:p>
            <a:pPr>
              <a:defRPr/>
            </a:pPr>
            <a:fld id="{D818D787-4C77-4DC5-A7E7-B7F7D93A3AB1}" type="slidenum">
              <a:rPr lang="en-US" altLang="zh-CN" smtClean="0"/>
              <a:pPr>
                <a:defRPr/>
              </a:pPr>
              <a:t>6</a:t>
            </a:fld>
            <a:endParaRPr lang="en-US" altLang="zh-CN"/>
          </a:p>
        </p:txBody>
      </p:sp>
    </p:spTree>
    <p:extLst>
      <p:ext uri="{BB962C8B-B14F-4D97-AF65-F5344CB8AC3E}">
        <p14:creationId xmlns:p14="http://schemas.microsoft.com/office/powerpoint/2010/main" val="293321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p:spPr>
        <p:txBody>
          <a:bodyPr/>
          <a:lstStyle/>
          <a:p>
            <a:pPr eaLnBrk="1" hangingPunct="1"/>
            <a:endParaRPr lang="zh-CN" altLang="en-US" smtClean="0">
              <a:ea typeface="宋体" charset="-122"/>
            </a:endParaRPr>
          </a:p>
        </p:txBody>
      </p:sp>
      <p:sp>
        <p:nvSpPr>
          <p:cNvPr id="193540"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31" tIns="49515" rIns="99031" bIns="49515" anchor="b"/>
          <a:lstStyle/>
          <a:p>
            <a:pPr algn="r" defTabSz="990600"/>
            <a:fld id="{88A69617-2BF0-42C2-AAE0-FBC053376493}" type="slidenum">
              <a:rPr lang="en-US" altLang="zh-CN" sz="1300"/>
              <a:pPr algn="r" defTabSz="990600"/>
              <a:t>7</a:t>
            </a:fld>
            <a:endParaRPr lang="en-US" altLang="zh-CN" sz="1300"/>
          </a:p>
        </p:txBody>
      </p:sp>
      <p:sp>
        <p:nvSpPr>
          <p:cNvPr id="6" name="灯片编号占位符 5"/>
          <p:cNvSpPr>
            <a:spLocks noGrp="1"/>
          </p:cNvSpPr>
          <p:nvPr>
            <p:ph type="sldNum" sz="quarter" idx="10"/>
          </p:nvPr>
        </p:nvSpPr>
        <p:spPr/>
        <p:txBody>
          <a:bodyPr/>
          <a:lstStyle/>
          <a:p>
            <a:pPr>
              <a:defRPr/>
            </a:pPr>
            <a:fld id="{D818D787-4C77-4DC5-A7E7-B7F7D93A3AB1}" type="slidenum">
              <a:rPr lang="en-US" altLang="zh-CN" smtClean="0"/>
              <a:pPr>
                <a:defRPr/>
              </a:pPr>
              <a:t>7</a:t>
            </a:fld>
            <a:endParaRPr lang="en-US" altLang="zh-CN"/>
          </a:p>
        </p:txBody>
      </p:sp>
    </p:spTree>
    <p:extLst>
      <p:ext uri="{BB962C8B-B14F-4D97-AF65-F5344CB8AC3E}">
        <p14:creationId xmlns:p14="http://schemas.microsoft.com/office/powerpoint/2010/main" val="298361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p:spPr>
        <p:txBody>
          <a:bodyPr/>
          <a:lstStyle/>
          <a:p>
            <a:pPr eaLnBrk="1" hangingPunct="1"/>
            <a:endParaRPr lang="zh-CN" altLang="en-US" smtClean="0">
              <a:ea typeface="宋体" charset="-122"/>
            </a:endParaRPr>
          </a:p>
        </p:txBody>
      </p:sp>
      <p:sp>
        <p:nvSpPr>
          <p:cNvPr id="6" name="灯片编号占位符 5"/>
          <p:cNvSpPr>
            <a:spLocks noGrp="1"/>
          </p:cNvSpPr>
          <p:nvPr>
            <p:ph type="sldNum" sz="quarter" idx="10"/>
          </p:nvPr>
        </p:nvSpPr>
        <p:spPr/>
        <p:txBody>
          <a:bodyPr/>
          <a:lstStyle/>
          <a:p>
            <a:pPr>
              <a:defRPr/>
            </a:pPr>
            <a:fld id="{D818D787-4C77-4DC5-A7E7-B7F7D93A3AB1}" type="slidenum">
              <a:rPr lang="en-US" altLang="zh-CN" smtClean="0"/>
              <a:pPr>
                <a:defRPr/>
              </a:pPr>
              <a:t>8</a:t>
            </a:fld>
            <a:endParaRPr lang="en-US" altLang="zh-CN"/>
          </a:p>
        </p:txBody>
      </p:sp>
    </p:spTree>
    <p:extLst>
      <p:ext uri="{BB962C8B-B14F-4D97-AF65-F5344CB8AC3E}">
        <p14:creationId xmlns:p14="http://schemas.microsoft.com/office/powerpoint/2010/main" val="4060737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6" name="灯片编号占位符 5"/>
          <p:cNvSpPr>
            <a:spLocks noGrp="1"/>
          </p:cNvSpPr>
          <p:nvPr>
            <p:ph type="sldNum" sz="quarter" idx="10"/>
          </p:nvPr>
        </p:nvSpPr>
        <p:spPr/>
        <p:txBody>
          <a:bodyPr/>
          <a:lstStyle/>
          <a:p>
            <a:pPr algn="r" rtl="0" fontAlgn="base">
              <a:spcBef>
                <a:spcPct val="0"/>
              </a:spcBef>
              <a:spcAft>
                <a:spcPct val="0"/>
              </a:spcAft>
              <a:defRPr/>
            </a:pPr>
            <a:fld id="{D818D787-4C77-4DC5-A7E7-B7F7D93A3AB1}" type="slidenum">
              <a:rPr lang="en-US" altLang="zh-CN" sz="1100">
                <a:solidFill>
                  <a:prstClr val="black"/>
                </a:solidFill>
                <a:latin typeface="Arial" panose="020B0604020202020204" pitchFamily="34" charset="0"/>
                <a:ea typeface="宋体" panose="02010600030101010101" pitchFamily="2" charset="-122"/>
              </a:rPr>
              <a:t>9</a:t>
            </a:fld>
            <a:endParaRPr lang="en-US" altLang="zh-CN" sz="11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0198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矩形 17"/>
          <p:cNvSpPr/>
          <p:nvPr userDrawn="1"/>
        </p:nvSpPr>
        <p:spPr>
          <a:xfrm>
            <a:off x="0" y="6572272"/>
            <a:ext cx="9144000" cy="285728"/>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858248" y="6286520"/>
            <a:ext cx="285752" cy="2857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8572528" y="6286520"/>
            <a:ext cx="285752" cy="2857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8858280" y="6000768"/>
            <a:ext cx="285752" cy="2857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1804752">
            <a:off x="8272505" y="5772183"/>
            <a:ext cx="311936" cy="3119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1220790">
            <a:off x="8547686" y="5437555"/>
            <a:ext cx="159427" cy="1594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rot="21220790">
            <a:off x="8762000" y="5723307"/>
            <a:ext cx="159427" cy="1594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rot="21220790">
            <a:off x="8762000" y="5080365"/>
            <a:ext cx="159427" cy="1594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CDF6734B-590C-49C7-B34B-DA8177EFF23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CDF6734B-590C-49C7-B34B-DA8177EFF23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981075"/>
            <a:ext cx="7793037" cy="779463"/>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981075"/>
            <a:ext cx="7793037" cy="7794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981075"/>
            <a:ext cx="7804150" cy="51514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西北工业大学_300.jpg"/>
          <p:cNvPicPr>
            <a:picLocks noChangeAspect="1"/>
          </p:cNvPicPr>
          <p:nvPr userDrawn="1"/>
        </p:nvPicPr>
        <p:blipFill>
          <a:blip r:embed="rId2" cstate="print"/>
          <a:stretch>
            <a:fillRect/>
          </a:stretch>
        </p:blipFill>
        <p:spPr>
          <a:xfrm>
            <a:off x="214282" y="214290"/>
            <a:ext cx="774205" cy="785818"/>
          </a:xfrm>
          <a:prstGeom prst="rect">
            <a:avLst/>
          </a:prstGeom>
          <a:effectLst>
            <a:reflection blurRad="6350" stA="52000" endA="300" endPos="35000" dir="5400000" sy="-100000" algn="bl" rotWithShape="0"/>
          </a:effectLst>
        </p:spPr>
      </p:pic>
      <p:sp>
        <p:nvSpPr>
          <p:cNvPr id="9" name="矩形 8"/>
          <p:cNvSpPr/>
          <p:nvPr userDrawn="1"/>
        </p:nvSpPr>
        <p:spPr>
          <a:xfrm>
            <a:off x="0" y="6357958"/>
            <a:ext cx="9144000" cy="500042"/>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圆角矩形 9"/>
          <p:cNvSpPr/>
          <p:nvPr userDrawn="1"/>
        </p:nvSpPr>
        <p:spPr>
          <a:xfrm>
            <a:off x="8215338" y="6463022"/>
            <a:ext cx="642942" cy="285752"/>
          </a:xfrm>
          <a:prstGeom prst="roundRect">
            <a:avLst/>
          </a:prstGeom>
          <a:solidFill>
            <a:schemeClr val="bg1"/>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rot="5400000">
            <a:off x="8358210" y="357194"/>
            <a:ext cx="1142984" cy="42859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100000" b="100000"/>
            </a:path>
            <a:tileRect t="-100000" r="-100000"/>
          </a:gra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a:off x="214282" y="1000108"/>
            <a:ext cx="4645750" cy="0"/>
          </a:xfrm>
          <a:prstGeom prst="line">
            <a:avLst/>
          </a:prstGeom>
          <a:ln>
            <a:solidFill>
              <a:srgbClr val="4A7EBB">
                <a:alpha val="29020"/>
              </a:srgbClr>
            </a:solidFill>
          </a:ln>
          <a:effectLst/>
        </p:spPr>
        <p:style>
          <a:lnRef idx="1">
            <a:schemeClr val="accent1"/>
          </a:lnRef>
          <a:fillRef idx="0">
            <a:schemeClr val="accent1"/>
          </a:fillRef>
          <a:effectRef idx="0">
            <a:schemeClr val="accent1"/>
          </a:effectRef>
          <a:fontRef idx="minor">
            <a:schemeClr val="tx1"/>
          </a:fontRef>
        </p:style>
      </p:cxnSp>
      <p:sp>
        <p:nvSpPr>
          <p:cNvPr id="20" name="灯片编号占位符 5"/>
          <p:cNvSpPr>
            <a:spLocks noGrp="1"/>
          </p:cNvSpPr>
          <p:nvPr>
            <p:ph type="sldNum" sz="quarter" idx="12"/>
          </p:nvPr>
        </p:nvSpPr>
        <p:spPr>
          <a:xfrm>
            <a:off x="7954986" y="6421461"/>
            <a:ext cx="847716" cy="365125"/>
          </a:xfrm>
        </p:spPr>
        <p:txBody>
          <a:bodyPr/>
          <a:lstStyle>
            <a:lvl1pPr>
              <a:defRPr sz="1400" b="1" i="0" baseline="0">
                <a:latin typeface="+mn-lt"/>
              </a:defRPr>
            </a:lvl1pPr>
          </a:lstStyle>
          <a:p>
            <a:fld id="{CDF6734B-590C-49C7-B34B-DA8177EFF23E}" type="slidenum">
              <a:rPr lang="zh-CN" altLang="en-US"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a typeface="宋体" pitchFamily="2" charset="-122"/>
              </a:rPr>
              <a:pPr/>
              <a:t>‹#›</a:t>
            </a:fld>
            <a:r>
              <a:rPr lang="en-US" altLang="zh-CN"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a typeface="宋体" pitchFamily="2" charset="-122"/>
              </a:rPr>
              <a:t>/62</a:t>
            </a:r>
            <a:r>
              <a:rPr lang="zh-CN" altLang="en-US"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a typeface="宋体" pitchFamily="2" charset="-122"/>
              </a:rPr>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CDF6734B-590C-49C7-B34B-DA8177EFF23E}" type="slidenum">
              <a:rPr lang="zh-CN" altLang="en-US"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fld id="{CDF6734B-590C-49C7-B34B-DA8177EFF23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fld id="{CDF6734B-590C-49C7-B34B-DA8177EFF23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fld id="{CDF6734B-590C-49C7-B34B-DA8177EFF23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fld id="{CDF6734B-590C-49C7-B34B-DA8177EFF23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fld id="{CDF6734B-590C-49C7-B34B-DA8177EFF23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fld id="{CDF6734B-590C-49C7-B34B-DA8177EFF23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6734B-590C-49C7-B34B-DA8177EFF2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0"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1" r:id="rId12"/>
    <p:sldLayoutId id="2147483692" r:id="rId13"/>
    <p:sldLayoutId id="2147483693" r:id="rId14"/>
    <p:sldLayoutId id="2147483694"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1.e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2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2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wmf"/><Relationship Id="rId1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7.wmf"/><Relationship Id="rId12" Type="http://schemas.openxmlformats.org/officeDocument/2006/relationships/oleObject" Target="../embeddings/oleObject5.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4.bin"/><Relationship Id="rId19" Type="http://schemas.openxmlformats.org/officeDocument/2006/relationships/image" Target="../media/image13.wmf"/><Relationship Id="rId4" Type="http://schemas.openxmlformats.org/officeDocument/2006/relationships/oleObject" Target="../embeddings/oleObject1.bin"/><Relationship Id="rId9" Type="http://schemas.openxmlformats.org/officeDocument/2006/relationships/image" Target="../media/image8.wmf"/><Relationship Id="rId1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cs typeface="+mn-cs"/>
              </a:rPr>
              <a:t>一</a:t>
            </a: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、项目概述</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pic>
        <p:nvPicPr>
          <p:cNvPr id="22" name="图片 21" descr="OTHR原理.jpg"/>
          <p:cNvPicPr>
            <a:picLocks noChangeAspect="1"/>
          </p:cNvPicPr>
          <p:nvPr/>
        </p:nvPicPr>
        <p:blipFill>
          <a:blip r:embed="rId3"/>
          <a:stretch>
            <a:fillRect/>
          </a:stretch>
        </p:blipFill>
        <p:spPr>
          <a:xfrm>
            <a:off x="799078" y="1125423"/>
            <a:ext cx="7517338" cy="4895865"/>
          </a:xfrm>
          <a:prstGeom prst="rect">
            <a:avLst/>
          </a:prstGeom>
        </p:spPr>
      </p:pic>
      <p:sp>
        <p:nvSpPr>
          <p:cNvPr id="23" name="Text Box 4"/>
          <p:cNvSpPr txBox="1">
            <a:spLocks noChangeArrowheads="1"/>
          </p:cNvSpPr>
          <p:nvPr/>
        </p:nvSpPr>
        <p:spPr bwMode="auto">
          <a:xfrm>
            <a:off x="1151731" y="6021288"/>
            <a:ext cx="6840537" cy="338554"/>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1600" b="1" dirty="0" smtClean="0">
                <a:latin typeface="Times New Roman" pitchFamily="18" charset="0"/>
                <a:ea typeface="黑体" pitchFamily="49" charset="-122"/>
                <a:cs typeface="Times New Roman" pitchFamily="18" charset="0"/>
              </a:rPr>
              <a:t>OTHR</a:t>
            </a:r>
            <a:r>
              <a:rPr lang="zh-CN" altLang="en-US" sz="1600" b="1" dirty="0">
                <a:latin typeface="Times New Roman" pitchFamily="18" charset="0"/>
                <a:ea typeface="黑体" pitchFamily="49" charset="-122"/>
                <a:cs typeface="Times New Roman" pitchFamily="18" charset="0"/>
              </a:rPr>
              <a:t>工作原理</a:t>
            </a:r>
            <a:r>
              <a:rPr lang="zh-CN" altLang="en-US" sz="1600" b="1" dirty="0" smtClean="0">
                <a:latin typeface="Times New Roman" pitchFamily="18" charset="0"/>
                <a:ea typeface="黑体" pitchFamily="49" charset="-122"/>
                <a:cs typeface="Times New Roman" pitchFamily="18" charset="0"/>
              </a:rPr>
              <a:t>示意图</a:t>
            </a:r>
            <a:endParaRPr lang="zh-CN" altLang="en-US" sz="1600" b="1"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892599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10</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主要方法思想</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3"/>
          <a:stretch>
            <a:fillRect/>
          </a:stretch>
        </p:blipFill>
        <p:spPr>
          <a:xfrm>
            <a:off x="539552" y="1844824"/>
            <a:ext cx="8106171" cy="3528392"/>
          </a:xfrm>
          <a:prstGeom prst="rect">
            <a:avLst/>
          </a:prstGeom>
        </p:spPr>
      </p:pic>
    </p:spTree>
    <p:extLst>
      <p:ext uri="{BB962C8B-B14F-4D97-AF65-F5344CB8AC3E}">
        <p14:creationId xmlns:p14="http://schemas.microsoft.com/office/powerpoint/2010/main" val="2406120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11</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方案框架</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 name="Rectangle 2"/>
          <p:cNvSpPr>
            <a:spLocks noChangeArrowheads="1"/>
          </p:cNvSpPr>
          <p:nvPr/>
        </p:nvSpPr>
        <p:spPr bwMode="auto">
          <a:xfrm>
            <a:off x="251519" y="2242473"/>
            <a:ext cx="96638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3453807"/>
              </p:ext>
            </p:extLst>
          </p:nvPr>
        </p:nvGraphicFramePr>
        <p:xfrm>
          <a:off x="251520" y="2242474"/>
          <a:ext cx="8343053" cy="2122630"/>
        </p:xfrm>
        <a:graphic>
          <a:graphicData uri="http://schemas.openxmlformats.org/presentationml/2006/ole">
            <mc:AlternateContent xmlns:mc="http://schemas.openxmlformats.org/markup-compatibility/2006">
              <mc:Choice xmlns:v="urn:schemas-microsoft-com:vml" Requires="v">
                <p:oleObj spid="_x0000_s57469" name="Visio" r:id="rId4" imgW="13571263" imgH="3444336" progId="Visio.Drawing.15">
                  <p:embed/>
                </p:oleObj>
              </mc:Choice>
              <mc:Fallback>
                <p:oleObj name="Visio" r:id="rId4" imgW="13571263" imgH="344433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242474"/>
                        <a:ext cx="8343053" cy="2122630"/>
                      </a:xfrm>
                      <a:prstGeom prst="rect">
                        <a:avLst/>
                      </a:prstGeom>
                      <a:noFill/>
                    </p:spPr>
                  </p:pic>
                </p:oleObj>
              </mc:Fallback>
            </mc:AlternateContent>
          </a:graphicData>
        </a:graphic>
      </p:graphicFrame>
      <p:sp>
        <p:nvSpPr>
          <p:cNvPr id="24" name="矩形 1"/>
          <p:cNvSpPr>
            <a:spLocks noChangeArrowheads="1"/>
          </p:cNvSpPr>
          <p:nvPr/>
        </p:nvSpPr>
        <p:spPr bwMode="auto">
          <a:xfrm>
            <a:off x="2843808" y="4725144"/>
            <a:ext cx="2925762" cy="338554"/>
          </a:xfrm>
          <a:prstGeom prst="rect">
            <a:avLst/>
          </a:prstGeom>
          <a:noFill/>
          <a:ln w="9525">
            <a:noFill/>
            <a:miter lim="800000"/>
            <a:headEnd/>
            <a:tailEnd/>
          </a:ln>
        </p:spPr>
        <p:txBody>
          <a:bodyPr>
            <a:spAutoFit/>
          </a:bodyPr>
          <a:lstStyle/>
          <a:p>
            <a:pPr algn="ctr"/>
            <a:r>
              <a:rPr lang="zh-CN" altLang="en-US" sz="1600" b="1" dirty="0" smtClean="0">
                <a:latin typeface="Times New Roman" pitchFamily="18" charset="0"/>
                <a:ea typeface="黑体" pitchFamily="49" charset="-122"/>
                <a:cs typeface="Times New Roman" pitchFamily="18" charset="0"/>
              </a:rPr>
              <a:t>系统结构图</a:t>
            </a:r>
            <a:endParaRPr lang="zh-CN" altLang="en-US" sz="1600" b="1"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54276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436590" y="1556792"/>
            <a:ext cx="8135938" cy="4570482"/>
          </a:xfrm>
          <a:prstGeom prst="rect">
            <a:avLst/>
          </a:prstGeom>
          <a:ln w="9525">
            <a:noFill/>
            <a:miter lim="800000"/>
            <a:headEnd/>
            <a:tailEnd/>
          </a:ln>
        </p:spPr>
        <p:style>
          <a:lnRef idx="0">
            <a:scrgbClr r="0" g="0" b="0"/>
          </a:lnRef>
          <a:fillRef idx="1003">
            <a:schemeClr val="lt1"/>
          </a:fillRef>
          <a:effectRef idx="0">
            <a:scrgbClr r="0" g="0" b="0"/>
          </a:effectRef>
          <a:fontRef idx="major"/>
        </p:style>
        <p:txBody>
          <a:bodyPr>
            <a:spAutoFit/>
          </a:bodyPr>
          <a:lstStyle/>
          <a:p>
            <a:pPr indent="714375" algn="just">
              <a:lnSpc>
                <a:spcPct val="150000"/>
              </a:lnSpc>
              <a:spcBef>
                <a:spcPts val="1200"/>
              </a:spcBef>
              <a:buClr>
                <a:schemeClr val="folHlink"/>
              </a:buClr>
            </a:pPr>
            <a:endParaRPr lang="en-US" altLang="zh-CN" sz="2200" dirty="0" smtClean="0">
              <a:ea typeface="华文细黑" pitchFamily="2" charset="-122"/>
            </a:endParaRPr>
          </a:p>
          <a:p>
            <a:pPr indent="714375" algn="just">
              <a:lnSpc>
                <a:spcPct val="150000"/>
              </a:lnSpc>
              <a:spcBef>
                <a:spcPts val="1200"/>
              </a:spcBef>
              <a:buClr>
                <a:schemeClr val="folHlink"/>
              </a:buClr>
            </a:pPr>
            <a:r>
              <a:rPr lang="zh-CN" altLang="en-US" sz="2200" dirty="0" smtClean="0">
                <a:ea typeface="华文细黑" pitchFamily="2" charset="-122"/>
              </a:rPr>
              <a:t>项目组拟</a:t>
            </a:r>
            <a:r>
              <a:rPr lang="zh-CN" altLang="en-US" sz="2200" dirty="0">
                <a:ea typeface="华文细黑" pitchFamily="2" charset="-122"/>
              </a:rPr>
              <a:t>从以下三个方面开展研究工作：</a:t>
            </a:r>
            <a:endParaRPr lang="en-US" altLang="zh-CN" sz="2200" dirty="0">
              <a:ea typeface="华文细黑" pitchFamily="2" charset="-122"/>
            </a:endParaRPr>
          </a:p>
          <a:p>
            <a:pPr marL="738188" lvl="1" indent="-457200" algn="just">
              <a:lnSpc>
                <a:spcPct val="150000"/>
              </a:lnSpc>
              <a:spcBef>
                <a:spcPts val="1200"/>
              </a:spcBef>
              <a:buClr>
                <a:srgbClr val="800080"/>
              </a:buClr>
              <a:buFont typeface="Tahoma" pitchFamily="34" charset="0"/>
              <a:buAutoNum type="arabicPeriod"/>
            </a:pPr>
            <a:r>
              <a:rPr lang="zh-CN" altLang="en-US" sz="2200" dirty="0" smtClean="0">
                <a:solidFill>
                  <a:schemeClr val="folHlink"/>
                </a:solidFill>
                <a:latin typeface="Tahoma" pitchFamily="34" charset="0"/>
                <a:ea typeface="华文细黑" pitchFamily="2" charset="-122"/>
                <a:cs typeface="+mn-cs"/>
              </a:rPr>
              <a:t>基于深度学习的地</a:t>
            </a:r>
            <a:r>
              <a:rPr lang="zh-CN" altLang="en-US" sz="2200" dirty="0">
                <a:solidFill>
                  <a:schemeClr val="folHlink"/>
                </a:solidFill>
                <a:latin typeface="Tahoma" pitchFamily="34" charset="0"/>
                <a:ea typeface="华文细黑" pitchFamily="2" charset="-122"/>
                <a:cs typeface="+mn-cs"/>
              </a:rPr>
              <a:t>海</a:t>
            </a:r>
            <a:r>
              <a:rPr lang="zh-CN" altLang="en-US" sz="2200" dirty="0" smtClean="0">
                <a:solidFill>
                  <a:schemeClr val="folHlink"/>
                </a:solidFill>
                <a:latin typeface="Tahoma" pitchFamily="34" charset="0"/>
                <a:ea typeface="华文细黑" pitchFamily="2" charset="-122"/>
                <a:cs typeface="+mn-cs"/>
              </a:rPr>
              <a:t>杂波识别</a:t>
            </a:r>
            <a:endParaRPr lang="en-US" altLang="zh-CN" sz="2200" dirty="0" smtClean="0">
              <a:solidFill>
                <a:schemeClr val="folHlink"/>
              </a:solidFill>
              <a:latin typeface="Tahoma" pitchFamily="34" charset="0"/>
              <a:ea typeface="华文细黑" pitchFamily="2" charset="-122"/>
              <a:cs typeface="+mn-cs"/>
            </a:endParaRPr>
          </a:p>
          <a:p>
            <a:pPr marL="738188" lvl="1" indent="-457200" algn="just">
              <a:lnSpc>
                <a:spcPct val="150000"/>
              </a:lnSpc>
              <a:spcBef>
                <a:spcPts val="1200"/>
              </a:spcBef>
              <a:buClr>
                <a:srgbClr val="800080"/>
              </a:buClr>
              <a:buFont typeface="Tahoma" pitchFamily="34" charset="0"/>
              <a:buAutoNum type="arabicPeriod"/>
            </a:pPr>
            <a:r>
              <a:rPr lang="zh-CN" altLang="en-US" sz="2200" dirty="0" smtClean="0">
                <a:solidFill>
                  <a:schemeClr val="folHlink"/>
                </a:solidFill>
                <a:latin typeface="Tahoma" pitchFamily="34" charset="0"/>
                <a:ea typeface="华文细黑" pitchFamily="2" charset="-122"/>
                <a:cs typeface="+mn-cs"/>
              </a:rPr>
              <a:t>基于循环迭代思想的地理位置的快速准确匹配</a:t>
            </a:r>
            <a:endParaRPr lang="zh-CN" altLang="en-US" sz="2200" dirty="0">
              <a:solidFill>
                <a:schemeClr val="folHlink"/>
              </a:solidFill>
              <a:latin typeface="Tahoma" pitchFamily="34" charset="0"/>
              <a:ea typeface="华文细黑" pitchFamily="2" charset="-122"/>
              <a:cs typeface="+mn-cs"/>
            </a:endParaRPr>
          </a:p>
          <a:p>
            <a:pPr marL="738188" lvl="1" indent="-457200" algn="just">
              <a:lnSpc>
                <a:spcPct val="150000"/>
              </a:lnSpc>
              <a:spcBef>
                <a:spcPts val="1200"/>
              </a:spcBef>
              <a:buClr>
                <a:srgbClr val="800080"/>
              </a:buClr>
              <a:buFont typeface="Tahoma" pitchFamily="34" charset="0"/>
              <a:buAutoNum type="arabicPeriod"/>
            </a:pPr>
            <a:r>
              <a:rPr lang="zh-CN" altLang="en-US" sz="2200" dirty="0">
                <a:solidFill>
                  <a:schemeClr val="folHlink"/>
                </a:solidFill>
                <a:latin typeface="Tahoma" pitchFamily="34" charset="0"/>
                <a:ea typeface="华文细黑" pitchFamily="2" charset="-122"/>
                <a:cs typeface="+mn-cs"/>
              </a:rPr>
              <a:t>基于</a:t>
            </a:r>
            <a:r>
              <a:rPr lang="zh-CN" altLang="en-US" sz="2200" dirty="0" smtClean="0">
                <a:solidFill>
                  <a:schemeClr val="folHlink"/>
                </a:solidFill>
                <a:latin typeface="Tahoma" pitchFamily="34" charset="0"/>
                <a:ea typeface="华文细黑" pitchFamily="2" charset="-122"/>
                <a:cs typeface="+mn-cs"/>
              </a:rPr>
              <a:t>地理位置</a:t>
            </a:r>
            <a:r>
              <a:rPr lang="zh-CN" altLang="en-US" sz="2200" dirty="0">
                <a:solidFill>
                  <a:schemeClr val="folHlink"/>
                </a:solidFill>
                <a:latin typeface="Tahoma" pitchFamily="34" charset="0"/>
                <a:ea typeface="华文细黑" pitchFamily="2" charset="-122"/>
                <a:cs typeface="+mn-cs"/>
              </a:rPr>
              <a:t>匹配</a:t>
            </a:r>
            <a:r>
              <a:rPr lang="zh-CN" altLang="en-US" sz="2200" dirty="0" smtClean="0">
                <a:solidFill>
                  <a:schemeClr val="folHlink"/>
                </a:solidFill>
                <a:latin typeface="Tahoma" pitchFamily="34" charset="0"/>
                <a:ea typeface="华文细黑" pitchFamily="2" charset="-122"/>
                <a:cs typeface="+mn-cs"/>
              </a:rPr>
              <a:t>结果的修正系数的提取</a:t>
            </a:r>
            <a:endParaRPr lang="zh-CN" altLang="en-US" sz="2200" dirty="0">
              <a:solidFill>
                <a:schemeClr val="folHlink"/>
              </a:solidFill>
              <a:latin typeface="Tahoma" pitchFamily="34" charset="0"/>
              <a:ea typeface="华文细黑" pitchFamily="2" charset="-122"/>
              <a:cs typeface="+mn-cs"/>
            </a:endParaRPr>
          </a:p>
          <a:p>
            <a:pPr marL="738188" lvl="1" indent="-457200" algn="just">
              <a:lnSpc>
                <a:spcPct val="150000"/>
              </a:lnSpc>
              <a:spcBef>
                <a:spcPts val="1200"/>
              </a:spcBef>
              <a:buClr>
                <a:srgbClr val="800080"/>
              </a:buClr>
              <a:buFont typeface="Tahoma" pitchFamily="34" charset="0"/>
              <a:buAutoNum type="arabicPeriod"/>
            </a:pPr>
            <a:endParaRPr lang="en-US" altLang="zh-CN" sz="2200" dirty="0" smtClean="0">
              <a:solidFill>
                <a:schemeClr val="folHlink"/>
              </a:solidFill>
              <a:latin typeface="Tahoma" pitchFamily="34" charset="0"/>
              <a:ea typeface="华文细黑" pitchFamily="2" charset="-122"/>
              <a:cs typeface="+mn-cs"/>
            </a:endParaRPr>
          </a:p>
          <a:p>
            <a:pPr marL="280988" lvl="1" algn="just">
              <a:lnSpc>
                <a:spcPct val="150000"/>
              </a:lnSpc>
              <a:spcBef>
                <a:spcPts val="1200"/>
              </a:spcBef>
              <a:buClr>
                <a:srgbClr val="0000FF"/>
              </a:buClr>
            </a:pPr>
            <a:endParaRPr lang="en-US" altLang="zh-CN" sz="2200" dirty="0">
              <a:solidFill>
                <a:srgbClr val="0000FF"/>
              </a:solidFill>
              <a:ea typeface="华文细黑" pitchFamily="2" charset="-122"/>
            </a:endParaRPr>
          </a:p>
        </p:txBody>
      </p:sp>
      <p:sp>
        <p:nvSpPr>
          <p:cNvPr id="5" name="Rectangle 2"/>
          <p:cNvSpPr txBox="1">
            <a:spLocks noChangeArrowheads="1"/>
          </p:cNvSpPr>
          <p:nvPr/>
        </p:nvSpPr>
        <p:spPr>
          <a:xfrm>
            <a:off x="1099443" y="404664"/>
            <a:ext cx="7793037" cy="565149"/>
          </a:xfrm>
          <a:prstGeom prst="rect">
            <a:avLst/>
          </a:prstGeom>
        </p:spPr>
        <p:txBody>
          <a:bodyPr anchor="b"/>
          <a:lstStyle/>
          <a:p>
            <a:pPr eaLnBrk="0" hangingPunct="0">
              <a:defRPr/>
            </a:pPr>
            <a:r>
              <a:rPr lang="zh-CN" altLang="en-US" sz="3000" b="1" kern="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细黑" pitchFamily="2" charset="-122"/>
                <a:ea typeface="华文细黑" pitchFamily="2" charset="-122"/>
                <a:cs typeface="+mj-cs"/>
              </a:rPr>
              <a:t>方案框架</a:t>
            </a:r>
            <a:endParaRPr lang="zh-CN" altLang="en-US" sz="3000" b="1" kern="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细黑" pitchFamily="2" charset="-122"/>
              <a:ea typeface="华文细黑" pitchFamily="2" charset="-122"/>
              <a:cs typeface="+mj-cs"/>
            </a:endParaRPr>
          </a:p>
        </p:txBody>
      </p:sp>
      <p:sp>
        <p:nvSpPr>
          <p:cNvPr id="8" name="灯片编号占位符 7"/>
          <p:cNvSpPr>
            <a:spLocks noGrp="1"/>
          </p:cNvSpPr>
          <p:nvPr>
            <p:ph type="sldNum" sz="quarter" idx="12"/>
          </p:nvPr>
        </p:nvSpPr>
        <p:spPr/>
        <p:txBody>
          <a:bodyPr/>
          <a:lstStyle/>
          <a:p>
            <a:fld id="{CDF6734B-590C-49C7-B34B-DA8177EFF23E}" type="slidenum">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pPr/>
              <a:t>12</a:t>
            </a:fld>
            <a:r>
              <a:rPr lang="en-US" altLang="zh-CN"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/62</a:t>
            </a:r>
            <a:r>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 </a:t>
            </a:r>
            <a:endPar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endParaRPr>
          </a:p>
        </p:txBody>
      </p:sp>
    </p:spTree>
    <p:extLst>
      <p:ext uri="{BB962C8B-B14F-4D97-AF65-F5344CB8AC3E}">
        <p14:creationId xmlns:p14="http://schemas.microsoft.com/office/powerpoint/2010/main" val="2158855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13</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技术路线</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 name="Rectangle 2"/>
          <p:cNvSpPr>
            <a:spLocks noChangeArrowheads="1"/>
          </p:cNvSpPr>
          <p:nvPr/>
        </p:nvSpPr>
        <p:spPr bwMode="auto">
          <a:xfrm>
            <a:off x="395536" y="1228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52274"/>
            <a:ext cx="325437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83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19" y="2394796"/>
            <a:ext cx="5060437" cy="233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1"/>
          <p:cNvSpPr>
            <a:spLocks noChangeArrowheads="1"/>
          </p:cNvSpPr>
          <p:nvPr/>
        </p:nvSpPr>
        <p:spPr bwMode="auto">
          <a:xfrm>
            <a:off x="399566" y="5095661"/>
            <a:ext cx="2925762" cy="338554"/>
          </a:xfrm>
          <a:prstGeom prst="rect">
            <a:avLst/>
          </a:prstGeom>
          <a:noFill/>
          <a:ln w="9525">
            <a:noFill/>
            <a:miter lim="800000"/>
            <a:headEnd/>
            <a:tailEnd/>
          </a:ln>
        </p:spPr>
        <p:txBody>
          <a:bodyPr>
            <a:spAutoFit/>
          </a:bodyPr>
          <a:lstStyle/>
          <a:p>
            <a:pPr algn="ctr"/>
            <a:r>
              <a:rPr lang="zh-CN" altLang="en-US" sz="1600" b="1" dirty="0" smtClean="0">
                <a:latin typeface="Times New Roman" pitchFamily="18" charset="0"/>
                <a:ea typeface="黑体" pitchFamily="49" charset="-122"/>
                <a:cs typeface="Times New Roman" pitchFamily="18" charset="0"/>
              </a:rPr>
              <a:t>清洗数据示意图</a:t>
            </a:r>
            <a:endParaRPr lang="zh-CN" altLang="en-US" sz="1600" b="1" dirty="0">
              <a:latin typeface="Times New Roman" pitchFamily="18" charset="0"/>
              <a:ea typeface="黑体" pitchFamily="49" charset="-122"/>
              <a:cs typeface="Times New Roman" pitchFamily="18" charset="0"/>
            </a:endParaRPr>
          </a:p>
        </p:txBody>
      </p:sp>
      <p:sp>
        <p:nvSpPr>
          <p:cNvPr id="24" name="矩形 1"/>
          <p:cNvSpPr>
            <a:spLocks noChangeArrowheads="1"/>
          </p:cNvSpPr>
          <p:nvPr/>
        </p:nvSpPr>
        <p:spPr bwMode="auto">
          <a:xfrm>
            <a:off x="4919256" y="5095661"/>
            <a:ext cx="2925762" cy="338554"/>
          </a:xfrm>
          <a:prstGeom prst="rect">
            <a:avLst/>
          </a:prstGeom>
          <a:noFill/>
          <a:ln w="9525">
            <a:noFill/>
            <a:miter lim="800000"/>
            <a:headEnd/>
            <a:tailEnd/>
          </a:ln>
        </p:spPr>
        <p:txBody>
          <a:bodyPr>
            <a:spAutoFit/>
          </a:bodyPr>
          <a:lstStyle/>
          <a:p>
            <a:pPr algn="ctr"/>
            <a:r>
              <a:rPr lang="zh-CN" altLang="en-US" sz="1600" b="1" dirty="0" smtClean="0">
                <a:latin typeface="Times New Roman" pitchFamily="18" charset="0"/>
                <a:ea typeface="黑体" pitchFamily="49" charset="-122"/>
                <a:cs typeface="Times New Roman" pitchFamily="18" charset="0"/>
              </a:rPr>
              <a:t>裁剪数据示意图</a:t>
            </a:r>
            <a:endParaRPr lang="zh-CN" altLang="en-US" sz="1600" b="1" dirty="0">
              <a:latin typeface="Times New Roman" pitchFamily="18" charset="0"/>
              <a:ea typeface="黑体" pitchFamily="49" charset="-122"/>
              <a:cs typeface="Times New Roman" pitchFamily="18" charset="0"/>
            </a:endParaRPr>
          </a:p>
        </p:txBody>
      </p:sp>
      <p:sp>
        <p:nvSpPr>
          <p:cNvPr id="26"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zh-CN" sz="2800" dirty="0">
                <a:solidFill>
                  <a:schemeClr val="folHlink"/>
                </a:solidFill>
                <a:ea typeface="华文细黑" pitchFamily="2" charset="-122"/>
              </a:rPr>
              <a:t> </a:t>
            </a:r>
            <a:r>
              <a:rPr lang="zh-CN" altLang="en-US" sz="2800" dirty="0" smtClean="0">
                <a:solidFill>
                  <a:schemeClr val="folHlink"/>
                </a:solidFill>
                <a:ea typeface="华文细黑" pitchFamily="2" charset="-122"/>
              </a:rPr>
              <a:t>信息预处理模块</a:t>
            </a:r>
            <a:endParaRPr lang="zh-CN" altLang="en-US" sz="2800" dirty="0">
              <a:solidFill>
                <a:schemeClr val="folHlink"/>
              </a:solidFill>
              <a:ea typeface="华文细黑" pitchFamily="2" charset="-122"/>
            </a:endParaRPr>
          </a:p>
        </p:txBody>
      </p:sp>
    </p:spTree>
    <p:extLst>
      <p:ext uri="{BB962C8B-B14F-4D97-AF65-F5344CB8AC3E}">
        <p14:creationId xmlns:p14="http://schemas.microsoft.com/office/powerpoint/2010/main" val="907030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14</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技术路线</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9" name="矩形 1"/>
          <p:cNvSpPr>
            <a:spLocks noChangeArrowheads="1"/>
          </p:cNvSpPr>
          <p:nvPr/>
        </p:nvSpPr>
        <p:spPr bwMode="auto">
          <a:xfrm>
            <a:off x="3109119" y="5949280"/>
            <a:ext cx="2925762" cy="338554"/>
          </a:xfrm>
          <a:prstGeom prst="rect">
            <a:avLst/>
          </a:prstGeom>
          <a:noFill/>
          <a:ln w="9525">
            <a:noFill/>
            <a:miter lim="800000"/>
            <a:headEnd/>
            <a:tailEnd/>
          </a:ln>
        </p:spPr>
        <p:txBody>
          <a:bodyPr>
            <a:spAutoFit/>
          </a:bodyPr>
          <a:lstStyle/>
          <a:p>
            <a:pPr algn="ctr"/>
            <a:r>
              <a:rPr lang="zh-CN" altLang="en-US" sz="1600" b="1" dirty="0" smtClean="0">
                <a:latin typeface="Times New Roman" pitchFamily="18" charset="0"/>
                <a:ea typeface="黑体" pitchFamily="49" charset="-122"/>
                <a:cs typeface="Times New Roman" pitchFamily="18" charset="0"/>
              </a:rPr>
              <a:t>数据融合示意图</a:t>
            </a:r>
            <a:endParaRPr lang="zh-CN" altLang="en-US" sz="1600" b="1" dirty="0">
              <a:latin typeface="Times New Roman" pitchFamily="18" charset="0"/>
              <a:ea typeface="黑体" pitchFamily="49" charset="-122"/>
              <a:cs typeface="Times New Roman" pitchFamily="18" charset="0"/>
            </a:endParaRPr>
          </a:p>
        </p:txBody>
      </p:sp>
      <p:sp>
        <p:nvSpPr>
          <p:cNvPr id="20"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zh-CN" sz="2800" dirty="0">
                <a:solidFill>
                  <a:schemeClr val="folHlink"/>
                </a:solidFill>
                <a:ea typeface="华文细黑" pitchFamily="2" charset="-122"/>
              </a:rPr>
              <a:t> </a:t>
            </a:r>
            <a:r>
              <a:rPr lang="zh-CN" altLang="en-US" sz="2800" dirty="0" smtClean="0">
                <a:solidFill>
                  <a:schemeClr val="folHlink"/>
                </a:solidFill>
                <a:ea typeface="华文细黑" pitchFamily="2" charset="-122"/>
              </a:rPr>
              <a:t>信息预处理模块</a:t>
            </a:r>
            <a:endParaRPr lang="zh-CN" altLang="en-US" sz="2800" dirty="0">
              <a:solidFill>
                <a:schemeClr val="folHlink"/>
              </a:solidFill>
              <a:ea typeface="华文细黑"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787" y="1775310"/>
            <a:ext cx="1440549" cy="1080000"/>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785" y="2977396"/>
            <a:ext cx="1440550" cy="108000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4428" y="2132856"/>
            <a:ext cx="3970020" cy="2976381"/>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786" y="4678517"/>
            <a:ext cx="1440549" cy="1080000"/>
          </a:xfrm>
          <a:prstGeom prst="rect">
            <a:avLst/>
          </a:prstGeom>
        </p:spPr>
      </p:pic>
      <p:sp>
        <p:nvSpPr>
          <p:cNvPr id="15" name="文本框 14"/>
          <p:cNvSpPr txBox="1"/>
          <p:nvPr/>
        </p:nvSpPr>
        <p:spPr>
          <a:xfrm>
            <a:off x="1619311" y="4179482"/>
            <a:ext cx="415498" cy="369332"/>
          </a:xfrm>
          <a:prstGeom prst="rect">
            <a:avLst/>
          </a:prstGeom>
          <a:noFill/>
        </p:spPr>
        <p:txBody>
          <a:bodyPr wrap="none" rtlCol="0">
            <a:spAutoFit/>
          </a:bodyPr>
          <a:lstStyle/>
          <a:p>
            <a:r>
              <a:rPr lang="en-US" altLang="zh-CN" dirty="0" smtClean="0"/>
              <a:t>…</a:t>
            </a:r>
            <a:endParaRPr lang="zh-CN" altLang="en-US" dirty="0"/>
          </a:p>
        </p:txBody>
      </p:sp>
      <p:cxnSp>
        <p:nvCxnSpPr>
          <p:cNvPr id="17" name="直接箭头连接符 16"/>
          <p:cNvCxnSpPr>
            <a:stCxn id="2" idx="3"/>
          </p:cNvCxnSpPr>
          <p:nvPr/>
        </p:nvCxnSpPr>
        <p:spPr>
          <a:xfrm>
            <a:off x="2547336" y="2315310"/>
            <a:ext cx="2024664" cy="897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3" idx="3"/>
          </p:cNvCxnSpPr>
          <p:nvPr/>
        </p:nvCxnSpPr>
        <p:spPr>
          <a:xfrm>
            <a:off x="2547335" y="3517396"/>
            <a:ext cx="2024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4" idx="3"/>
          </p:cNvCxnSpPr>
          <p:nvPr/>
        </p:nvCxnSpPr>
        <p:spPr>
          <a:xfrm flipV="1">
            <a:off x="2547335" y="4509120"/>
            <a:ext cx="2024665" cy="709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2805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15</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技术路线</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zh-CN" sz="2800" dirty="0">
                <a:solidFill>
                  <a:schemeClr val="folHlink"/>
                </a:solidFill>
                <a:ea typeface="华文细黑" pitchFamily="2" charset="-122"/>
              </a:rPr>
              <a:t> </a:t>
            </a:r>
            <a:r>
              <a:rPr lang="zh-CN" altLang="en-US" sz="2800" dirty="0" smtClean="0">
                <a:solidFill>
                  <a:schemeClr val="folHlink"/>
                </a:solidFill>
                <a:ea typeface="华文细黑" pitchFamily="2" charset="-122"/>
              </a:rPr>
              <a:t>地海杂波识别模块</a:t>
            </a:r>
            <a:endParaRPr lang="zh-CN" altLang="en-US" sz="2800" dirty="0">
              <a:solidFill>
                <a:schemeClr val="folHlink"/>
              </a:solidFill>
              <a:ea typeface="华文细黑" pitchFamily="2" charset="-122"/>
            </a:endParaRPr>
          </a:p>
        </p:txBody>
      </p:sp>
      <p:sp>
        <p:nvSpPr>
          <p:cNvPr id="5" name="Rectangle 5"/>
          <p:cNvSpPr>
            <a:spLocks noChangeArrowheads="1"/>
          </p:cNvSpPr>
          <p:nvPr/>
        </p:nvSpPr>
        <p:spPr bwMode="auto">
          <a:xfrm>
            <a:off x="2051719" y="1988840"/>
            <a:ext cx="112484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67781353"/>
              </p:ext>
            </p:extLst>
          </p:nvPr>
        </p:nvGraphicFramePr>
        <p:xfrm>
          <a:off x="899592" y="1988840"/>
          <a:ext cx="4871993" cy="3131247"/>
        </p:xfrm>
        <a:graphic>
          <a:graphicData uri="http://schemas.openxmlformats.org/presentationml/2006/ole">
            <mc:AlternateContent xmlns:mc="http://schemas.openxmlformats.org/markup-compatibility/2006">
              <mc:Choice xmlns:v="urn:schemas-microsoft-com:vml" Requires="v">
                <p:oleObj spid="_x0000_s65643" name="Visio" r:id="rId4" imgW="7543773" imgH="4838496" progId="Visio.Drawing.15">
                  <p:embed/>
                </p:oleObj>
              </mc:Choice>
              <mc:Fallback>
                <p:oleObj name="Visio" r:id="rId4" imgW="7543773" imgH="4838496" progId="Visio.Drawing.15">
                  <p:embed/>
                  <p:pic>
                    <p:nvPicPr>
                      <p:cNvPr id="0" name="Object 4"/>
                      <p:cNvPicPr>
                        <a:picLocks noChangeAspect="1" noChangeArrowheads="1"/>
                      </p:cNvPicPr>
                      <p:nvPr/>
                    </p:nvPicPr>
                    <p:blipFill>
                      <a:blip r:embed="rId5"/>
                      <a:srcRect/>
                      <a:stretch>
                        <a:fillRect/>
                      </a:stretch>
                    </p:blipFill>
                    <p:spPr bwMode="auto">
                      <a:xfrm>
                        <a:off x="899592" y="1988840"/>
                        <a:ext cx="4871993" cy="3131247"/>
                      </a:xfrm>
                      <a:prstGeom prst="rect">
                        <a:avLst/>
                      </a:prstGeom>
                      <a:noFill/>
                    </p:spPr>
                  </p:pic>
                </p:oleObj>
              </mc:Fallback>
            </mc:AlternateContent>
          </a:graphicData>
        </a:graphic>
      </p:graphicFrame>
      <p:sp>
        <p:nvSpPr>
          <p:cNvPr id="24" name="矩形 1"/>
          <p:cNvSpPr>
            <a:spLocks noChangeArrowheads="1"/>
          </p:cNvSpPr>
          <p:nvPr/>
        </p:nvSpPr>
        <p:spPr bwMode="auto">
          <a:xfrm>
            <a:off x="1979712" y="5481111"/>
            <a:ext cx="2925762" cy="338554"/>
          </a:xfrm>
          <a:prstGeom prst="rect">
            <a:avLst/>
          </a:prstGeom>
          <a:noFill/>
          <a:ln w="9525">
            <a:noFill/>
            <a:miter lim="800000"/>
            <a:headEnd/>
            <a:tailEnd/>
          </a:ln>
        </p:spPr>
        <p:txBody>
          <a:bodyPr>
            <a:spAutoFit/>
          </a:bodyPr>
          <a:lstStyle/>
          <a:p>
            <a:pPr algn="ctr"/>
            <a:r>
              <a:rPr lang="zh-CN" altLang="en-US" sz="1600" b="1" dirty="0" smtClean="0">
                <a:latin typeface="Times New Roman" pitchFamily="18" charset="0"/>
                <a:ea typeface="黑体" pitchFamily="49" charset="-122"/>
                <a:cs typeface="Times New Roman" pitchFamily="18" charset="0"/>
              </a:rPr>
              <a:t>地海杂波识别结构图</a:t>
            </a:r>
            <a:endParaRPr lang="zh-CN" altLang="en-US" sz="1600" b="1" dirty="0">
              <a:latin typeface="Times New Roman" pitchFamily="18" charset="0"/>
              <a:ea typeface="黑体" pitchFamily="49" charset="-122"/>
              <a:cs typeface="Times New Roman" pitchFamily="18" charset="0"/>
            </a:endParaRPr>
          </a:p>
        </p:txBody>
      </p:sp>
      <p:sp>
        <p:nvSpPr>
          <p:cNvPr id="28" name="Rectangle 3"/>
          <p:cNvSpPr>
            <a:spLocks noChangeArrowheads="1"/>
          </p:cNvSpPr>
          <p:nvPr/>
        </p:nvSpPr>
        <p:spPr bwMode="auto">
          <a:xfrm>
            <a:off x="6057601" y="1714285"/>
            <a:ext cx="2928958" cy="164270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85750" lvl="1" indent="-285750" algn="just" eaLnBrk="0" hangingPunct="0">
              <a:spcBef>
                <a:spcPts val="0"/>
              </a:spcBef>
              <a:buSzPct val="100000"/>
              <a:buFont typeface="Wingdings" pitchFamily="2" charset="2"/>
              <a:buChar char="Ø"/>
            </a:pPr>
            <a:r>
              <a:rPr lang="zh-CN" altLang="en-US" dirty="0" smtClean="0">
                <a:latin typeface="Times New Roman" pitchFamily="18" charset="0"/>
                <a:ea typeface="华文细黑" pitchFamily="2" charset="-122"/>
                <a:cs typeface="Times New Roman" pitchFamily="18" charset="0"/>
              </a:rPr>
              <a:t>根据数据样本的特性，构建深度神经网络分类结构，同时借助识别结果的反馈来对网络结构进行调整；</a:t>
            </a:r>
          </a:p>
        </p:txBody>
      </p:sp>
      <p:sp>
        <p:nvSpPr>
          <p:cNvPr id="29" name="Rectangle 3"/>
          <p:cNvSpPr>
            <a:spLocks noChangeArrowheads="1"/>
          </p:cNvSpPr>
          <p:nvPr/>
        </p:nvSpPr>
        <p:spPr bwMode="auto">
          <a:xfrm>
            <a:off x="6057601" y="3606621"/>
            <a:ext cx="2928958" cy="111852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85750" lvl="1" indent="-285750" algn="just" eaLnBrk="0" hangingPunct="0">
              <a:spcBef>
                <a:spcPts val="0"/>
              </a:spcBef>
              <a:buSzPct val="100000"/>
              <a:buFont typeface="Wingdings" pitchFamily="2" charset="2"/>
              <a:buChar char="Ø"/>
            </a:pPr>
            <a:r>
              <a:rPr lang="zh-CN" altLang="en-US" dirty="0">
                <a:latin typeface="Times New Roman" pitchFamily="18" charset="0"/>
                <a:ea typeface="华文细黑" pitchFamily="2" charset="-122"/>
                <a:cs typeface="Times New Roman" pitchFamily="18" charset="0"/>
              </a:rPr>
              <a:t>利用大量已打好标签的样本通过深度卷积神经网络进行训练；</a:t>
            </a:r>
          </a:p>
          <a:p>
            <a:pPr marL="285750" lvl="1" indent="-285750" algn="just" eaLnBrk="0" hangingPunct="0">
              <a:spcBef>
                <a:spcPts val="0"/>
              </a:spcBef>
              <a:buSzPct val="100000"/>
              <a:buFont typeface="Wingdings" pitchFamily="2" charset="2"/>
              <a:buChar char="Ø"/>
            </a:pPr>
            <a:endParaRPr lang="zh-CN" altLang="en-US" dirty="0" smtClean="0">
              <a:latin typeface="Times New Roman" pitchFamily="18" charset="0"/>
              <a:ea typeface="华文细黑" pitchFamily="2" charset="-122"/>
              <a:cs typeface="Times New Roman" pitchFamily="18" charset="0"/>
            </a:endParaRPr>
          </a:p>
        </p:txBody>
      </p:sp>
      <p:sp>
        <p:nvSpPr>
          <p:cNvPr id="30" name="Rectangle 3"/>
          <p:cNvSpPr>
            <a:spLocks noChangeArrowheads="1"/>
          </p:cNvSpPr>
          <p:nvPr/>
        </p:nvSpPr>
        <p:spPr bwMode="auto">
          <a:xfrm>
            <a:off x="6057601" y="4869160"/>
            <a:ext cx="2928958" cy="123197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85750" lvl="1" indent="-285750" algn="just" eaLnBrk="0" hangingPunct="0">
              <a:spcBef>
                <a:spcPts val="0"/>
              </a:spcBef>
              <a:buSzPct val="100000"/>
              <a:buFont typeface="Wingdings" pitchFamily="2" charset="2"/>
              <a:buChar char="Ø"/>
            </a:pPr>
            <a:r>
              <a:rPr lang="zh-CN" altLang="en-US" dirty="0" smtClean="0">
                <a:latin typeface="Times New Roman" pitchFamily="18" charset="0"/>
                <a:ea typeface="华文细黑" pitchFamily="2" charset="-122"/>
                <a:cs typeface="Times New Roman" pitchFamily="18" charset="0"/>
              </a:rPr>
              <a:t>对于</a:t>
            </a:r>
            <a:r>
              <a:rPr lang="zh-CN" altLang="en-US" dirty="0">
                <a:latin typeface="Times New Roman" pitchFamily="18" charset="0"/>
                <a:ea typeface="华文细黑" pitchFamily="2" charset="-122"/>
                <a:cs typeface="Times New Roman" pitchFamily="18" charset="0"/>
              </a:rPr>
              <a:t>新得到的雷达频谱数据</a:t>
            </a:r>
            <a:r>
              <a:rPr lang="zh-CN" altLang="en-US" dirty="0" smtClean="0">
                <a:latin typeface="Times New Roman" pitchFamily="18" charset="0"/>
                <a:ea typeface="华文细黑" pitchFamily="2" charset="-122"/>
                <a:cs typeface="Times New Roman" pitchFamily="18" charset="0"/>
              </a:rPr>
              <a:t>利用训练好的模型</a:t>
            </a:r>
            <a:r>
              <a:rPr lang="zh-CN" altLang="en-US" dirty="0">
                <a:latin typeface="Times New Roman" pitchFamily="18" charset="0"/>
                <a:ea typeface="华文细黑" pitchFamily="2" charset="-122"/>
                <a:cs typeface="Times New Roman" pitchFamily="18" charset="0"/>
              </a:rPr>
              <a:t>进行识别</a:t>
            </a:r>
            <a:r>
              <a:rPr lang="zh-CN" altLang="en-US" dirty="0" smtClean="0">
                <a:latin typeface="Times New Roman" pitchFamily="18" charset="0"/>
                <a:ea typeface="华文细黑" pitchFamily="2" charset="-122"/>
                <a:cs typeface="Times New Roman" pitchFamily="18" charset="0"/>
              </a:rPr>
              <a:t>，输出识别</a:t>
            </a:r>
            <a:r>
              <a:rPr lang="zh-CN" altLang="en-US" dirty="0">
                <a:latin typeface="Times New Roman" pitchFamily="18" charset="0"/>
                <a:ea typeface="华文细黑" pitchFamily="2" charset="-122"/>
                <a:cs typeface="Times New Roman" pitchFamily="18" charset="0"/>
              </a:rPr>
              <a:t>结果。</a:t>
            </a:r>
          </a:p>
          <a:p>
            <a:pPr marL="285750" lvl="1" indent="-285750" algn="just" eaLnBrk="0" hangingPunct="0">
              <a:spcBef>
                <a:spcPts val="0"/>
              </a:spcBef>
              <a:buSzPct val="100000"/>
              <a:buFont typeface="Wingdings" pitchFamily="2" charset="2"/>
              <a:buChar char="Ø"/>
            </a:pPr>
            <a:endParaRPr lang="zh-CN" altLang="en-US" dirty="0" smtClean="0">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1885596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16</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技术路线</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zh-CN" sz="2800" dirty="0">
                <a:solidFill>
                  <a:schemeClr val="folHlink"/>
                </a:solidFill>
                <a:ea typeface="华文细黑" pitchFamily="2" charset="-122"/>
              </a:rPr>
              <a:t> </a:t>
            </a:r>
            <a:r>
              <a:rPr lang="zh-CN" altLang="en-US" sz="2800" dirty="0" smtClean="0">
                <a:solidFill>
                  <a:schemeClr val="folHlink"/>
                </a:solidFill>
                <a:ea typeface="华文细黑" pitchFamily="2" charset="-122"/>
              </a:rPr>
              <a:t>地海杂波识别模块</a:t>
            </a:r>
            <a:endParaRPr lang="zh-CN" altLang="en-US" sz="2800" dirty="0">
              <a:solidFill>
                <a:schemeClr val="folHlink"/>
              </a:solidFill>
              <a:ea typeface="华文细黑" pitchFamily="2" charset="-122"/>
            </a:endParaRPr>
          </a:p>
        </p:txBody>
      </p:sp>
      <p:pic>
        <p:nvPicPr>
          <p:cNvPr id="66561" name="Picture 1" descr="整体过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443" y="1835268"/>
            <a:ext cx="3117023" cy="421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3"/>
          <p:cNvSpPr>
            <a:spLocks noChangeArrowheads="1"/>
          </p:cNvSpPr>
          <p:nvPr/>
        </p:nvSpPr>
        <p:spPr bwMode="auto">
          <a:xfrm>
            <a:off x="5292080" y="1772815"/>
            <a:ext cx="3312368" cy="28691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85750" lvl="1" indent="-285750" algn="just" eaLnBrk="0" hangingPunct="0">
              <a:spcBef>
                <a:spcPts val="0"/>
              </a:spcBef>
              <a:buSzPct val="100000"/>
              <a:buFont typeface="Wingdings" pitchFamily="2" charset="2"/>
              <a:buChar char="Ø"/>
            </a:pPr>
            <a:r>
              <a:rPr lang="zh-CN" altLang="en-US" dirty="0">
                <a:latin typeface="Times New Roman" pitchFamily="18" charset="0"/>
                <a:ea typeface="华文细黑" pitchFamily="2" charset="-122"/>
                <a:cs typeface="Times New Roman" pitchFamily="18" charset="0"/>
              </a:rPr>
              <a:t>特征提取层主要通过卷积操作和池化操作从输入的频谱数据中学习出最好的卷积核以及这些卷积核的组合方式，同时每一层的输出又作为下一层的输入，每层具有多个特征向量，每个特征向量具有多个神经元，并且每个特征向量来自于一种卷积核所提取输入的一种特征；</a:t>
            </a:r>
            <a:endParaRPr lang="zh-CN" altLang="en-US" dirty="0" smtClean="0">
              <a:latin typeface="Times New Roman" pitchFamily="18" charset="0"/>
              <a:ea typeface="华文细黑" pitchFamily="2" charset="-122"/>
              <a:cs typeface="Times New Roman" pitchFamily="18" charset="0"/>
            </a:endParaRPr>
          </a:p>
        </p:txBody>
      </p:sp>
      <p:sp>
        <p:nvSpPr>
          <p:cNvPr id="23" name="Rectangle 3"/>
          <p:cNvSpPr>
            <a:spLocks noChangeArrowheads="1"/>
          </p:cNvSpPr>
          <p:nvPr/>
        </p:nvSpPr>
        <p:spPr bwMode="auto">
          <a:xfrm>
            <a:off x="5292080" y="4869160"/>
            <a:ext cx="3312368" cy="12530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85750" lvl="1" indent="-285750" algn="just" eaLnBrk="0" hangingPunct="0">
              <a:spcBef>
                <a:spcPts val="0"/>
              </a:spcBef>
              <a:buSzPct val="100000"/>
              <a:buFont typeface="Wingdings" pitchFamily="2" charset="2"/>
              <a:buChar char="Ø"/>
            </a:pPr>
            <a:r>
              <a:rPr lang="zh-CN" altLang="en-US" dirty="0">
                <a:latin typeface="Times New Roman" pitchFamily="18" charset="0"/>
                <a:ea typeface="华文细黑" pitchFamily="2" charset="-122"/>
                <a:cs typeface="Times New Roman" pitchFamily="18" charset="0"/>
              </a:rPr>
              <a:t>全连接网络，主要是将任何一个神经元均和上一层的任何神经元之间建立管理，通过矩阵运算得到输出结果。</a:t>
            </a:r>
            <a:endParaRPr lang="zh-CN" altLang="en-US" dirty="0" smtClean="0">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253501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17</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技术路线</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zh-CN" sz="2800" dirty="0">
                <a:solidFill>
                  <a:schemeClr val="folHlink"/>
                </a:solidFill>
                <a:ea typeface="华文细黑" pitchFamily="2" charset="-122"/>
              </a:rPr>
              <a:t> </a:t>
            </a:r>
            <a:r>
              <a:rPr lang="zh-CN" altLang="en-US" sz="2800" dirty="0" smtClean="0">
                <a:solidFill>
                  <a:schemeClr val="folHlink"/>
                </a:solidFill>
                <a:ea typeface="华文细黑" pitchFamily="2" charset="-122"/>
              </a:rPr>
              <a:t>地海杂波识别模块</a:t>
            </a:r>
            <a:endParaRPr lang="zh-CN" altLang="en-US" sz="2800" dirty="0">
              <a:solidFill>
                <a:schemeClr val="folHlink"/>
              </a:solidFill>
              <a:ea typeface="华文细黑" pitchFamily="2" charset="-122"/>
            </a:endParaRPr>
          </a:p>
        </p:txBody>
      </p:sp>
      <p:pic>
        <p:nvPicPr>
          <p:cNvPr id="67585" name="Picture 1" descr="convnet_fig"/>
          <p:cNvPicPr>
            <a:picLocks noChangeAspect="1" noChangeArrowheads="1"/>
          </p:cNvPicPr>
          <p:nvPr/>
        </p:nvPicPr>
        <p:blipFill>
          <a:blip r:embed="rId3">
            <a:extLst>
              <a:ext uri="{28A0092B-C50C-407E-A947-70E740481C1C}">
                <a14:useLocalDpi xmlns:a14="http://schemas.microsoft.com/office/drawing/2010/main" val="0"/>
              </a:ext>
            </a:extLst>
          </a:blip>
          <a:srcRect r="-131" b="15984"/>
          <a:stretch>
            <a:fillRect/>
          </a:stretch>
        </p:blipFill>
        <p:spPr bwMode="auto">
          <a:xfrm>
            <a:off x="1187624" y="2132856"/>
            <a:ext cx="6996045"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Text Box 4"/>
          <p:cNvSpPr txBox="1">
            <a:spLocks noChangeArrowheads="1"/>
          </p:cNvSpPr>
          <p:nvPr/>
        </p:nvSpPr>
        <p:spPr bwMode="auto">
          <a:xfrm>
            <a:off x="395536" y="4437112"/>
            <a:ext cx="8496944" cy="124649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indent="533400" algn="just">
              <a:lnSpc>
                <a:spcPct val="125000"/>
              </a:lnSpc>
              <a:buClr>
                <a:schemeClr val="bg1"/>
              </a:buClr>
            </a:pPr>
            <a:r>
              <a:rPr lang="zh-CN" altLang="en-US" sz="2000" dirty="0">
                <a:solidFill>
                  <a:srgbClr val="FFFF00"/>
                </a:solidFill>
                <a:ea typeface="华文细黑" pitchFamily="2" charset="-122"/>
              </a:rPr>
              <a:t>研究具有反馈意义的非协作目标信息处理与融合，分析目标信息处理子系统与环境辨识子系统闭环回路下的误差关系，采用决策与估计的联合优化方法，降低模式辨识风险和抑制误差，显著提升检测与跟踪性能。</a:t>
            </a:r>
            <a:endParaRPr lang="en-US" altLang="zh-CN" sz="2000" dirty="0">
              <a:solidFill>
                <a:srgbClr val="FFFF00"/>
              </a:solidFill>
              <a:ea typeface="华文细黑" pitchFamily="2" charset="-122"/>
            </a:endParaRPr>
          </a:p>
        </p:txBody>
      </p:sp>
    </p:spTree>
    <p:extLst>
      <p:ext uri="{BB962C8B-B14F-4D97-AF65-F5344CB8AC3E}">
        <p14:creationId xmlns:p14="http://schemas.microsoft.com/office/powerpoint/2010/main" val="1432546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18</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技术路线</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zh-CN" sz="2800" dirty="0">
                <a:solidFill>
                  <a:schemeClr val="folHlink"/>
                </a:solidFill>
                <a:ea typeface="华文细黑" pitchFamily="2" charset="-122"/>
              </a:rPr>
              <a:t> </a:t>
            </a:r>
            <a:r>
              <a:rPr lang="zh-CN" altLang="en-US" sz="2800" dirty="0" smtClean="0">
                <a:solidFill>
                  <a:schemeClr val="folHlink"/>
                </a:solidFill>
                <a:ea typeface="华文细黑" pitchFamily="2" charset="-122"/>
              </a:rPr>
              <a:t>地海杂波识别模块</a:t>
            </a:r>
            <a:endParaRPr lang="zh-CN" altLang="en-US" sz="2800" dirty="0">
              <a:solidFill>
                <a:schemeClr val="folHlink"/>
              </a:solidFill>
              <a:ea typeface="华文细黑" pitchFamily="2" charset="-122"/>
            </a:endParaRPr>
          </a:p>
        </p:txBody>
      </p:sp>
      <p:sp>
        <p:nvSpPr>
          <p:cNvPr id="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159885930"/>
              </p:ext>
            </p:extLst>
          </p:nvPr>
        </p:nvGraphicFramePr>
        <p:xfrm>
          <a:off x="1099443" y="1835268"/>
          <a:ext cx="4229100" cy="4343400"/>
        </p:xfrm>
        <a:graphic>
          <a:graphicData uri="http://schemas.openxmlformats.org/presentationml/2006/ole">
            <mc:AlternateContent xmlns:mc="http://schemas.openxmlformats.org/markup-compatibility/2006">
              <mc:Choice xmlns:v="urn:schemas-microsoft-com:vml" Requires="v">
                <p:oleObj spid="_x0000_s70758" name="Visio" r:id="rId4" imgW="6880953" imgH="7063881" progId="Visio.Drawing.15">
                  <p:embed/>
                </p:oleObj>
              </mc:Choice>
              <mc:Fallback>
                <p:oleObj name="Visio" r:id="rId4" imgW="6880953" imgH="7063881" progId="Visio.Drawing.15">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443" y="1835268"/>
                        <a:ext cx="4229100"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
          <p:cNvSpPr>
            <a:spLocks noChangeArrowheads="1"/>
          </p:cNvSpPr>
          <p:nvPr/>
        </p:nvSpPr>
        <p:spPr bwMode="auto">
          <a:xfrm>
            <a:off x="5508104" y="1772816"/>
            <a:ext cx="3144982" cy="309634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85750" lvl="1" indent="-285750" algn="just" eaLnBrk="0" hangingPunct="0">
              <a:spcBef>
                <a:spcPts val="0"/>
              </a:spcBef>
              <a:buSzPct val="100000"/>
              <a:buFont typeface="Wingdings" pitchFamily="2" charset="2"/>
              <a:buChar char="Ø"/>
            </a:pPr>
            <a:r>
              <a:rPr lang="zh-CN" altLang="en-US" dirty="0">
                <a:latin typeface="Times New Roman" pitchFamily="18" charset="0"/>
                <a:ea typeface="华文细黑" pitchFamily="2" charset="-122"/>
                <a:cs typeface="Times New Roman" pitchFamily="18" charset="0"/>
              </a:rPr>
              <a:t>对于地海杂波识别问题由于需要对不同相干积累点数和多普勒频率范围的数据进行分开训练，故首先需要对不同的数据进行分类处理并标注其地海杂波类型，通过此步骤完成训练样本的生成。接下来就是利用训练样本对搭建好的网络结构进行训练，获得最终的分类器。</a:t>
            </a:r>
            <a:endParaRPr lang="zh-CN" altLang="en-US" dirty="0" smtClean="0">
              <a:latin typeface="Times New Roman" pitchFamily="18" charset="0"/>
              <a:ea typeface="华文细黑" pitchFamily="2" charset="-122"/>
              <a:cs typeface="Times New Roman" pitchFamily="18" charset="0"/>
            </a:endParaRPr>
          </a:p>
        </p:txBody>
      </p:sp>
      <p:sp>
        <p:nvSpPr>
          <p:cNvPr id="24" name="Rectangle 3"/>
          <p:cNvSpPr>
            <a:spLocks noChangeArrowheads="1"/>
          </p:cNvSpPr>
          <p:nvPr/>
        </p:nvSpPr>
        <p:spPr bwMode="auto">
          <a:xfrm>
            <a:off x="5580112" y="4991864"/>
            <a:ext cx="3072974" cy="1181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85750" lvl="1" indent="-285750" algn="just" eaLnBrk="0" hangingPunct="0">
              <a:spcBef>
                <a:spcPts val="0"/>
              </a:spcBef>
              <a:buSzPct val="100000"/>
              <a:buFont typeface="Wingdings" pitchFamily="2" charset="2"/>
              <a:buChar char="Ø"/>
            </a:pPr>
            <a:r>
              <a:rPr lang="zh-CN" altLang="en-US" dirty="0">
                <a:latin typeface="Times New Roman" pitchFamily="18" charset="0"/>
                <a:ea typeface="华文细黑" pitchFamily="2" charset="-122"/>
                <a:cs typeface="Times New Roman" pitchFamily="18" charset="0"/>
              </a:rPr>
              <a:t>训练</a:t>
            </a:r>
            <a:r>
              <a:rPr lang="zh-CN" altLang="en-US" dirty="0" smtClean="0">
                <a:latin typeface="Times New Roman" pitchFamily="18" charset="0"/>
                <a:ea typeface="华文细黑" pitchFamily="2" charset="-122"/>
                <a:cs typeface="Times New Roman" pitchFamily="18" charset="0"/>
              </a:rPr>
              <a:t>过程利用</a:t>
            </a:r>
            <a:r>
              <a:rPr lang="zh-CN" altLang="en-US" dirty="0">
                <a:latin typeface="Times New Roman" pitchFamily="18" charset="0"/>
                <a:ea typeface="华文细黑" pitchFamily="2" charset="-122"/>
                <a:cs typeface="Times New Roman" pitchFamily="18" charset="0"/>
              </a:rPr>
              <a:t>了梯度下降算法，本</a:t>
            </a:r>
            <a:r>
              <a:rPr lang="zh-CN" altLang="en-US" dirty="0" smtClean="0">
                <a:latin typeface="Times New Roman" pitchFamily="18" charset="0"/>
                <a:ea typeface="华文细黑" pitchFamily="2" charset="-122"/>
                <a:cs typeface="Times New Roman" pitchFamily="18" charset="0"/>
              </a:rPr>
              <a:t>课题</a:t>
            </a:r>
            <a:r>
              <a:rPr lang="zh-CN" altLang="en-US" dirty="0">
                <a:latin typeface="Times New Roman" pitchFamily="18" charset="0"/>
                <a:ea typeface="华文细黑" pitchFamily="2" charset="-122"/>
                <a:cs typeface="Times New Roman" pitchFamily="18" charset="0"/>
              </a:rPr>
              <a:t>设计</a:t>
            </a:r>
            <a:r>
              <a:rPr lang="zh-CN" altLang="en-US" dirty="0" smtClean="0">
                <a:latin typeface="Times New Roman" pitchFamily="18" charset="0"/>
                <a:ea typeface="华文细黑" pitchFamily="2" charset="-122"/>
                <a:cs typeface="Times New Roman" pitchFamily="18" charset="0"/>
              </a:rPr>
              <a:t>了</a:t>
            </a:r>
            <a:r>
              <a:rPr lang="zh-CN" altLang="en-US" dirty="0">
                <a:latin typeface="Times New Roman" pitchFamily="18" charset="0"/>
                <a:ea typeface="华文细黑" pitchFamily="2" charset="-122"/>
                <a:cs typeface="Times New Roman" pitchFamily="18" charset="0"/>
              </a:rPr>
              <a:t>一种具有自适应学习率的优化算法。</a:t>
            </a:r>
            <a:endParaRPr lang="zh-CN" altLang="en-US" dirty="0" smtClean="0">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2786517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19</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技术路线</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zh-CN" sz="2800" dirty="0">
                <a:solidFill>
                  <a:schemeClr val="folHlink"/>
                </a:solidFill>
                <a:ea typeface="华文细黑" pitchFamily="2" charset="-122"/>
              </a:rPr>
              <a:t> </a:t>
            </a:r>
            <a:r>
              <a:rPr lang="zh-CN" altLang="en-US" sz="2800" dirty="0" smtClean="0">
                <a:solidFill>
                  <a:schemeClr val="folHlink"/>
                </a:solidFill>
                <a:ea typeface="华文细黑" pitchFamily="2" charset="-122"/>
              </a:rPr>
              <a:t>地理位置匹配模块</a:t>
            </a:r>
            <a:endParaRPr lang="zh-CN" altLang="en-US" sz="2800" dirty="0">
              <a:solidFill>
                <a:schemeClr val="folHlink"/>
              </a:solidFill>
              <a:ea typeface="华文细黑" pitchFamily="2" charset="-122"/>
            </a:endParaRPr>
          </a:p>
        </p:txBody>
      </p:sp>
      <p:pic>
        <p:nvPicPr>
          <p:cNvPr id="645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263700"/>
            <a:ext cx="486092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0888"/>
            <a:ext cx="5121275"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
          <p:cNvSpPr>
            <a:spLocks noChangeArrowheads="1"/>
          </p:cNvSpPr>
          <p:nvPr/>
        </p:nvSpPr>
        <p:spPr bwMode="auto">
          <a:xfrm>
            <a:off x="1099443" y="4919613"/>
            <a:ext cx="7403281" cy="123687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en-US" dirty="0"/>
              <a:t>在地海杂波识别的情况下，我们对识别结果与实际地图均进行二值化操作</a:t>
            </a:r>
            <a:r>
              <a:rPr lang="zh-CN" altLang="en-US" dirty="0" smtClean="0"/>
              <a:t>，二</a:t>
            </a:r>
            <a:r>
              <a:rPr lang="zh-CN" altLang="en-US" dirty="0"/>
              <a:t>值化的过程主要是以</a:t>
            </a:r>
            <a:r>
              <a:rPr lang="en-US" altLang="zh-CN" dirty="0"/>
              <a:t>1</a:t>
            </a:r>
            <a:r>
              <a:rPr lang="zh-CN" altLang="en-US" dirty="0"/>
              <a:t>标记地面部分，</a:t>
            </a:r>
            <a:r>
              <a:rPr lang="en-US" altLang="zh-CN" dirty="0"/>
              <a:t>0</a:t>
            </a:r>
            <a:r>
              <a:rPr lang="zh-CN" altLang="en-US" dirty="0"/>
              <a:t>表示海洋部分</a:t>
            </a:r>
            <a:r>
              <a:rPr lang="zh-CN" altLang="en-US" dirty="0" smtClean="0"/>
              <a:t>。</a:t>
            </a:r>
            <a:endParaRPr lang="en-US" altLang="zh-CN" dirty="0" smtClean="0"/>
          </a:p>
          <a:p>
            <a:r>
              <a:rPr lang="zh-CN" altLang="en-US" dirty="0"/>
              <a:t>左图为二值化地图，其中黑色部分表示地面，白色部分表示</a:t>
            </a:r>
            <a:r>
              <a:rPr lang="zh-CN" altLang="en-US" dirty="0" smtClean="0"/>
              <a:t>海洋，右图为识别区域的结果。</a:t>
            </a:r>
            <a:endParaRPr lang="zh-CN" altLang="en-US" dirty="0"/>
          </a:p>
        </p:txBody>
      </p:sp>
    </p:spTree>
    <p:extLst>
      <p:ext uri="{BB962C8B-B14F-4D97-AF65-F5344CB8AC3E}">
        <p14:creationId xmlns:p14="http://schemas.microsoft.com/office/powerpoint/2010/main" val="4038800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68" name="Group 124"/>
          <p:cNvGraphicFramePr>
            <a:graphicFrameLocks noGrp="1"/>
          </p:cNvGraphicFramePr>
          <p:nvPr>
            <p:extLst/>
          </p:nvPr>
        </p:nvGraphicFramePr>
        <p:xfrm>
          <a:off x="410196" y="1162273"/>
          <a:ext cx="8448084" cy="4233229"/>
        </p:xfrm>
        <a:graphic>
          <a:graphicData uri="http://schemas.openxmlformats.org/drawingml/2006/table">
            <a:tbl>
              <a:tblPr>
                <a:effectLst/>
                <a:tableStyleId>{22838BEF-8BB2-4498-84A7-C5851F593DF1}</a:tableStyleId>
              </a:tblPr>
              <a:tblGrid>
                <a:gridCol w="879529">
                  <a:extLst>
                    <a:ext uri="{9D8B030D-6E8A-4147-A177-3AD203B41FA5}">
                      <a16:colId xmlns:a16="http://schemas.microsoft.com/office/drawing/2014/main" val="20000"/>
                    </a:ext>
                  </a:extLst>
                </a:gridCol>
                <a:gridCol w="7568555">
                  <a:extLst>
                    <a:ext uri="{9D8B030D-6E8A-4147-A177-3AD203B41FA5}">
                      <a16:colId xmlns:a16="http://schemas.microsoft.com/office/drawing/2014/main" val="20001"/>
                    </a:ext>
                  </a:extLst>
                </a:gridCol>
              </a:tblGrid>
              <a:tr h="434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1950s</a:t>
                      </a:r>
                      <a:endParaRPr kumimoji="0" lang="en-US" altLang="zh-CN"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美国、前苏联、澳大利亚</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开始研制并装备战略预警</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OTHR</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extLst>
                  <a:ext uri="{0D108BD9-81ED-4DB2-BD59-A6C34878D82A}">
                    <a16:rowId xmlns:a16="http://schemas.microsoft.com/office/drawing/2014/main" val="10000"/>
                  </a:ext>
                </a:extLst>
              </a:tr>
              <a:tr h="247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kern="1200" cap="none" normalizeH="0" baseline="0" dirty="0" smtClean="0">
                          <a:ln>
                            <a:noFill/>
                          </a:ln>
                          <a:solidFill>
                            <a:srgbClr val="FF0000"/>
                          </a:solidFill>
                          <a:effectLst/>
                          <a:latin typeface="Times New Roman" pitchFamily="18" charset="0"/>
                          <a:ea typeface="华文细黑" pitchFamily="2" charset="-122"/>
                          <a:cs typeface="Times New Roman" pitchFamily="18" charset="0"/>
                        </a:rPr>
                        <a:t>1980s</a:t>
                      </a:r>
                      <a:endParaRPr kumimoji="0" lang="zh-CN" altLang="en-US" sz="1600" b="0" u="none" strike="noStrike" kern="1200" cap="none" normalizeH="0" baseline="0" dirty="0" smtClean="0">
                        <a:ln>
                          <a:noFill/>
                        </a:ln>
                        <a:solidFill>
                          <a:srgbClr val="FF0000"/>
                        </a:solidFill>
                        <a:effectLst/>
                        <a:latin typeface="Times New Roman" pitchFamily="18" charset="0"/>
                        <a:ea typeface="华文细黑" pitchFamily="2" charset="-122"/>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u="none" strike="noStrike" kern="1200" cap="none" normalizeH="0" baseline="0" dirty="0" smtClean="0">
                          <a:ln>
                            <a:noFill/>
                          </a:ln>
                          <a:solidFill>
                            <a:srgbClr val="FF0000"/>
                          </a:solidFill>
                          <a:effectLst/>
                          <a:latin typeface="Times New Roman" pitchFamily="18" charset="0"/>
                          <a:ea typeface="华文细黑" pitchFamily="2" charset="-122"/>
                          <a:cs typeface="Times New Roman" pitchFamily="18" charset="0"/>
                        </a:rPr>
                        <a:t>中国</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建立连续波体制的试验型</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OTHR</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extLst>
                  <a:ext uri="{0D108BD9-81ED-4DB2-BD59-A6C34878D82A}">
                    <a16:rowId xmlns:a16="http://schemas.microsoft.com/office/drawing/2014/main" val="10001"/>
                  </a:ext>
                </a:extLst>
              </a:tr>
              <a:tr h="2492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1990s</a:t>
                      </a:r>
                      <a:endParaRPr kumimoji="0" lang="en-US" altLang="zh-CN"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法国</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研制</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NOSTRADAMUS</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2005</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年装备部队。</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extLst>
                  <a:ext uri="{0D108BD9-81ED-4DB2-BD59-A6C34878D82A}">
                    <a16:rowId xmlns:a16="http://schemas.microsoft.com/office/drawing/2014/main" val="10002"/>
                  </a:ext>
                </a:extLst>
              </a:tr>
              <a:tr h="4286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澳大利亚</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建成</a:t>
                      </a:r>
                      <a:r>
                        <a:rPr kumimoji="0" lang="en-US" altLang="zh-CN" sz="1600" u="none" strike="noStrike" cap="none" normalizeH="0" baseline="0" dirty="0" err="1" smtClean="0">
                          <a:ln>
                            <a:noFill/>
                          </a:ln>
                          <a:effectLst/>
                          <a:latin typeface="Times New Roman" pitchFamily="18" charset="0"/>
                          <a:ea typeface="华文细黑" pitchFamily="2" charset="-122"/>
                          <a:cs typeface="Times New Roman" pitchFamily="18" charset="0"/>
                        </a:rPr>
                        <a:t>Jindalee</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超视距雷达网</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JORN</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extLst>
                  <a:ext uri="{0D108BD9-81ED-4DB2-BD59-A6C34878D82A}">
                    <a16:rowId xmlns:a16="http://schemas.microsoft.com/office/drawing/2014/main" val="10003"/>
                  </a:ext>
                </a:extLst>
              </a:tr>
              <a:tr h="24923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2008</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MIT Lincoln Lab</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更新美</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OTHR</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信号处理及数据处理技术。</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extLst>
                  <a:ext uri="{0D108BD9-81ED-4DB2-BD59-A6C34878D82A}">
                    <a16:rowId xmlns:a16="http://schemas.microsoft.com/office/drawing/2014/main" val="10004"/>
                  </a:ext>
                </a:extLst>
              </a:tr>
              <a:tr h="43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美国空军研究实验室</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就下一代</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OTHR</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关键技术咨询，包括提高检测定位能力。</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extLst>
                  <a:ext uri="{0D108BD9-81ED-4DB2-BD59-A6C34878D82A}">
                    <a16:rowId xmlns:a16="http://schemas.microsoft.com/office/drawing/2014/main" val="10005"/>
                  </a:ext>
                </a:extLst>
              </a:tr>
              <a:tr h="3286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MIT Lincoln Lab</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对澳大利亚</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JORN</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进行技术升级。</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extLst>
                  <a:ext uri="{0D108BD9-81ED-4DB2-BD59-A6C34878D82A}">
                    <a16:rowId xmlns:a16="http://schemas.microsoft.com/office/drawing/2014/main" val="10006"/>
                  </a:ext>
                </a:extLst>
              </a:tr>
              <a:tr h="3381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2009</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澳大利亚</a:t>
                      </a:r>
                      <a:r>
                        <a:rPr kumimoji="0" lang="en-US" altLang="zh-CN"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DSTO</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开展多接收机</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OTHR</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体制的原理性探索研究。</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extLst>
                  <a:ext uri="{0D108BD9-81ED-4DB2-BD59-A6C34878D82A}">
                    <a16:rowId xmlns:a16="http://schemas.microsoft.com/office/drawing/2014/main" val="10007"/>
                  </a:ext>
                </a:extLst>
              </a:tr>
              <a:tr h="3381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MIT Lincoln Lab</a:t>
                      </a:r>
                      <a:r>
                        <a:rPr kumimoji="0" lang="zh-CN" altLang="en-US"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与</a:t>
                      </a:r>
                      <a:r>
                        <a:rPr kumimoji="0" lang="en-US" altLang="zh-CN"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DSTO</a:t>
                      </a:r>
                      <a:r>
                        <a:rPr kumimoji="0" lang="zh-CN" altLang="en-US"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合作</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，完成</a:t>
                      </a:r>
                      <a:r>
                        <a:rPr kumimoji="0" lang="en-US" altLang="zh-CN" sz="1600" u="none" strike="noStrike" cap="none" normalizeH="0" baseline="0" dirty="0" smtClean="0">
                          <a:ln>
                            <a:noFill/>
                          </a:ln>
                          <a:effectLst/>
                          <a:latin typeface="Times New Roman" pitchFamily="18" charset="0"/>
                          <a:ea typeface="华文细黑" pitchFamily="2" charset="-122"/>
                          <a:cs typeface="Times New Roman" pitchFamily="18" charset="0"/>
                        </a:rPr>
                        <a:t>NGOTHR</a:t>
                      </a:r>
                      <a:r>
                        <a:rPr kumimoji="0" lang="zh-CN" altLang="en-US" sz="1600" u="none" strike="noStrike" cap="none" normalizeH="0" baseline="0" dirty="0" smtClean="0">
                          <a:ln>
                            <a:noFill/>
                          </a:ln>
                          <a:effectLst/>
                          <a:latin typeface="Times New Roman" pitchFamily="18" charset="0"/>
                          <a:ea typeface="华文细黑" pitchFamily="2" charset="-122"/>
                          <a:cs typeface="Times New Roman" pitchFamily="18" charset="0"/>
                        </a:rPr>
                        <a:t>的两项关键技术演示验证。</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extLst>
                  <a:ext uri="{0D108BD9-81ED-4DB2-BD59-A6C34878D82A}">
                    <a16:rowId xmlns:a16="http://schemas.microsoft.com/office/drawing/2014/main" val="10008"/>
                  </a:ext>
                </a:extLst>
              </a:tr>
              <a:tr h="338138">
                <a:tc rowSpan="2">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rPr>
                        <a:t>2010</a:t>
                      </a:r>
                      <a:endParaRPr kumimoji="0" lang="zh-CN" altLang="en-US" sz="1600" b="0" i="0" u="none" strike="noStrike" cap="none" normalizeH="0" baseline="0" dirty="0" smtClean="0">
                        <a:ln>
                          <a:noFill/>
                        </a:ln>
                        <a:solidFill>
                          <a:schemeClr val="tx1"/>
                        </a:solidFill>
                        <a:effectLst/>
                        <a:latin typeface="Times New Roman" pitchFamily="18" charset="0"/>
                        <a:ea typeface="华文细黑" pitchFamily="2" charset="-122"/>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zh-CN" altLang="en-US"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澳大利亚</a:t>
                      </a:r>
                      <a:r>
                        <a:rPr kumimoji="0" lang="en-US" altLang="zh-CN"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DSTO</a:t>
                      </a:r>
                      <a:r>
                        <a:rPr kumimoji="0" lang="zh-CN" altLang="en-US" sz="1600" u="none" strike="noStrike" kern="1200" cap="none" normalizeH="0" baseline="0" dirty="0" smtClean="0">
                          <a:ln>
                            <a:noFill/>
                          </a:ln>
                          <a:solidFill>
                            <a:schemeClr val="dk1"/>
                          </a:solidFill>
                          <a:effectLst/>
                          <a:latin typeface="Times New Roman" pitchFamily="18" charset="0"/>
                          <a:ea typeface="华文细黑" pitchFamily="2" charset="-122"/>
                          <a:cs typeface="Times New Roman" pitchFamily="18" charset="0"/>
                        </a:rPr>
                        <a:t>开展模式可选择</a:t>
                      </a:r>
                      <a:r>
                        <a:rPr kumimoji="0" lang="en-US" altLang="zh-CN" sz="1600" u="none" strike="noStrike" kern="1200" cap="none" normalizeH="0" baseline="0" dirty="0" smtClean="0">
                          <a:ln>
                            <a:noFill/>
                          </a:ln>
                          <a:solidFill>
                            <a:schemeClr val="dk1"/>
                          </a:solidFill>
                          <a:effectLst/>
                          <a:latin typeface="Times New Roman" pitchFamily="18" charset="0"/>
                          <a:ea typeface="华文细黑" pitchFamily="2" charset="-122"/>
                          <a:cs typeface="Times New Roman" pitchFamily="18" charset="0"/>
                        </a:rPr>
                        <a:t>OTHR</a:t>
                      </a:r>
                      <a:r>
                        <a:rPr kumimoji="0" lang="zh-CN" altLang="en-US" sz="1600" u="none" strike="noStrike" kern="1200" cap="none" normalizeH="0" baseline="0" dirty="0" smtClean="0">
                          <a:ln>
                            <a:noFill/>
                          </a:ln>
                          <a:solidFill>
                            <a:schemeClr val="dk1"/>
                          </a:solidFill>
                          <a:effectLst/>
                          <a:latin typeface="Times New Roman" pitchFamily="18" charset="0"/>
                          <a:ea typeface="华文细黑" pitchFamily="2" charset="-122"/>
                          <a:cs typeface="Times New Roman" pitchFamily="18" charset="0"/>
                        </a:rPr>
                        <a:t>体制进行了实验验证。</a:t>
                      </a:r>
                    </a:p>
                  </a:txBody>
                  <a:tcPr anchor="ctr" horzOverflow="overflow"/>
                </a:tc>
                <a:extLst>
                  <a:ext uri="{0D108BD9-81ED-4DB2-BD59-A6C34878D82A}">
                    <a16:rowId xmlns:a16="http://schemas.microsoft.com/office/drawing/2014/main" val="10009"/>
                  </a:ext>
                </a:extLst>
              </a:tr>
              <a:tr h="535654">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华文细黑" pitchFamily="2" charset="-122"/>
                        <a:ea typeface="华文细黑" pitchFamily="2" charset="-122"/>
                      </a:endParaRPr>
                    </a:p>
                  </a:txBody>
                  <a:tcPr anchor="ct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zh-CN" altLang="en-US" sz="1600" b="0" u="none" strike="noStrike" kern="1200" cap="none" normalizeH="0" baseline="0" dirty="0" smtClean="0">
                          <a:ln>
                            <a:noFill/>
                          </a:ln>
                          <a:solidFill>
                            <a:srgbClr val="0000FF"/>
                          </a:solidFill>
                          <a:effectLst/>
                          <a:latin typeface="Times New Roman" pitchFamily="18" charset="0"/>
                          <a:ea typeface="华文细黑" pitchFamily="2" charset="-122"/>
                          <a:cs typeface="Times New Roman" pitchFamily="18" charset="0"/>
                        </a:rPr>
                        <a:t>美国</a:t>
                      </a:r>
                      <a:r>
                        <a:rPr kumimoji="0" lang="zh-CN" altLang="en-US" sz="1600" u="none" strike="noStrike" kern="1200" cap="none" normalizeH="0" baseline="0" dirty="0" smtClean="0">
                          <a:ln>
                            <a:noFill/>
                          </a:ln>
                          <a:solidFill>
                            <a:schemeClr val="dk1"/>
                          </a:solidFill>
                          <a:effectLst/>
                          <a:latin typeface="Times New Roman" pitchFamily="18" charset="0"/>
                          <a:ea typeface="华文细黑" pitchFamily="2" charset="-122"/>
                          <a:cs typeface="Times New Roman" pitchFamily="18" charset="0"/>
                        </a:rPr>
                        <a:t>开展</a:t>
                      </a:r>
                      <a:r>
                        <a:rPr kumimoji="0" lang="zh-CN" altLang="en-US" sz="1600" b="0" u="none" strike="noStrike" kern="1200" cap="none" normalizeH="0" baseline="0" dirty="0" smtClean="0">
                          <a:ln>
                            <a:noFill/>
                          </a:ln>
                          <a:solidFill>
                            <a:srgbClr val="C00000"/>
                          </a:solidFill>
                          <a:effectLst/>
                          <a:latin typeface="Times New Roman" pitchFamily="18" charset="0"/>
                          <a:ea typeface="华文细黑" pitchFamily="2" charset="-122"/>
                          <a:cs typeface="Times New Roman" pitchFamily="18" charset="0"/>
                        </a:rPr>
                        <a:t>利用</a:t>
                      </a:r>
                      <a:r>
                        <a:rPr kumimoji="0" lang="en-US" altLang="zh-CN" sz="1600" b="0" u="none" strike="noStrike" kern="1200" cap="none" normalizeH="0" baseline="0" dirty="0" smtClean="0">
                          <a:ln>
                            <a:noFill/>
                          </a:ln>
                          <a:solidFill>
                            <a:srgbClr val="C00000"/>
                          </a:solidFill>
                          <a:effectLst/>
                          <a:latin typeface="Times New Roman" pitchFamily="18" charset="0"/>
                          <a:ea typeface="华文细黑" pitchFamily="2" charset="-122"/>
                          <a:cs typeface="Times New Roman" pitchFamily="18" charset="0"/>
                        </a:rPr>
                        <a:t>FAA</a:t>
                      </a:r>
                      <a:r>
                        <a:rPr kumimoji="0" lang="zh-CN" altLang="en-US" sz="1600" b="0" u="none" strike="noStrike" kern="1200" cap="none" normalizeH="0" baseline="0" dirty="0" smtClean="0">
                          <a:ln>
                            <a:noFill/>
                          </a:ln>
                          <a:solidFill>
                            <a:srgbClr val="C00000"/>
                          </a:solidFill>
                          <a:effectLst/>
                          <a:latin typeface="Times New Roman" pitchFamily="18" charset="0"/>
                          <a:ea typeface="华文细黑" pitchFamily="2" charset="-122"/>
                          <a:cs typeface="Times New Roman" pitchFamily="18" charset="0"/>
                        </a:rPr>
                        <a:t>数据的多模式跟踪、基于</a:t>
                      </a:r>
                      <a:r>
                        <a:rPr kumimoji="0" lang="en-US" altLang="zh-CN" sz="1600" b="0" u="none" strike="noStrike" kern="1200" cap="none" normalizeH="0" baseline="0" dirty="0" smtClean="0">
                          <a:ln>
                            <a:noFill/>
                          </a:ln>
                          <a:solidFill>
                            <a:srgbClr val="C00000"/>
                          </a:solidFill>
                          <a:effectLst/>
                          <a:latin typeface="Times New Roman" pitchFamily="18" charset="0"/>
                          <a:ea typeface="华文细黑" pitchFamily="2" charset="-122"/>
                          <a:cs typeface="Times New Roman" pitchFamily="18" charset="0"/>
                        </a:rPr>
                        <a:t>GPS</a:t>
                      </a:r>
                      <a:r>
                        <a:rPr kumimoji="0" lang="zh-CN" altLang="en-US" sz="1600" b="0" u="none" strike="noStrike" kern="1200" cap="none" normalizeH="0" baseline="0" dirty="0" smtClean="0">
                          <a:ln>
                            <a:noFill/>
                          </a:ln>
                          <a:solidFill>
                            <a:srgbClr val="C00000"/>
                          </a:solidFill>
                          <a:effectLst/>
                          <a:latin typeface="Times New Roman" pitchFamily="18" charset="0"/>
                          <a:ea typeface="华文细黑" pitchFamily="2" charset="-122"/>
                          <a:cs typeface="Times New Roman" pitchFamily="18" charset="0"/>
                        </a:rPr>
                        <a:t>测量的精度改善</a:t>
                      </a:r>
                      <a:r>
                        <a:rPr kumimoji="0" lang="zh-CN" altLang="en-US" sz="1600" u="none" strike="noStrike" kern="1200" cap="none" normalizeH="0" baseline="0" dirty="0" smtClean="0">
                          <a:ln>
                            <a:noFill/>
                          </a:ln>
                          <a:solidFill>
                            <a:schemeClr val="dk1"/>
                          </a:solidFill>
                          <a:effectLst/>
                          <a:latin typeface="Times New Roman" pitchFamily="18" charset="0"/>
                          <a:ea typeface="华文细黑" pitchFamily="2" charset="-122"/>
                          <a:cs typeface="Times New Roman" pitchFamily="18" charset="0"/>
                        </a:rPr>
                        <a:t>等众多相关技术及新体制攻关工作。</a:t>
                      </a:r>
                    </a:p>
                  </a:txBody>
                  <a:tcPr anchor="ctr" horzOverflow="overflow"/>
                </a:tc>
                <a:extLst>
                  <a:ext uri="{0D108BD9-81ED-4DB2-BD59-A6C34878D82A}">
                    <a16:rowId xmlns:a16="http://schemas.microsoft.com/office/drawing/2014/main" val="10010"/>
                  </a:ext>
                </a:extLst>
              </a:tr>
            </a:tbl>
          </a:graphicData>
        </a:graphic>
      </p:graphicFrame>
      <p:sp>
        <p:nvSpPr>
          <p:cNvPr id="6" name="Rectangle 3"/>
          <p:cNvSpPr>
            <a:spLocks noChangeArrowheads="1"/>
          </p:cNvSpPr>
          <p:nvPr/>
        </p:nvSpPr>
        <p:spPr bwMode="auto">
          <a:xfrm>
            <a:off x="235347" y="5661248"/>
            <a:ext cx="8694371" cy="39608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lstStyle/>
          <a:p>
            <a:pPr algn="just">
              <a:buClr>
                <a:schemeClr val="folHlink"/>
              </a:buClr>
              <a:buFont typeface="Wingdings" pitchFamily="2" charset="2"/>
              <a:buNone/>
            </a:pPr>
            <a:r>
              <a:rPr lang="zh-CN" altLang="en-US" sz="2000" dirty="0" smtClean="0">
                <a:latin typeface="Times New Roman" pitchFamily="18" charset="0"/>
                <a:ea typeface="华文细黑" pitchFamily="2" charset="-122"/>
                <a:cs typeface="Times New Roman" pitchFamily="18" charset="0"/>
              </a:rPr>
              <a:t>与常规雷达不同</a:t>
            </a:r>
            <a:r>
              <a:rPr lang="en-US" altLang="zh-CN" sz="2000" dirty="0" smtClean="0">
                <a:latin typeface="Times New Roman" pitchFamily="18" charset="0"/>
                <a:ea typeface="华文细黑" pitchFamily="2" charset="-122"/>
                <a:cs typeface="Times New Roman" pitchFamily="18" charset="0"/>
              </a:rPr>
              <a:t>, OTHR</a:t>
            </a:r>
            <a:r>
              <a:rPr lang="zh-CN" altLang="en-US" sz="2000" dirty="0">
                <a:latin typeface="Times New Roman" pitchFamily="18" charset="0"/>
                <a:ea typeface="华文细黑" pitchFamily="2" charset="-122"/>
                <a:cs typeface="Times New Roman" pitchFamily="18" charset="0"/>
              </a:rPr>
              <a:t>具有</a:t>
            </a:r>
            <a:r>
              <a:rPr lang="zh-CN" altLang="en-US" sz="2000" b="1" dirty="0">
                <a:solidFill>
                  <a:srgbClr val="FFFF00"/>
                </a:solidFill>
                <a:latin typeface="Times New Roman" pitchFamily="18" charset="0"/>
                <a:ea typeface="华文细黑" pitchFamily="2" charset="-122"/>
                <a:cs typeface="Times New Roman" pitchFamily="18" charset="0"/>
              </a:rPr>
              <a:t>“列装、运行与探索、升级长期并行”</a:t>
            </a:r>
            <a:r>
              <a:rPr lang="zh-CN" altLang="en-US" sz="2000" dirty="0">
                <a:latin typeface="Times New Roman" pitchFamily="18" charset="0"/>
                <a:ea typeface="华文细黑" pitchFamily="2" charset="-122"/>
                <a:cs typeface="Times New Roman" pitchFamily="18" charset="0"/>
              </a:rPr>
              <a:t>的特点。</a:t>
            </a:r>
          </a:p>
        </p:txBody>
      </p:sp>
      <p:sp>
        <p:nvSpPr>
          <p:cNvPr id="8" name="Rectangle 2"/>
          <p:cNvSpPr txBox="1">
            <a:spLocks noChangeArrowheads="1"/>
          </p:cNvSpPr>
          <p:nvPr/>
        </p:nvSpPr>
        <p:spPr>
          <a:xfrm>
            <a:off x="1099443" y="404664"/>
            <a:ext cx="7793037" cy="565149"/>
          </a:xfrm>
          <a:prstGeom prst="rect">
            <a:avLst/>
          </a:prstGeom>
        </p:spPr>
        <p:txBody>
          <a:bodyPr anchor="b"/>
          <a:lstStyle/>
          <a:p>
            <a:pPr eaLnBrk="0" hangingPunct="0">
              <a:defRPr/>
            </a:pPr>
            <a:r>
              <a:rPr lang="zh-CN" altLang="en-US" sz="3000" b="1" kern="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细黑" pitchFamily="2" charset="-122"/>
                <a:ea typeface="华文细黑" pitchFamily="2" charset="-122"/>
                <a:cs typeface="+mj-cs"/>
              </a:rPr>
              <a:t>问题描述</a:t>
            </a:r>
          </a:p>
        </p:txBody>
      </p:sp>
      <p:sp>
        <p:nvSpPr>
          <p:cNvPr id="10" name="灯片编号占位符 9"/>
          <p:cNvSpPr>
            <a:spLocks noGrp="1"/>
          </p:cNvSpPr>
          <p:nvPr>
            <p:ph type="sldNum" sz="quarter" idx="12"/>
          </p:nvPr>
        </p:nvSpPr>
        <p:spPr/>
        <p:txBody>
          <a:bodyPr/>
          <a:lstStyle/>
          <a:p>
            <a:fld id="{CDF6734B-590C-49C7-B34B-DA8177EFF23E}" type="slidenum">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pPr/>
              <a:t>2</a:t>
            </a:fld>
            <a:r>
              <a:rPr lang="en-US" altLang="zh-CN"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/62</a:t>
            </a:r>
            <a:r>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 </a:t>
            </a:r>
            <a:endPar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endParaRPr>
          </a:p>
        </p:txBody>
      </p:sp>
    </p:spTree>
    <p:extLst>
      <p:ext uri="{BB962C8B-B14F-4D97-AF65-F5344CB8AC3E}">
        <p14:creationId xmlns:p14="http://schemas.microsoft.com/office/powerpoint/2010/main" val="3427198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20</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技术路线</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zh-CN" sz="2800" dirty="0">
                <a:solidFill>
                  <a:schemeClr val="folHlink"/>
                </a:solidFill>
                <a:ea typeface="华文细黑" pitchFamily="2" charset="-122"/>
              </a:rPr>
              <a:t> </a:t>
            </a:r>
            <a:r>
              <a:rPr lang="zh-CN" altLang="en-US" sz="2800" dirty="0" smtClean="0">
                <a:solidFill>
                  <a:schemeClr val="folHlink"/>
                </a:solidFill>
                <a:ea typeface="华文细黑" pitchFamily="2" charset="-122"/>
              </a:rPr>
              <a:t>地理位置匹配模块</a:t>
            </a:r>
            <a:endParaRPr lang="zh-CN" altLang="en-US" sz="2800" dirty="0">
              <a:solidFill>
                <a:schemeClr val="folHlink"/>
              </a:solidFill>
              <a:ea typeface="华文细黑" pitchFamily="2" charset="-122"/>
            </a:endParaRPr>
          </a:p>
        </p:txBody>
      </p:sp>
      <p:sp>
        <p:nvSpPr>
          <p:cNvPr id="2" name="Rectangle 2"/>
          <p:cNvSpPr>
            <a:spLocks noChangeArrowheads="1"/>
          </p:cNvSpPr>
          <p:nvPr/>
        </p:nvSpPr>
        <p:spPr bwMode="auto">
          <a:xfrm>
            <a:off x="3467123" y="49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688571435"/>
              </p:ext>
            </p:extLst>
          </p:nvPr>
        </p:nvGraphicFramePr>
        <p:xfrm>
          <a:off x="840552" y="1662097"/>
          <a:ext cx="3744416" cy="4437139"/>
        </p:xfrm>
        <a:graphic>
          <a:graphicData uri="http://schemas.openxmlformats.org/presentationml/2006/ole">
            <mc:AlternateContent xmlns:mc="http://schemas.openxmlformats.org/markup-compatibility/2006">
              <mc:Choice xmlns:v="urn:schemas-microsoft-com:vml" Requires="v">
                <p:oleObj spid="_x0000_s71789" name="Visio" r:id="rId4" imgW="6301661" imgH="7467552" progId="Visio.Drawing.15">
                  <p:embed/>
                </p:oleObj>
              </mc:Choice>
              <mc:Fallback>
                <p:oleObj name="Visio" r:id="rId4" imgW="6301661" imgH="746755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52" y="1662097"/>
                        <a:ext cx="3744416" cy="4437139"/>
                      </a:xfrm>
                      <a:prstGeom prst="rect">
                        <a:avLst/>
                      </a:prstGeom>
                      <a:noFill/>
                    </p:spPr>
                  </p:pic>
                </p:oleObj>
              </mc:Fallback>
            </mc:AlternateContent>
          </a:graphicData>
        </a:graphic>
      </p:graphicFrame>
      <p:sp>
        <p:nvSpPr>
          <p:cNvPr id="23" name="Rectangle 3"/>
          <p:cNvSpPr>
            <a:spLocks noChangeArrowheads="1"/>
          </p:cNvSpPr>
          <p:nvPr/>
        </p:nvSpPr>
        <p:spPr bwMode="auto">
          <a:xfrm>
            <a:off x="5724128" y="1772816"/>
            <a:ext cx="2928958" cy="21602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85750" lvl="1" indent="-285750" algn="just" eaLnBrk="0" hangingPunct="0">
              <a:spcBef>
                <a:spcPts val="0"/>
              </a:spcBef>
              <a:buSzPct val="100000"/>
              <a:buFont typeface="Wingdings" pitchFamily="2" charset="2"/>
              <a:buChar char="Ø"/>
            </a:pPr>
            <a:r>
              <a:rPr lang="zh-CN" altLang="en-US" dirty="0">
                <a:latin typeface="Times New Roman" pitchFamily="18" charset="0"/>
                <a:ea typeface="华文细黑" pitchFamily="2" charset="-122"/>
                <a:cs typeface="Times New Roman" pitchFamily="18" charset="0"/>
              </a:rPr>
              <a:t>将二维的图像进行一维投影，进一步将一维的投影进行差分量化</a:t>
            </a:r>
            <a:r>
              <a:rPr lang="zh-CN" altLang="en-US" dirty="0" smtClean="0">
                <a:latin typeface="Times New Roman" pitchFamily="18" charset="0"/>
                <a:ea typeface="华文细黑" pitchFamily="2" charset="-122"/>
                <a:cs typeface="Times New Roman" pitchFamily="18" charset="0"/>
              </a:rPr>
              <a:t>得到描述</a:t>
            </a:r>
            <a:r>
              <a:rPr lang="zh-CN" altLang="en-US" dirty="0">
                <a:latin typeface="Times New Roman" pitchFamily="18" charset="0"/>
                <a:ea typeface="华文细黑" pitchFamily="2" charset="-122"/>
                <a:cs typeface="Times New Roman" pitchFamily="18" charset="0"/>
              </a:rPr>
              <a:t>图像和模板的特征</a:t>
            </a:r>
            <a:r>
              <a:rPr lang="zh-CN" altLang="en-US" dirty="0" smtClean="0">
                <a:latin typeface="Times New Roman" pitchFamily="18" charset="0"/>
                <a:ea typeface="华文细黑" pitchFamily="2" charset="-122"/>
                <a:cs typeface="Times New Roman" pitchFamily="18" charset="0"/>
              </a:rPr>
              <a:t>字符串，利用</a:t>
            </a:r>
            <a:r>
              <a:rPr lang="en-US" altLang="zh-CN" dirty="0" smtClean="0">
                <a:latin typeface="Times New Roman" pitchFamily="18" charset="0"/>
                <a:ea typeface="华文细黑" pitchFamily="2" charset="-122"/>
                <a:cs typeface="Times New Roman" pitchFamily="18" charset="0"/>
              </a:rPr>
              <a:t>KMP</a:t>
            </a:r>
            <a:r>
              <a:rPr lang="zh-CN" altLang="en-US" dirty="0" smtClean="0">
                <a:latin typeface="Times New Roman" pitchFamily="18" charset="0"/>
                <a:ea typeface="华文细黑" pitchFamily="2" charset="-122"/>
                <a:cs typeface="Times New Roman" pitchFamily="18" charset="0"/>
              </a:rPr>
              <a:t>快速字符串匹配算法进行粗匹配。</a:t>
            </a:r>
          </a:p>
        </p:txBody>
      </p:sp>
      <p:sp>
        <p:nvSpPr>
          <p:cNvPr id="25" name="Rectangle 3"/>
          <p:cNvSpPr>
            <a:spLocks noChangeArrowheads="1"/>
          </p:cNvSpPr>
          <p:nvPr/>
        </p:nvSpPr>
        <p:spPr bwMode="auto">
          <a:xfrm>
            <a:off x="5738600" y="4365104"/>
            <a:ext cx="2928958" cy="108654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85750" lvl="1" indent="-285750" algn="just" eaLnBrk="0" hangingPunct="0">
              <a:spcBef>
                <a:spcPts val="0"/>
              </a:spcBef>
              <a:buSzPct val="100000"/>
              <a:buFont typeface="Wingdings" pitchFamily="2" charset="2"/>
              <a:buChar char="Ø"/>
            </a:pPr>
            <a:r>
              <a:rPr lang="zh-CN" altLang="en-US" dirty="0" smtClean="0">
                <a:latin typeface="Times New Roman" pitchFamily="18" charset="0"/>
                <a:ea typeface="华文细黑" pitchFamily="2" charset="-122"/>
                <a:cs typeface="Times New Roman" pitchFamily="18" charset="0"/>
              </a:rPr>
              <a:t>粗匹配后对特定区域进行循环迭代，得到更细粒度的匹配。</a:t>
            </a:r>
          </a:p>
        </p:txBody>
      </p:sp>
    </p:spTree>
    <p:extLst>
      <p:ext uri="{BB962C8B-B14F-4D97-AF65-F5344CB8AC3E}">
        <p14:creationId xmlns:p14="http://schemas.microsoft.com/office/powerpoint/2010/main" val="2608054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21</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实测数据分析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2"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zh-CN" altLang="en-US" sz="2800" dirty="0" smtClean="0">
                <a:solidFill>
                  <a:schemeClr val="folHlink"/>
                </a:solidFill>
                <a:ea typeface="华文细黑" pitchFamily="2" charset="-122"/>
              </a:rPr>
              <a:t>数据分析</a:t>
            </a:r>
            <a:endParaRPr lang="zh-CN" altLang="en-US" sz="2800" dirty="0">
              <a:solidFill>
                <a:schemeClr val="folHlink"/>
              </a:solidFill>
              <a:ea typeface="华文细黑" pitchFamily="2" charset="-122"/>
            </a:endParaRPr>
          </a:p>
        </p:txBody>
      </p:sp>
      <p:pic>
        <p:nvPicPr>
          <p:cNvPr id="6145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7250" y="2470966"/>
            <a:ext cx="2895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8"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097" y="2470966"/>
            <a:ext cx="2895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331640" y="4941932"/>
            <a:ext cx="1338828" cy="369332"/>
          </a:xfrm>
          <a:prstGeom prst="rect">
            <a:avLst/>
          </a:prstGeom>
        </p:spPr>
        <p:txBody>
          <a:bodyPr wrap="none">
            <a:spAutoFit/>
          </a:bodyPr>
          <a:lstStyle/>
          <a:p>
            <a:r>
              <a:rPr lang="zh-CN" altLang="zh-CN" kern="100" dirty="0">
                <a:ea typeface="宋体" panose="02010600030101010101" pitchFamily="2" charset="-122"/>
                <a:cs typeface="Times New Roman" panose="02020603050405020304" pitchFamily="18" charset="0"/>
              </a:rPr>
              <a:t>对空频谱</a:t>
            </a:r>
            <a:r>
              <a:rPr lang="zh-CN" altLang="zh-CN" kern="100" dirty="0" smtClean="0">
                <a:ea typeface="宋体" panose="02010600030101010101" pitchFamily="2" charset="-122"/>
                <a:cs typeface="Times New Roman" panose="02020603050405020304" pitchFamily="18" charset="0"/>
              </a:rPr>
              <a:t>图</a:t>
            </a:r>
            <a:endParaRPr lang="zh-CN" altLang="en-US" dirty="0"/>
          </a:p>
        </p:txBody>
      </p:sp>
      <p:sp>
        <p:nvSpPr>
          <p:cNvPr id="12" name="矩形 11"/>
          <p:cNvSpPr/>
          <p:nvPr/>
        </p:nvSpPr>
        <p:spPr>
          <a:xfrm>
            <a:off x="5774347" y="4941932"/>
            <a:ext cx="1338828" cy="369332"/>
          </a:xfrm>
          <a:prstGeom prst="rect">
            <a:avLst/>
          </a:prstGeom>
        </p:spPr>
        <p:txBody>
          <a:bodyPr wrap="none">
            <a:spAutoFit/>
          </a:bodyPr>
          <a:lstStyle/>
          <a:p>
            <a:r>
              <a:rPr lang="zh-CN" altLang="zh-CN" dirty="0"/>
              <a:t>对海频谱图</a:t>
            </a:r>
            <a:endParaRPr lang="zh-CN" altLang="en-US" dirty="0"/>
          </a:p>
        </p:txBody>
      </p:sp>
    </p:spTree>
    <p:extLst>
      <p:ext uri="{BB962C8B-B14F-4D97-AF65-F5344CB8AC3E}">
        <p14:creationId xmlns:p14="http://schemas.microsoft.com/office/powerpoint/2010/main" val="3037538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22</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实测数据分析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2"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zh-CN" altLang="en-US" sz="2800" dirty="0" smtClean="0">
                <a:solidFill>
                  <a:schemeClr val="folHlink"/>
                </a:solidFill>
                <a:ea typeface="华文细黑" pitchFamily="2" charset="-122"/>
              </a:rPr>
              <a:t>数据分析</a:t>
            </a:r>
            <a:endParaRPr lang="zh-CN" altLang="en-US" sz="2800" dirty="0">
              <a:solidFill>
                <a:schemeClr val="folHlink"/>
              </a:solidFill>
              <a:ea typeface="华文细黑" pitchFamily="2" charset="-122"/>
            </a:endParaRPr>
          </a:p>
        </p:txBody>
      </p:sp>
      <p:pic>
        <p:nvPicPr>
          <p:cNvPr id="7372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9386" y="2139863"/>
            <a:ext cx="2895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443" y="2154134"/>
            <a:ext cx="2895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364088" y="4604663"/>
            <a:ext cx="2492990" cy="369332"/>
          </a:xfrm>
          <a:prstGeom prst="rect">
            <a:avLst/>
          </a:prstGeom>
        </p:spPr>
        <p:txBody>
          <a:bodyPr wrap="none">
            <a:spAutoFit/>
          </a:bodyPr>
          <a:lstStyle/>
          <a:p>
            <a:r>
              <a:rPr lang="zh-CN" altLang="zh-CN" kern="100" dirty="0">
                <a:ea typeface="宋体" panose="02010600030101010101" pitchFamily="2" charset="-122"/>
                <a:cs typeface="Times New Roman" panose="02020603050405020304" pitchFamily="18" charset="0"/>
              </a:rPr>
              <a:t>具有较强展宽的频谱</a:t>
            </a:r>
            <a:r>
              <a:rPr lang="zh-CN" altLang="zh-CN" kern="100" dirty="0" smtClean="0">
                <a:ea typeface="宋体" panose="02010600030101010101" pitchFamily="2" charset="-122"/>
                <a:cs typeface="Times New Roman" panose="02020603050405020304" pitchFamily="18" charset="0"/>
              </a:rPr>
              <a:t>图</a:t>
            </a:r>
            <a:endParaRPr lang="zh-CN" altLang="en-US" dirty="0"/>
          </a:p>
        </p:txBody>
      </p:sp>
      <p:sp>
        <p:nvSpPr>
          <p:cNvPr id="3" name="矩形 2"/>
          <p:cNvSpPr/>
          <p:nvPr/>
        </p:nvSpPr>
        <p:spPr>
          <a:xfrm>
            <a:off x="1300748" y="4604663"/>
            <a:ext cx="2492990" cy="369332"/>
          </a:xfrm>
          <a:prstGeom prst="rect">
            <a:avLst/>
          </a:prstGeom>
        </p:spPr>
        <p:txBody>
          <a:bodyPr wrap="none">
            <a:spAutoFit/>
          </a:bodyPr>
          <a:lstStyle/>
          <a:p>
            <a:r>
              <a:rPr lang="zh-CN" altLang="zh-CN" dirty="0"/>
              <a:t>杂波干扰严重的频谱图</a:t>
            </a:r>
            <a:endParaRPr lang="zh-CN" altLang="en-US" dirty="0"/>
          </a:p>
        </p:txBody>
      </p:sp>
    </p:spTree>
    <p:extLst>
      <p:ext uri="{BB962C8B-B14F-4D97-AF65-F5344CB8AC3E}">
        <p14:creationId xmlns:p14="http://schemas.microsoft.com/office/powerpoint/2010/main" val="876895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23</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实测数据分析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2"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zh-CN" altLang="en-US" sz="2800" dirty="0" smtClean="0">
                <a:solidFill>
                  <a:schemeClr val="folHlink"/>
                </a:solidFill>
                <a:ea typeface="华文细黑" pitchFamily="2" charset="-122"/>
              </a:rPr>
              <a:t>数据分析</a:t>
            </a:r>
            <a:endParaRPr lang="zh-CN" altLang="en-US" sz="2800" dirty="0">
              <a:solidFill>
                <a:schemeClr val="folHlink"/>
              </a:solidFill>
              <a:ea typeface="华文细黑" pitchFamily="2" charset="-122"/>
            </a:endParaRPr>
          </a:p>
        </p:txBody>
      </p:sp>
      <p:pic>
        <p:nvPicPr>
          <p:cNvPr id="7270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911" y="2420888"/>
            <a:ext cx="2895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443" y="2420888"/>
            <a:ext cx="2895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508104" y="5020147"/>
            <a:ext cx="2185214" cy="369332"/>
          </a:xfrm>
          <a:prstGeom prst="rect">
            <a:avLst/>
          </a:prstGeom>
        </p:spPr>
        <p:txBody>
          <a:bodyPr wrap="none">
            <a:spAutoFit/>
          </a:bodyPr>
          <a:lstStyle/>
          <a:p>
            <a:r>
              <a:rPr lang="en-US" altLang="zh-CN" kern="100" dirty="0">
                <a:ea typeface="宋体" panose="02010600030101010101" pitchFamily="2" charset="-122"/>
                <a:cs typeface="Times New Roman" panose="02020603050405020304" pitchFamily="18" charset="0"/>
              </a:rPr>
              <a:t>Bragg</a:t>
            </a:r>
            <a:r>
              <a:rPr lang="zh-CN" altLang="zh-CN" kern="100" dirty="0" smtClean="0">
                <a:ea typeface="宋体" panose="02010600030101010101" pitchFamily="2" charset="-122"/>
                <a:cs typeface="Times New Roman" panose="02020603050405020304" pitchFamily="18" charset="0"/>
              </a:rPr>
              <a:t>峰</a:t>
            </a:r>
            <a:r>
              <a:rPr lang="zh-CN" altLang="zh-CN" kern="100" dirty="0">
                <a:ea typeface="宋体" panose="02010600030101010101" pitchFamily="2" charset="-122"/>
                <a:cs typeface="Times New Roman" panose="02020603050405020304" pitchFamily="18" charset="0"/>
              </a:rPr>
              <a:t>偏移</a:t>
            </a:r>
            <a:r>
              <a:rPr lang="zh-CN" altLang="zh-CN" kern="100" dirty="0" smtClean="0">
                <a:ea typeface="宋体" panose="02010600030101010101" pitchFamily="2" charset="-122"/>
                <a:cs typeface="Times New Roman" panose="02020603050405020304" pitchFamily="18" charset="0"/>
              </a:rPr>
              <a:t>频谱</a:t>
            </a:r>
            <a:r>
              <a:rPr lang="zh-CN" altLang="en-US" kern="100" dirty="0" smtClean="0">
                <a:ea typeface="宋体" panose="02010600030101010101" pitchFamily="2" charset="-122"/>
                <a:cs typeface="Times New Roman" panose="02020603050405020304" pitchFamily="18" charset="0"/>
              </a:rPr>
              <a:t>图</a:t>
            </a:r>
            <a:endParaRPr lang="zh-CN" altLang="en-US" dirty="0"/>
          </a:p>
        </p:txBody>
      </p:sp>
      <p:sp>
        <p:nvSpPr>
          <p:cNvPr id="3" name="矩形 2"/>
          <p:cNvSpPr/>
          <p:nvPr/>
        </p:nvSpPr>
        <p:spPr>
          <a:xfrm>
            <a:off x="1416164" y="5020147"/>
            <a:ext cx="2185214" cy="369332"/>
          </a:xfrm>
          <a:prstGeom prst="rect">
            <a:avLst/>
          </a:prstGeom>
        </p:spPr>
        <p:txBody>
          <a:bodyPr wrap="none">
            <a:spAutoFit/>
          </a:bodyPr>
          <a:lstStyle/>
          <a:p>
            <a:r>
              <a:rPr lang="en-US" altLang="zh-CN" kern="100" dirty="0">
                <a:ea typeface="宋体" panose="02010600030101010101" pitchFamily="2" charset="-122"/>
                <a:cs typeface="Times New Roman" panose="02020603050405020304" pitchFamily="18" charset="0"/>
              </a:rPr>
              <a:t>Bragg</a:t>
            </a:r>
            <a:r>
              <a:rPr lang="zh-CN" altLang="zh-CN" dirty="0" smtClean="0"/>
              <a:t>峰</a:t>
            </a:r>
            <a:r>
              <a:rPr lang="zh-CN" altLang="zh-CN" dirty="0"/>
              <a:t>缺失频谱图</a:t>
            </a:r>
            <a:endParaRPr lang="zh-CN" altLang="en-US" dirty="0"/>
          </a:p>
        </p:txBody>
      </p:sp>
    </p:spTree>
    <p:extLst>
      <p:ext uri="{BB962C8B-B14F-4D97-AF65-F5344CB8AC3E}">
        <p14:creationId xmlns:p14="http://schemas.microsoft.com/office/powerpoint/2010/main" val="3485453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24</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实测数据分析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2"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zh-CN" altLang="en-US" sz="2800" dirty="0" smtClean="0">
                <a:solidFill>
                  <a:schemeClr val="folHlink"/>
                </a:solidFill>
                <a:ea typeface="华文细黑" pitchFamily="2" charset="-122"/>
              </a:rPr>
              <a:t>对海识别</a:t>
            </a:r>
            <a:endParaRPr lang="zh-CN" altLang="en-US" sz="2800" dirty="0">
              <a:solidFill>
                <a:schemeClr val="folHlink"/>
              </a:solidFill>
              <a:ea typeface="华文细黑" pitchFamily="2" charset="-122"/>
            </a:endParaRPr>
          </a:p>
        </p:txBody>
      </p:sp>
      <p:pic>
        <p:nvPicPr>
          <p:cNvPr id="757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443" y="2231292"/>
            <a:ext cx="2895600"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231293"/>
            <a:ext cx="2903537"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436096" y="4741140"/>
            <a:ext cx="2954655" cy="369332"/>
          </a:xfrm>
          <a:prstGeom prst="rect">
            <a:avLst/>
          </a:prstGeom>
        </p:spPr>
        <p:txBody>
          <a:bodyPr wrap="none">
            <a:spAutoFit/>
          </a:bodyPr>
          <a:lstStyle/>
          <a:p>
            <a:r>
              <a:rPr lang="zh-CN" altLang="zh-CN" kern="100" dirty="0">
                <a:ea typeface="宋体" panose="02010600030101010101" pitchFamily="2" charset="-122"/>
                <a:cs typeface="Times New Roman" panose="02020603050405020304" pitchFamily="18" charset="0"/>
              </a:rPr>
              <a:t>海杂波被错误识别为地杂波</a:t>
            </a:r>
            <a:endParaRPr lang="zh-CN" altLang="en-US" dirty="0"/>
          </a:p>
        </p:txBody>
      </p:sp>
      <p:sp>
        <p:nvSpPr>
          <p:cNvPr id="3" name="矩形 2"/>
          <p:cNvSpPr/>
          <p:nvPr/>
        </p:nvSpPr>
        <p:spPr>
          <a:xfrm>
            <a:off x="1259632" y="4741160"/>
            <a:ext cx="2954655" cy="369332"/>
          </a:xfrm>
          <a:prstGeom prst="rect">
            <a:avLst/>
          </a:prstGeom>
        </p:spPr>
        <p:txBody>
          <a:bodyPr wrap="none">
            <a:spAutoFit/>
          </a:bodyPr>
          <a:lstStyle/>
          <a:p>
            <a:r>
              <a:rPr lang="zh-CN" altLang="zh-CN" kern="100" dirty="0">
                <a:ea typeface="宋体" panose="02010600030101010101" pitchFamily="2" charset="-122"/>
                <a:cs typeface="Times New Roman" panose="02020603050405020304" pitchFamily="18" charset="0"/>
              </a:rPr>
              <a:t>地杂波被错误识别为海杂波</a:t>
            </a:r>
            <a:endParaRPr lang="zh-CN" altLang="en-US" dirty="0"/>
          </a:p>
        </p:txBody>
      </p:sp>
    </p:spTree>
    <p:extLst>
      <p:ext uri="{BB962C8B-B14F-4D97-AF65-F5344CB8AC3E}">
        <p14:creationId xmlns:p14="http://schemas.microsoft.com/office/powerpoint/2010/main" val="4108412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25</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实测数据分析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2"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zh-CN" altLang="en-US" sz="2800" dirty="0" smtClean="0">
                <a:solidFill>
                  <a:schemeClr val="folHlink"/>
                </a:solidFill>
                <a:ea typeface="华文细黑" pitchFamily="2" charset="-122"/>
              </a:rPr>
              <a:t>对海识别</a:t>
            </a:r>
            <a:endParaRPr lang="zh-CN" altLang="en-US" sz="2800" dirty="0">
              <a:solidFill>
                <a:schemeClr val="folHlink"/>
              </a:solidFill>
              <a:ea typeface="华文细黑" pitchFamily="2" charset="-122"/>
            </a:endParaRP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2002031"/>
            <a:ext cx="3276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3"/>
          <p:cNvSpPr>
            <a:spLocks noChangeArrowheads="1"/>
          </p:cNvSpPr>
          <p:nvPr/>
        </p:nvSpPr>
        <p:spPr bwMode="auto">
          <a:xfrm>
            <a:off x="1099443" y="4746810"/>
            <a:ext cx="7403281" cy="140967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zh-CN" kern="100" dirty="0">
                <a:latin typeface="Times New Roman" panose="02020603050405020304" pitchFamily="18" charset="0"/>
                <a:ea typeface="仿宋_GB2312"/>
                <a:cs typeface="Times New Roman" panose="02020603050405020304" pitchFamily="18" charset="0"/>
              </a:rPr>
              <a:t>我们选取了四种具有典型意义的分组进行了训练识别，分别</a:t>
            </a:r>
            <a:r>
              <a:rPr lang="zh-CN" altLang="zh-CN" kern="100" dirty="0" smtClean="0">
                <a:latin typeface="Times New Roman" panose="02020603050405020304" pitchFamily="18" charset="0"/>
                <a:ea typeface="仿宋_GB2312"/>
                <a:cs typeface="Times New Roman" panose="02020603050405020304" pitchFamily="18" charset="0"/>
              </a:rPr>
              <a:t>是</a:t>
            </a:r>
            <a:endParaRPr lang="en-US" altLang="zh-CN" kern="100" dirty="0" smtClean="0">
              <a:latin typeface="Times New Roman" panose="02020603050405020304" pitchFamily="18" charset="0"/>
              <a:ea typeface="仿宋_GB2312"/>
              <a:cs typeface="Times New Roman" panose="02020603050405020304" pitchFamily="18" charset="0"/>
            </a:endParaRPr>
          </a:p>
          <a:p>
            <a:pPr marL="285750" indent="-285750">
              <a:buFont typeface="Arial" panose="020B0604020202020204" pitchFamily="34" charset="0"/>
              <a:buChar char="•"/>
            </a:pPr>
            <a:r>
              <a:rPr lang="zh-CN" altLang="zh-CN" kern="100" dirty="0" smtClean="0">
                <a:latin typeface="Times New Roman" panose="02020603050405020304" pitchFamily="18" charset="0"/>
                <a:ea typeface="仿宋_GB2312"/>
                <a:cs typeface="Times New Roman" panose="02020603050405020304" pitchFamily="18" charset="0"/>
              </a:rPr>
              <a:t>相干</a:t>
            </a:r>
            <a:r>
              <a:rPr lang="zh-CN" altLang="zh-CN" kern="100" dirty="0">
                <a:latin typeface="Times New Roman" panose="02020603050405020304" pitchFamily="18" charset="0"/>
                <a:ea typeface="仿宋_GB2312"/>
                <a:cs typeface="Times New Roman" panose="02020603050405020304" pitchFamily="18" charset="0"/>
              </a:rPr>
              <a:t>积累点数为</a:t>
            </a:r>
            <a:r>
              <a:rPr lang="en-US" altLang="zh-CN" kern="100" dirty="0">
                <a:latin typeface="Times New Roman" panose="02020603050405020304" pitchFamily="18" charset="0"/>
                <a:ea typeface="仿宋_GB2312"/>
              </a:rPr>
              <a:t>256</a:t>
            </a:r>
            <a:r>
              <a:rPr lang="zh-CN" altLang="zh-CN" kern="100" dirty="0">
                <a:latin typeface="Times New Roman" panose="02020603050405020304" pitchFamily="18" charset="0"/>
                <a:ea typeface="仿宋_GB2312"/>
                <a:cs typeface="Times New Roman" panose="02020603050405020304" pitchFamily="18" charset="0"/>
              </a:rPr>
              <a:t>、多普勒频率范围为</a:t>
            </a:r>
            <a:r>
              <a:rPr lang="en-US" altLang="zh-CN" kern="100" dirty="0">
                <a:latin typeface="Times New Roman" panose="02020603050405020304" pitchFamily="18" charset="0"/>
                <a:ea typeface="仿宋_GB2312"/>
              </a:rPr>
              <a:t>-10Hz</a:t>
            </a:r>
            <a:r>
              <a:rPr lang="zh-CN" altLang="zh-CN" kern="100" dirty="0">
                <a:latin typeface="Times New Roman" panose="02020603050405020304" pitchFamily="18" charset="0"/>
                <a:ea typeface="仿宋_GB2312"/>
                <a:cs typeface="Times New Roman" panose="02020603050405020304" pitchFamily="18" charset="0"/>
              </a:rPr>
              <a:t>到</a:t>
            </a:r>
            <a:r>
              <a:rPr lang="en-US" altLang="zh-CN" kern="100" dirty="0" smtClean="0">
                <a:latin typeface="Times New Roman" panose="02020603050405020304" pitchFamily="18" charset="0"/>
                <a:ea typeface="仿宋_GB2312"/>
              </a:rPr>
              <a:t>10Hz</a:t>
            </a:r>
            <a:endParaRPr lang="en-US" altLang="zh-CN" kern="100" dirty="0" smtClean="0">
              <a:latin typeface="Times New Roman" panose="02020603050405020304" pitchFamily="18" charset="0"/>
              <a:ea typeface="仿宋_GB2312"/>
              <a:cs typeface="Times New Roman" panose="02020603050405020304" pitchFamily="18" charset="0"/>
            </a:endParaRPr>
          </a:p>
          <a:p>
            <a:pPr marL="285750" indent="-285750">
              <a:buFont typeface="Arial" panose="020B0604020202020204" pitchFamily="34" charset="0"/>
              <a:buChar char="•"/>
            </a:pPr>
            <a:r>
              <a:rPr lang="zh-CN" altLang="zh-CN" kern="100" dirty="0" smtClean="0">
                <a:latin typeface="Times New Roman" panose="02020603050405020304" pitchFamily="18" charset="0"/>
                <a:ea typeface="仿宋_GB2312"/>
                <a:cs typeface="Times New Roman" panose="02020603050405020304" pitchFamily="18" charset="0"/>
              </a:rPr>
              <a:t>相干</a:t>
            </a:r>
            <a:r>
              <a:rPr lang="zh-CN" altLang="zh-CN" kern="100" dirty="0">
                <a:latin typeface="Times New Roman" panose="02020603050405020304" pitchFamily="18" charset="0"/>
                <a:ea typeface="仿宋_GB2312"/>
                <a:cs typeface="Times New Roman" panose="02020603050405020304" pitchFamily="18" charset="0"/>
              </a:rPr>
              <a:t>积累点数为</a:t>
            </a:r>
            <a:r>
              <a:rPr lang="en-US" altLang="zh-CN" kern="100" dirty="0">
                <a:latin typeface="Times New Roman" panose="02020603050405020304" pitchFamily="18" charset="0"/>
                <a:ea typeface="仿宋_GB2312"/>
              </a:rPr>
              <a:t>512</a:t>
            </a:r>
            <a:r>
              <a:rPr lang="zh-CN" altLang="zh-CN" kern="100" dirty="0">
                <a:latin typeface="Times New Roman" panose="02020603050405020304" pitchFamily="18" charset="0"/>
                <a:ea typeface="仿宋_GB2312"/>
                <a:cs typeface="Times New Roman" panose="02020603050405020304" pitchFamily="18" charset="0"/>
              </a:rPr>
              <a:t>、多普勒频率范围为</a:t>
            </a:r>
            <a:r>
              <a:rPr lang="en-US" altLang="zh-CN" kern="100" dirty="0">
                <a:latin typeface="Times New Roman" panose="02020603050405020304" pitchFamily="18" charset="0"/>
                <a:ea typeface="仿宋_GB2312"/>
              </a:rPr>
              <a:t>-5Hz</a:t>
            </a:r>
            <a:r>
              <a:rPr lang="zh-CN" altLang="zh-CN" kern="100" dirty="0">
                <a:latin typeface="Times New Roman" panose="02020603050405020304" pitchFamily="18" charset="0"/>
                <a:ea typeface="仿宋_GB2312"/>
                <a:cs typeface="Times New Roman" panose="02020603050405020304" pitchFamily="18" charset="0"/>
              </a:rPr>
              <a:t>到</a:t>
            </a:r>
            <a:r>
              <a:rPr lang="en-US" altLang="zh-CN" kern="100" dirty="0" smtClean="0">
                <a:latin typeface="Times New Roman" panose="02020603050405020304" pitchFamily="18" charset="0"/>
                <a:ea typeface="仿宋_GB2312"/>
              </a:rPr>
              <a:t>5Hz</a:t>
            </a:r>
            <a:endParaRPr lang="en-US" altLang="zh-CN" kern="100" dirty="0" smtClean="0">
              <a:latin typeface="Times New Roman" panose="02020603050405020304" pitchFamily="18" charset="0"/>
              <a:ea typeface="仿宋_GB2312"/>
              <a:cs typeface="Times New Roman" panose="02020603050405020304" pitchFamily="18" charset="0"/>
            </a:endParaRPr>
          </a:p>
          <a:p>
            <a:pPr marL="285750" indent="-285750">
              <a:buFont typeface="Arial" panose="020B0604020202020204" pitchFamily="34" charset="0"/>
              <a:buChar char="•"/>
            </a:pPr>
            <a:r>
              <a:rPr lang="zh-CN" altLang="zh-CN" kern="100" dirty="0" smtClean="0">
                <a:latin typeface="Times New Roman" panose="02020603050405020304" pitchFamily="18" charset="0"/>
                <a:ea typeface="仿宋_GB2312"/>
                <a:cs typeface="Times New Roman" panose="02020603050405020304" pitchFamily="18" charset="0"/>
              </a:rPr>
              <a:t>相干</a:t>
            </a:r>
            <a:r>
              <a:rPr lang="zh-CN" altLang="zh-CN" kern="100" dirty="0">
                <a:latin typeface="Times New Roman" panose="02020603050405020304" pitchFamily="18" charset="0"/>
                <a:ea typeface="仿宋_GB2312"/>
                <a:cs typeface="Times New Roman" panose="02020603050405020304" pitchFamily="18" charset="0"/>
              </a:rPr>
              <a:t>积累点数为</a:t>
            </a:r>
            <a:r>
              <a:rPr lang="en-US" altLang="zh-CN" kern="100" dirty="0">
                <a:latin typeface="Times New Roman" panose="02020603050405020304" pitchFamily="18" charset="0"/>
                <a:ea typeface="仿宋_GB2312"/>
              </a:rPr>
              <a:t>512</a:t>
            </a:r>
            <a:r>
              <a:rPr lang="zh-CN" altLang="zh-CN" kern="100" dirty="0">
                <a:latin typeface="Times New Roman" panose="02020603050405020304" pitchFamily="18" charset="0"/>
                <a:ea typeface="仿宋_GB2312"/>
                <a:cs typeface="Times New Roman" panose="02020603050405020304" pitchFamily="18" charset="0"/>
              </a:rPr>
              <a:t>、多普勒频率范围为</a:t>
            </a:r>
            <a:r>
              <a:rPr lang="en-US" altLang="zh-CN" kern="100" dirty="0">
                <a:latin typeface="Times New Roman" panose="02020603050405020304" pitchFamily="18" charset="0"/>
                <a:ea typeface="仿宋_GB2312"/>
              </a:rPr>
              <a:t>-10Hz</a:t>
            </a:r>
            <a:r>
              <a:rPr lang="zh-CN" altLang="zh-CN" kern="100" dirty="0">
                <a:latin typeface="Times New Roman" panose="02020603050405020304" pitchFamily="18" charset="0"/>
                <a:ea typeface="仿宋_GB2312"/>
                <a:cs typeface="Times New Roman" panose="02020603050405020304" pitchFamily="18" charset="0"/>
              </a:rPr>
              <a:t>到</a:t>
            </a:r>
            <a:r>
              <a:rPr lang="en-US" altLang="zh-CN" kern="100" dirty="0" smtClean="0">
                <a:latin typeface="Times New Roman" panose="02020603050405020304" pitchFamily="18" charset="0"/>
                <a:ea typeface="仿宋_GB2312"/>
              </a:rPr>
              <a:t>10Hz</a:t>
            </a:r>
            <a:endParaRPr lang="en-US" altLang="zh-CN" kern="100" dirty="0" smtClean="0">
              <a:latin typeface="Times New Roman" panose="02020603050405020304" pitchFamily="18" charset="0"/>
              <a:ea typeface="仿宋_GB2312"/>
              <a:cs typeface="Times New Roman" panose="02020603050405020304" pitchFamily="18" charset="0"/>
            </a:endParaRPr>
          </a:p>
          <a:p>
            <a:pPr marL="285750" indent="-285750">
              <a:buFont typeface="Arial" panose="020B0604020202020204" pitchFamily="34" charset="0"/>
              <a:buChar char="•"/>
            </a:pPr>
            <a:r>
              <a:rPr lang="zh-CN" altLang="zh-CN" kern="100" dirty="0" smtClean="0">
                <a:latin typeface="Times New Roman" panose="02020603050405020304" pitchFamily="18" charset="0"/>
                <a:ea typeface="仿宋_GB2312"/>
                <a:cs typeface="Times New Roman" panose="02020603050405020304" pitchFamily="18" charset="0"/>
              </a:rPr>
              <a:t>相干</a:t>
            </a:r>
            <a:r>
              <a:rPr lang="zh-CN" altLang="zh-CN" kern="100" dirty="0">
                <a:latin typeface="Times New Roman" panose="02020603050405020304" pitchFamily="18" charset="0"/>
                <a:ea typeface="仿宋_GB2312"/>
                <a:cs typeface="Times New Roman" panose="02020603050405020304" pitchFamily="18" charset="0"/>
              </a:rPr>
              <a:t>积累点数为</a:t>
            </a:r>
            <a:r>
              <a:rPr lang="en-US" altLang="zh-CN" kern="100" dirty="0">
                <a:latin typeface="Times New Roman" panose="02020603050405020304" pitchFamily="18" charset="0"/>
                <a:ea typeface="仿宋_GB2312"/>
              </a:rPr>
              <a:t>1024</a:t>
            </a:r>
            <a:r>
              <a:rPr lang="zh-CN" altLang="zh-CN" kern="100" dirty="0">
                <a:latin typeface="Times New Roman" panose="02020603050405020304" pitchFamily="18" charset="0"/>
                <a:ea typeface="仿宋_GB2312"/>
                <a:cs typeface="Times New Roman" panose="02020603050405020304" pitchFamily="18" charset="0"/>
              </a:rPr>
              <a:t>、多普勒频率范围为</a:t>
            </a:r>
            <a:r>
              <a:rPr lang="en-US" altLang="zh-CN" kern="100" dirty="0">
                <a:latin typeface="Times New Roman" panose="02020603050405020304" pitchFamily="18" charset="0"/>
                <a:ea typeface="仿宋_GB2312"/>
              </a:rPr>
              <a:t>-5Hz</a:t>
            </a:r>
            <a:r>
              <a:rPr lang="zh-CN" altLang="zh-CN" kern="100" dirty="0">
                <a:latin typeface="Times New Roman" panose="02020603050405020304" pitchFamily="18" charset="0"/>
                <a:ea typeface="仿宋_GB2312"/>
                <a:cs typeface="Times New Roman" panose="02020603050405020304" pitchFamily="18" charset="0"/>
              </a:rPr>
              <a:t>到</a:t>
            </a:r>
            <a:r>
              <a:rPr lang="en-US" altLang="zh-CN" kern="100" dirty="0">
                <a:latin typeface="Times New Roman" panose="02020603050405020304" pitchFamily="18" charset="0"/>
                <a:ea typeface="仿宋_GB2312"/>
              </a:rPr>
              <a:t>5Hz</a:t>
            </a:r>
            <a:r>
              <a:rPr lang="zh-CN" altLang="zh-CN" kern="100" dirty="0">
                <a:latin typeface="Times New Roman" panose="02020603050405020304" pitchFamily="18" charset="0"/>
                <a:ea typeface="仿宋_GB2312"/>
                <a:cs typeface="Times New Roman" panose="02020603050405020304" pitchFamily="18" charset="0"/>
              </a:rPr>
              <a:t>。</a:t>
            </a:r>
            <a:endParaRPr lang="zh-CN" altLang="en-US" dirty="0"/>
          </a:p>
        </p:txBody>
      </p:sp>
    </p:spTree>
    <p:extLst>
      <p:ext uri="{BB962C8B-B14F-4D97-AF65-F5344CB8AC3E}">
        <p14:creationId xmlns:p14="http://schemas.microsoft.com/office/powerpoint/2010/main" val="3661688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26</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实测数据分析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2"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zh-CN" altLang="en-US" sz="2800" dirty="0" smtClean="0">
                <a:solidFill>
                  <a:schemeClr val="folHlink"/>
                </a:solidFill>
                <a:ea typeface="华文细黑" pitchFamily="2" charset="-122"/>
              </a:rPr>
              <a:t>对</a:t>
            </a:r>
            <a:r>
              <a:rPr lang="zh-CN" altLang="en-US" sz="2800" dirty="0">
                <a:solidFill>
                  <a:schemeClr val="folHlink"/>
                </a:solidFill>
                <a:ea typeface="华文细黑" pitchFamily="2" charset="-122"/>
              </a:rPr>
              <a:t>空</a:t>
            </a:r>
            <a:r>
              <a:rPr lang="zh-CN" altLang="en-US" sz="2800" dirty="0" smtClean="0">
                <a:solidFill>
                  <a:schemeClr val="folHlink"/>
                </a:solidFill>
                <a:ea typeface="华文细黑" pitchFamily="2" charset="-122"/>
              </a:rPr>
              <a:t>识别</a:t>
            </a:r>
            <a:endParaRPr lang="zh-CN" altLang="en-US" sz="2800" dirty="0">
              <a:solidFill>
                <a:schemeClr val="folHlink"/>
              </a:solidFill>
              <a:ea typeface="华文细黑" pitchFamily="2" charset="-122"/>
            </a:endParaRPr>
          </a:p>
        </p:txBody>
      </p:sp>
      <p:pic>
        <p:nvPicPr>
          <p:cNvPr id="6246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9386" y="2511346"/>
            <a:ext cx="2895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2437" y="2511346"/>
            <a:ext cx="2895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94672" y="5150830"/>
            <a:ext cx="2954655" cy="369332"/>
          </a:xfrm>
          <a:prstGeom prst="rect">
            <a:avLst/>
          </a:prstGeom>
        </p:spPr>
        <p:txBody>
          <a:bodyPr wrap="none">
            <a:spAutoFit/>
          </a:bodyPr>
          <a:lstStyle/>
          <a:p>
            <a:pPr algn="ctr">
              <a:spcAft>
                <a:spcPts val="0"/>
              </a:spcAft>
            </a:pPr>
            <a:r>
              <a:rPr lang="zh-CN" altLang="zh-CN" kern="100" dirty="0" smtClean="0">
                <a:latin typeface="Arial" panose="020B0604020202020204" pitchFamily="34" charset="0"/>
                <a:ea typeface="宋体" panose="02010600030101010101" pitchFamily="2" charset="-122"/>
              </a:rPr>
              <a:t>地</a:t>
            </a:r>
            <a:r>
              <a:rPr lang="zh-CN" altLang="zh-CN" kern="100" dirty="0">
                <a:latin typeface="Arial" panose="020B0604020202020204" pitchFamily="34" charset="0"/>
                <a:ea typeface="宋体" panose="02010600030101010101" pitchFamily="2" charset="-122"/>
              </a:rPr>
              <a:t>杂波被错误识别为海杂波</a:t>
            </a:r>
            <a:endParaRPr lang="zh-CN" altLang="zh-CN" sz="1600" kern="100" dirty="0">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0979470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27</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实测数据分析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2" name="Text Box 4"/>
          <p:cNvSpPr txBox="1">
            <a:spLocks noChangeArrowheads="1"/>
          </p:cNvSpPr>
          <p:nvPr/>
        </p:nvSpPr>
        <p:spPr bwMode="auto">
          <a:xfrm>
            <a:off x="684213" y="1142984"/>
            <a:ext cx="6840537" cy="5191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zh-CN" altLang="en-US" sz="2800" dirty="0" smtClean="0">
                <a:solidFill>
                  <a:schemeClr val="folHlink"/>
                </a:solidFill>
                <a:ea typeface="华文细黑" pitchFamily="2" charset="-122"/>
              </a:rPr>
              <a:t>对</a:t>
            </a:r>
            <a:r>
              <a:rPr lang="zh-CN" altLang="en-US" sz="2800" dirty="0">
                <a:solidFill>
                  <a:schemeClr val="folHlink"/>
                </a:solidFill>
                <a:ea typeface="华文细黑" pitchFamily="2" charset="-122"/>
              </a:rPr>
              <a:t>空</a:t>
            </a:r>
            <a:r>
              <a:rPr lang="zh-CN" altLang="en-US" sz="2800" dirty="0" smtClean="0">
                <a:solidFill>
                  <a:schemeClr val="folHlink"/>
                </a:solidFill>
                <a:ea typeface="华文细黑" pitchFamily="2" charset="-122"/>
              </a:rPr>
              <a:t>识别</a:t>
            </a:r>
            <a:endParaRPr lang="zh-CN" altLang="en-US" sz="2800" dirty="0">
              <a:solidFill>
                <a:schemeClr val="folHlink"/>
              </a:solidFill>
              <a:ea typeface="华文细黑" pitchFamily="2" charset="-122"/>
            </a:endParaRPr>
          </a:p>
        </p:txBody>
      </p:sp>
      <p:pic>
        <p:nvPicPr>
          <p:cNvPr id="747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2495861"/>
            <a:ext cx="2895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4214" y="2495861"/>
            <a:ext cx="2895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627153" y="5359845"/>
            <a:ext cx="2954655" cy="369332"/>
          </a:xfrm>
          <a:prstGeom prst="rect">
            <a:avLst/>
          </a:prstGeom>
        </p:spPr>
        <p:txBody>
          <a:bodyPr wrap="none">
            <a:spAutoFit/>
          </a:bodyPr>
          <a:lstStyle/>
          <a:p>
            <a:pPr algn="ctr">
              <a:spcAft>
                <a:spcPts val="0"/>
              </a:spcAft>
            </a:pPr>
            <a:r>
              <a:rPr lang="zh-CN" altLang="zh-CN" kern="100" dirty="0" smtClean="0">
                <a:latin typeface="Arial" panose="020B0604020202020204" pitchFamily="34" charset="0"/>
                <a:ea typeface="宋体" panose="02010600030101010101" pitchFamily="2" charset="-122"/>
              </a:rPr>
              <a:t>海</a:t>
            </a:r>
            <a:r>
              <a:rPr lang="zh-CN" altLang="zh-CN" kern="100" dirty="0">
                <a:latin typeface="Arial" panose="020B0604020202020204" pitchFamily="34" charset="0"/>
                <a:ea typeface="宋体" panose="02010600030101010101" pitchFamily="2" charset="-122"/>
              </a:rPr>
              <a:t>杂波被错误识别为地杂波</a:t>
            </a:r>
            <a:endParaRPr lang="zh-CN" altLang="zh-CN" sz="1600" kern="100" dirty="0">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969873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28</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实测数据分析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2" name="Text Box 4"/>
          <p:cNvSpPr txBox="1">
            <a:spLocks noChangeArrowheads="1"/>
          </p:cNvSpPr>
          <p:nvPr/>
        </p:nvSpPr>
        <p:spPr bwMode="auto">
          <a:xfrm>
            <a:off x="684213" y="1142984"/>
            <a:ext cx="6840537" cy="52322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zh-CN" altLang="en-US" sz="2800" dirty="0" smtClean="0">
                <a:solidFill>
                  <a:schemeClr val="folHlink"/>
                </a:solidFill>
                <a:ea typeface="华文细黑" pitchFamily="2" charset="-122"/>
              </a:rPr>
              <a:t>融合</a:t>
            </a:r>
            <a:r>
              <a:rPr lang="zh-CN" altLang="en-US" sz="2800" dirty="0">
                <a:solidFill>
                  <a:schemeClr val="folHlink"/>
                </a:solidFill>
                <a:ea typeface="华文细黑" pitchFamily="2" charset="-122"/>
              </a:rPr>
              <a:t>预处理参数设计</a:t>
            </a:r>
          </a:p>
        </p:txBody>
      </p:sp>
      <p:pic>
        <p:nvPicPr>
          <p:cNvPr id="78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443" y="2313436"/>
            <a:ext cx="308610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46490" y="5276833"/>
            <a:ext cx="2723823" cy="369332"/>
          </a:xfrm>
          <a:prstGeom prst="rect">
            <a:avLst/>
          </a:prstGeom>
        </p:spPr>
        <p:txBody>
          <a:bodyPr wrap="none">
            <a:spAutoFit/>
          </a:bodyPr>
          <a:lstStyle/>
          <a:p>
            <a:r>
              <a:rPr lang="zh-CN" altLang="zh-CN" kern="100" dirty="0">
                <a:ea typeface="宋体" panose="02010600030101010101" pitchFamily="2" charset="-122"/>
                <a:cs typeface="Times New Roman" panose="02020603050405020304" pitchFamily="18" charset="0"/>
              </a:rPr>
              <a:t>不同窗长识别结果对比图</a:t>
            </a:r>
            <a:endParaRPr lang="zh-CN" altLang="en-US" dirty="0"/>
          </a:p>
        </p:txBody>
      </p:sp>
      <p:pic>
        <p:nvPicPr>
          <p:cNvPr id="788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628" y="2313437"/>
            <a:ext cx="3101975"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932040" y="5276833"/>
            <a:ext cx="3647152" cy="369332"/>
          </a:xfrm>
          <a:prstGeom prst="rect">
            <a:avLst/>
          </a:prstGeom>
        </p:spPr>
        <p:txBody>
          <a:bodyPr wrap="none">
            <a:spAutoFit/>
          </a:bodyPr>
          <a:lstStyle/>
          <a:p>
            <a:r>
              <a:rPr lang="zh-CN" altLang="zh-CN" kern="100" dirty="0">
                <a:ea typeface="宋体" panose="02010600030101010101" pitchFamily="2" charset="-122"/>
                <a:cs typeface="Times New Roman" panose="02020603050405020304" pitchFamily="18" charset="0"/>
              </a:rPr>
              <a:t>更改权重后不同窗长识别结果对比</a:t>
            </a:r>
            <a:endParaRPr lang="zh-CN" altLang="en-US" dirty="0"/>
          </a:p>
        </p:txBody>
      </p:sp>
    </p:spTree>
    <p:extLst>
      <p:ext uri="{BB962C8B-B14F-4D97-AF65-F5344CB8AC3E}">
        <p14:creationId xmlns:p14="http://schemas.microsoft.com/office/powerpoint/2010/main" val="2764744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29</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指标分析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Rectangle 3"/>
          <p:cNvSpPr txBox="1">
            <a:spLocks noChangeArrowheads="1"/>
          </p:cNvSpPr>
          <p:nvPr/>
        </p:nvSpPr>
        <p:spPr>
          <a:xfrm>
            <a:off x="1099443" y="1268760"/>
            <a:ext cx="7072957" cy="4525963"/>
          </a:xfrm>
          <a:prstGeom prst="rect">
            <a:avLst/>
          </a:prstGeom>
        </p:spPr>
        <p:txBody>
          <a:bodyPr/>
          <a:lstStyle/>
          <a:p>
            <a:pPr marL="449263" lvl="0" indent="-449263" fontAlgn="auto">
              <a:lnSpc>
                <a:spcPct val="150000"/>
              </a:lnSpc>
              <a:spcBef>
                <a:spcPts val="0"/>
              </a:spcBef>
              <a:spcAft>
                <a:spcPts val="0"/>
              </a:spcAft>
              <a:buFont typeface="Wingdings" pitchFamily="2" charset="2"/>
              <a:buChar char="Ø"/>
              <a:defRPr/>
            </a:pPr>
            <a:r>
              <a:rPr kumimoji="1" lang="zh-CN" altLang="en-US" sz="2000" dirty="0" smtClean="0">
                <a:latin typeface="华文细黑" pitchFamily="2" charset="-122"/>
                <a:ea typeface="华文细黑" pitchFamily="2" charset="-122"/>
              </a:rPr>
              <a:t>杂波</a:t>
            </a:r>
            <a:r>
              <a:rPr kumimoji="1" lang="zh-CN" altLang="en-US" sz="2000" dirty="0">
                <a:latin typeface="华文细黑" pitchFamily="2" charset="-122"/>
                <a:ea typeface="华文细黑" pitchFamily="2" charset="-122"/>
              </a:rPr>
              <a:t>图形成范围：整个设定</a:t>
            </a:r>
            <a:r>
              <a:rPr kumimoji="1" lang="zh-CN" altLang="en-US" sz="2000" dirty="0" smtClean="0">
                <a:latin typeface="华文细黑" pitchFamily="2" charset="-122"/>
                <a:ea typeface="华文细黑" pitchFamily="2" charset="-122"/>
              </a:rPr>
              <a:t>区域</a:t>
            </a:r>
            <a:endParaRPr kumimoji="1" lang="en-US" altLang="zh-CN" sz="2000" dirty="0" smtClean="0">
              <a:latin typeface="华文细黑" pitchFamily="2" charset="-122"/>
              <a:ea typeface="华文细黑" pitchFamily="2" charset="-122"/>
            </a:endParaRPr>
          </a:p>
          <a:p>
            <a:pPr lvl="0" fontAlgn="auto">
              <a:lnSpc>
                <a:spcPct val="150000"/>
              </a:lnSpc>
              <a:spcBef>
                <a:spcPts val="0"/>
              </a:spcBef>
              <a:spcAft>
                <a:spcPts val="0"/>
              </a:spcAft>
              <a:defRPr/>
            </a:pPr>
            <a:endParaRPr kumimoji="1" lang="en-US" altLang="zh-CN" sz="2000" dirty="0">
              <a:latin typeface="华文细黑" pitchFamily="2" charset="-122"/>
              <a:ea typeface="华文细黑" pitchFamily="2" charset="-122"/>
            </a:endParaRPr>
          </a:p>
          <a:p>
            <a:pPr lvl="0" fontAlgn="auto">
              <a:lnSpc>
                <a:spcPct val="150000"/>
              </a:lnSpc>
              <a:spcBef>
                <a:spcPts val="0"/>
              </a:spcBef>
              <a:spcAft>
                <a:spcPts val="0"/>
              </a:spcAft>
              <a:defRPr/>
            </a:pPr>
            <a:endParaRPr kumimoji="1" lang="en-US" altLang="zh-CN" sz="2000" dirty="0" smtClean="0">
              <a:latin typeface="华文细黑" pitchFamily="2" charset="-122"/>
              <a:ea typeface="华文细黑" pitchFamily="2" charset="-122"/>
            </a:endParaRPr>
          </a:p>
          <a:p>
            <a:pPr lvl="0" fontAlgn="auto">
              <a:lnSpc>
                <a:spcPct val="150000"/>
              </a:lnSpc>
              <a:spcBef>
                <a:spcPts val="0"/>
              </a:spcBef>
              <a:spcAft>
                <a:spcPts val="0"/>
              </a:spcAft>
              <a:defRPr/>
            </a:pPr>
            <a:endParaRPr kumimoji="1" lang="en-US" altLang="zh-CN" sz="2000" dirty="0">
              <a:latin typeface="华文细黑" pitchFamily="2" charset="-122"/>
              <a:ea typeface="华文细黑" pitchFamily="2" charset="-122"/>
            </a:endParaRPr>
          </a:p>
          <a:p>
            <a:pPr lvl="0" fontAlgn="auto">
              <a:lnSpc>
                <a:spcPct val="150000"/>
              </a:lnSpc>
              <a:spcBef>
                <a:spcPts val="0"/>
              </a:spcBef>
              <a:spcAft>
                <a:spcPts val="0"/>
              </a:spcAft>
              <a:defRPr/>
            </a:pPr>
            <a:endParaRPr kumimoji="1" lang="en-US" altLang="zh-CN" sz="2000" dirty="0" smtClean="0">
              <a:latin typeface="华文细黑" pitchFamily="2" charset="-122"/>
              <a:ea typeface="华文细黑" pitchFamily="2" charset="-122"/>
            </a:endParaRPr>
          </a:p>
          <a:p>
            <a:pPr marL="449263" lvl="0" indent="-449263" fontAlgn="auto">
              <a:lnSpc>
                <a:spcPct val="150000"/>
              </a:lnSpc>
              <a:spcBef>
                <a:spcPts val="0"/>
              </a:spcBef>
              <a:spcAft>
                <a:spcPts val="0"/>
              </a:spcAft>
              <a:buFont typeface="Wingdings" pitchFamily="2" charset="2"/>
              <a:buChar char="Ø"/>
              <a:defRPr/>
            </a:pPr>
            <a:r>
              <a:rPr kumimoji="1" lang="zh-CN" altLang="en-US" sz="2000" dirty="0" smtClean="0">
                <a:latin typeface="华文细黑" pitchFamily="2" charset="-122"/>
                <a:ea typeface="华文细黑" pitchFamily="2" charset="-122"/>
              </a:rPr>
              <a:t>在</a:t>
            </a:r>
            <a:r>
              <a:rPr kumimoji="1" lang="zh-CN" altLang="en-US" sz="2000" dirty="0">
                <a:latin typeface="华文细黑" pitchFamily="2" charset="-122"/>
                <a:ea typeface="华文细黑" pitchFamily="2" charset="-122"/>
              </a:rPr>
              <a:t>杂波图识别正确情况下的</a:t>
            </a:r>
            <a:r>
              <a:rPr kumimoji="1" lang="zh-CN" altLang="en-US" sz="2000" b="1" dirty="0">
                <a:solidFill>
                  <a:srgbClr val="FF0000"/>
                </a:solidFill>
                <a:latin typeface="华文细黑" pitchFamily="2" charset="-122"/>
                <a:ea typeface="华文细黑" pitchFamily="2" charset="-122"/>
              </a:rPr>
              <a:t>杂波图分辨率</a:t>
            </a:r>
            <a:r>
              <a:rPr kumimoji="1" lang="zh-CN" altLang="en-US" sz="2000" dirty="0">
                <a:latin typeface="华文细黑" pitchFamily="2" charset="-122"/>
                <a:ea typeface="华文细黑" pitchFamily="2" charset="-122"/>
              </a:rPr>
              <a:t>：包括距离维分辨率和方位维分辨率</a:t>
            </a:r>
            <a:r>
              <a:rPr kumimoji="1" lang="zh-CN" altLang="en-US" sz="2000" dirty="0" smtClean="0">
                <a:latin typeface="华文细黑" pitchFamily="2" charset="-122"/>
                <a:ea typeface="华文细黑" pitchFamily="2" charset="-122"/>
              </a:rPr>
              <a:t>。</a:t>
            </a:r>
            <a:endParaRPr kumimoji="1" lang="zh-CN" altLang="en-US" sz="2000" dirty="0">
              <a:latin typeface="华文细黑" pitchFamily="2" charset="-122"/>
              <a:ea typeface="华文细黑" pitchFamily="2" charset="-122"/>
            </a:endParaRPr>
          </a:p>
        </p:txBody>
      </p:sp>
      <p:sp>
        <p:nvSpPr>
          <p:cNvPr id="20" name="Rectangle 3"/>
          <p:cNvSpPr>
            <a:spLocks noChangeArrowheads="1"/>
          </p:cNvSpPr>
          <p:nvPr/>
        </p:nvSpPr>
        <p:spPr bwMode="auto">
          <a:xfrm>
            <a:off x="1099443" y="2138835"/>
            <a:ext cx="7403281" cy="11739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en-US" kern="100" dirty="0">
                <a:latin typeface="Times New Roman" panose="02020603050405020304" pitchFamily="18" charset="0"/>
                <a:ea typeface="仿宋_GB2312"/>
                <a:cs typeface="Times New Roman" panose="02020603050405020304" pitchFamily="18" charset="0"/>
              </a:rPr>
              <a:t>当训练样本足够大的时候，算法可以准确的识别整个设定区域的杂波。同时，本算法具有增量学习的能力，可以满足当天波超视距雷达的观测范围或者是运行参数发生大的变化</a:t>
            </a:r>
            <a:r>
              <a:rPr lang="zh-CN" altLang="en-US" kern="100" dirty="0" smtClean="0">
                <a:latin typeface="Times New Roman" panose="02020603050405020304" pitchFamily="18" charset="0"/>
                <a:ea typeface="仿宋_GB2312"/>
                <a:cs typeface="Times New Roman" panose="02020603050405020304" pitchFamily="18" charset="0"/>
              </a:rPr>
              <a:t>，在目前模型的基础上进行再训练来满足变化带来的算法精度的下降。</a:t>
            </a:r>
            <a:endParaRPr lang="zh-CN" altLang="en-US" kern="100" dirty="0">
              <a:latin typeface="Times New Roman" panose="02020603050405020304" pitchFamily="18" charset="0"/>
              <a:ea typeface="仿宋_GB2312"/>
              <a:cs typeface="Times New Roman" panose="02020603050405020304" pitchFamily="18" charset="0"/>
            </a:endParaRPr>
          </a:p>
        </p:txBody>
      </p:sp>
      <p:sp>
        <p:nvSpPr>
          <p:cNvPr id="22" name="Rectangle 3"/>
          <p:cNvSpPr>
            <a:spLocks noChangeArrowheads="1"/>
          </p:cNvSpPr>
          <p:nvPr/>
        </p:nvSpPr>
        <p:spPr bwMode="auto">
          <a:xfrm>
            <a:off x="1102107" y="4839644"/>
            <a:ext cx="7403281" cy="74959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en-US" kern="100" dirty="0" smtClean="0">
                <a:latin typeface="Times New Roman" panose="02020603050405020304" pitchFamily="18" charset="0"/>
                <a:ea typeface="仿宋_GB2312"/>
                <a:cs typeface="Times New Roman" panose="02020603050405020304" pitchFamily="18" charset="0"/>
              </a:rPr>
              <a:t>在目前地海杂波的识别准确率很高的情况下，相应的杂波图的分辨率主要依赖于天波雷达的分辨率。</a:t>
            </a:r>
            <a:endParaRPr lang="zh-CN" altLang="en-US" kern="100" dirty="0">
              <a:latin typeface="Times New Roman" panose="02020603050405020304" pitchFamily="18" charset="0"/>
              <a:ea typeface="仿宋_GB2312"/>
              <a:cs typeface="Times New Roman" panose="02020603050405020304" pitchFamily="18" charset="0"/>
            </a:endParaRPr>
          </a:p>
        </p:txBody>
      </p:sp>
    </p:spTree>
    <p:extLst>
      <p:ext uri="{BB962C8B-B14F-4D97-AF65-F5344CB8AC3E}">
        <p14:creationId xmlns:p14="http://schemas.microsoft.com/office/powerpoint/2010/main" val="1112094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1023453" y="5447591"/>
            <a:ext cx="2849061" cy="338554"/>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1600" b="1" dirty="0" smtClean="0">
                <a:latin typeface="Times New Roman" pitchFamily="18" charset="0"/>
                <a:ea typeface="黑体" pitchFamily="49" charset="-122"/>
                <a:cs typeface="Times New Roman" pitchFamily="18" charset="0"/>
              </a:rPr>
              <a:t>美国东西海岸</a:t>
            </a:r>
            <a:r>
              <a:rPr lang="en-US" altLang="zh-CN" sz="1600" b="1" dirty="0" smtClean="0">
                <a:latin typeface="Times New Roman" pitchFamily="18" charset="0"/>
                <a:ea typeface="黑体" pitchFamily="49" charset="-122"/>
                <a:cs typeface="Times New Roman" pitchFamily="18" charset="0"/>
              </a:rPr>
              <a:t>OTHR</a:t>
            </a:r>
            <a:r>
              <a:rPr lang="zh-CN" altLang="en-US" sz="1600" b="1" dirty="0" smtClean="0">
                <a:latin typeface="Times New Roman" pitchFamily="18" charset="0"/>
                <a:ea typeface="黑体" pitchFamily="49" charset="-122"/>
                <a:cs typeface="Times New Roman" pitchFamily="18" charset="0"/>
              </a:rPr>
              <a:t>监测区</a:t>
            </a:r>
            <a:endParaRPr lang="zh-CN" altLang="en-US" sz="1600" b="1" dirty="0">
              <a:latin typeface="Times New Roman" pitchFamily="18" charset="0"/>
              <a:ea typeface="黑体" pitchFamily="49" charset="-122"/>
              <a:cs typeface="Times New Roman" pitchFamily="18" charset="0"/>
            </a:endParaRPr>
          </a:p>
        </p:txBody>
      </p:sp>
      <p:sp>
        <p:nvSpPr>
          <p:cNvPr id="6" name="Rectangle 2"/>
          <p:cNvSpPr txBox="1">
            <a:spLocks noChangeArrowheads="1"/>
          </p:cNvSpPr>
          <p:nvPr/>
        </p:nvSpPr>
        <p:spPr>
          <a:xfrm>
            <a:off x="1099443" y="415579"/>
            <a:ext cx="7793037" cy="565149"/>
          </a:xfrm>
          <a:prstGeom prst="rect">
            <a:avLst/>
          </a:prstGeom>
        </p:spPr>
        <p:txBody>
          <a:bodyPr anchor="b"/>
          <a:lstStyle/>
          <a:p>
            <a:pPr eaLnBrk="0" hangingPunct="0">
              <a:defRPr/>
            </a:pPr>
            <a:r>
              <a:rPr lang="zh-CN" altLang="en-US" sz="3000" b="1" kern="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细黑" pitchFamily="2" charset="-122"/>
                <a:ea typeface="华文细黑" pitchFamily="2" charset="-122"/>
                <a:cs typeface="+mj-cs"/>
              </a:rPr>
              <a:t>问题描述</a:t>
            </a:r>
          </a:p>
        </p:txBody>
      </p:sp>
      <p:pic>
        <p:nvPicPr>
          <p:cNvPr id="61442" name="Picture 2" descr="J:\012 自然科学基金\2011 实验室自然科学基金重点项目申报\2 申请书答辩PPT\图\美国OTHR.jpg"/>
          <p:cNvPicPr>
            <a:picLocks noChangeAspect="1" noChangeArrowheads="1"/>
          </p:cNvPicPr>
          <p:nvPr/>
        </p:nvPicPr>
        <p:blipFill>
          <a:blip r:embed="rId3">
            <a:extLst>
              <a:ext uri="{28A0092B-C50C-407E-A947-70E740481C1C}">
                <a14:useLocalDpi xmlns:a14="http://schemas.microsoft.com/office/drawing/2010/main" val="0"/>
              </a:ext>
            </a:extLst>
          </a:blip>
          <a:srcRect r="1775" b="2337"/>
          <a:stretch>
            <a:fillRect/>
          </a:stretch>
        </p:blipFill>
        <p:spPr bwMode="auto">
          <a:xfrm>
            <a:off x="467984" y="1562884"/>
            <a:ext cx="3969407" cy="3654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443" name="Picture 3" descr="J:\012 自然科学基金\2011 实验室自然科学基金重点项目申报\2 申请书答辩PPT\图\澳大利亚OTHR.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765" y="1571612"/>
            <a:ext cx="3891600" cy="3654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5220072" y="5466710"/>
            <a:ext cx="2849061" cy="338554"/>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1600" b="1" dirty="0" smtClean="0">
                <a:latin typeface="Times New Roman" pitchFamily="18" charset="0"/>
                <a:ea typeface="黑体" pitchFamily="49" charset="-122"/>
                <a:cs typeface="Times New Roman" pitchFamily="18" charset="0"/>
              </a:rPr>
              <a:t>澳大利亚</a:t>
            </a:r>
            <a:r>
              <a:rPr lang="en-US" altLang="zh-CN" sz="1600" b="1" dirty="0" smtClean="0">
                <a:latin typeface="Times New Roman" pitchFamily="18" charset="0"/>
                <a:ea typeface="黑体" pitchFamily="49" charset="-122"/>
                <a:cs typeface="Times New Roman" pitchFamily="18" charset="0"/>
              </a:rPr>
              <a:t>OTHR</a:t>
            </a:r>
            <a:r>
              <a:rPr lang="zh-CN" altLang="en-US" sz="1600" b="1" dirty="0" smtClean="0">
                <a:latin typeface="Times New Roman" pitchFamily="18" charset="0"/>
                <a:ea typeface="黑体" pitchFamily="49" charset="-122"/>
                <a:cs typeface="Times New Roman" pitchFamily="18" charset="0"/>
              </a:rPr>
              <a:t>监测区</a:t>
            </a:r>
            <a:endParaRPr lang="zh-CN" altLang="en-US" sz="1600" b="1" dirty="0">
              <a:latin typeface="Times New Roman" pitchFamily="18" charset="0"/>
              <a:ea typeface="黑体" pitchFamily="49" charset="-122"/>
              <a:cs typeface="Times New Roman" pitchFamily="18" charset="0"/>
            </a:endParaRPr>
          </a:p>
        </p:txBody>
      </p:sp>
      <p:sp>
        <p:nvSpPr>
          <p:cNvPr id="11" name="灯片编号占位符 10"/>
          <p:cNvSpPr>
            <a:spLocks noGrp="1"/>
          </p:cNvSpPr>
          <p:nvPr>
            <p:ph type="sldNum" sz="quarter" idx="12"/>
          </p:nvPr>
        </p:nvSpPr>
        <p:spPr/>
        <p:txBody>
          <a:bodyPr/>
          <a:lstStyle/>
          <a:p>
            <a:fld id="{CDF6734B-590C-49C7-B34B-DA8177EFF23E}" type="slidenum">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pPr/>
              <a:t>3</a:t>
            </a:fld>
            <a:r>
              <a:rPr lang="en-US" altLang="zh-CN"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/62</a:t>
            </a:r>
            <a:r>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 </a:t>
            </a:r>
            <a:endPar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endParaRPr>
          </a:p>
        </p:txBody>
      </p:sp>
    </p:spTree>
    <p:extLst>
      <p:ext uri="{BB962C8B-B14F-4D97-AF65-F5344CB8AC3E}">
        <p14:creationId xmlns:p14="http://schemas.microsoft.com/office/powerpoint/2010/main" val="2940884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30</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指标分析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Rectangle 3"/>
          <p:cNvSpPr txBox="1">
            <a:spLocks noChangeArrowheads="1"/>
          </p:cNvSpPr>
          <p:nvPr/>
        </p:nvSpPr>
        <p:spPr>
          <a:xfrm>
            <a:off x="1099443" y="1268760"/>
            <a:ext cx="7072957" cy="4525963"/>
          </a:xfrm>
          <a:prstGeom prst="rect">
            <a:avLst/>
          </a:prstGeom>
        </p:spPr>
        <p:txBody>
          <a:bodyPr/>
          <a:lstStyle/>
          <a:p>
            <a:pPr marL="449263" lvl="0" indent="-449263" fontAlgn="auto">
              <a:lnSpc>
                <a:spcPct val="150000"/>
              </a:lnSpc>
              <a:spcBef>
                <a:spcPts val="0"/>
              </a:spcBef>
              <a:spcAft>
                <a:spcPts val="0"/>
              </a:spcAft>
              <a:buFont typeface="Wingdings" pitchFamily="2" charset="2"/>
              <a:buChar char="Ø"/>
              <a:defRPr/>
            </a:pPr>
            <a:r>
              <a:rPr kumimoji="1" lang="zh-CN" altLang="en-US" sz="2000" dirty="0" smtClean="0">
                <a:latin typeface="华文细黑" pitchFamily="2" charset="-122"/>
                <a:ea typeface="华文细黑" pitchFamily="2" charset="-122"/>
              </a:rPr>
              <a:t>地</a:t>
            </a:r>
            <a:r>
              <a:rPr kumimoji="1" lang="zh-CN" altLang="en-US" sz="2000" dirty="0">
                <a:latin typeface="华文细黑" pitchFamily="2" charset="-122"/>
                <a:ea typeface="华文细黑" pitchFamily="2" charset="-122"/>
              </a:rPr>
              <a:t>海杂波识别正确率：包括电离层正确情况和电离层有失真（除严重失真以外）两种</a:t>
            </a:r>
            <a:r>
              <a:rPr kumimoji="1" lang="zh-CN" altLang="en-US" sz="2000" dirty="0" smtClean="0">
                <a:latin typeface="华文细黑" pitchFamily="2" charset="-122"/>
                <a:ea typeface="华文细黑" pitchFamily="2" charset="-122"/>
              </a:rPr>
              <a:t>情况。</a:t>
            </a:r>
            <a:endParaRPr kumimoji="1" lang="en-US" altLang="zh-CN" sz="2000" dirty="0" smtClean="0">
              <a:latin typeface="华文细黑" pitchFamily="2" charset="-122"/>
              <a:ea typeface="华文细黑" pitchFamily="2" charset="-122"/>
            </a:endParaRPr>
          </a:p>
          <a:p>
            <a:pPr lvl="0" fontAlgn="auto">
              <a:lnSpc>
                <a:spcPct val="150000"/>
              </a:lnSpc>
              <a:spcBef>
                <a:spcPts val="0"/>
              </a:spcBef>
              <a:spcAft>
                <a:spcPts val="0"/>
              </a:spcAft>
              <a:defRPr/>
            </a:pPr>
            <a:endParaRPr kumimoji="1" lang="en-US" altLang="zh-CN" sz="2000" dirty="0">
              <a:latin typeface="华文细黑" pitchFamily="2" charset="-122"/>
              <a:ea typeface="华文细黑" pitchFamily="2" charset="-122"/>
            </a:endParaRPr>
          </a:p>
        </p:txBody>
      </p:sp>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402" y="2173574"/>
            <a:ext cx="4237037"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3"/>
          <p:cNvSpPr>
            <a:spLocks noChangeArrowheads="1"/>
          </p:cNvSpPr>
          <p:nvPr/>
        </p:nvSpPr>
        <p:spPr bwMode="auto">
          <a:xfrm>
            <a:off x="726342" y="5451649"/>
            <a:ext cx="7819156" cy="8859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en-US" kern="100" dirty="0" smtClean="0">
                <a:latin typeface="Times New Roman" panose="02020603050405020304" pitchFamily="18" charset="0"/>
                <a:ea typeface="仿宋_GB2312"/>
                <a:cs typeface="Times New Roman" panose="02020603050405020304" pitchFamily="18" charset="0"/>
              </a:rPr>
              <a:t>上图为频谱</a:t>
            </a:r>
            <a:r>
              <a:rPr lang="zh-CN" altLang="en-US" kern="100" dirty="0">
                <a:latin typeface="Times New Roman" panose="02020603050405020304" pitchFamily="18" charset="0"/>
                <a:ea typeface="仿宋_GB2312"/>
                <a:cs typeface="Times New Roman" panose="02020603050405020304" pitchFamily="18" charset="0"/>
              </a:rPr>
              <a:t>数据关注度图</a:t>
            </a:r>
            <a:r>
              <a:rPr lang="zh-CN" altLang="en-US" kern="100" dirty="0" smtClean="0">
                <a:latin typeface="Times New Roman" panose="02020603050405020304" pitchFamily="18" charset="0"/>
                <a:ea typeface="仿宋_GB2312"/>
                <a:cs typeface="Times New Roman" panose="02020603050405020304" pitchFamily="18" charset="0"/>
              </a:rPr>
              <a:t>。红色</a:t>
            </a:r>
            <a:r>
              <a:rPr lang="zh-CN" altLang="en-US" kern="100" dirty="0">
                <a:latin typeface="Times New Roman" panose="02020603050405020304" pitchFamily="18" charset="0"/>
                <a:ea typeface="仿宋_GB2312"/>
                <a:cs typeface="Times New Roman" panose="02020603050405020304" pitchFamily="18" charset="0"/>
              </a:rPr>
              <a:t>圆圈部分表示主要利用的特征所在多普勒频率，可以很直观地看出，</a:t>
            </a:r>
            <a:r>
              <a:rPr lang="zh-CN" altLang="en-US" kern="100" dirty="0" smtClean="0">
                <a:latin typeface="Times New Roman" panose="02020603050405020304" pitchFamily="18" charset="0"/>
                <a:ea typeface="仿宋_GB2312"/>
                <a:cs typeface="Times New Roman" panose="02020603050405020304" pitchFamily="18" charset="0"/>
              </a:rPr>
              <a:t>对于上图</a:t>
            </a:r>
            <a:r>
              <a:rPr lang="zh-CN" altLang="en-US" kern="100" dirty="0">
                <a:latin typeface="Times New Roman" panose="02020603050405020304" pitchFamily="18" charset="0"/>
                <a:ea typeface="仿宋_GB2312"/>
                <a:cs typeface="Times New Roman" panose="02020603050405020304" pitchFamily="18" charset="0"/>
              </a:rPr>
              <a:t>这样的海杂波</a:t>
            </a:r>
            <a:r>
              <a:rPr lang="zh-CN" altLang="en-US" kern="100" dirty="0" smtClean="0">
                <a:latin typeface="Times New Roman" panose="02020603050405020304" pitchFamily="18" charset="0"/>
                <a:ea typeface="仿宋_GB2312"/>
                <a:cs typeface="Times New Roman" panose="02020603050405020304" pitchFamily="18" charset="0"/>
              </a:rPr>
              <a:t>布拉格峰</a:t>
            </a:r>
            <a:r>
              <a:rPr lang="zh-CN" altLang="en-US" kern="100" dirty="0">
                <a:latin typeface="Times New Roman" panose="02020603050405020304" pitchFamily="18" charset="0"/>
                <a:ea typeface="仿宋_GB2312"/>
                <a:cs typeface="Times New Roman" panose="02020603050405020304" pitchFamily="18" charset="0"/>
              </a:rPr>
              <a:t>附近</a:t>
            </a:r>
            <a:r>
              <a:rPr lang="zh-CN" altLang="en-US" kern="100" dirty="0" smtClean="0">
                <a:latin typeface="Times New Roman" panose="02020603050405020304" pitchFamily="18" charset="0"/>
                <a:ea typeface="仿宋_GB2312"/>
                <a:cs typeface="Times New Roman" panose="02020603050405020304" pitchFamily="18" charset="0"/>
              </a:rPr>
              <a:t>频</a:t>
            </a:r>
            <a:r>
              <a:rPr lang="zh-CN" altLang="en-US" kern="100" dirty="0">
                <a:latin typeface="Times New Roman" panose="02020603050405020304" pitchFamily="18" charset="0"/>
                <a:ea typeface="仿宋_GB2312"/>
                <a:cs typeface="Times New Roman" panose="02020603050405020304" pitchFamily="18" charset="0"/>
              </a:rPr>
              <a:t>点的数据被关注比较多，另一方面同时兼顾了其余频点的特征</a:t>
            </a:r>
            <a:r>
              <a:rPr lang="zh-CN" altLang="en-US" kern="100" dirty="0" smtClean="0">
                <a:latin typeface="Times New Roman" panose="02020603050405020304" pitchFamily="18" charset="0"/>
                <a:ea typeface="仿宋_GB2312"/>
                <a:cs typeface="Times New Roman" panose="02020603050405020304" pitchFamily="18" charset="0"/>
              </a:rPr>
              <a:t>，利用了更多的信息。</a:t>
            </a:r>
            <a:endParaRPr lang="zh-CN" altLang="en-US" kern="100" dirty="0">
              <a:latin typeface="Times New Roman" panose="02020603050405020304" pitchFamily="18" charset="0"/>
              <a:ea typeface="仿宋_GB2312"/>
              <a:cs typeface="Times New Roman" panose="02020603050405020304" pitchFamily="18" charset="0"/>
            </a:endParaRPr>
          </a:p>
        </p:txBody>
      </p:sp>
    </p:spTree>
    <p:extLst>
      <p:ext uri="{BB962C8B-B14F-4D97-AF65-F5344CB8AC3E}">
        <p14:creationId xmlns:p14="http://schemas.microsoft.com/office/powerpoint/2010/main" val="3178243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31</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指标分析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20" name="Rectangle 3"/>
          <p:cNvSpPr>
            <a:spLocks noChangeArrowheads="1"/>
          </p:cNvSpPr>
          <p:nvPr/>
        </p:nvSpPr>
        <p:spPr bwMode="auto">
          <a:xfrm>
            <a:off x="1099443" y="2348880"/>
            <a:ext cx="7403281" cy="272362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en-US" kern="100" dirty="0">
                <a:latin typeface="Times New Roman" panose="02020603050405020304" pitchFamily="18" charset="0"/>
                <a:ea typeface="仿宋_GB2312"/>
                <a:cs typeface="Times New Roman" panose="02020603050405020304" pitchFamily="18" charset="0"/>
              </a:rPr>
              <a:t>深度卷积神经网络具有很强的抗干扰能力</a:t>
            </a:r>
            <a:r>
              <a:rPr lang="zh-CN" altLang="en-US" kern="100" dirty="0" smtClean="0">
                <a:latin typeface="Times New Roman" panose="02020603050405020304" pitchFamily="18" charset="0"/>
                <a:ea typeface="仿宋_GB2312"/>
                <a:cs typeface="Times New Roman" panose="02020603050405020304" pitchFamily="18" charset="0"/>
              </a:rPr>
              <a:t>，由于其设计中的局部感受野和共享权值与偏置使得</a:t>
            </a:r>
            <a:r>
              <a:rPr lang="en-US" altLang="zh-CN" kern="100" dirty="0" smtClean="0">
                <a:latin typeface="Times New Roman" panose="02020603050405020304" pitchFamily="18" charset="0"/>
                <a:ea typeface="仿宋_GB2312"/>
                <a:cs typeface="Times New Roman" panose="02020603050405020304" pitchFamily="18" charset="0"/>
              </a:rPr>
              <a:t>CNN</a:t>
            </a:r>
            <a:r>
              <a:rPr lang="zh-CN" altLang="en-US" kern="100" dirty="0" smtClean="0">
                <a:latin typeface="Times New Roman" panose="02020603050405020304" pitchFamily="18" charset="0"/>
                <a:ea typeface="仿宋_GB2312"/>
                <a:cs typeface="Times New Roman" panose="02020603050405020304" pitchFamily="18" charset="0"/>
              </a:rPr>
              <a:t>具有偏移不变性，也就意味着识别结果不会受到频谱</a:t>
            </a:r>
            <a:r>
              <a:rPr lang="en-US" altLang="zh-CN" kern="100" dirty="0" smtClean="0">
                <a:latin typeface="Times New Roman" panose="02020603050405020304" pitchFamily="18" charset="0"/>
                <a:ea typeface="仿宋_GB2312"/>
                <a:cs typeface="Times New Roman" panose="02020603050405020304" pitchFamily="18" charset="0"/>
              </a:rPr>
              <a:t>Bragg</a:t>
            </a:r>
            <a:r>
              <a:rPr lang="zh-CN" altLang="en-US" kern="100" dirty="0" smtClean="0">
                <a:latin typeface="Times New Roman" panose="02020603050405020304" pitchFamily="18" charset="0"/>
                <a:ea typeface="仿宋_GB2312"/>
                <a:cs typeface="Times New Roman" panose="02020603050405020304" pitchFamily="18" charset="0"/>
              </a:rPr>
              <a:t>峰发生偏移而影响。</a:t>
            </a:r>
            <a:endParaRPr lang="en-US" altLang="zh-CN" kern="100" dirty="0" smtClean="0">
              <a:latin typeface="Times New Roman" panose="02020603050405020304" pitchFamily="18" charset="0"/>
              <a:ea typeface="仿宋_GB2312"/>
              <a:cs typeface="Times New Roman" panose="02020603050405020304" pitchFamily="18" charset="0"/>
            </a:endParaRPr>
          </a:p>
          <a:p>
            <a:r>
              <a:rPr lang="zh-CN" altLang="en-US" kern="100" dirty="0" smtClean="0">
                <a:latin typeface="Times New Roman" panose="02020603050405020304" pitchFamily="18" charset="0"/>
                <a:ea typeface="仿宋_GB2312"/>
                <a:cs typeface="Times New Roman" panose="02020603050405020304" pitchFamily="18" charset="0"/>
              </a:rPr>
              <a:t>利用多个随机生成的卷积核，每个神经元从上一层的局部接受域得到的输入，提取局部特征，提高了特征的多样性，避免了原始信息的损失。</a:t>
            </a:r>
            <a:endParaRPr lang="en-US" altLang="zh-CN" kern="100" dirty="0">
              <a:latin typeface="Times New Roman" panose="02020603050405020304" pitchFamily="18" charset="0"/>
              <a:ea typeface="仿宋_GB2312"/>
              <a:cs typeface="Times New Roman" panose="02020603050405020304" pitchFamily="18" charset="0"/>
            </a:endParaRPr>
          </a:p>
          <a:p>
            <a:r>
              <a:rPr lang="zh-CN" altLang="en-US" kern="100" dirty="0" smtClean="0">
                <a:latin typeface="Times New Roman" panose="02020603050405020304" pitchFamily="18" charset="0"/>
                <a:ea typeface="仿宋_GB2312"/>
                <a:cs typeface="Times New Roman" panose="02020603050405020304" pitchFamily="18" charset="0"/>
              </a:rPr>
              <a:t>我们</a:t>
            </a:r>
            <a:r>
              <a:rPr lang="zh-CN" altLang="en-US" kern="100" dirty="0">
                <a:latin typeface="Times New Roman" panose="02020603050405020304" pitchFamily="18" charset="0"/>
                <a:ea typeface="仿宋_GB2312"/>
                <a:cs typeface="Times New Roman" panose="02020603050405020304" pitchFamily="18" charset="0"/>
              </a:rPr>
              <a:t>实验在对于在电离层严重失真和正常情况两种情况一起进行识别，得到对海模式</a:t>
            </a:r>
            <a:r>
              <a:rPr lang="en-US" altLang="zh-CN" kern="100" dirty="0">
                <a:latin typeface="Times New Roman" panose="02020603050405020304" pitchFamily="18" charset="0"/>
                <a:ea typeface="仿宋_GB2312"/>
                <a:cs typeface="Times New Roman" panose="02020603050405020304" pitchFamily="18" charset="0"/>
              </a:rPr>
              <a:t>97.79%</a:t>
            </a:r>
            <a:r>
              <a:rPr lang="zh-CN" altLang="en-US" kern="100" dirty="0">
                <a:latin typeface="Times New Roman" panose="02020603050405020304" pitchFamily="18" charset="0"/>
                <a:ea typeface="仿宋_GB2312"/>
                <a:cs typeface="Times New Roman" panose="02020603050405020304" pitchFamily="18" charset="0"/>
              </a:rPr>
              <a:t>的识别准确率，对空工作模式为</a:t>
            </a:r>
            <a:r>
              <a:rPr lang="en-US" altLang="zh-CN" kern="100" dirty="0">
                <a:latin typeface="Times New Roman" panose="02020603050405020304" pitchFamily="18" charset="0"/>
                <a:ea typeface="仿宋_GB2312"/>
                <a:cs typeface="Times New Roman" panose="02020603050405020304" pitchFamily="18" charset="0"/>
              </a:rPr>
              <a:t>94.82%</a:t>
            </a:r>
            <a:r>
              <a:rPr lang="zh-CN" altLang="en-US" kern="100" dirty="0">
                <a:latin typeface="Times New Roman" panose="02020603050405020304" pitchFamily="18" charset="0"/>
                <a:ea typeface="仿宋_GB2312"/>
                <a:cs typeface="Times New Roman" panose="02020603050405020304" pitchFamily="18" charset="0"/>
              </a:rPr>
              <a:t>的识别准确率，满足项目要求。</a:t>
            </a:r>
          </a:p>
        </p:txBody>
      </p:sp>
    </p:spTree>
    <p:extLst>
      <p:ext uri="{BB962C8B-B14F-4D97-AF65-F5344CB8AC3E}">
        <p14:creationId xmlns:p14="http://schemas.microsoft.com/office/powerpoint/2010/main" val="4378397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32</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指标分析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Rectangle 3"/>
          <p:cNvSpPr txBox="1">
            <a:spLocks noChangeArrowheads="1"/>
          </p:cNvSpPr>
          <p:nvPr/>
        </p:nvSpPr>
        <p:spPr>
          <a:xfrm>
            <a:off x="1099443" y="1268760"/>
            <a:ext cx="7072957" cy="4525963"/>
          </a:xfrm>
          <a:prstGeom prst="rect">
            <a:avLst/>
          </a:prstGeom>
        </p:spPr>
        <p:txBody>
          <a:bodyPr/>
          <a:lstStyle/>
          <a:p>
            <a:pPr marL="449263" lvl="0" indent="-449263" fontAlgn="auto">
              <a:lnSpc>
                <a:spcPct val="150000"/>
              </a:lnSpc>
              <a:spcBef>
                <a:spcPts val="0"/>
              </a:spcBef>
              <a:spcAft>
                <a:spcPts val="0"/>
              </a:spcAft>
              <a:buFont typeface="Wingdings" pitchFamily="2" charset="2"/>
              <a:buChar char="Ø"/>
              <a:defRPr/>
            </a:pPr>
            <a:r>
              <a:rPr kumimoji="1" lang="zh-CN" altLang="en-US" sz="2000" dirty="0" smtClean="0">
                <a:latin typeface="华文细黑" pitchFamily="2" charset="-122"/>
                <a:ea typeface="华文细黑" pitchFamily="2" charset="-122"/>
              </a:rPr>
              <a:t>具备</a:t>
            </a:r>
            <a:r>
              <a:rPr kumimoji="1" lang="zh-CN" altLang="en-US" sz="2000" dirty="0">
                <a:latin typeface="华文细黑" pitchFamily="2" charset="-122"/>
                <a:ea typeface="华文细黑" pitchFamily="2" charset="-122"/>
              </a:rPr>
              <a:t>杂波图显示功能，杂波图和</a:t>
            </a:r>
            <a:r>
              <a:rPr kumimoji="1" lang="zh-CN" altLang="en-US" sz="2000" dirty="0">
                <a:solidFill>
                  <a:srgbClr val="FF0000"/>
                </a:solidFill>
                <a:latin typeface="华文细黑" pitchFamily="2" charset="-122"/>
                <a:ea typeface="华文细黑" pitchFamily="2" charset="-122"/>
              </a:rPr>
              <a:t>杂波图参量表</a:t>
            </a:r>
            <a:r>
              <a:rPr kumimoji="1" lang="zh-CN" altLang="en-US" sz="2000" dirty="0">
                <a:latin typeface="华文细黑" pitchFamily="2" charset="-122"/>
                <a:ea typeface="华文细黑" pitchFamily="2" charset="-122"/>
              </a:rPr>
              <a:t>具备每个周期更新的能力</a:t>
            </a:r>
            <a:r>
              <a:rPr kumimoji="1" lang="zh-CN" altLang="en-US" sz="2000" dirty="0" smtClean="0">
                <a:latin typeface="华文细黑" pitchFamily="2" charset="-122"/>
                <a:ea typeface="华文细黑" pitchFamily="2" charset="-122"/>
              </a:rPr>
              <a:t>；</a:t>
            </a:r>
            <a:endParaRPr kumimoji="1" lang="en-US" altLang="zh-CN" sz="2000" dirty="0" smtClean="0">
              <a:latin typeface="华文细黑" pitchFamily="2" charset="-122"/>
              <a:ea typeface="华文细黑" pitchFamily="2" charset="-122"/>
            </a:endParaRPr>
          </a:p>
          <a:p>
            <a:pPr lvl="1" fontAlgn="auto">
              <a:lnSpc>
                <a:spcPct val="150000"/>
              </a:lnSpc>
              <a:spcBef>
                <a:spcPts val="0"/>
              </a:spcBef>
              <a:spcAft>
                <a:spcPts val="0"/>
              </a:spcAft>
              <a:defRPr/>
            </a:pPr>
            <a:endParaRPr kumimoji="1" lang="en-US" altLang="zh-CN" sz="2000" dirty="0" smtClean="0">
              <a:latin typeface="华文细黑" pitchFamily="2" charset="-122"/>
              <a:ea typeface="华文细黑" pitchFamily="2" charset="-122"/>
            </a:endParaRPr>
          </a:p>
        </p:txBody>
      </p:sp>
      <p:sp>
        <p:nvSpPr>
          <p:cNvPr id="26" name="Rectangle 3"/>
          <p:cNvSpPr>
            <a:spLocks noChangeArrowheads="1"/>
          </p:cNvSpPr>
          <p:nvPr/>
        </p:nvSpPr>
        <p:spPr bwMode="auto">
          <a:xfrm>
            <a:off x="1099443" y="2780928"/>
            <a:ext cx="7403281" cy="129614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en-US" kern="100" dirty="0">
                <a:latin typeface="Times New Roman" panose="02020603050405020304" pitchFamily="18" charset="0"/>
                <a:ea typeface="仿宋_GB2312"/>
                <a:cs typeface="Times New Roman" panose="02020603050405020304" pitchFamily="18" charset="0"/>
              </a:rPr>
              <a:t>在</a:t>
            </a:r>
            <a:r>
              <a:rPr lang="en-US" altLang="zh-CN" kern="100" dirty="0">
                <a:latin typeface="Times New Roman" panose="02020603050405020304" pitchFamily="18" charset="0"/>
                <a:ea typeface="仿宋_GB2312"/>
                <a:cs typeface="Times New Roman" panose="02020603050405020304" pitchFamily="18" charset="0"/>
              </a:rPr>
              <a:t>CPU</a:t>
            </a:r>
            <a:r>
              <a:rPr lang="zh-CN" altLang="en-US" kern="100" dirty="0">
                <a:latin typeface="Times New Roman" panose="02020603050405020304" pitchFamily="18" charset="0"/>
                <a:ea typeface="仿宋_GB2312"/>
                <a:cs typeface="Times New Roman" panose="02020603050405020304" pitchFamily="18" charset="0"/>
              </a:rPr>
              <a:t>为</a:t>
            </a:r>
            <a:r>
              <a:rPr lang="en-US" altLang="zh-CN" kern="100" dirty="0">
                <a:latin typeface="Times New Roman" panose="02020603050405020304" pitchFamily="18" charset="0"/>
                <a:ea typeface="仿宋_GB2312"/>
                <a:cs typeface="Times New Roman" panose="02020603050405020304" pitchFamily="18" charset="0"/>
              </a:rPr>
              <a:t>i5-3.30GHz</a:t>
            </a:r>
            <a:r>
              <a:rPr lang="zh-CN" altLang="en-US" kern="100" dirty="0">
                <a:latin typeface="Times New Roman" panose="02020603050405020304" pitchFamily="18" charset="0"/>
                <a:ea typeface="仿宋_GB2312"/>
                <a:cs typeface="Times New Roman" panose="02020603050405020304" pitchFamily="18" charset="0"/>
              </a:rPr>
              <a:t>、运存为</a:t>
            </a:r>
            <a:r>
              <a:rPr lang="en-US" altLang="zh-CN" kern="100" dirty="0">
                <a:latin typeface="Times New Roman" panose="02020603050405020304" pitchFamily="18" charset="0"/>
                <a:ea typeface="仿宋_GB2312"/>
                <a:cs typeface="Times New Roman" panose="02020603050405020304" pitchFamily="18" charset="0"/>
              </a:rPr>
              <a:t>1GB</a:t>
            </a:r>
            <a:r>
              <a:rPr lang="zh-CN" altLang="en-US" kern="100" dirty="0">
                <a:latin typeface="Times New Roman" panose="02020603050405020304" pitchFamily="18" charset="0"/>
                <a:ea typeface="仿宋_GB2312"/>
                <a:cs typeface="Times New Roman" panose="02020603050405020304" pitchFamily="18" charset="0"/>
              </a:rPr>
              <a:t>的</a:t>
            </a:r>
            <a:r>
              <a:rPr lang="en-US" altLang="zh-CN" kern="100" dirty="0">
                <a:latin typeface="Times New Roman" panose="02020603050405020304" pitchFamily="18" charset="0"/>
                <a:ea typeface="仿宋_GB2312"/>
                <a:cs typeface="Times New Roman" panose="02020603050405020304" pitchFamily="18" charset="0"/>
              </a:rPr>
              <a:t>Linux</a:t>
            </a:r>
            <a:r>
              <a:rPr lang="zh-CN" altLang="en-US" kern="100" dirty="0">
                <a:latin typeface="Times New Roman" panose="02020603050405020304" pitchFamily="18" charset="0"/>
                <a:ea typeface="仿宋_GB2312"/>
                <a:cs typeface="Times New Roman" panose="02020603050405020304" pitchFamily="18" charset="0"/>
              </a:rPr>
              <a:t>虚拟机运行项目算法程序，对整帧数据（共 个分辨单元，每个分辨单元的相干积累点数为</a:t>
            </a:r>
            <a:r>
              <a:rPr lang="en-US" altLang="zh-CN" kern="100" dirty="0">
                <a:latin typeface="Times New Roman" panose="02020603050405020304" pitchFamily="18" charset="0"/>
                <a:ea typeface="仿宋_GB2312"/>
                <a:cs typeface="Times New Roman" panose="02020603050405020304" pitchFamily="18" charset="0"/>
              </a:rPr>
              <a:t>1024</a:t>
            </a:r>
            <a:r>
              <a:rPr lang="zh-CN" altLang="en-US" kern="100" dirty="0">
                <a:latin typeface="Times New Roman" panose="02020603050405020304" pitchFamily="18" charset="0"/>
                <a:ea typeface="仿宋_GB2312"/>
                <a:cs typeface="Times New Roman" panose="02020603050405020304" pitchFamily="18" charset="0"/>
              </a:rPr>
              <a:t>）的识别占用内存峰值为</a:t>
            </a:r>
            <a:r>
              <a:rPr lang="en-US" altLang="zh-CN" kern="100" dirty="0">
                <a:latin typeface="Times New Roman" panose="02020603050405020304" pitchFamily="18" charset="0"/>
                <a:ea typeface="仿宋_GB2312"/>
                <a:cs typeface="Times New Roman" panose="02020603050405020304" pitchFamily="18" charset="0"/>
              </a:rPr>
              <a:t>178.5MB</a:t>
            </a:r>
            <a:r>
              <a:rPr lang="zh-CN" altLang="en-US" kern="100" dirty="0">
                <a:latin typeface="Times New Roman" panose="02020603050405020304" pitchFamily="18" charset="0"/>
                <a:ea typeface="仿宋_GB2312"/>
                <a:cs typeface="Times New Roman" panose="02020603050405020304" pitchFamily="18" charset="0"/>
              </a:rPr>
              <a:t>，识别时间为</a:t>
            </a:r>
            <a:r>
              <a:rPr lang="en-US" altLang="zh-CN" kern="100" dirty="0">
                <a:latin typeface="Times New Roman" panose="02020603050405020304" pitchFamily="18" charset="0"/>
                <a:ea typeface="仿宋_GB2312"/>
                <a:cs typeface="Times New Roman" panose="02020603050405020304" pitchFamily="18" charset="0"/>
              </a:rPr>
              <a:t>0.494141</a:t>
            </a:r>
            <a:r>
              <a:rPr lang="zh-CN" altLang="en-US" kern="100" dirty="0">
                <a:latin typeface="Times New Roman" panose="02020603050405020304" pitchFamily="18" charset="0"/>
                <a:ea typeface="仿宋_GB2312"/>
                <a:cs typeface="Times New Roman" panose="02020603050405020304" pitchFamily="18" charset="0"/>
              </a:rPr>
              <a:t>秒，具有每个周期更新的能力。</a:t>
            </a:r>
          </a:p>
        </p:txBody>
      </p:sp>
    </p:spTree>
    <p:extLst>
      <p:ext uri="{BB962C8B-B14F-4D97-AF65-F5344CB8AC3E}">
        <p14:creationId xmlns:p14="http://schemas.microsoft.com/office/powerpoint/2010/main" val="2978170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33</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56197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指标分析</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Rectangle 3"/>
          <p:cNvSpPr txBox="1">
            <a:spLocks noChangeArrowheads="1"/>
          </p:cNvSpPr>
          <p:nvPr/>
        </p:nvSpPr>
        <p:spPr>
          <a:xfrm>
            <a:off x="1099443" y="1268760"/>
            <a:ext cx="7072957" cy="4525963"/>
          </a:xfrm>
          <a:prstGeom prst="rect">
            <a:avLst/>
          </a:prstGeom>
        </p:spPr>
        <p:txBody>
          <a:bodyPr/>
          <a:lstStyle/>
          <a:p>
            <a:pPr marL="449263" lvl="0" indent="-449263" fontAlgn="auto">
              <a:lnSpc>
                <a:spcPct val="150000"/>
              </a:lnSpc>
              <a:spcBef>
                <a:spcPts val="0"/>
              </a:spcBef>
              <a:spcAft>
                <a:spcPts val="0"/>
              </a:spcAft>
              <a:buFont typeface="Wingdings" pitchFamily="2" charset="2"/>
              <a:buChar char="Ø"/>
              <a:defRPr/>
            </a:pPr>
            <a:r>
              <a:rPr kumimoji="1" lang="zh-CN" altLang="en-US" sz="2000" dirty="0" smtClean="0">
                <a:latin typeface="华文细黑" pitchFamily="2" charset="-122"/>
                <a:ea typeface="华文细黑" pitchFamily="2" charset="-122"/>
              </a:rPr>
              <a:t>形成的地海图</a:t>
            </a:r>
            <a:r>
              <a:rPr kumimoji="1" lang="zh-CN" altLang="en-US" sz="2000" dirty="0">
                <a:latin typeface="华文细黑" pitchFamily="2" charset="-122"/>
                <a:ea typeface="华文细黑" pitchFamily="2" charset="-122"/>
              </a:rPr>
              <a:t>与实际地理位置的正确配对率：包括自动方式和人工方式配对</a:t>
            </a:r>
            <a:r>
              <a:rPr kumimoji="1" lang="zh-CN" altLang="en-US" sz="2000" dirty="0" smtClean="0">
                <a:latin typeface="华文细黑" pitchFamily="2" charset="-122"/>
                <a:ea typeface="华文细黑" pitchFamily="2" charset="-122"/>
              </a:rPr>
              <a:t>情况。</a:t>
            </a:r>
            <a:endParaRPr kumimoji="1" lang="en-US" altLang="zh-CN" sz="2000" dirty="0" smtClean="0">
              <a:latin typeface="华文细黑" pitchFamily="2" charset="-122"/>
              <a:ea typeface="华文细黑" pitchFamily="2" charset="-122"/>
            </a:endParaRPr>
          </a:p>
          <a:p>
            <a:pPr lvl="0" fontAlgn="auto">
              <a:lnSpc>
                <a:spcPct val="150000"/>
              </a:lnSpc>
              <a:spcBef>
                <a:spcPts val="0"/>
              </a:spcBef>
              <a:spcAft>
                <a:spcPts val="0"/>
              </a:spcAft>
              <a:defRPr/>
            </a:pPr>
            <a:endParaRPr kumimoji="1" lang="en-US" altLang="zh-CN" sz="2000" dirty="0" smtClean="0">
              <a:latin typeface="华文细黑" pitchFamily="2" charset="-122"/>
              <a:ea typeface="华文细黑" pitchFamily="2" charset="-122"/>
            </a:endParaRPr>
          </a:p>
          <a:p>
            <a:pPr lvl="0" fontAlgn="auto">
              <a:lnSpc>
                <a:spcPct val="150000"/>
              </a:lnSpc>
              <a:spcBef>
                <a:spcPts val="0"/>
              </a:spcBef>
              <a:spcAft>
                <a:spcPts val="0"/>
              </a:spcAft>
              <a:defRPr/>
            </a:pPr>
            <a:endParaRPr kumimoji="1" lang="en-US" altLang="zh-CN" sz="2000" dirty="0">
              <a:latin typeface="华文细黑" pitchFamily="2" charset="-122"/>
              <a:ea typeface="华文细黑" pitchFamily="2" charset="-122"/>
            </a:endParaRPr>
          </a:p>
          <a:p>
            <a:pPr lvl="0" fontAlgn="auto">
              <a:lnSpc>
                <a:spcPct val="150000"/>
              </a:lnSpc>
              <a:spcBef>
                <a:spcPts val="0"/>
              </a:spcBef>
              <a:spcAft>
                <a:spcPts val="0"/>
              </a:spcAft>
              <a:defRPr/>
            </a:pPr>
            <a:endParaRPr kumimoji="1" lang="en-US" altLang="zh-CN" sz="2000" dirty="0" smtClean="0">
              <a:latin typeface="华文细黑" pitchFamily="2" charset="-122"/>
              <a:ea typeface="华文细黑" pitchFamily="2" charset="-122"/>
            </a:endParaRPr>
          </a:p>
          <a:p>
            <a:pPr marL="449263" lvl="0" indent="-449263" fontAlgn="auto">
              <a:lnSpc>
                <a:spcPct val="150000"/>
              </a:lnSpc>
              <a:spcBef>
                <a:spcPts val="0"/>
              </a:spcBef>
              <a:spcAft>
                <a:spcPts val="0"/>
              </a:spcAft>
              <a:buFont typeface="Wingdings" pitchFamily="2" charset="2"/>
              <a:buChar char="Ø"/>
              <a:defRPr/>
            </a:pPr>
            <a:r>
              <a:rPr kumimoji="1" lang="zh-CN" altLang="en-US" sz="2000" dirty="0" smtClean="0">
                <a:latin typeface="华文细黑" pitchFamily="2" charset="-122"/>
                <a:ea typeface="华文细黑" pitchFamily="2" charset="-122"/>
              </a:rPr>
              <a:t>利用</a:t>
            </a:r>
            <a:r>
              <a:rPr kumimoji="1" lang="zh-CN" altLang="en-US" sz="2000" dirty="0">
                <a:latin typeface="华文细黑" pitchFamily="2" charset="-122"/>
                <a:ea typeface="华文细黑" pitchFamily="2" charset="-122"/>
              </a:rPr>
              <a:t>杂波图参量表修正后的精度：包括距离匹配精度和方位匹配精度。</a:t>
            </a:r>
          </a:p>
        </p:txBody>
      </p:sp>
      <p:sp>
        <p:nvSpPr>
          <p:cNvPr id="20" name="Rectangle 3"/>
          <p:cNvSpPr>
            <a:spLocks noChangeArrowheads="1"/>
          </p:cNvSpPr>
          <p:nvPr/>
        </p:nvSpPr>
        <p:spPr bwMode="auto">
          <a:xfrm>
            <a:off x="1099442" y="4613896"/>
            <a:ext cx="7403281" cy="8377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en-US" kern="100" dirty="0" smtClean="0">
                <a:latin typeface="Times New Roman" panose="02020603050405020304" pitchFamily="18" charset="0"/>
                <a:ea typeface="仿宋_GB2312"/>
                <a:cs typeface="Times New Roman" panose="02020603050405020304" pitchFamily="18" charset="0"/>
              </a:rPr>
              <a:t>在地海图与实际地理位置的正确配对率很高以及匹配粒度很小的情况下，修正系数的精度也随之变好。</a:t>
            </a:r>
            <a:endParaRPr lang="en-US" altLang="zh-CN" kern="100" dirty="0" smtClean="0">
              <a:latin typeface="Times New Roman" panose="02020603050405020304" pitchFamily="18" charset="0"/>
              <a:ea typeface="仿宋_GB2312"/>
              <a:cs typeface="Times New Roman" panose="02020603050405020304" pitchFamily="18" charset="0"/>
            </a:endParaRPr>
          </a:p>
        </p:txBody>
      </p:sp>
      <p:sp>
        <p:nvSpPr>
          <p:cNvPr id="23" name="Rectangle 3"/>
          <p:cNvSpPr>
            <a:spLocks noChangeArrowheads="1"/>
          </p:cNvSpPr>
          <p:nvPr/>
        </p:nvSpPr>
        <p:spPr bwMode="auto">
          <a:xfrm>
            <a:off x="1073174" y="2276872"/>
            <a:ext cx="7403281" cy="11739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en-US" kern="100" dirty="0" smtClean="0">
                <a:latin typeface="Times New Roman" panose="02020603050405020304" pitchFamily="18" charset="0"/>
                <a:ea typeface="仿宋_GB2312"/>
                <a:cs typeface="Times New Roman" panose="02020603050405020304" pitchFamily="18" charset="0"/>
              </a:rPr>
              <a:t>目前采用自动方式的配对方法，首先利用一次粗精度的配对，获得大致的配对区域。然后结合先验的已知信息（如地图轮廓形状、位置的经纬度），通过迭代的思路不断细化匹配的粒度，同时进一步修正轮廓曲线，提高正确匹配率</a:t>
            </a:r>
            <a:r>
              <a:rPr lang="zh-CN" altLang="en-US" kern="100" dirty="0">
                <a:latin typeface="Times New Roman" panose="02020603050405020304" pitchFamily="18" charset="0"/>
                <a:ea typeface="仿宋_GB2312"/>
                <a:cs typeface="Times New Roman" panose="02020603050405020304" pitchFamily="18" charset="0"/>
              </a:rPr>
              <a:t>。</a:t>
            </a:r>
          </a:p>
        </p:txBody>
      </p:sp>
    </p:spTree>
    <p:extLst>
      <p:ext uri="{BB962C8B-B14F-4D97-AF65-F5344CB8AC3E}">
        <p14:creationId xmlns:p14="http://schemas.microsoft.com/office/powerpoint/2010/main" val="1578185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ChangeArrowheads="1"/>
          </p:cNvSpPr>
          <p:nvPr/>
        </p:nvSpPr>
        <p:spPr bwMode="auto">
          <a:xfrm>
            <a:off x="0" y="-531813"/>
            <a:ext cx="184150" cy="366713"/>
          </a:xfrm>
          <a:prstGeom prst="rect">
            <a:avLst/>
          </a:prstGeom>
          <a:noFill/>
          <a:ln w="9525">
            <a:noFill/>
            <a:miter lim="800000"/>
            <a:headEnd/>
            <a:tailEnd/>
          </a:ln>
        </p:spPr>
        <p:txBody>
          <a:bodyPr wrap="none" anchor="ctr">
            <a:spAutoFit/>
          </a:bodyPr>
          <a:lstStyle/>
          <a:p>
            <a:endParaRPr lang="zh-CN" altLang="en-US"/>
          </a:p>
        </p:txBody>
      </p:sp>
      <p:sp>
        <p:nvSpPr>
          <p:cNvPr id="10" name="矩形 6"/>
          <p:cNvSpPr>
            <a:spLocks noChangeArrowheads="1"/>
          </p:cNvSpPr>
          <p:nvPr/>
        </p:nvSpPr>
        <p:spPr bwMode="auto">
          <a:xfrm>
            <a:off x="323850" y="1118276"/>
            <a:ext cx="8143875" cy="553998"/>
          </a:xfrm>
          <a:prstGeom prst="rect">
            <a:avLst/>
          </a:prstGeom>
          <a:noFill/>
          <a:ln w="9525">
            <a:noFill/>
            <a:miter lim="800000"/>
            <a:headEnd/>
            <a:tailEnd/>
          </a:ln>
        </p:spPr>
        <p:txBody>
          <a:bodyPr>
            <a:spAutoFit/>
          </a:bodyPr>
          <a:lstStyle/>
          <a:p>
            <a:pPr>
              <a:lnSpc>
                <a:spcPct val="125000"/>
              </a:lnSpc>
            </a:pPr>
            <a:r>
              <a:rPr lang="zh-CN" altLang="en-US" sz="2400" b="1" dirty="0" smtClean="0">
                <a:solidFill>
                  <a:schemeClr val="folHlink"/>
                </a:solidFill>
                <a:latin typeface="Times New Roman" pitchFamily="18" charset="0"/>
                <a:ea typeface="华文细黑" pitchFamily="2" charset="-122"/>
                <a:cs typeface="Times New Roman" pitchFamily="18" charset="0"/>
              </a:rPr>
              <a:t>问题一：地海回波建模复杂</a:t>
            </a:r>
            <a:endParaRPr lang="en-US" altLang="zh-CN" sz="2400" b="1" dirty="0">
              <a:solidFill>
                <a:schemeClr val="folHlink"/>
              </a:solidFill>
              <a:latin typeface="Times New Roman" pitchFamily="18" charset="0"/>
              <a:ea typeface="华文细黑" pitchFamily="2" charset="-122"/>
              <a:cs typeface="Times New Roman" pitchFamily="18" charset="0"/>
            </a:endParaRPr>
          </a:p>
        </p:txBody>
      </p:sp>
      <p:sp>
        <p:nvSpPr>
          <p:cNvPr id="8" name="Rectangle 3"/>
          <p:cNvSpPr>
            <a:spLocks noChangeArrowheads="1"/>
          </p:cNvSpPr>
          <p:nvPr/>
        </p:nvSpPr>
        <p:spPr bwMode="auto">
          <a:xfrm>
            <a:off x="324048" y="5351482"/>
            <a:ext cx="8280400" cy="8636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marL="344488" lvl="1" indent="-342900" algn="just">
              <a:lnSpc>
                <a:spcPct val="125000"/>
              </a:lnSpc>
              <a:buClr>
                <a:srgbClr val="C00000"/>
              </a:buClr>
              <a:buSzPct val="100000"/>
              <a:buFont typeface="Wingdings" pitchFamily="2" charset="2"/>
              <a:buChar char="Ø"/>
            </a:pPr>
            <a:r>
              <a:rPr lang="zh-CN" altLang="en-US" sz="2000" dirty="0" smtClean="0">
                <a:solidFill>
                  <a:srgbClr val="C00000"/>
                </a:solidFill>
                <a:latin typeface="华文细黑" pitchFamily="2" charset="-122"/>
                <a:ea typeface="华文细黑" pitchFamily="2" charset="-122"/>
                <a:cs typeface="Times New Roman" pitchFamily="18" charset="0"/>
              </a:rPr>
              <a:t>回波</a:t>
            </a:r>
            <a:r>
              <a:rPr lang="zh-CN" altLang="en-US" sz="2000" dirty="0">
                <a:solidFill>
                  <a:srgbClr val="C00000"/>
                </a:solidFill>
                <a:latin typeface="华文细黑" pitchFamily="2" charset="-122"/>
                <a:ea typeface="华文细黑" pitchFamily="2" charset="-122"/>
                <a:cs typeface="Times New Roman" pitchFamily="18" charset="0"/>
              </a:rPr>
              <a:t>信号与包括电离层环境</a:t>
            </a:r>
            <a:r>
              <a:rPr lang="zh-CN" altLang="en-US" sz="2000" dirty="0" smtClean="0">
                <a:solidFill>
                  <a:srgbClr val="C00000"/>
                </a:solidFill>
                <a:latin typeface="华文细黑" pitchFamily="2" charset="-122"/>
                <a:ea typeface="华文细黑" pitchFamily="2" charset="-122"/>
                <a:cs typeface="Times New Roman" pitchFamily="18" charset="0"/>
              </a:rPr>
              <a:t>、后向散射能量、</a:t>
            </a:r>
            <a:r>
              <a:rPr lang="zh-CN" altLang="en-US" sz="2000" dirty="0">
                <a:solidFill>
                  <a:srgbClr val="C00000"/>
                </a:solidFill>
                <a:latin typeface="华文细黑" pitchFamily="2" charset="-122"/>
                <a:ea typeface="华文细黑" pitchFamily="2" charset="-122"/>
                <a:cs typeface="Times New Roman" pitchFamily="18" charset="0"/>
              </a:rPr>
              <a:t>背景噪声及干扰环境深度耦合</a:t>
            </a:r>
            <a:r>
              <a:rPr lang="zh-CN" altLang="en-US" sz="2000" dirty="0" smtClean="0">
                <a:solidFill>
                  <a:srgbClr val="C00000"/>
                </a:solidFill>
                <a:latin typeface="华文细黑" pitchFamily="2" charset="-122"/>
                <a:ea typeface="华文细黑" pitchFamily="2" charset="-122"/>
                <a:cs typeface="Times New Roman" pitchFamily="18" charset="0"/>
              </a:rPr>
              <a:t>，与</a:t>
            </a:r>
            <a:r>
              <a:rPr lang="zh-CN" altLang="en-US" sz="2000" dirty="0">
                <a:solidFill>
                  <a:srgbClr val="C00000"/>
                </a:solidFill>
                <a:latin typeface="华文细黑" pitchFamily="2" charset="-122"/>
                <a:ea typeface="华文细黑" pitchFamily="2" charset="-122"/>
                <a:cs typeface="Times New Roman" pitchFamily="18" charset="0"/>
              </a:rPr>
              <a:t>环境的变化密切相关。</a:t>
            </a:r>
            <a:endParaRPr lang="en-US" altLang="zh-CN" sz="2000" dirty="0">
              <a:solidFill>
                <a:srgbClr val="C00000"/>
              </a:solidFill>
              <a:latin typeface="华文细黑" pitchFamily="2" charset="-122"/>
              <a:ea typeface="华文细黑" pitchFamily="2" charset="-122"/>
              <a:cs typeface="Times New Roman" pitchFamily="18" charset="0"/>
            </a:endParaRPr>
          </a:p>
        </p:txBody>
      </p:sp>
      <p:sp>
        <p:nvSpPr>
          <p:cNvPr id="11" name="Rectangle 2"/>
          <p:cNvSpPr txBox="1">
            <a:spLocks noChangeArrowheads="1"/>
          </p:cNvSpPr>
          <p:nvPr/>
        </p:nvSpPr>
        <p:spPr>
          <a:xfrm>
            <a:off x="1099443" y="404664"/>
            <a:ext cx="7793037" cy="565149"/>
          </a:xfrm>
          <a:prstGeom prst="rect">
            <a:avLst/>
          </a:prstGeom>
        </p:spPr>
        <p:txBody>
          <a:bodyPr anchor="b"/>
          <a:lstStyle/>
          <a:p>
            <a:pPr eaLnBrk="0" hangingPunct="0">
              <a:defRPr/>
            </a:pPr>
            <a:r>
              <a:rPr lang="zh-CN" altLang="en-US" sz="3000" b="1" kern="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细黑" pitchFamily="2" charset="-122"/>
                <a:ea typeface="华文细黑" pitchFamily="2" charset="-122"/>
                <a:cs typeface="+mj-cs"/>
              </a:rPr>
              <a:t>问题描述</a:t>
            </a:r>
          </a:p>
        </p:txBody>
      </p:sp>
      <p:sp>
        <p:nvSpPr>
          <p:cNvPr id="13" name="灯片编号占位符 12"/>
          <p:cNvSpPr>
            <a:spLocks noGrp="1"/>
          </p:cNvSpPr>
          <p:nvPr>
            <p:ph type="sldNum" sz="quarter" idx="12"/>
          </p:nvPr>
        </p:nvSpPr>
        <p:spPr/>
        <p:txBody>
          <a:bodyPr/>
          <a:lstStyle/>
          <a:p>
            <a:fld id="{CDF6734B-590C-49C7-B34B-DA8177EFF23E}" type="slidenum">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pPr/>
              <a:t>4</a:t>
            </a:fld>
            <a:r>
              <a:rPr lang="en-US" altLang="zh-CN"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/62</a:t>
            </a:r>
            <a:r>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 </a:t>
            </a:r>
            <a:endPar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endParaRPr>
          </a:p>
        </p:txBody>
      </p:sp>
      <p:pic>
        <p:nvPicPr>
          <p:cNvPr id="9" name="图片 8" descr="耦合.jpg"/>
          <p:cNvPicPr>
            <a:picLocks noChangeAspect="1"/>
          </p:cNvPicPr>
          <p:nvPr/>
        </p:nvPicPr>
        <p:blipFill>
          <a:blip r:embed="rId3"/>
          <a:stretch>
            <a:fillRect/>
          </a:stretch>
        </p:blipFill>
        <p:spPr>
          <a:xfrm>
            <a:off x="714348" y="1714488"/>
            <a:ext cx="7500990" cy="3571900"/>
          </a:xfrm>
          <a:prstGeom prst="rect">
            <a:avLst/>
          </a:prstGeom>
        </p:spPr>
      </p:pic>
    </p:spTree>
    <p:extLst>
      <p:ext uri="{BB962C8B-B14F-4D97-AF65-F5344CB8AC3E}">
        <p14:creationId xmlns:p14="http://schemas.microsoft.com/office/powerpoint/2010/main" val="1535953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68313" y="4223109"/>
            <a:ext cx="8208143" cy="119685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 name="矩形 4"/>
          <p:cNvSpPr/>
          <p:nvPr/>
        </p:nvSpPr>
        <p:spPr>
          <a:xfrm>
            <a:off x="468313" y="1920418"/>
            <a:ext cx="8208143" cy="1412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988"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169997" name="Rectangle 13"/>
          <p:cNvSpPr>
            <a:spLocks noChangeArrowheads="1"/>
          </p:cNvSpPr>
          <p:nvPr/>
        </p:nvSpPr>
        <p:spPr bwMode="auto">
          <a:xfrm>
            <a:off x="0" y="3127377"/>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0000" name="Rectangle 16"/>
          <p:cNvSpPr>
            <a:spLocks noChangeArrowheads="1"/>
          </p:cNvSpPr>
          <p:nvPr/>
        </p:nvSpPr>
        <p:spPr bwMode="auto">
          <a:xfrm>
            <a:off x="0" y="3141664"/>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0002" name="Rectangle 18"/>
          <p:cNvSpPr>
            <a:spLocks noChangeArrowheads="1"/>
          </p:cNvSpPr>
          <p:nvPr/>
        </p:nvSpPr>
        <p:spPr bwMode="auto">
          <a:xfrm>
            <a:off x="0" y="3141664"/>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148" name="Rectangle 3"/>
          <p:cNvSpPr>
            <a:spLocks noChangeArrowheads="1"/>
          </p:cNvSpPr>
          <p:nvPr/>
        </p:nvSpPr>
        <p:spPr bwMode="auto">
          <a:xfrm>
            <a:off x="1187624" y="3706377"/>
            <a:ext cx="4896197" cy="298687"/>
          </a:xfrm>
          <a:prstGeom prst="rect">
            <a:avLst/>
          </a:prstGeom>
          <a:noFill/>
          <a:ln w="9525">
            <a:noFill/>
            <a:miter lim="800000"/>
            <a:headEnd/>
            <a:tailEnd/>
          </a:ln>
        </p:spPr>
        <p:txBody>
          <a:bodyPr/>
          <a:lstStyle/>
          <a:p>
            <a:pPr marL="1588" lvl="1" algn="just">
              <a:buClr>
                <a:schemeClr val="folHlink"/>
              </a:buClr>
              <a:buSzPct val="60000"/>
              <a:buFont typeface="Wingdings" pitchFamily="2" charset="2"/>
              <a:buNone/>
            </a:pPr>
            <a:r>
              <a:rPr lang="zh-CN" altLang="zh-CN" sz="1600" dirty="0">
                <a:latin typeface="华文细黑" pitchFamily="2" charset="-122"/>
                <a:ea typeface="华文细黑" pitchFamily="2" charset="-122"/>
                <a:cs typeface="Times New Roman" pitchFamily="18" charset="0"/>
              </a:rPr>
              <a:t>为是一个相位和幅度都作随机变化的窄带随机过程</a:t>
            </a:r>
            <a:endParaRPr lang="en-US" altLang="zh-CN" sz="1600" dirty="0">
              <a:latin typeface="华文细黑" pitchFamily="2" charset="-122"/>
              <a:ea typeface="华文细黑" pitchFamily="2" charset="-122"/>
              <a:cs typeface="Times New Roman" pitchFamily="18" charset="0"/>
            </a:endParaRPr>
          </a:p>
        </p:txBody>
      </p:sp>
      <p:sp>
        <p:nvSpPr>
          <p:cNvPr id="170006" name="Rectangle 22"/>
          <p:cNvSpPr>
            <a:spLocks noChangeArrowheads="1"/>
          </p:cNvSpPr>
          <p:nvPr/>
        </p:nvSpPr>
        <p:spPr bwMode="auto">
          <a:xfrm>
            <a:off x="0" y="3065464"/>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0008" name="Rectangle 24"/>
          <p:cNvSpPr>
            <a:spLocks noChangeArrowheads="1"/>
          </p:cNvSpPr>
          <p:nvPr/>
        </p:nvSpPr>
        <p:spPr bwMode="auto">
          <a:xfrm>
            <a:off x="0" y="3122614"/>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0011" name="Rectangle 27"/>
          <p:cNvSpPr>
            <a:spLocks noChangeArrowheads="1"/>
          </p:cNvSpPr>
          <p:nvPr/>
        </p:nvSpPr>
        <p:spPr bwMode="auto">
          <a:xfrm>
            <a:off x="0" y="3122614"/>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0013" name="Rectangle 29"/>
          <p:cNvSpPr>
            <a:spLocks noChangeArrowheads="1"/>
          </p:cNvSpPr>
          <p:nvPr/>
        </p:nvSpPr>
        <p:spPr bwMode="auto">
          <a:xfrm>
            <a:off x="0" y="3122614"/>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 name="Rectangle 3"/>
          <p:cNvSpPr>
            <a:spLocks noChangeArrowheads="1"/>
          </p:cNvSpPr>
          <p:nvPr/>
        </p:nvSpPr>
        <p:spPr bwMode="auto">
          <a:xfrm>
            <a:off x="468313" y="1929942"/>
            <a:ext cx="3311525" cy="504825"/>
          </a:xfrm>
          <a:prstGeom prst="rect">
            <a:avLst/>
          </a:prstGeom>
          <a:noFill/>
          <a:ln w="9525">
            <a:noFill/>
            <a:miter lim="800000"/>
            <a:headEnd/>
            <a:tailEnd/>
          </a:ln>
        </p:spPr>
        <p:txBody>
          <a:bodyPr/>
          <a:lstStyle/>
          <a:p>
            <a:pPr marL="179388" lvl="1" algn="just">
              <a:lnSpc>
                <a:spcPct val="150000"/>
              </a:lnSpc>
              <a:buClr>
                <a:schemeClr val="folHlink"/>
              </a:buClr>
              <a:buSzPct val="60000"/>
              <a:buFont typeface="Wingdings" pitchFamily="2" charset="2"/>
              <a:buNone/>
            </a:pPr>
            <a:r>
              <a:rPr lang="zh-CN" altLang="zh-CN" sz="2000" dirty="0">
                <a:solidFill>
                  <a:schemeClr val="bg1"/>
                </a:solidFill>
                <a:latin typeface="华文细黑" pitchFamily="2" charset="-122"/>
                <a:ea typeface="华文细黑" pitchFamily="2" charset="-122"/>
                <a:cs typeface="Times New Roman" pitchFamily="18" charset="0"/>
              </a:rPr>
              <a:t>电离层信道的数学描述</a:t>
            </a:r>
            <a:r>
              <a:rPr lang="zh-CN" altLang="en-US" sz="2000" dirty="0">
                <a:solidFill>
                  <a:schemeClr val="bg1"/>
                </a:solidFill>
                <a:latin typeface="华文细黑" pitchFamily="2" charset="-122"/>
                <a:ea typeface="华文细黑" pitchFamily="2" charset="-122"/>
                <a:cs typeface="Times New Roman" pitchFamily="18" charset="0"/>
              </a:rPr>
              <a:t>：</a:t>
            </a:r>
            <a:endParaRPr lang="en-US" altLang="zh-CN" sz="2000" dirty="0">
              <a:solidFill>
                <a:schemeClr val="bg1"/>
              </a:solidFill>
              <a:latin typeface="华文细黑" pitchFamily="2" charset="-122"/>
              <a:ea typeface="华文细黑" pitchFamily="2" charset="-122"/>
              <a:cs typeface="Times New Roman" pitchFamily="18" charset="0"/>
            </a:endParaRPr>
          </a:p>
        </p:txBody>
      </p:sp>
      <p:sp>
        <p:nvSpPr>
          <p:cNvPr id="3" name="Rectangle 3"/>
          <p:cNvSpPr>
            <a:spLocks noChangeArrowheads="1"/>
          </p:cNvSpPr>
          <p:nvPr/>
        </p:nvSpPr>
        <p:spPr bwMode="auto">
          <a:xfrm>
            <a:off x="2195736" y="2360155"/>
            <a:ext cx="3311525" cy="504825"/>
          </a:xfrm>
          <a:prstGeom prst="rect">
            <a:avLst/>
          </a:prstGeom>
          <a:noFill/>
          <a:ln w="9525">
            <a:noFill/>
            <a:miter lim="800000"/>
            <a:headEnd/>
            <a:tailEnd/>
          </a:ln>
        </p:spPr>
        <p:txBody>
          <a:bodyPr/>
          <a:lstStyle/>
          <a:p>
            <a:pPr marL="179388" lvl="1" algn="just">
              <a:lnSpc>
                <a:spcPct val="150000"/>
              </a:lnSpc>
              <a:buClr>
                <a:schemeClr val="folHlink"/>
              </a:buClr>
              <a:buSzPct val="60000"/>
              <a:buFont typeface="Wingdings" pitchFamily="2" charset="2"/>
              <a:buNone/>
            </a:pPr>
            <a:r>
              <a:rPr lang="zh-CN" altLang="zh-CN" sz="2000" dirty="0">
                <a:solidFill>
                  <a:schemeClr val="bg1"/>
                </a:solidFill>
                <a:latin typeface="华文细黑" pitchFamily="2" charset="-122"/>
                <a:ea typeface="华文细黑" pitchFamily="2" charset="-122"/>
                <a:cs typeface="Times New Roman" pitchFamily="18" charset="0"/>
              </a:rPr>
              <a:t>发射信号</a:t>
            </a:r>
            <a:r>
              <a:rPr lang="zh-CN" altLang="en-US" sz="2000" dirty="0">
                <a:solidFill>
                  <a:schemeClr val="bg1"/>
                </a:solidFill>
                <a:latin typeface="华文细黑" pitchFamily="2" charset="-122"/>
                <a:ea typeface="华文细黑" pitchFamily="2" charset="-122"/>
                <a:cs typeface="Times New Roman" pitchFamily="18" charset="0"/>
              </a:rPr>
              <a:t>：</a:t>
            </a:r>
            <a:endParaRPr lang="en-US" altLang="zh-CN" sz="2000" dirty="0">
              <a:solidFill>
                <a:schemeClr val="bg1"/>
              </a:solidFill>
              <a:latin typeface="华文细黑" pitchFamily="2" charset="-122"/>
              <a:ea typeface="华文细黑" pitchFamily="2" charset="-122"/>
              <a:cs typeface="Times New Roman" pitchFamily="18" charset="0"/>
            </a:endParaRPr>
          </a:p>
        </p:txBody>
      </p:sp>
      <p:graphicFrame>
        <p:nvGraphicFramePr>
          <p:cNvPr id="169993" name="Object 9"/>
          <p:cNvGraphicFramePr>
            <a:graphicFrameLocks noChangeAspect="1"/>
          </p:cNvGraphicFramePr>
          <p:nvPr>
            <p:extLst/>
          </p:nvPr>
        </p:nvGraphicFramePr>
        <p:xfrm>
          <a:off x="3581623" y="2504617"/>
          <a:ext cx="2514600" cy="325438"/>
        </p:xfrm>
        <a:graphic>
          <a:graphicData uri="http://schemas.openxmlformats.org/presentationml/2006/ole">
            <mc:AlternateContent xmlns:mc="http://schemas.openxmlformats.org/markup-compatibility/2006">
              <mc:Choice xmlns:v="urn:schemas-microsoft-com:vml" Requires="v">
                <p:oleObj spid="_x0000_s80618" name="Equation" r:id="rId4" imgW="2514600" imgH="330200" progId="Equation.DSMT4">
                  <p:embed/>
                </p:oleObj>
              </mc:Choice>
              <mc:Fallback>
                <p:oleObj name="Equation" r:id="rId4" imgW="2514600" imgH="330200" progId="Equation.DSMT4">
                  <p:embed/>
                  <p:pic>
                    <p:nvPicPr>
                      <p:cNvPr id="16999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623" y="2504617"/>
                        <a:ext cx="251460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a:spLocks noChangeArrowheads="1"/>
          </p:cNvSpPr>
          <p:nvPr/>
        </p:nvSpPr>
        <p:spPr bwMode="auto">
          <a:xfrm>
            <a:off x="2214091" y="2722105"/>
            <a:ext cx="3311525" cy="504825"/>
          </a:xfrm>
          <a:prstGeom prst="rect">
            <a:avLst/>
          </a:prstGeom>
          <a:noFill/>
          <a:ln w="9525">
            <a:noFill/>
            <a:miter lim="800000"/>
            <a:headEnd/>
            <a:tailEnd/>
          </a:ln>
        </p:spPr>
        <p:txBody>
          <a:bodyPr/>
          <a:lstStyle/>
          <a:p>
            <a:pPr marL="179388" lvl="1" algn="just">
              <a:lnSpc>
                <a:spcPct val="150000"/>
              </a:lnSpc>
              <a:buClr>
                <a:schemeClr val="folHlink"/>
              </a:buClr>
              <a:buSzPct val="60000"/>
              <a:buFont typeface="Wingdings" pitchFamily="2" charset="2"/>
              <a:buNone/>
            </a:pPr>
            <a:r>
              <a:rPr lang="zh-CN" altLang="en-US" sz="2000" dirty="0">
                <a:solidFill>
                  <a:schemeClr val="bg1"/>
                </a:solidFill>
                <a:latin typeface="华文细黑" pitchFamily="2" charset="-122"/>
                <a:ea typeface="华文细黑" pitchFamily="2" charset="-122"/>
                <a:cs typeface="Times New Roman" pitchFamily="18" charset="0"/>
              </a:rPr>
              <a:t>接收</a:t>
            </a:r>
            <a:r>
              <a:rPr lang="zh-CN" altLang="zh-CN" sz="2000" dirty="0">
                <a:solidFill>
                  <a:schemeClr val="bg1"/>
                </a:solidFill>
                <a:latin typeface="华文细黑" pitchFamily="2" charset="-122"/>
                <a:ea typeface="华文细黑" pitchFamily="2" charset="-122"/>
                <a:cs typeface="Times New Roman" pitchFamily="18" charset="0"/>
              </a:rPr>
              <a:t>信号</a:t>
            </a:r>
            <a:r>
              <a:rPr lang="zh-CN" altLang="en-US" sz="2000" dirty="0">
                <a:solidFill>
                  <a:schemeClr val="bg1"/>
                </a:solidFill>
                <a:latin typeface="华文细黑" pitchFamily="2" charset="-122"/>
                <a:ea typeface="华文细黑" pitchFamily="2" charset="-122"/>
                <a:cs typeface="Times New Roman" pitchFamily="18" charset="0"/>
              </a:rPr>
              <a:t>：</a:t>
            </a:r>
            <a:endParaRPr lang="en-US" altLang="zh-CN" sz="2000" dirty="0">
              <a:solidFill>
                <a:schemeClr val="bg1"/>
              </a:solidFill>
              <a:latin typeface="华文细黑" pitchFamily="2" charset="-122"/>
              <a:ea typeface="华文细黑" pitchFamily="2" charset="-122"/>
              <a:cs typeface="Times New Roman" pitchFamily="18" charset="0"/>
            </a:endParaRPr>
          </a:p>
        </p:txBody>
      </p:sp>
      <p:graphicFrame>
        <p:nvGraphicFramePr>
          <p:cNvPr id="169996" name="Object 12"/>
          <p:cNvGraphicFramePr>
            <a:graphicFrameLocks noChangeAspect="1"/>
          </p:cNvGraphicFramePr>
          <p:nvPr>
            <p:extLst/>
          </p:nvPr>
        </p:nvGraphicFramePr>
        <p:xfrm>
          <a:off x="3628553" y="2858630"/>
          <a:ext cx="2887663" cy="360362"/>
        </p:xfrm>
        <a:graphic>
          <a:graphicData uri="http://schemas.openxmlformats.org/presentationml/2006/ole">
            <mc:AlternateContent xmlns:mc="http://schemas.openxmlformats.org/markup-compatibility/2006">
              <mc:Choice xmlns:v="urn:schemas-microsoft-com:vml" Requires="v">
                <p:oleObj spid="_x0000_s80619" name="Equation" r:id="rId6" imgW="2882900" imgH="355600" progId="Equation.DSMT4">
                  <p:embed/>
                </p:oleObj>
              </mc:Choice>
              <mc:Fallback>
                <p:oleObj name="Equation" r:id="rId6" imgW="2882900" imgH="355600" progId="Equation.DSMT4">
                  <p:embed/>
                  <p:pic>
                    <p:nvPicPr>
                      <p:cNvPr id="169996"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8553" y="2858630"/>
                        <a:ext cx="288766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1204528" y="3356992"/>
            <a:ext cx="5167871" cy="252412"/>
          </a:xfrm>
          <a:prstGeom prst="rect">
            <a:avLst/>
          </a:prstGeom>
          <a:noFill/>
          <a:ln w="9525">
            <a:noFill/>
            <a:miter lim="800000"/>
            <a:headEnd/>
            <a:tailEnd/>
          </a:ln>
        </p:spPr>
        <p:txBody>
          <a:bodyPr/>
          <a:lstStyle/>
          <a:p>
            <a:pPr marL="1588" lvl="1" algn="just">
              <a:buClr>
                <a:schemeClr val="folHlink"/>
              </a:buClr>
              <a:buSzPct val="60000"/>
              <a:buFont typeface="Wingdings" pitchFamily="2" charset="2"/>
              <a:buNone/>
            </a:pPr>
            <a:r>
              <a:rPr lang="zh-CN" altLang="zh-CN" sz="1600" dirty="0">
                <a:latin typeface="华文细黑" pitchFamily="2" charset="-122"/>
                <a:ea typeface="华文细黑" pitchFamily="2" charset="-122"/>
                <a:cs typeface="Times New Roman" pitchFamily="18" charset="0"/>
              </a:rPr>
              <a:t>为接收信号的复包络或介质的时变传输函数</a:t>
            </a:r>
            <a:endParaRPr lang="en-US" altLang="zh-CN" sz="1600" dirty="0">
              <a:latin typeface="华文细黑" pitchFamily="2" charset="-122"/>
              <a:ea typeface="华文细黑" pitchFamily="2" charset="-122"/>
              <a:cs typeface="Times New Roman" pitchFamily="18" charset="0"/>
            </a:endParaRPr>
          </a:p>
        </p:txBody>
      </p:sp>
      <p:graphicFrame>
        <p:nvGraphicFramePr>
          <p:cNvPr id="169999" name="Object 15"/>
          <p:cNvGraphicFramePr>
            <a:graphicFrameLocks noChangeAspect="1"/>
          </p:cNvGraphicFramePr>
          <p:nvPr>
            <p:extLst/>
          </p:nvPr>
        </p:nvGraphicFramePr>
        <p:xfrm>
          <a:off x="611560" y="3429000"/>
          <a:ext cx="648580" cy="249055"/>
        </p:xfrm>
        <a:graphic>
          <a:graphicData uri="http://schemas.openxmlformats.org/presentationml/2006/ole">
            <mc:AlternateContent xmlns:mc="http://schemas.openxmlformats.org/markup-compatibility/2006">
              <mc:Choice xmlns:v="urn:schemas-microsoft-com:vml" Requires="v">
                <p:oleObj spid="_x0000_s80620" name="Equation" r:id="rId8" imgW="787058" imgH="304668" progId="Equation.DSMT4">
                  <p:embed/>
                </p:oleObj>
              </mc:Choice>
              <mc:Fallback>
                <p:oleObj name="Equation" r:id="rId8" imgW="787058" imgH="304668" progId="Equation.DSMT4">
                  <p:embed/>
                  <p:pic>
                    <p:nvPicPr>
                      <p:cNvPr id="169999"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0" y="3429000"/>
                        <a:ext cx="648580" cy="2490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0001" name="Object 17"/>
          <p:cNvGraphicFramePr>
            <a:graphicFrameLocks noChangeAspect="1"/>
          </p:cNvGraphicFramePr>
          <p:nvPr>
            <p:extLst/>
          </p:nvPr>
        </p:nvGraphicFramePr>
        <p:xfrm>
          <a:off x="811601" y="3706376"/>
          <a:ext cx="448031" cy="298687"/>
        </p:xfrm>
        <a:graphic>
          <a:graphicData uri="http://schemas.openxmlformats.org/presentationml/2006/ole">
            <mc:AlternateContent xmlns:mc="http://schemas.openxmlformats.org/markup-compatibility/2006">
              <mc:Choice xmlns:v="urn:schemas-microsoft-com:vml" Requires="v">
                <p:oleObj spid="_x0000_s80621" name="Equation" r:id="rId10" imgW="495085" imgH="330057" progId="Equation.DSMT4">
                  <p:embed/>
                </p:oleObj>
              </mc:Choice>
              <mc:Fallback>
                <p:oleObj name="Equation" r:id="rId10" imgW="495085" imgH="330057" progId="Equation.DSMT4">
                  <p:embed/>
                  <p:pic>
                    <p:nvPicPr>
                      <p:cNvPr id="170001"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1601" y="3706376"/>
                        <a:ext cx="448031" cy="29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395536" y="4267062"/>
            <a:ext cx="5184775" cy="504825"/>
          </a:xfrm>
          <a:prstGeom prst="rect">
            <a:avLst/>
          </a:prstGeom>
          <a:noFill/>
          <a:ln w="9525">
            <a:noFill/>
            <a:miter lim="800000"/>
            <a:headEnd/>
            <a:tailEnd/>
          </a:ln>
        </p:spPr>
        <p:txBody>
          <a:bodyPr/>
          <a:lstStyle/>
          <a:p>
            <a:pPr marL="179388" lvl="1" algn="just">
              <a:lnSpc>
                <a:spcPct val="150000"/>
              </a:lnSpc>
              <a:buClr>
                <a:schemeClr val="folHlink"/>
              </a:buClr>
              <a:buSzPct val="60000"/>
              <a:buFont typeface="Wingdings" pitchFamily="2" charset="2"/>
              <a:buNone/>
            </a:pPr>
            <a:r>
              <a:rPr lang="zh-CN" altLang="zh-CN" sz="2000" dirty="0">
                <a:latin typeface="华文细黑" pitchFamily="2" charset="-122"/>
                <a:ea typeface="华文细黑" pitchFamily="2" charset="-122"/>
                <a:cs typeface="Times New Roman" pitchFamily="18" charset="0"/>
              </a:rPr>
              <a:t>电离层返回散射信道的散射函数</a:t>
            </a:r>
            <a:r>
              <a:rPr lang="zh-CN" altLang="en-US" sz="2000" dirty="0">
                <a:latin typeface="华文细黑" pitchFamily="2" charset="-122"/>
                <a:ea typeface="华文细黑" pitchFamily="2" charset="-122"/>
                <a:cs typeface="Times New Roman" pitchFamily="18" charset="0"/>
              </a:rPr>
              <a:t>：</a:t>
            </a:r>
            <a:endParaRPr lang="en-US" altLang="zh-CN" sz="2000" dirty="0">
              <a:latin typeface="华文细黑" pitchFamily="2" charset="-122"/>
              <a:ea typeface="华文细黑" pitchFamily="2" charset="-122"/>
              <a:cs typeface="Times New Roman" pitchFamily="18" charset="0"/>
            </a:endParaRPr>
          </a:p>
        </p:txBody>
      </p:sp>
      <p:graphicFrame>
        <p:nvGraphicFramePr>
          <p:cNvPr id="170005" name="Object 21"/>
          <p:cNvGraphicFramePr>
            <a:graphicFrameLocks noChangeAspect="1"/>
          </p:cNvGraphicFramePr>
          <p:nvPr>
            <p:extLst/>
          </p:nvPr>
        </p:nvGraphicFramePr>
        <p:xfrm>
          <a:off x="3059832" y="4771887"/>
          <a:ext cx="2908300" cy="584200"/>
        </p:xfrm>
        <a:graphic>
          <a:graphicData uri="http://schemas.openxmlformats.org/presentationml/2006/ole">
            <mc:AlternateContent xmlns:mc="http://schemas.openxmlformats.org/markup-compatibility/2006">
              <mc:Choice xmlns:v="urn:schemas-microsoft-com:vml" Requires="v">
                <p:oleObj spid="_x0000_s80622" name="Equation" r:id="rId12" imgW="2908300" imgH="584200" progId="Equation.DSMT4">
                  <p:embed/>
                </p:oleObj>
              </mc:Choice>
              <mc:Fallback>
                <p:oleObj name="Equation" r:id="rId12" imgW="2908300" imgH="584200" progId="Equation.DSMT4">
                  <p:embed/>
                  <p:pic>
                    <p:nvPicPr>
                      <p:cNvPr id="170005"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9832" y="4771887"/>
                        <a:ext cx="29083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0007" name="Object 23"/>
          <p:cNvGraphicFramePr>
            <a:graphicFrameLocks noChangeAspect="1"/>
          </p:cNvGraphicFramePr>
          <p:nvPr>
            <p:extLst/>
          </p:nvPr>
        </p:nvGraphicFramePr>
        <p:xfrm>
          <a:off x="611560" y="5491967"/>
          <a:ext cx="631061" cy="312738"/>
        </p:xfrm>
        <a:graphic>
          <a:graphicData uri="http://schemas.openxmlformats.org/presentationml/2006/ole">
            <mc:AlternateContent xmlns:mc="http://schemas.openxmlformats.org/markup-compatibility/2006">
              <mc:Choice xmlns:v="urn:schemas-microsoft-com:vml" Requires="v">
                <p:oleObj spid="_x0000_s80623" name="Equation" r:id="rId14" imgW="710891" imgH="355446" progId="Equation.DSMT4">
                  <p:embed/>
                </p:oleObj>
              </mc:Choice>
              <mc:Fallback>
                <p:oleObj name="Equation" r:id="rId14" imgW="710891" imgH="355446" progId="Equation.DSMT4">
                  <p:embed/>
                  <p:pic>
                    <p:nvPicPr>
                      <p:cNvPr id="170007"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560" y="5491967"/>
                        <a:ext cx="631061"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a:spLocks noChangeArrowheads="1"/>
          </p:cNvSpPr>
          <p:nvPr/>
        </p:nvSpPr>
        <p:spPr bwMode="auto">
          <a:xfrm>
            <a:off x="1187624" y="5419959"/>
            <a:ext cx="5184775" cy="411273"/>
          </a:xfrm>
          <a:prstGeom prst="rect">
            <a:avLst/>
          </a:prstGeom>
          <a:noFill/>
          <a:ln w="9525">
            <a:noFill/>
            <a:miter lim="800000"/>
            <a:headEnd/>
            <a:tailEnd/>
          </a:ln>
        </p:spPr>
        <p:txBody>
          <a:bodyPr/>
          <a:lstStyle/>
          <a:p>
            <a:pPr marL="1588" lvl="1" algn="just">
              <a:buClr>
                <a:schemeClr val="folHlink"/>
              </a:buClr>
              <a:buSzPct val="60000"/>
              <a:buFont typeface="Wingdings" pitchFamily="2" charset="2"/>
              <a:buNone/>
            </a:pPr>
            <a:r>
              <a:rPr lang="zh-CN" altLang="zh-CN" sz="1600" dirty="0">
                <a:latin typeface="华文细黑" pitchFamily="2" charset="-122"/>
                <a:ea typeface="华文细黑" pitchFamily="2" charset="-122"/>
                <a:cs typeface="Times New Roman" pitchFamily="18" charset="0"/>
              </a:rPr>
              <a:t>是系统脉冲响应函数</a:t>
            </a:r>
            <a:r>
              <a:rPr lang="zh-CN" altLang="en-US" sz="1600" dirty="0">
                <a:latin typeface="华文细黑" pitchFamily="2" charset="-122"/>
                <a:ea typeface="华文细黑" pitchFamily="2" charset="-122"/>
                <a:cs typeface="Times New Roman" pitchFamily="18" charset="0"/>
              </a:rPr>
              <a:t>，    是群传播时间   </a:t>
            </a:r>
            <a:endParaRPr lang="en-US" altLang="zh-CN" sz="1600" dirty="0">
              <a:latin typeface="华文细黑" pitchFamily="2" charset="-122"/>
              <a:ea typeface="华文细黑" pitchFamily="2" charset="-122"/>
              <a:cs typeface="Times New Roman" pitchFamily="18" charset="0"/>
            </a:endParaRPr>
          </a:p>
        </p:txBody>
      </p:sp>
      <p:graphicFrame>
        <p:nvGraphicFramePr>
          <p:cNvPr id="170010" name="Object 26"/>
          <p:cNvGraphicFramePr>
            <a:graphicFrameLocks noChangeAspect="1"/>
          </p:cNvGraphicFramePr>
          <p:nvPr>
            <p:extLst/>
          </p:nvPr>
        </p:nvGraphicFramePr>
        <p:xfrm>
          <a:off x="3371709" y="5451386"/>
          <a:ext cx="192179" cy="328613"/>
        </p:xfrm>
        <a:graphic>
          <a:graphicData uri="http://schemas.openxmlformats.org/presentationml/2006/ole">
            <mc:AlternateContent xmlns:mc="http://schemas.openxmlformats.org/markup-compatibility/2006">
              <mc:Choice xmlns:v="urn:schemas-microsoft-com:vml" Requires="v">
                <p:oleObj spid="_x0000_s80624" name="Equation" r:id="rId16" imgW="203024" imgH="355292" progId="Equation.DSMT4">
                  <p:embed/>
                </p:oleObj>
              </mc:Choice>
              <mc:Fallback>
                <p:oleObj name="Equation" r:id="rId16" imgW="203024" imgH="355292" progId="Equation.DSMT4">
                  <p:embed/>
                  <p:pic>
                    <p:nvPicPr>
                      <p:cNvPr id="17001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71709" y="5451386"/>
                        <a:ext cx="192179"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a:spLocks noChangeArrowheads="1"/>
          </p:cNvSpPr>
          <p:nvPr/>
        </p:nvSpPr>
        <p:spPr bwMode="auto">
          <a:xfrm>
            <a:off x="1187624" y="5779999"/>
            <a:ext cx="5184775" cy="252412"/>
          </a:xfrm>
          <a:prstGeom prst="rect">
            <a:avLst/>
          </a:prstGeom>
          <a:noFill/>
          <a:ln w="9525">
            <a:noFill/>
            <a:miter lim="800000"/>
            <a:headEnd/>
            <a:tailEnd/>
          </a:ln>
        </p:spPr>
        <p:txBody>
          <a:bodyPr/>
          <a:lstStyle/>
          <a:p>
            <a:pPr marL="0" lvl="1" algn="just">
              <a:buClr>
                <a:schemeClr val="folHlink"/>
              </a:buClr>
              <a:buSzPct val="60000"/>
              <a:buFont typeface="Wingdings" pitchFamily="2" charset="2"/>
              <a:buNone/>
            </a:pPr>
            <a:r>
              <a:rPr lang="zh-CN" altLang="zh-CN" sz="1600" dirty="0">
                <a:latin typeface="华文细黑" pitchFamily="2" charset="-122"/>
                <a:ea typeface="华文细黑" pitchFamily="2" charset="-122"/>
                <a:cs typeface="Times New Roman" pitchFamily="18" charset="0"/>
              </a:rPr>
              <a:t>是</a:t>
            </a:r>
            <a:r>
              <a:rPr lang="zh-CN" altLang="en-US" sz="1600" dirty="0">
                <a:latin typeface="华文细黑" pitchFamily="2" charset="-122"/>
                <a:ea typeface="华文细黑" pitchFamily="2" charset="-122"/>
                <a:cs typeface="Times New Roman" pitchFamily="18" charset="0"/>
              </a:rPr>
              <a:t>一个时变系统   </a:t>
            </a:r>
            <a:endParaRPr lang="en-US" altLang="zh-CN" sz="1600" dirty="0">
              <a:latin typeface="华文细黑" pitchFamily="2" charset="-122"/>
              <a:ea typeface="华文细黑" pitchFamily="2" charset="-122"/>
              <a:cs typeface="Times New Roman" pitchFamily="18" charset="0"/>
            </a:endParaRPr>
          </a:p>
        </p:txBody>
      </p:sp>
      <p:graphicFrame>
        <p:nvGraphicFramePr>
          <p:cNvPr id="170024" name="Object 40"/>
          <p:cNvGraphicFramePr>
            <a:graphicFrameLocks noChangeAspect="1"/>
          </p:cNvGraphicFramePr>
          <p:nvPr>
            <p:extLst/>
          </p:nvPr>
        </p:nvGraphicFramePr>
        <p:xfrm>
          <a:off x="627733" y="5815828"/>
          <a:ext cx="559891" cy="277468"/>
        </p:xfrm>
        <a:graphic>
          <a:graphicData uri="http://schemas.openxmlformats.org/presentationml/2006/ole">
            <mc:AlternateContent xmlns:mc="http://schemas.openxmlformats.org/markup-compatibility/2006">
              <mc:Choice xmlns:v="urn:schemas-microsoft-com:vml" Requires="v">
                <p:oleObj spid="_x0000_s80625" name="Equation" r:id="rId18" imgW="710891" imgH="355446" progId="Equation.DSMT4">
                  <p:embed/>
                </p:oleObj>
              </mc:Choice>
              <mc:Fallback>
                <p:oleObj name="Equation" r:id="rId18" imgW="710891" imgH="355446" progId="Equation.DSMT4">
                  <p:embed/>
                  <p:pic>
                    <p:nvPicPr>
                      <p:cNvPr id="170024"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7733" y="5815828"/>
                        <a:ext cx="559891" cy="277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矩形 6"/>
          <p:cNvSpPr>
            <a:spLocks noChangeArrowheads="1"/>
          </p:cNvSpPr>
          <p:nvPr/>
        </p:nvSpPr>
        <p:spPr bwMode="auto">
          <a:xfrm>
            <a:off x="323850" y="1118276"/>
            <a:ext cx="8143875" cy="553998"/>
          </a:xfrm>
          <a:prstGeom prst="rect">
            <a:avLst/>
          </a:prstGeom>
          <a:noFill/>
          <a:ln w="9525">
            <a:noFill/>
            <a:miter lim="800000"/>
            <a:headEnd/>
            <a:tailEnd/>
          </a:ln>
        </p:spPr>
        <p:txBody>
          <a:bodyPr>
            <a:spAutoFit/>
          </a:bodyPr>
          <a:lstStyle/>
          <a:p>
            <a:pPr>
              <a:lnSpc>
                <a:spcPct val="125000"/>
              </a:lnSpc>
            </a:pPr>
            <a:r>
              <a:rPr lang="zh-CN" altLang="en-US" sz="2400" b="1" dirty="0" smtClean="0">
                <a:solidFill>
                  <a:schemeClr val="folHlink"/>
                </a:solidFill>
                <a:latin typeface="Times New Roman" pitchFamily="18" charset="0"/>
                <a:ea typeface="华文细黑" pitchFamily="2" charset="-122"/>
                <a:cs typeface="Times New Roman" pitchFamily="18" charset="0"/>
              </a:rPr>
              <a:t>问题一：地海回波建模复杂</a:t>
            </a:r>
            <a:endParaRPr lang="en-US" altLang="zh-CN" sz="2400" b="1" dirty="0">
              <a:solidFill>
                <a:schemeClr val="folHlink"/>
              </a:solidFill>
              <a:latin typeface="Times New Roman" pitchFamily="18" charset="0"/>
              <a:ea typeface="华文细黑" pitchFamily="2" charset="-122"/>
              <a:cs typeface="Times New Roman" pitchFamily="18" charset="0"/>
            </a:endParaRPr>
          </a:p>
        </p:txBody>
      </p:sp>
      <p:sp>
        <p:nvSpPr>
          <p:cNvPr id="33" name="Rectangle 2"/>
          <p:cNvSpPr txBox="1">
            <a:spLocks noChangeArrowheads="1"/>
          </p:cNvSpPr>
          <p:nvPr/>
        </p:nvSpPr>
        <p:spPr>
          <a:xfrm>
            <a:off x="1099443" y="404664"/>
            <a:ext cx="7793037" cy="565149"/>
          </a:xfrm>
          <a:prstGeom prst="rect">
            <a:avLst/>
          </a:prstGeom>
        </p:spPr>
        <p:txBody>
          <a:bodyPr anchor="b"/>
          <a:lstStyle/>
          <a:p>
            <a:pPr eaLnBrk="0" hangingPunct="0">
              <a:defRPr/>
            </a:pPr>
            <a:r>
              <a:rPr lang="zh-CN" altLang="en-US" sz="3000" b="1" kern="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细黑" pitchFamily="2" charset="-122"/>
                <a:ea typeface="华文细黑" pitchFamily="2" charset="-122"/>
                <a:cs typeface="+mj-cs"/>
              </a:rPr>
              <a:t>问题描述</a:t>
            </a:r>
          </a:p>
        </p:txBody>
      </p:sp>
      <p:sp>
        <p:nvSpPr>
          <p:cNvPr id="36" name="灯片编号占位符 35"/>
          <p:cNvSpPr>
            <a:spLocks noGrp="1"/>
          </p:cNvSpPr>
          <p:nvPr>
            <p:ph type="sldNum" sz="quarter" idx="12"/>
          </p:nvPr>
        </p:nvSpPr>
        <p:spPr/>
        <p:txBody>
          <a:bodyPr/>
          <a:lstStyle/>
          <a:p>
            <a:fld id="{CDF6734B-590C-49C7-B34B-DA8177EFF23E}" type="slidenum">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pPr/>
              <a:t>5</a:t>
            </a:fld>
            <a:r>
              <a:rPr lang="en-US" altLang="zh-CN"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/62</a:t>
            </a:r>
            <a:r>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 </a:t>
            </a:r>
            <a:endPar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endParaRPr>
          </a:p>
        </p:txBody>
      </p:sp>
    </p:spTree>
    <p:extLst>
      <p:ext uri="{BB962C8B-B14F-4D97-AF65-F5344CB8AC3E}">
        <p14:creationId xmlns:p14="http://schemas.microsoft.com/office/powerpoint/2010/main" val="2275483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57158" y="1142984"/>
            <a:ext cx="8572560" cy="515526"/>
          </a:xfrm>
          <a:prstGeom prst="rect">
            <a:avLst/>
          </a:prstGeom>
        </p:spPr>
        <p:txBody>
          <a:bodyPr wrap="square">
            <a:spAutoFit/>
          </a:bodyPr>
          <a:lstStyle/>
          <a:p>
            <a:pPr marL="1885950" indent="-1885950">
              <a:lnSpc>
                <a:spcPct val="125000"/>
              </a:lnSpc>
              <a:buFont typeface="Wingdings" pitchFamily="2" charset="2"/>
              <a:buNone/>
            </a:pPr>
            <a:r>
              <a:rPr lang="zh-CN" altLang="en-US" sz="2200" b="1" dirty="0" smtClean="0">
                <a:solidFill>
                  <a:schemeClr val="folHlink"/>
                </a:solidFill>
                <a:ea typeface="华文细黑" pitchFamily="2" charset="-122"/>
              </a:rPr>
              <a:t>问题二：环境参数（电离层探测系统）与目标参数（主雷达）不一致</a:t>
            </a:r>
            <a:endParaRPr lang="en-US" altLang="zh-CN" sz="2200" b="1" dirty="0">
              <a:solidFill>
                <a:schemeClr val="folHlink"/>
              </a:solidFill>
              <a:ea typeface="华文细黑" pitchFamily="2" charset="-122"/>
            </a:endParaRPr>
          </a:p>
        </p:txBody>
      </p:sp>
      <p:sp>
        <p:nvSpPr>
          <p:cNvPr id="8" name="Rectangle 2"/>
          <p:cNvSpPr txBox="1">
            <a:spLocks noChangeArrowheads="1"/>
          </p:cNvSpPr>
          <p:nvPr/>
        </p:nvSpPr>
        <p:spPr>
          <a:xfrm>
            <a:off x="1099443" y="404664"/>
            <a:ext cx="7793037" cy="565149"/>
          </a:xfrm>
          <a:prstGeom prst="rect">
            <a:avLst/>
          </a:prstGeom>
        </p:spPr>
        <p:txBody>
          <a:bodyPr anchor="b"/>
          <a:lstStyle/>
          <a:p>
            <a:pPr eaLnBrk="0" hangingPunct="0">
              <a:defRPr/>
            </a:pPr>
            <a:r>
              <a:rPr lang="zh-CN" altLang="en-US" sz="3000" b="1" kern="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细黑" pitchFamily="2" charset="-122"/>
                <a:ea typeface="华文细黑" pitchFamily="2" charset="-122"/>
                <a:cs typeface="+mj-cs"/>
              </a:rPr>
              <a:t>问题描述</a:t>
            </a:r>
          </a:p>
        </p:txBody>
      </p:sp>
      <p:sp>
        <p:nvSpPr>
          <p:cNvPr id="9" name="灯片编号占位符 8"/>
          <p:cNvSpPr>
            <a:spLocks noGrp="1"/>
          </p:cNvSpPr>
          <p:nvPr>
            <p:ph type="sldNum" sz="quarter" idx="12"/>
          </p:nvPr>
        </p:nvSpPr>
        <p:spPr/>
        <p:txBody>
          <a:bodyPr/>
          <a:lstStyle/>
          <a:p>
            <a:fld id="{CDF6734B-590C-49C7-B34B-DA8177EFF23E}" type="slidenum">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pPr/>
              <a:t>6</a:t>
            </a:fld>
            <a:r>
              <a:rPr lang="en-US" altLang="zh-CN"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/62</a:t>
            </a:r>
            <a:r>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 </a:t>
            </a:r>
            <a:endPar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endParaRPr>
          </a:p>
        </p:txBody>
      </p:sp>
      <p:pic>
        <p:nvPicPr>
          <p:cNvPr id="7" name="图片 6" descr="不一致.jpg"/>
          <p:cNvPicPr>
            <a:picLocks noChangeAspect="1"/>
          </p:cNvPicPr>
          <p:nvPr/>
        </p:nvPicPr>
        <p:blipFill>
          <a:blip r:embed="rId3"/>
          <a:stretch>
            <a:fillRect/>
          </a:stretch>
        </p:blipFill>
        <p:spPr>
          <a:xfrm>
            <a:off x="642910" y="1857364"/>
            <a:ext cx="7701917" cy="4033840"/>
          </a:xfrm>
          <a:prstGeom prst="rect">
            <a:avLst/>
          </a:prstGeom>
        </p:spPr>
      </p:pic>
    </p:spTree>
    <p:extLst>
      <p:ext uri="{BB962C8B-B14F-4D97-AF65-F5344CB8AC3E}">
        <p14:creationId xmlns:p14="http://schemas.microsoft.com/office/powerpoint/2010/main" val="1486022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35" name="Rectangle 23"/>
          <p:cNvSpPr>
            <a:spLocks noChangeArrowheads="1"/>
          </p:cNvSpPr>
          <p:nvPr/>
        </p:nvSpPr>
        <p:spPr bwMode="auto">
          <a:xfrm>
            <a:off x="435004" y="1773485"/>
            <a:ext cx="3816350" cy="203015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indent="533400">
              <a:lnSpc>
                <a:spcPct val="125000"/>
              </a:lnSpc>
            </a:pPr>
            <a:r>
              <a:rPr lang="en-US" altLang="zh-CN" sz="2000" dirty="0" smtClean="0">
                <a:latin typeface="Times New Roman" pitchFamily="18" charset="0"/>
                <a:ea typeface="华文细黑" pitchFamily="2" charset="-122"/>
                <a:cs typeface="Times New Roman" pitchFamily="18" charset="0"/>
              </a:rPr>
              <a:t>OTHR</a:t>
            </a:r>
            <a:r>
              <a:rPr lang="zh-CN" altLang="en-US" sz="2000" dirty="0" smtClean="0">
                <a:latin typeface="Times New Roman" pitchFamily="18" charset="0"/>
                <a:ea typeface="华文细黑" pitchFamily="2" charset="-122"/>
                <a:cs typeface="Times New Roman" pitchFamily="18" charset="0"/>
              </a:rPr>
              <a:t>常规地海杂波识别算法采用电离层建模、特征提取、分类的方法，</a:t>
            </a:r>
            <a:r>
              <a:rPr lang="zh-CN" altLang="en-US" sz="2000" dirty="0">
                <a:latin typeface="Times New Roman" pitchFamily="18" charset="0"/>
                <a:ea typeface="华文细黑" pitchFamily="2" charset="-122"/>
                <a:cs typeface="Times New Roman" pitchFamily="18" charset="0"/>
              </a:rPr>
              <a:t>但存在如下问题</a:t>
            </a:r>
            <a:r>
              <a:rPr lang="zh-CN" altLang="en-US" sz="2000" dirty="0" smtClean="0">
                <a:latin typeface="Times New Roman" pitchFamily="18" charset="0"/>
                <a:ea typeface="华文细黑" pitchFamily="2" charset="-122"/>
                <a:cs typeface="Times New Roman" pitchFamily="18" charset="0"/>
              </a:rPr>
              <a:t>：</a:t>
            </a:r>
            <a:endParaRPr lang="en-US" altLang="zh-CN" sz="2000" dirty="0" smtClean="0">
              <a:latin typeface="Times New Roman" pitchFamily="18" charset="0"/>
              <a:ea typeface="华文细黑" pitchFamily="2" charset="-122"/>
              <a:cs typeface="Times New Roman" pitchFamily="18" charset="0"/>
            </a:endParaRPr>
          </a:p>
          <a:p>
            <a:pPr marL="342900" indent="-342900">
              <a:lnSpc>
                <a:spcPct val="125000"/>
              </a:lnSpc>
              <a:buFont typeface="Wingdings" pitchFamily="2" charset="2"/>
              <a:buChar char="Ø"/>
            </a:pPr>
            <a:r>
              <a:rPr lang="zh-CN" altLang="en-US" sz="2000" b="1" dirty="0" smtClean="0">
                <a:latin typeface="黑体" pitchFamily="49" charset="-122"/>
                <a:ea typeface="黑体" pitchFamily="49" charset="-122"/>
                <a:cs typeface="Times New Roman" pitchFamily="18" charset="0"/>
              </a:rPr>
              <a:t>电离层建模复杂</a:t>
            </a:r>
            <a:endParaRPr lang="en-US" altLang="zh-CN" sz="2000" b="1" dirty="0" smtClean="0">
              <a:latin typeface="黑体" pitchFamily="49" charset="-122"/>
              <a:ea typeface="黑体" pitchFamily="49" charset="-122"/>
              <a:cs typeface="Times New Roman" pitchFamily="18" charset="0"/>
            </a:endParaRPr>
          </a:p>
          <a:p>
            <a:pPr marL="342900" indent="-342900">
              <a:lnSpc>
                <a:spcPct val="125000"/>
              </a:lnSpc>
              <a:buFont typeface="Wingdings" pitchFamily="2" charset="2"/>
              <a:buChar char="Ø"/>
            </a:pPr>
            <a:r>
              <a:rPr lang="zh-CN" altLang="en-US" sz="2000" b="1" dirty="0" smtClean="0">
                <a:latin typeface="黑体" pitchFamily="49" charset="-122"/>
                <a:ea typeface="黑体" pitchFamily="49" charset="-122"/>
                <a:cs typeface="Times New Roman" pitchFamily="18" charset="0"/>
              </a:rPr>
              <a:t>信息</a:t>
            </a:r>
            <a:r>
              <a:rPr lang="zh-CN" altLang="en-US" sz="2000" b="1" dirty="0">
                <a:latin typeface="黑体" pitchFamily="49" charset="-122"/>
                <a:ea typeface="黑体" pitchFamily="49" charset="-122"/>
                <a:cs typeface="Times New Roman" pitchFamily="18" charset="0"/>
              </a:rPr>
              <a:t>利用不</a:t>
            </a:r>
            <a:r>
              <a:rPr lang="zh-CN" altLang="en-US" sz="2000" b="1" dirty="0" smtClean="0">
                <a:latin typeface="黑体" pitchFamily="49" charset="-122"/>
                <a:ea typeface="黑体" pitchFamily="49" charset="-122"/>
                <a:cs typeface="Times New Roman" pitchFamily="18" charset="0"/>
              </a:rPr>
              <a:t>充分</a:t>
            </a:r>
            <a:endParaRPr lang="zh-CN" altLang="en-US" sz="2000" b="1" dirty="0">
              <a:latin typeface="黑体" pitchFamily="49" charset="-122"/>
              <a:ea typeface="黑体" pitchFamily="49" charset="-122"/>
              <a:cs typeface="Times New Roman" pitchFamily="18" charset="0"/>
            </a:endParaRPr>
          </a:p>
        </p:txBody>
      </p:sp>
      <p:sp>
        <p:nvSpPr>
          <p:cNvPr id="9" name="Rectangle 2"/>
          <p:cNvSpPr txBox="1">
            <a:spLocks noChangeArrowheads="1"/>
          </p:cNvSpPr>
          <p:nvPr/>
        </p:nvSpPr>
        <p:spPr>
          <a:xfrm>
            <a:off x="1099443" y="404664"/>
            <a:ext cx="7793037" cy="565149"/>
          </a:xfrm>
          <a:prstGeom prst="rect">
            <a:avLst/>
          </a:prstGeom>
        </p:spPr>
        <p:txBody>
          <a:bodyPr anchor="b"/>
          <a:lstStyle/>
          <a:p>
            <a:pPr eaLnBrk="0" hangingPunct="0">
              <a:defRPr/>
            </a:pPr>
            <a:r>
              <a:rPr lang="zh-CN" altLang="en-US" sz="3000" b="1" kern="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细黑" pitchFamily="2" charset="-122"/>
                <a:ea typeface="华文细黑" pitchFamily="2" charset="-122"/>
                <a:cs typeface="+mj-cs"/>
              </a:rPr>
              <a:t>问题描述</a:t>
            </a:r>
          </a:p>
        </p:txBody>
      </p:sp>
      <p:sp>
        <p:nvSpPr>
          <p:cNvPr id="2" name="矩形 1"/>
          <p:cNvSpPr/>
          <p:nvPr/>
        </p:nvSpPr>
        <p:spPr>
          <a:xfrm>
            <a:off x="435004" y="4149080"/>
            <a:ext cx="3816350" cy="113107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indent="444500">
              <a:lnSpc>
                <a:spcPct val="125000"/>
              </a:lnSpc>
            </a:pPr>
            <a:r>
              <a:rPr lang="zh-CN" altLang="en-US" dirty="0" smtClean="0">
                <a:solidFill>
                  <a:schemeClr val="tx1"/>
                </a:solidFill>
                <a:latin typeface="Times New Roman" pitchFamily="18" charset="0"/>
                <a:ea typeface="华文细黑" pitchFamily="2" charset="-122"/>
                <a:cs typeface="Times New Roman" pitchFamily="18" charset="0"/>
              </a:rPr>
              <a:t>针对复杂电离层环境下的快速准确的地海杂波识别的任务需求</a:t>
            </a:r>
            <a:r>
              <a:rPr lang="zh-CN" altLang="en-US" dirty="0">
                <a:solidFill>
                  <a:schemeClr val="tx1"/>
                </a:solidFill>
                <a:latin typeface="Times New Roman" pitchFamily="18" charset="0"/>
                <a:ea typeface="华文细黑" pitchFamily="2" charset="-122"/>
                <a:cs typeface="Times New Roman" pitchFamily="18" charset="0"/>
              </a:rPr>
              <a:t>，迫切需要研究新的方法。</a:t>
            </a:r>
          </a:p>
        </p:txBody>
      </p:sp>
      <p:sp>
        <p:nvSpPr>
          <p:cNvPr id="11" name="灯片编号占位符 10"/>
          <p:cNvSpPr>
            <a:spLocks noGrp="1"/>
          </p:cNvSpPr>
          <p:nvPr>
            <p:ph type="sldNum" sz="quarter" idx="12"/>
          </p:nvPr>
        </p:nvSpPr>
        <p:spPr/>
        <p:txBody>
          <a:bodyPr/>
          <a:lstStyle/>
          <a:p>
            <a:fld id="{CDF6734B-590C-49C7-B34B-DA8177EFF23E}" type="slidenum">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pPr/>
              <a:t>7</a:t>
            </a:fld>
            <a:r>
              <a:rPr lang="en-US" altLang="zh-CN"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/62</a:t>
            </a:r>
            <a:r>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 </a:t>
            </a:r>
            <a:endPar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endParaRPr>
          </a:p>
        </p:txBody>
      </p:sp>
      <p:pic>
        <p:nvPicPr>
          <p:cNvPr id="4" name="图片 3"/>
          <p:cNvPicPr>
            <a:picLocks noChangeAspect="1"/>
          </p:cNvPicPr>
          <p:nvPr/>
        </p:nvPicPr>
        <p:blipFill>
          <a:blip r:embed="rId3"/>
          <a:stretch>
            <a:fillRect/>
          </a:stretch>
        </p:blipFill>
        <p:spPr>
          <a:xfrm>
            <a:off x="4355976" y="1737657"/>
            <a:ext cx="4714137" cy="3744416"/>
          </a:xfrm>
          <a:prstGeom prst="rect">
            <a:avLst/>
          </a:prstGeom>
        </p:spPr>
      </p:pic>
    </p:spTree>
    <p:extLst>
      <p:ext uri="{BB962C8B-B14F-4D97-AF65-F5344CB8AC3E}">
        <p14:creationId xmlns:p14="http://schemas.microsoft.com/office/powerpoint/2010/main" val="2059901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Text Box 4"/>
          <p:cNvSpPr txBox="1">
            <a:spLocks noChangeArrowheads="1"/>
          </p:cNvSpPr>
          <p:nvPr/>
        </p:nvSpPr>
        <p:spPr bwMode="auto">
          <a:xfrm>
            <a:off x="395536" y="4869160"/>
            <a:ext cx="8496944" cy="124649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indent="533400" algn="just">
              <a:lnSpc>
                <a:spcPct val="125000"/>
              </a:lnSpc>
              <a:buClr>
                <a:schemeClr val="bg1"/>
              </a:buClr>
            </a:pPr>
            <a:r>
              <a:rPr lang="zh-CN" altLang="en-US" sz="2000" dirty="0" smtClean="0">
                <a:solidFill>
                  <a:srgbClr val="FFFF00"/>
                </a:solidFill>
                <a:ea typeface="华文细黑" pitchFamily="2" charset="-122"/>
              </a:rPr>
              <a:t>研究在</a:t>
            </a:r>
            <a:r>
              <a:rPr lang="zh-CN" altLang="en-US" sz="2000" dirty="0">
                <a:solidFill>
                  <a:srgbClr val="FFFF00"/>
                </a:solidFill>
                <a:ea typeface="华文细黑" pitchFamily="2" charset="-122"/>
              </a:rPr>
              <a:t>复杂的电离层环境</a:t>
            </a:r>
            <a:r>
              <a:rPr lang="zh-CN" altLang="en-US" sz="2000" dirty="0" smtClean="0">
                <a:solidFill>
                  <a:srgbClr val="FFFF00"/>
                </a:solidFill>
                <a:ea typeface="华文细黑" pitchFamily="2" charset="-122"/>
              </a:rPr>
              <a:t>下电离层的参数辨识和目标定位精度的提升问题，利用深度卷积神经网络进行快速准确识别，进而进行地理位置匹配和修正系数提取，通过反馈进而提高各方面的精度。</a:t>
            </a:r>
            <a:endParaRPr lang="en-US" altLang="zh-CN" sz="2000" dirty="0" smtClean="0">
              <a:solidFill>
                <a:srgbClr val="FFFF00"/>
              </a:solidFill>
              <a:ea typeface="华文细黑" pitchFamily="2" charset="-122"/>
            </a:endParaRPr>
          </a:p>
        </p:txBody>
      </p:sp>
      <p:sp>
        <p:nvSpPr>
          <p:cNvPr id="9" name="Rectangle 2"/>
          <p:cNvSpPr txBox="1">
            <a:spLocks noChangeArrowheads="1"/>
          </p:cNvSpPr>
          <p:nvPr/>
        </p:nvSpPr>
        <p:spPr>
          <a:xfrm>
            <a:off x="1099443" y="404664"/>
            <a:ext cx="7793037" cy="565149"/>
          </a:xfrm>
          <a:prstGeom prst="rect">
            <a:avLst/>
          </a:prstGeom>
        </p:spPr>
        <p:txBody>
          <a:bodyPr anchor="b"/>
          <a:lstStyle/>
          <a:p>
            <a:pPr eaLnBrk="0" hangingPunct="0">
              <a:defRPr/>
            </a:pPr>
            <a:r>
              <a:rPr lang="zh-CN" altLang="en-US" sz="3000" b="1" kern="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细黑" pitchFamily="2" charset="-122"/>
                <a:ea typeface="华文细黑" pitchFamily="2" charset="-122"/>
                <a:cs typeface="+mj-cs"/>
              </a:rPr>
              <a:t>问题描述</a:t>
            </a:r>
          </a:p>
        </p:txBody>
      </p:sp>
      <p:sp>
        <p:nvSpPr>
          <p:cNvPr id="8" name="灯片编号占位符 7"/>
          <p:cNvSpPr>
            <a:spLocks noGrp="1"/>
          </p:cNvSpPr>
          <p:nvPr>
            <p:ph type="sldNum" sz="quarter" idx="12"/>
          </p:nvPr>
        </p:nvSpPr>
        <p:spPr/>
        <p:txBody>
          <a:bodyPr/>
          <a:lstStyle/>
          <a:p>
            <a:fld id="{CDF6734B-590C-49C7-B34B-DA8177EFF23E}" type="slidenum">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pPr/>
              <a:t>8</a:t>
            </a:fld>
            <a:r>
              <a:rPr lang="en-US" altLang="zh-CN"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/62</a:t>
            </a:r>
            <a:r>
              <a:rPr lang="zh-CN" altLang="en-US"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 </a:t>
            </a:r>
            <a:endPar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endParaRPr>
          </a:p>
        </p:txBody>
      </p:sp>
      <p:pic>
        <p:nvPicPr>
          <p:cNvPr id="2" name="图片 1"/>
          <p:cNvPicPr>
            <a:picLocks noChangeAspect="1"/>
          </p:cNvPicPr>
          <p:nvPr/>
        </p:nvPicPr>
        <p:blipFill>
          <a:blip r:embed="rId3"/>
          <a:stretch>
            <a:fillRect/>
          </a:stretch>
        </p:blipFill>
        <p:spPr>
          <a:xfrm>
            <a:off x="2087724" y="1108695"/>
            <a:ext cx="5112568" cy="3621583"/>
          </a:xfrm>
          <a:prstGeom prst="rect">
            <a:avLst/>
          </a:prstGeom>
        </p:spPr>
      </p:pic>
    </p:spTree>
    <p:extLst>
      <p:ext uri="{BB962C8B-B14F-4D97-AF65-F5344CB8AC3E}">
        <p14:creationId xmlns:p14="http://schemas.microsoft.com/office/powerpoint/2010/main" val="1413134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fontAlgn="base">
              <a:spcBef>
                <a:spcPct val="0"/>
              </a:spcBef>
              <a:spcAft>
                <a:spcPct val="0"/>
              </a:spcAft>
            </a:pPr>
            <a:fld id="{CDF6734B-590C-49C7-B34B-DA8177EFF23E}" type="slidenum">
              <a:rPr lang="zh-CN" altLang="en-US" sz="1400" b="1" kern="120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pPr fontAlgn="base">
                <a:spcBef>
                  <a:spcPct val="0"/>
                </a:spcBef>
                <a:spcAft>
                  <a:spcPct val="0"/>
                </a:spcAft>
              </a:pPr>
              <a:t>9</a:t>
            </a:fld>
            <a:r>
              <a:rPr lang="en-US" altLang="zh-CN"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a typeface="宋体" panose="02010600030101010101" pitchFamily="2" charset="-122"/>
              </a:rPr>
              <a:t>/55</a:t>
            </a:r>
            <a:r>
              <a:rPr lang="zh-CN" altLang="en-US" sz="1400" b="1" kern="120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rPr>
              <a:t> </a:t>
            </a:r>
            <a:endParaRPr lang="zh-CN" altLang="en-US" sz="1400" b="1" kern="120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Calibri" panose="020F0502020204030204"/>
              <a:ea typeface="宋体" panose="02010600030101010101" pitchFamily="2" charset="-122"/>
              <a:cs typeface="+mn-cs"/>
            </a:endParaRPr>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0" y="1066031"/>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5" name="Rectangle 3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6" name="Rectangle 34"/>
          <p:cNvSpPr>
            <a:spLocks noChangeArrowheads="1"/>
          </p:cNvSpPr>
          <p:nvPr/>
        </p:nvSpPr>
        <p:spPr bwMode="auto">
          <a:xfrm>
            <a:off x="0" y="2476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8"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89" name="Rectangle 37"/>
          <p:cNvSpPr>
            <a:spLocks noChangeArrowheads="1"/>
          </p:cNvSpPr>
          <p:nvPr/>
        </p:nvSpPr>
        <p:spPr bwMode="auto">
          <a:xfrm>
            <a:off x="0" y="2857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3"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5" name="Rectangle 4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7" name="Rectangle 4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9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1"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803"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Rectangle 2"/>
          <p:cNvSpPr txBox="1">
            <a:spLocks noChangeArrowheads="1"/>
          </p:cNvSpPr>
          <p:nvPr/>
        </p:nvSpPr>
        <p:spPr>
          <a:xfrm>
            <a:off x="1099443" y="404664"/>
            <a:ext cx="7793037" cy="565149"/>
          </a:xfrm>
          <a:prstGeom prst="rect">
            <a:avLst/>
          </a:prstGeom>
        </p:spPr>
        <p:txBody>
          <a:bodyPr anchor="b"/>
          <a:lstStyle/>
          <a:p>
            <a:pPr eaLnBrk="0" fontAlgn="base" hangingPunct="0">
              <a:spcBef>
                <a:spcPct val="0"/>
              </a:spcBef>
              <a:spcAft>
                <a:spcPct val="0"/>
              </a:spcAft>
              <a:defRPr/>
            </a:pPr>
            <a:r>
              <a:rPr lang="zh-CN" altLang="en-US" sz="30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rPr>
              <a:t>问题描述</a:t>
            </a:r>
            <a:endParaRPr lang="zh-CN" altLang="en-US" sz="3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华文细黑" panose="02010600040101010101" pitchFamily="2" charset="-122"/>
              <a:ea typeface="华文细黑" panose="02010600040101010101" pitchFamily="2" charset="-122"/>
            </a:endParaRPr>
          </a:p>
        </p:txBody>
      </p:sp>
      <p:sp>
        <p:nvSpPr>
          <p:cNvPr id="18" name="TextBox 17"/>
          <p:cNvSpPr txBox="1"/>
          <p:nvPr/>
        </p:nvSpPr>
        <p:spPr>
          <a:xfrm>
            <a:off x="491626" y="1743321"/>
            <a:ext cx="8400854" cy="1598863"/>
          </a:xfrm>
          <a:prstGeom prst="rect">
            <a:avLst/>
          </a:prstGeom>
        </p:spPr>
        <p:style>
          <a:lnRef idx="2">
            <a:schemeClr val="accent2"/>
          </a:lnRef>
          <a:fillRef idx="1">
            <a:schemeClr val="lt1"/>
          </a:fillRef>
          <a:effectRef idx="0">
            <a:schemeClr val="accent2"/>
          </a:effectRef>
          <a:fontRef idx="minor">
            <a:schemeClr val="dk1"/>
          </a:fontRef>
        </p:style>
        <p:txBody>
          <a:bodyPr wrap="square" tIns="144000" bIns="144000">
            <a:spAutoFit/>
          </a:bodyPr>
          <a:lstStyle>
            <a:defPPr>
              <a:defRPr lang="zh-CN"/>
            </a:defPPr>
            <a:lvl1pPr marL="342900" indent="-342900">
              <a:buFont typeface="Wingdings" pitchFamily="2" charset="2"/>
              <a:buChar char="n"/>
              <a:defRPr sz="2400">
                <a:solidFill>
                  <a:srgbClr val="0070C0"/>
                </a:solidFill>
              </a:defRPr>
            </a:lvl1pPr>
          </a:lstStyle>
          <a:p>
            <a:pPr fontAlgn="auto">
              <a:lnSpc>
                <a:spcPct val="125000"/>
              </a:lnSpc>
              <a:spcBef>
                <a:spcPts val="600"/>
              </a:spcBef>
              <a:spcAft>
                <a:spcPts val="0"/>
              </a:spcAft>
              <a:buClr>
                <a:srgbClr val="0070C0"/>
              </a:buClr>
              <a:defRPr/>
            </a:pPr>
            <a:r>
              <a:rPr lang="zh-CN" altLang="en-US" sz="2000" dirty="0" smtClean="0">
                <a:solidFill>
                  <a:schemeClr val="tx1"/>
                </a:solidFill>
                <a:latin typeface="华文细黑" pitchFamily="2" charset="-122"/>
                <a:ea typeface="华文细黑" pitchFamily="2" charset="-122"/>
              </a:rPr>
              <a:t>对地海杂波进行有效的</a:t>
            </a:r>
            <a:r>
              <a:rPr lang="zh-CN" altLang="en-US" sz="2000" b="1" dirty="0" smtClean="0">
                <a:solidFill>
                  <a:srgbClr val="0000FF"/>
                </a:solidFill>
                <a:latin typeface="华文细黑" pitchFamily="2" charset="-122"/>
                <a:ea typeface="华文细黑" pitchFamily="2" charset="-122"/>
              </a:rPr>
              <a:t>识别处理</a:t>
            </a:r>
            <a:endParaRPr lang="en-US" altLang="zh-CN" sz="2000" b="1" dirty="0" smtClean="0">
              <a:solidFill>
                <a:srgbClr val="0000FF"/>
              </a:solidFill>
              <a:latin typeface="华文细黑" pitchFamily="2" charset="-122"/>
              <a:ea typeface="华文细黑" pitchFamily="2" charset="-122"/>
            </a:endParaRPr>
          </a:p>
          <a:p>
            <a:pPr fontAlgn="auto">
              <a:lnSpc>
                <a:spcPct val="125000"/>
              </a:lnSpc>
              <a:spcBef>
                <a:spcPts val="600"/>
              </a:spcBef>
              <a:spcAft>
                <a:spcPts val="0"/>
              </a:spcAft>
              <a:buClr>
                <a:srgbClr val="0070C0"/>
              </a:buClr>
              <a:defRPr/>
            </a:pPr>
            <a:r>
              <a:rPr lang="zh-CN" altLang="en-US" sz="2000" dirty="0" smtClean="0">
                <a:solidFill>
                  <a:schemeClr val="tx1"/>
                </a:solidFill>
                <a:latin typeface="华文细黑" pitchFamily="2" charset="-122"/>
                <a:ea typeface="华文细黑" pitchFamily="2" charset="-122"/>
              </a:rPr>
              <a:t>根据识别结果进行</a:t>
            </a:r>
            <a:r>
              <a:rPr lang="zh-CN" altLang="en-US" sz="2000" b="1" dirty="0" smtClean="0">
                <a:solidFill>
                  <a:srgbClr val="0000FF"/>
                </a:solidFill>
                <a:latin typeface="华文细黑" pitchFamily="2" charset="-122"/>
                <a:ea typeface="华文细黑" pitchFamily="2" charset="-122"/>
              </a:rPr>
              <a:t>地理位置的校正处理</a:t>
            </a:r>
            <a:endParaRPr lang="en-US" altLang="zh-CN" sz="2000" b="1" dirty="0">
              <a:solidFill>
                <a:srgbClr val="0000FF"/>
              </a:solidFill>
              <a:latin typeface="华文细黑" pitchFamily="2" charset="-122"/>
              <a:ea typeface="华文细黑" pitchFamily="2" charset="-122"/>
            </a:endParaRPr>
          </a:p>
          <a:p>
            <a:pPr fontAlgn="auto">
              <a:lnSpc>
                <a:spcPct val="125000"/>
              </a:lnSpc>
              <a:spcBef>
                <a:spcPts val="600"/>
              </a:spcBef>
              <a:spcAft>
                <a:spcPts val="0"/>
              </a:spcAft>
              <a:buClr>
                <a:srgbClr val="0070C0"/>
              </a:buClr>
              <a:defRPr/>
            </a:pPr>
            <a:r>
              <a:rPr lang="zh-CN" altLang="en-US" sz="2000" dirty="0" smtClean="0">
                <a:solidFill>
                  <a:schemeClr val="tx1"/>
                </a:solidFill>
                <a:latin typeface="华文细黑" pitchFamily="2" charset="-122"/>
                <a:ea typeface="华文细黑" pitchFamily="2" charset="-122"/>
              </a:rPr>
              <a:t>根据地理位置匹配结果进行</a:t>
            </a:r>
            <a:r>
              <a:rPr lang="zh-CN" altLang="en-US" sz="2000" b="1" dirty="0" smtClean="0">
                <a:solidFill>
                  <a:srgbClr val="0000FF"/>
                </a:solidFill>
                <a:latin typeface="华文细黑" pitchFamily="2" charset="-122"/>
                <a:ea typeface="华文细黑" pitchFamily="2" charset="-122"/>
              </a:rPr>
              <a:t>修正系数提取</a:t>
            </a:r>
            <a:endParaRPr lang="en-US" altLang="zh-CN" sz="2000" b="1" dirty="0">
              <a:solidFill>
                <a:srgbClr val="0000FF"/>
              </a:solidFill>
              <a:latin typeface="华文细黑" pitchFamily="2" charset="-122"/>
              <a:ea typeface="华文细黑" pitchFamily="2" charset="-122"/>
            </a:endParaRPr>
          </a:p>
        </p:txBody>
      </p:sp>
      <p:sp>
        <p:nvSpPr>
          <p:cNvPr id="19" name="TextBox 6"/>
          <p:cNvSpPr txBox="1">
            <a:spLocks noChangeArrowheads="1"/>
          </p:cNvSpPr>
          <p:nvPr/>
        </p:nvSpPr>
        <p:spPr bwMode="auto">
          <a:xfrm>
            <a:off x="491626" y="4127615"/>
            <a:ext cx="8400854" cy="2214416"/>
          </a:xfrm>
          <a:prstGeom prst="rect">
            <a:avLst/>
          </a:prstGeom>
          <a:extLst/>
        </p:spPr>
        <p:style>
          <a:lnRef idx="2">
            <a:schemeClr val="accent2"/>
          </a:lnRef>
          <a:fillRef idx="1">
            <a:schemeClr val="lt1"/>
          </a:fillRef>
          <a:effectRef idx="0">
            <a:schemeClr val="accent2"/>
          </a:effectRef>
          <a:fontRef idx="minor">
            <a:schemeClr val="dk1"/>
          </a:fontRef>
        </p:style>
        <p:txBody>
          <a:bodyPr wrap="square" tIns="144000" bIns="144000">
            <a:spAutoFit/>
          </a:bodyPr>
          <a:lstStyle>
            <a:defPPr>
              <a:defRPr lang="zh-CN"/>
            </a:defPPr>
            <a:lvl1pPr marL="342900" indent="-342900" fontAlgn="auto">
              <a:spcBef>
                <a:spcPts val="0"/>
              </a:spcBef>
              <a:spcAft>
                <a:spcPts val="0"/>
              </a:spcAft>
              <a:buClr>
                <a:srgbClr val="0070C0"/>
              </a:buClr>
              <a:buFont typeface="Wingdings" pitchFamily="2" charset="2"/>
              <a:buChar char="n"/>
              <a:defRPr sz="2400">
                <a:latin typeface="+mn-lt"/>
                <a:ea typeface="+mn-ea"/>
              </a:defRPr>
            </a:lvl1pPr>
          </a:lstStyle>
          <a:p>
            <a:pPr>
              <a:lnSpc>
                <a:spcPct val="125000"/>
              </a:lnSpc>
              <a:buFont typeface="Wingdings" pitchFamily="2" charset="2"/>
              <a:buChar char="p"/>
            </a:pPr>
            <a:r>
              <a:rPr lang="en-US" altLang="zh-CN" sz="2000" dirty="0" smtClean="0">
                <a:latin typeface="Times New Roman" pitchFamily="18" charset="0"/>
                <a:ea typeface="华文细黑" pitchFamily="2" charset="-122"/>
                <a:cs typeface="Times New Roman" pitchFamily="18" charset="0"/>
              </a:rPr>
              <a:t>OTHR</a:t>
            </a:r>
            <a:r>
              <a:rPr lang="zh-CN" altLang="en-US" sz="2000" dirty="0">
                <a:latin typeface="Times New Roman" pitchFamily="18" charset="0"/>
                <a:ea typeface="华文细黑" pitchFamily="2" charset="-122"/>
                <a:cs typeface="Times New Roman" pitchFamily="18" charset="0"/>
              </a:rPr>
              <a:t>的距离分辨率为</a:t>
            </a:r>
            <a:r>
              <a:rPr lang="en-US" altLang="zh-CN" sz="2000" dirty="0">
                <a:latin typeface="Times New Roman" pitchFamily="18" charset="0"/>
                <a:ea typeface="华文细黑" pitchFamily="2" charset="-122"/>
                <a:cs typeface="Times New Roman" pitchFamily="18" charset="0"/>
              </a:rPr>
              <a:t>7.5-30</a:t>
            </a:r>
            <a:r>
              <a:rPr lang="zh-CN" altLang="en-US" sz="2000" dirty="0">
                <a:latin typeface="Times New Roman" pitchFamily="18" charset="0"/>
                <a:ea typeface="华文细黑" pitchFamily="2" charset="-122"/>
                <a:cs typeface="Times New Roman" pitchFamily="18" charset="0"/>
              </a:rPr>
              <a:t>公里，方位分辨率为</a:t>
            </a:r>
            <a:r>
              <a:rPr lang="en-US" altLang="zh-CN" sz="2000" dirty="0">
                <a:latin typeface="Times New Roman" pitchFamily="18" charset="0"/>
                <a:ea typeface="华文细黑" pitchFamily="2" charset="-122"/>
                <a:cs typeface="Times New Roman" pitchFamily="18" charset="0"/>
              </a:rPr>
              <a:t>0.582-1.067°</a:t>
            </a:r>
            <a:r>
              <a:rPr lang="zh-CN" altLang="en-US" sz="2000" dirty="0">
                <a:latin typeface="Times New Roman" pitchFamily="18" charset="0"/>
                <a:ea typeface="华文细黑" pitchFamily="2" charset="-122"/>
                <a:cs typeface="Times New Roman" pitchFamily="18" charset="0"/>
              </a:rPr>
              <a:t>，低分辨率影响地海特性的判别以及匹配</a:t>
            </a:r>
            <a:r>
              <a:rPr lang="zh-CN" altLang="en-US" sz="2000" dirty="0" smtClean="0">
                <a:latin typeface="Times New Roman" pitchFamily="18" charset="0"/>
                <a:ea typeface="华文细黑" pitchFamily="2" charset="-122"/>
                <a:cs typeface="Times New Roman" pitchFamily="18" charset="0"/>
              </a:rPr>
              <a:t>精度</a:t>
            </a:r>
            <a:endParaRPr lang="en-US" altLang="zh-CN" sz="2000" dirty="0" smtClean="0">
              <a:latin typeface="Times New Roman" pitchFamily="18" charset="0"/>
              <a:ea typeface="华文细黑" pitchFamily="2" charset="-122"/>
              <a:cs typeface="Times New Roman" pitchFamily="18" charset="0"/>
            </a:endParaRPr>
          </a:p>
          <a:p>
            <a:pPr>
              <a:lnSpc>
                <a:spcPct val="125000"/>
              </a:lnSpc>
              <a:buFont typeface="Wingdings" pitchFamily="2" charset="2"/>
              <a:buChar char="p"/>
            </a:pPr>
            <a:r>
              <a:rPr lang="zh-CN" altLang="en-US" sz="2000" dirty="0" smtClean="0">
                <a:latin typeface="Times New Roman" pitchFamily="18" charset="0"/>
                <a:ea typeface="华文细黑" pitchFamily="2" charset="-122"/>
                <a:cs typeface="Times New Roman" pitchFamily="18" charset="0"/>
              </a:rPr>
              <a:t>电离层</a:t>
            </a:r>
            <a:r>
              <a:rPr lang="zh-CN" altLang="en-US" sz="2000" dirty="0">
                <a:latin typeface="Times New Roman" pitchFamily="18" charset="0"/>
                <a:ea typeface="华文细黑" pitchFamily="2" charset="-122"/>
                <a:cs typeface="Times New Roman" pitchFamily="18" charset="0"/>
              </a:rPr>
              <a:t>状况变化情况十分复杂，导致地海杂波的特性并</a:t>
            </a:r>
            <a:r>
              <a:rPr lang="zh-CN" altLang="en-US" sz="2000" dirty="0" smtClean="0">
                <a:latin typeface="Times New Roman" pitchFamily="18" charset="0"/>
                <a:ea typeface="华文细黑" pitchFamily="2" charset="-122"/>
                <a:cs typeface="Times New Roman" pitchFamily="18" charset="0"/>
              </a:rPr>
              <a:t>不稳定，</a:t>
            </a:r>
            <a:r>
              <a:rPr lang="zh-CN" altLang="en-US" sz="2000" dirty="0">
                <a:latin typeface="Times New Roman" pitchFamily="18" charset="0"/>
                <a:ea typeface="华文细黑" pitchFamily="2" charset="-122"/>
                <a:cs typeface="Times New Roman" pitchFamily="18" charset="0"/>
              </a:rPr>
              <a:t>对地海杂波的建模</a:t>
            </a:r>
            <a:r>
              <a:rPr lang="zh-CN" altLang="en-US" sz="2000" dirty="0" smtClean="0">
                <a:latin typeface="Times New Roman" pitchFamily="18" charset="0"/>
                <a:ea typeface="华文细黑" pitchFamily="2" charset="-122"/>
                <a:cs typeface="Times New Roman" pitchFamily="18" charset="0"/>
              </a:rPr>
              <a:t>影响大</a:t>
            </a:r>
            <a:endParaRPr lang="en-US" altLang="zh-CN" sz="2000" dirty="0" smtClean="0">
              <a:latin typeface="Times New Roman" pitchFamily="18" charset="0"/>
              <a:ea typeface="华文细黑" pitchFamily="2" charset="-122"/>
              <a:cs typeface="Times New Roman" pitchFamily="18" charset="0"/>
            </a:endParaRPr>
          </a:p>
          <a:p>
            <a:pPr>
              <a:lnSpc>
                <a:spcPct val="125000"/>
              </a:lnSpc>
              <a:buFont typeface="Wingdings" pitchFamily="2" charset="2"/>
              <a:buChar char="p"/>
            </a:pPr>
            <a:r>
              <a:rPr lang="zh-CN" altLang="en-US" sz="2000" dirty="0" smtClean="0">
                <a:latin typeface="Times New Roman" pitchFamily="18" charset="0"/>
                <a:ea typeface="华文细黑" pitchFamily="2" charset="-122"/>
                <a:cs typeface="Times New Roman" pitchFamily="18" charset="0"/>
              </a:rPr>
              <a:t>确定</a:t>
            </a:r>
            <a:r>
              <a:rPr lang="zh-CN" altLang="en-US" sz="2000" dirty="0">
                <a:latin typeface="Times New Roman" pitchFamily="18" charset="0"/>
                <a:ea typeface="华文细黑" pitchFamily="2" charset="-122"/>
                <a:cs typeface="Times New Roman" pitchFamily="18" charset="0"/>
              </a:rPr>
              <a:t>修正系数对周围区域航迹的修正范围、有效性等难度</a:t>
            </a:r>
            <a:r>
              <a:rPr lang="zh-CN" altLang="en-US" sz="2000" dirty="0" smtClean="0">
                <a:latin typeface="Times New Roman" pitchFamily="18" charset="0"/>
                <a:ea typeface="华文细黑" pitchFamily="2" charset="-122"/>
                <a:cs typeface="Times New Roman" pitchFamily="18" charset="0"/>
              </a:rPr>
              <a:t>大。</a:t>
            </a:r>
            <a:endParaRPr lang="en-US" altLang="zh-CN" sz="2000" dirty="0">
              <a:latin typeface="Times New Roman" pitchFamily="18" charset="0"/>
              <a:ea typeface="华文细黑" pitchFamily="2" charset="-122"/>
              <a:cs typeface="Times New Roman" pitchFamily="18" charset="0"/>
            </a:endParaRPr>
          </a:p>
        </p:txBody>
      </p:sp>
      <p:sp>
        <p:nvSpPr>
          <p:cNvPr id="2" name="矩形 1"/>
          <p:cNvSpPr/>
          <p:nvPr/>
        </p:nvSpPr>
        <p:spPr>
          <a:xfrm>
            <a:off x="491626" y="1268760"/>
            <a:ext cx="1755609" cy="461665"/>
          </a:xfrm>
          <a:prstGeom prst="rect">
            <a:avLst/>
          </a:prstGeom>
        </p:spPr>
        <p:txBody>
          <a:bodyPr wrap="none">
            <a:spAutoFit/>
          </a:bodyPr>
          <a:lstStyle/>
          <a:p>
            <a:r>
              <a:rPr lang="zh-CN" altLang="en-US" sz="2400" b="1" spc="50" dirty="0">
                <a:ln w="11430"/>
                <a:solidFill>
                  <a:srgbClr val="0000CC"/>
                </a:solidFill>
                <a:latin typeface="微软雅黑" pitchFamily="34" charset="-122"/>
                <a:ea typeface="微软雅黑" pitchFamily="34" charset="-122"/>
              </a:rPr>
              <a:t>研究内容：</a:t>
            </a:r>
          </a:p>
        </p:txBody>
      </p:sp>
      <p:sp>
        <p:nvSpPr>
          <p:cNvPr id="23" name="矩形 22"/>
          <p:cNvSpPr/>
          <p:nvPr/>
        </p:nvSpPr>
        <p:spPr>
          <a:xfrm>
            <a:off x="491625" y="3645024"/>
            <a:ext cx="1755609" cy="461665"/>
          </a:xfrm>
          <a:prstGeom prst="rect">
            <a:avLst/>
          </a:prstGeom>
        </p:spPr>
        <p:txBody>
          <a:bodyPr wrap="none">
            <a:spAutoFit/>
          </a:bodyPr>
          <a:lstStyle/>
          <a:p>
            <a:r>
              <a:rPr lang="zh-CN" altLang="en-US" sz="2400" b="1" spc="50" dirty="0" smtClean="0">
                <a:ln w="11430"/>
                <a:solidFill>
                  <a:srgbClr val="0000CC"/>
                </a:solidFill>
                <a:latin typeface="微软雅黑" pitchFamily="34" charset="-122"/>
                <a:ea typeface="微软雅黑" pitchFamily="34" charset="-122"/>
              </a:rPr>
              <a:t>项目难点：</a:t>
            </a:r>
            <a:endParaRPr lang="zh-CN" altLang="en-US" sz="2400" b="1" spc="50" dirty="0">
              <a:ln w="11430"/>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1562718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9529</TotalTime>
  <Words>1836</Words>
  <Application>Microsoft Office PowerPoint</Application>
  <PresentationFormat>全屏显示(4:3)</PresentationFormat>
  <Paragraphs>224</Paragraphs>
  <Slides>33</Slides>
  <Notes>33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6" baseType="lpstr">
      <vt:lpstr>仿宋_GB2312</vt:lpstr>
      <vt:lpstr>黑体</vt:lpstr>
      <vt:lpstr>华文细黑</vt:lpstr>
      <vt:lpstr>宋体</vt:lpstr>
      <vt:lpstr>微软雅黑</vt:lpstr>
      <vt:lpstr>Arial</vt:lpstr>
      <vt:lpstr>Calibri</vt:lpstr>
      <vt:lpstr>Tahoma</vt:lpstr>
      <vt:lpstr>Times New Roman</vt:lpstr>
      <vt:lpstr>Wingdings</vt:lpstr>
      <vt:lpstr>Office 主题</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903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zsw</dc:creator>
  <cp:lastModifiedBy>Administrator</cp:lastModifiedBy>
  <cp:revision>904</cp:revision>
  <dcterms:created xsi:type="dcterms:W3CDTF">2006-07-18T09:36:42Z</dcterms:created>
  <dcterms:modified xsi:type="dcterms:W3CDTF">2017-11-19T06:05:34Z</dcterms:modified>
</cp:coreProperties>
</file>