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8" r:id="rId4"/>
    <p:sldId id="266" r:id="rId5"/>
    <p:sldId id="257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4" d="100"/>
          <a:sy n="64" d="100"/>
        </p:scale>
        <p:origin x="1482" y="90"/>
      </p:cViewPr>
      <p:guideLst>
        <p:guide orient="horz" pos="2160"/>
        <p:guide pos="28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关键词</a:t>
            </a:r>
            <a:r>
              <a:rPr lang="en-US" altLang="zh-CN"/>
              <a:t>-</a:t>
            </a:r>
            <a:r>
              <a:rPr lang="zh-CN" altLang="en-US"/>
              <a:t>文件名对  和  </a:t>
            </a:r>
            <a:r>
              <a:rPr lang="en-US" altLang="zh-CN"/>
              <a:t>TSets</a:t>
            </a:r>
            <a:r>
              <a:rPr lang="zh-CN" altLang="en-US"/>
              <a:t>大小的关系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Sheet1!$A$1:$A$4</c:f>
              <c:numCache>
                <c:formatCode>General</c:formatCode>
                <c:ptCount val="4"/>
                <c:pt idx="0">
                  <c:v>86.58</c:v>
                </c:pt>
                <c:pt idx="1">
                  <c:v>140.63</c:v>
                </c:pt>
                <c:pt idx="2">
                  <c:v>231.7</c:v>
                </c:pt>
                <c:pt idx="3">
                  <c:v>410.84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F57-4698-AF83-C87FA67A93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31072720"/>
        <c:axId val="1472209184"/>
      </c:lineChart>
      <c:catAx>
        <c:axId val="153107272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72209184"/>
        <c:crosses val="autoZero"/>
        <c:auto val="1"/>
        <c:lblAlgn val="ctr"/>
        <c:lblOffset val="100"/>
        <c:noMultiLvlLbl val="0"/>
      </c:catAx>
      <c:valAx>
        <c:axId val="1472209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3107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搜索时间（</a:t>
            </a:r>
            <a:r>
              <a:rPr lang="en-US" altLang="zh-CN"/>
              <a:t>ms</a:t>
            </a:r>
            <a:r>
              <a:rPr lang="zh-CN" altLang="en-US"/>
              <a:t>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Sheet1!$B$6:$B$9</c:f>
              <c:numCache>
                <c:formatCode>General</c:formatCode>
                <c:ptCount val="4"/>
                <c:pt idx="0">
                  <c:v>279.45</c:v>
                </c:pt>
                <c:pt idx="1">
                  <c:v>378.41</c:v>
                </c:pt>
                <c:pt idx="2">
                  <c:v>1148.46</c:v>
                </c:pt>
                <c:pt idx="3">
                  <c:v>4859.7700000000004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285-4B9A-87FB-4935B71952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73576928"/>
        <c:axId val="1467154288"/>
      </c:lineChart>
      <c:catAx>
        <c:axId val="147357692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67154288"/>
        <c:crosses val="autoZero"/>
        <c:auto val="1"/>
        <c:lblAlgn val="ctr"/>
        <c:lblOffset val="100"/>
        <c:noMultiLvlLbl val="0"/>
      </c:catAx>
      <c:valAx>
        <c:axId val="1467154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73576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"/>
            <a:ext cx="9144000" cy="68568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99E4-3C1B-4BA8-BE4E-1A87EEED1177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492B-D80A-4BB0-99C7-5149924C2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946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99E4-3C1B-4BA8-BE4E-1A87EEED1177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492B-D80A-4BB0-99C7-5149924C2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086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99E4-3C1B-4BA8-BE4E-1A87EEED1177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492B-D80A-4BB0-99C7-5149924C2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588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"/>
            <a:ext cx="9144000" cy="68568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558"/>
            <a:ext cx="9144001" cy="719442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673" y="1191490"/>
            <a:ext cx="8756072" cy="5028896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99E4-3C1B-4BA8-BE4E-1A87EEED1177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492B-D80A-4BB0-99C7-5149924C2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861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99E4-3C1B-4BA8-BE4E-1A87EEED1177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492B-D80A-4BB0-99C7-5149924C2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696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99E4-3C1B-4BA8-BE4E-1A87EEED1177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492B-D80A-4BB0-99C7-5149924C2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821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99E4-3C1B-4BA8-BE4E-1A87EEED1177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492B-D80A-4BB0-99C7-5149924C2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160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99E4-3C1B-4BA8-BE4E-1A87EEED1177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492B-D80A-4BB0-99C7-5149924C2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015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99E4-3C1B-4BA8-BE4E-1A87EEED1177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492B-D80A-4BB0-99C7-5149924C2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950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99E4-3C1B-4BA8-BE4E-1A87EEED1177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492B-D80A-4BB0-99C7-5149924C2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910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99E4-3C1B-4BA8-BE4E-1A87EEED1177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492B-D80A-4BB0-99C7-5149924C2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995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299E4-3C1B-4BA8-BE4E-1A87EEED1177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9492B-D80A-4BB0-99C7-5149924C2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585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Cash</a:t>
            </a:r>
            <a:r>
              <a:rPr lang="zh-CN" altLang="en-US"/>
              <a:t>实验汇报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77718" y="3822492"/>
            <a:ext cx="4523282" cy="1435308"/>
          </a:xfrm>
        </p:spPr>
        <p:txBody>
          <a:bodyPr/>
          <a:lstStyle/>
          <a:p>
            <a:r>
              <a:rPr lang="en-US" altLang="zh-CN"/>
              <a:t>——</a:t>
            </a:r>
            <a:r>
              <a:rPr lang="zh-CN" altLang="en-US"/>
              <a:t>汇报人：张中俊</a:t>
            </a:r>
          </a:p>
        </p:txBody>
      </p:sp>
    </p:spTree>
    <p:extLst>
      <p:ext uri="{BB962C8B-B14F-4D97-AF65-F5344CB8AC3E}">
        <p14:creationId xmlns:p14="http://schemas.microsoft.com/office/powerpoint/2010/main" val="1865803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实验策略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673" y="1191490"/>
            <a:ext cx="8756072" cy="566651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evaluate the performance of our scheme, we implement Cash’s OXT scheme</a:t>
            </a:r>
          </a:p>
          <a:p>
            <a:endParaRPr lang="en-US" altLang="zh-CN" dirty="0"/>
          </a:p>
          <a:p>
            <a:r>
              <a:rPr lang="en-US" altLang="zh-CN" dirty="0"/>
              <a:t>The data set which we use in our experiment is derived from Wikipedia, each web page is treated as a separate document</a:t>
            </a:r>
          </a:p>
          <a:p>
            <a:endParaRPr lang="en-US" altLang="zh-CN" dirty="0"/>
          </a:p>
          <a:p>
            <a:r>
              <a:rPr lang="en-US" altLang="zh-CN" dirty="0"/>
              <a:t>use </a:t>
            </a:r>
            <a:r>
              <a:rPr lang="en-US" altLang="zh-CN" dirty="0" err="1"/>
              <a:t>redis</a:t>
            </a:r>
            <a:r>
              <a:rPr lang="en-US" altLang="zh-CN" dirty="0"/>
              <a:t> to storage keyword-filename pairs</a:t>
            </a:r>
          </a:p>
          <a:p>
            <a:r>
              <a:rPr lang="en-US" altLang="zh-CN" dirty="0"/>
              <a:t>use </a:t>
            </a:r>
            <a:r>
              <a:rPr lang="en-US" altLang="zh-CN" dirty="0" err="1"/>
              <a:t>MySql</a:t>
            </a:r>
            <a:r>
              <a:rPr lang="en-US" altLang="zh-CN" dirty="0"/>
              <a:t> to storage </a:t>
            </a:r>
            <a:r>
              <a:rPr lang="en-US" altLang="zh-CN" dirty="0" err="1"/>
              <a:t>TSets</a:t>
            </a:r>
            <a:endParaRPr lang="en-US" altLang="zh-CN" dirty="0"/>
          </a:p>
          <a:p>
            <a:r>
              <a:rPr lang="en-US" altLang="zh-CN" dirty="0"/>
              <a:t>use Bloom filter to storage </a:t>
            </a:r>
            <a:r>
              <a:rPr lang="en-US" altLang="zh-CN" dirty="0" err="1"/>
              <a:t>XSets</a:t>
            </a:r>
            <a:r>
              <a:rPr lang="zh-CN" altLang="en-US" dirty="0"/>
              <a:t>（参考了</a:t>
            </a:r>
            <a:r>
              <a:rPr lang="en-US" altLang="zh-CN" dirty="0"/>
              <a:t>Cash</a:t>
            </a:r>
            <a:r>
              <a:rPr lang="zh-CN" altLang="en-US" dirty="0"/>
              <a:t>的做法）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Intel Xeon CPU E5-1603 2.8GHz x4</a:t>
            </a:r>
          </a:p>
          <a:p>
            <a:r>
              <a:rPr lang="en-US" altLang="zh-CN" dirty="0"/>
              <a:t>16GB RAM</a:t>
            </a:r>
          </a:p>
          <a:p>
            <a:r>
              <a:rPr lang="en-US" altLang="zh-CN" dirty="0"/>
              <a:t>Ubuntu 14.04 LTS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728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索引大小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we use Bloom filter to store </a:t>
            </a:r>
            <a:r>
              <a:rPr lang="en-US" altLang="zh-CN" dirty="0" err="1"/>
              <a:t>XSet</a:t>
            </a:r>
            <a:r>
              <a:rPr lang="en-US" altLang="zh-CN" dirty="0"/>
              <a:t>. Since the size of a Bloom Filter is determined by the max number of elements which will be insert to it, we only evaluate the size of </a:t>
            </a:r>
            <a:r>
              <a:rPr lang="en-US" altLang="zh-CN" dirty="0" err="1"/>
              <a:t>TSet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the size of Bloom Filter with 10,000,000 elements is 11.758 MB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1538464"/>
                  </p:ext>
                </p:extLst>
              </p:nvPr>
            </p:nvGraphicFramePr>
            <p:xfrm>
              <a:off x="659740" y="3820276"/>
              <a:ext cx="3689268" cy="2834640"/>
            </p:xfrm>
            <a:graphic>
              <a:graphicData uri="http://schemas.openxmlformats.org/drawingml/2006/table">
                <a:tbl>
                  <a:tblPr firstRow="1" bandRow="1">
                    <a:tableStyleId>{08FB837D-C827-4EFA-A057-4D05807E0F7C}</a:tableStyleId>
                  </a:tblPr>
                  <a:tblGrid>
                    <a:gridCol w="1844634">
                      <a:extLst>
                        <a:ext uri="{9D8B030D-6E8A-4147-A177-3AD203B41FA5}">
                          <a16:colId xmlns:a16="http://schemas.microsoft.com/office/drawing/2014/main" val="1134584076"/>
                        </a:ext>
                      </a:extLst>
                    </a:gridCol>
                    <a:gridCol w="1844634">
                      <a:extLst>
                        <a:ext uri="{9D8B030D-6E8A-4147-A177-3AD203B41FA5}">
                          <a16:colId xmlns:a16="http://schemas.microsoft.com/office/drawing/2014/main" val="294300101"/>
                        </a:ext>
                      </a:extLst>
                    </a:gridCol>
                  </a:tblGrid>
                  <a:tr h="6194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number of keywords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size of </a:t>
                          </a:r>
                          <a:r>
                            <a:rPr lang="en-US" altLang="zh-CN" dirty="0" err="1"/>
                            <a:t>TSets</a:t>
                          </a:r>
                          <a:r>
                            <a:rPr lang="en-US" altLang="zh-CN" dirty="0"/>
                            <a:t>(MB)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79428367"/>
                      </a:ext>
                    </a:extLst>
                  </a:tr>
                  <a:tr h="35481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86.58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65815107"/>
                      </a:ext>
                    </a:extLst>
                  </a:tr>
                  <a:tr h="35481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mtClean="0">
                                        <a:latin typeface="Cambria Math" panose="02040503050406030204" pitchFamily="18" charset="0"/>
                                      </a:rPr>
                                      <m:t>17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140.63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05287371"/>
                      </a:ext>
                    </a:extLst>
                  </a:tr>
                  <a:tr h="35481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mtClean="0">
                                        <a:latin typeface="Cambria Math" panose="02040503050406030204" pitchFamily="18" charset="0"/>
                                      </a:rPr>
                                      <m:t>18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231.70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25114125"/>
                      </a:ext>
                    </a:extLst>
                  </a:tr>
                  <a:tr h="35481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mtClean="0">
                                        <a:latin typeface="Cambria Math" panose="02040503050406030204" pitchFamily="18" charset="0"/>
                                      </a:rPr>
                                      <m:t>19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410.84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24223522"/>
                      </a:ext>
                    </a:extLst>
                  </a:tr>
                  <a:tr h="35481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mtClean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68714429"/>
                      </a:ext>
                    </a:extLst>
                  </a:tr>
                  <a:tr h="35481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452872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1538464"/>
                  </p:ext>
                </p:extLst>
              </p:nvPr>
            </p:nvGraphicFramePr>
            <p:xfrm>
              <a:off x="659740" y="3820276"/>
              <a:ext cx="3689268" cy="2871600"/>
            </p:xfrm>
            <a:graphic>
              <a:graphicData uri="http://schemas.openxmlformats.org/drawingml/2006/table">
                <a:tbl>
                  <a:tblPr firstRow="1" bandRow="1">
                    <a:tableStyleId>{08FB837D-C827-4EFA-A057-4D05807E0F7C}</a:tableStyleId>
                  </a:tblPr>
                  <a:tblGrid>
                    <a:gridCol w="1844634">
                      <a:extLst>
                        <a:ext uri="{9D8B030D-6E8A-4147-A177-3AD203B41FA5}">
                          <a16:colId xmlns:a16="http://schemas.microsoft.com/office/drawing/2014/main" val="1134584076"/>
                        </a:ext>
                      </a:extLst>
                    </a:gridCol>
                    <a:gridCol w="1844634">
                      <a:extLst>
                        <a:ext uri="{9D8B030D-6E8A-4147-A177-3AD203B41FA5}">
                          <a16:colId xmlns:a16="http://schemas.microsoft.com/office/drawing/2014/main" val="294300101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number of keywords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size of </a:t>
                          </a:r>
                          <a:r>
                            <a:rPr lang="en-US" altLang="zh-CN" dirty="0" err="1"/>
                            <a:t>TSets</a:t>
                          </a:r>
                          <a:r>
                            <a:rPr lang="en-US" altLang="zh-CN" dirty="0"/>
                            <a:t>(MB)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79428367"/>
                      </a:ext>
                    </a:extLst>
                  </a:tr>
                  <a:tr h="3719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0" t="-180328" r="-100330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86.58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65815107"/>
                      </a:ext>
                    </a:extLst>
                  </a:tr>
                  <a:tr h="3719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0" t="-280328" r="-100330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140.63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05287371"/>
                      </a:ext>
                    </a:extLst>
                  </a:tr>
                  <a:tr h="3719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0" t="-374194" r="-100330" b="-296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231.70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25114125"/>
                      </a:ext>
                    </a:extLst>
                  </a:tr>
                  <a:tr h="3719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0" t="-481967" r="-100330" b="-2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410.84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24223522"/>
                      </a:ext>
                    </a:extLst>
                  </a:tr>
                  <a:tr h="3719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0" t="-581967" r="-100330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68714429"/>
                      </a:ext>
                    </a:extLst>
                  </a:tr>
                  <a:tr h="3719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0" t="-681967" r="-100330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4528725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A888260D-8EAD-4DD2-B7B3-2A98C65705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0241449"/>
              </p:ext>
            </p:extLst>
          </p:nvPr>
        </p:nvGraphicFramePr>
        <p:xfrm>
          <a:off x="4937496" y="3815122"/>
          <a:ext cx="3689268" cy="2834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97495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err="1"/>
              <a:t>TSet</a:t>
            </a:r>
            <a:r>
              <a:rPr lang="zh-CN" altLang="en-US"/>
              <a:t>实例化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7452" y="5973287"/>
            <a:ext cx="8756072" cy="78377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b="0" dirty="0"/>
              <a:t>备注：因为实验的工作站正在建立索引，所以这里的数据是我用我的笔记本仿真的，但是趋势应该是一致的</a:t>
            </a:r>
            <a:endParaRPr lang="en-US" altLang="zh-CN" b="0" dirty="0"/>
          </a:p>
          <a:p>
            <a:endParaRPr lang="en-US" altLang="zh-CN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内容占位符 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2160955"/>
                  </p:ext>
                </p:extLst>
              </p:nvPr>
            </p:nvGraphicFramePr>
            <p:xfrm>
              <a:off x="156566" y="3099594"/>
              <a:ext cx="4345938" cy="2560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72969">
                      <a:extLst>
                        <a:ext uri="{9D8B030D-6E8A-4147-A177-3AD203B41FA5}">
                          <a16:colId xmlns:a16="http://schemas.microsoft.com/office/drawing/2014/main" val="437779532"/>
                        </a:ext>
                      </a:extLst>
                    </a:gridCol>
                    <a:gridCol w="2172969">
                      <a:extLst>
                        <a:ext uri="{9D8B030D-6E8A-4147-A177-3AD203B41FA5}">
                          <a16:colId xmlns:a16="http://schemas.microsoft.com/office/drawing/2014/main" val="3520098035"/>
                        </a:ext>
                      </a:extLst>
                    </a:gridCol>
                  </a:tblGrid>
                  <a:tr h="3155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number of keywords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searching time(</a:t>
                          </a:r>
                          <a:r>
                            <a:rPr lang="en-US" altLang="zh-CN" dirty="0" err="1"/>
                            <a:t>ms</a:t>
                          </a:r>
                          <a:r>
                            <a:rPr lang="en-US" altLang="zh-CN" dirty="0"/>
                            <a:t>)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60514576"/>
                      </a:ext>
                    </a:extLst>
                  </a:tr>
                  <a:tr h="31552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279.45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27915445"/>
                      </a:ext>
                    </a:extLst>
                  </a:tr>
                  <a:tr h="31552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mtClean="0">
                                        <a:latin typeface="Cambria Math" panose="02040503050406030204" pitchFamily="18" charset="0"/>
                                      </a:rPr>
                                      <m:t>17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378.41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4010526"/>
                      </a:ext>
                    </a:extLst>
                  </a:tr>
                  <a:tr h="31552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mtClean="0">
                                        <a:latin typeface="Cambria Math" panose="02040503050406030204" pitchFamily="18" charset="0"/>
                                      </a:rPr>
                                      <m:t>18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1148.46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5268391"/>
                      </a:ext>
                    </a:extLst>
                  </a:tr>
                  <a:tr h="31552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mtClean="0">
                                        <a:latin typeface="Cambria Math" panose="02040503050406030204" pitchFamily="18" charset="0"/>
                                      </a:rPr>
                                      <m:t>19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4859.77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96262511"/>
                      </a:ext>
                    </a:extLst>
                  </a:tr>
                  <a:tr h="31552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mtClean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2053776"/>
                      </a:ext>
                    </a:extLst>
                  </a:tr>
                  <a:tr h="31552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973421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内容占位符 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2160955"/>
                  </p:ext>
                </p:extLst>
              </p:nvPr>
            </p:nvGraphicFramePr>
            <p:xfrm>
              <a:off x="156566" y="3099594"/>
              <a:ext cx="4345938" cy="2560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72969">
                      <a:extLst>
                        <a:ext uri="{9D8B030D-6E8A-4147-A177-3AD203B41FA5}">
                          <a16:colId xmlns:a16="http://schemas.microsoft.com/office/drawing/2014/main" val="437779532"/>
                        </a:ext>
                      </a:extLst>
                    </a:gridCol>
                    <a:gridCol w="2172969">
                      <a:extLst>
                        <a:ext uri="{9D8B030D-6E8A-4147-A177-3AD203B41FA5}">
                          <a16:colId xmlns:a16="http://schemas.microsoft.com/office/drawing/2014/main" val="352009803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number of keywords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searching time(</a:t>
                          </a:r>
                          <a:r>
                            <a:rPr lang="en-US" altLang="zh-CN" dirty="0" err="1"/>
                            <a:t>ms</a:t>
                          </a:r>
                          <a:r>
                            <a:rPr lang="en-US" altLang="zh-CN" dirty="0"/>
                            <a:t>)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6051457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80" t="-108333" r="-101120" b="-5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279.45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2791544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80" t="-208333" r="-101120" b="-4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378.41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401052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80" t="-303279" r="-101120" b="-2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1148.46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526839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80" t="-410000" r="-101120" b="-2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4859.77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9626251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80" t="-510000" r="-101120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205377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80" t="-610000" r="-10112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973421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内容占位符 2"/>
          <p:cNvSpPr txBox="1">
            <a:spLocks/>
          </p:cNvSpPr>
          <p:nvPr/>
        </p:nvSpPr>
        <p:spPr>
          <a:xfrm>
            <a:off x="157452" y="1171397"/>
            <a:ext cx="8756072" cy="17261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randomly choose 3 keywords send to server to retrieve in encrypted database. </a:t>
            </a:r>
          </a:p>
          <a:p>
            <a:r>
              <a:rPr lang="en-US" altLang="zh-CN" dirty="0"/>
              <a:t>Note that the time below do not contain token </a:t>
            </a:r>
            <a:r>
              <a:rPr lang="en-US" altLang="zh-CN"/>
              <a:t>generation time</a:t>
            </a:r>
            <a:endParaRPr lang="en-US" altLang="zh-CN" dirty="0"/>
          </a:p>
        </p:txBody>
      </p:sp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712BBB3B-EB73-4E86-9672-1267B95B94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570135"/>
              </p:ext>
            </p:extLst>
          </p:nvPr>
        </p:nvGraphicFramePr>
        <p:xfrm>
          <a:off x="4571998" y="3099594"/>
          <a:ext cx="4345938" cy="256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14415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673" y="1246909"/>
            <a:ext cx="8756072" cy="155625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搜索时间其实和</a:t>
            </a:r>
            <a:r>
              <a:rPr lang="en-US" altLang="zh-CN" dirty="0"/>
              <a:t>w1</a:t>
            </a:r>
            <a:r>
              <a:rPr lang="zh-CN" altLang="en-US" dirty="0"/>
              <a:t>包含的文件个数有关，选取查询的关键词时候是不是应该注意</a:t>
            </a:r>
            <a:endParaRPr lang="en-US" altLang="zh-CN" dirty="0"/>
          </a:p>
          <a:p>
            <a:r>
              <a:rPr lang="en-US" altLang="zh-CN" dirty="0"/>
              <a:t>Cash</a:t>
            </a:r>
            <a:r>
              <a:rPr lang="zh-CN" altLang="en-US" dirty="0"/>
              <a:t>的实验中是通过控制结果集中文件名的个数来区分的，见下图：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819" y="2638270"/>
            <a:ext cx="5590852" cy="409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966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780</TotalTime>
  <Words>278</Words>
  <Application>Microsoft Office PowerPoint</Application>
  <PresentationFormat>全屏显示(4:3)</PresentationFormat>
  <Paragraphs>50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等线</vt:lpstr>
      <vt:lpstr>等线 Light</vt:lpstr>
      <vt:lpstr>楷体</vt:lpstr>
      <vt:lpstr>Arial</vt:lpstr>
      <vt:lpstr>Calibri</vt:lpstr>
      <vt:lpstr>Calibri Light</vt:lpstr>
      <vt:lpstr>Cambria Math</vt:lpstr>
      <vt:lpstr>Times New Roman</vt:lpstr>
      <vt:lpstr>Office 主题​​</vt:lpstr>
      <vt:lpstr>Cash实验汇报</vt:lpstr>
      <vt:lpstr>实验策略</vt:lpstr>
      <vt:lpstr>索引大小</vt:lpstr>
      <vt:lpstr>TSet实例化</vt:lpstr>
      <vt:lpstr>思考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张中俊</dc:creator>
  <cp:lastModifiedBy>中俊 张</cp:lastModifiedBy>
  <cp:revision>190</cp:revision>
  <dcterms:created xsi:type="dcterms:W3CDTF">2018-03-23T00:53:33Z</dcterms:created>
  <dcterms:modified xsi:type="dcterms:W3CDTF">2018-04-15T11:00:50Z</dcterms:modified>
</cp:coreProperties>
</file>