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62" r:id="rId6"/>
    <p:sldId id="260" r:id="rId7"/>
    <p:sldId id="261" r:id="rId8"/>
    <p:sldId id="258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64" y="9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8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558"/>
            <a:ext cx="9144001" cy="71944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50288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6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1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99E4-3C1B-4BA8-BE4E-1A87EEED1177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Cash</a:t>
            </a:r>
            <a:r>
              <a:rPr lang="zh-CN" altLang="en-US" dirty="0"/>
              <a:t>方案实现架构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77718" y="3822492"/>
            <a:ext cx="4523282" cy="1435308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汇报人：张中俊</a:t>
            </a:r>
          </a:p>
        </p:txBody>
      </p:sp>
    </p:spTree>
    <p:extLst>
      <p:ext uri="{BB962C8B-B14F-4D97-AF65-F5344CB8AC3E}">
        <p14:creationId xmlns:p14="http://schemas.microsoft.com/office/powerpoint/2010/main" val="18658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搜索的详细步骤</a:t>
            </a:r>
            <a:r>
              <a:rPr lang="en-US" altLang="zh-CN" sz="4000" dirty="0"/>
              <a:t>——</a:t>
            </a:r>
            <a:r>
              <a:rPr lang="zh-CN" altLang="en-US" sz="4000" dirty="0"/>
              <a:t>服务器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</a:t>
                </a:r>
                <a:r>
                  <a:rPr lang="en-US" altLang="zh-CN" dirty="0"/>
                  <a:t>stag</a:t>
                </a:r>
                <a:r>
                  <a:rPr lang="zh-CN" altLang="en-US" dirty="0"/>
                  <a:t>找到</a:t>
                </a:r>
                <a:r>
                  <a:rPr lang="en-US" altLang="zh-CN" dirty="0"/>
                  <a:t>t</a:t>
                </a:r>
              </a:p>
              <a:p>
                <a:r>
                  <a:rPr lang="en-US" altLang="zh-CN" dirty="0"/>
                  <a:t>t</a:t>
                </a:r>
                <a:r>
                  <a:rPr lang="zh-CN" altLang="en-US" dirty="0"/>
                  <a:t>中的每一个</a:t>
                </a:r>
                <a:r>
                  <a:rPr lang="en-US" altLang="zh-CN" dirty="0" err="1"/>
                  <a:t>t_item</a:t>
                </a:r>
                <a:r>
                  <a:rPr lang="zh-CN" altLang="en-US" dirty="0"/>
                  <a:t>都是备选答案，且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遍历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中的每一个</a:t>
                </a:r>
                <a:r>
                  <a:rPr lang="en-US" altLang="zh-CN" dirty="0" err="1"/>
                  <a:t>t_item</a:t>
                </a:r>
                <a:r>
                  <a:rPr lang="zh-CN" altLang="en-US" dirty="0"/>
                  <a:t>，从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开始检查（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w1</a:t>
                </a:r>
                <a:r>
                  <a:rPr lang="zh-CN" altLang="en-US" dirty="0"/>
                  <a:t>，肯定满足），如果都有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𝑥𝑡𝑜𝑘𝑒𝑛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𝑋𝑆𝑒𝑡𝑠</m:t>
                    </m:r>
                  </m:oMath>
                </a14:m>
                <a:r>
                  <a:rPr lang="zh-CN" altLang="en-US" dirty="0"/>
                  <a:t>，则第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个</a:t>
                </a:r>
                <a:r>
                  <a:rPr lang="en-US" altLang="zh-CN" dirty="0" err="1"/>
                  <a:t>t_item</a:t>
                </a:r>
                <a:r>
                  <a:rPr lang="zh-CN" altLang="en-US" dirty="0"/>
                  <a:t>就是答案</a:t>
                </a:r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3" t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221673" y="4227226"/>
                <a:ext cx="8756072" cy="2330970"/>
              </a:xfrm>
              <a:prstGeom prst="rect">
                <a:avLst/>
              </a:prstGeom>
              <a:ln w="25400"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dirty="0">
                  <a:solidFill>
                    <a:schemeClr val="accent6"/>
                  </a:solidFill>
                </a:endParaRPr>
              </a:p>
              <a:p>
                <a:r>
                  <a:rPr lang="zh-CN" altLang="en-US" dirty="0">
                    <a:solidFill>
                      <a:schemeClr val="accent6"/>
                    </a:solidFill>
                  </a:rPr>
                  <a:t>索引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𝑥𝑡𝑜𝑘𝑒𝑛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solidFill>
                    <a:schemeClr val="accent6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3" y="4227226"/>
                <a:ext cx="8756072" cy="2330970"/>
              </a:xfrm>
              <a:prstGeom prst="rect">
                <a:avLst/>
              </a:prstGeom>
              <a:blipFill>
                <a:blip r:embed="rId3"/>
                <a:stretch>
                  <a:fillRect l="-1110"/>
                </a:stretch>
              </a:blipFill>
              <a:ln w="254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TSet</a:t>
            </a:r>
            <a:r>
              <a:rPr lang="zh-CN" altLang="en-US" dirty="0"/>
              <a:t>实例化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TSet</a:t>
                </a:r>
                <a:r>
                  <a:rPr lang="zh-CN" altLang="en-US" dirty="0"/>
                  <a:t>定义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𝑇𝑆𝑒𝑡𝑆𝑒𝑡𝑢𝑝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𝑇𝑆𝑒𝑡𝐺𝑒𝑡𝑇𝑎𝑔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𝑇𝑆𝑒𝑡𝑅𝑒𝑡𝑟𝑖𝑒𝑣𝑒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TSet</a:t>
                </a:r>
                <a:r>
                  <a:rPr lang="zh-CN" altLang="en-US" dirty="0"/>
                  <a:t>正确性：只需满足对于所有的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m:rPr>
                        <m:nor/>
                      </m:rPr>
                      <a:rPr lang="zh-CN" altLang="en-US" i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𝑇𝑆𝑒𝑡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𝑇𝑆𝑒𝑡𝑆𝑒𝑡𝑢𝑝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    2.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𝑇𝑆𝑒𝑡𝐺𝑒𝑡𝑇𝑎𝑔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则一定有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𝑇𝑆𝑒𝑡𝑅𝑒𝑡𝑟𝑖𝑒𝑣𝑒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𝑇𝑆𝑒𝑡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4" t="-2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2479120" y="3541746"/>
            <a:ext cx="4177747" cy="3017875"/>
            <a:chOff x="2479120" y="3541746"/>
            <a:chExt cx="4177747" cy="3017875"/>
          </a:xfrm>
        </p:grpSpPr>
        <p:sp>
          <p:nvSpPr>
            <p:cNvPr id="6" name="文本框 5"/>
            <p:cNvSpPr txBox="1"/>
            <p:nvPr/>
          </p:nvSpPr>
          <p:spPr>
            <a:xfrm>
              <a:off x="2479120" y="6097956"/>
              <a:ext cx="4177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图：</a:t>
              </a:r>
              <a:r>
                <a: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Cash</a:t>
              </a:r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给出的一种</a:t>
              </a:r>
              <a:r>
                <a:rPr lang="en-US" altLang="zh-CN" sz="24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TSet</a:t>
              </a:r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方案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28" y="3541746"/>
              <a:ext cx="3596720" cy="2320465"/>
            </a:xfrm>
            <a:prstGeom prst="rect">
              <a:avLst/>
            </a:prstGeom>
          </p:spPr>
        </p:pic>
      </p:grpSp>
      <p:cxnSp>
        <p:nvCxnSpPr>
          <p:cNvPr id="15" name="直接连接符 14"/>
          <p:cNvCxnSpPr>
            <a:cxnSpLocks/>
          </p:cNvCxnSpPr>
          <p:nvPr/>
        </p:nvCxnSpPr>
        <p:spPr>
          <a:xfrm>
            <a:off x="508001" y="3408919"/>
            <a:ext cx="82652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TSet</a:t>
            </a:r>
            <a:r>
              <a:rPr lang="zh-CN" altLang="en-US" dirty="0"/>
              <a:t>实例化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给定安全参数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，给出两个</a:t>
                </a:r>
                <a:r>
                  <a:rPr lang="en-US" altLang="zh-CN" dirty="0"/>
                  <a:t>PRF</a:t>
                </a:r>
                <a:r>
                  <a:rPr lang="zh-CN" altLang="en-US" dirty="0"/>
                  <a:t>和一个哈希函数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输入为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zh-CN" altLang="en-US" dirty="0"/>
                  <a:t>中的整数和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𝑠𝑡𝑎𝑔</m:t>
                    </m:r>
                  </m:oMath>
                </a14:m>
                <a:r>
                  <a:rPr lang="zh-CN" altLang="en-US" dirty="0"/>
                  <a:t>   输出为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en-US" altLang="zh-CN" b="0" dirty="0"/>
                  <a:t>: </a:t>
                </a:r>
                <a:r>
                  <a:rPr lang="zh-CN" altLang="en-US" b="0" dirty="0"/>
                  <a:t>将关键词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映射</m:t>
                    </m:r>
                  </m:oMath>
                </a14:m>
                <a:r>
                  <a:rPr lang="zh-CN" altLang="en-US" b="0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𝑠𝑡𝑎𝑔</m:t>
                    </m:r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b="0" dirty="0"/>
                  <a:t>: </a:t>
                </a:r>
                <a:r>
                  <a:rPr lang="zh-CN" altLang="en-US" b="0" dirty="0"/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映射为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en-US" altLang="zh-CN" b="0" dirty="0" err="1"/>
                  <a:t>TSetSetup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对每个关键词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对关键词的每一个文件名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𝑟𝑒𝑐𝑜𝑟𝑑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/>
                  <a:t>，最后一个文件名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将</a:t>
                </a:r>
                <a:r>
                  <a:rPr lang="en-US" altLang="zh-CN" b="0" dirty="0"/>
                  <a:t>record</a:t>
                </a:r>
                <a:r>
                  <a:rPr lang="zh-CN" altLang="en-US" b="0" dirty="0"/>
                  <a:t>放在</a:t>
                </a:r>
                <a:r>
                  <a:rPr lang="en-US" altLang="zh-CN" b="0" dirty="0" err="1"/>
                  <a:t>Tset</a:t>
                </a:r>
                <a:r>
                  <a:rPr lang="zh-CN" altLang="en-US" b="0" dirty="0"/>
                  <a:t>矩阵的第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行中</a:t>
                </a:r>
                <a:endParaRPr lang="en-US" altLang="zh-CN" b="0" dirty="0"/>
              </a:p>
              <a:p>
                <a:r>
                  <a:rPr lang="en-US" altLang="zh-CN" b="0" dirty="0" err="1"/>
                  <a:t>TSetRetrieve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计算得到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遍历</a:t>
                </a:r>
                <a:r>
                  <a:rPr lang="en-US" altLang="zh-CN" b="0" dirty="0" err="1"/>
                  <a:t>TSet</a:t>
                </a:r>
                <a:r>
                  <a:rPr lang="zh-CN" altLang="en-US" b="0" dirty="0"/>
                  <a:t>的第</a:t>
                </a:r>
                <a:r>
                  <a:rPr lang="en-US" altLang="zh-CN" b="0" dirty="0"/>
                  <a:t>b</a:t>
                </a:r>
                <a:r>
                  <a:rPr lang="zh-CN" altLang="en-US" b="0" dirty="0"/>
                  <a:t>行，将</a:t>
                </a:r>
                <a:r>
                  <a:rPr lang="en-US" altLang="zh-CN" b="0" dirty="0"/>
                  <a:t>record</a:t>
                </a:r>
                <a:r>
                  <a:rPr lang="zh-CN" altLang="en-US" b="0" dirty="0"/>
                  <a:t>的</a:t>
                </a:r>
                <a:r>
                  <a:rPr lang="en-US" altLang="zh-CN" b="0" dirty="0"/>
                  <a:t>value</a:t>
                </a:r>
                <a:r>
                  <a:rPr lang="zh-CN" altLang="en-US" dirty="0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b="0" dirty="0"/>
                  <a:t>提取出来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/>
                  <a:t>，停止搜索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4" t="-2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4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Cash</a:t>
            </a:r>
            <a:r>
              <a:rPr lang="zh-CN" altLang="en-US" dirty="0"/>
              <a:t>方案的总览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4542020"/>
                <a:ext cx="8756072" cy="23159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索引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索引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搜索的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𝑥𝑡𝑜𝑘𝑒𝑛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搜索：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𝑥𝑡𝑜𝑘𝑒𝑛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𝑋𝑆𝑒𝑡𝑠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4542020"/>
                <a:ext cx="8756072" cy="2315980"/>
              </a:xfrm>
              <a:blipFill>
                <a:blip r:embed="rId2"/>
                <a:stretch>
                  <a:fillRect l="-1253" t="-526" b="-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>
            <a:cxnSpLocks/>
          </p:cNvCxnSpPr>
          <p:nvPr/>
        </p:nvCxnSpPr>
        <p:spPr>
          <a:xfrm>
            <a:off x="391886" y="2998890"/>
            <a:ext cx="82652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14820" y="1506239"/>
            <a:ext cx="332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图：</a:t>
            </a:r>
            <a:r>
              <a:rPr lang="en-US" altLang="zh-CN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TSets</a:t>
            </a:r>
            <a:r>
              <a:rPr lang="zh-CN" alt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3422133"/>
            <a:ext cx="340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图：</a:t>
            </a:r>
            <a:r>
              <a:rPr lang="en-US" altLang="zh-CN" sz="3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XSets</a:t>
            </a:r>
            <a:r>
              <a:rPr lang="zh-CN" alt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的结构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026"/>
            <a:ext cx="5530532" cy="1911142"/>
          </a:xfrm>
          <a:prstGeom prst="rect">
            <a:avLst/>
          </a:prstGeom>
        </p:spPr>
      </p:pic>
      <p:cxnSp>
        <p:nvCxnSpPr>
          <p:cNvPr id="19" name="直接连接符 18"/>
          <p:cNvCxnSpPr>
            <a:cxnSpLocks/>
          </p:cNvCxnSpPr>
          <p:nvPr/>
        </p:nvCxnSpPr>
        <p:spPr>
          <a:xfrm>
            <a:off x="486888" y="4450341"/>
            <a:ext cx="81702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07" y="3117396"/>
            <a:ext cx="4591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如何存储原始文件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redis</a:t>
            </a:r>
            <a:r>
              <a:rPr lang="zh-CN" altLang="en-US" dirty="0"/>
              <a:t>数据库存储，原因如下：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no-</a:t>
            </a:r>
            <a:r>
              <a:rPr lang="en-US" altLang="zh-CN" dirty="0" err="1"/>
              <a:t>sql</a:t>
            </a:r>
            <a:r>
              <a:rPr lang="zh-CN" altLang="en-US" dirty="0"/>
              <a:t>类型的数据库，完美契合关键词</a:t>
            </a:r>
            <a:r>
              <a:rPr lang="en-US" altLang="zh-CN" dirty="0"/>
              <a:t>-</a:t>
            </a:r>
            <a:r>
              <a:rPr lang="zh-CN" altLang="en-US" dirty="0"/>
              <a:t>文件名的数据形式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内存型数据库，读取速度快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3099"/>
            <a:ext cx="9144000" cy="31404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1221" y="609795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图：整体架构</a:t>
            </a:r>
          </a:p>
        </p:txBody>
      </p:sp>
    </p:spTree>
    <p:extLst>
      <p:ext uri="{BB962C8B-B14F-4D97-AF65-F5344CB8AC3E}">
        <p14:creationId xmlns:p14="http://schemas.microsoft.com/office/powerpoint/2010/main" val="350057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如何存储</a:t>
            </a:r>
            <a:r>
              <a:rPr lang="en-US" altLang="zh-CN" dirty="0" err="1"/>
              <a:t>TSet</a:t>
            </a:r>
            <a:r>
              <a:rPr lang="zh-CN" altLang="en-US" dirty="0"/>
              <a:t>和</a:t>
            </a:r>
            <a:r>
              <a:rPr lang="en-US" altLang="zh-CN" dirty="0" err="1"/>
              <a:t>XSet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 err="1"/>
              <a:t>MySql</a:t>
            </a:r>
            <a:r>
              <a:rPr lang="zh-CN" altLang="en-US" dirty="0"/>
              <a:t>数据库中</a:t>
            </a:r>
            <a:endParaRPr lang="en-US" altLang="zh-CN" dirty="0"/>
          </a:p>
          <a:p>
            <a:r>
              <a:rPr lang="zh-CN" altLang="en-US" dirty="0"/>
              <a:t>存储类型主要考虑在搜索时候各个字段的行为：</a:t>
            </a:r>
            <a:endParaRPr lang="en-US" altLang="zh-CN" dirty="0"/>
          </a:p>
          <a:p>
            <a:pPr lvl="1">
              <a:spcAft>
                <a:spcPts val="200"/>
              </a:spcAft>
            </a:pPr>
            <a:r>
              <a:rPr lang="zh-CN" altLang="en-US" dirty="0"/>
              <a:t>在搜索中，</a:t>
            </a:r>
            <a:r>
              <a:rPr lang="en-US" altLang="zh-CN" dirty="0" err="1"/>
              <a:t>XSets</a:t>
            </a:r>
            <a:r>
              <a:rPr lang="zh-CN" altLang="en-US" dirty="0"/>
              <a:t>中主要是做匹配，存储为字符串类型即可，长度为</a:t>
            </a:r>
            <a:r>
              <a:rPr lang="en-US" altLang="zh-CN" dirty="0"/>
              <a:t>311</a:t>
            </a:r>
            <a:r>
              <a:rPr lang="zh-CN" altLang="en-US" dirty="0"/>
              <a:t>，分配</a:t>
            </a:r>
            <a:r>
              <a:rPr lang="en-US" altLang="zh-CN" dirty="0"/>
              <a:t>400</a:t>
            </a:r>
            <a:r>
              <a:rPr lang="zh-CN" altLang="en-US" dirty="0"/>
              <a:t>的长度</a:t>
            </a:r>
          </a:p>
          <a:p>
            <a:pPr lvl="1">
              <a:spcAft>
                <a:spcPts val="200"/>
              </a:spcAft>
            </a:pPr>
            <a:r>
              <a:rPr lang="zh-CN" altLang="en-US" dirty="0"/>
              <a:t>在搜索中，</a:t>
            </a:r>
            <a:r>
              <a:rPr lang="en-US" altLang="zh-CN" dirty="0" err="1"/>
              <a:t>TSets</a:t>
            </a:r>
            <a:r>
              <a:rPr lang="zh-CN" altLang="en-US" dirty="0"/>
              <a:t>中的</a:t>
            </a:r>
            <a:r>
              <a:rPr lang="en-US" altLang="zh-CN" dirty="0"/>
              <a:t>stag</a:t>
            </a:r>
            <a:r>
              <a:rPr lang="zh-CN" altLang="en-US" dirty="0"/>
              <a:t>也是为了做匹配，存储为字符串类型即可，测试下长度为</a:t>
            </a:r>
            <a:r>
              <a:rPr lang="en-US" altLang="zh-CN" dirty="0"/>
              <a:t>74</a:t>
            </a:r>
            <a:r>
              <a:rPr lang="zh-CN" altLang="en-US" dirty="0"/>
              <a:t>，分配</a:t>
            </a:r>
            <a:r>
              <a:rPr lang="en-US" altLang="zh-CN" dirty="0"/>
              <a:t>100</a:t>
            </a:r>
            <a:r>
              <a:rPr lang="zh-CN" altLang="en-US" dirty="0"/>
              <a:t>的长度</a:t>
            </a:r>
          </a:p>
          <a:p>
            <a:pPr lvl="1">
              <a:spcAft>
                <a:spcPts val="200"/>
              </a:spcAft>
            </a:pPr>
            <a:r>
              <a:rPr lang="zh-CN" altLang="en-US" dirty="0"/>
              <a:t>在搜索中，需要密文</a:t>
            </a:r>
            <a:r>
              <a:rPr lang="en-US" altLang="zh-CN" dirty="0"/>
              <a:t>e </a:t>
            </a:r>
            <a:r>
              <a:rPr lang="zh-CN" altLang="en-US" dirty="0"/>
              <a:t>和 索引</a:t>
            </a:r>
            <a:r>
              <a:rPr lang="en-US" altLang="zh-CN" dirty="0"/>
              <a:t>y</a:t>
            </a:r>
            <a:r>
              <a:rPr lang="zh-CN" altLang="en-US" dirty="0"/>
              <a:t>，我们将其存储为</a:t>
            </a:r>
            <a:r>
              <a:rPr lang="en-US" altLang="zh-CN" dirty="0"/>
              <a:t>blob</a:t>
            </a:r>
            <a:r>
              <a:rPr lang="zh-CN" altLang="en-US" dirty="0"/>
              <a:t>类型，之后再反序列化为</a:t>
            </a:r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 err="1"/>
              <a:t>t_item</a:t>
            </a:r>
            <a:r>
              <a:rPr lang="en-US" altLang="zh-CN" dirty="0"/>
              <a:t>&gt;</a:t>
            </a:r>
            <a:r>
              <a:rPr lang="zh-CN" altLang="en-US" dirty="0"/>
              <a:t>对象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22" y="4520991"/>
            <a:ext cx="5229955" cy="19910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21044" y="6467024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图：数据库的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E-R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18894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如何存储</a:t>
            </a:r>
            <a:r>
              <a:rPr lang="en-US" altLang="zh-CN" dirty="0"/>
              <a:t>Master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本算法设计到的</a:t>
            </a:r>
            <a:r>
              <a:rPr lang="en-US" altLang="zh-CN" dirty="0"/>
              <a:t>Master Key</a:t>
            </a:r>
            <a:r>
              <a:rPr lang="zh-CN" altLang="en-US" dirty="0"/>
              <a:t>包括：</a:t>
            </a:r>
          </a:p>
          <a:p>
            <a:pPr lvl="1"/>
            <a:r>
              <a:rPr lang="en-US" altLang="zh-CN" dirty="0"/>
              <a:t>KI</a:t>
            </a:r>
            <a:r>
              <a:rPr lang="zh-CN" altLang="en-US" dirty="0"/>
              <a:t>：用于生成索引</a:t>
            </a:r>
            <a:r>
              <a:rPr lang="en-US" altLang="zh-CN" dirty="0"/>
              <a:t>y</a:t>
            </a:r>
            <a:endParaRPr lang="zh-CN" altLang="en-US" dirty="0"/>
          </a:p>
          <a:p>
            <a:pPr lvl="1"/>
            <a:r>
              <a:rPr lang="en-US" altLang="zh-CN" dirty="0" err="1"/>
              <a:t>Kz</a:t>
            </a:r>
            <a:r>
              <a:rPr lang="zh-CN" altLang="en-US" dirty="0"/>
              <a:t>：用于生成索引</a:t>
            </a:r>
            <a:r>
              <a:rPr lang="en-US" altLang="zh-CN" dirty="0"/>
              <a:t>y</a:t>
            </a:r>
          </a:p>
          <a:p>
            <a:pPr lvl="1"/>
            <a:r>
              <a:rPr lang="en-US" altLang="zh-CN" dirty="0" err="1"/>
              <a:t>Kx</a:t>
            </a:r>
            <a:r>
              <a:rPr lang="zh-CN" altLang="en-US" dirty="0"/>
              <a:t>：用于生成索引</a:t>
            </a:r>
            <a:r>
              <a:rPr lang="en-US" altLang="zh-CN" dirty="0"/>
              <a:t>x</a:t>
            </a:r>
            <a:endParaRPr lang="zh-CN" altLang="en-US" dirty="0"/>
          </a:p>
          <a:p>
            <a:pPr lvl="1"/>
            <a:r>
              <a:rPr lang="en-US" altLang="zh-CN" dirty="0"/>
              <a:t>Ks</a:t>
            </a:r>
            <a:r>
              <a:rPr lang="zh-CN" altLang="en-US" dirty="0"/>
              <a:t>：用于生成加密文件名的密钥</a:t>
            </a:r>
            <a:r>
              <a:rPr lang="en-US" altLang="zh-CN" dirty="0" err="1"/>
              <a:t>Ke</a:t>
            </a:r>
            <a:endParaRPr lang="zh-CN" altLang="en-US" dirty="0"/>
          </a:p>
          <a:p>
            <a:pPr lvl="1"/>
            <a:r>
              <a:rPr lang="en-US" altLang="zh-CN" dirty="0" err="1"/>
              <a:t>Kt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：双线性对的生成元</a:t>
            </a:r>
            <a:endParaRPr lang="en-US" altLang="zh-CN" dirty="0"/>
          </a:p>
          <a:p>
            <a:r>
              <a:rPr lang="zh-CN" altLang="en-US" dirty="0"/>
              <a:t>把他们序列化到</a:t>
            </a:r>
            <a:r>
              <a:rPr lang="en-US" altLang="zh-CN" dirty="0"/>
              <a:t>txt</a:t>
            </a:r>
            <a:r>
              <a:rPr lang="zh-CN" altLang="en-US" dirty="0"/>
              <a:t>文本文件中，用到的时候再反序列化出来。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pairing</a:t>
            </a:r>
            <a:r>
              <a:rPr lang="zh-CN" altLang="en-US" dirty="0"/>
              <a:t>不必存储，因为我们使用的</a:t>
            </a:r>
            <a:r>
              <a:rPr lang="en-US" altLang="zh-CN" dirty="0"/>
              <a:t>pairing</a:t>
            </a:r>
            <a:r>
              <a:rPr lang="zh-CN" altLang="en-US" dirty="0"/>
              <a:t>是固定的</a:t>
            </a:r>
          </a:p>
        </p:txBody>
      </p:sp>
    </p:spTree>
    <p:extLst>
      <p:ext uri="{BB962C8B-B14F-4D97-AF65-F5344CB8AC3E}">
        <p14:creationId xmlns:p14="http://schemas.microsoft.com/office/powerpoint/2010/main" val="141036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一个小想法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密文</a:t>
            </a:r>
            <a:r>
              <a:rPr lang="en-US" altLang="zh-CN" dirty="0"/>
              <a:t>e</a:t>
            </a:r>
            <a:r>
              <a:rPr lang="zh-CN" altLang="en-US" dirty="0"/>
              <a:t>是冗余的</a:t>
            </a:r>
            <a:endParaRPr lang="en-US" altLang="zh-CN" dirty="0"/>
          </a:p>
          <a:p>
            <a:r>
              <a:rPr lang="en-US" altLang="zh-CN" dirty="0" err="1"/>
              <a:t>EDBSetup</a:t>
            </a:r>
            <a:r>
              <a:rPr lang="zh-CN" altLang="en-US" dirty="0"/>
              <a:t>算法中的算法框架：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w in W:</a:t>
            </a:r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en-US" altLang="zh-CN" dirty="0" err="1"/>
              <a:t>ind</a:t>
            </a:r>
            <a:r>
              <a:rPr lang="en-US" altLang="zh-CN" dirty="0"/>
              <a:t> in </a:t>
            </a:r>
            <a:r>
              <a:rPr lang="en-US" altLang="zh-CN" dirty="0" err="1"/>
              <a:t>DB.get</a:t>
            </a:r>
            <a:r>
              <a:rPr lang="en-US" altLang="zh-CN" dirty="0"/>
              <a:t>(w):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生成</a:t>
            </a:r>
            <a:r>
              <a:rPr lang="en-US" altLang="zh-CN" dirty="0"/>
              <a:t>e</a:t>
            </a:r>
          </a:p>
          <a:p>
            <a:pPr marL="0" indent="0">
              <a:buNone/>
            </a:pPr>
            <a:r>
              <a:rPr lang="zh-CN" altLang="en-US" dirty="0"/>
              <a:t>这样的话，文件名的密文是冗余的。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如何修改方案，使得只生成一次文件名即可。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950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搜索的详细步骤</a:t>
            </a:r>
            <a:r>
              <a:rPr lang="en-US" altLang="zh-CN" sz="4000" dirty="0"/>
              <a:t>——</a:t>
            </a:r>
            <a:r>
              <a:rPr lang="zh-CN" altLang="en-US" sz="4000" dirty="0"/>
              <a:t>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首先做出预测，含有关键词</a:t>
            </a:r>
            <a:r>
              <a:rPr lang="en-US" altLang="zh-CN" dirty="0"/>
              <a:t>w1</a:t>
            </a:r>
            <a:r>
              <a:rPr lang="zh-CN" altLang="en-US" dirty="0"/>
              <a:t>的文件不超过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接着生成如下的</a:t>
            </a:r>
            <a:r>
              <a:rPr lang="en-US" altLang="zh-CN" dirty="0" err="1"/>
              <a:t>xtoken</a:t>
            </a:r>
            <a:r>
              <a:rPr lang="zh-CN" altLang="en-US" dirty="0"/>
              <a:t>矩阵，其中</a:t>
            </a:r>
            <a:r>
              <a:rPr lang="en-US" altLang="zh-CN" dirty="0" err="1"/>
              <a:t>kws</a:t>
            </a:r>
            <a:r>
              <a:rPr lang="zh-CN" altLang="en-US" dirty="0"/>
              <a:t>是所有搜索的关键词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生成</a:t>
            </a:r>
            <a:r>
              <a:rPr lang="en-US" altLang="zh-CN" dirty="0"/>
              <a:t>w1</a:t>
            </a:r>
            <a:r>
              <a:rPr lang="zh-CN" altLang="en-US" dirty="0"/>
              <a:t>对应的</a:t>
            </a:r>
            <a:r>
              <a:rPr lang="en-US" altLang="zh-CN" dirty="0"/>
              <a:t>stag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提交</a:t>
            </a:r>
            <a:r>
              <a:rPr lang="en-US" altLang="zh-CN" dirty="0"/>
              <a:t>stag </a:t>
            </a:r>
            <a:r>
              <a:rPr lang="zh-CN" altLang="en-US" dirty="0"/>
              <a:t>和 </a:t>
            </a:r>
            <a:r>
              <a:rPr lang="en-US" altLang="zh-CN" dirty="0" err="1"/>
              <a:t>xtoken</a:t>
            </a:r>
            <a:r>
              <a:rPr lang="zh-CN" altLang="en-US" dirty="0"/>
              <a:t>到服务器</a:t>
            </a:r>
            <a:endParaRPr lang="en-US" altLang="zh-CN" dirty="0"/>
          </a:p>
        </p:txBody>
      </p:sp>
      <p:graphicFrame>
        <p:nvGraphicFramePr>
          <p:cNvPr id="4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117272"/>
              </p:ext>
            </p:extLst>
          </p:nvPr>
        </p:nvGraphicFramePr>
        <p:xfrm>
          <a:off x="222680" y="3705938"/>
          <a:ext cx="875506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013">
                  <a:extLst>
                    <a:ext uri="{9D8B030D-6E8A-4147-A177-3AD203B41FA5}">
                      <a16:colId xmlns:a16="http://schemas.microsoft.com/office/drawing/2014/main" val="2221550109"/>
                    </a:ext>
                  </a:extLst>
                </a:gridCol>
                <a:gridCol w="1751013">
                  <a:extLst>
                    <a:ext uri="{9D8B030D-6E8A-4147-A177-3AD203B41FA5}">
                      <a16:colId xmlns:a16="http://schemas.microsoft.com/office/drawing/2014/main" val="432408653"/>
                    </a:ext>
                  </a:extLst>
                </a:gridCol>
                <a:gridCol w="1751013">
                  <a:extLst>
                    <a:ext uri="{9D8B030D-6E8A-4147-A177-3AD203B41FA5}">
                      <a16:colId xmlns:a16="http://schemas.microsoft.com/office/drawing/2014/main" val="3416612292"/>
                    </a:ext>
                  </a:extLst>
                </a:gridCol>
                <a:gridCol w="1751013">
                  <a:extLst>
                    <a:ext uri="{9D8B030D-6E8A-4147-A177-3AD203B41FA5}">
                      <a16:colId xmlns:a16="http://schemas.microsoft.com/office/drawing/2014/main" val="2206982611"/>
                    </a:ext>
                  </a:extLst>
                </a:gridCol>
                <a:gridCol w="1751013">
                  <a:extLst>
                    <a:ext uri="{9D8B030D-6E8A-4147-A177-3AD203B41FA5}">
                      <a16:colId xmlns:a16="http://schemas.microsoft.com/office/drawing/2014/main" val="16288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r>
                        <a:rPr lang="en-US" altLang="zh-CN" sz="3200" dirty="0"/>
                        <a:t> = 1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i = 2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……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r>
                        <a:rPr lang="en-US" altLang="zh-CN" sz="3200" dirty="0"/>
                        <a:t> = |</a:t>
                      </a:r>
                      <a:r>
                        <a:rPr lang="en-US" altLang="zh-CN" sz="3200" dirty="0" err="1"/>
                        <a:t>kws</a:t>
                      </a:r>
                      <a:r>
                        <a:rPr lang="en-US" altLang="zh-CN" sz="3200" dirty="0"/>
                        <a:t>|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c=0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11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c=1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52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……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10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c=99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56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1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671</Words>
  <Application>Microsoft Office PowerPoint</Application>
  <PresentationFormat>全屏显示(4:3)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楷体</vt:lpstr>
      <vt:lpstr>Arial</vt:lpstr>
      <vt:lpstr>Calibri</vt:lpstr>
      <vt:lpstr>Calibri Light</vt:lpstr>
      <vt:lpstr>Cambria Math</vt:lpstr>
      <vt:lpstr>Times New Roman</vt:lpstr>
      <vt:lpstr>Office 主题​​</vt:lpstr>
      <vt:lpstr>Cash方案实现架构</vt:lpstr>
      <vt:lpstr>TSet实例化</vt:lpstr>
      <vt:lpstr>TSet实例化</vt:lpstr>
      <vt:lpstr>Cash方案的总览</vt:lpstr>
      <vt:lpstr>如何存储原始文件</vt:lpstr>
      <vt:lpstr>如何存储TSet和XSet</vt:lpstr>
      <vt:lpstr>如何存储Master Key</vt:lpstr>
      <vt:lpstr>一个小想法</vt:lpstr>
      <vt:lpstr>搜索的详细步骤——客户端</vt:lpstr>
      <vt:lpstr>搜索的详细步骤——服务器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张中俊</dc:creator>
  <cp:lastModifiedBy>张中俊</cp:lastModifiedBy>
  <cp:revision>115</cp:revision>
  <dcterms:created xsi:type="dcterms:W3CDTF">2018-03-23T00:53:33Z</dcterms:created>
  <dcterms:modified xsi:type="dcterms:W3CDTF">2018-04-02T06:46:22Z</dcterms:modified>
</cp:coreProperties>
</file>