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61" r:id="rId6"/>
    <p:sldId id="267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458" y="90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"/>
            <a:ext cx="9144000" cy="6856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4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8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"/>
            <a:ext cx="9144000" cy="6856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558"/>
            <a:ext cx="9144001" cy="71944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191490"/>
            <a:ext cx="8756072" cy="502889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6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2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6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1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5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1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99E4-3C1B-4BA8-BE4E-1A87EEED1177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9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299E4-3C1B-4BA8-BE4E-1A87EEED1177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8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Sun</a:t>
            </a:r>
            <a:r>
              <a:rPr lang="zh-CN" altLang="en-US" dirty="0"/>
              <a:t>方案实现架构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77718" y="3822492"/>
            <a:ext cx="4523282" cy="1435308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汇报人：张中俊</a:t>
            </a:r>
          </a:p>
        </p:txBody>
      </p:sp>
    </p:spTree>
    <p:extLst>
      <p:ext uri="{BB962C8B-B14F-4D97-AF65-F5344CB8AC3E}">
        <p14:creationId xmlns:p14="http://schemas.microsoft.com/office/powerpoint/2010/main" val="186580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Sun</a:t>
            </a:r>
            <a:r>
              <a:rPr lang="zh-CN" altLang="en-US" dirty="0"/>
              <a:t>方案的总览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1673" y="4542020"/>
                <a:ext cx="8756072" cy="231598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sup>
                        </m:sSub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索引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索引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𝑖𝑛𝑑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搜索的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𝑥𝑡𝑜𝑘𝑒𝑛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搜索：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𝑥𝑡𝑜𝑘𝑒𝑛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𝑋𝑆𝑒𝑡𝑠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4542020"/>
                <a:ext cx="8756072" cy="2315980"/>
              </a:xfrm>
              <a:blipFill>
                <a:blip r:embed="rId2"/>
                <a:stretch>
                  <a:fillRect l="-765" t="-5000" b="-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>
            <a:cxnSpLocks/>
          </p:cNvCxnSpPr>
          <p:nvPr/>
        </p:nvCxnSpPr>
        <p:spPr>
          <a:xfrm>
            <a:off x="391886" y="2998890"/>
            <a:ext cx="82652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996367" y="1590459"/>
            <a:ext cx="3147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图：</a:t>
            </a:r>
            <a:r>
              <a:rPr lang="en-US" altLang="zh-CN" sz="32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TSets</a:t>
            </a:r>
            <a:r>
              <a:rPr lang="zh-CN" altLang="en-US" sz="3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0" y="3422133"/>
            <a:ext cx="340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图：</a:t>
            </a:r>
            <a:r>
              <a:rPr lang="en-US" altLang="zh-CN" sz="3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XSets</a:t>
            </a:r>
            <a:r>
              <a:rPr lang="zh-CN" alt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的结构</a:t>
            </a:r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>
            <a:off x="486888" y="4450341"/>
            <a:ext cx="81702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07" y="3117396"/>
            <a:ext cx="4591050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7" y="1163433"/>
            <a:ext cx="5905500" cy="168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6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如何存储原始文件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redis</a:t>
            </a:r>
            <a:r>
              <a:rPr lang="zh-CN" altLang="en-US" dirty="0"/>
              <a:t>数据库存储，原因如下：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no-</a:t>
            </a:r>
            <a:r>
              <a:rPr lang="en-US" altLang="zh-CN" dirty="0" err="1"/>
              <a:t>sql</a:t>
            </a:r>
            <a:r>
              <a:rPr lang="zh-CN" altLang="en-US" dirty="0"/>
              <a:t>类型的数据库，完美契合关键词</a:t>
            </a:r>
            <a:r>
              <a:rPr lang="en-US" altLang="zh-CN" dirty="0"/>
              <a:t>-</a:t>
            </a:r>
            <a:r>
              <a:rPr lang="zh-CN" altLang="en-US" dirty="0"/>
              <a:t>文件名的数据形式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内存型数据库，读取速度快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3099"/>
            <a:ext cx="9144000" cy="314048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1221" y="609795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图：整体架构</a:t>
            </a:r>
          </a:p>
        </p:txBody>
      </p:sp>
    </p:spTree>
    <p:extLst>
      <p:ext uri="{BB962C8B-B14F-4D97-AF65-F5344CB8AC3E}">
        <p14:creationId xmlns:p14="http://schemas.microsoft.com/office/powerpoint/2010/main" val="350057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如何存储</a:t>
            </a:r>
            <a:r>
              <a:rPr lang="en-US" altLang="zh-CN" dirty="0" err="1"/>
              <a:t>TSet</a:t>
            </a:r>
            <a:r>
              <a:rPr lang="zh-CN" altLang="en-US" dirty="0"/>
              <a:t>和</a:t>
            </a:r>
            <a:r>
              <a:rPr lang="en-US" altLang="zh-CN" dirty="0" err="1"/>
              <a:t>XSet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存储在</a:t>
                </a:r>
                <a:r>
                  <a:rPr lang="en-US" altLang="zh-CN" dirty="0" err="1"/>
                  <a:t>MySql</a:t>
                </a:r>
                <a:r>
                  <a:rPr lang="zh-CN" altLang="en-US" dirty="0"/>
                  <a:t>数据库中</a:t>
                </a:r>
                <a:endParaRPr lang="en-US" altLang="zh-CN" dirty="0"/>
              </a:p>
              <a:p>
                <a:r>
                  <a:rPr lang="zh-CN" altLang="en-US" dirty="0"/>
                  <a:t>存储类型主要考虑在搜索时候各个字段的行为：</a:t>
                </a:r>
                <a:endParaRPr lang="en-US" altLang="zh-CN" dirty="0"/>
              </a:p>
              <a:p>
                <a:pPr lvl="1">
                  <a:spcAft>
                    <a:spcPts val="200"/>
                  </a:spcAft>
                </a:pPr>
                <a:r>
                  <a:rPr lang="zh-CN" altLang="en-US" dirty="0"/>
                  <a:t>在搜索中，</a:t>
                </a:r>
                <a:r>
                  <a:rPr lang="en-US" altLang="zh-CN" dirty="0" err="1"/>
                  <a:t>XSets</a:t>
                </a:r>
                <a:r>
                  <a:rPr lang="zh-CN" altLang="en-US" dirty="0"/>
                  <a:t>中主要是做匹配，存储为字符串类型即可，长度为</a:t>
                </a:r>
                <a:r>
                  <a:rPr lang="en-US" altLang="zh-CN" dirty="0"/>
                  <a:t>311</a:t>
                </a:r>
                <a:r>
                  <a:rPr lang="zh-CN" altLang="en-US" dirty="0"/>
                  <a:t>，分配</a:t>
                </a:r>
                <a:r>
                  <a:rPr lang="en-US" altLang="zh-CN" dirty="0"/>
                  <a:t>400</a:t>
                </a:r>
                <a:r>
                  <a:rPr lang="zh-CN" altLang="en-US" dirty="0"/>
                  <a:t>的长度</a:t>
                </a:r>
              </a:p>
              <a:p>
                <a:pPr lvl="1">
                  <a:spcAft>
                    <a:spcPts val="200"/>
                  </a:spcAft>
                </a:pPr>
                <a:r>
                  <a:rPr lang="zh-CN" altLang="en-US" dirty="0"/>
                  <a:t>在搜索中，</a:t>
                </a:r>
                <a:r>
                  <a:rPr lang="en-US" altLang="zh-CN" dirty="0" err="1"/>
                  <a:t>TSets</a:t>
                </a:r>
                <a:r>
                  <a:rPr lang="zh-CN" altLang="en-US" dirty="0"/>
                  <a:t>中的</a:t>
                </a:r>
                <a:r>
                  <a:rPr lang="en-US" altLang="zh-CN" dirty="0"/>
                  <a:t>label</a:t>
                </a:r>
                <a:r>
                  <a:rPr lang="zh-CN" altLang="en-US" dirty="0"/>
                  <a:t>也是为了做匹配，存储为字符串类型即可，测试下长度为</a:t>
                </a:r>
                <a:r>
                  <a:rPr lang="en-US" altLang="zh-CN" dirty="0"/>
                  <a:t>70</a:t>
                </a:r>
                <a:r>
                  <a:rPr lang="zh-CN" altLang="en-US" dirty="0"/>
                  <a:t>多，最多情况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16∗4+16+16+2=98</m:t>
                    </m:r>
                  </m:oMath>
                </a14:m>
                <a:r>
                  <a:rPr lang="zh-CN" altLang="en-US" dirty="0"/>
                  <a:t>，分配</a:t>
                </a:r>
                <a:r>
                  <a:rPr lang="en-US" altLang="zh-CN" dirty="0"/>
                  <a:t>120</a:t>
                </a:r>
                <a:r>
                  <a:rPr lang="zh-CN" altLang="en-US" dirty="0"/>
                  <a:t>的长度</a:t>
                </a:r>
              </a:p>
              <a:p>
                <a:pPr lvl="1">
                  <a:spcAft>
                    <a:spcPts val="200"/>
                  </a:spcAft>
                </a:pPr>
                <a:r>
                  <a:rPr lang="zh-CN" altLang="en-US" dirty="0"/>
                  <a:t>在搜索中，需要密文</a:t>
                </a:r>
                <a:r>
                  <a:rPr lang="en-US" altLang="zh-CN" dirty="0"/>
                  <a:t>e </a:t>
                </a:r>
                <a:r>
                  <a:rPr lang="zh-CN" altLang="en-US" dirty="0"/>
                  <a:t>和 索引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，我们将其存储为</a:t>
                </a:r>
                <a:r>
                  <a:rPr lang="en-US" altLang="zh-CN" dirty="0"/>
                  <a:t>blob</a:t>
                </a:r>
                <a:r>
                  <a:rPr lang="zh-CN" altLang="en-US" dirty="0"/>
                  <a:t>类型，之后再反序列化为</a:t>
                </a:r>
                <a:r>
                  <a:rPr lang="en-US" altLang="zh-CN" dirty="0"/>
                  <a:t>java</a:t>
                </a:r>
                <a:r>
                  <a:rPr lang="zh-CN" altLang="en-US" dirty="0"/>
                  <a:t>对象即可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3" t="-2424" r="-2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1876796" y="5023955"/>
            <a:ext cx="5390408" cy="1537292"/>
            <a:chOff x="1449780" y="4591630"/>
            <a:chExt cx="6244441" cy="2337059"/>
          </a:xfrm>
        </p:grpSpPr>
        <p:sp>
          <p:nvSpPr>
            <p:cNvPr id="6" name="文本框 5"/>
            <p:cNvSpPr txBox="1"/>
            <p:nvPr/>
          </p:nvSpPr>
          <p:spPr>
            <a:xfrm>
              <a:off x="3154785" y="6467024"/>
              <a:ext cx="28344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图：数据库的</a:t>
              </a:r>
              <a:r>
                <a: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E-R</a:t>
              </a:r>
              <a:r>
                <a: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图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780" y="4591630"/>
              <a:ext cx="6244441" cy="1875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894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如何存储</a:t>
            </a:r>
            <a:r>
              <a:rPr lang="en-US" altLang="zh-CN" dirty="0"/>
              <a:t>Master 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本算法设计到的</a:t>
            </a:r>
            <a:r>
              <a:rPr lang="en-US" altLang="zh-CN" dirty="0"/>
              <a:t>Master Key</a:t>
            </a:r>
            <a:r>
              <a:rPr lang="zh-CN" altLang="en-US" dirty="0"/>
              <a:t>包括：</a:t>
            </a:r>
          </a:p>
          <a:p>
            <a:pPr lvl="1"/>
            <a:r>
              <a:rPr lang="en-US" altLang="zh-CN" dirty="0"/>
              <a:t>KI</a:t>
            </a:r>
            <a:r>
              <a:rPr lang="zh-CN" altLang="en-US" dirty="0"/>
              <a:t>：用于生成索引</a:t>
            </a:r>
            <a:r>
              <a:rPr lang="en-US" altLang="zh-CN" dirty="0"/>
              <a:t>y</a:t>
            </a:r>
            <a:endParaRPr lang="zh-CN" altLang="en-US" dirty="0"/>
          </a:p>
          <a:p>
            <a:pPr lvl="1"/>
            <a:r>
              <a:rPr lang="en-US" altLang="zh-CN" dirty="0" err="1"/>
              <a:t>Kz</a:t>
            </a:r>
            <a:r>
              <a:rPr lang="zh-CN" altLang="en-US" dirty="0"/>
              <a:t>：用于生成索引</a:t>
            </a:r>
            <a:r>
              <a:rPr lang="en-US" altLang="zh-CN" dirty="0"/>
              <a:t>y</a:t>
            </a:r>
          </a:p>
          <a:p>
            <a:pPr lvl="1"/>
            <a:r>
              <a:rPr lang="en-US" altLang="zh-CN" dirty="0" err="1"/>
              <a:t>Kx</a:t>
            </a:r>
            <a:r>
              <a:rPr lang="zh-CN" altLang="en-US" dirty="0"/>
              <a:t>：用于生成索引</a:t>
            </a:r>
            <a:r>
              <a:rPr lang="en-US" altLang="zh-CN" dirty="0"/>
              <a:t>x</a:t>
            </a:r>
            <a:endParaRPr lang="zh-CN" altLang="en-US" dirty="0"/>
          </a:p>
          <a:p>
            <a:pPr lvl="1"/>
            <a:r>
              <a:rPr lang="en-US" altLang="zh-CN" dirty="0"/>
              <a:t>Ks</a:t>
            </a:r>
            <a:r>
              <a:rPr lang="zh-CN" altLang="en-US" dirty="0"/>
              <a:t>：用于生成加密文件名的密钥</a:t>
            </a:r>
            <a:r>
              <a:rPr lang="en-US" altLang="zh-CN" dirty="0" err="1"/>
              <a:t>Ke</a:t>
            </a:r>
            <a:endParaRPr lang="zh-CN" altLang="en-US" dirty="0"/>
          </a:p>
          <a:p>
            <a:pPr lvl="1"/>
            <a:r>
              <a:rPr lang="en-US" altLang="zh-CN" dirty="0"/>
              <a:t>g</a:t>
            </a:r>
            <a:r>
              <a:rPr lang="zh-CN" altLang="en-US" dirty="0"/>
              <a:t>：双线性对的生成元</a:t>
            </a:r>
            <a:endParaRPr lang="en-US" altLang="zh-CN" dirty="0"/>
          </a:p>
          <a:p>
            <a:pPr lvl="1"/>
            <a:r>
              <a:rPr lang="en-US" altLang="zh-CN" dirty="0"/>
              <a:t>g1</a:t>
            </a:r>
            <a:r>
              <a:rPr lang="zh-CN" altLang="en-US" dirty="0"/>
              <a:t>：</a:t>
            </a:r>
            <a:r>
              <a:rPr lang="en-US" altLang="zh-CN" dirty="0" err="1"/>
              <a:t>Zr</a:t>
            </a:r>
            <a:r>
              <a:rPr lang="zh-CN" altLang="en-US" dirty="0"/>
              <a:t>域中的随机元素</a:t>
            </a:r>
            <a:endParaRPr lang="en-US" altLang="zh-CN" dirty="0"/>
          </a:p>
          <a:p>
            <a:pPr lvl="1"/>
            <a:r>
              <a:rPr lang="en-US" altLang="zh-CN" dirty="0"/>
              <a:t>g2</a:t>
            </a:r>
            <a:r>
              <a:rPr lang="zh-CN" altLang="en-US" dirty="0"/>
              <a:t>：</a:t>
            </a:r>
            <a:r>
              <a:rPr lang="en-US" altLang="zh-CN" dirty="0" err="1"/>
              <a:t>Zr</a:t>
            </a:r>
            <a:r>
              <a:rPr lang="zh-CN" altLang="en-US" dirty="0"/>
              <a:t>域中的随机元素</a:t>
            </a:r>
            <a:endParaRPr lang="en-US" altLang="zh-CN" dirty="0"/>
          </a:p>
          <a:p>
            <a:pPr lvl="1"/>
            <a:r>
              <a:rPr lang="en-US" altLang="zh-CN" dirty="0"/>
              <a:t>g3</a:t>
            </a:r>
            <a:r>
              <a:rPr lang="zh-CN" altLang="en-US" dirty="0"/>
              <a:t>：</a:t>
            </a:r>
            <a:r>
              <a:rPr lang="en-US" altLang="zh-CN" dirty="0" err="1"/>
              <a:t>Zr</a:t>
            </a:r>
            <a:r>
              <a:rPr lang="zh-CN" altLang="en-US" dirty="0"/>
              <a:t>域中的随机元素</a:t>
            </a:r>
            <a:endParaRPr lang="en-US" altLang="zh-CN" dirty="0"/>
          </a:p>
          <a:p>
            <a:r>
              <a:rPr lang="zh-CN" altLang="en-US" dirty="0"/>
              <a:t>把他们序列化到</a:t>
            </a:r>
            <a:r>
              <a:rPr lang="en-US" altLang="zh-CN" dirty="0"/>
              <a:t>txt</a:t>
            </a:r>
            <a:r>
              <a:rPr lang="zh-CN" altLang="en-US" dirty="0"/>
              <a:t>文本文件中，用到的时候再反序列化出来。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pairing</a:t>
            </a:r>
            <a:r>
              <a:rPr lang="zh-CN" altLang="en-US" dirty="0"/>
              <a:t>不必存储，因为我们使用的</a:t>
            </a:r>
            <a:r>
              <a:rPr lang="en-US" altLang="zh-CN" dirty="0"/>
              <a:t>pairing</a:t>
            </a:r>
            <a:r>
              <a:rPr lang="zh-CN" altLang="en-US" dirty="0"/>
              <a:t>是固定的</a:t>
            </a:r>
          </a:p>
        </p:txBody>
      </p:sp>
    </p:spTree>
    <p:extLst>
      <p:ext uri="{BB962C8B-B14F-4D97-AF65-F5344CB8AC3E}">
        <p14:creationId xmlns:p14="http://schemas.microsoft.com/office/powerpoint/2010/main" val="141036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如何存储</a:t>
            </a:r>
            <a:r>
              <a:rPr lang="en-US" altLang="zh-CN" dirty="0"/>
              <a:t>ABE</a:t>
            </a:r>
            <a:r>
              <a:rPr lang="zh-CN" altLang="en-US" dirty="0"/>
              <a:t>相关的信息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密钥：包括</a:t>
            </a:r>
            <a:r>
              <a:rPr lang="en-US" altLang="zh-CN" dirty="0" err="1"/>
              <a:t>PublicKey</a:t>
            </a:r>
            <a:r>
              <a:rPr lang="zh-CN" altLang="en-US" dirty="0"/>
              <a:t>，</a:t>
            </a:r>
            <a:r>
              <a:rPr lang="en-US" altLang="zh-CN" dirty="0" err="1"/>
              <a:t>PrivateKey</a:t>
            </a:r>
            <a:r>
              <a:rPr lang="zh-CN" altLang="en-US" dirty="0"/>
              <a:t>， </a:t>
            </a:r>
            <a:r>
              <a:rPr lang="en-US" altLang="zh-CN" dirty="0" err="1"/>
              <a:t>MasterKey</a:t>
            </a:r>
            <a:r>
              <a:rPr lang="zh-CN" altLang="en-US" dirty="0"/>
              <a:t>：事先生成好，序列化到文本文件中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attribute list</a:t>
            </a:r>
            <a:r>
              <a:rPr lang="zh-CN" altLang="en-US" dirty="0"/>
              <a:t>：只有加密时候使用，直接调用，不进行存储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policy</a:t>
            </a:r>
            <a:r>
              <a:rPr lang="zh-CN" altLang="en-US" dirty="0"/>
              <a:t>：只有解密时候使用，直接调用，不进行存储</a:t>
            </a:r>
          </a:p>
        </p:txBody>
      </p:sp>
    </p:spTree>
    <p:extLst>
      <p:ext uri="{BB962C8B-B14F-4D97-AF65-F5344CB8AC3E}">
        <p14:creationId xmlns:p14="http://schemas.microsoft.com/office/powerpoint/2010/main" val="421384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搜索的详细步骤</a:t>
            </a:r>
            <a:r>
              <a:rPr lang="en-US" altLang="zh-CN" sz="4000" dirty="0"/>
              <a:t>——</a:t>
            </a:r>
            <a:r>
              <a:rPr lang="zh-CN" altLang="en-US" sz="4000" dirty="0"/>
              <a:t>客户端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114" y="1045028"/>
            <a:ext cx="8861631" cy="272868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首先做出预测，含有关键词</a:t>
            </a:r>
            <a:r>
              <a:rPr lang="en-US" altLang="zh-CN" dirty="0"/>
              <a:t>w1</a:t>
            </a:r>
            <a:r>
              <a:rPr lang="zh-CN" altLang="en-US" dirty="0"/>
              <a:t>的文件不超过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-US" altLang="zh-CN" dirty="0"/>
              <a:t>(</a:t>
            </a:r>
            <a:r>
              <a:rPr lang="zh-CN" altLang="en-US" dirty="0"/>
              <a:t>实际做实验的时候是：事先记录好某</a:t>
            </a:r>
            <a:r>
              <a:rPr lang="en-US" altLang="zh-CN" dirty="0"/>
              <a:t>1000</a:t>
            </a:r>
            <a:r>
              <a:rPr lang="zh-CN" altLang="en-US" dirty="0"/>
              <a:t>个关键词对应的文件名个数，然后直接调用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接着生成</a:t>
            </a:r>
            <a:r>
              <a:rPr lang="en-US" altLang="zh-CN" dirty="0" err="1"/>
              <a:t>xtoken</a:t>
            </a:r>
            <a:r>
              <a:rPr lang="zh-CN" altLang="en-US" dirty="0"/>
              <a:t>矩阵，其中</a:t>
            </a:r>
            <a:r>
              <a:rPr lang="en-US" altLang="zh-CN" dirty="0" err="1"/>
              <a:t>kws</a:t>
            </a:r>
            <a:r>
              <a:rPr lang="zh-CN" altLang="en-US" dirty="0"/>
              <a:t>是所有搜索的关键词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生成</a:t>
            </a:r>
            <a:r>
              <a:rPr lang="en-US" altLang="zh-CN" dirty="0"/>
              <a:t>w1</a:t>
            </a:r>
            <a:r>
              <a:rPr lang="zh-CN" altLang="en-US" dirty="0"/>
              <a:t>对应的</a:t>
            </a:r>
            <a:r>
              <a:rPr lang="en-US" altLang="zh-CN" dirty="0"/>
              <a:t>stag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提交</a:t>
            </a:r>
            <a:r>
              <a:rPr lang="en-US" altLang="zh-CN" dirty="0"/>
              <a:t>stag </a:t>
            </a:r>
            <a:r>
              <a:rPr lang="zh-CN" altLang="en-US" dirty="0"/>
              <a:t>和 </a:t>
            </a:r>
            <a:r>
              <a:rPr lang="en-US" altLang="zh-CN" dirty="0" err="1"/>
              <a:t>xtoken</a:t>
            </a:r>
            <a:r>
              <a:rPr lang="zh-CN" altLang="en-US" dirty="0"/>
              <a:t>到服务器</a:t>
            </a:r>
            <a:endParaRPr lang="en-US" altLang="zh-CN" dirty="0"/>
          </a:p>
        </p:txBody>
      </p:sp>
      <p:graphicFrame>
        <p:nvGraphicFramePr>
          <p:cNvPr id="4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63587"/>
              </p:ext>
            </p:extLst>
          </p:nvPr>
        </p:nvGraphicFramePr>
        <p:xfrm>
          <a:off x="116114" y="3657600"/>
          <a:ext cx="8640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2221550109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43240865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41661229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20698261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62888803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/>
                        <a:t>i</a:t>
                      </a:r>
                      <a:r>
                        <a:rPr lang="en-US" altLang="zh-CN" sz="3200" dirty="0"/>
                        <a:t> = 1</a:t>
                      </a:r>
                      <a:endParaRPr lang="zh-CN" alt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i = 2</a:t>
                      </a:r>
                      <a:endParaRPr lang="zh-CN" alt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……</a:t>
                      </a:r>
                      <a:endParaRPr lang="zh-CN" alt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/>
                        <a:t>i</a:t>
                      </a:r>
                      <a:r>
                        <a:rPr lang="en-US" altLang="zh-CN" sz="3200" dirty="0"/>
                        <a:t> = |</a:t>
                      </a:r>
                      <a:r>
                        <a:rPr lang="en-US" altLang="zh-CN" sz="3200" dirty="0" err="1"/>
                        <a:t>kws</a:t>
                      </a:r>
                      <a:r>
                        <a:rPr lang="en-US" altLang="zh-CN" sz="3200" dirty="0"/>
                        <a:t>|</a:t>
                      </a:r>
                      <a:endParaRPr lang="zh-CN" alt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2885189"/>
                  </a:ext>
                </a:extLst>
              </a:tr>
              <a:tr h="39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c=0</a:t>
                      </a:r>
                      <a:endParaRPr lang="zh-CN" alt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1147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c=1</a:t>
                      </a:r>
                      <a:endParaRPr lang="zh-CN" alt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52936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……</a:t>
                      </a:r>
                      <a:endParaRPr lang="zh-CN" alt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310108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c=99</a:t>
                      </a:r>
                      <a:endParaRPr lang="zh-CN" alt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4563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41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搜索的详细步骤</a:t>
            </a:r>
            <a:r>
              <a:rPr lang="en-US" altLang="zh-CN" sz="4000" dirty="0"/>
              <a:t>——</a:t>
            </a:r>
            <a:r>
              <a:rPr lang="zh-CN" altLang="en-US" sz="4000" dirty="0"/>
              <a:t>服务器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/>
              <p:cNvSpPr>
                <a:spLocks noGrp="1"/>
              </p:cNvSpPr>
              <p:nvPr>
                <p:ph idx="1"/>
              </p:nvPr>
            </p:nvSpPr>
            <p:spPr>
              <a:xfrm>
                <a:off x="221673" y="1191490"/>
                <a:ext cx="8756072" cy="311381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，根据</a:t>
                </a:r>
                <a:r>
                  <a:rPr lang="en-US" altLang="zh-CN" dirty="0"/>
                  <a:t>stag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生成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，根据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找到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，这里的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𝑖𝑛𝑑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sup>
                                </m:sSubSup>
                                <m:r>
                                  <m:rPr>
                                    <m:nor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如果对于</a:t>
                </a:r>
                <a:r>
                  <a:rPr lang="en-US" altLang="zh-CN" dirty="0" err="1"/>
                  <a:t>xtoken</a:t>
                </a:r>
                <a:r>
                  <a:rPr lang="zh-CN" altLang="en-US" dirty="0"/>
                  <a:t>第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行的所有的元素</a:t>
                </a:r>
                <a:r>
                  <a:rPr lang="en-US" altLang="zh-CN" dirty="0" err="1"/>
                  <a:t>xtoken</a:t>
                </a:r>
                <a:r>
                  <a:rPr lang="en-US" altLang="zh-CN" dirty="0"/>
                  <a:t>[c][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，都有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𝑥𝑡𝑜𝑘𝑒𝑛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𝑋𝑆𝑒𝑡</m:t>
                    </m:r>
                  </m:oMath>
                </a14:m>
                <a:r>
                  <a:rPr lang="zh-CN" altLang="en-US" dirty="0"/>
                  <a:t>，则将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加入到答案中</a:t>
                </a:r>
                <a:endParaRPr lang="en-US" altLang="zh-CN" dirty="0"/>
              </a:p>
              <a:p>
                <a:r>
                  <a:rPr lang="zh-CN" altLang="en-US" dirty="0"/>
                  <a:t>将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加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，循环直到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𝑇𝑆𝑒𝑡</m:t>
                    </m:r>
                  </m:oMath>
                </a14:m>
                <a:r>
                  <a:rPr lang="zh-CN" altLang="en-US" dirty="0"/>
                  <a:t>不含有生成的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内容占位符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1191490"/>
                <a:ext cx="8756072" cy="3113810"/>
              </a:xfrm>
              <a:blipFill>
                <a:blip r:embed="rId2"/>
                <a:stretch>
                  <a:fillRect l="-1253" t="-3914" r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221673" y="4629834"/>
                <a:ext cx="8756072" cy="1516966"/>
              </a:xfrm>
              <a:prstGeom prst="rect">
                <a:avLst/>
              </a:prstGeom>
              <a:ln w="25400">
                <a:solidFill>
                  <a:schemeClr val="accent4"/>
                </a:solidFill>
              </a:ln>
            </p:spPr>
            <p:txBody>
              <a:bodyPr vert="horz" lIns="108000" tIns="108000" rIns="0" bIns="10800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accent6"/>
                    </a:solidFill>
                  </a:rPr>
                  <a:t>索引</a:t>
                </a:r>
                <a:r>
                  <a:rPr lang="en-US" altLang="zh-CN" sz="2400" dirty="0">
                    <a:solidFill>
                      <a:schemeClr val="accent6"/>
                    </a:solidFill>
                  </a:rPr>
                  <a:t>x</a:t>
                </a:r>
                <a:r>
                  <a:rPr lang="zh-CN" altLang="en-US" sz="2400" dirty="0">
                    <a:solidFill>
                      <a:schemeClr val="accent6"/>
                    </a:solidFill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  <m:r>
                          <a:rPr lang="en-US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𝑖𝑛𝑑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400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𝑥𝑡𝑜𝑘𝑒𝑛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  <m: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zh-CN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sup>
                            </m:sSubSup>
                            <m:r>
                              <m:rPr>
                                <m:nor/>
                              </m:rPr>
                              <a:rPr lang="en-US" altLang="zh-CN" sz="24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sup>
                            </m:sSubSup>
                            <m:r>
                              <a:rPr lang="en-US" altLang="zh-CN" sz="24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400" dirty="0">
                  <a:solidFill>
                    <a:schemeClr val="accent6"/>
                  </a:solidFill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3" y="4629834"/>
                <a:ext cx="8756072" cy="1516966"/>
              </a:xfrm>
              <a:prstGeom prst="rect">
                <a:avLst/>
              </a:prstGeom>
              <a:blipFill>
                <a:blip r:embed="rId3"/>
                <a:stretch>
                  <a:fillRect l="-555"/>
                </a:stretch>
              </a:blipFill>
              <a:ln w="254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4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540</Words>
  <Application>Microsoft Office PowerPoint</Application>
  <PresentationFormat>全屏显示(4:3)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楷体</vt:lpstr>
      <vt:lpstr>Arial</vt:lpstr>
      <vt:lpstr>Calibri</vt:lpstr>
      <vt:lpstr>Calibri Light</vt:lpstr>
      <vt:lpstr>Cambria Math</vt:lpstr>
      <vt:lpstr>Times New Roman</vt:lpstr>
      <vt:lpstr>Office 主题​​</vt:lpstr>
      <vt:lpstr>Sun方案实现架构</vt:lpstr>
      <vt:lpstr>Sun方案的总览</vt:lpstr>
      <vt:lpstr>如何存储原始文件</vt:lpstr>
      <vt:lpstr>如何存储TSet和XSet</vt:lpstr>
      <vt:lpstr>如何存储Master Key</vt:lpstr>
      <vt:lpstr>如何存储ABE相关的信息</vt:lpstr>
      <vt:lpstr>搜索的详细步骤——客户端</vt:lpstr>
      <vt:lpstr>搜索的详细步骤——服务器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张中俊</dc:creator>
  <cp:lastModifiedBy>张中俊</cp:lastModifiedBy>
  <cp:revision>168</cp:revision>
  <dcterms:created xsi:type="dcterms:W3CDTF">2018-03-23T00:53:33Z</dcterms:created>
  <dcterms:modified xsi:type="dcterms:W3CDTF">2018-04-03T20:01:12Z</dcterms:modified>
</cp:coreProperties>
</file>