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673" r:id="rId2"/>
    <p:sldId id="674" r:id="rId3"/>
    <p:sldId id="676" r:id="rId4"/>
  </p:sldIdLst>
  <p:sldSz cx="9144000" cy="6858000" type="screen4x3"/>
  <p:notesSz cx="9144000" cy="6858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47">
          <p15:clr>
            <a:srgbClr val="A4A3A4"/>
          </p15:clr>
        </p15:guide>
        <p15:guide id="2" pos="28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B0252A"/>
    <a:srgbClr val="083BCA"/>
    <a:srgbClr val="0066FF"/>
    <a:srgbClr val="0000FF"/>
    <a:srgbClr val="FFFFFF"/>
    <a:srgbClr val="FF00FF"/>
    <a:srgbClr val="9F1195"/>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127"/>
    <p:restoredTop sz="89083"/>
  </p:normalViewPr>
  <p:slideViewPr>
    <p:cSldViewPr showGuides="1">
      <p:cViewPr>
        <p:scale>
          <a:sx n="100" d="100"/>
          <a:sy n="100" d="100"/>
        </p:scale>
        <p:origin x="144" y="504"/>
      </p:cViewPr>
      <p:guideLst>
        <p:guide orient="horz" pos="2047"/>
        <p:guide pos="285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2B6F9620-9B0A-487B-9F61-E3C32D313969}" type="slidenum">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93AAEAA-93C8-4CD0-BD2B-986FFFD60CF5}" type="slidenum">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现有的云存储数据安全共享与访问控制方案一般基于属性基加密技术。根据用户的身份为其分配一组属性，并为文件数据制定特定的访问控制策略，只有属性满足文件访问控制策略要求的用户才能对文件进行解密。</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现有的云存储数据安全共享与访问控制方案一般基于属性基加密技术。根据用户的身份为其分配一组属性，并为文件数据制定特定的访问控制策略，只有属性满足文件访问控制策略要求的用户才能对文件进行解密。</a:t>
            </a:r>
          </a:p>
        </p:txBody>
      </p:sp>
    </p:spTree>
    <p:extLst>
      <p:ext uri="{BB962C8B-B14F-4D97-AF65-F5344CB8AC3E}">
        <p14:creationId xmlns:p14="http://schemas.microsoft.com/office/powerpoint/2010/main" val="282535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现有的云存储数据安全共享与访问控制方案一般基于属性基加密技术。根据用户的身份为其分配一组属性，并为文件数据制定特定的访问控制策略，只有属性满足文件访问控制策略要求的用户才能对文件进行解密。</a:t>
            </a:r>
          </a:p>
        </p:txBody>
      </p:sp>
    </p:spTree>
    <p:extLst>
      <p:ext uri="{BB962C8B-B14F-4D97-AF65-F5344CB8AC3E}">
        <p14:creationId xmlns:p14="http://schemas.microsoft.com/office/powerpoint/2010/main" val="1074001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FABFDA4-BBC0-4EC4-B0EB-25448327ADF3}"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2018/6/1</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73DB958-98B0-49B2-AAAD-40E8A2B56598}"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FABFDA4-BBC0-4EC4-B0EB-25448327ADF3}"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2018/6/1</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73DB958-98B0-49B2-AAAD-40E8A2B56598}"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FABFDA4-BBC0-4EC4-B0EB-25448327ADF3}"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2018/6/1</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73DB958-98B0-49B2-AAAD-40E8A2B56598}"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5"/>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p>
        </p:txBody>
      </p:sp>
      <p:sp>
        <p:nvSpPr>
          <p:cNvPr id="1027" name="文本占位符 2"/>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EFABFDA4-BBC0-4EC4-B0EB-25448327ADF3}"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2018/6/1</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73DB958-98B0-49B2-AAAD-40E8A2B56598}"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对角圆角矩形 34"/>
          <p:cNvSpPr/>
          <p:nvPr/>
        </p:nvSpPr>
        <p:spPr bwMode="auto">
          <a:xfrm>
            <a:off x="5795883" y="143168"/>
            <a:ext cx="3324558"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marR="0" lvl="0" indent="-342900" algn="ctr" defTabSz="914400" rtl="0" eaLnBrk="1" fontAlgn="auto" latinLnBrk="0" hangingPunct="1">
              <a:lnSpc>
                <a:spcPct val="90000"/>
              </a:lnSpc>
              <a:spcBef>
                <a:spcPct val="20000"/>
              </a:spcBef>
              <a:spcAft>
                <a:spcPts val="0"/>
              </a:spcAft>
              <a:buClr>
                <a:srgbClr val="66FFFF"/>
              </a:buClr>
              <a:buSzTx/>
              <a:buFontTx/>
              <a:buNone/>
              <a:defRPr/>
            </a:pPr>
            <a:endParaRPr kumimoji="0" lang="zh-CN" altLang="en-US" sz="2800" b="1" i="0" u="none" strike="noStrike" kern="1200" cap="none" spc="0" normalizeH="0" baseline="0" noProof="0" dirty="0">
              <a:ln>
                <a:noFill/>
              </a:ln>
              <a:solidFill>
                <a:schemeClr val="bg1"/>
              </a:solidFill>
              <a:effectLst/>
              <a:uLnTx/>
              <a:uFillTx/>
              <a:latin typeface="+mj-lt"/>
              <a:ea typeface="黑体" panose="02010609060101010101" pitchFamily="49" charset="-122"/>
              <a:cs typeface="+mn-cs"/>
              <a:sym typeface="Symbol" panose="05050102010706020507" pitchFamily="18" charset="2"/>
            </a:endParaRPr>
          </a:p>
        </p:txBody>
      </p:sp>
      <p:sp>
        <p:nvSpPr>
          <p:cNvPr id="3" name="TextBox 2"/>
          <p:cNvSpPr txBox="1"/>
          <p:nvPr/>
        </p:nvSpPr>
        <p:spPr>
          <a:xfrm>
            <a:off x="467544" y="1026351"/>
            <a:ext cx="7416800" cy="429413"/>
          </a:xfrm>
          <a:prstGeom prst="rect">
            <a:avLst/>
          </a:prstGeom>
          <a:noFill/>
        </p:spPr>
        <p:txBody>
          <a:bodyPr>
            <a:spAutoFit/>
          </a:bodyPr>
          <a:lstStyle/>
          <a:p>
            <a:pPr marR="0" defTabSz="914400" eaLnBrk="1" hangingPunct="1">
              <a:lnSpc>
                <a:spcPct val="120000"/>
              </a:lnSpc>
              <a:spcBef>
                <a:spcPts val="0"/>
              </a:spcBef>
              <a:spcAft>
                <a:spcPts val="0"/>
              </a:spcAft>
              <a:buClrTx/>
              <a:buSzTx/>
              <a:buFontTx/>
              <a:buNone/>
              <a:defRPr/>
            </a:pPr>
            <a:r>
              <a:rPr lang="zh-CN" altLang="en-US" sz="2000" dirty="0" smtClean="0">
                <a:latin typeface="Times New Roman" panose="02020603050405020304" pitchFamily="18" charset="0"/>
                <a:ea typeface="黑体" panose="02010609060101010101" pitchFamily="49" charset="-122"/>
              </a:rPr>
              <a:t>云存储密文数据共享与访问控制系统</a:t>
            </a:r>
            <a:endParaRPr kumimoji="0" lang="zh-CN" sz="2000" cap="none" spc="0" normalizeH="0" baseline="0" noProof="0" dirty="0">
              <a:latin typeface="Times New Roman" panose="02020603050405020304" pitchFamily="18" charset="0"/>
              <a:ea typeface="黑体" panose="02010609060101010101" pitchFamily="49" charset="-122"/>
            </a:endParaRPr>
          </a:p>
        </p:txBody>
      </p:sp>
      <p:sp>
        <p:nvSpPr>
          <p:cNvPr id="2" name="矩形 1"/>
          <p:cNvSpPr/>
          <p:nvPr/>
        </p:nvSpPr>
        <p:spPr>
          <a:xfrm>
            <a:off x="611841" y="5306514"/>
            <a:ext cx="7920000" cy="1080000"/>
          </a:xfrm>
          <a:prstGeom prst="rect">
            <a:avLst/>
          </a:prstGeom>
        </p:spPr>
        <p:txBody>
          <a:bodyPr wrap="square">
            <a:spAutoFit/>
          </a:bodyPr>
          <a:lstStyle/>
          <a:p>
            <a:pPr eaLnBrk="1" hangingPunct="1">
              <a:lnSpc>
                <a:spcPct val="120000"/>
              </a:lnSpc>
              <a:spcBef>
                <a:spcPts val="0"/>
              </a:spcBef>
              <a:spcAft>
                <a:spcPts val="0"/>
              </a:spcAft>
              <a:defRPr/>
            </a:pPr>
            <a:r>
              <a:rPr lang="zh-CN" altLang="en-US" dirty="0" smtClean="0">
                <a:latin typeface="Times New Roman" panose="02020603050405020304" pitchFamily="18" charset="0"/>
                <a:ea typeface="黑体" panose="02010609060101010101" pitchFamily="49" charset="-122"/>
              </a:rPr>
              <a:t>        </a:t>
            </a:r>
            <a:r>
              <a:rPr lang="zh-CN" altLang="zh-CN" dirty="0" smtClean="0">
                <a:latin typeface="Times New Roman" panose="02020603050405020304" pitchFamily="18" charset="0"/>
                <a:ea typeface="黑体" panose="02010609060101010101" pitchFamily="49" charset="-122"/>
              </a:rPr>
              <a:t>系统</a:t>
            </a:r>
            <a:r>
              <a:rPr lang="zh-CN" altLang="zh-CN" dirty="0">
                <a:latin typeface="Times New Roman" panose="02020603050405020304" pitchFamily="18" charset="0"/>
                <a:ea typeface="黑体" panose="02010609060101010101" pitchFamily="49" charset="-122"/>
              </a:rPr>
              <a:t>的后台服务器通过基于</a:t>
            </a:r>
            <a:r>
              <a:rPr lang="en-US" altLang="zh-CN" dirty="0">
                <a:latin typeface="Times New Roman" panose="02020603050405020304" pitchFamily="18" charset="0"/>
                <a:ea typeface="黑体" panose="02010609060101010101" pitchFamily="49" charset="-122"/>
              </a:rPr>
              <a:t>Python SOAP</a:t>
            </a:r>
            <a:r>
              <a:rPr lang="zh-CN" altLang="zh-CN" dirty="0">
                <a:latin typeface="Times New Roman" panose="02020603050405020304" pitchFamily="18" charset="0"/>
                <a:ea typeface="黑体" panose="02010609060101010101" pitchFamily="49" charset="-122"/>
              </a:rPr>
              <a:t>开发的</a:t>
            </a:r>
            <a:r>
              <a:rPr lang="en-US" altLang="zh-CN" dirty="0">
                <a:latin typeface="Times New Roman" panose="02020603050405020304" pitchFamily="18" charset="0"/>
                <a:ea typeface="黑体" panose="02010609060101010101" pitchFamily="49" charset="-122"/>
              </a:rPr>
              <a:t>Web</a:t>
            </a:r>
            <a:r>
              <a:rPr lang="zh-CN" altLang="zh-CN" dirty="0">
                <a:latin typeface="Times New Roman" panose="02020603050405020304" pitchFamily="18" charset="0"/>
                <a:ea typeface="黑体" panose="02010609060101010101" pitchFamily="49" charset="-122"/>
              </a:rPr>
              <a:t>服务向</a:t>
            </a:r>
            <a:r>
              <a:rPr lang="en-US" altLang="zh-CN" dirty="0">
                <a:latin typeface="Times New Roman" panose="02020603050405020304" pitchFamily="18" charset="0"/>
                <a:ea typeface="黑体" panose="02010609060101010101" pitchFamily="49" charset="-122"/>
              </a:rPr>
              <a:t>Web</a:t>
            </a:r>
            <a:r>
              <a:rPr lang="zh-CN" altLang="zh-CN" dirty="0">
                <a:latin typeface="Times New Roman" panose="02020603050405020304" pitchFamily="18" charset="0"/>
                <a:ea typeface="黑体" panose="02010609060101010101" pitchFamily="49" charset="-122"/>
              </a:rPr>
              <a:t>服务器提供各项功能的接口，</a:t>
            </a:r>
            <a:r>
              <a:rPr lang="en-US" altLang="zh-CN" dirty="0">
                <a:latin typeface="Times New Roman" panose="02020603050405020304" pitchFamily="18" charset="0"/>
                <a:ea typeface="黑体" panose="02010609060101010101" pitchFamily="49" charset="-122"/>
              </a:rPr>
              <a:t>Web</a:t>
            </a:r>
            <a:r>
              <a:rPr lang="zh-CN" altLang="zh-CN" dirty="0">
                <a:latin typeface="Times New Roman" panose="02020603050405020304" pitchFamily="18" charset="0"/>
                <a:ea typeface="黑体" panose="02010609060101010101" pitchFamily="49" charset="-122"/>
              </a:rPr>
              <a:t>服务器基于</a:t>
            </a:r>
            <a:r>
              <a:rPr lang="en-US" altLang="zh-CN" dirty="0">
                <a:latin typeface="Times New Roman" panose="02020603050405020304" pitchFamily="18" charset="0"/>
                <a:ea typeface="黑体" panose="02010609060101010101" pitchFamily="49" charset="-122"/>
              </a:rPr>
              <a:t>Python</a:t>
            </a:r>
            <a:r>
              <a:rPr lang="zh-CN" altLang="zh-CN" dirty="0">
                <a:latin typeface="Times New Roman" panose="02020603050405020304" pitchFamily="18" charset="0"/>
                <a:ea typeface="黑体" panose="02010609060101010101" pitchFamily="49" charset="-122"/>
              </a:rPr>
              <a:t>的</a:t>
            </a:r>
            <a:r>
              <a:rPr lang="en-US" altLang="zh-CN" dirty="0">
                <a:latin typeface="Times New Roman" panose="02020603050405020304" pitchFamily="18" charset="0"/>
                <a:ea typeface="黑体" panose="02010609060101010101" pitchFamily="49" charset="-122"/>
              </a:rPr>
              <a:t>Django</a:t>
            </a:r>
            <a:r>
              <a:rPr lang="zh-CN" altLang="zh-CN" dirty="0">
                <a:latin typeface="Times New Roman" panose="02020603050405020304" pitchFamily="18" charset="0"/>
                <a:ea typeface="黑体" panose="02010609060101010101" pitchFamily="49" charset="-122"/>
              </a:rPr>
              <a:t>开发框架实现并向用户浏览器提供网页服务。 </a:t>
            </a:r>
            <a:endParaRPr lang="zh-CN" altLang="en-US" dirty="0">
              <a:latin typeface="Times New Roman" panose="02020603050405020304" pitchFamily="18" charset="0"/>
              <a:ea typeface="黑体" panose="02010609060101010101" pitchFamily="49" charset="-122"/>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a:xfrm>
            <a:off x="2267744" y="1687163"/>
            <a:ext cx="4608195" cy="3382645"/>
          </a:xfrm>
          <a:prstGeom prst="rect">
            <a:avLst/>
          </a:prstGeom>
          <a:noFill/>
          <a:ln>
            <a:noFill/>
          </a:ln>
        </p:spPr>
      </p:pic>
    </p:spTree>
  </p:cSld>
  <p:clrMapOvr>
    <a:masterClrMapping/>
  </p:clrMapOvr>
  <p:transition advTm="20639"/>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1"/>
          <p:cNvSpPr txBox="1">
            <a:spLocks noGrp="1"/>
          </p:cNvSpPr>
          <p:nvPr>
            <p:ph type="sldNum" sz="quarter" idx="12"/>
          </p:nvPr>
        </p:nvSpPr>
        <p:spPr>
          <a:noFill/>
          <a:ln>
            <a:noFill/>
          </a:ln>
        </p:spPr>
        <p:txBody>
          <a:bodyPr anchor="ctr"/>
          <a:lstStyle/>
          <a:p>
            <a:pPr marL="0" indent="0" algn="r" eaLnBrk="1" hangingPunct="1">
              <a:spcBef>
                <a:spcPct val="0"/>
              </a:spcBef>
              <a:buNone/>
            </a:pPr>
            <a:fld id="{9A0DB2DC-4C9A-4742-B13C-FB6460FD3503}" type="slidenum">
              <a:rPr lang="zh-CN" altLang="en-US" sz="1200" dirty="0">
                <a:solidFill>
                  <a:srgbClr val="898989"/>
                </a:solidFill>
              </a:rPr>
              <a:t>2</a:t>
            </a:fld>
            <a:endParaRPr lang="zh-CN" altLang="en-US" sz="1200" dirty="0">
              <a:solidFill>
                <a:srgbClr val="898989"/>
              </a:solidFill>
            </a:endParaRPr>
          </a:p>
        </p:txBody>
      </p:sp>
      <p:sp>
        <p:nvSpPr>
          <p:cNvPr id="33" name="对角圆角矩形 34"/>
          <p:cNvSpPr/>
          <p:nvPr/>
        </p:nvSpPr>
        <p:spPr bwMode="auto">
          <a:xfrm>
            <a:off x="5795883" y="143168"/>
            <a:ext cx="3324558"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marR="0" lvl="0" indent="-342900" algn="ctr" defTabSz="914400" rtl="0" eaLnBrk="1" fontAlgn="auto" latinLnBrk="0" hangingPunct="1">
              <a:lnSpc>
                <a:spcPct val="90000"/>
              </a:lnSpc>
              <a:spcBef>
                <a:spcPct val="20000"/>
              </a:spcBef>
              <a:spcAft>
                <a:spcPts val="0"/>
              </a:spcAft>
              <a:buClr>
                <a:srgbClr val="66FFFF"/>
              </a:buClr>
              <a:buSzTx/>
              <a:buFontTx/>
              <a:buNone/>
              <a:defRPr/>
            </a:pPr>
            <a:endParaRPr kumimoji="0" lang="zh-CN" altLang="en-US" sz="2800" b="1" i="0" u="none" strike="noStrike" kern="1200" cap="none" spc="0" normalizeH="0" baseline="0" noProof="0" dirty="0">
              <a:ln>
                <a:noFill/>
              </a:ln>
              <a:solidFill>
                <a:schemeClr val="bg1"/>
              </a:solidFill>
              <a:effectLst/>
              <a:uLnTx/>
              <a:uFillTx/>
              <a:latin typeface="+mj-lt"/>
              <a:ea typeface="黑体" panose="02010609060101010101" pitchFamily="49" charset="-122"/>
              <a:cs typeface="+mn-cs"/>
              <a:sym typeface="Symbol" panose="05050102010706020507" pitchFamily="18" charset="2"/>
            </a:endParaRPr>
          </a:p>
        </p:txBody>
      </p:sp>
      <p:pic>
        <p:nvPicPr>
          <p:cNvPr id="5" name="图片 4" descr="3"/>
          <p:cNvPicPr>
            <a:picLocks noChangeAspect="1"/>
          </p:cNvPicPr>
          <p:nvPr/>
        </p:nvPicPr>
        <p:blipFill>
          <a:blip r:embed="rId3"/>
          <a:stretch>
            <a:fillRect/>
          </a:stretch>
        </p:blipFill>
        <p:spPr>
          <a:xfrm>
            <a:off x="611560" y="1701208"/>
            <a:ext cx="5720505" cy="3600000"/>
          </a:xfrm>
          <a:prstGeom prst="rect">
            <a:avLst/>
          </a:prstGeom>
        </p:spPr>
      </p:pic>
      <p:pic>
        <p:nvPicPr>
          <p:cNvPr id="6" name="图片 5" descr="2"/>
          <p:cNvPicPr>
            <a:picLocks noChangeAspect="1"/>
          </p:cNvPicPr>
          <p:nvPr/>
        </p:nvPicPr>
        <p:blipFill>
          <a:blip r:embed="rId4"/>
          <a:stretch>
            <a:fillRect/>
          </a:stretch>
        </p:blipFill>
        <p:spPr>
          <a:xfrm>
            <a:off x="3707904" y="2276872"/>
            <a:ext cx="4602317" cy="3600000"/>
          </a:xfrm>
          <a:prstGeom prst="rect">
            <a:avLst/>
          </a:prstGeom>
        </p:spPr>
      </p:pic>
      <p:sp>
        <p:nvSpPr>
          <p:cNvPr id="7" name="TextBox 2"/>
          <p:cNvSpPr txBox="1"/>
          <p:nvPr/>
        </p:nvSpPr>
        <p:spPr>
          <a:xfrm>
            <a:off x="467544" y="1026351"/>
            <a:ext cx="7416800" cy="461665"/>
          </a:xfrm>
          <a:prstGeom prst="rect">
            <a:avLst/>
          </a:prstGeom>
          <a:noFill/>
        </p:spPr>
        <p:txBody>
          <a:bodyPr>
            <a:spAutoFit/>
          </a:bodyPr>
          <a:lstStyle/>
          <a:p>
            <a:pPr marR="0" defTabSz="914400" eaLnBrk="1" hangingPunct="1">
              <a:lnSpc>
                <a:spcPct val="120000"/>
              </a:lnSpc>
              <a:spcBef>
                <a:spcPts val="0"/>
              </a:spcBef>
              <a:spcAft>
                <a:spcPts val="0"/>
              </a:spcAft>
              <a:buClrTx/>
              <a:buSzTx/>
              <a:buFontTx/>
              <a:buNone/>
              <a:defRPr/>
            </a:pPr>
            <a:r>
              <a:rPr lang="zh-CN" altLang="en-US" sz="2000" smtClean="0">
                <a:latin typeface="Times New Roman" panose="02020603050405020304" pitchFamily="18" charset="0"/>
                <a:ea typeface="黑体" panose="02010609060101010101" pitchFamily="49" charset="-122"/>
              </a:rPr>
              <a:t>云存储密文数据</a:t>
            </a:r>
            <a:r>
              <a:rPr lang="zh-CN" altLang="en-US" sz="2000" dirty="0" smtClean="0">
                <a:latin typeface="Times New Roman" panose="02020603050405020304" pitchFamily="18" charset="0"/>
                <a:ea typeface="黑体" panose="02010609060101010101" pitchFamily="49" charset="-122"/>
              </a:rPr>
              <a:t>共享与访问控制系统</a:t>
            </a:r>
            <a:endParaRPr kumimoji="0" lang="zh-CN" sz="2000" cap="none" spc="0" normalizeH="0" baseline="0" noProof="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455400384"/>
      </p:ext>
    </p:extLst>
  </p:cSld>
  <p:clrMapOvr>
    <a:masterClrMapping/>
  </p:clrMapOvr>
  <p:transition advTm="20639"/>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1"/>
          <p:cNvSpPr txBox="1">
            <a:spLocks noGrp="1"/>
          </p:cNvSpPr>
          <p:nvPr>
            <p:ph type="sldNum" sz="quarter" idx="12"/>
          </p:nvPr>
        </p:nvSpPr>
        <p:spPr>
          <a:noFill/>
          <a:ln>
            <a:noFill/>
          </a:ln>
        </p:spPr>
        <p:txBody>
          <a:bodyPr anchor="ctr"/>
          <a:lstStyle/>
          <a:p>
            <a:pPr marL="0" indent="0" algn="r" eaLnBrk="1" hangingPunct="1">
              <a:spcBef>
                <a:spcPct val="0"/>
              </a:spcBef>
              <a:buNone/>
            </a:pPr>
            <a:fld id="{9A0DB2DC-4C9A-4742-B13C-FB6460FD3503}" type="slidenum">
              <a:rPr lang="zh-CN" altLang="en-US" sz="1200" dirty="0">
                <a:solidFill>
                  <a:srgbClr val="898989"/>
                </a:solidFill>
              </a:rPr>
              <a:t>3</a:t>
            </a:fld>
            <a:endParaRPr lang="zh-CN" altLang="en-US" sz="1200" dirty="0">
              <a:solidFill>
                <a:srgbClr val="898989"/>
              </a:solidFill>
            </a:endParaRPr>
          </a:p>
        </p:txBody>
      </p:sp>
      <p:sp>
        <p:nvSpPr>
          <p:cNvPr id="33" name="对角圆角矩形 34"/>
          <p:cNvSpPr/>
          <p:nvPr/>
        </p:nvSpPr>
        <p:spPr bwMode="auto">
          <a:xfrm>
            <a:off x="5795883" y="143168"/>
            <a:ext cx="3324558"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marR="0" lvl="0" indent="-342900" algn="ctr" defTabSz="914400" rtl="0" eaLnBrk="1" fontAlgn="auto" latinLnBrk="0" hangingPunct="1">
              <a:lnSpc>
                <a:spcPct val="90000"/>
              </a:lnSpc>
              <a:spcBef>
                <a:spcPct val="20000"/>
              </a:spcBef>
              <a:spcAft>
                <a:spcPts val="0"/>
              </a:spcAft>
              <a:buClr>
                <a:srgbClr val="66FFFF"/>
              </a:buClr>
              <a:buSzTx/>
              <a:buFontTx/>
              <a:buNone/>
              <a:defRPr/>
            </a:pPr>
            <a:endParaRPr kumimoji="0" lang="zh-CN" altLang="en-US" sz="2800" b="1" i="0" u="none" strike="noStrike" kern="1200" cap="none" spc="0" normalizeH="0" baseline="0" noProof="0" dirty="0">
              <a:ln>
                <a:noFill/>
              </a:ln>
              <a:solidFill>
                <a:schemeClr val="bg1"/>
              </a:solidFill>
              <a:effectLst/>
              <a:uLnTx/>
              <a:uFillTx/>
              <a:latin typeface="+mj-lt"/>
              <a:ea typeface="黑体" panose="02010609060101010101" pitchFamily="49" charset="-122"/>
              <a:cs typeface="+mn-cs"/>
              <a:sym typeface="Symbol" panose="05050102010706020507" pitchFamily="18" charset="2"/>
            </a:endParaRPr>
          </a:p>
        </p:txBody>
      </p:sp>
      <p:pic>
        <p:nvPicPr>
          <p:cNvPr id="4" name="图片 3"/>
          <p:cNvPicPr>
            <a:picLocks noChangeAspect="1"/>
          </p:cNvPicPr>
          <p:nvPr/>
        </p:nvPicPr>
        <p:blipFill>
          <a:blip r:embed="rId3"/>
          <a:stretch>
            <a:fillRect/>
          </a:stretch>
        </p:blipFill>
        <p:spPr>
          <a:xfrm>
            <a:off x="467544" y="1628800"/>
            <a:ext cx="4787816" cy="2700000"/>
          </a:xfrm>
          <a:prstGeom prst="rect">
            <a:avLst/>
          </a:prstGeom>
          <a:noFill/>
          <a:ln w="9525">
            <a:noFill/>
          </a:ln>
        </p:spPr>
      </p:pic>
      <p:pic>
        <p:nvPicPr>
          <p:cNvPr id="6" name="图片 5" descr="3-7"/>
          <p:cNvPicPr>
            <a:picLocks noChangeAspect="1"/>
          </p:cNvPicPr>
          <p:nvPr/>
        </p:nvPicPr>
        <p:blipFill>
          <a:blip r:embed="rId4"/>
          <a:stretch>
            <a:fillRect/>
          </a:stretch>
        </p:blipFill>
        <p:spPr>
          <a:xfrm>
            <a:off x="3898955" y="1988840"/>
            <a:ext cx="4801785" cy="2700000"/>
          </a:xfrm>
          <a:prstGeom prst="rect">
            <a:avLst/>
          </a:prstGeom>
          <a:noFill/>
          <a:ln w="9525">
            <a:noFill/>
          </a:ln>
        </p:spPr>
      </p:pic>
      <p:sp>
        <p:nvSpPr>
          <p:cNvPr id="7" name="TextBox 2"/>
          <p:cNvSpPr txBox="1"/>
          <p:nvPr/>
        </p:nvSpPr>
        <p:spPr>
          <a:xfrm>
            <a:off x="467544" y="1026351"/>
            <a:ext cx="7416800" cy="426335"/>
          </a:xfrm>
          <a:prstGeom prst="rect">
            <a:avLst/>
          </a:prstGeom>
          <a:noFill/>
        </p:spPr>
        <p:txBody>
          <a:bodyPr>
            <a:spAutoFit/>
          </a:bodyPr>
          <a:lstStyle/>
          <a:p>
            <a:pPr eaLnBrk="1" hangingPunct="1">
              <a:lnSpc>
                <a:spcPct val="120000"/>
              </a:lnSpc>
              <a:spcBef>
                <a:spcPts val="0"/>
              </a:spcBef>
              <a:spcAft>
                <a:spcPts val="0"/>
              </a:spcAft>
              <a:defRPr/>
            </a:pPr>
            <a:r>
              <a:rPr lang="zh-CN" altLang="en-US" sz="2000" dirty="0">
                <a:latin typeface="Times New Roman" panose="02020603050405020304" pitchFamily="18" charset="0"/>
                <a:ea typeface="黑体" panose="02010609060101010101" pitchFamily="49" charset="-122"/>
              </a:rPr>
              <a:t> 支持去重的云端密态图像检索</a:t>
            </a:r>
            <a:r>
              <a:rPr lang="zh-CN" altLang="en-US" sz="2000" dirty="0" smtClean="0">
                <a:latin typeface="Times New Roman" panose="02020603050405020304" pitchFamily="18" charset="0"/>
                <a:ea typeface="黑体" panose="02010609060101010101" pitchFamily="49" charset="-122"/>
              </a:rPr>
              <a:t>系统（全国</a:t>
            </a:r>
            <a:r>
              <a:rPr lang="zh-CN" altLang="en-US" sz="2000" dirty="0">
                <a:latin typeface="Times New Roman" panose="02020603050405020304" pitchFamily="18" charset="0"/>
                <a:ea typeface="黑体" panose="02010609060101010101" pitchFamily="49" charset="-122"/>
              </a:rPr>
              <a:t>密码技术竞赛三等奖）</a:t>
            </a:r>
            <a:endParaRPr kumimoji="0" lang="zh-CN" sz="2000" cap="none" spc="0" normalizeH="0" baseline="0" noProof="0" dirty="0">
              <a:latin typeface="Times New Roman" panose="02020603050405020304" pitchFamily="18" charset="0"/>
              <a:ea typeface="黑体" panose="02010609060101010101" pitchFamily="49" charset="-122"/>
            </a:endParaRPr>
          </a:p>
        </p:txBody>
      </p:sp>
      <p:sp>
        <p:nvSpPr>
          <p:cNvPr id="2" name="矩形 1"/>
          <p:cNvSpPr/>
          <p:nvPr/>
        </p:nvSpPr>
        <p:spPr>
          <a:xfrm>
            <a:off x="467544" y="5054064"/>
            <a:ext cx="7920000" cy="1080000"/>
          </a:xfrm>
          <a:prstGeom prst="rect">
            <a:avLst/>
          </a:prstGeom>
        </p:spPr>
        <p:txBody>
          <a:bodyPr wrap="square">
            <a:spAutoFit/>
          </a:bodyPr>
          <a:lstStyle/>
          <a:p>
            <a:pPr eaLnBrk="1" hangingPunct="1">
              <a:lnSpc>
                <a:spcPct val="120000"/>
              </a:lnSpc>
              <a:spcBef>
                <a:spcPts val="0"/>
              </a:spcBef>
              <a:spcAft>
                <a:spcPts val="0"/>
              </a:spcAft>
              <a:defRPr/>
            </a:pPr>
            <a:r>
              <a:rPr lang="zh-CN" altLang="en-US" dirty="0" smtClean="0">
                <a:latin typeface="Times New Roman" panose="02020603050405020304" pitchFamily="18" charset="0"/>
                <a:ea typeface="黑体" panose="02010609060101010101" pitchFamily="49" charset="-122"/>
              </a:rPr>
              <a:t>        </a:t>
            </a:r>
            <a:r>
              <a:rPr lang="zh-CN" altLang="zh-CN" dirty="0" smtClean="0">
                <a:latin typeface="Times New Roman" panose="02020603050405020304" pitchFamily="18" charset="0"/>
                <a:ea typeface="黑体" panose="02010609060101010101" pitchFamily="49" charset="-122"/>
              </a:rPr>
              <a:t>系统</a:t>
            </a:r>
            <a:r>
              <a:rPr lang="zh-CN" altLang="zh-CN" dirty="0">
                <a:latin typeface="Times New Roman" panose="02020603050405020304" pitchFamily="18" charset="0"/>
                <a:ea typeface="黑体" panose="02010609060101010101" pitchFamily="49" charset="-122"/>
              </a:rPr>
              <a:t>由</a:t>
            </a:r>
            <a:r>
              <a:rPr lang="en-US" altLang="zh-CN" dirty="0">
                <a:latin typeface="Times New Roman" panose="02020603050405020304" pitchFamily="18" charset="0"/>
                <a:ea typeface="黑体" panose="02010609060101010101" pitchFamily="49" charset="-122"/>
              </a:rPr>
              <a:t>Web</a:t>
            </a:r>
            <a:r>
              <a:rPr lang="zh-CN" altLang="zh-CN" dirty="0">
                <a:latin typeface="Times New Roman" panose="02020603050405020304" pitchFamily="18" charset="0"/>
                <a:ea typeface="黑体" panose="02010609060101010101" pitchFamily="49" charset="-122"/>
              </a:rPr>
              <a:t>前端页面、</a:t>
            </a:r>
            <a:r>
              <a:rPr lang="en-US" altLang="zh-CN" dirty="0">
                <a:latin typeface="Times New Roman" panose="02020603050405020304" pitchFamily="18" charset="0"/>
                <a:ea typeface="黑体" panose="02010609060101010101" pitchFamily="49" charset="-122"/>
              </a:rPr>
              <a:t>Web</a:t>
            </a:r>
            <a:r>
              <a:rPr lang="zh-CN" altLang="zh-CN" dirty="0">
                <a:latin typeface="Times New Roman" panose="02020603050405020304" pitchFamily="18" charset="0"/>
                <a:ea typeface="黑体" panose="02010609060101010101" pitchFamily="49" charset="-122"/>
              </a:rPr>
              <a:t>服务器和云服务器三大部分组成，软件实现包括图像加密上传与去重、密态图像检索模块等两个模块，主要的功能是实现对用户上传的图像的加密和密态图像检索，并支持重复图像的去重功能</a:t>
            </a:r>
            <a:r>
              <a:rPr lang="zh-CN" altLang="zh-CN" dirty="0" smtClean="0">
                <a:latin typeface="Times New Roman" panose="02020603050405020304" pitchFamily="18" charset="0"/>
                <a:ea typeface="黑体" panose="02010609060101010101" pitchFamily="49" charset="-122"/>
              </a:rPr>
              <a:t>。</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428615110"/>
      </p:ext>
    </p:extLst>
  </p:cSld>
  <p:clrMapOvr>
    <a:masterClrMapping/>
  </p:clrMapOvr>
  <p:transition advTm="20639"/>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1673</TotalTime>
  <Words>313</Words>
  <Application>Microsoft Macintosh PowerPoint</Application>
  <PresentationFormat>全屏显示(4:3)</PresentationFormat>
  <Paragraphs>10</Paragraphs>
  <Slides>3</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vt:i4>
      </vt:variant>
    </vt:vector>
  </HeadingPairs>
  <TitlesOfParts>
    <vt:vector size="10" baseType="lpstr">
      <vt:lpstr>Calibri</vt:lpstr>
      <vt:lpstr>Symbol</vt:lpstr>
      <vt:lpstr>Times New Roman</vt:lpstr>
      <vt:lpstr>黑体</vt:lpstr>
      <vt:lpstr>宋体</vt:lpstr>
      <vt:lpstr>Arial</vt:lpstr>
      <vt:lpstr>Office 主题</vt:lpstr>
      <vt:lpstr>PowerPoint 演示文稿</vt:lpstr>
      <vt:lpstr>PowerPoint 演示文稿</vt:lpstr>
      <vt:lpstr>PowerPoint 演示文稿</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whier</dc:creator>
  <cp:lastModifiedBy>Microsoft Office 用户</cp:lastModifiedBy>
  <cp:revision>860</cp:revision>
  <dcterms:created xsi:type="dcterms:W3CDTF">2014-06-10T08:42:00Z</dcterms:created>
  <dcterms:modified xsi:type="dcterms:W3CDTF">2018-06-01T08:52:31Z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