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3184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24.png"/><Relationship Id="rId11" Type="http://schemas.openxmlformats.org/officeDocument/2006/relationships/image" Target="../media/image25.png"/><Relationship Id="rId12" Type="http://schemas.openxmlformats.org/officeDocument/2006/relationships/image" Target="../media/image26.png"/><Relationship Id="rId13" Type="http://schemas.openxmlformats.org/officeDocument/2006/relationships/image" Target="../media/image8.jpeg"/><Relationship Id="rId14" Type="http://schemas.openxmlformats.org/officeDocument/2006/relationships/image" Target="../media/image9.jpeg"/><Relationship Id="rId15" Type="http://schemas.openxmlformats.org/officeDocument/2006/relationships/image" Target="../media/image10.jpeg"/><Relationship Id="rId16" Type="http://schemas.openxmlformats.org/officeDocument/2006/relationships/image" Target="../media/image11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1.png"/><Relationship Id="rId9" Type="http://schemas.openxmlformats.org/officeDocument/2006/relationships/image" Target="../media/image14.png"/><Relationship Id="rId10" Type="http://schemas.openxmlformats.org/officeDocument/2006/relationships/image" Target="../media/image27.png"/><Relationship Id="rId11" Type="http://schemas.openxmlformats.org/officeDocument/2006/relationships/image" Target="../media/image28.png"/><Relationship Id="rId12" Type="http://schemas.openxmlformats.org/officeDocument/2006/relationships/image" Target="../media/image29.png"/><Relationship Id="rId13" Type="http://schemas.openxmlformats.org/officeDocument/2006/relationships/image" Target="../media/image30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31.png"/><Relationship Id="rId4" Type="http://schemas.openxmlformats.org/officeDocument/2006/relationships/hyperlink" Target="mailto:leihf@anhubo.com" TargetMode="External"/><Relationship Id="rId5" Type="http://schemas.openxmlformats.org/officeDocument/2006/relationships/image" Target="../media/image14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5.png"/><Relationship Id="rId10" Type="http://schemas.openxmlformats.org/officeDocument/2006/relationships/image" Target="../media/image14.png"/><Relationship Id="rId11" Type="http://schemas.openxmlformats.org/officeDocument/2006/relationships/image" Target="../media/image1.bmp"/><Relationship Id="rId12" Type="http://schemas.openxmlformats.org/officeDocument/2006/relationships/image" Target="../media/image16.png"/><Relationship Id="rId13" Type="http://schemas.openxmlformats.org/officeDocument/2006/relationships/image" Target="../media/image17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1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4" Type="http://schemas.openxmlformats.org/officeDocument/2006/relationships/image" Target="../media/image14.png"/><Relationship Id="rId15" Type="http://schemas.openxmlformats.org/officeDocument/2006/relationships/image" Target="../media/image2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5.jpe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5087937" y="2688367"/>
            <a:ext cx="2020888" cy="86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lnSpc>
                <a:spcPts val="5700"/>
              </a:lnSpc>
              <a:defRPr b="1" sz="44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安互保</a:t>
            </a:r>
          </a:p>
        </p:txBody>
      </p:sp>
      <p:pic>
        <p:nvPicPr>
          <p:cNvPr id="21" name="applications.png" descr="C:\Users\Design\Documents\Edu\Product Launch\icons\application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38537" y="3824287"/>
            <a:ext cx="354013" cy="442913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Shape 22"/>
          <p:cNvSpPr/>
          <p:nvPr/>
        </p:nvSpPr>
        <p:spPr>
          <a:xfrm>
            <a:off x="0" y="3789362"/>
            <a:ext cx="12192000" cy="1399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800">
                <a:solidFill>
                  <a:srgbClr val="D9D9D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公众责任相互保险服务平台</a:t>
            </a:r>
          </a:p>
          <a:p>
            <a:pPr algn="ctr">
              <a:defRPr b="1" sz="1600">
                <a:solidFill>
                  <a:srgbClr val="D9D9D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  <a:p>
            <a:pPr algn="ctr">
              <a:defRPr b="1" sz="1600">
                <a:solidFill>
                  <a:srgbClr val="D9D9D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建筑消防安全风险评估及追溯 </a:t>
            </a:r>
          </a:p>
          <a:p>
            <a:pPr>
              <a:defRPr b="1" sz="1600">
                <a:solidFill>
                  <a:srgbClr val="D9D9D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                                                 相互保险组织运营服务</a:t>
            </a:r>
            <a:r>
              <a:t>----</a:t>
            </a:r>
            <a:r>
              <a:t>资质申请、会员发展、风险控制、基金管理</a:t>
            </a:r>
          </a:p>
        </p:txBody>
      </p:sp>
      <p:sp>
        <p:nvSpPr>
          <p:cNvPr id="23" name="Shape 23"/>
          <p:cNvSpPr/>
          <p:nvPr/>
        </p:nvSpPr>
        <p:spPr>
          <a:xfrm>
            <a:off x="4543425" y="5537200"/>
            <a:ext cx="639763" cy="598488"/>
          </a:xfrm>
          <a:prstGeom prst="ellipse">
            <a:avLst/>
          </a:prstGeom>
          <a:gradFill>
            <a:gsLst>
              <a:gs pos="0">
                <a:srgbClr val="F4F4F4"/>
              </a:gs>
              <a:gs pos="39001">
                <a:srgbClr val="EEEEEE"/>
              </a:gs>
              <a:gs pos="70001">
                <a:srgbClr val="C6C6C6"/>
              </a:gs>
              <a:gs pos="100000">
                <a:srgbClr val="BFBFBF"/>
              </a:gs>
            </a:gsLst>
            <a:lin ang="7800000"/>
          </a:gra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24" name="Shape 24"/>
          <p:cNvSpPr/>
          <p:nvPr/>
        </p:nvSpPr>
        <p:spPr>
          <a:xfrm>
            <a:off x="4722812" y="5724524"/>
            <a:ext cx="287339" cy="2555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6" h="21525" fill="norm" stroke="1" extrusionOk="0">
                <a:moveTo>
                  <a:pt x="10956" y="1775"/>
                </a:moveTo>
                <a:cubicBezTo>
                  <a:pt x="10340" y="1815"/>
                  <a:pt x="9818" y="1302"/>
                  <a:pt x="9052" y="1066"/>
                </a:cubicBezTo>
                <a:cubicBezTo>
                  <a:pt x="8287" y="829"/>
                  <a:pt x="7297" y="376"/>
                  <a:pt x="6364" y="356"/>
                </a:cubicBezTo>
                <a:cubicBezTo>
                  <a:pt x="5430" y="336"/>
                  <a:pt x="4254" y="494"/>
                  <a:pt x="3451" y="947"/>
                </a:cubicBezTo>
                <a:cubicBezTo>
                  <a:pt x="2649" y="1401"/>
                  <a:pt x="2107" y="2071"/>
                  <a:pt x="1547" y="3076"/>
                </a:cubicBezTo>
                <a:cubicBezTo>
                  <a:pt x="987" y="4081"/>
                  <a:pt x="259" y="5342"/>
                  <a:pt x="91" y="6978"/>
                </a:cubicBezTo>
                <a:cubicBezTo>
                  <a:pt x="-77" y="8614"/>
                  <a:pt x="-58" y="10861"/>
                  <a:pt x="539" y="12890"/>
                </a:cubicBezTo>
                <a:cubicBezTo>
                  <a:pt x="1136" y="14920"/>
                  <a:pt x="2779" y="17778"/>
                  <a:pt x="3675" y="19158"/>
                </a:cubicBezTo>
                <a:cubicBezTo>
                  <a:pt x="4572" y="20537"/>
                  <a:pt x="5113" y="20892"/>
                  <a:pt x="5916" y="21168"/>
                </a:cubicBezTo>
                <a:cubicBezTo>
                  <a:pt x="6719" y="21444"/>
                  <a:pt x="7764" y="20951"/>
                  <a:pt x="8492" y="20813"/>
                </a:cubicBezTo>
                <a:cubicBezTo>
                  <a:pt x="9220" y="20675"/>
                  <a:pt x="9799" y="20458"/>
                  <a:pt x="10284" y="20340"/>
                </a:cubicBezTo>
                <a:cubicBezTo>
                  <a:pt x="10770" y="20222"/>
                  <a:pt x="10882" y="20064"/>
                  <a:pt x="11404" y="20104"/>
                </a:cubicBezTo>
                <a:cubicBezTo>
                  <a:pt x="11927" y="20143"/>
                  <a:pt x="12767" y="20340"/>
                  <a:pt x="13421" y="20577"/>
                </a:cubicBezTo>
                <a:cubicBezTo>
                  <a:pt x="14074" y="20813"/>
                  <a:pt x="14559" y="21562"/>
                  <a:pt x="15325" y="21523"/>
                </a:cubicBezTo>
                <a:cubicBezTo>
                  <a:pt x="16090" y="21483"/>
                  <a:pt x="17229" y="21010"/>
                  <a:pt x="18013" y="20340"/>
                </a:cubicBezTo>
                <a:cubicBezTo>
                  <a:pt x="18797" y="19670"/>
                  <a:pt x="19469" y="18527"/>
                  <a:pt x="20029" y="17502"/>
                </a:cubicBezTo>
                <a:cubicBezTo>
                  <a:pt x="20590" y="16477"/>
                  <a:pt x="21224" y="14861"/>
                  <a:pt x="21374" y="14191"/>
                </a:cubicBezTo>
                <a:cubicBezTo>
                  <a:pt x="21523" y="13521"/>
                  <a:pt x="21112" y="13639"/>
                  <a:pt x="20926" y="13482"/>
                </a:cubicBezTo>
                <a:cubicBezTo>
                  <a:pt x="20739" y="13324"/>
                  <a:pt x="20590" y="13501"/>
                  <a:pt x="20254" y="13245"/>
                </a:cubicBezTo>
                <a:cubicBezTo>
                  <a:pt x="19917" y="12989"/>
                  <a:pt x="19283" y="12516"/>
                  <a:pt x="18909" y="11944"/>
                </a:cubicBezTo>
                <a:cubicBezTo>
                  <a:pt x="18536" y="11373"/>
                  <a:pt x="18125" y="10604"/>
                  <a:pt x="18013" y="9816"/>
                </a:cubicBezTo>
                <a:cubicBezTo>
                  <a:pt x="17901" y="9028"/>
                  <a:pt x="18013" y="8082"/>
                  <a:pt x="18237" y="7215"/>
                </a:cubicBezTo>
                <a:cubicBezTo>
                  <a:pt x="18461" y="6347"/>
                  <a:pt x="18965" y="5224"/>
                  <a:pt x="19357" y="4613"/>
                </a:cubicBezTo>
                <a:cubicBezTo>
                  <a:pt x="19749" y="4002"/>
                  <a:pt x="20403" y="3904"/>
                  <a:pt x="20590" y="3549"/>
                </a:cubicBezTo>
                <a:cubicBezTo>
                  <a:pt x="20776" y="3194"/>
                  <a:pt x="20739" y="2898"/>
                  <a:pt x="20478" y="2485"/>
                </a:cubicBezTo>
                <a:cubicBezTo>
                  <a:pt x="20216" y="2071"/>
                  <a:pt x="19787" y="1480"/>
                  <a:pt x="19021" y="1066"/>
                </a:cubicBezTo>
                <a:cubicBezTo>
                  <a:pt x="18256" y="652"/>
                  <a:pt x="16930" y="41"/>
                  <a:pt x="15885" y="1"/>
                </a:cubicBezTo>
                <a:cubicBezTo>
                  <a:pt x="14840" y="-38"/>
                  <a:pt x="13533" y="553"/>
                  <a:pt x="12749" y="829"/>
                </a:cubicBezTo>
                <a:cubicBezTo>
                  <a:pt x="11964" y="1105"/>
                  <a:pt x="11572" y="1736"/>
                  <a:pt x="10956" y="1775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5" name="Shape 25"/>
          <p:cNvSpPr/>
          <p:nvPr/>
        </p:nvSpPr>
        <p:spPr>
          <a:xfrm rot="2179125">
            <a:off x="4854574" y="5640387"/>
            <a:ext cx="46039" cy="92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69" h="21600" fill="norm" stroke="1" extrusionOk="0">
                <a:moveTo>
                  <a:pt x="66" y="10800"/>
                </a:moveTo>
                <a:cubicBezTo>
                  <a:pt x="663" y="7200"/>
                  <a:pt x="6558" y="0"/>
                  <a:pt x="12358" y="0"/>
                </a:cubicBezTo>
                <a:cubicBezTo>
                  <a:pt x="18158" y="0"/>
                  <a:pt x="21069" y="5162"/>
                  <a:pt x="21069" y="10800"/>
                </a:cubicBezTo>
                <a:cubicBezTo>
                  <a:pt x="21069" y="16438"/>
                  <a:pt x="14577" y="21600"/>
                  <a:pt x="8777" y="21600"/>
                </a:cubicBezTo>
                <a:cubicBezTo>
                  <a:pt x="2977" y="21600"/>
                  <a:pt x="-531" y="14400"/>
                  <a:pt x="66" y="1080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6" name="Shape 26"/>
          <p:cNvSpPr/>
          <p:nvPr/>
        </p:nvSpPr>
        <p:spPr>
          <a:xfrm>
            <a:off x="5472112" y="5870575"/>
            <a:ext cx="1247776" cy="654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67" y="0"/>
                </a:moveTo>
                <a:cubicBezTo>
                  <a:pt x="249" y="0"/>
                  <a:pt x="249" y="0"/>
                  <a:pt x="249" y="0"/>
                </a:cubicBezTo>
                <a:cubicBezTo>
                  <a:pt x="109" y="0"/>
                  <a:pt x="0" y="148"/>
                  <a:pt x="0" y="344"/>
                </a:cubicBezTo>
                <a:cubicBezTo>
                  <a:pt x="0" y="3420"/>
                  <a:pt x="0" y="6003"/>
                  <a:pt x="0" y="8168"/>
                </a:cubicBezTo>
                <a:cubicBezTo>
                  <a:pt x="0" y="9447"/>
                  <a:pt x="0" y="10579"/>
                  <a:pt x="0" y="11563"/>
                </a:cubicBezTo>
                <a:cubicBezTo>
                  <a:pt x="0" y="19386"/>
                  <a:pt x="0" y="19386"/>
                  <a:pt x="0" y="19386"/>
                </a:cubicBezTo>
                <a:cubicBezTo>
                  <a:pt x="0" y="19583"/>
                  <a:pt x="109" y="19730"/>
                  <a:pt x="249" y="19730"/>
                </a:cubicBezTo>
                <a:cubicBezTo>
                  <a:pt x="249" y="19730"/>
                  <a:pt x="249" y="19730"/>
                  <a:pt x="3079" y="19730"/>
                </a:cubicBezTo>
                <a:cubicBezTo>
                  <a:pt x="3079" y="19730"/>
                  <a:pt x="3079" y="19755"/>
                  <a:pt x="3079" y="19755"/>
                </a:cubicBezTo>
                <a:cubicBezTo>
                  <a:pt x="10061" y="19755"/>
                  <a:pt x="10061" y="19755"/>
                  <a:pt x="10061" y="19755"/>
                </a:cubicBezTo>
                <a:cubicBezTo>
                  <a:pt x="10061" y="19755"/>
                  <a:pt x="10061" y="19755"/>
                  <a:pt x="10061" y="19779"/>
                </a:cubicBezTo>
                <a:cubicBezTo>
                  <a:pt x="10061" y="20321"/>
                  <a:pt x="10061" y="20321"/>
                  <a:pt x="10061" y="20321"/>
                </a:cubicBezTo>
                <a:cubicBezTo>
                  <a:pt x="5738" y="20321"/>
                  <a:pt x="5738" y="20321"/>
                  <a:pt x="5738" y="20321"/>
                </a:cubicBezTo>
                <a:cubicBezTo>
                  <a:pt x="5629" y="20321"/>
                  <a:pt x="5521" y="20468"/>
                  <a:pt x="5521" y="20665"/>
                </a:cubicBezTo>
                <a:cubicBezTo>
                  <a:pt x="5147" y="21256"/>
                  <a:pt x="5147" y="21256"/>
                  <a:pt x="5147" y="21256"/>
                </a:cubicBezTo>
                <a:cubicBezTo>
                  <a:pt x="5147" y="21452"/>
                  <a:pt x="5241" y="21600"/>
                  <a:pt x="5365" y="21600"/>
                </a:cubicBezTo>
                <a:cubicBezTo>
                  <a:pt x="15924" y="21600"/>
                  <a:pt x="15924" y="21600"/>
                  <a:pt x="15924" y="21600"/>
                </a:cubicBezTo>
                <a:cubicBezTo>
                  <a:pt x="16064" y="21600"/>
                  <a:pt x="16157" y="21452"/>
                  <a:pt x="16157" y="21256"/>
                </a:cubicBezTo>
                <a:cubicBezTo>
                  <a:pt x="15784" y="20665"/>
                  <a:pt x="15784" y="20665"/>
                  <a:pt x="15784" y="20665"/>
                </a:cubicBezTo>
                <a:cubicBezTo>
                  <a:pt x="15784" y="20468"/>
                  <a:pt x="15691" y="20321"/>
                  <a:pt x="15551" y="20321"/>
                </a:cubicBezTo>
                <a:cubicBezTo>
                  <a:pt x="11212" y="20321"/>
                  <a:pt x="11212" y="20321"/>
                  <a:pt x="11212" y="20321"/>
                </a:cubicBezTo>
                <a:cubicBezTo>
                  <a:pt x="11212" y="19779"/>
                  <a:pt x="11212" y="19779"/>
                  <a:pt x="11212" y="19779"/>
                </a:cubicBezTo>
                <a:cubicBezTo>
                  <a:pt x="11212" y="19755"/>
                  <a:pt x="11212" y="19755"/>
                  <a:pt x="11212" y="19755"/>
                </a:cubicBezTo>
                <a:cubicBezTo>
                  <a:pt x="21367" y="19755"/>
                  <a:pt x="21367" y="19755"/>
                  <a:pt x="21367" y="19755"/>
                </a:cubicBezTo>
                <a:cubicBezTo>
                  <a:pt x="21507" y="19755"/>
                  <a:pt x="21600" y="19607"/>
                  <a:pt x="21600" y="19410"/>
                </a:cubicBezTo>
                <a:cubicBezTo>
                  <a:pt x="21600" y="344"/>
                  <a:pt x="21600" y="344"/>
                  <a:pt x="21600" y="344"/>
                </a:cubicBezTo>
                <a:cubicBezTo>
                  <a:pt x="21600" y="148"/>
                  <a:pt x="21507" y="0"/>
                  <a:pt x="21367" y="0"/>
                </a:cubicBezTo>
                <a:close/>
                <a:moveTo>
                  <a:pt x="17510" y="19214"/>
                </a:moveTo>
                <a:cubicBezTo>
                  <a:pt x="17261" y="19214"/>
                  <a:pt x="17261" y="19214"/>
                  <a:pt x="17261" y="19214"/>
                </a:cubicBezTo>
                <a:cubicBezTo>
                  <a:pt x="17230" y="19214"/>
                  <a:pt x="17215" y="19189"/>
                  <a:pt x="17215" y="19140"/>
                </a:cubicBezTo>
                <a:cubicBezTo>
                  <a:pt x="17215" y="19091"/>
                  <a:pt x="17230" y="19041"/>
                  <a:pt x="17261" y="19041"/>
                </a:cubicBezTo>
                <a:cubicBezTo>
                  <a:pt x="17510" y="19041"/>
                  <a:pt x="17510" y="19041"/>
                  <a:pt x="17510" y="19041"/>
                </a:cubicBezTo>
                <a:cubicBezTo>
                  <a:pt x="17557" y="19041"/>
                  <a:pt x="17572" y="19091"/>
                  <a:pt x="17572" y="19140"/>
                </a:cubicBezTo>
                <a:cubicBezTo>
                  <a:pt x="17572" y="19189"/>
                  <a:pt x="17557" y="19214"/>
                  <a:pt x="17510" y="19214"/>
                </a:cubicBezTo>
                <a:close/>
                <a:moveTo>
                  <a:pt x="18039" y="19214"/>
                </a:moveTo>
                <a:cubicBezTo>
                  <a:pt x="17790" y="19214"/>
                  <a:pt x="17790" y="19214"/>
                  <a:pt x="17790" y="19214"/>
                </a:cubicBezTo>
                <a:cubicBezTo>
                  <a:pt x="17759" y="19214"/>
                  <a:pt x="17728" y="19189"/>
                  <a:pt x="17728" y="19140"/>
                </a:cubicBezTo>
                <a:cubicBezTo>
                  <a:pt x="17728" y="19091"/>
                  <a:pt x="17759" y="19041"/>
                  <a:pt x="17790" y="19041"/>
                </a:cubicBezTo>
                <a:cubicBezTo>
                  <a:pt x="18039" y="19041"/>
                  <a:pt x="18039" y="19041"/>
                  <a:pt x="18039" y="19041"/>
                </a:cubicBezTo>
                <a:cubicBezTo>
                  <a:pt x="18070" y="19041"/>
                  <a:pt x="18101" y="19091"/>
                  <a:pt x="18101" y="19140"/>
                </a:cubicBezTo>
                <a:cubicBezTo>
                  <a:pt x="18101" y="19189"/>
                  <a:pt x="18070" y="19214"/>
                  <a:pt x="18039" y="19214"/>
                </a:cubicBezTo>
                <a:close/>
                <a:moveTo>
                  <a:pt x="18568" y="19214"/>
                </a:moveTo>
                <a:cubicBezTo>
                  <a:pt x="18303" y="19214"/>
                  <a:pt x="18303" y="19214"/>
                  <a:pt x="18303" y="19214"/>
                </a:cubicBezTo>
                <a:cubicBezTo>
                  <a:pt x="18272" y="19214"/>
                  <a:pt x="18257" y="19189"/>
                  <a:pt x="18257" y="19140"/>
                </a:cubicBezTo>
                <a:cubicBezTo>
                  <a:pt x="18257" y="19091"/>
                  <a:pt x="18272" y="19041"/>
                  <a:pt x="18303" y="19041"/>
                </a:cubicBezTo>
                <a:cubicBezTo>
                  <a:pt x="18568" y="19041"/>
                  <a:pt x="18568" y="19041"/>
                  <a:pt x="18568" y="19041"/>
                </a:cubicBezTo>
                <a:cubicBezTo>
                  <a:pt x="18599" y="19041"/>
                  <a:pt x="18630" y="19091"/>
                  <a:pt x="18630" y="19140"/>
                </a:cubicBezTo>
                <a:cubicBezTo>
                  <a:pt x="18630" y="19189"/>
                  <a:pt x="18599" y="19214"/>
                  <a:pt x="18568" y="19214"/>
                </a:cubicBezTo>
                <a:close/>
                <a:moveTo>
                  <a:pt x="19096" y="19214"/>
                </a:moveTo>
                <a:cubicBezTo>
                  <a:pt x="18832" y="19214"/>
                  <a:pt x="18832" y="19214"/>
                  <a:pt x="18832" y="19214"/>
                </a:cubicBezTo>
                <a:cubicBezTo>
                  <a:pt x="18801" y="19214"/>
                  <a:pt x="18770" y="19189"/>
                  <a:pt x="18770" y="19140"/>
                </a:cubicBezTo>
                <a:cubicBezTo>
                  <a:pt x="18770" y="19091"/>
                  <a:pt x="18801" y="19041"/>
                  <a:pt x="18832" y="19041"/>
                </a:cubicBezTo>
                <a:cubicBezTo>
                  <a:pt x="19096" y="19041"/>
                  <a:pt x="19096" y="19041"/>
                  <a:pt x="19096" y="19041"/>
                </a:cubicBezTo>
                <a:cubicBezTo>
                  <a:pt x="19127" y="19041"/>
                  <a:pt x="19143" y="19091"/>
                  <a:pt x="19143" y="19140"/>
                </a:cubicBezTo>
                <a:cubicBezTo>
                  <a:pt x="19143" y="19189"/>
                  <a:pt x="19127" y="19214"/>
                  <a:pt x="19096" y="19214"/>
                </a:cubicBezTo>
                <a:close/>
                <a:moveTo>
                  <a:pt x="19610" y="19214"/>
                </a:moveTo>
                <a:cubicBezTo>
                  <a:pt x="19345" y="19214"/>
                  <a:pt x="19345" y="19214"/>
                  <a:pt x="19345" y="19214"/>
                </a:cubicBezTo>
                <a:cubicBezTo>
                  <a:pt x="19314" y="19214"/>
                  <a:pt x="19298" y="19189"/>
                  <a:pt x="19298" y="19140"/>
                </a:cubicBezTo>
                <a:cubicBezTo>
                  <a:pt x="19298" y="19091"/>
                  <a:pt x="19314" y="19041"/>
                  <a:pt x="19345" y="19041"/>
                </a:cubicBezTo>
                <a:cubicBezTo>
                  <a:pt x="19610" y="19041"/>
                  <a:pt x="19610" y="19041"/>
                  <a:pt x="19610" y="19041"/>
                </a:cubicBezTo>
                <a:cubicBezTo>
                  <a:pt x="19641" y="19041"/>
                  <a:pt x="19672" y="19091"/>
                  <a:pt x="19672" y="19140"/>
                </a:cubicBezTo>
                <a:cubicBezTo>
                  <a:pt x="19672" y="19189"/>
                  <a:pt x="19641" y="19214"/>
                  <a:pt x="19610" y="19214"/>
                </a:cubicBezTo>
                <a:close/>
                <a:moveTo>
                  <a:pt x="20138" y="19214"/>
                </a:moveTo>
                <a:cubicBezTo>
                  <a:pt x="19874" y="19214"/>
                  <a:pt x="19874" y="19214"/>
                  <a:pt x="19874" y="19214"/>
                </a:cubicBezTo>
                <a:cubicBezTo>
                  <a:pt x="19843" y="19214"/>
                  <a:pt x="19812" y="19189"/>
                  <a:pt x="19812" y="19140"/>
                </a:cubicBezTo>
                <a:cubicBezTo>
                  <a:pt x="19812" y="19091"/>
                  <a:pt x="19843" y="19041"/>
                  <a:pt x="19874" y="19041"/>
                </a:cubicBezTo>
                <a:cubicBezTo>
                  <a:pt x="20138" y="19041"/>
                  <a:pt x="20138" y="19041"/>
                  <a:pt x="20138" y="19041"/>
                </a:cubicBezTo>
                <a:cubicBezTo>
                  <a:pt x="20169" y="19041"/>
                  <a:pt x="20185" y="19091"/>
                  <a:pt x="20185" y="19140"/>
                </a:cubicBezTo>
                <a:cubicBezTo>
                  <a:pt x="20185" y="19189"/>
                  <a:pt x="20169" y="19214"/>
                  <a:pt x="20138" y="19214"/>
                </a:cubicBezTo>
                <a:close/>
                <a:moveTo>
                  <a:pt x="20465" y="19361"/>
                </a:moveTo>
                <a:cubicBezTo>
                  <a:pt x="20387" y="19361"/>
                  <a:pt x="20325" y="19263"/>
                  <a:pt x="20325" y="19140"/>
                </a:cubicBezTo>
                <a:cubicBezTo>
                  <a:pt x="20325" y="19017"/>
                  <a:pt x="20387" y="18894"/>
                  <a:pt x="20465" y="18894"/>
                </a:cubicBezTo>
                <a:cubicBezTo>
                  <a:pt x="20543" y="18894"/>
                  <a:pt x="20605" y="19017"/>
                  <a:pt x="20605" y="19140"/>
                </a:cubicBezTo>
                <a:cubicBezTo>
                  <a:pt x="20605" y="19263"/>
                  <a:pt x="20543" y="19361"/>
                  <a:pt x="20465" y="19361"/>
                </a:cubicBezTo>
                <a:close/>
                <a:moveTo>
                  <a:pt x="20838" y="18205"/>
                </a:moveTo>
                <a:cubicBezTo>
                  <a:pt x="20838" y="18402"/>
                  <a:pt x="20745" y="18549"/>
                  <a:pt x="20620" y="18549"/>
                </a:cubicBezTo>
                <a:cubicBezTo>
                  <a:pt x="14276" y="18549"/>
                  <a:pt x="9984" y="18549"/>
                  <a:pt x="7076" y="18549"/>
                </a:cubicBezTo>
                <a:cubicBezTo>
                  <a:pt x="7076" y="18549"/>
                  <a:pt x="7076" y="18549"/>
                  <a:pt x="7076" y="18549"/>
                </a:cubicBezTo>
                <a:cubicBezTo>
                  <a:pt x="995" y="18549"/>
                  <a:pt x="995" y="18549"/>
                  <a:pt x="995" y="18549"/>
                </a:cubicBezTo>
                <a:cubicBezTo>
                  <a:pt x="871" y="18549"/>
                  <a:pt x="762" y="18377"/>
                  <a:pt x="762" y="18180"/>
                </a:cubicBezTo>
                <a:cubicBezTo>
                  <a:pt x="762" y="18180"/>
                  <a:pt x="762" y="18180"/>
                  <a:pt x="762" y="11563"/>
                </a:cubicBezTo>
                <a:cubicBezTo>
                  <a:pt x="762" y="10259"/>
                  <a:pt x="762" y="9152"/>
                  <a:pt x="762" y="8168"/>
                </a:cubicBezTo>
                <a:cubicBezTo>
                  <a:pt x="762" y="1550"/>
                  <a:pt x="762" y="1550"/>
                  <a:pt x="762" y="1550"/>
                </a:cubicBezTo>
                <a:cubicBezTo>
                  <a:pt x="762" y="1353"/>
                  <a:pt x="871" y="1181"/>
                  <a:pt x="995" y="1181"/>
                </a:cubicBezTo>
                <a:cubicBezTo>
                  <a:pt x="20620" y="1181"/>
                  <a:pt x="20620" y="1181"/>
                  <a:pt x="20620" y="1181"/>
                </a:cubicBezTo>
                <a:cubicBezTo>
                  <a:pt x="20745" y="1181"/>
                  <a:pt x="20838" y="1353"/>
                  <a:pt x="20838" y="1550"/>
                </a:cubicBezTo>
                <a:cubicBezTo>
                  <a:pt x="20838" y="18205"/>
                  <a:pt x="20838" y="18205"/>
                  <a:pt x="20838" y="18205"/>
                </a:cubicBezTo>
                <a:close/>
              </a:path>
            </a:pathLst>
          </a:cu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27" name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22912" y="5970587"/>
            <a:ext cx="1146176" cy="3714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8" name="image.png" descr="http://www.boerner.net/jboerner/wp-content/uploads/2010/04/Android_logo.svg_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010400" y="5516562"/>
            <a:ext cx="774700" cy="6286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472112" y="1557337"/>
            <a:ext cx="1247776" cy="1204913"/>
          </a:xfrm>
          <a:prstGeom prst="rect">
            <a:avLst/>
          </a:prstGeom>
          <a:ln w="12700">
            <a:miter lim="400000"/>
          </a:ln>
        </p:spPr>
      </p:pic>
      <p:pic>
        <p:nvPicPr>
          <p:cNvPr id="30" name="imag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730500" y="4767262"/>
            <a:ext cx="250825" cy="255588"/>
          </a:xfrm>
          <a:prstGeom prst="rect">
            <a:avLst/>
          </a:prstGeom>
          <a:ln w="12700">
            <a:miter lim="400000"/>
          </a:ln>
        </p:spPr>
      </p:pic>
      <p:pic>
        <p:nvPicPr>
          <p:cNvPr id="31" name="image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834062" y="5397500"/>
            <a:ext cx="523876" cy="431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" name="image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498975" y="4548187"/>
            <a:ext cx="255588" cy="255588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Shape 33"/>
          <p:cNvSpPr/>
          <p:nvPr/>
        </p:nvSpPr>
        <p:spPr>
          <a:xfrm>
            <a:off x="5263624" y="3303587"/>
            <a:ext cx="1664752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8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ANHUBO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/>
          <p:nvPr/>
        </p:nvSpPr>
        <p:spPr>
          <a:xfrm>
            <a:off x="635000" y="251078"/>
            <a:ext cx="3924300" cy="882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b="1" sz="49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解决方案</a:t>
            </a:r>
          </a:p>
        </p:txBody>
      </p:sp>
      <p:sp>
        <p:nvSpPr>
          <p:cNvPr id="534" name="Shape 534"/>
          <p:cNvSpPr/>
          <p:nvPr/>
        </p:nvSpPr>
        <p:spPr>
          <a:xfrm>
            <a:off x="704850" y="1012825"/>
            <a:ext cx="10791825" cy="599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8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可视化</a:t>
            </a:r>
          </a:p>
        </p:txBody>
      </p:sp>
      <p:sp>
        <p:nvSpPr>
          <p:cNvPr id="535" name="Shape 535"/>
          <p:cNvSpPr/>
          <p:nvPr/>
        </p:nvSpPr>
        <p:spPr>
          <a:xfrm>
            <a:off x="700087" y="1749425"/>
            <a:ext cx="10791826" cy="2555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8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通过对上述信息的收集,可以将本不可量化的预防风险工作进行可视化.</a:t>
            </a:r>
          </a:p>
          <a:p>
            <a:pPr>
              <a:defRPr b="1" sz="28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  <a:p>
            <a:pPr>
              <a:defRPr b="1" sz="28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在安互保后台,可以查看物业整体的设备信息,人员信息以及设备使用情况,消防测试结果,区域巡查图等与建筑安全相关的信息</a:t>
            </a:r>
          </a:p>
        </p:txBody>
      </p:sp>
      <p:sp>
        <p:nvSpPr>
          <p:cNvPr id="536" name="Shape 536"/>
          <p:cNvSpPr/>
          <p:nvPr/>
        </p:nvSpPr>
        <p:spPr>
          <a:xfrm>
            <a:off x="5729287" y="6181725"/>
            <a:ext cx="273656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200">
                <a:solidFill>
                  <a:srgbClr val="FFC00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537" name="Shape 537"/>
          <p:cNvSpPr/>
          <p:nvPr/>
        </p:nvSpPr>
        <p:spPr>
          <a:xfrm>
            <a:off x="5951537" y="6181725"/>
            <a:ext cx="247983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i="1" sz="1200">
                <a:solidFill>
                  <a:srgbClr val="A6A6A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of</a:t>
            </a:r>
          </a:p>
        </p:txBody>
      </p:sp>
      <p:sp>
        <p:nvSpPr>
          <p:cNvPr id="538" name="Shape 538"/>
          <p:cNvSpPr/>
          <p:nvPr/>
        </p:nvSpPr>
        <p:spPr>
          <a:xfrm>
            <a:off x="6240462" y="6181725"/>
            <a:ext cx="273656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200">
                <a:solidFill>
                  <a:srgbClr val="7F7F7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13</a:t>
            </a:r>
          </a:p>
        </p:txBody>
      </p:sp>
      <p:pic>
        <p:nvPicPr>
          <p:cNvPr id="539" name="btns.png" descr="C:\Users\Design\Documents\Edu\Product Launch\btns.png">
            <a:hlinkClick r:id="" invalidUrl="" action="ppaction://hlinkshowjump?jump=nextslide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48450" y="6251575"/>
            <a:ext cx="177800" cy="176213"/>
          </a:xfrm>
          <a:prstGeom prst="rect">
            <a:avLst/>
          </a:prstGeom>
          <a:ln w="12700">
            <a:miter lim="400000"/>
          </a:ln>
        </p:spPr>
      </p:pic>
      <p:pic>
        <p:nvPicPr>
          <p:cNvPr id="540" name="btns.png" descr="C:\Users\Design\Documents\Edu\Product Launch\btns.png">
            <a:hlinkClick r:id="" invalidUrl="" action="ppaction://hlinkshowjump?jump=previousslide" tgtFrame="" tooltip="" history="1" highlightClick="0" endSnd="0"/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57825" y="6251575"/>
            <a:ext cx="176213" cy="1762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3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/>
        </p:nvSpPr>
        <p:spPr>
          <a:xfrm>
            <a:off x="635000" y="251078"/>
            <a:ext cx="3924300" cy="882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b="1" sz="49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解决方案</a:t>
            </a:r>
          </a:p>
        </p:txBody>
      </p:sp>
      <p:sp>
        <p:nvSpPr>
          <p:cNvPr id="543" name="Shape 543"/>
          <p:cNvSpPr/>
          <p:nvPr/>
        </p:nvSpPr>
        <p:spPr>
          <a:xfrm>
            <a:off x="704850" y="1012825"/>
            <a:ext cx="10791825" cy="599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8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数据服务：用数据链接预防</a:t>
            </a:r>
            <a:r>
              <a:t>+</a:t>
            </a:r>
            <a:r>
              <a:t>保障，优化行业生态，实现帕累托改进 </a:t>
            </a:r>
          </a:p>
        </p:txBody>
      </p:sp>
      <p:sp>
        <p:nvSpPr>
          <p:cNvPr id="544" name="Shape 544"/>
          <p:cNvSpPr/>
          <p:nvPr/>
        </p:nvSpPr>
        <p:spPr>
          <a:xfrm>
            <a:off x="700087" y="1863725"/>
            <a:ext cx="10791826" cy="1107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8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根据建筑和单位下的人和物生成的数据,进行大数据处理,从而获取建筑和单位的安全情况,并且在时间累积下,可以针对性的推出改进意见</a:t>
            </a:r>
          </a:p>
        </p:txBody>
      </p:sp>
      <p:sp>
        <p:nvSpPr>
          <p:cNvPr id="545" name="Shape 545"/>
          <p:cNvSpPr/>
          <p:nvPr/>
        </p:nvSpPr>
        <p:spPr>
          <a:xfrm>
            <a:off x="5729287" y="6181725"/>
            <a:ext cx="265322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200">
                <a:solidFill>
                  <a:srgbClr val="FFC00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11</a:t>
            </a:r>
          </a:p>
        </p:txBody>
      </p:sp>
      <p:sp>
        <p:nvSpPr>
          <p:cNvPr id="546" name="Shape 546"/>
          <p:cNvSpPr/>
          <p:nvPr/>
        </p:nvSpPr>
        <p:spPr>
          <a:xfrm>
            <a:off x="5951537" y="6181725"/>
            <a:ext cx="247983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i="1" sz="1200">
                <a:solidFill>
                  <a:srgbClr val="A6A6A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of</a:t>
            </a:r>
          </a:p>
        </p:txBody>
      </p:sp>
      <p:sp>
        <p:nvSpPr>
          <p:cNvPr id="547" name="Shape 547"/>
          <p:cNvSpPr/>
          <p:nvPr/>
        </p:nvSpPr>
        <p:spPr>
          <a:xfrm>
            <a:off x="6240462" y="6181725"/>
            <a:ext cx="273656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200">
                <a:solidFill>
                  <a:srgbClr val="7F7F7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13</a:t>
            </a:r>
          </a:p>
        </p:txBody>
      </p:sp>
      <p:pic>
        <p:nvPicPr>
          <p:cNvPr id="548" name="btns.png" descr="C:\Users\Design\Documents\Edu\Product Launch\btns.png">
            <a:hlinkClick r:id="" invalidUrl="" action="ppaction://hlinkshowjump?jump=nextslide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48450" y="6251575"/>
            <a:ext cx="177800" cy="176213"/>
          </a:xfrm>
          <a:prstGeom prst="rect">
            <a:avLst/>
          </a:prstGeom>
          <a:ln w="12700">
            <a:miter lim="400000"/>
          </a:ln>
        </p:spPr>
      </p:pic>
      <p:pic>
        <p:nvPicPr>
          <p:cNvPr id="549" name="btns.png" descr="C:\Users\Design\Documents\Edu\Product Launch\btns.png">
            <a:hlinkClick r:id="" invalidUrl="" action="ppaction://hlinkshowjump?jump=previousslide" tgtFrame="" tooltip="" history="1" highlightClick="0" endSnd="0"/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57825" y="6251575"/>
            <a:ext cx="176213" cy="1762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4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1" name="shadown.png" descr="C:\Users\Design\Documents\Edu\Product Launch\shadow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78387" y="5965825"/>
            <a:ext cx="762001" cy="719138"/>
          </a:xfrm>
          <a:prstGeom prst="rect">
            <a:avLst/>
          </a:prstGeom>
          <a:ln w="12700">
            <a:miter lim="400000"/>
          </a:ln>
        </p:spPr>
      </p:pic>
      <p:sp>
        <p:nvSpPr>
          <p:cNvPr id="552" name="Shape 552"/>
          <p:cNvSpPr/>
          <p:nvPr/>
        </p:nvSpPr>
        <p:spPr>
          <a:xfrm>
            <a:off x="698500" y="251078"/>
            <a:ext cx="2790825" cy="882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b="1" sz="49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现有成果</a:t>
            </a:r>
          </a:p>
        </p:txBody>
      </p:sp>
      <p:pic>
        <p:nvPicPr>
          <p:cNvPr id="553" name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91187" y="6170612"/>
            <a:ext cx="363538" cy="303213"/>
          </a:xfrm>
          <a:prstGeom prst="rect">
            <a:avLst/>
          </a:prstGeom>
          <a:ln w="12700">
            <a:miter lim="400000"/>
          </a:ln>
        </p:spPr>
      </p:pic>
      <p:pic>
        <p:nvPicPr>
          <p:cNvPr id="554" name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65862" y="6170612"/>
            <a:ext cx="363538" cy="303213"/>
          </a:xfrm>
          <a:prstGeom prst="rect">
            <a:avLst/>
          </a:prstGeom>
          <a:ln w="12700">
            <a:miter lim="400000"/>
          </a:ln>
        </p:spPr>
      </p:pic>
      <p:sp>
        <p:nvSpPr>
          <p:cNvPr id="555" name="Shape 555"/>
          <p:cNvSpPr/>
          <p:nvPr/>
        </p:nvSpPr>
        <p:spPr>
          <a:xfrm>
            <a:off x="5711825" y="6181725"/>
            <a:ext cx="188898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200">
                <a:solidFill>
                  <a:srgbClr val="FFC00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556" name="Shape 556"/>
          <p:cNvSpPr/>
          <p:nvPr/>
        </p:nvSpPr>
        <p:spPr>
          <a:xfrm>
            <a:off x="5951537" y="6181725"/>
            <a:ext cx="247983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i="1" sz="1200">
                <a:solidFill>
                  <a:srgbClr val="A6A6A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of</a:t>
            </a:r>
          </a:p>
        </p:txBody>
      </p:sp>
      <p:sp>
        <p:nvSpPr>
          <p:cNvPr id="557" name="Shape 557"/>
          <p:cNvSpPr/>
          <p:nvPr/>
        </p:nvSpPr>
        <p:spPr>
          <a:xfrm>
            <a:off x="6240462" y="6181725"/>
            <a:ext cx="273656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200">
                <a:solidFill>
                  <a:srgbClr val="7F7F7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10</a:t>
            </a:r>
          </a:p>
        </p:txBody>
      </p:sp>
      <p:pic>
        <p:nvPicPr>
          <p:cNvPr id="558" name="shadown.png" descr="C:\Users\Design\Documents\Edu\Product Launch\shadown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651625" y="5983287"/>
            <a:ext cx="763588" cy="720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559" name="btns.png" descr="C:\Users\Design\Documents\Edu\Product Launch\btns.png">
            <a:hlinkClick r:id="" invalidUrl="" action="ppaction://hlinkshowjump?jump=nextslide" tgtFrame="" tooltip="" history="1" highlightClick="0" endSnd="0"/>
          </p:cNvPr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648450" y="6251575"/>
            <a:ext cx="177800" cy="176213"/>
          </a:xfrm>
          <a:prstGeom prst="rect">
            <a:avLst/>
          </a:prstGeom>
          <a:ln w="12700">
            <a:miter lim="400000"/>
          </a:ln>
        </p:spPr>
      </p:pic>
      <p:pic>
        <p:nvPicPr>
          <p:cNvPr id="560" name="btns.png" descr="C:\Users\Design\Documents\Edu\Product Launch\btns.png">
            <a:hlinkClick r:id="" invalidUrl="" action="ppaction://hlinkshowjump?jump=previousslide" tgtFrame="" tooltip="" history="1" highlightClick="0" endSnd="0"/>
          </p:cNvPr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457825" y="6251575"/>
            <a:ext cx="176213" cy="176213"/>
          </a:xfrm>
          <a:prstGeom prst="rect">
            <a:avLst/>
          </a:prstGeom>
          <a:ln w="12700">
            <a:miter lim="400000"/>
          </a:ln>
        </p:spPr>
      </p:pic>
      <p:pic>
        <p:nvPicPr>
          <p:cNvPr id="561" name="shadown.png" descr="C:\Users\Design\Documents\Edu\Product Launch\shadown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662112" y="5756275"/>
            <a:ext cx="1193801" cy="1128713"/>
          </a:xfrm>
          <a:prstGeom prst="rect">
            <a:avLst/>
          </a:prstGeom>
          <a:ln w="12700">
            <a:miter lim="400000"/>
          </a:ln>
        </p:spPr>
      </p:pic>
      <p:sp>
        <p:nvSpPr>
          <p:cNvPr id="562" name="Shape 562"/>
          <p:cNvSpPr/>
          <p:nvPr/>
        </p:nvSpPr>
        <p:spPr>
          <a:xfrm>
            <a:off x="12700" y="6104254"/>
            <a:ext cx="1749425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 sz="2000">
                <a:solidFill>
                  <a:srgbClr val="A6A6A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安互保</a:t>
            </a:r>
          </a:p>
        </p:txBody>
      </p:sp>
      <p:sp>
        <p:nvSpPr>
          <p:cNvPr id="563" name="Shape 563"/>
          <p:cNvSpPr/>
          <p:nvPr/>
        </p:nvSpPr>
        <p:spPr>
          <a:xfrm>
            <a:off x="839787" y="1004887"/>
            <a:ext cx="2330451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8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行业资质背书</a:t>
            </a:r>
          </a:p>
        </p:txBody>
      </p:sp>
      <p:sp>
        <p:nvSpPr>
          <p:cNvPr id="564" name="Shape 564"/>
          <p:cNvSpPr/>
          <p:nvPr/>
        </p:nvSpPr>
        <p:spPr>
          <a:xfrm>
            <a:off x="839787" y="1527175"/>
            <a:ext cx="2232026" cy="4603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CA00"/>
              </a:gs>
              <a:gs pos="25000">
                <a:srgbClr val="FFC000"/>
              </a:gs>
              <a:gs pos="100000">
                <a:srgbClr val="E46C0A"/>
              </a:gs>
            </a:gsLst>
            <a:lin ang="10800000"/>
          </a:gradFill>
          <a:ln w="25400">
            <a:solidFill>
              <a:srgbClr val="FFC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pic>
        <p:nvPicPr>
          <p:cNvPr id="565" name="image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1496675" y="5965825"/>
            <a:ext cx="684213" cy="71913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68" name="Group 568"/>
          <p:cNvGrpSpPr/>
          <p:nvPr/>
        </p:nvGrpSpPr>
        <p:grpSpPr>
          <a:xfrm>
            <a:off x="839787" y="1650999"/>
            <a:ext cx="2232026" cy="547689"/>
            <a:chOff x="0" y="0"/>
            <a:chExt cx="2232025" cy="547687"/>
          </a:xfrm>
        </p:grpSpPr>
        <p:sp>
          <p:nvSpPr>
            <p:cNvPr id="566" name="Shape 566"/>
            <p:cNvSpPr/>
            <p:nvPr/>
          </p:nvSpPr>
          <p:spPr>
            <a:xfrm>
              <a:off x="0" y="-1"/>
              <a:ext cx="2232025" cy="547689"/>
            </a:xfrm>
            <a:prstGeom prst="rect">
              <a:avLst/>
            </a:prstGeom>
            <a:solidFill>
              <a:srgbClr val="40404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567" name="Shape 567"/>
            <p:cNvSpPr/>
            <p:nvPr/>
          </p:nvSpPr>
          <p:spPr>
            <a:xfrm>
              <a:off x="0" y="88423"/>
              <a:ext cx="2232025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公安部消防局科研项目</a:t>
              </a:r>
            </a:p>
          </p:txBody>
        </p:sp>
      </p:grpSp>
      <p:sp>
        <p:nvSpPr>
          <p:cNvPr id="569" name="Shape 569"/>
          <p:cNvSpPr/>
          <p:nvPr/>
        </p:nvSpPr>
        <p:spPr>
          <a:xfrm>
            <a:off x="4737100" y="1009650"/>
            <a:ext cx="1638300" cy="599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8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发明专利</a:t>
            </a:r>
          </a:p>
        </p:txBody>
      </p:sp>
      <p:sp>
        <p:nvSpPr>
          <p:cNvPr id="570" name="Shape 570"/>
          <p:cNvSpPr/>
          <p:nvPr/>
        </p:nvSpPr>
        <p:spPr>
          <a:xfrm>
            <a:off x="4440237" y="1533525"/>
            <a:ext cx="2232026" cy="4603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CA00"/>
              </a:gs>
              <a:gs pos="25000">
                <a:srgbClr val="FFC000"/>
              </a:gs>
              <a:gs pos="100000">
                <a:srgbClr val="E46C0A"/>
              </a:gs>
            </a:gsLst>
            <a:lin ang="10800000"/>
          </a:gradFill>
          <a:ln w="25400">
            <a:solidFill>
              <a:srgbClr val="FFC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571" name="Shape 571"/>
          <p:cNvSpPr/>
          <p:nvPr/>
        </p:nvSpPr>
        <p:spPr>
          <a:xfrm>
            <a:off x="7589837" y="1004887"/>
            <a:ext cx="3802063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8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国家创新基金无偿资助</a:t>
            </a:r>
          </a:p>
        </p:txBody>
      </p:sp>
      <p:sp>
        <p:nvSpPr>
          <p:cNvPr id="572" name="Shape 572"/>
          <p:cNvSpPr/>
          <p:nvPr/>
        </p:nvSpPr>
        <p:spPr>
          <a:xfrm>
            <a:off x="7623175" y="1536700"/>
            <a:ext cx="3657600" cy="4445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CA00"/>
              </a:gs>
              <a:gs pos="25000">
                <a:srgbClr val="FFC000"/>
              </a:gs>
              <a:gs pos="100000">
                <a:srgbClr val="E46C0A"/>
              </a:gs>
            </a:gsLst>
            <a:lin ang="10800000"/>
          </a:gradFill>
          <a:ln w="25400">
            <a:solidFill>
              <a:srgbClr val="FFC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grpSp>
        <p:nvGrpSpPr>
          <p:cNvPr id="575" name="Group 575"/>
          <p:cNvGrpSpPr/>
          <p:nvPr/>
        </p:nvGrpSpPr>
        <p:grpSpPr>
          <a:xfrm>
            <a:off x="3719512" y="1650999"/>
            <a:ext cx="3695701" cy="547689"/>
            <a:chOff x="0" y="0"/>
            <a:chExt cx="3695700" cy="547687"/>
          </a:xfrm>
        </p:grpSpPr>
        <p:sp>
          <p:nvSpPr>
            <p:cNvPr id="573" name="Shape 573"/>
            <p:cNvSpPr/>
            <p:nvPr/>
          </p:nvSpPr>
          <p:spPr>
            <a:xfrm>
              <a:off x="0" y="-1"/>
              <a:ext cx="3695700" cy="547689"/>
            </a:xfrm>
            <a:prstGeom prst="rect">
              <a:avLst/>
            </a:prstGeom>
            <a:solidFill>
              <a:srgbClr val="40404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574" name="Shape 574"/>
            <p:cNvSpPr/>
            <p:nvPr/>
          </p:nvSpPr>
          <p:spPr>
            <a:xfrm>
              <a:off x="0" y="88423"/>
              <a:ext cx="369570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建筑消防安全风险评估和追溯方法</a:t>
              </a:r>
            </a:p>
          </p:txBody>
        </p:sp>
      </p:grpSp>
      <p:sp>
        <p:nvSpPr>
          <p:cNvPr id="576" name="Shape 576"/>
          <p:cNvSpPr/>
          <p:nvPr/>
        </p:nvSpPr>
        <p:spPr>
          <a:xfrm>
            <a:off x="2481262" y="4325937"/>
            <a:ext cx="7561264" cy="1"/>
          </a:xfrm>
          <a:prstGeom prst="line">
            <a:avLst/>
          </a:prstGeom>
          <a:ln w="12700">
            <a:solidFill>
              <a:srgbClr val="7F7F7F"/>
            </a:solidFill>
            <a:prstDash val="lgDash"/>
          </a:ln>
        </p:spPr>
        <p:txBody>
          <a:bodyPr lIns="45719" rIns="45719"/>
          <a:lstStyle/>
          <a:p>
            <a:pPr/>
          </a:p>
        </p:txBody>
      </p:sp>
      <p:pic>
        <p:nvPicPr>
          <p:cNvPr id="577" name="image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3151187" y="4237037"/>
            <a:ext cx="171451" cy="176213"/>
          </a:xfrm>
          <a:prstGeom prst="rect">
            <a:avLst/>
          </a:prstGeom>
          <a:ln w="12700">
            <a:miter lim="400000"/>
          </a:ln>
        </p:spPr>
      </p:pic>
      <p:pic>
        <p:nvPicPr>
          <p:cNvPr id="578" name="image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4529137" y="4237037"/>
            <a:ext cx="176213" cy="176213"/>
          </a:xfrm>
          <a:prstGeom prst="rect">
            <a:avLst/>
          </a:prstGeom>
          <a:ln w="12700">
            <a:miter lim="400000"/>
          </a:ln>
        </p:spPr>
      </p:pic>
      <p:pic>
        <p:nvPicPr>
          <p:cNvPr id="579" name="image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5705475" y="4237037"/>
            <a:ext cx="177800" cy="176213"/>
          </a:xfrm>
          <a:prstGeom prst="rect">
            <a:avLst/>
          </a:prstGeom>
          <a:ln w="12700">
            <a:miter lim="400000"/>
          </a:ln>
        </p:spPr>
      </p:pic>
      <p:pic>
        <p:nvPicPr>
          <p:cNvPr id="580" name="image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6864350" y="4248150"/>
            <a:ext cx="169863" cy="171450"/>
          </a:xfrm>
          <a:prstGeom prst="rect">
            <a:avLst/>
          </a:prstGeom>
          <a:ln w="12700">
            <a:miter lim="400000"/>
          </a:ln>
        </p:spPr>
      </p:pic>
      <p:pic>
        <p:nvPicPr>
          <p:cNvPr id="581" name="image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9156700" y="4237037"/>
            <a:ext cx="169863" cy="176213"/>
          </a:xfrm>
          <a:prstGeom prst="rect">
            <a:avLst/>
          </a:prstGeom>
          <a:ln w="12700">
            <a:miter lim="400000"/>
          </a:ln>
        </p:spPr>
      </p:pic>
      <p:sp>
        <p:nvSpPr>
          <p:cNvPr id="582" name="Shape 582"/>
          <p:cNvSpPr/>
          <p:nvPr/>
        </p:nvSpPr>
        <p:spPr>
          <a:xfrm>
            <a:off x="2203450" y="4797425"/>
            <a:ext cx="1885950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30000"/>
              </a:lnSpc>
              <a:defRPr b="1" sz="16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2012</a:t>
            </a:r>
            <a:r>
              <a:t>年</a:t>
            </a:r>
            <a:r>
              <a:t>11</a:t>
            </a:r>
            <a:r>
              <a:t>月</a:t>
            </a:r>
          </a:p>
        </p:txBody>
      </p:sp>
      <p:pic>
        <p:nvPicPr>
          <p:cNvPr id="583" name="image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034337" y="4237037"/>
            <a:ext cx="171451" cy="176213"/>
          </a:xfrm>
          <a:prstGeom prst="rect">
            <a:avLst/>
          </a:prstGeom>
          <a:ln w="12700">
            <a:miter lim="400000"/>
          </a:ln>
        </p:spPr>
      </p:pic>
      <p:pic>
        <p:nvPicPr>
          <p:cNvPr id="584" name="image.jp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8126412" y="1766887"/>
            <a:ext cx="2838451" cy="2371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585" name="image.jp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768350" y="2393950"/>
            <a:ext cx="1296988" cy="1744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586" name="image.jpg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4806950" y="2389187"/>
            <a:ext cx="1522413" cy="1749426"/>
          </a:xfrm>
          <a:prstGeom prst="rect">
            <a:avLst/>
          </a:prstGeom>
          <a:ln w="12700">
            <a:miter lim="400000"/>
          </a:ln>
        </p:spPr>
      </p:pic>
      <p:pic>
        <p:nvPicPr>
          <p:cNvPr id="587" name="image.jpg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2055812" y="2393950"/>
            <a:ext cx="1249363" cy="1744663"/>
          </a:xfrm>
          <a:prstGeom prst="rect">
            <a:avLst/>
          </a:prstGeom>
          <a:ln w="12700">
            <a:miter lim="400000"/>
          </a:ln>
        </p:spPr>
      </p:pic>
      <p:sp>
        <p:nvSpPr>
          <p:cNvPr id="588" name="Shape 588"/>
          <p:cNvSpPr/>
          <p:nvPr/>
        </p:nvSpPr>
        <p:spPr>
          <a:xfrm>
            <a:off x="5729287" y="6181725"/>
            <a:ext cx="273656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200">
                <a:solidFill>
                  <a:srgbClr val="FFC00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589" name="Shape 589"/>
          <p:cNvSpPr/>
          <p:nvPr/>
        </p:nvSpPr>
        <p:spPr>
          <a:xfrm>
            <a:off x="5951537" y="6181725"/>
            <a:ext cx="247983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i="1" sz="1200">
                <a:solidFill>
                  <a:srgbClr val="A6A6A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of</a:t>
            </a:r>
          </a:p>
        </p:txBody>
      </p:sp>
      <p:sp>
        <p:nvSpPr>
          <p:cNvPr id="590" name="Shape 590"/>
          <p:cNvSpPr/>
          <p:nvPr/>
        </p:nvSpPr>
        <p:spPr>
          <a:xfrm>
            <a:off x="6240462" y="6181725"/>
            <a:ext cx="273656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200">
                <a:solidFill>
                  <a:srgbClr val="7F7F7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13</a:t>
            </a:r>
          </a:p>
        </p:txBody>
      </p:sp>
      <p:pic>
        <p:nvPicPr>
          <p:cNvPr id="591" name="btns.png" descr="C:\Users\Design\Documents\Edu\Product Launch\btns.png">
            <a:hlinkClick r:id="" invalidUrl="" action="ppaction://hlinkshowjump?jump=nextslide" tgtFrame="" tooltip="" history="1" highlightClick="0" endSnd="0"/>
          </p:cNvPr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648450" y="6251575"/>
            <a:ext cx="177800" cy="176213"/>
          </a:xfrm>
          <a:prstGeom prst="rect">
            <a:avLst/>
          </a:prstGeom>
          <a:ln w="12700">
            <a:miter lim="400000"/>
          </a:ln>
        </p:spPr>
      </p:pic>
      <p:pic>
        <p:nvPicPr>
          <p:cNvPr id="592" name="btns.png" descr="C:\Users\Design\Documents\Edu\Product Launch\btns.png">
            <a:hlinkClick r:id="" invalidUrl="" action="ppaction://hlinkshowjump?jump=previousslide" tgtFrame="" tooltip="" history="1" highlightClick="0" endSnd="0"/>
          </p:cNvPr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457825" y="6251575"/>
            <a:ext cx="176213" cy="1762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52" grpId="1"/>
      <p:bldP build="whole" bldLvl="1" animBg="1" rev="0" advAuto="0" spid="562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4" name="shadown.png" descr="C:\Users\Design\Documents\Edu\Product Launch\shadow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78387" y="5965825"/>
            <a:ext cx="762001" cy="719138"/>
          </a:xfrm>
          <a:prstGeom prst="rect">
            <a:avLst/>
          </a:prstGeom>
          <a:ln w="12700">
            <a:miter lim="400000"/>
          </a:ln>
        </p:spPr>
      </p:pic>
      <p:sp>
        <p:nvSpPr>
          <p:cNvPr id="595" name="Shape 595"/>
          <p:cNvSpPr/>
          <p:nvPr/>
        </p:nvSpPr>
        <p:spPr>
          <a:xfrm>
            <a:off x="698500" y="251078"/>
            <a:ext cx="4605338" cy="882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b="1" sz="49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现有成果</a:t>
            </a:r>
          </a:p>
        </p:txBody>
      </p:sp>
      <p:pic>
        <p:nvPicPr>
          <p:cNvPr id="596" name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91187" y="6170612"/>
            <a:ext cx="363538" cy="303213"/>
          </a:xfrm>
          <a:prstGeom prst="rect">
            <a:avLst/>
          </a:prstGeom>
          <a:ln w="12700">
            <a:miter lim="400000"/>
          </a:ln>
        </p:spPr>
      </p:pic>
      <p:pic>
        <p:nvPicPr>
          <p:cNvPr id="597" name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65862" y="6170612"/>
            <a:ext cx="363538" cy="303213"/>
          </a:xfrm>
          <a:prstGeom prst="rect">
            <a:avLst/>
          </a:prstGeom>
          <a:ln w="12700">
            <a:miter lim="400000"/>
          </a:ln>
        </p:spPr>
      </p:pic>
      <p:sp>
        <p:nvSpPr>
          <p:cNvPr id="598" name="Shape 598"/>
          <p:cNvSpPr/>
          <p:nvPr/>
        </p:nvSpPr>
        <p:spPr>
          <a:xfrm>
            <a:off x="5745162" y="6181725"/>
            <a:ext cx="273656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200">
                <a:solidFill>
                  <a:srgbClr val="FFC00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599" name="Shape 599"/>
          <p:cNvSpPr/>
          <p:nvPr/>
        </p:nvSpPr>
        <p:spPr>
          <a:xfrm>
            <a:off x="5951537" y="6181725"/>
            <a:ext cx="247983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i="1" sz="1200">
                <a:solidFill>
                  <a:srgbClr val="A6A6A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of</a:t>
            </a:r>
          </a:p>
        </p:txBody>
      </p:sp>
      <p:sp>
        <p:nvSpPr>
          <p:cNvPr id="600" name="Shape 600"/>
          <p:cNvSpPr/>
          <p:nvPr/>
        </p:nvSpPr>
        <p:spPr>
          <a:xfrm>
            <a:off x="6240462" y="6192837"/>
            <a:ext cx="273656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200">
                <a:solidFill>
                  <a:srgbClr val="7F7F7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13</a:t>
            </a:r>
          </a:p>
        </p:txBody>
      </p:sp>
      <p:pic>
        <p:nvPicPr>
          <p:cNvPr id="601" name="shadown.png" descr="C:\Users\Design\Documents\Edu\Product Launch\shadown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651625" y="5983287"/>
            <a:ext cx="763588" cy="720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602" name="btns.png" descr="C:\Users\Design\Documents\Edu\Product Launch\btns.png">
            <a:hlinkClick r:id="" invalidUrl="" action="ppaction://hlinkshowjump?jump=previousslide" tgtFrame="" tooltip="" history="1" highlightClick="0" endSnd="0"/>
          </p:cNvPr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457825" y="6251575"/>
            <a:ext cx="176213" cy="176213"/>
          </a:xfrm>
          <a:prstGeom prst="rect">
            <a:avLst/>
          </a:prstGeom>
          <a:ln w="12700">
            <a:miter lim="400000"/>
          </a:ln>
        </p:spPr>
      </p:pic>
      <p:pic>
        <p:nvPicPr>
          <p:cNvPr id="603" name="shadown.png" descr="C:\Users\Design\Documents\Edu\Product Launch\shadown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662112" y="5756275"/>
            <a:ext cx="1193801" cy="1128713"/>
          </a:xfrm>
          <a:prstGeom prst="rect">
            <a:avLst/>
          </a:prstGeom>
          <a:ln w="12700">
            <a:miter lim="400000"/>
          </a:ln>
        </p:spPr>
      </p:pic>
      <p:pic>
        <p:nvPicPr>
          <p:cNvPr id="604" name="btns.png" descr="C:\Users\Design\Documents\Edu\Product Launch\btns.png">
            <a:hlinkClick r:id="" invalidUrl="" action="ppaction://hlinkshowjump?jump=nextslide" tgtFrame="" tooltip="" history="1" highlightClick="0" endSnd="0"/>
          </p:cNvPr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648450" y="6251575"/>
            <a:ext cx="177800" cy="176213"/>
          </a:xfrm>
          <a:prstGeom prst="rect">
            <a:avLst/>
          </a:prstGeom>
          <a:ln w="12700">
            <a:miter lim="400000"/>
          </a:ln>
        </p:spPr>
      </p:pic>
      <p:sp>
        <p:nvSpPr>
          <p:cNvPr id="605" name="Shape 605"/>
          <p:cNvSpPr/>
          <p:nvPr/>
        </p:nvSpPr>
        <p:spPr>
          <a:xfrm>
            <a:off x="12700" y="6104254"/>
            <a:ext cx="1749425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 sz="2000">
                <a:solidFill>
                  <a:srgbClr val="A6A6A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安互保</a:t>
            </a:r>
          </a:p>
        </p:txBody>
      </p:sp>
      <p:pic>
        <p:nvPicPr>
          <p:cNvPr id="606" name="image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1496675" y="5965825"/>
            <a:ext cx="684213" cy="719138"/>
          </a:xfrm>
          <a:prstGeom prst="rect">
            <a:avLst/>
          </a:prstGeom>
          <a:ln w="12700">
            <a:miter lim="400000"/>
          </a:ln>
        </p:spPr>
      </p:pic>
      <p:pic>
        <p:nvPicPr>
          <p:cNvPr id="607" name="image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550862" y="1089025"/>
            <a:ext cx="2697163" cy="4838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08" name="image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6105525" y="1089025"/>
            <a:ext cx="2690813" cy="4835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609" name="image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8878887" y="1089025"/>
            <a:ext cx="2690813" cy="4835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610" name="image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3330575" y="1089025"/>
            <a:ext cx="2690813" cy="48355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95" grpId="1"/>
      <p:bldP build="whole" bldLvl="1" animBg="1" rev="0" advAuto="0" spid="605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/>
          <p:nvPr/>
        </p:nvSpPr>
        <p:spPr>
          <a:xfrm>
            <a:off x="3287712" y="1431607"/>
            <a:ext cx="4103688" cy="826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lnSpc>
                <a:spcPts val="5700"/>
              </a:lnSpc>
              <a:defRPr b="1" sz="4900">
                <a:solidFill>
                  <a:srgbClr val="404040"/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t>THANK </a:t>
            </a:r>
            <a:r>
              <a:rPr>
                <a:solidFill>
                  <a:srgbClr val="FFC000"/>
                </a:solidFill>
              </a:rPr>
              <a:t>YOU</a:t>
            </a:r>
          </a:p>
        </p:txBody>
      </p:sp>
      <p:pic>
        <p:nvPicPr>
          <p:cNvPr id="613" name="logo.png" descr="C:\Users\Design\Documents\Edu\Product Launch\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6762" y="5732462"/>
            <a:ext cx="1497013" cy="633413"/>
          </a:xfrm>
          <a:prstGeom prst="rect">
            <a:avLst/>
          </a:prstGeom>
          <a:ln w="12700">
            <a:miter lim="400000"/>
          </a:ln>
        </p:spPr>
      </p:pic>
      <p:sp>
        <p:nvSpPr>
          <p:cNvPr id="614" name="Shape 614"/>
          <p:cNvSpPr/>
          <p:nvPr/>
        </p:nvSpPr>
        <p:spPr>
          <a:xfrm>
            <a:off x="2149475" y="5049361"/>
            <a:ext cx="1749425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 sz="2000">
                <a:solidFill>
                  <a:srgbClr val="A6A6A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安互保</a:t>
            </a:r>
          </a:p>
        </p:txBody>
      </p:sp>
      <p:sp>
        <p:nvSpPr>
          <p:cNvPr id="615" name="Shape 615"/>
          <p:cNvSpPr/>
          <p:nvPr/>
        </p:nvSpPr>
        <p:spPr>
          <a:xfrm>
            <a:off x="9059862" y="2957036"/>
            <a:ext cx="2149476" cy="84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b="1" sz="1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雷华锋 </a:t>
            </a:r>
            <a:r>
              <a:t>. </a:t>
            </a:r>
            <a:r>
              <a:t>创始人 </a:t>
            </a:r>
            <a:r>
              <a:t>. CEO</a:t>
            </a:r>
          </a:p>
          <a:p>
            <a:pPr>
              <a:defRPr b="1" sz="1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P  . 13518706607 </a:t>
            </a:r>
          </a:p>
          <a:p>
            <a:pPr>
              <a:defRPr b="1" sz="1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E   . 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leihf@anhubo.com</a:t>
            </a:r>
            <a:endParaRPr>
              <a:solidFill>
                <a:srgbClr val="FFC000"/>
              </a:solidFill>
            </a:endParaRPr>
          </a:p>
          <a:p>
            <a:pPr>
              <a:defRPr b="1" sz="1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H   . www.anhubo.com</a:t>
            </a:r>
          </a:p>
        </p:txBody>
      </p:sp>
      <p:sp>
        <p:nvSpPr>
          <p:cNvPr id="616" name="Shape 616"/>
          <p:cNvSpPr/>
          <p:nvPr/>
        </p:nvSpPr>
        <p:spPr>
          <a:xfrm>
            <a:off x="1990725" y="4102100"/>
            <a:ext cx="2066925" cy="1820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19396"/>
                </a:moveTo>
                <a:cubicBezTo>
                  <a:pt x="9257" y="19396"/>
                  <a:pt x="8100" y="18955"/>
                  <a:pt x="6943" y="18514"/>
                </a:cubicBezTo>
                <a:cubicBezTo>
                  <a:pt x="5400" y="19837"/>
                  <a:pt x="3471" y="21600"/>
                  <a:pt x="1543" y="21600"/>
                </a:cubicBezTo>
                <a:cubicBezTo>
                  <a:pt x="2314" y="20278"/>
                  <a:pt x="2700" y="18073"/>
                  <a:pt x="2700" y="16310"/>
                </a:cubicBezTo>
                <a:cubicBezTo>
                  <a:pt x="1157" y="14547"/>
                  <a:pt x="0" y="12343"/>
                  <a:pt x="0" y="9698"/>
                </a:cubicBezTo>
                <a:cubicBezTo>
                  <a:pt x="0" y="4408"/>
                  <a:pt x="5014" y="0"/>
                  <a:pt x="10800" y="0"/>
                </a:cubicBezTo>
                <a:cubicBezTo>
                  <a:pt x="16586" y="0"/>
                  <a:pt x="21600" y="4408"/>
                  <a:pt x="21600" y="9698"/>
                </a:cubicBezTo>
                <a:cubicBezTo>
                  <a:pt x="21600" y="14988"/>
                  <a:pt x="16586" y="19396"/>
                  <a:pt x="10800" y="19396"/>
                </a:cubicBezTo>
                <a:close/>
              </a:path>
            </a:pathLst>
          </a:custGeom>
          <a:ln>
            <a:solidFill>
              <a:srgbClr val="FFFFFF">
                <a:alpha val="34901"/>
              </a:srgbClr>
            </a:solidFill>
            <a:miter/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617" name="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682875" y="4365625"/>
            <a:ext cx="682625" cy="719138"/>
          </a:xfrm>
          <a:prstGeom prst="rect">
            <a:avLst/>
          </a:prstGeom>
          <a:ln w="12700">
            <a:miter lim="400000"/>
          </a:ln>
        </p:spPr>
      </p:pic>
      <p:sp>
        <p:nvSpPr>
          <p:cNvPr id="618" name="Shape 618"/>
          <p:cNvSpPr/>
          <p:nvPr/>
        </p:nvSpPr>
        <p:spPr>
          <a:xfrm>
            <a:off x="2149475" y="5373211"/>
            <a:ext cx="1749425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 sz="1200">
                <a:solidFill>
                  <a:srgbClr val="7F7F7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ANHUBO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14" grpId="2"/>
      <p:bldP build="whole" bldLvl="1" animBg="1" rev="0" advAuto="0" spid="612" grpId="1"/>
      <p:bldP build="whole" bldLvl="1" animBg="1" rev="0" advAuto="0" spid="618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shadown.png" descr="C:\Users\Design\Documents\Edu\Product Launch\shadow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78387" y="5965825"/>
            <a:ext cx="762001" cy="719138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91187" y="6170612"/>
            <a:ext cx="363538" cy="303213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65862" y="6170612"/>
            <a:ext cx="363538" cy="303213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Shape 38"/>
          <p:cNvSpPr/>
          <p:nvPr/>
        </p:nvSpPr>
        <p:spPr>
          <a:xfrm>
            <a:off x="5729287" y="6181725"/>
            <a:ext cx="193438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200">
                <a:solidFill>
                  <a:srgbClr val="FFC000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9" name="Shape 39"/>
          <p:cNvSpPr/>
          <p:nvPr/>
        </p:nvSpPr>
        <p:spPr>
          <a:xfrm>
            <a:off x="5991225" y="6181725"/>
            <a:ext cx="253490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i="1" sz="1200">
                <a:solidFill>
                  <a:srgbClr val="A6A6A6"/>
                </a:solidFill>
              </a:defRPr>
            </a:lvl1pPr>
          </a:lstStyle>
          <a:p>
            <a:pPr/>
            <a:r>
              <a:t>of</a:t>
            </a:r>
          </a:p>
        </p:txBody>
      </p:sp>
      <p:sp>
        <p:nvSpPr>
          <p:cNvPr id="40" name="Shape 40"/>
          <p:cNvSpPr/>
          <p:nvPr/>
        </p:nvSpPr>
        <p:spPr>
          <a:xfrm>
            <a:off x="6257925" y="6181725"/>
            <a:ext cx="282734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200">
                <a:solidFill>
                  <a:srgbClr val="7F7F7F"/>
                </a:solidFill>
              </a:defRPr>
            </a:lvl1pPr>
          </a:lstStyle>
          <a:p>
            <a:pPr/>
            <a:r>
              <a:t>13</a:t>
            </a:r>
          </a:p>
        </p:txBody>
      </p:sp>
      <p:pic>
        <p:nvPicPr>
          <p:cNvPr id="41" name="shadown.png" descr="C:\Users\Design\Documents\Edu\Product Launch\shadown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651625" y="5983287"/>
            <a:ext cx="763588" cy="720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btns.png" descr="C:\Users\Design\Documents\Edu\Product Launch\btns.png">
            <a:hlinkClick r:id="" invalidUrl="" action="ppaction://hlinkshowjump?jump=nextslide" tgtFrame="" tooltip="" history="1" highlightClick="0" endSnd="0"/>
          </p:cNvPr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648450" y="6251575"/>
            <a:ext cx="177800" cy="176213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btns.png" descr="C:\Users\Design\Documents\Edu\Product Launch\btns.png">
            <a:hlinkClick r:id="" invalidUrl="" action="ppaction://hlinkshowjump?jump=previousslide" tgtFrame="" tooltip="" history="1" highlightClick="0" endSnd="0"/>
          </p:cNvPr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457825" y="6251575"/>
            <a:ext cx="176213" cy="176213"/>
          </a:xfrm>
          <a:prstGeom prst="rect">
            <a:avLst/>
          </a:prstGeom>
          <a:ln w="12700">
            <a:miter lim="400000"/>
          </a:ln>
        </p:spPr>
      </p:pic>
      <p:pic>
        <p:nvPicPr>
          <p:cNvPr id="44" name="shadown.png" descr="C:\Users\Design\Documents\Edu\Product Launch\shadown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662112" y="5756275"/>
            <a:ext cx="1193801" cy="1128713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Shape 45"/>
          <p:cNvSpPr/>
          <p:nvPr/>
        </p:nvSpPr>
        <p:spPr>
          <a:xfrm>
            <a:off x="12700" y="6104254"/>
            <a:ext cx="1749425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000">
                <a:solidFill>
                  <a:srgbClr val="A6A6A6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 b="1">
                <a:latin typeface="Rockwell"/>
                <a:ea typeface="Rockwell"/>
                <a:cs typeface="Rockwell"/>
                <a:sym typeface="Rockwell"/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安互保</a:t>
            </a:r>
          </a:p>
        </p:txBody>
      </p:sp>
      <p:pic>
        <p:nvPicPr>
          <p:cNvPr id="46" name="image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1496675" y="5965825"/>
            <a:ext cx="684213" cy="719138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hape 47"/>
          <p:cNvSpPr/>
          <p:nvPr/>
        </p:nvSpPr>
        <p:spPr>
          <a:xfrm>
            <a:off x="5427662" y="417448"/>
            <a:ext cx="1441451" cy="860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b="1" sz="4400">
                <a:solidFill>
                  <a:srgbClr val="25252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目录</a:t>
            </a:r>
          </a:p>
        </p:txBody>
      </p:sp>
      <p:grpSp>
        <p:nvGrpSpPr>
          <p:cNvPr id="50" name="Group 50"/>
          <p:cNvGrpSpPr/>
          <p:nvPr/>
        </p:nvGrpSpPr>
        <p:grpSpPr>
          <a:xfrm>
            <a:off x="3512185" y="1288097"/>
            <a:ext cx="5275263" cy="46039"/>
            <a:chOff x="0" y="0"/>
            <a:chExt cx="5275262" cy="46037"/>
          </a:xfrm>
        </p:grpSpPr>
        <p:sp>
          <p:nvSpPr>
            <p:cNvPr id="48" name="Shape 48"/>
            <p:cNvSpPr/>
            <p:nvPr/>
          </p:nvSpPr>
          <p:spPr>
            <a:xfrm>
              <a:off x="0" y="46037"/>
              <a:ext cx="5275263" cy="1"/>
            </a:xfrm>
            <a:prstGeom prst="line">
              <a:avLst/>
            </a:prstGeom>
            <a:noFill/>
            <a:ln w="9525" cap="flat">
              <a:solidFill>
                <a:srgbClr val="27252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" name="Shape 49"/>
            <p:cNvSpPr/>
            <p:nvPr/>
          </p:nvSpPr>
          <p:spPr>
            <a:xfrm>
              <a:off x="0" y="0"/>
              <a:ext cx="5275263" cy="0"/>
            </a:xfrm>
            <a:prstGeom prst="line">
              <a:avLst/>
            </a:prstGeom>
            <a:noFill/>
            <a:ln w="9525" cap="flat">
              <a:solidFill>
                <a:srgbClr val="27252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60" name="Group 60"/>
          <p:cNvGrpSpPr/>
          <p:nvPr/>
        </p:nvGrpSpPr>
        <p:grpSpPr>
          <a:xfrm>
            <a:off x="271171" y="1412874"/>
            <a:ext cx="11527421" cy="3652707"/>
            <a:chOff x="0" y="0"/>
            <a:chExt cx="11527420" cy="3652705"/>
          </a:xfrm>
        </p:grpSpPr>
        <p:sp>
          <p:nvSpPr>
            <p:cNvPr id="51" name="Shape 51"/>
            <p:cNvSpPr/>
            <p:nvPr/>
          </p:nvSpPr>
          <p:spPr>
            <a:xfrm>
              <a:off x="-1" y="-1"/>
              <a:ext cx="1344083" cy="8478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4400">
                  <a:solidFill>
                    <a:srgbClr val="363437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01</a:t>
              </a:r>
            </a:p>
          </p:txBody>
        </p:sp>
        <p:grpSp>
          <p:nvGrpSpPr>
            <p:cNvPr id="55" name="Group 55"/>
            <p:cNvGrpSpPr/>
            <p:nvPr/>
          </p:nvGrpSpPr>
          <p:grpSpPr>
            <a:xfrm>
              <a:off x="114299" y="1443780"/>
              <a:ext cx="10407956" cy="1340729"/>
              <a:chOff x="114299" y="-248727"/>
              <a:chExt cx="10407954" cy="1340728"/>
            </a:xfrm>
          </p:grpSpPr>
          <p:sp>
            <p:nvSpPr>
              <p:cNvPr id="52" name="Shape 52"/>
              <p:cNvSpPr/>
              <p:nvPr/>
            </p:nvSpPr>
            <p:spPr>
              <a:xfrm>
                <a:off x="114300" y="-2270"/>
                <a:ext cx="1344082" cy="8478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>
                  <a:defRPr sz="4400">
                    <a:solidFill>
                      <a:srgbClr val="363437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/>
                <a:r>
                  <a:t>02</a:t>
                </a:r>
              </a:p>
            </p:txBody>
          </p:sp>
          <p:sp>
            <p:nvSpPr>
              <p:cNvPr id="53" name="Shape 53"/>
              <p:cNvSpPr/>
              <p:nvPr/>
            </p:nvSpPr>
            <p:spPr>
              <a:xfrm>
                <a:off x="1035184" y="89271"/>
                <a:ext cx="3856052" cy="6647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>
                  <a:defRPr b="1" sz="2800">
                    <a:solidFill>
                      <a:srgbClr val="363437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/>
                <a:r>
                  <a:t>解决方案</a:t>
                </a:r>
              </a:p>
            </p:txBody>
          </p:sp>
          <p:sp>
            <p:nvSpPr>
              <p:cNvPr id="54" name="Shape 54"/>
              <p:cNvSpPr/>
              <p:nvPr/>
            </p:nvSpPr>
            <p:spPr>
              <a:xfrm>
                <a:off x="7083777" y="-248728"/>
                <a:ext cx="3438478" cy="13407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marL="285750" indent="-285750">
                  <a:buSzPct val="100000"/>
                  <a:buFont typeface="Wingdings"/>
                  <a:buChar char="●"/>
                  <a:defRPr sz="1600">
                    <a:solidFill>
                      <a:srgbClr val="363437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行业资质背书</a:t>
                </a:r>
              </a:p>
              <a:p>
                <a:pPr marL="285750" indent="-285750">
                  <a:buSzPct val="100000"/>
                  <a:buFont typeface="Wingdings"/>
                  <a:buChar char="●"/>
                  <a:defRPr sz="1600">
                    <a:solidFill>
                      <a:srgbClr val="363437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里程碑</a:t>
                </a:r>
              </a:p>
              <a:p>
                <a:pPr marL="285750" indent="-285750">
                  <a:buSzPct val="100000"/>
                  <a:buFont typeface="Wingdings"/>
                  <a:buChar char="●"/>
                  <a:defRPr sz="1600">
                    <a:solidFill>
                      <a:srgbClr val="363437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发明专利</a:t>
                </a:r>
              </a:p>
              <a:p>
                <a:pPr marL="285750" indent="-285750">
                  <a:buSzPct val="100000"/>
                  <a:buFont typeface="Wingdings"/>
                  <a:buChar char="●"/>
                  <a:defRPr sz="1600">
                    <a:solidFill>
                      <a:srgbClr val="363437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国家创新基金无偿资助</a:t>
                </a:r>
              </a:p>
            </p:txBody>
          </p:sp>
        </p:grpSp>
        <p:sp>
          <p:nvSpPr>
            <p:cNvPr id="56" name="Shape 56"/>
            <p:cNvSpPr/>
            <p:nvPr/>
          </p:nvSpPr>
          <p:spPr>
            <a:xfrm>
              <a:off x="1009650" y="2311977"/>
              <a:ext cx="5018162" cy="13407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marL="285750" indent="-285750">
                <a:buSzPct val="100000"/>
                <a:buFont typeface="Wingdings"/>
                <a:buChar char="●"/>
                <a:defRPr sz="1600">
                  <a:solidFill>
                    <a:srgbClr val="363437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预防服务：为每个场所提供免费红绿灯系统</a:t>
              </a:r>
            </a:p>
            <a:p>
              <a:pPr marL="285750" indent="-285750">
                <a:buSzPct val="100000"/>
                <a:buFont typeface="Wingdings"/>
                <a:buChar char="●"/>
                <a:defRPr sz="1600">
                  <a:solidFill>
                    <a:srgbClr val="363437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可视化:将不可量化的风险和预防行为进行量化</a:t>
              </a:r>
            </a:p>
            <a:p>
              <a:pPr marL="285750" indent="-285750">
                <a:buSzPct val="100000"/>
                <a:buFont typeface="Wingdings"/>
                <a:buChar char="●"/>
                <a:defRPr sz="1600">
                  <a:solidFill>
                    <a:srgbClr val="363437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数据服务：生成物业相对应的安全趋势,针对性的降低安全风险</a:t>
              </a:r>
            </a:p>
          </p:txBody>
        </p:sp>
        <p:grpSp>
          <p:nvGrpSpPr>
            <p:cNvPr id="59" name="Group 59"/>
            <p:cNvGrpSpPr/>
            <p:nvPr/>
          </p:nvGrpSpPr>
          <p:grpSpPr>
            <a:xfrm>
              <a:off x="5997792" y="740006"/>
              <a:ext cx="5529629" cy="847815"/>
              <a:chOff x="0" y="0"/>
              <a:chExt cx="5529627" cy="847813"/>
            </a:xfrm>
          </p:grpSpPr>
          <p:sp>
            <p:nvSpPr>
              <p:cNvPr id="57" name="Shape 57"/>
              <p:cNvSpPr/>
              <p:nvPr/>
            </p:nvSpPr>
            <p:spPr>
              <a:xfrm>
                <a:off x="0" y="0"/>
                <a:ext cx="1344082" cy="8478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>
                  <a:defRPr sz="4400">
                    <a:solidFill>
                      <a:srgbClr val="363437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/>
                <a:r>
                  <a:t>03</a:t>
                </a:r>
              </a:p>
            </p:txBody>
          </p:sp>
          <p:sp>
            <p:nvSpPr>
              <p:cNvPr id="58" name="Shape 58"/>
              <p:cNvSpPr/>
              <p:nvPr/>
            </p:nvSpPr>
            <p:spPr>
              <a:xfrm>
                <a:off x="1035184" y="89271"/>
                <a:ext cx="4494444" cy="6647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>
                  <a:defRPr b="1" sz="2800">
                    <a:solidFill>
                      <a:srgbClr val="363437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/>
                <a:r>
                  <a:t>现有成果</a:t>
                </a:r>
              </a:p>
            </p:txBody>
          </p:sp>
        </p:grpSp>
      </p:grpSp>
      <p:sp>
        <p:nvSpPr>
          <p:cNvPr id="61" name="Shape 61"/>
          <p:cNvSpPr/>
          <p:nvPr/>
        </p:nvSpPr>
        <p:spPr>
          <a:xfrm>
            <a:off x="1158875" y="1981200"/>
            <a:ext cx="3533775" cy="929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Wingdings"/>
              <a:buChar char="●"/>
              <a:defRPr sz="1600">
                <a:solidFill>
                  <a:srgbClr val="36343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预防：风险无法量化评估，不做预防或成本高</a:t>
            </a:r>
          </a:p>
          <a:p>
            <a:pPr marL="285750" indent="-285750">
              <a:buSzPct val="100000"/>
              <a:buFont typeface="Wingdings"/>
              <a:buChar char="●"/>
              <a:defRPr sz="1600">
                <a:solidFill>
                  <a:srgbClr val="36343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风险：低频巨灾,赔偿额巨大</a:t>
            </a:r>
          </a:p>
        </p:txBody>
      </p:sp>
      <p:sp>
        <p:nvSpPr>
          <p:cNvPr id="62" name="Shape 62"/>
          <p:cNvSpPr/>
          <p:nvPr/>
        </p:nvSpPr>
        <p:spPr>
          <a:xfrm>
            <a:off x="1309583" y="1518780"/>
            <a:ext cx="3813128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800">
                <a:solidFill>
                  <a:srgbClr val="36343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现状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1127125" y="1306512"/>
            <a:ext cx="2565400" cy="585788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</a:defRPr>
            </a:pPr>
          </a:p>
        </p:txBody>
      </p:sp>
      <p:pic>
        <p:nvPicPr>
          <p:cNvPr id="65" name="shadown.png" descr="C:\Users\Design\Documents\Edu\Product Launch\shadow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78387" y="5965825"/>
            <a:ext cx="762001" cy="719138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Shape 66"/>
          <p:cNvSpPr/>
          <p:nvPr/>
        </p:nvSpPr>
        <p:spPr>
          <a:xfrm>
            <a:off x="668337" y="251078"/>
            <a:ext cx="4706938" cy="882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b="1" sz="49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隐性刚需</a:t>
            </a:r>
          </a:p>
        </p:txBody>
      </p:sp>
      <p:pic>
        <p:nvPicPr>
          <p:cNvPr id="67" name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91187" y="6170612"/>
            <a:ext cx="363538" cy="303213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65862" y="6170612"/>
            <a:ext cx="363538" cy="303213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Shape 69"/>
          <p:cNvSpPr/>
          <p:nvPr/>
        </p:nvSpPr>
        <p:spPr>
          <a:xfrm>
            <a:off x="5729287" y="6181725"/>
            <a:ext cx="188899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200">
                <a:solidFill>
                  <a:srgbClr val="FFC00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70" name="Shape 70"/>
          <p:cNvSpPr/>
          <p:nvPr/>
        </p:nvSpPr>
        <p:spPr>
          <a:xfrm>
            <a:off x="5951537" y="6181725"/>
            <a:ext cx="247983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i="1" sz="1200">
                <a:solidFill>
                  <a:srgbClr val="A6A6A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of</a:t>
            </a:r>
          </a:p>
        </p:txBody>
      </p:sp>
      <p:sp>
        <p:nvSpPr>
          <p:cNvPr id="71" name="Shape 71"/>
          <p:cNvSpPr/>
          <p:nvPr/>
        </p:nvSpPr>
        <p:spPr>
          <a:xfrm>
            <a:off x="6240462" y="6181725"/>
            <a:ext cx="273656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200">
                <a:solidFill>
                  <a:srgbClr val="7F7F7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13</a:t>
            </a:r>
          </a:p>
        </p:txBody>
      </p:sp>
      <p:pic>
        <p:nvPicPr>
          <p:cNvPr id="72" name="shadown.png" descr="C:\Users\Design\Documents\Edu\Product Launch\shadown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651625" y="5983287"/>
            <a:ext cx="763588" cy="720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btns.png" descr="C:\Users\Design\Documents\Edu\Product Launch\btns.png">
            <a:hlinkClick r:id="" invalidUrl="" action="ppaction://hlinkshowjump?jump=nextslide" tgtFrame="" tooltip="" history="1" highlightClick="0" endSnd="0"/>
          </p:cNvPr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648450" y="6251575"/>
            <a:ext cx="177800" cy="176213"/>
          </a:xfrm>
          <a:prstGeom prst="rect">
            <a:avLst/>
          </a:prstGeom>
          <a:ln w="12700">
            <a:miter lim="400000"/>
          </a:ln>
        </p:spPr>
      </p:pic>
      <p:pic>
        <p:nvPicPr>
          <p:cNvPr id="74" name="btns.png" descr="C:\Users\Design\Documents\Edu\Product Launch\btns.png">
            <a:hlinkClick r:id="" invalidUrl="" action="ppaction://hlinkshowjump?jump=previousslide" tgtFrame="" tooltip="" history="1" highlightClick="0" endSnd="0"/>
          </p:cNvPr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457825" y="6251575"/>
            <a:ext cx="176213" cy="176213"/>
          </a:xfrm>
          <a:prstGeom prst="rect">
            <a:avLst/>
          </a:prstGeom>
          <a:ln w="12700">
            <a:miter lim="400000"/>
          </a:ln>
        </p:spPr>
      </p:pic>
      <p:pic>
        <p:nvPicPr>
          <p:cNvPr id="75" name="shadown.png" descr="C:\Users\Design\Documents\Edu\Product Launch\shadown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662112" y="5756275"/>
            <a:ext cx="1193801" cy="1128713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Shape 76"/>
          <p:cNvSpPr/>
          <p:nvPr/>
        </p:nvSpPr>
        <p:spPr>
          <a:xfrm>
            <a:off x="12700" y="6104254"/>
            <a:ext cx="1749425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 sz="2000">
                <a:solidFill>
                  <a:srgbClr val="A6A6A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安互保</a:t>
            </a:r>
          </a:p>
        </p:txBody>
      </p:sp>
      <p:pic>
        <p:nvPicPr>
          <p:cNvPr id="77" name="image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807075" y="1039812"/>
            <a:ext cx="2403475" cy="104616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2" name="Group 112"/>
          <p:cNvGrpSpPr/>
          <p:nvPr/>
        </p:nvGrpSpPr>
        <p:grpSpPr>
          <a:xfrm>
            <a:off x="5807074" y="2074862"/>
            <a:ext cx="2403477" cy="2097089"/>
            <a:chOff x="0" y="0"/>
            <a:chExt cx="2403475" cy="2097087"/>
          </a:xfrm>
        </p:grpSpPr>
        <p:grpSp>
          <p:nvGrpSpPr>
            <p:cNvPr id="80" name="Group 80"/>
            <p:cNvGrpSpPr/>
            <p:nvPr/>
          </p:nvGrpSpPr>
          <p:grpSpPr>
            <a:xfrm>
              <a:off x="1492241" y="397081"/>
              <a:ext cx="911235" cy="761450"/>
              <a:chOff x="0" y="0"/>
              <a:chExt cx="911233" cy="761449"/>
            </a:xfrm>
          </p:grpSpPr>
          <p:sp>
            <p:nvSpPr>
              <p:cNvPr id="78" name="Shape 78"/>
              <p:cNvSpPr/>
              <p:nvPr/>
            </p:nvSpPr>
            <p:spPr>
              <a:xfrm>
                <a:off x="0" y="0"/>
                <a:ext cx="911234" cy="7614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3591"/>
                    </a:moveTo>
                    <a:lnTo>
                      <a:pt x="13711" y="3619"/>
                    </a:lnTo>
                    <a:lnTo>
                      <a:pt x="13891" y="2403"/>
                    </a:lnTo>
                    <a:lnTo>
                      <a:pt x="13811" y="1442"/>
                    </a:lnTo>
                    <a:lnTo>
                      <a:pt x="13349" y="537"/>
                    </a:lnTo>
                    <a:lnTo>
                      <a:pt x="12848" y="28"/>
                    </a:lnTo>
                    <a:lnTo>
                      <a:pt x="12105" y="0"/>
                    </a:lnTo>
                    <a:lnTo>
                      <a:pt x="11422" y="113"/>
                    </a:lnTo>
                    <a:lnTo>
                      <a:pt x="10880" y="622"/>
                    </a:lnTo>
                    <a:lnTo>
                      <a:pt x="10459" y="1555"/>
                    </a:lnTo>
                    <a:lnTo>
                      <a:pt x="10419" y="2516"/>
                    </a:lnTo>
                    <a:lnTo>
                      <a:pt x="10760" y="3534"/>
                    </a:lnTo>
                    <a:lnTo>
                      <a:pt x="2630" y="3534"/>
                    </a:lnTo>
                    <a:lnTo>
                      <a:pt x="2630" y="9047"/>
                    </a:lnTo>
                    <a:lnTo>
                      <a:pt x="1947" y="8510"/>
                    </a:lnTo>
                    <a:lnTo>
                      <a:pt x="1164" y="8623"/>
                    </a:lnTo>
                    <a:lnTo>
                      <a:pt x="502" y="9217"/>
                    </a:lnTo>
                    <a:lnTo>
                      <a:pt x="141" y="9980"/>
                    </a:lnTo>
                    <a:lnTo>
                      <a:pt x="0" y="10913"/>
                    </a:lnTo>
                    <a:lnTo>
                      <a:pt x="120" y="11761"/>
                    </a:lnTo>
                    <a:lnTo>
                      <a:pt x="502" y="12638"/>
                    </a:lnTo>
                    <a:lnTo>
                      <a:pt x="1084" y="13175"/>
                    </a:lnTo>
                    <a:lnTo>
                      <a:pt x="1967" y="13316"/>
                    </a:lnTo>
                    <a:lnTo>
                      <a:pt x="2690" y="12920"/>
                    </a:lnTo>
                    <a:lnTo>
                      <a:pt x="2690" y="18462"/>
                    </a:lnTo>
                    <a:lnTo>
                      <a:pt x="10579" y="18490"/>
                    </a:lnTo>
                    <a:lnTo>
                      <a:pt x="10399" y="19169"/>
                    </a:lnTo>
                    <a:lnTo>
                      <a:pt x="10459" y="19988"/>
                    </a:lnTo>
                    <a:lnTo>
                      <a:pt x="10880" y="20752"/>
                    </a:lnTo>
                    <a:lnTo>
                      <a:pt x="11462" y="21487"/>
                    </a:lnTo>
                    <a:lnTo>
                      <a:pt x="12065" y="21600"/>
                    </a:lnTo>
                    <a:lnTo>
                      <a:pt x="12787" y="21346"/>
                    </a:lnTo>
                    <a:lnTo>
                      <a:pt x="13229" y="20893"/>
                    </a:lnTo>
                    <a:lnTo>
                      <a:pt x="13630" y="20215"/>
                    </a:lnTo>
                    <a:lnTo>
                      <a:pt x="13711" y="19084"/>
                    </a:lnTo>
                    <a:lnTo>
                      <a:pt x="13630" y="18490"/>
                    </a:lnTo>
                    <a:lnTo>
                      <a:pt x="21600" y="18405"/>
                    </a:lnTo>
                    <a:lnTo>
                      <a:pt x="21600" y="3591"/>
                    </a:lnTo>
                    <a:close/>
                  </a:path>
                </a:pathLst>
              </a:custGeom>
              <a:solidFill>
                <a:srgbClr val="404040"/>
              </a:solidFill>
              <a:ln w="635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 sz="1200">
                    <a:solidFill>
                      <a:srgbClr val="A6A6A6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0" y="164824"/>
                <a:ext cx="911234" cy="431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algn="ctr">
                  <a:defRPr b="1" sz="1200">
                    <a:solidFill>
                      <a:srgbClr val="A6A6A6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电影院</a:t>
                </a:r>
              </a:p>
              <a:p>
                <a:pPr algn="ctr">
                  <a:defRPr b="1" sz="1200">
                    <a:solidFill>
                      <a:srgbClr val="A6A6A6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酒吧 网吧</a:t>
                </a:r>
              </a:p>
            </p:txBody>
          </p:sp>
        </p:grpSp>
        <p:grpSp>
          <p:nvGrpSpPr>
            <p:cNvPr id="83" name="Group 83"/>
            <p:cNvGrpSpPr/>
            <p:nvPr/>
          </p:nvGrpSpPr>
          <p:grpSpPr>
            <a:xfrm>
              <a:off x="2871" y="402722"/>
              <a:ext cx="800202" cy="768218"/>
              <a:chOff x="0" y="0"/>
              <a:chExt cx="800201" cy="768217"/>
            </a:xfrm>
          </p:grpSpPr>
          <p:sp>
            <p:nvSpPr>
              <p:cNvPr id="81" name="Shape 81"/>
              <p:cNvSpPr/>
              <p:nvPr/>
            </p:nvSpPr>
            <p:spPr>
              <a:xfrm>
                <a:off x="-1" y="0"/>
                <a:ext cx="800203" cy="7682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3399"/>
                    </a:moveTo>
                    <a:lnTo>
                      <a:pt x="8996" y="3399"/>
                    </a:lnTo>
                    <a:lnTo>
                      <a:pt x="8768" y="2500"/>
                    </a:lnTo>
                    <a:lnTo>
                      <a:pt x="8791" y="1461"/>
                    </a:lnTo>
                    <a:lnTo>
                      <a:pt x="9179" y="702"/>
                    </a:lnTo>
                    <a:lnTo>
                      <a:pt x="9910" y="112"/>
                    </a:lnTo>
                    <a:lnTo>
                      <a:pt x="10709" y="0"/>
                    </a:lnTo>
                    <a:lnTo>
                      <a:pt x="11462" y="169"/>
                    </a:lnTo>
                    <a:lnTo>
                      <a:pt x="12124" y="702"/>
                    </a:lnTo>
                    <a:lnTo>
                      <a:pt x="12558" y="1517"/>
                    </a:lnTo>
                    <a:lnTo>
                      <a:pt x="12672" y="2640"/>
                    </a:lnTo>
                    <a:lnTo>
                      <a:pt x="12330" y="3399"/>
                    </a:lnTo>
                    <a:lnTo>
                      <a:pt x="21600" y="3399"/>
                    </a:lnTo>
                    <a:lnTo>
                      <a:pt x="21600" y="8876"/>
                    </a:lnTo>
                    <a:lnTo>
                      <a:pt x="20641" y="8427"/>
                    </a:lnTo>
                    <a:lnTo>
                      <a:pt x="19773" y="8623"/>
                    </a:lnTo>
                    <a:lnTo>
                      <a:pt x="19043" y="9241"/>
                    </a:lnTo>
                    <a:lnTo>
                      <a:pt x="18677" y="9999"/>
                    </a:lnTo>
                    <a:lnTo>
                      <a:pt x="18586" y="10758"/>
                    </a:lnTo>
                    <a:lnTo>
                      <a:pt x="18677" y="11629"/>
                    </a:lnTo>
                    <a:lnTo>
                      <a:pt x="19043" y="12471"/>
                    </a:lnTo>
                    <a:lnTo>
                      <a:pt x="19796" y="12893"/>
                    </a:lnTo>
                    <a:lnTo>
                      <a:pt x="20618" y="13061"/>
                    </a:lnTo>
                    <a:lnTo>
                      <a:pt x="21600" y="12724"/>
                    </a:lnTo>
                    <a:lnTo>
                      <a:pt x="21600" y="18173"/>
                    </a:lnTo>
                    <a:lnTo>
                      <a:pt x="12421" y="18173"/>
                    </a:lnTo>
                    <a:lnTo>
                      <a:pt x="12672" y="18932"/>
                    </a:lnTo>
                    <a:lnTo>
                      <a:pt x="12558" y="20083"/>
                    </a:lnTo>
                    <a:lnTo>
                      <a:pt x="12261" y="20814"/>
                    </a:lnTo>
                    <a:lnTo>
                      <a:pt x="11553" y="21431"/>
                    </a:lnTo>
                    <a:lnTo>
                      <a:pt x="10732" y="21600"/>
                    </a:lnTo>
                    <a:lnTo>
                      <a:pt x="10024" y="21431"/>
                    </a:lnTo>
                    <a:lnTo>
                      <a:pt x="9384" y="21066"/>
                    </a:lnTo>
                    <a:lnTo>
                      <a:pt x="8973" y="20055"/>
                    </a:lnTo>
                    <a:lnTo>
                      <a:pt x="8791" y="18960"/>
                    </a:lnTo>
                    <a:lnTo>
                      <a:pt x="9065" y="18173"/>
                    </a:lnTo>
                    <a:lnTo>
                      <a:pt x="0" y="18173"/>
                    </a:lnTo>
                    <a:lnTo>
                      <a:pt x="0" y="3399"/>
                    </a:lnTo>
                    <a:close/>
                  </a:path>
                </a:pathLst>
              </a:custGeom>
              <a:solidFill>
                <a:srgbClr val="404040"/>
              </a:solidFill>
              <a:ln w="635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 sz="1200">
                    <a:solidFill>
                      <a:srgbClr val="A6A6A6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</a:p>
            </p:txBody>
          </p:sp>
          <p:sp>
            <p:nvSpPr>
              <p:cNvPr id="82" name="Shape 82"/>
              <p:cNvSpPr/>
              <p:nvPr/>
            </p:nvSpPr>
            <p:spPr>
              <a:xfrm>
                <a:off x="-1" y="168208"/>
                <a:ext cx="800203" cy="431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algn="ctr">
                  <a:defRPr b="1" sz="1200">
                    <a:solidFill>
                      <a:srgbClr val="A6A6A6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超市</a:t>
                </a:r>
                <a:r>
                  <a:t> </a:t>
                </a:r>
                <a:r>
                  <a:t>餐馆</a:t>
                </a:r>
              </a:p>
              <a:p>
                <a:pPr algn="ctr">
                  <a:defRPr b="1" sz="1200">
                    <a:solidFill>
                      <a:srgbClr val="A6A6A6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KTV </a:t>
                </a:r>
                <a:r>
                  <a:t>桑拿</a:t>
                </a:r>
              </a:p>
            </p:txBody>
          </p:sp>
        </p:grpSp>
        <p:grpSp>
          <p:nvGrpSpPr>
            <p:cNvPr id="86" name="Group 86"/>
            <p:cNvGrpSpPr/>
            <p:nvPr/>
          </p:nvGrpSpPr>
          <p:grpSpPr>
            <a:xfrm>
              <a:off x="690125" y="521169"/>
              <a:ext cx="916021" cy="530195"/>
              <a:chOff x="0" y="0"/>
              <a:chExt cx="916019" cy="530194"/>
            </a:xfrm>
          </p:grpSpPr>
          <p:sp>
            <p:nvSpPr>
              <p:cNvPr id="84" name="Shape 84"/>
              <p:cNvSpPr/>
              <p:nvPr/>
            </p:nvSpPr>
            <p:spPr>
              <a:xfrm>
                <a:off x="0" y="0"/>
                <a:ext cx="916020" cy="5301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13388" y="122"/>
                    </a:lnTo>
                    <a:lnTo>
                      <a:pt x="13687" y="1467"/>
                    </a:lnTo>
                    <a:lnTo>
                      <a:pt x="13707" y="3057"/>
                    </a:lnTo>
                    <a:lnTo>
                      <a:pt x="13388" y="4238"/>
                    </a:lnTo>
                    <a:lnTo>
                      <a:pt x="12888" y="5176"/>
                    </a:lnTo>
                    <a:lnTo>
                      <a:pt x="12169" y="5665"/>
                    </a:lnTo>
                    <a:lnTo>
                      <a:pt x="11330" y="5298"/>
                    </a:lnTo>
                    <a:lnTo>
                      <a:pt x="10650" y="4198"/>
                    </a:lnTo>
                    <a:lnTo>
                      <a:pt x="10390" y="2812"/>
                    </a:lnTo>
                    <a:lnTo>
                      <a:pt x="10330" y="1386"/>
                    </a:lnTo>
                    <a:lnTo>
                      <a:pt x="10750" y="163"/>
                    </a:lnTo>
                    <a:lnTo>
                      <a:pt x="2678" y="285"/>
                    </a:lnTo>
                    <a:lnTo>
                      <a:pt x="2678" y="8029"/>
                    </a:lnTo>
                    <a:lnTo>
                      <a:pt x="1838" y="7377"/>
                    </a:lnTo>
                    <a:lnTo>
                      <a:pt x="1099" y="7662"/>
                    </a:lnTo>
                    <a:lnTo>
                      <a:pt x="540" y="8395"/>
                    </a:lnTo>
                    <a:lnTo>
                      <a:pt x="180" y="9537"/>
                    </a:lnTo>
                    <a:lnTo>
                      <a:pt x="0" y="10759"/>
                    </a:lnTo>
                    <a:lnTo>
                      <a:pt x="120" y="12226"/>
                    </a:lnTo>
                    <a:lnTo>
                      <a:pt x="440" y="13286"/>
                    </a:lnTo>
                    <a:lnTo>
                      <a:pt x="1199" y="14142"/>
                    </a:lnTo>
                    <a:lnTo>
                      <a:pt x="1998" y="14223"/>
                    </a:lnTo>
                    <a:lnTo>
                      <a:pt x="2678" y="13734"/>
                    </a:lnTo>
                    <a:lnTo>
                      <a:pt x="2678" y="21559"/>
                    </a:lnTo>
                    <a:lnTo>
                      <a:pt x="10710" y="21559"/>
                    </a:lnTo>
                    <a:lnTo>
                      <a:pt x="10390" y="20337"/>
                    </a:lnTo>
                    <a:lnTo>
                      <a:pt x="10570" y="18625"/>
                    </a:lnTo>
                    <a:lnTo>
                      <a:pt x="10970" y="17688"/>
                    </a:lnTo>
                    <a:lnTo>
                      <a:pt x="11429" y="16995"/>
                    </a:lnTo>
                    <a:lnTo>
                      <a:pt x="12049" y="16709"/>
                    </a:lnTo>
                    <a:lnTo>
                      <a:pt x="12668" y="16832"/>
                    </a:lnTo>
                    <a:lnTo>
                      <a:pt x="13268" y="17484"/>
                    </a:lnTo>
                    <a:lnTo>
                      <a:pt x="13687" y="18747"/>
                    </a:lnTo>
                    <a:lnTo>
                      <a:pt x="13927" y="20296"/>
                    </a:lnTo>
                    <a:lnTo>
                      <a:pt x="13747" y="21559"/>
                    </a:lnTo>
                    <a:lnTo>
                      <a:pt x="21600" y="21600"/>
                    </a:lnTo>
                    <a:lnTo>
                      <a:pt x="21600" y="13653"/>
                    </a:lnTo>
                    <a:lnTo>
                      <a:pt x="20821" y="14142"/>
                    </a:lnTo>
                    <a:lnTo>
                      <a:pt x="20021" y="14020"/>
                    </a:lnTo>
                    <a:lnTo>
                      <a:pt x="19402" y="13245"/>
                    </a:lnTo>
                    <a:lnTo>
                      <a:pt x="19102" y="12023"/>
                    </a:lnTo>
                    <a:lnTo>
                      <a:pt x="18922" y="10800"/>
                    </a:lnTo>
                    <a:lnTo>
                      <a:pt x="19042" y="9455"/>
                    </a:lnTo>
                    <a:lnTo>
                      <a:pt x="19462" y="8395"/>
                    </a:lnTo>
                    <a:lnTo>
                      <a:pt x="20001" y="7458"/>
                    </a:lnTo>
                    <a:lnTo>
                      <a:pt x="20821" y="7295"/>
                    </a:lnTo>
                    <a:lnTo>
                      <a:pt x="21600" y="8273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404040"/>
              </a:solidFill>
              <a:ln w="635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 sz="1200">
                    <a:solidFill>
                      <a:srgbClr val="A6A6A6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</a:p>
            </p:txBody>
          </p:sp>
          <p:sp>
            <p:nvSpPr>
              <p:cNvPr id="85" name="Shape 85"/>
              <p:cNvSpPr/>
              <p:nvPr/>
            </p:nvSpPr>
            <p:spPr>
              <a:xfrm>
                <a:off x="0" y="49197"/>
                <a:ext cx="916020" cy="431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algn="ctr">
                  <a:defRPr b="1" sz="1200">
                    <a:solidFill>
                      <a:srgbClr val="A6A6A6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展览馆</a:t>
                </a:r>
              </a:p>
              <a:p>
                <a:pPr algn="ctr">
                  <a:defRPr b="1" sz="1200">
                    <a:solidFill>
                      <a:srgbClr val="A6A6A6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加油站</a:t>
                </a:r>
              </a:p>
            </p:txBody>
          </p:sp>
        </p:grpSp>
        <p:grpSp>
          <p:nvGrpSpPr>
            <p:cNvPr id="89" name="Group 89"/>
            <p:cNvGrpSpPr/>
            <p:nvPr/>
          </p:nvGrpSpPr>
          <p:grpSpPr>
            <a:xfrm>
              <a:off x="-1" y="-1"/>
              <a:ext cx="802117" cy="529068"/>
              <a:chOff x="0" y="0"/>
              <a:chExt cx="802115" cy="529066"/>
            </a:xfrm>
          </p:grpSpPr>
          <p:sp>
            <p:nvSpPr>
              <p:cNvPr id="87" name="Shape 87"/>
              <p:cNvSpPr/>
              <p:nvPr/>
            </p:nvSpPr>
            <p:spPr>
              <a:xfrm>
                <a:off x="-1" y="0"/>
                <a:ext cx="802117" cy="5290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8077"/>
                    </a:lnTo>
                    <a:lnTo>
                      <a:pt x="20619" y="7338"/>
                    </a:lnTo>
                    <a:lnTo>
                      <a:pt x="19716" y="7569"/>
                    </a:lnTo>
                    <a:lnTo>
                      <a:pt x="18968" y="8308"/>
                    </a:lnTo>
                    <a:lnTo>
                      <a:pt x="18581" y="9554"/>
                    </a:lnTo>
                    <a:lnTo>
                      <a:pt x="18452" y="10708"/>
                    </a:lnTo>
                    <a:lnTo>
                      <a:pt x="18581" y="12185"/>
                    </a:lnTo>
                    <a:lnTo>
                      <a:pt x="18968" y="13292"/>
                    </a:lnTo>
                    <a:lnTo>
                      <a:pt x="19768" y="13985"/>
                    </a:lnTo>
                    <a:lnTo>
                      <a:pt x="20516" y="14215"/>
                    </a:lnTo>
                    <a:lnTo>
                      <a:pt x="21600" y="13615"/>
                    </a:lnTo>
                    <a:lnTo>
                      <a:pt x="21600" y="21600"/>
                    </a:lnTo>
                    <a:lnTo>
                      <a:pt x="12361" y="21600"/>
                    </a:lnTo>
                    <a:lnTo>
                      <a:pt x="12671" y="20354"/>
                    </a:lnTo>
                    <a:lnTo>
                      <a:pt x="12619" y="18923"/>
                    </a:lnTo>
                    <a:lnTo>
                      <a:pt x="12155" y="17585"/>
                    </a:lnTo>
                    <a:lnTo>
                      <a:pt x="11535" y="16800"/>
                    </a:lnTo>
                    <a:lnTo>
                      <a:pt x="10735" y="16477"/>
                    </a:lnTo>
                    <a:lnTo>
                      <a:pt x="9910" y="16754"/>
                    </a:lnTo>
                    <a:lnTo>
                      <a:pt x="9213" y="17492"/>
                    </a:lnTo>
                    <a:lnTo>
                      <a:pt x="8852" y="18738"/>
                    </a:lnTo>
                    <a:lnTo>
                      <a:pt x="8774" y="20123"/>
                    </a:lnTo>
                    <a:lnTo>
                      <a:pt x="911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4040"/>
              </a:solidFill>
              <a:ln w="635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 sz="1200">
                    <a:solidFill>
                      <a:srgbClr val="A6A6A6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</a:p>
            </p:txBody>
          </p:sp>
          <p:sp>
            <p:nvSpPr>
              <p:cNvPr id="88" name="Shape 88"/>
              <p:cNvSpPr/>
              <p:nvPr/>
            </p:nvSpPr>
            <p:spPr>
              <a:xfrm>
                <a:off x="-1" y="48633"/>
                <a:ext cx="802117" cy="431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algn="ctr">
                  <a:defRPr b="1" sz="1200">
                    <a:solidFill>
                      <a:srgbClr val="A6A6A6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商场</a:t>
                </a:r>
              </a:p>
              <a:p>
                <a:pPr algn="ctr">
                  <a:defRPr b="1" sz="1200">
                    <a:solidFill>
                      <a:srgbClr val="A6A6A6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商铺</a:t>
                </a:r>
              </a:p>
            </p:txBody>
          </p:sp>
        </p:grpSp>
        <p:grpSp>
          <p:nvGrpSpPr>
            <p:cNvPr id="92" name="Group 92"/>
            <p:cNvGrpSpPr/>
            <p:nvPr/>
          </p:nvGrpSpPr>
          <p:grpSpPr>
            <a:xfrm>
              <a:off x="2871" y="1049107"/>
              <a:ext cx="911235" cy="643003"/>
              <a:chOff x="0" y="0"/>
              <a:chExt cx="911233" cy="643001"/>
            </a:xfrm>
          </p:grpSpPr>
          <p:sp>
            <p:nvSpPr>
              <p:cNvPr id="90" name="Shape 90"/>
              <p:cNvSpPr/>
              <p:nvPr/>
            </p:nvSpPr>
            <p:spPr>
              <a:xfrm>
                <a:off x="0" y="0"/>
                <a:ext cx="911234" cy="6430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7970" y="34"/>
                    </a:lnTo>
                    <a:lnTo>
                      <a:pt x="7789" y="1040"/>
                    </a:lnTo>
                    <a:lnTo>
                      <a:pt x="7889" y="2348"/>
                    </a:lnTo>
                    <a:lnTo>
                      <a:pt x="8190" y="3287"/>
                    </a:lnTo>
                    <a:lnTo>
                      <a:pt x="8813" y="3891"/>
                    </a:lnTo>
                    <a:lnTo>
                      <a:pt x="9415" y="4058"/>
                    </a:lnTo>
                    <a:lnTo>
                      <a:pt x="9957" y="3958"/>
                    </a:lnTo>
                    <a:lnTo>
                      <a:pt x="10599" y="3354"/>
                    </a:lnTo>
                    <a:lnTo>
                      <a:pt x="11021" y="2348"/>
                    </a:lnTo>
                    <a:lnTo>
                      <a:pt x="11141" y="973"/>
                    </a:lnTo>
                    <a:lnTo>
                      <a:pt x="10900" y="34"/>
                    </a:lnTo>
                    <a:lnTo>
                      <a:pt x="19010" y="0"/>
                    </a:lnTo>
                    <a:lnTo>
                      <a:pt x="19010" y="6473"/>
                    </a:lnTo>
                    <a:lnTo>
                      <a:pt x="19653" y="6004"/>
                    </a:lnTo>
                    <a:lnTo>
                      <a:pt x="20516" y="6004"/>
                    </a:lnTo>
                    <a:lnTo>
                      <a:pt x="21158" y="6641"/>
                    </a:lnTo>
                    <a:lnTo>
                      <a:pt x="21419" y="7681"/>
                    </a:lnTo>
                    <a:lnTo>
                      <a:pt x="21600" y="8687"/>
                    </a:lnTo>
                    <a:lnTo>
                      <a:pt x="21459" y="9894"/>
                    </a:lnTo>
                    <a:lnTo>
                      <a:pt x="21158" y="10733"/>
                    </a:lnTo>
                    <a:lnTo>
                      <a:pt x="20516" y="11538"/>
                    </a:lnTo>
                    <a:lnTo>
                      <a:pt x="19753" y="11538"/>
                    </a:lnTo>
                    <a:lnTo>
                      <a:pt x="19010" y="11236"/>
                    </a:lnTo>
                    <a:lnTo>
                      <a:pt x="19010" y="17575"/>
                    </a:lnTo>
                    <a:lnTo>
                      <a:pt x="11041" y="17575"/>
                    </a:lnTo>
                    <a:lnTo>
                      <a:pt x="11222" y="18548"/>
                    </a:lnTo>
                    <a:lnTo>
                      <a:pt x="11101" y="19856"/>
                    </a:lnTo>
                    <a:lnTo>
                      <a:pt x="10760" y="20627"/>
                    </a:lnTo>
                    <a:lnTo>
                      <a:pt x="10077" y="21466"/>
                    </a:lnTo>
                    <a:lnTo>
                      <a:pt x="9355" y="21600"/>
                    </a:lnTo>
                    <a:lnTo>
                      <a:pt x="8752" y="21399"/>
                    </a:lnTo>
                    <a:lnTo>
                      <a:pt x="8271" y="20761"/>
                    </a:lnTo>
                    <a:lnTo>
                      <a:pt x="7889" y="19822"/>
                    </a:lnTo>
                    <a:lnTo>
                      <a:pt x="7789" y="18548"/>
                    </a:lnTo>
                    <a:lnTo>
                      <a:pt x="8010" y="17575"/>
                    </a:lnTo>
                    <a:lnTo>
                      <a:pt x="0" y="175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4040"/>
              </a:solidFill>
              <a:ln w="635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 sz="1200">
                    <a:solidFill>
                      <a:srgbClr val="A6A6A6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</a:p>
            </p:txBody>
          </p:sp>
          <p:sp>
            <p:nvSpPr>
              <p:cNvPr id="91" name="Shape 91"/>
              <p:cNvSpPr/>
              <p:nvPr/>
            </p:nvSpPr>
            <p:spPr>
              <a:xfrm>
                <a:off x="0" y="213550"/>
                <a:ext cx="911234" cy="215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b="1" sz="1200">
                    <a:solidFill>
                      <a:srgbClr val="A6A6A6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/>
                <a:r>
                  <a:t>办公室</a:t>
                </a:r>
              </a:p>
            </p:txBody>
          </p:sp>
        </p:grpSp>
        <p:grpSp>
          <p:nvGrpSpPr>
            <p:cNvPr id="95" name="Group 95"/>
            <p:cNvGrpSpPr/>
            <p:nvPr/>
          </p:nvGrpSpPr>
          <p:grpSpPr>
            <a:xfrm>
              <a:off x="1606145" y="0"/>
              <a:ext cx="797331" cy="523426"/>
              <a:chOff x="0" y="0"/>
              <a:chExt cx="797329" cy="523425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0" y="0"/>
                <a:ext cx="797330" cy="5234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41"/>
                    </a:moveTo>
                    <a:lnTo>
                      <a:pt x="0" y="0"/>
                    </a:lnTo>
                    <a:lnTo>
                      <a:pt x="0" y="8008"/>
                    </a:lnTo>
                    <a:lnTo>
                      <a:pt x="825" y="7392"/>
                    </a:lnTo>
                    <a:lnTo>
                      <a:pt x="1834" y="7515"/>
                    </a:lnTo>
                    <a:lnTo>
                      <a:pt x="2568" y="8459"/>
                    </a:lnTo>
                    <a:lnTo>
                      <a:pt x="2935" y="9527"/>
                    </a:lnTo>
                    <a:lnTo>
                      <a:pt x="3027" y="10636"/>
                    </a:lnTo>
                    <a:lnTo>
                      <a:pt x="2935" y="11950"/>
                    </a:lnTo>
                    <a:lnTo>
                      <a:pt x="2499" y="13100"/>
                    </a:lnTo>
                    <a:lnTo>
                      <a:pt x="1743" y="14003"/>
                    </a:lnTo>
                    <a:lnTo>
                      <a:pt x="986" y="14126"/>
                    </a:lnTo>
                    <a:lnTo>
                      <a:pt x="0" y="13716"/>
                    </a:lnTo>
                    <a:lnTo>
                      <a:pt x="0" y="21477"/>
                    </a:lnTo>
                    <a:lnTo>
                      <a:pt x="9218" y="21477"/>
                    </a:lnTo>
                    <a:lnTo>
                      <a:pt x="8874" y="20245"/>
                    </a:lnTo>
                    <a:lnTo>
                      <a:pt x="8874" y="18643"/>
                    </a:lnTo>
                    <a:lnTo>
                      <a:pt x="9355" y="17329"/>
                    </a:lnTo>
                    <a:lnTo>
                      <a:pt x="10066" y="16467"/>
                    </a:lnTo>
                    <a:lnTo>
                      <a:pt x="10823" y="16303"/>
                    </a:lnTo>
                    <a:lnTo>
                      <a:pt x="11603" y="16467"/>
                    </a:lnTo>
                    <a:lnTo>
                      <a:pt x="12290" y="17206"/>
                    </a:lnTo>
                    <a:lnTo>
                      <a:pt x="12726" y="18725"/>
                    </a:lnTo>
                    <a:lnTo>
                      <a:pt x="12772" y="20368"/>
                    </a:lnTo>
                    <a:lnTo>
                      <a:pt x="12566" y="21600"/>
                    </a:lnTo>
                    <a:lnTo>
                      <a:pt x="21600" y="21559"/>
                    </a:lnTo>
                    <a:lnTo>
                      <a:pt x="21600" y="41"/>
                    </a:lnTo>
                    <a:close/>
                  </a:path>
                </a:pathLst>
              </a:custGeom>
              <a:solidFill>
                <a:srgbClr val="404040"/>
              </a:solidFill>
              <a:ln w="635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 sz="1200">
                    <a:solidFill>
                      <a:srgbClr val="A6A6A6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0" y="45812"/>
                <a:ext cx="797330" cy="431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algn="ctr">
                  <a:defRPr b="1" sz="1200">
                    <a:solidFill>
                      <a:srgbClr val="A6A6A6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批发市场</a:t>
                </a:r>
              </a:p>
              <a:p>
                <a:pPr algn="ctr">
                  <a:defRPr b="1" sz="1200">
                    <a:solidFill>
                      <a:srgbClr val="A6A6A6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物流市场</a:t>
                </a:r>
              </a:p>
            </p:txBody>
          </p:sp>
        </p:grpSp>
        <p:grpSp>
          <p:nvGrpSpPr>
            <p:cNvPr id="98" name="Group 98"/>
            <p:cNvGrpSpPr/>
            <p:nvPr/>
          </p:nvGrpSpPr>
          <p:grpSpPr>
            <a:xfrm>
              <a:off x="2871" y="1571405"/>
              <a:ext cx="800202" cy="525683"/>
              <a:chOff x="0" y="0"/>
              <a:chExt cx="800201" cy="525681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0" y="0"/>
                <a:ext cx="800202" cy="5256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46"/>
                    </a:moveTo>
                    <a:lnTo>
                      <a:pt x="9110" y="0"/>
                    </a:lnTo>
                    <a:lnTo>
                      <a:pt x="8852" y="1344"/>
                    </a:lnTo>
                    <a:lnTo>
                      <a:pt x="8981" y="2920"/>
                    </a:lnTo>
                    <a:lnTo>
                      <a:pt x="9419" y="3847"/>
                    </a:lnTo>
                    <a:lnTo>
                      <a:pt x="9987" y="4774"/>
                    </a:lnTo>
                    <a:lnTo>
                      <a:pt x="10710" y="4960"/>
                    </a:lnTo>
                    <a:lnTo>
                      <a:pt x="11406" y="4774"/>
                    </a:lnTo>
                    <a:lnTo>
                      <a:pt x="12052" y="4033"/>
                    </a:lnTo>
                    <a:lnTo>
                      <a:pt x="12619" y="2920"/>
                    </a:lnTo>
                    <a:lnTo>
                      <a:pt x="12748" y="1252"/>
                    </a:lnTo>
                    <a:lnTo>
                      <a:pt x="12542" y="46"/>
                    </a:lnTo>
                    <a:lnTo>
                      <a:pt x="21600" y="46"/>
                    </a:lnTo>
                    <a:lnTo>
                      <a:pt x="21600" y="8065"/>
                    </a:lnTo>
                    <a:lnTo>
                      <a:pt x="20774" y="7231"/>
                    </a:lnTo>
                    <a:lnTo>
                      <a:pt x="19923" y="7463"/>
                    </a:lnTo>
                    <a:lnTo>
                      <a:pt x="19148" y="8158"/>
                    </a:lnTo>
                    <a:lnTo>
                      <a:pt x="18735" y="9270"/>
                    </a:lnTo>
                    <a:lnTo>
                      <a:pt x="18529" y="10707"/>
                    </a:lnTo>
                    <a:lnTo>
                      <a:pt x="18735" y="12005"/>
                    </a:lnTo>
                    <a:lnTo>
                      <a:pt x="19174" y="13442"/>
                    </a:lnTo>
                    <a:lnTo>
                      <a:pt x="19871" y="13998"/>
                    </a:lnTo>
                    <a:lnTo>
                      <a:pt x="20697" y="14230"/>
                    </a:lnTo>
                    <a:lnTo>
                      <a:pt x="21600" y="13720"/>
                    </a:lnTo>
                    <a:lnTo>
                      <a:pt x="21574" y="21600"/>
                    </a:lnTo>
                    <a:lnTo>
                      <a:pt x="0" y="21600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404040"/>
              </a:solidFill>
              <a:ln w="635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 sz="1200">
                    <a:solidFill>
                      <a:srgbClr val="A6A6A6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0" y="154890"/>
                <a:ext cx="800202" cy="215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b="1" sz="1200">
                    <a:solidFill>
                      <a:srgbClr val="A6A6A6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/>
                <a:r>
                  <a:t>住宅</a:t>
                </a:r>
              </a:p>
            </p:txBody>
          </p:sp>
        </p:grpSp>
        <p:grpSp>
          <p:nvGrpSpPr>
            <p:cNvPr id="101" name="Group 101"/>
            <p:cNvGrpSpPr/>
            <p:nvPr/>
          </p:nvGrpSpPr>
          <p:grpSpPr>
            <a:xfrm>
              <a:off x="684382" y="1128"/>
              <a:ext cx="1033754" cy="657667"/>
              <a:chOff x="0" y="0"/>
              <a:chExt cx="1033752" cy="657666"/>
            </a:xfrm>
          </p:grpSpPr>
          <p:sp>
            <p:nvSpPr>
              <p:cNvPr id="99" name="Shape 99"/>
              <p:cNvSpPr/>
              <p:nvPr/>
            </p:nvSpPr>
            <p:spPr>
              <a:xfrm>
                <a:off x="0" y="0"/>
                <a:ext cx="1033753" cy="6576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498" y="0"/>
                    </a:moveTo>
                    <a:lnTo>
                      <a:pt x="19261" y="0"/>
                    </a:lnTo>
                    <a:lnTo>
                      <a:pt x="19261" y="6392"/>
                    </a:lnTo>
                    <a:lnTo>
                      <a:pt x="19881" y="5802"/>
                    </a:lnTo>
                    <a:lnTo>
                      <a:pt x="20519" y="5867"/>
                    </a:lnTo>
                    <a:lnTo>
                      <a:pt x="21086" y="6359"/>
                    </a:lnTo>
                    <a:lnTo>
                      <a:pt x="21494" y="7375"/>
                    </a:lnTo>
                    <a:lnTo>
                      <a:pt x="21600" y="8358"/>
                    </a:lnTo>
                    <a:lnTo>
                      <a:pt x="21529" y="9473"/>
                    </a:lnTo>
                    <a:lnTo>
                      <a:pt x="21122" y="10554"/>
                    </a:lnTo>
                    <a:lnTo>
                      <a:pt x="20537" y="11144"/>
                    </a:lnTo>
                    <a:lnTo>
                      <a:pt x="19988" y="11177"/>
                    </a:lnTo>
                    <a:lnTo>
                      <a:pt x="19261" y="10947"/>
                    </a:lnTo>
                    <a:lnTo>
                      <a:pt x="19261" y="17142"/>
                    </a:lnTo>
                    <a:lnTo>
                      <a:pt x="11996" y="17142"/>
                    </a:lnTo>
                    <a:lnTo>
                      <a:pt x="12191" y="18027"/>
                    </a:lnTo>
                    <a:lnTo>
                      <a:pt x="12262" y="19502"/>
                    </a:lnTo>
                    <a:lnTo>
                      <a:pt x="12085" y="20420"/>
                    </a:lnTo>
                    <a:lnTo>
                      <a:pt x="11447" y="21403"/>
                    </a:lnTo>
                    <a:lnTo>
                      <a:pt x="10809" y="21600"/>
                    </a:lnTo>
                    <a:lnTo>
                      <a:pt x="10136" y="21305"/>
                    </a:lnTo>
                    <a:lnTo>
                      <a:pt x="9568" y="20518"/>
                    </a:lnTo>
                    <a:lnTo>
                      <a:pt x="9303" y="19404"/>
                    </a:lnTo>
                    <a:lnTo>
                      <a:pt x="9338" y="18027"/>
                    </a:lnTo>
                    <a:lnTo>
                      <a:pt x="9710" y="17208"/>
                    </a:lnTo>
                    <a:lnTo>
                      <a:pt x="2498" y="17273"/>
                    </a:lnTo>
                    <a:lnTo>
                      <a:pt x="2498" y="10849"/>
                    </a:lnTo>
                    <a:lnTo>
                      <a:pt x="1737" y="11374"/>
                    </a:lnTo>
                    <a:lnTo>
                      <a:pt x="1116" y="11242"/>
                    </a:lnTo>
                    <a:lnTo>
                      <a:pt x="478" y="10653"/>
                    </a:lnTo>
                    <a:lnTo>
                      <a:pt x="159" y="9833"/>
                    </a:lnTo>
                    <a:lnTo>
                      <a:pt x="0" y="8588"/>
                    </a:lnTo>
                    <a:lnTo>
                      <a:pt x="124" y="7571"/>
                    </a:lnTo>
                    <a:lnTo>
                      <a:pt x="478" y="6588"/>
                    </a:lnTo>
                    <a:lnTo>
                      <a:pt x="1187" y="5867"/>
                    </a:lnTo>
                    <a:lnTo>
                      <a:pt x="1790" y="5867"/>
                    </a:lnTo>
                    <a:lnTo>
                      <a:pt x="2498" y="6392"/>
                    </a:lnTo>
                    <a:lnTo>
                      <a:pt x="2498" y="0"/>
                    </a:lnTo>
                    <a:close/>
                  </a:path>
                </a:pathLst>
              </a:custGeom>
              <a:solidFill>
                <a:srgbClr val="404040"/>
              </a:solidFill>
              <a:ln w="635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 sz="1200">
                    <a:solidFill>
                      <a:srgbClr val="A6A6A6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</a:p>
            </p:txBody>
          </p:sp>
          <p:sp>
            <p:nvSpPr>
              <p:cNvPr id="100" name="Shape 100"/>
              <p:cNvSpPr/>
              <p:nvPr/>
            </p:nvSpPr>
            <p:spPr>
              <a:xfrm>
                <a:off x="0" y="24033"/>
                <a:ext cx="1033753" cy="609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algn="ctr">
                  <a:defRPr b="1" sz="1200">
                    <a:solidFill>
                      <a:srgbClr val="A6A6A6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宾馆 饭店</a:t>
                </a:r>
              </a:p>
              <a:p>
                <a:pPr algn="ctr">
                  <a:defRPr b="1" sz="1200">
                    <a:solidFill>
                      <a:srgbClr val="A6A6A6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车站 机场</a:t>
                </a:r>
              </a:p>
            </p:txBody>
          </p:sp>
        </p:grpSp>
        <p:grpSp>
          <p:nvGrpSpPr>
            <p:cNvPr id="104" name="Group 104"/>
            <p:cNvGrpSpPr/>
            <p:nvPr/>
          </p:nvGrpSpPr>
          <p:grpSpPr>
            <a:xfrm>
              <a:off x="803072" y="925019"/>
              <a:ext cx="803074" cy="647515"/>
              <a:chOff x="0" y="0"/>
              <a:chExt cx="803072" cy="647513"/>
            </a:xfrm>
          </p:grpSpPr>
          <p:sp>
            <p:nvSpPr>
              <p:cNvPr id="102" name="Shape 102"/>
              <p:cNvSpPr/>
              <p:nvPr/>
            </p:nvSpPr>
            <p:spPr>
              <a:xfrm>
                <a:off x="0" y="0"/>
                <a:ext cx="803073" cy="6475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4133"/>
                    </a:moveTo>
                    <a:lnTo>
                      <a:pt x="9146" y="4067"/>
                    </a:lnTo>
                    <a:lnTo>
                      <a:pt x="8804" y="3067"/>
                    </a:lnTo>
                    <a:lnTo>
                      <a:pt x="9010" y="1733"/>
                    </a:lnTo>
                    <a:lnTo>
                      <a:pt x="9466" y="833"/>
                    </a:lnTo>
                    <a:lnTo>
                      <a:pt x="10127" y="200"/>
                    </a:lnTo>
                    <a:lnTo>
                      <a:pt x="10697" y="0"/>
                    </a:lnTo>
                    <a:lnTo>
                      <a:pt x="11450" y="200"/>
                    </a:lnTo>
                    <a:lnTo>
                      <a:pt x="12134" y="800"/>
                    </a:lnTo>
                    <a:lnTo>
                      <a:pt x="12568" y="1733"/>
                    </a:lnTo>
                    <a:lnTo>
                      <a:pt x="12773" y="2967"/>
                    </a:lnTo>
                    <a:lnTo>
                      <a:pt x="12636" y="4033"/>
                    </a:lnTo>
                    <a:lnTo>
                      <a:pt x="21600" y="4067"/>
                    </a:lnTo>
                    <a:lnTo>
                      <a:pt x="21600" y="10567"/>
                    </a:lnTo>
                    <a:lnTo>
                      <a:pt x="20619" y="9967"/>
                    </a:lnTo>
                    <a:lnTo>
                      <a:pt x="19775" y="10167"/>
                    </a:lnTo>
                    <a:lnTo>
                      <a:pt x="19091" y="10867"/>
                    </a:lnTo>
                    <a:lnTo>
                      <a:pt x="18772" y="11633"/>
                    </a:lnTo>
                    <a:lnTo>
                      <a:pt x="18635" y="12767"/>
                    </a:lnTo>
                    <a:lnTo>
                      <a:pt x="18749" y="13800"/>
                    </a:lnTo>
                    <a:lnTo>
                      <a:pt x="19045" y="14733"/>
                    </a:lnTo>
                    <a:lnTo>
                      <a:pt x="19775" y="15400"/>
                    </a:lnTo>
                    <a:lnTo>
                      <a:pt x="20619" y="15533"/>
                    </a:lnTo>
                    <a:lnTo>
                      <a:pt x="21600" y="15200"/>
                    </a:lnTo>
                    <a:lnTo>
                      <a:pt x="21600" y="21600"/>
                    </a:lnTo>
                    <a:lnTo>
                      <a:pt x="12385" y="21600"/>
                    </a:lnTo>
                    <a:lnTo>
                      <a:pt x="12659" y="20567"/>
                    </a:lnTo>
                    <a:lnTo>
                      <a:pt x="12636" y="19367"/>
                    </a:lnTo>
                    <a:lnTo>
                      <a:pt x="12066" y="18133"/>
                    </a:lnTo>
                    <a:lnTo>
                      <a:pt x="11404" y="17533"/>
                    </a:lnTo>
                    <a:lnTo>
                      <a:pt x="10629" y="17433"/>
                    </a:lnTo>
                    <a:lnTo>
                      <a:pt x="9990" y="17567"/>
                    </a:lnTo>
                    <a:lnTo>
                      <a:pt x="9260" y="18267"/>
                    </a:lnTo>
                    <a:lnTo>
                      <a:pt x="8804" y="19367"/>
                    </a:lnTo>
                    <a:lnTo>
                      <a:pt x="8804" y="20567"/>
                    </a:lnTo>
                    <a:lnTo>
                      <a:pt x="9101" y="21600"/>
                    </a:lnTo>
                    <a:lnTo>
                      <a:pt x="0" y="21600"/>
                    </a:lnTo>
                    <a:lnTo>
                      <a:pt x="0" y="15300"/>
                    </a:lnTo>
                    <a:lnTo>
                      <a:pt x="821" y="15600"/>
                    </a:lnTo>
                    <a:lnTo>
                      <a:pt x="1619" y="15600"/>
                    </a:lnTo>
                    <a:lnTo>
                      <a:pt x="2349" y="15000"/>
                    </a:lnTo>
                    <a:lnTo>
                      <a:pt x="2783" y="13967"/>
                    </a:lnTo>
                    <a:lnTo>
                      <a:pt x="2965" y="12900"/>
                    </a:lnTo>
                    <a:lnTo>
                      <a:pt x="2783" y="11767"/>
                    </a:lnTo>
                    <a:lnTo>
                      <a:pt x="2372" y="10733"/>
                    </a:lnTo>
                    <a:lnTo>
                      <a:pt x="1619" y="9967"/>
                    </a:lnTo>
                    <a:lnTo>
                      <a:pt x="707" y="10067"/>
                    </a:lnTo>
                    <a:lnTo>
                      <a:pt x="0" y="10667"/>
                    </a:lnTo>
                    <a:lnTo>
                      <a:pt x="0" y="4133"/>
                    </a:lnTo>
                    <a:close/>
                  </a:path>
                </a:pathLst>
              </a:custGeom>
              <a:solidFill>
                <a:srgbClr val="404040"/>
              </a:solidFill>
              <a:ln w="635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 sz="1200">
                    <a:solidFill>
                      <a:srgbClr val="A6A6A6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</a:p>
            </p:txBody>
          </p:sp>
          <p:sp>
            <p:nvSpPr>
              <p:cNvPr id="103" name="Shape 103"/>
              <p:cNvSpPr/>
              <p:nvPr/>
            </p:nvSpPr>
            <p:spPr>
              <a:xfrm>
                <a:off x="0" y="215806"/>
                <a:ext cx="803073" cy="215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b="1" sz="1200">
                    <a:solidFill>
                      <a:srgbClr val="A6A6A6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/>
                <a:r>
                  <a:t>学校</a:t>
                </a:r>
              </a:p>
            </p:txBody>
          </p:sp>
        </p:grpSp>
        <p:sp>
          <p:nvSpPr>
            <p:cNvPr id="105" name="Shape 105"/>
            <p:cNvSpPr/>
            <p:nvPr/>
          </p:nvSpPr>
          <p:spPr>
            <a:xfrm>
              <a:off x="684382" y="1446189"/>
              <a:ext cx="1034711" cy="650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475" y="21600"/>
                  </a:moveTo>
                  <a:lnTo>
                    <a:pt x="19184" y="21563"/>
                  </a:lnTo>
                  <a:lnTo>
                    <a:pt x="19184" y="15124"/>
                  </a:lnTo>
                  <a:lnTo>
                    <a:pt x="19803" y="15648"/>
                  </a:lnTo>
                  <a:lnTo>
                    <a:pt x="20502" y="15573"/>
                  </a:lnTo>
                  <a:lnTo>
                    <a:pt x="21101" y="14937"/>
                  </a:lnTo>
                  <a:lnTo>
                    <a:pt x="21440" y="13963"/>
                  </a:lnTo>
                  <a:lnTo>
                    <a:pt x="21600" y="12728"/>
                  </a:lnTo>
                  <a:lnTo>
                    <a:pt x="21500" y="11605"/>
                  </a:lnTo>
                  <a:lnTo>
                    <a:pt x="21061" y="10706"/>
                  </a:lnTo>
                  <a:lnTo>
                    <a:pt x="20502" y="10182"/>
                  </a:lnTo>
                  <a:lnTo>
                    <a:pt x="19863" y="10070"/>
                  </a:lnTo>
                  <a:lnTo>
                    <a:pt x="19244" y="10632"/>
                  </a:lnTo>
                  <a:lnTo>
                    <a:pt x="19224" y="4193"/>
                  </a:lnTo>
                  <a:lnTo>
                    <a:pt x="12058" y="4155"/>
                  </a:lnTo>
                  <a:lnTo>
                    <a:pt x="12297" y="3257"/>
                  </a:lnTo>
                  <a:lnTo>
                    <a:pt x="12277" y="1984"/>
                  </a:lnTo>
                  <a:lnTo>
                    <a:pt x="11958" y="898"/>
                  </a:lnTo>
                  <a:lnTo>
                    <a:pt x="11419" y="187"/>
                  </a:lnTo>
                  <a:lnTo>
                    <a:pt x="10720" y="0"/>
                  </a:lnTo>
                  <a:lnTo>
                    <a:pt x="10181" y="299"/>
                  </a:lnTo>
                  <a:lnTo>
                    <a:pt x="9682" y="786"/>
                  </a:lnTo>
                  <a:lnTo>
                    <a:pt x="9363" y="1872"/>
                  </a:lnTo>
                  <a:lnTo>
                    <a:pt x="9263" y="2957"/>
                  </a:lnTo>
                  <a:lnTo>
                    <a:pt x="9423" y="4155"/>
                  </a:lnTo>
                  <a:lnTo>
                    <a:pt x="2495" y="4193"/>
                  </a:lnTo>
                  <a:lnTo>
                    <a:pt x="2495" y="10407"/>
                  </a:lnTo>
                  <a:lnTo>
                    <a:pt x="1737" y="9883"/>
                  </a:lnTo>
                  <a:lnTo>
                    <a:pt x="1078" y="9995"/>
                  </a:lnTo>
                  <a:lnTo>
                    <a:pt x="479" y="10819"/>
                  </a:lnTo>
                  <a:lnTo>
                    <a:pt x="160" y="11680"/>
                  </a:lnTo>
                  <a:lnTo>
                    <a:pt x="0" y="12915"/>
                  </a:lnTo>
                  <a:lnTo>
                    <a:pt x="120" y="13963"/>
                  </a:lnTo>
                  <a:lnTo>
                    <a:pt x="479" y="14937"/>
                  </a:lnTo>
                  <a:lnTo>
                    <a:pt x="1178" y="15685"/>
                  </a:lnTo>
                  <a:lnTo>
                    <a:pt x="1777" y="15685"/>
                  </a:lnTo>
                  <a:lnTo>
                    <a:pt x="2475" y="15273"/>
                  </a:lnTo>
                  <a:lnTo>
                    <a:pt x="2475" y="21600"/>
                  </a:lnTo>
                  <a:close/>
                </a:path>
              </a:pathLst>
            </a:custGeom>
            <a:solidFill>
              <a:srgbClr val="404040"/>
            </a:solidFill>
            <a:ln w="63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200">
                  <a:solidFill>
                    <a:srgbClr val="A6A6A6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grpSp>
          <p:nvGrpSpPr>
            <p:cNvPr id="108" name="Group 108"/>
            <p:cNvGrpSpPr/>
            <p:nvPr/>
          </p:nvGrpSpPr>
          <p:grpSpPr>
            <a:xfrm>
              <a:off x="1495112" y="1045723"/>
              <a:ext cx="908364" cy="526811"/>
              <a:chOff x="0" y="0"/>
              <a:chExt cx="908362" cy="526810"/>
            </a:xfrm>
          </p:grpSpPr>
          <p:sp>
            <p:nvSpPr>
              <p:cNvPr id="106" name="Shape 106"/>
              <p:cNvSpPr/>
              <p:nvPr/>
            </p:nvSpPr>
            <p:spPr>
              <a:xfrm>
                <a:off x="0" y="0"/>
                <a:ext cx="908363" cy="5268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41"/>
                    </a:moveTo>
                    <a:lnTo>
                      <a:pt x="13548" y="0"/>
                    </a:lnTo>
                    <a:lnTo>
                      <a:pt x="13729" y="1394"/>
                    </a:lnTo>
                    <a:lnTo>
                      <a:pt x="13608" y="2582"/>
                    </a:lnTo>
                    <a:lnTo>
                      <a:pt x="13306" y="3484"/>
                    </a:lnTo>
                    <a:lnTo>
                      <a:pt x="12783" y="4386"/>
                    </a:lnTo>
                    <a:lnTo>
                      <a:pt x="12139" y="4713"/>
                    </a:lnTo>
                    <a:lnTo>
                      <a:pt x="11535" y="4468"/>
                    </a:lnTo>
                    <a:lnTo>
                      <a:pt x="10870" y="3607"/>
                    </a:lnTo>
                    <a:lnTo>
                      <a:pt x="10508" y="2582"/>
                    </a:lnTo>
                    <a:lnTo>
                      <a:pt x="10327" y="1271"/>
                    </a:lnTo>
                    <a:lnTo>
                      <a:pt x="10488" y="123"/>
                    </a:lnTo>
                    <a:lnTo>
                      <a:pt x="2597" y="82"/>
                    </a:lnTo>
                    <a:lnTo>
                      <a:pt x="2597" y="8033"/>
                    </a:lnTo>
                    <a:lnTo>
                      <a:pt x="1872" y="7296"/>
                    </a:lnTo>
                    <a:lnTo>
                      <a:pt x="1067" y="7542"/>
                    </a:lnTo>
                    <a:lnTo>
                      <a:pt x="423" y="8402"/>
                    </a:lnTo>
                    <a:lnTo>
                      <a:pt x="101" y="9386"/>
                    </a:lnTo>
                    <a:lnTo>
                      <a:pt x="0" y="10820"/>
                    </a:lnTo>
                    <a:lnTo>
                      <a:pt x="81" y="11968"/>
                    </a:lnTo>
                    <a:lnTo>
                      <a:pt x="382" y="13239"/>
                    </a:lnTo>
                    <a:lnTo>
                      <a:pt x="1147" y="14099"/>
                    </a:lnTo>
                    <a:lnTo>
                      <a:pt x="1892" y="14140"/>
                    </a:lnTo>
                    <a:lnTo>
                      <a:pt x="2637" y="13772"/>
                    </a:lnTo>
                    <a:lnTo>
                      <a:pt x="2637" y="21559"/>
                    </a:lnTo>
                    <a:lnTo>
                      <a:pt x="10669" y="21600"/>
                    </a:lnTo>
                    <a:lnTo>
                      <a:pt x="10387" y="20329"/>
                    </a:lnTo>
                    <a:lnTo>
                      <a:pt x="10548" y="18690"/>
                    </a:lnTo>
                    <a:lnTo>
                      <a:pt x="10850" y="17501"/>
                    </a:lnTo>
                    <a:lnTo>
                      <a:pt x="11414" y="16723"/>
                    </a:lnTo>
                    <a:lnTo>
                      <a:pt x="12018" y="16477"/>
                    </a:lnTo>
                    <a:lnTo>
                      <a:pt x="12722" y="16723"/>
                    </a:lnTo>
                    <a:lnTo>
                      <a:pt x="13306" y="17460"/>
                    </a:lnTo>
                    <a:lnTo>
                      <a:pt x="13729" y="18731"/>
                    </a:lnTo>
                    <a:lnTo>
                      <a:pt x="13810" y="20329"/>
                    </a:lnTo>
                    <a:lnTo>
                      <a:pt x="13588" y="21559"/>
                    </a:lnTo>
                    <a:lnTo>
                      <a:pt x="21600" y="21559"/>
                    </a:lnTo>
                    <a:lnTo>
                      <a:pt x="21600" y="41"/>
                    </a:lnTo>
                    <a:close/>
                  </a:path>
                </a:pathLst>
              </a:custGeom>
              <a:solidFill>
                <a:srgbClr val="404040"/>
              </a:solidFill>
              <a:ln w="635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 sz="1200">
                    <a:solidFill>
                      <a:srgbClr val="A6A6A6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</a:p>
            </p:txBody>
          </p:sp>
          <p:sp>
            <p:nvSpPr>
              <p:cNvPr id="107" name="Shape 107"/>
              <p:cNvSpPr/>
              <p:nvPr/>
            </p:nvSpPr>
            <p:spPr>
              <a:xfrm>
                <a:off x="0" y="155455"/>
                <a:ext cx="908363" cy="215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b="1" sz="1200">
                    <a:solidFill>
                      <a:srgbClr val="A6A6A6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/>
                <a:r>
                  <a:t>工厂</a:t>
                </a:r>
              </a:p>
            </p:txBody>
          </p:sp>
        </p:grpSp>
        <p:grpSp>
          <p:nvGrpSpPr>
            <p:cNvPr id="111" name="Group 111"/>
            <p:cNvGrpSpPr/>
            <p:nvPr/>
          </p:nvGrpSpPr>
          <p:grpSpPr>
            <a:xfrm>
              <a:off x="1605188" y="1446189"/>
              <a:ext cx="798288" cy="647515"/>
              <a:chOff x="0" y="0"/>
              <a:chExt cx="798286" cy="647513"/>
            </a:xfrm>
          </p:grpSpPr>
          <p:sp>
            <p:nvSpPr>
              <p:cNvPr id="109" name="Shape 109"/>
              <p:cNvSpPr/>
              <p:nvPr/>
            </p:nvSpPr>
            <p:spPr>
              <a:xfrm>
                <a:off x="0" y="0"/>
                <a:ext cx="798287" cy="6475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4132"/>
                    </a:moveTo>
                    <a:lnTo>
                      <a:pt x="12494" y="4057"/>
                    </a:lnTo>
                    <a:lnTo>
                      <a:pt x="12675" y="3043"/>
                    </a:lnTo>
                    <a:lnTo>
                      <a:pt x="12598" y="1841"/>
                    </a:lnTo>
                    <a:lnTo>
                      <a:pt x="12184" y="902"/>
                    </a:lnTo>
                    <a:lnTo>
                      <a:pt x="11641" y="301"/>
                    </a:lnTo>
                    <a:lnTo>
                      <a:pt x="10787" y="0"/>
                    </a:lnTo>
                    <a:lnTo>
                      <a:pt x="10011" y="188"/>
                    </a:lnTo>
                    <a:lnTo>
                      <a:pt x="9338" y="789"/>
                    </a:lnTo>
                    <a:lnTo>
                      <a:pt x="8899" y="1841"/>
                    </a:lnTo>
                    <a:lnTo>
                      <a:pt x="8847" y="2855"/>
                    </a:lnTo>
                    <a:lnTo>
                      <a:pt x="9054" y="4170"/>
                    </a:lnTo>
                    <a:lnTo>
                      <a:pt x="78" y="4170"/>
                    </a:lnTo>
                    <a:lnTo>
                      <a:pt x="78" y="10706"/>
                    </a:lnTo>
                    <a:lnTo>
                      <a:pt x="802" y="10105"/>
                    </a:lnTo>
                    <a:lnTo>
                      <a:pt x="1656" y="10143"/>
                    </a:lnTo>
                    <a:lnTo>
                      <a:pt x="2432" y="10744"/>
                    </a:lnTo>
                    <a:lnTo>
                      <a:pt x="2923" y="11495"/>
                    </a:lnTo>
                    <a:lnTo>
                      <a:pt x="3130" y="12659"/>
                    </a:lnTo>
                    <a:lnTo>
                      <a:pt x="2923" y="13862"/>
                    </a:lnTo>
                    <a:lnTo>
                      <a:pt x="2483" y="14989"/>
                    </a:lnTo>
                    <a:lnTo>
                      <a:pt x="1707" y="15590"/>
                    </a:lnTo>
                    <a:lnTo>
                      <a:pt x="880" y="15665"/>
                    </a:lnTo>
                    <a:lnTo>
                      <a:pt x="0" y="15214"/>
                    </a:lnTo>
                    <a:lnTo>
                      <a:pt x="0" y="21562"/>
                    </a:lnTo>
                    <a:lnTo>
                      <a:pt x="21600" y="21600"/>
                    </a:lnTo>
                    <a:lnTo>
                      <a:pt x="21600" y="4132"/>
                    </a:lnTo>
                    <a:close/>
                  </a:path>
                </a:pathLst>
              </a:custGeom>
              <a:solidFill>
                <a:srgbClr val="404040"/>
              </a:solidFill>
              <a:ln w="635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200">
                    <a:solidFill>
                      <a:srgbClr val="A6A6A6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</a:p>
            </p:txBody>
          </p:sp>
          <p:sp>
            <p:nvSpPr>
              <p:cNvPr id="110" name="Shape 110"/>
              <p:cNvSpPr/>
              <p:nvPr/>
            </p:nvSpPr>
            <p:spPr>
              <a:xfrm>
                <a:off x="0" y="18956"/>
                <a:ext cx="798287" cy="609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algn="ctr">
                  <a:defRPr sz="1200">
                    <a:solidFill>
                      <a:srgbClr val="A6A6A6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</a:p>
              <a:p>
                <a:pPr algn="ctr">
                  <a:defRPr sz="1200">
                    <a:solidFill>
                      <a:srgbClr val="A6A6A6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危险品</a:t>
                </a:r>
              </a:p>
              <a:p>
                <a:pPr algn="ctr">
                  <a:defRPr sz="1200">
                    <a:solidFill>
                      <a:srgbClr val="A6A6A6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仓库</a:t>
                </a:r>
              </a:p>
            </p:txBody>
          </p:sp>
        </p:grpSp>
      </p:grpSp>
      <p:pic>
        <p:nvPicPr>
          <p:cNvPr id="113" name="image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1496675" y="5965825"/>
            <a:ext cx="684213" cy="719138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Shape 114"/>
          <p:cNvSpPr/>
          <p:nvPr/>
        </p:nvSpPr>
        <p:spPr>
          <a:xfrm>
            <a:off x="5375275" y="5675312"/>
            <a:ext cx="5241925" cy="4603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CA00"/>
              </a:gs>
              <a:gs pos="25000">
                <a:srgbClr val="FFC000"/>
              </a:gs>
              <a:gs pos="100000">
                <a:srgbClr val="E46C0A"/>
              </a:gs>
            </a:gsLst>
            <a:lin ang="10800000"/>
          </a:gradFill>
          <a:ln w="25400">
            <a:solidFill>
              <a:srgbClr val="FFC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115" name="Shape 115"/>
          <p:cNvSpPr/>
          <p:nvPr/>
        </p:nvSpPr>
        <p:spPr>
          <a:xfrm>
            <a:off x="5375275" y="5146675"/>
            <a:ext cx="5241925" cy="599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需要安全风险的预防和保障</a:t>
            </a:r>
          </a:p>
        </p:txBody>
      </p:sp>
      <p:sp>
        <p:nvSpPr>
          <p:cNvPr id="116" name="Shape 116"/>
          <p:cNvSpPr/>
          <p:nvPr/>
        </p:nvSpPr>
        <p:spPr>
          <a:xfrm>
            <a:off x="668337" y="4219575"/>
            <a:ext cx="3394076" cy="333375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7" name="Shape 117"/>
          <p:cNvSpPr/>
          <p:nvPr/>
        </p:nvSpPr>
        <p:spPr>
          <a:xfrm>
            <a:off x="550862" y="4214812"/>
            <a:ext cx="360045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6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单位法人承担责任（包括刑事责任）</a:t>
            </a:r>
          </a:p>
        </p:txBody>
      </p:sp>
      <p:sp>
        <p:nvSpPr>
          <p:cNvPr id="118" name="Shape 118"/>
          <p:cNvSpPr/>
          <p:nvPr/>
        </p:nvSpPr>
        <p:spPr>
          <a:xfrm>
            <a:off x="5472112" y="2081212"/>
            <a:ext cx="307976" cy="1031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5635" y="0"/>
                  <a:pt x="10800" y="240"/>
                  <a:pt x="10800" y="537"/>
                </a:cubicBezTo>
                <a:lnTo>
                  <a:pt x="10800" y="10263"/>
                </a:lnTo>
                <a:cubicBezTo>
                  <a:pt x="10800" y="10560"/>
                  <a:pt x="5965" y="10800"/>
                  <a:pt x="0" y="10800"/>
                </a:cubicBezTo>
                <a:cubicBezTo>
                  <a:pt x="5965" y="10800"/>
                  <a:pt x="10800" y="11040"/>
                  <a:pt x="10800" y="11337"/>
                </a:cubicBezTo>
                <a:lnTo>
                  <a:pt x="10800" y="21063"/>
                </a:lnTo>
                <a:cubicBezTo>
                  <a:pt x="10800" y="21360"/>
                  <a:pt x="15635" y="21600"/>
                  <a:pt x="21600" y="21600"/>
                </a:cubicBez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19" name="Shape 119"/>
          <p:cNvSpPr/>
          <p:nvPr/>
        </p:nvSpPr>
        <p:spPr>
          <a:xfrm>
            <a:off x="5472112" y="3121025"/>
            <a:ext cx="307976" cy="5254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5635" y="0"/>
                  <a:pt x="10800" y="472"/>
                  <a:pt x="10800" y="1055"/>
                </a:cubicBezTo>
                <a:lnTo>
                  <a:pt x="10800" y="9745"/>
                </a:lnTo>
                <a:cubicBezTo>
                  <a:pt x="10800" y="10328"/>
                  <a:pt x="5965" y="10800"/>
                  <a:pt x="0" y="10800"/>
                </a:cubicBezTo>
                <a:cubicBezTo>
                  <a:pt x="5965" y="10800"/>
                  <a:pt x="10800" y="11272"/>
                  <a:pt x="10800" y="11855"/>
                </a:cubicBezTo>
                <a:lnTo>
                  <a:pt x="10800" y="20545"/>
                </a:lnTo>
                <a:cubicBezTo>
                  <a:pt x="10800" y="21128"/>
                  <a:pt x="15635" y="21600"/>
                  <a:pt x="21600" y="21600"/>
                </a:cubicBez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20" name="Shape 120"/>
          <p:cNvSpPr/>
          <p:nvPr/>
        </p:nvSpPr>
        <p:spPr>
          <a:xfrm>
            <a:off x="5476875" y="3648075"/>
            <a:ext cx="307975" cy="5254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5635" y="0"/>
                  <a:pt x="10800" y="472"/>
                  <a:pt x="10800" y="1055"/>
                </a:cubicBezTo>
                <a:lnTo>
                  <a:pt x="10800" y="9745"/>
                </a:lnTo>
                <a:cubicBezTo>
                  <a:pt x="10800" y="10328"/>
                  <a:pt x="5965" y="10800"/>
                  <a:pt x="0" y="10800"/>
                </a:cubicBezTo>
                <a:cubicBezTo>
                  <a:pt x="5965" y="10800"/>
                  <a:pt x="10800" y="11272"/>
                  <a:pt x="10800" y="11855"/>
                </a:cubicBezTo>
                <a:lnTo>
                  <a:pt x="10800" y="20545"/>
                </a:lnTo>
                <a:cubicBezTo>
                  <a:pt x="10800" y="21128"/>
                  <a:pt x="15635" y="21600"/>
                  <a:pt x="21600" y="21600"/>
                </a:cubicBez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21" name="Shape 121"/>
          <p:cNvSpPr/>
          <p:nvPr/>
        </p:nvSpPr>
        <p:spPr>
          <a:xfrm>
            <a:off x="1524000" y="4552950"/>
            <a:ext cx="1566863" cy="863600"/>
          </a:xfrm>
          <a:prstGeom prst="rect">
            <a:avLst/>
          </a:prstGeom>
          <a:blipFill>
            <a:blip r:embed="rId11"/>
          </a:blipFill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22" name="Shape 122"/>
          <p:cNvSpPr/>
          <p:nvPr/>
        </p:nvSpPr>
        <p:spPr>
          <a:xfrm>
            <a:off x="1471612" y="4872037"/>
            <a:ext cx="1674813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中华人民共和国</a:t>
            </a:r>
          </a:p>
          <a:p>
            <a:pPr algn="ctr">
              <a:defRPr sz="16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消防法</a:t>
            </a:r>
          </a:p>
        </p:txBody>
      </p:sp>
      <p:pic>
        <p:nvPicPr>
          <p:cNvPr id="123" name="image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8278812" y="2498725"/>
            <a:ext cx="3236913" cy="1323975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Shape 124"/>
          <p:cNvSpPr/>
          <p:nvPr/>
        </p:nvSpPr>
        <p:spPr>
          <a:xfrm>
            <a:off x="8004175" y="2286000"/>
            <a:ext cx="1322388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solidFill>
                  <a:srgbClr val="36343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单位：万起</a:t>
            </a:r>
          </a:p>
        </p:txBody>
      </p:sp>
      <p:sp>
        <p:nvSpPr>
          <p:cNvPr id="125" name="Shape 125"/>
          <p:cNvSpPr/>
          <p:nvPr/>
        </p:nvSpPr>
        <p:spPr>
          <a:xfrm>
            <a:off x="1127125" y="1306512"/>
            <a:ext cx="2565400" cy="584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2015</a:t>
            </a:r>
            <a:r>
              <a:t>年火灾共造成</a:t>
            </a:r>
            <a:r>
              <a:rPr b="1" sz="1600"/>
              <a:t>2854</a:t>
            </a:r>
            <a:r>
              <a:t>人伤亡、</a:t>
            </a:r>
            <a:r>
              <a:rPr b="1" sz="1600"/>
              <a:t>39.5</a:t>
            </a:r>
            <a:r>
              <a:t>亿元经济损失</a:t>
            </a:r>
          </a:p>
        </p:txBody>
      </p:sp>
      <p:graphicFrame>
        <p:nvGraphicFramePr>
          <p:cNvPr id="126" name="Table 126"/>
          <p:cNvGraphicFramePr/>
          <p:nvPr/>
        </p:nvGraphicFramePr>
        <p:xfrm>
          <a:off x="923925" y="2273300"/>
          <a:ext cx="2882900" cy="193516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055812"/>
                <a:gridCol w="827087"/>
              </a:tblGrid>
              <a:tr h="381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olidFill>
                            <a:srgbClr val="595959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广东惠州义乌小商品批发市场火灾事故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595959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defRPr>
                      </a:pPr>
                      <a:r>
                        <a:t>17</a:t>
                      </a:r>
                      <a:r>
                        <a:t>人死亡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9526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olidFill>
                            <a:srgbClr val="595959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河南郑州市金水区居民楼火灾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olidFill>
                            <a:srgbClr val="595959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13人死亡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olidFill>
                            <a:srgbClr val="595959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云南昆明东盟联丰农产品商贸中心火灾事故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olidFill>
                            <a:srgbClr val="595959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12人死亡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9526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olidFill>
                            <a:srgbClr val="595959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河南鲁山康乐园老年公寓火灾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595959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defRPr>
                      </a:pPr>
                      <a:r>
                        <a:t>38</a:t>
                      </a:r>
                      <a:r>
                        <a:t>人死亡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9526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olidFill>
                            <a:srgbClr val="595959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天津港特大火灾爆炸事故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olidFill>
                            <a:srgbClr val="595959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165人死亡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olidFill>
                            <a:srgbClr val="595959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浙江玉环住宅公寓楼火灾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595959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defRPr>
                      </a:pPr>
                      <a:r>
                        <a:t>8</a:t>
                      </a:r>
                      <a:r>
                        <a:t>人死亡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9526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olidFill>
                            <a:srgbClr val="595959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山东东营化工厂爆炸事故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olidFill>
                            <a:srgbClr val="595959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13人死亡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9526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olidFill>
                            <a:srgbClr val="595959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rPr>
                        <a:t>安徽芜湖小吃店燃气爆炸事故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595959"/>
                          </a:solidFill>
                          <a:latin typeface="微软雅黑"/>
                          <a:ea typeface="微软雅黑"/>
                          <a:cs typeface="微软雅黑"/>
                          <a:sym typeface="微软雅黑"/>
                        </a:defRPr>
                      </a:pPr>
                      <a:r>
                        <a:t>17</a:t>
                      </a:r>
                      <a:r>
                        <a:t>人死亡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29" name="Group 129"/>
          <p:cNvGrpSpPr/>
          <p:nvPr/>
        </p:nvGrpSpPr>
        <p:grpSpPr>
          <a:xfrm>
            <a:off x="4224337" y="2322512"/>
            <a:ext cx="1279526" cy="496888"/>
            <a:chOff x="0" y="0"/>
            <a:chExt cx="1279525" cy="496887"/>
          </a:xfrm>
        </p:grpSpPr>
        <p:sp>
          <p:nvSpPr>
            <p:cNvPr id="127" name="Shape 127"/>
            <p:cNvSpPr/>
            <p:nvPr/>
          </p:nvSpPr>
          <p:spPr>
            <a:xfrm>
              <a:off x="0" y="0"/>
              <a:ext cx="1279525" cy="496888"/>
            </a:xfrm>
            <a:prstGeom prst="rect">
              <a:avLst/>
            </a:prstGeom>
            <a:solidFill>
              <a:srgbClr val="40404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128" name="Shape 128"/>
            <p:cNvSpPr/>
            <p:nvPr/>
          </p:nvSpPr>
          <p:spPr>
            <a:xfrm>
              <a:off x="0" y="63023"/>
              <a:ext cx="1279525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开放式场所</a:t>
              </a:r>
            </a:p>
          </p:txBody>
        </p:sp>
      </p:grpSp>
      <p:grpSp>
        <p:nvGrpSpPr>
          <p:cNvPr id="132" name="Group 132"/>
          <p:cNvGrpSpPr/>
          <p:nvPr/>
        </p:nvGrpSpPr>
        <p:grpSpPr>
          <a:xfrm>
            <a:off x="4062412" y="3128962"/>
            <a:ext cx="1436689" cy="496888"/>
            <a:chOff x="0" y="0"/>
            <a:chExt cx="1436687" cy="496887"/>
          </a:xfrm>
        </p:grpSpPr>
        <p:sp>
          <p:nvSpPr>
            <p:cNvPr id="130" name="Shape 130"/>
            <p:cNvSpPr/>
            <p:nvPr/>
          </p:nvSpPr>
          <p:spPr>
            <a:xfrm>
              <a:off x="-1" y="0"/>
              <a:ext cx="1436689" cy="496888"/>
            </a:xfrm>
            <a:prstGeom prst="rect">
              <a:avLst/>
            </a:prstGeom>
            <a:solidFill>
              <a:srgbClr val="40404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131" name="Shape 131"/>
            <p:cNvSpPr/>
            <p:nvPr/>
          </p:nvSpPr>
          <p:spPr>
            <a:xfrm>
              <a:off x="-1" y="63023"/>
              <a:ext cx="1436689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半开放式场所</a:t>
              </a:r>
            </a:p>
          </p:txBody>
        </p:sp>
      </p:grpSp>
      <p:grpSp>
        <p:nvGrpSpPr>
          <p:cNvPr id="135" name="Group 135"/>
          <p:cNvGrpSpPr/>
          <p:nvPr/>
        </p:nvGrpSpPr>
        <p:grpSpPr>
          <a:xfrm>
            <a:off x="4224337" y="3654425"/>
            <a:ext cx="1273176" cy="496888"/>
            <a:chOff x="0" y="0"/>
            <a:chExt cx="1273175" cy="496887"/>
          </a:xfrm>
        </p:grpSpPr>
        <p:sp>
          <p:nvSpPr>
            <p:cNvPr id="133" name="Shape 133"/>
            <p:cNvSpPr/>
            <p:nvPr/>
          </p:nvSpPr>
          <p:spPr>
            <a:xfrm>
              <a:off x="0" y="0"/>
              <a:ext cx="1273175" cy="496888"/>
            </a:xfrm>
            <a:prstGeom prst="rect">
              <a:avLst/>
            </a:prstGeom>
            <a:solidFill>
              <a:srgbClr val="40404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134" name="Shape 134"/>
            <p:cNvSpPr/>
            <p:nvPr/>
          </p:nvSpPr>
          <p:spPr>
            <a:xfrm>
              <a:off x="0" y="63023"/>
              <a:ext cx="1273175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封闭式场所</a:t>
              </a:r>
            </a:p>
          </p:txBody>
        </p:sp>
      </p:grpSp>
      <p:sp>
        <p:nvSpPr>
          <p:cNvPr id="136" name="Shape 136"/>
          <p:cNvSpPr/>
          <p:nvPr/>
        </p:nvSpPr>
        <p:spPr>
          <a:xfrm>
            <a:off x="911225" y="1931987"/>
            <a:ext cx="2898775" cy="333376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7" name="Shape 137"/>
          <p:cNvSpPr/>
          <p:nvPr/>
        </p:nvSpPr>
        <p:spPr>
          <a:xfrm>
            <a:off x="911225" y="1960562"/>
            <a:ext cx="289877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2015</a:t>
            </a:r>
            <a:r>
              <a:t>年部分特重大火灾案例</a:t>
            </a:r>
          </a:p>
        </p:txBody>
      </p:sp>
      <p:sp>
        <p:nvSpPr>
          <p:cNvPr id="138" name="Shape 138"/>
          <p:cNvSpPr/>
          <p:nvPr/>
        </p:nvSpPr>
        <p:spPr>
          <a:xfrm>
            <a:off x="4664075" y="4216400"/>
            <a:ext cx="6713538" cy="333375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9" name="Shape 139"/>
          <p:cNvSpPr/>
          <p:nvPr/>
        </p:nvSpPr>
        <p:spPr>
          <a:xfrm>
            <a:off x="4465637" y="4211637"/>
            <a:ext cx="704532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6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所有建筑和场所都有安全风险</a:t>
            </a:r>
          </a:p>
        </p:txBody>
      </p:sp>
      <p:sp>
        <p:nvSpPr>
          <p:cNvPr id="140" name="Shape 140"/>
          <p:cNvSpPr/>
          <p:nvPr/>
        </p:nvSpPr>
        <p:spPr>
          <a:xfrm>
            <a:off x="9180512" y="1938337"/>
            <a:ext cx="1584326" cy="333376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1" name="Shape 141"/>
          <p:cNvSpPr/>
          <p:nvPr/>
        </p:nvSpPr>
        <p:spPr>
          <a:xfrm>
            <a:off x="9311005" y="1960562"/>
            <a:ext cx="132334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2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国内三年火灾统计</a:t>
            </a:r>
          </a:p>
        </p:txBody>
      </p:sp>
      <p:sp>
        <p:nvSpPr>
          <p:cNvPr id="142" name="Shape 142"/>
          <p:cNvSpPr/>
          <p:nvPr/>
        </p:nvSpPr>
        <p:spPr>
          <a:xfrm flipV="1">
            <a:off x="7967662" y="4549774"/>
            <a:ext cx="1" cy="630239"/>
          </a:xfrm>
          <a:prstGeom prst="line">
            <a:avLst/>
          </a:prstGeom>
          <a:ln w="12700">
            <a:solidFill>
              <a:srgbClr val="404040"/>
            </a:solidFill>
            <a:prstDash val="dash"/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43" name="Shape 143"/>
          <p:cNvSpPr/>
          <p:nvPr/>
        </p:nvSpPr>
        <p:spPr>
          <a:xfrm flipH="1">
            <a:off x="4076699" y="4379912"/>
            <a:ext cx="571502" cy="1588"/>
          </a:xfrm>
          <a:prstGeom prst="line">
            <a:avLst/>
          </a:prstGeom>
          <a:ln w="12700">
            <a:solidFill>
              <a:srgbClr val="404040"/>
            </a:solidFill>
            <a:prstDash val="dash"/>
            <a:head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144" name="image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2154237" y="4572000"/>
            <a:ext cx="304801" cy="3413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6" grpId="2"/>
      <p:bldP build="whole" bldLvl="1" animBg="1" rev="0" advAuto="0" spid="6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 flipH="1">
            <a:off x="8905875" y="4687887"/>
            <a:ext cx="1452563" cy="1"/>
          </a:xfrm>
          <a:prstGeom prst="line">
            <a:avLst/>
          </a:prstGeom>
          <a:ln w="12700">
            <a:solidFill>
              <a:srgbClr val="404040"/>
            </a:solidFill>
            <a:prstDash val="dash"/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47" name="Shape 147"/>
          <p:cNvSpPr/>
          <p:nvPr/>
        </p:nvSpPr>
        <p:spPr>
          <a:xfrm>
            <a:off x="7300912" y="4851400"/>
            <a:ext cx="1528763" cy="317500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8" name="Shape 148"/>
          <p:cNvSpPr/>
          <p:nvPr/>
        </p:nvSpPr>
        <p:spPr>
          <a:xfrm flipV="1">
            <a:off x="6207125" y="2184399"/>
            <a:ext cx="1588" cy="585789"/>
          </a:xfrm>
          <a:prstGeom prst="line">
            <a:avLst/>
          </a:prstGeom>
          <a:ln w="12700">
            <a:solidFill>
              <a:srgbClr val="404040"/>
            </a:solidFill>
            <a:prstDash val="dash"/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49" name="Shape 149"/>
          <p:cNvSpPr/>
          <p:nvPr/>
        </p:nvSpPr>
        <p:spPr>
          <a:xfrm>
            <a:off x="6677025" y="1531937"/>
            <a:ext cx="1963738" cy="1"/>
          </a:xfrm>
          <a:prstGeom prst="line">
            <a:avLst/>
          </a:prstGeom>
          <a:ln w="12700">
            <a:solidFill>
              <a:srgbClr val="404040"/>
            </a:solidFill>
            <a:prstDash val="dash"/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0" name="Shape 150"/>
          <p:cNvSpPr/>
          <p:nvPr/>
        </p:nvSpPr>
        <p:spPr>
          <a:xfrm flipH="1">
            <a:off x="10675937" y="4676775"/>
            <a:ext cx="749301" cy="0"/>
          </a:xfrm>
          <a:prstGeom prst="line">
            <a:avLst/>
          </a:prstGeom>
          <a:ln w="12700">
            <a:solidFill>
              <a:srgbClr val="404040"/>
            </a:solidFill>
            <a:prstDash val="dash"/>
          </a:ln>
        </p:spPr>
        <p:txBody>
          <a:bodyPr lIns="45719" rIns="45719"/>
          <a:lstStyle/>
          <a:p>
            <a:pPr/>
          </a:p>
        </p:txBody>
      </p:sp>
      <p:sp>
        <p:nvSpPr>
          <p:cNvPr id="151" name="Shape 151"/>
          <p:cNvSpPr/>
          <p:nvPr/>
        </p:nvSpPr>
        <p:spPr>
          <a:xfrm>
            <a:off x="10369550" y="4375150"/>
            <a:ext cx="534988" cy="612775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2" name="Shape 152"/>
          <p:cNvSpPr/>
          <p:nvPr/>
        </p:nvSpPr>
        <p:spPr>
          <a:xfrm>
            <a:off x="2800350" y="2806700"/>
            <a:ext cx="4027488" cy="333375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3" name="Shape 153"/>
          <p:cNvSpPr/>
          <p:nvPr/>
        </p:nvSpPr>
        <p:spPr>
          <a:xfrm>
            <a:off x="8412162" y="1352550"/>
            <a:ext cx="1176338" cy="333375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54" name="shadown.png" descr="C:\Users\Design\Documents\Edu\Product Launch\shadow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78387" y="5965825"/>
            <a:ext cx="762001" cy="719138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Shape 155"/>
          <p:cNvSpPr/>
          <p:nvPr/>
        </p:nvSpPr>
        <p:spPr>
          <a:xfrm>
            <a:off x="696912" y="251078"/>
            <a:ext cx="2878138" cy="882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b="1" sz="49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主要痛点</a:t>
            </a:r>
          </a:p>
        </p:txBody>
      </p:sp>
      <p:pic>
        <p:nvPicPr>
          <p:cNvPr id="156" name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91187" y="6170612"/>
            <a:ext cx="363538" cy="3032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65862" y="6170612"/>
            <a:ext cx="363538" cy="303213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Shape 158"/>
          <p:cNvSpPr/>
          <p:nvPr/>
        </p:nvSpPr>
        <p:spPr>
          <a:xfrm>
            <a:off x="5729287" y="6181725"/>
            <a:ext cx="188899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200">
                <a:solidFill>
                  <a:srgbClr val="FFC00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59" name="Shape 159"/>
          <p:cNvSpPr/>
          <p:nvPr/>
        </p:nvSpPr>
        <p:spPr>
          <a:xfrm>
            <a:off x="5951537" y="6181725"/>
            <a:ext cx="247983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i="1" sz="1200">
                <a:solidFill>
                  <a:srgbClr val="A6A6A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of</a:t>
            </a:r>
          </a:p>
        </p:txBody>
      </p:sp>
      <p:sp>
        <p:nvSpPr>
          <p:cNvPr id="160" name="Shape 160"/>
          <p:cNvSpPr/>
          <p:nvPr/>
        </p:nvSpPr>
        <p:spPr>
          <a:xfrm>
            <a:off x="6240462" y="6181725"/>
            <a:ext cx="273656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200">
                <a:solidFill>
                  <a:srgbClr val="7F7F7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13</a:t>
            </a:r>
          </a:p>
        </p:txBody>
      </p:sp>
      <p:pic>
        <p:nvPicPr>
          <p:cNvPr id="161" name="shadown.png" descr="C:\Users\Design\Documents\Edu\Product Launch\shadown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651625" y="5983287"/>
            <a:ext cx="763588" cy="720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btns.png" descr="C:\Users\Design\Documents\Edu\Product Launch\btns.png">
            <a:hlinkClick r:id="" invalidUrl="" action="ppaction://hlinkshowjump?jump=nextslide" tgtFrame="" tooltip="" history="1" highlightClick="0" endSnd="0"/>
          </p:cNvPr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648450" y="6251575"/>
            <a:ext cx="177800" cy="1762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btns.png" descr="C:\Users\Design\Documents\Edu\Product Launch\btns.png">
            <a:hlinkClick r:id="" invalidUrl="" action="ppaction://hlinkshowjump?jump=previousslide" tgtFrame="" tooltip="" history="1" highlightClick="0" endSnd="0"/>
          </p:cNvPr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457825" y="6251575"/>
            <a:ext cx="176213" cy="1762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shadown.png" descr="C:\Users\Design\Documents\Edu\Product Launch\shadown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662112" y="5756275"/>
            <a:ext cx="1193801" cy="1128713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Shape 165"/>
          <p:cNvSpPr/>
          <p:nvPr/>
        </p:nvSpPr>
        <p:spPr>
          <a:xfrm>
            <a:off x="12700" y="6104254"/>
            <a:ext cx="1749425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 sz="2000">
                <a:solidFill>
                  <a:srgbClr val="A6A6A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安互保</a:t>
            </a:r>
          </a:p>
        </p:txBody>
      </p:sp>
      <p:pic>
        <p:nvPicPr>
          <p:cNvPr id="166" name="image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1496675" y="5965825"/>
            <a:ext cx="684213" cy="719138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hape 167"/>
          <p:cNvSpPr/>
          <p:nvPr/>
        </p:nvSpPr>
        <p:spPr>
          <a:xfrm>
            <a:off x="3943350" y="3759200"/>
            <a:ext cx="538163" cy="523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1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低频</a:t>
            </a:r>
          </a:p>
          <a:p>
            <a:pPr>
              <a:defRPr b="1" sz="1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巨灾</a:t>
            </a:r>
          </a:p>
        </p:txBody>
      </p:sp>
      <p:sp>
        <p:nvSpPr>
          <p:cNvPr id="168" name="Shape 168"/>
          <p:cNvSpPr/>
          <p:nvPr/>
        </p:nvSpPr>
        <p:spPr>
          <a:xfrm>
            <a:off x="10280650" y="4448175"/>
            <a:ext cx="711200" cy="523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空白长尾市场</a:t>
            </a:r>
          </a:p>
        </p:txBody>
      </p:sp>
      <p:sp>
        <p:nvSpPr>
          <p:cNvPr id="169" name="Shape 169"/>
          <p:cNvSpPr/>
          <p:nvPr/>
        </p:nvSpPr>
        <p:spPr>
          <a:xfrm>
            <a:off x="2811462" y="2835275"/>
            <a:ext cx="4016376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落实责任难、管不好、不管、没有安全意识</a:t>
            </a:r>
          </a:p>
        </p:txBody>
      </p:sp>
      <p:sp>
        <p:nvSpPr>
          <p:cNvPr id="170" name="Shape 170"/>
          <p:cNvSpPr/>
          <p:nvPr/>
        </p:nvSpPr>
        <p:spPr>
          <a:xfrm>
            <a:off x="696912" y="5845175"/>
            <a:ext cx="2763838" cy="4445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CA00"/>
              </a:gs>
              <a:gs pos="25000">
                <a:srgbClr val="FFC000"/>
              </a:gs>
              <a:gs pos="100000">
                <a:srgbClr val="E46C0A"/>
              </a:gs>
            </a:gsLst>
            <a:lin ang="10800000"/>
          </a:gradFill>
          <a:ln w="25400">
            <a:solidFill>
              <a:srgbClr val="FFC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171" name="Shape 171"/>
          <p:cNvSpPr/>
          <p:nvPr/>
        </p:nvSpPr>
        <p:spPr>
          <a:xfrm>
            <a:off x="2801937" y="3163887"/>
            <a:ext cx="1150938" cy="268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082" y="0"/>
                </a:moveTo>
                <a:lnTo>
                  <a:pt x="0" y="0"/>
                </a:lnTo>
                <a:lnTo>
                  <a:pt x="0" y="21600"/>
                </a:lnTo>
                <a:lnTo>
                  <a:pt x="19082" y="21600"/>
                </a:lnTo>
                <a:lnTo>
                  <a:pt x="21600" y="108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2" name="Shape 172"/>
          <p:cNvSpPr/>
          <p:nvPr/>
        </p:nvSpPr>
        <p:spPr>
          <a:xfrm>
            <a:off x="2811462" y="3165475"/>
            <a:ext cx="982663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安全管理</a:t>
            </a:r>
          </a:p>
        </p:txBody>
      </p:sp>
      <p:sp>
        <p:nvSpPr>
          <p:cNvPr id="173" name="Shape 173"/>
          <p:cNvSpPr/>
          <p:nvPr/>
        </p:nvSpPr>
        <p:spPr>
          <a:xfrm>
            <a:off x="1766887" y="3308350"/>
            <a:ext cx="323851" cy="1371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5635" y="0"/>
                  <a:pt x="10800" y="190"/>
                  <a:pt x="10800" y="425"/>
                </a:cubicBezTo>
                <a:lnTo>
                  <a:pt x="10800" y="10375"/>
                </a:lnTo>
                <a:cubicBezTo>
                  <a:pt x="10800" y="10610"/>
                  <a:pt x="5965" y="10800"/>
                  <a:pt x="0" y="10800"/>
                </a:cubicBezTo>
                <a:cubicBezTo>
                  <a:pt x="5965" y="10800"/>
                  <a:pt x="10800" y="10990"/>
                  <a:pt x="10800" y="11225"/>
                </a:cubicBezTo>
                <a:lnTo>
                  <a:pt x="10800" y="21175"/>
                </a:lnTo>
                <a:cubicBezTo>
                  <a:pt x="10800" y="21410"/>
                  <a:pt x="15635" y="21600"/>
                  <a:pt x="21600" y="21600"/>
                </a:cubicBez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74" name="Shape 174"/>
          <p:cNvSpPr/>
          <p:nvPr/>
        </p:nvSpPr>
        <p:spPr>
          <a:xfrm>
            <a:off x="2811462" y="4562475"/>
            <a:ext cx="958851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购买财险</a:t>
            </a:r>
          </a:p>
        </p:txBody>
      </p:sp>
      <p:sp>
        <p:nvSpPr>
          <p:cNvPr id="175" name="Shape 175"/>
          <p:cNvSpPr/>
          <p:nvPr/>
        </p:nvSpPr>
        <p:spPr>
          <a:xfrm>
            <a:off x="5327650" y="3756025"/>
            <a:ext cx="600075" cy="523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侥幸</a:t>
            </a:r>
          </a:p>
          <a:p>
            <a:pPr algn="ctr">
              <a:defRPr b="1" sz="1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心理</a:t>
            </a:r>
          </a:p>
        </p:txBody>
      </p:sp>
      <p:sp>
        <p:nvSpPr>
          <p:cNvPr id="176" name="Shape 176"/>
          <p:cNvSpPr/>
          <p:nvPr/>
        </p:nvSpPr>
        <p:spPr>
          <a:xfrm>
            <a:off x="2800350" y="4570412"/>
            <a:ext cx="1147763" cy="268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076" y="0"/>
                </a:moveTo>
                <a:lnTo>
                  <a:pt x="0" y="0"/>
                </a:lnTo>
                <a:lnTo>
                  <a:pt x="0" y="21600"/>
                </a:lnTo>
                <a:lnTo>
                  <a:pt x="19076" y="21600"/>
                </a:lnTo>
                <a:lnTo>
                  <a:pt x="21600" y="108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7" name="Shape 177"/>
          <p:cNvSpPr/>
          <p:nvPr/>
        </p:nvSpPr>
        <p:spPr>
          <a:xfrm>
            <a:off x="3960812" y="3155950"/>
            <a:ext cx="498476" cy="16748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0" y="0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108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8" name="Shape 178"/>
          <p:cNvSpPr/>
          <p:nvPr/>
        </p:nvSpPr>
        <p:spPr>
          <a:xfrm>
            <a:off x="2111375" y="3851275"/>
            <a:ext cx="827088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200"/>
              </a:spcBef>
              <a:defRPr b="1" sz="1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风险特性</a:t>
            </a:r>
          </a:p>
        </p:txBody>
      </p:sp>
      <p:sp>
        <p:nvSpPr>
          <p:cNvPr id="179" name="Shape 179"/>
          <p:cNvSpPr/>
          <p:nvPr/>
        </p:nvSpPr>
        <p:spPr>
          <a:xfrm flipH="1">
            <a:off x="2805112" y="3986212"/>
            <a:ext cx="1160463" cy="1"/>
          </a:xfrm>
          <a:prstGeom prst="line">
            <a:avLst/>
          </a:prstGeom>
          <a:ln w="12700">
            <a:solidFill>
              <a:srgbClr val="404040"/>
            </a:solidFill>
            <a:prstDash val="dash"/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80" name="Shape 180"/>
          <p:cNvSpPr/>
          <p:nvPr/>
        </p:nvSpPr>
        <p:spPr>
          <a:xfrm>
            <a:off x="4314825" y="3170237"/>
            <a:ext cx="1052513" cy="269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831" y="0"/>
                </a:moveTo>
                <a:lnTo>
                  <a:pt x="0" y="0"/>
                </a:lnTo>
                <a:lnTo>
                  <a:pt x="0" y="21600"/>
                </a:lnTo>
                <a:lnTo>
                  <a:pt x="18831" y="21600"/>
                </a:lnTo>
                <a:lnTo>
                  <a:pt x="21600" y="108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1" name="Shape 181"/>
          <p:cNvSpPr/>
          <p:nvPr/>
        </p:nvSpPr>
        <p:spPr>
          <a:xfrm>
            <a:off x="4313237" y="3170237"/>
            <a:ext cx="92710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粗放型</a:t>
            </a:r>
          </a:p>
        </p:txBody>
      </p:sp>
      <p:sp>
        <p:nvSpPr>
          <p:cNvPr id="182" name="Shape 182"/>
          <p:cNvSpPr/>
          <p:nvPr/>
        </p:nvSpPr>
        <p:spPr>
          <a:xfrm>
            <a:off x="7143750" y="4567237"/>
            <a:ext cx="1785938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要求费率低购买意愿低</a:t>
            </a:r>
          </a:p>
        </p:txBody>
      </p:sp>
      <p:sp>
        <p:nvSpPr>
          <p:cNvPr id="183" name="Shape 183"/>
          <p:cNvSpPr/>
          <p:nvPr/>
        </p:nvSpPr>
        <p:spPr>
          <a:xfrm>
            <a:off x="7273925" y="4872037"/>
            <a:ext cx="156210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道德风险、逆向选择</a:t>
            </a:r>
          </a:p>
        </p:txBody>
      </p:sp>
      <p:sp>
        <p:nvSpPr>
          <p:cNvPr id="184" name="Shape 184"/>
          <p:cNvSpPr/>
          <p:nvPr/>
        </p:nvSpPr>
        <p:spPr>
          <a:xfrm>
            <a:off x="5764212" y="3148012"/>
            <a:ext cx="1063626" cy="274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811" y="0"/>
                </a:moveTo>
                <a:lnTo>
                  <a:pt x="0" y="0"/>
                </a:lnTo>
                <a:lnTo>
                  <a:pt x="0" y="21600"/>
                </a:lnTo>
                <a:lnTo>
                  <a:pt x="18811" y="21600"/>
                </a:lnTo>
                <a:lnTo>
                  <a:pt x="21600" y="108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5" name="Shape 185"/>
          <p:cNvSpPr/>
          <p:nvPr/>
        </p:nvSpPr>
        <p:spPr>
          <a:xfrm>
            <a:off x="5786437" y="3146425"/>
            <a:ext cx="890588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被动型</a:t>
            </a:r>
          </a:p>
        </p:txBody>
      </p:sp>
      <p:sp>
        <p:nvSpPr>
          <p:cNvPr id="186" name="Shape 186"/>
          <p:cNvSpPr/>
          <p:nvPr/>
        </p:nvSpPr>
        <p:spPr>
          <a:xfrm>
            <a:off x="7275512" y="1920875"/>
            <a:ext cx="981076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行政干预</a:t>
            </a:r>
          </a:p>
        </p:txBody>
      </p:sp>
      <p:sp>
        <p:nvSpPr>
          <p:cNvPr id="187" name="Shape 187"/>
          <p:cNvSpPr/>
          <p:nvPr/>
        </p:nvSpPr>
        <p:spPr>
          <a:xfrm>
            <a:off x="7086599" y="3525837"/>
            <a:ext cx="1425577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公共服务市场化</a:t>
            </a:r>
          </a:p>
        </p:txBody>
      </p:sp>
      <p:sp>
        <p:nvSpPr>
          <p:cNvPr id="188" name="Shape 188"/>
          <p:cNvSpPr/>
          <p:nvPr/>
        </p:nvSpPr>
        <p:spPr>
          <a:xfrm>
            <a:off x="3960812" y="4848225"/>
            <a:ext cx="2716213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产品：大数法则  基于概率的对赌</a:t>
            </a:r>
          </a:p>
        </p:txBody>
      </p:sp>
      <p:sp>
        <p:nvSpPr>
          <p:cNvPr id="189" name="Shape 189"/>
          <p:cNvSpPr/>
          <p:nvPr/>
        </p:nvSpPr>
        <p:spPr>
          <a:xfrm>
            <a:off x="6872287" y="4648200"/>
            <a:ext cx="395288" cy="1386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以利润为导向</a:t>
            </a:r>
          </a:p>
        </p:txBody>
      </p:sp>
      <p:sp>
        <p:nvSpPr>
          <p:cNvPr id="190" name="Shape 190"/>
          <p:cNvSpPr/>
          <p:nvPr/>
        </p:nvSpPr>
        <p:spPr>
          <a:xfrm>
            <a:off x="7285037" y="5580062"/>
            <a:ext cx="140970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有钱有意愿</a:t>
            </a:r>
          </a:p>
        </p:txBody>
      </p:sp>
      <p:sp>
        <p:nvSpPr>
          <p:cNvPr id="191" name="Shape 191"/>
          <p:cNvSpPr/>
          <p:nvPr/>
        </p:nvSpPr>
        <p:spPr>
          <a:xfrm>
            <a:off x="8929687" y="5578475"/>
            <a:ext cx="1176338" cy="26987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2" name="Shape 192"/>
          <p:cNvSpPr/>
          <p:nvPr/>
        </p:nvSpPr>
        <p:spPr>
          <a:xfrm>
            <a:off x="9067800" y="5578475"/>
            <a:ext cx="915988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0.2</a:t>
            </a:r>
            <a:r>
              <a:t>万亿</a:t>
            </a:r>
          </a:p>
        </p:txBody>
      </p:sp>
      <p:sp>
        <p:nvSpPr>
          <p:cNvPr id="193" name="Shape 193"/>
          <p:cNvSpPr/>
          <p:nvPr/>
        </p:nvSpPr>
        <p:spPr>
          <a:xfrm>
            <a:off x="9012237" y="5157787"/>
            <a:ext cx="985838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spcBef>
                <a:spcPts val="200"/>
              </a:spcBef>
              <a:defRPr b="1" sz="1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2015</a:t>
            </a:r>
            <a:r>
              <a:t>年建筑财险市场</a:t>
            </a:r>
          </a:p>
        </p:txBody>
      </p:sp>
      <p:sp>
        <p:nvSpPr>
          <p:cNvPr id="194" name="Shape 194"/>
          <p:cNvSpPr/>
          <p:nvPr/>
        </p:nvSpPr>
        <p:spPr>
          <a:xfrm>
            <a:off x="3946525" y="5599112"/>
            <a:ext cx="273050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销售：效率低、成本高</a:t>
            </a:r>
          </a:p>
        </p:txBody>
      </p:sp>
      <p:sp>
        <p:nvSpPr>
          <p:cNvPr id="195" name="Shape 195"/>
          <p:cNvSpPr/>
          <p:nvPr/>
        </p:nvSpPr>
        <p:spPr>
          <a:xfrm>
            <a:off x="6878637" y="4570412"/>
            <a:ext cx="366713" cy="1292226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98" name="Group 198"/>
          <p:cNvGrpSpPr/>
          <p:nvPr/>
        </p:nvGrpSpPr>
        <p:grpSpPr>
          <a:xfrm>
            <a:off x="969962" y="3650773"/>
            <a:ext cx="785813" cy="650241"/>
            <a:chOff x="0" y="0"/>
            <a:chExt cx="785812" cy="650240"/>
          </a:xfrm>
        </p:grpSpPr>
        <p:sp>
          <p:nvSpPr>
            <p:cNvPr id="196" name="Shape 196"/>
            <p:cNvSpPr/>
            <p:nvPr/>
          </p:nvSpPr>
          <p:spPr>
            <a:xfrm>
              <a:off x="0" y="76676"/>
              <a:ext cx="785813" cy="496888"/>
            </a:xfrm>
            <a:prstGeom prst="rect">
              <a:avLst/>
            </a:prstGeom>
            <a:solidFill>
              <a:srgbClr val="40404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197" name="Shape 197"/>
            <p:cNvSpPr/>
            <p:nvPr/>
          </p:nvSpPr>
          <p:spPr>
            <a:xfrm>
              <a:off x="0" y="0"/>
              <a:ext cx="785813" cy="650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 sz="1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安全</a:t>
              </a:r>
            </a:p>
            <a:p>
              <a:pPr algn="ctr">
                <a:defRPr b="1" sz="1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风险</a:t>
              </a:r>
            </a:p>
          </p:txBody>
        </p:sp>
      </p:grpSp>
      <p:grpSp>
        <p:nvGrpSpPr>
          <p:cNvPr id="201" name="Group 201"/>
          <p:cNvGrpSpPr/>
          <p:nvPr/>
        </p:nvGrpSpPr>
        <p:grpSpPr>
          <a:xfrm>
            <a:off x="2120900" y="3038475"/>
            <a:ext cx="649288" cy="496888"/>
            <a:chOff x="0" y="0"/>
            <a:chExt cx="649287" cy="496887"/>
          </a:xfrm>
        </p:grpSpPr>
        <p:sp>
          <p:nvSpPr>
            <p:cNvPr id="199" name="Shape 199"/>
            <p:cNvSpPr/>
            <p:nvPr/>
          </p:nvSpPr>
          <p:spPr>
            <a:xfrm>
              <a:off x="0" y="0"/>
              <a:ext cx="649288" cy="496888"/>
            </a:xfrm>
            <a:prstGeom prst="rect">
              <a:avLst/>
            </a:prstGeom>
            <a:solidFill>
              <a:srgbClr val="40404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200" name="Shape 200"/>
            <p:cNvSpPr/>
            <p:nvPr/>
          </p:nvSpPr>
          <p:spPr>
            <a:xfrm>
              <a:off x="0" y="63023"/>
              <a:ext cx="649288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预防</a:t>
              </a:r>
            </a:p>
          </p:txBody>
        </p:sp>
      </p:grpSp>
      <p:grpSp>
        <p:nvGrpSpPr>
          <p:cNvPr id="204" name="Group 204"/>
          <p:cNvGrpSpPr/>
          <p:nvPr/>
        </p:nvGrpSpPr>
        <p:grpSpPr>
          <a:xfrm>
            <a:off x="2108200" y="4430712"/>
            <a:ext cx="649288" cy="496888"/>
            <a:chOff x="0" y="0"/>
            <a:chExt cx="649287" cy="496887"/>
          </a:xfrm>
        </p:grpSpPr>
        <p:sp>
          <p:nvSpPr>
            <p:cNvPr id="202" name="Shape 202"/>
            <p:cNvSpPr/>
            <p:nvPr/>
          </p:nvSpPr>
          <p:spPr>
            <a:xfrm>
              <a:off x="0" y="0"/>
              <a:ext cx="649288" cy="496888"/>
            </a:xfrm>
            <a:prstGeom prst="rect">
              <a:avLst/>
            </a:prstGeom>
            <a:solidFill>
              <a:srgbClr val="40404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203" name="Shape 203"/>
            <p:cNvSpPr/>
            <p:nvPr/>
          </p:nvSpPr>
          <p:spPr>
            <a:xfrm>
              <a:off x="0" y="63023"/>
              <a:ext cx="649288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保障</a:t>
              </a:r>
            </a:p>
          </p:txBody>
        </p:sp>
      </p:grpSp>
      <p:sp>
        <p:nvSpPr>
          <p:cNvPr id="205" name="Shape 205"/>
          <p:cNvSpPr/>
          <p:nvPr/>
        </p:nvSpPr>
        <p:spPr>
          <a:xfrm>
            <a:off x="8426450" y="1735137"/>
            <a:ext cx="1162050" cy="625476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6" name="Shape 206"/>
          <p:cNvSpPr/>
          <p:nvPr/>
        </p:nvSpPr>
        <p:spPr>
          <a:xfrm>
            <a:off x="8394700" y="1714500"/>
            <a:ext cx="1268413" cy="739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警力资源限制</a:t>
            </a:r>
          </a:p>
          <a:p>
            <a:pPr algn="ctr">
              <a:defRPr b="1" sz="1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户籍化重点单位管理系统</a:t>
            </a:r>
          </a:p>
        </p:txBody>
      </p:sp>
      <p:sp>
        <p:nvSpPr>
          <p:cNvPr id="207" name="Shape 207"/>
          <p:cNvSpPr/>
          <p:nvPr/>
        </p:nvSpPr>
        <p:spPr>
          <a:xfrm>
            <a:off x="8435975" y="3517900"/>
            <a:ext cx="1152525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花钱应付</a:t>
            </a:r>
          </a:p>
        </p:txBody>
      </p:sp>
      <p:sp>
        <p:nvSpPr>
          <p:cNvPr id="208" name="Shape 208"/>
          <p:cNvSpPr/>
          <p:nvPr/>
        </p:nvSpPr>
        <p:spPr>
          <a:xfrm>
            <a:off x="8432800" y="3532187"/>
            <a:ext cx="1162050" cy="271463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9" name="Shape 209"/>
          <p:cNvSpPr/>
          <p:nvPr/>
        </p:nvSpPr>
        <p:spPr>
          <a:xfrm>
            <a:off x="8426450" y="1382712"/>
            <a:ext cx="11620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管不了</a:t>
            </a:r>
          </a:p>
        </p:txBody>
      </p:sp>
      <p:sp>
        <p:nvSpPr>
          <p:cNvPr id="210" name="Shape 210"/>
          <p:cNvSpPr/>
          <p:nvPr/>
        </p:nvSpPr>
        <p:spPr>
          <a:xfrm>
            <a:off x="5395912" y="3140075"/>
            <a:ext cx="527051" cy="1697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0" y="0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108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1" name="Shape 211"/>
          <p:cNvSpPr/>
          <p:nvPr/>
        </p:nvSpPr>
        <p:spPr>
          <a:xfrm>
            <a:off x="3960812" y="4848224"/>
            <a:ext cx="2867026" cy="268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589" y="0"/>
                </a:moveTo>
                <a:lnTo>
                  <a:pt x="0" y="0"/>
                </a:lnTo>
                <a:lnTo>
                  <a:pt x="0" y="21600"/>
                </a:lnTo>
                <a:lnTo>
                  <a:pt x="20589" y="21600"/>
                </a:lnTo>
                <a:lnTo>
                  <a:pt x="21600" y="108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2" name="Shape 212"/>
          <p:cNvSpPr/>
          <p:nvPr/>
        </p:nvSpPr>
        <p:spPr>
          <a:xfrm>
            <a:off x="3957637" y="5602287"/>
            <a:ext cx="2870201" cy="268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590" y="0"/>
                </a:moveTo>
                <a:lnTo>
                  <a:pt x="0" y="0"/>
                </a:lnTo>
                <a:lnTo>
                  <a:pt x="0" y="21600"/>
                </a:lnTo>
                <a:lnTo>
                  <a:pt x="20590" y="21600"/>
                </a:lnTo>
                <a:lnTo>
                  <a:pt x="21600" y="108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3" name="Shape 213"/>
          <p:cNvSpPr/>
          <p:nvPr/>
        </p:nvSpPr>
        <p:spPr>
          <a:xfrm>
            <a:off x="7251700" y="1919287"/>
            <a:ext cx="1157288" cy="269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081" y="0"/>
                </a:moveTo>
                <a:lnTo>
                  <a:pt x="0" y="0"/>
                </a:lnTo>
                <a:lnTo>
                  <a:pt x="0" y="21600"/>
                </a:lnTo>
                <a:lnTo>
                  <a:pt x="19081" y="21600"/>
                </a:lnTo>
                <a:lnTo>
                  <a:pt x="21600" y="108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4" name="Shape 214"/>
          <p:cNvSpPr/>
          <p:nvPr/>
        </p:nvSpPr>
        <p:spPr>
          <a:xfrm>
            <a:off x="2882900" y="3481387"/>
            <a:ext cx="811213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相对高频</a:t>
            </a:r>
          </a:p>
        </p:txBody>
      </p:sp>
      <p:sp>
        <p:nvSpPr>
          <p:cNvPr id="215" name="Shape 215"/>
          <p:cNvSpPr/>
          <p:nvPr/>
        </p:nvSpPr>
        <p:spPr>
          <a:xfrm>
            <a:off x="2940050" y="3462337"/>
            <a:ext cx="723900" cy="295276"/>
          </a:xfrm>
          <a:prstGeom prst="ellipse">
            <a:avLst/>
          </a:prstGeom>
          <a:ln w="25400">
            <a:solidFill>
              <a:srgbClr val="FFC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6" name="Shape 216"/>
          <p:cNvSpPr/>
          <p:nvPr/>
        </p:nvSpPr>
        <p:spPr>
          <a:xfrm>
            <a:off x="6862762" y="1919287"/>
            <a:ext cx="381001" cy="1881188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7" name="Shape 217"/>
          <p:cNvSpPr/>
          <p:nvPr/>
        </p:nvSpPr>
        <p:spPr>
          <a:xfrm>
            <a:off x="6929437" y="2260600"/>
            <a:ext cx="247651" cy="1386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公共安全</a:t>
            </a:r>
          </a:p>
          <a:p>
            <a:pPr algn="ctr">
              <a:defRPr b="1" sz="1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领域</a:t>
            </a:r>
          </a:p>
        </p:txBody>
      </p:sp>
      <p:sp>
        <p:nvSpPr>
          <p:cNvPr id="218" name="Shape 218"/>
          <p:cNvSpPr/>
          <p:nvPr/>
        </p:nvSpPr>
        <p:spPr>
          <a:xfrm>
            <a:off x="536575" y="4908550"/>
            <a:ext cx="3095625" cy="1107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8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现有财险业态与中小客户需求的矛盾</a:t>
            </a:r>
          </a:p>
        </p:txBody>
      </p:sp>
      <p:sp>
        <p:nvSpPr>
          <p:cNvPr id="219" name="Shape 219"/>
          <p:cNvSpPr/>
          <p:nvPr/>
        </p:nvSpPr>
        <p:spPr>
          <a:xfrm>
            <a:off x="7243762" y="3530600"/>
            <a:ext cx="1184276" cy="269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139" y="0"/>
                </a:moveTo>
                <a:lnTo>
                  <a:pt x="0" y="0"/>
                </a:lnTo>
                <a:lnTo>
                  <a:pt x="0" y="21600"/>
                </a:lnTo>
                <a:lnTo>
                  <a:pt x="19139" y="21600"/>
                </a:lnTo>
                <a:lnTo>
                  <a:pt x="21600" y="108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0" name="Shape 220"/>
          <p:cNvSpPr/>
          <p:nvPr/>
        </p:nvSpPr>
        <p:spPr>
          <a:xfrm>
            <a:off x="8785225" y="4194175"/>
            <a:ext cx="1636713" cy="1107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8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没有保障</a:t>
            </a:r>
          </a:p>
          <a:p>
            <a:pPr algn="ctr">
              <a:defRPr b="1" sz="28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或成本高</a:t>
            </a:r>
          </a:p>
        </p:txBody>
      </p:sp>
      <p:sp>
        <p:nvSpPr>
          <p:cNvPr id="221" name="Shape 221"/>
          <p:cNvSpPr/>
          <p:nvPr/>
        </p:nvSpPr>
        <p:spPr>
          <a:xfrm>
            <a:off x="8905875" y="5113337"/>
            <a:ext cx="1374775" cy="4603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CA00"/>
              </a:gs>
              <a:gs pos="25000">
                <a:srgbClr val="FFC000"/>
              </a:gs>
              <a:gs pos="100000">
                <a:srgbClr val="E46C0A"/>
              </a:gs>
            </a:gsLst>
            <a:lin ang="10800000"/>
          </a:gradFill>
          <a:ln w="25400">
            <a:solidFill>
              <a:srgbClr val="FFC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222" name="Shape 222"/>
          <p:cNvSpPr/>
          <p:nvPr/>
        </p:nvSpPr>
        <p:spPr>
          <a:xfrm>
            <a:off x="2614612" y="2184400"/>
            <a:ext cx="2714626" cy="599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8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风险无法评估</a:t>
            </a:r>
          </a:p>
        </p:txBody>
      </p:sp>
      <p:sp>
        <p:nvSpPr>
          <p:cNvPr id="223" name="Shape 223"/>
          <p:cNvSpPr/>
          <p:nvPr/>
        </p:nvSpPr>
        <p:spPr>
          <a:xfrm>
            <a:off x="2822575" y="2714625"/>
            <a:ext cx="2247900" cy="4603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CA00"/>
              </a:gs>
              <a:gs pos="25000">
                <a:srgbClr val="FFC000"/>
              </a:gs>
              <a:gs pos="100000">
                <a:srgbClr val="E46C0A"/>
              </a:gs>
            </a:gsLst>
            <a:lin ang="10800000"/>
          </a:gradFill>
          <a:ln w="25400">
            <a:solidFill>
              <a:srgbClr val="FFC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224" name="Shape 224"/>
          <p:cNvSpPr/>
          <p:nvPr/>
        </p:nvSpPr>
        <p:spPr>
          <a:xfrm>
            <a:off x="7251700" y="4570412"/>
            <a:ext cx="1657350" cy="269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841" y="0"/>
                </a:moveTo>
                <a:lnTo>
                  <a:pt x="0" y="0"/>
                </a:lnTo>
                <a:lnTo>
                  <a:pt x="0" y="21600"/>
                </a:lnTo>
                <a:lnTo>
                  <a:pt x="19841" y="21600"/>
                </a:lnTo>
                <a:lnTo>
                  <a:pt x="21600" y="108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5" name="Shape 225"/>
          <p:cNvSpPr/>
          <p:nvPr/>
        </p:nvSpPr>
        <p:spPr>
          <a:xfrm>
            <a:off x="7258050" y="5578475"/>
            <a:ext cx="1658938" cy="269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843" y="0"/>
                </a:moveTo>
                <a:lnTo>
                  <a:pt x="0" y="0"/>
                </a:lnTo>
                <a:lnTo>
                  <a:pt x="0" y="21600"/>
                </a:lnTo>
                <a:lnTo>
                  <a:pt x="19843" y="21600"/>
                </a:lnTo>
                <a:lnTo>
                  <a:pt x="21600" y="108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6" name="Shape 226"/>
          <p:cNvSpPr/>
          <p:nvPr/>
        </p:nvSpPr>
        <p:spPr>
          <a:xfrm>
            <a:off x="9625012" y="1484312"/>
            <a:ext cx="1282701" cy="212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8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没有</a:t>
            </a:r>
          </a:p>
          <a:p>
            <a:pPr algn="ctr">
              <a:defRPr b="1" sz="28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预防</a:t>
            </a:r>
          </a:p>
          <a:p>
            <a:pPr algn="ctr">
              <a:defRPr b="1" sz="28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或</a:t>
            </a:r>
          </a:p>
          <a:p>
            <a:pPr algn="ctr">
              <a:defRPr b="1" sz="28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成本高</a:t>
            </a:r>
          </a:p>
        </p:txBody>
      </p:sp>
      <p:sp>
        <p:nvSpPr>
          <p:cNvPr id="227" name="Shape 227"/>
          <p:cNvSpPr/>
          <p:nvPr/>
        </p:nvSpPr>
        <p:spPr>
          <a:xfrm>
            <a:off x="9747250" y="3262312"/>
            <a:ext cx="1074738" cy="4603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CA00"/>
              </a:gs>
              <a:gs pos="25000">
                <a:srgbClr val="FFC000"/>
              </a:gs>
              <a:gs pos="100000">
                <a:srgbClr val="E46C0A"/>
              </a:gs>
            </a:gsLst>
            <a:lin ang="10800000"/>
          </a:gradFill>
          <a:ln w="25400">
            <a:solidFill>
              <a:srgbClr val="FFC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228" name="Shape 228"/>
          <p:cNvSpPr/>
          <p:nvPr/>
        </p:nvSpPr>
        <p:spPr>
          <a:xfrm>
            <a:off x="8420099" y="3833812"/>
            <a:ext cx="1168402" cy="333376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9" name="Shape 229"/>
          <p:cNvSpPr/>
          <p:nvPr/>
        </p:nvSpPr>
        <p:spPr>
          <a:xfrm>
            <a:off x="8394700" y="3862387"/>
            <a:ext cx="1230313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区域化 </a:t>
            </a:r>
            <a:r>
              <a:t> </a:t>
            </a:r>
            <a:r>
              <a:t>生意难</a:t>
            </a:r>
          </a:p>
        </p:txBody>
      </p:sp>
      <p:sp>
        <p:nvSpPr>
          <p:cNvPr id="230" name="Shape 230"/>
          <p:cNvSpPr/>
          <p:nvPr/>
        </p:nvSpPr>
        <p:spPr>
          <a:xfrm flipV="1">
            <a:off x="8281987" y="2219324"/>
            <a:ext cx="1" cy="311151"/>
          </a:xfrm>
          <a:prstGeom prst="line">
            <a:avLst/>
          </a:prstGeom>
          <a:ln w="12700">
            <a:solidFill>
              <a:srgbClr val="404040"/>
            </a:solidFill>
            <a:prstDash val="dash"/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1" name="Shape 231"/>
          <p:cNvSpPr/>
          <p:nvPr/>
        </p:nvSpPr>
        <p:spPr>
          <a:xfrm>
            <a:off x="8420099" y="2844800"/>
            <a:ext cx="1168402" cy="333375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2" name="Shape 232"/>
          <p:cNvSpPr/>
          <p:nvPr/>
        </p:nvSpPr>
        <p:spPr>
          <a:xfrm>
            <a:off x="7258050" y="2552700"/>
            <a:ext cx="1119188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建筑管理方</a:t>
            </a:r>
          </a:p>
        </p:txBody>
      </p:sp>
      <p:sp>
        <p:nvSpPr>
          <p:cNvPr id="233" name="Shape 233"/>
          <p:cNvSpPr/>
          <p:nvPr/>
        </p:nvSpPr>
        <p:spPr>
          <a:xfrm>
            <a:off x="8421687" y="2540000"/>
            <a:ext cx="1166813" cy="293688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4" name="Shape 234"/>
          <p:cNvSpPr/>
          <p:nvPr/>
        </p:nvSpPr>
        <p:spPr>
          <a:xfrm>
            <a:off x="8451850" y="2541587"/>
            <a:ext cx="11620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责任和压力</a:t>
            </a:r>
          </a:p>
        </p:txBody>
      </p:sp>
      <p:sp>
        <p:nvSpPr>
          <p:cNvPr id="235" name="Shape 235"/>
          <p:cNvSpPr/>
          <p:nvPr/>
        </p:nvSpPr>
        <p:spPr>
          <a:xfrm>
            <a:off x="8451850" y="2882900"/>
            <a:ext cx="116205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成本矛盾</a:t>
            </a:r>
          </a:p>
        </p:txBody>
      </p:sp>
      <p:sp>
        <p:nvSpPr>
          <p:cNvPr id="236" name="Shape 236"/>
          <p:cNvSpPr/>
          <p:nvPr/>
        </p:nvSpPr>
        <p:spPr>
          <a:xfrm>
            <a:off x="7237412" y="2551112"/>
            <a:ext cx="1166813" cy="269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102" y="0"/>
                </a:moveTo>
                <a:lnTo>
                  <a:pt x="0" y="0"/>
                </a:lnTo>
                <a:lnTo>
                  <a:pt x="0" y="21600"/>
                </a:lnTo>
                <a:lnTo>
                  <a:pt x="19102" y="21600"/>
                </a:lnTo>
                <a:lnTo>
                  <a:pt x="21600" y="108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7" name="Shape 237"/>
          <p:cNvSpPr/>
          <p:nvPr/>
        </p:nvSpPr>
        <p:spPr>
          <a:xfrm flipV="1">
            <a:off x="9645650" y="1582737"/>
            <a:ext cx="0" cy="2495551"/>
          </a:xfrm>
          <a:prstGeom prst="line">
            <a:avLst/>
          </a:prstGeom>
          <a:ln w="12700">
            <a:solidFill>
              <a:srgbClr val="26262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38" name="Shape 238"/>
          <p:cNvSpPr/>
          <p:nvPr/>
        </p:nvSpPr>
        <p:spPr>
          <a:xfrm flipV="1">
            <a:off x="8281987" y="2762249"/>
            <a:ext cx="1" cy="763589"/>
          </a:xfrm>
          <a:prstGeom prst="line">
            <a:avLst/>
          </a:prstGeom>
          <a:ln w="12700">
            <a:solidFill>
              <a:srgbClr val="404040"/>
            </a:solidFill>
            <a:prstDash val="dash"/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9" name="Shape 239"/>
          <p:cNvSpPr/>
          <p:nvPr/>
        </p:nvSpPr>
        <p:spPr>
          <a:xfrm>
            <a:off x="6683375" y="1196975"/>
            <a:ext cx="4719638" cy="0"/>
          </a:xfrm>
          <a:prstGeom prst="line">
            <a:avLst/>
          </a:prstGeom>
          <a:ln w="12700">
            <a:solidFill>
              <a:srgbClr val="404040"/>
            </a:solidFill>
            <a:prstDash val="dash"/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40" name="Shape 240"/>
          <p:cNvSpPr/>
          <p:nvPr/>
        </p:nvSpPr>
        <p:spPr>
          <a:xfrm flipV="1">
            <a:off x="10887075" y="4302124"/>
            <a:ext cx="0" cy="771527"/>
          </a:xfrm>
          <a:prstGeom prst="line">
            <a:avLst/>
          </a:prstGeom>
          <a:ln w="12700">
            <a:solidFill>
              <a:srgbClr val="26262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1" name="Shape 241"/>
          <p:cNvSpPr/>
          <p:nvPr/>
        </p:nvSpPr>
        <p:spPr>
          <a:xfrm flipV="1">
            <a:off x="11425237" y="1182687"/>
            <a:ext cx="1" cy="3465513"/>
          </a:xfrm>
          <a:prstGeom prst="line">
            <a:avLst/>
          </a:prstGeom>
          <a:ln w="12700">
            <a:solidFill>
              <a:srgbClr val="404040"/>
            </a:solidFill>
            <a:prstDash val="dash"/>
          </a:ln>
        </p:spPr>
        <p:txBody>
          <a:bodyPr lIns="45719" rIns="45719"/>
          <a:lstStyle/>
          <a:p>
            <a:pPr/>
          </a:p>
        </p:txBody>
      </p:sp>
      <p:sp>
        <p:nvSpPr>
          <p:cNvPr id="242" name="Shape 242"/>
          <p:cNvSpPr/>
          <p:nvPr/>
        </p:nvSpPr>
        <p:spPr>
          <a:xfrm>
            <a:off x="4521199" y="1244600"/>
            <a:ext cx="571502" cy="523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压力巨大</a:t>
            </a:r>
          </a:p>
        </p:txBody>
      </p:sp>
      <p:sp>
        <p:nvSpPr>
          <p:cNvPr id="243" name="Shape 243"/>
          <p:cNvSpPr/>
          <p:nvPr/>
        </p:nvSpPr>
        <p:spPr>
          <a:xfrm>
            <a:off x="4529137" y="1157287"/>
            <a:ext cx="560389" cy="619126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4" name="Shape 244"/>
          <p:cNvSpPr/>
          <p:nvPr/>
        </p:nvSpPr>
        <p:spPr>
          <a:xfrm>
            <a:off x="5108575" y="1479550"/>
            <a:ext cx="1550988" cy="293688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5" name="Shape 245"/>
          <p:cNvSpPr/>
          <p:nvPr/>
        </p:nvSpPr>
        <p:spPr>
          <a:xfrm>
            <a:off x="5086350" y="1492250"/>
            <a:ext cx="1573213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增加监管救援预算</a:t>
            </a:r>
          </a:p>
        </p:txBody>
      </p:sp>
      <p:sp>
        <p:nvSpPr>
          <p:cNvPr id="246" name="Shape 246"/>
          <p:cNvSpPr/>
          <p:nvPr/>
        </p:nvSpPr>
        <p:spPr>
          <a:xfrm>
            <a:off x="5108575" y="1157287"/>
            <a:ext cx="1550988" cy="293688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7" name="Shape 247"/>
          <p:cNvSpPr/>
          <p:nvPr/>
        </p:nvSpPr>
        <p:spPr>
          <a:xfrm>
            <a:off x="5102225" y="1157287"/>
            <a:ext cx="1557338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社会稳定和财政问题</a:t>
            </a:r>
          </a:p>
        </p:txBody>
      </p:sp>
      <p:sp>
        <p:nvSpPr>
          <p:cNvPr id="248" name="Shape 248"/>
          <p:cNvSpPr/>
          <p:nvPr/>
        </p:nvSpPr>
        <p:spPr>
          <a:xfrm>
            <a:off x="5626100" y="1795462"/>
            <a:ext cx="1058863" cy="657226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9" name="Shape 249"/>
          <p:cNvSpPr/>
          <p:nvPr/>
        </p:nvSpPr>
        <p:spPr>
          <a:xfrm>
            <a:off x="5559425" y="1798637"/>
            <a:ext cx="1220788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部门依法监管</a:t>
            </a:r>
          </a:p>
          <a:p>
            <a:pPr algn="ctr">
              <a:defRPr sz="1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单位全面负责</a:t>
            </a:r>
          </a:p>
          <a:p>
            <a:pPr algn="ctr">
              <a:defRPr sz="1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公民积极参与</a:t>
            </a:r>
          </a:p>
        </p:txBody>
      </p:sp>
      <p:sp>
        <p:nvSpPr>
          <p:cNvPr id="250" name="Shape 250"/>
          <p:cNvSpPr/>
          <p:nvPr/>
        </p:nvSpPr>
        <p:spPr>
          <a:xfrm flipH="1">
            <a:off x="6696075" y="1844675"/>
            <a:ext cx="588963" cy="0"/>
          </a:xfrm>
          <a:prstGeom prst="line">
            <a:avLst/>
          </a:prstGeom>
          <a:ln w="12700">
            <a:solidFill>
              <a:srgbClr val="404040"/>
            </a:solidFill>
            <a:prstDash val="dash"/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51" name="Shape 251"/>
          <p:cNvSpPr/>
          <p:nvPr/>
        </p:nvSpPr>
        <p:spPr>
          <a:xfrm>
            <a:off x="7324725" y="1603375"/>
            <a:ext cx="884238" cy="280988"/>
          </a:xfrm>
          <a:prstGeom prst="rect">
            <a:avLst/>
          </a:prstGeom>
          <a:ln w="25400">
            <a:solidFill>
              <a:srgbClr val="FFC000"/>
            </a:solidFill>
            <a:prstDash val="sysDot"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</a:defRPr>
            </a:pPr>
          </a:p>
        </p:txBody>
      </p:sp>
      <p:sp>
        <p:nvSpPr>
          <p:cNvPr id="252" name="Shape 252"/>
          <p:cNvSpPr/>
          <p:nvPr/>
        </p:nvSpPr>
        <p:spPr>
          <a:xfrm>
            <a:off x="7324725" y="1608137"/>
            <a:ext cx="884238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2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监管部门</a:t>
            </a:r>
          </a:p>
        </p:txBody>
      </p:sp>
      <p:sp>
        <p:nvSpPr>
          <p:cNvPr id="253" name="Shape 253"/>
          <p:cNvSpPr/>
          <p:nvPr/>
        </p:nvSpPr>
        <p:spPr>
          <a:xfrm>
            <a:off x="7315200" y="2236787"/>
            <a:ext cx="895350" cy="280988"/>
          </a:xfrm>
          <a:prstGeom prst="rect">
            <a:avLst/>
          </a:prstGeom>
          <a:ln w="25400">
            <a:solidFill>
              <a:srgbClr val="FFC000"/>
            </a:solidFill>
            <a:prstDash val="sysDot"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</a:defRPr>
            </a:pPr>
          </a:p>
        </p:txBody>
      </p:sp>
      <p:sp>
        <p:nvSpPr>
          <p:cNvPr id="254" name="Shape 254"/>
          <p:cNvSpPr/>
          <p:nvPr/>
        </p:nvSpPr>
        <p:spPr>
          <a:xfrm>
            <a:off x="7315200" y="2243137"/>
            <a:ext cx="8953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2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物业公司</a:t>
            </a:r>
          </a:p>
        </p:txBody>
      </p:sp>
      <p:sp>
        <p:nvSpPr>
          <p:cNvPr id="255" name="Shape 255"/>
          <p:cNvSpPr/>
          <p:nvPr/>
        </p:nvSpPr>
        <p:spPr>
          <a:xfrm>
            <a:off x="7316787" y="2874962"/>
            <a:ext cx="855663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2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第三方防灾服务供应商</a:t>
            </a:r>
          </a:p>
        </p:txBody>
      </p:sp>
      <p:sp>
        <p:nvSpPr>
          <p:cNvPr id="256" name="Shape 256"/>
          <p:cNvSpPr/>
          <p:nvPr/>
        </p:nvSpPr>
        <p:spPr>
          <a:xfrm>
            <a:off x="7304087" y="2894012"/>
            <a:ext cx="912813" cy="582613"/>
          </a:xfrm>
          <a:prstGeom prst="rect">
            <a:avLst/>
          </a:prstGeom>
          <a:ln w="25400">
            <a:solidFill>
              <a:srgbClr val="FFC000"/>
            </a:solidFill>
            <a:prstDash val="sysDot"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</a:defRPr>
            </a:pPr>
          </a:p>
        </p:txBody>
      </p:sp>
      <p:sp>
        <p:nvSpPr>
          <p:cNvPr id="257" name="Shape 257"/>
          <p:cNvSpPr/>
          <p:nvPr/>
        </p:nvSpPr>
        <p:spPr>
          <a:xfrm>
            <a:off x="6923087" y="3843337"/>
            <a:ext cx="1293813" cy="280988"/>
          </a:xfrm>
          <a:prstGeom prst="rect">
            <a:avLst/>
          </a:prstGeom>
          <a:ln w="25400">
            <a:solidFill>
              <a:srgbClr val="FFC000"/>
            </a:solidFill>
            <a:prstDash val="sysDot"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</a:defRPr>
            </a:pPr>
          </a:p>
        </p:txBody>
      </p:sp>
      <p:sp>
        <p:nvSpPr>
          <p:cNvPr id="258" name="Shape 258"/>
          <p:cNvSpPr/>
          <p:nvPr/>
        </p:nvSpPr>
        <p:spPr>
          <a:xfrm>
            <a:off x="6923087" y="3848100"/>
            <a:ext cx="1308101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2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设施设备供应商</a:t>
            </a:r>
          </a:p>
        </p:txBody>
      </p:sp>
      <p:sp>
        <p:nvSpPr>
          <p:cNvPr id="259" name="Shape 259"/>
          <p:cNvSpPr/>
          <p:nvPr/>
        </p:nvSpPr>
        <p:spPr>
          <a:xfrm>
            <a:off x="7337425" y="4268787"/>
            <a:ext cx="1325563" cy="280988"/>
          </a:xfrm>
          <a:prstGeom prst="rect">
            <a:avLst/>
          </a:prstGeom>
          <a:ln w="25400">
            <a:solidFill>
              <a:srgbClr val="FFC000"/>
            </a:solidFill>
            <a:prstDash val="sysDot"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</a:defRPr>
            </a:pPr>
          </a:p>
        </p:txBody>
      </p:sp>
      <p:sp>
        <p:nvSpPr>
          <p:cNvPr id="260" name="Shape 260"/>
          <p:cNvSpPr/>
          <p:nvPr/>
        </p:nvSpPr>
        <p:spPr>
          <a:xfrm>
            <a:off x="7337425" y="4273550"/>
            <a:ext cx="1277938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2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家庭和中小企业</a:t>
            </a:r>
          </a:p>
        </p:txBody>
      </p:sp>
      <p:sp>
        <p:nvSpPr>
          <p:cNvPr id="261" name="Shape 261"/>
          <p:cNvSpPr/>
          <p:nvPr/>
        </p:nvSpPr>
        <p:spPr>
          <a:xfrm>
            <a:off x="7297737" y="5229225"/>
            <a:ext cx="1400176" cy="280988"/>
          </a:xfrm>
          <a:prstGeom prst="rect">
            <a:avLst/>
          </a:prstGeom>
          <a:ln w="25400">
            <a:solidFill>
              <a:srgbClr val="FFC000"/>
            </a:solidFill>
            <a:prstDash val="sysDot"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</a:defRPr>
            </a:pPr>
          </a:p>
        </p:txBody>
      </p:sp>
      <p:sp>
        <p:nvSpPr>
          <p:cNvPr id="262" name="Shape 262"/>
          <p:cNvSpPr/>
          <p:nvPr/>
        </p:nvSpPr>
        <p:spPr>
          <a:xfrm>
            <a:off x="7297737" y="5233987"/>
            <a:ext cx="140017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2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大中型企业</a:t>
            </a:r>
          </a:p>
        </p:txBody>
      </p:sp>
      <p:sp>
        <p:nvSpPr>
          <p:cNvPr id="263" name="Shape 263"/>
          <p:cNvSpPr/>
          <p:nvPr/>
        </p:nvSpPr>
        <p:spPr>
          <a:xfrm>
            <a:off x="3482975" y="5064125"/>
            <a:ext cx="549275" cy="523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2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商业财险公司</a:t>
            </a:r>
          </a:p>
        </p:txBody>
      </p:sp>
      <p:sp>
        <p:nvSpPr>
          <p:cNvPr id="264" name="Shape 264"/>
          <p:cNvSpPr/>
          <p:nvPr/>
        </p:nvSpPr>
        <p:spPr>
          <a:xfrm>
            <a:off x="3544887" y="5072062"/>
            <a:ext cx="407988" cy="639763"/>
          </a:xfrm>
          <a:prstGeom prst="rect">
            <a:avLst/>
          </a:prstGeom>
          <a:ln w="25400">
            <a:solidFill>
              <a:srgbClr val="FFC000"/>
            </a:solidFill>
            <a:prstDash val="sysDot"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</a:defRPr>
            </a:pPr>
          </a:p>
        </p:txBody>
      </p:sp>
      <p:sp>
        <p:nvSpPr>
          <p:cNvPr id="265" name="Shape 265"/>
          <p:cNvSpPr/>
          <p:nvPr/>
        </p:nvSpPr>
        <p:spPr>
          <a:xfrm>
            <a:off x="3611562" y="1333500"/>
            <a:ext cx="885826" cy="280988"/>
          </a:xfrm>
          <a:prstGeom prst="rect">
            <a:avLst/>
          </a:prstGeom>
          <a:ln w="25400">
            <a:solidFill>
              <a:srgbClr val="FFC000"/>
            </a:solidFill>
            <a:prstDash val="sysDot"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</a:defRPr>
            </a:pPr>
          </a:p>
        </p:txBody>
      </p:sp>
      <p:sp>
        <p:nvSpPr>
          <p:cNvPr id="266" name="Shape 266"/>
          <p:cNvSpPr/>
          <p:nvPr/>
        </p:nvSpPr>
        <p:spPr>
          <a:xfrm>
            <a:off x="3611562" y="1338262"/>
            <a:ext cx="88582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2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政府部门</a:t>
            </a:r>
          </a:p>
        </p:txBody>
      </p:sp>
      <p:sp>
        <p:nvSpPr>
          <p:cNvPr id="267" name="Shape 267"/>
          <p:cNvSpPr/>
          <p:nvPr/>
        </p:nvSpPr>
        <p:spPr>
          <a:xfrm>
            <a:off x="10815637" y="2530475"/>
            <a:ext cx="393701" cy="461963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8" name="Shape 268"/>
          <p:cNvSpPr/>
          <p:nvPr/>
        </p:nvSpPr>
        <p:spPr>
          <a:xfrm>
            <a:off x="10742612" y="2522537"/>
            <a:ext cx="558801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社会矛盾</a:t>
            </a:r>
          </a:p>
        </p:txBody>
      </p:sp>
      <p:sp>
        <p:nvSpPr>
          <p:cNvPr id="269" name="Shape 269"/>
          <p:cNvSpPr/>
          <p:nvPr/>
        </p:nvSpPr>
        <p:spPr>
          <a:xfrm flipH="1">
            <a:off x="9655175" y="2790825"/>
            <a:ext cx="1181100" cy="4763"/>
          </a:xfrm>
          <a:prstGeom prst="line">
            <a:avLst/>
          </a:prstGeom>
          <a:ln w="12700">
            <a:solidFill>
              <a:srgbClr val="404040"/>
            </a:solidFill>
            <a:prstDash val="dash"/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70" name="Shape 270"/>
          <p:cNvSpPr/>
          <p:nvPr/>
        </p:nvSpPr>
        <p:spPr>
          <a:xfrm flipV="1">
            <a:off x="11209337" y="2417762"/>
            <a:ext cx="1" cy="669926"/>
          </a:xfrm>
          <a:prstGeom prst="line">
            <a:avLst/>
          </a:prstGeom>
          <a:ln w="12700">
            <a:solidFill>
              <a:srgbClr val="26262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71" name="Shape 271"/>
          <p:cNvSpPr/>
          <p:nvPr/>
        </p:nvSpPr>
        <p:spPr>
          <a:xfrm flipH="1">
            <a:off x="11228387" y="2795587"/>
            <a:ext cx="190501" cy="1"/>
          </a:xfrm>
          <a:prstGeom prst="line">
            <a:avLst/>
          </a:prstGeom>
          <a:ln w="12700">
            <a:solidFill>
              <a:srgbClr val="404040"/>
            </a:solidFill>
            <a:prstDash val="dash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5" grpId="1"/>
      <p:bldP build="whole" bldLvl="1" animBg="1" rev="0" advAuto="0" spid="165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20150" y="1530350"/>
            <a:ext cx="2579688" cy="2590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4" name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210675" y="1938337"/>
            <a:ext cx="1792288" cy="1798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275" name="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601200" y="2328862"/>
            <a:ext cx="1023938" cy="1030288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Shape 276"/>
          <p:cNvSpPr/>
          <p:nvPr/>
        </p:nvSpPr>
        <p:spPr>
          <a:xfrm flipV="1">
            <a:off x="2857500" y="1685925"/>
            <a:ext cx="1" cy="3873500"/>
          </a:xfrm>
          <a:prstGeom prst="line">
            <a:avLst/>
          </a:prstGeom>
          <a:ln w="12700">
            <a:solidFill>
              <a:srgbClr val="262626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277" name="shadown.png" descr="C:\Users\Design\Documents\Edu\Product Launch\shadown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878387" y="5965825"/>
            <a:ext cx="762001" cy="719138"/>
          </a:xfrm>
          <a:prstGeom prst="rect">
            <a:avLst/>
          </a:prstGeom>
          <a:ln w="12700">
            <a:miter lim="400000"/>
          </a:ln>
        </p:spPr>
      </p:pic>
      <p:sp>
        <p:nvSpPr>
          <p:cNvPr id="278" name="Shape 278"/>
          <p:cNvSpPr/>
          <p:nvPr/>
        </p:nvSpPr>
        <p:spPr>
          <a:xfrm>
            <a:off x="666750" y="251078"/>
            <a:ext cx="3957638" cy="882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b="1" sz="49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解决方案</a:t>
            </a:r>
          </a:p>
        </p:txBody>
      </p:sp>
      <p:pic>
        <p:nvPicPr>
          <p:cNvPr id="279" name="imag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664200" y="6170612"/>
            <a:ext cx="363538" cy="303213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imag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265862" y="6170612"/>
            <a:ext cx="363538" cy="303213"/>
          </a:xfrm>
          <a:prstGeom prst="rect">
            <a:avLst/>
          </a:prstGeom>
          <a:ln w="12700">
            <a:miter lim="400000"/>
          </a:ln>
        </p:spPr>
      </p:pic>
      <p:sp>
        <p:nvSpPr>
          <p:cNvPr id="281" name="Shape 281"/>
          <p:cNvSpPr/>
          <p:nvPr/>
        </p:nvSpPr>
        <p:spPr>
          <a:xfrm>
            <a:off x="5699125" y="6181725"/>
            <a:ext cx="188898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200">
                <a:solidFill>
                  <a:srgbClr val="FFC00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82" name="Shape 282"/>
          <p:cNvSpPr/>
          <p:nvPr/>
        </p:nvSpPr>
        <p:spPr>
          <a:xfrm>
            <a:off x="5951537" y="6181725"/>
            <a:ext cx="247983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i="1" sz="1200">
                <a:solidFill>
                  <a:srgbClr val="A6A6A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of</a:t>
            </a:r>
          </a:p>
        </p:txBody>
      </p:sp>
      <p:sp>
        <p:nvSpPr>
          <p:cNvPr id="283" name="Shape 283"/>
          <p:cNvSpPr/>
          <p:nvPr/>
        </p:nvSpPr>
        <p:spPr>
          <a:xfrm>
            <a:off x="6240462" y="6181725"/>
            <a:ext cx="273656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200">
                <a:solidFill>
                  <a:srgbClr val="7F7F7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13</a:t>
            </a:r>
          </a:p>
        </p:txBody>
      </p:sp>
      <p:pic>
        <p:nvPicPr>
          <p:cNvPr id="284" name="shadown.png" descr="C:\Users\Design\Documents\Edu\Product Launch\shadown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651625" y="5983287"/>
            <a:ext cx="763588" cy="720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85" name="btns.png" descr="C:\Users\Design\Documents\Edu\Product Launch\btns.png">
            <a:hlinkClick r:id="" invalidUrl="" action="ppaction://hlinkshowjump?jump=previousslide" tgtFrame="" tooltip="" history="1" highlightClick="0" endSnd="0"/>
          </p:cNvPr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457825" y="6251575"/>
            <a:ext cx="176213" cy="176213"/>
          </a:xfrm>
          <a:prstGeom prst="rect">
            <a:avLst/>
          </a:prstGeom>
          <a:ln w="12700">
            <a:miter lim="400000"/>
          </a:ln>
        </p:spPr>
      </p:pic>
      <p:pic>
        <p:nvPicPr>
          <p:cNvPr id="286" name="shadown.png" descr="C:\Users\Design\Documents\Edu\Product Launch\shadown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662112" y="5756275"/>
            <a:ext cx="1193801" cy="1128713"/>
          </a:xfrm>
          <a:prstGeom prst="rect">
            <a:avLst/>
          </a:prstGeom>
          <a:ln w="12700">
            <a:miter lim="400000"/>
          </a:ln>
        </p:spPr>
      </p:pic>
      <p:pic>
        <p:nvPicPr>
          <p:cNvPr id="287" name="btns.png" descr="C:\Users\Design\Documents\Edu\Product Launch\btns.png">
            <a:hlinkClick r:id="" invalidUrl="" action="ppaction://hlinkshowjump?jump=nextslide" tgtFrame="" tooltip="" history="1" highlightClick="0" endSnd="0"/>
          </p:cNvPr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6648450" y="6251575"/>
            <a:ext cx="177800" cy="176213"/>
          </a:xfrm>
          <a:prstGeom prst="rect">
            <a:avLst/>
          </a:prstGeom>
          <a:ln w="12700">
            <a:miter lim="400000"/>
          </a:ln>
        </p:spPr>
      </p:pic>
      <p:sp>
        <p:nvSpPr>
          <p:cNvPr id="288" name="Shape 288"/>
          <p:cNvSpPr/>
          <p:nvPr/>
        </p:nvSpPr>
        <p:spPr>
          <a:xfrm>
            <a:off x="12700" y="6104254"/>
            <a:ext cx="1749425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 sz="2000">
                <a:solidFill>
                  <a:srgbClr val="A6A6A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安互保</a:t>
            </a:r>
          </a:p>
        </p:txBody>
      </p:sp>
      <p:sp>
        <p:nvSpPr>
          <p:cNvPr id="289" name="Shape 289"/>
          <p:cNvSpPr/>
          <p:nvPr/>
        </p:nvSpPr>
        <p:spPr>
          <a:xfrm>
            <a:off x="771525" y="1522412"/>
            <a:ext cx="6896100" cy="49213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CA00"/>
              </a:gs>
              <a:gs pos="25000">
                <a:srgbClr val="FFC000"/>
              </a:gs>
              <a:gs pos="100000">
                <a:srgbClr val="E46C0A"/>
              </a:gs>
            </a:gsLst>
            <a:lin ang="10800000"/>
          </a:gradFill>
          <a:ln w="25400">
            <a:solidFill>
              <a:srgbClr val="FFC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290" name="Shape 290"/>
          <p:cNvSpPr/>
          <p:nvPr/>
        </p:nvSpPr>
        <p:spPr>
          <a:xfrm>
            <a:off x="4662487" y="2665412"/>
            <a:ext cx="1662113" cy="371476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1" name="Shape 291"/>
          <p:cNvSpPr/>
          <p:nvPr/>
        </p:nvSpPr>
        <p:spPr>
          <a:xfrm>
            <a:off x="4584700" y="2703036"/>
            <a:ext cx="18224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 sz="1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建筑安全指数</a:t>
            </a:r>
          </a:p>
        </p:txBody>
      </p:sp>
      <p:sp>
        <p:nvSpPr>
          <p:cNvPr id="292" name="Shape 292"/>
          <p:cNvSpPr/>
          <p:nvPr/>
        </p:nvSpPr>
        <p:spPr>
          <a:xfrm>
            <a:off x="5432425" y="2416175"/>
            <a:ext cx="104775" cy="207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9059"/>
                </a:moveTo>
                <a:cubicBezTo>
                  <a:pt x="21600" y="20329"/>
                  <a:pt x="20329" y="21600"/>
                  <a:pt x="17788" y="21600"/>
                </a:cubicBezTo>
                <a:cubicBezTo>
                  <a:pt x="5082" y="21600"/>
                  <a:pt x="5082" y="21600"/>
                  <a:pt x="5082" y="21600"/>
                </a:cubicBezTo>
                <a:cubicBezTo>
                  <a:pt x="2541" y="21600"/>
                  <a:pt x="0" y="20329"/>
                  <a:pt x="0" y="19059"/>
                </a:cubicBezTo>
                <a:cubicBezTo>
                  <a:pt x="0" y="1906"/>
                  <a:pt x="0" y="1906"/>
                  <a:pt x="0" y="1906"/>
                </a:cubicBezTo>
                <a:cubicBezTo>
                  <a:pt x="0" y="635"/>
                  <a:pt x="2541" y="0"/>
                  <a:pt x="5082" y="0"/>
                </a:cubicBezTo>
                <a:cubicBezTo>
                  <a:pt x="17788" y="0"/>
                  <a:pt x="17788" y="0"/>
                  <a:pt x="17788" y="0"/>
                </a:cubicBezTo>
                <a:cubicBezTo>
                  <a:pt x="20329" y="0"/>
                  <a:pt x="21600" y="635"/>
                  <a:pt x="21600" y="1906"/>
                </a:cubicBezTo>
                <a:lnTo>
                  <a:pt x="21600" y="19059"/>
                </a:lnTo>
                <a:close/>
              </a:path>
            </a:pathLst>
          </a:custGeom>
          <a:solidFill>
            <a:srgbClr val="000000">
              <a:alpha val="50195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93" name="Shape 293"/>
          <p:cNvSpPr/>
          <p:nvPr/>
        </p:nvSpPr>
        <p:spPr>
          <a:xfrm>
            <a:off x="5592762" y="2347912"/>
            <a:ext cx="103189" cy="276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9680"/>
                </a:moveTo>
                <a:cubicBezTo>
                  <a:pt x="21600" y="20640"/>
                  <a:pt x="19059" y="21600"/>
                  <a:pt x="16518" y="21600"/>
                </a:cubicBezTo>
                <a:cubicBezTo>
                  <a:pt x="3812" y="21600"/>
                  <a:pt x="3812" y="21600"/>
                  <a:pt x="3812" y="21600"/>
                </a:cubicBezTo>
                <a:cubicBezTo>
                  <a:pt x="1271" y="21600"/>
                  <a:pt x="0" y="20640"/>
                  <a:pt x="0" y="19680"/>
                </a:cubicBezTo>
                <a:cubicBezTo>
                  <a:pt x="0" y="1440"/>
                  <a:pt x="0" y="1440"/>
                  <a:pt x="0" y="1440"/>
                </a:cubicBezTo>
                <a:cubicBezTo>
                  <a:pt x="0" y="480"/>
                  <a:pt x="1271" y="0"/>
                  <a:pt x="3812" y="0"/>
                </a:cubicBezTo>
                <a:cubicBezTo>
                  <a:pt x="16518" y="0"/>
                  <a:pt x="16518" y="0"/>
                  <a:pt x="16518" y="0"/>
                </a:cubicBezTo>
                <a:cubicBezTo>
                  <a:pt x="19059" y="0"/>
                  <a:pt x="21600" y="480"/>
                  <a:pt x="21600" y="1440"/>
                </a:cubicBezTo>
                <a:lnTo>
                  <a:pt x="21600" y="19680"/>
                </a:lnTo>
                <a:close/>
              </a:path>
            </a:pathLst>
          </a:custGeom>
          <a:solidFill>
            <a:srgbClr val="000000">
              <a:alpha val="50195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94" name="Shape 294"/>
          <p:cNvSpPr/>
          <p:nvPr/>
        </p:nvSpPr>
        <p:spPr>
          <a:xfrm>
            <a:off x="5267325" y="2193925"/>
            <a:ext cx="112713" cy="430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9680"/>
                </a:moveTo>
                <a:cubicBezTo>
                  <a:pt x="21600" y="20640"/>
                  <a:pt x="19059" y="21600"/>
                  <a:pt x="16518" y="21600"/>
                </a:cubicBezTo>
                <a:cubicBezTo>
                  <a:pt x="3812" y="21600"/>
                  <a:pt x="3812" y="21600"/>
                  <a:pt x="3812" y="21600"/>
                </a:cubicBezTo>
                <a:cubicBezTo>
                  <a:pt x="1271" y="21600"/>
                  <a:pt x="0" y="20640"/>
                  <a:pt x="0" y="19680"/>
                </a:cubicBezTo>
                <a:cubicBezTo>
                  <a:pt x="0" y="1440"/>
                  <a:pt x="0" y="1440"/>
                  <a:pt x="0" y="1440"/>
                </a:cubicBezTo>
                <a:cubicBezTo>
                  <a:pt x="0" y="480"/>
                  <a:pt x="1271" y="0"/>
                  <a:pt x="3812" y="0"/>
                </a:cubicBezTo>
                <a:cubicBezTo>
                  <a:pt x="16518" y="0"/>
                  <a:pt x="16518" y="0"/>
                  <a:pt x="16518" y="0"/>
                </a:cubicBezTo>
                <a:cubicBezTo>
                  <a:pt x="19059" y="0"/>
                  <a:pt x="21600" y="480"/>
                  <a:pt x="21600" y="1440"/>
                </a:cubicBezTo>
                <a:lnTo>
                  <a:pt x="21600" y="19680"/>
                </a:lnTo>
                <a:close/>
              </a:path>
            </a:pathLst>
          </a:custGeom>
          <a:solidFill>
            <a:srgbClr val="000000">
              <a:alpha val="50195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95" name="Shape 295"/>
          <p:cNvSpPr/>
          <p:nvPr/>
        </p:nvSpPr>
        <p:spPr>
          <a:xfrm flipH="1">
            <a:off x="6589712" y="3167062"/>
            <a:ext cx="44451" cy="2857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9680"/>
                </a:moveTo>
                <a:cubicBezTo>
                  <a:pt x="21600" y="20640"/>
                  <a:pt x="19059" y="21600"/>
                  <a:pt x="16518" y="21600"/>
                </a:cubicBezTo>
                <a:cubicBezTo>
                  <a:pt x="3812" y="21600"/>
                  <a:pt x="3812" y="21600"/>
                  <a:pt x="3812" y="21600"/>
                </a:cubicBezTo>
                <a:cubicBezTo>
                  <a:pt x="1271" y="21600"/>
                  <a:pt x="0" y="20640"/>
                  <a:pt x="0" y="19680"/>
                </a:cubicBezTo>
                <a:cubicBezTo>
                  <a:pt x="0" y="1440"/>
                  <a:pt x="0" y="1440"/>
                  <a:pt x="0" y="1440"/>
                </a:cubicBezTo>
                <a:cubicBezTo>
                  <a:pt x="0" y="480"/>
                  <a:pt x="1271" y="0"/>
                  <a:pt x="3812" y="0"/>
                </a:cubicBezTo>
                <a:cubicBezTo>
                  <a:pt x="16518" y="0"/>
                  <a:pt x="16518" y="0"/>
                  <a:pt x="16518" y="0"/>
                </a:cubicBezTo>
                <a:cubicBezTo>
                  <a:pt x="19059" y="0"/>
                  <a:pt x="21600" y="480"/>
                  <a:pt x="21600" y="1440"/>
                </a:cubicBezTo>
                <a:lnTo>
                  <a:pt x="21600" y="1968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96" name="Shape 296"/>
          <p:cNvSpPr/>
          <p:nvPr/>
        </p:nvSpPr>
        <p:spPr>
          <a:xfrm>
            <a:off x="6524625" y="3236912"/>
            <a:ext cx="46038" cy="215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9680"/>
                </a:moveTo>
                <a:cubicBezTo>
                  <a:pt x="21600" y="20640"/>
                  <a:pt x="19059" y="21600"/>
                  <a:pt x="16518" y="21600"/>
                </a:cubicBezTo>
                <a:cubicBezTo>
                  <a:pt x="3812" y="21600"/>
                  <a:pt x="3812" y="21600"/>
                  <a:pt x="3812" y="21600"/>
                </a:cubicBezTo>
                <a:cubicBezTo>
                  <a:pt x="1271" y="21600"/>
                  <a:pt x="0" y="20640"/>
                  <a:pt x="0" y="19680"/>
                </a:cubicBezTo>
                <a:cubicBezTo>
                  <a:pt x="0" y="1440"/>
                  <a:pt x="0" y="1440"/>
                  <a:pt x="0" y="1440"/>
                </a:cubicBezTo>
                <a:cubicBezTo>
                  <a:pt x="0" y="480"/>
                  <a:pt x="1271" y="0"/>
                  <a:pt x="3812" y="0"/>
                </a:cubicBezTo>
                <a:cubicBezTo>
                  <a:pt x="16518" y="0"/>
                  <a:pt x="16518" y="0"/>
                  <a:pt x="16518" y="0"/>
                </a:cubicBezTo>
                <a:cubicBezTo>
                  <a:pt x="19059" y="0"/>
                  <a:pt x="21600" y="480"/>
                  <a:pt x="21600" y="1440"/>
                </a:cubicBezTo>
                <a:lnTo>
                  <a:pt x="21600" y="19680"/>
                </a:lnTo>
                <a:close/>
              </a:path>
            </a:pathLst>
          </a:custGeom>
          <a:solidFill>
            <a:srgbClr val="FF0000">
              <a:alpha val="50195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97" name="Shape 297"/>
          <p:cNvSpPr/>
          <p:nvPr/>
        </p:nvSpPr>
        <p:spPr>
          <a:xfrm>
            <a:off x="6653212" y="3309937"/>
            <a:ext cx="44451" cy="142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9680"/>
                </a:moveTo>
                <a:cubicBezTo>
                  <a:pt x="21600" y="20640"/>
                  <a:pt x="19059" y="21600"/>
                  <a:pt x="16518" y="21600"/>
                </a:cubicBezTo>
                <a:cubicBezTo>
                  <a:pt x="3812" y="21600"/>
                  <a:pt x="3812" y="21600"/>
                  <a:pt x="3812" y="21600"/>
                </a:cubicBezTo>
                <a:cubicBezTo>
                  <a:pt x="1271" y="21600"/>
                  <a:pt x="0" y="20640"/>
                  <a:pt x="0" y="19680"/>
                </a:cubicBezTo>
                <a:cubicBezTo>
                  <a:pt x="0" y="1440"/>
                  <a:pt x="0" y="1440"/>
                  <a:pt x="0" y="1440"/>
                </a:cubicBezTo>
                <a:cubicBezTo>
                  <a:pt x="0" y="480"/>
                  <a:pt x="1271" y="0"/>
                  <a:pt x="3812" y="0"/>
                </a:cubicBezTo>
                <a:cubicBezTo>
                  <a:pt x="16518" y="0"/>
                  <a:pt x="16518" y="0"/>
                  <a:pt x="16518" y="0"/>
                </a:cubicBezTo>
                <a:cubicBezTo>
                  <a:pt x="19059" y="0"/>
                  <a:pt x="21600" y="480"/>
                  <a:pt x="21600" y="1440"/>
                </a:cubicBezTo>
                <a:lnTo>
                  <a:pt x="21600" y="19680"/>
                </a:lnTo>
                <a:close/>
              </a:path>
            </a:pathLst>
          </a:custGeom>
          <a:solidFill>
            <a:srgbClr val="00B050">
              <a:alpha val="50195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98" name="Shape 298"/>
          <p:cNvSpPr/>
          <p:nvPr/>
        </p:nvSpPr>
        <p:spPr>
          <a:xfrm flipH="1">
            <a:off x="4537075" y="3163887"/>
            <a:ext cx="46038" cy="287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9680"/>
                </a:moveTo>
                <a:cubicBezTo>
                  <a:pt x="21600" y="20640"/>
                  <a:pt x="19059" y="21600"/>
                  <a:pt x="16518" y="21600"/>
                </a:cubicBezTo>
                <a:cubicBezTo>
                  <a:pt x="3812" y="21600"/>
                  <a:pt x="3812" y="21600"/>
                  <a:pt x="3812" y="21600"/>
                </a:cubicBezTo>
                <a:cubicBezTo>
                  <a:pt x="1271" y="21600"/>
                  <a:pt x="0" y="20640"/>
                  <a:pt x="0" y="19680"/>
                </a:cubicBezTo>
                <a:cubicBezTo>
                  <a:pt x="0" y="1440"/>
                  <a:pt x="0" y="1440"/>
                  <a:pt x="0" y="1440"/>
                </a:cubicBezTo>
                <a:cubicBezTo>
                  <a:pt x="0" y="480"/>
                  <a:pt x="1271" y="0"/>
                  <a:pt x="3812" y="0"/>
                </a:cubicBezTo>
                <a:cubicBezTo>
                  <a:pt x="16518" y="0"/>
                  <a:pt x="16518" y="0"/>
                  <a:pt x="16518" y="0"/>
                </a:cubicBezTo>
                <a:cubicBezTo>
                  <a:pt x="19059" y="0"/>
                  <a:pt x="21600" y="480"/>
                  <a:pt x="21600" y="1440"/>
                </a:cubicBezTo>
                <a:lnTo>
                  <a:pt x="21600" y="1968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99" name="Shape 299"/>
          <p:cNvSpPr/>
          <p:nvPr/>
        </p:nvSpPr>
        <p:spPr>
          <a:xfrm>
            <a:off x="4473575" y="3235325"/>
            <a:ext cx="46038" cy="215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9680"/>
                </a:moveTo>
                <a:cubicBezTo>
                  <a:pt x="21600" y="20640"/>
                  <a:pt x="19059" y="21600"/>
                  <a:pt x="16518" y="21600"/>
                </a:cubicBezTo>
                <a:cubicBezTo>
                  <a:pt x="3812" y="21600"/>
                  <a:pt x="3812" y="21600"/>
                  <a:pt x="3812" y="21600"/>
                </a:cubicBezTo>
                <a:cubicBezTo>
                  <a:pt x="1271" y="21600"/>
                  <a:pt x="0" y="20640"/>
                  <a:pt x="0" y="19680"/>
                </a:cubicBezTo>
                <a:cubicBezTo>
                  <a:pt x="0" y="1440"/>
                  <a:pt x="0" y="1440"/>
                  <a:pt x="0" y="1440"/>
                </a:cubicBezTo>
                <a:cubicBezTo>
                  <a:pt x="0" y="480"/>
                  <a:pt x="1271" y="0"/>
                  <a:pt x="3812" y="0"/>
                </a:cubicBezTo>
                <a:cubicBezTo>
                  <a:pt x="16518" y="0"/>
                  <a:pt x="16518" y="0"/>
                  <a:pt x="16518" y="0"/>
                </a:cubicBezTo>
                <a:cubicBezTo>
                  <a:pt x="19059" y="0"/>
                  <a:pt x="21600" y="480"/>
                  <a:pt x="21600" y="1440"/>
                </a:cubicBezTo>
                <a:lnTo>
                  <a:pt x="21600" y="19680"/>
                </a:lnTo>
                <a:close/>
              </a:path>
            </a:pathLst>
          </a:custGeom>
          <a:solidFill>
            <a:srgbClr val="FF0000">
              <a:alpha val="50195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00" name="Shape 300"/>
          <p:cNvSpPr/>
          <p:nvPr/>
        </p:nvSpPr>
        <p:spPr>
          <a:xfrm>
            <a:off x="4600575" y="3308350"/>
            <a:ext cx="46038" cy="142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9680"/>
                </a:moveTo>
                <a:cubicBezTo>
                  <a:pt x="21600" y="20640"/>
                  <a:pt x="19059" y="21600"/>
                  <a:pt x="16518" y="21600"/>
                </a:cubicBezTo>
                <a:cubicBezTo>
                  <a:pt x="3812" y="21600"/>
                  <a:pt x="3812" y="21600"/>
                  <a:pt x="3812" y="21600"/>
                </a:cubicBezTo>
                <a:cubicBezTo>
                  <a:pt x="1271" y="21600"/>
                  <a:pt x="0" y="20640"/>
                  <a:pt x="0" y="19680"/>
                </a:cubicBezTo>
                <a:cubicBezTo>
                  <a:pt x="0" y="1440"/>
                  <a:pt x="0" y="1440"/>
                  <a:pt x="0" y="1440"/>
                </a:cubicBezTo>
                <a:cubicBezTo>
                  <a:pt x="0" y="480"/>
                  <a:pt x="1271" y="0"/>
                  <a:pt x="3812" y="0"/>
                </a:cubicBezTo>
                <a:cubicBezTo>
                  <a:pt x="16518" y="0"/>
                  <a:pt x="16518" y="0"/>
                  <a:pt x="16518" y="0"/>
                </a:cubicBezTo>
                <a:cubicBezTo>
                  <a:pt x="19059" y="0"/>
                  <a:pt x="21600" y="480"/>
                  <a:pt x="21600" y="1440"/>
                </a:cubicBezTo>
                <a:lnTo>
                  <a:pt x="21600" y="19680"/>
                </a:lnTo>
                <a:close/>
              </a:path>
            </a:pathLst>
          </a:custGeom>
          <a:solidFill>
            <a:srgbClr val="00B050">
              <a:alpha val="50195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01" name="Shape 301"/>
          <p:cNvSpPr/>
          <p:nvPr/>
        </p:nvSpPr>
        <p:spPr>
          <a:xfrm flipH="1">
            <a:off x="5586412" y="3160712"/>
            <a:ext cx="44451" cy="287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9680"/>
                </a:moveTo>
                <a:cubicBezTo>
                  <a:pt x="21600" y="20640"/>
                  <a:pt x="19059" y="21600"/>
                  <a:pt x="16518" y="21600"/>
                </a:cubicBezTo>
                <a:cubicBezTo>
                  <a:pt x="3812" y="21600"/>
                  <a:pt x="3812" y="21600"/>
                  <a:pt x="3812" y="21600"/>
                </a:cubicBezTo>
                <a:cubicBezTo>
                  <a:pt x="1271" y="21600"/>
                  <a:pt x="0" y="20640"/>
                  <a:pt x="0" y="19680"/>
                </a:cubicBezTo>
                <a:cubicBezTo>
                  <a:pt x="0" y="1440"/>
                  <a:pt x="0" y="1440"/>
                  <a:pt x="0" y="1440"/>
                </a:cubicBezTo>
                <a:cubicBezTo>
                  <a:pt x="0" y="480"/>
                  <a:pt x="1271" y="0"/>
                  <a:pt x="3812" y="0"/>
                </a:cubicBezTo>
                <a:cubicBezTo>
                  <a:pt x="16518" y="0"/>
                  <a:pt x="16518" y="0"/>
                  <a:pt x="16518" y="0"/>
                </a:cubicBezTo>
                <a:cubicBezTo>
                  <a:pt x="19059" y="0"/>
                  <a:pt x="21600" y="480"/>
                  <a:pt x="21600" y="1440"/>
                </a:cubicBezTo>
                <a:lnTo>
                  <a:pt x="21600" y="1968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02" name="Shape 302"/>
          <p:cNvSpPr/>
          <p:nvPr/>
        </p:nvSpPr>
        <p:spPr>
          <a:xfrm>
            <a:off x="5522912" y="3232150"/>
            <a:ext cx="44451" cy="215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9680"/>
                </a:moveTo>
                <a:cubicBezTo>
                  <a:pt x="21600" y="20640"/>
                  <a:pt x="19059" y="21600"/>
                  <a:pt x="16518" y="21600"/>
                </a:cubicBezTo>
                <a:cubicBezTo>
                  <a:pt x="3812" y="21600"/>
                  <a:pt x="3812" y="21600"/>
                  <a:pt x="3812" y="21600"/>
                </a:cubicBezTo>
                <a:cubicBezTo>
                  <a:pt x="1271" y="21600"/>
                  <a:pt x="0" y="20640"/>
                  <a:pt x="0" y="19680"/>
                </a:cubicBezTo>
                <a:cubicBezTo>
                  <a:pt x="0" y="1440"/>
                  <a:pt x="0" y="1440"/>
                  <a:pt x="0" y="1440"/>
                </a:cubicBezTo>
                <a:cubicBezTo>
                  <a:pt x="0" y="480"/>
                  <a:pt x="1271" y="0"/>
                  <a:pt x="3812" y="0"/>
                </a:cubicBezTo>
                <a:cubicBezTo>
                  <a:pt x="16518" y="0"/>
                  <a:pt x="16518" y="0"/>
                  <a:pt x="16518" y="0"/>
                </a:cubicBezTo>
                <a:cubicBezTo>
                  <a:pt x="19059" y="0"/>
                  <a:pt x="21600" y="480"/>
                  <a:pt x="21600" y="1440"/>
                </a:cubicBezTo>
                <a:lnTo>
                  <a:pt x="21600" y="19680"/>
                </a:lnTo>
                <a:close/>
              </a:path>
            </a:pathLst>
          </a:custGeom>
          <a:solidFill>
            <a:srgbClr val="FF0000">
              <a:alpha val="50195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03" name="Shape 303"/>
          <p:cNvSpPr/>
          <p:nvPr/>
        </p:nvSpPr>
        <p:spPr>
          <a:xfrm>
            <a:off x="5649912" y="3303587"/>
            <a:ext cx="46038" cy="1444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9680"/>
                </a:moveTo>
                <a:cubicBezTo>
                  <a:pt x="21600" y="20640"/>
                  <a:pt x="19059" y="21600"/>
                  <a:pt x="16518" y="21600"/>
                </a:cubicBezTo>
                <a:cubicBezTo>
                  <a:pt x="3812" y="21600"/>
                  <a:pt x="3812" y="21600"/>
                  <a:pt x="3812" y="21600"/>
                </a:cubicBezTo>
                <a:cubicBezTo>
                  <a:pt x="1271" y="21600"/>
                  <a:pt x="0" y="20640"/>
                  <a:pt x="0" y="19680"/>
                </a:cubicBezTo>
                <a:cubicBezTo>
                  <a:pt x="0" y="1440"/>
                  <a:pt x="0" y="1440"/>
                  <a:pt x="0" y="1440"/>
                </a:cubicBezTo>
                <a:cubicBezTo>
                  <a:pt x="0" y="480"/>
                  <a:pt x="1271" y="0"/>
                  <a:pt x="3812" y="0"/>
                </a:cubicBezTo>
                <a:cubicBezTo>
                  <a:pt x="16518" y="0"/>
                  <a:pt x="16518" y="0"/>
                  <a:pt x="16518" y="0"/>
                </a:cubicBezTo>
                <a:cubicBezTo>
                  <a:pt x="19059" y="0"/>
                  <a:pt x="21600" y="480"/>
                  <a:pt x="21600" y="1440"/>
                </a:cubicBezTo>
                <a:lnTo>
                  <a:pt x="21600" y="19680"/>
                </a:lnTo>
                <a:close/>
              </a:path>
            </a:pathLst>
          </a:custGeom>
          <a:solidFill>
            <a:srgbClr val="00B050">
              <a:alpha val="50195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04" name="Shape 304"/>
          <p:cNvSpPr/>
          <p:nvPr/>
        </p:nvSpPr>
        <p:spPr>
          <a:xfrm>
            <a:off x="4097337" y="3535362"/>
            <a:ext cx="914401" cy="506413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5" name="Shape 305"/>
          <p:cNvSpPr/>
          <p:nvPr/>
        </p:nvSpPr>
        <p:spPr>
          <a:xfrm>
            <a:off x="4164012" y="3523773"/>
            <a:ext cx="798513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b="1" sz="1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场所</a:t>
            </a:r>
          </a:p>
          <a:p>
            <a:pPr algn="ctr">
              <a:defRPr b="1" sz="1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三色预警</a:t>
            </a:r>
          </a:p>
        </p:txBody>
      </p:sp>
      <p:sp>
        <p:nvSpPr>
          <p:cNvPr id="306" name="Shape 306"/>
          <p:cNvSpPr/>
          <p:nvPr/>
        </p:nvSpPr>
        <p:spPr>
          <a:xfrm>
            <a:off x="6115050" y="3529012"/>
            <a:ext cx="944563" cy="520701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7" name="Shape 307"/>
          <p:cNvSpPr/>
          <p:nvPr/>
        </p:nvSpPr>
        <p:spPr>
          <a:xfrm>
            <a:off x="6081712" y="3527742"/>
            <a:ext cx="1019176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b="1" sz="1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场所</a:t>
            </a:r>
          </a:p>
          <a:p>
            <a:pPr algn="ctr">
              <a:defRPr b="1" sz="1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三色预警</a:t>
            </a:r>
          </a:p>
        </p:txBody>
      </p:sp>
      <p:sp>
        <p:nvSpPr>
          <p:cNvPr id="308" name="Shape 308"/>
          <p:cNvSpPr/>
          <p:nvPr/>
        </p:nvSpPr>
        <p:spPr>
          <a:xfrm>
            <a:off x="5773737" y="5275262"/>
            <a:ext cx="1776413" cy="373063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9" name="Shape 309"/>
          <p:cNvSpPr/>
          <p:nvPr/>
        </p:nvSpPr>
        <p:spPr>
          <a:xfrm>
            <a:off x="5773737" y="5305742"/>
            <a:ext cx="1773238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 sz="1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行为记录、预警和查询</a:t>
            </a:r>
          </a:p>
        </p:txBody>
      </p:sp>
      <p:sp>
        <p:nvSpPr>
          <p:cNvPr id="310" name="Shape 310"/>
          <p:cNvSpPr/>
          <p:nvPr/>
        </p:nvSpPr>
        <p:spPr>
          <a:xfrm>
            <a:off x="6469062" y="4240212"/>
            <a:ext cx="1127126" cy="373063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1" name="Shape 311"/>
          <p:cNvSpPr/>
          <p:nvPr/>
        </p:nvSpPr>
        <p:spPr>
          <a:xfrm>
            <a:off x="6469062" y="4166711"/>
            <a:ext cx="1117601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b="1" sz="1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单位安全</a:t>
            </a:r>
          </a:p>
          <a:p>
            <a:pPr algn="ctr">
              <a:defRPr b="1" sz="1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工作标准</a:t>
            </a:r>
          </a:p>
        </p:txBody>
      </p:sp>
      <p:sp>
        <p:nvSpPr>
          <p:cNvPr id="312" name="Shape 312"/>
          <p:cNvSpPr/>
          <p:nvPr/>
        </p:nvSpPr>
        <p:spPr>
          <a:xfrm>
            <a:off x="5099050" y="4733925"/>
            <a:ext cx="596900" cy="352425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3" name="Shape 313"/>
          <p:cNvSpPr/>
          <p:nvPr/>
        </p:nvSpPr>
        <p:spPr>
          <a:xfrm>
            <a:off x="5099050" y="4727892"/>
            <a:ext cx="59690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 sz="1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后台</a:t>
            </a:r>
          </a:p>
        </p:txBody>
      </p:sp>
      <p:grpSp>
        <p:nvGrpSpPr>
          <p:cNvPr id="316" name="Group 316"/>
          <p:cNvGrpSpPr/>
          <p:nvPr/>
        </p:nvGrpSpPr>
        <p:grpSpPr>
          <a:xfrm>
            <a:off x="5089525" y="4100829"/>
            <a:ext cx="623888" cy="650241"/>
            <a:chOff x="0" y="0"/>
            <a:chExt cx="623887" cy="650240"/>
          </a:xfrm>
        </p:grpSpPr>
        <p:sp>
          <p:nvSpPr>
            <p:cNvPr id="314" name="Shape 314"/>
            <p:cNvSpPr/>
            <p:nvPr/>
          </p:nvSpPr>
          <p:spPr>
            <a:xfrm>
              <a:off x="0" y="75882"/>
              <a:ext cx="623888" cy="498476"/>
            </a:xfrm>
            <a:prstGeom prst="rect">
              <a:avLst/>
            </a:prstGeom>
            <a:solidFill>
              <a:srgbClr val="40404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15" name="Shape 315"/>
            <p:cNvSpPr/>
            <p:nvPr/>
          </p:nvSpPr>
          <p:spPr>
            <a:xfrm>
              <a:off x="0" y="0"/>
              <a:ext cx="623888" cy="650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安全智库</a:t>
              </a:r>
            </a:p>
          </p:txBody>
        </p:sp>
      </p:grpSp>
      <p:grpSp>
        <p:nvGrpSpPr>
          <p:cNvPr id="319" name="Group 319"/>
          <p:cNvGrpSpPr/>
          <p:nvPr/>
        </p:nvGrpSpPr>
        <p:grpSpPr>
          <a:xfrm>
            <a:off x="2922587" y="4178300"/>
            <a:ext cx="622301" cy="498475"/>
            <a:chOff x="0" y="0"/>
            <a:chExt cx="622300" cy="498475"/>
          </a:xfrm>
        </p:grpSpPr>
        <p:sp>
          <p:nvSpPr>
            <p:cNvPr id="317" name="Shape 317"/>
            <p:cNvSpPr/>
            <p:nvPr/>
          </p:nvSpPr>
          <p:spPr>
            <a:xfrm>
              <a:off x="0" y="0"/>
              <a:ext cx="622300" cy="498475"/>
            </a:xfrm>
            <a:prstGeom prst="rect">
              <a:avLst/>
            </a:prstGeom>
            <a:solidFill>
              <a:srgbClr val="40404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18" name="Shape 318"/>
            <p:cNvSpPr/>
            <p:nvPr/>
          </p:nvSpPr>
          <p:spPr>
            <a:xfrm>
              <a:off x="0" y="82867"/>
              <a:ext cx="622300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APP</a:t>
              </a:r>
            </a:p>
          </p:txBody>
        </p:sp>
      </p:grpSp>
      <p:grpSp>
        <p:nvGrpSpPr>
          <p:cNvPr id="322" name="Group 322"/>
          <p:cNvGrpSpPr/>
          <p:nvPr/>
        </p:nvGrpSpPr>
        <p:grpSpPr>
          <a:xfrm>
            <a:off x="3984625" y="4094479"/>
            <a:ext cx="671513" cy="650241"/>
            <a:chOff x="0" y="0"/>
            <a:chExt cx="671512" cy="650240"/>
          </a:xfrm>
        </p:grpSpPr>
        <p:sp>
          <p:nvSpPr>
            <p:cNvPr id="320" name="Shape 320"/>
            <p:cNvSpPr/>
            <p:nvPr/>
          </p:nvSpPr>
          <p:spPr>
            <a:xfrm>
              <a:off x="0" y="77470"/>
              <a:ext cx="671513" cy="495301"/>
            </a:xfrm>
            <a:prstGeom prst="rect">
              <a:avLst/>
            </a:prstGeom>
            <a:solidFill>
              <a:srgbClr val="40404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21" name="Shape 321"/>
            <p:cNvSpPr/>
            <p:nvPr/>
          </p:nvSpPr>
          <p:spPr>
            <a:xfrm>
              <a:off x="0" y="0"/>
              <a:ext cx="671513" cy="650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 sz="1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设施</a:t>
              </a:r>
            </a:p>
            <a:p>
              <a:pPr algn="ctr">
                <a:defRPr b="1" sz="1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设备</a:t>
              </a:r>
            </a:p>
          </p:txBody>
        </p:sp>
      </p:grpSp>
      <p:sp>
        <p:nvSpPr>
          <p:cNvPr id="323" name="Shape 323"/>
          <p:cNvSpPr/>
          <p:nvPr/>
        </p:nvSpPr>
        <p:spPr>
          <a:xfrm>
            <a:off x="3984624" y="4711700"/>
            <a:ext cx="677864" cy="377825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4" name="Shape 324"/>
          <p:cNvSpPr/>
          <p:nvPr/>
        </p:nvSpPr>
        <p:spPr>
          <a:xfrm>
            <a:off x="3960812" y="4669948"/>
            <a:ext cx="708026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b="1" sz="1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二维码  </a:t>
            </a:r>
            <a:r>
              <a:t>NFC</a:t>
            </a:r>
          </a:p>
        </p:txBody>
      </p:sp>
      <p:sp>
        <p:nvSpPr>
          <p:cNvPr id="325" name="Shape 325"/>
          <p:cNvSpPr/>
          <p:nvPr/>
        </p:nvSpPr>
        <p:spPr>
          <a:xfrm flipH="1" flipV="1">
            <a:off x="669925" y="5106987"/>
            <a:ext cx="7732713" cy="1"/>
          </a:xfrm>
          <a:prstGeom prst="line">
            <a:avLst/>
          </a:prstGeom>
          <a:ln w="12700">
            <a:solidFill>
              <a:srgbClr val="40404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26" name="Shape 326"/>
          <p:cNvSpPr/>
          <p:nvPr/>
        </p:nvSpPr>
        <p:spPr>
          <a:xfrm>
            <a:off x="5099050" y="3527425"/>
            <a:ext cx="936625" cy="519113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7" name="Shape 327"/>
          <p:cNvSpPr/>
          <p:nvPr/>
        </p:nvSpPr>
        <p:spPr>
          <a:xfrm>
            <a:off x="5057775" y="3525361"/>
            <a:ext cx="1019175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b="1" sz="1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场所</a:t>
            </a:r>
          </a:p>
          <a:p>
            <a:pPr algn="ctr">
              <a:defRPr b="1" sz="1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三色预警</a:t>
            </a:r>
          </a:p>
        </p:txBody>
      </p:sp>
      <p:pic>
        <p:nvPicPr>
          <p:cNvPr id="328" name="image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6497637" y="2408237"/>
            <a:ext cx="579438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329" name="Shape 329"/>
          <p:cNvSpPr/>
          <p:nvPr/>
        </p:nvSpPr>
        <p:spPr>
          <a:xfrm>
            <a:off x="6381750" y="2867025"/>
            <a:ext cx="811213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200">
                <a:solidFill>
                  <a:srgbClr val="FFC00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社交属性</a:t>
            </a:r>
          </a:p>
        </p:txBody>
      </p:sp>
      <p:sp>
        <p:nvSpPr>
          <p:cNvPr id="330" name="Shape 330"/>
          <p:cNvSpPr/>
          <p:nvPr/>
        </p:nvSpPr>
        <p:spPr>
          <a:xfrm>
            <a:off x="6588124" y="2492374"/>
            <a:ext cx="288927" cy="250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1" h="21494" fill="norm" stroke="1" extrusionOk="0">
                <a:moveTo>
                  <a:pt x="14823" y="5214"/>
                </a:moveTo>
                <a:cubicBezTo>
                  <a:pt x="14000" y="5214"/>
                  <a:pt x="13334" y="5933"/>
                  <a:pt x="13334" y="6819"/>
                </a:cubicBezTo>
                <a:cubicBezTo>
                  <a:pt x="13334" y="7705"/>
                  <a:pt x="14000" y="8423"/>
                  <a:pt x="14823" y="8423"/>
                </a:cubicBezTo>
                <a:cubicBezTo>
                  <a:pt x="15645" y="8423"/>
                  <a:pt x="16312" y="7705"/>
                  <a:pt x="16312" y="6819"/>
                </a:cubicBezTo>
                <a:cubicBezTo>
                  <a:pt x="16312" y="5933"/>
                  <a:pt x="15645" y="5214"/>
                  <a:pt x="14823" y="5214"/>
                </a:cubicBezTo>
                <a:close/>
                <a:moveTo>
                  <a:pt x="7446" y="5214"/>
                </a:moveTo>
                <a:cubicBezTo>
                  <a:pt x="6624" y="5214"/>
                  <a:pt x="5957" y="5933"/>
                  <a:pt x="5957" y="6819"/>
                </a:cubicBezTo>
                <a:cubicBezTo>
                  <a:pt x="5957" y="7705"/>
                  <a:pt x="6624" y="8423"/>
                  <a:pt x="7446" y="8423"/>
                </a:cubicBezTo>
                <a:cubicBezTo>
                  <a:pt x="8269" y="8423"/>
                  <a:pt x="8935" y="7705"/>
                  <a:pt x="8935" y="6819"/>
                </a:cubicBezTo>
                <a:cubicBezTo>
                  <a:pt x="8935" y="5933"/>
                  <a:pt x="8269" y="5214"/>
                  <a:pt x="7446" y="5214"/>
                </a:cubicBezTo>
                <a:close/>
                <a:moveTo>
                  <a:pt x="11087" y="2"/>
                </a:moveTo>
                <a:cubicBezTo>
                  <a:pt x="11465" y="-6"/>
                  <a:pt x="11856" y="10"/>
                  <a:pt x="12308" y="72"/>
                </a:cubicBezTo>
                <a:cubicBezTo>
                  <a:pt x="13211" y="197"/>
                  <a:pt x="14312" y="347"/>
                  <a:pt x="15367" y="821"/>
                </a:cubicBezTo>
                <a:cubicBezTo>
                  <a:pt x="16421" y="1295"/>
                  <a:pt x="17684" y="2044"/>
                  <a:pt x="18635" y="2918"/>
                </a:cubicBezTo>
                <a:cubicBezTo>
                  <a:pt x="19585" y="3792"/>
                  <a:pt x="20581" y="5240"/>
                  <a:pt x="21068" y="6064"/>
                </a:cubicBezTo>
                <a:cubicBezTo>
                  <a:pt x="21555" y="6888"/>
                  <a:pt x="21578" y="7525"/>
                  <a:pt x="21555" y="7862"/>
                </a:cubicBezTo>
                <a:cubicBezTo>
                  <a:pt x="21532" y="8199"/>
                  <a:pt x="21196" y="8049"/>
                  <a:pt x="20929" y="8087"/>
                </a:cubicBezTo>
                <a:cubicBezTo>
                  <a:pt x="20663" y="8124"/>
                  <a:pt x="20338" y="8049"/>
                  <a:pt x="19956" y="8087"/>
                </a:cubicBezTo>
                <a:cubicBezTo>
                  <a:pt x="19573" y="8124"/>
                  <a:pt x="19145" y="8174"/>
                  <a:pt x="18635" y="8311"/>
                </a:cubicBezTo>
                <a:cubicBezTo>
                  <a:pt x="18125" y="8449"/>
                  <a:pt x="17395" y="8711"/>
                  <a:pt x="16896" y="8911"/>
                </a:cubicBezTo>
                <a:cubicBezTo>
                  <a:pt x="16398" y="9110"/>
                  <a:pt x="16074" y="9248"/>
                  <a:pt x="15645" y="9510"/>
                </a:cubicBezTo>
                <a:cubicBezTo>
                  <a:pt x="15216" y="9772"/>
                  <a:pt x="14776" y="10072"/>
                  <a:pt x="14324" y="10483"/>
                </a:cubicBezTo>
                <a:cubicBezTo>
                  <a:pt x="13872" y="10895"/>
                  <a:pt x="13316" y="11495"/>
                  <a:pt x="12933" y="11982"/>
                </a:cubicBezTo>
                <a:cubicBezTo>
                  <a:pt x="12551" y="12468"/>
                  <a:pt x="12134" y="13155"/>
                  <a:pt x="12030" y="13405"/>
                </a:cubicBezTo>
                <a:cubicBezTo>
                  <a:pt x="11925" y="13654"/>
                  <a:pt x="11601" y="14566"/>
                  <a:pt x="11473" y="15277"/>
                </a:cubicBezTo>
                <a:cubicBezTo>
                  <a:pt x="11346" y="15989"/>
                  <a:pt x="11288" y="16963"/>
                  <a:pt x="11265" y="17674"/>
                </a:cubicBezTo>
                <a:cubicBezTo>
                  <a:pt x="11242" y="18386"/>
                  <a:pt x="11357" y="19147"/>
                  <a:pt x="11334" y="19547"/>
                </a:cubicBezTo>
                <a:cubicBezTo>
                  <a:pt x="11311" y="19946"/>
                  <a:pt x="11404" y="19984"/>
                  <a:pt x="11126" y="20071"/>
                </a:cubicBezTo>
                <a:cubicBezTo>
                  <a:pt x="10848" y="20158"/>
                  <a:pt x="10141" y="20133"/>
                  <a:pt x="9666" y="20071"/>
                </a:cubicBezTo>
                <a:cubicBezTo>
                  <a:pt x="9190" y="20009"/>
                  <a:pt x="8275" y="19696"/>
                  <a:pt x="8275" y="19696"/>
                </a:cubicBezTo>
                <a:cubicBezTo>
                  <a:pt x="7823" y="19572"/>
                  <a:pt x="7325" y="19297"/>
                  <a:pt x="6954" y="19322"/>
                </a:cubicBezTo>
                <a:cubicBezTo>
                  <a:pt x="6583" y="19347"/>
                  <a:pt x="6583" y="19509"/>
                  <a:pt x="6050" y="19846"/>
                </a:cubicBezTo>
                <a:cubicBezTo>
                  <a:pt x="5517" y="20183"/>
                  <a:pt x="4208" y="21132"/>
                  <a:pt x="3756" y="21344"/>
                </a:cubicBezTo>
                <a:cubicBezTo>
                  <a:pt x="3304" y="21557"/>
                  <a:pt x="3246" y="21594"/>
                  <a:pt x="3339" y="21120"/>
                </a:cubicBezTo>
                <a:cubicBezTo>
                  <a:pt x="3431" y="20645"/>
                  <a:pt x="4150" y="19047"/>
                  <a:pt x="4312" y="18498"/>
                </a:cubicBezTo>
                <a:cubicBezTo>
                  <a:pt x="4474" y="17949"/>
                  <a:pt x="4463" y="18049"/>
                  <a:pt x="4312" y="17824"/>
                </a:cubicBezTo>
                <a:cubicBezTo>
                  <a:pt x="4161" y="17599"/>
                  <a:pt x="3825" y="17524"/>
                  <a:pt x="3408" y="17150"/>
                </a:cubicBezTo>
                <a:cubicBezTo>
                  <a:pt x="2991" y="16775"/>
                  <a:pt x="2284" y="16214"/>
                  <a:pt x="1809" y="15577"/>
                </a:cubicBezTo>
                <a:cubicBezTo>
                  <a:pt x="1334" y="14940"/>
                  <a:pt x="859" y="14303"/>
                  <a:pt x="557" y="13330"/>
                </a:cubicBezTo>
                <a:cubicBezTo>
                  <a:pt x="256" y="12356"/>
                  <a:pt x="-22" y="10858"/>
                  <a:pt x="1" y="9734"/>
                </a:cubicBezTo>
                <a:cubicBezTo>
                  <a:pt x="24" y="8611"/>
                  <a:pt x="256" y="7625"/>
                  <a:pt x="696" y="6589"/>
                </a:cubicBezTo>
                <a:cubicBezTo>
                  <a:pt x="1137" y="5552"/>
                  <a:pt x="2110" y="4354"/>
                  <a:pt x="2643" y="3667"/>
                </a:cubicBezTo>
                <a:cubicBezTo>
                  <a:pt x="3350" y="2856"/>
                  <a:pt x="4127" y="2257"/>
                  <a:pt x="4938" y="1720"/>
                </a:cubicBezTo>
                <a:cubicBezTo>
                  <a:pt x="5749" y="1183"/>
                  <a:pt x="6676" y="721"/>
                  <a:pt x="7510" y="447"/>
                </a:cubicBezTo>
                <a:cubicBezTo>
                  <a:pt x="8345" y="172"/>
                  <a:pt x="9144" y="134"/>
                  <a:pt x="9944" y="72"/>
                </a:cubicBezTo>
                <a:cubicBezTo>
                  <a:pt x="10343" y="41"/>
                  <a:pt x="10708" y="10"/>
                  <a:pt x="11087" y="2"/>
                </a:cubicBezTo>
                <a:close/>
              </a:path>
            </a:pathLst>
          </a:cu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31" name="Shape 331"/>
          <p:cNvSpPr/>
          <p:nvPr/>
        </p:nvSpPr>
        <p:spPr>
          <a:xfrm>
            <a:off x="6751637" y="2600324"/>
            <a:ext cx="238126" cy="1889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665" y="5872"/>
                </a:moveTo>
                <a:cubicBezTo>
                  <a:pt x="13849" y="5872"/>
                  <a:pt x="13187" y="6657"/>
                  <a:pt x="13187" y="7627"/>
                </a:cubicBezTo>
                <a:cubicBezTo>
                  <a:pt x="13187" y="8596"/>
                  <a:pt x="13849" y="9382"/>
                  <a:pt x="14665" y="9382"/>
                </a:cubicBezTo>
                <a:cubicBezTo>
                  <a:pt x="15481" y="9382"/>
                  <a:pt x="16143" y="8596"/>
                  <a:pt x="16143" y="7627"/>
                </a:cubicBezTo>
                <a:cubicBezTo>
                  <a:pt x="16143" y="6657"/>
                  <a:pt x="15481" y="5872"/>
                  <a:pt x="14665" y="5872"/>
                </a:cubicBezTo>
                <a:close/>
                <a:moveTo>
                  <a:pt x="7162" y="5872"/>
                </a:moveTo>
                <a:cubicBezTo>
                  <a:pt x="6346" y="5872"/>
                  <a:pt x="5684" y="6657"/>
                  <a:pt x="5684" y="7627"/>
                </a:cubicBezTo>
                <a:cubicBezTo>
                  <a:pt x="5684" y="8596"/>
                  <a:pt x="6346" y="9382"/>
                  <a:pt x="7162" y="9382"/>
                </a:cubicBezTo>
                <a:cubicBezTo>
                  <a:pt x="7978" y="9382"/>
                  <a:pt x="8640" y="8596"/>
                  <a:pt x="8640" y="7627"/>
                </a:cubicBezTo>
                <a:cubicBezTo>
                  <a:pt x="8640" y="6657"/>
                  <a:pt x="7978" y="5872"/>
                  <a:pt x="7162" y="5872"/>
                </a:cubicBezTo>
                <a:close/>
                <a:moveTo>
                  <a:pt x="10800" y="0"/>
                </a:move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332" name="314.png" descr="E:\PPT\0。图片\PNG\2、win7风格\灰色超全扁平化图标\314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2508250" y="2349500"/>
            <a:ext cx="696913" cy="590550"/>
          </a:xfrm>
          <a:prstGeom prst="rect">
            <a:avLst/>
          </a:prstGeom>
          <a:ln w="12700">
            <a:miter lim="400000"/>
          </a:ln>
        </p:spPr>
      </p:pic>
      <p:pic>
        <p:nvPicPr>
          <p:cNvPr id="333" name="image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11496675" y="5965825"/>
            <a:ext cx="684213" cy="719138"/>
          </a:xfrm>
          <a:prstGeom prst="rect">
            <a:avLst/>
          </a:prstGeom>
          <a:ln w="12700">
            <a:miter lim="400000"/>
          </a:ln>
        </p:spPr>
      </p:pic>
      <p:sp>
        <p:nvSpPr>
          <p:cNvPr id="334" name="Shape 334"/>
          <p:cNvSpPr/>
          <p:nvPr/>
        </p:nvSpPr>
        <p:spPr>
          <a:xfrm>
            <a:off x="615950" y="1762125"/>
            <a:ext cx="2192338" cy="369888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5" name="Shape 335"/>
          <p:cNvSpPr/>
          <p:nvPr/>
        </p:nvSpPr>
        <p:spPr>
          <a:xfrm>
            <a:off x="584200" y="1771650"/>
            <a:ext cx="226695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6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交通公共安全管理系统</a:t>
            </a:r>
          </a:p>
        </p:txBody>
      </p:sp>
      <p:sp>
        <p:nvSpPr>
          <p:cNvPr id="336" name="Shape 336"/>
          <p:cNvSpPr/>
          <p:nvPr/>
        </p:nvSpPr>
        <p:spPr>
          <a:xfrm>
            <a:off x="1231900" y="3081337"/>
            <a:ext cx="971550" cy="345441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A6A6A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红绿灯</a:t>
            </a:r>
          </a:p>
        </p:txBody>
      </p:sp>
      <p:sp>
        <p:nvSpPr>
          <p:cNvPr id="337" name="Shape 337"/>
          <p:cNvSpPr/>
          <p:nvPr/>
        </p:nvSpPr>
        <p:spPr>
          <a:xfrm>
            <a:off x="722312" y="5197475"/>
            <a:ext cx="2085976" cy="345440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A6A6A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摄像头、测速系统</a:t>
            </a:r>
          </a:p>
        </p:txBody>
      </p:sp>
      <p:sp>
        <p:nvSpPr>
          <p:cNvPr id="338" name="Shape 338"/>
          <p:cNvSpPr/>
          <p:nvPr/>
        </p:nvSpPr>
        <p:spPr>
          <a:xfrm>
            <a:off x="7013575" y="3763962"/>
            <a:ext cx="955675" cy="1"/>
          </a:xfrm>
          <a:prstGeom prst="line">
            <a:avLst/>
          </a:prstGeom>
          <a:ln w="12700">
            <a:solidFill>
              <a:srgbClr val="404040"/>
            </a:solidFill>
            <a:prstDash val="dash"/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39" name="Shape 339"/>
          <p:cNvSpPr/>
          <p:nvPr/>
        </p:nvSpPr>
        <p:spPr>
          <a:xfrm>
            <a:off x="887412" y="3516312"/>
            <a:ext cx="373063" cy="379413"/>
          </a:xfrm>
          <a:prstGeom prst="ellipse">
            <a:avLst/>
          </a:prstGeom>
          <a:solidFill>
            <a:srgbClr val="FF00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0" name="Shape 340"/>
          <p:cNvSpPr/>
          <p:nvPr/>
        </p:nvSpPr>
        <p:spPr>
          <a:xfrm>
            <a:off x="1541462" y="3513137"/>
            <a:ext cx="371476" cy="381001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1" name="Shape 341"/>
          <p:cNvSpPr/>
          <p:nvPr/>
        </p:nvSpPr>
        <p:spPr>
          <a:xfrm>
            <a:off x="2193925" y="3513137"/>
            <a:ext cx="373063" cy="381001"/>
          </a:xfrm>
          <a:prstGeom prst="ellipse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2" name="Shape 342"/>
          <p:cNvSpPr/>
          <p:nvPr/>
        </p:nvSpPr>
        <p:spPr>
          <a:xfrm>
            <a:off x="7021512" y="4632325"/>
            <a:ext cx="1" cy="639763"/>
          </a:xfrm>
          <a:prstGeom prst="line">
            <a:avLst/>
          </a:prstGeom>
          <a:ln w="12700">
            <a:solidFill>
              <a:srgbClr val="404040"/>
            </a:solidFill>
            <a:prstDash val="dash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43" name="Shape 343"/>
          <p:cNvSpPr/>
          <p:nvPr/>
        </p:nvSpPr>
        <p:spPr>
          <a:xfrm>
            <a:off x="7546975" y="5463857"/>
            <a:ext cx="409576" cy="1"/>
          </a:xfrm>
          <a:prstGeom prst="line">
            <a:avLst/>
          </a:prstGeom>
          <a:ln w="12700">
            <a:solidFill>
              <a:srgbClr val="404040"/>
            </a:solidFill>
            <a:prstDash val="dash"/>
          </a:ln>
        </p:spPr>
        <p:txBody>
          <a:bodyPr lIns="45719" rIns="45719"/>
          <a:lstStyle/>
          <a:p>
            <a:pPr/>
          </a:p>
        </p:txBody>
      </p:sp>
      <p:sp>
        <p:nvSpPr>
          <p:cNvPr id="344" name="Shape 344"/>
          <p:cNvSpPr/>
          <p:nvPr/>
        </p:nvSpPr>
        <p:spPr>
          <a:xfrm>
            <a:off x="7956550" y="3763962"/>
            <a:ext cx="0" cy="1698626"/>
          </a:xfrm>
          <a:prstGeom prst="line">
            <a:avLst/>
          </a:prstGeom>
          <a:ln w="12700">
            <a:solidFill>
              <a:srgbClr val="404040"/>
            </a:solidFill>
            <a:prstDash val="dash"/>
          </a:ln>
        </p:spPr>
        <p:txBody>
          <a:bodyPr lIns="45719" rIns="45719"/>
          <a:lstStyle/>
          <a:p>
            <a:pPr/>
          </a:p>
        </p:txBody>
      </p:sp>
      <p:sp>
        <p:nvSpPr>
          <p:cNvPr id="345" name="Shape 345"/>
          <p:cNvSpPr/>
          <p:nvPr/>
        </p:nvSpPr>
        <p:spPr>
          <a:xfrm flipH="1">
            <a:off x="3527425" y="4413250"/>
            <a:ext cx="407988" cy="0"/>
          </a:xfrm>
          <a:prstGeom prst="line">
            <a:avLst/>
          </a:prstGeom>
          <a:ln w="12700">
            <a:solidFill>
              <a:srgbClr val="404040"/>
            </a:solidFill>
            <a:prstDash val="dash"/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46" name="Shape 346"/>
          <p:cNvSpPr/>
          <p:nvPr/>
        </p:nvSpPr>
        <p:spPr>
          <a:xfrm flipH="1">
            <a:off x="4659312" y="4424362"/>
            <a:ext cx="409576" cy="1"/>
          </a:xfrm>
          <a:prstGeom prst="line">
            <a:avLst/>
          </a:prstGeom>
          <a:ln w="12700">
            <a:solidFill>
              <a:srgbClr val="404040"/>
            </a:solidFill>
            <a:prstDash val="dash"/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47" name="Shape 347"/>
          <p:cNvSpPr/>
          <p:nvPr/>
        </p:nvSpPr>
        <p:spPr>
          <a:xfrm flipH="1">
            <a:off x="5738812" y="4413250"/>
            <a:ext cx="715963" cy="0"/>
          </a:xfrm>
          <a:prstGeom prst="line">
            <a:avLst/>
          </a:prstGeom>
          <a:ln w="12700">
            <a:solidFill>
              <a:srgbClr val="404040"/>
            </a:solidFill>
            <a:prstDash val="dash"/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48" name="Shape 348"/>
          <p:cNvSpPr/>
          <p:nvPr/>
        </p:nvSpPr>
        <p:spPr>
          <a:xfrm flipV="1">
            <a:off x="6229350" y="4090987"/>
            <a:ext cx="0" cy="1171576"/>
          </a:xfrm>
          <a:prstGeom prst="line">
            <a:avLst/>
          </a:prstGeom>
          <a:ln w="12700">
            <a:solidFill>
              <a:srgbClr val="404040"/>
            </a:solidFill>
            <a:prstDash val="dash"/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49" name="Shape 349"/>
          <p:cNvSpPr/>
          <p:nvPr/>
        </p:nvSpPr>
        <p:spPr>
          <a:xfrm>
            <a:off x="3852862" y="1757362"/>
            <a:ext cx="3441701" cy="369888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0" name="Shape 350"/>
          <p:cNvSpPr/>
          <p:nvPr/>
        </p:nvSpPr>
        <p:spPr>
          <a:xfrm>
            <a:off x="3724275" y="1771650"/>
            <a:ext cx="3687763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6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建筑公共安全风险评估及追溯工具</a:t>
            </a:r>
          </a:p>
        </p:txBody>
      </p:sp>
      <p:sp>
        <p:nvSpPr>
          <p:cNvPr id="351" name="Shape 351"/>
          <p:cNvSpPr/>
          <p:nvPr/>
        </p:nvSpPr>
        <p:spPr>
          <a:xfrm>
            <a:off x="2416175" y="2190750"/>
            <a:ext cx="873125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200">
                <a:solidFill>
                  <a:srgbClr val="FFC00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本质安全</a:t>
            </a:r>
          </a:p>
        </p:txBody>
      </p:sp>
      <p:sp>
        <p:nvSpPr>
          <p:cNvPr id="352" name="Shape 352"/>
          <p:cNvSpPr/>
          <p:nvPr/>
        </p:nvSpPr>
        <p:spPr>
          <a:xfrm>
            <a:off x="766762" y="1012825"/>
            <a:ext cx="6948488" cy="599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8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预防服务：为每个场所免费提供红绿灯系统 </a:t>
            </a:r>
          </a:p>
        </p:txBody>
      </p:sp>
      <p:sp>
        <p:nvSpPr>
          <p:cNvPr id="353" name="Shape 353"/>
          <p:cNvSpPr/>
          <p:nvPr/>
        </p:nvSpPr>
        <p:spPr>
          <a:xfrm>
            <a:off x="2387600" y="2849562"/>
            <a:ext cx="94932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200">
                <a:solidFill>
                  <a:srgbClr val="FFC00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霍桑效应</a:t>
            </a:r>
          </a:p>
        </p:txBody>
      </p:sp>
      <p:sp>
        <p:nvSpPr>
          <p:cNvPr id="354" name="Shape 354"/>
          <p:cNvSpPr/>
          <p:nvPr/>
        </p:nvSpPr>
        <p:spPr>
          <a:xfrm>
            <a:off x="9553574" y="2070100"/>
            <a:ext cx="1120777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建筑管理单位</a:t>
            </a:r>
          </a:p>
        </p:txBody>
      </p:sp>
      <p:grpSp>
        <p:nvGrpSpPr>
          <p:cNvPr id="357" name="Group 357"/>
          <p:cNvGrpSpPr/>
          <p:nvPr/>
        </p:nvGrpSpPr>
        <p:grpSpPr>
          <a:xfrm>
            <a:off x="7635875" y="4827587"/>
            <a:ext cx="622300" cy="495301"/>
            <a:chOff x="0" y="0"/>
            <a:chExt cx="622300" cy="495300"/>
          </a:xfrm>
        </p:grpSpPr>
        <p:sp>
          <p:nvSpPr>
            <p:cNvPr id="355" name="Shape 355"/>
            <p:cNvSpPr/>
            <p:nvPr/>
          </p:nvSpPr>
          <p:spPr>
            <a:xfrm>
              <a:off x="0" y="0"/>
              <a:ext cx="622300" cy="495300"/>
            </a:xfrm>
            <a:prstGeom prst="rect">
              <a:avLst/>
            </a:prstGeom>
            <a:solidFill>
              <a:srgbClr val="404040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356" name="Shape 356"/>
            <p:cNvSpPr/>
            <p:nvPr/>
          </p:nvSpPr>
          <p:spPr>
            <a:xfrm>
              <a:off x="0" y="81279"/>
              <a:ext cx="622300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6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APP</a:t>
              </a:r>
            </a:p>
          </p:txBody>
        </p:sp>
      </p:grpSp>
      <p:sp>
        <p:nvSpPr>
          <p:cNvPr id="358" name="Shape 358"/>
          <p:cNvSpPr/>
          <p:nvPr/>
        </p:nvSpPr>
        <p:spPr>
          <a:xfrm flipV="1">
            <a:off x="8407400" y="1084262"/>
            <a:ext cx="0" cy="4481513"/>
          </a:xfrm>
          <a:prstGeom prst="line">
            <a:avLst/>
          </a:prstGeom>
          <a:ln w="12700">
            <a:solidFill>
              <a:srgbClr val="26262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59" name="Shape 359"/>
          <p:cNvSpPr/>
          <p:nvPr/>
        </p:nvSpPr>
        <p:spPr>
          <a:xfrm>
            <a:off x="3046412" y="3532187"/>
            <a:ext cx="914401" cy="506413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0" name="Shape 360"/>
          <p:cNvSpPr/>
          <p:nvPr/>
        </p:nvSpPr>
        <p:spPr>
          <a:xfrm>
            <a:off x="3100387" y="3530123"/>
            <a:ext cx="798513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 sz="1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风险偏差补偿机制</a:t>
            </a:r>
          </a:p>
        </p:txBody>
      </p:sp>
      <p:sp>
        <p:nvSpPr>
          <p:cNvPr id="361" name="Shape 361"/>
          <p:cNvSpPr/>
          <p:nvPr/>
        </p:nvSpPr>
        <p:spPr>
          <a:xfrm>
            <a:off x="3852862" y="3133725"/>
            <a:ext cx="1" cy="422276"/>
          </a:xfrm>
          <a:prstGeom prst="line">
            <a:avLst/>
          </a:prstGeom>
          <a:ln w="12700">
            <a:solidFill>
              <a:srgbClr val="404040"/>
            </a:solidFill>
            <a:prstDash val="dash"/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62" name="Shape 362"/>
          <p:cNvSpPr/>
          <p:nvPr/>
        </p:nvSpPr>
        <p:spPr>
          <a:xfrm>
            <a:off x="3421062" y="2765425"/>
            <a:ext cx="936626" cy="377825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3" name="Shape 363"/>
          <p:cNvSpPr/>
          <p:nvPr/>
        </p:nvSpPr>
        <p:spPr>
          <a:xfrm>
            <a:off x="3316287" y="2792729"/>
            <a:ext cx="112395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 sz="1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单位安全信用</a:t>
            </a:r>
          </a:p>
        </p:txBody>
      </p:sp>
      <p:sp>
        <p:nvSpPr>
          <p:cNvPr id="364" name="Shape 364"/>
          <p:cNvSpPr/>
          <p:nvPr/>
        </p:nvSpPr>
        <p:spPr>
          <a:xfrm>
            <a:off x="3430587" y="2330450"/>
            <a:ext cx="936626" cy="377825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5" name="Shape 365"/>
          <p:cNvSpPr/>
          <p:nvPr/>
        </p:nvSpPr>
        <p:spPr>
          <a:xfrm>
            <a:off x="3324225" y="2367279"/>
            <a:ext cx="11112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 sz="1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个人安全信用</a:t>
            </a:r>
          </a:p>
        </p:txBody>
      </p:sp>
      <p:sp>
        <p:nvSpPr>
          <p:cNvPr id="366" name="Shape 366"/>
          <p:cNvSpPr/>
          <p:nvPr/>
        </p:nvSpPr>
        <p:spPr>
          <a:xfrm>
            <a:off x="2986087" y="3478212"/>
            <a:ext cx="4135438" cy="603251"/>
          </a:xfrm>
          <a:prstGeom prst="rect">
            <a:avLst/>
          </a:prstGeom>
          <a:ln w="25400">
            <a:solidFill>
              <a:srgbClr val="FFC000"/>
            </a:solidFill>
            <a:prstDash val="sysDot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</a:defRPr>
            </a:pPr>
          </a:p>
        </p:txBody>
      </p:sp>
      <p:sp>
        <p:nvSpPr>
          <p:cNvPr id="367" name="Shape 367"/>
          <p:cNvSpPr/>
          <p:nvPr/>
        </p:nvSpPr>
        <p:spPr>
          <a:xfrm flipV="1">
            <a:off x="4021137" y="3482974"/>
            <a:ext cx="1588" cy="585789"/>
          </a:xfrm>
          <a:prstGeom prst="line">
            <a:avLst/>
          </a:prstGeom>
          <a:ln w="12700">
            <a:solidFill>
              <a:srgbClr val="FFC000"/>
            </a:solidFill>
            <a:prstDash val="sysDash"/>
          </a:ln>
        </p:spPr>
        <p:txBody>
          <a:bodyPr lIns="45719" rIns="45719"/>
          <a:lstStyle/>
          <a:p>
            <a:pPr/>
          </a:p>
        </p:txBody>
      </p:sp>
      <p:pic>
        <p:nvPicPr>
          <p:cNvPr id="368" name="image.png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9772650" y="2487612"/>
            <a:ext cx="669925" cy="682626"/>
          </a:xfrm>
          <a:prstGeom prst="rect">
            <a:avLst/>
          </a:prstGeom>
          <a:ln w="12700">
            <a:miter lim="400000"/>
          </a:ln>
        </p:spPr>
      </p:pic>
      <p:sp>
        <p:nvSpPr>
          <p:cNvPr id="369" name="Shape 369"/>
          <p:cNvSpPr/>
          <p:nvPr/>
        </p:nvSpPr>
        <p:spPr>
          <a:xfrm>
            <a:off x="9553574" y="1652587"/>
            <a:ext cx="1120777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建筑使用单位</a:t>
            </a:r>
          </a:p>
        </p:txBody>
      </p:sp>
      <p:sp>
        <p:nvSpPr>
          <p:cNvPr id="370" name="Shape 370"/>
          <p:cNvSpPr/>
          <p:nvPr/>
        </p:nvSpPr>
        <p:spPr>
          <a:xfrm>
            <a:off x="9305925" y="4465637"/>
            <a:ext cx="1595438" cy="599441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A6A6A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为建筑公共安全管理服务</a:t>
            </a:r>
          </a:p>
        </p:txBody>
      </p:sp>
      <p:sp>
        <p:nvSpPr>
          <p:cNvPr id="371" name="Shape 371"/>
          <p:cNvSpPr/>
          <p:nvPr/>
        </p:nvSpPr>
        <p:spPr>
          <a:xfrm>
            <a:off x="2933700" y="4729162"/>
            <a:ext cx="596900" cy="352426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2" name="Shape 372"/>
          <p:cNvSpPr/>
          <p:nvPr/>
        </p:nvSpPr>
        <p:spPr>
          <a:xfrm>
            <a:off x="2955925" y="4746942"/>
            <a:ext cx="57467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 sz="1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个人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8" grpId="1"/>
      <p:bldP build="whole" bldLvl="1" animBg="1" rev="0" advAuto="0" spid="288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/>
        </p:nvSpPr>
        <p:spPr>
          <a:xfrm flipH="1">
            <a:off x="5715000" y="2314575"/>
            <a:ext cx="1588" cy="342900"/>
          </a:xfrm>
          <a:prstGeom prst="line">
            <a:avLst/>
          </a:prstGeom>
          <a:ln w="12700">
            <a:solidFill>
              <a:srgbClr val="404040"/>
            </a:solidFill>
            <a:prstDash val="dash"/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75" name="Shape 375"/>
          <p:cNvSpPr/>
          <p:nvPr/>
        </p:nvSpPr>
        <p:spPr>
          <a:xfrm flipV="1">
            <a:off x="6500812" y="4354512"/>
            <a:ext cx="1" cy="1479551"/>
          </a:xfrm>
          <a:prstGeom prst="line">
            <a:avLst/>
          </a:prstGeom>
          <a:ln w="12700">
            <a:solidFill>
              <a:srgbClr val="404040"/>
            </a:solidFill>
            <a:prstDash val="dash"/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76" name="Shape 376"/>
          <p:cNvSpPr/>
          <p:nvPr/>
        </p:nvSpPr>
        <p:spPr>
          <a:xfrm flipH="1">
            <a:off x="6770687" y="4365625"/>
            <a:ext cx="1866901" cy="0"/>
          </a:xfrm>
          <a:prstGeom prst="line">
            <a:avLst/>
          </a:prstGeom>
          <a:ln w="12700">
            <a:solidFill>
              <a:srgbClr val="404040"/>
            </a:solidFill>
            <a:prstDash val="dash"/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77" name="Shape 377"/>
          <p:cNvSpPr/>
          <p:nvPr/>
        </p:nvSpPr>
        <p:spPr>
          <a:xfrm>
            <a:off x="6191250" y="3560762"/>
            <a:ext cx="660400" cy="1101726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8" name="Shape 378"/>
          <p:cNvSpPr/>
          <p:nvPr/>
        </p:nvSpPr>
        <p:spPr>
          <a:xfrm flipH="1" flipV="1">
            <a:off x="3370262" y="1684337"/>
            <a:ext cx="7256463" cy="1"/>
          </a:xfrm>
          <a:prstGeom prst="line">
            <a:avLst/>
          </a:prstGeom>
          <a:ln w="12700">
            <a:solidFill>
              <a:srgbClr val="404040"/>
            </a:solidFill>
            <a:prstDash val="dash"/>
          </a:ln>
        </p:spPr>
        <p:txBody>
          <a:bodyPr lIns="45719" rIns="45719"/>
          <a:lstStyle/>
          <a:p>
            <a:pPr/>
          </a:p>
        </p:txBody>
      </p:sp>
      <p:sp>
        <p:nvSpPr>
          <p:cNvPr id="379" name="Shape 379"/>
          <p:cNvSpPr/>
          <p:nvPr/>
        </p:nvSpPr>
        <p:spPr>
          <a:xfrm flipV="1">
            <a:off x="7721600" y="2246312"/>
            <a:ext cx="1588" cy="1093788"/>
          </a:xfrm>
          <a:prstGeom prst="line">
            <a:avLst/>
          </a:prstGeom>
          <a:ln w="12700">
            <a:solidFill>
              <a:srgbClr val="404040"/>
            </a:solidFill>
            <a:prstDash val="dash"/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0" name="Shape 380"/>
          <p:cNvSpPr/>
          <p:nvPr/>
        </p:nvSpPr>
        <p:spPr>
          <a:xfrm flipH="1">
            <a:off x="5910262" y="2740025"/>
            <a:ext cx="393701" cy="0"/>
          </a:xfrm>
          <a:prstGeom prst="line">
            <a:avLst/>
          </a:prstGeom>
          <a:ln w="12700">
            <a:solidFill>
              <a:srgbClr val="404040"/>
            </a:solidFill>
            <a:prstDash val="dash"/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1" name="Shape 381"/>
          <p:cNvSpPr/>
          <p:nvPr/>
        </p:nvSpPr>
        <p:spPr>
          <a:xfrm>
            <a:off x="6892925" y="1852612"/>
            <a:ext cx="965200" cy="442913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</a:p>
        </p:txBody>
      </p:sp>
      <p:sp>
        <p:nvSpPr>
          <p:cNvPr id="382" name="Shape 382"/>
          <p:cNvSpPr/>
          <p:nvPr/>
        </p:nvSpPr>
        <p:spPr>
          <a:xfrm flipH="1">
            <a:off x="2686050" y="5227637"/>
            <a:ext cx="6351" cy="636588"/>
          </a:xfrm>
          <a:prstGeom prst="line">
            <a:avLst/>
          </a:prstGeom>
          <a:ln w="12700">
            <a:solidFill>
              <a:srgbClr val="404040"/>
            </a:solidFill>
            <a:prstDash val="dash"/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3" name="Shape 383"/>
          <p:cNvSpPr/>
          <p:nvPr/>
        </p:nvSpPr>
        <p:spPr>
          <a:xfrm>
            <a:off x="9048750" y="4414837"/>
            <a:ext cx="0" cy="1428751"/>
          </a:xfrm>
          <a:prstGeom prst="line">
            <a:avLst/>
          </a:prstGeom>
          <a:ln w="12700">
            <a:solidFill>
              <a:srgbClr val="404040"/>
            </a:solidFill>
            <a:prstDash val="dash"/>
          </a:ln>
        </p:spPr>
        <p:txBody>
          <a:bodyPr lIns="45719" rIns="45719"/>
          <a:lstStyle/>
          <a:p>
            <a:pPr/>
          </a:p>
        </p:txBody>
      </p:sp>
      <p:sp>
        <p:nvSpPr>
          <p:cNvPr id="384" name="Shape 384"/>
          <p:cNvSpPr/>
          <p:nvPr/>
        </p:nvSpPr>
        <p:spPr>
          <a:xfrm flipH="1">
            <a:off x="5106987" y="4386262"/>
            <a:ext cx="1084264" cy="1"/>
          </a:xfrm>
          <a:prstGeom prst="line">
            <a:avLst/>
          </a:prstGeom>
          <a:ln w="12700">
            <a:solidFill>
              <a:srgbClr val="404040"/>
            </a:solidFill>
            <a:prstDash val="dash"/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5" name="Shape 385"/>
          <p:cNvSpPr/>
          <p:nvPr/>
        </p:nvSpPr>
        <p:spPr>
          <a:xfrm flipH="1">
            <a:off x="3471862" y="2528887"/>
            <a:ext cx="1271588" cy="1"/>
          </a:xfrm>
          <a:prstGeom prst="line">
            <a:avLst/>
          </a:prstGeom>
          <a:ln w="12700">
            <a:solidFill>
              <a:srgbClr val="404040"/>
            </a:solidFill>
            <a:prstDash val="dash"/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6" name="Shape 386"/>
          <p:cNvSpPr/>
          <p:nvPr/>
        </p:nvSpPr>
        <p:spPr>
          <a:xfrm flipH="1">
            <a:off x="3495675" y="2979737"/>
            <a:ext cx="1271588" cy="1"/>
          </a:xfrm>
          <a:prstGeom prst="line">
            <a:avLst/>
          </a:prstGeom>
          <a:ln w="12700">
            <a:solidFill>
              <a:srgbClr val="404040"/>
            </a:solidFill>
            <a:prstDash val="dash"/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7" name="Shape 387"/>
          <p:cNvSpPr/>
          <p:nvPr/>
        </p:nvSpPr>
        <p:spPr>
          <a:xfrm flipH="1" flipV="1">
            <a:off x="7270750" y="2925762"/>
            <a:ext cx="1588" cy="412751"/>
          </a:xfrm>
          <a:prstGeom prst="line">
            <a:avLst/>
          </a:prstGeom>
          <a:ln w="12700">
            <a:solidFill>
              <a:srgbClr val="404040"/>
            </a:solidFill>
            <a:prstDash val="dash"/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8" name="Shape 388"/>
          <p:cNvSpPr/>
          <p:nvPr/>
        </p:nvSpPr>
        <p:spPr>
          <a:xfrm>
            <a:off x="4760912" y="2462212"/>
            <a:ext cx="1182688" cy="568326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9" name="Shape 389"/>
          <p:cNvSpPr/>
          <p:nvPr/>
        </p:nvSpPr>
        <p:spPr>
          <a:xfrm>
            <a:off x="4759325" y="1862137"/>
            <a:ext cx="1176338" cy="469901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0" name="Shape 390"/>
          <p:cNvSpPr/>
          <p:nvPr/>
        </p:nvSpPr>
        <p:spPr>
          <a:xfrm>
            <a:off x="6956425" y="1924050"/>
            <a:ext cx="86995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监管辅助</a:t>
            </a:r>
          </a:p>
        </p:txBody>
      </p:sp>
      <p:sp>
        <p:nvSpPr>
          <p:cNvPr id="391" name="Shape 391"/>
          <p:cNvSpPr/>
          <p:nvPr/>
        </p:nvSpPr>
        <p:spPr>
          <a:xfrm>
            <a:off x="6065837" y="3838574"/>
            <a:ext cx="2311401" cy="39211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2" name="Shape 392"/>
          <p:cNvSpPr/>
          <p:nvPr/>
        </p:nvSpPr>
        <p:spPr>
          <a:xfrm>
            <a:off x="6303962" y="2430462"/>
            <a:ext cx="1060451" cy="600076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3" name="Shape 393"/>
          <p:cNvSpPr/>
          <p:nvPr/>
        </p:nvSpPr>
        <p:spPr>
          <a:xfrm flipH="1">
            <a:off x="2700337" y="5148262"/>
            <a:ext cx="2006601" cy="1"/>
          </a:xfrm>
          <a:prstGeom prst="line">
            <a:avLst/>
          </a:prstGeom>
          <a:ln w="12700">
            <a:solidFill>
              <a:srgbClr val="404040"/>
            </a:solidFill>
            <a:prstDash val="dash"/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94" name="Shape 394"/>
          <p:cNvSpPr/>
          <p:nvPr/>
        </p:nvSpPr>
        <p:spPr>
          <a:xfrm>
            <a:off x="7343775" y="5843587"/>
            <a:ext cx="1704975" cy="1"/>
          </a:xfrm>
          <a:prstGeom prst="line">
            <a:avLst/>
          </a:prstGeom>
          <a:ln w="12700">
            <a:solidFill>
              <a:srgbClr val="404040"/>
            </a:solidFill>
            <a:prstDash val="dash"/>
            <a:head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395" name="shadown.png" descr="C:\Users\Design\Documents\Edu\Product Launch\shadow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78387" y="5965825"/>
            <a:ext cx="762001" cy="719138"/>
          </a:xfrm>
          <a:prstGeom prst="rect">
            <a:avLst/>
          </a:prstGeom>
          <a:ln w="12700">
            <a:miter lim="400000"/>
          </a:ln>
        </p:spPr>
      </p:pic>
      <p:sp>
        <p:nvSpPr>
          <p:cNvPr id="396" name="Shape 396"/>
          <p:cNvSpPr/>
          <p:nvPr/>
        </p:nvSpPr>
        <p:spPr>
          <a:xfrm>
            <a:off x="635000" y="251078"/>
            <a:ext cx="3924300" cy="882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b="1" sz="49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解决方案</a:t>
            </a:r>
          </a:p>
        </p:txBody>
      </p:sp>
      <p:pic>
        <p:nvPicPr>
          <p:cNvPr id="397" name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91187" y="6170612"/>
            <a:ext cx="363538" cy="303213"/>
          </a:xfrm>
          <a:prstGeom prst="rect">
            <a:avLst/>
          </a:prstGeom>
          <a:ln w="12700">
            <a:miter lim="400000"/>
          </a:ln>
        </p:spPr>
      </p:pic>
      <p:pic>
        <p:nvPicPr>
          <p:cNvPr id="398" name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65862" y="6170612"/>
            <a:ext cx="363538" cy="303213"/>
          </a:xfrm>
          <a:prstGeom prst="rect">
            <a:avLst/>
          </a:prstGeom>
          <a:ln w="12700">
            <a:miter lim="400000"/>
          </a:ln>
        </p:spPr>
      </p:pic>
      <p:sp>
        <p:nvSpPr>
          <p:cNvPr id="399" name="Shape 399"/>
          <p:cNvSpPr/>
          <p:nvPr/>
        </p:nvSpPr>
        <p:spPr>
          <a:xfrm>
            <a:off x="5729287" y="6181725"/>
            <a:ext cx="188899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200">
                <a:solidFill>
                  <a:srgbClr val="FFC00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00" name="Shape 400"/>
          <p:cNvSpPr/>
          <p:nvPr/>
        </p:nvSpPr>
        <p:spPr>
          <a:xfrm>
            <a:off x="5951537" y="6181725"/>
            <a:ext cx="247983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i="1" sz="1200">
                <a:solidFill>
                  <a:srgbClr val="A6A6A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of</a:t>
            </a:r>
          </a:p>
        </p:txBody>
      </p:sp>
      <p:sp>
        <p:nvSpPr>
          <p:cNvPr id="401" name="Shape 401"/>
          <p:cNvSpPr/>
          <p:nvPr/>
        </p:nvSpPr>
        <p:spPr>
          <a:xfrm>
            <a:off x="6240462" y="6181725"/>
            <a:ext cx="273656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200">
                <a:solidFill>
                  <a:srgbClr val="7F7F7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13</a:t>
            </a:r>
          </a:p>
        </p:txBody>
      </p:sp>
      <p:pic>
        <p:nvPicPr>
          <p:cNvPr id="402" name="shadown.png" descr="C:\Users\Design\Documents\Edu\Product Launch\shadown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651625" y="5983287"/>
            <a:ext cx="763588" cy="720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03" name="btns.png" descr="C:\Users\Design\Documents\Edu\Product Launch\btns.png">
            <a:hlinkClick r:id="" invalidUrl="" action="ppaction://hlinkshowjump?jump=nextslide" tgtFrame="" tooltip="" history="1" highlightClick="0" endSnd="0"/>
          </p:cNvPr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648450" y="6251575"/>
            <a:ext cx="177800" cy="176213"/>
          </a:xfrm>
          <a:prstGeom prst="rect">
            <a:avLst/>
          </a:prstGeom>
          <a:ln w="12700">
            <a:miter lim="400000"/>
          </a:ln>
        </p:spPr>
      </p:pic>
      <p:pic>
        <p:nvPicPr>
          <p:cNvPr id="404" name="btns.png" descr="C:\Users\Design\Documents\Edu\Product Launch\btns.png">
            <a:hlinkClick r:id="" invalidUrl="" action="ppaction://hlinkshowjump?jump=previousslide" tgtFrame="" tooltip="" history="1" highlightClick="0" endSnd="0"/>
          </p:cNvPr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457825" y="6251575"/>
            <a:ext cx="176213" cy="176213"/>
          </a:xfrm>
          <a:prstGeom prst="rect">
            <a:avLst/>
          </a:prstGeom>
          <a:ln w="12700">
            <a:miter lim="400000"/>
          </a:ln>
        </p:spPr>
      </p:pic>
      <p:pic>
        <p:nvPicPr>
          <p:cNvPr id="405" name="shadown.png" descr="C:\Users\Design\Documents\Edu\Product Launch\shadown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662112" y="5756275"/>
            <a:ext cx="1193801" cy="1128713"/>
          </a:xfrm>
          <a:prstGeom prst="rect">
            <a:avLst/>
          </a:prstGeom>
          <a:ln w="12700">
            <a:miter lim="400000"/>
          </a:ln>
        </p:spPr>
      </p:pic>
      <p:sp>
        <p:nvSpPr>
          <p:cNvPr id="406" name="Shape 406"/>
          <p:cNvSpPr/>
          <p:nvPr/>
        </p:nvSpPr>
        <p:spPr>
          <a:xfrm>
            <a:off x="12700" y="6104254"/>
            <a:ext cx="1749425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 sz="2000">
                <a:solidFill>
                  <a:srgbClr val="A6A6A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安互保</a:t>
            </a:r>
          </a:p>
        </p:txBody>
      </p:sp>
      <p:sp>
        <p:nvSpPr>
          <p:cNvPr id="407" name="Shape 407"/>
          <p:cNvSpPr/>
          <p:nvPr/>
        </p:nvSpPr>
        <p:spPr>
          <a:xfrm>
            <a:off x="744537" y="1477962"/>
            <a:ext cx="10702926" cy="4603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CA00"/>
              </a:gs>
              <a:gs pos="25000">
                <a:srgbClr val="FFC000"/>
              </a:gs>
              <a:gs pos="100000">
                <a:srgbClr val="E46C0A"/>
              </a:gs>
            </a:gsLst>
            <a:lin ang="10800000"/>
          </a:gradFill>
          <a:ln w="25400">
            <a:solidFill>
              <a:srgbClr val="FFC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408" name="Shape 408"/>
          <p:cNvSpPr/>
          <p:nvPr/>
        </p:nvSpPr>
        <p:spPr>
          <a:xfrm>
            <a:off x="704850" y="1012825"/>
            <a:ext cx="10791825" cy="599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8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数据服务：用数据链接预防</a:t>
            </a:r>
            <a:r>
              <a:t>+</a:t>
            </a:r>
            <a:r>
              <a:t>保障，优化行业生态，实现帕累托改进 </a:t>
            </a:r>
          </a:p>
        </p:txBody>
      </p:sp>
      <p:pic>
        <p:nvPicPr>
          <p:cNvPr id="409" name="image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1496675" y="5965825"/>
            <a:ext cx="684213" cy="719138"/>
          </a:xfrm>
          <a:prstGeom prst="rect">
            <a:avLst/>
          </a:prstGeom>
          <a:ln w="12700">
            <a:miter lim="400000"/>
          </a:ln>
        </p:spPr>
      </p:pic>
      <p:sp>
        <p:nvSpPr>
          <p:cNvPr id="410" name="Shape 410"/>
          <p:cNvSpPr/>
          <p:nvPr/>
        </p:nvSpPr>
        <p:spPr>
          <a:xfrm>
            <a:off x="2166937" y="2720975"/>
            <a:ext cx="1068388" cy="523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2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第三方防灾服务供应商</a:t>
            </a:r>
          </a:p>
        </p:txBody>
      </p:sp>
      <p:sp>
        <p:nvSpPr>
          <p:cNvPr id="411" name="Shape 411"/>
          <p:cNvSpPr/>
          <p:nvPr/>
        </p:nvSpPr>
        <p:spPr>
          <a:xfrm>
            <a:off x="1992312" y="3154362"/>
            <a:ext cx="1385888" cy="1423988"/>
          </a:xfrm>
          <a:prstGeom prst="ellipse">
            <a:avLst/>
          </a:prstGeom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2" name="Shape 412"/>
          <p:cNvSpPr/>
          <p:nvPr/>
        </p:nvSpPr>
        <p:spPr>
          <a:xfrm>
            <a:off x="2141537" y="1957387"/>
            <a:ext cx="1046163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2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监管部门</a:t>
            </a:r>
          </a:p>
        </p:txBody>
      </p:sp>
      <p:sp>
        <p:nvSpPr>
          <p:cNvPr id="413" name="Shape 413"/>
          <p:cNvSpPr/>
          <p:nvPr/>
        </p:nvSpPr>
        <p:spPr>
          <a:xfrm>
            <a:off x="2166937" y="1943100"/>
            <a:ext cx="1012826" cy="280988"/>
          </a:xfrm>
          <a:prstGeom prst="rect">
            <a:avLst/>
          </a:prstGeom>
          <a:ln w="25400">
            <a:solidFill>
              <a:srgbClr val="FFC000"/>
            </a:solidFill>
            <a:prstDash val="sysDot"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</a:defRPr>
            </a:pPr>
          </a:p>
        </p:txBody>
      </p:sp>
      <p:sp>
        <p:nvSpPr>
          <p:cNvPr id="414" name="Shape 414"/>
          <p:cNvSpPr/>
          <p:nvPr/>
        </p:nvSpPr>
        <p:spPr>
          <a:xfrm>
            <a:off x="2135187" y="2741612"/>
            <a:ext cx="1090613" cy="446088"/>
          </a:xfrm>
          <a:prstGeom prst="rect">
            <a:avLst/>
          </a:prstGeom>
          <a:ln w="25400">
            <a:solidFill>
              <a:srgbClr val="FFC000"/>
            </a:solidFill>
            <a:prstDash val="sysDot"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</a:defRPr>
            </a:pPr>
          </a:p>
        </p:txBody>
      </p:sp>
      <p:sp>
        <p:nvSpPr>
          <p:cNvPr id="415" name="Shape 415"/>
          <p:cNvSpPr/>
          <p:nvPr/>
        </p:nvSpPr>
        <p:spPr>
          <a:xfrm>
            <a:off x="1993900" y="2368550"/>
            <a:ext cx="1400175" cy="280988"/>
          </a:xfrm>
          <a:prstGeom prst="rect">
            <a:avLst/>
          </a:prstGeom>
          <a:ln w="25400">
            <a:solidFill>
              <a:srgbClr val="FFC000"/>
            </a:solidFill>
            <a:prstDash val="sysDot"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</a:defRPr>
            </a:pPr>
          </a:p>
        </p:txBody>
      </p:sp>
      <p:sp>
        <p:nvSpPr>
          <p:cNvPr id="416" name="Shape 416"/>
          <p:cNvSpPr/>
          <p:nvPr/>
        </p:nvSpPr>
        <p:spPr>
          <a:xfrm>
            <a:off x="2397125" y="3529012"/>
            <a:ext cx="579438" cy="654051"/>
          </a:xfrm>
          <a:prstGeom prst="ellipse">
            <a:avLst/>
          </a:prstGeom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7" name="Shape 417"/>
          <p:cNvSpPr/>
          <p:nvPr/>
        </p:nvSpPr>
        <p:spPr>
          <a:xfrm>
            <a:off x="2100262" y="3284537"/>
            <a:ext cx="116522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2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相互保险组织</a:t>
            </a:r>
          </a:p>
        </p:txBody>
      </p:sp>
      <p:sp>
        <p:nvSpPr>
          <p:cNvPr id="418" name="Shape 418"/>
          <p:cNvSpPr/>
          <p:nvPr/>
        </p:nvSpPr>
        <p:spPr>
          <a:xfrm>
            <a:off x="2093912" y="3284537"/>
            <a:ext cx="1119188" cy="277813"/>
          </a:xfrm>
          <a:prstGeom prst="rect">
            <a:avLst/>
          </a:prstGeom>
          <a:ln w="25400">
            <a:solidFill>
              <a:srgbClr val="FFC000"/>
            </a:solidFill>
            <a:prstDash val="sysDot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9" name="Shape 419"/>
          <p:cNvSpPr/>
          <p:nvPr/>
        </p:nvSpPr>
        <p:spPr>
          <a:xfrm>
            <a:off x="1993900" y="2384425"/>
            <a:ext cx="1400175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2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设施设备供应商</a:t>
            </a:r>
          </a:p>
        </p:txBody>
      </p:sp>
      <p:sp>
        <p:nvSpPr>
          <p:cNvPr id="420" name="Shape 420"/>
          <p:cNvSpPr/>
          <p:nvPr/>
        </p:nvSpPr>
        <p:spPr>
          <a:xfrm>
            <a:off x="1577975" y="2725737"/>
            <a:ext cx="2224088" cy="2305051"/>
          </a:xfrm>
          <a:prstGeom prst="ellipse">
            <a:avLst/>
          </a:prstGeom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1" name="Shape 421"/>
          <p:cNvSpPr/>
          <p:nvPr/>
        </p:nvSpPr>
        <p:spPr>
          <a:xfrm>
            <a:off x="1108074" y="2273300"/>
            <a:ext cx="3136902" cy="3186113"/>
          </a:xfrm>
          <a:prstGeom prst="ellipse">
            <a:avLst/>
          </a:prstGeom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2" name="Shape 422"/>
          <p:cNvSpPr/>
          <p:nvPr/>
        </p:nvSpPr>
        <p:spPr>
          <a:xfrm flipV="1">
            <a:off x="6065837" y="1673224"/>
            <a:ext cx="1" cy="4170364"/>
          </a:xfrm>
          <a:prstGeom prst="line">
            <a:avLst/>
          </a:prstGeom>
          <a:ln w="12700">
            <a:solidFill>
              <a:srgbClr val="26262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23" name="Shape 423"/>
          <p:cNvSpPr/>
          <p:nvPr/>
        </p:nvSpPr>
        <p:spPr>
          <a:xfrm flipH="1">
            <a:off x="5929312" y="2093912"/>
            <a:ext cx="930276" cy="1"/>
          </a:xfrm>
          <a:prstGeom prst="line">
            <a:avLst/>
          </a:prstGeom>
          <a:ln w="12700">
            <a:solidFill>
              <a:srgbClr val="404040"/>
            </a:solidFill>
            <a:prstDash val="dash"/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24" name="Shape 424"/>
          <p:cNvSpPr/>
          <p:nvPr/>
        </p:nvSpPr>
        <p:spPr>
          <a:xfrm>
            <a:off x="4746625" y="2519362"/>
            <a:ext cx="1166813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增加生意量</a:t>
            </a:r>
          </a:p>
          <a:p>
            <a:pPr algn="ctr">
              <a:defRPr sz="1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防灾减灾服务</a:t>
            </a:r>
          </a:p>
        </p:txBody>
      </p:sp>
      <p:sp>
        <p:nvSpPr>
          <p:cNvPr id="425" name="Shape 425"/>
          <p:cNvSpPr/>
          <p:nvPr/>
        </p:nvSpPr>
        <p:spPr>
          <a:xfrm>
            <a:off x="7070725" y="3906837"/>
            <a:ext cx="8699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 风险控制</a:t>
            </a:r>
          </a:p>
        </p:txBody>
      </p:sp>
      <p:sp>
        <p:nvSpPr>
          <p:cNvPr id="426" name="Shape 426"/>
          <p:cNvSpPr/>
          <p:nvPr/>
        </p:nvSpPr>
        <p:spPr>
          <a:xfrm flipV="1">
            <a:off x="5722937" y="4030662"/>
            <a:ext cx="1430338" cy="1588"/>
          </a:xfrm>
          <a:prstGeom prst="line">
            <a:avLst/>
          </a:prstGeom>
          <a:ln w="12700">
            <a:solidFill>
              <a:srgbClr val="404040"/>
            </a:solidFill>
            <a:prstDash val="dash"/>
          </a:ln>
        </p:spPr>
        <p:txBody>
          <a:bodyPr lIns="45719" rIns="45719"/>
          <a:lstStyle/>
          <a:p>
            <a:pPr/>
          </a:p>
        </p:txBody>
      </p:sp>
      <p:sp>
        <p:nvSpPr>
          <p:cNvPr id="427" name="Shape 427"/>
          <p:cNvSpPr/>
          <p:nvPr/>
        </p:nvSpPr>
        <p:spPr>
          <a:xfrm>
            <a:off x="9844087" y="3030537"/>
            <a:ext cx="1630363" cy="596901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8" name="Shape 428"/>
          <p:cNvSpPr/>
          <p:nvPr/>
        </p:nvSpPr>
        <p:spPr>
          <a:xfrm>
            <a:off x="9844087" y="3087687"/>
            <a:ext cx="1630363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建筑公共安全</a:t>
            </a:r>
          </a:p>
          <a:p>
            <a:pPr algn="ctr">
              <a:defRPr sz="1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风险管理市场化</a:t>
            </a:r>
          </a:p>
        </p:txBody>
      </p:sp>
      <p:sp>
        <p:nvSpPr>
          <p:cNvPr id="429" name="Shape 429"/>
          <p:cNvSpPr/>
          <p:nvPr/>
        </p:nvSpPr>
        <p:spPr>
          <a:xfrm rot="5400000">
            <a:off x="3226593" y="3247231"/>
            <a:ext cx="358776" cy="354013"/>
          </a:xfrm>
          <a:prstGeom prst="triangl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 i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430" name="Shape 430"/>
          <p:cNvSpPr/>
          <p:nvPr/>
        </p:nvSpPr>
        <p:spPr>
          <a:xfrm rot="5400000">
            <a:off x="3239293" y="2799556"/>
            <a:ext cx="358776" cy="354013"/>
          </a:xfrm>
          <a:prstGeom prst="triangl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 i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431" name="Shape 431"/>
          <p:cNvSpPr/>
          <p:nvPr/>
        </p:nvSpPr>
        <p:spPr>
          <a:xfrm rot="5400000">
            <a:off x="3415506" y="2337593"/>
            <a:ext cx="358776" cy="354014"/>
          </a:xfrm>
          <a:prstGeom prst="triangl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 i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432" name="Shape 432"/>
          <p:cNvSpPr/>
          <p:nvPr/>
        </p:nvSpPr>
        <p:spPr>
          <a:xfrm flipH="1">
            <a:off x="3471862" y="2093912"/>
            <a:ext cx="1271588" cy="1"/>
          </a:xfrm>
          <a:prstGeom prst="line">
            <a:avLst/>
          </a:prstGeom>
          <a:ln w="12700">
            <a:solidFill>
              <a:srgbClr val="404040"/>
            </a:solidFill>
            <a:prstDash val="dash"/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33" name="Shape 433"/>
          <p:cNvSpPr/>
          <p:nvPr/>
        </p:nvSpPr>
        <p:spPr>
          <a:xfrm>
            <a:off x="2182812" y="1550987"/>
            <a:ext cx="1046163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2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政府部门</a:t>
            </a:r>
          </a:p>
        </p:txBody>
      </p:sp>
      <p:sp>
        <p:nvSpPr>
          <p:cNvPr id="434" name="Shape 434"/>
          <p:cNvSpPr/>
          <p:nvPr/>
        </p:nvSpPr>
        <p:spPr>
          <a:xfrm>
            <a:off x="2181225" y="1544637"/>
            <a:ext cx="1012825" cy="280988"/>
          </a:xfrm>
          <a:prstGeom prst="rect">
            <a:avLst/>
          </a:prstGeom>
          <a:ln w="25400">
            <a:solidFill>
              <a:srgbClr val="FFC000"/>
            </a:solidFill>
            <a:prstDash val="sysDot"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</a:defRPr>
            </a:pPr>
          </a:p>
        </p:txBody>
      </p:sp>
      <p:sp>
        <p:nvSpPr>
          <p:cNvPr id="435" name="Shape 435"/>
          <p:cNvSpPr/>
          <p:nvPr/>
        </p:nvSpPr>
        <p:spPr>
          <a:xfrm rot="5400000">
            <a:off x="3178968" y="1920081"/>
            <a:ext cx="358776" cy="354013"/>
          </a:xfrm>
          <a:prstGeom prst="triangl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 i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436" name="Shape 436"/>
          <p:cNvSpPr/>
          <p:nvPr/>
        </p:nvSpPr>
        <p:spPr>
          <a:xfrm>
            <a:off x="4838700" y="1866900"/>
            <a:ext cx="1020763" cy="523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提高监管</a:t>
            </a:r>
          </a:p>
          <a:p>
            <a:pPr algn="ctr">
              <a:defRPr sz="1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质量和效率</a:t>
            </a:r>
          </a:p>
        </p:txBody>
      </p:sp>
      <p:sp>
        <p:nvSpPr>
          <p:cNvPr id="437" name="Shape 437"/>
          <p:cNvSpPr/>
          <p:nvPr/>
        </p:nvSpPr>
        <p:spPr>
          <a:xfrm>
            <a:off x="9421812" y="3422650"/>
            <a:ext cx="390526" cy="0"/>
          </a:xfrm>
          <a:prstGeom prst="line">
            <a:avLst/>
          </a:prstGeom>
          <a:ln w="12700">
            <a:solidFill>
              <a:srgbClr val="404040"/>
            </a:solidFill>
            <a:prstDash val="dash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38" name="Shape 438"/>
          <p:cNvSpPr/>
          <p:nvPr/>
        </p:nvSpPr>
        <p:spPr>
          <a:xfrm>
            <a:off x="6402387" y="2590800"/>
            <a:ext cx="869951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行业电商</a:t>
            </a:r>
          </a:p>
        </p:txBody>
      </p:sp>
      <p:sp>
        <p:nvSpPr>
          <p:cNvPr id="439" name="Shape 439"/>
          <p:cNvSpPr/>
          <p:nvPr/>
        </p:nvSpPr>
        <p:spPr>
          <a:xfrm>
            <a:off x="5715000" y="3040062"/>
            <a:ext cx="0" cy="977901"/>
          </a:xfrm>
          <a:prstGeom prst="line">
            <a:avLst/>
          </a:prstGeom>
          <a:ln w="12700">
            <a:solidFill>
              <a:srgbClr val="404040"/>
            </a:solidFill>
            <a:prstDash val="dash"/>
            <a:head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442" name="Group 442"/>
          <p:cNvGrpSpPr/>
          <p:nvPr/>
        </p:nvGrpSpPr>
        <p:grpSpPr>
          <a:xfrm>
            <a:off x="4775200" y="2864167"/>
            <a:ext cx="330200" cy="370841"/>
            <a:chOff x="0" y="0"/>
            <a:chExt cx="330200" cy="370840"/>
          </a:xfrm>
        </p:grpSpPr>
        <p:sp>
          <p:nvSpPr>
            <p:cNvPr id="440" name="Shape 440"/>
            <p:cNvSpPr/>
            <p:nvPr/>
          </p:nvSpPr>
          <p:spPr>
            <a:xfrm>
              <a:off x="0" y="18732"/>
              <a:ext cx="330200" cy="333376"/>
            </a:xfrm>
            <a:prstGeom prst="star8">
              <a:avLst>
                <a:gd name="adj" fmla="val 37500"/>
              </a:avLst>
            </a:prstGeom>
            <a:solidFill>
              <a:srgbClr val="FFC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441" name="Shape 441"/>
            <p:cNvSpPr/>
            <p:nvPr/>
          </p:nvSpPr>
          <p:spPr>
            <a:xfrm>
              <a:off x="77551" y="0"/>
              <a:ext cx="175098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445" name="Group 445"/>
          <p:cNvGrpSpPr/>
          <p:nvPr/>
        </p:nvGrpSpPr>
        <p:grpSpPr>
          <a:xfrm>
            <a:off x="5695950" y="1695767"/>
            <a:ext cx="331788" cy="370841"/>
            <a:chOff x="0" y="0"/>
            <a:chExt cx="331787" cy="370840"/>
          </a:xfrm>
        </p:grpSpPr>
        <p:sp>
          <p:nvSpPr>
            <p:cNvPr id="443" name="Shape 443"/>
            <p:cNvSpPr/>
            <p:nvPr/>
          </p:nvSpPr>
          <p:spPr>
            <a:xfrm>
              <a:off x="0" y="18732"/>
              <a:ext cx="331788" cy="333376"/>
            </a:xfrm>
            <a:prstGeom prst="star8">
              <a:avLst>
                <a:gd name="adj" fmla="val 37500"/>
              </a:avLst>
            </a:prstGeom>
            <a:solidFill>
              <a:srgbClr val="FFC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444" name="Shape 444"/>
            <p:cNvSpPr/>
            <p:nvPr/>
          </p:nvSpPr>
          <p:spPr>
            <a:xfrm>
              <a:off x="77923" y="0"/>
              <a:ext cx="175941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446" name="Shape 446"/>
          <p:cNvSpPr/>
          <p:nvPr/>
        </p:nvSpPr>
        <p:spPr>
          <a:xfrm>
            <a:off x="2428875" y="3727450"/>
            <a:ext cx="541338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2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用户</a:t>
            </a:r>
          </a:p>
        </p:txBody>
      </p:sp>
      <p:sp>
        <p:nvSpPr>
          <p:cNvPr id="447" name="Shape 447"/>
          <p:cNvSpPr/>
          <p:nvPr/>
        </p:nvSpPr>
        <p:spPr>
          <a:xfrm>
            <a:off x="2436812" y="3721100"/>
            <a:ext cx="485776" cy="277813"/>
          </a:xfrm>
          <a:prstGeom prst="rect">
            <a:avLst/>
          </a:prstGeom>
          <a:ln w="25400">
            <a:solidFill>
              <a:srgbClr val="FFC000"/>
            </a:solidFill>
            <a:prstDash val="sysDot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8" name="Shape 448"/>
          <p:cNvSpPr/>
          <p:nvPr/>
        </p:nvSpPr>
        <p:spPr>
          <a:xfrm>
            <a:off x="704850" y="1866900"/>
            <a:ext cx="3948113" cy="4038600"/>
          </a:xfrm>
          <a:prstGeom prst="ellipse">
            <a:avLst/>
          </a:prstGeom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9" name="Shape 449"/>
          <p:cNvSpPr/>
          <p:nvPr/>
        </p:nvSpPr>
        <p:spPr>
          <a:xfrm rot="5400000">
            <a:off x="3177381" y="1521618"/>
            <a:ext cx="358776" cy="354014"/>
          </a:xfrm>
          <a:prstGeom prst="triangl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 i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450" name="Shape 450"/>
          <p:cNvSpPr/>
          <p:nvPr/>
        </p:nvSpPr>
        <p:spPr>
          <a:xfrm>
            <a:off x="7153275" y="4459287"/>
            <a:ext cx="1233488" cy="419101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51" name="Shape 451"/>
          <p:cNvSpPr/>
          <p:nvPr/>
        </p:nvSpPr>
        <p:spPr>
          <a:xfrm>
            <a:off x="7370762" y="4538662"/>
            <a:ext cx="839788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风险评估</a:t>
            </a:r>
          </a:p>
        </p:txBody>
      </p:sp>
      <p:sp>
        <p:nvSpPr>
          <p:cNvPr id="452" name="Shape 452"/>
          <p:cNvSpPr/>
          <p:nvPr/>
        </p:nvSpPr>
        <p:spPr>
          <a:xfrm>
            <a:off x="7167562" y="3341687"/>
            <a:ext cx="1219201" cy="419101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53" name="Shape 453"/>
          <p:cNvSpPr/>
          <p:nvPr/>
        </p:nvSpPr>
        <p:spPr>
          <a:xfrm>
            <a:off x="7242175" y="3422650"/>
            <a:ext cx="10795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反欺诈模型</a:t>
            </a:r>
          </a:p>
        </p:txBody>
      </p:sp>
      <p:sp>
        <p:nvSpPr>
          <p:cNvPr id="454" name="Shape 454"/>
          <p:cNvSpPr/>
          <p:nvPr/>
        </p:nvSpPr>
        <p:spPr>
          <a:xfrm>
            <a:off x="6213475" y="3616325"/>
            <a:ext cx="573088" cy="878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基金</a:t>
            </a:r>
          </a:p>
          <a:p>
            <a:pPr algn="ctr">
              <a:defRPr sz="1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  <a:p>
            <a:pPr algn="ctr">
              <a:defRPr sz="1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  <a:p>
            <a:pPr algn="ctr">
              <a:defRPr sz="1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管理</a:t>
            </a:r>
          </a:p>
        </p:txBody>
      </p:sp>
      <p:sp>
        <p:nvSpPr>
          <p:cNvPr id="455" name="Shape 455"/>
          <p:cNvSpPr/>
          <p:nvPr/>
        </p:nvSpPr>
        <p:spPr>
          <a:xfrm flipH="1">
            <a:off x="2698749" y="4013200"/>
            <a:ext cx="1" cy="1196976"/>
          </a:xfrm>
          <a:prstGeom prst="line">
            <a:avLst/>
          </a:prstGeom>
          <a:ln w="12700">
            <a:solidFill>
              <a:srgbClr val="404040"/>
            </a:solidFill>
            <a:prstDash val="dash"/>
          </a:ln>
        </p:spPr>
        <p:txBody>
          <a:bodyPr lIns="45719" rIns="45719"/>
          <a:lstStyle/>
          <a:p>
            <a:pPr/>
          </a:p>
        </p:txBody>
      </p:sp>
      <p:sp>
        <p:nvSpPr>
          <p:cNvPr id="456" name="Shape 456"/>
          <p:cNvSpPr/>
          <p:nvPr/>
        </p:nvSpPr>
        <p:spPr>
          <a:xfrm flipH="1">
            <a:off x="5507037" y="5143500"/>
            <a:ext cx="2151063" cy="0"/>
          </a:xfrm>
          <a:prstGeom prst="line">
            <a:avLst/>
          </a:prstGeom>
          <a:ln w="12700">
            <a:solidFill>
              <a:srgbClr val="404040"/>
            </a:solidFill>
            <a:prstDash val="dash"/>
          </a:ln>
        </p:spPr>
        <p:txBody>
          <a:bodyPr lIns="45719" rIns="45719"/>
          <a:lstStyle/>
          <a:p>
            <a:pPr/>
          </a:p>
        </p:txBody>
      </p:sp>
      <p:sp>
        <p:nvSpPr>
          <p:cNvPr id="457" name="Shape 457"/>
          <p:cNvSpPr/>
          <p:nvPr/>
        </p:nvSpPr>
        <p:spPr>
          <a:xfrm>
            <a:off x="4992687" y="4645025"/>
            <a:ext cx="1" cy="263526"/>
          </a:xfrm>
          <a:prstGeom prst="line">
            <a:avLst/>
          </a:prstGeom>
          <a:ln w="12700">
            <a:solidFill>
              <a:srgbClr val="404040"/>
            </a:solidFill>
            <a:prstDash val="dash"/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58" name="Shape 458"/>
          <p:cNvSpPr/>
          <p:nvPr/>
        </p:nvSpPr>
        <p:spPr>
          <a:xfrm>
            <a:off x="6089650" y="5221287"/>
            <a:ext cx="835025" cy="419101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59" name="Shape 459"/>
          <p:cNvSpPr/>
          <p:nvPr/>
        </p:nvSpPr>
        <p:spPr>
          <a:xfrm>
            <a:off x="6096000" y="5280025"/>
            <a:ext cx="839788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理赔服务</a:t>
            </a:r>
          </a:p>
        </p:txBody>
      </p:sp>
      <p:sp>
        <p:nvSpPr>
          <p:cNvPr id="460" name="Shape 460"/>
          <p:cNvSpPr/>
          <p:nvPr/>
        </p:nvSpPr>
        <p:spPr>
          <a:xfrm flipV="1">
            <a:off x="10615612" y="1687512"/>
            <a:ext cx="1" cy="1325563"/>
          </a:xfrm>
          <a:prstGeom prst="line">
            <a:avLst/>
          </a:prstGeom>
          <a:ln w="12700">
            <a:solidFill>
              <a:srgbClr val="404040"/>
            </a:solidFill>
            <a:prstDash val="dash"/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61" name="Shape 461"/>
          <p:cNvSpPr/>
          <p:nvPr/>
        </p:nvSpPr>
        <p:spPr>
          <a:xfrm>
            <a:off x="8647112" y="4137025"/>
            <a:ext cx="774701" cy="419100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62" name="Shape 462"/>
          <p:cNvSpPr/>
          <p:nvPr/>
        </p:nvSpPr>
        <p:spPr>
          <a:xfrm>
            <a:off x="8626475" y="4216400"/>
            <a:ext cx="839788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盈余分配</a:t>
            </a:r>
          </a:p>
        </p:txBody>
      </p:sp>
      <p:sp>
        <p:nvSpPr>
          <p:cNvPr id="463" name="Shape 463"/>
          <p:cNvSpPr/>
          <p:nvPr/>
        </p:nvSpPr>
        <p:spPr>
          <a:xfrm>
            <a:off x="2682875" y="5843587"/>
            <a:ext cx="4730751" cy="1"/>
          </a:xfrm>
          <a:prstGeom prst="line">
            <a:avLst/>
          </a:prstGeom>
          <a:ln w="12700">
            <a:solidFill>
              <a:srgbClr val="404040"/>
            </a:solidFill>
            <a:prstDash val="dash"/>
            <a:head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466" name="Group 466"/>
          <p:cNvGrpSpPr/>
          <p:nvPr/>
        </p:nvGrpSpPr>
        <p:grpSpPr>
          <a:xfrm>
            <a:off x="6840537" y="5245417"/>
            <a:ext cx="331788" cy="370841"/>
            <a:chOff x="0" y="0"/>
            <a:chExt cx="331787" cy="370840"/>
          </a:xfrm>
        </p:grpSpPr>
        <p:sp>
          <p:nvSpPr>
            <p:cNvPr id="464" name="Shape 464"/>
            <p:cNvSpPr/>
            <p:nvPr/>
          </p:nvSpPr>
          <p:spPr>
            <a:xfrm>
              <a:off x="0" y="18732"/>
              <a:ext cx="331788" cy="333376"/>
            </a:xfrm>
            <a:prstGeom prst="star8">
              <a:avLst>
                <a:gd name="adj" fmla="val 37500"/>
              </a:avLst>
            </a:prstGeom>
            <a:solidFill>
              <a:srgbClr val="FFC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465" name="Shape 465"/>
            <p:cNvSpPr/>
            <p:nvPr/>
          </p:nvSpPr>
          <p:spPr>
            <a:xfrm>
              <a:off x="77923" y="0"/>
              <a:ext cx="175941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469" name="Group 469"/>
          <p:cNvGrpSpPr/>
          <p:nvPr/>
        </p:nvGrpSpPr>
        <p:grpSpPr>
          <a:xfrm>
            <a:off x="8047037" y="3107054"/>
            <a:ext cx="331788" cy="370841"/>
            <a:chOff x="0" y="0"/>
            <a:chExt cx="331787" cy="370840"/>
          </a:xfrm>
        </p:grpSpPr>
        <p:sp>
          <p:nvSpPr>
            <p:cNvPr id="467" name="Shape 467"/>
            <p:cNvSpPr/>
            <p:nvPr/>
          </p:nvSpPr>
          <p:spPr>
            <a:xfrm>
              <a:off x="0" y="18732"/>
              <a:ext cx="331788" cy="333376"/>
            </a:xfrm>
            <a:prstGeom prst="star8">
              <a:avLst>
                <a:gd name="adj" fmla="val 37500"/>
              </a:avLst>
            </a:prstGeom>
            <a:solidFill>
              <a:srgbClr val="FFC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468" name="Shape 468"/>
            <p:cNvSpPr/>
            <p:nvPr/>
          </p:nvSpPr>
          <p:spPr>
            <a:xfrm>
              <a:off x="77923" y="0"/>
              <a:ext cx="175941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472" name="Group 472"/>
          <p:cNvGrpSpPr/>
          <p:nvPr/>
        </p:nvGrpSpPr>
        <p:grpSpPr>
          <a:xfrm>
            <a:off x="8893175" y="3891279"/>
            <a:ext cx="331788" cy="370841"/>
            <a:chOff x="0" y="0"/>
            <a:chExt cx="331787" cy="370840"/>
          </a:xfrm>
        </p:grpSpPr>
        <p:sp>
          <p:nvSpPr>
            <p:cNvPr id="470" name="Shape 470"/>
            <p:cNvSpPr/>
            <p:nvPr/>
          </p:nvSpPr>
          <p:spPr>
            <a:xfrm>
              <a:off x="0" y="18732"/>
              <a:ext cx="331788" cy="333376"/>
            </a:xfrm>
            <a:prstGeom prst="star8">
              <a:avLst>
                <a:gd name="adj" fmla="val 37500"/>
              </a:avLst>
            </a:prstGeom>
            <a:solidFill>
              <a:srgbClr val="FFC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471" name="Shape 471"/>
            <p:cNvSpPr/>
            <p:nvPr/>
          </p:nvSpPr>
          <p:spPr>
            <a:xfrm>
              <a:off x="77923" y="0"/>
              <a:ext cx="175941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473" name="Shape 473"/>
          <p:cNvSpPr/>
          <p:nvPr/>
        </p:nvSpPr>
        <p:spPr>
          <a:xfrm>
            <a:off x="10371137" y="4244974"/>
            <a:ext cx="1089026" cy="642939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74" name="Shape 474"/>
          <p:cNvSpPr/>
          <p:nvPr/>
        </p:nvSpPr>
        <p:spPr>
          <a:xfrm>
            <a:off x="10355262" y="4233862"/>
            <a:ext cx="1104901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用户</a:t>
            </a:r>
          </a:p>
          <a:p>
            <a:pPr algn="ctr">
              <a:defRPr sz="1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预防和保障</a:t>
            </a:r>
          </a:p>
          <a:p>
            <a:pPr algn="ctr">
              <a:defRPr sz="1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成本降低</a:t>
            </a:r>
          </a:p>
        </p:txBody>
      </p:sp>
      <p:grpSp>
        <p:nvGrpSpPr>
          <p:cNvPr id="477" name="Group 477"/>
          <p:cNvGrpSpPr/>
          <p:nvPr/>
        </p:nvGrpSpPr>
        <p:grpSpPr>
          <a:xfrm>
            <a:off x="10250487" y="4643754"/>
            <a:ext cx="331788" cy="370841"/>
            <a:chOff x="0" y="0"/>
            <a:chExt cx="331787" cy="370840"/>
          </a:xfrm>
        </p:grpSpPr>
        <p:sp>
          <p:nvSpPr>
            <p:cNvPr id="475" name="Shape 475"/>
            <p:cNvSpPr/>
            <p:nvPr/>
          </p:nvSpPr>
          <p:spPr>
            <a:xfrm>
              <a:off x="0" y="18732"/>
              <a:ext cx="331788" cy="333376"/>
            </a:xfrm>
            <a:prstGeom prst="star8">
              <a:avLst>
                <a:gd name="adj" fmla="val 37500"/>
              </a:avLst>
            </a:prstGeom>
            <a:solidFill>
              <a:srgbClr val="FFC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476" name="Shape 476"/>
            <p:cNvSpPr/>
            <p:nvPr/>
          </p:nvSpPr>
          <p:spPr>
            <a:xfrm>
              <a:off x="77923" y="0"/>
              <a:ext cx="175941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478" name="Shape 478"/>
          <p:cNvSpPr/>
          <p:nvPr/>
        </p:nvSpPr>
        <p:spPr>
          <a:xfrm>
            <a:off x="4722812" y="4914900"/>
            <a:ext cx="1027113" cy="469900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79" name="Shape 479"/>
          <p:cNvSpPr/>
          <p:nvPr/>
        </p:nvSpPr>
        <p:spPr>
          <a:xfrm>
            <a:off x="4729162" y="4921250"/>
            <a:ext cx="1020763" cy="523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免费风险预防工具服务</a:t>
            </a:r>
          </a:p>
        </p:txBody>
      </p:sp>
      <p:grpSp>
        <p:nvGrpSpPr>
          <p:cNvPr id="482" name="Group 482"/>
          <p:cNvGrpSpPr/>
          <p:nvPr/>
        </p:nvGrpSpPr>
        <p:grpSpPr>
          <a:xfrm>
            <a:off x="4687887" y="5297804"/>
            <a:ext cx="330201" cy="370841"/>
            <a:chOff x="0" y="0"/>
            <a:chExt cx="330200" cy="370840"/>
          </a:xfrm>
        </p:grpSpPr>
        <p:sp>
          <p:nvSpPr>
            <p:cNvPr id="480" name="Shape 480"/>
            <p:cNvSpPr/>
            <p:nvPr/>
          </p:nvSpPr>
          <p:spPr>
            <a:xfrm>
              <a:off x="0" y="18732"/>
              <a:ext cx="330200" cy="333376"/>
            </a:xfrm>
            <a:prstGeom prst="star8">
              <a:avLst>
                <a:gd name="adj" fmla="val 37500"/>
              </a:avLst>
            </a:prstGeom>
            <a:solidFill>
              <a:srgbClr val="FFC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481" name="Shape 481"/>
            <p:cNvSpPr/>
            <p:nvPr/>
          </p:nvSpPr>
          <p:spPr>
            <a:xfrm>
              <a:off x="77551" y="0"/>
              <a:ext cx="175098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485" name="Group 485"/>
          <p:cNvGrpSpPr/>
          <p:nvPr/>
        </p:nvGrpSpPr>
        <p:grpSpPr>
          <a:xfrm>
            <a:off x="8029575" y="4723129"/>
            <a:ext cx="331788" cy="370841"/>
            <a:chOff x="0" y="0"/>
            <a:chExt cx="331787" cy="370840"/>
          </a:xfrm>
        </p:grpSpPr>
        <p:sp>
          <p:nvSpPr>
            <p:cNvPr id="483" name="Shape 483"/>
            <p:cNvSpPr/>
            <p:nvPr/>
          </p:nvSpPr>
          <p:spPr>
            <a:xfrm>
              <a:off x="0" y="18732"/>
              <a:ext cx="331788" cy="333376"/>
            </a:xfrm>
            <a:prstGeom prst="star8">
              <a:avLst>
                <a:gd name="adj" fmla="val 37500"/>
              </a:avLst>
            </a:prstGeom>
            <a:solidFill>
              <a:srgbClr val="FFC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484" name="Shape 484"/>
            <p:cNvSpPr/>
            <p:nvPr/>
          </p:nvSpPr>
          <p:spPr>
            <a:xfrm>
              <a:off x="77923" y="0"/>
              <a:ext cx="175941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486" name="Shape 486"/>
          <p:cNvSpPr/>
          <p:nvPr/>
        </p:nvSpPr>
        <p:spPr>
          <a:xfrm flipH="1">
            <a:off x="9421812" y="4578350"/>
            <a:ext cx="930276" cy="0"/>
          </a:xfrm>
          <a:prstGeom prst="line">
            <a:avLst/>
          </a:prstGeom>
          <a:ln w="12700">
            <a:solidFill>
              <a:srgbClr val="404040"/>
            </a:solidFill>
            <a:prstDash val="dash"/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87" name="Shape 487"/>
          <p:cNvSpPr/>
          <p:nvPr/>
        </p:nvSpPr>
        <p:spPr>
          <a:xfrm flipV="1">
            <a:off x="9421812" y="1673224"/>
            <a:ext cx="1" cy="4170364"/>
          </a:xfrm>
          <a:prstGeom prst="line">
            <a:avLst/>
          </a:prstGeom>
          <a:ln w="12700">
            <a:solidFill>
              <a:srgbClr val="262626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490" name="Group 490"/>
          <p:cNvGrpSpPr/>
          <p:nvPr/>
        </p:nvGrpSpPr>
        <p:grpSpPr>
          <a:xfrm>
            <a:off x="9842500" y="2857817"/>
            <a:ext cx="331788" cy="370841"/>
            <a:chOff x="0" y="0"/>
            <a:chExt cx="331787" cy="370840"/>
          </a:xfrm>
        </p:grpSpPr>
        <p:sp>
          <p:nvSpPr>
            <p:cNvPr id="488" name="Shape 488"/>
            <p:cNvSpPr/>
            <p:nvPr/>
          </p:nvSpPr>
          <p:spPr>
            <a:xfrm>
              <a:off x="0" y="18732"/>
              <a:ext cx="331788" cy="333376"/>
            </a:xfrm>
            <a:prstGeom prst="star8">
              <a:avLst>
                <a:gd name="adj" fmla="val 37500"/>
              </a:avLst>
            </a:prstGeom>
            <a:solidFill>
              <a:srgbClr val="FFC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489" name="Shape 489"/>
            <p:cNvSpPr/>
            <p:nvPr/>
          </p:nvSpPr>
          <p:spPr>
            <a:xfrm>
              <a:off x="77923" y="0"/>
              <a:ext cx="175941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8</a:t>
              </a:r>
            </a:p>
          </p:txBody>
        </p:sp>
      </p:grpSp>
      <p:sp>
        <p:nvSpPr>
          <p:cNvPr id="491" name="Shape 491"/>
          <p:cNvSpPr/>
          <p:nvPr/>
        </p:nvSpPr>
        <p:spPr>
          <a:xfrm flipH="1">
            <a:off x="3497262" y="3422650"/>
            <a:ext cx="1495426" cy="0"/>
          </a:xfrm>
          <a:prstGeom prst="line">
            <a:avLst/>
          </a:prstGeom>
          <a:ln w="12700">
            <a:solidFill>
              <a:srgbClr val="404040"/>
            </a:solidFill>
            <a:prstDash val="dash"/>
          </a:ln>
        </p:spPr>
        <p:txBody>
          <a:bodyPr lIns="45719" rIns="45719"/>
          <a:lstStyle/>
          <a:p>
            <a:pPr/>
          </a:p>
        </p:txBody>
      </p:sp>
      <p:sp>
        <p:nvSpPr>
          <p:cNvPr id="492" name="Shape 492"/>
          <p:cNvSpPr/>
          <p:nvPr/>
        </p:nvSpPr>
        <p:spPr>
          <a:xfrm>
            <a:off x="4624387" y="4246562"/>
            <a:ext cx="892176" cy="419101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3" name="Shape 493"/>
          <p:cNvSpPr/>
          <p:nvPr/>
        </p:nvSpPr>
        <p:spPr>
          <a:xfrm>
            <a:off x="4573587" y="4230687"/>
            <a:ext cx="984251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高效率发展和管理会员</a:t>
            </a:r>
          </a:p>
        </p:txBody>
      </p:sp>
      <p:sp>
        <p:nvSpPr>
          <p:cNvPr id="494" name="Shape 494"/>
          <p:cNvSpPr/>
          <p:nvPr/>
        </p:nvSpPr>
        <p:spPr>
          <a:xfrm flipV="1">
            <a:off x="4992687" y="3371849"/>
            <a:ext cx="1" cy="868364"/>
          </a:xfrm>
          <a:prstGeom prst="line">
            <a:avLst/>
          </a:prstGeom>
          <a:ln w="12700">
            <a:solidFill>
              <a:srgbClr val="404040"/>
            </a:solidFill>
            <a:prstDash val="dash"/>
            <a:head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497" name="Group 497"/>
          <p:cNvGrpSpPr/>
          <p:nvPr/>
        </p:nvGrpSpPr>
        <p:grpSpPr>
          <a:xfrm>
            <a:off x="5194300" y="3942079"/>
            <a:ext cx="330200" cy="370841"/>
            <a:chOff x="0" y="0"/>
            <a:chExt cx="330200" cy="370840"/>
          </a:xfrm>
        </p:grpSpPr>
        <p:sp>
          <p:nvSpPr>
            <p:cNvPr id="495" name="Shape 495"/>
            <p:cNvSpPr/>
            <p:nvPr/>
          </p:nvSpPr>
          <p:spPr>
            <a:xfrm>
              <a:off x="0" y="18732"/>
              <a:ext cx="330200" cy="333376"/>
            </a:xfrm>
            <a:prstGeom prst="star8">
              <a:avLst>
                <a:gd name="adj" fmla="val 37500"/>
              </a:avLst>
            </a:prstGeom>
            <a:solidFill>
              <a:srgbClr val="FFC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sp>
          <p:nvSpPr>
            <p:cNvPr id="496" name="Shape 496"/>
            <p:cNvSpPr/>
            <p:nvPr/>
          </p:nvSpPr>
          <p:spPr>
            <a:xfrm>
              <a:off x="77551" y="0"/>
              <a:ext cx="175098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498" name="Shape 498"/>
          <p:cNvSpPr/>
          <p:nvPr/>
        </p:nvSpPr>
        <p:spPr>
          <a:xfrm>
            <a:off x="7658100" y="4875212"/>
            <a:ext cx="1588" cy="284163"/>
          </a:xfrm>
          <a:prstGeom prst="line">
            <a:avLst/>
          </a:prstGeom>
          <a:ln w="12700">
            <a:solidFill>
              <a:srgbClr val="404040"/>
            </a:solidFill>
            <a:prstDash val="dash"/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99" name="Shape 499"/>
          <p:cNvSpPr/>
          <p:nvPr/>
        </p:nvSpPr>
        <p:spPr>
          <a:xfrm flipH="1">
            <a:off x="7654925" y="4173537"/>
            <a:ext cx="1588" cy="342901"/>
          </a:xfrm>
          <a:prstGeom prst="line">
            <a:avLst/>
          </a:prstGeom>
          <a:ln w="12700">
            <a:solidFill>
              <a:srgbClr val="404040"/>
            </a:solidFill>
            <a:prstDash val="dash"/>
            <a:head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06" grpId="2"/>
      <p:bldP build="whole" bldLvl="1" animBg="1" rev="0" advAuto="0" spid="39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/>
          <p:nvPr/>
        </p:nvSpPr>
        <p:spPr>
          <a:xfrm>
            <a:off x="635000" y="251078"/>
            <a:ext cx="3924300" cy="882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b="1" sz="49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解决方案</a:t>
            </a:r>
          </a:p>
        </p:txBody>
      </p:sp>
      <p:sp>
        <p:nvSpPr>
          <p:cNvPr id="502" name="Shape 502"/>
          <p:cNvSpPr/>
          <p:nvPr/>
        </p:nvSpPr>
        <p:spPr>
          <a:xfrm>
            <a:off x="704850" y="1012825"/>
            <a:ext cx="10791825" cy="599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8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预防风险：单位安全指数</a:t>
            </a:r>
          </a:p>
        </p:txBody>
      </p:sp>
      <p:sp>
        <p:nvSpPr>
          <p:cNvPr id="503" name="Shape 503"/>
          <p:cNvSpPr/>
          <p:nvPr/>
        </p:nvSpPr>
        <p:spPr>
          <a:xfrm>
            <a:off x="6581774" y="1597025"/>
            <a:ext cx="3924301" cy="2631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8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通过安全指数量化反映单位的安全情况.收集人,物等的信息,通过安互保,量化展示单位以及建筑的安全风险情况</a:t>
            </a:r>
          </a:p>
        </p:txBody>
      </p:sp>
      <p:pic>
        <p:nvPicPr>
          <p:cNvPr id="504" name="建筑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05970" y="1606375"/>
            <a:ext cx="2386675" cy="4248879"/>
          </a:xfrm>
          <a:prstGeom prst="rect">
            <a:avLst/>
          </a:prstGeom>
          <a:ln w="12700">
            <a:miter lim="400000"/>
          </a:ln>
        </p:spPr>
      </p:pic>
      <p:pic>
        <p:nvPicPr>
          <p:cNvPr id="505" name="WechatIMG5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68697" y="1589599"/>
            <a:ext cx="2386676" cy="4248879"/>
          </a:xfrm>
          <a:prstGeom prst="rect">
            <a:avLst/>
          </a:prstGeom>
          <a:ln w="12700">
            <a:miter lim="400000"/>
          </a:ln>
        </p:spPr>
      </p:pic>
      <p:sp>
        <p:nvSpPr>
          <p:cNvPr id="506" name="Shape 506"/>
          <p:cNvSpPr/>
          <p:nvPr/>
        </p:nvSpPr>
        <p:spPr>
          <a:xfrm>
            <a:off x="5729287" y="6181725"/>
            <a:ext cx="188899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200">
                <a:solidFill>
                  <a:srgbClr val="FFC00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507" name="Shape 507"/>
          <p:cNvSpPr/>
          <p:nvPr/>
        </p:nvSpPr>
        <p:spPr>
          <a:xfrm>
            <a:off x="5951537" y="6181725"/>
            <a:ext cx="247983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i="1" sz="1200">
                <a:solidFill>
                  <a:srgbClr val="A6A6A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of</a:t>
            </a:r>
          </a:p>
        </p:txBody>
      </p:sp>
      <p:sp>
        <p:nvSpPr>
          <p:cNvPr id="508" name="Shape 508"/>
          <p:cNvSpPr/>
          <p:nvPr/>
        </p:nvSpPr>
        <p:spPr>
          <a:xfrm>
            <a:off x="6240462" y="6181725"/>
            <a:ext cx="273656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200">
                <a:solidFill>
                  <a:srgbClr val="7F7F7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13</a:t>
            </a:r>
          </a:p>
        </p:txBody>
      </p:sp>
      <p:pic>
        <p:nvPicPr>
          <p:cNvPr id="509" name="btns.png" descr="C:\Users\Design\Documents\Edu\Product Launch\btns.png">
            <a:hlinkClick r:id="" invalidUrl="" action="ppaction://hlinkshowjump?jump=nextslide" tgtFrame="" tooltip="" history="1" highlightClick="0" endSnd="0"/>
          </p:cNvPr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648450" y="6251575"/>
            <a:ext cx="177800" cy="176213"/>
          </a:xfrm>
          <a:prstGeom prst="rect">
            <a:avLst/>
          </a:prstGeom>
          <a:ln w="12700">
            <a:miter lim="400000"/>
          </a:ln>
        </p:spPr>
      </p:pic>
      <p:pic>
        <p:nvPicPr>
          <p:cNvPr id="510" name="btns.png" descr="C:\Users\Design\Documents\Edu\Product Launch\btns.png">
            <a:hlinkClick r:id="" invalidUrl="" action="ppaction://hlinkshowjump?jump=previousslide" tgtFrame="" tooltip="" history="1" highlightClick="0" endSnd="0"/>
          </p:cNvPr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457825" y="6251575"/>
            <a:ext cx="176213" cy="1762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0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/>
          <p:nvPr/>
        </p:nvSpPr>
        <p:spPr>
          <a:xfrm>
            <a:off x="635000" y="251078"/>
            <a:ext cx="3924300" cy="882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b="1" sz="49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解决方案</a:t>
            </a:r>
          </a:p>
        </p:txBody>
      </p:sp>
      <p:sp>
        <p:nvSpPr>
          <p:cNvPr id="513" name="Shape 513"/>
          <p:cNvSpPr/>
          <p:nvPr/>
        </p:nvSpPr>
        <p:spPr>
          <a:xfrm>
            <a:off x="704850" y="1012825"/>
            <a:ext cx="10791825" cy="599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8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预防风险：知识水平</a:t>
            </a:r>
          </a:p>
        </p:txBody>
      </p:sp>
      <p:pic>
        <p:nvPicPr>
          <p:cNvPr id="514" name="学习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9605" y="1647825"/>
            <a:ext cx="2234316" cy="3977640"/>
          </a:xfrm>
          <a:prstGeom prst="rect">
            <a:avLst/>
          </a:prstGeom>
          <a:ln w="12700">
            <a:miter lim="400000"/>
          </a:ln>
        </p:spPr>
      </p:pic>
      <p:sp>
        <p:nvSpPr>
          <p:cNvPr id="515" name="Shape 515"/>
          <p:cNvSpPr/>
          <p:nvPr/>
        </p:nvSpPr>
        <p:spPr>
          <a:xfrm>
            <a:off x="3220541" y="1597024"/>
            <a:ext cx="7285534" cy="161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8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在学习过程中,让员工了解员工应知应会,消防器材使用规则,丰富员工的知识水平,快速了解消防安防知识</a:t>
            </a:r>
          </a:p>
        </p:txBody>
      </p:sp>
      <p:sp>
        <p:nvSpPr>
          <p:cNvPr id="516" name="Shape 516"/>
          <p:cNvSpPr/>
          <p:nvPr/>
        </p:nvSpPr>
        <p:spPr>
          <a:xfrm>
            <a:off x="5729287" y="6181725"/>
            <a:ext cx="188899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200">
                <a:solidFill>
                  <a:srgbClr val="FFC00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517" name="Shape 517"/>
          <p:cNvSpPr/>
          <p:nvPr/>
        </p:nvSpPr>
        <p:spPr>
          <a:xfrm>
            <a:off x="5951537" y="6181725"/>
            <a:ext cx="247983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i="1" sz="1200">
                <a:solidFill>
                  <a:srgbClr val="A6A6A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of</a:t>
            </a:r>
          </a:p>
        </p:txBody>
      </p:sp>
      <p:sp>
        <p:nvSpPr>
          <p:cNvPr id="518" name="Shape 518"/>
          <p:cNvSpPr/>
          <p:nvPr/>
        </p:nvSpPr>
        <p:spPr>
          <a:xfrm>
            <a:off x="6240462" y="6181725"/>
            <a:ext cx="273656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200">
                <a:solidFill>
                  <a:srgbClr val="7F7F7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13</a:t>
            </a:r>
          </a:p>
        </p:txBody>
      </p:sp>
      <p:pic>
        <p:nvPicPr>
          <p:cNvPr id="519" name="btns.png" descr="C:\Users\Design\Documents\Edu\Product Launch\btns.png">
            <a:hlinkClick r:id="" invalidUrl="" action="ppaction://hlinkshowjump?jump=nextslide" tgtFrame="" tooltip="" history="1" highlightClick="0" endSnd="0"/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648450" y="6251575"/>
            <a:ext cx="177800" cy="176213"/>
          </a:xfrm>
          <a:prstGeom prst="rect">
            <a:avLst/>
          </a:prstGeom>
          <a:ln w="12700">
            <a:miter lim="400000"/>
          </a:ln>
        </p:spPr>
      </p:pic>
      <p:pic>
        <p:nvPicPr>
          <p:cNvPr id="520" name="btns.png" descr="C:\Users\Design\Documents\Edu\Product Launch\btns.png">
            <a:hlinkClick r:id="" invalidUrl="" action="ppaction://hlinkshowjump?jump=previousslide" tgtFrame="" tooltip="" history="1" highlightClick="0" endSnd="0"/>
          </p:cNvPr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457825" y="6251575"/>
            <a:ext cx="176213" cy="1762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1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/>
          <p:nvPr/>
        </p:nvSpPr>
        <p:spPr>
          <a:xfrm>
            <a:off x="635000" y="251078"/>
            <a:ext cx="3924300" cy="882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lnSpc>
                <a:spcPts val="5700"/>
              </a:lnSpc>
              <a:defRPr b="1" sz="49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解决方案</a:t>
            </a:r>
          </a:p>
        </p:txBody>
      </p:sp>
      <p:sp>
        <p:nvSpPr>
          <p:cNvPr id="523" name="Shape 523"/>
          <p:cNvSpPr/>
          <p:nvPr/>
        </p:nvSpPr>
        <p:spPr>
          <a:xfrm>
            <a:off x="704850" y="1012825"/>
            <a:ext cx="10791825" cy="599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8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预防风险：设备检查和巡查 </a:t>
            </a:r>
          </a:p>
        </p:txBody>
      </p:sp>
      <p:pic>
        <p:nvPicPr>
          <p:cNvPr id="524" name="检查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1100" y="1549003"/>
            <a:ext cx="2440872" cy="4345361"/>
          </a:xfrm>
          <a:prstGeom prst="rect">
            <a:avLst/>
          </a:prstGeom>
          <a:ln w="12700">
            <a:miter lim="400000"/>
          </a:ln>
        </p:spPr>
      </p:pic>
      <p:pic>
        <p:nvPicPr>
          <p:cNvPr id="525" name="检查选项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38373" y="1496959"/>
            <a:ext cx="2499340" cy="4449449"/>
          </a:xfrm>
          <a:prstGeom prst="rect">
            <a:avLst/>
          </a:prstGeom>
          <a:ln w="12700">
            <a:miter lim="400000"/>
          </a:ln>
        </p:spPr>
      </p:pic>
      <p:sp>
        <p:nvSpPr>
          <p:cNvPr id="526" name="Shape 526"/>
          <p:cNvSpPr/>
          <p:nvPr/>
        </p:nvSpPr>
        <p:spPr>
          <a:xfrm>
            <a:off x="6346874" y="1520824"/>
            <a:ext cx="5664846" cy="364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8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设备检查:定时进行检查,了解设备的使用情况,并且对设备检查结果进行记录分析</a:t>
            </a:r>
          </a:p>
          <a:p>
            <a:pPr>
              <a:defRPr b="1" sz="28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区域巡查:增加区域巡查标识,巡查时巡查人员扫描标识,后台即可获取当前的巡查时间,巡查人,生成巡查路线图,确保安防计划按时按量的实施</a:t>
            </a:r>
          </a:p>
        </p:txBody>
      </p:sp>
      <p:sp>
        <p:nvSpPr>
          <p:cNvPr id="527" name="Shape 527"/>
          <p:cNvSpPr/>
          <p:nvPr/>
        </p:nvSpPr>
        <p:spPr>
          <a:xfrm>
            <a:off x="5729287" y="6181725"/>
            <a:ext cx="188899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200">
                <a:solidFill>
                  <a:srgbClr val="FFC00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528" name="Shape 528"/>
          <p:cNvSpPr/>
          <p:nvPr/>
        </p:nvSpPr>
        <p:spPr>
          <a:xfrm>
            <a:off x="5951537" y="6181725"/>
            <a:ext cx="247983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i="1" sz="1200">
                <a:solidFill>
                  <a:srgbClr val="A6A6A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of</a:t>
            </a:r>
          </a:p>
        </p:txBody>
      </p:sp>
      <p:sp>
        <p:nvSpPr>
          <p:cNvPr id="529" name="Shape 529"/>
          <p:cNvSpPr/>
          <p:nvPr/>
        </p:nvSpPr>
        <p:spPr>
          <a:xfrm>
            <a:off x="6240462" y="6181725"/>
            <a:ext cx="273656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200">
                <a:solidFill>
                  <a:srgbClr val="7F7F7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13</a:t>
            </a:r>
          </a:p>
        </p:txBody>
      </p:sp>
      <p:pic>
        <p:nvPicPr>
          <p:cNvPr id="530" name="btns.png" descr="C:\Users\Design\Documents\Edu\Product Launch\btns.png">
            <a:hlinkClick r:id="" invalidUrl="" action="ppaction://hlinkshowjump?jump=nextslide" tgtFrame="" tooltip="" history="1" highlightClick="0" endSnd="0"/>
          </p:cNvPr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648450" y="6251575"/>
            <a:ext cx="177800" cy="176213"/>
          </a:xfrm>
          <a:prstGeom prst="rect">
            <a:avLst/>
          </a:prstGeom>
          <a:ln w="12700">
            <a:miter lim="400000"/>
          </a:ln>
        </p:spPr>
      </p:pic>
      <p:pic>
        <p:nvPicPr>
          <p:cNvPr id="531" name="btns.png" descr="C:\Users\Design\Documents\Edu\Product Launch\btns.png">
            <a:hlinkClick r:id="" invalidUrl="" action="ppaction://hlinkshowjump?jump=previousslide" tgtFrame="" tooltip="" history="1" highlightClick="0" endSnd="0"/>
          </p:cNvPr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457825" y="6251575"/>
            <a:ext cx="176213" cy="1762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22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