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4"/>
  </p:notesMasterIdLst>
  <p:sldIdLst>
    <p:sldId id="256" r:id="rId2"/>
    <p:sldId id="263" r:id="rId3"/>
    <p:sldId id="382" r:id="rId4"/>
    <p:sldId id="352" r:id="rId5"/>
    <p:sldId id="354" r:id="rId6"/>
    <p:sldId id="369" r:id="rId7"/>
    <p:sldId id="360" r:id="rId8"/>
    <p:sldId id="378" r:id="rId9"/>
    <p:sldId id="353" r:id="rId10"/>
    <p:sldId id="355" r:id="rId11"/>
    <p:sldId id="356" r:id="rId12"/>
    <p:sldId id="357" r:id="rId13"/>
    <p:sldId id="358" r:id="rId14"/>
    <p:sldId id="368" r:id="rId15"/>
    <p:sldId id="361" r:id="rId16"/>
    <p:sldId id="362" r:id="rId17"/>
    <p:sldId id="370" r:id="rId18"/>
    <p:sldId id="371" r:id="rId19"/>
    <p:sldId id="363" r:id="rId20"/>
    <p:sldId id="366" r:id="rId21"/>
    <p:sldId id="364" r:id="rId22"/>
    <p:sldId id="365" r:id="rId23"/>
    <p:sldId id="367" r:id="rId24"/>
    <p:sldId id="372" r:id="rId25"/>
    <p:sldId id="373" r:id="rId26"/>
    <p:sldId id="375" r:id="rId27"/>
    <p:sldId id="376" r:id="rId28"/>
    <p:sldId id="374" r:id="rId29"/>
    <p:sldId id="377" r:id="rId30"/>
    <p:sldId id="380" r:id="rId31"/>
    <p:sldId id="381" r:id="rId32"/>
    <p:sldId id="379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D55ECF6-B663-4499-A032-3567105B7DFE}">
          <p14:sldIdLst>
            <p14:sldId id="256"/>
            <p14:sldId id="263"/>
            <p14:sldId id="382"/>
            <p14:sldId id="352"/>
            <p14:sldId id="354"/>
            <p14:sldId id="369"/>
            <p14:sldId id="360"/>
            <p14:sldId id="378"/>
            <p14:sldId id="353"/>
            <p14:sldId id="355"/>
            <p14:sldId id="356"/>
            <p14:sldId id="357"/>
            <p14:sldId id="358"/>
            <p14:sldId id="368"/>
            <p14:sldId id="361"/>
            <p14:sldId id="362"/>
            <p14:sldId id="370"/>
            <p14:sldId id="371"/>
            <p14:sldId id="363"/>
            <p14:sldId id="366"/>
            <p14:sldId id="364"/>
            <p14:sldId id="365"/>
            <p14:sldId id="367"/>
            <p14:sldId id="372"/>
            <p14:sldId id="373"/>
            <p14:sldId id="375"/>
            <p14:sldId id="376"/>
            <p14:sldId id="374"/>
            <p14:sldId id="377"/>
            <p14:sldId id="380"/>
            <p14:sldId id="381"/>
            <p14:sldId id="3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20" autoAdjust="0"/>
  </p:normalViewPr>
  <p:slideViewPr>
    <p:cSldViewPr>
      <p:cViewPr varScale="1">
        <p:scale>
          <a:sx n="114" d="100"/>
          <a:sy n="114" d="100"/>
        </p:scale>
        <p:origin x="156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39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B3439-F584-4174-A509-8659E9538380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898EE6-CDBC-4D06-B383-66267CA4E42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35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C861-2D1B-479A-9FDB-79A17056C918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1D96-8CE3-4F95-89D3-8A3FF1AE37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C861-2D1B-479A-9FDB-79A17056C918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1D96-8CE3-4F95-89D3-8A3FF1AE37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C861-2D1B-479A-9FDB-79A17056C918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1D96-8CE3-4F95-89D3-8A3FF1AE37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C861-2D1B-479A-9FDB-79A17056C918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1D96-8CE3-4F95-89D3-8A3FF1AE37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C861-2D1B-479A-9FDB-79A17056C918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1D96-8CE3-4F95-89D3-8A3FF1AE37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C861-2D1B-479A-9FDB-79A17056C918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1D96-8CE3-4F95-89D3-8A3FF1AE37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C861-2D1B-479A-9FDB-79A17056C918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1D96-8CE3-4F95-89D3-8A3FF1AE37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C861-2D1B-479A-9FDB-79A17056C918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1D96-8CE3-4F95-89D3-8A3FF1AE37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C861-2D1B-479A-9FDB-79A17056C918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1D96-8CE3-4F95-89D3-8A3FF1AE37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C861-2D1B-479A-9FDB-79A17056C918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1D96-8CE3-4F95-89D3-8A3FF1AE37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3C861-2D1B-479A-9FDB-79A17056C918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C551D96-8CE3-4F95-89D3-8A3FF1AE37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DE3C861-2D1B-479A-9FDB-79A17056C918}" type="datetimeFigureOut">
              <a:rPr lang="zh-CN" altLang="en-US" smtClean="0"/>
              <a:pPr/>
              <a:t>2018/9/6</a:t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C551D96-8CE3-4F95-89D3-8A3FF1AE37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co.we-win.com.cn:6443/r/we-win/empty_project.git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.we-win.com.cn:6443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/>
          <a:lstStyle/>
          <a:p>
            <a:pPr algn="ctr"/>
            <a:r>
              <a:rPr lang="en-US" altLang="zh-CN" dirty="0"/>
              <a:t>GIT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292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E99621-BAC7-454E-87B5-0AE27AD6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git status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85DF31-B7EA-40F8-AE82-519D83B2C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查看在你上次提交之后是否有修改。</a:t>
            </a:r>
          </a:p>
        </p:txBody>
      </p:sp>
    </p:spTree>
    <p:extLst>
      <p:ext uri="{BB962C8B-B14F-4D97-AF65-F5344CB8AC3E}">
        <p14:creationId xmlns:p14="http://schemas.microsoft.com/office/powerpoint/2010/main" val="629164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A288B-B762-42C6-A462-A92F8FD3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git add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2F3675-EA8A-429D-8E49-72157F385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git add </a:t>
            </a:r>
            <a:r>
              <a:rPr lang="zh-CN" altLang="en-US" dirty="0"/>
              <a:t>命令可将该文件添加到暂存区</a:t>
            </a:r>
            <a:endParaRPr lang="en-US" altLang="zh-CN" dirty="0"/>
          </a:p>
          <a:p>
            <a:pPr lvl="1"/>
            <a:r>
              <a:rPr lang="en-US" altLang="zh-CN" dirty="0"/>
              <a:t>git add .  </a:t>
            </a:r>
            <a:r>
              <a:rPr lang="zh-CN" altLang="en-US" dirty="0"/>
              <a:t>添加所有文件</a:t>
            </a:r>
            <a:endParaRPr lang="en-US" altLang="zh-CN" dirty="0"/>
          </a:p>
          <a:p>
            <a:pPr lvl="1"/>
            <a:r>
              <a:rPr lang="en-US" altLang="zh-CN" dirty="0"/>
              <a:t>git add &lt;filename&gt; </a:t>
            </a:r>
            <a:r>
              <a:rPr lang="zh-CN" altLang="en-US" dirty="0"/>
              <a:t>添加单个文件</a:t>
            </a:r>
            <a:endParaRPr lang="en-US" altLang="zh-CN" dirty="0"/>
          </a:p>
          <a:p>
            <a:pPr lvl="1"/>
            <a:r>
              <a:rPr lang="en-US" altLang="zh-CN" dirty="0"/>
              <a:t>git add &lt;directory&gt; </a:t>
            </a:r>
            <a:r>
              <a:rPr lang="zh-CN" altLang="en-US" dirty="0"/>
              <a:t>添加目录下所有文件</a:t>
            </a:r>
          </a:p>
        </p:txBody>
      </p:sp>
    </p:spTree>
    <p:extLst>
      <p:ext uri="{BB962C8B-B14F-4D97-AF65-F5344CB8AC3E}">
        <p14:creationId xmlns:p14="http://schemas.microsoft.com/office/powerpoint/2010/main" val="1867418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BA824-744E-4462-8FC3-FB418F03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git commit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4F8E92-454E-432C-9A09-7FC687905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git add </a:t>
            </a:r>
            <a:r>
              <a:rPr lang="zh-CN" altLang="en-US" dirty="0"/>
              <a:t>命令将想要快照的内容写入暂存区， 而执行 </a:t>
            </a:r>
            <a:r>
              <a:rPr lang="en-US" altLang="zh-CN" dirty="0"/>
              <a:t>git commit </a:t>
            </a:r>
            <a:r>
              <a:rPr lang="zh-CN" altLang="en-US" dirty="0"/>
              <a:t>将暂存区内容添加到</a:t>
            </a:r>
            <a:r>
              <a:rPr lang="zh-CN" altLang="en-US" dirty="0">
                <a:solidFill>
                  <a:srgbClr val="FF0000"/>
                </a:solidFill>
              </a:rPr>
              <a:t>本地</a:t>
            </a:r>
            <a:r>
              <a:rPr lang="zh-CN" altLang="en-US" dirty="0"/>
              <a:t>仓库中。</a:t>
            </a:r>
            <a:endParaRPr lang="en-US" altLang="zh-CN" dirty="0"/>
          </a:p>
          <a:p>
            <a:pPr lvl="1"/>
            <a:r>
              <a:rPr lang="en-US" altLang="zh-CN" dirty="0"/>
              <a:t>git commit –m “&lt;</a:t>
            </a:r>
            <a:r>
              <a:rPr lang="zh-CN" altLang="en-US" dirty="0"/>
              <a:t>提交注释</a:t>
            </a:r>
            <a:r>
              <a:rPr lang="en-US" altLang="zh-CN" dirty="0"/>
              <a:t>&gt;”</a:t>
            </a:r>
            <a:r>
              <a:rPr lang="zh-CN" altLang="en-US" dirty="0"/>
              <a:t>：通过</a:t>
            </a:r>
            <a:r>
              <a:rPr lang="en-US" altLang="zh-CN" dirty="0"/>
              <a:t>-m</a:t>
            </a:r>
            <a:r>
              <a:rPr lang="zh-CN" altLang="en-US" dirty="0"/>
              <a:t>参数填写提交注释，每次提交注释都是必须的</a:t>
            </a:r>
            <a:endParaRPr lang="en-US" altLang="zh-CN" dirty="0"/>
          </a:p>
          <a:p>
            <a:pPr lvl="1"/>
            <a:r>
              <a:rPr lang="en-US" altLang="zh-CN" dirty="0"/>
              <a:t>git commit –a -m “&lt;</a:t>
            </a:r>
            <a:r>
              <a:rPr lang="zh-CN" altLang="en-US" dirty="0"/>
              <a:t>注释</a:t>
            </a:r>
            <a:r>
              <a:rPr lang="en-US" altLang="zh-CN" dirty="0"/>
              <a:t>&gt;”</a:t>
            </a:r>
            <a:r>
              <a:rPr lang="zh-CN" altLang="en-US" dirty="0"/>
              <a:t>：可以使用</a:t>
            </a:r>
            <a:r>
              <a:rPr lang="en-US" altLang="zh-CN" dirty="0"/>
              <a:t>-a</a:t>
            </a:r>
            <a:r>
              <a:rPr lang="zh-CN" altLang="en-US" dirty="0"/>
              <a:t>参数跳过</a:t>
            </a:r>
            <a:r>
              <a:rPr lang="en-US" altLang="zh-CN" dirty="0"/>
              <a:t>git add</a:t>
            </a:r>
            <a:r>
              <a:rPr lang="zh-CN" altLang="en-US" dirty="0"/>
              <a:t>直接提交。但</a:t>
            </a:r>
            <a:r>
              <a:rPr lang="en-US" altLang="zh-CN" dirty="0">
                <a:solidFill>
                  <a:srgbClr val="FF0000"/>
                </a:solidFill>
              </a:rPr>
              <a:t>-a</a:t>
            </a:r>
            <a:r>
              <a:rPr lang="zh-CN" altLang="en-US" dirty="0">
                <a:solidFill>
                  <a:srgbClr val="FF0000"/>
                </a:solidFill>
              </a:rPr>
              <a:t>不会造成新文件被提交</a:t>
            </a:r>
            <a:r>
              <a:rPr lang="zh-CN" altLang="en-US" dirty="0"/>
              <a:t>，只针对修改的文件。</a:t>
            </a:r>
          </a:p>
        </p:txBody>
      </p:sp>
    </p:spTree>
    <p:extLst>
      <p:ext uri="{BB962C8B-B14F-4D97-AF65-F5344CB8AC3E}">
        <p14:creationId xmlns:p14="http://schemas.microsoft.com/office/powerpoint/2010/main" val="3113743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54AD2-3374-45DF-BB64-10084D24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 reset HEAD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8D3C4E-D825-410C-9C17-40CD8F0A0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git reset HEAD </a:t>
            </a:r>
            <a:r>
              <a:rPr lang="zh-CN" altLang="en-US" dirty="0"/>
              <a:t>命令用于取消已暂存的内容。</a:t>
            </a:r>
            <a:endParaRPr lang="en-US" altLang="zh-CN" dirty="0"/>
          </a:p>
          <a:p>
            <a:pPr lvl="1"/>
            <a:r>
              <a:rPr lang="en-US" altLang="zh-CN" dirty="0"/>
              <a:t>git reset HEAD</a:t>
            </a:r>
            <a:r>
              <a:rPr lang="zh-CN" altLang="en-US" dirty="0"/>
              <a:t>：取消所有暂存的文件</a:t>
            </a:r>
            <a:endParaRPr lang="en-US" altLang="zh-CN" dirty="0"/>
          </a:p>
          <a:p>
            <a:pPr lvl="1"/>
            <a:r>
              <a:rPr lang="en-US" altLang="zh-CN" dirty="0"/>
              <a:t>git reset HEAD &lt;file&gt;</a:t>
            </a:r>
            <a:r>
              <a:rPr lang="zh-CN" altLang="en-US" dirty="0"/>
              <a:t>：取消暂存指定的文件</a:t>
            </a:r>
            <a:endParaRPr lang="en-US" altLang="zh-CN" dirty="0"/>
          </a:p>
          <a:p>
            <a:r>
              <a:rPr lang="en-US" altLang="zh-CN" dirty="0"/>
              <a:t>git reset –hard HEAD^</a:t>
            </a:r>
            <a:r>
              <a:rPr lang="zh-CN" altLang="en-US" dirty="0"/>
              <a:t>：回退至上一版本，如果要回退至上上个版本，只需要把</a:t>
            </a:r>
            <a:r>
              <a:rPr lang="en-US" altLang="zh-CN" dirty="0"/>
              <a:t>^</a:t>
            </a:r>
            <a:r>
              <a:rPr lang="zh-CN" altLang="en-US" dirty="0"/>
              <a:t>换成</a:t>
            </a:r>
            <a:r>
              <a:rPr lang="en-US" altLang="zh-CN" dirty="0"/>
              <a:t>^^</a:t>
            </a:r>
            <a:r>
              <a:rPr lang="zh-CN" altLang="en-US" dirty="0"/>
              <a:t>，依次类推。</a:t>
            </a:r>
          </a:p>
        </p:txBody>
      </p:sp>
    </p:spTree>
    <p:extLst>
      <p:ext uri="{BB962C8B-B14F-4D97-AF65-F5344CB8AC3E}">
        <p14:creationId xmlns:p14="http://schemas.microsoft.com/office/powerpoint/2010/main" val="2826105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17D1A-332A-4FDE-9728-0766B29C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撤销修改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204455-BA55-4764-96AC-48CF8DFAE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如果发现添加到暂存区的修改内容有误，需要回复之前的版本，可以运行</a:t>
            </a:r>
            <a:r>
              <a:rPr lang="en-US" altLang="zh-CN" dirty="0"/>
              <a:t>git checkout --&lt;file&gt;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7279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837DA-63AB-43BA-9499-0B7157490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 push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4C6D56-3099-4451-844F-0F66F198B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git push origin master</a:t>
            </a:r>
            <a:r>
              <a:rPr lang="zh-CN" altLang="en-US" dirty="0"/>
              <a:t>命令将本地版本库内容推送到服务器版本库</a:t>
            </a:r>
            <a:endParaRPr lang="en-US" altLang="zh-CN" dirty="0"/>
          </a:p>
          <a:p>
            <a:r>
              <a:rPr lang="zh-CN" altLang="en-US" dirty="0"/>
              <a:t>如果服务器版本库与本地版本库不一致，则需要先</a:t>
            </a:r>
            <a:r>
              <a:rPr lang="en-US" altLang="zh-CN" dirty="0"/>
              <a:t>pull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6943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64881-9608-41E5-8630-64351447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 pull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4CE739-A2C9-4062-BBAD-DACC60ADA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git pull</a:t>
            </a:r>
            <a:r>
              <a:rPr lang="zh-CN" altLang="en-US" dirty="0"/>
              <a:t>将服务器版本库内容同步到本地版本库</a:t>
            </a:r>
          </a:p>
        </p:txBody>
      </p:sp>
    </p:spTree>
    <p:extLst>
      <p:ext uri="{BB962C8B-B14F-4D97-AF65-F5344CB8AC3E}">
        <p14:creationId xmlns:p14="http://schemas.microsoft.com/office/powerpoint/2010/main" val="3036066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9E7E6-CFA6-43C8-BF26-84D0EA69F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日志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DD2F09-CCB2-4736-A6EB-6C756C17D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git log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302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A20E8-EF87-4A46-A052-630FB9F72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37F59-7D6D-4BE6-AE02-BBAA95AA8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git tag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7094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/>
          <a:lstStyle/>
          <a:p>
            <a:pPr algn="ctr"/>
            <a:r>
              <a:rPr lang="zh-CN" altLang="en-US" dirty="0"/>
              <a:t>分支管理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22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3752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dirty="0"/>
              <a:t>   </a:t>
            </a:r>
            <a:r>
              <a:rPr lang="en-US" altLang="zh-CN" dirty="0"/>
              <a:t>GIT</a:t>
            </a:r>
            <a:r>
              <a:rPr lang="zh-CN" altLang="en-US" dirty="0"/>
              <a:t>介绍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0" y="1196752"/>
            <a:ext cx="5724128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589240"/>
          </a:xfrm>
        </p:spPr>
        <p:txBody>
          <a:bodyPr anchor="t">
            <a:normAutofit/>
          </a:bodyPr>
          <a:lstStyle/>
          <a:p>
            <a:r>
              <a:rPr lang="en-US" altLang="zh-CN" dirty="0"/>
              <a:t>Git</a:t>
            </a:r>
            <a:r>
              <a:rPr lang="zh-CN" altLang="en-US" dirty="0"/>
              <a:t>是目前世界上最先进的分布式版本控制系统，用于敏捷高效地处理任何或小或大的项目。</a:t>
            </a:r>
            <a:endParaRPr lang="en-US" altLang="zh-CN" dirty="0"/>
          </a:p>
          <a:p>
            <a:r>
              <a:rPr lang="en-US" altLang="zh-CN" dirty="0"/>
              <a:t>GIT</a:t>
            </a:r>
            <a:r>
              <a:rPr lang="zh-CN" altLang="en-US" dirty="0"/>
              <a:t>存储对象：</a:t>
            </a:r>
            <a:r>
              <a:rPr lang="en-US" altLang="zh-CN" dirty="0"/>
              <a:t>blob (</a:t>
            </a:r>
            <a:r>
              <a:rPr lang="zh-CN" altLang="en-US" dirty="0"/>
              <a:t>数据块</a:t>
            </a:r>
            <a:r>
              <a:rPr lang="en-US" altLang="zh-CN" dirty="0"/>
              <a:t>), tree (</a:t>
            </a:r>
            <a:r>
              <a:rPr lang="zh-CN" altLang="en-US" dirty="0"/>
              <a:t>目录树</a:t>
            </a:r>
            <a:r>
              <a:rPr lang="en-US" altLang="zh-CN" dirty="0"/>
              <a:t>), commit (</a:t>
            </a:r>
            <a:r>
              <a:rPr lang="zh-CN" altLang="en-US" dirty="0"/>
              <a:t>提交</a:t>
            </a:r>
            <a:r>
              <a:rPr lang="en-US" altLang="zh-CN" dirty="0"/>
              <a:t>), tag (</a:t>
            </a:r>
            <a:r>
              <a:rPr lang="zh-CN" altLang="en-US" dirty="0"/>
              <a:t>标签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GitHub</a:t>
            </a:r>
            <a:r>
              <a:rPr lang="zh-CN" altLang="en-US" dirty="0"/>
              <a:t>：</a:t>
            </a:r>
            <a:r>
              <a:rPr lang="en-US" altLang="zh-CN" dirty="0"/>
              <a:t>GitHub</a:t>
            </a:r>
            <a:r>
              <a:rPr lang="zh-CN" altLang="en-US" dirty="0"/>
              <a:t>有</a:t>
            </a:r>
            <a:r>
              <a:rPr lang="en-US" altLang="zh-CN" dirty="0"/>
              <a:t>170</a:t>
            </a:r>
            <a:r>
              <a:rPr lang="zh-CN" altLang="en-US" dirty="0"/>
              <a:t>万名软件开发人员的忠实用户，他们平均每天更新</a:t>
            </a:r>
            <a:r>
              <a:rPr lang="en-US" altLang="zh-CN" dirty="0"/>
              <a:t>8</a:t>
            </a:r>
            <a:r>
              <a:rPr lang="zh-CN" altLang="en-US" dirty="0"/>
              <a:t>万个并新建</a:t>
            </a:r>
            <a:r>
              <a:rPr lang="en-US" altLang="zh-CN" dirty="0"/>
              <a:t>7</a:t>
            </a:r>
            <a:r>
              <a:rPr lang="zh-CN" altLang="en-US" dirty="0"/>
              <a:t>千个软件库。对</a:t>
            </a:r>
            <a:r>
              <a:rPr lang="en-US" altLang="zh-CN" dirty="0"/>
              <a:t>GitHub</a:t>
            </a:r>
            <a:r>
              <a:rPr lang="zh-CN" altLang="en-US" dirty="0"/>
              <a:t>网站上托管的总计超过</a:t>
            </a:r>
            <a:r>
              <a:rPr lang="en-US" altLang="zh-CN" dirty="0"/>
              <a:t>300</a:t>
            </a:r>
            <a:r>
              <a:rPr lang="zh-CN" altLang="en-US" dirty="0"/>
              <a:t>万个软件库，其联合创始人</a:t>
            </a:r>
            <a:r>
              <a:rPr lang="en-US" altLang="zh-CN" dirty="0"/>
              <a:t>Chris </a:t>
            </a:r>
            <a:r>
              <a:rPr lang="en-US" altLang="zh-CN" dirty="0" err="1"/>
              <a:t>Wanstrath</a:t>
            </a:r>
            <a:r>
              <a:rPr lang="zh-CN" altLang="en-US" dirty="0"/>
              <a:t>曾经形象地称其为“程序员的维基百科全书”。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F376967-56AA-4D12-B035-DF78097451D4}"/>
              </a:ext>
            </a:extLst>
          </p:cNvPr>
          <p:cNvSpPr/>
          <p:nvPr/>
        </p:nvSpPr>
        <p:spPr>
          <a:xfrm>
            <a:off x="395536" y="5265204"/>
            <a:ext cx="6336704" cy="7920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如今，一个不会</a:t>
            </a:r>
            <a:r>
              <a:rPr lang="en-US" altLang="zh-CN" dirty="0"/>
              <a:t>Google</a:t>
            </a:r>
            <a:r>
              <a:rPr lang="zh-CN" altLang="en-US" dirty="0"/>
              <a:t>，没上过</a:t>
            </a:r>
            <a:r>
              <a:rPr lang="en-US" altLang="zh-CN" dirty="0"/>
              <a:t>GitHub</a:t>
            </a:r>
            <a:r>
              <a:rPr lang="zh-CN" altLang="en-US" dirty="0"/>
              <a:t>，不知道</a:t>
            </a:r>
            <a:r>
              <a:rPr lang="en-US" altLang="zh-CN" dirty="0" err="1"/>
              <a:t>Stackoverflow</a:t>
            </a:r>
            <a:r>
              <a:rPr lang="zh-CN" altLang="en-US" dirty="0"/>
              <a:t>的程序员很难想象会有什么发展空间。</a:t>
            </a:r>
          </a:p>
        </p:txBody>
      </p:sp>
    </p:spTree>
    <p:extLst>
      <p:ext uri="{BB962C8B-B14F-4D97-AF65-F5344CB8AC3E}">
        <p14:creationId xmlns:p14="http://schemas.microsoft.com/office/powerpoint/2010/main" val="3985356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731C0D03-3C51-4D9C-BD9B-4A20DAE84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01847C-7C73-47D1-BF83-EE2893CBC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master</a:t>
            </a:r>
            <a:r>
              <a:rPr lang="zh-CN" altLang="en-US" dirty="0"/>
              <a:t>：主分支，一般是用来发布生产环境的，需要非常稳定，一般情况下不允许在上面干活。</a:t>
            </a:r>
            <a:endParaRPr lang="en-US" altLang="zh-CN" dirty="0"/>
          </a:p>
          <a:p>
            <a:r>
              <a:rPr lang="zh-CN" altLang="en-US" dirty="0"/>
              <a:t>开发分支：通常我们会建立一个</a:t>
            </a:r>
            <a:r>
              <a:rPr lang="en-US" altLang="zh-CN" dirty="0"/>
              <a:t>dev</a:t>
            </a:r>
            <a:r>
              <a:rPr lang="zh-CN" altLang="en-US" dirty="0"/>
              <a:t>分支，用作开发分支，开发完成并测试通过后合并到</a:t>
            </a:r>
            <a:r>
              <a:rPr lang="en-US" altLang="zh-CN" dirty="0"/>
              <a:t>master</a:t>
            </a:r>
            <a:r>
              <a:rPr lang="zh-CN" altLang="en-US" dirty="0"/>
              <a:t>分支。</a:t>
            </a:r>
            <a:endParaRPr lang="en-US" altLang="zh-CN" dirty="0"/>
          </a:p>
          <a:p>
            <a:r>
              <a:rPr lang="en-US" altLang="zh-CN" dirty="0"/>
              <a:t>bug</a:t>
            </a:r>
            <a:r>
              <a:rPr lang="zh-CN" altLang="en-US" dirty="0"/>
              <a:t>分支：在</a:t>
            </a:r>
            <a:r>
              <a:rPr lang="en-US" altLang="zh-CN" dirty="0"/>
              <a:t>Git</a:t>
            </a:r>
            <a:r>
              <a:rPr lang="zh-CN" altLang="en-US" dirty="0"/>
              <a:t>中，分支是很强大的，每个</a:t>
            </a:r>
            <a:r>
              <a:rPr lang="en-US" altLang="zh-CN" dirty="0"/>
              <a:t>bug</a:t>
            </a:r>
            <a:r>
              <a:rPr lang="zh-CN" altLang="en-US" dirty="0"/>
              <a:t>都可以通过一个临时分支来修复，修复完成后，合并分支，然后将临时的分支删除掉。</a:t>
            </a:r>
            <a:endParaRPr lang="en-US" altLang="zh-CN" dirty="0"/>
          </a:p>
          <a:p>
            <a:r>
              <a:rPr lang="en-US" altLang="zh-CN" dirty="0"/>
              <a:t>git branch</a:t>
            </a:r>
            <a:r>
              <a:rPr lang="zh-CN" altLang="en-US" dirty="0"/>
              <a:t>列出当前所有本地分支，*表示当前分支</a:t>
            </a:r>
            <a:endParaRPr lang="en-US" altLang="zh-CN" dirty="0"/>
          </a:p>
          <a:p>
            <a:r>
              <a:rPr lang="en-US" altLang="zh-CN" dirty="0"/>
              <a:t>git branch –a </a:t>
            </a:r>
            <a:r>
              <a:rPr lang="zh-CN" altLang="en-US" dirty="0"/>
              <a:t>列出所有分支，包括服务器上分支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5048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C4C70-B0D7-491C-993A-AE4B5B22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创建分支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750A93-1D50-4FEA-943E-5443EE9D4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git branch &lt;</a:t>
            </a:r>
            <a:r>
              <a:rPr lang="zh-CN" altLang="en-US" dirty="0"/>
              <a:t>分支名称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branch</a:t>
            </a:r>
            <a:r>
              <a:rPr lang="zh-CN" altLang="en-US" dirty="0"/>
              <a:t>命令不会将我们带入分支，只是基于当前分支创建一个新分支。</a:t>
            </a:r>
            <a:endParaRPr lang="en-US" altLang="zh-CN" dirty="0"/>
          </a:p>
          <a:p>
            <a:r>
              <a:rPr lang="en-US" altLang="zh-CN" dirty="0"/>
              <a:t>git checkout &lt;</a:t>
            </a:r>
            <a:r>
              <a:rPr lang="zh-CN" altLang="en-US" dirty="0"/>
              <a:t>分支名称</a:t>
            </a:r>
            <a:r>
              <a:rPr lang="en-US" altLang="zh-CN" dirty="0"/>
              <a:t>&gt;</a:t>
            </a:r>
            <a:r>
              <a:rPr lang="zh-CN" altLang="en-US" dirty="0"/>
              <a:t>：切换到指定分支</a:t>
            </a:r>
          </a:p>
          <a:p>
            <a:r>
              <a:rPr lang="en-US" altLang="zh-CN" dirty="0"/>
              <a:t>git checkout –b &lt;</a:t>
            </a:r>
            <a:r>
              <a:rPr lang="zh-CN" altLang="en-US" dirty="0"/>
              <a:t>分支名称</a:t>
            </a:r>
            <a:r>
              <a:rPr lang="en-US" altLang="zh-CN" dirty="0"/>
              <a:t>&gt;</a:t>
            </a:r>
            <a:r>
              <a:rPr lang="zh-CN" altLang="en-US" dirty="0"/>
              <a:t>：直接创建分支并切换到该分支</a:t>
            </a:r>
          </a:p>
        </p:txBody>
      </p:sp>
    </p:spTree>
    <p:extLst>
      <p:ext uri="{BB962C8B-B14F-4D97-AF65-F5344CB8AC3E}">
        <p14:creationId xmlns:p14="http://schemas.microsoft.com/office/powerpoint/2010/main" val="158089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680E3-E739-46FB-9907-E1AC85D87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合并分支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804C15-9A95-4085-863D-4EE0B3036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git merge &lt;</a:t>
            </a:r>
            <a:r>
              <a:rPr lang="zh-CN" altLang="en-US" dirty="0"/>
              <a:t>分支名称</a:t>
            </a:r>
            <a:r>
              <a:rPr lang="en-US" altLang="zh-CN" dirty="0"/>
              <a:t>&gt;</a:t>
            </a:r>
          </a:p>
          <a:p>
            <a:r>
              <a:rPr lang="zh-CN" altLang="en-US" dirty="0"/>
              <a:t>解决冲突</a:t>
            </a:r>
            <a:endParaRPr lang="en-US" altLang="zh-CN" dirty="0"/>
          </a:p>
          <a:p>
            <a:r>
              <a:rPr lang="zh-CN" altLang="en-US" dirty="0"/>
              <a:t>推送分支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3620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9F6AA-6619-4B7C-9A0A-2D84AD1D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删除分支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500A8-5279-4374-BA09-5E0BA1B51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git branch –d &lt;</a:t>
            </a:r>
            <a:r>
              <a:rPr lang="zh-CN" altLang="en-US" dirty="0"/>
              <a:t>分支名称</a:t>
            </a:r>
            <a:r>
              <a:rPr lang="en-US" altLang="zh-CN" dirty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6968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/>
          <a:lstStyle/>
          <a:p>
            <a:pPr algn="ctr"/>
            <a:r>
              <a:rPr lang="en-US" altLang="zh-CN" dirty="0"/>
              <a:t>.NET IDE</a:t>
            </a:r>
            <a:br>
              <a:rPr lang="en-US" altLang="zh-CN" dirty="0"/>
            </a:br>
            <a:r>
              <a:rPr lang="zh-CN" altLang="en-US" dirty="0"/>
              <a:t>（</a:t>
            </a:r>
            <a:r>
              <a:rPr lang="en-US" altLang="zh-CN" dirty="0"/>
              <a:t>VS2015</a:t>
            </a:r>
            <a:r>
              <a:rPr lang="zh-CN" altLang="en-US" dirty="0"/>
              <a:t>以上）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8151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B2053-A355-4D75-9F1F-CED13C8E0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更改源代码管理插件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4C2B163-846B-4091-81FF-E5F800337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395" y="1935163"/>
            <a:ext cx="6735209" cy="43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68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0CC5C-973D-45D0-9A1E-39031CD9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获取代码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19C421B-8F7A-436B-A771-40296E64D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2060848"/>
            <a:ext cx="4238095" cy="42380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87280FA-66C2-4449-B9BB-E46FD18DE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844" y="2060848"/>
            <a:ext cx="4238095" cy="4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33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2ECBF-234B-4DAE-83FD-EB21C22D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提交代码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042A99C-E193-4602-9F0A-08C1A5800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476" y="2049150"/>
            <a:ext cx="4209524" cy="41047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88E4463-8746-4AC9-858B-C6FDC6C32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2049150"/>
            <a:ext cx="4104456" cy="412311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F5EA02F-3D04-48A1-B742-7D6E77A74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0964" y="2049150"/>
            <a:ext cx="4104456" cy="40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9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CF030-3823-481F-B43F-0E6FBE7E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/</a:t>
            </a:r>
            <a:r>
              <a:rPr lang="zh-CN" altLang="en-US" dirty="0"/>
              <a:t>切换</a:t>
            </a:r>
            <a:r>
              <a:rPr lang="en-US" altLang="zh-CN" dirty="0"/>
              <a:t>/</a:t>
            </a:r>
            <a:r>
              <a:rPr lang="zh-CN" altLang="en-US" dirty="0"/>
              <a:t>合并分支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4468AC7-5ABC-40CD-9361-AEDBA7A1CE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2060847"/>
            <a:ext cx="4400000" cy="43428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9BA79E7-7BD7-4059-8973-5582FA5DF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720" y="2060847"/>
            <a:ext cx="4147769" cy="4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92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83A55-E79D-4B87-8974-BE2C34EB2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查看历史</a:t>
            </a:r>
            <a:r>
              <a:rPr lang="en-US" altLang="zh-CN" dirty="0"/>
              <a:t>/</a:t>
            </a:r>
            <a:r>
              <a:rPr lang="zh-CN" altLang="en-US" dirty="0"/>
              <a:t>对比</a:t>
            </a:r>
            <a:r>
              <a:rPr lang="en-US" altLang="zh-CN" dirty="0"/>
              <a:t>/</a:t>
            </a:r>
            <a:r>
              <a:rPr lang="zh-CN" altLang="en-US" dirty="0"/>
              <a:t>解决冲突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18FE35A-3739-43C3-A6A2-544F46F6D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47088"/>
            <a:ext cx="3898776" cy="463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99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1E51A-9584-46DA-A7CB-E6C90E3B4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</a:t>
            </a:r>
            <a:r>
              <a:rPr lang="zh-CN" altLang="en-US" dirty="0"/>
              <a:t>与</a:t>
            </a:r>
            <a:r>
              <a:rPr lang="en-US" altLang="zh-CN" dirty="0"/>
              <a:t>SVN</a:t>
            </a:r>
            <a:r>
              <a:rPr lang="zh-CN" altLang="en-US" dirty="0"/>
              <a:t>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59C57-C18C-4297-A1D4-542195ADB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集中式</a:t>
            </a:r>
            <a:r>
              <a:rPr lang="en-US" altLang="zh-CN" dirty="0"/>
              <a:t>vs</a:t>
            </a:r>
            <a:r>
              <a:rPr lang="zh-CN" altLang="en-US" dirty="0"/>
              <a:t>分布式</a:t>
            </a:r>
            <a:endParaRPr lang="en-US" altLang="zh-CN" dirty="0"/>
          </a:p>
          <a:p>
            <a:pPr lvl="1"/>
            <a:r>
              <a:rPr lang="en-US" altLang="zh-CN" dirty="0"/>
              <a:t>SVN</a:t>
            </a:r>
            <a:r>
              <a:rPr lang="zh-CN" altLang="en-US" dirty="0"/>
              <a:t>有一个单一的集中管理的服务器，保存所有文件的修订版本，本地工作区只有一份最新版本的代码。</a:t>
            </a:r>
            <a:endParaRPr lang="en-US" altLang="zh-CN" dirty="0"/>
          </a:p>
          <a:p>
            <a:pPr lvl="1"/>
            <a:r>
              <a:rPr lang="en-US" altLang="zh-CN" dirty="0"/>
              <a:t>GIT</a:t>
            </a:r>
            <a:r>
              <a:rPr lang="zh-CN" altLang="en-US" dirty="0"/>
              <a:t>是分布式版本控制系统，每一个客户端都会保存代码仓库的完整备份，没有网络也可以提交代码。通过</a:t>
            </a:r>
            <a:r>
              <a:rPr lang="en-US" altLang="zh-CN" dirty="0"/>
              <a:t>PULL</a:t>
            </a:r>
            <a:r>
              <a:rPr lang="zh-CN" altLang="en-US" dirty="0"/>
              <a:t>和</a:t>
            </a:r>
            <a:r>
              <a:rPr lang="en-US" altLang="zh-CN" dirty="0"/>
              <a:t>PUSH</a:t>
            </a:r>
            <a:r>
              <a:rPr lang="zh-CN" altLang="en-US" dirty="0"/>
              <a:t>和服务器版本库保持同步。</a:t>
            </a:r>
            <a:endParaRPr lang="en-US" altLang="zh-CN" dirty="0"/>
          </a:p>
          <a:p>
            <a:r>
              <a:rPr lang="zh-CN" altLang="en-US" dirty="0"/>
              <a:t>文件存储方式差异</a:t>
            </a:r>
            <a:endParaRPr lang="en-US" altLang="zh-CN" dirty="0"/>
          </a:p>
          <a:p>
            <a:pPr lvl="1"/>
            <a:r>
              <a:rPr lang="en-US" altLang="zh-CN" dirty="0"/>
              <a:t>GIT</a:t>
            </a:r>
            <a:r>
              <a:rPr lang="zh-CN" altLang="en-US" dirty="0"/>
              <a:t>根据文件内容计算</a:t>
            </a:r>
            <a:r>
              <a:rPr lang="en-US" altLang="zh-CN" dirty="0"/>
              <a:t>40</a:t>
            </a:r>
            <a:r>
              <a:rPr lang="zh-CN" altLang="en-US" dirty="0"/>
              <a:t>位哈希值作为索引，而不是以文件名作为索引的；只要文件内容不发生变化，无论创建多少分支都不会造成存储容量的增加。</a:t>
            </a:r>
            <a:endParaRPr lang="en-US" altLang="zh-CN" dirty="0"/>
          </a:p>
          <a:p>
            <a:r>
              <a:rPr lang="zh-CN" altLang="en-US" dirty="0"/>
              <a:t>分支与合并</a:t>
            </a:r>
            <a:endParaRPr lang="en-US" altLang="zh-CN" dirty="0"/>
          </a:p>
          <a:p>
            <a:pPr lvl="1"/>
            <a:r>
              <a:rPr lang="zh-CN" altLang="en-US" dirty="0"/>
              <a:t>在 </a:t>
            </a:r>
            <a:r>
              <a:rPr lang="en-US" altLang="zh-CN" dirty="0"/>
              <a:t>git </a:t>
            </a:r>
            <a:r>
              <a:rPr lang="zh-CN" altLang="en-US" dirty="0"/>
              <a:t>版本库中创建分支的成本几乎为零，所以，不必吝啬多创建几个分支； 当进行高风险的工作时，创建一个试验性的临时分支，可以随时合并到开发分支或丢弃。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54534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02043-79CD-462D-9FBB-411486E0A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创建新项目版本库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4827EDAE-8244-415A-943E-66691BCE5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264" y="1935163"/>
            <a:ext cx="5877472" cy="43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63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2FBE2-989B-4B97-B705-9EFC7A9DD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创建新项目版本库</a:t>
            </a:r>
            <a:r>
              <a:rPr lang="en-US" altLang="zh-CN" dirty="0"/>
              <a:t>&lt;</a:t>
            </a:r>
            <a:r>
              <a:rPr lang="zh-CN" altLang="en-US" dirty="0"/>
              <a:t>续</a:t>
            </a:r>
            <a:r>
              <a:rPr lang="en-US" altLang="zh-CN" dirty="0"/>
              <a:t>&gt;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70C0C2-DE07-499A-B6B2-FD2AF342C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/>
              <a:t>1</a:t>
            </a:r>
            <a:r>
              <a:rPr lang="zh-CN" altLang="en-US" sz="1600" dirty="0"/>
              <a:t>、</a:t>
            </a:r>
            <a:r>
              <a:rPr lang="en-US" altLang="zh-CN" sz="1600" dirty="0"/>
              <a:t>git clone </a:t>
            </a:r>
            <a:r>
              <a:rPr lang="en-US" altLang="zh-CN" sz="1600" dirty="0">
                <a:hlinkClick r:id="rId2"/>
              </a:rPr>
              <a:t>https://co.we-win.com.cn:6443/r/we-win/empty_project.git</a:t>
            </a:r>
            <a:r>
              <a:rPr lang="en-US" altLang="zh-CN" sz="1600" dirty="0"/>
              <a:t> &lt;</a:t>
            </a:r>
            <a:r>
              <a:rPr lang="zh-CN" altLang="en-US" sz="1600" dirty="0"/>
              <a:t>目标文件夹</a:t>
            </a:r>
            <a:r>
              <a:rPr lang="en-US" altLang="zh-CN" sz="1600" dirty="0"/>
              <a:t>&gt;</a:t>
            </a:r>
          </a:p>
          <a:p>
            <a:r>
              <a:rPr lang="en-US" altLang="zh-CN" sz="1600" dirty="0"/>
              <a:t>2</a:t>
            </a:r>
            <a:r>
              <a:rPr lang="zh-CN" altLang="en-US" sz="1600" dirty="0"/>
              <a:t>、</a:t>
            </a:r>
            <a:r>
              <a:rPr lang="en-US" altLang="zh-CN" sz="1600" dirty="0"/>
              <a:t>git remote remove origin</a:t>
            </a:r>
          </a:p>
          <a:p>
            <a:r>
              <a:rPr lang="en-US" altLang="zh-CN" sz="1600" dirty="0"/>
              <a:t>3</a:t>
            </a:r>
            <a:r>
              <a:rPr lang="zh-CN" altLang="en-US" sz="1600" dirty="0"/>
              <a:t>、</a:t>
            </a:r>
            <a:r>
              <a:rPr lang="en-US" altLang="zh-CN" sz="1600" dirty="0"/>
              <a:t>git remote add origin &lt;</a:t>
            </a:r>
            <a:r>
              <a:rPr lang="zh-CN" altLang="en-US" sz="1600" dirty="0"/>
              <a:t>新仓库地址</a:t>
            </a:r>
            <a:r>
              <a:rPr lang="en-US" altLang="zh-CN" sz="1600" dirty="0"/>
              <a:t>&gt;</a:t>
            </a:r>
          </a:p>
          <a:p>
            <a:r>
              <a:rPr lang="en-US" altLang="zh-CN" sz="1600" dirty="0"/>
              <a:t>4</a:t>
            </a:r>
            <a:r>
              <a:rPr lang="zh-CN" altLang="en-US" sz="1600" dirty="0"/>
              <a:t>、添加项目相关文件</a:t>
            </a:r>
            <a:endParaRPr lang="en-US" altLang="zh-CN" sz="1600" dirty="0"/>
          </a:p>
          <a:p>
            <a:r>
              <a:rPr lang="en-US" altLang="zh-CN" sz="1600" dirty="0"/>
              <a:t>5</a:t>
            </a:r>
            <a:r>
              <a:rPr lang="zh-CN" altLang="en-US" sz="1600" dirty="0"/>
              <a:t>、</a:t>
            </a:r>
            <a:r>
              <a:rPr lang="en-US" altLang="zh-CN" sz="1600" dirty="0"/>
              <a:t>git push origin master</a:t>
            </a:r>
            <a:r>
              <a:rPr lang="zh-CN" altLang="en-US" sz="1600" dirty="0"/>
              <a:t>（</a:t>
            </a:r>
            <a:r>
              <a:rPr lang="en-US" altLang="zh-CN" sz="1600" dirty="0"/>
              <a:t>git push </a:t>
            </a:r>
            <a:r>
              <a:rPr lang="en-US" altLang="zh-CN" sz="1600" dirty="0">
                <a:solidFill>
                  <a:srgbClr val="FF0000"/>
                </a:solidFill>
              </a:rPr>
              <a:t>--set-upstream </a:t>
            </a:r>
            <a:r>
              <a:rPr lang="en-US" altLang="zh-CN" sz="1600" dirty="0"/>
              <a:t>origin master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r>
              <a:rPr lang="en-US" altLang="zh-CN" sz="1600" dirty="0"/>
              <a:t>6</a:t>
            </a:r>
            <a:r>
              <a:rPr lang="zh-CN" altLang="en-US" sz="1600" dirty="0"/>
              <a:t>、</a:t>
            </a:r>
            <a:r>
              <a:rPr lang="en-US" altLang="zh-CN" sz="1600" dirty="0"/>
              <a:t>git checkout –b dev</a:t>
            </a:r>
          </a:p>
          <a:p>
            <a:r>
              <a:rPr lang="en-US" altLang="zh-CN" sz="1600" dirty="0"/>
              <a:t>7</a:t>
            </a:r>
            <a:r>
              <a:rPr lang="zh-CN" altLang="en-US" sz="1600" dirty="0"/>
              <a:t>、</a:t>
            </a:r>
            <a:r>
              <a:rPr lang="en-US" altLang="zh-CN" sz="1600" dirty="0"/>
              <a:t>git push origin dev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392573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FBA06-65A0-4785-9918-E3F043F7C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SVN</a:t>
            </a:r>
            <a:r>
              <a:rPr lang="zh-CN" altLang="en-US" dirty="0"/>
              <a:t>迁移至</a:t>
            </a:r>
            <a:r>
              <a:rPr lang="en-US" altLang="zh-CN" dirty="0"/>
              <a:t>GIT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3E44DC-BA9B-4596-91CB-3EC347A2A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依次运行以下命令：</a:t>
            </a:r>
            <a:endParaRPr lang="en-US" altLang="zh-CN" dirty="0"/>
          </a:p>
          <a:p>
            <a:pPr lvl="1"/>
            <a:r>
              <a:rPr lang="en-US" altLang="zh-CN" dirty="0"/>
              <a:t>git </a:t>
            </a:r>
            <a:r>
              <a:rPr lang="en-US" altLang="zh-CN" dirty="0" err="1"/>
              <a:t>svn</a:t>
            </a:r>
            <a:r>
              <a:rPr lang="en-US" altLang="zh-CN" dirty="0"/>
              <a:t> clone &lt;</a:t>
            </a:r>
            <a:r>
              <a:rPr lang="en-US" altLang="zh-CN" dirty="0" err="1"/>
              <a:t>svn</a:t>
            </a:r>
            <a:r>
              <a:rPr lang="zh-CN" altLang="en-US" dirty="0"/>
              <a:t>仓库地址</a:t>
            </a:r>
            <a:r>
              <a:rPr lang="en-US" altLang="zh-CN" dirty="0"/>
              <a:t>&gt; &lt;</a:t>
            </a:r>
            <a:r>
              <a:rPr lang="zh-CN" altLang="en-US" dirty="0"/>
              <a:t>本地路径</a:t>
            </a:r>
            <a:r>
              <a:rPr lang="en-US" altLang="zh-CN" dirty="0"/>
              <a:t>&gt;</a:t>
            </a:r>
          </a:p>
          <a:p>
            <a:pPr lvl="2"/>
            <a:r>
              <a:rPr lang="zh-CN" altLang="en-US" dirty="0"/>
              <a:t>（历史记录多时，该命令执行时间比较长）</a:t>
            </a:r>
            <a:endParaRPr lang="en-US" altLang="zh-CN" dirty="0"/>
          </a:p>
          <a:p>
            <a:pPr lvl="1"/>
            <a:r>
              <a:rPr lang="en-US" altLang="zh-CN" dirty="0"/>
              <a:t>git remote add origin &lt;git</a:t>
            </a:r>
            <a:r>
              <a:rPr lang="zh-CN" altLang="en-US" dirty="0"/>
              <a:t>仓库地址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git push origin master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0734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runoob.com/wp-content/uploads/2015/02/git-process.png">
            <a:extLst>
              <a:ext uri="{FF2B5EF4-FFF2-40B4-BE49-F238E27FC236}">
                <a16:creationId xmlns:a16="http://schemas.microsoft.com/office/drawing/2014/main" id="{524588C3-14BA-47CD-A5C1-B4DEFA02D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196752"/>
            <a:ext cx="4474840" cy="550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0AD83B3-C733-4221-9AF4-9CBD39654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Git </a:t>
            </a:r>
            <a:r>
              <a:rPr lang="zh-CN" altLang="en-US" b="1" dirty="0"/>
              <a:t>工作流程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02DAC9-6B78-40A1-B30A-0EFE8B1B6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5480"/>
            <a:ext cx="4114800" cy="4389120"/>
          </a:xfrm>
        </p:spPr>
        <p:txBody>
          <a:bodyPr>
            <a:normAutofit fontScale="92500"/>
          </a:bodyPr>
          <a:lstStyle/>
          <a:p>
            <a:pPr latinLnBrk="1"/>
            <a:r>
              <a:rPr lang="zh-CN" altLang="en-US" dirty="0"/>
              <a:t>克隆 </a:t>
            </a:r>
            <a:r>
              <a:rPr lang="en-US" altLang="zh-CN" dirty="0"/>
              <a:t>Git </a:t>
            </a:r>
            <a:r>
              <a:rPr lang="zh-CN" altLang="en-US" dirty="0"/>
              <a:t>资源作为工作目录。</a:t>
            </a:r>
          </a:p>
          <a:p>
            <a:pPr latinLnBrk="1"/>
            <a:r>
              <a:rPr lang="zh-CN" altLang="en-US" dirty="0"/>
              <a:t>在克隆的资源上添加或修改文件。</a:t>
            </a:r>
          </a:p>
          <a:p>
            <a:pPr latinLnBrk="1"/>
            <a:r>
              <a:rPr lang="zh-CN" altLang="en-US" dirty="0"/>
              <a:t>如果其他人修改了，你可以更新资源。</a:t>
            </a:r>
          </a:p>
          <a:p>
            <a:pPr latinLnBrk="1"/>
            <a:r>
              <a:rPr lang="zh-CN" altLang="en-US" dirty="0"/>
              <a:t>在提交前查看修改。</a:t>
            </a:r>
          </a:p>
          <a:p>
            <a:pPr latinLnBrk="1"/>
            <a:r>
              <a:rPr lang="zh-CN" altLang="en-US" dirty="0"/>
              <a:t>提交修改。</a:t>
            </a:r>
          </a:p>
          <a:p>
            <a:pPr latinLnBrk="1"/>
            <a:r>
              <a:rPr lang="zh-CN" altLang="en-US" dirty="0"/>
              <a:t>在修改完成后，如果发现错误，可以撤回提交并再次修改并提交。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1742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9D273-8B0F-43EE-B11F-1A47CAED7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相关资源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152BF8-45A7-4AF5-BDCB-DE6614BD9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</a:t>
            </a:r>
            <a:r>
              <a:rPr lang="zh-CN" altLang="en-US" dirty="0"/>
              <a:t>必须</a:t>
            </a:r>
            <a:r>
              <a:rPr lang="en-US" altLang="zh-CN" dirty="0"/>
              <a:t>)</a:t>
            </a:r>
            <a:r>
              <a:rPr lang="en-US" altLang="zh-CN" dirty="0">
                <a:hlinkClick r:id="rId2"/>
              </a:rPr>
              <a:t>https://git-scm.com/</a:t>
            </a:r>
          </a:p>
          <a:p>
            <a:r>
              <a:rPr lang="en-US" altLang="zh-CN" dirty="0"/>
              <a:t>(</a:t>
            </a:r>
            <a:r>
              <a:rPr lang="zh-CN" altLang="en-US" dirty="0"/>
              <a:t>可选</a:t>
            </a:r>
            <a:r>
              <a:rPr lang="en-US" altLang="zh-CN" dirty="0"/>
              <a:t>) </a:t>
            </a:r>
            <a:r>
              <a:rPr lang="en-US" altLang="zh-CN" dirty="0">
                <a:hlinkClick r:id="rId2"/>
              </a:rPr>
              <a:t>https://tortoisegit.org/</a:t>
            </a:r>
          </a:p>
          <a:p>
            <a:r>
              <a:rPr lang="zh-CN" altLang="en-US" dirty="0"/>
              <a:t>公司</a:t>
            </a:r>
            <a:r>
              <a:rPr lang="en-US" altLang="zh-CN" dirty="0"/>
              <a:t>Git</a:t>
            </a:r>
            <a:r>
              <a:rPr lang="zh-CN" altLang="en-US" dirty="0"/>
              <a:t>资源库：</a:t>
            </a:r>
            <a:r>
              <a:rPr lang="en-US" altLang="zh-CN" dirty="0">
                <a:hlinkClick r:id="rId2"/>
              </a:rPr>
              <a:t>https://co.we-win.com.cn:6443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5429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04DEC-F878-4ABA-8E62-8E846E7E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C347EA-DA95-43FD-B8EE-225A1FC1C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CN" dirty="0"/>
              <a:t>ssh-keygen  -t rsa –C “youremail@example.com”</a:t>
            </a:r>
          </a:p>
          <a:p>
            <a:r>
              <a:rPr lang="en-US" altLang="zh-CN" dirty="0" err="1"/>
              <a:t>id_rsa</a:t>
            </a:r>
            <a:r>
              <a:rPr lang="zh-CN" altLang="en-US" dirty="0"/>
              <a:t>是私钥，不能泄露出去，</a:t>
            </a:r>
            <a:r>
              <a:rPr lang="en-US" altLang="zh-CN" dirty="0"/>
              <a:t>id_rsa.pub</a:t>
            </a:r>
            <a:r>
              <a:rPr lang="zh-CN" altLang="en-US" dirty="0"/>
              <a:t>是公钥，可以放心地告诉任何人。</a:t>
            </a:r>
            <a:endParaRPr lang="en-US" altLang="zh-CN" dirty="0"/>
          </a:p>
          <a:p>
            <a:r>
              <a:rPr lang="zh-CN" altLang="en-US" dirty="0"/>
              <a:t>打开用户中心的</a:t>
            </a:r>
            <a:r>
              <a:rPr lang="en-US" altLang="zh-CN" dirty="0"/>
              <a:t>SSH Key</a:t>
            </a:r>
            <a:r>
              <a:rPr lang="zh-CN" altLang="en-US" dirty="0"/>
              <a:t>，将公钥复制进去。</a:t>
            </a:r>
            <a:endParaRPr lang="en-US" altLang="zh-CN" dirty="0"/>
          </a:p>
          <a:p>
            <a:r>
              <a:rPr lang="zh-CN" altLang="en-US" dirty="0"/>
              <a:t>目前</a:t>
            </a:r>
            <a:r>
              <a:rPr lang="en-US" altLang="zh-CN" dirty="0"/>
              <a:t>.NET IDE</a:t>
            </a:r>
            <a:r>
              <a:rPr lang="zh-CN" altLang="en-US" dirty="0"/>
              <a:t>不支持</a:t>
            </a:r>
            <a:r>
              <a:rPr lang="en-US" altLang="zh-CN" dirty="0"/>
              <a:t>SSH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234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 anchor="ctr"/>
          <a:lstStyle/>
          <a:p>
            <a:pPr algn="ctr"/>
            <a:r>
              <a:rPr lang="zh-CN" altLang="en-US" dirty="0"/>
              <a:t>基本操作命令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470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1B710-DB99-44FB-866F-2E6652268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</a:t>
            </a:r>
            <a:r>
              <a:rPr lang="en-US" altLang="zh-CN" dirty="0"/>
              <a:t>GIT</a:t>
            </a:r>
            <a:r>
              <a:rPr lang="zh-CN" altLang="en-US" dirty="0"/>
              <a:t>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CE759E-1ECF-4EC5-B915-26DBAC4DB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适用于服务器仓库还是空的情况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、创建目录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、运行命令：</a:t>
            </a:r>
            <a:r>
              <a:rPr lang="en-US" altLang="zh-CN" dirty="0"/>
              <a:t>git </a:t>
            </a:r>
            <a:r>
              <a:rPr lang="en-US" altLang="zh-CN" dirty="0" err="1"/>
              <a:t>init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、运行命令：</a:t>
            </a:r>
            <a:r>
              <a:rPr lang="en-US" altLang="zh-CN" dirty="0"/>
              <a:t>git remote add origin &lt;</a:t>
            </a:r>
            <a:r>
              <a:rPr lang="zh-CN" altLang="en-US" dirty="0"/>
              <a:t>仓库地址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、运行命令（推送到服务器）：</a:t>
            </a:r>
            <a:r>
              <a:rPr lang="en-US" altLang="zh-CN" dirty="0"/>
              <a:t>git push -u origin master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3494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58E68-7830-4D81-89A0-3EECCA9B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克隆</a:t>
            </a:r>
            <a:r>
              <a:rPr lang="en-US" altLang="zh-CN" dirty="0"/>
              <a:t>/clone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72F867-DA40-4288-A121-E97B5F8A8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适用于服务器已存在的代码仓库</a:t>
            </a:r>
            <a:endParaRPr lang="en-US" altLang="zh-CN" dirty="0"/>
          </a:p>
          <a:p>
            <a:pPr lvl="1"/>
            <a:r>
              <a:rPr lang="en-US" altLang="zh-CN" dirty="0"/>
              <a:t>git clone https://co.we-win.com.cn:6443/r/we-win/git_learning.git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1079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5012</TotalTime>
  <Words>1189</Words>
  <Application>Microsoft Office PowerPoint</Application>
  <PresentationFormat>全屏显示(4:3)</PresentationFormat>
  <Paragraphs>106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隶书</vt:lpstr>
      <vt:lpstr>宋体</vt:lpstr>
      <vt:lpstr>Calibri</vt:lpstr>
      <vt:lpstr>Constantia</vt:lpstr>
      <vt:lpstr>Wingdings 2</vt:lpstr>
      <vt:lpstr>流畅</vt:lpstr>
      <vt:lpstr>GIT </vt:lpstr>
      <vt:lpstr>   GIT介绍</vt:lpstr>
      <vt:lpstr>GIT与SVN区别</vt:lpstr>
      <vt:lpstr>Git 工作流程</vt:lpstr>
      <vt:lpstr>相关资源</vt:lpstr>
      <vt:lpstr>SSH</vt:lpstr>
      <vt:lpstr>基本操作命令 </vt:lpstr>
      <vt:lpstr>初始化GIT库</vt:lpstr>
      <vt:lpstr>克隆/clone</vt:lpstr>
      <vt:lpstr>git status</vt:lpstr>
      <vt:lpstr>git add</vt:lpstr>
      <vt:lpstr>git commit</vt:lpstr>
      <vt:lpstr>git reset HEAD</vt:lpstr>
      <vt:lpstr>撤销修改</vt:lpstr>
      <vt:lpstr>git push</vt:lpstr>
      <vt:lpstr>git pull</vt:lpstr>
      <vt:lpstr>日志</vt:lpstr>
      <vt:lpstr>标签</vt:lpstr>
      <vt:lpstr>分支管理 </vt:lpstr>
      <vt:lpstr>分支</vt:lpstr>
      <vt:lpstr>创建分支</vt:lpstr>
      <vt:lpstr>合并分支</vt:lpstr>
      <vt:lpstr>删除分支</vt:lpstr>
      <vt:lpstr>.NET IDE （VS2015以上） </vt:lpstr>
      <vt:lpstr>更改源代码管理插件</vt:lpstr>
      <vt:lpstr>获取代码</vt:lpstr>
      <vt:lpstr>提交代码</vt:lpstr>
      <vt:lpstr>创建/切换/合并分支</vt:lpstr>
      <vt:lpstr>查看历史/对比/解决冲突</vt:lpstr>
      <vt:lpstr>创建新项目版本库</vt:lpstr>
      <vt:lpstr>创建新项目版本库&lt;续&gt;</vt:lpstr>
      <vt:lpstr>SVN迁移至GIT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</dc:title>
  <dc:creator>msuser</dc:creator>
  <cp:lastModifiedBy>许 晓翔</cp:lastModifiedBy>
  <cp:revision>552</cp:revision>
  <dcterms:created xsi:type="dcterms:W3CDTF">2014-02-28T02:04:11Z</dcterms:created>
  <dcterms:modified xsi:type="dcterms:W3CDTF">2018-09-06T14:41:30Z</dcterms:modified>
</cp:coreProperties>
</file>