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15ded9e6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15ded9e6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5ded9e6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15ded9e6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PTX-Sum using all-MiniLM-L6-v2 performs the best </a:t>
            </a:r>
            <a:r>
              <a:rPr lang="en"/>
              <a:t>followed by PTX-Sum using all-distilroberta-v1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15ded9e6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15ded9e6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15ded9e61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15ded9e6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5ded9e6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5ded9e6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5ded9e6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5ded9e6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rgbClr val="595959"/>
                </a:solidFill>
                <a:latin typeface="Lato"/>
                <a:ea typeface="Lato"/>
                <a:cs typeface="Lato"/>
                <a:sym typeface="Lato"/>
              </a:rPr>
              <a:t>Text Summarisation</a:t>
            </a:r>
            <a:r>
              <a:rPr lang="en" sz="1000">
                <a:solidFill>
                  <a:srgbClr val="595959"/>
                </a:solidFill>
                <a:latin typeface="Lato"/>
                <a:ea typeface="Lato"/>
                <a:cs typeface="Lato"/>
                <a:sym typeface="Lato"/>
              </a:rPr>
              <a:t> is the process of summarising a document into a short and concise version while preserving contextual information. </a:t>
            </a:r>
            <a:endParaRPr sz="10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000">
                <a:solidFill>
                  <a:srgbClr val="595959"/>
                </a:solidFill>
                <a:latin typeface="Lato"/>
                <a:ea typeface="Lato"/>
                <a:cs typeface="Lato"/>
                <a:sym typeface="Lato"/>
              </a:rPr>
              <a:t>Two main approaches:</a:t>
            </a:r>
            <a:endParaRPr sz="1000">
              <a:solidFill>
                <a:srgbClr val="595959"/>
              </a:solidFill>
              <a:latin typeface="Lato"/>
              <a:ea typeface="Lato"/>
              <a:cs typeface="Lato"/>
              <a:sym typeface="Lato"/>
            </a:endParaRPr>
          </a:p>
          <a:p>
            <a:pPr indent="-292100" lvl="0" marL="457200" rtl="0" algn="l">
              <a:lnSpc>
                <a:spcPct val="115000"/>
              </a:lnSpc>
              <a:spcBef>
                <a:spcPts val="1200"/>
              </a:spcBef>
              <a:spcAft>
                <a:spcPts val="0"/>
              </a:spcAft>
              <a:buClr>
                <a:srgbClr val="595959"/>
              </a:buClr>
              <a:buSzPts val="1000"/>
              <a:buFont typeface="Lato"/>
              <a:buAutoNum type="arabicPeriod"/>
            </a:pPr>
            <a:r>
              <a:rPr lang="en" sz="1000">
                <a:solidFill>
                  <a:srgbClr val="595959"/>
                </a:solidFill>
                <a:latin typeface="Lato"/>
                <a:ea typeface="Lato"/>
                <a:cs typeface="Lato"/>
                <a:sym typeface="Lato"/>
              </a:rPr>
              <a:t>Extractive - model selects a subset of words or sentences from the document to summarise it.</a:t>
            </a:r>
            <a:endParaRPr sz="1000">
              <a:solidFill>
                <a:srgbClr val="595959"/>
              </a:solidFill>
              <a:latin typeface="Lato"/>
              <a:ea typeface="Lato"/>
              <a:cs typeface="Lato"/>
              <a:sym typeface="Lato"/>
            </a:endParaRPr>
          </a:p>
          <a:p>
            <a:pPr indent="-292100" lvl="0" marL="457200" rtl="0" algn="l">
              <a:lnSpc>
                <a:spcPct val="115000"/>
              </a:lnSpc>
              <a:spcBef>
                <a:spcPts val="0"/>
              </a:spcBef>
              <a:spcAft>
                <a:spcPts val="0"/>
              </a:spcAft>
              <a:buClr>
                <a:srgbClr val="595959"/>
              </a:buClr>
              <a:buSzPts val="1000"/>
              <a:buFont typeface="Lato"/>
              <a:buAutoNum type="arabicPeriod"/>
            </a:pPr>
            <a:r>
              <a:rPr lang="en" sz="1000">
                <a:solidFill>
                  <a:srgbClr val="595959"/>
                </a:solidFill>
                <a:latin typeface="Lato"/>
                <a:ea typeface="Lato"/>
                <a:cs typeface="Lato"/>
                <a:sym typeface="Lato"/>
              </a:rPr>
              <a:t>Abstractive - model interprets information from the document and generate its own sentences to summarise it.</a:t>
            </a:r>
            <a:endParaRPr sz="1000">
              <a:solidFill>
                <a:srgbClr val="595959"/>
              </a:solidFill>
              <a:latin typeface="Lato"/>
              <a:ea typeface="Lato"/>
              <a:cs typeface="Lato"/>
              <a:sym typeface="Lato"/>
            </a:endParaRPr>
          </a:p>
          <a:p>
            <a:pPr indent="0" lvl="0" marL="0" rtl="0" algn="l">
              <a:spcBef>
                <a:spcPts val="1200"/>
              </a:spcBef>
              <a:spcAft>
                <a:spcPts val="0"/>
              </a:spcAft>
              <a:buNone/>
            </a:pPr>
            <a:r>
              <a:rPr lang="en" sz="1000">
                <a:solidFill>
                  <a:schemeClr val="dk1"/>
                </a:solidFill>
              </a:rPr>
              <a:t>In the vast ocean of knowledge on the internet, Text Summarisation is important as it allow readers to read an abstract of the article before deciding if they are interested to read the full article in details. This project is motivated from this and aims to perform Extractive Text Summarisation at the sentence-level on WikiHow articles for quicker consumption while keeping vital information.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We will conduct an investigation into how well existing Text Summarization methods perform on WikiHow articles and attempt to improve them by augmenting the said models.  It would be interesting to be able to summarise the multi-steps ’how to’ articles into a few key sentences. As the WikiHow articles are written and edited by different authors, the writing styles varies which makes this dataset challenging.</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15ded9e6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15ded9e6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WikiHow dataset contains over 200,000 articles and has 2 different types:</a:t>
            </a:r>
            <a:endParaRPr/>
          </a:p>
          <a:p>
            <a:pPr indent="0" lvl="0" marL="0" rtl="0" algn="l">
              <a:spcBef>
                <a:spcPts val="0"/>
              </a:spcBef>
              <a:spcAft>
                <a:spcPts val="0"/>
              </a:spcAft>
              <a:buNone/>
            </a:pPr>
            <a:r>
              <a:rPr lang="en"/>
              <a:t>1. Describe single-method tasks in different steps</a:t>
            </a:r>
            <a:endParaRPr/>
          </a:p>
          <a:p>
            <a:pPr indent="0" lvl="0" marL="0" rtl="0" algn="l">
              <a:spcBef>
                <a:spcPts val="0"/>
              </a:spcBef>
              <a:spcAft>
                <a:spcPts val="0"/>
              </a:spcAft>
              <a:buNone/>
            </a:pPr>
            <a:r>
              <a:rPr lang="en"/>
              <a:t>2. Describe multiple steps of different methods for a task.</a:t>
            </a:r>
            <a:endParaRPr/>
          </a:p>
          <a:p>
            <a:pPr indent="0" lvl="0" marL="0" rtl="0" algn="l">
              <a:spcBef>
                <a:spcPts val="0"/>
              </a:spcBef>
              <a:spcAft>
                <a:spcPts val="0"/>
              </a:spcAft>
              <a:buNone/>
            </a:pPr>
            <a:r>
              <a:rPr lang="en"/>
              <a:t>Each article consists of multiple paragraphs and each paragraph starts with a sentence summary.</a:t>
            </a:r>
            <a:endParaRPr/>
          </a:p>
          <a:p>
            <a:pPr indent="0" lvl="0" marL="0" rtl="0" algn="l">
              <a:spcBef>
                <a:spcPts val="0"/>
              </a:spcBef>
              <a:spcAft>
                <a:spcPts val="0"/>
              </a:spcAft>
              <a:buNone/>
            </a:pPr>
            <a:r>
              <a:rPr lang="en"/>
              <a:t>Since for this project we are performing Extractive Summarization, the modified dataset we used is</a:t>
            </a:r>
            <a:endParaRPr/>
          </a:p>
          <a:p>
            <a:pPr indent="0" lvl="0" marL="0" rtl="0" algn="l">
              <a:spcBef>
                <a:spcPts val="0"/>
              </a:spcBef>
              <a:spcAft>
                <a:spcPts val="0"/>
              </a:spcAft>
              <a:buNone/>
            </a:pPr>
            <a:r>
              <a:rPr lang="en"/>
              <a:t>taken from TransformerSum website [8].</a:t>
            </a:r>
            <a:endParaRPr/>
          </a:p>
          <a:p>
            <a:pPr indent="0" lvl="0" marL="0" rtl="0" algn="l">
              <a:spcBef>
                <a:spcPts val="0"/>
              </a:spcBef>
              <a:spcAft>
                <a:spcPts val="0"/>
              </a:spcAft>
              <a:buNone/>
            </a:pPr>
            <a:r>
              <a:rPr lang="en"/>
              <a:t>Data is labelled to indicate which sentence is part of the referenced summary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15ded9e6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15ded9e6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MiniLM-L6 is a smaller version of MiniLM-L12-H384-uncased</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Regular transformers produces word embeddings, a pooling layer is added on top of this to combine these word embeddings to product sentence embeddings.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Various pooling methods can be used such as mean or max pooling.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latin typeface="Calibri"/>
                <a:ea typeface="Calibri"/>
                <a:cs typeface="Calibri"/>
                <a:sym typeface="Calibri"/>
              </a:rPr>
              <a:t>Example: A sentence is fed into a regular transformer and the output is passed onto the pooling layer which then outputs the sentence embedding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16df42d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16df42d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0f57fa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0f57fa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3d0f7548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3d0f754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15ded9e6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15ded9e6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ransformersum.readthedocs.io/en/latest/extractive/datasets.html#wikiho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t>Sentence-Level Extractive Text Summarisation on WikiHow Data</a:t>
            </a:r>
            <a:endParaRPr sz="3600"/>
          </a:p>
        </p:txBody>
      </p:sp>
      <p:sp>
        <p:nvSpPr>
          <p:cNvPr id="87" name="Google Shape;87;p13"/>
          <p:cNvSpPr txBox="1"/>
          <p:nvPr>
            <p:ph idx="1" type="subTitle"/>
          </p:nvPr>
        </p:nvSpPr>
        <p:spPr>
          <a:xfrm>
            <a:off x="729625" y="2721775"/>
            <a:ext cx="7688100" cy="211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u="sng"/>
              <a:t>AI6127 </a:t>
            </a:r>
            <a:r>
              <a:rPr b="1" lang="en" sz="1800" u="sng"/>
              <a:t>Group 1 Members</a:t>
            </a:r>
            <a:endParaRPr b="1" sz="1800" u="sng"/>
          </a:p>
          <a:p>
            <a:pPr indent="0" lvl="0" marL="0" rtl="0" algn="l">
              <a:lnSpc>
                <a:spcPct val="115000"/>
              </a:lnSpc>
              <a:spcBef>
                <a:spcPts val="1000"/>
              </a:spcBef>
              <a:spcAft>
                <a:spcPts val="0"/>
              </a:spcAft>
              <a:buNone/>
            </a:pPr>
            <a:r>
              <a:rPr lang="en" sz="1800"/>
              <a:t>Abdul Rasyid Sapuan</a:t>
            </a:r>
            <a:endParaRPr sz="1800"/>
          </a:p>
          <a:p>
            <a:pPr indent="0" lvl="0" marL="0" rtl="0" algn="l">
              <a:lnSpc>
                <a:spcPct val="115000"/>
              </a:lnSpc>
              <a:spcBef>
                <a:spcPts val="0"/>
              </a:spcBef>
              <a:spcAft>
                <a:spcPts val="0"/>
              </a:spcAft>
              <a:buNone/>
            </a:pPr>
            <a:r>
              <a:rPr lang="en" sz="1800"/>
              <a:t>Andrew Leong Kah Yuan</a:t>
            </a:r>
            <a:endParaRPr sz="1800"/>
          </a:p>
          <a:p>
            <a:pPr indent="0" lvl="0" marL="0" rtl="0" algn="l">
              <a:lnSpc>
                <a:spcPct val="115000"/>
              </a:lnSpc>
              <a:spcBef>
                <a:spcPts val="0"/>
              </a:spcBef>
              <a:spcAft>
                <a:spcPts val="0"/>
              </a:spcAft>
              <a:buNone/>
            </a:pPr>
            <a:r>
              <a:rPr lang="en" sz="1800"/>
              <a:t>Glendon Goh Zhi Yi</a:t>
            </a:r>
            <a:endParaRPr sz="1800"/>
          </a:p>
          <a:p>
            <a:pPr indent="0" lvl="0" marL="0" rtl="0" algn="l">
              <a:lnSpc>
                <a:spcPct val="115000"/>
              </a:lnSpc>
              <a:spcBef>
                <a:spcPts val="0"/>
              </a:spcBef>
              <a:spcAft>
                <a:spcPts val="0"/>
              </a:spcAft>
              <a:buNone/>
            </a:pPr>
            <a:r>
              <a:rPr lang="en" sz="1800"/>
              <a:t>Kelly Cheng Wen Xin</a:t>
            </a:r>
            <a:endParaRPr sz="1800"/>
          </a:p>
          <a:p>
            <a:pPr indent="0" lvl="0" marL="0" rtl="0" algn="l">
              <a:lnSpc>
                <a:spcPct val="115000"/>
              </a:lnSpc>
              <a:spcBef>
                <a:spcPts val="0"/>
              </a:spcBef>
              <a:spcAft>
                <a:spcPts val="0"/>
              </a:spcAft>
              <a:buNone/>
            </a:pPr>
            <a:r>
              <a:rPr lang="en" sz="1800"/>
              <a:t>Zhang Ziyi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Proposed Approach (PTX-Sum)</a:t>
            </a:r>
            <a:endParaRPr sz="3000"/>
          </a:p>
        </p:txBody>
      </p:sp>
      <p:sp>
        <p:nvSpPr>
          <p:cNvPr id="146" name="Google Shape;146;p22"/>
          <p:cNvSpPr txBox="1"/>
          <p:nvPr>
            <p:ph idx="1" type="body"/>
          </p:nvPr>
        </p:nvSpPr>
        <p:spPr>
          <a:xfrm>
            <a:off x="729450" y="1435900"/>
            <a:ext cx="7688700" cy="333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Used sentence embeddings from 2 different pretrained models</a:t>
            </a:r>
            <a:endParaRPr sz="1800"/>
          </a:p>
          <a:p>
            <a:pPr indent="-342900" lvl="1" marL="914400" rtl="0" algn="l">
              <a:spcBef>
                <a:spcPts val="0"/>
              </a:spcBef>
              <a:spcAft>
                <a:spcPts val="0"/>
              </a:spcAft>
              <a:buSzPts val="1800"/>
              <a:buChar char="○"/>
            </a:pPr>
            <a:r>
              <a:rPr lang="en" sz="1800"/>
              <a:t>all-MiniLM-L6-v2</a:t>
            </a:r>
            <a:endParaRPr sz="1800"/>
          </a:p>
          <a:p>
            <a:pPr indent="-342900" lvl="1" marL="914400" rtl="0" algn="l">
              <a:spcBef>
                <a:spcPts val="0"/>
              </a:spcBef>
              <a:spcAft>
                <a:spcPts val="0"/>
              </a:spcAft>
              <a:buSzPts val="1800"/>
              <a:buChar char="○"/>
            </a:pPr>
            <a:r>
              <a:rPr lang="en" sz="1800"/>
              <a:t>all-distilroberta-v1</a:t>
            </a:r>
            <a:endParaRPr sz="1800"/>
          </a:p>
          <a:p>
            <a:pPr indent="-342900" lvl="0" marL="457200" rtl="0" algn="l">
              <a:spcBef>
                <a:spcPts val="0"/>
              </a:spcBef>
              <a:spcAft>
                <a:spcPts val="0"/>
              </a:spcAft>
              <a:buSzPts val="1800"/>
              <a:buChar char="●"/>
            </a:pPr>
            <a:r>
              <a:rPr lang="en" sz="1800"/>
              <a:t>Training parameters:</a:t>
            </a:r>
            <a:endParaRPr sz="1800"/>
          </a:p>
          <a:p>
            <a:pPr indent="-342900" lvl="1" marL="914400" rtl="0" algn="l">
              <a:spcBef>
                <a:spcPts val="0"/>
              </a:spcBef>
              <a:spcAft>
                <a:spcPts val="0"/>
              </a:spcAft>
              <a:buSzPts val="1800"/>
              <a:buChar char="○"/>
            </a:pPr>
            <a:r>
              <a:rPr lang="en" sz="1800"/>
              <a:t>10 epochs</a:t>
            </a:r>
            <a:endParaRPr sz="1800"/>
          </a:p>
          <a:p>
            <a:pPr indent="-342900" lvl="1" marL="914400" rtl="0" algn="l">
              <a:spcBef>
                <a:spcPts val="0"/>
              </a:spcBef>
              <a:spcAft>
                <a:spcPts val="0"/>
              </a:spcAft>
              <a:buSzPts val="1800"/>
              <a:buChar char="○"/>
            </a:pPr>
            <a:r>
              <a:rPr lang="en" sz="1800"/>
              <a:t>20,000 random samples per epoch</a:t>
            </a:r>
            <a:endParaRPr sz="1800"/>
          </a:p>
          <a:p>
            <a:pPr indent="-342900" lvl="1" marL="914400" rtl="0" algn="l">
              <a:spcBef>
                <a:spcPts val="0"/>
              </a:spcBef>
              <a:spcAft>
                <a:spcPts val="0"/>
              </a:spcAft>
              <a:buSzPts val="1800"/>
              <a:buChar char="○"/>
            </a:pPr>
            <a:r>
              <a:rPr lang="en" sz="1800"/>
              <a:t>Adam Optimizer, 1e-4 learning rate</a:t>
            </a:r>
            <a:endParaRPr sz="1800"/>
          </a:p>
          <a:p>
            <a:pPr indent="-342900" lvl="1" marL="914400" rtl="0" algn="l">
              <a:spcBef>
                <a:spcPts val="0"/>
              </a:spcBef>
              <a:spcAft>
                <a:spcPts val="0"/>
              </a:spcAft>
              <a:buSzPts val="1800"/>
              <a:buChar char="○"/>
            </a:pPr>
            <a:r>
              <a:rPr lang="en" sz="1800"/>
              <a:t>Binary-Cross Entropy loss function.</a:t>
            </a:r>
            <a:endParaRPr sz="1800"/>
          </a:p>
          <a:p>
            <a:pPr indent="-342900" lvl="1" marL="914400" rtl="0" algn="l">
              <a:spcBef>
                <a:spcPts val="0"/>
              </a:spcBef>
              <a:spcAft>
                <a:spcPts val="0"/>
              </a:spcAft>
              <a:buSzPts val="1800"/>
              <a:buChar char="○"/>
            </a:pPr>
            <a:r>
              <a:rPr lang="en" sz="1800"/>
              <a:t>Training time ~3-4 hours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Experiment Results</a:t>
            </a:r>
            <a:endParaRPr sz="3000"/>
          </a:p>
        </p:txBody>
      </p:sp>
      <p:sp>
        <p:nvSpPr>
          <p:cNvPr id="152" name="Google Shape;152;p23"/>
          <p:cNvSpPr txBox="1"/>
          <p:nvPr>
            <p:ph idx="1" type="body"/>
          </p:nvPr>
        </p:nvSpPr>
        <p:spPr>
          <a:xfrm>
            <a:off x="729450" y="1435900"/>
            <a:ext cx="7688700" cy="336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Picked the top 4 sentences with the highest probability from the model output.</a:t>
            </a:r>
            <a:endParaRPr sz="1800"/>
          </a:p>
          <a:p>
            <a:pPr indent="-342900" lvl="0" marL="457200" rtl="0" algn="l">
              <a:spcBef>
                <a:spcPts val="0"/>
              </a:spcBef>
              <a:spcAft>
                <a:spcPts val="0"/>
              </a:spcAft>
              <a:buSzPts val="1800"/>
              <a:buChar char="●"/>
            </a:pPr>
            <a:r>
              <a:rPr lang="en" sz="1800"/>
              <a:t>Compared with TextRank as a baseline and also other models.</a:t>
            </a:r>
            <a:endParaRPr sz="1800"/>
          </a:p>
        </p:txBody>
      </p:sp>
      <p:pic>
        <p:nvPicPr>
          <p:cNvPr id="153" name="Google Shape;153;p23"/>
          <p:cNvPicPr preferRelativeResize="0"/>
          <p:nvPr/>
        </p:nvPicPr>
        <p:blipFill>
          <a:blip r:embed="rId3">
            <a:alphaModFix/>
          </a:blip>
          <a:stretch>
            <a:fillRect/>
          </a:stretch>
        </p:blipFill>
        <p:spPr>
          <a:xfrm>
            <a:off x="1652187" y="2624675"/>
            <a:ext cx="5839625" cy="2021425"/>
          </a:xfrm>
          <a:prstGeom prst="rect">
            <a:avLst/>
          </a:prstGeom>
          <a:noFill/>
          <a:ln>
            <a:noFill/>
          </a:ln>
        </p:spPr>
      </p:pic>
      <p:sp>
        <p:nvSpPr>
          <p:cNvPr id="154" name="Google Shape;154;p23"/>
          <p:cNvSpPr/>
          <p:nvPr/>
        </p:nvSpPr>
        <p:spPr>
          <a:xfrm>
            <a:off x="1682750" y="3057400"/>
            <a:ext cx="5767800" cy="392700"/>
          </a:xfrm>
          <a:prstGeom prst="rect">
            <a:avLst/>
          </a:prstGeom>
          <a:solidFill>
            <a:srgbClr val="FFFF00">
              <a:alpha val="15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Analysis</a:t>
            </a:r>
            <a:endParaRPr sz="3000"/>
          </a:p>
        </p:txBody>
      </p:sp>
      <p:sp>
        <p:nvSpPr>
          <p:cNvPr id="160" name="Google Shape;160;p24"/>
          <p:cNvSpPr txBox="1"/>
          <p:nvPr>
            <p:ph idx="1" type="body"/>
          </p:nvPr>
        </p:nvSpPr>
        <p:spPr>
          <a:xfrm>
            <a:off x="729450" y="1435900"/>
            <a:ext cx="7688700" cy="33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Pros:</a:t>
            </a:r>
            <a:endParaRPr b="1" sz="1700"/>
          </a:p>
          <a:p>
            <a:pPr indent="-323850" lvl="0" marL="457200" rtl="0" algn="l">
              <a:spcBef>
                <a:spcPts val="0"/>
              </a:spcBef>
              <a:spcAft>
                <a:spcPts val="0"/>
              </a:spcAft>
              <a:buSzPts val="1500"/>
              <a:buChar char="●"/>
            </a:pPr>
            <a:r>
              <a:rPr lang="en" sz="1500"/>
              <a:t>Pre-trained sentence transformers trained on large &amp; diverse datasets</a:t>
            </a:r>
            <a:endParaRPr sz="1500"/>
          </a:p>
          <a:p>
            <a:pPr indent="-311150" lvl="1" marL="914400" rtl="0" algn="l">
              <a:spcBef>
                <a:spcPts val="0"/>
              </a:spcBef>
              <a:spcAft>
                <a:spcPts val="0"/>
              </a:spcAft>
              <a:buSzPts val="1300"/>
              <a:buChar char="○"/>
            </a:pPr>
            <a:r>
              <a:rPr lang="en" sz="1300"/>
              <a:t>Reddit comments, Yahoo Answers, WikiHow, SQuAD2.0, etc.</a:t>
            </a:r>
            <a:endParaRPr sz="1300"/>
          </a:p>
          <a:p>
            <a:pPr indent="-311150" lvl="1" marL="914400" rtl="0" algn="l">
              <a:spcBef>
                <a:spcPts val="0"/>
              </a:spcBef>
              <a:spcAft>
                <a:spcPts val="0"/>
              </a:spcAft>
              <a:buSzPts val="1300"/>
              <a:buChar char="○"/>
            </a:pPr>
            <a:r>
              <a:rPr lang="en" sz="1300"/>
              <a:t>Totalling </a:t>
            </a:r>
            <a:r>
              <a:rPr lang="en" sz="1300"/>
              <a:t>1 billion sentence pairs.</a:t>
            </a:r>
            <a:endParaRPr sz="1300"/>
          </a:p>
          <a:p>
            <a:pPr indent="-323850" lvl="0" marL="457200" rtl="0" algn="l">
              <a:spcBef>
                <a:spcPts val="0"/>
              </a:spcBef>
              <a:spcAft>
                <a:spcPts val="0"/>
              </a:spcAft>
              <a:buSzPts val="1500"/>
              <a:buChar char="●"/>
            </a:pPr>
            <a:r>
              <a:rPr lang="en" sz="1500"/>
              <a:t>Able to get embeddings that capture contextual information well.</a:t>
            </a:r>
            <a:endParaRPr sz="1500"/>
          </a:p>
          <a:p>
            <a:pPr indent="0" lvl="0" marL="0" rtl="0" algn="l">
              <a:spcBef>
                <a:spcPts val="1200"/>
              </a:spcBef>
              <a:spcAft>
                <a:spcPts val="0"/>
              </a:spcAft>
              <a:buNone/>
            </a:pPr>
            <a:r>
              <a:rPr b="1" lang="en" sz="1700"/>
              <a:t>Cons:</a:t>
            </a:r>
            <a:endParaRPr b="1" sz="1700"/>
          </a:p>
          <a:p>
            <a:pPr indent="-323850" lvl="0" marL="457200" rtl="0" algn="l">
              <a:spcBef>
                <a:spcPts val="0"/>
              </a:spcBef>
              <a:spcAft>
                <a:spcPts val="0"/>
              </a:spcAft>
              <a:buSzPts val="1500"/>
              <a:buChar char="●"/>
            </a:pPr>
            <a:r>
              <a:rPr lang="en" sz="1500"/>
              <a:t>Reliant on pre-trained sentence transformers.</a:t>
            </a:r>
            <a:endParaRPr sz="1500"/>
          </a:p>
          <a:p>
            <a:pPr indent="-311150" lvl="1" marL="914400" rtl="0" algn="l">
              <a:spcBef>
                <a:spcPts val="0"/>
              </a:spcBef>
              <a:spcAft>
                <a:spcPts val="0"/>
              </a:spcAft>
              <a:buSzPts val="1300"/>
              <a:buChar char="○"/>
            </a:pPr>
            <a:r>
              <a:rPr lang="en" sz="1300"/>
              <a:t>In the absence of suitable pre-trained models for the context, long computation time is required to train our own model from scratch.</a:t>
            </a:r>
            <a:endParaRPr sz="1300"/>
          </a:p>
          <a:p>
            <a:pPr indent="-311150" lvl="1" marL="914400" rtl="0" algn="l">
              <a:spcBef>
                <a:spcPts val="0"/>
              </a:spcBef>
              <a:spcAft>
                <a:spcPts val="0"/>
              </a:spcAft>
              <a:buSzPts val="1300"/>
              <a:buChar char="○"/>
            </a:pPr>
            <a:r>
              <a:rPr lang="en" sz="1300"/>
              <a:t>Each pre-trained model has its own limitations based on the sequence-length (number of sentences) of the paragraph. Long paragraphs may face issues in the encoding of the sentences if they cannot be trimmed down.</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Conclusion</a:t>
            </a:r>
            <a:endParaRPr sz="3000"/>
          </a:p>
        </p:txBody>
      </p:sp>
      <p:sp>
        <p:nvSpPr>
          <p:cNvPr id="166" name="Google Shape;166;p25"/>
          <p:cNvSpPr txBox="1"/>
          <p:nvPr>
            <p:ph idx="1" type="body"/>
          </p:nvPr>
        </p:nvSpPr>
        <p:spPr>
          <a:xfrm>
            <a:off x="729450" y="1435900"/>
            <a:ext cx="7688700" cy="3369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PTX-Sum using all-MiniLM-L6-v2</a:t>
            </a:r>
            <a:r>
              <a:rPr lang="en" sz="2000"/>
              <a:t> performs the best followed by </a:t>
            </a:r>
            <a:r>
              <a:rPr b="1" lang="en" sz="2000"/>
              <a:t>PTX-Sum using all-distilroberta-v1</a:t>
            </a:r>
            <a:endParaRPr b="1" sz="2000"/>
          </a:p>
          <a:p>
            <a:pPr indent="-355600" lvl="0" marL="457200" rtl="0" algn="l">
              <a:spcBef>
                <a:spcPts val="0"/>
              </a:spcBef>
              <a:spcAft>
                <a:spcPts val="0"/>
              </a:spcAft>
              <a:buSzPts val="2000"/>
              <a:buChar char="●"/>
            </a:pPr>
            <a:r>
              <a:rPr lang="en" sz="2000"/>
              <a:t>(Pros) Can exploit the available pre-trained sentence which capture contextual information well.</a:t>
            </a:r>
            <a:endParaRPr sz="2000"/>
          </a:p>
          <a:p>
            <a:pPr indent="-355600" lvl="0" marL="457200" rtl="0" algn="l">
              <a:spcBef>
                <a:spcPts val="0"/>
              </a:spcBef>
              <a:spcAft>
                <a:spcPts val="0"/>
              </a:spcAft>
              <a:buSzPts val="2000"/>
              <a:buChar char="●"/>
            </a:pPr>
            <a:r>
              <a:rPr lang="en" sz="2000"/>
              <a:t>(Cons) Reliant on pre-train sentence transformer and subjected to similar context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Agenda</a:t>
            </a:r>
            <a:endParaRPr sz="3000"/>
          </a:p>
        </p:txBody>
      </p:sp>
      <p:sp>
        <p:nvSpPr>
          <p:cNvPr id="93" name="Google Shape;93;p14"/>
          <p:cNvSpPr txBox="1"/>
          <p:nvPr>
            <p:ph idx="1" type="body"/>
          </p:nvPr>
        </p:nvSpPr>
        <p:spPr>
          <a:xfrm>
            <a:off x="729450" y="1435900"/>
            <a:ext cx="7688700" cy="290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Introduction</a:t>
            </a:r>
            <a:endParaRPr sz="2000"/>
          </a:p>
          <a:p>
            <a:pPr indent="-355600" lvl="0" marL="457200" rtl="0" algn="l">
              <a:spcBef>
                <a:spcPts val="0"/>
              </a:spcBef>
              <a:spcAft>
                <a:spcPts val="0"/>
              </a:spcAft>
              <a:buSzPts val="2000"/>
              <a:buAutoNum type="arabicPeriod"/>
            </a:pPr>
            <a:r>
              <a:rPr lang="en" sz="2000"/>
              <a:t>Related Works</a:t>
            </a:r>
            <a:endParaRPr sz="2000"/>
          </a:p>
          <a:p>
            <a:pPr indent="-355600" lvl="0" marL="457200" rtl="0" algn="l">
              <a:spcBef>
                <a:spcPts val="0"/>
              </a:spcBef>
              <a:spcAft>
                <a:spcPts val="0"/>
              </a:spcAft>
              <a:buSzPts val="2000"/>
              <a:buAutoNum type="arabicPeriod"/>
            </a:pPr>
            <a:r>
              <a:rPr lang="en" sz="2000"/>
              <a:t>Proposed Approach</a:t>
            </a:r>
            <a:endParaRPr sz="2000"/>
          </a:p>
          <a:p>
            <a:pPr indent="-355600" lvl="0" marL="457200" rtl="0" algn="l">
              <a:spcBef>
                <a:spcPts val="0"/>
              </a:spcBef>
              <a:spcAft>
                <a:spcPts val="0"/>
              </a:spcAft>
              <a:buSzPts val="2000"/>
              <a:buAutoNum type="arabicPeriod"/>
            </a:pPr>
            <a:r>
              <a:rPr lang="en" sz="2000"/>
              <a:t>Experiments</a:t>
            </a:r>
            <a:endParaRPr sz="2000"/>
          </a:p>
          <a:p>
            <a:pPr indent="-355600" lvl="0" marL="457200" rtl="0" algn="l">
              <a:spcBef>
                <a:spcPts val="0"/>
              </a:spcBef>
              <a:spcAft>
                <a:spcPts val="0"/>
              </a:spcAft>
              <a:buSzPts val="2000"/>
              <a:buAutoNum type="arabicPeriod"/>
            </a:pPr>
            <a:r>
              <a:rPr lang="en" sz="2000"/>
              <a:t>Analysis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Introduction</a:t>
            </a:r>
            <a:endParaRPr sz="3000"/>
          </a:p>
        </p:txBody>
      </p:sp>
      <p:sp>
        <p:nvSpPr>
          <p:cNvPr id="99" name="Google Shape;99;p15"/>
          <p:cNvSpPr txBox="1"/>
          <p:nvPr>
            <p:ph idx="1" type="body"/>
          </p:nvPr>
        </p:nvSpPr>
        <p:spPr>
          <a:xfrm>
            <a:off x="729450" y="1435900"/>
            <a:ext cx="7688700" cy="363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t>Text Summarisation</a:t>
            </a:r>
            <a:r>
              <a:rPr lang="en" sz="1600"/>
              <a:t> is the process of summarising a document into a short and concise version while preserving contextual information. Two main approaches:</a:t>
            </a:r>
            <a:endParaRPr sz="1600"/>
          </a:p>
          <a:p>
            <a:pPr indent="-311150" lvl="0" marL="457200" rtl="0" algn="just">
              <a:spcBef>
                <a:spcPts val="0"/>
              </a:spcBef>
              <a:spcAft>
                <a:spcPts val="0"/>
              </a:spcAft>
              <a:buSzPts val="1300"/>
              <a:buAutoNum type="arabicPeriod"/>
            </a:pPr>
            <a:r>
              <a:rPr lang="en"/>
              <a:t>Extractive - model selects a subset of words or sentences from the document to summarise it.</a:t>
            </a:r>
            <a:endParaRPr/>
          </a:p>
          <a:p>
            <a:pPr indent="-311150" lvl="0" marL="457200" rtl="0" algn="just">
              <a:spcBef>
                <a:spcPts val="0"/>
              </a:spcBef>
              <a:spcAft>
                <a:spcPts val="0"/>
              </a:spcAft>
              <a:buSzPts val="1300"/>
              <a:buAutoNum type="arabicPeriod"/>
            </a:pPr>
            <a:r>
              <a:rPr lang="en"/>
              <a:t>Abstractive - model interprets information from the document and generate its own sentences to summarise it.</a:t>
            </a:r>
            <a:endParaRPr/>
          </a:p>
          <a:p>
            <a:pPr indent="0" lvl="0" marL="0" rtl="0" algn="just">
              <a:spcBef>
                <a:spcPts val="1200"/>
              </a:spcBef>
              <a:spcAft>
                <a:spcPts val="0"/>
              </a:spcAft>
              <a:buNone/>
            </a:pPr>
            <a:r>
              <a:rPr b="1" lang="en" sz="1600"/>
              <a:t>Motivation:</a:t>
            </a:r>
            <a:endParaRPr b="1" sz="1600"/>
          </a:p>
          <a:p>
            <a:pPr indent="0" lvl="0" marL="0" rtl="0" algn="just">
              <a:spcBef>
                <a:spcPts val="0"/>
              </a:spcBef>
              <a:spcAft>
                <a:spcPts val="0"/>
              </a:spcAft>
              <a:buNone/>
            </a:pPr>
            <a:r>
              <a:rPr lang="en" sz="1600"/>
              <a:t>In the vast ocean of knowledge of the internet, Text Summarisation allows readers to quickly consume articles while keeping vital information.</a:t>
            </a:r>
            <a:endParaRPr sz="1600"/>
          </a:p>
          <a:p>
            <a:pPr indent="0" lvl="0" marL="0" rtl="0" algn="just">
              <a:spcBef>
                <a:spcPts val="1200"/>
              </a:spcBef>
              <a:spcAft>
                <a:spcPts val="0"/>
              </a:spcAft>
              <a:buNone/>
            </a:pPr>
            <a:r>
              <a:rPr b="1" lang="en" sz="1600"/>
              <a:t>Objective:</a:t>
            </a:r>
            <a:endParaRPr b="1" sz="1600"/>
          </a:p>
          <a:p>
            <a:pPr indent="0" lvl="0" marL="0" rtl="0" algn="just">
              <a:spcBef>
                <a:spcPts val="0"/>
              </a:spcBef>
              <a:spcAft>
                <a:spcPts val="1200"/>
              </a:spcAft>
              <a:buNone/>
            </a:pPr>
            <a:r>
              <a:rPr lang="en" sz="1600"/>
              <a:t>Perform </a:t>
            </a:r>
            <a:r>
              <a:rPr b="1" lang="en" sz="1600"/>
              <a:t>Extractive Text Summarisation</a:t>
            </a:r>
            <a:r>
              <a:rPr lang="en" sz="1600"/>
              <a:t> at the sentence-level on WikiHow articles. Formulate as a multi-label binary classification problem which predicts which sentence is part of the reference summary.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Data - WikiHow</a:t>
            </a:r>
            <a:endParaRPr sz="3000"/>
          </a:p>
        </p:txBody>
      </p:sp>
      <p:sp>
        <p:nvSpPr>
          <p:cNvPr id="105" name="Google Shape;105;p16"/>
          <p:cNvSpPr txBox="1"/>
          <p:nvPr>
            <p:ph idx="1" type="body"/>
          </p:nvPr>
        </p:nvSpPr>
        <p:spPr>
          <a:xfrm>
            <a:off x="729450" y="1435900"/>
            <a:ext cx="7688700" cy="32148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sz="1800"/>
              <a:t>Data</a:t>
            </a:r>
            <a:r>
              <a:rPr lang="en" sz="1800">
                <a:solidFill>
                  <a:srgbClr val="000000"/>
                </a:solidFill>
                <a:latin typeface="Arial"/>
                <a:ea typeface="Arial"/>
                <a:cs typeface="Arial"/>
                <a:sym typeface="Arial"/>
              </a:rPr>
              <a:t>¹ </a:t>
            </a:r>
            <a:r>
              <a:rPr lang="en" sz="1800"/>
              <a:t> consists of ~</a:t>
            </a:r>
            <a:r>
              <a:rPr b="1" lang="en" sz="1800"/>
              <a:t>200,000</a:t>
            </a:r>
            <a:r>
              <a:rPr lang="en" sz="1800"/>
              <a:t> articles and has 2 different types:</a:t>
            </a:r>
            <a:endParaRPr sz="1800"/>
          </a:p>
          <a:p>
            <a:pPr indent="0" lvl="0" marL="914400" rtl="0" algn="just">
              <a:spcBef>
                <a:spcPts val="0"/>
              </a:spcBef>
              <a:spcAft>
                <a:spcPts val="0"/>
              </a:spcAft>
              <a:buNone/>
            </a:pPr>
            <a:r>
              <a:rPr lang="en" sz="1600"/>
              <a:t>i) Describe single-method tasks in different steps</a:t>
            </a:r>
            <a:endParaRPr sz="1600"/>
          </a:p>
          <a:p>
            <a:pPr indent="0" lvl="0" marL="914400" rtl="0" algn="just">
              <a:spcBef>
                <a:spcPts val="0"/>
              </a:spcBef>
              <a:spcAft>
                <a:spcPts val="0"/>
              </a:spcAft>
              <a:buNone/>
            </a:pPr>
            <a:r>
              <a:rPr lang="en" sz="1600"/>
              <a:t>ii) Describe multiple steps of different methods for a task</a:t>
            </a:r>
            <a:endParaRPr sz="1600"/>
          </a:p>
          <a:p>
            <a:pPr indent="-342900" lvl="0" marL="457200" rtl="0" algn="just">
              <a:spcBef>
                <a:spcPts val="0"/>
              </a:spcBef>
              <a:spcAft>
                <a:spcPts val="0"/>
              </a:spcAft>
              <a:buSzPts val="1800"/>
              <a:buChar char="●"/>
            </a:pPr>
            <a:r>
              <a:rPr lang="en" sz="1800"/>
              <a:t>Each article consists of multiple paragraphs and each paragraph starts with a sentence summary.</a:t>
            </a:r>
            <a:endParaRPr sz="1800"/>
          </a:p>
          <a:p>
            <a:pPr indent="-342900" lvl="0" marL="457200" rtl="0" algn="just">
              <a:spcBef>
                <a:spcPts val="0"/>
              </a:spcBef>
              <a:spcAft>
                <a:spcPts val="0"/>
              </a:spcAft>
              <a:buSzPts val="1800"/>
              <a:buChar char="●"/>
            </a:pPr>
            <a:r>
              <a:rPr lang="en" sz="1800"/>
              <a:t>Data has label to indicate which sentence is part of the referenced summary.</a:t>
            </a:r>
            <a:endParaRPr sz="1800"/>
          </a:p>
          <a:p>
            <a:pPr indent="-342900" lvl="0" marL="457200" rtl="0" algn="just">
              <a:spcBef>
                <a:spcPts val="0"/>
              </a:spcBef>
              <a:spcAft>
                <a:spcPts val="0"/>
              </a:spcAft>
              <a:buSzPts val="1800"/>
              <a:buChar char="●"/>
            </a:pPr>
            <a:r>
              <a:rPr lang="en" sz="1800"/>
              <a:t>Data is split into 93% training, 3.5% validation and 3.5% test set.</a:t>
            </a:r>
            <a:endParaRPr sz="1800">
              <a:highlight>
                <a:srgbClr val="FFFF00"/>
              </a:highlight>
            </a:endParaRPr>
          </a:p>
        </p:txBody>
      </p:sp>
      <p:sp>
        <p:nvSpPr>
          <p:cNvPr id="106" name="Google Shape;106;p16"/>
          <p:cNvSpPr txBox="1"/>
          <p:nvPr/>
        </p:nvSpPr>
        <p:spPr>
          <a:xfrm>
            <a:off x="727650" y="4650575"/>
            <a:ext cx="768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¹ </a:t>
            </a:r>
            <a:r>
              <a:rPr lang="en" u="sng">
                <a:solidFill>
                  <a:schemeClr val="hlink"/>
                </a:solidFill>
                <a:latin typeface="Lato"/>
                <a:ea typeface="Lato"/>
                <a:cs typeface="Lato"/>
                <a:sym typeface="Lato"/>
                <a:hlinkClick r:id="rId3"/>
              </a:rPr>
              <a:t>https://transformersum.readthedocs.io/en/latest/extractive/datasets.html#wikihow</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Related Works</a:t>
            </a:r>
            <a:endParaRPr sz="3000"/>
          </a:p>
        </p:txBody>
      </p:sp>
      <p:sp>
        <p:nvSpPr>
          <p:cNvPr id="112" name="Google Shape;112;p17"/>
          <p:cNvSpPr txBox="1"/>
          <p:nvPr>
            <p:ph idx="1" type="body"/>
          </p:nvPr>
        </p:nvSpPr>
        <p:spPr>
          <a:xfrm>
            <a:off x="729450" y="1435900"/>
            <a:ext cx="7688700" cy="33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04040"/>
              </a:buClr>
              <a:buSzPts val="1800"/>
              <a:buAutoNum type="arabicParenR"/>
            </a:pPr>
            <a:r>
              <a:rPr lang="en" sz="1800">
                <a:solidFill>
                  <a:srgbClr val="404040"/>
                </a:solidFill>
              </a:rPr>
              <a:t>MatchSum</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modified Siamese-BERT model</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semantic matching-based summarization</a:t>
            </a:r>
            <a:endParaRPr sz="1800">
              <a:solidFill>
                <a:srgbClr val="404040"/>
              </a:solidFill>
            </a:endParaRPr>
          </a:p>
          <a:p>
            <a:pPr indent="-342900" lvl="0" marL="457200" rtl="0" algn="l">
              <a:spcBef>
                <a:spcPts val="0"/>
              </a:spcBef>
              <a:spcAft>
                <a:spcPts val="0"/>
              </a:spcAft>
              <a:buClr>
                <a:srgbClr val="404040"/>
              </a:buClr>
              <a:buSzPts val="1800"/>
              <a:buAutoNum type="arabicParenR"/>
            </a:pPr>
            <a:r>
              <a:rPr lang="en" sz="1800">
                <a:solidFill>
                  <a:srgbClr val="404040"/>
                </a:solidFill>
              </a:rPr>
              <a:t>all-MiniLM-L6-v2 (Sentence Transformer)</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BERT-based</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Outputs a 384-dimensional embedding</a:t>
            </a:r>
            <a:endParaRPr sz="1800">
              <a:solidFill>
                <a:srgbClr val="404040"/>
              </a:solidFill>
            </a:endParaRPr>
          </a:p>
          <a:p>
            <a:pPr indent="-342900" lvl="0" marL="457200" rtl="0" algn="l">
              <a:spcBef>
                <a:spcPts val="0"/>
              </a:spcBef>
              <a:spcAft>
                <a:spcPts val="0"/>
              </a:spcAft>
              <a:buClr>
                <a:srgbClr val="404040"/>
              </a:buClr>
              <a:buSzPts val="1800"/>
              <a:buAutoNum type="arabicParenR"/>
            </a:pPr>
            <a:r>
              <a:rPr lang="en" sz="1800">
                <a:solidFill>
                  <a:srgbClr val="404040"/>
                </a:solidFill>
              </a:rPr>
              <a:t>all-distilroberta-v1 (Sentence Transformer)</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RoBERTa-based</a:t>
            </a:r>
            <a:endParaRPr sz="1800">
              <a:solidFill>
                <a:srgbClr val="404040"/>
              </a:solidFill>
            </a:endParaRPr>
          </a:p>
          <a:p>
            <a:pPr indent="-342900" lvl="1" marL="914400" rtl="0" algn="l">
              <a:spcBef>
                <a:spcPts val="0"/>
              </a:spcBef>
              <a:spcAft>
                <a:spcPts val="0"/>
              </a:spcAft>
              <a:buClr>
                <a:srgbClr val="404040"/>
              </a:buClr>
              <a:buSzPts val="1800"/>
              <a:buChar char="○"/>
            </a:pPr>
            <a:r>
              <a:rPr lang="en" sz="1800">
                <a:solidFill>
                  <a:srgbClr val="404040"/>
                </a:solidFill>
              </a:rPr>
              <a:t>Outputs a 768-dimensional embedding</a:t>
            </a:r>
            <a:endParaRPr sz="1800">
              <a:solidFill>
                <a:srgbClr val="4040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Evaluation Criteria</a:t>
            </a:r>
            <a:endParaRPr sz="3000"/>
          </a:p>
        </p:txBody>
      </p:sp>
      <p:sp>
        <p:nvSpPr>
          <p:cNvPr id="118" name="Google Shape;118;p18"/>
          <p:cNvSpPr txBox="1"/>
          <p:nvPr>
            <p:ph idx="1" type="body"/>
          </p:nvPr>
        </p:nvSpPr>
        <p:spPr>
          <a:xfrm>
            <a:off x="729450" y="1435900"/>
            <a:ext cx="7688700" cy="3330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t>Recall-Oriented Understudy for Gisting Evaluation (ROUGE) </a:t>
            </a:r>
            <a:r>
              <a:rPr lang="en" sz="1800"/>
              <a:t>is used to measures the quality of the system summary against a reference summary. Scale to range [0, 100], the higher the score the better.</a:t>
            </a:r>
            <a:endParaRPr sz="1800"/>
          </a:p>
          <a:p>
            <a:pPr indent="0" lvl="0" marL="0" rtl="0" algn="just">
              <a:spcBef>
                <a:spcPts val="1200"/>
              </a:spcBef>
              <a:spcAft>
                <a:spcPts val="0"/>
              </a:spcAft>
              <a:buNone/>
            </a:pPr>
            <a:r>
              <a:rPr b="1" lang="en" sz="1800"/>
              <a:t>Evaluation Metrics used:</a:t>
            </a:r>
            <a:endParaRPr b="1" sz="1800"/>
          </a:p>
          <a:p>
            <a:pPr indent="-330200" lvl="0" marL="457200" rtl="0" algn="just">
              <a:spcBef>
                <a:spcPts val="0"/>
              </a:spcBef>
              <a:spcAft>
                <a:spcPts val="0"/>
              </a:spcAft>
              <a:buSzPts val="1600"/>
              <a:buAutoNum type="arabicPeriod"/>
            </a:pPr>
            <a:r>
              <a:rPr b="1" lang="en" sz="1600"/>
              <a:t>ROUGE-1</a:t>
            </a:r>
            <a:r>
              <a:rPr lang="en" sz="1600"/>
              <a:t>: Overlap of unigram (each word) between the system and reference summaries.</a:t>
            </a:r>
            <a:endParaRPr sz="1600"/>
          </a:p>
          <a:p>
            <a:pPr indent="-330200" lvl="0" marL="457200" rtl="0" algn="just">
              <a:spcBef>
                <a:spcPts val="0"/>
              </a:spcBef>
              <a:spcAft>
                <a:spcPts val="0"/>
              </a:spcAft>
              <a:buSzPts val="1600"/>
              <a:buAutoNum type="arabicPeriod"/>
            </a:pPr>
            <a:r>
              <a:rPr b="1" lang="en" sz="1600"/>
              <a:t>ROUGE-2</a:t>
            </a:r>
            <a:r>
              <a:rPr lang="en" sz="1600"/>
              <a:t>: Overlap of bigrams between the system and reference summaries.</a:t>
            </a:r>
            <a:endParaRPr sz="1600"/>
          </a:p>
          <a:p>
            <a:pPr indent="-330200" lvl="0" marL="457200" rtl="0" algn="just">
              <a:spcBef>
                <a:spcPts val="0"/>
              </a:spcBef>
              <a:spcAft>
                <a:spcPts val="0"/>
              </a:spcAft>
              <a:buSzPts val="1600"/>
              <a:buAutoNum type="arabicPeriod"/>
            </a:pPr>
            <a:r>
              <a:rPr b="1" lang="en" sz="1600"/>
              <a:t>ROUGE-L</a:t>
            </a:r>
            <a:r>
              <a:rPr lang="en" sz="1600"/>
              <a:t>: Measure longest matching sequence of words using Longest Common Subsequence (LCS) between two sentences.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Baseline - TextRank</a:t>
            </a:r>
            <a:endParaRPr sz="3000"/>
          </a:p>
        </p:txBody>
      </p:sp>
      <p:sp>
        <p:nvSpPr>
          <p:cNvPr id="124" name="Google Shape;124;p19"/>
          <p:cNvSpPr txBox="1"/>
          <p:nvPr>
            <p:ph idx="1" type="body"/>
          </p:nvPr>
        </p:nvSpPr>
        <p:spPr>
          <a:xfrm>
            <a:off x="729450" y="1435900"/>
            <a:ext cx="76887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404040"/>
                </a:solidFill>
              </a:rPr>
              <a:t>TextRank </a:t>
            </a:r>
            <a:r>
              <a:rPr lang="en" sz="1800">
                <a:solidFill>
                  <a:srgbClr val="404040"/>
                </a:solidFill>
              </a:rPr>
              <a:t>summarises text at the sentence-level.</a:t>
            </a:r>
            <a:endParaRPr sz="1800">
              <a:solidFill>
                <a:srgbClr val="404040"/>
              </a:solidFill>
            </a:endParaRPr>
          </a:p>
          <a:p>
            <a:pPr indent="-342900" lvl="0" marL="457200" rtl="0" algn="l">
              <a:spcBef>
                <a:spcPts val="1200"/>
              </a:spcBef>
              <a:spcAft>
                <a:spcPts val="0"/>
              </a:spcAft>
              <a:buClr>
                <a:srgbClr val="404040"/>
              </a:buClr>
              <a:buSzPts val="1800"/>
              <a:buChar char="●"/>
            </a:pPr>
            <a:r>
              <a:rPr lang="en" sz="1800">
                <a:solidFill>
                  <a:srgbClr val="404040"/>
                </a:solidFill>
              </a:rPr>
              <a:t>Ranks sentences by how representative they are of the document</a:t>
            </a:r>
            <a:endParaRPr sz="1800">
              <a:solidFill>
                <a:srgbClr val="404040"/>
              </a:solidFill>
            </a:endParaRPr>
          </a:p>
          <a:p>
            <a:pPr indent="-342900" lvl="0" marL="457200" rtl="0" algn="l">
              <a:spcBef>
                <a:spcPts val="0"/>
              </a:spcBef>
              <a:spcAft>
                <a:spcPts val="0"/>
              </a:spcAft>
              <a:buClr>
                <a:srgbClr val="404040"/>
              </a:buClr>
              <a:buSzPts val="1800"/>
              <a:buChar char="●"/>
            </a:pPr>
            <a:r>
              <a:rPr lang="en" sz="1800">
                <a:solidFill>
                  <a:srgbClr val="404040"/>
                </a:solidFill>
              </a:rPr>
              <a:t>Evaluated using similarity score between sentences</a:t>
            </a:r>
            <a:endParaRPr sz="1800">
              <a:solidFill>
                <a:srgbClr val="404040"/>
              </a:solidFill>
            </a:endParaRPr>
          </a:p>
          <a:p>
            <a:pPr indent="0" lvl="0" marL="0" rtl="0" algn="l">
              <a:spcBef>
                <a:spcPts val="1200"/>
              </a:spcBef>
              <a:spcAft>
                <a:spcPts val="0"/>
              </a:spcAft>
              <a:buNone/>
            </a:pPr>
            <a:r>
              <a:t/>
            </a:r>
            <a:endParaRPr sz="1800">
              <a:solidFill>
                <a:srgbClr val="404040"/>
              </a:solidFill>
            </a:endParaRPr>
          </a:p>
          <a:p>
            <a:pPr indent="0" lvl="0" marL="0" rtl="0" algn="l">
              <a:spcBef>
                <a:spcPts val="1200"/>
              </a:spcBef>
              <a:spcAft>
                <a:spcPts val="0"/>
              </a:spcAft>
              <a:buNone/>
            </a:pPr>
            <a:r>
              <a:t/>
            </a:r>
            <a:endParaRPr sz="1000">
              <a:solidFill>
                <a:srgbClr val="404040"/>
              </a:solidFill>
            </a:endParaRPr>
          </a:p>
          <a:p>
            <a:pPr indent="-342900" lvl="0" marL="457200" rtl="0" algn="l">
              <a:spcBef>
                <a:spcPts val="1200"/>
              </a:spcBef>
              <a:spcAft>
                <a:spcPts val="0"/>
              </a:spcAft>
              <a:buClr>
                <a:srgbClr val="404040"/>
              </a:buClr>
              <a:buSzPts val="1800"/>
              <a:buChar char="●"/>
            </a:pPr>
            <a:r>
              <a:rPr lang="en" sz="1800">
                <a:solidFill>
                  <a:srgbClr val="404040"/>
                </a:solidFill>
              </a:rPr>
              <a:t>Each sentence vector is represented by arrays of word vectors</a:t>
            </a:r>
            <a:endParaRPr sz="1800">
              <a:solidFill>
                <a:srgbClr val="404040"/>
              </a:solidFill>
            </a:endParaRPr>
          </a:p>
        </p:txBody>
      </p:sp>
      <p:pic>
        <p:nvPicPr>
          <p:cNvPr id="125" name="Google Shape;125;p19"/>
          <p:cNvPicPr preferRelativeResize="0"/>
          <p:nvPr/>
        </p:nvPicPr>
        <p:blipFill>
          <a:blip r:embed="rId3">
            <a:alphaModFix/>
          </a:blip>
          <a:stretch>
            <a:fillRect/>
          </a:stretch>
        </p:blipFill>
        <p:spPr>
          <a:xfrm>
            <a:off x="2737675" y="2635439"/>
            <a:ext cx="3672250" cy="779275"/>
          </a:xfrm>
          <a:prstGeom prst="rect">
            <a:avLst/>
          </a:prstGeom>
          <a:noFill/>
          <a:ln>
            <a:noFill/>
          </a:ln>
        </p:spPr>
      </p:pic>
      <p:pic>
        <p:nvPicPr>
          <p:cNvPr id="126" name="Google Shape;126;p19"/>
          <p:cNvPicPr preferRelativeResize="0"/>
          <p:nvPr/>
        </p:nvPicPr>
        <p:blipFill>
          <a:blip r:embed="rId4">
            <a:alphaModFix/>
          </a:blip>
          <a:stretch>
            <a:fillRect/>
          </a:stretch>
        </p:blipFill>
        <p:spPr>
          <a:xfrm>
            <a:off x="2632925" y="3906350"/>
            <a:ext cx="4233125" cy="9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Baseline - TextRank</a:t>
            </a:r>
            <a:endParaRPr sz="3000"/>
          </a:p>
        </p:txBody>
      </p:sp>
      <p:sp>
        <p:nvSpPr>
          <p:cNvPr id="132" name="Google Shape;132;p20"/>
          <p:cNvSpPr txBox="1"/>
          <p:nvPr>
            <p:ph idx="1" type="body"/>
          </p:nvPr>
        </p:nvSpPr>
        <p:spPr>
          <a:xfrm>
            <a:off x="729450" y="1435900"/>
            <a:ext cx="7688700" cy="348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04040"/>
              </a:buClr>
              <a:buSzPts val="1800"/>
              <a:buChar char="●"/>
            </a:pPr>
            <a:r>
              <a:rPr lang="en" sz="1800">
                <a:solidFill>
                  <a:srgbClr val="404040"/>
                </a:solidFill>
              </a:rPr>
              <a:t>Similarity matrix is converted into a weighted graph</a:t>
            </a:r>
            <a:endParaRPr sz="1800">
              <a:solidFill>
                <a:srgbClr val="404040"/>
              </a:solidFill>
            </a:endParaRPr>
          </a:p>
          <a:p>
            <a:pPr indent="-330200" lvl="1" marL="914400" rtl="0" algn="l">
              <a:spcBef>
                <a:spcPts val="0"/>
              </a:spcBef>
              <a:spcAft>
                <a:spcPts val="0"/>
              </a:spcAft>
              <a:buClr>
                <a:srgbClr val="404040"/>
              </a:buClr>
              <a:buSzPts val="1600"/>
              <a:buChar char="○"/>
            </a:pPr>
            <a:r>
              <a:rPr lang="en" sz="1600">
                <a:solidFill>
                  <a:srgbClr val="404040"/>
                </a:solidFill>
              </a:rPr>
              <a:t>Each vertex represents a sentence</a:t>
            </a:r>
            <a:endParaRPr sz="1600">
              <a:solidFill>
                <a:srgbClr val="404040"/>
              </a:solidFill>
            </a:endParaRPr>
          </a:p>
          <a:p>
            <a:pPr indent="-330200" lvl="1" marL="914400" rtl="0" algn="l">
              <a:spcBef>
                <a:spcPts val="0"/>
              </a:spcBef>
              <a:spcAft>
                <a:spcPts val="0"/>
              </a:spcAft>
              <a:buClr>
                <a:srgbClr val="404040"/>
              </a:buClr>
              <a:buSzPts val="1600"/>
              <a:buChar char="○"/>
            </a:pPr>
            <a:r>
              <a:rPr lang="en" sz="1600">
                <a:solidFill>
                  <a:srgbClr val="404040"/>
                </a:solidFill>
              </a:rPr>
              <a:t>Edge between two vertices represents the similarity between the corresponding sentences.</a:t>
            </a:r>
            <a:endParaRPr sz="1600">
              <a:solidFill>
                <a:srgbClr val="404040"/>
              </a:solidFill>
            </a:endParaRPr>
          </a:p>
          <a:p>
            <a:pPr indent="-342900" lvl="0" marL="457200" rtl="0" algn="l">
              <a:spcBef>
                <a:spcPts val="0"/>
              </a:spcBef>
              <a:spcAft>
                <a:spcPts val="0"/>
              </a:spcAft>
              <a:buClr>
                <a:srgbClr val="404040"/>
              </a:buClr>
              <a:buSzPts val="1800"/>
              <a:buChar char="●"/>
            </a:pPr>
            <a:r>
              <a:rPr lang="en" sz="1800">
                <a:solidFill>
                  <a:srgbClr val="404040"/>
                </a:solidFill>
              </a:rPr>
              <a:t>Ranking computed using PageRank algorithm</a:t>
            </a:r>
            <a:endParaRPr sz="1800">
              <a:solidFill>
                <a:srgbClr val="404040"/>
              </a:solidFill>
            </a:endParaRPr>
          </a:p>
          <a:p>
            <a:pPr indent="0" lvl="0" marL="0" rtl="0" algn="l">
              <a:spcBef>
                <a:spcPts val="1200"/>
              </a:spcBef>
              <a:spcAft>
                <a:spcPts val="0"/>
              </a:spcAft>
              <a:buNone/>
            </a:pPr>
            <a:r>
              <a:t/>
            </a:r>
            <a:endParaRPr sz="1800">
              <a:solidFill>
                <a:srgbClr val="404040"/>
              </a:solidFill>
            </a:endParaRPr>
          </a:p>
          <a:p>
            <a:pPr indent="0" lvl="0" marL="0" rtl="0" algn="l">
              <a:spcBef>
                <a:spcPts val="1200"/>
              </a:spcBef>
              <a:spcAft>
                <a:spcPts val="0"/>
              </a:spcAft>
              <a:buNone/>
            </a:pPr>
            <a:r>
              <a:t/>
            </a:r>
            <a:endParaRPr sz="1100">
              <a:solidFill>
                <a:srgbClr val="404040"/>
              </a:solidFill>
            </a:endParaRPr>
          </a:p>
          <a:p>
            <a:pPr indent="-342900" lvl="0" marL="457200" rtl="0" algn="l">
              <a:spcBef>
                <a:spcPts val="1200"/>
              </a:spcBef>
              <a:spcAft>
                <a:spcPts val="0"/>
              </a:spcAft>
              <a:buClr>
                <a:srgbClr val="404040"/>
              </a:buClr>
              <a:buSzPts val="1800"/>
              <a:buChar char="●"/>
            </a:pPr>
            <a:r>
              <a:rPr lang="en" sz="1800">
                <a:solidFill>
                  <a:srgbClr val="404040"/>
                </a:solidFill>
              </a:rPr>
              <a:t>Top 4 sentences with the highest PageRank score are selected as summary (if article has less than 4 sentences, all are included in summary)</a:t>
            </a:r>
            <a:endParaRPr sz="1800">
              <a:solidFill>
                <a:srgbClr val="404040"/>
              </a:solidFill>
            </a:endParaRPr>
          </a:p>
        </p:txBody>
      </p:sp>
      <p:pic>
        <p:nvPicPr>
          <p:cNvPr id="133" name="Google Shape;133;p20"/>
          <p:cNvPicPr preferRelativeResize="0"/>
          <p:nvPr/>
        </p:nvPicPr>
        <p:blipFill>
          <a:blip r:embed="rId3">
            <a:alphaModFix/>
          </a:blip>
          <a:stretch>
            <a:fillRect/>
          </a:stretch>
        </p:blipFill>
        <p:spPr>
          <a:xfrm>
            <a:off x="1973612" y="3010700"/>
            <a:ext cx="5080425" cy="866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547125"/>
            <a:ext cx="7688700" cy="57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00"/>
              <a:t>Proposed Approach (PTX-Sum)</a:t>
            </a:r>
            <a:endParaRPr sz="3000"/>
          </a:p>
        </p:txBody>
      </p:sp>
      <p:sp>
        <p:nvSpPr>
          <p:cNvPr id="139" name="Google Shape;139;p21"/>
          <p:cNvSpPr txBox="1"/>
          <p:nvPr>
            <p:ph idx="1" type="body"/>
          </p:nvPr>
        </p:nvSpPr>
        <p:spPr>
          <a:xfrm>
            <a:off x="729450" y="1435900"/>
            <a:ext cx="5517900" cy="33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404040"/>
                </a:solidFill>
              </a:rPr>
              <a:t>Pre-trained eXtractive Summarizer (PTX-Sum):</a:t>
            </a:r>
            <a:endParaRPr b="1" sz="1800">
              <a:solidFill>
                <a:srgbClr val="404040"/>
              </a:solidFill>
            </a:endParaRPr>
          </a:p>
          <a:p>
            <a:pPr indent="-361950" lvl="0" marL="457200" rtl="0" algn="l">
              <a:spcBef>
                <a:spcPts val="1200"/>
              </a:spcBef>
              <a:spcAft>
                <a:spcPts val="0"/>
              </a:spcAft>
              <a:buSzPts val="2100"/>
              <a:buChar char="●"/>
            </a:pPr>
            <a:r>
              <a:rPr lang="en" sz="1800">
                <a:solidFill>
                  <a:srgbClr val="404040"/>
                </a:solidFill>
              </a:rPr>
              <a:t>Use </a:t>
            </a:r>
            <a:r>
              <a:rPr lang="en" sz="1800">
                <a:solidFill>
                  <a:srgbClr val="404040"/>
                </a:solidFill>
              </a:rPr>
              <a:t>sentence embeddings from pre-trained models</a:t>
            </a:r>
            <a:endParaRPr sz="1800">
              <a:solidFill>
                <a:srgbClr val="404040"/>
              </a:solidFill>
            </a:endParaRPr>
          </a:p>
          <a:p>
            <a:pPr indent="-361950" lvl="0" marL="457200" rtl="0" algn="l">
              <a:spcBef>
                <a:spcPts val="0"/>
              </a:spcBef>
              <a:spcAft>
                <a:spcPts val="0"/>
              </a:spcAft>
              <a:buSzPts val="2100"/>
              <a:buChar char="●"/>
            </a:pPr>
            <a:r>
              <a:rPr lang="en" sz="1800">
                <a:solidFill>
                  <a:srgbClr val="404040"/>
                </a:solidFill>
              </a:rPr>
              <a:t>Added classification layer on top of transformer encoder</a:t>
            </a:r>
            <a:endParaRPr sz="1900">
              <a:solidFill>
                <a:srgbClr val="404040"/>
              </a:solidFill>
              <a:latin typeface="Arial"/>
              <a:ea typeface="Arial"/>
              <a:cs typeface="Arial"/>
              <a:sym typeface="Arial"/>
            </a:endParaRPr>
          </a:p>
          <a:p>
            <a:pPr indent="-361950" lvl="0" marL="457200" rtl="0" algn="l">
              <a:spcBef>
                <a:spcPts val="0"/>
              </a:spcBef>
              <a:spcAft>
                <a:spcPts val="0"/>
              </a:spcAft>
              <a:buSzPts val="2100"/>
              <a:buChar char="●"/>
            </a:pPr>
            <a:r>
              <a:rPr lang="en" sz="1800">
                <a:solidFill>
                  <a:srgbClr val="404040"/>
                </a:solidFill>
              </a:rPr>
              <a:t>Encoder parameters</a:t>
            </a:r>
            <a:endParaRPr sz="1800">
              <a:solidFill>
                <a:srgbClr val="404040"/>
              </a:solidFill>
            </a:endParaRPr>
          </a:p>
          <a:p>
            <a:pPr indent="-336550" lvl="1" marL="914400" rtl="0" algn="l">
              <a:spcBef>
                <a:spcPts val="0"/>
              </a:spcBef>
              <a:spcAft>
                <a:spcPts val="0"/>
              </a:spcAft>
              <a:buClr>
                <a:srgbClr val="404040"/>
              </a:buClr>
              <a:buSzPts val="1700"/>
              <a:buFont typeface="Arial"/>
              <a:buChar char="○"/>
            </a:pPr>
            <a:r>
              <a:rPr lang="en" sz="1600">
                <a:solidFill>
                  <a:srgbClr val="404040"/>
                </a:solidFill>
              </a:rPr>
              <a:t>3 Layers</a:t>
            </a:r>
            <a:endParaRPr sz="1600">
              <a:solidFill>
                <a:srgbClr val="404040"/>
              </a:solidFill>
            </a:endParaRPr>
          </a:p>
          <a:p>
            <a:pPr indent="-336550" lvl="1" marL="914400" rtl="0" algn="l">
              <a:spcBef>
                <a:spcPts val="0"/>
              </a:spcBef>
              <a:spcAft>
                <a:spcPts val="0"/>
              </a:spcAft>
              <a:buClr>
                <a:srgbClr val="404040"/>
              </a:buClr>
              <a:buSzPts val="1700"/>
              <a:buFont typeface="Arial"/>
              <a:buChar char="○"/>
            </a:pPr>
            <a:r>
              <a:rPr lang="en" sz="1600">
                <a:solidFill>
                  <a:srgbClr val="404040"/>
                </a:solidFill>
              </a:rPr>
              <a:t>4 Attention heads</a:t>
            </a:r>
            <a:endParaRPr sz="1600">
              <a:solidFill>
                <a:srgbClr val="404040"/>
              </a:solidFill>
            </a:endParaRPr>
          </a:p>
          <a:p>
            <a:pPr indent="-336550" lvl="1" marL="914400" rtl="0" algn="l">
              <a:spcBef>
                <a:spcPts val="0"/>
              </a:spcBef>
              <a:spcAft>
                <a:spcPts val="0"/>
              </a:spcAft>
              <a:buClr>
                <a:srgbClr val="404040"/>
              </a:buClr>
              <a:buSzPts val="1700"/>
              <a:buFont typeface="Arial"/>
              <a:buChar char="○"/>
            </a:pPr>
            <a:r>
              <a:rPr lang="en" sz="1600">
                <a:solidFill>
                  <a:srgbClr val="404040"/>
                </a:solidFill>
              </a:rPr>
              <a:t>10,255,568 / 24,028,496 Total parameters</a:t>
            </a:r>
            <a:endParaRPr sz="1600">
              <a:solidFill>
                <a:srgbClr val="404040"/>
              </a:solidFill>
            </a:endParaRPr>
          </a:p>
        </p:txBody>
      </p:sp>
      <p:pic>
        <p:nvPicPr>
          <p:cNvPr id="140" name="Google Shape;140;p21"/>
          <p:cNvPicPr preferRelativeResize="0"/>
          <p:nvPr/>
        </p:nvPicPr>
        <p:blipFill>
          <a:blip r:embed="rId3">
            <a:alphaModFix/>
          </a:blip>
          <a:stretch>
            <a:fillRect/>
          </a:stretch>
        </p:blipFill>
        <p:spPr>
          <a:xfrm>
            <a:off x="6142735" y="1435899"/>
            <a:ext cx="2867165" cy="331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