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3"/>
  </p:notesMasterIdLst>
  <p:sldIdLst>
    <p:sldId id="257" r:id="rId2"/>
    <p:sldId id="697" r:id="rId3"/>
    <p:sldId id="676" r:id="rId4"/>
    <p:sldId id="405" r:id="rId5"/>
    <p:sldId id="406" r:id="rId6"/>
    <p:sldId id="404" r:id="rId7"/>
    <p:sldId id="407" r:id="rId8"/>
    <p:sldId id="408" r:id="rId9"/>
    <p:sldId id="409" r:id="rId10"/>
    <p:sldId id="410" r:id="rId11"/>
    <p:sldId id="411" r:id="rId12"/>
    <p:sldId id="698" r:id="rId13"/>
    <p:sldId id="416" r:id="rId14"/>
    <p:sldId id="417" r:id="rId15"/>
    <p:sldId id="420" r:id="rId16"/>
    <p:sldId id="421" r:id="rId17"/>
    <p:sldId id="423" r:id="rId18"/>
    <p:sldId id="425" r:id="rId19"/>
    <p:sldId id="426" r:id="rId20"/>
    <p:sldId id="429" r:id="rId21"/>
    <p:sldId id="430" r:id="rId22"/>
    <p:sldId id="679" r:id="rId23"/>
    <p:sldId id="432" r:id="rId24"/>
    <p:sldId id="686" r:id="rId25"/>
    <p:sldId id="687" r:id="rId26"/>
    <p:sldId id="700" r:id="rId27"/>
    <p:sldId id="688" r:id="rId28"/>
    <p:sldId id="436" r:id="rId29"/>
    <p:sldId id="437" r:id="rId30"/>
    <p:sldId id="438" r:id="rId31"/>
    <p:sldId id="439" r:id="rId32"/>
    <p:sldId id="441" r:id="rId33"/>
    <p:sldId id="442" r:id="rId34"/>
    <p:sldId id="444" r:id="rId35"/>
    <p:sldId id="448" r:id="rId36"/>
    <p:sldId id="699" r:id="rId37"/>
    <p:sldId id="682" r:id="rId38"/>
    <p:sldId id="683" r:id="rId39"/>
    <p:sldId id="453" r:id="rId40"/>
    <p:sldId id="456" r:id="rId41"/>
    <p:sldId id="466" r:id="rId42"/>
    <p:sldId id="467" r:id="rId43"/>
    <p:sldId id="468" r:id="rId44"/>
    <p:sldId id="469" r:id="rId45"/>
    <p:sldId id="470" r:id="rId46"/>
    <p:sldId id="471" r:id="rId47"/>
    <p:sldId id="701" r:id="rId48"/>
    <p:sldId id="478" r:id="rId49"/>
    <p:sldId id="703" r:id="rId50"/>
    <p:sldId id="702" r:id="rId51"/>
    <p:sldId id="483" r:id="rId52"/>
    <p:sldId id="484" r:id="rId53"/>
    <p:sldId id="485" r:id="rId54"/>
    <p:sldId id="486" r:id="rId55"/>
    <p:sldId id="489" r:id="rId56"/>
    <p:sldId id="490" r:id="rId57"/>
    <p:sldId id="492" r:id="rId58"/>
    <p:sldId id="493" r:id="rId59"/>
    <p:sldId id="494" r:id="rId60"/>
    <p:sldId id="495" r:id="rId61"/>
    <p:sldId id="496" r:id="rId62"/>
    <p:sldId id="497" r:id="rId63"/>
    <p:sldId id="498" r:id="rId64"/>
    <p:sldId id="500" r:id="rId65"/>
    <p:sldId id="501" r:id="rId66"/>
    <p:sldId id="685" r:id="rId67"/>
    <p:sldId id="502" r:id="rId68"/>
    <p:sldId id="689" r:id="rId69"/>
    <p:sldId id="690" r:id="rId70"/>
    <p:sldId id="504" r:id="rId71"/>
    <p:sldId id="507" r:id="rId72"/>
    <p:sldId id="508" r:id="rId73"/>
    <p:sldId id="509" r:id="rId74"/>
    <p:sldId id="510" r:id="rId75"/>
    <p:sldId id="512" r:id="rId76"/>
    <p:sldId id="513" r:id="rId77"/>
    <p:sldId id="514" r:id="rId78"/>
    <p:sldId id="515" r:id="rId79"/>
    <p:sldId id="516" r:id="rId80"/>
    <p:sldId id="704" r:id="rId81"/>
    <p:sldId id="705" r:id="rId82"/>
    <p:sldId id="706" r:id="rId83"/>
    <p:sldId id="707" r:id="rId84"/>
    <p:sldId id="523" r:id="rId85"/>
    <p:sldId id="708" r:id="rId86"/>
    <p:sldId id="525" r:id="rId87"/>
    <p:sldId id="526" r:id="rId88"/>
    <p:sldId id="527" r:id="rId89"/>
    <p:sldId id="528" r:id="rId90"/>
    <p:sldId id="529" r:id="rId91"/>
    <p:sldId id="530" r:id="rId92"/>
    <p:sldId id="531" r:id="rId93"/>
    <p:sldId id="710" r:id="rId94"/>
    <p:sldId id="600" r:id="rId95"/>
    <p:sldId id="602" r:id="rId96"/>
    <p:sldId id="603" r:id="rId97"/>
    <p:sldId id="604" r:id="rId98"/>
    <p:sldId id="606" r:id="rId99"/>
    <p:sldId id="608" r:id="rId100"/>
    <p:sldId id="609" r:id="rId101"/>
    <p:sldId id="610" r:id="rId102"/>
    <p:sldId id="711" r:id="rId103"/>
    <p:sldId id="612" r:id="rId104"/>
    <p:sldId id="712" r:id="rId105"/>
    <p:sldId id="713" r:id="rId106"/>
    <p:sldId id="616" r:id="rId107"/>
    <p:sldId id="693" r:id="rId108"/>
    <p:sldId id="694" r:id="rId109"/>
    <p:sldId id="695" r:id="rId110"/>
    <p:sldId id="696" r:id="rId111"/>
    <p:sldId id="714" r:id="rId112"/>
    <p:sldId id="624" r:id="rId113"/>
    <p:sldId id="715" r:id="rId114"/>
    <p:sldId id="627" r:id="rId115"/>
    <p:sldId id="628" r:id="rId116"/>
    <p:sldId id="629" r:id="rId117"/>
    <p:sldId id="630" r:id="rId118"/>
    <p:sldId id="716" r:id="rId119"/>
    <p:sldId id="633" r:id="rId120"/>
    <p:sldId id="717" r:id="rId121"/>
    <p:sldId id="718" r:id="rId122"/>
    <p:sldId id="719" r:id="rId123"/>
    <p:sldId id="641" r:id="rId124"/>
    <p:sldId id="643" r:id="rId125"/>
    <p:sldId id="644" r:id="rId126"/>
    <p:sldId id="645" r:id="rId127"/>
    <p:sldId id="646" r:id="rId128"/>
    <p:sldId id="647" r:id="rId129"/>
    <p:sldId id="650" r:id="rId130"/>
    <p:sldId id="651" r:id="rId131"/>
    <p:sldId id="652" r:id="rId132"/>
    <p:sldId id="653" r:id="rId133"/>
    <p:sldId id="654" r:id="rId134"/>
    <p:sldId id="655" r:id="rId135"/>
    <p:sldId id="657" r:id="rId136"/>
    <p:sldId id="659" r:id="rId137"/>
    <p:sldId id="660" r:id="rId138"/>
    <p:sldId id="661" r:id="rId139"/>
    <p:sldId id="662" r:id="rId140"/>
    <p:sldId id="720" r:id="rId141"/>
    <p:sldId id="664" r:id="rId142"/>
    <p:sldId id="665" r:id="rId143"/>
    <p:sldId id="666" r:id="rId144"/>
    <p:sldId id="667" r:id="rId145"/>
    <p:sldId id="668" r:id="rId146"/>
    <p:sldId id="670" r:id="rId147"/>
    <p:sldId id="671" r:id="rId148"/>
    <p:sldId id="672" r:id="rId149"/>
    <p:sldId id="673" r:id="rId150"/>
    <p:sldId id="674" r:id="rId151"/>
    <p:sldId id="675" r:id="rId152"/>
  </p:sldIdLst>
  <p:sldSz cx="9144000" cy="5143500" type="screen16x9"/>
  <p:notesSz cx="6858000" cy="9144000"/>
  <p:embeddedFontLst>
    <p:embeddedFont>
      <p:font typeface="Arial Rounded MT Bold" panose="020F0704030504030204" pitchFamily="34" charset="0"/>
      <p:regular r:id="rId154"/>
    </p:embeddedFont>
    <p:embeddedFont>
      <p:font typeface="黑体" panose="02010609060101010101" pitchFamily="49" charset="-122"/>
      <p:regular r:id="rId155"/>
    </p:embeddedFont>
    <p:embeddedFont>
      <p:font typeface="Calibri" panose="020F0502020204030204" pitchFamily="34" charset="0"/>
      <p:regular r:id="rId156"/>
      <p:bold r:id="rId157"/>
      <p:italic r:id="rId158"/>
      <p:boldItalic r:id="rId159"/>
    </p:embeddedFont>
    <p:embeddedFont>
      <p:font typeface="微软雅黑" panose="020B0503020204020204" pitchFamily="34" charset="-122"/>
      <p:regular r:id="rId160"/>
      <p:bold r:id="rId16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88902" autoAdjust="0"/>
  </p:normalViewPr>
  <p:slideViewPr>
    <p:cSldViewPr snapToGrid="0">
      <p:cViewPr varScale="1">
        <p:scale>
          <a:sx n="144" d="100"/>
          <a:sy n="144" d="100"/>
        </p:scale>
        <p:origin x="1018" y="1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6.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7.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font" Target="fonts/font3.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2.fntdata"/></Relationships>
</file>

<file path=ppt/diagrams/_rels/data5.xml.rels><?xml version="1.0" encoding="UTF-8" standalone="yes"?>
<Relationships xmlns="http://schemas.openxmlformats.org/package/2006/relationships"><Relationship Id="rId1" Type="http://schemas.openxmlformats.org/officeDocument/2006/relationships/image" Target="../media/image2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1.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26D7D0C8-7A9E-4BDC-A8E7-283557320225}" type="par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type="sib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gm:t>
    </dgm:pt>
    <dgm:pt modelId="{2A16A0A4-8D09-4ECB-A864-FEDD60939668}" type="par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type="sib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gm:t>
    </dgm:pt>
    <dgm:pt modelId="{C4A9E9E6-7CD3-45D2-A23D-DCD5CE71D674}" type="par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type="sib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C2A1B27B-E137-4975-922B-C6D522DA155A}" type="parTrans" cxnId="{B869C928-3616-4986-A87F-F816AB638D6F}">
      <dgm:prSet/>
      <dgm:spPr/>
      <dgm:t>
        <a:bodyPr/>
        <a:lstStyle/>
        <a:p>
          <a:pPr algn="l"/>
          <a:endParaRPr lang="zh-CN" altLang="en-US"/>
        </a:p>
      </dgm:t>
    </dgm:pt>
    <dgm:pt modelId="{6766F69F-049F-4D92-BA7F-91106E33B26A}" type="sibTrans" cxnId="{B869C928-3616-4986-A87F-F816AB638D6F}">
      <dgm:prSet/>
      <dgm:spPr/>
      <dgm:t>
        <a:bodyPr/>
        <a:lstStyle/>
        <a:p>
          <a:pPr algn="l"/>
          <a:endParaRPr lang="zh-CN" altLang="en-US"/>
        </a:p>
      </dgm:t>
    </dgm:pt>
    <dgm:pt modelId="{D52BF3F9-9ABA-4241-AC77-8DC56655DE25}">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以太网采用最简单的随机接入。</a:t>
          </a:r>
          <a:endParaRPr lang="zh-CN" altLang="en-US" sz="1600" b="1" dirty="0">
            <a:latin typeface="微软雅黑" panose="020B0503020204020204" pitchFamily="34" charset="-122"/>
            <a:ea typeface="微软雅黑" panose="020B0503020204020204" pitchFamily="34" charset="-122"/>
          </a:endParaRPr>
        </a:p>
      </dgm:t>
    </dgm:pt>
    <dgm:pt modelId="{44393429-9FEA-41FC-9460-EE4061EC3C8F}" type="parTrans" cxnId="{1141F3DF-C711-4D48-9CE7-A488451BDA01}">
      <dgm:prSet/>
      <dgm:spPr/>
      <dgm:t>
        <a:bodyPr/>
        <a:lstStyle/>
        <a:p>
          <a:endParaRPr lang="zh-CN" altLang="en-US"/>
        </a:p>
      </dgm:t>
    </dgm:pt>
    <dgm:pt modelId="{F5368824-92C1-4D9E-AB74-3319C6317F2D}" type="sibTrans" cxnId="{1141F3DF-C711-4D48-9CE7-A488451BDA01}">
      <dgm:prSet/>
      <dgm:spPr/>
      <dgm:t>
        <a:bodyPr/>
        <a:lstStyle/>
        <a:p>
          <a:endParaRPr lang="zh-CN" altLang="en-US"/>
        </a:p>
      </dgm:t>
    </dgm:pt>
    <dgm:pt modelId="{47F9F22B-E4CE-49CC-8AD5-F7DDB9797057}">
      <dgm:prSet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协议减少冲突发生的概率。</a:t>
          </a:r>
          <a:endParaRPr lang="zh-CN" altLang="en-US" sz="1600" b="1" dirty="0">
            <a:latin typeface="微软雅黑" panose="020B0503020204020204" pitchFamily="34" charset="-122"/>
            <a:ea typeface="微软雅黑" panose="020B0503020204020204" pitchFamily="34" charset="-122"/>
          </a:endParaRPr>
        </a:p>
      </dgm:t>
    </dgm:pt>
    <dgm:pt modelId="{18B6DC75-4E1D-422C-BE2D-E83930CC0AF5}" type="parTrans" cxnId="{70F06C26-AD3B-4C0A-8AAF-108DC156DB05}">
      <dgm:prSet/>
      <dgm:spPr/>
      <dgm:t>
        <a:bodyPr/>
        <a:lstStyle/>
        <a:p>
          <a:endParaRPr lang="zh-CN" altLang="en-US"/>
        </a:p>
      </dgm:t>
    </dgm:pt>
    <dgm:pt modelId="{EDB25EB7-5941-4B33-9159-A506803AC255}" type="sibTrans" cxnId="{70F06C26-AD3B-4C0A-8AAF-108DC156DB05}">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t>
        <a:bodyPr/>
        <a:lstStyle/>
        <a:p>
          <a:endParaRPr lang="zh-CN" altLang="en-US"/>
        </a:p>
      </dgm:t>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t>
        <a:bodyPr/>
        <a:lstStyle/>
        <a:p>
          <a:endParaRPr lang="zh-CN" altLang="en-US"/>
        </a:p>
      </dgm:t>
    </dgm:pt>
    <dgm:pt modelId="{F75CC956-7E04-492A-912D-FC34FFB91C97}" type="pres">
      <dgm:prSet presAssocID="{C3415912-6BFA-43BA-B0BE-472A84C43443}" presName="textNode" presStyleLbl="bgShp" presStyleIdx="0" presStyleCnt="2"/>
      <dgm:spPr/>
      <dgm:t>
        <a:bodyPr/>
        <a:lstStyle/>
        <a:p>
          <a:endParaRPr lang="zh-CN" altLang="en-US"/>
        </a:p>
      </dgm:t>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t>
        <a:bodyPr/>
        <a:lstStyle/>
        <a:p>
          <a:endParaRPr lang="zh-CN" altLang="en-US"/>
        </a:p>
      </dgm:t>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t>
        <a:bodyPr/>
        <a:lstStyle/>
        <a:p>
          <a:endParaRPr lang="zh-CN" altLang="en-US"/>
        </a:p>
      </dgm:t>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t>
        <a:bodyPr/>
        <a:lstStyle/>
        <a:p>
          <a:endParaRPr lang="zh-CN" altLang="en-US"/>
        </a:p>
      </dgm:t>
    </dgm:pt>
    <dgm:pt modelId="{4998B580-DF37-45D3-BBDA-B2B85FE9A112}" type="pres">
      <dgm:prSet presAssocID="{EA7E0DEF-8E31-46A1-8BBF-59B1595A8275}" presName="textNode" presStyleLbl="bgShp" presStyleIdx="1" presStyleCnt="2"/>
      <dgm:spPr/>
      <dgm:t>
        <a:bodyPr/>
        <a:lstStyle/>
        <a:p>
          <a:endParaRPr lang="zh-CN" altLang="en-US"/>
        </a:p>
      </dgm:t>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t>
        <a:bodyPr/>
        <a:lstStyle/>
        <a:p>
          <a:endParaRPr lang="zh-CN" altLang="en-US"/>
        </a:p>
      </dgm:t>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t>
        <a:bodyPr/>
        <a:lstStyle/>
        <a:p>
          <a:endParaRPr lang="zh-CN" altLang="en-US"/>
        </a:p>
      </dgm:t>
    </dgm:pt>
  </dgm:ptLst>
  <dgm:cxnLst>
    <dgm:cxn modelId="{210D98AC-0117-4B9C-8872-01F2E95AD1F0}" type="presOf" srcId="{3C67F560-D67B-48BB-827D-06E36A44522A}" destId="{D183681B-6788-4510-8244-33ABDB9FA7A6}" srcOrd="0" destOrd="0" presId="urn:microsoft.com/office/officeart/2005/8/layout/lProcess2"/>
    <dgm:cxn modelId="{6C7C8955-AEC1-4FCE-B432-0E3F1C0E16A2}" type="presOf" srcId="{47F9F22B-E4CE-49CC-8AD5-F7DDB9797057}" destId="{33ECD6FF-F077-4874-B06E-403BF190822C}" srcOrd="0" destOrd="0" presId="urn:microsoft.com/office/officeart/2005/8/layout/lProcess2"/>
    <dgm:cxn modelId="{728B4ED7-2032-459C-ACF0-19134C7FD833}" type="presOf" srcId="{CFAC7329-3741-4C0E-A67D-ED7BCFA4EB35}" destId="{8F53F22D-2D58-4C71-BDAA-873CB882D5F3}" srcOrd="0" destOrd="0" presId="urn:microsoft.com/office/officeart/2005/8/layout/lProcess2"/>
    <dgm:cxn modelId="{B869C928-3616-4986-A87F-F816AB638D6F}" srcId="{CFAC7329-3741-4C0E-A67D-ED7BCFA4EB35}" destId="{EA7E0DEF-8E31-46A1-8BBF-59B1595A8275}" srcOrd="1" destOrd="0" parTransId="{C2A1B27B-E137-4975-922B-C6D522DA155A}" sibTransId="{6766F69F-049F-4D92-BA7F-91106E33B26A}"/>
    <dgm:cxn modelId="{949ECB46-AD1B-406F-818E-5DD7F5F78998}" srcId="{CFAC7329-3741-4C0E-A67D-ED7BCFA4EB35}" destId="{C3415912-6BFA-43BA-B0BE-472A84C43443}" srcOrd="0" destOrd="0" parTransId="{26D7D0C8-7A9E-4BDC-A8E7-283557320225}" sibTransId="{BC7FB8C0-759E-4CAC-B09E-84355EA0FAA4}"/>
    <dgm:cxn modelId="{70F06C26-AD3B-4C0A-8AAF-108DC156DB05}" srcId="{EA7E0DEF-8E31-46A1-8BBF-59B1595A8275}" destId="{47F9F22B-E4CE-49CC-8AD5-F7DDB9797057}" srcOrd="1" destOrd="0" parTransId="{18B6DC75-4E1D-422C-BE2D-E83930CC0AF5}" sibTransId="{EDB25EB7-5941-4B33-9159-A506803AC255}"/>
    <dgm:cxn modelId="{FD010EAE-F711-439C-94AF-68D5FFB3A4BC}" type="presOf" srcId="{EA7E0DEF-8E31-46A1-8BBF-59B1595A8275}" destId="{4998B580-DF37-45D3-BBDA-B2B85FE9A112}" srcOrd="1"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4938A2C8-8F26-44C3-B657-B10E764D9DD5}" type="presOf" srcId="{EA7E0DEF-8E31-46A1-8BBF-59B1595A8275}" destId="{7585489D-9D2F-4D31-9D4C-5AB50C9A29FA}" srcOrd="0" destOrd="0" presId="urn:microsoft.com/office/officeart/2005/8/layout/lProcess2"/>
    <dgm:cxn modelId="{222EBBC2-39C2-485E-8654-609B1A8BA243}" type="presOf" srcId="{C3415912-6BFA-43BA-B0BE-472A84C43443}" destId="{5CCE0585-D949-4566-BF76-D02D180BBC12}"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FB6FD507-77CC-4ED2-84F7-461EA49771E2}" type="presOf" srcId="{C3415912-6BFA-43BA-B0BE-472A84C43443}" destId="{F75CC956-7E04-492A-912D-FC34FFB91C97}" srcOrd="1" destOrd="0" presId="urn:microsoft.com/office/officeart/2005/8/layout/lProcess2"/>
    <dgm:cxn modelId="{9054E268-1B08-40B7-AEE4-DB6D9104DD40}" srcId="{C3415912-6BFA-43BA-B0BE-472A84C43443}" destId="{3C67F560-D67B-48BB-827D-06E36A44522A}" srcOrd="0" destOrd="0" parTransId="{2A16A0A4-8D09-4ECB-A864-FEDD60939668}" sibTransId="{B2FCA8E6-EB9F-4F72-8BA3-6056C684A9E4}"/>
    <dgm:cxn modelId="{4885A6CA-12A8-4D9D-BDAF-7F48A159AD45}" type="presOf" srcId="{D52BF3F9-9ABA-4241-AC77-8DC56655DE25}" destId="{2308D4B3-8A94-4F01-A1CD-6D3FE0E6B3D3}" srcOrd="0"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9" csCatId="colorful" phldr="1"/>
      <dgm:spPr/>
      <dgm:t>
        <a:bodyPr/>
        <a:lstStyle/>
        <a:p>
          <a:endParaRPr lang="zh-CN" altLang="en-US"/>
        </a:p>
      </dgm:t>
    </dgm:pt>
    <dgm:pt modelId="{814DDA82-02C9-4ADF-8722-1E1CBBD0D5CE}">
      <dgm:prSet phldrT="[文本]" custT="1"/>
      <dgm:spPr/>
      <dgm:t>
        <a:bodyPr/>
        <a:lstStyle/>
        <a:p>
          <a:r>
            <a:rPr lang="zh-CN" altLang="zh-CN" sz="1800" b="1" dirty="0" smtClean="0">
              <a:latin typeface="微软雅黑" panose="020B0503020204020204" pitchFamily="34" charset="-122"/>
              <a:ea typeface="微软雅黑" panose="020B0503020204020204" pitchFamily="34" charset="-122"/>
            </a:rPr>
            <a:t>单播 </a:t>
          </a:r>
          <a:r>
            <a:rPr lang="en-US" altLang="zh-CN" sz="1800" b="1" dirty="0" smtClean="0">
              <a:latin typeface="微软雅黑" panose="020B0503020204020204" pitchFamily="34" charset="-122"/>
              <a:ea typeface="微软雅黑" panose="020B0503020204020204" pitchFamily="34" charset="-122"/>
            </a:rPr>
            <a:t>(unicast) </a:t>
          </a:r>
          <a:r>
            <a:rPr lang="zh-CN" altLang="zh-CN" sz="1800" b="1" dirty="0" smtClean="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type="par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type="sib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gm:t>
    </dgm:pt>
    <dgm:pt modelId="{655199EF-37C3-4D4B-951C-30B68E8B9B33}" type="sib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type="par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smtClean="0">
              <a:latin typeface="微软雅黑" panose="020B0503020204020204" pitchFamily="34" charset="-122"/>
              <a:ea typeface="微软雅黑" panose="020B0503020204020204" pitchFamily="34" charset="-122"/>
            </a:rPr>
            <a:t>广播 </a:t>
          </a:r>
          <a:r>
            <a:rPr lang="en-US" altLang="zh-CN" sz="1800" b="1" dirty="0" smtClean="0">
              <a:latin typeface="微软雅黑" panose="020B0503020204020204" pitchFamily="34" charset="-122"/>
              <a:ea typeface="微软雅黑" panose="020B0503020204020204" pitchFamily="34" charset="-122"/>
            </a:rPr>
            <a:t>(broadcast) </a:t>
          </a:r>
          <a:r>
            <a:rPr lang="zh-CN" altLang="zh-CN" sz="1800" b="1" dirty="0" smtClean="0">
              <a:latin typeface="微软雅黑" panose="020B0503020204020204" pitchFamily="34" charset="-122"/>
              <a:ea typeface="微软雅黑" panose="020B0503020204020204" pitchFamily="34" charset="-122"/>
            </a:rPr>
            <a:t>帧（一对全体）</a:t>
          </a:r>
        </a:p>
      </dgm:t>
    </dgm:pt>
    <dgm:pt modelId="{F7BAAF36-FE67-4405-9685-739F3659DB5F}" type="parTrans" cxnId="{E6D0FBD8-DDF4-4266-9A45-2EC5E574CAB6}">
      <dgm:prSet/>
      <dgm:spPr/>
      <dgm:t>
        <a:bodyPr/>
        <a:lstStyle/>
        <a:p>
          <a:endParaRPr lang="zh-CN" altLang="en-US"/>
        </a:p>
      </dgm:t>
    </dgm:pt>
    <dgm:pt modelId="{1EC0D9CC-79C7-4C3D-A786-B40C14115161}" type="sibTrans" cxnId="{E6D0FBD8-DDF4-4266-9A45-2EC5E574CAB6}">
      <dgm:prSet/>
      <dgm:spPr/>
      <dgm:t>
        <a:bodyPr/>
        <a:lstStyle/>
        <a:p>
          <a:endParaRPr lang="zh-CN" altLang="en-US"/>
        </a:p>
      </dgm:t>
    </dgm:pt>
    <dgm:pt modelId="{386FF01E-390A-44A6-A66D-EE71BD678925}">
      <dgm:prSet custT="1"/>
      <dgm:spPr/>
      <dgm:t>
        <a:bodyPr/>
        <a:lstStyle/>
        <a:p>
          <a:r>
            <a:rPr lang="zh-CN" altLang="zh-CN" sz="1800" b="1" dirty="0" smtClean="0">
              <a:latin typeface="微软雅黑" panose="020B0503020204020204" pitchFamily="34" charset="-122"/>
              <a:ea typeface="微软雅黑" panose="020B0503020204020204" pitchFamily="34" charset="-122"/>
            </a:rPr>
            <a:t>多播 </a:t>
          </a:r>
          <a:r>
            <a:rPr lang="en-US" altLang="zh-CN" sz="1800" b="1" dirty="0" smtClean="0">
              <a:latin typeface="微软雅黑" panose="020B0503020204020204" pitchFamily="34" charset="-122"/>
              <a:ea typeface="微软雅黑" panose="020B0503020204020204" pitchFamily="34" charset="-122"/>
            </a:rPr>
            <a:t>(multicast) </a:t>
          </a:r>
          <a:r>
            <a:rPr lang="zh-CN" altLang="zh-CN" sz="1800" b="1" dirty="0" smtClean="0">
              <a:latin typeface="微软雅黑" panose="020B0503020204020204" pitchFamily="34" charset="-122"/>
              <a:ea typeface="微软雅黑" panose="020B0503020204020204" pitchFamily="34" charset="-122"/>
            </a:rPr>
            <a:t>帧（一对多）</a:t>
          </a:r>
        </a:p>
      </dgm:t>
    </dgm:pt>
    <dgm:pt modelId="{91B801CD-97E8-439B-AA5E-04C754F0DB58}" type="parTrans" cxnId="{3D06C642-BE45-46D0-A4D5-343FDA0F1C04}">
      <dgm:prSet/>
      <dgm:spPr/>
      <dgm:t>
        <a:bodyPr/>
        <a:lstStyle/>
        <a:p>
          <a:endParaRPr lang="zh-CN" altLang="en-US"/>
        </a:p>
      </dgm:t>
    </dgm:pt>
    <dgm:pt modelId="{8A64F0E4-6D3F-4682-8767-B036188D4E64}" type="sibTrans" cxnId="{3D06C642-BE45-46D0-A4D5-343FDA0F1C04}">
      <dgm:prSet/>
      <dgm:spPr/>
      <dgm:t>
        <a:bodyPr/>
        <a:lstStyle/>
        <a:p>
          <a:endParaRPr lang="zh-CN" altLang="en-US"/>
        </a:p>
      </dgm:t>
    </dgm:pt>
    <dgm:pt modelId="{7005B1A2-4915-4249-B479-F76E326A33A1}">
      <dgm:prSet custT="1"/>
      <dgm:spPr/>
      <dgm:t>
        <a:bodyPr/>
        <a:lstStyle/>
        <a:p>
          <a:endParaRPr lang="zh-CN" altLang="zh-CN" sz="1800" b="1" dirty="0" smtClean="0">
            <a:latin typeface="微软雅黑" panose="020B0503020204020204" pitchFamily="34" charset="-122"/>
            <a:ea typeface="微软雅黑" panose="020B0503020204020204" pitchFamily="34" charset="-122"/>
          </a:endParaRPr>
        </a:p>
      </dgm:t>
    </dgm:pt>
    <dgm:pt modelId="{E346561B-5429-41D5-AB9F-51E409A03B3D}" type="parTrans" cxnId="{F569808E-F0DD-4D5D-9813-079ED3F58845}">
      <dgm:prSet/>
      <dgm:spPr/>
      <dgm:t>
        <a:bodyPr/>
        <a:lstStyle/>
        <a:p>
          <a:endParaRPr lang="zh-CN" altLang="en-US"/>
        </a:p>
      </dgm:t>
    </dgm:pt>
    <dgm:pt modelId="{DD924269-C999-418F-BACE-8AF6966A5AED}" type="sibTrans" cxnId="{F569808E-F0DD-4D5D-9813-079ED3F58845}">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t>
        <a:bodyPr/>
        <a:lstStyle/>
        <a:p>
          <a:endParaRPr lang="zh-CN" altLang="en-US"/>
        </a:p>
      </dgm:t>
    </dgm:pt>
    <dgm:pt modelId="{FCBF3E09-C6D2-4B4D-8FF3-4B7A8731524F}" type="pres">
      <dgm:prSet presAssocID="{E81E2DF3-F714-4132-99E0-7B247481705A}" presName="parentText" presStyleLbl="node1" presStyleIdx="0" presStyleCnt="1">
        <dgm:presLayoutVars>
          <dgm:chMax val="0"/>
          <dgm:bulletEnabled val="1"/>
        </dgm:presLayoutVars>
      </dgm:prSet>
      <dgm:spPr/>
      <dgm:t>
        <a:bodyPr/>
        <a:lstStyle/>
        <a:p>
          <a:endParaRPr lang="zh-CN" altLang="en-US"/>
        </a:p>
      </dgm:t>
    </dgm:pt>
    <dgm:pt modelId="{1F13495D-0B08-4550-9742-9E4B2CBA3D51}" type="pres">
      <dgm:prSet presAssocID="{E81E2DF3-F714-4132-99E0-7B247481705A}" presName="childText" presStyleLbl="revTx" presStyleIdx="0" presStyleCnt="1">
        <dgm:presLayoutVars>
          <dgm:bulletEnabled val="1"/>
        </dgm:presLayoutVars>
      </dgm:prSet>
      <dgm:spPr/>
      <dgm:t>
        <a:bodyPr/>
        <a:lstStyle/>
        <a:p>
          <a:endParaRPr lang="zh-CN" altLang="en-US"/>
        </a:p>
      </dgm:t>
    </dgm:pt>
  </dgm:ptLst>
  <dgm:cxnLst>
    <dgm:cxn modelId="{4FC8115D-4049-4305-9653-B961D649BC02}" type="presOf" srcId="{E81E2DF3-F714-4132-99E0-7B247481705A}" destId="{FCBF3E09-C6D2-4B4D-8FF3-4B7A8731524F}" srcOrd="0" destOrd="0" presId="urn:microsoft.com/office/officeart/2005/8/layout/vList2"/>
    <dgm:cxn modelId="{5CD593E9-1844-4D8A-BA5C-5AAE0AE8B0A4}" srcId="{E81E2DF3-F714-4132-99E0-7B247481705A}" destId="{814DDA82-02C9-4ADF-8722-1E1CBBD0D5CE}" srcOrd="0" destOrd="0" parTransId="{5431ADCE-8D4B-49DA-B071-51C35FDB9551}" sibTransId="{24F1CDB1-D5B6-4328-B5C2-8A9757ED04D5}"/>
    <dgm:cxn modelId="{22A407D0-AE68-432F-86AA-AE9841E075D6}" srcId="{60E09E93-5AB1-4261-AEAE-CB593B269BDB}" destId="{E81E2DF3-F714-4132-99E0-7B247481705A}" srcOrd="0" destOrd="0" parTransId="{92C60B28-42D6-4C66-936B-EE0A71B910CF}" sibTransId="{655199EF-37C3-4D4B-951C-30B68E8B9B33}"/>
    <dgm:cxn modelId="{81779289-DA97-46ED-A707-02EC85C7D4CF}" type="presOf" srcId="{386FF01E-390A-44A6-A66D-EE71BD678925}" destId="{1F13495D-0B08-4550-9742-9E4B2CBA3D51}" srcOrd="0" destOrd="2" presId="urn:microsoft.com/office/officeart/2005/8/layout/vList2"/>
    <dgm:cxn modelId="{B248C787-04BA-493A-9E5F-5675DBD70FFE}" type="presOf" srcId="{ABF2317D-AD3C-4AD9-AE85-DBE5729F1846}" destId="{1F13495D-0B08-4550-9742-9E4B2CBA3D51}" srcOrd="0" destOrd="1" presId="urn:microsoft.com/office/officeart/2005/8/layout/vList2"/>
    <dgm:cxn modelId="{F569808E-F0DD-4D5D-9813-079ED3F58845}" srcId="{E81E2DF3-F714-4132-99E0-7B247481705A}" destId="{7005B1A2-4915-4249-B479-F76E326A33A1}" srcOrd="3" destOrd="0" parTransId="{E346561B-5429-41D5-AB9F-51E409A03B3D}" sibTransId="{DD924269-C999-418F-BACE-8AF6966A5AED}"/>
    <dgm:cxn modelId="{3D06C642-BE45-46D0-A4D5-343FDA0F1C04}" srcId="{E81E2DF3-F714-4132-99E0-7B247481705A}" destId="{386FF01E-390A-44A6-A66D-EE71BD678925}" srcOrd="2" destOrd="0" parTransId="{91B801CD-97E8-439B-AA5E-04C754F0DB58}" sibTransId="{8A64F0E4-6D3F-4682-8767-B036188D4E64}"/>
    <dgm:cxn modelId="{0DEE3817-B42F-4773-8E6F-377F4BBF3650}" type="presOf" srcId="{814DDA82-02C9-4ADF-8722-1E1CBBD0D5CE}" destId="{1F13495D-0B08-4550-9742-9E4B2CBA3D51}" srcOrd="0" destOrd="0" presId="urn:microsoft.com/office/officeart/2005/8/layout/vList2"/>
    <dgm:cxn modelId="{3F0F825B-C835-44E7-8D0C-7EE8A3599830}" type="presOf" srcId="{60E09E93-5AB1-4261-AEAE-CB593B269BDB}" destId="{5D25DB41-AB17-40CD-A5C8-D74BBC46D094}" srcOrd="0" destOrd="0" presId="urn:microsoft.com/office/officeart/2005/8/layout/vList2"/>
    <dgm:cxn modelId="{ECF7CD60-75D6-4E7B-A722-F894DE16D276}" type="presOf" srcId="{7005B1A2-4915-4249-B479-F76E326A33A1}" destId="{1F13495D-0B08-4550-9742-9E4B2CBA3D51}" srcOrd="0" destOrd="3" presId="urn:microsoft.com/office/officeart/2005/8/layout/vList2"/>
    <dgm:cxn modelId="{E6D0FBD8-DDF4-4266-9A45-2EC5E574CAB6}" srcId="{E81E2DF3-F714-4132-99E0-7B247481705A}" destId="{ABF2317D-AD3C-4AD9-AE85-DBE5729F1846}" srcOrd="1" destOrd="0" parTransId="{F7BAAF36-FE67-4405-9685-739F3659DB5F}" sibTransId="{1EC0D9CC-79C7-4C3D-A786-B40C14115161}"/>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88BDFA9A-37DB-4F5E-803F-36858AF92B53}" type="par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type="sib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9FF74A6E-8CAC-4097-BF5F-980512A618B4}" type="par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type="sib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gm:t>
    </dgm:pt>
    <dgm:pt modelId="{6BC136E0-9821-4AF8-88BF-F27F534C7EEF}" type="par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type="sib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3CDDBB60-C89F-4A41-A453-3CA57823F549}" type="par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type="sib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根据 </a:t>
          </a:r>
          <a:r>
            <a:rPr lang="en-US" altLang="en-US"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latin typeface="微软雅黑" panose="020B0503020204020204" pitchFamily="34" charset="-122"/>
            <a:ea typeface="微软雅黑" panose="020B0503020204020204" pitchFamily="34" charset="-122"/>
          </a:endParaRPr>
        </a:p>
      </dgm:t>
    </dgm:pt>
    <dgm:pt modelId="{D7B48A78-DEB0-4EDB-90B4-146D17F1650B}" type="parTrans" cxnId="{0059E5B1-A948-4057-BDA0-098347C66CE4}">
      <dgm:prSet/>
      <dgm:spPr/>
      <dgm:t>
        <a:bodyPr/>
        <a:lstStyle/>
        <a:p>
          <a:endParaRPr lang="zh-CN" altLang="en-US"/>
        </a:p>
      </dgm:t>
    </dgm:pt>
    <dgm:pt modelId="{A6B9A87C-0357-4A4A-95E8-7C8F56560CD6}" type="sibTrans" cxnId="{0059E5B1-A948-4057-BDA0-098347C66CE4}">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可明显地提高以太网的性能。</a:t>
          </a:r>
          <a:endParaRPr lang="zh-CN" altLang="en-US" sz="2000" b="1" dirty="0">
            <a:latin typeface="微软雅黑" panose="020B0503020204020204" pitchFamily="34" charset="-122"/>
            <a:ea typeface="微软雅黑" panose="020B0503020204020204" pitchFamily="34" charset="-122"/>
          </a:endParaRPr>
        </a:p>
      </dgm:t>
    </dgm:pt>
    <dgm:pt modelId="{26E9EE1F-97A9-47B9-8B5D-92A6BE25297A}" type="parTrans" cxnId="{145DE3B4-3E47-4A3B-8525-0AE54736F53F}">
      <dgm:prSet/>
      <dgm:spPr/>
      <dgm:t>
        <a:bodyPr/>
        <a:lstStyle/>
        <a:p>
          <a:endParaRPr lang="zh-CN" altLang="en-US"/>
        </a:p>
      </dgm:t>
    </dgm:pt>
    <dgm:pt modelId="{687FEC73-C92A-4C08-AF12-D730BE1878A2}" type="sibTrans" cxnId="{145DE3B4-3E47-4A3B-8525-0AE54736F53F}">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多端口的网桥。</a:t>
          </a:r>
          <a:endParaRPr lang="zh-CN" altLang="en-US" sz="2000" b="1" dirty="0">
            <a:latin typeface="微软雅黑" panose="020B0503020204020204" pitchFamily="34" charset="-122"/>
            <a:ea typeface="微软雅黑" panose="020B0503020204020204" pitchFamily="34" charset="-122"/>
          </a:endParaRPr>
        </a:p>
      </dgm:t>
    </dgm:pt>
    <dgm:pt modelId="{4EF3C34F-B5CA-4734-9D3C-574CB54A5FC8}" type="parTrans" cxnId="{E46C9F91-678A-4C9D-B0BF-C806F52D9990}">
      <dgm:prSet/>
      <dgm:spPr/>
      <dgm:t>
        <a:bodyPr/>
        <a:lstStyle/>
        <a:p>
          <a:endParaRPr lang="zh-CN" altLang="en-US"/>
        </a:p>
      </dgm:t>
    </dgm:pt>
    <dgm:pt modelId="{459714D1-69EB-492E-9AF1-96D91B7CAC59}" type="sibTrans" cxnId="{E46C9F91-678A-4C9D-B0BF-C806F52D9990}">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t>
        <a:bodyPr/>
        <a:lstStyle/>
        <a:p>
          <a:endParaRPr lang="zh-CN" altLang="en-US"/>
        </a:p>
      </dgm:t>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t>
        <a:bodyPr/>
        <a:lstStyle/>
        <a:p>
          <a:endParaRPr lang="zh-CN" altLang="en-US"/>
        </a:p>
      </dgm:t>
    </dgm:pt>
    <dgm:pt modelId="{CD1D3161-44F0-46C8-9775-F9F619010D1C}" type="pres">
      <dgm:prSet presAssocID="{6FBF0F2B-6D0C-470E-9DD6-ED4327E19036}" presName="descendantText" presStyleLbl="alignAccFollowNode1" presStyleIdx="0" presStyleCnt="2" custScaleX="110167">
        <dgm:presLayoutVars>
          <dgm:bulletEnabled val="1"/>
        </dgm:presLayoutVars>
      </dgm:prSet>
      <dgm:spPr/>
      <dgm:t>
        <a:bodyPr/>
        <a:lstStyle/>
        <a:p>
          <a:endParaRPr lang="zh-CN" altLang="en-US"/>
        </a:p>
      </dgm:t>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t>
        <a:bodyPr/>
        <a:lstStyle/>
        <a:p>
          <a:endParaRPr lang="zh-CN" altLang="en-US"/>
        </a:p>
      </dgm:t>
    </dgm:pt>
    <dgm:pt modelId="{49D409B5-470A-4824-A486-F28F43FEC9BC}" type="pres">
      <dgm:prSet presAssocID="{0EA28F79-6C66-41FE-8EEA-7BA2A33C4C1F}" presName="descendantText" presStyleLbl="alignAccFollowNode1" presStyleIdx="1" presStyleCnt="2" custScaleX="110167">
        <dgm:presLayoutVars>
          <dgm:bulletEnabled val="1"/>
        </dgm:presLayoutVars>
      </dgm:prSet>
      <dgm:spPr/>
      <dgm:t>
        <a:bodyPr/>
        <a:lstStyle/>
        <a:p>
          <a:endParaRPr lang="zh-CN" altLang="en-US"/>
        </a:p>
      </dgm:t>
    </dgm:pt>
  </dgm:ptLst>
  <dgm:cxnLst>
    <dgm:cxn modelId="{EAFBFE3B-4024-474C-A029-9E0DB22BD2F4}" type="presOf" srcId="{508E7C3E-5AAC-4C93-8613-7B550324E44B}" destId="{49D409B5-470A-4824-A486-F28F43FEC9BC}" srcOrd="0" destOrd="0" presId="urn:microsoft.com/office/officeart/2005/8/layout/vList5"/>
    <dgm:cxn modelId="{145DE3B4-3E47-4A3B-8525-0AE54736F53F}" srcId="{0EA28F79-6C66-41FE-8EEA-7BA2A33C4C1F}" destId="{CCF474DB-4B52-4B17-8863-D5594EEB30F4}" srcOrd="2" destOrd="0" parTransId="{26E9EE1F-97A9-47B9-8B5D-92A6BE25297A}" sibTransId="{687FEC73-C92A-4C08-AF12-D730BE1878A2}"/>
    <dgm:cxn modelId="{328E1074-5789-4D41-8FEE-CDC1DF8C4C74}" type="presOf" srcId="{A26E1E43-DC77-4DF5-97A7-BE8297102B40}" destId="{52B1A874-96A1-4E35-B958-0A7974A8C513}" srcOrd="0" destOrd="0" presId="urn:microsoft.com/office/officeart/2005/8/layout/vList5"/>
    <dgm:cxn modelId="{AFAF0979-7DDA-44A4-989A-A1CC45DA5A15}" type="presOf" srcId="{B6984FD9-D334-4A52-823F-25C182ED128B}" destId="{49D409B5-470A-4824-A486-F28F43FEC9BC}" srcOrd="0" destOrd="1" presId="urn:microsoft.com/office/officeart/2005/8/layout/vList5"/>
    <dgm:cxn modelId="{236BF05C-B0D3-4D96-B6CF-CADF31483E55}" srcId="{6FBF0F2B-6D0C-470E-9DD6-ED4327E19036}" destId="{10A4438E-047E-4453-A74F-8BBAE67749BE}" srcOrd="0" destOrd="0" parTransId="{9FF74A6E-8CAC-4097-BF5F-980512A618B4}" sibTransId="{D63E8B67-C16E-4E14-8DC0-DFFE8C0FF7CB}"/>
    <dgm:cxn modelId="{F83CFA0F-D71B-4951-87AB-35C9A3566FC9}" type="presOf" srcId="{10A4438E-047E-4453-A74F-8BBAE67749BE}" destId="{CD1D3161-44F0-46C8-9775-F9F619010D1C}" srcOrd="0" destOrd="0" presId="urn:microsoft.com/office/officeart/2005/8/layout/vList5"/>
    <dgm:cxn modelId="{F7D5F396-DB31-41D8-8AA3-D46BE1E69D9A}" type="presOf" srcId="{CCF474DB-4B52-4B17-8863-D5594EEB30F4}" destId="{49D409B5-470A-4824-A486-F28F43FEC9BC}" srcOrd="0" destOrd="2"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60FFE8D7-693C-4210-A06C-B45306C8DC48}" srcId="{0EA28F79-6C66-41FE-8EEA-7BA2A33C4C1F}" destId="{508E7C3E-5AAC-4C93-8613-7B550324E44B}" srcOrd="0" destOrd="0" parTransId="{3CDDBB60-C89F-4A41-A453-3CA57823F549}" sibTransId="{AD349BA6-01D1-498C-9A8E-6D50ABB32740}"/>
    <dgm:cxn modelId="{9F9E1816-7136-4EAD-AC7B-9FC12B651495}" srcId="{A26E1E43-DC77-4DF5-97A7-BE8297102B40}" destId="{6FBF0F2B-6D0C-470E-9DD6-ED4327E19036}" srcOrd="0" destOrd="0" parTransId="{88BDFA9A-37DB-4F5E-803F-36858AF92B53}" sibTransId="{076E0799-1C77-48E7-9F8F-2029D02A2294}"/>
    <dgm:cxn modelId="{DF1FA171-AFF5-4AAA-9D90-F26069DEEC5D}" type="presOf" srcId="{6FBF0F2B-6D0C-470E-9DD6-ED4327E19036}" destId="{B903DF94-6FEE-4401-9797-6C1F42B1C9CC}"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37FA9762-D989-4850-9B32-CCE71EA5FE64}" type="presOf" srcId="{0EA28F79-6C66-41FE-8EEA-7BA2A33C4C1F}" destId="{E226D937-2558-4357-B724-B830C97D69FA}" srcOrd="0" destOrd="0"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E46C9F91-678A-4C9D-B0BF-C806F52D9990}" srcId="{0EA28F79-6C66-41FE-8EEA-7BA2A33C4C1F}" destId="{B6984FD9-D334-4A52-823F-25C182ED128B}" srcOrd="1" destOrd="0" parTransId="{4EF3C34F-B5CA-4734-9D3C-574CB54A5FC8}" sibTransId="{459714D1-69EB-492E-9AF1-96D91B7CAC59}"/>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9270F241-DEC4-45A1-8F48-2E8EE913E24D}" type="par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type="sib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采用无源的总线结构。</a:t>
          </a:r>
          <a:endParaRPr lang="zh-CN" altLang="en-US" sz="1600" b="1" dirty="0">
            <a:latin typeface="微软雅黑" panose="020B0503020204020204" pitchFamily="34" charset="-122"/>
            <a:ea typeface="微软雅黑" panose="020B0503020204020204" pitchFamily="34" charset="-122"/>
          </a:endParaRPr>
        </a:p>
      </dgm:t>
    </dgm:pt>
    <dgm:pt modelId="{1455E256-19AB-4BF8-88B2-38A6D002FD26}" type="par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type="sib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协议，以半双工方式工作。</a:t>
          </a:r>
          <a:endParaRPr lang="zh-CN" altLang="en-US" sz="1600" b="1" dirty="0">
            <a:latin typeface="微软雅黑" panose="020B0503020204020204" pitchFamily="34" charset="-122"/>
            <a:ea typeface="微软雅黑" panose="020B0503020204020204" pitchFamily="34" charset="-122"/>
          </a:endParaRPr>
        </a:p>
      </dgm:t>
    </dgm:pt>
    <dgm:pt modelId="{0B141FF8-619E-43C3-861C-D65B2AF7407B}" type="par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type="sib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ED485591-0D13-4BB0-ACA3-A60D1D638C8D}" type="par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type="sib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以太网交换机为中心的星形结构</a:t>
          </a:r>
          <a:endParaRPr lang="zh-CN" altLang="en-US" sz="1600" b="1" dirty="0">
            <a:latin typeface="微软雅黑" panose="020B0503020204020204" pitchFamily="34" charset="-122"/>
            <a:ea typeface="微软雅黑" panose="020B0503020204020204" pitchFamily="34" charset="-122"/>
          </a:endParaRPr>
        </a:p>
      </dgm:t>
    </dgm:pt>
    <dgm:pt modelId="{A9645F84-0C8B-412D-9939-024B1CD43472}" type="par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type="sib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不使用共享总线，没有碰撞问题，不使用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latin typeface="微软雅黑" panose="020B0503020204020204" pitchFamily="34" charset="-122"/>
            <a:ea typeface="微软雅黑" panose="020B0503020204020204" pitchFamily="34" charset="-122"/>
          </a:endParaRPr>
        </a:p>
      </dgm:t>
    </dgm:pt>
    <dgm:pt modelId="{B61E462D-432B-487E-9ED1-CA5C6F17EB66}" type="par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type="sib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t>
        <a:bodyPr/>
        <a:lstStyle/>
        <a:p>
          <a:endParaRPr lang="zh-CN" altLang="en-US"/>
        </a:p>
      </dgm:t>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t>
        <a:bodyPr/>
        <a:lstStyle/>
        <a:p>
          <a:endParaRPr lang="zh-CN" altLang="en-US"/>
        </a:p>
      </dgm:t>
    </dgm:pt>
    <dgm:pt modelId="{0425CC3C-0CCB-4691-A203-BE5A451AB0E3}" type="pres">
      <dgm:prSet presAssocID="{40C0455D-1064-49E4-9A00-983B5767CA01}" presName="rootConnector" presStyleLbl="node1" presStyleIdx="0" presStyleCnt="2"/>
      <dgm:spPr/>
      <dgm:t>
        <a:bodyPr/>
        <a:lstStyle/>
        <a:p>
          <a:endParaRPr lang="zh-CN" altLang="en-US"/>
        </a:p>
      </dgm:t>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t>
        <a:bodyPr/>
        <a:lstStyle/>
        <a:p>
          <a:endParaRPr lang="zh-CN" altLang="en-US"/>
        </a:p>
      </dgm:t>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t>
        <a:bodyPr/>
        <a:lstStyle/>
        <a:p>
          <a:endParaRPr lang="zh-CN" altLang="en-US"/>
        </a:p>
      </dgm:t>
    </dgm:pt>
    <dgm:pt modelId="{CA079974-B685-4555-B2E2-4F39DD6E80BF}" type="pres">
      <dgm:prSet presAssocID="{0B141FF8-619E-43C3-861C-D65B2AF7407B}" presName="Name13" presStyleLbl="parChTrans1D2" presStyleIdx="1" presStyleCnt="4"/>
      <dgm:spPr/>
      <dgm:t>
        <a:bodyPr/>
        <a:lstStyle/>
        <a:p>
          <a:endParaRPr lang="zh-CN" altLang="en-US"/>
        </a:p>
      </dgm:t>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t>
        <a:bodyPr/>
        <a:lstStyle/>
        <a:p>
          <a:endParaRPr lang="zh-CN" altLang="en-US"/>
        </a:p>
      </dgm:t>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t>
        <a:bodyPr/>
        <a:lstStyle/>
        <a:p>
          <a:endParaRPr lang="zh-CN" altLang="en-US"/>
        </a:p>
      </dgm:t>
    </dgm:pt>
    <dgm:pt modelId="{B04C9F55-A052-4CA7-9658-B5BC6AF0C82A}" type="pres">
      <dgm:prSet presAssocID="{E3F0BA53-C6FA-410C-BBC4-1AC1D02879E4}" presName="rootConnector" presStyleLbl="node1" presStyleIdx="1" presStyleCnt="2"/>
      <dgm:spPr/>
      <dgm:t>
        <a:bodyPr/>
        <a:lstStyle/>
        <a:p>
          <a:endParaRPr lang="zh-CN" altLang="en-US"/>
        </a:p>
      </dgm:t>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t>
        <a:bodyPr/>
        <a:lstStyle/>
        <a:p>
          <a:endParaRPr lang="zh-CN" altLang="en-US"/>
        </a:p>
      </dgm:t>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t>
        <a:bodyPr/>
        <a:lstStyle/>
        <a:p>
          <a:endParaRPr lang="zh-CN" altLang="en-US"/>
        </a:p>
      </dgm:t>
    </dgm:pt>
    <dgm:pt modelId="{150860FB-44A7-4B9F-8034-51864D54BB4B}" type="pres">
      <dgm:prSet presAssocID="{B61E462D-432B-487E-9ED1-CA5C6F17EB66}" presName="Name13" presStyleLbl="parChTrans1D2" presStyleIdx="3" presStyleCnt="4"/>
      <dgm:spPr/>
      <dgm:t>
        <a:bodyPr/>
        <a:lstStyle/>
        <a:p>
          <a:endParaRPr lang="zh-CN" altLang="en-US"/>
        </a:p>
      </dgm:t>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t>
        <a:bodyPr/>
        <a:lstStyle/>
        <a:p>
          <a:endParaRPr lang="zh-CN" altLang="en-US"/>
        </a:p>
      </dgm:t>
    </dgm:pt>
  </dgm:ptLst>
  <dgm:cxnLst>
    <dgm:cxn modelId="{3CB193C7-BCD2-4D40-82BD-E760890270DF}" type="presOf" srcId="{47DCDF8E-1547-4F7A-8491-8BC7A9CC6377}" destId="{ECA36131-525A-42DC-A052-C434DEDDC7FB}" srcOrd="0" destOrd="0" presId="urn:microsoft.com/office/officeart/2005/8/layout/hierarchy3"/>
    <dgm:cxn modelId="{59BEEB5B-2F36-473A-B9A2-625B0FA5431A}" type="presOf" srcId="{40C0455D-1064-49E4-9A00-983B5767CA01}" destId="{0425CC3C-0CCB-4691-A203-BE5A451AB0E3}" srcOrd="1"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96F688E7-5334-454E-9EB5-36B21C3CAFD5}" srcId="{40C0455D-1064-49E4-9A00-983B5767CA01}" destId="{6DCB5387-8A23-4403-AA53-ED0AAC4F56E3}" srcOrd="0" destOrd="0" parTransId="{1455E256-19AB-4BF8-88B2-38A6D002FD26}" sibTransId="{D2DB5380-26FF-4C9B-BC9B-69ED9090CD8A}"/>
    <dgm:cxn modelId="{9CEB597B-C1CF-4FB4-B400-790E7F7523D9}" type="presOf" srcId="{52F70EC7-A9E3-4B72-B63F-A840A6D294D4}" destId="{36229D57-F712-4EBC-9B8C-05B74EB642B6}"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18781BDE-274E-4806-B567-665833A09241}" srcId="{E3F0BA53-C6FA-410C-BBC4-1AC1D02879E4}" destId="{47DCDF8E-1547-4F7A-8491-8BC7A9CC6377}" srcOrd="1" destOrd="0" parTransId="{B61E462D-432B-487E-9ED1-CA5C6F17EB66}" sibTransId="{BB18B872-5B8D-4E4C-B0F1-DD7FBA2067F0}"/>
    <dgm:cxn modelId="{D2BC289E-E153-4E48-86D6-7B36CB35AB9D}" type="presOf" srcId="{6DCB5387-8A23-4403-AA53-ED0AAC4F56E3}" destId="{B13B4698-642A-467F-B72A-FD3C89710013}" srcOrd="0" destOrd="0" presId="urn:microsoft.com/office/officeart/2005/8/layout/hierarchy3"/>
    <dgm:cxn modelId="{0D0BDD20-879A-45D5-B4CC-475FDF5F25B8}" type="presOf" srcId="{1455E256-19AB-4BF8-88B2-38A6D002FD26}" destId="{919FD86C-7BEC-4278-B7AD-1913682A2F37}" srcOrd="0" destOrd="0" presId="urn:microsoft.com/office/officeart/2005/8/layout/hierarchy3"/>
    <dgm:cxn modelId="{7EDADEB5-7972-47EC-A6D1-D857E7A5686D}" srcId="{E3F0BA53-C6FA-410C-BBC4-1AC1D02879E4}" destId="{52F70EC7-A9E3-4B72-B63F-A840A6D294D4}" srcOrd="0" destOrd="0" parTransId="{A9645F84-0C8B-412D-9939-024B1CD43472}" sibTransId="{E27C14EC-0644-4590-8A24-3CF9AA1E7052}"/>
    <dgm:cxn modelId="{BBB6E45E-A189-472D-A111-E0718EF1A02B}" type="presOf" srcId="{9CC27A94-954A-4481-B3F6-B83EA60541B3}" destId="{18108C2C-254F-4821-A52D-ABC4FFE4C654}" srcOrd="0" destOrd="0" presId="urn:microsoft.com/office/officeart/2005/8/layout/hierarchy3"/>
    <dgm:cxn modelId="{09DC199B-93BA-47F5-A542-6E682305D5EB}" type="presOf" srcId="{E3F0BA53-C6FA-410C-BBC4-1AC1D02879E4}" destId="{D4267040-A3DC-45E3-9016-9C9CBF8A9C8F}"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D927FB32-BCD1-45FA-9F2B-B864F8424D5D}" type="presOf" srcId="{C281F5AC-ACE7-413D-A360-E152D1ADBBA0}" destId="{36FCCA39-B41D-47A5-A52E-DF17978138FB}" srcOrd="0" destOrd="0" presId="urn:microsoft.com/office/officeart/2005/8/layout/hierarchy3"/>
    <dgm:cxn modelId="{CD8AEAFE-4DC4-4BAA-AF5A-A365173EF378}" srcId="{40C0455D-1064-49E4-9A00-983B5767CA01}" destId="{C281F5AC-ACE7-413D-A360-E152D1ADBBA0}" srcOrd="1" destOrd="0" parTransId="{0B141FF8-619E-43C3-861C-D65B2AF7407B}" sibTransId="{E53734F9-9C96-4E12-AFBA-E5113155A612}"/>
    <dgm:cxn modelId="{F64C3117-CF70-4429-91CD-12C70AB9B0B7}" srcId="{9CC27A94-954A-4481-B3F6-B83EA60541B3}" destId="{40C0455D-1064-49E4-9A00-983B5767CA01}" srcOrd="0" destOrd="0" parTransId="{9270F241-DEC4-45A1-8F48-2E8EE913E24D}" sibTransId="{5ED0F908-9F7D-4CFB-AD0A-9312A1B5543B}"/>
    <dgm:cxn modelId="{E8377A6C-21AA-4B9A-8261-180113802782}" type="presOf" srcId="{B61E462D-432B-487E-9ED1-CA5C6F17EB66}" destId="{150860FB-44A7-4B9F-8034-51864D54BB4B}" srcOrd="0" destOrd="0" presId="urn:microsoft.com/office/officeart/2005/8/layout/hierarchy3"/>
    <dgm:cxn modelId="{D336C69A-EC58-44DF-8D23-41F18260B332}" type="presOf" srcId="{A9645F84-0C8B-412D-9939-024B1CD43472}" destId="{C3CC8B47-F884-4F30-BCE7-1832CF640A69}"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5A496ED4-914D-473E-B167-A03488A6A798}" type="par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type="sib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FC1F6C29-B248-4D27-8483-6FBEF4C09964}" type="par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type="sib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7BCD9CB7-11CD-408A-9D13-E0C0261A3AFB}" type="par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type="sib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0F25385-DE1A-44C7-878E-6797F5421568}" type="parTrans" cxnId="{0A5C9FFC-3EDC-4CB3-A3F0-6752C4FDDF42}">
      <dgm:prSet/>
      <dgm:spPr/>
      <dgm:t>
        <a:bodyPr/>
        <a:lstStyle/>
        <a:p>
          <a:endParaRPr lang="zh-CN" altLang="en-US">
            <a:solidFill>
              <a:schemeClr val="tx1"/>
            </a:solidFill>
          </a:endParaRPr>
        </a:p>
      </dgm:t>
    </dgm:pt>
    <dgm:pt modelId="{D33064F6-ACB6-4772-9009-6D745DAF31EF}" type="sibTrans" cxnId="{0A5C9FFC-3EDC-4CB3-A3F0-6752C4FDDF42}">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t>
        <a:bodyPr/>
        <a:lstStyle/>
        <a:p>
          <a:endParaRPr lang="zh-CN" altLang="en-US"/>
        </a:p>
      </dgm:t>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t>
        <a:bodyPr/>
        <a:lstStyle/>
        <a:p>
          <a:endParaRPr lang="zh-CN" altLang="en-US"/>
        </a:p>
      </dgm:t>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t>
        <a:bodyPr/>
        <a:lstStyle/>
        <a:p>
          <a:endParaRPr lang="zh-CN" altLang="en-US"/>
        </a:p>
      </dgm:t>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t>
        <a:bodyPr/>
        <a:lstStyle/>
        <a:p>
          <a:endParaRPr lang="zh-CN" altLang="en-US"/>
        </a:p>
      </dgm:t>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t>
        <a:bodyPr/>
        <a:lstStyle/>
        <a:p>
          <a:endParaRPr lang="zh-CN" altLang="en-US"/>
        </a:p>
      </dgm:t>
    </dgm:pt>
  </dgm:ptLst>
  <dgm:cxnLst>
    <dgm:cxn modelId="{0A5C9FFC-3EDC-4CB3-A3F0-6752C4FDDF42}" srcId="{9C4D550C-952F-41F3-8AFD-1A5114351F84}" destId="{70DF90B9-BB31-4832-9E88-471FA32447B7}" srcOrd="1" destOrd="0" parTransId="{10F25385-DE1A-44C7-878E-6797F5421568}" sibTransId="{D33064F6-ACB6-4772-9009-6D745DAF31EF}"/>
    <dgm:cxn modelId="{39FB5AF3-32C2-49BF-9A75-D17EAA83D1FF}" type="presOf" srcId="{70DF90B9-BB31-4832-9E88-471FA32447B7}" destId="{CC7DA71B-6517-4DAC-B756-9D99ECEF317E}" srcOrd="0" destOrd="0" presId="urn:microsoft.com/office/officeart/2008/layout/PictureAccentList"/>
    <dgm:cxn modelId="{CC8B0642-A782-4EBC-B070-8B9E797C7BBE}" srcId="{696ED680-18EC-43E7-B724-4EC3EAF692AF}" destId="{9C4D550C-952F-41F3-8AFD-1A5114351F84}" srcOrd="0" destOrd="0" parTransId="{5A496ED4-914D-473E-B167-A03488A6A798}" sibTransId="{24C9B543-4E31-455A-8177-B38A791E6442}"/>
    <dgm:cxn modelId="{7F6C3970-45D9-4CCB-907A-61BFACA2604D}" type="presOf" srcId="{01B1CED8-968B-46B9-9CA3-29F4A640EC64}" destId="{00C2F456-D28D-4B2C-B6C1-C950F98B60F5}"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9573A513-6738-42F3-B049-9E40CEAC3F7E}" type="presOf" srcId="{5DE122D9-0EFD-4A0E-AD9B-558EA3DB6689}" destId="{FF45535F-D8E0-422C-ADEA-B4B65A834513}" srcOrd="0" destOrd="0" presId="urn:microsoft.com/office/officeart/2008/layout/PictureAccentList"/>
    <dgm:cxn modelId="{B846E990-322F-4243-B232-6CCAEFD9D40A}" type="presOf" srcId="{9C4D550C-952F-41F3-8AFD-1A5114351F84}" destId="{1DB1E9D0-3339-4A9D-B405-729BDEBEF42B}"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182E9B62-5127-419F-AD80-04071B938B1F}" type="presOf" srcId="{696ED680-18EC-43E7-B724-4EC3EAF692AF}" destId="{A0E0D025-DCA6-425F-8E0B-8EA5BF59390A}" srcOrd="0" destOrd="0" presId="urn:microsoft.com/office/officeart/2008/layout/PictureAccentList"/>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0585-D949-4566-BF76-D02D180BBC12}">
      <dsp:nvSpPr>
        <dsp:cNvPr id="0" name=""/>
        <dsp:cNvSpPr/>
      </dsp:nvSpPr>
      <dsp:spPr>
        <a:xfrm>
          <a:off x="3641"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641" y="0"/>
        <a:ext cx="3503230" cy="636298"/>
      </dsp:txXfrm>
    </dsp:sp>
    <dsp:sp modelId="{D183681B-6788-4510-8244-33ABDB9FA7A6}">
      <dsp:nvSpPr>
        <dsp:cNvPr id="0" name=""/>
        <dsp:cNvSpPr/>
      </dsp:nvSpPr>
      <dsp:spPr>
        <a:xfrm>
          <a:off x="193446" y="636919"/>
          <a:ext cx="3123620" cy="63950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尽最大努力的交付。</a:t>
          </a:r>
          <a:endParaRPr lang="zh-CN" altLang="en-US" sz="1600" b="1" kern="1200" dirty="0">
            <a:latin typeface="微软雅黑" panose="020B0503020204020204" pitchFamily="34" charset="-122"/>
            <a:ea typeface="微软雅黑" panose="020B0503020204020204" pitchFamily="34" charset="-122"/>
          </a:endParaRPr>
        </a:p>
      </dsp:txBody>
      <dsp:txXfrm>
        <a:off x="212177" y="655650"/>
        <a:ext cx="3086158" cy="602046"/>
      </dsp:txXfrm>
    </dsp:sp>
    <dsp:sp modelId="{D871E045-0D3A-446B-875E-5BEA2EC2B98B}">
      <dsp:nvSpPr>
        <dsp:cNvPr id="0" name=""/>
        <dsp:cNvSpPr/>
      </dsp:nvSpPr>
      <dsp:spPr>
        <a:xfrm>
          <a:off x="193446" y="1374814"/>
          <a:ext cx="3123620" cy="639508"/>
        </a:xfrm>
        <a:prstGeom prst="roundRect">
          <a:avLst>
            <a:gd name="adj" fmla="val 10000"/>
          </a:avLst>
        </a:prstGeom>
        <a:gradFill rotWithShape="0">
          <a:gsLst>
            <a:gs pos="0">
              <a:schemeClr val="accent3">
                <a:hueOff val="3750088"/>
                <a:satOff val="-5627"/>
                <a:lumOff val="-915"/>
                <a:alphaOff val="0"/>
                <a:tint val="50000"/>
                <a:satMod val="300000"/>
              </a:schemeClr>
            </a:gs>
            <a:gs pos="35000">
              <a:schemeClr val="accent3">
                <a:hueOff val="3750088"/>
                <a:satOff val="-5627"/>
                <a:lumOff val="-915"/>
                <a:alphaOff val="0"/>
                <a:tint val="37000"/>
                <a:satMod val="300000"/>
              </a:schemeClr>
            </a:gs>
            <a:gs pos="100000">
              <a:schemeClr val="accent3">
                <a:hueOff val="3750088"/>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kern="1200" dirty="0">
            <a:latin typeface="微软雅黑" panose="020B0503020204020204" pitchFamily="34" charset="-122"/>
            <a:ea typeface="微软雅黑" panose="020B0503020204020204" pitchFamily="34" charset="-122"/>
          </a:endParaRPr>
        </a:p>
      </dsp:txBody>
      <dsp:txXfrm>
        <a:off x="212177" y="1393545"/>
        <a:ext cx="3086158" cy="602046"/>
      </dsp:txXfrm>
    </dsp:sp>
    <dsp:sp modelId="{7585489D-9D2F-4D31-9D4C-5AB50C9A29FA}">
      <dsp:nvSpPr>
        <dsp:cNvPr id="0" name=""/>
        <dsp:cNvSpPr/>
      </dsp:nvSpPr>
      <dsp:spPr>
        <a:xfrm>
          <a:off x="3769614"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769614" y="0"/>
        <a:ext cx="3503230" cy="636298"/>
      </dsp:txXfrm>
    </dsp:sp>
    <dsp:sp modelId="{2308D4B3-8A94-4F01-A1CD-6D3FE0E6B3D3}">
      <dsp:nvSpPr>
        <dsp:cNvPr id="0" name=""/>
        <dsp:cNvSpPr/>
      </dsp:nvSpPr>
      <dsp:spPr>
        <a:xfrm>
          <a:off x="3959419" y="636919"/>
          <a:ext cx="3123620" cy="639508"/>
        </a:xfrm>
        <a:prstGeom prst="roundRect">
          <a:avLst>
            <a:gd name="adj" fmla="val 10000"/>
          </a:avLst>
        </a:prstGeom>
        <a:gradFill rotWithShape="0">
          <a:gsLst>
            <a:gs pos="0">
              <a:schemeClr val="accent3">
                <a:hueOff val="7500176"/>
                <a:satOff val="-11253"/>
                <a:lumOff val="-1830"/>
                <a:alphaOff val="0"/>
                <a:tint val="50000"/>
                <a:satMod val="300000"/>
              </a:schemeClr>
            </a:gs>
            <a:gs pos="35000">
              <a:schemeClr val="accent3">
                <a:hueOff val="7500176"/>
                <a:satOff val="-11253"/>
                <a:lumOff val="-1830"/>
                <a:alphaOff val="0"/>
                <a:tint val="37000"/>
                <a:satMod val="300000"/>
              </a:schemeClr>
            </a:gs>
            <a:gs pos="100000">
              <a:schemeClr val="accent3">
                <a:hueOff val="7500176"/>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以太网采用最简单的随机接入。</a:t>
          </a:r>
          <a:endParaRPr lang="zh-CN" altLang="en-US" sz="1600" b="1" kern="1200" dirty="0">
            <a:latin typeface="微软雅黑" panose="020B0503020204020204" pitchFamily="34" charset="-122"/>
            <a:ea typeface="微软雅黑" panose="020B0503020204020204" pitchFamily="34" charset="-122"/>
          </a:endParaRPr>
        </a:p>
      </dsp:txBody>
      <dsp:txXfrm>
        <a:off x="3978150" y="655650"/>
        <a:ext cx="3086158" cy="602046"/>
      </dsp:txXfrm>
    </dsp:sp>
    <dsp:sp modelId="{33ECD6FF-F077-4874-B06E-403BF190822C}">
      <dsp:nvSpPr>
        <dsp:cNvPr id="0" name=""/>
        <dsp:cNvSpPr/>
      </dsp:nvSpPr>
      <dsp:spPr>
        <a:xfrm>
          <a:off x="3959419" y="1374814"/>
          <a:ext cx="3123620" cy="639508"/>
        </a:xfrm>
        <a:prstGeom prst="roundRect">
          <a:avLst>
            <a:gd name="adj" fmla="val 1000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协议减少冲突发生的概率。</a:t>
          </a:r>
          <a:endParaRPr lang="zh-CN" altLang="en-US" sz="1600" b="1" kern="1200" dirty="0">
            <a:latin typeface="微软雅黑" panose="020B0503020204020204" pitchFamily="34" charset="-122"/>
            <a:ea typeface="微软雅黑" panose="020B0503020204020204" pitchFamily="34" charset="-122"/>
          </a:endParaRPr>
        </a:p>
      </dsp:txBody>
      <dsp:txXfrm>
        <a:off x="3978150" y="1393545"/>
        <a:ext cx="3086158" cy="6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3E09-C6D2-4B4D-8FF3-4B7A8731524F}">
      <dsp:nvSpPr>
        <dsp:cNvPr id="0" name=""/>
        <dsp:cNvSpPr/>
      </dsp:nvSpPr>
      <dsp:spPr>
        <a:xfrm>
          <a:off x="0" y="1660"/>
          <a:ext cx="4849092" cy="45547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“发往本站的帧”包括以下 </a:t>
          </a:r>
          <a:r>
            <a:rPr lang="en-US" altLang="zh-CN" sz="1800" b="1" kern="1200" dirty="0" smtClean="0">
              <a:latin typeface="微软雅黑" panose="020B0503020204020204" pitchFamily="34" charset="-122"/>
              <a:ea typeface="微软雅黑" panose="020B0503020204020204" pitchFamily="34" charset="-122"/>
            </a:rPr>
            <a:t>3 </a:t>
          </a:r>
          <a:r>
            <a:rPr lang="zh-CN" altLang="en-US" sz="1800" b="1" kern="1200" dirty="0" smtClean="0">
              <a:latin typeface="微软雅黑" panose="020B0503020204020204" pitchFamily="34" charset="-122"/>
              <a:ea typeface="微软雅黑" panose="020B0503020204020204" pitchFamily="34" charset="-122"/>
            </a:rPr>
            <a:t>种帧： </a:t>
          </a:r>
          <a:endParaRPr lang="zh-CN" altLang="en-US" sz="1800" b="1" kern="1200" dirty="0">
            <a:latin typeface="微软雅黑" panose="020B0503020204020204" pitchFamily="34" charset="-122"/>
            <a:ea typeface="微软雅黑" panose="020B0503020204020204" pitchFamily="34" charset="-122"/>
          </a:endParaRPr>
        </a:p>
      </dsp:txBody>
      <dsp:txXfrm>
        <a:off x="22235" y="23895"/>
        <a:ext cx="4804622" cy="411007"/>
      </dsp:txXfrm>
    </dsp:sp>
    <dsp:sp modelId="{1F13495D-0B08-4550-9742-9E4B2CBA3D51}">
      <dsp:nvSpPr>
        <dsp:cNvPr id="0" name=""/>
        <dsp:cNvSpPr/>
      </dsp:nvSpPr>
      <dsp:spPr>
        <a:xfrm>
          <a:off x="0" y="457138"/>
          <a:ext cx="4849092" cy="140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单播 </a:t>
          </a:r>
          <a:r>
            <a:rPr lang="en-US" altLang="zh-CN" sz="1800" b="1" kern="1200" dirty="0" smtClean="0">
              <a:latin typeface="微软雅黑" panose="020B0503020204020204" pitchFamily="34" charset="-122"/>
              <a:ea typeface="微软雅黑" panose="020B0503020204020204" pitchFamily="34" charset="-122"/>
            </a:rPr>
            <a:t>(unicast) </a:t>
          </a:r>
          <a:r>
            <a:rPr lang="zh-CN" altLang="zh-CN" sz="1800" b="1" kern="1200" dirty="0" smtClean="0">
              <a:latin typeface="微软雅黑" panose="020B0503020204020204" pitchFamily="34" charset="-122"/>
              <a:ea typeface="微软雅黑" panose="020B0503020204020204" pitchFamily="34" charset="-122"/>
            </a:rPr>
            <a:t>帧（一对一）</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广播 </a:t>
          </a:r>
          <a:r>
            <a:rPr lang="en-US" altLang="zh-CN" sz="1800" b="1" kern="1200" dirty="0" smtClean="0">
              <a:latin typeface="微软雅黑" panose="020B0503020204020204" pitchFamily="34" charset="-122"/>
              <a:ea typeface="微软雅黑" panose="020B0503020204020204" pitchFamily="34" charset="-122"/>
            </a:rPr>
            <a:t>(broadcast) </a:t>
          </a:r>
          <a:r>
            <a:rPr lang="zh-CN" altLang="zh-CN" sz="1800" b="1" kern="1200" dirty="0" smtClean="0">
              <a:latin typeface="微软雅黑" panose="020B0503020204020204" pitchFamily="34" charset="-122"/>
              <a:ea typeface="微软雅黑" panose="020B0503020204020204" pitchFamily="34" charset="-122"/>
            </a:rPr>
            <a:t>帧（一对全体）</a:t>
          </a: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多播 </a:t>
          </a:r>
          <a:r>
            <a:rPr lang="en-US" altLang="zh-CN" sz="1800" b="1" kern="1200" dirty="0" smtClean="0">
              <a:latin typeface="微软雅黑" panose="020B0503020204020204" pitchFamily="34" charset="-122"/>
              <a:ea typeface="微软雅黑" panose="020B0503020204020204" pitchFamily="34" charset="-122"/>
            </a:rPr>
            <a:t>(multicast) </a:t>
          </a:r>
          <a:r>
            <a:rPr lang="zh-CN" altLang="zh-CN" sz="1800" b="1" kern="1200" dirty="0" smtClean="0">
              <a:latin typeface="微软雅黑" panose="020B0503020204020204" pitchFamily="34" charset="-122"/>
              <a:ea typeface="微软雅黑" panose="020B0503020204020204" pitchFamily="34" charset="-122"/>
            </a:rPr>
            <a:t>帧（一对多）</a:t>
          </a:r>
        </a:p>
        <a:p>
          <a:pPr marL="171450" lvl="1" indent="-171450" algn="l" defTabSz="800100">
            <a:lnSpc>
              <a:spcPct val="90000"/>
            </a:lnSpc>
            <a:spcBef>
              <a:spcPct val="0"/>
            </a:spcBef>
            <a:spcAft>
              <a:spcPct val="20000"/>
            </a:spcAft>
            <a:buChar char="••"/>
          </a:pPr>
          <a:endParaRPr lang="zh-CN" altLang="zh-CN" sz="1800" b="1" kern="1200" dirty="0" smtClean="0">
            <a:latin typeface="微软雅黑" panose="020B0503020204020204" pitchFamily="34" charset="-122"/>
            <a:ea typeface="微软雅黑" panose="020B0503020204020204" pitchFamily="34" charset="-122"/>
          </a:endParaRPr>
        </a:p>
      </dsp:txBody>
      <dsp:txXfrm>
        <a:off x="0" y="457138"/>
        <a:ext cx="4849092" cy="140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3161-44F0-46C8-9775-F9F619010D1C}">
      <dsp:nvSpPr>
        <dsp:cNvPr id="0" name=""/>
        <dsp:cNvSpPr/>
      </dsp:nvSpPr>
      <dsp:spPr>
        <a:xfrm rot="5400000">
          <a:off x="4315412" y="-2120981"/>
          <a:ext cx="1232686" cy="578289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根据 </a:t>
          </a:r>
          <a:r>
            <a:rPr lang="en-US" altLang="en-US" sz="2000" b="1" kern="1200" dirty="0" smtClean="0">
              <a:latin typeface="微软雅黑" panose="020B0503020204020204" pitchFamily="34" charset="-122"/>
              <a:ea typeface="微软雅黑" panose="020B0503020204020204" pitchFamily="34" charset="-122"/>
            </a:rPr>
            <a:t>MAC </a:t>
          </a:r>
          <a:r>
            <a:rPr lang="zh-CN" altLang="en-US" sz="2000" b="1" kern="1200"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214299"/>
        <a:ext cx="5722722" cy="1112336"/>
      </dsp:txXfrm>
    </dsp:sp>
    <dsp:sp modelId="{B903DF94-6FEE-4401-9797-6C1F42B1C9CC}">
      <dsp:nvSpPr>
        <dsp:cNvPr id="0" name=""/>
        <dsp:cNvSpPr/>
      </dsp:nvSpPr>
      <dsp:spPr>
        <a:xfrm>
          <a:off x="378686" y="38"/>
          <a:ext cx="1661621" cy="154085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网桥</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453904" y="75256"/>
        <a:ext cx="1511185" cy="1390421"/>
      </dsp:txXfrm>
    </dsp:sp>
    <dsp:sp modelId="{49D409B5-470A-4824-A486-F28F43FEC9BC}">
      <dsp:nvSpPr>
        <dsp:cNvPr id="0" name=""/>
        <dsp:cNvSpPr/>
      </dsp:nvSpPr>
      <dsp:spPr>
        <a:xfrm rot="5400000">
          <a:off x="4315412" y="-503080"/>
          <a:ext cx="1232686" cy="5782897"/>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多端口的网桥。</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可明显地提高以太网的性能。</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1832200"/>
        <a:ext cx="5722722" cy="1112336"/>
      </dsp:txXfrm>
    </dsp:sp>
    <dsp:sp modelId="{E226D937-2558-4357-B724-B830C97D69FA}">
      <dsp:nvSpPr>
        <dsp:cNvPr id="0" name=""/>
        <dsp:cNvSpPr/>
      </dsp:nvSpPr>
      <dsp:spPr>
        <a:xfrm>
          <a:off x="378686" y="1617939"/>
          <a:ext cx="1661621" cy="154085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kern="1200" dirty="0">
            <a:solidFill>
              <a:srgbClr val="000099"/>
            </a:solidFill>
            <a:latin typeface="微软雅黑" panose="020B0503020204020204" pitchFamily="34" charset="-122"/>
            <a:ea typeface="微软雅黑" panose="020B0503020204020204" pitchFamily="34" charset="-122"/>
          </a:endParaRPr>
        </a:p>
      </dsp:txBody>
      <dsp:txXfrm>
        <a:off x="453904" y="1693157"/>
        <a:ext cx="1511185" cy="1390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早期</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采用无源的总线结构。</a:t>
          </a:r>
          <a:endParaRPr lang="zh-CN" altLang="en-US" sz="1600" b="1" kern="1200" dirty="0">
            <a:latin typeface="微软雅黑" panose="020B0503020204020204" pitchFamily="34" charset="-122"/>
            <a:ea typeface="微软雅黑" panose="020B0503020204020204" pitchFamily="34" charset="-122"/>
          </a:endParaRP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协议，以半双工方式工作。</a:t>
          </a:r>
          <a:endParaRPr lang="zh-CN" altLang="en-US" sz="1600" b="1" kern="1200" dirty="0">
            <a:latin typeface="微软雅黑" panose="020B0503020204020204" pitchFamily="34" charset="-122"/>
            <a:ea typeface="微软雅黑" panose="020B0503020204020204" pitchFamily="34" charset="-122"/>
          </a:endParaRP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现在</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以太网交换机为中心的星形结构</a:t>
          </a:r>
          <a:endParaRPr lang="zh-CN" altLang="en-US" sz="1600" b="1" kern="1200" dirty="0">
            <a:latin typeface="微软雅黑" panose="020B0503020204020204" pitchFamily="34" charset="-122"/>
            <a:ea typeface="微软雅黑" panose="020B0503020204020204" pitchFamily="34" charset="-122"/>
          </a:endParaRP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不使用共享总线，没有碰撞问题，不使用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kern="1200" dirty="0">
            <a:latin typeface="微软雅黑" panose="020B0503020204020204" pitchFamily="34" charset="-122"/>
            <a:ea typeface="微软雅黑" panose="020B0503020204020204" pitchFamily="34" charset="-122"/>
          </a:endParaRP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2022/9/19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a:t>
            </a:fld>
            <a:endParaRPr lang="zh-CN" altLang="en-US"/>
          </a:p>
        </p:txBody>
      </p:sp>
    </p:spTree>
    <p:extLst>
      <p:ext uri="{BB962C8B-B14F-4D97-AF65-F5344CB8AC3E}">
        <p14:creationId xmlns:p14="http://schemas.microsoft.com/office/powerpoint/2010/main" val="128488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74</a:t>
            </a:fld>
            <a:endParaRPr lang="zh-CN" altLang="en-US"/>
          </a:p>
        </p:txBody>
      </p:sp>
    </p:spTree>
    <p:extLst>
      <p:ext uri="{BB962C8B-B14F-4D97-AF65-F5344CB8AC3E}">
        <p14:creationId xmlns:p14="http://schemas.microsoft.com/office/powerpoint/2010/main" val="275212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77</a:t>
            </a:fld>
            <a:endParaRPr lang="zh-CN" altLang="en-US"/>
          </a:p>
        </p:txBody>
      </p:sp>
    </p:spTree>
    <p:extLst>
      <p:ext uri="{BB962C8B-B14F-4D97-AF65-F5344CB8AC3E}">
        <p14:creationId xmlns:p14="http://schemas.microsoft.com/office/powerpoint/2010/main" val="111265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80</a:t>
            </a:fld>
            <a:endParaRPr lang="zh-CN" altLang="en-US"/>
          </a:p>
        </p:txBody>
      </p:sp>
    </p:spTree>
    <p:extLst>
      <p:ext uri="{BB962C8B-B14F-4D97-AF65-F5344CB8AC3E}">
        <p14:creationId xmlns:p14="http://schemas.microsoft.com/office/powerpoint/2010/main" val="267578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83</a:t>
            </a:fld>
            <a:endParaRPr lang="zh-CN" altLang="en-US"/>
          </a:p>
        </p:txBody>
      </p:sp>
    </p:spTree>
    <p:extLst>
      <p:ext uri="{BB962C8B-B14F-4D97-AF65-F5344CB8AC3E}">
        <p14:creationId xmlns:p14="http://schemas.microsoft.com/office/powerpoint/2010/main" val="3751727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104</a:t>
            </a:fld>
            <a:endParaRPr lang="zh-CN" altLang="en-US"/>
          </a:p>
        </p:txBody>
      </p:sp>
    </p:spTree>
    <p:extLst>
      <p:ext uri="{BB962C8B-B14F-4D97-AF65-F5344CB8AC3E}">
        <p14:creationId xmlns:p14="http://schemas.microsoft.com/office/powerpoint/2010/main" val="243693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106</a:t>
            </a:fld>
            <a:endParaRPr lang="zh-CN" altLang="en-US"/>
          </a:p>
        </p:txBody>
      </p:sp>
    </p:spTree>
    <p:extLst>
      <p:ext uri="{BB962C8B-B14F-4D97-AF65-F5344CB8AC3E}">
        <p14:creationId xmlns:p14="http://schemas.microsoft.com/office/powerpoint/2010/main" val="3626680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110</a:t>
            </a:fld>
            <a:endParaRPr lang="zh-CN" altLang="en-US"/>
          </a:p>
        </p:txBody>
      </p:sp>
    </p:spTree>
    <p:extLst>
      <p:ext uri="{BB962C8B-B14F-4D97-AF65-F5344CB8AC3E}">
        <p14:creationId xmlns:p14="http://schemas.microsoft.com/office/powerpoint/2010/main" val="4214178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111</a:t>
            </a:fld>
            <a:endParaRPr lang="zh-CN" altLang="en-US"/>
          </a:p>
        </p:txBody>
      </p:sp>
    </p:spTree>
    <p:extLst>
      <p:ext uri="{BB962C8B-B14F-4D97-AF65-F5344CB8AC3E}">
        <p14:creationId xmlns:p14="http://schemas.microsoft.com/office/powerpoint/2010/main" val="3808242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121</a:t>
            </a:fld>
            <a:endParaRPr lang="zh-CN" altLang="en-US"/>
          </a:p>
        </p:txBody>
      </p:sp>
    </p:spTree>
    <p:extLst>
      <p:ext uri="{BB962C8B-B14F-4D97-AF65-F5344CB8AC3E}">
        <p14:creationId xmlns:p14="http://schemas.microsoft.com/office/powerpoint/2010/main" val="149818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122</a:t>
            </a:fld>
            <a:endParaRPr lang="zh-CN" altLang="en-US"/>
          </a:p>
        </p:txBody>
      </p:sp>
    </p:spTree>
    <p:extLst>
      <p:ext uri="{BB962C8B-B14F-4D97-AF65-F5344CB8AC3E}">
        <p14:creationId xmlns:p14="http://schemas.microsoft.com/office/powerpoint/2010/main" val="41140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18</a:t>
            </a:fld>
            <a:endParaRPr lang="zh-CN" altLang="en-US"/>
          </a:p>
        </p:txBody>
      </p:sp>
    </p:spTree>
    <p:extLst>
      <p:ext uri="{BB962C8B-B14F-4D97-AF65-F5344CB8AC3E}">
        <p14:creationId xmlns:p14="http://schemas.microsoft.com/office/powerpoint/2010/main" val="426120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135</a:t>
            </a:fld>
            <a:endParaRPr lang="zh-CN" altLang="en-US"/>
          </a:p>
        </p:txBody>
      </p:sp>
    </p:spTree>
    <p:extLst>
      <p:ext uri="{BB962C8B-B14F-4D97-AF65-F5344CB8AC3E}">
        <p14:creationId xmlns:p14="http://schemas.microsoft.com/office/powerpoint/2010/main" val="102933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141</a:t>
            </a:fld>
            <a:endParaRPr lang="zh-CN" altLang="en-US"/>
          </a:p>
        </p:txBody>
      </p:sp>
    </p:spTree>
    <p:extLst>
      <p:ext uri="{BB962C8B-B14F-4D97-AF65-F5344CB8AC3E}">
        <p14:creationId xmlns:p14="http://schemas.microsoft.com/office/powerpoint/2010/main" val="4155932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142</a:t>
            </a:fld>
            <a:endParaRPr lang="zh-CN" altLang="en-US"/>
          </a:p>
        </p:txBody>
      </p:sp>
    </p:spTree>
    <p:extLst>
      <p:ext uri="{BB962C8B-B14F-4D97-AF65-F5344CB8AC3E}">
        <p14:creationId xmlns:p14="http://schemas.microsoft.com/office/powerpoint/2010/main" val="1591674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144</a:t>
            </a:fld>
            <a:endParaRPr lang="zh-CN" altLang="en-US"/>
          </a:p>
        </p:txBody>
      </p:sp>
    </p:spTree>
    <p:extLst>
      <p:ext uri="{BB962C8B-B14F-4D97-AF65-F5344CB8AC3E}">
        <p14:creationId xmlns:p14="http://schemas.microsoft.com/office/powerpoint/2010/main" val="2583907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147</a:t>
            </a:fld>
            <a:endParaRPr lang="zh-CN" altLang="en-US"/>
          </a:p>
        </p:txBody>
      </p:sp>
    </p:spTree>
    <p:extLst>
      <p:ext uri="{BB962C8B-B14F-4D97-AF65-F5344CB8AC3E}">
        <p14:creationId xmlns:p14="http://schemas.microsoft.com/office/powerpoint/2010/main" val="965776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148</a:t>
            </a:fld>
            <a:endParaRPr lang="zh-CN" altLang="en-US"/>
          </a:p>
        </p:txBody>
      </p:sp>
    </p:spTree>
    <p:extLst>
      <p:ext uri="{BB962C8B-B14F-4D97-AF65-F5344CB8AC3E}">
        <p14:creationId xmlns:p14="http://schemas.microsoft.com/office/powerpoint/2010/main" val="3948267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151</a:t>
            </a:fld>
            <a:endParaRPr lang="zh-CN" altLang="en-US"/>
          </a:p>
        </p:txBody>
      </p:sp>
    </p:spTree>
    <p:extLst>
      <p:ext uri="{BB962C8B-B14F-4D97-AF65-F5344CB8AC3E}">
        <p14:creationId xmlns:p14="http://schemas.microsoft.com/office/powerpoint/2010/main" val="98657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20</a:t>
            </a:fld>
            <a:endParaRPr lang="zh-CN" altLang="en-US"/>
          </a:p>
        </p:txBody>
      </p:sp>
    </p:spTree>
    <p:extLst>
      <p:ext uri="{BB962C8B-B14F-4D97-AF65-F5344CB8AC3E}">
        <p14:creationId xmlns:p14="http://schemas.microsoft.com/office/powerpoint/2010/main" val="1263568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34</a:t>
            </a:fld>
            <a:endParaRPr lang="zh-CN" altLang="en-US"/>
          </a:p>
        </p:txBody>
      </p:sp>
    </p:spTree>
    <p:extLst>
      <p:ext uri="{BB962C8B-B14F-4D97-AF65-F5344CB8AC3E}">
        <p14:creationId xmlns:p14="http://schemas.microsoft.com/office/powerpoint/2010/main" val="1329560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37</a:t>
            </a:fld>
            <a:endParaRPr lang="zh-CN" altLang="en-US"/>
          </a:p>
        </p:txBody>
      </p:sp>
    </p:spTree>
    <p:extLst>
      <p:ext uri="{BB962C8B-B14F-4D97-AF65-F5344CB8AC3E}">
        <p14:creationId xmlns:p14="http://schemas.microsoft.com/office/powerpoint/2010/main" val="166063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38</a:t>
            </a:fld>
            <a:endParaRPr lang="zh-CN" altLang="en-US"/>
          </a:p>
        </p:txBody>
      </p:sp>
    </p:spTree>
    <p:extLst>
      <p:ext uri="{BB962C8B-B14F-4D97-AF65-F5344CB8AC3E}">
        <p14:creationId xmlns:p14="http://schemas.microsoft.com/office/powerpoint/2010/main" val="14077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44</a:t>
            </a:fld>
            <a:endParaRPr lang="zh-CN" altLang="en-US"/>
          </a:p>
        </p:txBody>
      </p:sp>
    </p:spTree>
    <p:extLst>
      <p:ext uri="{BB962C8B-B14F-4D97-AF65-F5344CB8AC3E}">
        <p14:creationId xmlns:p14="http://schemas.microsoft.com/office/powerpoint/2010/main" val="312611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48</a:t>
            </a:fld>
            <a:endParaRPr lang="zh-CN" altLang="en-US"/>
          </a:p>
        </p:txBody>
      </p:sp>
    </p:spTree>
    <p:extLst>
      <p:ext uri="{BB962C8B-B14F-4D97-AF65-F5344CB8AC3E}">
        <p14:creationId xmlns:p14="http://schemas.microsoft.com/office/powerpoint/2010/main" val="59177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49</a:t>
            </a:fld>
            <a:endParaRPr lang="zh-CN" altLang="en-US"/>
          </a:p>
        </p:txBody>
      </p:sp>
    </p:spTree>
    <p:extLst>
      <p:ext uri="{BB962C8B-B14F-4D97-AF65-F5344CB8AC3E}">
        <p14:creationId xmlns:p14="http://schemas.microsoft.com/office/powerpoint/2010/main" val="284205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2022/9/19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2022/9/19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Picture 2" descr="https://gimg2.baidu.com/image_search/src=http%3A%2F%2F5b0988e595225.cdn.sohucs.com%2Fimages%2F20181130%2F45bfe99c34dd4dafa0959deb81071660.png&amp;refer=http%3A%2F%2F5b0988e595225.cdn.sohucs.com&amp;app=2002&amp;size=f9999,10000&amp;q=a80&amp;n=0&amp;g=0n&amp;fmt=auto?sec=1664252905&amp;t=db2eecfbc3fbcf4bb08ba6e1a249713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0971" y="0"/>
            <a:ext cx="1618223" cy="555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2022/9/19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pic>
        <p:nvPicPr>
          <p:cNvPr id="7" name="Picture 2" descr="https://gimg2.baidu.com/image_search/src=http%3A%2F%2F5b0988e595225.cdn.sohucs.com%2Fimages%2F20181130%2F45bfe99c34dd4dafa0959deb81071660.png&amp;refer=http%3A%2F%2F5b0988e595225.cdn.sohucs.com&amp;app=2002&amp;size=f9999,10000&amp;q=a80&amp;n=0&amp;g=0n&amp;fmt=auto?sec=1664252905&amp;t=db2eecfbc3fbcf4bb08ba6e1a249713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0971" y="0"/>
            <a:ext cx="1618223" cy="555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2022/9/19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pic>
        <p:nvPicPr>
          <p:cNvPr id="8" name="Picture 2" descr="https://gimg2.baidu.com/image_search/src=http%3A%2F%2F5b0988e595225.cdn.sohucs.com%2Fimages%2F20181130%2F45bfe99c34dd4dafa0959deb81071660.png&amp;refer=http%3A%2F%2F5b0988e595225.cdn.sohucs.com&amp;app=2002&amp;size=f9999,10000&amp;q=a80&amp;n=0&amp;g=0n&amp;fmt=auto?sec=1664252905&amp;t=db2eecfbc3fbcf4bb08ba6e1a249713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0971" y="0"/>
            <a:ext cx="1618223" cy="555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2022/9/19</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pic>
        <p:nvPicPr>
          <p:cNvPr id="10" name="Picture 2" descr="https://gimg2.baidu.com/image_search/src=http%3A%2F%2F5b0988e595225.cdn.sohucs.com%2Fimages%2F20181130%2F45bfe99c34dd4dafa0959deb81071660.png&amp;refer=http%3A%2F%2F5b0988e595225.cdn.sohucs.com&amp;app=2002&amp;size=f9999,10000&amp;q=a80&amp;n=0&amp;g=0n&amp;fmt=auto?sec=1664252905&amp;t=db2eecfbc3fbcf4bb08ba6e1a249713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0971" y="0"/>
            <a:ext cx="1618223" cy="555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2022/9/19</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pic>
        <p:nvPicPr>
          <p:cNvPr id="6" name="Picture 2" descr="https://gimg2.baidu.com/image_search/src=http%3A%2F%2F5b0988e595225.cdn.sohucs.com%2Fimages%2F20181130%2F45bfe99c34dd4dafa0959deb81071660.png&amp;refer=http%3A%2F%2F5b0988e595225.cdn.sohucs.com&amp;app=2002&amp;size=f9999,10000&amp;q=a80&amp;n=0&amp;g=0n&amp;fmt=auto?sec=1664252905&amp;t=db2eecfbc3fbcf4bb08ba6e1a249713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0971" y="0"/>
            <a:ext cx="1618223" cy="555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2022/9/19</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2022/9/19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2022/9/19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1"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 </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 </a:t>
            </a:r>
            <a:r>
              <a:rPr lang="en-US" altLang="zh-CN" sz="1100" b="1" dirty="0" smtClean="0">
                <a:solidFill>
                  <a:srgbClr val="0070C0"/>
                </a:solidFill>
                <a:latin typeface="微软雅黑" pitchFamily="34" charset="-122"/>
                <a:ea typeface="微软雅黑" pitchFamily="34" charset="-122"/>
              </a:rPr>
              <a:t>8 </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3" name="Line 3"/>
          <p:cNvSpPr>
            <a:spLocks noChangeShapeType="1"/>
          </p:cNvSpPr>
          <p:nvPr userDrawn="1"/>
        </p:nvSpPr>
        <p:spPr bwMode="auto">
          <a:xfrm flipV="1">
            <a:off x="4891488" y="300997"/>
            <a:ext cx="4084988" cy="8897"/>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pic>
        <p:nvPicPr>
          <p:cNvPr id="19" name="图片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pic>
        <p:nvPicPr>
          <p:cNvPr id="15" name="图片 1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388612" y="149234"/>
            <a:ext cx="358346" cy="458684"/>
          </a:xfrm>
          <a:prstGeom prst="rect">
            <a:avLst/>
          </a:prstGeom>
        </p:spPr>
      </p:pic>
      <p:pic>
        <p:nvPicPr>
          <p:cNvPr id="20" name="Picture 2" descr="https://gimg2.baidu.com/image_search/src=http%3A%2F%2F5b0988e595225.cdn.sohucs.com%2Fimages%2F20181130%2F45bfe99c34dd4dafa0959deb81071660.png&amp;refer=http%3A%2F%2F5b0988e595225.cdn.sohucs.com&amp;app=2002&amp;size=f9999,10000&amp;q=a80&amp;n=0&amp;g=0n&amp;fmt=auto?sec=1664252905&amp;t=db2eecfbc3fbcf4bb08ba6e1a249713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00971" y="0"/>
            <a:ext cx="1618223" cy="555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7.w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w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数</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据</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链</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路</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a:t>
            </a:r>
            <a:r>
              <a:rPr lang="fr-FR" altLang="zh-CN" sz="2800" b="1" dirty="0">
                <a:solidFill>
                  <a:schemeClr val="bg1"/>
                </a:solidFill>
                <a:latin typeface="微软雅黑" pitchFamily="34" charset="-122"/>
                <a:ea typeface="微软雅黑" pitchFamily="34" charset="-122"/>
              </a:rPr>
              <a:t>3</a:t>
            </a:r>
            <a:r>
              <a:rPr lang="fr-FR" altLang="zh-CN" sz="2800" b="1" dirty="0" smtClean="0">
                <a:solidFill>
                  <a:schemeClr val="bg1"/>
                </a:solidFill>
                <a:latin typeface="微软雅黑" pitchFamily="34" charset="-122"/>
                <a:ea typeface="微软雅黑" pitchFamily="34" charset="-122"/>
              </a:rPr>
              <a:t> 章</a:t>
            </a:r>
            <a:endParaRPr lang="fr-FR" altLang="zh-CN" sz="2800" b="1" dirty="0">
              <a:solidFill>
                <a:schemeClr val="bg1"/>
              </a:solidFill>
              <a:latin typeface="微软雅黑" pitchFamily="34" charset="-122"/>
              <a:ea typeface="微软雅黑"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编著</a:t>
            </a: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a:t>
            </a:r>
            <a:r>
              <a:rPr lang="fr-FR" sz="1600" b="1" dirty="0" smtClean="0">
                <a:solidFill>
                  <a:srgbClr val="00B0F0"/>
                </a:solidFill>
                <a:latin typeface="微软雅黑" pitchFamily="34" charset="-122"/>
                <a:ea typeface="微软雅黑" pitchFamily="34" charset="-122"/>
              </a:rPr>
              <a:t>第 8 版</a:t>
            </a:r>
            <a:r>
              <a:rPr lang="fr-FR" sz="1600" b="1" dirty="0">
                <a:solidFill>
                  <a:srgbClr val="00B0F0"/>
                </a:solidFill>
                <a:latin typeface="微软雅黑" pitchFamily="34" charset="-122"/>
                <a:ea typeface="微软雅黑" pitchFamily="34" charset="-122"/>
              </a:rPr>
              <a:t>）</a:t>
            </a: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560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数据链路</a:t>
            </a:r>
            <a:r>
              <a:rPr lang="zh-CN" altLang="en-US" sz="2000" b="1" dirty="0">
                <a:solidFill>
                  <a:schemeClr val="bg1"/>
                </a:solidFill>
                <a:latin typeface="微软雅黑" pitchFamily="34" charset="-122"/>
                <a:ea typeface="微软雅黑" pitchFamily="34" charset="-122"/>
              </a:rPr>
              <a:t>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三</a:t>
            </a:r>
            <a:r>
              <a:rPr lang="zh-CN" altLang="en-US" sz="2000" b="1" dirty="0">
                <a:solidFill>
                  <a:schemeClr val="bg1"/>
                </a:solidFill>
                <a:latin typeface="微软雅黑" pitchFamily="34" charset="-122"/>
                <a:ea typeface="微软雅黑" pitchFamily="34" charset="-122"/>
              </a:rPr>
              <a:t>个基本问题</a:t>
            </a: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354610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1070580474"/>
              </p:ext>
            </p:extLst>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911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实质上是</a:t>
            </a:r>
            <a:r>
              <a:rPr lang="zh-CN" altLang="en-US" sz="2000" b="1" dirty="0">
                <a:latin typeface="微软雅黑" pitchFamily="34" charset="-122"/>
                <a:ea typeface="微软雅黑" pitchFamily="34" charset="-122"/>
              </a:rPr>
              <a:t>一个</a:t>
            </a:r>
            <a:r>
              <a:rPr lang="zh-CN" altLang="en-US" sz="2000" b="1" dirty="0">
                <a:solidFill>
                  <a:srgbClr val="0000FF"/>
                </a:solidFill>
                <a:latin typeface="微软雅黑" pitchFamily="34" charset="-122"/>
                <a:ea typeface="微软雅黑" pitchFamily="34" charset="-122"/>
              </a:rPr>
              <a:t>多</a:t>
            </a:r>
            <a:r>
              <a:rPr lang="zh-CN" altLang="en-US" sz="2000" b="1" dirty="0" smtClean="0">
                <a:solidFill>
                  <a:srgbClr val="0000FF"/>
                </a:solidFill>
                <a:latin typeface="微软雅黑" pitchFamily="34" charset="-122"/>
                <a:ea typeface="微软雅黑" pitchFamily="34" charset="-122"/>
              </a:rPr>
              <a:t>接口网桥</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smtClean="0">
                <a:latin typeface="微软雅黑" pitchFamily="34" charset="-122"/>
                <a:ea typeface="微软雅黑" pitchFamily="34" charset="-122"/>
              </a:rPr>
              <a:t>通常有</a:t>
            </a:r>
            <a:r>
              <a:rPr lang="zh-CN" altLang="en-US" b="1" dirty="0">
                <a:latin typeface="微软雅黑" pitchFamily="34" charset="-122"/>
                <a:ea typeface="微软雅黑" pitchFamily="34" charset="-122"/>
              </a:rPr>
              <a:t>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每个接口都直接与一个单台主机或另一个以太网交换机相连，并且一般都工作在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以太网交换机具有</a:t>
            </a:r>
            <a:r>
              <a:rPr lang="zh-CN" altLang="en-US" sz="2000" b="1" dirty="0">
                <a:solidFill>
                  <a:srgbClr val="0000FF"/>
                </a:solidFill>
                <a:latin typeface="微软雅黑" pitchFamily="34" charset="-122"/>
                <a:ea typeface="微软雅黑" pitchFamily="34" charset="-122"/>
              </a:rPr>
              <a:t>并行性</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能同时连通多对接口，使多对主机能同时通信</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相互通信的主机</a:t>
            </a:r>
            <a:r>
              <a:rPr lang="zh-CN" altLang="en-US" b="1" dirty="0" smtClean="0">
                <a:latin typeface="微软雅黑" pitchFamily="34" charset="-122"/>
                <a:ea typeface="微软雅黑" pitchFamily="34" charset="-122"/>
              </a:rPr>
              <a:t>都独占</a:t>
            </a:r>
            <a:r>
              <a:rPr lang="zh-CN" altLang="en-US" b="1" dirty="0">
                <a:latin typeface="微软雅黑" pitchFamily="34" charset="-122"/>
                <a:ea typeface="微软雅黑" pitchFamily="34" charset="-122"/>
              </a:rPr>
              <a:t>传输媒体，无碰撞地传输数据</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每一个端口和连接到端口的主机构成了一个碰撞</a:t>
            </a:r>
            <a:r>
              <a:rPr lang="zh-CN" altLang="en-US" b="1" dirty="0" smtClean="0">
                <a:latin typeface="微软雅黑" pitchFamily="34" charset="-122"/>
                <a:ea typeface="微软雅黑" pitchFamily="34" charset="-122"/>
              </a:rPr>
              <a:t>域</a:t>
            </a:r>
            <a:r>
              <a:rPr lang="zh-CN" altLang="en-US" b="1" dirty="0">
                <a:latin typeface="微软雅黑" pitchFamily="34" charset="-122"/>
                <a:ea typeface="微软雅黑" pitchFamily="34" charset="-122"/>
              </a:rPr>
              <a:t>。</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3008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以太网交换机</a:t>
            </a:r>
            <a:endParaRPr kumimoji="1" lang="zh-CN" altLang="en-US" sz="1200" b="1" dirty="0">
              <a:latin typeface="微软雅黑" pitchFamily="34" charset="-122"/>
              <a:ea typeface="微软雅黑" pitchFamily="34" charset="-122"/>
            </a:endParaRP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smtClean="0">
                <a:latin typeface="微软雅黑" pitchFamily="34" charset="-122"/>
                <a:ea typeface="微软雅黑" pitchFamily="34" charset="-122"/>
              </a:rPr>
              <a:t>以太网</a:t>
            </a:r>
            <a:r>
              <a:rPr lang="zh-CN" altLang="en-US" b="1" dirty="0">
                <a:latin typeface="微软雅黑" pitchFamily="34" charset="-122"/>
                <a:ea typeface="微软雅黑" pitchFamily="34" charset="-122"/>
              </a:rPr>
              <a:t>交换机</a:t>
            </a:r>
            <a:r>
              <a:rPr lang="zh-CN" altLang="en-US" b="1" dirty="0" smtClean="0">
                <a:latin typeface="微软雅黑" pitchFamily="34" charset="-122"/>
                <a:ea typeface="微软雅黑" pitchFamily="34" charset="-122"/>
              </a:rPr>
              <a:t>的每个接口都是一个碰撞域</a:t>
            </a:r>
            <a:endParaRPr lang="fr-FR"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39601611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端</a:t>
            </a:r>
            <a:r>
              <a:rPr lang="zh-CN" altLang="en-US" sz="2000" b="1" dirty="0" smtClean="0">
                <a:latin typeface="微软雅黑" pitchFamily="34" charset="-122"/>
                <a:ea typeface="微软雅黑" pitchFamily="34" charset="-122"/>
              </a:rPr>
              <a:t>口</a:t>
            </a:r>
            <a:r>
              <a:rPr lang="zh-CN" altLang="en-US" sz="2000" b="1" dirty="0">
                <a:solidFill>
                  <a:srgbClr val="0000FF"/>
                </a:solidFill>
                <a:latin typeface="微软雅黑" pitchFamily="34" charset="-122"/>
                <a:ea typeface="微软雅黑" pitchFamily="34" charset="-122"/>
              </a:rPr>
              <a:t>有</a:t>
            </a:r>
            <a:r>
              <a:rPr lang="zh-CN" altLang="en-US" sz="2000" b="1" dirty="0" smtClean="0">
                <a:solidFill>
                  <a:srgbClr val="0000FF"/>
                </a:solidFill>
                <a:latin typeface="微软雅黑" pitchFamily="34" charset="-122"/>
                <a:ea typeface="微软雅黑" pitchFamily="34" charset="-122"/>
              </a:rPr>
              <a:t>存储器</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插即</a:t>
            </a:r>
            <a:r>
              <a:rPr lang="zh-CN" altLang="en-US" sz="2000" b="1" dirty="0" smtClean="0">
                <a:solidFill>
                  <a:srgbClr val="0000FF"/>
                </a:solidFill>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其</a:t>
            </a:r>
            <a:r>
              <a:rPr lang="zh-CN" altLang="en-US" sz="2000" b="1" dirty="0">
                <a:latin typeface="微软雅黑" pitchFamily="34" charset="-122"/>
                <a:ea typeface="微软雅黑" pitchFamily="34" charset="-122"/>
              </a:rPr>
              <a:t>内部的帧</a:t>
            </a:r>
            <a:r>
              <a:rPr lang="zh-CN" altLang="en-US" sz="2000" b="1" dirty="0">
                <a:solidFill>
                  <a:srgbClr val="C00000"/>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C00000"/>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自动地逐渐建立起来的。这种交换表就是一个内容可寻址存储器</a:t>
            </a:r>
            <a:r>
              <a:rPr lang="en-US" altLang="zh-CN" sz="2000" b="1" dirty="0">
                <a:latin typeface="微软雅黑" pitchFamily="34" charset="-122"/>
                <a:ea typeface="微软雅黑" pitchFamily="34" charset="-122"/>
              </a:rPr>
              <a:t>CAM (Content addressable Memory</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smtClean="0">
                <a:solidFill>
                  <a:srgbClr val="0000FF"/>
                </a:solidFill>
                <a:latin typeface="微软雅黑" pitchFamily="34" charset="-122"/>
                <a:ea typeface="微软雅黑" pitchFamily="34" charset="-122"/>
              </a:rPr>
              <a:t>专用</a:t>
            </a:r>
            <a:r>
              <a:rPr lang="zh-CN" altLang="en-US" sz="2000" b="1" dirty="0">
                <a:solidFill>
                  <a:srgbClr val="0000FF"/>
                </a:solidFill>
                <a:latin typeface="微软雅黑" pitchFamily="34" charset="-122"/>
                <a:ea typeface="微软雅黑" pitchFamily="34" charset="-122"/>
              </a:rPr>
              <a:t>的交换结构芯片</a:t>
            </a:r>
            <a:r>
              <a:rPr lang="zh-CN" altLang="en-US" sz="2000" b="1" dirty="0">
                <a:latin typeface="微软雅黑" pitchFamily="34" charset="-122"/>
                <a:ea typeface="微软雅黑" pitchFamily="34" charset="-122"/>
              </a:rPr>
              <a:t>，用硬件转发，其转发速率要比使用软件转发的网桥快很多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p>
        </p:txBody>
      </p:sp>
    </p:spTree>
    <p:extLst>
      <p:ext uri="{BB962C8B-B14F-4D97-AF65-F5344CB8AC3E}">
        <p14:creationId xmlns:p14="http://schemas.microsoft.com/office/powerpoint/2010/main" val="15825788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以太网交换机的优点</a:t>
            </a:r>
            <a:endParaRPr lang="fr-FR" altLang="zh-CN" sz="2000" b="1" dirty="0">
              <a:solidFill>
                <a:schemeClr val="bg1"/>
              </a:solidFill>
              <a:latin typeface="微软雅黑" pitchFamily="34" charset="-122"/>
              <a:ea typeface="微软雅黑"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个用户共享集线器提供的带宽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平均每个用户仅占有 </a:t>
            </a:r>
            <a:r>
              <a:rPr lang="en-US" altLang="zh-CN" sz="1600" b="1" dirty="0">
                <a:latin typeface="微软雅黑" pitchFamily="34" charset="-122"/>
                <a:ea typeface="微软雅黑" pitchFamily="34" charset="-122"/>
              </a:rPr>
              <a:t>B/N </a:t>
            </a:r>
            <a:r>
              <a:rPr lang="zh-CN" altLang="en-US" sz="1600" b="1" dirty="0">
                <a:latin typeface="微软雅黑" pitchFamily="34" charset="-122"/>
                <a:ea typeface="微软雅黑" pitchFamily="34" charset="-122"/>
              </a:rPr>
              <a:t>的带宽。</a:t>
            </a: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600" b="1" dirty="0" smtClean="0">
                <a:latin typeface="微软雅黑" pitchFamily="34" charset="-122"/>
                <a:ea typeface="微软雅黑" pitchFamily="34" charset="-122"/>
              </a:rPr>
              <a:t>交换机为每个端口提供带宽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600" b="1" dirty="0" smtClean="0">
                <a:latin typeface="微软雅黑" pitchFamily="34" charset="-122"/>
                <a:ea typeface="微软雅黑" pitchFamily="34" charset="-122"/>
              </a:rPr>
              <a:t>N </a:t>
            </a:r>
            <a:r>
              <a:rPr lang="zh-CN" altLang="en-US" sz="1600" b="1" dirty="0" smtClean="0">
                <a:latin typeface="微软雅黑" pitchFamily="34" charset="-122"/>
                <a:ea typeface="微软雅黑" pitchFamily="34" charset="-122"/>
              </a:rPr>
              <a:t>个用户，每个用户独占带宽 </a:t>
            </a:r>
            <a:r>
              <a:rPr lang="en-US" altLang="zh-CN" sz="1600" b="1" dirty="0" smtClean="0">
                <a:latin typeface="微软雅黑" pitchFamily="34" charset="-122"/>
                <a:ea typeface="微软雅黑" pitchFamily="34" charset="-122"/>
              </a:rPr>
              <a:t>B</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smtClean="0">
                <a:latin typeface="微软雅黑" pitchFamily="34" charset="-122"/>
                <a:ea typeface="微软雅黑" pitchFamily="34" charset="-122"/>
              </a:rPr>
              <a:t>交换机</a:t>
            </a:r>
            <a:r>
              <a:rPr lang="zh-CN" altLang="en-US" sz="1600" b="1" dirty="0">
                <a:latin typeface="微软雅黑" pitchFamily="34" charset="-122"/>
                <a:ea typeface="微软雅黑" pitchFamily="34" charset="-122"/>
              </a:rPr>
              <a:t>总容量达 </a:t>
            </a:r>
            <a:r>
              <a:rPr lang="en-US" altLang="zh-CN" sz="1600" b="1" dirty="0" smtClean="0">
                <a:latin typeface="微软雅黑" pitchFamily="34" charset="-122"/>
                <a:ea typeface="微软雅黑" pitchFamily="34" charset="-122"/>
              </a:rPr>
              <a:t>B</a:t>
            </a: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 N </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a:t>
            </a:r>
            <a:r>
              <a:rPr lang="zh-CN" altLang="en-US" b="1" dirty="0" smtClean="0">
                <a:solidFill>
                  <a:schemeClr val="bg1"/>
                </a:solidFill>
                <a:latin typeface="微软雅黑" panose="020B0503020204020204" pitchFamily="34" charset="-122"/>
                <a:ea typeface="微软雅黑" panose="020B0503020204020204" pitchFamily="34" charset="-122"/>
              </a:rPr>
              <a:t>容量</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24104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存储转发方式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把整个数据帧先</a:t>
            </a:r>
            <a:r>
              <a:rPr lang="zh-CN" altLang="en-US" b="1" dirty="0" smtClean="0">
                <a:latin typeface="微软雅黑" pitchFamily="34" charset="-122"/>
                <a:ea typeface="微软雅黑" pitchFamily="34" charset="-122"/>
              </a:rPr>
              <a:t>缓存，再</a:t>
            </a:r>
            <a:r>
              <a:rPr lang="zh-CN" altLang="en-US" b="1" dirty="0">
                <a:latin typeface="微软雅黑" pitchFamily="34" charset="-122"/>
                <a:ea typeface="微软雅黑" pitchFamily="34" charset="-122"/>
              </a:rPr>
              <a:t>进行处理。</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以太网交换机的交换方式</a:t>
            </a:r>
            <a:endParaRPr lang="fr-FR" altLang="zh-CN" sz="2000" b="1" dirty="0">
              <a:solidFill>
                <a:schemeClr val="bg1"/>
              </a:solidFill>
              <a:latin typeface="微软雅黑" pitchFamily="34" charset="-122"/>
              <a:ea typeface="微软雅黑"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直通 </a:t>
            </a:r>
            <a:r>
              <a:rPr lang="en-US" altLang="zh-CN" sz="2000" b="1" dirty="0">
                <a:solidFill>
                  <a:srgbClr val="0000FF"/>
                </a:solidFill>
                <a:latin typeface="微软雅黑" pitchFamily="34" charset="-122"/>
                <a:ea typeface="微软雅黑" pitchFamily="34" charset="-122"/>
              </a:rPr>
              <a:t>(cut-through) </a:t>
            </a:r>
            <a:r>
              <a:rPr lang="zh-CN" altLang="en-US" sz="2000" b="1" dirty="0">
                <a:solidFill>
                  <a:srgbClr val="0000FF"/>
                </a:solidFill>
                <a:latin typeface="微软雅黑" pitchFamily="34" charset="-122"/>
                <a:ea typeface="微软雅黑" pitchFamily="34" charset="-122"/>
              </a:rPr>
              <a:t>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接收数据帧的</a:t>
            </a:r>
            <a:r>
              <a:rPr lang="zh-CN" altLang="en-US" b="1" dirty="0" smtClean="0">
                <a:latin typeface="微软雅黑" pitchFamily="34" charset="-122"/>
                <a:ea typeface="微软雅黑" pitchFamily="34" charset="-122"/>
              </a:rPr>
              <a:t>同时立即</a:t>
            </a:r>
            <a:r>
              <a:rPr lang="zh-CN" altLang="en-US" b="1" dirty="0">
                <a:latin typeface="微软雅黑" pitchFamily="34" charset="-122"/>
                <a:ea typeface="微软雅黑" pitchFamily="34" charset="-122"/>
              </a:rPr>
              <a:t>按数据帧的目的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地址决定该帧的转发</a:t>
            </a:r>
            <a:r>
              <a:rPr lang="zh-CN" altLang="en-US" b="1" dirty="0" smtClean="0">
                <a:latin typeface="微软雅黑" pitchFamily="34" charset="-122"/>
                <a:ea typeface="微软雅黑" pitchFamily="34" charset="-122"/>
              </a:rPr>
              <a:t>接口。</a:t>
            </a:r>
            <a:endParaRPr lang="zh-CN" altLang="en-US"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smtClean="0">
                <a:latin typeface="微软雅黑" pitchFamily="34" charset="-122"/>
                <a:ea typeface="微软雅黑" pitchFamily="34" charset="-122"/>
              </a:rPr>
              <a:t>缺点：不</a:t>
            </a:r>
            <a:r>
              <a:rPr lang="zh-CN" altLang="en-US" b="1" dirty="0">
                <a:latin typeface="微软雅黑" pitchFamily="34" charset="-122"/>
                <a:ea typeface="微软雅黑" pitchFamily="34" charset="-122"/>
              </a:rPr>
              <a:t>检查差错就直接将帧转发出去</a:t>
            </a:r>
            <a:r>
              <a:rPr lang="zh-CN" altLang="en-US" b="1" dirty="0" smtClean="0">
                <a:latin typeface="微软雅黑" pitchFamily="34" charset="-122"/>
                <a:ea typeface="微软雅黑" pitchFamily="34" charset="-122"/>
              </a:rPr>
              <a:t>，有可能转发无效帧。</a:t>
            </a:r>
            <a:endParaRPr lang="zh-CN" altLang="en-US" b="1" dirty="0">
              <a:latin typeface="微软雅黑" pitchFamily="34" charset="-122"/>
              <a:ea typeface="微软雅黑" pitchFamily="34" charset="-122"/>
            </a:endParaRP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a:t>
            </a:r>
            <a:r>
              <a:rPr lang="zh-CN" altLang="en-US" sz="1200" b="1" dirty="0" smtClean="0">
                <a:latin typeface="微软雅黑" pitchFamily="34" charset="-122"/>
                <a:ea typeface="微软雅黑" pitchFamily="34" charset="-122"/>
              </a:rPr>
              <a:t>方式</a:t>
            </a:r>
            <a:endParaRPr lang="zh-CN" altLang="en-US" sz="1200" dirty="0"/>
          </a:p>
        </p:txBody>
      </p:sp>
    </p:spTree>
    <p:extLst>
      <p:ext uri="{BB962C8B-B14F-4D97-AF65-F5344CB8AC3E}">
        <p14:creationId xmlns:p14="http://schemas.microsoft.com/office/powerpoint/2010/main" val="36611731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smtClean="0">
                    <a:solidFill>
                      <a:srgbClr val="0000FF"/>
                    </a:solidFill>
                    <a:latin typeface="微软雅黑" pitchFamily="34" charset="-122"/>
                    <a:ea typeface="微软雅黑" pitchFamily="34" charset="-122"/>
                  </a:rPr>
                  <a:t>MAC </a:t>
                </a:r>
                <a:r>
                  <a:rPr kumimoji="1" lang="zh-CN" altLang="en-US" sz="1100" b="1" dirty="0" smtClean="0">
                    <a:solidFill>
                      <a:srgbClr val="0000FF"/>
                    </a:solidFill>
                    <a:latin typeface="微软雅黑" pitchFamily="34" charset="-122"/>
                    <a:ea typeface="微软雅黑" pitchFamily="34" charset="-122"/>
                  </a:rPr>
                  <a:t>地址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smtClean="0">
                  <a:latin typeface="微软雅黑" pitchFamily="34" charset="-122"/>
                  <a:ea typeface="微软雅黑" pitchFamily="34" charset="-122"/>
                </a:rPr>
                <a:t>开始时，交换表是</a:t>
              </a:r>
              <a:r>
                <a:rPr lang="zh-CN" altLang="en-US" sz="1600" b="1" dirty="0">
                  <a:latin typeface="微软雅黑" pitchFamily="34" charset="-122"/>
                  <a:ea typeface="微软雅黑" pitchFamily="34" charset="-122"/>
                </a:rPr>
                <a:t>空的</a:t>
              </a:r>
            </a:p>
          </p:txBody>
        </p:sp>
      </p:grpSp>
    </p:spTree>
    <p:extLst>
      <p:ext uri="{BB962C8B-B14F-4D97-AF65-F5344CB8AC3E}">
        <p14:creationId xmlns:p14="http://schemas.microsoft.com/office/powerpoint/2010/main" val="21887259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439781583"/>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a:t>
            </a:r>
            <a:r>
              <a:rPr lang="zh-CN" altLang="en-US" sz="1400" b="1" dirty="0" smtClean="0">
                <a:latin typeface="微软雅黑" pitchFamily="34" charset="-122"/>
                <a:ea typeface="微软雅黑" pitchFamily="34" charset="-122"/>
              </a:rPr>
              <a:t>帧给 </a:t>
            </a:r>
            <a:r>
              <a:rPr lang="en-US" altLang="zh-CN" sz="1400" b="1" dirty="0" smtClean="0">
                <a:latin typeface="微软雅黑" pitchFamily="34" charset="-122"/>
                <a:ea typeface="微软雅黑" pitchFamily="34" charset="-122"/>
              </a:rPr>
              <a:t>B</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smtClean="0">
                <a:latin typeface="微软雅黑" pitchFamily="34" charset="-122"/>
                <a:ea typeface="微软雅黑" pitchFamily="34" charset="-122"/>
              </a:rPr>
              <a:t>交换机向</a:t>
            </a:r>
            <a:r>
              <a:rPr lang="zh-CN" altLang="en-US" sz="1400" b="1" dirty="0">
                <a:latin typeface="微软雅黑" pitchFamily="34" charset="-122"/>
                <a:ea typeface="微软雅黑" pitchFamily="34" charset="-122"/>
              </a:rPr>
              <a:t>除</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以外</a:t>
            </a:r>
            <a:r>
              <a:rPr lang="zh-CN" altLang="en-US" sz="1400" b="1" dirty="0">
                <a:latin typeface="微软雅黑" pitchFamily="34" charset="-122"/>
                <a:ea typeface="微软雅黑" pitchFamily="34" charset="-122"/>
              </a:rPr>
              <a:t>的所有的接口广播这个帧。</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2394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608319686"/>
              </p:ext>
            </p:extLst>
          </p:nvPr>
        </p:nvGraphicFramePr>
        <p:xfrm>
          <a:off x="4682837" y="1452197"/>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smtClean="0">
                <a:latin typeface="微软雅黑" pitchFamily="34" charset="-122"/>
                <a:ea typeface="微软雅黑" pitchFamily="34" charset="-122"/>
              </a:rPr>
              <a:t>由于与该帧的目的地址不相符，</a:t>
            </a:r>
            <a:r>
              <a:rPr lang="en-US" altLang="zh-CN" sz="1400" b="1" dirty="0" smtClean="0">
                <a:latin typeface="微软雅黑" pitchFamily="34" charset="-122"/>
                <a:ea typeface="微软雅黑" pitchFamily="34" charset="-122"/>
              </a:rPr>
              <a:t>C </a:t>
            </a:r>
            <a:r>
              <a:rPr lang="zh-CN" altLang="en-US" sz="1400" b="1" dirty="0" smtClean="0">
                <a:latin typeface="微软雅黑" pitchFamily="34" charset="-122"/>
                <a:ea typeface="微软雅黑" pitchFamily="34" charset="-122"/>
              </a:rPr>
              <a:t>和 </a:t>
            </a:r>
            <a:r>
              <a:rPr lang="en-US" altLang="zh-CN" sz="1400" b="1" dirty="0" smtClean="0">
                <a:latin typeface="微软雅黑" pitchFamily="34" charset="-122"/>
                <a:ea typeface="微软雅黑" pitchFamily="34" charset="-122"/>
              </a:rPr>
              <a:t>D </a:t>
            </a:r>
            <a:r>
              <a:rPr lang="zh-CN" altLang="en-US" sz="1400" b="1" dirty="0" smtClean="0">
                <a:latin typeface="微软雅黑" pitchFamily="34" charset="-122"/>
                <a:ea typeface="微软雅黑" pitchFamily="34" charset="-122"/>
              </a:rPr>
              <a:t>将丢弃该帧。</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4541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smtClean="0">
                <a:latin typeface="微软雅黑" pitchFamily="34" charset="-122"/>
                <a:ea typeface="微软雅黑" pitchFamily="34" charset="-122"/>
              </a:rPr>
              <a:t>A</a:t>
            </a:r>
            <a:r>
              <a:rPr lang="zh-CN" altLang="en-US" sz="1400" b="1" dirty="0" smtClean="0">
                <a:latin typeface="微软雅黑" pitchFamily="34" charset="-122"/>
                <a:ea typeface="微软雅黑" pitchFamily="34" charset="-122"/>
              </a:rPr>
              <a:t>，表明</a:t>
            </a:r>
            <a:r>
              <a:rPr lang="zh-CN" altLang="en-US" sz="1400" b="1" dirty="0">
                <a:latin typeface="微软雅黑" pitchFamily="34" charset="-122"/>
                <a:ea typeface="微软雅黑" pitchFamily="34" charset="-122"/>
              </a:rPr>
              <a:t>要发送</a:t>
            </a:r>
            <a:r>
              <a:rPr lang="zh-CN" altLang="en-US" sz="1400" b="1" dirty="0" smtClean="0">
                <a:latin typeface="微软雅黑" pitchFamily="34" charset="-122"/>
                <a:ea typeface="微软雅黑" pitchFamily="34" charset="-122"/>
              </a:rPr>
              <a:t>给 </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帧应从</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转发</a:t>
            </a:r>
            <a:r>
              <a:rPr lang="zh-CN" altLang="en-US" sz="1400" b="1" dirty="0">
                <a:latin typeface="微软雅黑" pitchFamily="34" charset="-122"/>
                <a:ea typeface="微软雅黑" pitchFamily="34" charset="-122"/>
              </a:rPr>
              <a:t>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3</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smtClean="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smtClean="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2147417041"/>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155672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a:t>
            </a:r>
            <a:r>
              <a:rPr lang="zh-CN" altLang="en-US" sz="2400" b="1" dirty="0" smtClean="0">
                <a:solidFill>
                  <a:schemeClr val="bg1"/>
                </a:solidFill>
                <a:latin typeface="微软雅黑" pitchFamily="34" charset="-122"/>
                <a:ea typeface="微软雅黑" pitchFamily="34" charset="-122"/>
              </a:rPr>
              <a:t>帧</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链路 </a:t>
            </a:r>
            <a:r>
              <a:rPr lang="en-US" altLang="zh-CN" sz="2000" b="1" dirty="0">
                <a:solidFill>
                  <a:srgbClr val="C00000"/>
                </a:solidFill>
                <a:latin typeface="微软雅黑" pitchFamily="34" charset="-122"/>
                <a:ea typeface="微软雅黑" pitchFamily="34" charset="-122"/>
              </a:rPr>
              <a:t>(link) </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一条无源的点到点的物理线路段，中间</a:t>
            </a:r>
            <a:r>
              <a:rPr lang="zh-CN" altLang="en-US" sz="2000" b="1" dirty="0">
                <a:solidFill>
                  <a:srgbClr val="0000FF"/>
                </a:solidFill>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任何其他的交换结点。</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一条链路只是一条通路的一个组成部分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物理链路。</a:t>
            </a:r>
            <a:endParaRPr lang="en-US" altLang="zh-CN" sz="2000" b="1" dirty="0" smtClean="0">
              <a:solidFill>
                <a:srgbClr val="0000FF"/>
              </a:solidFill>
              <a:latin typeface="微软雅黑" pitchFamily="34" charset="-122"/>
              <a:ea typeface="微软雅黑" pitchFamily="34" charset="-122"/>
            </a:endParaRPr>
          </a:p>
          <a:p>
            <a:pPr marL="268288" indent="-268288">
              <a:lnSpc>
                <a:spcPts val="3000"/>
              </a:lnSpc>
              <a:buClr>
                <a:srgbClr val="0070C0"/>
              </a:buClr>
              <a:buSzPct val="75000"/>
              <a:buFont typeface="Wingdings" pitchFamily="2" charset="2"/>
              <a:buChar char="l"/>
            </a:pPr>
            <a:r>
              <a:rPr lang="zh-CN" altLang="en-US" sz="2000" b="1" dirty="0">
                <a:solidFill>
                  <a:srgbClr val="C00000"/>
                </a:solidFill>
                <a:latin typeface="微软雅黑" pitchFamily="34" charset="-122"/>
                <a:ea typeface="微软雅黑" pitchFamily="34" charset="-122"/>
              </a:rPr>
              <a:t>数据链路 </a:t>
            </a:r>
            <a:r>
              <a:rPr lang="en-US" altLang="zh-CN" sz="2000" b="1" dirty="0">
                <a:solidFill>
                  <a:srgbClr val="C00000"/>
                </a:solidFill>
                <a:latin typeface="微软雅黑" pitchFamily="34" charset="-122"/>
                <a:ea typeface="微软雅黑" pitchFamily="34" charset="-122"/>
              </a:rPr>
              <a:t>(data link)</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把实现</a:t>
            </a:r>
            <a:r>
              <a:rPr lang="zh-CN" altLang="en-US" sz="2000" b="1" dirty="0" smtClean="0">
                <a:latin typeface="微软雅黑" pitchFamily="34" charset="-122"/>
                <a:ea typeface="微软雅黑" pitchFamily="34" charset="-122"/>
              </a:rPr>
              <a:t>控制数据传输的协议</a:t>
            </a:r>
            <a:r>
              <a:rPr lang="zh-CN" altLang="en-US" sz="2000" b="1" dirty="0">
                <a:latin typeface="微软雅黑" pitchFamily="34" charset="-122"/>
                <a:ea typeface="微软雅黑" pitchFamily="34" charset="-122"/>
              </a:rPr>
              <a:t>的硬件和软件加到链路上，就构成了</a:t>
            </a:r>
            <a:r>
              <a:rPr lang="zh-CN" altLang="en-US" sz="2000" b="1" dirty="0" smtClean="0">
                <a:latin typeface="微软雅黑" pitchFamily="34" charset="-122"/>
                <a:ea typeface="微软雅黑" pitchFamily="34" charset="-122"/>
              </a:rPr>
              <a:t>数据链路</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逻辑链路。</a:t>
            </a:r>
            <a:endParaRPr lang="zh-CN" altLang="en-US" sz="2000" b="1" dirty="0">
              <a:solidFill>
                <a:srgbClr val="0000FF"/>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典型实现：</a:t>
            </a:r>
            <a:r>
              <a:rPr lang="zh-CN" altLang="en-US" sz="2000" b="1" dirty="0">
                <a:latin typeface="微软雅黑" pitchFamily="34" charset="-122"/>
                <a:ea typeface="微软雅黑" pitchFamily="34" charset="-122"/>
              </a:rPr>
              <a:t>适配器（即</a:t>
            </a:r>
            <a:r>
              <a:rPr lang="zh-CN" altLang="en-US" sz="2000" b="1" dirty="0" smtClean="0">
                <a:latin typeface="微软雅黑" pitchFamily="34" charset="-122"/>
                <a:ea typeface="微软雅黑" pitchFamily="34" charset="-122"/>
              </a:rPr>
              <a:t>网卡）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8725010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itchFamily="34" charset="-122"/>
                <a:ea typeface="微软雅黑" pitchFamily="34" charset="-122"/>
              </a:rPr>
              <a:t>有效时间。</a:t>
            </a:r>
            <a:r>
              <a:rPr lang="zh-CN" altLang="zh-CN" sz="1600" b="1" dirty="0" smtClean="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smtClean="0">
                <a:solidFill>
                  <a:srgbClr val="C00000"/>
                </a:solidFill>
                <a:latin typeface="微软雅黑" pitchFamily="34" charset="-122"/>
                <a:ea typeface="微软雅黑" pitchFamily="34" charset="-122"/>
              </a:rPr>
              <a:t>这种</a:t>
            </a:r>
            <a:r>
              <a:rPr lang="zh-CN" altLang="en-US" b="1" dirty="0">
                <a:solidFill>
                  <a:srgbClr val="0000FF"/>
                </a:solidFill>
                <a:latin typeface="微软雅黑" pitchFamily="34" charset="-122"/>
                <a:ea typeface="微软雅黑" pitchFamily="34" charset="-122"/>
              </a:rPr>
              <a:t>自学习</a:t>
            </a:r>
            <a:r>
              <a:rPr lang="zh-CN" altLang="en-US" b="1" dirty="0">
                <a:solidFill>
                  <a:srgbClr val="C00000"/>
                </a:solidFill>
                <a:latin typeface="微软雅黑" pitchFamily="34" charset="-122"/>
                <a:ea typeface="微软雅黑" pitchFamily="34" charset="-122"/>
              </a:rPr>
              <a:t>方法使得以太网交换机能够即插即用，不必人工进行</a:t>
            </a:r>
            <a:r>
              <a:rPr lang="zh-CN" altLang="en-US" b="1" dirty="0" smtClean="0">
                <a:solidFill>
                  <a:srgbClr val="C00000"/>
                </a:solidFill>
                <a:latin typeface="微软雅黑" pitchFamily="34" charset="-122"/>
                <a:ea typeface="微软雅黑" pitchFamily="34" charset="-122"/>
              </a:rPr>
              <a:t>配置。</a:t>
            </a:r>
            <a:endParaRPr lang="zh-CN" altLang="en-US"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0596044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交换机自学习和转发帧的步骤归纳</a:t>
            </a:r>
            <a:endParaRPr lang="fr-FR" altLang="zh-CN" sz="2000" b="1" dirty="0">
              <a:solidFill>
                <a:schemeClr val="bg1"/>
              </a:solidFill>
              <a:latin typeface="微软雅黑" pitchFamily="34" charset="-122"/>
              <a:ea typeface="微软雅黑"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从接收的帧中取出</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源地址</a:t>
              </a:r>
              <a:endParaRPr lang="zh-CN" altLang="en-US" sz="1000" b="1" dirty="0">
                <a:solidFill>
                  <a:schemeClr val="tx1"/>
                </a:solidFill>
                <a:latin typeface="微软雅黑" pitchFamily="34" charset="-122"/>
                <a:ea typeface="微软雅黑"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00000"/>
                  </a:solidFill>
                  <a:latin typeface="微软雅黑" pitchFamily="34" charset="-122"/>
                  <a:ea typeface="微软雅黑" pitchFamily="34" charset="-122"/>
                </a:rPr>
                <a:t>更新</a:t>
              </a:r>
              <a:r>
                <a:rPr lang="zh-CN" altLang="en-US" sz="1000" b="1" dirty="0" smtClean="0">
                  <a:solidFill>
                    <a:schemeClr val="tx1"/>
                  </a:solidFill>
                  <a:latin typeface="微软雅黑" pitchFamily="34" charset="-122"/>
                  <a:ea typeface="微软雅黑" pitchFamily="34" charset="-122"/>
                </a:rPr>
                <a:t>交换表中的该地址项</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a:t>
              </a:r>
              <a:r>
                <a:rPr lang="zh-CN" altLang="en-US" sz="1000" b="1" dirty="0" smtClean="0">
                  <a:solidFill>
                    <a:schemeClr val="tx1"/>
                  </a:solidFill>
                  <a:latin typeface="微软雅黑" pitchFamily="34" charset="-122"/>
                  <a:ea typeface="微软雅黑" pitchFamily="34" charset="-122"/>
                </a:rPr>
                <a:t>接口和有效时间</a:t>
              </a:r>
              <a:r>
                <a:rPr lang="zh-CN" altLang="en-US" sz="1000" b="1" dirty="0">
                  <a:solidFill>
                    <a:schemeClr val="tx1"/>
                  </a:solidFill>
                  <a:latin typeface="微软雅黑" pitchFamily="34" charset="-122"/>
                  <a:ea typeface="微软雅黑" pitchFamily="34" charset="-122"/>
                </a:rPr>
                <a:t>）</a:t>
              </a: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将该地址</a:t>
              </a:r>
              <a:r>
                <a:rPr lang="zh-CN" altLang="en-US" sz="1000" b="1" dirty="0" smtClean="0">
                  <a:solidFill>
                    <a:srgbClr val="C00000"/>
                  </a:solidFill>
                  <a:latin typeface="微软雅黑" pitchFamily="34" charset="-122"/>
                  <a:ea typeface="微软雅黑" pitchFamily="34" charset="-122"/>
                </a:rPr>
                <a:t>加入</a:t>
              </a:r>
              <a:r>
                <a:rPr lang="zh-CN" altLang="en-US" sz="1000" b="1" dirty="0" smtClean="0">
                  <a:solidFill>
                    <a:schemeClr val="tx1"/>
                  </a:solidFill>
                  <a:latin typeface="微软雅黑" pitchFamily="34" charset="-122"/>
                  <a:ea typeface="微软雅黑" pitchFamily="34" charset="-122"/>
                </a:rPr>
                <a:t>交换表</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（地址、接口和有效时间</a:t>
              </a:r>
              <a:r>
                <a:rPr lang="zh-CN" altLang="en-US" sz="1000" b="1" dirty="0">
                  <a:solidFill>
                    <a:schemeClr val="tx1"/>
                  </a:solidFill>
                  <a:latin typeface="微软雅黑" pitchFamily="34" charset="-122"/>
                  <a:ea typeface="微软雅黑" pitchFamily="34" charset="-122"/>
                </a:rPr>
                <a:t>）</a:t>
              </a: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itchFamily="34" charset="-122"/>
                  <a:ea typeface="微软雅黑" pitchFamily="34" charset="-122"/>
                </a:rPr>
                <a:t>从接收的帧中取出</a:t>
              </a:r>
              <a:endParaRPr lang="en-US" altLang="zh-CN" sz="1000" b="1" dirty="0" smtClean="0">
                <a:solidFill>
                  <a:schemeClr val="bg1"/>
                </a:solidFill>
                <a:latin typeface="微软雅黑" pitchFamily="34" charset="-122"/>
                <a:ea typeface="微软雅黑" pitchFamily="34" charset="-122"/>
              </a:endParaRPr>
            </a:p>
            <a:p>
              <a:pPr algn="ctr"/>
              <a:r>
                <a:rPr lang="zh-CN" altLang="en-US" sz="1000" b="1" dirty="0" smtClean="0">
                  <a:solidFill>
                    <a:schemeClr val="bg1"/>
                  </a:solidFill>
                  <a:latin typeface="微软雅黑" pitchFamily="34" charset="-122"/>
                  <a:ea typeface="微软雅黑" pitchFamily="34" charset="-122"/>
                </a:rPr>
                <a:t>目的地址</a:t>
              </a:r>
              <a:endParaRPr lang="zh-CN" altLang="en-US" sz="1000" b="1" dirty="0">
                <a:solidFill>
                  <a:schemeClr val="bg1"/>
                </a:solidFill>
                <a:latin typeface="微软雅黑" pitchFamily="34" charset="-122"/>
                <a:ea typeface="微软雅黑"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向指定接口转发</a:t>
              </a:r>
              <a:endParaRPr lang="zh-CN" altLang="en-US" sz="1000" b="1" dirty="0">
                <a:solidFill>
                  <a:schemeClr val="tx1"/>
                </a:solidFill>
                <a:latin typeface="微软雅黑" pitchFamily="34" charset="-122"/>
                <a:ea typeface="微软雅黑"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a:t>
              </a:r>
              <a:r>
                <a:rPr lang="zh-CN" altLang="en-US" sz="1000" b="1" dirty="0">
                  <a:solidFill>
                    <a:schemeClr val="tx1"/>
                  </a:solidFill>
                  <a:latin typeface="微软雅黑" pitchFamily="34" charset="-122"/>
                  <a:ea typeface="微软雅黑" pitchFamily="34" charset="-122"/>
                </a:rPr>
                <a:t>所有其他</a:t>
              </a:r>
              <a:r>
                <a:rPr lang="zh-CN" altLang="en-US" sz="1000" b="1" dirty="0" smtClean="0">
                  <a:solidFill>
                    <a:schemeClr val="tx1"/>
                  </a:solidFill>
                  <a:latin typeface="微软雅黑" pitchFamily="34" charset="-122"/>
                  <a:ea typeface="微软雅黑" pitchFamily="34" charset="-122"/>
                </a:rPr>
                <a:t>接口</a:t>
              </a:r>
              <a:r>
                <a:rPr lang="zh-CN" altLang="en-US" sz="1000" b="1" dirty="0">
                  <a:solidFill>
                    <a:schemeClr val="tx1"/>
                  </a:solidFill>
                  <a:latin typeface="微软雅黑" pitchFamily="34" charset="-122"/>
                  <a:ea typeface="微软雅黑" pitchFamily="34" charset="-122"/>
                </a:rPr>
                <a:t>转发</a:t>
              </a:r>
              <a:r>
                <a:rPr lang="zh-CN" altLang="en-US" sz="1000" b="1" dirty="0" smtClean="0">
                  <a:solidFill>
                    <a:schemeClr val="tx1"/>
                  </a:solidFill>
                  <a:latin typeface="微软雅黑" pitchFamily="34" charset="-122"/>
                  <a:ea typeface="微软雅黑" pitchFamily="34" charset="-122"/>
                </a:rPr>
                <a:t>（</a:t>
              </a:r>
              <a:r>
                <a:rPr lang="zh-CN" altLang="en-US" sz="1000" b="1" dirty="0">
                  <a:solidFill>
                    <a:schemeClr val="tx1"/>
                  </a:solidFill>
                  <a:latin typeface="微软雅黑" pitchFamily="34" charset="-122"/>
                  <a:ea typeface="微软雅黑" pitchFamily="34" charset="-122"/>
                </a:rPr>
                <a:t>进入的接口除外</a:t>
              </a:r>
              <a:r>
                <a:rPr lang="zh-CN" altLang="en-US" sz="1000" b="1" dirty="0" smtClean="0">
                  <a:solidFill>
                    <a:schemeClr val="tx1"/>
                  </a:solidFill>
                  <a:latin typeface="微软雅黑" pitchFamily="34" charset="-122"/>
                  <a:ea typeface="微软雅黑" pitchFamily="34" charset="-122"/>
                </a:rPr>
                <a:t>）</a:t>
              </a:r>
              <a:endParaRPr lang="zh-CN" altLang="en-US" sz="1000" b="1" dirty="0">
                <a:solidFill>
                  <a:schemeClr val="tx1"/>
                </a:solidFill>
                <a:latin typeface="微软雅黑" pitchFamily="34" charset="-122"/>
                <a:ea typeface="微软雅黑"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其接口与帧进入的接口相同吗？</a:t>
              </a:r>
              <a:endParaRPr lang="zh-CN" altLang="en-US" sz="1000" b="1" dirty="0">
                <a:solidFill>
                  <a:schemeClr val="tx1"/>
                </a:solidFill>
                <a:latin typeface="微软雅黑" pitchFamily="34" charset="-122"/>
                <a:ea typeface="微软雅黑"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丢弃</a:t>
              </a:r>
              <a:endParaRPr lang="zh-CN" altLang="en-US" sz="1400" b="1" dirty="0">
                <a:solidFill>
                  <a:schemeClr val="bg1"/>
                </a:solidFill>
                <a:latin typeface="微软雅黑" pitchFamily="34" charset="-122"/>
                <a:ea typeface="微软雅黑"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开始</a:t>
              </a:r>
              <a:endParaRPr lang="zh-CN" altLang="en-US" sz="1400" b="1" dirty="0">
                <a:solidFill>
                  <a:schemeClr val="tx1"/>
                </a:solidFill>
                <a:latin typeface="微软雅黑" pitchFamily="34" charset="-122"/>
                <a:ea typeface="微软雅黑"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结束</a:t>
              </a:r>
              <a:endParaRPr lang="zh-CN" altLang="en-US" sz="1400" b="1" dirty="0">
                <a:solidFill>
                  <a:schemeClr val="tx1"/>
                </a:solidFill>
                <a:latin typeface="微软雅黑" pitchFamily="34" charset="-122"/>
                <a:ea typeface="微软雅黑"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12469745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solidFill>
                  <a:srgbClr val="0000FF"/>
                </a:solidFill>
                <a:latin typeface="微软雅黑" pitchFamily="34" charset="-122"/>
                <a:ea typeface="微软雅黑" pitchFamily="34" charset="-122"/>
              </a:rPr>
              <a:t>请分析：</a:t>
            </a:r>
            <a:r>
              <a:rPr lang="zh-CN" altLang="en-US" sz="1600" b="1" dirty="0" smtClean="0">
                <a:latin typeface="微软雅黑" pitchFamily="34" charset="-122"/>
                <a:ea typeface="微软雅黑" pitchFamily="34" charset="-122"/>
              </a:rPr>
              <a:t>此时</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S1 </a:t>
            </a:r>
            <a:r>
              <a:rPr lang="zh-CN" altLang="en-US" sz="1600" b="1" dirty="0" smtClean="0">
                <a:latin typeface="微软雅黑" pitchFamily="34" charset="-122"/>
                <a:ea typeface="微软雅黑" pitchFamily="34" charset="-122"/>
              </a:rPr>
              <a:t>和 </a:t>
            </a:r>
            <a:r>
              <a:rPr lang="en-US" altLang="zh-CN" sz="1600" b="1" dirty="0" smtClean="0">
                <a:latin typeface="微软雅黑" pitchFamily="34" charset="-122"/>
                <a:ea typeface="微软雅黑" pitchFamily="34" charset="-122"/>
              </a:rPr>
              <a:t>S2 </a:t>
            </a:r>
            <a:r>
              <a:rPr lang="zh-CN" altLang="en-US" sz="1600" b="1" dirty="0" smtClean="0">
                <a:latin typeface="微软雅黑" pitchFamily="34" charset="-122"/>
                <a:ea typeface="微软雅黑" pitchFamily="34" charset="-122"/>
              </a:rPr>
              <a:t>的</a:t>
            </a:r>
            <a:r>
              <a:rPr lang="zh-CN" altLang="en-US" sz="1600" b="1" dirty="0">
                <a:latin typeface="微软雅黑" pitchFamily="34" charset="-122"/>
                <a:ea typeface="微软雅黑" pitchFamily="34" charset="-122"/>
              </a:rPr>
              <a:t>交换表内容分别是什么？</a:t>
            </a:r>
          </a:p>
        </p:txBody>
      </p:sp>
    </p:spTree>
    <p:extLst>
      <p:ext uri="{BB962C8B-B14F-4D97-AF65-F5344CB8AC3E}">
        <p14:creationId xmlns:p14="http://schemas.microsoft.com/office/powerpoint/2010/main" val="35161989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139" name="组合 57"/>
            <p:cNvGrpSpPr>
              <a:grpSpLocks/>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0" name="组合 58"/>
            <p:cNvGrpSpPr>
              <a:grpSpLocks/>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41" name="组合 61"/>
            <p:cNvGrpSpPr>
              <a:grpSpLocks/>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42" name="组合 64"/>
            <p:cNvGrpSpPr>
              <a:grpSpLocks/>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a:grpSpLocks/>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52" name="组合 61"/>
            <p:cNvGrpSpPr>
              <a:grpSpLocks/>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182" name="组合 57"/>
            <p:cNvGrpSpPr>
              <a:grpSpLocks/>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83" name="组合 58"/>
            <p:cNvGrpSpPr>
              <a:grpSpLocks/>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84" name="组合 61"/>
            <p:cNvGrpSpPr>
              <a:grpSpLocks/>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85" name="组合 64"/>
            <p:cNvGrpSpPr>
              <a:grpSpLocks/>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1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a:grpSpLocks/>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95" name="组合 61"/>
            <p:cNvGrpSpPr>
              <a:grpSpLocks/>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solidFill>
                  <a:srgbClr val="0000FF"/>
                </a:solidFill>
                <a:latin typeface="微软雅黑" pitchFamily="34" charset="-122"/>
                <a:ea typeface="微软雅黑" pitchFamily="34" charset="-122"/>
              </a:rPr>
              <a:t>请分析：</a:t>
            </a:r>
            <a:r>
              <a:rPr lang="zh-CN" altLang="en-US" sz="1600" b="1" dirty="0" smtClean="0">
                <a:latin typeface="微软雅黑" pitchFamily="34" charset="-122"/>
                <a:ea typeface="微软雅黑" pitchFamily="34" charset="-122"/>
              </a:rPr>
              <a:t>此时</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S1 </a:t>
            </a:r>
            <a:r>
              <a:rPr lang="zh-CN" altLang="en-US" sz="1600" b="1" dirty="0" smtClean="0">
                <a:latin typeface="微软雅黑" pitchFamily="34" charset="-122"/>
                <a:ea typeface="微软雅黑" pitchFamily="34" charset="-122"/>
              </a:rPr>
              <a:t>和 </a:t>
            </a:r>
            <a:r>
              <a:rPr lang="en-US" altLang="zh-CN" sz="1600" b="1" dirty="0" smtClean="0">
                <a:latin typeface="微软雅黑" pitchFamily="34" charset="-122"/>
                <a:ea typeface="微软雅黑" pitchFamily="34" charset="-122"/>
              </a:rPr>
              <a:t>S2 </a:t>
            </a:r>
            <a:r>
              <a:rPr lang="zh-CN" altLang="en-US" sz="1600" b="1" dirty="0" smtClean="0">
                <a:latin typeface="微软雅黑" pitchFamily="34" charset="-122"/>
                <a:ea typeface="微软雅黑" pitchFamily="34" charset="-122"/>
              </a:rPr>
              <a:t>的</a:t>
            </a:r>
            <a:r>
              <a:rPr lang="zh-CN" altLang="en-US" sz="1600" b="1" dirty="0">
                <a:latin typeface="微软雅黑" pitchFamily="34" charset="-122"/>
                <a:ea typeface="微软雅黑" pitchFamily="34" charset="-122"/>
              </a:rPr>
              <a:t>交换表内容分别是什么？</a:t>
            </a: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5</a:t>
            </a:r>
            <a:endParaRPr lang="zh-CN" altLang="en-US" sz="1100" b="1" dirty="0">
              <a:latin typeface="微软雅黑" pitchFamily="34" charset="-122"/>
              <a:ea typeface="微软雅黑"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Tree>
    <p:extLst>
      <p:ext uri="{BB962C8B-B14F-4D97-AF65-F5344CB8AC3E}">
        <p14:creationId xmlns:p14="http://schemas.microsoft.com/office/powerpoint/2010/main" val="41492622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存在的问题：</a:t>
            </a:r>
            <a:r>
              <a:rPr lang="zh-CN" altLang="en-US" sz="2000" b="1" dirty="0" smtClean="0">
                <a:solidFill>
                  <a:srgbClr val="FFFF00"/>
                </a:solidFill>
                <a:latin typeface="微软雅黑" pitchFamily="34" charset="-122"/>
                <a:ea typeface="微软雅黑" pitchFamily="34" charset="-122"/>
              </a:rPr>
              <a:t>回路</a:t>
            </a:r>
            <a:endParaRPr lang="fr-FR" altLang="zh-CN" sz="2000" b="1" dirty="0">
              <a:solidFill>
                <a:srgbClr val="FFFF00"/>
              </a:solidFill>
              <a:latin typeface="微软雅黑" pitchFamily="34" charset="-122"/>
              <a:ea typeface="微软雅黑"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080202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00"/>
                </a:solidFill>
                <a:latin typeface="微软雅黑" pitchFamily="34" charset="-122"/>
                <a:ea typeface="微软雅黑" pitchFamily="34" charset="-122"/>
              </a:rPr>
              <a:t>存在的问题：回路</a:t>
            </a:r>
            <a:endParaRPr lang="fr-FR" altLang="zh-CN" sz="2000" b="1"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val="3552785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生成</a:t>
            </a:r>
            <a:r>
              <a:rPr lang="zh-CN" altLang="en-US" sz="2000" b="1" dirty="0">
                <a:solidFill>
                  <a:srgbClr val="C00000"/>
                </a:solidFill>
                <a:latin typeface="微软雅黑" pitchFamily="34" charset="-122"/>
                <a:ea typeface="微软雅黑" pitchFamily="34" charset="-122"/>
              </a:rPr>
              <a:t>树协议 </a:t>
            </a:r>
            <a:r>
              <a:rPr lang="en-US" altLang="zh-CN" sz="2000" b="1" dirty="0">
                <a:solidFill>
                  <a:srgbClr val="C00000"/>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要点：</a:t>
            </a:r>
            <a:endParaRPr lang="zh-CN" altLang="en-US" sz="2000" b="1" dirty="0">
              <a:latin typeface="微软雅黑" pitchFamily="34" charset="-122"/>
              <a:ea typeface="微软雅黑" pitchFamily="34" charset="-122"/>
            </a:endParaRPr>
          </a:p>
          <a:p>
            <a:pPr>
              <a:lnSpc>
                <a:spcPts val="3000"/>
              </a:lnSpc>
              <a:buClr>
                <a:srgbClr val="0070C0"/>
              </a:buClr>
            </a:pPr>
            <a:r>
              <a:rPr lang="zh-CN" altLang="en-US" sz="2000" b="1" dirty="0" smtClean="0">
                <a:solidFill>
                  <a:srgbClr val="CC00CC"/>
                </a:solidFill>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不</a:t>
            </a:r>
            <a:r>
              <a:rPr lang="zh-CN" altLang="en-US" sz="2000" b="1" dirty="0">
                <a:solidFill>
                  <a:srgbClr val="0000FF"/>
                </a:solidFill>
                <a:latin typeface="微软雅黑" pitchFamily="34" charset="-122"/>
                <a:ea typeface="微软雅黑" pitchFamily="34" charset="-122"/>
              </a:rPr>
              <a:t>改变</a:t>
            </a:r>
            <a:r>
              <a:rPr lang="zh-CN" altLang="en-US" sz="2000" b="1" dirty="0">
                <a:latin typeface="微软雅黑" pitchFamily="34" charset="-122"/>
                <a:ea typeface="微软雅黑" pitchFamily="34" charset="-122"/>
              </a:rPr>
              <a:t>网络的实际拓扑，但</a:t>
            </a:r>
            <a:r>
              <a:rPr lang="zh-CN" altLang="en-US" sz="2000" b="1" dirty="0">
                <a:solidFill>
                  <a:srgbClr val="0000FF"/>
                </a:solidFill>
                <a:latin typeface="微软雅黑" pitchFamily="34" charset="-122"/>
                <a:ea typeface="微软雅黑" pitchFamily="34" charset="-122"/>
              </a:rPr>
              <a:t>在逻辑上</a:t>
            </a:r>
            <a:r>
              <a:rPr lang="zh-CN" altLang="en-US" sz="2000" b="1" dirty="0">
                <a:latin typeface="微软雅黑" pitchFamily="34" charset="-122"/>
                <a:ea typeface="微软雅黑" pitchFamily="34" charset="-122"/>
              </a:rPr>
              <a:t>则切断某些链路，使得从一台主机到所有其他主机的路径是</a:t>
            </a:r>
            <a:r>
              <a:rPr lang="zh-CN" altLang="en-US" sz="2000" b="1" dirty="0">
                <a:solidFill>
                  <a:srgbClr val="0000FF"/>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消除回路：使用生成</a:t>
            </a:r>
            <a:r>
              <a:rPr lang="zh-CN" altLang="en-US" sz="2000" b="1" dirty="0">
                <a:solidFill>
                  <a:schemeClr val="bg1"/>
                </a:solidFill>
                <a:latin typeface="微软雅黑" pitchFamily="34" charset="-122"/>
                <a:ea typeface="微软雅黑" pitchFamily="34" charset="-122"/>
              </a:rPr>
              <a:t>树</a:t>
            </a:r>
            <a:r>
              <a:rPr lang="zh-CN" altLang="en-US" sz="2000" b="1" dirty="0" smtClean="0">
                <a:solidFill>
                  <a:schemeClr val="bg1"/>
                </a:solidFill>
                <a:latin typeface="微软雅黑" pitchFamily="34" charset="-122"/>
                <a:ea typeface="微软雅黑" pitchFamily="34" charset="-122"/>
              </a:rPr>
              <a:t>协议（</a:t>
            </a:r>
            <a:r>
              <a:rPr lang="en-US" altLang="zh-CN" sz="2000" b="1" dirty="0" smtClean="0">
                <a:solidFill>
                  <a:schemeClr val="bg1"/>
                </a:solidFill>
                <a:latin typeface="微软雅黑" pitchFamily="34" charset="-122"/>
                <a:ea typeface="微软雅黑" pitchFamily="34" charset="-122"/>
              </a:rPr>
              <a:t>SPT</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headEnd/>
            <a:tailEnd/>
          </a:ln>
          <a:effectLst/>
          <a:extLst/>
        </p:spPr>
        <p:txBody>
          <a:bodyPr wrap="none" anchor="ctr"/>
          <a:lstStyle/>
          <a:p>
            <a:endParaRPr lang="zh-CN" altLang="en-US">
              <a:ea typeface="宋体"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208373749"/>
              </p:ext>
            </p:extLst>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C00000"/>
                    </a:solidFill>
                    <a:latin typeface="微软雅黑" pitchFamily="34" charset="-122"/>
                    <a:ea typeface="微软雅黑" pitchFamily="34" charset="-122"/>
                  </a:rPr>
                  <a:t>交换机</a:t>
                </a:r>
                <a:endParaRPr kumimoji="1" lang="zh-CN" altLang="en-US" sz="1200" b="1" dirty="0">
                  <a:solidFill>
                    <a:srgbClr val="C00000"/>
                  </a:solidFill>
                  <a:latin typeface="微软雅黑" pitchFamily="34" charset="-122"/>
                  <a:ea typeface="微软雅黑"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graphicFrame>
        <p:nvGraphicFramePr>
          <p:cNvPr id="3" name="图示 2"/>
          <p:cNvGraphicFramePr/>
          <p:nvPr>
            <p:extLst>
              <p:ext uri="{D42A27DB-BD31-4B8C-83A1-F6EECF244321}">
                <p14:modId xmlns:p14="http://schemas.microsoft.com/office/powerpoint/2010/main" val="1110434002"/>
              </p:ext>
            </p:extLst>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0339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a:t>
            </a:r>
            <a:r>
              <a:rPr lang="zh-CN" altLang="en-US" sz="1400" b="1" dirty="0">
                <a:latin typeface="微软雅黑" pitchFamily="34" charset="-122"/>
                <a:ea typeface="微软雅黑" pitchFamily="34" charset="-122"/>
              </a:rPr>
              <a:t>交换机</a:t>
            </a:r>
            <a:r>
              <a:rPr lang="zh-CN" altLang="en-US" sz="1400" b="1" dirty="0" smtClean="0">
                <a:latin typeface="微软雅黑" pitchFamily="34" charset="-122"/>
                <a:ea typeface="微软雅黑" pitchFamily="34" charset="-122"/>
              </a:rPr>
              <a:t>的星形以太网</a:t>
            </a:r>
            <a:endParaRPr lang="zh-CN" altLang="en-US" sz="1400" b="1" dirty="0">
              <a:latin typeface="微软雅黑" pitchFamily="34" charset="-122"/>
              <a:ea typeface="微软雅黑" pitchFamily="34" charset="-122"/>
            </a:endParaRP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4"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7"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9"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p>
        </p:txBody>
      </p:sp>
    </p:spTree>
    <p:extLst>
      <p:ext uri="{BB962C8B-B14F-4D97-AF65-F5344CB8AC3E}">
        <p14:creationId xmlns:p14="http://schemas.microsoft.com/office/powerpoint/2010/main" val="36985009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数据链路层协议数据单元：帧</a:t>
            </a:r>
            <a:endParaRPr lang="zh-CN" altLang="en-US" sz="2000" b="1" dirty="0">
              <a:solidFill>
                <a:schemeClr val="bg1"/>
              </a:solidFill>
              <a:ea typeface="微软雅黑" pitchFamily="34" charset="-122"/>
            </a:endParaRP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18505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smtClean="0">
                  <a:latin typeface="微软雅黑" pitchFamily="34" charset="-122"/>
                  <a:ea typeface="微软雅黑" pitchFamily="34" charset="-122"/>
                </a:rPr>
                <a:t>数据链路层</a:t>
              </a:r>
              <a:endParaRPr kumimoji="1" lang="zh-CN" altLang="en-US" sz="1100" b="1" dirty="0">
                <a:latin typeface="微软雅黑" pitchFamily="34" charset="-122"/>
                <a:ea typeface="微软雅黑"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C00000"/>
                  </a:solidFill>
                  <a:latin typeface="微软雅黑" pitchFamily="34" charset="-122"/>
                  <a:ea typeface="微软雅黑" pitchFamily="34" charset="-122"/>
                </a:rPr>
                <a:t>链路</a:t>
              </a:r>
              <a:endParaRPr kumimoji="1" lang="zh-CN" altLang="en-US" sz="1200" b="1" dirty="0">
                <a:solidFill>
                  <a:srgbClr val="C00000"/>
                </a:solidFill>
                <a:latin typeface="微软雅黑" pitchFamily="34" charset="-122"/>
                <a:ea typeface="微软雅黑"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346625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交换机之间的冗余链路形成广播风暴</a:t>
            </a:r>
            <a:endParaRPr lang="zh-CN" altLang="en-US" b="1" dirty="0">
              <a:latin typeface="微软雅黑" pitchFamily="34" charset="-122"/>
              <a:ea typeface="微软雅黑" pitchFamily="34" charset="-122"/>
            </a:endParaRP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34683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安全问题</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smtClean="0">
                <a:solidFill>
                  <a:schemeClr val="tx1"/>
                </a:solidFill>
                <a:latin typeface="微软雅黑" panose="020B0503020204020204" pitchFamily="34" charset="-122"/>
                <a:ea typeface="微软雅黑" panose="020B0503020204020204" pitchFamily="34" charset="-122"/>
              </a:rPr>
              <a:t>交换机每个</a:t>
            </a:r>
            <a:r>
              <a:rPr lang="zh-CN" altLang="en-US" b="1" dirty="0">
                <a:solidFill>
                  <a:schemeClr val="tx1"/>
                </a:solidFill>
                <a:latin typeface="微软雅黑" panose="020B0503020204020204" pitchFamily="34" charset="-122"/>
                <a:ea typeface="微软雅黑" panose="020B0503020204020204" pitchFamily="34" charset="-122"/>
              </a:rPr>
              <a:t>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无法隔离不同部门的通信</a:t>
            </a:r>
            <a:endParaRPr lang="zh-CN" altLang="en-US" b="1" dirty="0">
              <a:latin typeface="微软雅黑" pitchFamily="34" charset="-122"/>
              <a:ea typeface="微软雅黑" pitchFamily="34" charset="-122"/>
            </a:endParaRP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grpSp>
        <p:nvGrpSpPr>
          <p:cNvPr id="55" name="Group 202"/>
          <p:cNvGrpSpPr>
            <a:grpSpLocks/>
          </p:cNvGrpSpPr>
          <p:nvPr/>
        </p:nvGrpSpPr>
        <p:grpSpPr bwMode="auto">
          <a:xfrm>
            <a:off x="2324701" y="3549986"/>
            <a:ext cx="446578" cy="442268"/>
            <a:chOff x="630" y="3200"/>
            <a:chExt cx="627" cy="604"/>
          </a:xfrm>
        </p:grpSpPr>
        <p:sp>
          <p:nvSpPr>
            <p:cNvPr id="56"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0"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1"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2"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3"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64" name="Group 202"/>
          <p:cNvGrpSpPr>
            <a:grpSpLocks/>
          </p:cNvGrpSpPr>
          <p:nvPr/>
        </p:nvGrpSpPr>
        <p:grpSpPr bwMode="auto">
          <a:xfrm>
            <a:off x="6318417" y="2053004"/>
            <a:ext cx="446578" cy="442268"/>
            <a:chOff x="630" y="3200"/>
            <a:chExt cx="627" cy="604"/>
          </a:xfrm>
        </p:grpSpPr>
        <p:sp>
          <p:nvSpPr>
            <p:cNvPr id="65"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9"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0"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1"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2"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pic>
        <p:nvPicPr>
          <p:cNvPr id="99"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8111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 </a:t>
            </a:r>
            <a:r>
              <a:rPr lang="en-US" altLang="zh-CN" sz="2000" b="1" dirty="0" smtClean="0">
                <a:solidFill>
                  <a:schemeClr val="bg1"/>
                </a:solidFill>
                <a:latin typeface="微软雅黑" pitchFamily="34" charset="-122"/>
                <a:ea typeface="微软雅黑" pitchFamily="34" charset="-122"/>
              </a:rPr>
              <a:t>VLAN</a:t>
            </a:r>
            <a:endParaRPr lang="fr-FR" altLang="zh-CN" sz="2000" b="1" dirty="0">
              <a:solidFill>
                <a:schemeClr val="bg1"/>
              </a:solidFill>
              <a:latin typeface="微软雅黑" pitchFamily="34" charset="-122"/>
              <a:ea typeface="微软雅黑"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IEEE </a:t>
            </a:r>
            <a:r>
              <a:rPr lang="en-US" altLang="zh-CN" sz="1900" b="1" dirty="0" smtClean="0">
                <a:solidFill>
                  <a:srgbClr val="0000FF"/>
                </a:solidFill>
                <a:latin typeface="微软雅黑" pitchFamily="34" charset="-122"/>
                <a:ea typeface="微软雅黑" pitchFamily="34" charset="-122"/>
              </a:rPr>
              <a:t>802.1Q </a:t>
            </a:r>
            <a:r>
              <a:rPr lang="zh-CN" altLang="en-US" sz="1900" b="1" dirty="0" smtClean="0">
                <a:latin typeface="微软雅黑" pitchFamily="34" charset="-122"/>
                <a:ea typeface="微软雅黑" pitchFamily="34" charset="-122"/>
              </a:rPr>
              <a:t>对</a:t>
            </a:r>
            <a:r>
              <a:rPr lang="zh-CN" altLang="en-US" sz="1900" b="1" dirty="0">
                <a:latin typeface="微软雅黑" pitchFamily="34" charset="-122"/>
                <a:ea typeface="微软雅黑" pitchFamily="34" charset="-122"/>
              </a:rPr>
              <a:t>虚拟</a:t>
            </a:r>
            <a:r>
              <a:rPr lang="zh-CN" altLang="en-US" sz="1900" b="1" dirty="0" smtClean="0">
                <a:latin typeface="微软雅黑" pitchFamily="34" charset="-122"/>
                <a:ea typeface="微软雅黑" pitchFamily="34" charset="-122"/>
              </a:rPr>
              <a:t>局域网 </a:t>
            </a:r>
            <a:r>
              <a:rPr lang="en-US" altLang="zh-CN" sz="1900" b="1" dirty="0" smtClean="0">
                <a:solidFill>
                  <a:srgbClr val="0000FF"/>
                </a:solidFill>
                <a:latin typeface="微软雅黑" pitchFamily="34" charset="-122"/>
                <a:ea typeface="微软雅黑" pitchFamily="34" charset="-122"/>
              </a:rPr>
              <a:t>VLAN </a:t>
            </a:r>
            <a:r>
              <a:rPr lang="zh-CN" altLang="en-US" sz="1900" b="1" dirty="0" smtClean="0">
                <a:solidFill>
                  <a:srgbClr val="0000FF"/>
                </a:solidFill>
                <a:latin typeface="微软雅黑" pitchFamily="34" charset="-122"/>
                <a:ea typeface="微软雅黑" pitchFamily="34" charset="-122"/>
              </a:rPr>
              <a:t>的</a:t>
            </a:r>
            <a:r>
              <a:rPr lang="zh-CN" altLang="en-US" sz="1900" b="1" dirty="0">
                <a:solidFill>
                  <a:srgbClr val="0000FF"/>
                </a:solidFill>
                <a:latin typeface="微软雅黑" pitchFamily="34" charset="-122"/>
                <a:ea typeface="微软雅黑" pitchFamily="34" charset="-122"/>
              </a:rPr>
              <a:t>定义：</a:t>
            </a:r>
            <a:endParaRPr lang="en-US" altLang="zh-CN" sz="1900" b="1" dirty="0">
              <a:solidFill>
                <a:srgbClr val="0000FF"/>
              </a:solidFill>
              <a:latin typeface="微软雅黑" pitchFamily="34" charset="-122"/>
              <a:ea typeface="微软雅黑" pitchFamily="34" charset="-122"/>
            </a:endParaRPr>
          </a:p>
          <a:p>
            <a:pPr marL="271463">
              <a:lnSpc>
                <a:spcPts val="3000"/>
              </a:lnSpc>
              <a:buClr>
                <a:srgbClr val="0070C0"/>
              </a:buClr>
            </a:pPr>
            <a:r>
              <a:rPr lang="zh-CN" altLang="en-US" sz="1900" b="1" dirty="0" smtClean="0">
                <a:solidFill>
                  <a:srgbClr val="C00000"/>
                </a:solidFill>
                <a:latin typeface="微软雅黑" pitchFamily="34" charset="-122"/>
                <a:ea typeface="微软雅黑" pitchFamily="34" charset="-122"/>
              </a:rPr>
              <a:t>虚拟</a:t>
            </a:r>
            <a:r>
              <a:rPr lang="zh-CN" altLang="en-US" sz="1900" b="1" dirty="0">
                <a:solidFill>
                  <a:srgbClr val="C00000"/>
                </a:solidFill>
                <a:latin typeface="微软雅黑" pitchFamily="34" charset="-122"/>
                <a:ea typeface="微软雅黑" pitchFamily="34" charset="-122"/>
              </a:rPr>
              <a:t>局域网 </a:t>
            </a:r>
            <a:r>
              <a:rPr lang="en-US" altLang="zh-CN" sz="1900" b="1" dirty="0">
                <a:solidFill>
                  <a:srgbClr val="C00000"/>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C00000"/>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smtClean="0">
                <a:solidFill>
                  <a:srgbClr val="FFFF00"/>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并</a:t>
            </a:r>
            <a:r>
              <a:rPr lang="zh-CN" altLang="en-US" sz="2000" b="1" dirty="0" smtClean="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p>
        </p:txBody>
      </p:sp>
    </p:spTree>
    <p:extLst>
      <p:ext uri="{BB962C8B-B14F-4D97-AF65-F5344CB8AC3E}">
        <p14:creationId xmlns:p14="http://schemas.microsoft.com/office/powerpoint/2010/main" val="7314361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itchFamily="34" charset="-122"/>
                <a:ea typeface="微软雅黑" pitchFamily="34" charset="-122"/>
              </a:rPr>
              <a:t>10 </a:t>
            </a:r>
            <a:r>
              <a:rPr lang="zh-CN" altLang="en-US" sz="1400" b="1" dirty="0" smtClean="0">
                <a:solidFill>
                  <a:schemeClr val="bg1"/>
                </a:solidFill>
                <a:latin typeface="微软雅黑" pitchFamily="34" charset="-122"/>
                <a:ea typeface="微软雅黑" pitchFamily="34" charset="-122"/>
              </a:rPr>
              <a:t>台计算机划分为三</a:t>
            </a:r>
            <a:r>
              <a:rPr lang="zh-CN" altLang="en-US" sz="1400" b="1" dirty="0">
                <a:solidFill>
                  <a:schemeClr val="bg1"/>
                </a:solidFill>
                <a:latin typeface="微软雅黑" pitchFamily="34" charset="-122"/>
                <a:ea typeface="微软雅黑" pitchFamily="34" charset="-122"/>
              </a:rPr>
              <a:t>个虚拟</a:t>
            </a:r>
            <a:r>
              <a:rPr lang="zh-CN" altLang="en-US" sz="1400" b="1" dirty="0" smtClean="0">
                <a:solidFill>
                  <a:schemeClr val="bg1"/>
                </a:solidFill>
                <a:latin typeface="微软雅黑" pitchFamily="34" charset="-122"/>
                <a:ea typeface="微软雅黑" pitchFamily="34" charset="-122"/>
              </a:rPr>
              <a:t>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4</a:t>
              </a:r>
              <a:endParaRPr kumimoji="1" lang="en-US" altLang="zh-CN" sz="1200" b="1" dirty="0">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VLAN</a:t>
            </a:r>
            <a:r>
              <a:rPr lang="en-US" altLang="zh-CN" sz="1400" b="1" baseline="-25000" dirty="0" smtClean="0">
                <a:solidFill>
                  <a:schemeClr val="bg1"/>
                </a:solidFill>
                <a:latin typeface="微软雅黑" pitchFamily="34" charset="-122"/>
                <a:ea typeface="微软雅黑" pitchFamily="34" charset="-122"/>
              </a:rPr>
              <a:t>3 </a:t>
            </a:r>
            <a:r>
              <a:rPr lang="zh-CN" altLang="en-US" sz="1400" b="1" dirty="0" smtClean="0">
                <a:solidFill>
                  <a:schemeClr val="bg1"/>
                </a:solidFill>
                <a:latin typeface="微软雅黑" pitchFamily="34" charset="-122"/>
                <a:ea typeface="微软雅黑" pitchFamily="34" charset="-122"/>
              </a:rPr>
              <a:t>是三个不同的广播域。</a:t>
            </a:r>
            <a:endParaRPr lang="zh-CN" altLang="en-US" sz="1400" b="1" dirty="0">
              <a:solidFill>
                <a:schemeClr val="bg1"/>
              </a:solidFill>
              <a:latin typeface="微软雅黑" pitchFamily="34" charset="-122"/>
              <a:ea typeface="微软雅黑"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50565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a:t>
            </a:r>
            <a:r>
              <a:rPr lang="zh-CN" altLang="en-US" sz="1400" b="1" dirty="0" smtClean="0">
                <a:solidFill>
                  <a:schemeClr val="bg1"/>
                </a:solidFill>
                <a:latin typeface="微软雅黑" pitchFamily="34" charset="-122"/>
                <a:ea typeface="微软雅黑" pitchFamily="34" charset="-122"/>
              </a:rPr>
              <a:t>收到其广播</a:t>
            </a:r>
            <a:r>
              <a:rPr lang="zh-CN" altLang="en-US" sz="1400" b="1" dirty="0">
                <a:solidFill>
                  <a:schemeClr val="bg1"/>
                </a:solidFill>
                <a:latin typeface="微软雅黑" pitchFamily="34" charset="-122"/>
                <a:ea typeface="微软雅黑" pitchFamily="34" charset="-122"/>
              </a:rPr>
              <a:t>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1657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itchFamily="34" charset="-122"/>
                <a:ea typeface="微软雅黑" pitchFamily="34" charset="-122"/>
              </a:rPr>
              <a:t>B</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zh-CN" altLang="en-US" sz="1400" b="1" dirty="0" smtClean="0">
                <a:solidFill>
                  <a:schemeClr val="bg1"/>
                </a:solidFill>
                <a:latin typeface="微软雅黑" pitchFamily="34" charset="-122"/>
                <a:ea typeface="微软雅黑" pitchFamily="34" charset="-122"/>
              </a:rPr>
              <a:t>，</a:t>
            </a:r>
            <a:r>
              <a:rPr lang="nl-NL" altLang="zh-CN" sz="1400" b="1" dirty="0" smtClean="0">
                <a:solidFill>
                  <a:schemeClr val="bg1"/>
                </a:solidFill>
                <a:latin typeface="微软雅黑" pitchFamily="34" charset="-122"/>
                <a:ea typeface="微软雅黑" pitchFamily="34" charset="-122"/>
              </a:rPr>
              <a:t>VLAN</a:t>
            </a:r>
            <a:r>
              <a:rPr lang="nl-NL" altLang="zh-CN" sz="1400" b="1" baseline="-25000" dirty="0" smtClean="0">
                <a:solidFill>
                  <a:schemeClr val="bg1"/>
                </a:solidFill>
                <a:latin typeface="微软雅黑" pitchFamily="34" charset="-122"/>
                <a:ea typeface="微软雅黑" pitchFamily="34" charset="-122"/>
              </a:rPr>
              <a:t>1</a:t>
            </a:r>
            <a:r>
              <a:rPr lang="nl-NL" altLang="zh-CN" sz="1400" b="1" dirty="0" smtClean="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C</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等都</a:t>
            </a:r>
            <a:r>
              <a:rPr lang="zh-CN" altLang="en-US" sz="1400" b="1" dirty="0">
                <a:solidFill>
                  <a:schemeClr val="bg1"/>
                </a:solidFill>
                <a:latin typeface="微软雅黑" pitchFamily="34" charset="-122"/>
                <a:ea typeface="微软雅黑" pitchFamily="34" charset="-122"/>
              </a:rPr>
              <a:t>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77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564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虚拟</a:t>
            </a:r>
            <a:r>
              <a:rPr lang="zh-CN" altLang="en-US" sz="2000" b="1" dirty="0">
                <a:latin typeface="微软雅黑" pitchFamily="34" charset="-122"/>
                <a:ea typeface="微软雅黑" pitchFamily="34" charset="-122"/>
              </a:rPr>
              <a:t>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a:t>
            </a:r>
            <a:r>
              <a:rPr lang="zh-CN" altLang="en-US" sz="2000" b="1" dirty="0" smtClean="0">
                <a:latin typeface="微软雅黑" pitchFamily="34" charset="-122"/>
                <a:ea typeface="微软雅黑" pitchFamily="34" charset="-122"/>
              </a:rPr>
              <a:t>以下主要优点：</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简化</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降低</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成本</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安全性</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5277458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交换机</a:t>
            </a:r>
            <a:r>
              <a:rPr lang="zh-CN" altLang="en-US" sz="2000" b="1" dirty="0" smtClean="0">
                <a:latin typeface="微软雅黑" pitchFamily="34" charset="-122"/>
                <a:ea typeface="微软雅黑" pitchFamily="34" charset="-122"/>
              </a:rPr>
              <a:t>端口</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计算机网卡</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类型</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子网地址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高层应用或</a:t>
            </a:r>
            <a:r>
              <a:rPr lang="zh-CN" altLang="en-US" sz="2000" b="1" dirty="0" smtClean="0">
                <a:latin typeface="微软雅黑" pitchFamily="34" charset="-122"/>
                <a:ea typeface="微软雅黑" pitchFamily="34" charset="-122"/>
              </a:rPr>
              <a:t>服务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7546340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a:t>
            </a: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透明</a:t>
            </a:r>
            <a:r>
              <a:rPr lang="zh-CN" altLang="en-US" sz="2000" b="1" dirty="0">
                <a:latin typeface="微软雅黑" pitchFamily="34" charset="-122"/>
                <a:ea typeface="微软雅黑" pitchFamily="34" charset="-122"/>
              </a:rPr>
              <a:t>传输</a:t>
            </a: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差错控制 </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000681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20</a:t>
              </a:r>
              <a:endParaRPr lang="en-US" altLang="zh-CN" sz="1400" b="1" dirty="0">
                <a:latin typeface="微软雅黑" pitchFamily="34" charset="-122"/>
                <a:ea typeface="微软雅黑"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2</a:t>
              </a:r>
              <a:endParaRPr lang="en-US" altLang="zh-CN" sz="1400" b="1" dirty="0">
                <a:solidFill>
                  <a:srgbClr val="3333FF"/>
                </a:solidFill>
                <a:latin typeface="微软雅黑" pitchFamily="34" charset="-122"/>
                <a:ea typeface="微软雅黑"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4</a:t>
              </a:r>
              <a:endParaRPr lang="en-US" altLang="zh-CN" sz="1400" b="1" dirty="0">
                <a:solidFill>
                  <a:srgbClr val="3333FF"/>
                </a:solidFill>
                <a:latin typeface="微软雅黑" pitchFamily="34" charset="-122"/>
                <a:ea typeface="微软雅黑"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6</a:t>
              </a:r>
              <a:endParaRPr lang="en-US" altLang="zh-CN" sz="1400" b="1" dirty="0">
                <a:solidFill>
                  <a:srgbClr val="3333FF"/>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064403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a:t>
            </a:r>
            <a:r>
              <a:rPr lang="zh-CN" altLang="en-US" sz="2000" b="1" dirty="0" smtClean="0">
                <a:solidFill>
                  <a:schemeClr val="bg1"/>
                </a:solidFill>
                <a:latin typeface="微软雅黑" pitchFamily="34" charset="-122"/>
                <a:ea typeface="微软雅黑" pitchFamily="34" charset="-122"/>
              </a:rPr>
              <a:t>的 </a:t>
            </a:r>
            <a:r>
              <a:rPr lang="en-US" altLang="zh-CN" sz="2000" b="1" dirty="0" smtClean="0">
                <a:solidFill>
                  <a:schemeClr val="bg1"/>
                </a:solidFill>
                <a:latin typeface="微软雅黑" pitchFamily="34" charset="-122"/>
                <a:ea typeface="微软雅黑" pitchFamily="34" charset="-122"/>
              </a:rPr>
              <a:t>MAC </a:t>
            </a:r>
            <a:r>
              <a:rPr lang="zh-CN" altLang="en-US" sz="2000" b="1" dirty="0" smtClean="0">
                <a:solidFill>
                  <a:schemeClr val="bg1"/>
                </a:solidFill>
                <a:latin typeface="微软雅黑" pitchFamily="34" charset="-122"/>
                <a:ea typeface="微软雅黑" pitchFamily="34" charset="-122"/>
              </a:rPr>
              <a:t>地址</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a:t>
            </a:r>
            <a:r>
              <a:rPr lang="zh-CN" altLang="en-US" sz="2000" b="1" dirty="0">
                <a:latin typeface="微软雅黑" pitchFamily="34" charset="-122"/>
                <a:ea typeface="微软雅黑" pitchFamily="34" charset="-122"/>
              </a:rPr>
              <a:t>用户计算机</a:t>
            </a:r>
            <a:r>
              <a:rPr lang="zh-CN" altLang="en-US" sz="2000" b="1" dirty="0" smtClean="0">
                <a:latin typeface="微软雅黑" pitchFamily="34" charset="-122"/>
                <a:ea typeface="微软雅黑" pitchFamily="34" charset="-122"/>
              </a:rPr>
              <a:t>的 </a:t>
            </a:r>
            <a:r>
              <a:rPr lang="en-US" altLang="zh-CN" sz="2000" b="1" dirty="0" smtClean="0">
                <a:solidFill>
                  <a:srgbClr val="C00000"/>
                </a:solidFill>
                <a:latin typeface="微软雅黑" pitchFamily="34" charset="-122"/>
                <a:ea typeface="微软雅黑" pitchFamily="34" charset="-122"/>
              </a:rPr>
              <a:t>MAC </a:t>
            </a:r>
            <a:r>
              <a:rPr lang="zh-CN" altLang="en-US" sz="2000" b="1" dirty="0" smtClean="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a:t>
            </a:r>
            <a:r>
              <a:rPr lang="zh-CN" altLang="en-US" sz="2000" b="1" dirty="0" smtClean="0">
                <a:latin typeface="微软雅黑" pitchFamily="34" charset="-122"/>
                <a:ea typeface="微软雅黑" pitchFamily="34" charset="-122"/>
              </a:rPr>
              <a:t>移动。</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缺点：</a:t>
            </a:r>
            <a:r>
              <a:rPr lang="zh-CN" altLang="en-US" sz="2000" b="1" dirty="0" smtClean="0">
                <a:latin typeface="微软雅黑" pitchFamily="34" charset="-122"/>
                <a:ea typeface="微软雅黑" pitchFamily="34" charset="-122"/>
              </a:rPr>
              <a:t>需要</a:t>
            </a:r>
            <a:r>
              <a:rPr lang="zh-CN" altLang="en-US" sz="2000" b="1" dirty="0">
                <a:latin typeface="微软雅黑" pitchFamily="34" charset="-122"/>
                <a:ea typeface="微软雅黑" pitchFamily="34" charset="-122"/>
              </a:rPr>
              <a:t>输入和管理大量</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地址。如果</a:t>
            </a:r>
            <a:r>
              <a:rPr lang="zh-CN" altLang="en-US" sz="2000" b="1" dirty="0">
                <a:latin typeface="微软雅黑" pitchFamily="34" charset="-122"/>
                <a:ea typeface="微软雅黑" pitchFamily="34" charset="-122"/>
              </a:rPr>
              <a:t>用户</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r>
              <a:rPr lang="zh-CN" altLang="en-US" sz="2000" b="1" dirty="0">
                <a:latin typeface="微软雅黑" pitchFamily="34" charset="-122"/>
                <a:ea typeface="微软雅黑" pitchFamily="34" charset="-122"/>
              </a:rPr>
              <a:t>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080910103"/>
              </p:ext>
            </p:extLst>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val="20000"/>
                    </a:ext>
                  </a:extLst>
                </a:gridCol>
                <a:gridCol w="938244">
                  <a:extLst>
                    <a:ext uri="{9D8B030D-6E8A-4147-A177-3AD203B41FA5}">
                      <a16:colId xmlns:a16="http://schemas.microsoft.com/office/drawing/2014/main" val="20001"/>
                    </a:ext>
                  </a:extLst>
                </a:gridCol>
              </a:tblGrid>
              <a:tr h="255185">
                <a:tc>
                  <a:txBody>
                    <a:bodyPr/>
                    <a:lstStyle/>
                    <a:p>
                      <a:pPr algn="ctr"/>
                      <a:r>
                        <a:rPr lang="en-US" altLang="zh-CN" sz="1400" b="1" dirty="0" smtClean="0">
                          <a:solidFill>
                            <a:schemeClr val="tx1"/>
                          </a:solidFill>
                          <a:latin typeface="微软雅黑" pitchFamily="34" charset="-122"/>
                          <a:ea typeface="微软雅黑" pitchFamily="34" charset="-122"/>
                        </a:rPr>
                        <a:t>MAC </a:t>
                      </a:r>
                      <a:r>
                        <a:rPr lang="zh-CN" altLang="en-US" sz="1400" b="1" dirty="0" smtClean="0">
                          <a:solidFill>
                            <a:schemeClr val="tx1"/>
                          </a:solidFill>
                          <a:latin typeface="微软雅黑" pitchFamily="34" charset="-122"/>
                          <a:ea typeface="微软雅黑" pitchFamily="34" charset="-122"/>
                        </a:rPr>
                        <a:t>地址</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00-15-F5-CC-C8-14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C0-AB-D5-00-18-F4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C0-C5-18-DE-BC-E6</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0651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a:t>
            </a:r>
            <a:r>
              <a:rPr lang="zh-CN" altLang="en-US" sz="2000" b="1" dirty="0" smtClean="0">
                <a:solidFill>
                  <a:srgbClr val="C00000"/>
                </a:solidFill>
                <a:latin typeface="微软雅黑" pitchFamily="34" charset="-122"/>
                <a:ea typeface="微软雅黑" pitchFamily="34" charset="-122"/>
              </a:rPr>
              <a:t>“类型”</a:t>
            </a:r>
            <a:r>
              <a:rPr lang="zh-CN" altLang="en-US" sz="2000" b="1" dirty="0" smtClean="0">
                <a:latin typeface="微软雅黑" pitchFamily="34" charset="-122"/>
                <a:ea typeface="微软雅黑" pitchFamily="34" charset="-122"/>
              </a:rPr>
              <a:t>确定</a:t>
            </a:r>
            <a:r>
              <a:rPr lang="zh-CN" altLang="en-US" sz="2000" b="1" dirty="0">
                <a:latin typeface="微软雅黑" pitchFamily="34" charset="-122"/>
                <a:ea typeface="微软雅黑" pitchFamily="34" charset="-122"/>
              </a:rPr>
              <a:t>该类型的</a:t>
            </a:r>
            <a:r>
              <a:rPr lang="zh-CN" altLang="en-US" sz="2000" b="1" dirty="0" smtClean="0">
                <a:latin typeface="微软雅黑" pitchFamily="34" charset="-122"/>
                <a:ea typeface="微软雅黑" pitchFamily="34" charset="-122"/>
              </a:rPr>
              <a:t>协议属于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55036009"/>
              </p:ext>
            </p:extLst>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smtClean="0">
                          <a:solidFill>
                            <a:schemeClr val="tx1"/>
                          </a:solidFill>
                          <a:latin typeface="微软雅黑" pitchFamily="34" charset="-122"/>
                          <a:ea typeface="微软雅黑" pitchFamily="34" charset="-122"/>
                        </a:rPr>
                        <a:t>“类型”</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IP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IPX</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24711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基于 </a:t>
            </a:r>
            <a:r>
              <a:rPr lang="en-US" altLang="zh-CN" sz="2000" b="1" dirty="0" smtClean="0">
                <a:solidFill>
                  <a:schemeClr val="bg1"/>
                </a:solidFill>
                <a:latin typeface="微软雅黑" pitchFamily="34" charset="-122"/>
                <a:ea typeface="微软雅黑" pitchFamily="34" charset="-122"/>
              </a:rPr>
              <a:t>IP </a:t>
            </a:r>
            <a:r>
              <a:rPr lang="zh-CN" altLang="en-US" sz="2000" b="1" dirty="0" smtClean="0">
                <a:solidFill>
                  <a:schemeClr val="bg1"/>
                </a:solidFill>
                <a:latin typeface="微软雅黑" pitchFamily="34" charset="-122"/>
                <a:ea typeface="微软雅黑" pitchFamily="34" charset="-122"/>
              </a:rPr>
              <a:t>子网</a:t>
            </a:r>
            <a:r>
              <a:rPr lang="zh-CN" altLang="en-US" sz="2000" b="1" dirty="0">
                <a:solidFill>
                  <a:schemeClr val="bg1"/>
                </a:solidFill>
                <a:latin typeface="微软雅黑" pitchFamily="34" charset="-122"/>
                <a:ea typeface="微软雅黑" pitchFamily="34" charset="-122"/>
              </a:rPr>
              <a:t>地址的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a:t>
            </a:r>
            <a:r>
              <a:rPr lang="zh-CN" altLang="en-US" sz="2000" b="1" dirty="0" smtClean="0">
                <a:solidFill>
                  <a:srgbClr val="C00000"/>
                </a:solidFill>
                <a:latin typeface="微软雅黑" pitchFamily="34" charset="-122"/>
                <a:ea typeface="微软雅黑" pitchFamily="34" charset="-122"/>
              </a:rPr>
              <a:t>“类型”</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a:t>
            </a:r>
            <a:r>
              <a:rPr lang="zh-CN" altLang="en-US" sz="2000" b="1" dirty="0">
                <a:latin typeface="微软雅黑" pitchFamily="34" charset="-122"/>
                <a:ea typeface="微软雅黑" pitchFamily="34" charset="-122"/>
              </a:rPr>
              <a:t>首部中的</a:t>
            </a:r>
            <a:r>
              <a:rPr lang="zh-CN" altLang="en-US" sz="2000" b="1" dirty="0" smtClean="0">
                <a:solidFill>
                  <a:srgbClr val="C00000"/>
                </a:solidFill>
                <a:latin typeface="微软雅黑" pitchFamily="34" charset="-122"/>
                <a:ea typeface="微软雅黑" pitchFamily="34" charset="-122"/>
              </a:rPr>
              <a:t>源 </a:t>
            </a:r>
            <a:r>
              <a:rPr lang="en-US" altLang="zh-CN" sz="2000" b="1" dirty="0" smtClean="0">
                <a:solidFill>
                  <a:srgbClr val="C00000"/>
                </a:solidFill>
                <a:latin typeface="微软雅黑" pitchFamily="34" charset="-122"/>
                <a:ea typeface="微软雅黑" pitchFamily="34" charset="-122"/>
              </a:rPr>
              <a:t>IP </a:t>
            </a:r>
            <a:r>
              <a:rPr lang="zh-CN" altLang="en-US" sz="2000" b="1" dirty="0" smtClean="0">
                <a:solidFill>
                  <a:srgbClr val="C00000"/>
                </a:solidFill>
                <a:latin typeface="微软雅黑" pitchFamily="34" charset="-122"/>
                <a:ea typeface="微软雅黑" pitchFamily="34" charset="-122"/>
              </a:rPr>
              <a:t>地址</a:t>
            </a:r>
            <a:r>
              <a:rPr lang="zh-CN" altLang="en-US" sz="2000" b="1" dirty="0" smtClean="0">
                <a:latin typeface="微软雅黑" pitchFamily="34" charset="-122"/>
                <a:ea typeface="微软雅黑" pitchFamily="34" charset="-122"/>
              </a:rPr>
              <a:t>字段</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该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192.168.1.0/24</a:t>
              </a:r>
              <a:endParaRPr lang="en-US" altLang="zh-CN" sz="12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192.168.2.0/24</a:t>
              </a:r>
              <a:endParaRPr lang="en-US" altLang="zh-CN" sz="12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3093952734"/>
              </p:ext>
            </p:extLst>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en-US" altLang="zh-CN" sz="1400" b="1" dirty="0" smtClean="0">
                          <a:solidFill>
                            <a:schemeClr val="tx1"/>
                          </a:solidFill>
                          <a:latin typeface="微软雅黑" pitchFamily="34" charset="-122"/>
                          <a:ea typeface="微软雅黑" pitchFamily="34" charset="-122"/>
                        </a:rPr>
                        <a:t>IP </a:t>
                      </a:r>
                      <a:r>
                        <a:rPr lang="zh-CN" altLang="en-US" sz="1400" b="1" dirty="0" smtClean="0">
                          <a:solidFill>
                            <a:schemeClr val="tx1"/>
                          </a:solidFill>
                          <a:latin typeface="微软雅黑" pitchFamily="34" charset="-122"/>
                          <a:ea typeface="微软雅黑" pitchFamily="34" charset="-122"/>
                        </a:rPr>
                        <a:t>子网</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192.168.1.0/24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192.168.2.0/24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94660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根据高层</a:t>
            </a:r>
            <a:r>
              <a:rPr lang="zh-CN" altLang="en-US" sz="2000" b="1" dirty="0">
                <a:latin typeface="微软雅黑" pitchFamily="34" charset="-122"/>
                <a:ea typeface="微软雅黑" pitchFamily="34" charset="-122"/>
              </a:rPr>
              <a:t>应用或</a:t>
            </a:r>
            <a:r>
              <a:rPr lang="zh-CN" altLang="en-US" sz="2000" b="1" dirty="0" smtClean="0">
                <a:latin typeface="微软雅黑" pitchFamily="34" charset="-122"/>
                <a:ea typeface="微软雅黑" pitchFamily="34" charset="-122"/>
              </a:rPr>
              <a:t>服务</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或者</a:t>
            </a:r>
            <a:r>
              <a:rPr lang="zh-CN" altLang="en-US" sz="2000" b="1" dirty="0">
                <a:latin typeface="微软雅黑" pitchFamily="34" charset="-122"/>
                <a:ea typeface="微软雅黑" pitchFamily="34" charset="-122"/>
              </a:rPr>
              <a:t>它们的组合划分虚拟局域网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a:t>
            </a:r>
            <a:r>
              <a:rPr lang="zh-CN" altLang="en-US" sz="2000" b="1" dirty="0" smtClean="0">
                <a:latin typeface="微软雅黑" pitchFamily="34" charset="-122"/>
                <a:ea typeface="微软雅黑" pitchFamily="34" charset="-122"/>
              </a:rPr>
              <a:t>灵活，但更加复杂。</a:t>
            </a:r>
            <a:endParaRPr lang="en-US" altLang="zh-CN" sz="2000" b="1" dirty="0" smtClean="0">
              <a:latin typeface="微软雅黑" pitchFamily="34" charset="-122"/>
              <a:ea typeface="微软雅黑"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FTP</a:t>
              </a:r>
            </a:p>
            <a:p>
              <a:pPr algn="ctr"/>
              <a:r>
                <a:rPr lang="zh-CN" altLang="en-US" sz="1400" b="1" dirty="0" smtClean="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TELNET</a:t>
              </a:r>
            </a:p>
            <a:p>
              <a:pPr algn="ctr"/>
              <a:r>
                <a:rPr lang="zh-CN" altLang="en-US" sz="1400" b="1" dirty="0" smtClean="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1282995454"/>
              </p:ext>
            </p:extLst>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smtClean="0">
                          <a:solidFill>
                            <a:schemeClr val="tx1"/>
                          </a:solidFill>
                          <a:latin typeface="微软雅黑" pitchFamily="34" charset="-122"/>
                          <a:ea typeface="微软雅黑" pitchFamily="34" charset="-122"/>
                        </a:rPr>
                        <a:t>应用</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FTP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TELNET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10485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smtClean="0">
                <a:latin typeface="微软雅黑" pitchFamily="34" charset="-122"/>
                <a:ea typeface="微软雅黑" pitchFamily="34" charset="-122"/>
              </a:rPr>
              <a:t>标准以太网帧插入 </a:t>
            </a:r>
            <a:r>
              <a:rPr lang="en-US" altLang="zh-CN" sz="1600" b="1" dirty="0" smtClean="0">
                <a:latin typeface="微软雅黑" pitchFamily="34" charset="-122"/>
                <a:ea typeface="微软雅黑" pitchFamily="34" charset="-122"/>
              </a:rPr>
              <a:t>4 </a:t>
            </a:r>
            <a:r>
              <a:rPr lang="zh-CN" altLang="en-US" sz="1600" b="1" dirty="0" smtClean="0">
                <a:latin typeface="微软雅黑" pitchFamily="34" charset="-122"/>
                <a:ea typeface="微软雅黑" pitchFamily="34" charset="-122"/>
              </a:rPr>
              <a:t>字节的 </a:t>
            </a:r>
            <a:r>
              <a:rPr lang="en-US" altLang="zh-CN" sz="1600" b="1" dirty="0" smtClean="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smtClean="0">
                <a:latin typeface="微软雅黑" pitchFamily="34" charset="-122"/>
                <a:ea typeface="微软雅黑" pitchFamily="34" charset="-122"/>
              </a:rPr>
              <a:t>帧（或</a:t>
            </a:r>
            <a:r>
              <a:rPr lang="zh-CN" altLang="en-US" sz="1600" b="1" dirty="0">
                <a:solidFill>
                  <a:srgbClr val="C00000"/>
                </a:solidFill>
                <a:latin typeface="微软雅黑" pitchFamily="34" charset="-122"/>
                <a:ea typeface="微软雅黑" pitchFamily="34" charset="-122"/>
              </a:rPr>
              <a:t>带标记</a:t>
            </a:r>
            <a:r>
              <a:rPr lang="zh-CN" altLang="en-US" sz="1600" b="1" dirty="0">
                <a:latin typeface="微软雅黑" pitchFamily="34" charset="-122"/>
                <a:ea typeface="微软雅黑" pitchFamily="34" charset="-122"/>
              </a:rPr>
              <a:t>的以太网</a:t>
            </a:r>
            <a:r>
              <a:rPr lang="zh-CN" altLang="en-US" sz="1600" b="1" dirty="0" smtClean="0">
                <a:latin typeface="微软雅黑" pitchFamily="34" charset="-122"/>
                <a:ea typeface="微软雅黑" pitchFamily="34" charset="-122"/>
              </a:rPr>
              <a:t>帧）</a:t>
            </a:r>
            <a:endParaRPr lang="zh-CN" altLang="en-US" sz="1600" b="1" dirty="0">
              <a:latin typeface="微软雅黑" pitchFamily="34" charset="-122"/>
              <a:ea typeface="微软雅黑" pitchFamily="34" charset="-122"/>
            </a:endParaRP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lnSpc>
                      <a:spcPct val="80000"/>
                    </a:lnSpc>
                  </a:pPr>
                  <a:r>
                    <a:rPr kumimoji="1" lang="en-US" altLang="zh-CN" sz="1100" b="1" dirty="0" smtClean="0">
                      <a:latin typeface="微软雅黑" pitchFamily="34" charset="-122"/>
                      <a:ea typeface="微软雅黑" pitchFamily="34" charset="-122"/>
                    </a:rPr>
                    <a:t>MAC</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itchFamily="34" charset="-122"/>
                      <a:ea typeface="微软雅黑" pitchFamily="34" charset="-122"/>
                    </a:rPr>
                    <a:t>VLAN </a:t>
                  </a:r>
                  <a:r>
                    <a:rPr lang="zh-CN" altLang="zh-CN" sz="1200" b="1" dirty="0" smtClean="0">
                      <a:solidFill>
                        <a:srgbClr val="C00000"/>
                      </a:solidFill>
                      <a:latin typeface="微软雅黑" pitchFamily="34" charset="-122"/>
                      <a:ea typeface="微软雅黑" pitchFamily="34" charset="-122"/>
                    </a:rPr>
                    <a:t>标识符</a:t>
                  </a:r>
                  <a:r>
                    <a:rPr lang="en-US" altLang="zh-CN" sz="1200" b="1" dirty="0" smtClean="0">
                      <a:solidFill>
                        <a:srgbClr val="C00000"/>
                      </a:solidFill>
                      <a:latin typeface="微软雅黑" pitchFamily="34" charset="-122"/>
                      <a:ea typeface="微软雅黑" pitchFamily="34" charset="-122"/>
                    </a:rPr>
                    <a:t> </a:t>
                  </a:r>
                  <a:r>
                    <a:rPr kumimoji="1" lang="en-US" altLang="zh-CN" sz="1200" b="1" dirty="0" smtClean="0">
                      <a:latin typeface="微软雅黑" pitchFamily="34" charset="-122"/>
                      <a:ea typeface="微软雅黑" pitchFamily="34" charset="-122"/>
                    </a:rPr>
                    <a:t>12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p>
                <a:p>
                  <a:pPr algn="ctr" defTabSz="762000"/>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最多允许 </a:t>
                  </a:r>
                  <a:r>
                    <a:rPr kumimoji="1" lang="en-US" altLang="zh-CN" sz="1200" b="1" dirty="0" smtClean="0">
                      <a:latin typeface="微软雅黑" pitchFamily="34" charset="-122"/>
                      <a:ea typeface="微软雅黑" pitchFamily="34" charset="-122"/>
                    </a:rPr>
                    <a:t>4096 </a:t>
                  </a:r>
                  <a:r>
                    <a:rPr kumimoji="1" lang="zh-CN" altLang="en-US" sz="1200" b="1" dirty="0" smtClean="0">
                      <a:latin typeface="微软雅黑" pitchFamily="34" charset="-122"/>
                      <a:ea typeface="微软雅黑" pitchFamily="34" charset="-122"/>
                    </a:rPr>
                    <a:t>个 </a:t>
                  </a:r>
                  <a:r>
                    <a:rPr kumimoji="1" lang="en-US" altLang="zh-CN" sz="1200" b="1" dirty="0" smtClean="0">
                      <a:latin typeface="微软雅黑" pitchFamily="34" charset="-122"/>
                      <a:ea typeface="微软雅黑" pitchFamily="34" charset="-122"/>
                    </a:rPr>
                    <a:t>VLAN)</a:t>
                  </a:r>
                  <a:endParaRPr kumimoji="1" lang="en-US" altLang="zh-CN" sz="1200" b="1" dirty="0">
                    <a:latin typeface="微软雅黑" pitchFamily="34" charset="-122"/>
                    <a:ea typeface="微软雅黑"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itchFamily="34" charset="-122"/>
                      <a:ea typeface="微软雅黑" pitchFamily="34" charset="-122"/>
                    </a:rPr>
                    <a:t>用户优先级 </a:t>
                  </a:r>
                  <a:r>
                    <a:rPr kumimoji="1" lang="en-US" altLang="zh-CN" sz="1200" b="1" dirty="0" smtClean="0">
                      <a:latin typeface="微软雅黑" pitchFamily="34" charset="-122"/>
                      <a:ea typeface="微软雅黑" pitchFamily="34" charset="-122"/>
                    </a:rPr>
                    <a:t>3 </a:t>
                  </a:r>
                  <a:r>
                    <a:rPr kumimoji="1" lang="zh-CN" altLang="en-US" sz="1200" b="1" dirty="0" smtClean="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CFI </a:t>
                  </a:r>
                  <a:r>
                    <a:rPr kumimoji="1" lang="en-US" altLang="zh-CN" sz="1200" b="1" dirty="0" smtClean="0">
                      <a:latin typeface="微软雅黑" pitchFamily="34" charset="-122"/>
                      <a:ea typeface="微软雅黑" pitchFamily="34" charset="-122"/>
                    </a:rPr>
                    <a:t>) 1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endParaRPr kumimoji="1" lang="en-US" altLang="zh-CN" sz="1200" b="1" dirty="0">
                    <a:latin typeface="微软雅黑" pitchFamily="34" charset="-122"/>
                    <a:ea typeface="微软雅黑"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smtClean="0">
                        <a:latin typeface="微软雅黑" pitchFamily="34" charset="-122"/>
                        <a:ea typeface="微软雅黑" pitchFamily="34" charset="-122"/>
                      </a:rPr>
                      <a:t>802.1Q </a:t>
                    </a:r>
                    <a:r>
                      <a:rPr lang="zh-CN" altLang="en-US" sz="1200" b="1" dirty="0" smtClean="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a:t>
                    </a:r>
                    <a:r>
                      <a:rPr kumimoji="1" lang="en-US" altLang="zh-CN" sz="900" b="1" dirty="0" smtClean="0">
                        <a:latin typeface="微软雅黑" pitchFamily="34" charset="-122"/>
                        <a:ea typeface="微软雅黑" pitchFamily="34" charset="-122"/>
                      </a:rPr>
                      <a:t>1 </a:t>
                    </a:r>
                    <a:r>
                      <a:rPr kumimoji="1" lang="en-US" altLang="zh-CN" sz="900" b="1" dirty="0">
                        <a:latin typeface="微软雅黑" pitchFamily="34" charset="-122"/>
                        <a:ea typeface="微软雅黑" pitchFamily="34" charset="-122"/>
                      </a:rPr>
                      <a:t>0 0 0 0 0 0 1  0 0 0 0 0 0 0 </a:t>
                    </a:r>
                    <a:r>
                      <a:rPr kumimoji="1" lang="en-US" altLang="zh-CN" sz="900" b="1" dirty="0" smtClean="0">
                        <a:latin typeface="微软雅黑" pitchFamily="34" charset="-122"/>
                        <a:ea typeface="微软雅黑" pitchFamily="34" charset="-122"/>
                      </a:rPr>
                      <a:t>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smtClean="0">
                  <a:latin typeface="微软雅黑" pitchFamily="34" charset="-122"/>
                  <a:ea typeface="微软雅黑" pitchFamily="34" charset="-122"/>
                </a:rPr>
                <a:t>以太网</a:t>
              </a:r>
              <a:r>
                <a:rPr lang="en-US" altLang="zh-CN" sz="1200" b="1" dirty="0" smtClean="0">
                  <a:latin typeface="微软雅黑" pitchFamily="34" charset="-122"/>
                  <a:ea typeface="微软雅黑" pitchFamily="34" charset="-122"/>
                </a:rPr>
                <a:t> MAC </a:t>
              </a:r>
              <a:r>
                <a:rPr lang="zh-CN" altLang="en-US" sz="1200" b="1" dirty="0" smtClean="0">
                  <a:latin typeface="微软雅黑" pitchFamily="34" charset="-122"/>
                  <a:ea typeface="微软雅黑" pitchFamily="34" charset="-122"/>
                </a:rPr>
                <a:t>帧</a:t>
              </a:r>
              <a:r>
                <a:rPr lang="zh-CN" altLang="zh-CN" sz="1200" b="1" dirty="0" smtClean="0">
                  <a:latin typeface="微软雅黑" pitchFamily="34" charset="-122"/>
                  <a:ea typeface="微软雅黑" pitchFamily="34" charset="-122"/>
                </a:rPr>
                <a:t>的</a:t>
              </a:r>
              <a:r>
                <a:rPr lang="zh-CN" altLang="zh-CN" sz="1200" b="1" dirty="0">
                  <a:latin typeface="微软雅黑" pitchFamily="34" charset="-122"/>
                  <a:ea typeface="微软雅黑" pitchFamily="34" charset="-122"/>
                </a:rPr>
                <a:t>最大帧长从原来</a:t>
              </a:r>
              <a:r>
                <a:rPr lang="zh-CN" altLang="zh-CN" sz="1200" b="1" dirty="0" smtClean="0">
                  <a:latin typeface="微软雅黑" pitchFamily="34" charset="-122"/>
                  <a:ea typeface="微软雅黑" pitchFamily="34" charset="-122"/>
                </a:rPr>
                <a:t>的</a:t>
              </a:r>
              <a:r>
                <a:rPr lang="en-US" altLang="zh-CN" sz="1200" b="1" dirty="0" smtClean="0">
                  <a:latin typeface="微软雅黑" pitchFamily="34" charset="-122"/>
                  <a:ea typeface="微软雅黑" pitchFamily="34" charset="-122"/>
                </a:rPr>
                <a:t> 1518 </a:t>
              </a:r>
              <a:r>
                <a:rPr lang="zh-CN" altLang="zh-CN" sz="1200" b="1" dirty="0" smtClean="0">
                  <a:latin typeface="微软雅黑" pitchFamily="34" charset="-122"/>
                  <a:ea typeface="微软雅黑" pitchFamily="34" charset="-122"/>
                </a:rPr>
                <a:t>字节变为</a:t>
              </a:r>
              <a:r>
                <a:rPr lang="en-US" altLang="zh-CN" sz="1200" b="1" dirty="0" smtClean="0">
                  <a:latin typeface="微软雅黑" pitchFamily="34" charset="-122"/>
                  <a:ea typeface="微软雅黑" pitchFamily="34" charset="-122"/>
                </a:rPr>
                <a:t> 1522 </a:t>
              </a:r>
              <a:r>
                <a:rPr lang="zh-CN" altLang="zh-CN" sz="1200" b="1" dirty="0" smtClean="0">
                  <a:latin typeface="微软雅黑" pitchFamily="34" charset="-122"/>
                  <a:ea typeface="微软雅黑" pitchFamily="34" charset="-122"/>
                </a:rPr>
                <a:t>字节</a:t>
              </a:r>
              <a:r>
                <a:rPr lang="zh-CN" altLang="en-US" sz="1200" b="1" dirty="0" smtClean="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itchFamily="34" charset="-122"/>
                  <a:ea typeface="微软雅黑" pitchFamily="34" charset="-122"/>
                </a:rPr>
                <a:t>带标记的以太网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itchFamily="34" charset="-122"/>
                    <a:ea typeface="微软雅黑" pitchFamily="34" charset="-122"/>
                  </a:rPr>
                  <a:t>标准的以太网帧</a:t>
                </a:r>
                <a:endParaRPr lang="zh-CN" altLang="en-US" sz="1200" b="1" dirty="0">
                  <a:solidFill>
                    <a:srgbClr val="0000CC"/>
                  </a:solidFill>
                  <a:latin typeface="微软雅黑" pitchFamily="34" charset="-122"/>
                  <a:ea typeface="微软雅黑" pitchFamily="34" charset="-122"/>
                </a:endParaRP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交换机 </a:t>
              </a:r>
              <a:r>
                <a:rPr lang="en-US" altLang="zh-CN" sz="1200" b="1" dirty="0" smtClean="0">
                  <a:latin typeface="微软雅黑" pitchFamily="34" charset="-122"/>
                  <a:ea typeface="微软雅黑" pitchFamily="34" charset="-122"/>
                </a:rPr>
                <a:t>#1</a:t>
              </a:r>
              <a:endParaRPr lang="zh-CN" altLang="en-US" sz="1200" b="1" dirty="0">
                <a:latin typeface="微软雅黑" pitchFamily="34" charset="-122"/>
                <a:ea typeface="微软雅黑"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交换机 </a:t>
              </a:r>
              <a:r>
                <a:rPr lang="en-US" altLang="zh-CN" sz="1200" b="1" dirty="0" smtClean="0">
                  <a:latin typeface="微软雅黑" pitchFamily="34" charset="-122"/>
                  <a:ea typeface="微软雅黑" pitchFamily="34" charset="-122"/>
                </a:rPr>
                <a:t>#2</a:t>
              </a:r>
              <a:endParaRPr lang="zh-CN" altLang="en-US" sz="1200" b="1" dirty="0">
                <a:latin typeface="微软雅黑" pitchFamily="34" charset="-122"/>
                <a:ea typeface="微软雅黑"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a:t>
              </a:r>
              <a:r>
                <a:rPr lang="zh-CN" altLang="en-US" sz="1400" b="1" dirty="0" smtClean="0">
                  <a:solidFill>
                    <a:srgbClr val="C00000"/>
                  </a:solidFill>
                  <a:latin typeface="微软雅黑" panose="020B0503020204020204" pitchFamily="34" charset="-122"/>
                  <a:ea typeface="微软雅黑" panose="020B0503020204020204" pitchFamily="34" charset="-122"/>
                </a:rPr>
                <a:t>链路 </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1400" b="1" dirty="0" smtClean="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91044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a:t>
            </a:r>
            <a:r>
              <a:rPr lang="en-US" altLang="zh-CN" sz="2000" b="1" dirty="0" smtClean="0">
                <a:solidFill>
                  <a:schemeClr val="bg1"/>
                </a:solidFill>
                <a:latin typeface="微软雅黑" pitchFamily="34" charset="-122"/>
                <a:ea typeface="微软雅黑" pitchFamily="34" charset="-122"/>
              </a:rPr>
              <a:t>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a:t>
            </a:r>
            <a:r>
              <a:rPr lang="en-US" altLang="zh-CN" sz="2000" b="1" dirty="0" smtClean="0">
                <a:solidFill>
                  <a:schemeClr val="bg1"/>
                </a:solidFill>
                <a:latin typeface="微软雅黑" pitchFamily="34" charset="-122"/>
                <a:ea typeface="微软雅黑" pitchFamily="34" charset="-122"/>
              </a:rPr>
              <a:t>  10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以太网进行宽带接入</a:t>
            </a:r>
          </a:p>
        </p:txBody>
      </p:sp>
    </p:spTree>
    <p:extLst>
      <p:ext uri="{BB962C8B-B14F-4D97-AF65-F5344CB8AC3E}">
        <p14:creationId xmlns:p14="http://schemas.microsoft.com/office/powerpoint/2010/main" val="7022804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快速</a:t>
            </a:r>
            <a:r>
              <a:rPr lang="zh-CN" altLang="en-US" sz="2000" b="1" dirty="0" smtClean="0">
                <a:solidFill>
                  <a:srgbClr val="C00000"/>
                </a:solidFill>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Fast Ethernet)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在双绞线上</a:t>
            </a:r>
            <a:r>
              <a:rPr lang="zh-CN" altLang="en-US" sz="2000" b="1" dirty="0" smtClean="0">
                <a:latin typeface="微软雅黑" pitchFamily="34" charset="-122"/>
                <a:ea typeface="微软雅黑" pitchFamily="34" charset="-122"/>
              </a:rPr>
              <a:t>传送 </a:t>
            </a:r>
            <a:r>
              <a:rPr lang="en-US" altLang="zh-CN" sz="2000" b="1" dirty="0" smtClean="0">
                <a:latin typeface="微软雅黑" pitchFamily="34" charset="-122"/>
                <a:ea typeface="微软雅黑" pitchFamily="34" charset="-122"/>
              </a:rPr>
              <a:t>100 Mbit/s </a:t>
            </a:r>
            <a:r>
              <a:rPr lang="zh-CN" altLang="en-US" sz="2000" b="1" dirty="0" smtClean="0">
                <a:latin typeface="微软雅黑" pitchFamily="34" charset="-122"/>
                <a:ea typeface="微软雅黑" pitchFamily="34" charset="-122"/>
              </a:rPr>
              <a:t>基带信号</a:t>
            </a:r>
            <a:r>
              <a:rPr lang="zh-CN" altLang="en-US" sz="2000" b="1" dirty="0">
                <a:latin typeface="微软雅黑" pitchFamily="34" charset="-122"/>
                <a:ea typeface="微软雅黑" pitchFamily="34" charset="-122"/>
              </a:rPr>
              <a:t>的星形拓扑</a:t>
            </a:r>
            <a:r>
              <a:rPr lang="zh-CN" altLang="en-US" sz="2000" b="1" dirty="0" smtClean="0">
                <a:latin typeface="微软雅黑" pitchFamily="34" charset="-122"/>
                <a:ea typeface="微软雅黑" pitchFamily="34" charset="-122"/>
              </a:rPr>
              <a:t>以太网。</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仍使用 </a:t>
            </a:r>
            <a:r>
              <a:rPr lang="en-US" altLang="zh-CN" sz="2000" b="1" dirty="0" smtClean="0">
                <a:latin typeface="微软雅黑" pitchFamily="34" charset="-122"/>
                <a:ea typeface="微软雅黑" pitchFamily="34" charset="-122"/>
              </a:rPr>
              <a:t>IEEE 802.3 </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1995 </a:t>
            </a:r>
            <a:r>
              <a:rPr lang="zh-CN" altLang="en-US" sz="2000" b="1" dirty="0" smtClean="0">
                <a:latin typeface="微软雅黑" pitchFamily="34" charset="-122"/>
                <a:ea typeface="微软雅黑" pitchFamily="34" charset="-122"/>
              </a:rPr>
              <a:t>定</a:t>
            </a:r>
            <a:r>
              <a:rPr lang="zh-CN" altLang="en-US" sz="2000" b="1" dirty="0">
                <a:latin typeface="微软雅黑" pitchFamily="34" charset="-122"/>
                <a:ea typeface="微软雅黑" pitchFamily="34" charset="-122"/>
              </a:rPr>
              <a:t>为正式</a:t>
            </a:r>
            <a:r>
              <a:rPr lang="zh-CN" altLang="en-US" sz="2000" b="1" dirty="0" smtClean="0">
                <a:latin typeface="微软雅黑" pitchFamily="34" charset="-122"/>
                <a:ea typeface="微软雅黑" pitchFamily="34" charset="-122"/>
              </a:rPr>
              <a:t>标准：</a:t>
            </a:r>
            <a:r>
              <a:rPr lang="en-US" altLang="zh-CN" sz="2000" b="1" dirty="0" smtClean="0">
                <a:latin typeface="微软雅黑" pitchFamily="34" charset="-122"/>
                <a:ea typeface="微软雅黑" pitchFamily="34" charset="-122"/>
              </a:rPr>
              <a:t>IEEE 802.3u</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5414605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方式下工作而无冲突发生</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全双工方式下工作时，</a:t>
            </a:r>
            <a:r>
              <a:rPr lang="zh-CN" altLang="en-US" sz="2000" b="1" dirty="0">
                <a:solidFill>
                  <a:srgbClr val="0000FF"/>
                </a:solidFill>
                <a:latin typeface="微软雅黑" pitchFamily="34" charset="-122"/>
                <a:ea typeface="微软雅黑" pitchFamily="34" charset="-122"/>
              </a:rPr>
              <a:t>不使用 </a:t>
            </a:r>
            <a:r>
              <a:rPr lang="en-US" altLang="zh-CN" sz="2000" b="1" dirty="0">
                <a:solidFill>
                  <a:srgbClr val="0000FF"/>
                </a:solidFill>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a:t>
            </a:r>
            <a:r>
              <a:rPr lang="en-US" altLang="zh-CN" sz="2000" b="1" dirty="0" smtClean="0">
                <a:solidFill>
                  <a:srgbClr val="0000FF"/>
                </a:solidFill>
                <a:latin typeface="微软雅黑" pitchFamily="34" charset="-122"/>
                <a:ea typeface="微软雅黑" pitchFamily="34" charset="-122"/>
              </a:rPr>
              <a:t>802.3 </a:t>
            </a:r>
            <a:r>
              <a:rPr lang="zh-CN" altLang="en-US" sz="2000" b="1" dirty="0" smtClean="0">
                <a:solidFill>
                  <a:srgbClr val="0000FF"/>
                </a:solidFill>
                <a:latin typeface="微软雅黑" pitchFamily="34" charset="-122"/>
                <a:ea typeface="微软雅黑" pitchFamily="34" charset="-122"/>
              </a:rPr>
              <a:t>协议</a:t>
            </a:r>
            <a:r>
              <a:rPr lang="zh-CN" altLang="en-US" sz="2000" b="1" dirty="0">
                <a:solidFill>
                  <a:srgbClr val="0000FF"/>
                </a:solidFill>
                <a:latin typeface="微软雅黑" pitchFamily="34" charset="-122"/>
                <a:ea typeface="微软雅黑" pitchFamily="34" charset="-122"/>
              </a:rPr>
              <a:t>规定</a:t>
            </a:r>
            <a:r>
              <a:rPr lang="zh-CN" altLang="en-US" sz="2000" b="1" dirty="0" smtClean="0">
                <a:solidFill>
                  <a:srgbClr val="0000FF"/>
                </a:solidFill>
                <a:latin typeface="微软雅黑" pitchFamily="34" charset="-122"/>
                <a:ea typeface="微软雅黑" pitchFamily="34" charset="-122"/>
              </a:rPr>
              <a:t>的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帧格式。</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保持最短帧长不变，但将一个网段的最大电缆长度</a:t>
            </a:r>
            <a:r>
              <a:rPr lang="zh-CN" altLang="en-US" sz="2000" b="1" dirty="0">
                <a:solidFill>
                  <a:srgbClr val="0000FF"/>
                </a:solidFill>
                <a:latin typeface="微软雅黑" pitchFamily="34" charset="-122"/>
                <a:ea typeface="微软雅黑" pitchFamily="34" charset="-122"/>
              </a:rPr>
              <a:t>减小</a:t>
            </a:r>
            <a:r>
              <a:rPr lang="zh-CN" altLang="en-US" sz="2000" b="1" dirty="0" smtClean="0">
                <a:solidFill>
                  <a:srgbClr val="0000FF"/>
                </a:solidFill>
                <a:latin typeface="微软雅黑" pitchFamily="34" charset="-122"/>
                <a:ea typeface="微软雅黑" pitchFamily="34" charset="-122"/>
              </a:rPr>
              <a:t>到 </a:t>
            </a:r>
            <a:r>
              <a:rPr lang="en-US" altLang="zh-CN" sz="2000" b="1" dirty="0" smtClean="0">
                <a:solidFill>
                  <a:srgbClr val="0000FF"/>
                </a:solidFill>
                <a:latin typeface="微软雅黑" pitchFamily="34" charset="-122"/>
                <a:ea typeface="微软雅黑" pitchFamily="34" charset="-122"/>
              </a:rPr>
              <a:t>100 </a:t>
            </a:r>
            <a:r>
              <a:rPr lang="zh-CN" altLang="en-US" sz="2000" b="1" dirty="0" smtClean="0">
                <a:solidFill>
                  <a:srgbClr val="0000FF"/>
                </a:solidFill>
                <a:latin typeface="微软雅黑" pitchFamily="34" charset="-122"/>
                <a:ea typeface="微软雅黑" pitchFamily="34" charset="-122"/>
              </a:rPr>
              <a:t>米。</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smtClean="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solidFill>
                  <a:srgbClr val="0000FF"/>
                </a:solidFill>
                <a:latin typeface="微软雅黑" pitchFamily="34" charset="-122"/>
                <a:ea typeface="微软雅黑" pitchFamily="34" charset="-122"/>
              </a:rPr>
              <a:t>0.96 </a:t>
            </a:r>
            <a:r>
              <a:rPr lang="en-US" altLang="zh-CN" sz="2000" b="1" dirty="0" smtClean="0">
                <a:solidFill>
                  <a:srgbClr val="0000FF"/>
                </a:solidFill>
                <a:latin typeface="微软雅黑" pitchFamily="34" charset="-122"/>
                <a:ea typeface="微软雅黑" pitchFamily="34" charset="-122"/>
                <a:sym typeface="Symbol" pitchFamily="18" charset="2"/>
              </a:rPr>
              <a:t></a:t>
            </a:r>
            <a:r>
              <a:rPr lang="en-US" altLang="zh-CN" sz="2000" b="1" dirty="0" smtClean="0">
                <a:solidFill>
                  <a:srgbClr val="0000FF"/>
                </a:solidFill>
                <a:latin typeface="微软雅黑" pitchFamily="34" charset="-122"/>
                <a:ea typeface="微软雅黑" pitchFamily="34" charset="-122"/>
              </a:rPr>
              <a:t>s</a:t>
            </a:r>
            <a:r>
              <a:rPr lang="zh-CN" altLang="en-US" sz="2000" b="1" dirty="0" smtClean="0">
                <a:solidFill>
                  <a:srgbClr val="0000FF"/>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539807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封装成帧</a:t>
            </a:r>
            <a:r>
              <a:rPr lang="zh-CN" altLang="en-US" b="1" dirty="0">
                <a:solidFill>
                  <a:srgbClr val="0000FF"/>
                </a:solidFill>
                <a:latin typeface="微软雅黑" pitchFamily="34" charset="-122"/>
                <a:ea typeface="微软雅黑" pitchFamily="34" charset="-122"/>
              </a:rPr>
              <a:t> </a:t>
            </a:r>
            <a:r>
              <a:rPr lang="en-US" altLang="zh-CN" b="1" dirty="0">
                <a:latin typeface="微软雅黑" pitchFamily="34" charset="-122"/>
                <a:ea typeface="微软雅黑" pitchFamily="34" charset="-122"/>
              </a:rPr>
              <a:t>(framing</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一段数据的前后分别添加首部和尾部</a:t>
            </a:r>
            <a:r>
              <a:rPr lang="zh-CN" altLang="en-US" b="1" dirty="0" smtClean="0">
                <a:latin typeface="微软雅黑" pitchFamily="34" charset="-122"/>
                <a:ea typeface="微软雅黑" pitchFamily="34" charset="-122"/>
              </a:rPr>
              <a:t>，构成一</a:t>
            </a:r>
            <a:r>
              <a:rPr lang="zh-CN" altLang="en-US" b="1" dirty="0">
                <a:latin typeface="微软雅黑" pitchFamily="34" charset="-122"/>
                <a:ea typeface="微软雅黑" pitchFamily="34" charset="-122"/>
              </a:rPr>
              <a:t>个帧</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eaLnBrk="0" hangingPunct="0">
              <a:lnSpc>
                <a:spcPts val="2800"/>
              </a:lnSpc>
              <a:buClr>
                <a:srgbClr val="0070C0"/>
              </a:buClr>
              <a:buFont typeface="Wingdings" pitchFamily="2" charset="2"/>
              <a:buChar char="l"/>
            </a:pPr>
            <a:r>
              <a:rPr lang="zh-CN" altLang="en-US" b="1" dirty="0" smtClean="0">
                <a:latin typeface="微软雅黑" pitchFamily="34" charset="-122"/>
                <a:ea typeface="微软雅黑" pitchFamily="34" charset="-122"/>
              </a:rPr>
              <a:t>首部</a:t>
            </a:r>
            <a:r>
              <a:rPr lang="zh-CN" altLang="en-US" b="1" dirty="0">
                <a:latin typeface="微软雅黑" pitchFamily="34" charset="-122"/>
                <a:ea typeface="微软雅黑" pitchFamily="34" charset="-122"/>
              </a:rPr>
              <a:t>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（即确定帧的界限）</a:t>
            </a:r>
            <a:r>
              <a:rPr lang="zh-CN" altLang="en-US" b="1" dirty="0" smtClean="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从这里开始发送</a:t>
              </a:r>
              <a:endParaRPr kumimoji="1" lang="zh-CN" altLang="en-US" sz="1200" b="1" dirty="0">
                <a:solidFill>
                  <a:srgbClr val="0000FF"/>
                </a:solidFill>
                <a:latin typeface="微软雅黑" pitchFamily="34" charset="-122"/>
                <a:ea typeface="微软雅黑"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a:t>
              </a:r>
              <a:endParaRPr kumimoji="1" lang="zh-CN" altLang="en-US" sz="1200" b="1" dirty="0">
                <a:solidFill>
                  <a:srgbClr val="0000FF"/>
                </a:solidFill>
                <a:latin typeface="微软雅黑" pitchFamily="34" charset="-122"/>
                <a:ea typeface="微软雅黑"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smtClean="0">
                <a:latin typeface="微软雅黑" pitchFamily="34" charset="-122"/>
                <a:ea typeface="微软雅黑" pitchFamily="34" charset="-122"/>
              </a:rPr>
              <a:t>用</a:t>
            </a:r>
            <a:r>
              <a:rPr lang="zh-CN" altLang="zh-CN" b="1" dirty="0">
                <a:latin typeface="微软雅黑" pitchFamily="34" charset="-122"/>
                <a:ea typeface="微软雅黑" pitchFamily="34" charset="-122"/>
              </a:rPr>
              <a:t>帧首部和帧尾部封装成帧</a:t>
            </a:r>
            <a:endParaRPr lang="zh-CN" altLang="en-US" b="1" dirty="0">
              <a:latin typeface="微软雅黑" pitchFamily="34" charset="-122"/>
              <a:ea typeface="微软雅黑"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最大</a:t>
            </a:r>
            <a:r>
              <a:rPr lang="zh-CN" altLang="en-US" sz="1600" b="1" dirty="0">
                <a:solidFill>
                  <a:srgbClr val="C00000"/>
                </a:solidFill>
                <a:latin typeface="微软雅黑" panose="020B0503020204020204" pitchFamily="34" charset="-122"/>
                <a:ea typeface="微软雅黑" panose="020B0503020204020204" pitchFamily="34" charset="-122"/>
              </a:rPr>
              <a:t>传送</a:t>
            </a:r>
            <a:r>
              <a:rPr lang="zh-CN" altLang="en-US" sz="1600" b="1" dirty="0" smtClean="0">
                <a:solidFill>
                  <a:srgbClr val="C00000"/>
                </a:solidFill>
                <a:latin typeface="微软雅黑" panose="020B0503020204020204" pitchFamily="34" charset="-122"/>
                <a:ea typeface="微软雅黑" panose="020B0503020204020204" pitchFamily="34" charset="-122"/>
              </a:rPr>
              <a:t>单元 </a:t>
            </a:r>
            <a:r>
              <a:rPr lang="en-US" altLang="zh-CN" sz="1600" b="1" dirty="0" smtClean="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a:t>
            </a:r>
            <a:r>
              <a:rPr lang="en-US" altLang="zh-CN" sz="1600" b="1" dirty="0" smtClean="0">
                <a:solidFill>
                  <a:srgbClr val="0000FF"/>
                </a:solidFill>
                <a:latin typeface="微软雅黑" panose="020B0503020204020204" pitchFamily="34" charset="-122"/>
                <a:ea typeface="微软雅黑" panose="020B0503020204020204" pitchFamily="34" charset="-122"/>
              </a:rPr>
              <a:t>) </a:t>
            </a:r>
            <a:r>
              <a:rPr lang="zh-CN" altLang="en-US" sz="1600" b="1" dirty="0" smtClean="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规定</a:t>
            </a:r>
            <a:r>
              <a:rPr lang="zh-CN" altLang="en-US" sz="1600" b="1" dirty="0">
                <a:latin typeface="微软雅黑" panose="020B0503020204020204" pitchFamily="34" charset="-122"/>
                <a:ea typeface="微软雅黑" panose="020B0503020204020204" pitchFamily="34" charset="-122"/>
              </a:rPr>
              <a:t>了所能传送的帧的数据部分长度上限</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a:t>
            </a:r>
            <a:r>
              <a:rPr lang="zh-CN" altLang="en-US" sz="2000" b="1" dirty="0" smtClean="0">
                <a:solidFill>
                  <a:schemeClr val="bg1"/>
                </a:solidFill>
                <a:latin typeface="微软雅黑" pitchFamily="34" charset="-122"/>
                <a:ea typeface="微软雅黑" pitchFamily="34" charset="-122"/>
              </a:rPr>
              <a:t>的 </a:t>
            </a:r>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种</a:t>
            </a:r>
            <a:r>
              <a:rPr lang="zh-CN" altLang="en-US" sz="2000" b="1" dirty="0">
                <a:solidFill>
                  <a:schemeClr val="bg1"/>
                </a:solidFill>
                <a:latin typeface="微软雅黑" pitchFamily="34" charset="-122"/>
                <a:ea typeface="微软雅黑" pitchFamily="34" charset="-122"/>
              </a:rPr>
              <a:t>不同的物理层标准</a:t>
            </a:r>
          </a:p>
        </p:txBody>
      </p:sp>
      <p:graphicFrame>
        <p:nvGraphicFramePr>
          <p:cNvPr id="2" name="表格 1"/>
          <p:cNvGraphicFramePr>
            <a:graphicFrameLocks noGrp="1"/>
          </p:cNvGraphicFramePr>
          <p:nvPr>
            <p:extLst>
              <p:ext uri="{D42A27DB-BD31-4B8C-83A1-F6EECF244321}">
                <p14:modId xmlns:p14="http://schemas.microsoft.com/office/powerpoint/2010/main" val="2878861251"/>
              </p:ext>
            </p:extLst>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extLst>
                    <a:ext uri="{9D8B030D-6E8A-4147-A177-3AD203B41FA5}">
                      <a16:colId xmlns:a16="http://schemas.microsoft.com/office/drawing/2014/main" val="1173948242"/>
                    </a:ext>
                  </a:extLst>
                </a:gridCol>
                <a:gridCol w="895928">
                  <a:extLst>
                    <a:ext uri="{9D8B030D-6E8A-4147-A177-3AD203B41FA5}">
                      <a16:colId xmlns:a16="http://schemas.microsoft.com/office/drawing/2014/main" val="3262885190"/>
                    </a:ext>
                  </a:extLst>
                </a:gridCol>
                <a:gridCol w="1634836">
                  <a:extLst>
                    <a:ext uri="{9D8B030D-6E8A-4147-A177-3AD203B41FA5}">
                      <a16:colId xmlns:a16="http://schemas.microsoft.com/office/drawing/2014/main" val="2752163467"/>
                    </a:ext>
                  </a:extLst>
                </a:gridCol>
                <a:gridCol w="3930624">
                  <a:extLst>
                    <a:ext uri="{9D8B030D-6E8A-4147-A177-3AD203B41FA5}">
                      <a16:colId xmlns:a16="http://schemas.microsoft.com/office/drawing/2014/main" val="4254635384"/>
                    </a:ext>
                  </a:extLst>
                </a:gridCol>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p>
                  </a:txBody>
                  <a:tcPr marL="68580" marR="68580" marT="0" marB="0" anchor="ctr"/>
                </a:tc>
                <a:extLst>
                  <a:ext uri="{0D108BD9-81ED-4DB2-BD59-A6C34878D82A}">
                    <a16:rowId xmlns:a16="http://schemas.microsoft.com/office/drawing/2014/main" val="1944279181"/>
                  </a:ext>
                </a:extLst>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5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线或屏蔽双绞线</a:t>
                      </a:r>
                      <a:r>
                        <a:rPr lang="en-US" sz="1800" b="1" dirty="0" smtClean="0">
                          <a:effectLst/>
                          <a:latin typeface="微软雅黑" panose="020B0503020204020204" pitchFamily="34" charset="-122"/>
                          <a:ea typeface="微软雅黑" panose="020B0503020204020204" pitchFamily="34" charset="-122"/>
                        </a:rPr>
                        <a:t>STP</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3855503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smtClean="0">
                          <a:effectLst/>
                          <a:latin typeface="微软雅黑" panose="020B0503020204020204" pitchFamily="34" charset="-122"/>
                          <a:ea typeface="微软雅黑" panose="020B0503020204020204" pitchFamily="34" charset="-122"/>
                        </a:rPr>
                        <a:t>4 </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3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a:t>
                      </a:r>
                      <a:r>
                        <a:rPr lang="zh-CN" sz="1800" b="1" dirty="0" smtClean="0">
                          <a:effectLst/>
                          <a:latin typeface="微软雅黑" panose="020B0503020204020204" pitchFamily="34" charset="-122"/>
                          <a:ea typeface="微软雅黑" panose="020B0503020204020204" pitchFamily="34" charset="-122"/>
                        </a:rPr>
                        <a:t>或</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5 </a:t>
                      </a:r>
                      <a:r>
                        <a:rPr lang="zh-CN" sz="1800" b="1" dirty="0" smtClean="0">
                          <a:effectLst/>
                          <a:latin typeface="微软雅黑" panose="020B0503020204020204" pitchFamily="34" charset="-122"/>
                          <a:ea typeface="微软雅黑" panose="020B0503020204020204" pitchFamily="34" charset="-122"/>
                        </a:rPr>
                        <a:t>类线</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9980781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smtClean="0">
                          <a:effectLst/>
                          <a:latin typeface="微软雅黑" panose="020B0503020204020204" pitchFamily="34" charset="-122"/>
                          <a:ea typeface="微软雅黑" panose="020B0503020204020204" pitchFamily="34" charset="-122"/>
                        </a:rPr>
                        <a:t>2 </a:t>
                      </a:r>
                      <a:r>
                        <a:rPr lang="zh-CN" sz="1800" b="1" dirty="0" smtClean="0">
                          <a:effectLst/>
                          <a:latin typeface="微软雅黑" panose="020B0503020204020204" pitchFamily="34" charset="-122"/>
                          <a:ea typeface="微软雅黑" panose="020B0503020204020204" pitchFamily="34" charset="-122"/>
                        </a:rPr>
                        <a:t>根</a:t>
                      </a:r>
                      <a:r>
                        <a:rPr lang="zh-CN" sz="1800" b="1" dirty="0">
                          <a:effectLst/>
                          <a:latin typeface="微软雅黑" panose="020B0503020204020204" pitchFamily="34" charset="-122"/>
                          <a:ea typeface="微软雅黑" panose="020B0503020204020204" pitchFamily="34" charset="-122"/>
                        </a:rPr>
                        <a:t>光纤，发送和接收各用一</a:t>
                      </a:r>
                      <a:r>
                        <a:rPr lang="zh-CN" sz="1800" b="1" dirty="0" smtClean="0">
                          <a:effectLst/>
                          <a:latin typeface="微软雅黑" panose="020B0503020204020204" pitchFamily="34" charset="-122"/>
                          <a:ea typeface="微软雅黑" panose="020B0503020204020204" pitchFamily="34" charset="-122"/>
                        </a:rPr>
                        <a:t>根</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25380281"/>
                  </a:ext>
                </a:extLst>
              </a:tr>
            </a:tbl>
          </a:graphicData>
        </a:graphic>
      </p:graphicFrame>
    </p:spTree>
    <p:extLst>
      <p:ext uri="{BB962C8B-B14F-4D97-AF65-F5344CB8AC3E}">
        <p14:creationId xmlns:p14="http://schemas.microsoft.com/office/powerpoint/2010/main" val="7397221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特点：</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允许在 </a:t>
            </a:r>
            <a:r>
              <a:rPr lang="en-US" altLang="zh-CN" sz="2000" b="1" dirty="0" smtClean="0">
                <a:latin typeface="微软雅黑" pitchFamily="34" charset="-122"/>
                <a:ea typeface="微软雅黑" pitchFamily="34" charset="-122"/>
              </a:rPr>
              <a:t>1 </a:t>
            </a:r>
            <a:r>
              <a:rPr lang="en-US" altLang="zh-CN" sz="2000" b="1" dirty="0" err="1" smtClean="0">
                <a:latin typeface="微软雅黑" pitchFamily="34" charset="-122"/>
                <a:ea typeface="微软雅黑" pitchFamily="34" charset="-122"/>
              </a:rPr>
              <a:t>Gbit</a:t>
            </a:r>
            <a:r>
              <a:rPr lang="en-US" altLang="zh-CN" sz="2000" b="1" dirty="0" smtClean="0">
                <a:latin typeface="微软雅黑" pitchFamily="34" charset="-122"/>
                <a:ea typeface="微软雅黑" pitchFamily="34" charset="-122"/>
              </a:rPr>
              <a:t>/s </a:t>
            </a:r>
            <a:r>
              <a:rPr lang="zh-CN" altLang="en-US" sz="2000" b="1" dirty="0" smtClean="0">
                <a:latin typeface="微软雅黑" pitchFamily="34" charset="-122"/>
                <a:ea typeface="微软雅黑" pitchFamily="34" charset="-122"/>
              </a:rPr>
              <a:t>下</a:t>
            </a:r>
            <a:r>
              <a:rPr lang="zh-CN" altLang="en-US" sz="2000" b="1" dirty="0">
                <a:latin typeface="微软雅黑" pitchFamily="34" charset="-122"/>
                <a:ea typeface="微软雅黑" pitchFamily="34" charset="-122"/>
              </a:rPr>
              <a:t>以全双工和</a:t>
            </a:r>
            <a:r>
              <a:rPr lang="zh-CN" altLang="en-US" sz="2000" b="1" dirty="0" smtClean="0">
                <a:latin typeface="微软雅黑" pitchFamily="34" charset="-122"/>
                <a:ea typeface="微软雅黑" pitchFamily="34" charset="-122"/>
              </a:rPr>
              <a:t>半双工 </a:t>
            </a:r>
            <a:r>
              <a:rPr lang="en-US" altLang="zh-CN" sz="2000" b="1" dirty="0" smtClean="0">
                <a:solidFill>
                  <a:srgbClr val="0000FF"/>
                </a:solidFill>
                <a:latin typeface="微软雅黑" pitchFamily="34" charset="-122"/>
                <a:ea typeface="微软雅黑" pitchFamily="34" charset="-122"/>
              </a:rPr>
              <a:t>2 </a:t>
            </a:r>
            <a:r>
              <a:rPr lang="zh-CN" altLang="en-US" sz="2000" b="1" dirty="0" smtClean="0">
                <a:solidFill>
                  <a:srgbClr val="0000FF"/>
                </a:solidFill>
                <a:latin typeface="微软雅黑" pitchFamily="34" charset="-122"/>
                <a:ea typeface="微软雅黑" pitchFamily="34" charset="-122"/>
              </a:rPr>
              <a:t>种</a:t>
            </a:r>
            <a:r>
              <a:rPr lang="zh-CN" altLang="en-US" sz="2000" b="1" dirty="0">
                <a:solidFill>
                  <a:srgbClr val="0000FF"/>
                </a:solidFill>
                <a:latin typeface="微软雅黑" pitchFamily="34" charset="-122"/>
                <a:ea typeface="微软雅黑" pitchFamily="34" charset="-122"/>
              </a:rPr>
              <a:t>方式</a:t>
            </a:r>
            <a:r>
              <a:rPr lang="zh-CN" altLang="en-US" sz="2000" b="1" dirty="0">
                <a:latin typeface="微软雅黑" pitchFamily="34" charset="-122"/>
                <a:ea typeface="微软雅黑" pitchFamily="34" charset="-122"/>
              </a:rPr>
              <a:t>工作。</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使用 </a:t>
            </a:r>
            <a:r>
              <a:rPr lang="en-US" altLang="zh-CN" sz="2000" b="1" dirty="0" smtClean="0">
                <a:solidFill>
                  <a:srgbClr val="0000FF"/>
                </a:solidFill>
                <a:latin typeface="微软雅黑" pitchFamily="34" charset="-122"/>
                <a:ea typeface="微软雅黑" pitchFamily="34" charset="-122"/>
              </a:rPr>
              <a:t>IEEE 802.3 </a:t>
            </a:r>
            <a:r>
              <a:rPr lang="zh-CN" altLang="en-US" sz="2000" b="1" dirty="0" smtClean="0">
                <a:solidFill>
                  <a:srgbClr val="0000FF"/>
                </a:solidFill>
                <a:latin typeface="微软雅黑" pitchFamily="34" charset="-122"/>
                <a:ea typeface="微软雅黑" pitchFamily="34" charset="-122"/>
              </a:rPr>
              <a:t>协议</a:t>
            </a:r>
            <a:r>
              <a:rPr lang="zh-CN" altLang="en-US" sz="2000" b="1" dirty="0">
                <a:solidFill>
                  <a:srgbClr val="0000FF"/>
                </a:solidFill>
                <a:latin typeface="微软雅黑" pitchFamily="34" charset="-122"/>
                <a:ea typeface="微软雅黑" pitchFamily="34" charset="-122"/>
              </a:rPr>
              <a:t>规定</a:t>
            </a:r>
            <a:r>
              <a:rPr lang="zh-CN" altLang="en-US" sz="2000" b="1" dirty="0" smtClean="0">
                <a:solidFill>
                  <a:srgbClr val="0000FF"/>
                </a:solidFill>
                <a:latin typeface="微软雅黑" pitchFamily="34" charset="-122"/>
                <a:ea typeface="微软雅黑" pitchFamily="34" charset="-122"/>
              </a:rPr>
              <a:t>的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帧格式</a:t>
            </a:r>
            <a:r>
              <a:rPr lang="zh-CN" altLang="en-US" sz="2000" b="1" dirty="0">
                <a:solidFill>
                  <a:srgbClr val="0000FF"/>
                </a:solidFill>
                <a:latin typeface="微软雅黑" pitchFamily="34" charset="-122"/>
                <a:ea typeface="微软雅黑"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半双工</a:t>
            </a:r>
            <a:r>
              <a:rPr lang="zh-CN" altLang="en-US" sz="2000" b="1" dirty="0">
                <a:latin typeface="微软雅黑" pitchFamily="34" charset="-122"/>
                <a:ea typeface="微软雅黑" pitchFamily="34" charset="-122"/>
              </a:rPr>
              <a:t>方式下</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，而在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方式不</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与 </a:t>
            </a:r>
            <a:r>
              <a:rPr lang="en-US" altLang="zh-CN" sz="2000" b="1" dirty="0" smtClean="0">
                <a:latin typeface="微软雅黑" pitchFamily="34" charset="-122"/>
                <a:ea typeface="微软雅黑" pitchFamily="34" charset="-122"/>
              </a:rPr>
              <a:t>10BASE-T </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100BASE-T </a:t>
            </a:r>
            <a:r>
              <a:rPr lang="zh-CN" altLang="en-US" sz="2000" b="1" dirty="0" smtClean="0">
                <a:latin typeface="微软雅黑" pitchFamily="34" charset="-122"/>
                <a:ea typeface="微软雅黑" pitchFamily="34" charset="-122"/>
              </a:rPr>
              <a:t>技术</a:t>
            </a:r>
            <a:r>
              <a:rPr lang="zh-CN" altLang="en-US" sz="2000" b="1" dirty="0">
                <a:solidFill>
                  <a:srgbClr val="0000FF"/>
                </a:solidFill>
                <a:latin typeface="微软雅黑" pitchFamily="34" charset="-122"/>
                <a:ea typeface="微软雅黑" pitchFamily="34" charset="-122"/>
              </a:rPr>
              <a:t>向后兼容。</a:t>
            </a:r>
          </a:p>
        </p:txBody>
      </p:sp>
    </p:spTree>
    <p:extLst>
      <p:ext uri="{BB962C8B-B14F-4D97-AF65-F5344CB8AC3E}">
        <p14:creationId xmlns:p14="http://schemas.microsoft.com/office/powerpoint/2010/main" val="4177689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使用 </a:t>
            </a:r>
            <a:r>
              <a:rPr lang="en-US" altLang="zh-CN" sz="2000" b="1" dirty="0" smtClean="0">
                <a:solidFill>
                  <a:srgbClr val="C00000"/>
                </a:solidFill>
                <a:latin typeface="微软雅黑" pitchFamily="34" charset="-122"/>
                <a:ea typeface="微软雅黑" pitchFamily="34" charset="-122"/>
              </a:rPr>
              <a:t>2 </a:t>
            </a:r>
            <a:r>
              <a:rPr lang="zh-CN" altLang="en-US" sz="2000" b="1" dirty="0" smtClean="0">
                <a:solidFill>
                  <a:srgbClr val="C00000"/>
                </a:solidFill>
                <a:latin typeface="微软雅黑" pitchFamily="34" charset="-122"/>
                <a:ea typeface="微软雅黑" pitchFamily="34" charset="-122"/>
              </a:rPr>
              <a:t>种</a:t>
            </a:r>
            <a:r>
              <a:rPr lang="zh-CN" altLang="en-US" sz="2000" b="1" dirty="0">
                <a:solidFill>
                  <a:srgbClr val="C00000"/>
                </a:solidFill>
                <a:latin typeface="微软雅黑" pitchFamily="34" charset="-122"/>
                <a:ea typeface="微软雅黑" pitchFamily="34" charset="-122"/>
              </a:rPr>
              <a:t>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smtClean="0">
                <a:latin typeface="微软雅黑" pitchFamily="34" charset="-122"/>
                <a:ea typeface="微软雅黑" pitchFamily="34" charset="-122"/>
              </a:rPr>
              <a:t>FC </a:t>
            </a:r>
            <a:r>
              <a:rPr lang="en-US" altLang="zh-CN" sz="2000" b="1" dirty="0">
                <a:latin typeface="微软雅黑" pitchFamily="34" charset="-122"/>
                <a:ea typeface="微软雅黑" pitchFamily="34" charset="-122"/>
              </a:rPr>
              <a:t>(Fiber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a:t>
            </a:r>
            <a:r>
              <a:rPr lang="zh-CN" altLang="en-US" sz="2000" b="1" dirty="0" smtClean="0">
                <a:solidFill>
                  <a:schemeClr val="bg1"/>
                </a:solidFill>
                <a:latin typeface="微软雅黑" pitchFamily="34" charset="-122"/>
                <a:ea typeface="微软雅黑" pitchFamily="34" charset="-122"/>
              </a:rPr>
              <a:t>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2594799140"/>
              </p:ext>
            </p:extLst>
          </p:nvPr>
        </p:nvGraphicFramePr>
        <p:xfrm>
          <a:off x="521392" y="2316005"/>
          <a:ext cx="8129014" cy="1485190"/>
        </p:xfrm>
        <a:graphic>
          <a:graphicData uri="http://schemas.openxmlformats.org/drawingml/2006/table">
            <a:tbl>
              <a:tblPr firstRow="1" firstCol="1" bandRow="1"/>
              <a:tblGrid>
                <a:gridCol w="1499353">
                  <a:extLst>
                    <a:ext uri="{9D8B030D-6E8A-4147-A177-3AD203B41FA5}">
                      <a16:colId xmlns:a16="http://schemas.microsoft.com/office/drawing/2014/main" val="20000"/>
                    </a:ext>
                  </a:extLst>
                </a:gridCol>
                <a:gridCol w="774511">
                  <a:extLst>
                    <a:ext uri="{9D8B030D-6E8A-4147-A177-3AD203B41FA5}">
                      <a16:colId xmlns:a16="http://schemas.microsoft.com/office/drawing/2014/main" val="20001"/>
                    </a:ext>
                  </a:extLst>
                </a:gridCol>
                <a:gridCol w="1559780">
                  <a:extLst>
                    <a:ext uri="{9D8B030D-6E8A-4147-A177-3AD203B41FA5}">
                      <a16:colId xmlns:a16="http://schemas.microsoft.com/office/drawing/2014/main" val="20002"/>
                    </a:ext>
                  </a:extLst>
                </a:gridCol>
                <a:gridCol w="4295370">
                  <a:extLst>
                    <a:ext uri="{9D8B030D-6E8A-4147-A177-3AD203B41FA5}">
                      <a16:colId xmlns:a16="http://schemas.microsoft.com/office/drawing/2014/main" val="20003"/>
                    </a:ext>
                  </a:extLst>
                </a:gridCol>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2663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1000BASE-SX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550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50 </a:t>
                      </a:r>
                      <a:r>
                        <a:rPr lang="zh-CN" sz="1400" b="1" dirty="0" smtClean="0">
                          <a:effectLst/>
                          <a:latin typeface="微软雅黑" pitchFamily="34" charset="-122"/>
                          <a:ea typeface="微软雅黑" pitchFamily="34" charset="-122"/>
                        </a:rPr>
                        <a:t>和</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278173">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1000BASE-LX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5000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10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50 </a:t>
                      </a:r>
                      <a:r>
                        <a:rPr lang="zh-CN" sz="1400" b="1" dirty="0" smtClean="0">
                          <a:effectLst/>
                          <a:latin typeface="微软雅黑" pitchFamily="34" charset="-122"/>
                          <a:ea typeface="微软雅黑" pitchFamily="34" charset="-122"/>
                        </a:rPr>
                        <a:t>和</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9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1000BASE-CX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25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2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屏蔽双绞线</a:t>
                      </a:r>
                      <a:r>
                        <a:rPr lang="zh-CN" sz="1400" b="1" dirty="0" smtClean="0">
                          <a:effectLst/>
                          <a:latin typeface="微软雅黑" pitchFamily="34" charset="-122"/>
                          <a:ea typeface="微软雅黑" pitchFamily="34" charset="-122"/>
                        </a:rPr>
                        <a:t>电缆</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STP</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10896">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UTP 5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线</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itchFamily="34" charset="-122"/>
                <a:ea typeface="微软雅黑" pitchFamily="34" charset="-122"/>
                <a:cs typeface="Times New Roman" pitchFamily="18" charset="0"/>
              </a:rPr>
              <a:t>吉比特以太网物理层标准</a:t>
            </a:r>
            <a:endParaRPr lang="zh-CN" altLang="zh-CN" b="1" dirty="0">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3258941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半双工时采用 </a:t>
            </a:r>
            <a:r>
              <a:rPr lang="en-US" altLang="zh-CN" sz="2000" b="1" dirty="0" smtClean="0">
                <a:latin typeface="微软雅黑" pitchFamily="34" charset="-122"/>
                <a:ea typeface="微软雅黑" pitchFamily="34" charset="-122"/>
              </a:rPr>
              <a:t>CSMA/CD</a:t>
            </a: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a:t>
            </a:r>
            <a:r>
              <a:rPr lang="zh-CN" altLang="en-US" sz="2000" b="1" dirty="0" smtClean="0">
                <a:latin typeface="微软雅黑" pitchFamily="34" charset="-122"/>
                <a:ea typeface="微软雅黑" pitchFamily="34" charset="-122"/>
              </a:rPr>
              <a:t>，增加了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个</a:t>
            </a:r>
            <a:r>
              <a:rPr lang="zh-CN" altLang="en-US" sz="2000" b="1" dirty="0">
                <a:latin typeface="微软雅黑" pitchFamily="34" charset="-122"/>
                <a:ea typeface="微软雅黑" pitchFamily="34" charset="-122"/>
              </a:rPr>
              <a:t>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注意：全</a:t>
            </a:r>
            <a:r>
              <a:rPr lang="zh-CN" altLang="en-US" sz="2000" b="1" dirty="0">
                <a:solidFill>
                  <a:srgbClr val="000099"/>
                </a:solidFill>
                <a:latin typeface="微软雅黑" panose="020B0503020204020204" pitchFamily="34" charset="-122"/>
                <a:ea typeface="微软雅黑" panose="020B0503020204020204" pitchFamily="34" charset="-122"/>
              </a:rPr>
              <a:t>双工方式工作的吉比特以太网不使用载波延伸和分组突发</a:t>
            </a:r>
            <a:r>
              <a:rPr lang="zh-CN" altLang="en-US" sz="2000" b="1" dirty="0" smtClean="0">
                <a:solidFill>
                  <a:srgbClr val="000099"/>
                </a:solidFill>
                <a:latin typeface="微软雅黑" panose="020B0503020204020204" pitchFamily="34" charset="-122"/>
                <a:ea typeface="微软雅黑" panose="020B0503020204020204" pitchFamily="34" charset="-122"/>
              </a:rPr>
              <a:t>。</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88842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a:t>
              </a:r>
              <a:r>
                <a:rPr lang="zh-CN" altLang="en-US" sz="1300" b="1" dirty="0" smtClean="0">
                  <a:solidFill>
                    <a:srgbClr val="0000FF"/>
                  </a:solidFill>
                  <a:latin typeface="微软雅黑" pitchFamily="34" charset="-122"/>
                  <a:ea typeface="微软雅黑" pitchFamily="34" charset="-122"/>
                </a:rPr>
                <a:t>长度 </a:t>
              </a:r>
              <a:r>
                <a:rPr lang="en-US" altLang="zh-CN" sz="1300" b="1" dirty="0" smtClean="0">
                  <a:solidFill>
                    <a:srgbClr val="0000FF"/>
                  </a:solidFill>
                  <a:latin typeface="微软雅黑" pitchFamily="34" charset="-122"/>
                  <a:ea typeface="微软雅黑" pitchFamily="34" charset="-122"/>
                </a:rPr>
                <a:t>= </a:t>
              </a:r>
              <a:r>
                <a:rPr lang="zh-CN" altLang="en-US" sz="1300" b="1" dirty="0" smtClean="0">
                  <a:solidFill>
                    <a:srgbClr val="0000FF"/>
                  </a:solidFill>
                  <a:latin typeface="微软雅黑" pitchFamily="34" charset="-122"/>
                  <a:ea typeface="微软雅黑" pitchFamily="34" charset="-122"/>
                </a:rPr>
                <a:t>512 </a:t>
              </a:r>
              <a:r>
                <a:rPr lang="zh-CN" altLang="en-US" sz="1300" b="1" dirty="0">
                  <a:solidFill>
                    <a:srgbClr val="0000FF"/>
                  </a:solidFill>
                  <a:latin typeface="微软雅黑" pitchFamily="34" charset="-122"/>
                  <a:ea typeface="微软雅黑" pitchFamily="34" charset="-122"/>
                </a:rPr>
                <a:t>字节</a:t>
              </a: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p>
        </p:txBody>
      </p:sp>
    </p:spTree>
    <p:extLst>
      <p:ext uri="{BB962C8B-B14F-4D97-AF65-F5344CB8AC3E}">
        <p14:creationId xmlns:p14="http://schemas.microsoft.com/office/powerpoint/2010/main" val="1047584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sp>
        <p:nvSpPr>
          <p:cNvPr id="142" name="Freeform 5"/>
          <p:cNvSpPr>
            <a:spLocks/>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itchFamily="34" charset="-122"/>
                <a:ea typeface="微软雅黑" pitchFamily="34" charset="-122"/>
              </a:rPr>
              <a:t> 帧#</a:t>
            </a:r>
            <a:r>
              <a:rPr lang="zh-CN" altLang="en-US" sz="1200" b="1" dirty="0">
                <a:solidFill>
                  <a:schemeClr val="bg1"/>
                </a:solidFill>
                <a:latin typeface="微软雅黑" pitchFamily="34" charset="-122"/>
                <a:ea typeface="微软雅黑" pitchFamily="34" charset="-122"/>
              </a:rPr>
              <a:t>1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RRRRRRRR    </a:t>
            </a:r>
            <a:r>
              <a:rPr lang="zh-CN" altLang="en-US" sz="1200" b="1" dirty="0" smtClean="0">
                <a:solidFill>
                  <a:schemeClr val="bg1"/>
                </a:solidFill>
                <a:latin typeface="微软雅黑" pitchFamily="34" charset="-122"/>
                <a:ea typeface="微软雅黑" pitchFamily="34" charset="-122"/>
              </a:rPr>
              <a:t>帧#2   </a:t>
            </a:r>
            <a:r>
              <a:rPr lang="en-US" altLang="zh-CN" sz="1200" b="1" i="1" dirty="0" smtClean="0">
                <a:solidFill>
                  <a:schemeClr val="bg1"/>
                </a:solidFill>
                <a:latin typeface="微软雅黑" pitchFamily="34" charset="-122"/>
                <a:ea typeface="微软雅黑" pitchFamily="34" charset="-122"/>
              </a:rPr>
              <a:t>RRRR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3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21391629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a:t>
            </a:r>
            <a:r>
              <a:rPr lang="zh-CN" altLang="en-US" sz="2400" b="1" dirty="0" smtClean="0">
                <a:solidFill>
                  <a:schemeClr val="bg1"/>
                </a:solidFill>
                <a:latin typeface="微软雅黑" pitchFamily="34" charset="-122"/>
                <a:ea typeface="微软雅黑" pitchFamily="34" charset="-122"/>
              </a:rPr>
              <a:t>以太网 </a:t>
            </a:r>
            <a:r>
              <a:rPr lang="en-US" altLang="zh-CN" sz="2400" b="1" dirty="0" smtClean="0">
                <a:solidFill>
                  <a:schemeClr val="bg1"/>
                </a:solidFill>
                <a:latin typeface="微软雅黑" pitchFamily="34" charset="-122"/>
                <a:ea typeface="微软雅黑" pitchFamily="34" charset="-122"/>
              </a:rPr>
              <a:t>(</a:t>
            </a:r>
            <a:r>
              <a:rPr lang="en-US" altLang="zh-CN" sz="2400" b="1" dirty="0">
                <a:solidFill>
                  <a:schemeClr val="bg1"/>
                </a:solidFill>
                <a:latin typeface="微软雅黑" pitchFamily="34" charset="-122"/>
                <a:ea typeface="微软雅黑" pitchFamily="34" charset="-122"/>
              </a:rPr>
              <a:t>10GE</a:t>
            </a:r>
            <a:r>
              <a:rPr lang="en-US" altLang="zh-CN" sz="24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和</a:t>
            </a:r>
            <a:r>
              <a:rPr lang="zh-CN" altLang="en-US" sz="2400" b="1" dirty="0">
                <a:solidFill>
                  <a:schemeClr val="bg1"/>
                </a:solidFill>
                <a:latin typeface="微软雅黑" pitchFamily="34" charset="-122"/>
                <a:ea typeface="微软雅黑" pitchFamily="34" charset="-122"/>
              </a:rPr>
              <a:t>更快的以太网</a:t>
            </a: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smtClean="0">
                <a:latin typeface="微软雅黑" pitchFamily="34" charset="-122"/>
                <a:ea typeface="微软雅黑" pitchFamily="34" charset="-122"/>
              </a:rPr>
              <a:t>）主要特点：</a:t>
            </a:r>
            <a:endParaRPr lang="zh-CN" altLang="en-US"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万兆</a:t>
            </a:r>
            <a:r>
              <a:rPr lang="zh-CN" altLang="en-US" sz="2000" b="1" dirty="0" smtClean="0">
                <a:latin typeface="微软雅黑" pitchFamily="34" charset="-122"/>
                <a:ea typeface="微软雅黑" pitchFamily="34" charset="-122"/>
              </a:rPr>
              <a:t>比特。</a:t>
            </a:r>
            <a:endParaRPr lang="en-US" altLang="zh-CN" sz="2000" b="1" dirty="0" smtClean="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与 </a:t>
            </a: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a:t>
            </a:r>
            <a:r>
              <a:rPr lang="zh-CN" altLang="en-US" sz="2000" b="1" dirty="0">
                <a:solidFill>
                  <a:srgbClr val="0000FF"/>
                </a:solidFill>
                <a:latin typeface="微软雅黑" pitchFamily="34" charset="-122"/>
                <a:ea typeface="微软雅黑" pitchFamily="34" charset="-122"/>
              </a:rPr>
              <a:t>帧格式</a:t>
            </a:r>
            <a:r>
              <a:rPr lang="zh-CN" altLang="en-US" sz="2000" b="1" dirty="0">
                <a:solidFill>
                  <a:srgbClr val="C00000"/>
                </a:solidFill>
                <a:latin typeface="微软雅黑" pitchFamily="34" charset="-122"/>
                <a:ea typeface="微软雅黑" pitchFamily="34" charset="-122"/>
              </a:rPr>
              <a:t>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smtClean="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标准规定的</a:t>
            </a:r>
            <a:r>
              <a:rPr lang="zh-CN" altLang="en-US" sz="2000" b="1" dirty="0">
                <a:solidFill>
                  <a:srgbClr val="C00000"/>
                </a:solidFill>
                <a:latin typeface="微软雅黑" pitchFamily="34" charset="-122"/>
                <a:ea typeface="微软雅黑" pitchFamily="34" charset="-122"/>
              </a:rPr>
              <a:t>以太网最小和最大帧长。</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使用</a:t>
            </a:r>
            <a:r>
              <a:rPr lang="zh-CN" altLang="en-US" sz="2000" b="1" dirty="0">
                <a:solidFill>
                  <a:srgbClr val="C00000"/>
                </a:solidFill>
                <a:latin typeface="微软雅黑" pitchFamily="34" charset="-122"/>
                <a:ea typeface="微软雅黑" pitchFamily="34" charset="-122"/>
              </a:rPr>
              <a:t>光纤</a:t>
            </a:r>
            <a:r>
              <a:rPr lang="zh-CN" altLang="en-US" sz="2000" b="1" dirty="0">
                <a:latin typeface="微软雅黑" pitchFamily="34" charset="-122"/>
                <a:ea typeface="微软雅黑" pitchFamily="34" charset="-122"/>
              </a:rPr>
              <a:t>作为传输媒体。</a:t>
            </a:r>
          </a:p>
          <a:p>
            <a:pPr marL="633413" indent="-342900">
              <a:lnSpc>
                <a:spcPts val="33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只工作在全双工方式，</a:t>
            </a:r>
            <a:r>
              <a:rPr lang="zh-CN" altLang="en-US" sz="2000" b="1" dirty="0" smtClean="0">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争用问题</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不</a:t>
            </a:r>
            <a:r>
              <a:rPr lang="zh-CN" altLang="en-US" sz="2000" b="1" dirty="0">
                <a:solidFill>
                  <a:srgbClr val="C00000"/>
                </a:solidFill>
                <a:latin typeface="微软雅黑" pitchFamily="34" charset="-122"/>
                <a:ea typeface="微软雅黑" pitchFamily="34" charset="-122"/>
              </a:rPr>
              <a:t>使用 </a:t>
            </a:r>
            <a:r>
              <a:rPr lang="en-US" altLang="zh-CN" sz="2000" b="1" dirty="0">
                <a:solidFill>
                  <a:srgbClr val="C00000"/>
                </a:solidFill>
                <a:latin typeface="微软雅黑" pitchFamily="34" charset="-122"/>
                <a:ea typeface="微软雅黑" pitchFamily="34" charset="-122"/>
              </a:rPr>
              <a:t>CSMA/CD </a:t>
            </a:r>
            <a:r>
              <a:rPr lang="zh-CN" altLang="en-US" sz="2000" b="1" dirty="0">
                <a:solidFill>
                  <a:srgbClr val="C00000"/>
                </a:solidFill>
                <a:latin typeface="微软雅黑" pitchFamily="34" charset="-122"/>
                <a:ea typeface="微软雅黑" pitchFamily="34" charset="-122"/>
              </a:rPr>
              <a:t>协议。 </a:t>
            </a:r>
          </a:p>
        </p:txBody>
      </p:sp>
    </p:spTree>
    <p:extLst>
      <p:ext uri="{BB962C8B-B14F-4D97-AF65-F5344CB8AC3E}">
        <p14:creationId xmlns:p14="http://schemas.microsoft.com/office/powerpoint/2010/main" val="28144748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10GE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val="1138485429"/>
              </p:ext>
            </p:extLst>
          </p:nvPr>
        </p:nvGraphicFramePr>
        <p:xfrm>
          <a:off x="502919" y="1507067"/>
          <a:ext cx="8129015" cy="2151438"/>
        </p:xfrm>
        <a:graphic>
          <a:graphicData uri="http://schemas.openxmlformats.org/drawingml/2006/table">
            <a:tbl>
              <a:tblPr firstRow="1" firstCol="1" lastRow="1" lastCol="1" bandRow="1" bandCol="1"/>
              <a:tblGrid>
                <a:gridCol w="1835584">
                  <a:extLst>
                    <a:ext uri="{9D8B030D-6E8A-4147-A177-3AD203B41FA5}">
                      <a16:colId xmlns:a16="http://schemas.microsoft.com/office/drawing/2014/main" val="20000"/>
                    </a:ext>
                  </a:extLst>
                </a:gridCol>
                <a:gridCol w="721123">
                  <a:extLst>
                    <a:ext uri="{9D8B030D-6E8A-4147-A177-3AD203B41FA5}">
                      <a16:colId xmlns:a16="http://schemas.microsoft.com/office/drawing/2014/main" val="20001"/>
                    </a:ext>
                  </a:extLst>
                </a:gridCol>
                <a:gridCol w="1966697">
                  <a:extLst>
                    <a:ext uri="{9D8B030D-6E8A-4147-A177-3AD203B41FA5}">
                      <a16:colId xmlns:a16="http://schemas.microsoft.com/office/drawing/2014/main" val="20002"/>
                    </a:ext>
                  </a:extLst>
                </a:gridCol>
                <a:gridCol w="3605611">
                  <a:extLst>
                    <a:ext uri="{9D8B030D-6E8A-4147-A177-3AD203B41FA5}">
                      <a16:colId xmlns:a16="http://schemas.microsoft.com/office/drawing/2014/main" val="20003"/>
                    </a:ext>
                  </a:extLst>
                </a:gridCol>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val="10000"/>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0.85 </a:t>
                      </a:r>
                      <a:r>
                        <a:rPr lang="en-US" sz="1400" b="1" dirty="0" smtClean="0">
                          <a:effectLst/>
                          <a:latin typeface="微软雅黑" pitchFamily="34" charset="-122"/>
                          <a:ea typeface="微软雅黑" pitchFamily="34" charset="-122"/>
                          <a:sym typeface="Symbol"/>
                        </a:rPr>
                        <a:t></a:t>
                      </a:r>
                      <a:r>
                        <a:rPr lang="en-US" sz="1400" b="1" dirty="0" smtClean="0">
                          <a:effectLst/>
                          <a:latin typeface="微软雅黑" pitchFamily="34" charset="-122"/>
                          <a:ea typeface="微软雅黑" pitchFamily="34" charset="-122"/>
                        </a:rPr>
                        <a:t>m</a:t>
                      </a:r>
                      <a:r>
                        <a:rPr lang="zh-CN" sz="1400" b="1" dirty="0" smtClean="0">
                          <a:effectLst/>
                          <a:latin typeface="微软雅黑" pitchFamily="34" charset="-122"/>
                          <a:ea typeface="微软雅黑" pitchFamily="34" charset="-122"/>
                        </a:rPr>
                        <a: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双芯</a:t>
                      </a:r>
                      <a:r>
                        <a:rPr lang="zh-CN" sz="1400" b="1" dirty="0" smtClean="0">
                          <a:effectLst/>
                          <a:latin typeface="微软雅黑" pitchFamily="34" charset="-122"/>
                          <a:ea typeface="微软雅黑" pitchFamily="34" charset="-122"/>
                        </a:rPr>
                        <a:t>同轴电缆</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6A </a:t>
                      </a:r>
                      <a:r>
                        <a:rPr lang="zh-CN" sz="1400" b="1" dirty="0" smtClean="0">
                          <a:effectLst/>
                          <a:latin typeface="微软雅黑" pitchFamily="34" charset="-122"/>
                          <a:ea typeface="微软雅黑" pitchFamily="34" charset="-122"/>
                        </a:rPr>
                        <a:t>类</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UTP </a:t>
                      </a:r>
                      <a:r>
                        <a:rPr lang="zh-CN" sz="1400" b="1" dirty="0" smtClean="0">
                          <a:effectLst/>
                          <a:latin typeface="微软雅黑" pitchFamily="34" charset="-122"/>
                          <a:ea typeface="微软雅黑" pitchFamily="34" charset="-122"/>
                        </a:rPr>
                        <a:t>双绞线</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43759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40GE/100GE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40GE/10GE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val="2540804016"/>
              </p:ext>
            </p:extLst>
          </p:nvPr>
        </p:nvGraphicFramePr>
        <p:xfrm>
          <a:off x="502919" y="1452695"/>
          <a:ext cx="8129015" cy="2308227"/>
        </p:xfrm>
        <a:graphic>
          <a:graphicData uri="http://schemas.openxmlformats.org/drawingml/2006/table">
            <a:tbl>
              <a:tblPr firstRow="1" firstCol="1" lastRow="1" lastCol="1" bandRow="1" bandCol="1"/>
              <a:tblGrid>
                <a:gridCol w="2702099">
                  <a:extLst>
                    <a:ext uri="{9D8B030D-6E8A-4147-A177-3AD203B41FA5}">
                      <a16:colId xmlns:a16="http://schemas.microsoft.com/office/drawing/2014/main" val="20000"/>
                    </a:ext>
                  </a:extLst>
                </a:gridCol>
                <a:gridCol w="2078182">
                  <a:extLst>
                    <a:ext uri="{9D8B030D-6E8A-4147-A177-3AD203B41FA5}">
                      <a16:colId xmlns:a16="http://schemas.microsoft.com/office/drawing/2014/main" val="20001"/>
                    </a:ext>
                  </a:extLst>
                </a:gridCol>
                <a:gridCol w="3348734">
                  <a:extLst>
                    <a:ext uri="{9D8B030D-6E8A-4147-A177-3AD203B41FA5}">
                      <a16:colId xmlns:a16="http://schemas.microsoft.com/office/drawing/2014/main" val="20002"/>
                    </a:ext>
                  </a:extLst>
                </a:gridCol>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itchFamily="34" charset="-122"/>
                          <a:ea typeface="微软雅黑" pitchFamily="34" charset="-122"/>
                        </a:rPr>
                        <a:t>物理层</a:t>
                      </a:r>
                      <a:endParaRPr lang="zh-CN" sz="18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itchFamily="34" charset="-122"/>
                          <a:ea typeface="微软雅黑" pitchFamily="34" charset="-122"/>
                        </a:rPr>
                        <a:t>40GE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itchFamily="34" charset="-122"/>
                          <a:ea typeface="微软雅黑" pitchFamily="34" charset="-122"/>
                        </a:rPr>
                        <a:t>100GE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 </a:t>
                      </a:r>
                      <a:r>
                        <a:rPr lang="en-US" sz="1400" b="1" kern="1200" dirty="0">
                          <a:effectLst/>
                          <a:latin typeface="微软雅黑" pitchFamily="34" charset="-122"/>
                          <a:ea typeface="微软雅黑" pitchFamily="34" charset="-122"/>
                        </a:rPr>
                        <a:t>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7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100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itchFamily="34" charset="-122"/>
                          <a:ea typeface="微软雅黑" pitchFamily="34" charset="-122"/>
                        </a:rPr>
                        <a:t>100GBASE-SR10</a:t>
                      </a:r>
                      <a:r>
                        <a:rPr lang="zh-CN" altLang="en-US" sz="1400" b="1" dirty="0" smtClean="0">
                          <a:effectLst/>
                          <a:latin typeface="微软雅黑" pitchFamily="34" charset="-122"/>
                          <a:ea typeface="微软雅黑" pitchFamily="34" charset="-122"/>
                        </a:rPr>
                        <a:t>，*</a:t>
                      </a:r>
                      <a:r>
                        <a:rPr lang="en-US" altLang="zh-CN" sz="1400" b="1" dirty="0" smtClean="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40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itchFamily="34" charset="-122"/>
                          <a:ea typeface="微软雅黑" pitchFamily="34" charset="-122"/>
                        </a:rPr>
                        <a:t>*</a:t>
                      </a:r>
                      <a:r>
                        <a:rPr lang="en-US" sz="1400" b="1" dirty="0" smtClean="0">
                          <a:effectLst/>
                          <a:latin typeface="微软雅黑" pitchFamily="34" charset="-122"/>
                          <a:ea typeface="微软雅黑" pitchFamily="34" charset="-122"/>
                        </a:rPr>
                        <a:t>40GBASE-ER</a:t>
                      </a: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373485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a:t>
            </a:r>
            <a:r>
              <a:rPr lang="zh-CN" altLang="en-US" sz="2000" b="1" dirty="0" smtClean="0">
                <a:latin typeface="微软雅黑" pitchFamily="34" charset="-122"/>
                <a:ea typeface="微软雅黑" pitchFamily="34" charset="-122"/>
              </a:rPr>
              <a:t>已经扩大</a:t>
            </a:r>
            <a:r>
              <a:rPr lang="zh-CN" altLang="en-US" sz="2000" b="1" dirty="0">
                <a:latin typeface="微软雅黑" pitchFamily="34" charset="-122"/>
                <a:ea typeface="微软雅黑" pitchFamily="34" charset="-122"/>
              </a:rPr>
              <a:t>到城域网和广域网</a:t>
            </a:r>
            <a:r>
              <a:rPr lang="zh-CN" altLang="en-US"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实现</a:t>
            </a:r>
            <a:r>
              <a:rPr lang="zh-CN" altLang="en-US" sz="2000" b="1" dirty="0">
                <a:solidFill>
                  <a:srgbClr val="0000FF"/>
                </a:solidFill>
                <a:latin typeface="微软雅黑" pitchFamily="34" charset="-122"/>
                <a:ea typeface="微软雅黑" pitchFamily="34" charset="-122"/>
              </a:rPr>
              <a:t>了</a:t>
            </a:r>
            <a:r>
              <a:rPr lang="zh-CN" altLang="en-US" sz="2000" b="1" dirty="0">
                <a:solidFill>
                  <a:srgbClr val="C00000"/>
                </a:solidFill>
                <a:latin typeface="微软雅黑" pitchFamily="34" charset="-122"/>
                <a:ea typeface="微软雅黑" pitchFamily="34" charset="-122"/>
              </a:rPr>
              <a:t>端到端</a:t>
            </a:r>
            <a:r>
              <a:rPr lang="zh-CN" altLang="en-US" sz="2000" b="1" dirty="0">
                <a:solidFill>
                  <a:srgbClr val="0000FF"/>
                </a:solidFill>
                <a:latin typeface="微软雅黑" pitchFamily="34" charset="-122"/>
                <a:ea typeface="微软雅黑" pitchFamily="34" charset="-122"/>
              </a:rPr>
              <a:t>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好处： </a:t>
            </a:r>
            <a:endParaRPr lang="zh-CN" altLang="en-US" sz="2000" b="1" dirty="0">
              <a:latin typeface="微软雅黑" pitchFamily="34" charset="-122"/>
              <a:ea typeface="微软雅黑" pitchFamily="34" charset="-122"/>
            </a:endParaRP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a:t>
            </a:r>
            <a:r>
              <a:rPr lang="zh-CN" altLang="en-US" sz="2000" b="1" dirty="0" smtClean="0">
                <a:solidFill>
                  <a:schemeClr val="bg1"/>
                </a:solidFill>
                <a:latin typeface="微软雅黑" pitchFamily="34" charset="-122"/>
                <a:ea typeface="微软雅黑" pitchFamily="34" charset="-122"/>
              </a:rPr>
              <a:t>传输</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62787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控制字符作为帧定界符</a:t>
            </a:r>
            <a:endParaRPr lang="zh-CN" altLang="en-US" sz="2000" b="1" dirty="0">
              <a:latin typeface="微软雅黑" pitchFamily="34" charset="-122"/>
              <a:ea typeface="微软雅黑" pitchFamily="34" charset="-122"/>
            </a:endParaRP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EOT (End Of Transmission</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放</a:t>
            </a:r>
            <a:r>
              <a:rPr lang="zh-CN" altLang="en-US" b="1" dirty="0">
                <a:latin typeface="微软雅黑" pitchFamily="34" charset="-122"/>
                <a:ea typeface="微软雅黑" pitchFamily="34" charset="-122"/>
              </a:rPr>
              <a:t>在一帧</a:t>
            </a:r>
            <a:r>
              <a:rPr lang="zh-CN" altLang="en-US" b="1" dirty="0" smtClean="0">
                <a:latin typeface="微软雅黑" pitchFamily="34" charset="-122"/>
                <a:ea typeface="微软雅黑" pitchFamily="34" charset="-122"/>
              </a:rPr>
              <a:t>的末尾，</a:t>
            </a:r>
            <a:r>
              <a:rPr lang="zh-CN" altLang="en-US" b="1" dirty="0">
                <a:latin typeface="微软雅黑" pitchFamily="34" charset="-122"/>
                <a:ea typeface="微软雅黑" pitchFamily="34" charset="-122"/>
              </a:rPr>
              <a:t>表示帧的结束</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itchFamily="34" charset="-122"/>
                  <a:ea typeface="微软雅黑" pitchFamily="34" charset="-122"/>
                </a:rPr>
                <a:t>用控制字符进行帧定</a:t>
              </a:r>
              <a:r>
                <a:rPr lang="zh-CN" altLang="zh-CN" b="1" dirty="0" smtClean="0">
                  <a:latin typeface="微软雅黑" pitchFamily="34" charset="-122"/>
                  <a:ea typeface="微软雅黑" pitchFamily="34" charset="-122"/>
                </a:rPr>
                <a:t>界的方法举例</a:t>
              </a:r>
              <a:endParaRPr lang="zh-CN" altLang="en-US"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C00000"/>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a:t>
            </a:r>
            <a:r>
              <a:rPr lang="zh-CN" altLang="en-US" sz="2000" b="1" dirty="0">
                <a:solidFill>
                  <a:srgbClr val="C00000"/>
                </a:solidFill>
                <a:latin typeface="微软雅黑" pitchFamily="34" charset="-122"/>
                <a:ea typeface="微软雅黑" pitchFamily="34" charset="-122"/>
              </a:rPr>
              <a:t>带宽升级。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C00000"/>
                </a:solidFill>
                <a:latin typeface="微软雅黑" pitchFamily="34" charset="-122"/>
                <a:ea typeface="微软雅黑" pitchFamily="34" charset="-122"/>
              </a:rPr>
              <a:t>不需要</a:t>
            </a:r>
            <a:r>
              <a:rPr lang="zh-CN" altLang="en-US" sz="2000" b="1" dirty="0">
                <a:solidFill>
                  <a:srgbClr val="0000FF"/>
                </a:solidFill>
                <a:latin typeface="微软雅黑" pitchFamily="34" charset="-122"/>
                <a:ea typeface="微软雅黑" pitchFamily="34" charset="-122"/>
              </a:rPr>
              <a:t>再进行帧格式的转换</a:t>
            </a:r>
            <a:r>
              <a:rPr lang="zh-CN" altLang="en-US" sz="2000" b="1" dirty="0" smtClean="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但</a:t>
            </a:r>
            <a:r>
              <a:rPr lang="zh-CN" altLang="en-US" sz="2000" b="1" dirty="0" smtClean="0">
                <a:solidFill>
                  <a:srgbClr val="C00000"/>
                </a:solidFill>
                <a:latin typeface="微软雅黑" pitchFamily="34" charset="-122"/>
                <a:ea typeface="微软雅黑" pitchFamily="34" charset="-122"/>
              </a:rPr>
              <a:t>不支持</a:t>
            </a:r>
            <a:r>
              <a:rPr lang="zh-CN" altLang="en-US" sz="2000" b="1" dirty="0" smtClean="0">
                <a:latin typeface="微软雅黑" pitchFamily="34" charset="-122"/>
                <a:ea typeface="微软雅黑" pitchFamily="34" charset="-122"/>
              </a:rPr>
              <a:t>用户身份鉴别。</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23419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C00000"/>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smtClean="0">
                <a:latin typeface="微软雅黑" pitchFamily="34" charset="-122"/>
                <a:ea typeface="微软雅黑" pitchFamily="34" charset="-122"/>
              </a:rPr>
              <a:t>：在</a:t>
            </a:r>
            <a:r>
              <a:rPr lang="zh-CN" altLang="en-US" sz="1900" b="1" dirty="0">
                <a:latin typeface="微软雅黑" pitchFamily="34" charset="-122"/>
                <a:ea typeface="微软雅黑" pitchFamily="34" charset="-122"/>
              </a:rPr>
              <a:t>以太网上运行 </a:t>
            </a:r>
            <a:r>
              <a:rPr lang="en-US" altLang="zh-CN" sz="1900" b="1" dirty="0" smtClean="0">
                <a:latin typeface="微软雅黑" pitchFamily="34" charset="-122"/>
                <a:ea typeface="微软雅黑" pitchFamily="34" charset="-122"/>
              </a:rPr>
              <a:t>PPP</a:t>
            </a:r>
            <a:r>
              <a:rPr lang="zh-CN" altLang="en-US" sz="1900" b="1" dirty="0" smtClean="0">
                <a:latin typeface="微软雅黑" pitchFamily="34" charset="-122"/>
                <a:ea typeface="微软雅黑" pitchFamily="34" charset="-122"/>
              </a:rPr>
              <a:t>。</a:t>
            </a:r>
            <a:endParaRPr lang="en-US" altLang="zh-CN" sz="1900" b="1" dirty="0" smtClean="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smtClean="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smtClean="0">
                <a:latin typeface="微软雅黑" pitchFamily="34" charset="-122"/>
                <a:ea typeface="微软雅黑" pitchFamily="34" charset="-122"/>
              </a:rPr>
              <a:t>帧封装</a:t>
            </a:r>
            <a:r>
              <a:rPr lang="zh-CN" altLang="en-US" sz="1900" b="1" dirty="0">
                <a:latin typeface="微软雅黑" pitchFamily="34" charset="-122"/>
                <a:ea typeface="微软雅黑" pitchFamily="34" charset="-122"/>
              </a:rPr>
              <a:t>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a:t>
            </a:r>
            <a:r>
              <a:rPr lang="zh-CN" altLang="en-US" sz="1900" b="1" dirty="0" smtClean="0">
                <a:latin typeface="微软雅黑" pitchFamily="34" charset="-122"/>
                <a:ea typeface="微软雅黑" pitchFamily="34" charset="-122"/>
              </a:rPr>
              <a:t>之间的连接也使用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a:t>
            </a:r>
            <a:r>
              <a:rPr lang="zh-CN" altLang="en-US" sz="1900" b="1" dirty="0" smtClean="0">
                <a:latin typeface="微软雅黑" pitchFamily="34" charset="-122"/>
                <a:ea typeface="微软雅黑" pitchFamily="34" charset="-122"/>
              </a:rPr>
              <a:t>线，也使用 </a:t>
            </a:r>
            <a:r>
              <a:rPr lang="en-US" altLang="zh-CN" sz="1900" b="1" dirty="0" err="1" smtClean="0">
                <a:latin typeface="微软雅黑" pitchFamily="34" charset="-122"/>
                <a:ea typeface="微软雅黑" pitchFamily="34" charset="-122"/>
              </a:rPr>
              <a:t>PPPoE</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15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问题：</a:t>
            </a:r>
            <a:r>
              <a:rPr lang="zh-CN" altLang="en-US" sz="2000" b="1" dirty="0" smtClean="0">
                <a:latin typeface="微软雅黑" pitchFamily="34" charset="-122"/>
                <a:ea typeface="微软雅黑" pitchFamily="34" charset="-122"/>
              </a:rPr>
              <a:t>如果</a:t>
            </a:r>
            <a:r>
              <a:rPr lang="zh-CN" altLang="en-US" sz="2000" b="1" dirty="0">
                <a:latin typeface="微软雅黑" pitchFamily="34" charset="-122"/>
                <a:ea typeface="微软雅黑" pitchFamily="34" charset="-122"/>
              </a:rPr>
              <a:t>数据中的某个字节的二进制代码恰好和 </a:t>
            </a:r>
            <a:r>
              <a:rPr lang="en-US" altLang="zh-CN" sz="2000" b="1" dirty="0">
                <a:latin typeface="微软雅黑" pitchFamily="34" charset="-122"/>
                <a:ea typeface="微软雅黑" pitchFamily="34" charset="-122"/>
              </a:rPr>
              <a:t>SOH </a:t>
            </a:r>
            <a:r>
              <a:rPr lang="zh-CN" altLang="en-US" sz="2000" b="1" dirty="0">
                <a:latin typeface="微软雅黑" pitchFamily="34" charset="-122"/>
                <a:ea typeface="微软雅黑" pitchFamily="34" charset="-122"/>
              </a:rPr>
              <a:t>或 </a:t>
            </a:r>
            <a:r>
              <a:rPr lang="en-US" altLang="zh-CN" sz="2000" b="1" dirty="0">
                <a:latin typeface="微软雅黑" pitchFamily="34" charset="-122"/>
                <a:ea typeface="微软雅黑" pitchFamily="34" charset="-122"/>
              </a:rPr>
              <a:t>EOT </a:t>
            </a:r>
            <a:r>
              <a:rPr lang="zh-CN" altLang="en-US" sz="2000" b="1" dirty="0">
                <a:latin typeface="微软雅黑" pitchFamily="34" charset="-122"/>
                <a:ea typeface="微软雅黑" pitchFamily="34" charset="-122"/>
              </a:rPr>
              <a:t>一样，数据链路层就会</a:t>
            </a:r>
            <a:r>
              <a:rPr lang="zh-CN" altLang="en-US" sz="2000" b="1" dirty="0">
                <a:solidFill>
                  <a:srgbClr val="0000FF"/>
                </a:solidFill>
                <a:latin typeface="微软雅黑" pitchFamily="34" charset="-122"/>
                <a:ea typeface="微软雅黑" pitchFamily="34" charset="-122"/>
              </a:rPr>
              <a:t>错误</a:t>
            </a:r>
            <a:r>
              <a:rPr lang="zh-CN" altLang="en-US" sz="2000" b="1" dirty="0">
                <a:latin typeface="微软雅黑" pitchFamily="34" charset="-122"/>
                <a:ea typeface="微软雅黑" pitchFamily="34" charset="-122"/>
              </a:rPr>
              <a:t>地“找到帧的边界</a:t>
            </a:r>
            <a:r>
              <a:rPr lang="zh-CN" altLang="en-US" sz="2000" b="1" dirty="0" smtClean="0">
                <a:latin typeface="微软雅黑" pitchFamily="34" charset="-122"/>
                <a:ea typeface="微软雅黑" pitchFamily="34" charset="-122"/>
              </a:rPr>
              <a:t>”，导致错误。</a:t>
            </a:r>
            <a:endParaRPr lang="zh-CN" altLang="en-US" sz="2000" b="1" dirty="0">
              <a:latin typeface="微软雅黑" pitchFamily="34" charset="-122"/>
              <a:ea typeface="微软雅黑"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数据部分恰好出现与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一样的代码</a:t>
            </a: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itchFamily="34" charset="-122"/>
                  <a:ea typeface="微软雅黑" pitchFamily="34" charset="-122"/>
                </a:rPr>
                <a:t>被接收端</a:t>
              </a:r>
            </a:p>
            <a:p>
              <a:pPr algn="ctr"/>
              <a:r>
                <a:rPr kumimoji="1" lang="zh-CN" altLang="en-US" sz="1200" b="1" dirty="0">
                  <a:solidFill>
                    <a:srgbClr val="C00000"/>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spTree>
    <p:extLst>
      <p:ext uri="{BB962C8B-B14F-4D97-AF65-F5344CB8AC3E}">
        <p14:creationId xmlns:p14="http://schemas.microsoft.com/office/powerpoint/2010/main" val="8590875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透明</a:t>
            </a:r>
            <a:endParaRPr lang="zh-CN" altLang="en-US" sz="2000" b="1" dirty="0">
              <a:latin typeface="微软雅黑" pitchFamily="34" charset="-122"/>
              <a:ea typeface="微软雅黑"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a:t>
            </a:r>
            <a:r>
              <a:rPr lang="zh-CN" altLang="en-US" sz="2000" b="1" dirty="0" smtClean="0">
                <a:latin typeface="微软雅黑" pitchFamily="34" charset="-122"/>
                <a:ea typeface="微软雅黑" pitchFamily="34" charset="-122"/>
              </a:rPr>
              <a:t>某</a:t>
            </a:r>
            <a:r>
              <a:rPr lang="zh-CN" altLang="en-US" sz="2000" b="1" dirty="0">
                <a:latin typeface="微软雅黑" pitchFamily="34" charset="-122"/>
                <a:ea typeface="微软雅黑" pitchFamily="34" charset="-122"/>
              </a:rPr>
              <a:t>一个实际存在的事物看起来却好像不存在一样</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smtClean="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在数据链路层透明传送数据”</a:t>
            </a:r>
            <a:r>
              <a:rPr lang="zh-CN" altLang="en-US" sz="2000" b="1" dirty="0" smtClean="0">
                <a:solidFill>
                  <a:schemeClr val="bg1"/>
                </a:solidFill>
                <a:latin typeface="微软雅黑" pitchFamily="34" charset="-122"/>
                <a:ea typeface="微软雅黑" pitchFamily="34" charset="-122"/>
              </a:rPr>
              <a:t>表示：无论</a:t>
            </a:r>
            <a:r>
              <a:rPr lang="zh-CN" altLang="en-US" sz="2000" b="1" dirty="0">
                <a:solidFill>
                  <a:schemeClr val="bg1"/>
                </a:solidFill>
                <a:latin typeface="微软雅黑" pitchFamily="34" charset="-122"/>
                <a:ea typeface="微软雅黑" pitchFamily="34" charset="-122"/>
              </a:rPr>
              <a:t>发送什么样的比特组合的数据，这些数据都能够按照原样</a:t>
            </a:r>
            <a:r>
              <a:rPr lang="zh-CN" altLang="en-US" sz="2000" b="1" dirty="0">
                <a:solidFill>
                  <a:srgbClr val="FFFF00"/>
                </a:solidFill>
                <a:latin typeface="微软雅黑" pitchFamily="34" charset="-122"/>
                <a:ea typeface="微软雅黑" pitchFamily="34" charset="-122"/>
              </a:rPr>
              <a:t>没有差错</a:t>
            </a:r>
            <a:r>
              <a:rPr lang="zh-CN" altLang="en-US" sz="2000" b="1" dirty="0">
                <a:solidFill>
                  <a:schemeClr val="bg1"/>
                </a:solidFill>
                <a:latin typeface="微软雅黑" pitchFamily="34" charset="-122"/>
                <a:ea typeface="微软雅黑" pitchFamily="34" charset="-122"/>
              </a:rPr>
              <a:t>地通过这个数据链路层</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328171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用“字节填充”或“字符填充”法</a:t>
            </a:r>
            <a:r>
              <a:rPr lang="zh-CN" altLang="en-US" sz="2000" b="1" dirty="0">
                <a:latin typeface="微软雅黑" pitchFamily="34" charset="-122"/>
                <a:ea typeface="微软雅黑" pitchFamily="34" charset="-122"/>
              </a:rPr>
              <a:t>解决透明传输的</a:t>
            </a:r>
            <a:r>
              <a:rPr lang="zh-CN" altLang="en-US" sz="2000" b="1" dirty="0" smtClean="0">
                <a:latin typeface="微软雅黑" pitchFamily="34" charset="-122"/>
                <a:ea typeface="微软雅黑" pitchFamily="34" charset="-122"/>
              </a:rPr>
              <a:t>问题</a:t>
            </a:r>
            <a:endParaRPr lang="zh-CN" altLang="en-US" sz="2000" b="1" dirty="0">
              <a:latin typeface="微软雅黑" pitchFamily="34" charset="-122"/>
              <a:ea typeface="微软雅黑"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原始数据</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82525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4280106737"/>
              </p:ext>
            </p:extLst>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19567806"/>
              </p:ext>
            </p:extLst>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3940639159"/>
              </p:ext>
            </p:extLst>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665374761"/>
              </p:ext>
            </p:extLst>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itchFamily="34" charset="-122"/>
                <a:ea typeface="微软雅黑" pitchFamily="34" charset="-122"/>
              </a:rPr>
              <a:t>在传输过程中可能会产生</a:t>
            </a:r>
            <a:r>
              <a:rPr lang="zh-CN" altLang="en-US" sz="2000" b="1" dirty="0">
                <a:solidFill>
                  <a:srgbClr val="C00000"/>
                </a:solidFill>
                <a:latin typeface="微软雅黑" pitchFamily="34" charset="-122"/>
                <a:ea typeface="微软雅黑" pitchFamily="34" charset="-122"/>
              </a:rPr>
              <a:t>比特差错：</a:t>
            </a:r>
            <a:r>
              <a:rPr lang="en-US" altLang="zh-CN" sz="2000" b="1" dirty="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sym typeface="Wingdings" panose="05000000000000000000" pitchFamily="2" charset="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0  </a:t>
            </a:r>
            <a:r>
              <a:rPr lang="en-US" altLang="zh-CN" sz="2000" b="1" dirty="0" smtClean="0">
                <a:latin typeface="微软雅黑" pitchFamily="34" charset="-122"/>
                <a:ea typeface="微软雅黑" pitchFamily="34" charset="-122"/>
                <a:sym typeface="Wingdings" panose="05000000000000000000" pitchFamily="2" charset="2"/>
              </a:rPr>
              <a:t></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3380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计算机网络体系结构</a:t>
            </a:r>
            <a:endParaRPr lang="zh-CN" altLang="en-US" sz="2000" b="1" dirty="0">
              <a:solidFill>
                <a:schemeClr val="bg1"/>
              </a:solidFill>
              <a:ea typeface="微软雅黑"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9165077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循环冗余检验 </a:t>
            </a:r>
            <a:r>
              <a:rPr lang="en-US" altLang="zh-CN" sz="2000" b="1" dirty="0" smtClean="0">
                <a:latin typeface="微软雅黑" pitchFamily="34" charset="-122"/>
                <a:ea typeface="微软雅黑" pitchFamily="34" charset="-122"/>
              </a:rPr>
              <a:t>CRC </a:t>
            </a:r>
            <a:r>
              <a:rPr lang="en-US" altLang="zh-CN" sz="2000" b="1" dirty="0">
                <a:latin typeface="微软雅黑" pitchFamily="34" charset="-122"/>
                <a:ea typeface="微软雅黑" pitchFamily="34" charset="-122"/>
              </a:rPr>
              <a:t>(Cyclic Redundancy Check</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原理</a:t>
            </a:r>
            <a:endParaRPr lang="zh-CN" altLang="en-US" sz="2000" b="1" dirty="0">
              <a:latin typeface="微软雅黑" pitchFamily="34" charset="-122"/>
              <a:ea typeface="微软雅黑" pitchFamily="34" charset="-122"/>
            </a:endParaRP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 </a:t>
            </a:r>
            <a:r>
              <a:rPr lang="zh-CN" altLang="en-US" sz="1400" b="1" dirty="0" smtClean="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发送数据</a:t>
            </a:r>
            <a:endParaRPr lang="zh-CN" altLang="en-US" sz="1400" b="1" dirty="0">
              <a:solidFill>
                <a:schemeClr val="tx1"/>
              </a:solidFill>
              <a:latin typeface="微软雅黑" pitchFamily="34" charset="-122"/>
              <a:ea typeface="微软雅黑" pitchFamily="34" charset="-122"/>
            </a:endParaRP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 </a:t>
            </a: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组帧发送</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a:t>
            </a:r>
            <a:r>
              <a:rPr lang="zh-CN" altLang="en-US" sz="2000" b="1" dirty="0">
                <a:solidFill>
                  <a:srgbClr val="C00000"/>
                </a:solidFill>
                <a:latin typeface="微软雅黑" pitchFamily="34" charset="-122"/>
                <a:ea typeface="微软雅黑" pitchFamily="34" charset="-122"/>
              </a:rPr>
              <a:t>数据划分为组。</a:t>
            </a:r>
            <a:r>
              <a:rPr lang="zh-CN" altLang="en-US" sz="2000" b="1" dirty="0">
                <a:solidFill>
                  <a:prstClr val="black"/>
                </a:solidFill>
                <a:latin typeface="微软雅黑" pitchFamily="34" charset="-122"/>
                <a:ea typeface="微软雅黑" pitchFamily="34" charset="-122"/>
              </a:rPr>
              <a:t>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en-US" altLang="zh-CN" sz="2000" b="1" dirty="0" smtClean="0">
                <a:solidFill>
                  <a:srgbClr val="C00000"/>
                </a:solidFill>
                <a:latin typeface="微软雅黑" pitchFamily="34" charset="-122"/>
                <a:ea typeface="微软雅黑" pitchFamily="34" charset="-122"/>
              </a:rPr>
              <a:t>CRC </a:t>
            </a:r>
            <a:r>
              <a:rPr lang="zh-CN" altLang="en-US" sz="2000" b="1" dirty="0" smtClean="0">
                <a:solidFill>
                  <a:srgbClr val="C00000"/>
                </a:solidFill>
                <a:latin typeface="微软雅黑" pitchFamily="34" charset="-122"/>
                <a:ea typeface="微软雅黑" pitchFamily="34" charset="-122"/>
              </a:rPr>
              <a:t>运算</a:t>
            </a:r>
            <a:r>
              <a:rPr lang="zh-CN" altLang="en-US" sz="2000" b="1" dirty="0" smtClean="0">
                <a:solidFill>
                  <a:prstClr val="black"/>
                </a:solidFill>
                <a:latin typeface="微软雅黑" pitchFamily="34" charset="-122"/>
                <a:ea typeface="微软雅黑" pitchFamily="34" charset="-122"/>
              </a:rPr>
              <a:t>在每组 </a:t>
            </a:r>
            <a:r>
              <a:rPr lang="en-US" altLang="zh-CN" sz="2000" b="1" i="1" dirty="0" smtClean="0">
                <a:solidFill>
                  <a:prstClr val="black"/>
                </a:solidFill>
                <a:latin typeface="微软雅黑" pitchFamily="34" charset="-122"/>
                <a:ea typeface="微软雅黑" pitchFamily="34" charset="-122"/>
              </a:rPr>
              <a:t>M</a:t>
            </a:r>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后面</a:t>
            </a:r>
            <a:r>
              <a:rPr lang="zh-CN" altLang="en-US" sz="2000" b="1" dirty="0">
                <a:solidFill>
                  <a:prstClr val="black"/>
                </a:solidFill>
                <a:latin typeface="微软雅黑" pitchFamily="34" charset="-122"/>
                <a:ea typeface="微软雅黑" pitchFamily="34" charset="-122"/>
              </a:rPr>
              <a:t>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smtClean="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然后构成一个帧发送</a:t>
            </a:r>
            <a:r>
              <a:rPr lang="zh-CN" altLang="en-US" sz="2000" b="1" dirty="0" smtClean="0">
                <a:solidFill>
                  <a:prstClr val="black"/>
                </a:solidFill>
                <a:latin typeface="微软雅黑" pitchFamily="34" charset="-122"/>
                <a:ea typeface="微软雅黑" pitchFamily="34" charset="-122"/>
              </a:rPr>
              <a:t>出去。一共发送 </a:t>
            </a:r>
            <a:r>
              <a:rPr lang="en-US" altLang="zh-CN" sz="2000" b="1" i="1" dirty="0" smtClean="0">
                <a:solidFill>
                  <a:srgbClr val="C00000"/>
                </a:solidFill>
                <a:latin typeface="微软雅黑" pitchFamily="34" charset="-122"/>
                <a:ea typeface="微软雅黑" pitchFamily="34" charset="-122"/>
              </a:rPr>
              <a:t>(</a:t>
            </a:r>
            <a:r>
              <a:rPr lang="en-US" altLang="zh-CN" sz="2000" b="1" i="1" dirty="0">
                <a:solidFill>
                  <a:srgbClr val="C00000"/>
                </a:solidFill>
                <a:latin typeface="微软雅黑" pitchFamily="34" charset="-122"/>
                <a:ea typeface="微软雅黑" pitchFamily="34" charset="-122"/>
              </a:rPr>
              <a:t>k + n</a:t>
            </a:r>
            <a:r>
              <a:rPr lang="en-US" altLang="zh-CN" sz="2000" b="1" i="1" dirty="0" smtClean="0">
                <a:solidFill>
                  <a:srgbClr val="C00000"/>
                </a:solidFill>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位。</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7809314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CRC</a:t>
              </a:r>
              <a:endParaRPr lang="en-US" altLang="zh-CN" sz="1200" b="1" dirty="0">
                <a:solidFill>
                  <a:schemeClr val="bg1"/>
                </a:solidFill>
                <a:latin typeface="微软雅黑" pitchFamily="34" charset="-122"/>
                <a:ea typeface="微软雅黑"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smtClean="0">
                  <a:solidFill>
                    <a:srgbClr val="000066"/>
                  </a:solidFill>
                  <a:latin typeface="微软雅黑" pitchFamily="34" charset="-122"/>
                  <a:ea typeface="微软雅黑" pitchFamily="34" charset="-122"/>
                </a:rPr>
                <a:t>余数 </a:t>
              </a:r>
              <a:r>
                <a:rPr lang="en-US" altLang="zh-CN" sz="1200" b="1" i="1" dirty="0" smtClean="0">
                  <a:solidFill>
                    <a:srgbClr val="000066"/>
                  </a:solidFill>
                  <a:latin typeface="微软雅黑" pitchFamily="34" charset="-122"/>
                  <a:ea typeface="微软雅黑" pitchFamily="34" charset="-122"/>
                </a:rPr>
                <a:t>R</a:t>
              </a:r>
              <a:endParaRPr lang="zh-CN" altLang="en-US" sz="1200" b="1" i="1" dirty="0">
                <a:solidFill>
                  <a:srgbClr val="000066"/>
                </a:solidFill>
                <a:latin typeface="微软雅黑" pitchFamily="34" charset="-122"/>
                <a:ea typeface="微软雅黑"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smtClean="0">
                  <a:solidFill>
                    <a:srgbClr val="000099"/>
                  </a:solidFill>
                  <a:latin typeface="微软雅黑" pitchFamily="34" charset="-122"/>
                  <a:ea typeface="微软雅黑" pitchFamily="34" charset="-122"/>
                </a:rPr>
                <a:t>若余数</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，接受</a:t>
              </a:r>
              <a:endParaRPr lang="en-US" altLang="zh-CN" sz="1200" b="1" dirty="0" smtClean="0">
                <a:solidFill>
                  <a:srgbClr val="000099"/>
                </a:solidFill>
                <a:latin typeface="微软雅黑" pitchFamily="34" charset="-122"/>
                <a:ea typeface="微软雅黑" pitchFamily="34" charset="-122"/>
              </a:endParaRPr>
            </a:p>
            <a:p>
              <a:pPr algn="ctr">
                <a:lnSpc>
                  <a:spcPts val="1800"/>
                </a:lnSpc>
              </a:pPr>
              <a:r>
                <a:rPr lang="zh-CN" altLang="en-US" sz="1200" b="1" dirty="0">
                  <a:solidFill>
                    <a:srgbClr val="000099"/>
                  </a:solidFill>
                  <a:latin typeface="微软雅黑" pitchFamily="34" charset="-122"/>
                  <a:ea typeface="微软雅黑" pitchFamily="34" charset="-122"/>
                </a:rPr>
                <a:t>若余数</a:t>
              </a:r>
              <a:r>
                <a:rPr lang="zh-CN" altLang="en-US" sz="1200" b="1" dirty="0" smtClean="0">
                  <a:solidFill>
                    <a:srgbClr val="000099"/>
                  </a:solidFill>
                  <a:latin typeface="微软雅黑" pitchFamily="34" charset="-122"/>
                  <a:ea typeface="微软雅黑" pitchFamily="34" charset="-122"/>
                </a:rPr>
                <a:t>≠</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，丢弃</a:t>
              </a:r>
              <a:endParaRPr lang="zh-CN" altLang="en-US" sz="1200" b="1" dirty="0">
                <a:solidFill>
                  <a:srgbClr val="000099"/>
                </a:solidFill>
                <a:latin typeface="微软雅黑" pitchFamily="34" charset="-122"/>
                <a:ea typeface="微软雅黑"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a:extLst/>
        </p:spPr>
        <p:txBody>
          <a:bodyPr wrap="none">
            <a:spAutoFit/>
          </a:bodyPr>
          <a:lstStyle/>
          <a:p>
            <a:pPr algn="r"/>
            <a:r>
              <a:rPr kumimoji="1" lang="zh-CN" altLang="en-US" sz="1400" b="1" dirty="0" smtClean="0">
                <a:latin typeface="微软雅黑" pitchFamily="34" charset="-122"/>
                <a:ea typeface="微软雅黑" pitchFamily="34" charset="-122"/>
              </a:rPr>
              <a:t>发送的数据</a:t>
            </a:r>
            <a:endParaRPr kumimoji="1"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27597976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，用</a:t>
            </a:r>
            <a:r>
              <a:rPr lang="zh-CN" altLang="en-US" sz="2000" b="1" dirty="0">
                <a:latin typeface="微软雅黑" pitchFamily="34" charset="-122"/>
                <a:ea typeface="微软雅黑" pitchFamily="34" charset="-122"/>
              </a:rPr>
              <a:t>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，得到</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smtClean="0">
                <a:latin typeface="微软雅黑" pitchFamily="34" charset="-122"/>
                <a:ea typeface="微软雅黑" pitchFamily="34" charset="-122"/>
              </a:rPr>
              <a:t>R</a:t>
            </a:r>
            <a:r>
              <a:rPr lang="zh-CN" altLang="en-US" sz="2000" b="1" dirty="0" smtClean="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，将</a:t>
            </a:r>
            <a:r>
              <a:rPr lang="zh-CN" altLang="en-US" sz="2000" b="1" dirty="0">
                <a:solidFill>
                  <a:srgbClr val="C00000"/>
                </a:solidFill>
                <a:latin typeface="微软雅黑" pitchFamily="34" charset="-122"/>
                <a:ea typeface="微软雅黑" pitchFamily="34" charset="-122"/>
              </a:rPr>
              <a:t>余数 </a:t>
            </a:r>
            <a:r>
              <a:rPr lang="en-US" altLang="zh-CN" sz="2000" b="1" i="1" dirty="0">
                <a:solidFill>
                  <a:srgbClr val="C00000"/>
                </a:solidFill>
                <a:latin typeface="微软雅黑" pitchFamily="34" charset="-122"/>
                <a:ea typeface="微软雅黑" pitchFamily="34" charset="-122"/>
              </a:rPr>
              <a:t>R</a:t>
            </a:r>
            <a:r>
              <a:rPr lang="en-US" altLang="zh-CN" sz="2000" b="1" dirty="0">
                <a:solidFill>
                  <a:srgbClr val="CC00CC"/>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00000"/>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后面，一起发送</a:t>
            </a:r>
            <a:r>
              <a:rPr lang="zh-CN" altLang="en-US" sz="2000" b="1" dirty="0">
                <a:latin typeface="微软雅黑" pitchFamily="34" charset="-122"/>
                <a:ea typeface="微软雅黑" pitchFamily="34" charset="-122"/>
              </a:rPr>
              <a:t>出去。</a:t>
            </a: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smtClean="0">
                <a:solidFill>
                  <a:srgbClr val="0000FF"/>
                </a:solidFill>
                <a:latin typeface="微软雅黑" panose="020B0503020204020204" pitchFamily="34" charset="-122"/>
                <a:ea typeface="微软雅黑" panose="020B0503020204020204" pitchFamily="34" charset="-122"/>
              </a:rPr>
              <a:t>帧检验序列 </a:t>
            </a:r>
            <a:r>
              <a:rPr lang="en-US" altLang="zh-CN" sz="2000" b="1" dirty="0" smtClean="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890600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计算举例</a:t>
            </a:r>
            <a:endParaRPr lang="zh-CN" altLang="en-US" sz="2000" b="1" dirty="0">
              <a:latin typeface="微软雅黑" pitchFamily="34" charset="-122"/>
              <a:ea typeface="微软雅黑"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P</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除数</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itchFamily="34" charset="-122"/>
                  <a:ea typeface="微软雅黑" pitchFamily="34" charset="-122"/>
                </a:rPr>
                <a:t>110100</a:t>
              </a:r>
              <a:endParaRPr lang="en-US" altLang="zh-CN" sz="1500" b="1" dirty="0">
                <a:latin typeface="微软雅黑" pitchFamily="34" charset="-122"/>
                <a:ea typeface="微软雅黑"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itchFamily="34" charset="-122"/>
                  <a:ea typeface="微软雅黑" pitchFamily="34" charset="-122"/>
                </a:rPr>
                <a:t>101001</a:t>
              </a:r>
              <a:r>
                <a:rPr lang="en-US" altLang="zh-CN" sz="1500" b="1" dirty="0" smtClean="0">
                  <a:solidFill>
                    <a:srgbClr val="CC00CC"/>
                  </a:solidFill>
                  <a:latin typeface="微软雅黑" pitchFamily="34" charset="-122"/>
                  <a:ea typeface="微软雅黑" pitchFamily="34" charset="-122"/>
                </a:rPr>
                <a:t>000</a:t>
              </a:r>
              <a:endParaRPr lang="en-US" altLang="zh-CN" sz="1500" b="1" dirty="0">
                <a:solidFill>
                  <a:srgbClr val="CC00CC"/>
                </a:solidFill>
                <a:latin typeface="微软雅黑" pitchFamily="34" charset="-122"/>
                <a:ea typeface="微软雅黑"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itchFamily="34" charset="-122"/>
                  <a:ea typeface="微软雅黑" pitchFamily="34" charset="-122"/>
                </a:rPr>
                <a:t>2</a:t>
              </a:r>
              <a:r>
                <a:rPr lang="en-US" altLang="zh-CN" sz="1500" b="1" i="1" baseline="30000" dirty="0" smtClean="0">
                  <a:solidFill>
                    <a:srgbClr val="CC00CC"/>
                  </a:solidFill>
                  <a:latin typeface="微软雅黑" pitchFamily="34" charset="-122"/>
                  <a:ea typeface="微软雅黑" pitchFamily="34" charset="-122"/>
                </a:rPr>
                <a:t>n</a:t>
              </a:r>
              <a:r>
                <a:rPr lang="en-US" altLang="zh-CN" sz="1500" b="1" i="1" dirty="0" smtClean="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smtClean="0">
                  <a:solidFill>
                    <a:srgbClr val="CC00CC"/>
                  </a:solidFill>
                  <a:latin typeface="微软雅黑" pitchFamily="34" charset="-122"/>
                  <a:ea typeface="微软雅黑" pitchFamily="34" charset="-122"/>
                </a:rPr>
                <a:t>)</a:t>
              </a:r>
              <a:endParaRPr lang="en-US" altLang="zh-CN" sz="1500" b="1" dirty="0">
                <a:solidFill>
                  <a:srgbClr val="CC00CC"/>
                </a:solidFill>
                <a:latin typeface="微软雅黑" pitchFamily="34" charset="-122"/>
                <a:ea typeface="微软雅黑"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0111</a:t>
              </a:r>
              <a:endParaRPr lang="en-US" altLang="zh-CN" sz="1500" b="1" dirty="0">
                <a:latin typeface="微软雅黑" pitchFamily="34" charset="-122"/>
                <a:ea typeface="微软雅黑"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0110</a:t>
              </a:r>
              <a:endParaRPr lang="en-US" altLang="zh-CN" sz="1500" b="1" dirty="0">
                <a:latin typeface="微软雅黑" pitchFamily="34" charset="-122"/>
                <a:ea typeface="微软雅黑"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1100</a:t>
              </a:r>
              <a:endParaRPr lang="en-US" altLang="zh-CN" sz="1500" b="1" dirty="0">
                <a:latin typeface="微软雅黑" pitchFamily="34" charset="-122"/>
                <a:ea typeface="微软雅黑"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itchFamily="34" charset="-122"/>
                  <a:ea typeface="微软雅黑" pitchFamily="34" charset="-122"/>
                </a:rPr>
                <a:t>001</a:t>
              </a:r>
              <a:endParaRPr lang="en-US" altLang="zh-CN" sz="1500" b="1" dirty="0">
                <a:solidFill>
                  <a:srgbClr val="C00000"/>
                </a:solidFill>
                <a:latin typeface="微软雅黑" pitchFamily="34" charset="-122"/>
                <a:ea typeface="微软雅黑"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itchFamily="34" charset="-122"/>
                  <a:ea typeface="微软雅黑" pitchFamily="34" charset="-122"/>
                </a:rPr>
                <a:t>R</a:t>
              </a:r>
              <a:r>
                <a:rPr lang="en-US" altLang="zh-CN" sz="1500" b="1" dirty="0" smtClean="0">
                  <a:solidFill>
                    <a:srgbClr val="CC00CC"/>
                  </a:solidFill>
                  <a:latin typeface="微软雅黑" pitchFamily="34" charset="-122"/>
                  <a:ea typeface="微软雅黑" pitchFamily="34" charset="-122"/>
                </a:rPr>
                <a:t>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Q</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商</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itchFamily="34" charset="-122"/>
                <a:ea typeface="微软雅黑" pitchFamily="34" charset="-122"/>
              </a:rPr>
              <a:t>原始数据 </a:t>
            </a:r>
            <a:r>
              <a:rPr lang="en-US" altLang="zh-CN" b="1" i="1" dirty="0">
                <a:solidFill>
                  <a:schemeClr val="tx1"/>
                </a:solidFill>
                <a:latin typeface="微软雅黑" pitchFamily="34" charset="-122"/>
                <a:ea typeface="微软雅黑" pitchFamily="34" charset="-122"/>
              </a:rPr>
              <a:t>M</a:t>
            </a:r>
            <a:r>
              <a:rPr lang="en-US" altLang="zh-CN" b="1" dirty="0">
                <a:solidFill>
                  <a:schemeClr val="tx1"/>
                </a:solidFill>
                <a:latin typeface="微软雅黑" pitchFamily="34" charset="-122"/>
                <a:ea typeface="微软雅黑" pitchFamily="34" charset="-122"/>
              </a:rPr>
              <a:t> = 101001</a:t>
            </a:r>
          </a:p>
          <a:p>
            <a:pPr>
              <a:lnSpc>
                <a:spcPct val="120000"/>
              </a:lnSpc>
            </a:pPr>
            <a:r>
              <a:rPr lang="zh-CN" altLang="en-US" b="1" dirty="0">
                <a:solidFill>
                  <a:schemeClr val="tx1"/>
                </a:solidFill>
                <a:latin typeface="微软雅黑" pitchFamily="34" charset="-122"/>
                <a:ea typeface="微软雅黑" pitchFamily="34" charset="-122"/>
              </a:rPr>
              <a:t>除数 </a:t>
            </a:r>
            <a:r>
              <a:rPr lang="en-US" altLang="zh-CN" b="1" i="1" dirty="0">
                <a:solidFill>
                  <a:schemeClr val="tx1"/>
                </a:solidFill>
                <a:latin typeface="微软雅黑" pitchFamily="34" charset="-122"/>
                <a:ea typeface="微软雅黑" pitchFamily="34" charset="-122"/>
              </a:rPr>
              <a:t>P</a:t>
            </a:r>
            <a:r>
              <a:rPr lang="en-US" altLang="zh-CN" b="1" dirty="0">
                <a:solidFill>
                  <a:schemeClr val="tx1"/>
                </a:solidFill>
                <a:latin typeface="微软雅黑" pitchFamily="34" charset="-122"/>
                <a:ea typeface="微软雅黑" pitchFamily="34" charset="-122"/>
              </a:rPr>
              <a:t> = 1101</a:t>
            </a:r>
          </a:p>
          <a:p>
            <a:pPr>
              <a:lnSpc>
                <a:spcPct val="120000"/>
              </a:lnSpc>
            </a:pP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得到：</a:t>
            </a: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发送数据 </a:t>
            </a:r>
            <a:r>
              <a:rPr lang="en-US" altLang="zh-CN" b="1" dirty="0">
                <a:solidFill>
                  <a:schemeClr val="tx1"/>
                </a:solidFill>
                <a:latin typeface="微软雅黑" pitchFamily="34" charset="-122"/>
                <a:ea typeface="微软雅黑" pitchFamily="34" charset="-122"/>
              </a:rPr>
              <a:t>= 101001</a:t>
            </a:r>
            <a:r>
              <a:rPr lang="en-US" altLang="zh-CN" b="1" dirty="0">
                <a:solidFill>
                  <a:srgbClr val="FF0000"/>
                </a:solidFill>
                <a:latin typeface="微软雅黑" pitchFamily="34" charset="-122"/>
                <a:ea typeface="微软雅黑" pitchFamily="34" charset="-122"/>
              </a:rPr>
              <a:t>001</a:t>
            </a:r>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smtClean="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smtClean="0">
                <a:solidFill>
                  <a:srgbClr val="C00000"/>
                </a:solidFill>
                <a:latin typeface="微软雅黑" pitchFamily="34" charset="-122"/>
                <a:ea typeface="微软雅黑" pitchFamily="34" charset="-122"/>
              </a:rPr>
              <a:t>帧检验序列 </a:t>
            </a:r>
            <a:r>
              <a:rPr lang="en-US" altLang="zh-CN" sz="2000" b="1" dirty="0" smtClean="0">
                <a:solidFill>
                  <a:srgbClr val="C00000"/>
                </a:solidFill>
                <a:latin typeface="微软雅黑" pitchFamily="34" charset="-122"/>
                <a:ea typeface="微软雅黑" pitchFamily="34" charset="-122"/>
              </a:rPr>
              <a:t>FCS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00000"/>
                </a:solidFill>
                <a:latin typeface="微软雅黑" pitchFamily="34" charset="-122"/>
                <a:ea typeface="微软雅黑" pitchFamily="34" charset="-122"/>
              </a:rPr>
              <a:t>并不等同。</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Tree>
    <p:extLst>
      <p:ext uri="{BB962C8B-B14F-4D97-AF65-F5344CB8AC3E}">
        <p14:creationId xmlns:p14="http://schemas.microsoft.com/office/powerpoint/2010/main" val="36097680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广泛</a:t>
            </a:r>
            <a:r>
              <a:rPr lang="zh-CN" altLang="en-US" sz="2000" b="1" dirty="0">
                <a:latin typeface="微软雅黑" pitchFamily="34" charset="-122"/>
                <a:ea typeface="微软雅黑" pitchFamily="34" charset="-122"/>
              </a:rPr>
              <a:t>使用的生成多项式</a:t>
            </a:r>
            <a:r>
              <a:rPr lang="en-US" altLang="zh-CN" sz="2000" b="1" dirty="0">
                <a:latin typeface="微软雅黑" pitchFamily="34" charset="-122"/>
                <a:ea typeface="微软雅黑" pitchFamily="34" charset="-122"/>
              </a:rPr>
              <a:t>P(X)</a:t>
            </a:r>
            <a:endParaRPr lang="zh-CN" altLang="en-US" sz="2000" b="1" dirty="0">
              <a:latin typeface="微软雅黑" pitchFamily="34" charset="-122"/>
              <a:ea typeface="微软雅黑"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35202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smtClean="0">
                <a:solidFill>
                  <a:srgbClr val="C00000"/>
                </a:solidFill>
                <a:latin typeface="微软雅黑" pitchFamily="34" charset="-122"/>
                <a:ea typeface="微软雅黑" pitchFamily="34" charset="-122"/>
              </a:rPr>
              <a:t>注意</a:t>
            </a:r>
            <a:endParaRPr lang="zh-CN" altLang="en-US" sz="2000" b="1" dirty="0">
              <a:solidFill>
                <a:srgbClr val="C00000"/>
              </a:solidFill>
              <a:latin typeface="微软雅黑" pitchFamily="34" charset="-122"/>
              <a:ea typeface="微软雅黑" pitchFamily="34" charset="-122"/>
            </a:endParaRP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“凡是接受的帧（即不包括丢弃的帧），我们都能以非常接近于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凡是接收端数据链路层接受的帧均无差错</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180695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r>
              <a:rPr lang="zh-CN" altLang="en-US" sz="2000" b="1" dirty="0">
                <a:latin typeface="微软雅黑" pitchFamily="34" charset="-122"/>
                <a:ea typeface="微软雅黑" pitchFamily="34" charset="-122"/>
              </a:rPr>
              <a:t>“无比特差错”与</a:t>
            </a:r>
            <a:r>
              <a:rPr lang="zh-CN" altLang="en-US" sz="2000" b="1" dirty="0" smtClean="0">
                <a:latin typeface="微软雅黑" pitchFamily="34" charset="-122"/>
                <a:ea typeface="微软雅黑" pitchFamily="34" charset="-122"/>
              </a:rPr>
              <a:t>“无传输差错”是不同的</a:t>
            </a:r>
            <a:endParaRPr lang="zh-CN" altLang="en-US" sz="2000" b="1" dirty="0">
              <a:latin typeface="微软雅黑" pitchFamily="34" charset="-122"/>
              <a:ea typeface="微软雅黑" pitchFamily="34" charset="-122"/>
            </a:endParaRP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可靠传输：</a:t>
            </a:r>
            <a:r>
              <a:rPr lang="zh-CN" altLang="en-US" sz="2000" b="1" dirty="0">
                <a:latin typeface="微软雅黑" pitchFamily="34" charset="-122"/>
                <a:ea typeface="微软雅黑" pitchFamily="34" charset="-122"/>
              </a:rPr>
              <a:t>数据链路层的发送端发送什么，在接收端就收到什么。</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传输</a:t>
            </a:r>
            <a:r>
              <a:rPr lang="zh-CN" altLang="en-US" sz="2000" b="1" dirty="0">
                <a:solidFill>
                  <a:srgbClr val="0000FF"/>
                </a:solidFill>
                <a:latin typeface="微软雅黑" pitchFamily="34" charset="-122"/>
                <a:ea typeface="微软雅黑" pitchFamily="34" charset="-122"/>
              </a:rPr>
              <a:t>差错</a:t>
            </a:r>
            <a:r>
              <a:rPr lang="zh-CN" altLang="en-US" sz="2000" b="1" dirty="0">
                <a:latin typeface="微软雅黑" pitchFamily="34" charset="-122"/>
                <a:ea typeface="微软雅黑" pitchFamily="34" charset="-122"/>
              </a:rPr>
              <a:t>可分为两大类</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比特差错；</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传输差错：帧丢失、帧重复或帧失序等。</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数据链路层</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检验</a:t>
            </a:r>
            <a:r>
              <a:rPr lang="zh-CN" altLang="en-US" sz="2000" b="1" dirty="0">
                <a:latin typeface="微软雅黑" pitchFamily="34" charset="-122"/>
                <a:ea typeface="微软雅黑" pitchFamily="34" charset="-122"/>
              </a:rPr>
              <a:t>，能够实现无比特差错的传输，但这还不是可靠传输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要做到可靠</a:t>
            </a:r>
            <a:r>
              <a:rPr lang="zh-CN" altLang="en-US" sz="2000" b="1" dirty="0" smtClean="0">
                <a:solidFill>
                  <a:srgbClr val="0000FF"/>
                </a:solidFill>
                <a:latin typeface="微软雅黑" pitchFamily="34" charset="-122"/>
                <a:ea typeface="微软雅黑" pitchFamily="34" charset="-122"/>
              </a:rPr>
              <a:t>传输，还</a:t>
            </a:r>
            <a:r>
              <a:rPr lang="zh-CN" altLang="en-US" sz="2000" b="1" dirty="0" smtClean="0">
                <a:solidFill>
                  <a:srgbClr val="C00000"/>
                </a:solidFill>
                <a:latin typeface="微软雅黑" pitchFamily="34" charset="-122"/>
                <a:ea typeface="微软雅黑" pitchFamily="34" charset="-122"/>
              </a:rPr>
              <a:t>必须</a:t>
            </a:r>
            <a:r>
              <a:rPr lang="zh-CN" altLang="en-US" sz="2000" b="1" dirty="0">
                <a:solidFill>
                  <a:srgbClr val="C00000"/>
                </a:solidFill>
                <a:latin typeface="微软雅黑" pitchFamily="34" charset="-122"/>
                <a:ea typeface="微软雅黑" pitchFamily="34" charset="-122"/>
              </a:rPr>
              <a:t>再加上</a:t>
            </a:r>
            <a:r>
              <a:rPr lang="zh-CN" altLang="en-US" sz="2000" b="1" dirty="0">
                <a:solidFill>
                  <a:srgbClr val="0000FF"/>
                </a:solidFill>
                <a:latin typeface="微软雅黑" pitchFamily="34" charset="-122"/>
                <a:ea typeface="微软雅黑" pitchFamily="34" charset="-122"/>
              </a:rPr>
              <a:t>帧编号、确认和</a:t>
            </a:r>
            <a:r>
              <a:rPr lang="zh-CN" altLang="en-US" sz="2000" b="1" dirty="0" smtClean="0">
                <a:solidFill>
                  <a:srgbClr val="0000FF"/>
                </a:solidFill>
                <a:latin typeface="微软雅黑" pitchFamily="34" charset="-122"/>
                <a:ea typeface="微软雅黑" pitchFamily="34" charset="-122"/>
              </a:rPr>
              <a:t>重传等机制。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5691955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3.2.1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协议的特点</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3.2.2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协议的帧格式</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3.2.3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特点</a:t>
            </a:r>
            <a:endParaRPr lang="zh-CN" altLang="en-US" sz="2400" b="1" dirty="0">
              <a:solidFill>
                <a:schemeClr val="bg1"/>
              </a:solidFill>
              <a:latin typeface="微软雅黑" pitchFamily="34" charset="-122"/>
              <a:ea typeface="微软雅黑"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C00000"/>
                </a:solidFill>
                <a:latin typeface="微软雅黑" pitchFamily="34" charset="-122"/>
                <a:ea typeface="微软雅黑" pitchFamily="34" charset="-122"/>
              </a:rPr>
              <a:t>点对点协议 </a:t>
            </a:r>
            <a:r>
              <a:rPr lang="en-US" altLang="zh-CN" sz="2000" b="1" dirty="0">
                <a:solidFill>
                  <a:srgbClr val="C00000"/>
                </a:solidFill>
                <a:latin typeface="微软雅黑" pitchFamily="34" charset="-122"/>
                <a:ea typeface="微软雅黑" pitchFamily="34" charset="-122"/>
              </a:rPr>
              <a:t>PPP</a:t>
            </a:r>
            <a:r>
              <a:rPr lang="en-US" altLang="zh-CN" sz="2000" b="1" dirty="0">
                <a:latin typeface="微软雅黑" pitchFamily="34" charset="-122"/>
                <a:ea typeface="微软雅黑" pitchFamily="34" charset="-122"/>
              </a:rPr>
              <a:t>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1994 </a:t>
            </a:r>
            <a:r>
              <a:rPr lang="zh-CN" altLang="en-US" sz="2000" b="1" dirty="0" smtClean="0">
                <a:latin typeface="微软雅黑" pitchFamily="34" charset="-122"/>
                <a:ea typeface="微软雅黑" pitchFamily="34" charset="-122"/>
              </a:rPr>
              <a:t>年</a:t>
            </a:r>
            <a:r>
              <a:rPr lang="zh-CN" altLang="en-US" sz="2000" b="1" dirty="0">
                <a:latin typeface="微软雅黑" pitchFamily="34" charset="-122"/>
                <a:ea typeface="微软雅黑" pitchFamily="34" charset="-122"/>
              </a:rPr>
              <a:t>就已成为互联网的正式</a:t>
            </a:r>
            <a:r>
              <a:rPr lang="zh-CN" altLang="en-US" sz="2000" b="1" dirty="0" smtClean="0">
                <a:latin typeface="微软雅黑" pitchFamily="34" charset="-122"/>
                <a:ea typeface="微软雅黑" pitchFamily="34" charset="-122"/>
              </a:rPr>
              <a:t>标准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RFC 1661, STD51]</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点对点</a:t>
            </a:r>
            <a:r>
              <a:rPr lang="zh-CN" altLang="en-US" sz="2000" b="1" dirty="0">
                <a:solidFill>
                  <a:schemeClr val="bg1"/>
                </a:solidFill>
                <a:latin typeface="微软雅黑" pitchFamily="34" charset="-122"/>
                <a:ea typeface="微软雅黑" pitchFamily="34" charset="-122"/>
              </a:rPr>
              <a:t>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扩展</a:t>
            </a:r>
            <a:r>
              <a:rPr lang="zh-CN" altLang="en-US" sz="2000" b="1" dirty="0">
                <a:solidFill>
                  <a:schemeClr val="bg1"/>
                </a:solidFill>
                <a:latin typeface="微软雅黑" pitchFamily="34" charset="-122"/>
                <a:ea typeface="微软雅黑" pitchFamily="34" charset="-122"/>
              </a:rPr>
              <a:t>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高速</a:t>
            </a:r>
            <a:r>
              <a:rPr lang="zh-CN" altLang="en-US" sz="2000" b="1" dirty="0">
                <a:solidFill>
                  <a:schemeClr val="bg1"/>
                </a:solidFill>
                <a:latin typeface="微软雅黑" pitchFamily="34" charset="-122"/>
                <a:ea typeface="微软雅黑" pitchFamily="34" charset="-122"/>
              </a:rPr>
              <a:t>以太网</a:t>
            </a:r>
          </a:p>
        </p:txBody>
      </p:sp>
    </p:spTree>
    <p:extLst>
      <p:ext uri="{BB962C8B-B14F-4D97-AF65-F5344CB8AC3E}">
        <p14:creationId xmlns:p14="http://schemas.microsoft.com/office/powerpoint/2010/main" val="26917767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itchFamily="34" charset="-122"/>
                    <a:ea typeface="微软雅黑" pitchFamily="34" charset="-122"/>
                  </a:rPr>
                  <a:t>至互联网</a:t>
                </a:r>
                <a:endParaRPr kumimoji="1" lang="zh-CN" altLang="en-US" sz="1400" b="1" dirty="0">
                  <a:latin typeface="微软雅黑" pitchFamily="34" charset="-122"/>
                  <a:ea typeface="微软雅黑"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itchFamily="34" charset="-122"/>
                    <a:ea typeface="微软雅黑" pitchFamily="34" charset="-122"/>
                  </a:rPr>
                  <a:t>已</a:t>
                </a:r>
                <a:r>
                  <a:rPr kumimoji="1" lang="zh-CN" altLang="en-US" sz="1200" b="1" dirty="0" smtClean="0">
                    <a:solidFill>
                      <a:sysClr val="windowText" lastClr="000000"/>
                    </a:solidFill>
                    <a:latin typeface="微软雅黑" pitchFamily="34" charset="-122"/>
                    <a:ea typeface="微软雅黑" pitchFamily="34" charset="-122"/>
                  </a:rPr>
                  <a:t>向互联网管理机构申请</a:t>
                </a:r>
                <a:r>
                  <a:rPr kumimoji="1" lang="zh-CN" altLang="en-US" sz="1200" b="1" dirty="0">
                    <a:solidFill>
                      <a:sysClr val="windowText" lastClr="000000"/>
                    </a:solidFill>
                    <a:latin typeface="微软雅黑" pitchFamily="34" charset="-122"/>
                    <a:ea typeface="微软雅黑" pitchFamily="34" charset="-122"/>
                  </a:rPr>
                  <a:t>到一</a:t>
                </a:r>
                <a:r>
                  <a:rPr kumimoji="1" lang="zh-CN" altLang="en-US" sz="1200" b="1" dirty="0" smtClean="0">
                    <a:solidFill>
                      <a:sysClr val="windowText" lastClr="000000"/>
                    </a:solidFill>
                    <a:latin typeface="微软雅黑" pitchFamily="34" charset="-122"/>
                    <a:ea typeface="微软雅黑" pitchFamily="34" charset="-122"/>
                  </a:rPr>
                  <a:t>批</a:t>
                </a:r>
                <a:endParaRPr kumimoji="1" lang="en-US" altLang="zh-CN" sz="1200" b="1" dirty="0" smtClean="0">
                  <a:solidFill>
                    <a:sysClr val="windowText" lastClr="000000"/>
                  </a:solidFill>
                  <a:latin typeface="微软雅黑" pitchFamily="34" charset="-122"/>
                  <a:ea typeface="微软雅黑" pitchFamily="34" charset="-122"/>
                </a:endParaRPr>
              </a:p>
              <a:p>
                <a:pPr algn="ctr"/>
                <a:r>
                  <a:rPr kumimoji="1" lang="en-US" altLang="zh-CN" sz="1200" b="1" dirty="0" smtClean="0">
                    <a:solidFill>
                      <a:sysClr val="windowText" lastClr="000000"/>
                    </a:solidFill>
                    <a:latin typeface="微软雅黑" pitchFamily="34" charset="-122"/>
                    <a:ea typeface="微软雅黑" pitchFamily="34" charset="-122"/>
                  </a:rPr>
                  <a:t> IP </a:t>
                </a:r>
                <a:r>
                  <a:rPr kumimoji="1" lang="zh-CN" altLang="en-US" sz="12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itchFamily="34" charset="-122"/>
                    <a:ea typeface="微软雅黑" pitchFamily="34" charset="-122"/>
                  </a:rPr>
                  <a:t>PPP </a:t>
                </a:r>
                <a:r>
                  <a:rPr kumimoji="1" lang="zh-CN" altLang="en-US" sz="1400" b="1" dirty="0">
                    <a:solidFill>
                      <a:srgbClr val="C00000"/>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360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901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，简单 </a:t>
            </a:r>
            <a:r>
              <a:rPr lang="en-US" altLang="zh-CN"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首要</a:t>
            </a:r>
            <a:r>
              <a:rPr lang="zh-CN" altLang="en-US" sz="2000" b="1" dirty="0" smtClean="0">
                <a:solidFill>
                  <a:srgbClr val="0000FF"/>
                </a:solidFill>
                <a:latin typeface="微软雅黑" pitchFamily="34" charset="-122"/>
                <a:ea typeface="微软雅黑" pitchFamily="34" charset="-122"/>
              </a:rPr>
              <a:t>要求：</a:t>
            </a:r>
            <a:r>
              <a:rPr lang="zh-CN" altLang="en-US" sz="2000" b="1" dirty="0" smtClean="0">
                <a:latin typeface="微软雅黑" pitchFamily="34" charset="-122"/>
                <a:ea typeface="微软雅黑" pitchFamily="34" charset="-122"/>
              </a:rPr>
              <a:t>对帧不需要纠错、不需要序号、也不需要流量控制。</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4</a:t>
            </a:r>
            <a:r>
              <a:rPr lang="zh-CN" altLang="en-US" sz="2000" b="1" dirty="0" smtClean="0">
                <a:latin typeface="微软雅黑" pitchFamily="34" charset="-122"/>
                <a:ea typeface="微软雅黑" pitchFamily="34" charset="-122"/>
              </a:rPr>
              <a:t>，多种</a:t>
            </a:r>
            <a:r>
              <a:rPr lang="zh-CN" altLang="en-US" sz="2000" b="1" dirty="0">
                <a:latin typeface="微软雅黑" pitchFamily="34" charset="-122"/>
                <a:ea typeface="微软雅黑" pitchFamily="34" charset="-122"/>
              </a:rPr>
              <a:t>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5</a:t>
            </a:r>
            <a:r>
              <a:rPr lang="zh-CN" altLang="en-US" sz="2000" b="1" dirty="0" smtClean="0">
                <a:latin typeface="微软雅黑" pitchFamily="34" charset="-122"/>
                <a:ea typeface="微软雅黑" pitchFamily="34" charset="-122"/>
              </a:rPr>
              <a:t>，多种</a:t>
            </a:r>
            <a:r>
              <a:rPr lang="zh-CN" altLang="en-US" sz="2000" b="1" dirty="0">
                <a:latin typeface="微软雅黑" pitchFamily="34" charset="-122"/>
                <a:ea typeface="微软雅黑" pitchFamily="34" charset="-122"/>
              </a:rPr>
              <a:t>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6</a:t>
            </a:r>
            <a:r>
              <a:rPr lang="zh-CN" altLang="en-US" sz="2000" b="1" dirty="0" smtClean="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a:t>
            </a:r>
            <a:r>
              <a:rPr lang="zh-CN" altLang="en-US" sz="2000" b="1" dirty="0" smtClean="0">
                <a:solidFill>
                  <a:schemeClr val="bg1"/>
                </a:solidFill>
                <a:latin typeface="微软雅黑" pitchFamily="34" charset="-122"/>
                <a:ea typeface="微软雅黑" pitchFamily="34" charset="-122"/>
              </a:rPr>
              <a:t>需求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63549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7</a:t>
            </a:r>
            <a:r>
              <a:rPr lang="zh-CN" altLang="en-US" sz="2000" b="1" dirty="0" smtClean="0">
                <a:latin typeface="微软雅黑" pitchFamily="34" charset="-122"/>
                <a:ea typeface="微软雅黑" pitchFamily="34" charset="-122"/>
              </a:rPr>
              <a:t>，检测</a:t>
            </a:r>
            <a:r>
              <a:rPr lang="zh-CN" altLang="en-US" sz="2000" b="1" dirty="0">
                <a:latin typeface="微软雅黑" pitchFamily="34" charset="-122"/>
                <a:ea typeface="微软雅黑" pitchFamily="34" charset="-122"/>
              </a:rPr>
              <a:t>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8</a:t>
            </a:r>
            <a:r>
              <a:rPr lang="zh-CN" altLang="en-US" sz="2000" b="1" dirty="0" smtClean="0">
                <a:latin typeface="微软雅黑" pitchFamily="34" charset="-122"/>
                <a:ea typeface="微软雅黑" pitchFamily="34" charset="-122"/>
              </a:rPr>
              <a:t>，最大</a:t>
            </a:r>
            <a:r>
              <a:rPr lang="zh-CN" altLang="en-US" sz="2000" b="1" dirty="0">
                <a:latin typeface="微软雅黑" pitchFamily="34" charset="-122"/>
                <a:ea typeface="微软雅黑" pitchFamily="34" charset="-122"/>
              </a:rPr>
              <a:t>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9</a:t>
            </a:r>
            <a:r>
              <a:rPr lang="zh-CN" altLang="en-US" sz="2000" b="1" dirty="0" smtClean="0">
                <a:latin typeface="微软雅黑" pitchFamily="34" charset="-122"/>
                <a:ea typeface="微软雅黑" pitchFamily="34" charset="-122"/>
              </a:rPr>
              <a:t>，网络层</a:t>
            </a:r>
            <a:r>
              <a:rPr lang="zh-CN" altLang="en-US" sz="2000" b="1" dirty="0">
                <a:latin typeface="微软雅黑" pitchFamily="34" charset="-122"/>
                <a:ea typeface="微软雅黑" pitchFamily="34" charset="-122"/>
              </a:rPr>
              <a:t>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，数据压缩</a:t>
            </a:r>
            <a:r>
              <a:rPr lang="zh-CN" altLang="en-US" sz="2000" b="1" dirty="0">
                <a:latin typeface="微软雅黑" pitchFamily="34" charset="-122"/>
                <a:ea typeface="微软雅黑" pitchFamily="34" charset="-122"/>
              </a:rPr>
              <a:t>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80873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三</a:t>
            </a:r>
            <a:r>
              <a:rPr lang="zh-CN" altLang="en-US" sz="2000" b="1" dirty="0">
                <a:latin typeface="微软雅黑" pitchFamily="34" charset="-122"/>
                <a:ea typeface="微软雅黑" pitchFamily="34" charset="-122"/>
              </a:rPr>
              <a:t>个组成部分：</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a:t>
            </a:r>
            <a:r>
              <a:rPr lang="zh-CN" altLang="en-US" sz="2000" b="1" dirty="0">
                <a:solidFill>
                  <a:srgbClr val="C00000"/>
                </a:solidFill>
                <a:latin typeface="微软雅黑" pitchFamily="34" charset="-122"/>
                <a:ea typeface="微软雅黑" pitchFamily="34" charset="-122"/>
              </a:rPr>
              <a:t>封装</a:t>
            </a:r>
            <a:r>
              <a:rPr lang="zh-CN" altLang="en-US" sz="2000" b="1" dirty="0">
                <a:latin typeface="微软雅黑" pitchFamily="34" charset="-122"/>
                <a:ea typeface="微软雅黑" pitchFamily="34" charset="-122"/>
              </a:rPr>
              <a:t>到串行链路的方法。</a:t>
            </a:r>
          </a:p>
          <a:p>
            <a:pPr marL="598488" lvl="1"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一个</a:t>
            </a:r>
            <a:r>
              <a:rPr lang="zh-CN" altLang="en-US" sz="2000" b="1" dirty="0" smtClean="0">
                <a:solidFill>
                  <a:srgbClr val="C00000"/>
                </a:solidFill>
                <a:latin typeface="微软雅黑" pitchFamily="34" charset="-122"/>
                <a:ea typeface="微软雅黑" pitchFamily="34" charset="-122"/>
              </a:rPr>
              <a:t>链路控制</a:t>
            </a:r>
            <a:r>
              <a:rPr lang="zh-CN" altLang="en-US" sz="2000" b="1" dirty="0">
                <a:solidFill>
                  <a:srgbClr val="C00000"/>
                </a:solidFill>
                <a:latin typeface="微软雅黑" pitchFamily="34" charset="-122"/>
                <a:ea typeface="微软雅黑" pitchFamily="34" charset="-122"/>
              </a:rPr>
              <a:t>协议 </a:t>
            </a:r>
            <a:r>
              <a:rPr lang="en-US" altLang="zh-CN" sz="2000" b="1" dirty="0">
                <a:solidFill>
                  <a:srgbClr val="C00000"/>
                </a:solidFill>
                <a:latin typeface="微软雅黑" pitchFamily="34" charset="-122"/>
                <a:ea typeface="微软雅黑" pitchFamily="34" charset="-122"/>
              </a:rPr>
              <a:t>LCP </a:t>
            </a:r>
            <a:r>
              <a:rPr lang="en-US" altLang="zh-CN" sz="2000" b="1" dirty="0">
                <a:latin typeface="微软雅黑" pitchFamily="34" charset="-122"/>
                <a:ea typeface="微软雅黑" pitchFamily="34" charset="-122"/>
              </a:rPr>
              <a:t>(Link Control Protocol)</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一套</a:t>
            </a:r>
            <a:r>
              <a:rPr lang="zh-CN" altLang="en-US" sz="2000" b="1" dirty="0">
                <a:solidFill>
                  <a:srgbClr val="C00000"/>
                </a:solidFill>
                <a:latin typeface="微软雅黑" pitchFamily="34" charset="-122"/>
                <a:ea typeface="微软雅黑" pitchFamily="34" charset="-122"/>
              </a:rPr>
              <a:t>网络控制协议 </a:t>
            </a:r>
            <a:r>
              <a:rPr lang="en-US" altLang="zh-CN" sz="2000" b="1" dirty="0">
                <a:solidFill>
                  <a:srgbClr val="C00000"/>
                </a:solidFill>
                <a:latin typeface="微软雅黑" pitchFamily="34" charset="-122"/>
                <a:ea typeface="微软雅黑" pitchFamily="34" charset="-122"/>
              </a:rPr>
              <a:t>NCP </a:t>
            </a:r>
            <a:r>
              <a:rPr lang="en-US" altLang="zh-CN" sz="2000" b="1" dirty="0">
                <a:latin typeface="微软雅黑" pitchFamily="34" charset="-122"/>
                <a:ea typeface="微软雅黑" pitchFamily="34" charset="-122"/>
              </a:rPr>
              <a:t>(Network Control Protocol)</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en-US" altLang="zh-CN" sz="2000" b="1" dirty="0" smtClean="0">
                <a:solidFill>
                  <a:schemeClr val="bg1"/>
                </a:solidFill>
                <a:latin typeface="微软雅黑" pitchFamily="34" charset="-122"/>
                <a:ea typeface="微软雅黑" pitchFamily="34" charset="-122"/>
              </a:rPr>
              <a:t>PPP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的组成</a:t>
            </a:r>
          </a:p>
        </p:txBody>
      </p:sp>
    </p:spTree>
    <p:extLst>
      <p:ext uri="{BB962C8B-B14F-4D97-AF65-F5344CB8AC3E}">
        <p14:creationId xmlns:p14="http://schemas.microsoft.com/office/powerpoint/2010/main" val="1360052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smtClean="0">
                <a:solidFill>
                  <a:srgbClr val="0000FF"/>
                </a:solidFill>
                <a:latin typeface="微软雅黑" pitchFamily="34" charset="-122"/>
                <a:ea typeface="微软雅黑" pitchFamily="34" charset="-122"/>
              </a:rPr>
              <a:t>可变长度，不</a:t>
            </a:r>
            <a:r>
              <a:rPr kumimoji="1" lang="zh-CN" altLang="en-US" sz="1400" b="1" dirty="0">
                <a:solidFill>
                  <a:srgbClr val="0000FF"/>
                </a:solidFill>
                <a:latin typeface="微软雅黑" pitchFamily="34" charset="-122"/>
                <a:ea typeface="微软雅黑" pitchFamily="34" charset="-122"/>
              </a:rPr>
              <a:t>超过 </a:t>
            </a:r>
            <a:r>
              <a:rPr kumimoji="1" lang="en-US" altLang="zh-CN" sz="1400" b="1" dirty="0">
                <a:solidFill>
                  <a:srgbClr val="0000FF"/>
                </a:solidFill>
                <a:latin typeface="微软雅黑" pitchFamily="34" charset="-122"/>
                <a:ea typeface="微软雅黑" pitchFamily="34" charset="-122"/>
              </a:rPr>
              <a:t>1500 </a:t>
            </a:r>
            <a:r>
              <a:rPr kumimoji="1" lang="zh-CN" altLang="en-US" sz="1400" b="1" dirty="0">
                <a:solidFill>
                  <a:srgbClr val="0000FF"/>
                </a:solidFill>
                <a:latin typeface="微软雅黑" pitchFamily="34" charset="-122"/>
                <a:ea typeface="微软雅黑" pitchFamily="34" charset="-122"/>
              </a:rPr>
              <a:t>字节</a:t>
            </a: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27" name="Text Box 17"/>
          <p:cNvSpPr txBox="1">
            <a:spLocks noChangeArrowheads="1"/>
          </p:cNvSpPr>
          <p:nvPr/>
        </p:nvSpPr>
        <p:spPr bwMode="auto">
          <a:xfrm>
            <a:off x="2760850" y="1975307"/>
            <a:ext cx="405880"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31" name="Text Box 19"/>
          <p:cNvSpPr txBox="1">
            <a:spLocks noChangeArrowheads="1"/>
          </p:cNvSpPr>
          <p:nvPr/>
        </p:nvSpPr>
        <p:spPr bwMode="auto">
          <a:xfrm>
            <a:off x="1893856" y="1794587"/>
            <a:ext cx="28565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32" name="Text Box 20"/>
          <p:cNvSpPr txBox="1">
            <a:spLocks noChangeArrowheads="1"/>
          </p:cNvSpPr>
          <p:nvPr/>
        </p:nvSpPr>
        <p:spPr bwMode="auto">
          <a:xfrm>
            <a:off x="2314321" y="1793375"/>
            <a:ext cx="319318"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33" name="Text Box 21"/>
          <p:cNvSpPr txBox="1">
            <a:spLocks noChangeArrowheads="1"/>
          </p:cNvSpPr>
          <p:nvPr/>
        </p:nvSpPr>
        <p:spPr bwMode="auto">
          <a:xfrm>
            <a:off x="2800108" y="1794587"/>
            <a:ext cx="30489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34" name="Text Box 22"/>
          <p:cNvSpPr txBox="1">
            <a:spLocks noChangeArrowheads="1"/>
          </p:cNvSpPr>
          <p:nvPr/>
        </p:nvSpPr>
        <p:spPr bwMode="auto">
          <a:xfrm>
            <a:off x="6709325" y="1898921"/>
            <a:ext cx="51328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35" name="Text Box 24"/>
          <p:cNvSpPr txBox="1">
            <a:spLocks noChangeArrowheads="1"/>
          </p:cNvSpPr>
          <p:nvPr/>
        </p:nvSpPr>
        <p:spPr bwMode="auto">
          <a:xfrm>
            <a:off x="7478161" y="1792067"/>
            <a:ext cx="28565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36" name="Text Box 25"/>
          <p:cNvSpPr txBox="1">
            <a:spLocks noChangeArrowheads="1"/>
          </p:cNvSpPr>
          <p:nvPr/>
        </p:nvSpPr>
        <p:spPr bwMode="auto">
          <a:xfrm>
            <a:off x="7428231" y="1975307"/>
            <a:ext cx="39786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headEnd/>
            <a:tailEnd/>
          </a:ln>
          <a:effectLst/>
          <a:ex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40" name="AutoShape 34"/>
          <p:cNvSpPr>
            <a:spLocks/>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AutoShape 35"/>
          <p:cNvSpPr>
            <a:spLocks/>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headEnd/>
            <a:tailEnd/>
          </a:ln>
          <a:effectLst/>
          <a:ex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p>
        </p:txBody>
      </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首部：</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标志字段 </a:t>
            </a:r>
            <a:r>
              <a:rPr lang="en-US" altLang="zh-CN" sz="2000" b="1" dirty="0" smtClean="0">
                <a:latin typeface="微软雅黑" pitchFamily="34" charset="-122"/>
                <a:ea typeface="微软雅黑" pitchFamily="34" charset="-122"/>
              </a:rPr>
              <a:t>F</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0x7E </a:t>
            </a:r>
            <a:r>
              <a:rPr lang="zh-CN" altLang="en-US" sz="2000" b="1" dirty="0">
                <a:latin typeface="微软雅黑" pitchFamily="34" charset="-122"/>
                <a:ea typeface="微软雅黑" pitchFamily="34" charset="-122"/>
              </a:rPr>
              <a:t>。连续两帧之间只需要用一个标志字段。</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地址字段 </a:t>
            </a:r>
            <a:r>
              <a:rPr lang="en-US" altLang="zh-CN" sz="2000" b="1" dirty="0" smtClean="0">
                <a:latin typeface="微软雅黑" pitchFamily="34" charset="-122"/>
                <a:ea typeface="微软雅黑" pitchFamily="34" charset="-122"/>
              </a:rPr>
              <a:t>A</a:t>
            </a: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置为 </a:t>
            </a:r>
            <a:r>
              <a:rPr lang="en-US" altLang="zh-CN" sz="2000" b="1" dirty="0">
                <a:latin typeface="微软雅黑" pitchFamily="34" charset="-122"/>
                <a:ea typeface="微软雅黑" pitchFamily="34" charset="-122"/>
              </a:rPr>
              <a:t>0xFF</a:t>
            </a:r>
            <a:r>
              <a:rPr lang="zh-CN" altLang="en-US" sz="2000" b="1" dirty="0" smtClean="0">
                <a:latin typeface="微软雅黑" pitchFamily="34" charset="-122"/>
                <a:ea typeface="微软雅黑" pitchFamily="34" charset="-122"/>
              </a:rPr>
              <a:t>。实际上不</a:t>
            </a:r>
            <a:r>
              <a:rPr lang="zh-CN" altLang="en-US" sz="2000" b="1" dirty="0">
                <a:latin typeface="微软雅黑" pitchFamily="34" charset="-122"/>
                <a:ea typeface="微软雅黑" pitchFamily="34" charset="-122"/>
              </a:rPr>
              <a:t>起作用。</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控制字段 </a:t>
            </a:r>
            <a:r>
              <a:rPr lang="en-US" altLang="zh-CN" sz="2000" b="1" dirty="0" smtClean="0">
                <a:latin typeface="微软雅黑" pitchFamily="34" charset="-122"/>
                <a:ea typeface="微软雅黑" pitchFamily="34" charset="-122"/>
              </a:rPr>
              <a:t>C</a:t>
            </a:r>
            <a:r>
              <a:rPr lang="zh-CN" altLang="en-US" sz="2000" b="1" dirty="0" smtClean="0">
                <a:latin typeface="微软雅黑" pitchFamily="34" charset="-122"/>
                <a:ea typeface="微软雅黑" pitchFamily="34" charset="-122"/>
              </a:rPr>
              <a:t>：通常</a:t>
            </a:r>
            <a:r>
              <a:rPr lang="zh-CN" altLang="en-US" sz="2000" b="1" dirty="0">
                <a:latin typeface="微软雅黑" pitchFamily="34" charset="-122"/>
                <a:ea typeface="微软雅黑" pitchFamily="34" charset="-122"/>
              </a:rPr>
              <a:t>置为 </a:t>
            </a:r>
            <a:r>
              <a:rPr lang="en-US" altLang="zh-CN" sz="2000" b="1" dirty="0">
                <a:latin typeface="微软雅黑" pitchFamily="34" charset="-122"/>
                <a:ea typeface="微软雅黑" pitchFamily="34" charset="-122"/>
              </a:rPr>
              <a:t>0x03</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字段。</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尾部：</a:t>
            </a:r>
            <a:r>
              <a:rPr lang="en-US" altLang="zh-CN" sz="2000" b="1" dirty="0" smtClean="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各</a:t>
            </a:r>
            <a:r>
              <a:rPr lang="zh-CN" altLang="en-US" sz="2000" b="1" dirty="0">
                <a:solidFill>
                  <a:schemeClr val="bg1"/>
                </a:solidFill>
                <a:latin typeface="微软雅黑" pitchFamily="34" charset="-122"/>
                <a:ea typeface="微软雅黑" pitchFamily="34" charset="-122"/>
              </a:rPr>
              <a:t>字段的意义</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a:t>
            </a:r>
            <a:r>
              <a:rPr lang="zh-CN" altLang="en-US" sz="2000" b="1" dirty="0" smtClean="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字节</a:t>
            </a:r>
            <a:r>
              <a:rPr lang="zh-CN" altLang="en-US" sz="2000" b="1" dirty="0" smtClean="0">
                <a:solidFill>
                  <a:srgbClr val="0000FF"/>
                </a:solidFill>
                <a:latin typeface="微软雅黑" pitchFamily="34" charset="-122"/>
                <a:ea typeface="微软雅黑" pitchFamily="34" charset="-122"/>
              </a:rPr>
              <a:t>填充</a:t>
            </a:r>
            <a:r>
              <a:rPr lang="zh-CN" altLang="en-US" sz="2000" b="1" dirty="0">
                <a:solidFill>
                  <a:srgbClr val="0000FF"/>
                </a:solidFill>
                <a:latin typeface="微软雅黑" pitchFamily="34" charset="-122"/>
                <a:ea typeface="微软雅黑" pitchFamily="34" charset="-122"/>
              </a:rPr>
              <a:t>法。</a:t>
            </a: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用在同步传输链路时，采用</a:t>
            </a:r>
            <a:r>
              <a:rPr lang="zh-CN" altLang="en-US" sz="2000" b="1" dirty="0">
                <a:solidFill>
                  <a:srgbClr val="0000FF"/>
                </a:solidFill>
                <a:latin typeface="微软雅黑" pitchFamily="34" charset="-122"/>
                <a:ea typeface="微软雅黑" pitchFamily="34" charset="-122"/>
              </a:rPr>
              <a:t>零比</a:t>
            </a:r>
            <a:r>
              <a:rPr lang="zh-CN" altLang="en-US" sz="2000" b="1" dirty="0" smtClean="0">
                <a:solidFill>
                  <a:srgbClr val="0000FF"/>
                </a:solidFill>
                <a:latin typeface="微软雅黑" pitchFamily="34" charset="-122"/>
                <a:ea typeface="微软雅黑" pitchFamily="34" charset="-122"/>
              </a:rPr>
              <a:t>特</a:t>
            </a:r>
            <a:r>
              <a:rPr lang="zh-CN" altLang="en-US" sz="2000" b="1" dirty="0">
                <a:solidFill>
                  <a:srgbClr val="0000FF"/>
                </a:solidFill>
                <a:latin typeface="微软雅黑" pitchFamily="34" charset="-122"/>
                <a:ea typeface="微软雅黑" pitchFamily="34" charset="-122"/>
              </a:rPr>
              <a:t>填充法。  </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透明</a:t>
            </a:r>
            <a:r>
              <a:rPr lang="zh-CN" altLang="en-US" sz="2000" b="1" dirty="0">
                <a:solidFill>
                  <a:schemeClr val="bg1"/>
                </a:solidFill>
                <a:latin typeface="微软雅黑" pitchFamily="34" charset="-122"/>
                <a:ea typeface="微软雅黑" pitchFamily="34" charset="-122"/>
              </a:rPr>
              <a:t>传输问题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930647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填充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8" name="Freeform 5"/>
            <p:cNvSpPr>
              <a:spLocks/>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03</a:t>
              </a:r>
              <a:endParaRPr kumimoji="1" lang="en-US" altLang="zh-CN" sz="1200" b="1" dirty="0">
                <a:solidFill>
                  <a:schemeClr val="bg1"/>
                </a:solidFill>
                <a:latin typeface="微软雅黑" pitchFamily="34" charset="-122"/>
                <a:ea typeface="微软雅黑" pitchFamily="34" charset="-122"/>
              </a:endParaRP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5D</a:t>
              </a:r>
              <a:endParaRPr kumimoji="1" lang="en-US" altLang="zh-CN" sz="1200" b="1" dirty="0">
                <a:solidFill>
                  <a:schemeClr val="bg1"/>
                </a:solidFill>
                <a:latin typeface="微软雅黑" pitchFamily="34" charset="-122"/>
                <a:ea typeface="微软雅黑" pitchFamily="34" charset="-122"/>
              </a:endParaRP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23</a:t>
              </a:r>
              <a:endParaRPr kumimoji="1" lang="en-US" altLang="zh-CN" sz="1200" b="1" dirty="0">
                <a:solidFill>
                  <a:schemeClr val="bg1"/>
                </a:solidFill>
                <a:latin typeface="微软雅黑" pitchFamily="34" charset="-122"/>
                <a:ea typeface="微软雅黑" pitchFamily="34" charset="-122"/>
              </a:endParaRP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6" name="Freeform 24"/>
            <p:cNvSpPr>
              <a:spLocks/>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itchFamily="34" charset="-122"/>
                  <a:ea typeface="微软雅黑" pitchFamily="34" charset="-122"/>
                </a:rPr>
                <a:t>发送在</a:t>
              </a:r>
              <a:r>
                <a:rPr kumimoji="1" lang="zh-CN" altLang="en-US" sz="1200" b="1" dirty="0">
                  <a:latin typeface="微软雅黑" pitchFamily="34" charset="-122"/>
                  <a:ea typeface="微软雅黑" pitchFamily="34" charset="-122"/>
                </a:rPr>
                <a:t>前</a:t>
              </a: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itchFamily="34" charset="-122"/>
                  <a:ea typeface="微软雅黑" pitchFamily="34" charset="-122"/>
                </a:rPr>
                <a:t>改变编码</a:t>
              </a:r>
            </a:p>
          </p:txBody>
        </p:sp>
      </p:grpSp>
    </p:spTree>
    <p:extLst>
      <p:ext uri="{BB962C8B-B14F-4D97-AF65-F5344CB8AC3E}">
        <p14:creationId xmlns:p14="http://schemas.microsoft.com/office/powerpoint/2010/main" val="1863099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零</a:t>
            </a:r>
            <a:r>
              <a:rPr lang="zh-CN" altLang="en-US" sz="2000" b="1" dirty="0">
                <a:solidFill>
                  <a:schemeClr val="bg1"/>
                </a:solidFill>
                <a:latin typeface="微软雅黑" pitchFamily="34" charset="-122"/>
                <a:ea typeface="微软雅黑" pitchFamily="34" charset="-122"/>
              </a:rPr>
              <a:t>比特</a:t>
            </a:r>
            <a:r>
              <a:rPr lang="zh-CN" altLang="en-US" sz="2000" b="1" dirty="0" smtClean="0">
                <a:solidFill>
                  <a:schemeClr val="bg1"/>
                </a:solidFill>
                <a:latin typeface="微软雅黑" pitchFamily="34" charset="-122"/>
                <a:ea typeface="微软雅黑" pitchFamily="34" charset="-122"/>
              </a:rPr>
              <a:t>填充</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0 1 1 1 1 1 1 0 </a:t>
              </a:r>
              <a:r>
                <a:rPr kumimoji="1" lang="en-US" altLang="zh-CN" sz="1600" b="1" dirty="0">
                  <a:latin typeface="微软雅黑" pitchFamily="34" charset="-122"/>
                  <a:ea typeface="微软雅黑" pitchFamily="34" charset="-122"/>
                </a:rPr>
                <a:t>0</a:t>
              </a:r>
              <a:r>
                <a:rPr kumimoji="1" lang="en-US" altLang="zh-CN" sz="1600" b="1" dirty="0">
                  <a:solidFill>
                    <a:srgbClr val="0000FF"/>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0 1 0 1 0</a:t>
              </a: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信息字段中</a:t>
              </a:r>
              <a:r>
                <a:rPr kumimoji="1" lang="zh-CN" altLang="en-US" sz="1400" b="1" dirty="0" smtClean="0">
                  <a:solidFill>
                    <a:srgbClr val="C00000"/>
                  </a:solidFill>
                  <a:latin typeface="微软雅黑" pitchFamily="34" charset="-122"/>
                  <a:ea typeface="微软雅黑" pitchFamily="34" charset="-122"/>
                </a:rPr>
                <a:t>出现</a:t>
              </a:r>
              <a:r>
                <a:rPr kumimoji="1" lang="zh-CN" altLang="en-US" sz="1400" b="1" dirty="0" smtClean="0">
                  <a:latin typeface="微软雅黑" pitchFamily="34" charset="-122"/>
                  <a:ea typeface="微软雅黑" pitchFamily="34" charset="-122"/>
                </a:rPr>
                <a:t>了和标志</a:t>
              </a:r>
              <a:r>
                <a:rPr kumimoji="1" lang="zh-CN" altLang="en-US" sz="1400" b="1" dirty="0">
                  <a:latin typeface="微软雅黑" pitchFamily="34" charset="-122"/>
                  <a:ea typeface="微软雅黑" pitchFamily="34" charset="-122"/>
                </a:rPr>
                <a:t>字段 </a:t>
              </a:r>
              <a:r>
                <a:rPr kumimoji="1" lang="en-US" altLang="zh-CN" sz="1400" b="1" dirty="0" smtClean="0">
                  <a:latin typeface="微软雅黑" pitchFamily="34" charset="-122"/>
                  <a:ea typeface="微软雅黑" pitchFamily="34" charset="-122"/>
                </a:rPr>
                <a:t>F </a:t>
              </a:r>
              <a:r>
                <a:rPr kumimoji="1" lang="zh-CN" altLang="en-US" sz="1400" b="1" dirty="0" smtClean="0">
                  <a:latin typeface="微软雅黑" pitchFamily="34" charset="-122"/>
                  <a:ea typeface="微软雅黑" pitchFamily="34" charset="-122"/>
                </a:rPr>
                <a:t>完全一样的 </a:t>
              </a:r>
              <a:r>
                <a:rPr kumimoji="1" lang="en-US" altLang="zh-CN" sz="1400" b="1" dirty="0" smtClean="0">
                  <a:latin typeface="微软雅黑" pitchFamily="34" charset="-122"/>
                  <a:ea typeface="微软雅黑" pitchFamily="34" charset="-122"/>
                </a:rPr>
                <a:t>8 </a:t>
              </a:r>
              <a:r>
                <a:rPr kumimoji="1" lang="zh-CN" altLang="en-US" sz="1400" b="1" dirty="0" smtClean="0">
                  <a:latin typeface="微软雅黑" pitchFamily="34" charset="-122"/>
                  <a:ea typeface="微软雅黑" pitchFamily="34" charset="-122"/>
                </a:rPr>
                <a:t>比特组合 </a:t>
              </a:r>
              <a:r>
                <a:rPr kumimoji="1" lang="en-US" altLang="zh-CN" sz="1400" b="1" dirty="0" smtClean="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11" name="AutoShape 18"/>
            <p:cNvSpPr>
              <a:spLocks/>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smtClean="0">
                <a:solidFill>
                  <a:srgbClr val="C00000"/>
                </a:solidFill>
                <a:latin typeface="微软雅黑" pitchFamily="34" charset="-122"/>
                <a:ea typeface="微软雅黑" pitchFamily="34" charset="-122"/>
              </a:rPr>
              <a:t>填入</a:t>
            </a:r>
            <a:r>
              <a:rPr kumimoji="1" lang="zh-CN" altLang="en-US" sz="1400" b="1" dirty="0" smtClean="0">
                <a:solidFill>
                  <a:srgbClr val="0000FF"/>
                </a:solidFill>
                <a:latin typeface="微软雅黑" pitchFamily="34" charset="-122"/>
                <a:ea typeface="微软雅黑" pitchFamily="34" charset="-122"/>
              </a:rPr>
              <a:t>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latin typeface="微软雅黑" pitchFamily="34" charset="-122"/>
                <a:ea typeface="微软雅黑" pitchFamily="34" charset="-122"/>
              </a:rPr>
              <a:t>再</a:t>
            </a:r>
            <a:r>
              <a:rPr kumimoji="1" lang="zh-CN" altLang="en-US" sz="1400" b="1" dirty="0">
                <a:latin typeface="微软雅黑" pitchFamily="34" charset="-122"/>
                <a:ea typeface="微软雅黑" pitchFamily="34" charset="-122"/>
              </a:rPr>
              <a:t>发送出去</a:t>
            </a: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填入</a:t>
            </a:r>
            <a:r>
              <a:rPr kumimoji="1" lang="zh-CN" altLang="en-US"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latin typeface="微软雅黑" pitchFamily="34" charset="-122"/>
                <a:ea typeface="微软雅黑" pitchFamily="34" charset="-122"/>
              </a:rPr>
              <a:t>接收</a:t>
            </a:r>
            <a:r>
              <a:rPr kumimoji="1" lang="zh-CN" altLang="en-US" sz="1400" b="1" dirty="0">
                <a:latin typeface="微软雅黑" pitchFamily="34" charset="-122"/>
                <a:ea typeface="微软雅黑" pitchFamily="34" charset="-122"/>
              </a:rPr>
              <a:t>端</a:t>
            </a:r>
            <a:r>
              <a:rPr kumimoji="1" lang="zh-CN" altLang="en-US" sz="1400" b="1" dirty="0">
                <a:solidFill>
                  <a:srgbClr val="0000FF"/>
                </a:solidFill>
                <a:latin typeface="微软雅黑" pitchFamily="34" charset="-122"/>
                <a:ea typeface="微软雅黑" pitchFamily="34" charset="-122"/>
              </a:rPr>
              <a:t>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a:t>
            </a:r>
            <a:r>
              <a:rPr kumimoji="1" lang="zh-CN" altLang="en-US" sz="1400" b="1" dirty="0" smtClean="0">
                <a:solidFill>
                  <a:srgbClr val="0000FF"/>
                </a:solidFill>
                <a:latin typeface="微软雅黑" pitchFamily="34" charset="-122"/>
                <a:ea typeface="微软雅黑" pitchFamily="34" charset="-122"/>
              </a:rPr>
              <a:t>的比特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solidFill>
                  <a:srgbClr val="C00000"/>
                </a:solidFill>
                <a:latin typeface="微软雅黑" pitchFamily="34" charset="-122"/>
                <a:ea typeface="微软雅黑" pitchFamily="34" charset="-122"/>
              </a:rPr>
              <a:t>删除</a:t>
            </a:r>
            <a:endParaRPr kumimoji="1" lang="zh-CN" altLang="en-US" sz="1400" b="1" dirty="0">
              <a:solidFill>
                <a:srgbClr val="C00000"/>
              </a:solidFill>
              <a:latin typeface="微软雅黑" pitchFamily="34" charset="-122"/>
              <a:ea typeface="微软雅黑" pitchFamily="34" charset="-122"/>
            </a:endParaRP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删除</a:t>
            </a:r>
            <a:r>
              <a:rPr kumimoji="1" lang="zh-CN" altLang="en-US" sz="1400" b="1" dirty="0">
                <a:latin typeface="微软雅黑" pitchFamily="34" charset="-122"/>
                <a:ea typeface="微软雅黑" pitchFamily="34" charset="-122"/>
              </a:rPr>
              <a:t>填入的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16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工作状态</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smtClean="0">
                <a:solidFill>
                  <a:srgbClr val="C00000"/>
                </a:solidFill>
                <a:latin typeface="微软雅黑" pitchFamily="34" charset="-122"/>
                <a:ea typeface="微软雅黑" pitchFamily="34" charset="-122"/>
              </a:rPr>
              <a:t>PPP </a:t>
            </a:r>
            <a:r>
              <a:rPr lang="zh-CN" altLang="en-US" b="1" dirty="0" smtClean="0">
                <a:solidFill>
                  <a:srgbClr val="C00000"/>
                </a:solidFill>
                <a:latin typeface="微软雅黑" pitchFamily="34" charset="-122"/>
                <a:ea typeface="微软雅黑" pitchFamily="34" charset="-122"/>
              </a:rPr>
              <a:t>链路初始化过程：</a:t>
            </a:r>
            <a:endParaRPr lang="en-US" altLang="zh-CN" b="1" dirty="0" smtClean="0">
              <a:solidFill>
                <a:srgbClr val="C00000"/>
              </a:solidFill>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用户拨号</a:t>
            </a:r>
            <a:r>
              <a:rPr lang="zh-CN" altLang="en-US" b="1" dirty="0" smtClean="0">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后</a:t>
            </a:r>
            <a:r>
              <a:rPr lang="zh-CN" altLang="en-US" b="1" dirty="0">
                <a:latin typeface="微软雅黑" pitchFamily="34" charset="-122"/>
                <a:ea typeface="微软雅黑" pitchFamily="34" charset="-122"/>
              </a:rPr>
              <a:t>，就建立了一条从用户个人电脑</a:t>
            </a:r>
            <a:r>
              <a:rPr lang="zh-CN" altLang="en-US" b="1" dirty="0" smtClean="0">
                <a:latin typeface="微软雅黑" pitchFamily="34" charset="-122"/>
                <a:ea typeface="微软雅黑" pitchFamily="34" charset="-122"/>
              </a:rPr>
              <a:t>到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的</a:t>
            </a:r>
            <a:r>
              <a:rPr lang="zh-CN" altLang="en-US" b="1" dirty="0">
                <a:latin typeface="微软雅黑" pitchFamily="34" charset="-122"/>
                <a:ea typeface="微软雅黑" pitchFamily="34" charset="-122"/>
              </a:rPr>
              <a:t>物理连接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用户</a:t>
            </a:r>
            <a:r>
              <a:rPr lang="zh-CN" altLang="en-US" b="1" dirty="0">
                <a:latin typeface="微软雅黑" pitchFamily="34" charset="-122"/>
                <a:ea typeface="微软雅黑" pitchFamily="34" charset="-122"/>
              </a:rPr>
              <a:t>个人电脑</a:t>
            </a:r>
            <a:r>
              <a:rPr lang="zh-CN" altLang="en-US" b="1" dirty="0" smtClean="0">
                <a:latin typeface="微软雅黑" pitchFamily="34" charset="-122"/>
                <a:ea typeface="微软雅黑" pitchFamily="34" charset="-122"/>
              </a:rPr>
              <a:t>向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发送</a:t>
            </a:r>
            <a:r>
              <a:rPr lang="zh-CN" altLang="en-US" b="1" dirty="0">
                <a:latin typeface="微软雅黑" pitchFamily="34" charset="-122"/>
                <a:ea typeface="微软雅黑" pitchFamily="34" charset="-122"/>
              </a:rPr>
              <a:t>一系列的</a:t>
            </a:r>
            <a:r>
              <a:rPr lang="zh-CN" altLang="en-US" b="1" dirty="0">
                <a:solidFill>
                  <a:srgbClr val="0000FF"/>
                </a:solidFill>
                <a:latin typeface="微软雅黑" pitchFamily="34" charset="-122"/>
                <a:ea typeface="微软雅黑" pitchFamily="34" charset="-122"/>
              </a:rPr>
              <a:t>链路控制</a:t>
            </a:r>
            <a:r>
              <a:rPr lang="zh-CN" altLang="en-US" b="1" dirty="0" smtClean="0">
                <a:solidFill>
                  <a:srgbClr val="0000FF"/>
                </a:solidFill>
                <a:latin typeface="微软雅黑" pitchFamily="34" charset="-122"/>
                <a:ea typeface="微软雅黑" pitchFamily="34" charset="-122"/>
              </a:rPr>
              <a:t>协议 </a:t>
            </a:r>
            <a:r>
              <a:rPr lang="en-US" altLang="zh-CN" b="1" dirty="0" smtClean="0">
                <a:solidFill>
                  <a:srgbClr val="0000FF"/>
                </a:solidFill>
                <a:latin typeface="微软雅黑" pitchFamily="34" charset="-122"/>
                <a:ea typeface="微软雅黑" pitchFamily="34" charset="-122"/>
              </a:rPr>
              <a:t>LCP </a:t>
            </a:r>
            <a:r>
              <a:rPr lang="zh-CN" altLang="en-US" b="1" dirty="0" smtClean="0">
                <a:latin typeface="微软雅黑" pitchFamily="34" charset="-122"/>
                <a:ea typeface="微软雅黑" pitchFamily="34" charset="-122"/>
              </a:rPr>
              <a:t>分组</a:t>
            </a:r>
            <a:r>
              <a:rPr lang="zh-CN" altLang="en-US" b="1" dirty="0">
                <a:latin typeface="微软雅黑" pitchFamily="34" charset="-122"/>
                <a:ea typeface="微软雅黑" pitchFamily="34" charset="-122"/>
              </a:rPr>
              <a:t>（封装成多</a:t>
            </a:r>
            <a:r>
              <a:rPr lang="zh-CN" altLang="en-US" b="1" dirty="0" smtClean="0">
                <a:latin typeface="微软雅黑" pitchFamily="34" charset="-122"/>
                <a:ea typeface="微软雅黑" pitchFamily="34" charset="-122"/>
              </a:rPr>
              <a:t>个 </a:t>
            </a:r>
            <a:r>
              <a:rPr lang="en-US" altLang="zh-CN" b="1" dirty="0" smtClean="0">
                <a:latin typeface="微软雅黑" pitchFamily="34" charset="-122"/>
                <a:ea typeface="微软雅黑" pitchFamily="34" charset="-122"/>
              </a:rPr>
              <a:t>PPP </a:t>
            </a:r>
            <a:r>
              <a:rPr lang="zh-CN" altLang="en-US" b="1" dirty="0" smtClean="0">
                <a:latin typeface="微软雅黑" pitchFamily="34" charset="-122"/>
                <a:ea typeface="微软雅黑" pitchFamily="34" charset="-122"/>
              </a:rPr>
              <a:t>帧</a:t>
            </a:r>
            <a:r>
              <a:rPr lang="zh-CN" altLang="en-US" b="1" dirty="0">
                <a:latin typeface="微软雅黑" pitchFamily="34" charset="-122"/>
                <a:ea typeface="微软雅黑" pitchFamily="34" charset="-122"/>
              </a:rPr>
              <a:t>），以便建立</a:t>
            </a:r>
            <a:r>
              <a:rPr lang="en-US" altLang="zh-CN" b="1" dirty="0">
                <a:latin typeface="微软雅黑" pitchFamily="34" charset="-122"/>
                <a:ea typeface="微软雅黑" pitchFamily="34" charset="-122"/>
              </a:rPr>
              <a:t>LCP</a:t>
            </a:r>
            <a:r>
              <a:rPr lang="zh-CN" altLang="en-US" b="1" dirty="0">
                <a:latin typeface="微软雅黑" pitchFamily="34" charset="-122"/>
                <a:ea typeface="微软雅黑" pitchFamily="34" charset="-122"/>
              </a:rPr>
              <a:t>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之后进行</a:t>
            </a:r>
            <a:r>
              <a:rPr lang="zh-CN" altLang="en-US" b="1" dirty="0">
                <a:latin typeface="微软雅黑" pitchFamily="34" charset="-122"/>
                <a:ea typeface="微软雅黑" pitchFamily="34" charset="-122"/>
              </a:rPr>
              <a:t>网络层</a:t>
            </a:r>
            <a:r>
              <a:rPr lang="zh-CN" altLang="en-US" b="1" dirty="0" smtClean="0">
                <a:latin typeface="微软雅黑" pitchFamily="34" charset="-122"/>
                <a:ea typeface="微软雅黑" pitchFamily="34" charset="-122"/>
              </a:rPr>
              <a:t>配置。</a:t>
            </a:r>
            <a:r>
              <a:rPr lang="zh-CN" altLang="en-US" b="1" dirty="0" smtClean="0">
                <a:solidFill>
                  <a:srgbClr val="0000FF"/>
                </a:solidFill>
                <a:latin typeface="微软雅黑" pitchFamily="34" charset="-122"/>
                <a:ea typeface="微软雅黑" pitchFamily="34" charset="-122"/>
              </a:rPr>
              <a:t>网络控制协议 </a:t>
            </a:r>
            <a:r>
              <a:rPr lang="en-US" altLang="zh-CN" b="1" dirty="0" smtClean="0">
                <a:solidFill>
                  <a:srgbClr val="0000FF"/>
                </a:solidFill>
                <a:latin typeface="微软雅黑" pitchFamily="34" charset="-122"/>
                <a:ea typeface="微软雅黑" pitchFamily="34" charset="-122"/>
              </a:rPr>
              <a:t>NCP </a:t>
            </a:r>
            <a:r>
              <a:rPr lang="zh-CN" altLang="en-US" b="1" dirty="0" smtClean="0">
                <a:latin typeface="微软雅黑" pitchFamily="34" charset="-122"/>
                <a:ea typeface="微软雅黑" pitchFamily="34" charset="-122"/>
              </a:rPr>
              <a:t>给</a:t>
            </a:r>
            <a:r>
              <a:rPr lang="zh-CN" altLang="en-US" b="1" dirty="0">
                <a:latin typeface="微软雅黑" pitchFamily="34" charset="-122"/>
                <a:ea typeface="微软雅黑" pitchFamily="34" charset="-122"/>
              </a:rPr>
              <a:t>新接入的用户个人电脑分配一个临时</a:t>
            </a:r>
            <a:r>
              <a:rPr lang="zh-CN" altLang="en-US" b="1" dirty="0" smtClean="0">
                <a:latin typeface="微软雅黑" pitchFamily="34" charset="-122"/>
                <a:ea typeface="微软雅黑" pitchFamily="34" charset="-122"/>
              </a:rPr>
              <a:t>的 </a:t>
            </a:r>
            <a:r>
              <a:rPr lang="en-US" altLang="zh-CN" b="1" dirty="0" smtClean="0">
                <a:latin typeface="微软雅黑" pitchFamily="34" charset="-122"/>
                <a:ea typeface="微软雅黑" pitchFamily="34" charset="-122"/>
              </a:rPr>
              <a:t>IP </a:t>
            </a:r>
            <a:r>
              <a:rPr lang="zh-CN" altLang="en-US" b="1" dirty="0" smtClean="0">
                <a:latin typeface="微软雅黑" pitchFamily="34" charset="-122"/>
                <a:ea typeface="微软雅黑" pitchFamily="34" charset="-122"/>
              </a:rPr>
              <a:t>地址。</a:t>
            </a:r>
            <a:endParaRPr lang="zh-CN" altLang="en-US"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用户通信完毕时，</a:t>
            </a:r>
            <a:r>
              <a:rPr lang="en-US" altLang="zh-CN" b="1" dirty="0" smtClean="0">
                <a:latin typeface="微软雅黑" pitchFamily="34" charset="-122"/>
                <a:ea typeface="微软雅黑" pitchFamily="34" charset="-122"/>
              </a:rPr>
              <a:t>NCP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网络层连接，收回原来分配出去的</a:t>
            </a:r>
            <a:r>
              <a:rPr lang="en-US" altLang="zh-CN" b="1" dirty="0">
                <a:latin typeface="微软雅黑" pitchFamily="34" charset="-122"/>
                <a:ea typeface="微软雅黑" pitchFamily="34" charset="-122"/>
              </a:rPr>
              <a:t>IP</a:t>
            </a:r>
            <a:r>
              <a:rPr lang="zh-CN" altLang="en-US" b="1" dirty="0" smtClean="0">
                <a:latin typeface="微软雅黑" pitchFamily="34" charset="-122"/>
                <a:ea typeface="微软雅黑" pitchFamily="34" charset="-122"/>
              </a:rPr>
              <a:t>地址</a:t>
            </a:r>
            <a:r>
              <a:rPr lang="zh-CN" altLang="en-US" b="1" dirty="0">
                <a:latin typeface="微软雅黑" pitchFamily="34" charset="-122"/>
                <a:ea typeface="微软雅黑" pitchFamily="34" charset="-122"/>
              </a:rPr>
              <a:t>。</a:t>
            </a:r>
            <a:r>
              <a:rPr lang="en-US" altLang="zh-CN" b="1" dirty="0" smtClean="0">
                <a:latin typeface="微软雅黑" pitchFamily="34" charset="-122"/>
                <a:ea typeface="微软雅黑" pitchFamily="34" charset="-122"/>
              </a:rPr>
              <a:t>LCP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数据链路层连接。最后</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的是物理层的连接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网络中的主机、路由器等都必须实现数据链路层</a:t>
            </a:r>
            <a:endParaRPr lang="zh-CN" altLang="en-US" sz="1400" b="1" dirty="0">
              <a:solidFill>
                <a:sysClr val="windowText" lastClr="000000"/>
              </a:solidFill>
              <a:latin typeface="微软雅黑" pitchFamily="34" charset="-122"/>
              <a:ea typeface="微软雅黑"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815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协议的状态图</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16421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局域网</a:t>
            </a:r>
            <a:r>
              <a:rPr lang="zh-CN" altLang="en-US" sz="2000" b="1" dirty="0">
                <a:solidFill>
                  <a:schemeClr val="bg1"/>
                </a:solidFill>
                <a:latin typeface="微软雅黑" pitchFamily="34" charset="-122"/>
                <a:ea typeface="微软雅黑" pitchFamily="34" charset="-122"/>
              </a:rPr>
              <a:t>的数据链路层</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3.3.2 </a:t>
            </a:r>
            <a:r>
              <a:rPr lang="en-US" altLang="zh-CN" sz="2000" b="1" dirty="0" smtClean="0">
                <a:solidFill>
                  <a:schemeClr val="bg1"/>
                </a:solidFill>
                <a:latin typeface="微软雅黑" pitchFamily="34" charset="-122"/>
                <a:ea typeface="微软雅黑" pitchFamily="34" charset="-122"/>
              </a:rPr>
              <a:t>                                     CSMA/CD </a:t>
            </a:r>
            <a:r>
              <a:rPr lang="zh-CN" altLang="en-US" sz="2000" b="1" dirty="0" smtClean="0">
                <a:solidFill>
                  <a:schemeClr val="bg1"/>
                </a:solidFill>
                <a:latin typeface="微软雅黑" pitchFamily="34" charset="-122"/>
                <a:ea typeface="微软雅黑" pitchFamily="34" charset="-122"/>
              </a:rPr>
              <a:t>协议</a:t>
            </a:r>
            <a:endParaRPr lang="zh-CN" altLang="en-US" sz="2000" b="1" dirty="0">
              <a:solidFill>
                <a:schemeClr val="bg1"/>
              </a:solidFill>
              <a:latin typeface="微软雅黑" pitchFamily="34" charset="-122"/>
              <a:ea typeface="微软雅黑" pitchFamily="34" charset="-122"/>
            </a:endParaRP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集线器的</a:t>
            </a:r>
            <a:r>
              <a:rPr lang="zh-CN" altLang="en-US" sz="2000" b="1" dirty="0" smtClean="0">
                <a:solidFill>
                  <a:schemeClr val="bg1"/>
                </a:solidFill>
                <a:latin typeface="微软雅黑" pitchFamily="34" charset="-122"/>
                <a:ea typeface="微软雅黑" pitchFamily="34" charset="-122"/>
              </a:rPr>
              <a:t>星形拓扑</a:t>
            </a:r>
            <a:r>
              <a:rPr lang="en-US" altLang="zh-CN" sz="2000" b="1" dirty="0" smtClean="0">
                <a:solidFill>
                  <a:schemeClr val="bg1"/>
                </a:solidFill>
                <a:latin typeface="微软雅黑" pitchFamily="34" charset="-122"/>
                <a:ea typeface="微软雅黑" pitchFamily="34" charset="-122"/>
              </a:rPr>
              <a:t>3.3.4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的信道利用率</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Tree>
    <p:extLst>
      <p:ext uri="{BB962C8B-B14F-4D97-AF65-F5344CB8AC3E}">
        <p14:creationId xmlns:p14="http://schemas.microsoft.com/office/powerpoint/2010/main" val="33703144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a:t>
            </a:r>
            <a:r>
              <a:rPr lang="zh-CN" altLang="en-US" sz="2000" b="1" dirty="0" smtClean="0">
                <a:latin typeface="微软雅黑" pitchFamily="34" charset="-122"/>
                <a:ea typeface="微软雅黑" pitchFamily="34" charset="-122"/>
              </a:rPr>
              <a:t>和生存性</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10931879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a:grpSpLocks/>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39827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62" name="Picture 216" descr="天线"/>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4"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7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smtClean="0">
                <a:latin typeface="微软雅黑" pitchFamily="34" charset="-122"/>
                <a:ea typeface="微软雅黑" pitchFamily="34" charset="-122"/>
              </a:rPr>
              <a:t>共享的广播信道</a:t>
            </a:r>
            <a:endParaRPr lang="en-US" altLang="zh-CN" sz="1600" b="1" dirty="0">
              <a:latin typeface="微软雅黑" pitchFamily="34" charset="-122"/>
              <a:ea typeface="微软雅黑" pitchFamily="34" charset="-122"/>
            </a:endParaRPr>
          </a:p>
          <a:p>
            <a:pPr algn="ctr" eaLnBrk="0" hangingPunct="0">
              <a:lnSpc>
                <a:spcPts val="2400"/>
              </a:lnSpc>
              <a:buClr>
                <a:srgbClr val="0070C0"/>
              </a:buClr>
            </a:pPr>
            <a:endParaRPr lang="en-US" altLang="zh-CN" sz="1400" b="1" dirty="0" smtClean="0">
              <a:solidFill>
                <a:srgbClr val="0000FF"/>
              </a:solidFill>
              <a:latin typeface="微软雅黑" pitchFamily="34" charset="-122"/>
              <a:ea typeface="微软雅黑" pitchFamily="34" charset="-122"/>
            </a:endParaRPr>
          </a:p>
          <a:p>
            <a:pPr eaLnBrk="0" hangingPunct="0">
              <a:lnSpc>
                <a:spcPts val="2400"/>
              </a:lnSpc>
              <a:buClr>
                <a:srgbClr val="0070C0"/>
              </a:buClr>
            </a:pPr>
            <a:r>
              <a:rPr lang="zh-CN" altLang="en-US" b="1" dirty="0" smtClean="0">
                <a:solidFill>
                  <a:srgbClr val="C00000"/>
                </a:solidFill>
                <a:latin typeface="微软雅黑" pitchFamily="34" charset="-122"/>
                <a:ea typeface="微软雅黑" pitchFamily="34" charset="-122"/>
              </a:rPr>
              <a:t>问题：</a:t>
            </a:r>
            <a:r>
              <a:rPr lang="zh-CN" altLang="en-US" b="1" dirty="0">
                <a:latin typeface="微软雅黑" pitchFamily="34" charset="-122"/>
                <a:ea typeface="微软雅黑" pitchFamily="34" charset="-122"/>
              </a:rPr>
              <a:t>若多</a:t>
            </a:r>
            <a:r>
              <a:rPr lang="zh-CN" altLang="en-US" b="1" dirty="0" smtClean="0">
                <a:latin typeface="微软雅黑" pitchFamily="34" charset="-122"/>
                <a:ea typeface="微软雅黑" pitchFamily="34" charset="-122"/>
              </a:rPr>
              <a:t>个</a:t>
            </a:r>
            <a:r>
              <a:rPr lang="zh-CN" altLang="en-US" b="1" dirty="0">
                <a:latin typeface="微软雅黑" pitchFamily="34" charset="-122"/>
                <a:ea typeface="微软雅黑" pitchFamily="34" charset="-122"/>
              </a:rPr>
              <a:t>设备在共享的广播信道上</a:t>
            </a:r>
            <a:r>
              <a:rPr lang="zh-CN" altLang="en-US" b="1" dirty="0">
                <a:solidFill>
                  <a:srgbClr val="0000FF"/>
                </a:solidFill>
                <a:latin typeface="微软雅黑" pitchFamily="34" charset="-122"/>
                <a:ea typeface="微软雅黑" pitchFamily="34" charset="-122"/>
              </a:rPr>
              <a:t>同时发送</a:t>
            </a:r>
            <a:r>
              <a:rPr lang="zh-CN" altLang="en-US" b="1" dirty="0">
                <a:latin typeface="微软雅黑" pitchFamily="34" charset="-122"/>
                <a:ea typeface="微软雅黑" pitchFamily="34" charset="-122"/>
              </a:rPr>
              <a:t>数据，则会造成彼此干扰，导致发送失败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headEnd/>
              <a:tailEnd/>
            </a:ln>
            <a:extLst/>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27770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a:t>
            </a:r>
            <a:r>
              <a:rPr lang="zh-CN" altLang="en-US" sz="2000" b="1" dirty="0" smtClean="0">
                <a:solidFill>
                  <a:srgbClr val="0000FF"/>
                </a:solidFill>
                <a:latin typeface="微软雅黑" pitchFamily="34" charset="-122"/>
                <a:ea typeface="微软雅黑" pitchFamily="34" charset="-122"/>
              </a:rPr>
              <a:t>信道：</a:t>
            </a:r>
            <a:endParaRPr lang="zh-CN" altLang="en-US" sz="2000" b="1" dirty="0">
              <a:solidFill>
                <a:srgbClr val="0000FF"/>
              </a:solidFill>
              <a:latin typeface="微软雅黑" pitchFamily="34" charset="-122"/>
              <a:ea typeface="微软雅黑" pitchFamily="34" charset="-122"/>
            </a:endParaRP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随机接入：所有的用户可随机地发送信息。</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a:t>
            </a:r>
            <a:r>
              <a:rPr lang="zh-CN" altLang="en-US" sz="2000" b="1" dirty="0" smtClean="0">
                <a:latin typeface="微软雅黑" pitchFamily="34" charset="-122"/>
                <a:ea typeface="微软雅黑" pitchFamily="34" charset="-122"/>
              </a:rPr>
              <a:t>用户必须</a:t>
            </a:r>
            <a:r>
              <a:rPr lang="zh-CN" altLang="en-US" sz="2000" b="1" dirty="0">
                <a:latin typeface="微软雅黑" pitchFamily="34" charset="-122"/>
                <a:ea typeface="微软雅黑" pitchFamily="34" charset="-122"/>
              </a:rPr>
              <a:t>服从一定的控制</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如轮询</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polling</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DIX </a:t>
            </a:r>
            <a:r>
              <a:rPr lang="en-US" altLang="zh-CN" sz="2000" b="1" dirty="0">
                <a:latin typeface="微软雅黑" pitchFamily="34" charset="-122"/>
                <a:ea typeface="微软雅黑" pitchFamily="34" charset="-122"/>
              </a:rPr>
              <a:t>Ethernet </a:t>
            </a:r>
            <a:r>
              <a:rPr lang="en-US" altLang="zh-CN" sz="2000" b="1" dirty="0" smtClean="0">
                <a:latin typeface="微软雅黑" pitchFamily="34" charset="-122"/>
                <a:ea typeface="微软雅黑" pitchFamily="34" charset="-122"/>
              </a:rPr>
              <a:t>V2</a:t>
            </a:r>
            <a:r>
              <a:rPr lang="zh-CN" altLang="en-US" sz="2000" b="1" dirty="0" smtClean="0">
                <a:latin typeface="微软雅黑" pitchFamily="34" charset="-122"/>
                <a:ea typeface="微软雅黑" pitchFamily="34" charset="-122"/>
              </a:rPr>
              <a:t>：世界</a:t>
            </a:r>
            <a:r>
              <a:rPr lang="zh-CN" altLang="en-US" sz="2000" b="1" dirty="0">
                <a:latin typeface="微软雅黑" pitchFamily="34" charset="-122"/>
                <a:ea typeface="微软雅黑" pitchFamily="34" charset="-122"/>
              </a:rPr>
              <a:t>上第一个局域网产品（以太网）的规约。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802.3</a:t>
            </a:r>
            <a:r>
              <a:rPr lang="zh-CN" altLang="en-US" sz="2000" b="1" dirty="0" smtClean="0">
                <a:latin typeface="微软雅黑" pitchFamily="34" charset="-122"/>
                <a:ea typeface="微软雅黑" pitchFamily="34" charset="-122"/>
              </a:rPr>
              <a:t>：第一</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以太网的两个标准 </a:t>
            </a: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a:t>
            </a:r>
            <a:r>
              <a:rPr lang="zh-CN" altLang="en-US" sz="2000" b="1" dirty="0" smtClean="0">
                <a:latin typeface="微软雅黑" panose="020B0503020204020204" pitchFamily="34" charset="-122"/>
                <a:ea typeface="微软雅黑" panose="020B0503020204020204" pitchFamily="34" charset="-122"/>
              </a:rPr>
              <a:t>两</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标准只有</a:t>
            </a:r>
            <a:r>
              <a:rPr lang="zh-CN" altLang="en-US" sz="2000" b="1" dirty="0">
                <a:latin typeface="微软雅黑" panose="020B0503020204020204" pitchFamily="34" charset="-122"/>
                <a:ea typeface="微软雅黑" panose="020B0503020204020204" pitchFamily="34" charset="-122"/>
              </a:rPr>
              <a:t>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a:t>
            </a:r>
            <a:r>
              <a:rPr lang="zh-CN" altLang="en-US" sz="2000" b="1" dirty="0" smtClean="0">
                <a:latin typeface="微软雅黑" panose="020B0503020204020204" pitchFamily="34" charset="-122"/>
                <a:ea typeface="微软雅黑" panose="020B0503020204020204" pitchFamily="34" charset="-122"/>
              </a:rPr>
              <a:t>“以太网”。</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211388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局域网数据链路层分为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子层</a:t>
            </a:r>
            <a:endParaRPr lang="zh-CN" altLang="en-US" sz="2000" b="1" dirty="0">
              <a:latin typeface="微软雅黑" pitchFamily="34" charset="-122"/>
              <a:ea typeface="微软雅黑" pitchFamily="34" charset="-122"/>
            </a:endParaRP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8" name="Freeform 25"/>
          <p:cNvSpPr>
            <a:spLocks/>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1740840"/>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headEnd/>
            <a:tailEnd/>
          </a:ln>
          <a:effectLst/>
        </p:spPr>
        <p:txBody>
          <a:bodyPr wrap="none">
            <a:spAutoFit/>
          </a:bodyPr>
          <a:lstStyle/>
          <a:p>
            <a:pPr algn="ctr"/>
            <a:r>
              <a:rPr kumimoji="1" lang="en-US" altLang="zh-CN" sz="1400" b="1" dirty="0">
                <a:solidFill>
                  <a:schemeClr val="bg1"/>
                </a:solidFill>
                <a:latin typeface="微软雅黑" pitchFamily="34" charset="-122"/>
                <a:ea typeface="微软雅黑" pitchFamily="34" charset="-122"/>
              </a:rPr>
              <a:t>LLC </a:t>
            </a:r>
            <a:r>
              <a:rPr kumimoji="1" lang="zh-CN" altLang="en-US" sz="1400" b="1" dirty="0">
                <a:solidFill>
                  <a:schemeClr val="bg1"/>
                </a:solidFill>
                <a:latin typeface="微软雅黑" pitchFamily="34" charset="-122"/>
                <a:ea typeface="微软雅黑" pitchFamily="34" charset="-122"/>
              </a:rPr>
              <a:t>子层看不见</a:t>
            </a:r>
          </a:p>
          <a:p>
            <a:pPr algn="ctr"/>
            <a:r>
              <a:rPr kumimoji="1" lang="zh-CN" altLang="en-US" sz="14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a:t>
            </a:r>
            <a:r>
              <a:rPr lang="zh-CN" altLang="en-US" b="1" dirty="0">
                <a:latin typeface="微软雅黑" panose="020B0503020204020204" pitchFamily="34" charset="-122"/>
                <a:ea typeface="微软雅黑" panose="020B0503020204020204" pitchFamily="34" charset="-122"/>
              </a:rPr>
              <a:t>与传输媒体</a:t>
            </a:r>
            <a:r>
              <a:rPr lang="zh-CN" altLang="en-US" b="1" dirty="0" smtClean="0">
                <a:latin typeface="微软雅黑" panose="020B0503020204020204" pitchFamily="34" charset="-122"/>
                <a:ea typeface="微软雅黑" panose="020B0503020204020204" pitchFamily="34" charset="-122"/>
              </a:rPr>
              <a:t>无关。</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子层：与传输媒体有关。</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itchFamily="34" charset="-122"/>
                  <a:ea typeface="微软雅黑" pitchFamily="34" charset="-122"/>
                </a:rPr>
                <a:t>生成发送的数据</a:t>
              </a:r>
            </a:p>
            <a:p>
              <a:r>
                <a:rPr kumimoji="1" lang="zh-CN" altLang="en-US" sz="1400" b="1" dirty="0">
                  <a:solidFill>
                    <a:srgbClr val="000099"/>
                  </a:solidFill>
                  <a:latin typeface="微软雅黑" pitchFamily="34" charset="-122"/>
                  <a:ea typeface="微软雅黑" pitchFamily="34" charset="-122"/>
                </a:rPr>
                <a:t>处理收到的数据</a:t>
              </a: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itchFamily="34" charset="-122"/>
                  <a:ea typeface="微软雅黑" pitchFamily="34" charset="-122"/>
                </a:rPr>
                <a:t>把帧发送到局域网</a:t>
              </a:r>
            </a:p>
            <a:p>
              <a:pPr algn="ctr"/>
              <a:r>
                <a:rPr kumimoji="1" lang="zh-CN" altLang="en-US" sz="1400" b="1" dirty="0">
                  <a:solidFill>
                    <a:srgbClr val="000099"/>
                  </a:solidFill>
                  <a:latin typeface="微软雅黑" pitchFamily="34" charset="-122"/>
                  <a:ea typeface="微软雅黑" pitchFamily="34" charset="-122"/>
                </a:rPr>
                <a:t>从局域网接收帧</a:t>
              </a: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计算机</a:t>
              </a: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4" name="Freeform 34"/>
            <p:cNvSpPr>
              <a:spLocks/>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6" name="Freeform 36"/>
            <p:cNvSpPr>
              <a:spLocks/>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p>
        </p:txBody>
      </p:sp>
    </p:spTree>
    <p:extLst>
      <p:ext uri="{BB962C8B-B14F-4D97-AF65-F5344CB8AC3E}">
        <p14:creationId xmlns:p14="http://schemas.microsoft.com/office/powerpoint/2010/main" val="22771768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局域网中的主机、交换机等都必须实现数据链路层</a:t>
            </a:r>
            <a:endParaRPr lang="zh-CN" altLang="en-US" sz="1400" b="1" dirty="0">
              <a:solidFill>
                <a:sysClr val="windowText" lastClr="000000"/>
              </a:solidFill>
              <a:latin typeface="微软雅黑" pitchFamily="34" charset="-122"/>
              <a:ea typeface="微软雅黑"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1</a:t>
                </a:r>
                <a:endParaRPr kumimoji="1" lang="en-US" altLang="zh-CN" sz="1000" b="1" baseline="-25000" dirty="0">
                  <a:latin typeface="微软雅黑" pitchFamily="34" charset="-122"/>
                  <a:ea typeface="微软雅黑"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2</a:t>
                </a:r>
                <a:endParaRPr kumimoji="1" lang="en-US" altLang="zh-CN" sz="1000" b="1" baseline="-25000" dirty="0">
                  <a:latin typeface="微软雅黑" pitchFamily="34" charset="-122"/>
                  <a:ea typeface="微软雅黑"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Tree>
    <p:extLst>
      <p:ext uri="{BB962C8B-B14F-4D97-AF65-F5344CB8AC3E}">
        <p14:creationId xmlns:p14="http://schemas.microsoft.com/office/powerpoint/2010/main" val="29579225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重要</a:t>
            </a:r>
            <a:r>
              <a:rPr lang="zh-CN" altLang="en-US" sz="2000" b="1" dirty="0">
                <a:latin typeface="微软雅黑" pitchFamily="34" charset="-122"/>
                <a:ea typeface="微软雅黑" pitchFamily="34" charset="-122"/>
              </a:rPr>
              <a:t>功能：</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进行串行</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并行转换。</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对数据进行缓存。</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在计算机的操作系统安装设备驱动程序。</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实现以太网协议。</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Tree>
    <p:extLst>
      <p:ext uri="{BB962C8B-B14F-4D97-AF65-F5344CB8AC3E}">
        <p14:creationId xmlns:p14="http://schemas.microsoft.com/office/powerpoint/2010/main" val="3938833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solidFill>
                  <a:srgbClr val="0000FF"/>
                </a:solidFill>
                <a:latin typeface="微软雅黑" pitchFamily="34" charset="-122"/>
                <a:ea typeface="微软雅黑" pitchFamily="34" charset="-122"/>
              </a:rPr>
              <a:t>最早的以太网：</a:t>
            </a:r>
            <a:r>
              <a:rPr lang="zh-CN" altLang="en-US" b="1" dirty="0" smtClean="0">
                <a:latin typeface="微软雅黑" pitchFamily="34" charset="-122"/>
                <a:ea typeface="微软雅黑" pitchFamily="34" charset="-122"/>
              </a:rPr>
              <a:t>将</a:t>
            </a:r>
            <a:r>
              <a:rPr lang="zh-CN" altLang="en-US" b="1" dirty="0">
                <a:latin typeface="微软雅黑" pitchFamily="34" charset="-122"/>
                <a:ea typeface="微软雅黑" pitchFamily="34" charset="-122"/>
              </a:rPr>
              <a:t>许多计算机都连接到一根</a:t>
            </a:r>
            <a:r>
              <a:rPr lang="zh-CN" altLang="en-US" b="1" dirty="0">
                <a:solidFill>
                  <a:srgbClr val="C00000"/>
                </a:solidFill>
                <a:latin typeface="微软雅黑" pitchFamily="34" charset="-122"/>
                <a:ea typeface="微软雅黑" pitchFamily="34" charset="-122"/>
              </a:rPr>
              <a:t>总线</a:t>
            </a:r>
            <a:r>
              <a:rPr lang="zh-CN" altLang="en-US" b="1" dirty="0">
                <a:latin typeface="微软雅黑" pitchFamily="34" charset="-122"/>
                <a:ea typeface="微软雅黑" pitchFamily="34" charset="-122"/>
              </a:rPr>
              <a:t>上</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特点：</a:t>
            </a:r>
            <a:r>
              <a:rPr lang="zh-CN" altLang="en-US" b="1" dirty="0" smtClean="0">
                <a:latin typeface="微软雅黑" pitchFamily="34" charset="-122"/>
                <a:ea typeface="微软雅黑" pitchFamily="34" charset="-122"/>
              </a:rPr>
              <a:t>易于</a:t>
            </a:r>
            <a:r>
              <a:rPr lang="zh-CN" altLang="en-US" b="1" dirty="0">
                <a:latin typeface="微软雅黑" pitchFamily="34" charset="-122"/>
                <a:ea typeface="微软雅黑" pitchFamily="34" charset="-122"/>
              </a:rPr>
              <a:t>实现广播通信，</a:t>
            </a:r>
            <a:r>
              <a:rPr lang="zh-CN" altLang="en-US" b="1" dirty="0" smtClean="0">
                <a:latin typeface="微软雅黑" pitchFamily="34" charset="-122"/>
                <a:ea typeface="微软雅黑" pitchFamily="34" charset="-122"/>
              </a:rPr>
              <a:t>简单，可靠。 </a:t>
            </a:r>
            <a:endParaRPr lang="zh-CN" altLang="en-US" b="1" dirty="0">
              <a:latin typeface="微软雅黑" pitchFamily="34" charset="-122"/>
              <a:ea typeface="微软雅黑" pitchFamily="34" charset="-122"/>
            </a:endParaRP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为了实现</a:t>
            </a:r>
            <a:r>
              <a:rPr lang="zh-CN" altLang="en-US" b="1" dirty="0" smtClean="0">
                <a:solidFill>
                  <a:srgbClr val="C00000"/>
                </a:solidFill>
                <a:latin typeface="微软雅黑" pitchFamily="34" charset="-122"/>
                <a:ea typeface="微软雅黑" pitchFamily="34" charset="-122"/>
              </a:rPr>
              <a:t>一对一</a:t>
            </a:r>
            <a:r>
              <a:rPr lang="zh-CN" altLang="en-US" b="1" dirty="0" smtClean="0">
                <a:latin typeface="微软雅黑" pitchFamily="34" charset="-122"/>
                <a:ea typeface="微软雅黑" pitchFamily="34" charset="-122"/>
              </a:rPr>
              <a:t>通信</a:t>
            </a:r>
            <a:r>
              <a:rPr lang="zh-CN" altLang="en-US" b="1" dirty="0">
                <a:latin typeface="微软雅黑" pitchFamily="34" charset="-122"/>
                <a:ea typeface="微软雅黑" pitchFamily="34" charset="-122"/>
              </a:rPr>
              <a:t>，将接收站的硬件</a:t>
            </a:r>
            <a:r>
              <a:rPr lang="zh-CN" altLang="en-US" b="1" dirty="0" smtClean="0">
                <a:latin typeface="微软雅黑" pitchFamily="34" charset="-122"/>
                <a:ea typeface="微软雅黑" pitchFamily="34" charset="-122"/>
              </a:rPr>
              <a:t>地址写入</a:t>
            </a:r>
            <a:r>
              <a:rPr lang="zh-CN" altLang="en-US" b="1" dirty="0">
                <a:latin typeface="微软雅黑" pitchFamily="34" charset="-122"/>
                <a:ea typeface="微软雅黑" pitchFamily="34" charset="-122"/>
              </a:rPr>
              <a:t>帧首部中的</a:t>
            </a:r>
            <a:r>
              <a:rPr lang="zh-CN" altLang="en-US" b="1" dirty="0">
                <a:solidFill>
                  <a:srgbClr val="C00000"/>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a:t>
            </a:r>
            <a:r>
              <a:rPr lang="zh-CN" altLang="en-US" b="1" dirty="0" smtClean="0">
                <a:solidFill>
                  <a:srgbClr val="C00000"/>
                </a:solidFill>
                <a:latin typeface="微软雅黑" pitchFamily="34" charset="-122"/>
                <a:ea typeface="微软雅黑" pitchFamily="34" charset="-122"/>
              </a:rPr>
              <a:t>适配器硬件</a:t>
            </a:r>
            <a:r>
              <a:rPr lang="zh-CN" altLang="en-US" b="1" dirty="0">
                <a:solidFill>
                  <a:srgbClr val="C00000"/>
                </a:solidFill>
                <a:latin typeface="微软雅黑" pitchFamily="34" charset="-122"/>
                <a:ea typeface="微软雅黑" pitchFamily="34" charset="-122"/>
              </a:rPr>
              <a:t>地址</a:t>
            </a:r>
            <a:r>
              <a:rPr lang="zh-CN" altLang="en-US" b="1" dirty="0">
                <a:latin typeface="微软雅黑" pitchFamily="34" charset="-122"/>
                <a:ea typeface="微软雅黑" pitchFamily="34" charset="-122"/>
              </a:rPr>
              <a:t>一致时</a:t>
            </a:r>
            <a:r>
              <a:rPr lang="zh-CN" altLang="en-US" b="1" dirty="0" smtClean="0">
                <a:latin typeface="微软雅黑" pitchFamily="34" charset="-122"/>
                <a:ea typeface="微软雅黑" pitchFamily="34" charset="-122"/>
              </a:rPr>
              <a:t>，才能</a:t>
            </a:r>
            <a:r>
              <a:rPr lang="zh-CN" altLang="en-US" b="1" dirty="0">
                <a:latin typeface="微软雅黑" pitchFamily="34" charset="-122"/>
                <a:ea typeface="微软雅黑" pitchFamily="34" charset="-122"/>
              </a:rPr>
              <a:t>接收这个</a:t>
            </a:r>
            <a:r>
              <a:rPr lang="zh-CN" altLang="en-US" b="1" dirty="0" smtClean="0">
                <a:latin typeface="微软雅黑" pitchFamily="34" charset="-122"/>
                <a:ea typeface="微软雅黑" pitchFamily="34" charset="-122"/>
              </a:rPr>
              <a:t>数据帧。</a:t>
            </a:r>
            <a:endParaRPr lang="zh-CN" altLang="en-US" b="1" dirty="0">
              <a:latin typeface="微软雅黑" pitchFamily="34" charset="-122"/>
              <a:ea typeface="微软雅黑" pitchFamily="34" charset="-122"/>
            </a:endParaRP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650983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9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缺点</a:t>
            </a:r>
            <a:r>
              <a:rPr lang="zh-CN" altLang="en-US" b="1" dirty="0" smtClean="0">
                <a:latin typeface="微软雅黑" pitchFamily="34" charset="-122"/>
                <a:ea typeface="微软雅黑" pitchFamily="34" charset="-122"/>
              </a:rPr>
              <a:t>：多</a:t>
            </a:r>
            <a:r>
              <a:rPr lang="zh-CN" altLang="en-US" b="1" dirty="0">
                <a:latin typeface="微软雅黑" pitchFamily="34" charset="-122"/>
                <a:ea typeface="微软雅黑" pitchFamily="34" charset="-122"/>
              </a:rPr>
              <a:t>个站点同时发送时，会产生发送碰撞或冲突，导致发送失败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a:t>
            </a:r>
            <a:r>
              <a:rPr kumimoji="1" lang="en-US" altLang="zh-CN" sz="1400" b="1" dirty="0" smtClean="0">
                <a:solidFill>
                  <a:srgbClr val="CC00CC"/>
                </a:solidFill>
                <a:latin typeface="微软雅黑" pitchFamily="34" charset="-122"/>
                <a:ea typeface="微软雅黑" pitchFamily="34" charset="-122"/>
              </a:rPr>
              <a:t>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smtClean="0">
                <a:solidFill>
                  <a:srgbClr val="CC00CC"/>
                </a:solidFill>
                <a:latin typeface="微软雅黑" pitchFamily="34" charset="-122"/>
                <a:ea typeface="微软雅黑" pitchFamily="34" charset="-122"/>
              </a:rPr>
              <a:t>A</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841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C00000"/>
                </a:solidFill>
                <a:latin typeface="微软雅黑" pitchFamily="34" charset="-122"/>
                <a:ea typeface="微软雅黑" pitchFamily="34" charset="-122"/>
              </a:rPr>
              <a:t>无连接的工作</a:t>
            </a:r>
            <a:r>
              <a:rPr lang="zh-CN" altLang="en-US" sz="2000" b="1" dirty="0" smtClean="0">
                <a:solidFill>
                  <a:srgbClr val="C00000"/>
                </a:solidFill>
                <a:latin typeface="微软雅黑" pitchFamily="34" charset="-122"/>
                <a:ea typeface="微软雅黑" pitchFamily="34" charset="-122"/>
              </a:rPr>
              <a:t>方式。</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a:t>
            </a:r>
            <a:r>
              <a:rPr lang="zh-CN" altLang="en-US" sz="2000" b="1" dirty="0" smtClean="0">
                <a:solidFill>
                  <a:schemeClr val="bg1"/>
                </a:solidFill>
                <a:latin typeface="微软雅黑" pitchFamily="34" charset="-122"/>
                <a:ea typeface="微软雅黑" pitchFamily="34" charset="-122"/>
              </a:rPr>
              <a:t>采取的 </a:t>
            </a:r>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种重要措施</a:t>
            </a:r>
            <a:endParaRPr lang="fr-FR" altLang="zh-CN" sz="2000" b="1" dirty="0">
              <a:solidFill>
                <a:schemeClr val="bg1"/>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556221402"/>
              </p:ext>
            </p:extLst>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的数据都使用</a:t>
            </a:r>
            <a:r>
              <a:rPr lang="zh-CN" altLang="en-US" sz="2000" b="1" dirty="0">
                <a:solidFill>
                  <a:srgbClr val="C00000"/>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smtClean="0">
                <a:latin typeface="微软雅黑" pitchFamily="34" charset="-122"/>
                <a:ea typeface="微软雅黑" pitchFamily="34" charset="-122"/>
              </a:rPr>
              <a:t>编码。</a:t>
            </a:r>
            <a:endParaRPr lang="zh-CN" altLang="en-US" sz="2000" b="1" dirty="0">
              <a:latin typeface="微软雅黑" pitchFamily="34" charset="-122"/>
              <a:ea typeface="微软雅黑" pitchFamily="34" charset="-122"/>
            </a:endParaRP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a:t>
            </a:r>
            <a:r>
              <a:rPr lang="zh-CN" altLang="en-US" sz="2000" b="1" dirty="0" smtClean="0">
                <a:solidFill>
                  <a:schemeClr val="bg1"/>
                </a:solidFill>
                <a:latin typeface="微软雅黑" pitchFamily="34" charset="-122"/>
                <a:ea typeface="微软雅黑" pitchFamily="34" charset="-122"/>
              </a:rPr>
              <a:t>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比特</a:t>
              </a:r>
              <a:r>
                <a:rPr kumimoji="1" lang="zh-CN" altLang="en-US" sz="1600" b="1" dirty="0">
                  <a:solidFill>
                    <a:srgbClr val="0000FF"/>
                  </a:solidFill>
                  <a:latin typeface="微软雅黑" panose="020B0503020204020204" pitchFamily="34" charset="-122"/>
                  <a:ea typeface="微软雅黑" panose="020B0503020204020204" pitchFamily="34" charset="-122"/>
                </a:rPr>
                <a:t>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差分曼彻斯特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a:t>
            </a:r>
            <a:r>
              <a:rPr lang="zh-CN" altLang="en-US" b="1" dirty="0" smtClean="0">
                <a:solidFill>
                  <a:srgbClr val="FFC000"/>
                </a:solidFill>
                <a:latin typeface="微软雅黑" pitchFamily="34" charset="-122"/>
                <a:ea typeface="微软雅黑" pitchFamily="34" charset="-122"/>
              </a:rPr>
              <a:t>缺点：</a:t>
            </a:r>
            <a:r>
              <a:rPr lang="zh-CN" altLang="en-US" b="1" dirty="0" smtClean="0">
                <a:solidFill>
                  <a:schemeClr val="bg1"/>
                </a:solidFill>
                <a:latin typeface="微软雅黑" pitchFamily="34" charset="-122"/>
                <a:ea typeface="微软雅黑" pitchFamily="34" charset="-122"/>
              </a:rPr>
              <a:t>所</a:t>
            </a:r>
            <a:r>
              <a:rPr lang="zh-CN" altLang="en-US" b="1" dirty="0">
                <a:solidFill>
                  <a:schemeClr val="bg1"/>
                </a:solidFill>
                <a:latin typeface="微软雅黑" pitchFamily="34" charset="-122"/>
                <a:ea typeface="微软雅黑" pitchFamily="34" charset="-122"/>
              </a:rPr>
              <a:t>占的频带宽度比原始的基带信号</a:t>
            </a:r>
            <a:r>
              <a:rPr lang="zh-CN" altLang="en-US" b="1" dirty="0">
                <a:solidFill>
                  <a:srgbClr val="FFFF00"/>
                </a:solidFill>
                <a:latin typeface="微软雅黑" pitchFamily="34" charset="-122"/>
                <a:ea typeface="微软雅黑" pitchFamily="34" charset="-122"/>
              </a:rPr>
              <a:t>增加了一倍。</a:t>
            </a:r>
          </a:p>
        </p:txBody>
      </p:sp>
    </p:spTree>
    <p:extLst>
      <p:ext uri="{BB962C8B-B14F-4D97-AF65-F5344CB8AC3E}">
        <p14:creationId xmlns:p14="http://schemas.microsoft.com/office/powerpoint/2010/main" val="10126033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CSMA/CD (</a:t>
            </a:r>
            <a:r>
              <a:rPr lang="en-US" altLang="zh-CN" sz="2000" b="1" dirty="0">
                <a:latin typeface="微软雅黑" pitchFamily="34" charset="-122"/>
                <a:ea typeface="微软雅黑" pitchFamily="34" charset="-122"/>
              </a:rPr>
              <a:t>Carrier Sense Multiple Access with Collision Detection) </a:t>
            </a:r>
            <a:r>
              <a:rPr lang="zh-CN" altLang="en-US"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a:t>
            </a:r>
            <a:r>
              <a:rPr lang="zh-CN" altLang="en-US" sz="2000" b="1" dirty="0" smtClean="0">
                <a:solidFill>
                  <a:srgbClr val="0000FF"/>
                </a:solidFill>
                <a:latin typeface="微软雅黑" pitchFamily="34" charset="-122"/>
                <a:ea typeface="微软雅黑" pitchFamily="34" charset="-122"/>
              </a:rPr>
              <a:t>检测。</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多点接入</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说明这是总线型</a:t>
            </a:r>
            <a:r>
              <a:rPr lang="zh-CN" altLang="en-US" sz="2000" b="1" dirty="0" smtClean="0">
                <a:latin typeface="微软雅黑" pitchFamily="34" charset="-122"/>
                <a:ea typeface="微软雅黑" pitchFamily="34" charset="-122"/>
              </a:rPr>
              <a:t>网络。许多</a:t>
            </a:r>
            <a:r>
              <a:rPr lang="zh-CN" altLang="en-US" sz="2000" b="1" dirty="0">
                <a:latin typeface="微软雅黑" pitchFamily="34" charset="-122"/>
                <a:ea typeface="微软雅黑" pitchFamily="34" charset="-122"/>
              </a:rPr>
              <a:t>计算机以多点接入的方式连接在一根总线上。</a:t>
            </a: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载波监听：</a:t>
            </a:r>
            <a:r>
              <a:rPr lang="zh-CN" altLang="en-US" sz="2000" b="1" dirty="0" smtClean="0">
                <a:latin typeface="微软雅黑" pitchFamily="34" charset="-122"/>
                <a:ea typeface="微软雅黑" pitchFamily="34" charset="-122"/>
              </a:rPr>
              <a:t>即“</a:t>
            </a:r>
            <a:r>
              <a:rPr lang="zh-CN" altLang="en-US" sz="2000" b="1" dirty="0">
                <a:latin typeface="微软雅黑" pitchFamily="34" charset="-122"/>
                <a:ea typeface="微软雅黑" pitchFamily="34" charset="-122"/>
              </a:rPr>
              <a:t>边发送边监听”。不管在想要发送数据之前，还是在发送数据之中，每个站都必须不停地检测信道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碰撞检测：</a:t>
            </a:r>
            <a:r>
              <a:rPr lang="zh-CN" altLang="en-US" sz="2000" b="1" dirty="0" smtClean="0">
                <a:latin typeface="微软雅黑" pitchFamily="34" charset="-122"/>
                <a:ea typeface="微软雅黑" pitchFamily="34" charset="-122"/>
              </a:rPr>
              <a:t>适配器</a:t>
            </a:r>
            <a:r>
              <a:rPr lang="zh-CN" altLang="en-US" sz="2000" b="1" dirty="0">
                <a:latin typeface="微软雅黑" pitchFamily="34" charset="-122"/>
                <a:ea typeface="微软雅黑" pitchFamily="34" charset="-122"/>
              </a:rPr>
              <a:t>边发送</a:t>
            </a:r>
            <a:r>
              <a:rPr lang="zh-CN" altLang="en-US" sz="2000" b="1" dirty="0" smtClean="0">
                <a:latin typeface="微软雅黑" pitchFamily="34" charset="-122"/>
                <a:ea typeface="微软雅黑" pitchFamily="34" charset="-122"/>
              </a:rPr>
              <a:t>数据，边</a:t>
            </a:r>
            <a:r>
              <a:rPr lang="zh-CN" altLang="en-US" sz="2000" b="1" dirty="0">
                <a:latin typeface="微软雅黑" pitchFamily="34" charset="-122"/>
                <a:ea typeface="微软雅黑" pitchFamily="34" charset="-122"/>
              </a:rPr>
              <a:t>检测信道上的信号电压的变化情况。电压摆动值超过一定的门限值时，就认为总线上至少有两个站同时在发送数据，表明产生了</a:t>
            </a:r>
            <a:r>
              <a:rPr lang="zh-CN" altLang="en-US" sz="2000" b="1" dirty="0" smtClean="0">
                <a:latin typeface="微软雅黑" pitchFamily="34" charset="-122"/>
                <a:ea typeface="微软雅黑" pitchFamily="34" charset="-122"/>
              </a:rPr>
              <a:t>碰撞（或冲突）。</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的要点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345917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适配器立即停止</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等待</a:t>
            </a:r>
            <a:r>
              <a:rPr lang="zh-CN" altLang="en-US" sz="2000" b="1" dirty="0">
                <a:latin typeface="微软雅黑" pitchFamily="34" charset="-122"/>
                <a:ea typeface="微软雅黑" pitchFamily="34" charset="-122"/>
              </a:rPr>
              <a:t>一段随机时间后再次发送。</a:t>
            </a: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479945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a:t>
            </a:r>
            <a:r>
              <a:rPr lang="zh-CN" altLang="en-US" sz="1200" b="1" dirty="0" smtClean="0">
                <a:solidFill>
                  <a:schemeClr val="bg1"/>
                </a:solidFill>
                <a:latin typeface="微软雅黑" pitchFamily="34" charset="-122"/>
                <a:ea typeface="微软雅黑" pitchFamily="34" charset="-122"/>
              </a:rPr>
              <a:t>发送，</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同时进行碰撞检测</a:t>
            </a:r>
            <a:endParaRPr lang="zh-CN" altLang="en-US" sz="1200" b="1" dirty="0">
              <a:solidFill>
                <a:schemeClr val="bg1"/>
              </a:solidFill>
              <a:latin typeface="微软雅黑" pitchFamily="34" charset="-122"/>
              <a:ea typeface="微软雅黑"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a:t>
            </a:r>
            <a:endParaRPr lang="zh-CN" altLang="en-US" sz="1400" b="1" dirty="0">
              <a:solidFill>
                <a:schemeClr val="bg1"/>
              </a:solidFill>
              <a:latin typeface="微软雅黑" pitchFamily="34" charset="-122"/>
              <a:ea typeface="微软雅黑"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endParaRPr lang="en-US" altLang="zh-CN" sz="1400" b="1" dirty="0" smtClean="0">
              <a:solidFill>
                <a:schemeClr val="bg1"/>
              </a:solidFill>
              <a:latin typeface="微软雅黑" pitchFamily="34" charset="-122"/>
              <a:ea typeface="微软雅黑"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等待随机时间</a:t>
            </a:r>
            <a:endParaRPr lang="en-US" altLang="zh-CN" sz="1400" b="1" dirty="0" smtClean="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a:t>
            </a:r>
            <a:endParaRPr lang="zh-CN" altLang="en-US" sz="1200" b="1" dirty="0">
              <a:latin typeface="微软雅黑" pitchFamily="34" charset="-122"/>
              <a:ea typeface="微软雅黑"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Tree>
    <p:extLst>
      <p:ext uri="{BB962C8B-B14F-4D97-AF65-F5344CB8AC3E}">
        <p14:creationId xmlns:p14="http://schemas.microsoft.com/office/powerpoint/2010/main" val="23839916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a:t>
            </a:r>
            <a:r>
              <a:rPr lang="zh-CN" altLang="en-US" sz="2000" b="1" dirty="0" smtClean="0">
                <a:solidFill>
                  <a:schemeClr val="bg1"/>
                </a:solidFill>
                <a:latin typeface="微软雅黑" pitchFamily="34" charset="-122"/>
                <a:ea typeface="微软雅黑" pitchFamily="34" charset="-122"/>
              </a:rPr>
              <a:t>？ 因为信号</a:t>
            </a:r>
            <a:r>
              <a:rPr lang="zh-CN" altLang="en-US" sz="2000" b="1" dirty="0">
                <a:solidFill>
                  <a:srgbClr val="FFFF00"/>
                </a:solidFill>
                <a:latin typeface="微软雅黑" pitchFamily="34" charset="-122"/>
                <a:ea typeface="微软雅黑" pitchFamily="34" charset="-122"/>
              </a:rPr>
              <a:t>传播时延</a:t>
            </a:r>
            <a:r>
              <a:rPr lang="zh-CN" altLang="en-US" sz="2000" b="1" dirty="0">
                <a:solidFill>
                  <a:schemeClr val="bg1"/>
                </a:solidFill>
                <a:latin typeface="微软雅黑" pitchFamily="34" charset="-122"/>
                <a:ea typeface="微软雅黑" pitchFamily="34" charset="-122"/>
              </a:rPr>
              <a:t>对载波</a:t>
            </a:r>
            <a:r>
              <a:rPr lang="zh-CN" altLang="en-US" sz="2000" b="1" dirty="0" smtClean="0">
                <a:solidFill>
                  <a:schemeClr val="bg1"/>
                </a:solidFill>
                <a:latin typeface="微软雅黑" pitchFamily="34" charset="-122"/>
                <a:ea typeface="微软雅黑" pitchFamily="34" charset="-122"/>
              </a:rPr>
              <a:t>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a:ex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4869926" y="1213686"/>
            <a:ext cx="1678809" cy="1020607"/>
            <a:chOff x="4167" y="-90"/>
            <a:chExt cx="1652" cy="1088"/>
          </a:xfrm>
        </p:grpSpPr>
        <p:grpSp>
          <p:nvGrpSpPr>
            <p:cNvPr id="29" name="Group 23"/>
            <p:cNvGrpSpPr>
              <a:grpSpLocks/>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smtClean="0">
                    <a:solidFill>
                      <a:srgbClr val="000099"/>
                    </a:solidFill>
                    <a:latin typeface="微软雅黑" pitchFamily="34" charset="-122"/>
                    <a:ea typeface="微软雅黑" pitchFamily="34" charset="-122"/>
                  </a:rPr>
                  <a:t>B </a:t>
                </a:r>
                <a:r>
                  <a:rPr kumimoji="1" lang="zh-CN" altLang="en-US" sz="1400" b="1" dirty="0" smtClean="0">
                    <a:solidFill>
                      <a:srgbClr val="000099"/>
                    </a:solidFill>
                    <a:latin typeface="微软雅黑" pitchFamily="34" charset="-122"/>
                    <a:ea typeface="微软雅黑" pitchFamily="34" charset="-122"/>
                  </a:rPr>
                  <a:t>在 </a:t>
                </a:r>
                <a:r>
                  <a:rPr kumimoji="1" lang="en-US" altLang="zh-CN" sz="1400" b="1" dirty="0" smtClean="0">
                    <a:solidFill>
                      <a:srgbClr val="000099"/>
                    </a:solidFill>
                    <a:latin typeface="微软雅黑" pitchFamily="34" charset="-122"/>
                    <a:ea typeface="微软雅黑" pitchFamily="34" charset="-122"/>
                  </a:rPr>
                  <a:t>A </a:t>
                </a:r>
                <a:r>
                  <a:rPr kumimoji="1" lang="zh-CN" altLang="en-US" sz="1400" b="1" dirty="0" smtClean="0">
                    <a:solidFill>
                      <a:srgbClr val="000099"/>
                    </a:solidFill>
                    <a:latin typeface="微软雅黑" pitchFamily="34" charset="-122"/>
                    <a:ea typeface="微软雅黑" pitchFamily="34" charset="-122"/>
                  </a:rPr>
                  <a:t>信号到达前发送</a:t>
                </a:r>
                <a:r>
                  <a:rPr kumimoji="1" lang="zh-CN" altLang="en-US" sz="1400" b="1" dirty="0">
                    <a:solidFill>
                      <a:srgbClr val="000099"/>
                    </a:solidFill>
                    <a:latin typeface="微软雅黑" pitchFamily="34" charset="-122"/>
                    <a:ea typeface="微软雅黑" pitchFamily="34" charset="-122"/>
                  </a:rPr>
                  <a:t>数据</a:t>
                </a:r>
              </a:p>
            </p:txBody>
          </p:sp>
        </p:grpSp>
      </p:grpSp>
      <p:grpSp>
        <p:nvGrpSpPr>
          <p:cNvPr id="35" name="Group 29"/>
          <p:cNvGrpSpPr>
            <a:grpSpLocks/>
          </p:cNvGrpSpPr>
          <p:nvPr/>
        </p:nvGrpSpPr>
        <p:grpSpPr bwMode="auto">
          <a:xfrm>
            <a:off x="3713462" y="2100154"/>
            <a:ext cx="2161515" cy="917417"/>
            <a:chOff x="3029" y="855"/>
            <a:chExt cx="2127" cy="97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单程端到端</a:t>
            </a:r>
          </a:p>
          <a:p>
            <a:r>
              <a:rPr lang="zh-CN" altLang="en-US" sz="1400" b="1" dirty="0">
                <a:solidFill>
                  <a:srgbClr val="0000FF"/>
                </a:solidFill>
                <a:latin typeface="微软雅黑" pitchFamily="34" charset="-122"/>
                <a:ea typeface="微软雅黑" pitchFamily="34" charset="-122"/>
              </a:rPr>
              <a:t>传播时延记</a:t>
            </a:r>
            <a:r>
              <a:rPr lang="zh-CN" altLang="en-US" sz="1400" b="1" dirty="0" smtClean="0">
                <a:solidFill>
                  <a:srgbClr val="0000FF"/>
                </a:solidFill>
                <a:latin typeface="微软雅黑" pitchFamily="34" charset="-122"/>
                <a:ea typeface="微软雅黑" pitchFamily="34" charset="-122"/>
              </a:rPr>
              <a:t>为 </a:t>
            </a:r>
            <a:r>
              <a:rPr lang="zh-CN" altLang="en-US" sz="1400" b="1" i="1" dirty="0" smtClean="0">
                <a:solidFill>
                  <a:srgbClr val="0000FF"/>
                </a:solidFill>
                <a:latin typeface="微软雅黑" pitchFamily="34" charset="-122"/>
                <a:ea typeface="微软雅黑" pitchFamily="34" charset="-122"/>
                <a:sym typeface="Symbol" pitchFamily="18" charset="2"/>
              </a:rPr>
              <a:t></a:t>
            </a:r>
            <a:r>
              <a:rPr lang="zh-CN" altLang="en-US" sz="1400" b="1" dirty="0" smtClean="0">
                <a:solidFill>
                  <a:srgbClr val="0000FF"/>
                </a:solidFill>
                <a:latin typeface="微软雅黑" pitchFamily="34" charset="-122"/>
                <a:ea typeface="微软雅黑" pitchFamily="34" charset="-122"/>
              </a:rPr>
              <a:t> </a:t>
            </a:r>
            <a:endParaRPr lang="zh-CN" altLang="en-US" sz="1400" b="1" dirty="0">
              <a:solidFill>
                <a:srgbClr val="0000FF"/>
              </a:solidFill>
              <a:latin typeface="微软雅黑" pitchFamily="34" charset="-122"/>
              <a:ea typeface="微软雅黑"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itchFamily="34" charset="-122"/>
                  <a:ea typeface="微软雅黑" pitchFamily="34" charset="-122"/>
                </a:rPr>
                <a:t>A </a:t>
              </a:r>
              <a:r>
                <a:rPr lang="zh-CN" altLang="en-US" b="1" dirty="0" smtClean="0">
                  <a:solidFill>
                    <a:schemeClr val="bg1"/>
                  </a:solidFill>
                  <a:latin typeface="微软雅黑" pitchFamily="34" charset="-122"/>
                  <a:ea typeface="微软雅黑" pitchFamily="34" charset="-122"/>
                </a:rPr>
                <a:t>需要</a:t>
              </a:r>
              <a:r>
                <a:rPr lang="zh-CN" altLang="en-US" b="1" dirty="0">
                  <a:solidFill>
                    <a:srgbClr val="FFFF00"/>
                  </a:solidFill>
                  <a:latin typeface="微软雅黑" pitchFamily="34" charset="-122"/>
                  <a:ea typeface="微软雅黑" pitchFamily="34" charset="-122"/>
                </a:rPr>
                <a:t>单程传播时延的 </a:t>
              </a:r>
              <a:r>
                <a:rPr lang="en-US" altLang="zh-CN" b="1" dirty="0">
                  <a:solidFill>
                    <a:srgbClr val="FFFF00"/>
                  </a:solidFill>
                  <a:latin typeface="微软雅黑" pitchFamily="34" charset="-122"/>
                  <a:ea typeface="微软雅黑" pitchFamily="34" charset="-122"/>
                </a:rPr>
                <a:t>2 </a:t>
              </a:r>
              <a:r>
                <a:rPr lang="zh-CN" altLang="en-US" b="1" dirty="0">
                  <a:solidFill>
                    <a:srgbClr val="FFFF00"/>
                  </a:solidFill>
                  <a:latin typeface="微软雅黑" pitchFamily="34" charset="-122"/>
                  <a:ea typeface="微软雅黑" pitchFamily="34" charset="-122"/>
                </a:rPr>
                <a:t>倍</a:t>
              </a:r>
              <a:r>
                <a:rPr lang="zh-CN" altLang="en-US" b="1" dirty="0">
                  <a:solidFill>
                    <a:schemeClr val="bg1"/>
                  </a:solidFill>
                  <a:latin typeface="微软雅黑" pitchFamily="34" charset="-122"/>
                  <a:ea typeface="微软雅黑" pitchFamily="34" charset="-122"/>
                </a:rPr>
                <a:t>的时间</a:t>
              </a:r>
              <a:r>
                <a:rPr lang="zh-CN" altLang="en-US" b="1" dirty="0" smtClean="0">
                  <a:solidFill>
                    <a:schemeClr val="bg1"/>
                  </a:solidFill>
                  <a:latin typeface="微软雅黑" pitchFamily="34" charset="-122"/>
                  <a:ea typeface="微软雅黑" pitchFamily="34" charset="-122"/>
                </a:rPr>
                <a:t>，才能</a:t>
              </a:r>
              <a:r>
                <a:rPr lang="zh-CN" altLang="en-US" b="1" dirty="0">
                  <a:solidFill>
                    <a:schemeClr val="bg1"/>
                  </a:solidFill>
                  <a:latin typeface="微软雅黑" pitchFamily="34" charset="-122"/>
                  <a:ea typeface="微软雅黑" pitchFamily="34" charset="-122"/>
                </a:rPr>
                <a:t>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a:t>
              </a:r>
              <a:r>
                <a:rPr lang="zh-CN" altLang="en-US" b="1" dirty="0" smtClean="0">
                  <a:solidFill>
                    <a:schemeClr val="bg1"/>
                  </a:solidFill>
                  <a:latin typeface="微软雅黑" pitchFamily="34" charset="-122"/>
                  <a:ea typeface="微软雅黑" pitchFamily="34" charset="-122"/>
                </a:rPr>
                <a:t>冲突。</a:t>
              </a:r>
              <a:endParaRPr lang="zh-CN" altLang="en-US" b="1" dirty="0">
                <a:solidFill>
                  <a:schemeClr val="bg1"/>
                </a:solidFill>
                <a:latin typeface="微软雅黑" pitchFamily="34" charset="-122"/>
                <a:ea typeface="微软雅黑"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smtClean="0">
                <a:solidFill>
                  <a:srgbClr val="C00000"/>
                </a:solidFill>
                <a:latin typeface="微软雅黑" panose="020B0503020204020204" pitchFamily="34" charset="-122"/>
                <a:ea typeface="微软雅黑" panose="020B0503020204020204" pitchFamily="34" charset="-122"/>
              </a:rPr>
              <a:t>可见：</a:t>
            </a:r>
            <a:r>
              <a:rPr lang="zh-CN" altLang="en-US" b="1" dirty="0" smtClean="0">
                <a:latin typeface="微软雅黑" panose="020B0503020204020204" pitchFamily="34" charset="-122"/>
                <a:ea typeface="微软雅黑" panose="020B0503020204020204" pitchFamily="34" charset="-122"/>
              </a:rPr>
              <a:t>每</a:t>
            </a:r>
            <a:r>
              <a:rPr lang="zh-CN" altLang="en-US" b="1" dirty="0">
                <a:latin typeface="微软雅黑" panose="020B0503020204020204" pitchFamily="34" charset="-122"/>
                <a:ea typeface="微软雅黑" panose="020B0503020204020204" pitchFamily="34" charset="-122"/>
              </a:rPr>
              <a:t>一个站在自己发送数据之后的一小段时间内，存在着遭遇碰撞的可能性。</a:t>
            </a:r>
          </a:p>
        </p:txBody>
      </p:sp>
    </p:spTree>
    <p:extLst>
      <p:ext uri="{BB962C8B-B14F-4D97-AF65-F5344CB8AC3E}">
        <p14:creationId xmlns:p14="http://schemas.microsoft.com/office/powerpoint/2010/main" val="535776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a:t>
            </a:r>
            <a:r>
              <a:rPr lang="zh-CN" altLang="en-US" sz="2000" b="1" dirty="0" smtClean="0">
                <a:solidFill>
                  <a:schemeClr val="bg1"/>
                </a:solidFill>
                <a:ea typeface="微软雅黑" pitchFamily="34" charset="-122"/>
              </a:rPr>
              <a:t>的地位</a:t>
            </a:r>
            <a:endParaRPr lang="zh-CN" altLang="en-US" sz="2000" b="1" dirty="0">
              <a:solidFill>
                <a:schemeClr val="bg1"/>
              </a:solidFill>
              <a:ea typeface="微软雅黑"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数据链路层</a:t>
            </a:r>
            <a:r>
              <a:rPr lang="zh-CN" altLang="zh-CN" sz="1600" b="1" dirty="0">
                <a:latin typeface="微软雅黑" pitchFamily="34" charset="-122"/>
                <a:ea typeface="微软雅黑" pitchFamily="34" charset="-122"/>
              </a:rPr>
              <a:t>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1640579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的端到端往返</a:t>
            </a:r>
            <a:r>
              <a:rPr lang="zh-CN" altLang="en-US" sz="2000" b="1" dirty="0" smtClean="0">
                <a:latin typeface="微软雅黑" pitchFamily="34" charset="-122"/>
                <a:ea typeface="微软雅黑" pitchFamily="34" charset="-122"/>
              </a:rPr>
              <a:t>时延 </a:t>
            </a:r>
            <a:r>
              <a:rPr lang="en-US" altLang="zh-CN" sz="2000" b="1" dirty="0" smtClean="0">
                <a:solidFill>
                  <a:srgbClr val="C00000"/>
                </a:solidFill>
                <a:latin typeface="微软雅黑" pitchFamily="34" charset="-122"/>
                <a:ea typeface="微软雅黑" pitchFamily="34" charset="-122"/>
              </a:rPr>
              <a:t>2</a:t>
            </a:r>
            <a:r>
              <a:rPr lang="en-US" altLang="zh-CN" sz="2000" b="1" i="1" dirty="0" smtClean="0">
                <a:solidFill>
                  <a:srgbClr val="C00000"/>
                </a:solidFill>
                <a:latin typeface="微软雅黑" pitchFamily="34" charset="-122"/>
                <a:ea typeface="微软雅黑" pitchFamily="34" charset="-122"/>
                <a:sym typeface="Symbol" pitchFamily="18" charset="2"/>
              </a:rPr>
              <a:t>  </a:t>
            </a:r>
            <a:r>
              <a:rPr lang="zh-CN" altLang="en-US" sz="2000" b="1" dirty="0" smtClean="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碰撞窗口。</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具体的争用期</a:t>
            </a:r>
            <a:r>
              <a:rPr lang="zh-CN" altLang="en-US" sz="2000" b="1" dirty="0" smtClean="0">
                <a:latin typeface="微软雅黑" pitchFamily="34" charset="-122"/>
                <a:ea typeface="微软雅黑" pitchFamily="34" charset="-122"/>
              </a:rPr>
              <a:t>时间 </a:t>
            </a:r>
            <a:r>
              <a:rPr lang="en-US" altLang="zh-CN" sz="2000" b="1" dirty="0" smtClean="0">
                <a:latin typeface="微软雅黑" pitchFamily="34" charset="-122"/>
                <a:ea typeface="微软雅黑" pitchFamily="34" charset="-122"/>
              </a:rPr>
              <a:t>= 51.2 </a:t>
            </a:r>
            <a:r>
              <a:rPr lang="el-GR" altLang="zh-CN" sz="2000" b="1" dirty="0" smtClean="0">
                <a:latin typeface="微软雅黑" pitchFamily="34" charset="-122"/>
                <a:ea typeface="微软雅黑" pitchFamily="34" charset="-122"/>
              </a:rPr>
              <a:t>μ</a:t>
            </a:r>
            <a:r>
              <a:rPr lang="en-US" altLang="zh-CN" sz="2000" b="1" dirty="0" smtClean="0">
                <a:latin typeface="微软雅黑" pitchFamily="34" charset="-122"/>
                <a:ea typeface="微软雅黑" pitchFamily="34" charset="-122"/>
              </a:rPr>
              <a:t>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itchFamily="34" charset="-122"/>
                <a:ea typeface="微软雅黑" pitchFamily="34" charset="-122"/>
              </a:rPr>
              <a:t>经过争用期这段时间还没有检测到碰撞，才能肯定这次发送不会发生碰撞。</a:t>
            </a:r>
          </a:p>
        </p:txBody>
      </p:sp>
    </p:spTree>
    <p:extLst>
      <p:ext uri="{BB962C8B-B14F-4D97-AF65-F5344CB8AC3E}">
        <p14:creationId xmlns:p14="http://schemas.microsoft.com/office/powerpoint/2010/main" val="980923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C00000"/>
                </a:solidFill>
                <a:latin typeface="微软雅黑" pitchFamily="34" charset="-122"/>
                <a:ea typeface="微软雅黑" pitchFamily="34" charset="-122"/>
              </a:rPr>
              <a:t>截断二进制指数</a:t>
            </a:r>
            <a:r>
              <a:rPr lang="zh-CN" altLang="en-US" sz="2000" b="1" dirty="0" smtClean="0">
                <a:solidFill>
                  <a:srgbClr val="C00000"/>
                </a:solidFill>
                <a:latin typeface="微软雅黑" pitchFamily="34" charset="-122"/>
                <a:ea typeface="微软雅黑" pitchFamily="34" charset="-122"/>
              </a:rPr>
              <a:t>退避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truncated binary exponential </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发生</a:t>
            </a:r>
            <a:r>
              <a:rPr lang="zh-CN" altLang="en-US" sz="2000" b="1" dirty="0">
                <a:latin typeface="微软雅黑" pitchFamily="34" charset="-122"/>
                <a:ea typeface="微软雅黑" pitchFamily="34" charset="-122"/>
              </a:rPr>
              <a:t>碰撞的</a:t>
            </a:r>
            <a:r>
              <a:rPr lang="zh-CN" altLang="en-US" sz="2000" b="1" dirty="0" smtClean="0">
                <a:latin typeface="微软雅黑" pitchFamily="34" charset="-122"/>
                <a:ea typeface="微软雅黑" pitchFamily="34" charset="-122"/>
              </a:rPr>
              <a:t>站停止</a:t>
            </a:r>
            <a:r>
              <a:rPr lang="zh-CN" altLang="en-US" sz="2000" b="1" dirty="0">
                <a:latin typeface="微软雅黑" pitchFamily="34" charset="-122"/>
                <a:ea typeface="微软雅黑" pitchFamily="34" charset="-122"/>
              </a:rPr>
              <a:t>发送数据后，要</a:t>
            </a:r>
            <a:r>
              <a:rPr lang="zh-CN" altLang="en-US" sz="2000" b="1" dirty="0" smtClean="0">
                <a:solidFill>
                  <a:srgbClr val="0000FF"/>
                </a:solidFill>
                <a:latin typeface="微软雅黑" pitchFamily="34" charset="-122"/>
                <a:ea typeface="微软雅黑" pitchFamily="34" charset="-122"/>
              </a:rPr>
              <a:t>退避</a:t>
            </a:r>
            <a:r>
              <a:rPr lang="zh-CN" altLang="en-US" sz="2000" b="1" dirty="0" smtClean="0">
                <a:latin typeface="微软雅黑" pitchFamily="34" charset="-122"/>
                <a:ea typeface="微软雅黑" pitchFamily="34" charset="-122"/>
              </a:rPr>
              <a:t>一</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随机时间后再</a:t>
            </a:r>
            <a:r>
              <a:rPr lang="zh-CN" altLang="en-US" sz="2000" b="1" dirty="0">
                <a:latin typeface="微软雅黑" pitchFamily="34" charset="-122"/>
                <a:ea typeface="微软雅黑" pitchFamily="34" charset="-122"/>
              </a:rPr>
              <a:t>发送数据。</a:t>
            </a:r>
          </a:p>
          <a:p>
            <a:pPr marL="715963" indent="-342900" eaLnBrk="0" hangingPunct="0">
              <a:lnSpc>
                <a:spcPts val="32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a:t>
            </a:r>
            <a:r>
              <a:rPr lang="zh-CN" altLang="en-US" b="1" dirty="0" smtClean="0">
                <a:solidFill>
                  <a:srgbClr val="0000FF"/>
                </a:solidFill>
                <a:latin typeface="微软雅黑" pitchFamily="34" charset="-122"/>
                <a:ea typeface="微软雅黑" pitchFamily="34" charset="-122"/>
              </a:rPr>
              <a:t>时间 </a:t>
            </a:r>
            <a:r>
              <a:rPr lang="en-US" altLang="zh-CN" b="1" dirty="0" smtClean="0">
                <a:solidFill>
                  <a:srgbClr val="0000FF"/>
                </a:solidFill>
                <a:latin typeface="微软雅黑" pitchFamily="34" charset="-122"/>
                <a:ea typeface="微软雅黑" pitchFamily="34" charset="-122"/>
              </a:rPr>
              <a:t>= 2</a:t>
            </a:r>
            <a:r>
              <a:rPr lang="en-US" altLang="zh-CN" b="1" i="1" dirty="0" smtClean="0">
                <a:solidFill>
                  <a:srgbClr val="0000FF"/>
                </a:solidFill>
                <a:latin typeface="微软雅黑" pitchFamily="34" charset="-122"/>
                <a:ea typeface="微软雅黑" pitchFamily="34" charset="-122"/>
                <a:sym typeface="Symbol" pitchFamily="18" charset="2"/>
              </a:rPr>
              <a:t> </a:t>
            </a:r>
            <a:endParaRPr lang="zh-CN" altLang="en-US"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a:t>
            </a:r>
            <a:r>
              <a:rPr lang="en-US" altLang="zh-CN" b="1" dirty="0" smtClean="0">
                <a:latin typeface="微软雅黑" pitchFamily="34" charset="-122"/>
                <a:ea typeface="微软雅黑" pitchFamily="34" charset="-122"/>
              </a:rPr>
              <a:t>2</a:t>
            </a:r>
            <a:r>
              <a:rPr lang="en-US" altLang="zh-CN" b="1" i="1" baseline="30000"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中</a:t>
            </a:r>
            <a:r>
              <a:rPr lang="zh-CN" altLang="en-US" b="1" dirty="0">
                <a:solidFill>
                  <a:srgbClr val="C00000"/>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73063" eaLnBrk="0" hangingPunct="0">
              <a:lnSpc>
                <a:spcPts val="3200"/>
              </a:lnSpc>
              <a:buClr>
                <a:srgbClr val="7030A0"/>
              </a:buClr>
            </a:pPr>
            <a:r>
              <a:rPr lang="zh-CN" altLang="en-US" b="1" dirty="0" smtClean="0">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重传</a:t>
            </a:r>
            <a:r>
              <a:rPr lang="zh-CN" altLang="en-US" b="1" dirty="0">
                <a:solidFill>
                  <a:srgbClr val="C00000"/>
                </a:solidFill>
                <a:latin typeface="微软雅黑" pitchFamily="34" charset="-122"/>
                <a:ea typeface="微软雅黑" pitchFamily="34" charset="-122"/>
              </a:rPr>
              <a:t>所需的</a:t>
            </a:r>
            <a:r>
              <a:rPr lang="zh-CN" altLang="en-US" b="1" dirty="0" smtClean="0">
                <a:solidFill>
                  <a:srgbClr val="C00000"/>
                </a:solidFill>
                <a:latin typeface="微软雅黑" pitchFamily="34" charset="-122"/>
                <a:ea typeface="微软雅黑" pitchFamily="34" charset="-122"/>
              </a:rPr>
              <a:t>时延 </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 </a:t>
            </a:r>
            <a:r>
              <a:rPr lang="en-US" altLang="zh-CN" b="1" i="1" dirty="0">
                <a:solidFill>
                  <a:srgbClr val="C00000"/>
                </a:solidFill>
                <a:latin typeface="微软雅黑" pitchFamily="34" charset="-122"/>
                <a:ea typeface="微软雅黑" pitchFamily="34" charset="-122"/>
              </a:rPr>
              <a:t>r</a:t>
            </a:r>
            <a:r>
              <a:rPr lang="en-US" altLang="zh-CN" b="1" dirty="0">
                <a:solidFill>
                  <a:srgbClr val="C00000"/>
                </a:solidFill>
                <a:latin typeface="微软雅黑" pitchFamily="34" charset="-122"/>
                <a:ea typeface="微软雅黑" pitchFamily="34" charset="-122"/>
              </a:rPr>
              <a:t> </a:t>
            </a:r>
            <a:r>
              <a:rPr lang="en-US" altLang="zh-CN" sz="1600" b="1" dirty="0" smtClean="0">
                <a:solidFill>
                  <a:srgbClr val="C00000"/>
                </a:solidFill>
                <a:latin typeface="微软雅黑" pitchFamily="34" charset="-122"/>
                <a:ea typeface="微软雅黑" pitchFamily="34" charset="-122"/>
              </a:rPr>
              <a:t>ⅹ</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基本</a:t>
            </a:r>
            <a:r>
              <a:rPr lang="zh-CN" altLang="en-US" b="1" dirty="0">
                <a:solidFill>
                  <a:srgbClr val="C00000"/>
                </a:solidFill>
                <a:latin typeface="微软雅黑" pitchFamily="34" charset="-122"/>
                <a:ea typeface="微软雅黑" pitchFamily="34" charset="-122"/>
              </a:rPr>
              <a:t>退避时间。</a:t>
            </a:r>
          </a:p>
          <a:p>
            <a:pPr marL="715963" indent="-342900" eaLnBrk="0" hangingPunct="0">
              <a:lnSpc>
                <a:spcPts val="3200"/>
              </a:lnSpc>
              <a:buClr>
                <a:srgbClr val="7030A0"/>
              </a:buClr>
              <a:buFont typeface="+mj-lt"/>
              <a:buAutoNum type="arabicPeriod" startAt="3"/>
            </a:pPr>
            <a:r>
              <a:rPr lang="zh-CN" altLang="en-US" b="1" dirty="0">
                <a:latin typeface="微软雅黑" pitchFamily="34" charset="-122"/>
                <a:ea typeface="微软雅黑" pitchFamily="34" charset="-122"/>
              </a:rPr>
              <a:t>参数 </a:t>
            </a:r>
            <a:r>
              <a:rPr lang="en-US" altLang="zh-CN" b="1" i="1" dirty="0" smtClean="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r>
              <a:rPr lang="en-US" altLang="zh-CN" b="1" dirty="0" smtClean="0">
                <a:solidFill>
                  <a:srgbClr val="0000FF"/>
                </a:solidFill>
                <a:latin typeface="微软雅黑" pitchFamily="34" charset="-122"/>
                <a:ea typeface="微软雅黑" pitchFamily="34" charset="-122"/>
              </a:rPr>
              <a:t>]</a:t>
            </a:r>
            <a:endParaRPr lang="en-US" altLang="zh-CN"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startAt="4"/>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重传达 </a:t>
            </a:r>
            <a:r>
              <a:rPr lang="en-US" altLang="zh-CN" b="1" dirty="0">
                <a:solidFill>
                  <a:srgbClr val="0000FF"/>
                </a:solidFill>
                <a:latin typeface="微软雅黑" pitchFamily="34" charset="-122"/>
                <a:ea typeface="微软雅黑" pitchFamily="34" charset="-122"/>
              </a:rPr>
              <a:t>16</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碰撞后重传的</a:t>
            </a:r>
            <a:r>
              <a:rPr lang="zh-CN" altLang="en-US" sz="2000" b="1" dirty="0" smtClean="0">
                <a:solidFill>
                  <a:schemeClr val="bg1"/>
                </a:solidFill>
                <a:latin typeface="微软雅黑" pitchFamily="34" charset="-122"/>
                <a:ea typeface="微软雅黑" pitchFamily="34" charset="-122"/>
              </a:rPr>
              <a:t>时机</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99340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次冲突重传时：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k </a:t>
            </a:r>
            <a:r>
              <a:rPr lang="en-US" altLang="zh-CN" sz="2000" b="1" dirty="0" smtClean="0">
                <a:latin typeface="微软雅黑" pitchFamily="34" charset="-122"/>
                <a:ea typeface="微软雅黑" pitchFamily="34" charset="-122"/>
              </a:rPr>
              <a:t>= 1</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集合中的任何一个数。</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2</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2</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3</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4</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5</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6</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7}</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a:t>
            </a:r>
            <a:r>
              <a:rPr lang="zh-CN" altLang="en-US" sz="2000" b="1" dirty="0" smtClean="0">
                <a:latin typeface="微软雅黑" pitchFamily="34" charset="-122"/>
                <a:ea typeface="微软雅黑" pitchFamily="34" charset="-122"/>
              </a:rPr>
              <a:t>个数。</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smtClean="0">
                <a:solidFill>
                  <a:schemeClr val="bg1"/>
                </a:solidFill>
                <a:latin typeface="微软雅黑" pitchFamily="34" charset="-122"/>
                <a:ea typeface="微软雅黑" pitchFamily="34" charset="-122"/>
              </a:rPr>
              <a:t>举例</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a:t>
            </a:r>
            <a:r>
              <a:rPr lang="zh-CN" altLang="en-US" b="1" dirty="0" smtClean="0">
                <a:latin typeface="微软雅黑" panose="020B0503020204020204" pitchFamily="34" charset="-122"/>
                <a:ea typeface="微软雅黑" panose="020B0503020204020204" pitchFamily="34" charset="-122"/>
              </a:rPr>
              <a:t>，表明</a:t>
            </a:r>
            <a:r>
              <a:rPr lang="zh-CN" altLang="en-US" b="1" dirty="0">
                <a:latin typeface="微软雅黑" panose="020B0503020204020204" pitchFamily="34" charset="-122"/>
                <a:ea typeface="微软雅黑" panose="020B0503020204020204" pitchFamily="34" charset="-122"/>
              </a:rPr>
              <a:t>可能有较多的站参与争用信道</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ts val="2600"/>
              </a:lnSpc>
            </a:pPr>
            <a:r>
              <a:rPr lang="zh-CN" altLang="en-US" b="1" dirty="0" smtClean="0">
                <a:latin typeface="微软雅黑" panose="020B0503020204020204" pitchFamily="34" charset="-122"/>
                <a:ea typeface="微软雅黑" panose="020B0503020204020204" pitchFamily="34" charset="-122"/>
              </a:rPr>
              <a:t>上述</a:t>
            </a:r>
            <a:r>
              <a:rPr lang="zh-CN" altLang="en-US" b="1" dirty="0">
                <a:latin typeface="微软雅黑" panose="020B0503020204020204" pitchFamily="34" charset="-122"/>
                <a:ea typeface="微软雅黑" panose="020B0503020204020204" pitchFamily="34" charset="-122"/>
              </a:rPr>
              <a:t>退避算法可使重传需要推迟的平均时间随重传次数而</a:t>
            </a:r>
            <a:r>
              <a:rPr lang="zh-CN" altLang="en-US" b="1" dirty="0" smtClean="0">
                <a:latin typeface="微软雅黑" panose="020B0503020204020204" pitchFamily="34" charset="-122"/>
                <a:ea typeface="微软雅黑" panose="020B0503020204020204" pitchFamily="34" charset="-122"/>
              </a:rPr>
              <a:t>增大</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动态</a:t>
            </a:r>
            <a:r>
              <a:rPr lang="zh-CN" altLang="en-US" b="1" dirty="0" smtClean="0">
                <a:solidFill>
                  <a:srgbClr val="0000FF"/>
                </a:solidFill>
                <a:latin typeface="微软雅黑" panose="020B0503020204020204" pitchFamily="34" charset="-122"/>
                <a:ea typeface="微软雅黑" panose="020B0503020204020204" pitchFamily="34" charset="-122"/>
              </a:rPr>
              <a:t>退避</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因而减小发生碰撞的概率，有利于整个系统的稳定。</a:t>
            </a:r>
          </a:p>
        </p:txBody>
      </p:sp>
    </p:spTree>
    <p:extLst>
      <p:ext uri="{BB962C8B-B14F-4D97-AF65-F5344CB8AC3E}">
        <p14:creationId xmlns:p14="http://schemas.microsoft.com/office/powerpoint/2010/main" val="2881066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争用</a:t>
            </a:r>
            <a:r>
              <a:rPr lang="zh-CN" altLang="en-US" sz="2000" b="1" dirty="0">
                <a:solidFill>
                  <a:srgbClr val="C00000"/>
                </a:solidFill>
                <a:latin typeface="微软雅黑" pitchFamily="34" charset="-122"/>
                <a:ea typeface="微软雅黑" pitchFamily="34" charset="-122"/>
              </a:rPr>
              <a:t>期的</a:t>
            </a:r>
            <a:r>
              <a:rPr lang="zh-CN" altLang="en-US" sz="2000" b="1" dirty="0" smtClean="0">
                <a:solidFill>
                  <a:srgbClr val="C00000"/>
                </a:solidFill>
                <a:latin typeface="微软雅黑" pitchFamily="34" charset="-122"/>
                <a:ea typeface="微软雅黑" pitchFamily="34" charset="-122"/>
              </a:rPr>
              <a:t>长度 </a:t>
            </a:r>
            <a:r>
              <a:rPr lang="en-US" altLang="zh-CN" sz="2000" b="1" dirty="0" smtClean="0">
                <a:solidFill>
                  <a:srgbClr val="C00000"/>
                </a:solidFill>
                <a:latin typeface="微软雅黑" pitchFamily="34" charset="-122"/>
                <a:ea typeface="微软雅黑" pitchFamily="34" charset="-122"/>
              </a:rPr>
              <a:t>= 51.2</a:t>
            </a:r>
            <a:r>
              <a:rPr lang="en-US" altLang="zh-CN" sz="2000" b="1" dirty="0" smtClean="0">
                <a:solidFill>
                  <a:srgbClr val="C00000"/>
                </a:solidFill>
                <a:latin typeface="微软雅黑" pitchFamily="34" charset="-122"/>
                <a:ea typeface="微软雅黑" pitchFamily="34" charset="-122"/>
                <a:sym typeface="Symbol" pitchFamily="18" charset="2"/>
              </a:rPr>
              <a:t> </a:t>
            </a:r>
            <a:r>
              <a:rPr lang="en-US" altLang="zh-CN" sz="2000" b="1" dirty="0" smtClean="0">
                <a:solidFill>
                  <a:srgbClr val="C00000"/>
                </a:solidFill>
                <a:latin typeface="微软雅黑" pitchFamily="34" charset="-122"/>
                <a:ea typeface="微软雅黑" pitchFamily="34" charset="-122"/>
              </a:rPr>
              <a:t>s</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 Mbit/s </a:t>
            </a:r>
            <a:r>
              <a:rPr lang="zh-CN" altLang="en-US" sz="2000" b="1" dirty="0" smtClean="0">
                <a:solidFill>
                  <a:schemeClr val="bg1"/>
                </a:solidFill>
                <a:latin typeface="微软雅黑" pitchFamily="34" charset="-122"/>
                <a:ea typeface="微软雅黑" pitchFamily="34" charset="-122"/>
              </a:rPr>
              <a:t>以太网</a:t>
            </a:r>
            <a:r>
              <a:rPr lang="zh-CN" altLang="en-US" sz="2000" b="1" dirty="0" smtClean="0">
                <a:solidFill>
                  <a:srgbClr val="FFFF00"/>
                </a:solidFill>
                <a:latin typeface="微软雅黑" pitchFamily="34" charset="-122"/>
                <a:ea typeface="微软雅黑" pitchFamily="34" charset="-122"/>
              </a:rPr>
              <a:t>争用</a:t>
            </a:r>
            <a:r>
              <a:rPr lang="zh-CN" altLang="en-US" sz="2000" b="1" dirty="0">
                <a:solidFill>
                  <a:srgbClr val="FFFF00"/>
                </a:solidFill>
                <a:latin typeface="微软雅黑" pitchFamily="34" charset="-122"/>
                <a:ea typeface="微软雅黑" pitchFamily="34" charset="-122"/>
              </a:rPr>
              <a:t>期</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这意味着：</a:t>
            </a:r>
          </a:p>
          <a:p>
            <a:pPr marL="342900" indent="-34290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以太网在发送数据时，若前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字节没有发生冲突，则后续的数据就</a:t>
            </a:r>
            <a:r>
              <a:rPr lang="zh-CN" altLang="en-US" sz="2000" b="1" dirty="0">
                <a:solidFill>
                  <a:srgbClr val="FFFF00"/>
                </a:solidFill>
                <a:latin typeface="微软雅黑" pitchFamily="34" charset="-122"/>
                <a:ea typeface="微软雅黑" pitchFamily="34" charset="-122"/>
              </a:rPr>
              <a:t>不会</a:t>
            </a:r>
            <a:r>
              <a:rPr lang="zh-CN" altLang="en-US" sz="2000" b="1" dirty="0">
                <a:solidFill>
                  <a:schemeClr val="bg1"/>
                </a:solidFill>
                <a:latin typeface="微软雅黑" pitchFamily="34" charset="-122"/>
                <a:ea typeface="微软雅黑" pitchFamily="34" charset="-122"/>
              </a:rPr>
              <a:t>发生冲突</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pPr marL="342900" indent="-342900">
              <a:lnSpc>
                <a:spcPts val="3000"/>
              </a:lnSpc>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以太网规定了</a:t>
            </a:r>
            <a:r>
              <a:rPr lang="zh-CN" altLang="en-US" sz="2000" b="1" dirty="0" smtClean="0">
                <a:solidFill>
                  <a:srgbClr val="FFFF00"/>
                </a:solidFill>
                <a:latin typeface="微软雅黑" pitchFamily="34" charset="-122"/>
                <a:ea typeface="微软雅黑" pitchFamily="34" charset="-122"/>
              </a:rPr>
              <a:t>最短有效帧长为 </a:t>
            </a:r>
            <a:r>
              <a:rPr lang="en-US" altLang="zh-CN" sz="2000" b="1" dirty="0" smtClean="0">
                <a:solidFill>
                  <a:srgbClr val="FFFF00"/>
                </a:solidFill>
                <a:latin typeface="微软雅黑" pitchFamily="34" charset="-122"/>
                <a:ea typeface="微软雅黑" pitchFamily="34" charset="-122"/>
              </a:rPr>
              <a:t>64 </a:t>
            </a:r>
            <a:r>
              <a:rPr lang="zh-CN" altLang="en-US" sz="2000" b="1" dirty="0" smtClean="0">
                <a:solidFill>
                  <a:srgbClr val="FFFF00"/>
                </a:solidFill>
                <a:latin typeface="微软雅黑" pitchFamily="34" charset="-122"/>
                <a:ea typeface="微软雅黑" pitchFamily="34" charset="-122"/>
              </a:rPr>
              <a:t>字节。</a:t>
            </a:r>
            <a:r>
              <a:rPr lang="zh-CN" altLang="en-US" sz="2000" b="1" dirty="0" smtClean="0">
                <a:solidFill>
                  <a:schemeClr val="bg1"/>
                </a:solidFill>
                <a:latin typeface="微软雅黑" pitchFamily="34" charset="-122"/>
                <a:ea typeface="微软雅黑" pitchFamily="34" charset="-122"/>
              </a:rPr>
              <a:t>凡</a:t>
            </a:r>
            <a:r>
              <a:rPr lang="zh-CN" altLang="en-US" sz="2000" b="1" dirty="0">
                <a:solidFill>
                  <a:schemeClr val="bg1"/>
                </a:solidFill>
                <a:latin typeface="微软雅黑" pitchFamily="34" charset="-122"/>
                <a:ea typeface="微软雅黑" pitchFamily="34" charset="-122"/>
              </a:rPr>
              <a:t>长度</a:t>
            </a:r>
            <a:r>
              <a:rPr lang="zh-CN" altLang="en-US" sz="2000" b="1" dirty="0" smtClean="0">
                <a:solidFill>
                  <a:schemeClr val="bg1"/>
                </a:solidFill>
                <a:latin typeface="微软雅黑" pitchFamily="34" charset="-122"/>
                <a:ea typeface="微软雅黑" pitchFamily="34" charset="-122"/>
              </a:rPr>
              <a:t>小于 </a:t>
            </a:r>
            <a:r>
              <a:rPr lang="en-US" altLang="zh-CN" sz="2000" b="1" dirty="0" smtClean="0">
                <a:solidFill>
                  <a:schemeClr val="bg1"/>
                </a:solidFill>
                <a:latin typeface="微软雅黑" pitchFamily="34" charset="-122"/>
                <a:ea typeface="微软雅黑" pitchFamily="34" charset="-122"/>
              </a:rPr>
              <a:t>64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的帧都是由于</a:t>
            </a:r>
            <a:r>
              <a:rPr lang="zh-CN" altLang="en-US" sz="2000" b="1" dirty="0" smtClean="0">
                <a:solidFill>
                  <a:schemeClr val="bg1"/>
                </a:solidFill>
                <a:latin typeface="微软雅黑" pitchFamily="34" charset="-122"/>
                <a:ea typeface="微软雅黑" pitchFamily="34" charset="-122"/>
              </a:rPr>
              <a:t>冲突</a:t>
            </a:r>
            <a:r>
              <a:rPr lang="zh-CN" altLang="en-US" sz="2000" b="1" dirty="0">
                <a:solidFill>
                  <a:schemeClr val="bg1"/>
                </a:solidFill>
                <a:latin typeface="微软雅黑" pitchFamily="34" charset="-122"/>
                <a:ea typeface="微软雅黑" pitchFamily="34" charset="-122"/>
              </a:rPr>
              <a:t>而异常中止的无效</a:t>
            </a:r>
            <a:r>
              <a:rPr lang="zh-CN" altLang="en-US" sz="2000" b="1" dirty="0" smtClean="0">
                <a:solidFill>
                  <a:schemeClr val="bg1"/>
                </a:solidFill>
                <a:latin typeface="微软雅黑" pitchFamily="34" charset="-122"/>
                <a:ea typeface="微软雅黑" pitchFamily="34" charset="-122"/>
              </a:rPr>
              <a:t>帧，应当</a:t>
            </a:r>
            <a:r>
              <a:rPr lang="zh-CN" altLang="en-US" sz="2000" b="1" dirty="0">
                <a:solidFill>
                  <a:schemeClr val="bg1"/>
                </a:solidFill>
                <a:latin typeface="微软雅黑" pitchFamily="34" charset="-122"/>
                <a:ea typeface="微软雅黑" pitchFamily="34" charset="-122"/>
              </a:rPr>
              <a:t>立即将其丢弃。</a:t>
            </a:r>
          </a:p>
        </p:txBody>
      </p:sp>
    </p:spTree>
    <p:extLst>
      <p:ext uri="{BB962C8B-B14F-4D97-AF65-F5344CB8AC3E}">
        <p14:creationId xmlns:p14="http://schemas.microsoft.com/office/powerpoint/2010/main" val="5622565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最大端到端</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以太网最</a:t>
            </a:r>
            <a:r>
              <a:rPr lang="zh-CN" altLang="en-US" sz="2000" b="1" dirty="0" smtClean="0">
                <a:solidFill>
                  <a:schemeClr val="bg1"/>
                </a:solidFill>
                <a:latin typeface="微软雅黑" pitchFamily="34" charset="-122"/>
                <a:ea typeface="微软雅黑" pitchFamily="34" charset="-122"/>
              </a:rPr>
              <a:t>大端</a:t>
            </a:r>
            <a:r>
              <a:rPr lang="zh-CN" altLang="en-US" sz="2000" b="1" dirty="0">
                <a:solidFill>
                  <a:schemeClr val="bg1"/>
                </a:solidFill>
                <a:latin typeface="微软雅黑" pitchFamily="34" charset="-122"/>
                <a:ea typeface="微软雅黑" pitchFamily="34" charset="-122"/>
              </a:rPr>
              <a:t>到端单程时延</a:t>
            </a:r>
            <a:r>
              <a:rPr lang="zh-CN" altLang="en-US" sz="2000" b="1" dirty="0">
                <a:solidFill>
                  <a:srgbClr val="FFFF00"/>
                </a:solidFill>
                <a:latin typeface="微软雅黑" pitchFamily="34" charset="-122"/>
                <a:ea typeface="微软雅黑" pitchFamily="34" charset="-122"/>
              </a:rPr>
              <a:t>必须小于</a:t>
            </a:r>
            <a:r>
              <a:rPr lang="zh-CN" altLang="en-US" sz="2000" b="1" dirty="0">
                <a:solidFill>
                  <a:schemeClr val="bg1"/>
                </a:solidFill>
                <a:latin typeface="微软雅黑" pitchFamily="34" charset="-122"/>
                <a:ea typeface="微软雅黑" pitchFamily="34" charset="-122"/>
              </a:rPr>
              <a:t>争用期的</a:t>
            </a:r>
            <a:r>
              <a:rPr lang="zh-CN" altLang="en-US" sz="2000" b="1" dirty="0" smtClean="0">
                <a:solidFill>
                  <a:schemeClr val="bg1"/>
                </a:solidFill>
                <a:latin typeface="微软雅黑" pitchFamily="34" charset="-122"/>
                <a:ea typeface="微软雅黑" pitchFamily="34" charset="-122"/>
              </a:rPr>
              <a:t>一半 </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即 </a:t>
            </a:r>
            <a:r>
              <a:rPr lang="en-US" altLang="zh-CN" sz="2000" b="1" dirty="0">
                <a:solidFill>
                  <a:schemeClr val="bg1"/>
                </a:solidFill>
                <a:latin typeface="微软雅黑" pitchFamily="34" charset="-122"/>
                <a:ea typeface="微软雅黑" pitchFamily="34" charset="-122"/>
              </a:rPr>
              <a:t>25.6 </a:t>
            </a:r>
            <a:r>
              <a:rPr lang="en-US" altLang="zh-CN" sz="2000" b="1" dirty="0" err="1" smtClean="0">
                <a:solidFill>
                  <a:schemeClr val="bg1"/>
                </a:solidFill>
                <a:latin typeface="微软雅黑" pitchFamily="34" charset="-122"/>
                <a:ea typeface="微软雅黑" pitchFamily="34" charset="-122"/>
              </a:rPr>
              <a:t>μs</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，相当于</a:t>
            </a:r>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a:t>
            </a:r>
            <a:r>
              <a:rPr lang="zh-CN" altLang="en-US" sz="2000" b="1" dirty="0">
                <a:solidFill>
                  <a:schemeClr val="bg1"/>
                </a:solidFill>
                <a:latin typeface="微软雅黑" pitchFamily="34" charset="-122"/>
                <a:ea typeface="微软雅黑" pitchFamily="34" charset="-122"/>
              </a:rPr>
              <a:t>端到端长度约为 </a:t>
            </a:r>
            <a:r>
              <a:rPr lang="en-US" altLang="zh-CN" sz="2000" b="1" dirty="0">
                <a:solidFill>
                  <a:srgbClr val="FFFF00"/>
                </a:solidFill>
                <a:latin typeface="微软雅黑" pitchFamily="34" charset="-122"/>
                <a:ea typeface="微软雅黑" pitchFamily="34" charset="-122"/>
              </a:rPr>
              <a:t>5 km</a:t>
            </a:r>
            <a:r>
              <a:rPr lang="zh-CN" altLang="en-US" sz="2000" b="1" dirty="0">
                <a:solidFill>
                  <a:schemeClr val="bg1"/>
                </a:solidFill>
                <a:latin typeface="微软雅黑" pitchFamily="34" charset="-122"/>
                <a:ea typeface="微软雅黑" pitchFamily="34" charset="-122"/>
              </a:rPr>
              <a:t>。</a:t>
            </a: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争用</a:t>
            </a:r>
            <a:r>
              <a:rPr lang="zh-CN" altLang="en-US" sz="2000" b="1" dirty="0">
                <a:solidFill>
                  <a:srgbClr val="C00000"/>
                </a:solidFill>
                <a:latin typeface="微软雅黑" pitchFamily="34" charset="-122"/>
                <a:ea typeface="微软雅黑" pitchFamily="34" charset="-122"/>
              </a:rPr>
              <a:t>期的</a:t>
            </a:r>
            <a:r>
              <a:rPr lang="zh-CN" altLang="en-US" sz="2000" b="1" dirty="0" smtClean="0">
                <a:solidFill>
                  <a:srgbClr val="C00000"/>
                </a:solidFill>
                <a:latin typeface="微软雅黑" pitchFamily="34" charset="-122"/>
                <a:ea typeface="微软雅黑" pitchFamily="34" charset="-122"/>
              </a:rPr>
              <a:t>长度 </a:t>
            </a:r>
            <a:r>
              <a:rPr lang="en-US" altLang="zh-CN" sz="2000" b="1" dirty="0" smtClean="0">
                <a:solidFill>
                  <a:srgbClr val="C00000"/>
                </a:solidFill>
                <a:latin typeface="微软雅黑" pitchFamily="34" charset="-122"/>
                <a:ea typeface="微软雅黑" pitchFamily="34" charset="-122"/>
              </a:rPr>
              <a:t>= 51.2</a:t>
            </a:r>
            <a:r>
              <a:rPr lang="en-US" altLang="zh-CN" sz="2000" b="1" dirty="0" smtClean="0">
                <a:solidFill>
                  <a:srgbClr val="C00000"/>
                </a:solidFill>
                <a:latin typeface="微软雅黑" pitchFamily="34" charset="-122"/>
                <a:ea typeface="微软雅黑" pitchFamily="34" charset="-122"/>
                <a:sym typeface="Symbol" pitchFamily="18" charset="2"/>
              </a:rPr>
              <a:t> </a:t>
            </a:r>
            <a:r>
              <a:rPr lang="en-US" altLang="zh-CN" sz="2000" b="1" dirty="0" smtClean="0">
                <a:solidFill>
                  <a:srgbClr val="C00000"/>
                </a:solidFill>
                <a:latin typeface="微软雅黑" pitchFamily="34" charset="-122"/>
                <a:ea typeface="微软雅黑" pitchFamily="34" charset="-122"/>
              </a:rPr>
              <a:t>s</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Tree>
    <p:extLst>
      <p:ext uri="{BB962C8B-B14F-4D97-AF65-F5344CB8AC3E}">
        <p14:creationId xmlns:p14="http://schemas.microsoft.com/office/powerpoint/2010/main" val="14580716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强化</a:t>
            </a:r>
            <a:r>
              <a:rPr lang="zh-CN" altLang="en-US" sz="2000" b="1" dirty="0" smtClean="0">
                <a:solidFill>
                  <a:schemeClr val="bg1"/>
                </a:solidFill>
                <a:latin typeface="微软雅黑" pitchFamily="34" charset="-122"/>
                <a:ea typeface="微软雅黑" pitchFamily="34" charset="-122"/>
              </a:rPr>
              <a:t>碰撞：人为干扰信号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972402" y="3415098"/>
            <a:ext cx="7189340" cy="1488397"/>
            <a:chOff x="502922" y="3477683"/>
            <a:chExt cx="6978535" cy="1488397"/>
          </a:xfrm>
        </p:grpSpPr>
        <p:sp>
          <p:nvSpPr>
            <p:cNvPr id="12" name="对角圆角矩形 11"/>
            <p:cNvSpPr/>
            <p:nvPr/>
          </p:nvSpPr>
          <p:spPr>
            <a:xfrm>
              <a:off x="502922" y="3477683"/>
              <a:ext cx="6978535" cy="148839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62513" y="3575355"/>
              <a:ext cx="6831601" cy="1323439"/>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sz="1600" b="1" dirty="0" smtClean="0">
                  <a:solidFill>
                    <a:schemeClr val="bg1"/>
                  </a:solidFill>
                  <a:latin typeface="微软雅黑" pitchFamily="34" charset="-122"/>
                  <a:ea typeface="微软雅黑" pitchFamily="34" charset="-122"/>
                </a:rPr>
                <a:t>发送站检测</a:t>
              </a:r>
              <a:r>
                <a:rPr lang="zh-CN" altLang="en-US" sz="1600" b="1" dirty="0">
                  <a:solidFill>
                    <a:schemeClr val="bg1"/>
                  </a:solidFill>
                  <a:latin typeface="微软雅黑" pitchFamily="34" charset="-122"/>
                  <a:ea typeface="微软雅黑" pitchFamily="34" charset="-122"/>
                </a:rPr>
                <a:t>到</a:t>
              </a:r>
              <a:r>
                <a:rPr lang="zh-CN" altLang="en-US" sz="1600" b="1" dirty="0" smtClean="0">
                  <a:solidFill>
                    <a:schemeClr val="bg1"/>
                  </a:solidFill>
                  <a:latin typeface="微软雅黑" pitchFamily="34" charset="-122"/>
                  <a:ea typeface="微软雅黑" pitchFamily="34" charset="-122"/>
                </a:rPr>
                <a:t>冲突后，立即</a:t>
              </a:r>
              <a:r>
                <a:rPr lang="zh-CN" altLang="en-US" sz="1600" b="1" dirty="0">
                  <a:solidFill>
                    <a:schemeClr val="bg1"/>
                  </a:solidFill>
                  <a:latin typeface="微软雅黑" pitchFamily="34" charset="-122"/>
                  <a:ea typeface="微软雅黑" pitchFamily="34" charset="-122"/>
                </a:rPr>
                <a:t>停止发送数据帧，接着就</a:t>
              </a:r>
              <a:r>
                <a:rPr lang="zh-CN" altLang="en-US" sz="1600" b="1" dirty="0" smtClean="0">
                  <a:solidFill>
                    <a:schemeClr val="bg1"/>
                  </a:solidFill>
                  <a:latin typeface="微软雅黑" pitchFamily="34" charset="-122"/>
                  <a:ea typeface="微软雅黑" pitchFamily="34" charset="-122"/>
                </a:rPr>
                <a:t>发送 </a:t>
              </a:r>
              <a:r>
                <a:rPr lang="en-US" altLang="zh-CN" sz="1600" b="1" dirty="0" smtClean="0">
                  <a:solidFill>
                    <a:schemeClr val="bg1"/>
                  </a:solidFill>
                  <a:latin typeface="微软雅黑" pitchFamily="34" charset="-122"/>
                  <a:ea typeface="微软雅黑" pitchFamily="34" charset="-122"/>
                </a:rPr>
                <a:t>32 </a:t>
              </a:r>
              <a:r>
                <a:rPr lang="zh-CN" altLang="en-US" sz="1600" b="1" dirty="0" smtClean="0">
                  <a:solidFill>
                    <a:schemeClr val="bg1"/>
                  </a:solidFill>
                  <a:latin typeface="微软雅黑" pitchFamily="34" charset="-122"/>
                  <a:ea typeface="微软雅黑" pitchFamily="34" charset="-122"/>
                </a:rPr>
                <a:t>或 </a:t>
              </a:r>
              <a:r>
                <a:rPr lang="en-US" altLang="zh-CN" sz="1600" b="1" dirty="0" smtClean="0">
                  <a:solidFill>
                    <a:schemeClr val="bg1"/>
                  </a:solidFill>
                  <a:latin typeface="微软雅黑" pitchFamily="34" charset="-122"/>
                  <a:ea typeface="微软雅黑" pitchFamily="34" charset="-122"/>
                </a:rPr>
                <a:t>48 </a:t>
              </a:r>
              <a:r>
                <a:rPr lang="zh-CN" altLang="en-US" sz="1600" b="1" dirty="0" smtClean="0">
                  <a:solidFill>
                    <a:schemeClr val="bg1"/>
                  </a:solidFill>
                  <a:latin typeface="微软雅黑" pitchFamily="34" charset="-122"/>
                  <a:ea typeface="微软雅黑" pitchFamily="34" charset="-122"/>
                </a:rPr>
                <a:t>比特</a:t>
              </a:r>
              <a:r>
                <a:rPr lang="zh-CN" altLang="en-US" sz="1600" b="1" dirty="0">
                  <a:solidFill>
                    <a:schemeClr val="bg1"/>
                  </a:solidFill>
                  <a:latin typeface="微软雅黑" pitchFamily="34" charset="-122"/>
                  <a:ea typeface="微软雅黑" pitchFamily="34" charset="-122"/>
                </a:rPr>
                <a:t>的</a:t>
              </a:r>
              <a:r>
                <a:rPr lang="zh-CN" altLang="en-US" sz="1600" b="1" dirty="0" smtClean="0">
                  <a:solidFill>
                    <a:srgbClr val="FFFF00"/>
                  </a:solidFill>
                  <a:latin typeface="微软雅黑" pitchFamily="34" charset="-122"/>
                  <a:ea typeface="微软雅黑" pitchFamily="34" charset="-122"/>
                </a:rPr>
                <a:t>人为干扰信号</a:t>
              </a:r>
              <a:r>
                <a:rPr lang="zh-CN" altLang="en-US" sz="1600" b="1" dirty="0" smtClean="0">
                  <a:solidFill>
                    <a:srgbClr val="FF9900"/>
                  </a:solidFill>
                  <a:latin typeface="微软雅黑" pitchFamily="34" charset="-122"/>
                  <a:ea typeface="微软雅黑" pitchFamily="34" charset="-122"/>
                </a:rPr>
                <a:t> </a:t>
              </a:r>
              <a:r>
                <a:rPr lang="en-US" altLang="zh-CN" sz="1600" b="1" dirty="0" smtClean="0">
                  <a:solidFill>
                    <a:schemeClr val="bg1"/>
                  </a:solidFill>
                  <a:latin typeface="微软雅黑" pitchFamily="34" charset="-122"/>
                  <a:ea typeface="微软雅黑" pitchFamily="34" charset="-122"/>
                </a:rPr>
                <a:t>(</a:t>
              </a:r>
              <a:r>
                <a:rPr lang="en-US" altLang="zh-CN" sz="1600" b="1" dirty="0">
                  <a:solidFill>
                    <a:schemeClr val="bg1"/>
                  </a:solidFill>
                  <a:latin typeface="微软雅黑" pitchFamily="34" charset="-122"/>
                  <a:ea typeface="微软雅黑" pitchFamily="34" charset="-122"/>
                </a:rPr>
                <a:t>jamming signal</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，以便让所有用户都知道现在发生了碰撞。</a:t>
              </a:r>
              <a:endParaRPr lang="en-US" altLang="zh-CN" sz="1600" b="1" dirty="0" smtClean="0">
                <a:solidFill>
                  <a:schemeClr val="bg1"/>
                </a:solidFill>
                <a:latin typeface="微软雅黑" pitchFamily="34" charset="-122"/>
                <a:ea typeface="微软雅黑" pitchFamily="34" charset="-122"/>
              </a:endParaRPr>
            </a:p>
            <a:p>
              <a:pPr marL="285750" indent="-285750">
                <a:lnSpc>
                  <a:spcPts val="2400"/>
                </a:lnSpc>
                <a:buFont typeface="Wingdings" panose="05000000000000000000" pitchFamily="2" charset="2"/>
                <a:buChar char="l"/>
              </a:pPr>
              <a:r>
                <a:rPr lang="zh-CN" altLang="en-US" sz="1600" b="1" dirty="0" smtClean="0">
                  <a:solidFill>
                    <a:schemeClr val="bg1"/>
                  </a:solidFill>
                  <a:latin typeface="微软雅黑" pitchFamily="34" charset="-122"/>
                  <a:ea typeface="微软雅黑" pitchFamily="34" charset="-122"/>
                </a:rPr>
                <a:t>以太网</a:t>
              </a:r>
              <a:r>
                <a:rPr lang="zh-CN" altLang="en-US" sz="1600" b="1" dirty="0">
                  <a:solidFill>
                    <a:schemeClr val="bg1"/>
                  </a:solidFill>
                  <a:latin typeface="微软雅黑" pitchFamily="34" charset="-122"/>
                  <a:ea typeface="微软雅黑" pitchFamily="34" charset="-122"/>
                </a:rPr>
                <a:t>还规定了帧间最小间隔</a:t>
              </a:r>
              <a:r>
                <a:rPr lang="zh-CN" altLang="en-US" sz="1600" b="1" dirty="0" smtClean="0">
                  <a:solidFill>
                    <a:schemeClr val="bg1"/>
                  </a:solidFill>
                  <a:latin typeface="微软雅黑" pitchFamily="34" charset="-122"/>
                  <a:ea typeface="微软雅黑" pitchFamily="34" charset="-122"/>
                </a:rPr>
                <a:t>为 </a:t>
              </a:r>
              <a:r>
                <a:rPr lang="en-US" altLang="zh-CN" sz="1600" b="1" dirty="0" smtClean="0">
                  <a:solidFill>
                    <a:schemeClr val="bg1"/>
                  </a:solidFill>
                  <a:latin typeface="微软雅黑" pitchFamily="34" charset="-122"/>
                  <a:ea typeface="微软雅黑" pitchFamily="34" charset="-122"/>
                </a:rPr>
                <a:t>9.6 </a:t>
              </a:r>
              <a:r>
                <a:rPr lang="el-GR" altLang="zh-CN" sz="1600" b="1" dirty="0" smtClean="0">
                  <a:solidFill>
                    <a:schemeClr val="bg1"/>
                  </a:solidFill>
                  <a:latin typeface="微软雅黑" pitchFamily="34" charset="-122"/>
                  <a:ea typeface="微软雅黑" pitchFamily="34" charset="-122"/>
                </a:rPr>
                <a:t>μ</a:t>
              </a:r>
              <a:r>
                <a:rPr lang="en-US" altLang="zh-CN" sz="1600" b="1" dirty="0" smtClean="0">
                  <a:solidFill>
                    <a:schemeClr val="bg1"/>
                  </a:solidFill>
                  <a:latin typeface="微软雅黑" pitchFamily="34" charset="-122"/>
                  <a:ea typeface="微软雅黑" pitchFamily="34" charset="-122"/>
                </a:rPr>
                <a:t>s</a:t>
              </a:r>
              <a:r>
                <a:rPr lang="zh-CN" altLang="en-US" sz="1600" b="1" dirty="0" smtClean="0">
                  <a:solidFill>
                    <a:schemeClr val="bg1"/>
                  </a:solidFill>
                  <a:latin typeface="微软雅黑" pitchFamily="34" charset="-122"/>
                  <a:ea typeface="微软雅黑" pitchFamily="34" charset="-122"/>
                </a:rPr>
                <a:t>，以便清理缓存，准备接收下一帧。</a:t>
              </a:r>
              <a:endParaRPr lang="zh-CN" altLang="en-US" sz="1600" b="1" dirty="0">
                <a:solidFill>
                  <a:schemeClr val="bg1"/>
                </a:solidFill>
                <a:latin typeface="微软雅黑" pitchFamily="34" charset="-122"/>
                <a:ea typeface="微软雅黑" pitchFamily="34" charset="-122"/>
              </a:endParaRPr>
            </a:p>
          </p:txBody>
        </p:sp>
      </p:grpSp>
      <p:grpSp>
        <p:nvGrpSpPr>
          <p:cNvPr id="14" name="Group 5"/>
          <p:cNvGrpSpPr>
            <a:grpSpLocks/>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15529"/>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50" b="1" dirty="0" smtClean="0">
                    <a:solidFill>
                      <a:srgbClr val="0000CC"/>
                    </a:solidFill>
                    <a:latin typeface="微软雅黑" pitchFamily="34" charset="-122"/>
                    <a:ea typeface="微软雅黑" pitchFamily="34" charset="-122"/>
                  </a:rPr>
                  <a:t>32 </a:t>
                </a:r>
                <a:r>
                  <a:rPr kumimoji="1" lang="zh-CN" altLang="en-US" sz="1050" b="1" dirty="0" smtClean="0">
                    <a:solidFill>
                      <a:srgbClr val="0000CC"/>
                    </a:solidFill>
                    <a:latin typeface="微软雅黑" pitchFamily="34" charset="-122"/>
                    <a:ea typeface="微软雅黑" pitchFamily="34" charset="-122"/>
                  </a:rPr>
                  <a:t>或 </a:t>
                </a:r>
                <a:r>
                  <a:rPr kumimoji="1" lang="en-US" altLang="zh-CN" sz="1050" b="1" dirty="0" smtClean="0">
                    <a:solidFill>
                      <a:srgbClr val="0000CC"/>
                    </a:solidFill>
                    <a:latin typeface="微软雅黑" pitchFamily="34" charset="-122"/>
                    <a:ea typeface="微软雅黑" pitchFamily="34" charset="-122"/>
                  </a:rPr>
                  <a:t>48 </a:t>
                </a:r>
                <a:r>
                  <a:rPr kumimoji="1" lang="zh-CN" altLang="en-US" sz="1050" b="1" dirty="0" smtClean="0">
                    <a:solidFill>
                      <a:srgbClr val="0000CC"/>
                    </a:solidFill>
                    <a:latin typeface="微软雅黑" pitchFamily="34" charset="-122"/>
                    <a:ea typeface="微软雅黑" pitchFamily="34" charset="-122"/>
                  </a:rPr>
                  <a:t>比特干扰信号</a:t>
                </a:r>
                <a:endParaRPr kumimoji="1" lang="zh-CN" altLang="en-US" sz="1050" b="1" dirty="0">
                  <a:solidFill>
                    <a:srgbClr val="0000CC"/>
                  </a:solidFill>
                  <a:latin typeface="微软雅黑" pitchFamily="34" charset="-122"/>
                  <a:ea typeface="微软雅黑" pitchFamily="34" charset="-122"/>
                </a:endParaRP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headEnd/>
            <a:tailEnd/>
          </a:ln>
          <a:extLst/>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Tree>
    <p:extLst>
      <p:ext uri="{BB962C8B-B14F-4D97-AF65-F5344CB8AC3E}">
        <p14:creationId xmlns:p14="http://schemas.microsoft.com/office/powerpoint/2010/main" val="124757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96 bit </a:t>
            </a:r>
            <a:r>
              <a:rPr lang="zh-CN" altLang="en-US" sz="1200" b="1" dirty="0" smtClean="0">
                <a:solidFill>
                  <a:schemeClr val="bg1"/>
                </a:solidFill>
                <a:latin typeface="微软雅黑" pitchFamily="34" charset="-122"/>
                <a:ea typeface="微软雅黑" pitchFamily="34" charset="-122"/>
              </a:rPr>
              <a:t>时间内仍然空闲，开始发送，同时进行碰撞检测</a:t>
            </a:r>
            <a:endParaRPr lang="zh-CN" altLang="en-US" sz="1200" b="1" dirty="0">
              <a:solidFill>
                <a:schemeClr val="bg1"/>
              </a:solidFill>
              <a:latin typeface="微软雅黑" pitchFamily="34" charset="-122"/>
              <a:ea typeface="微软雅黑"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载波侦听，检测信道</a:t>
            </a:r>
            <a:endParaRPr lang="zh-CN" altLang="en-US" sz="1400" b="1" dirty="0">
              <a:solidFill>
                <a:schemeClr val="bg1"/>
              </a:solidFill>
              <a:latin typeface="微软雅黑" pitchFamily="34" charset="-122"/>
              <a:ea typeface="微软雅黑"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r>
              <a:rPr lang="zh-CN" altLang="en-US" sz="1400" b="1" dirty="0">
                <a:solidFill>
                  <a:schemeClr val="bg1"/>
                </a:solidFill>
                <a:latin typeface="微软雅黑" pitchFamily="34" charset="-122"/>
                <a:ea typeface="微软雅黑" pitchFamily="34" charset="-122"/>
              </a:rPr>
              <a:t>数据</a:t>
            </a:r>
            <a:endParaRPr lang="en-US" altLang="zh-CN" sz="1400" b="1" dirty="0" smtClean="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itchFamily="34" charset="-122"/>
                <a:ea typeface="微软雅黑" pitchFamily="34" charset="-122"/>
              </a:rPr>
              <a:t>等待随机时间</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（截断二进制指数算法）</a:t>
            </a:r>
            <a:endParaRPr lang="en-US" altLang="zh-CN" sz="1200" b="1" dirty="0" smtClean="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V="1">
            <a:off x="6478272" y="1426165"/>
            <a:ext cx="0" cy="134376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是，发送失败</a:t>
            </a:r>
            <a:endParaRPr lang="zh-CN" altLang="en-US" sz="1200" b="1" dirty="0">
              <a:latin typeface="微软雅黑" pitchFamily="34" charset="-122"/>
              <a:ea typeface="微软雅黑"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149970" y="2769926"/>
            <a:ext cx="265660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a:t>
            </a:r>
            <a:r>
              <a:rPr lang="en-US" altLang="zh-CN" sz="1400" b="1" dirty="0">
                <a:solidFill>
                  <a:schemeClr val="bg1"/>
                </a:solidFill>
                <a:latin typeface="微软雅黑" pitchFamily="34" charset="-122"/>
                <a:ea typeface="微软雅黑" pitchFamily="34" charset="-122"/>
              </a:rPr>
              <a:t>32bit/48bit</a:t>
            </a:r>
            <a:r>
              <a:rPr lang="zh-CN" altLang="en-US" sz="1400" b="1" dirty="0" smtClean="0">
                <a:solidFill>
                  <a:schemeClr val="bg1"/>
                </a:solidFill>
                <a:latin typeface="微软雅黑" pitchFamily="34" charset="-122"/>
                <a:ea typeface="微软雅黑" pitchFamily="34" charset="-122"/>
              </a:rPr>
              <a:t>人为干扰信号</a:t>
            </a:r>
            <a:endParaRPr lang="en-US" altLang="zh-CN" sz="1400" b="1" dirty="0" smtClean="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H="1" flipV="1">
            <a:off x="6478272" y="3160676"/>
            <a:ext cx="1" cy="41724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493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传统以太网传输媒体：</a:t>
            </a:r>
            <a:r>
              <a:rPr lang="zh-CN" altLang="en-US" sz="2000" b="1" dirty="0" smtClean="0">
                <a:solidFill>
                  <a:srgbClr val="0000FF"/>
                </a:solidFill>
                <a:latin typeface="微软雅黑" pitchFamily="34" charset="-122"/>
                <a:ea typeface="微软雅黑" pitchFamily="34" charset="-122"/>
              </a:rPr>
              <a:t>粗同轴电缆 </a:t>
            </a:r>
            <a:r>
              <a:rPr lang="en-US" altLang="zh-CN" sz="2000" b="1" dirty="0" smtClean="0">
                <a:latin typeface="微软雅黑" pitchFamily="34" charset="-122"/>
                <a:ea typeface="微软雅黑" pitchFamily="34" charset="-122"/>
                <a:sym typeface="Wingdings" panose="05000000000000000000" pitchFamily="2" charset="2"/>
              </a:rPr>
              <a:t></a:t>
            </a:r>
            <a:r>
              <a:rPr lang="en-US" altLang="zh-CN" sz="2000" b="1" dirty="0" smtClean="0">
                <a:solidFill>
                  <a:srgbClr val="0000FF"/>
                </a:solidFill>
                <a:latin typeface="微软雅黑" pitchFamily="34" charset="-122"/>
                <a:ea typeface="微软雅黑" pitchFamily="34" charset="-122"/>
                <a:sym typeface="Wingdings" panose="05000000000000000000" pitchFamily="2" charset="2"/>
              </a:rPr>
              <a:t> </a:t>
            </a:r>
            <a:r>
              <a:rPr lang="zh-CN" altLang="en-US" sz="2000" b="1" dirty="0" smtClean="0">
                <a:solidFill>
                  <a:srgbClr val="0000FF"/>
                </a:solidFill>
                <a:latin typeface="微软雅黑" pitchFamily="34" charset="-122"/>
                <a:ea typeface="微软雅黑" pitchFamily="34" charset="-122"/>
              </a:rPr>
              <a:t>细同轴电缆 </a:t>
            </a:r>
            <a:r>
              <a:rPr lang="en-US" altLang="zh-CN" sz="2000" b="1" dirty="0" smtClean="0">
                <a:latin typeface="微软雅黑" pitchFamily="34" charset="-122"/>
                <a:ea typeface="微软雅黑" pitchFamily="34" charset="-122"/>
                <a:sym typeface="Wingdings" panose="05000000000000000000" pitchFamily="2" charset="2"/>
              </a:rPr>
              <a:t></a:t>
            </a:r>
            <a:r>
              <a:rPr lang="en-US" altLang="zh-CN" sz="2000" b="1" dirty="0" smtClean="0">
                <a:solidFill>
                  <a:srgbClr val="0000FF"/>
                </a:solidFill>
                <a:latin typeface="微软雅黑" pitchFamily="34" charset="-122"/>
                <a:ea typeface="微软雅黑" pitchFamily="34" charset="-122"/>
                <a:sym typeface="Wingdings" panose="05000000000000000000" pitchFamily="2" charset="2"/>
              </a:rPr>
              <a:t> </a:t>
            </a:r>
            <a:r>
              <a:rPr lang="zh-CN" altLang="en-US" sz="2000" b="1" dirty="0" smtClean="0">
                <a:solidFill>
                  <a:srgbClr val="0000FF"/>
                </a:solidFill>
                <a:latin typeface="微软雅黑" pitchFamily="34" charset="-122"/>
                <a:ea typeface="微软雅黑" pitchFamily="34" charset="-122"/>
              </a:rPr>
              <a:t>双绞线</a:t>
            </a:r>
            <a:r>
              <a:rPr lang="zh-CN" altLang="en-US" sz="2000" b="1" dirty="0">
                <a:solidFill>
                  <a:srgbClr val="0000FF"/>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a:t>
            </a:r>
            <a:r>
              <a:rPr lang="zh-CN" altLang="en-US" sz="2000" b="1" dirty="0">
                <a:solidFill>
                  <a:srgbClr val="C00000"/>
                </a:solidFill>
                <a:latin typeface="微软雅黑" pitchFamily="34" charset="-122"/>
                <a:ea typeface="微软雅黑" pitchFamily="34" charset="-122"/>
              </a:rPr>
              <a:t>星形</a:t>
            </a:r>
            <a:r>
              <a:rPr lang="zh-CN" altLang="en-US" sz="2000" b="1" dirty="0" smtClean="0">
                <a:solidFill>
                  <a:srgbClr val="C00000"/>
                </a:solidFill>
                <a:latin typeface="微软雅黑" pitchFamily="34" charset="-122"/>
                <a:ea typeface="微软雅黑" pitchFamily="34" charset="-122"/>
              </a:rPr>
              <a:t>拓扑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星形的中心则增加了一种可靠性非常高的设备，叫做</a:t>
            </a:r>
            <a:r>
              <a:rPr lang="zh-CN" altLang="en-US" sz="2000" b="1" dirty="0">
                <a:solidFill>
                  <a:srgbClr val="C00000"/>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a:t>
            </a:r>
            <a:r>
              <a:rPr lang="zh-CN" altLang="en-US" sz="2000" b="1" dirty="0" smtClean="0">
                <a:solidFill>
                  <a:schemeClr val="bg1"/>
                </a:solidFill>
                <a:latin typeface="微软雅黑" pitchFamily="34" charset="-122"/>
                <a:ea typeface="微软雅黑" pitchFamily="34" charset="-122"/>
              </a:rPr>
              <a:t>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20970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采用双绞线的以太网采用星形</a:t>
            </a:r>
            <a:r>
              <a:rPr lang="zh-CN" altLang="en-US" sz="2000" b="1" dirty="0" smtClean="0">
                <a:solidFill>
                  <a:schemeClr val="bg1"/>
                </a:solidFill>
                <a:latin typeface="微软雅黑" pitchFamily="34" charset="-122"/>
                <a:ea typeface="微软雅黑" pitchFamily="34" charset="-122"/>
              </a:rPr>
              <a:t>拓扑</a:t>
            </a:r>
            <a:endParaRPr lang="fr-FR" altLang="zh-CN" sz="2000" b="1" dirty="0">
              <a:solidFill>
                <a:schemeClr val="bg1"/>
              </a:solidFill>
              <a:latin typeface="微软雅黑" pitchFamily="34" charset="-122"/>
              <a:ea typeface="微软雅黑"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solidFill>
                    <a:srgbClr val="0000FF"/>
                  </a:solidFill>
                  <a:latin typeface="微软雅黑" pitchFamily="34" charset="-122"/>
                  <a:ea typeface="微软雅黑" pitchFamily="34" charset="-122"/>
                </a:rPr>
                <a:t>2 </a:t>
              </a:r>
              <a:r>
                <a:rPr lang="zh-CN" altLang="en-US" sz="1400" b="1" dirty="0" smtClean="0">
                  <a:solidFill>
                    <a:srgbClr val="0000FF"/>
                  </a:solidFill>
                  <a:latin typeface="微软雅黑" pitchFamily="34" charset="-122"/>
                  <a:ea typeface="微软雅黑" pitchFamily="34" charset="-122"/>
                </a:rPr>
                <a:t>对</a:t>
              </a:r>
              <a:r>
                <a:rPr lang="zh-CN" altLang="en-US" sz="1400" b="1" dirty="0">
                  <a:solidFill>
                    <a:srgbClr val="0000FF"/>
                  </a:solidFill>
                  <a:latin typeface="微软雅黑" pitchFamily="34" charset="-122"/>
                  <a:ea typeface="微软雅黑" pitchFamily="34" charset="-122"/>
                </a:rPr>
                <a:t>双绞线</a:t>
              </a: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itchFamily="34" charset="-122"/>
                <a:ea typeface="微软雅黑" pitchFamily="34" charset="-122"/>
              </a:rPr>
              <a:t>1990 </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制定</a:t>
            </a:r>
            <a:r>
              <a:rPr lang="zh-CN" altLang="en-US" b="1" dirty="0" smtClean="0">
                <a:latin typeface="微软雅黑" pitchFamily="34" charset="-122"/>
                <a:ea typeface="微软雅黑" pitchFamily="34" charset="-122"/>
              </a:rPr>
              <a:t>出采用双绞线的星形</a:t>
            </a:r>
            <a:r>
              <a:rPr lang="zh-CN" altLang="en-US" b="1" dirty="0">
                <a:latin typeface="微软雅黑" pitchFamily="34" charset="-122"/>
                <a:ea typeface="微软雅黑" pitchFamily="34" charset="-122"/>
              </a:rPr>
              <a:t>以太网 </a:t>
            </a:r>
            <a:r>
              <a:rPr lang="en-US" altLang="zh-CN" b="1" dirty="0">
                <a:latin typeface="微软雅黑" pitchFamily="34" charset="-122"/>
                <a:ea typeface="微软雅黑" pitchFamily="34" charset="-122"/>
              </a:rPr>
              <a:t>10BASE-T </a:t>
            </a:r>
            <a:r>
              <a:rPr lang="zh-CN" altLang="en-US" b="1" dirty="0">
                <a:latin typeface="微软雅黑" pitchFamily="34" charset="-122"/>
                <a:ea typeface="微软雅黑" pitchFamily="34" charset="-122"/>
              </a:rPr>
              <a:t>的标准 </a:t>
            </a:r>
            <a:r>
              <a:rPr lang="en-US" altLang="zh-CN" b="1" dirty="0">
                <a:solidFill>
                  <a:srgbClr val="C00000"/>
                </a:solidFill>
                <a:latin typeface="微软雅黑" pitchFamily="34" charset="-122"/>
                <a:ea typeface="微软雅黑" pitchFamily="34" charset="-122"/>
              </a:rPr>
              <a:t>802.3i</a:t>
            </a:r>
            <a:r>
              <a:rPr lang="zh-CN" altLang="en-US" b="1" dirty="0">
                <a:solidFill>
                  <a:srgbClr val="C00000"/>
                </a:solidFill>
                <a:latin typeface="微软雅黑" pitchFamily="34" charset="-122"/>
                <a:ea typeface="微软雅黑" pitchFamily="34" charset="-122"/>
              </a:rPr>
              <a:t>。</a:t>
            </a: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itchFamily="34" charset="-122"/>
                <a:ea typeface="微软雅黑" pitchFamily="34" charset="-122"/>
              </a:rPr>
              <a:t>每个站到集线器的距离不超过</a:t>
            </a:r>
            <a:r>
              <a:rPr lang="en-US" altLang="zh-CN" sz="1600" b="1" dirty="0">
                <a:latin typeface="微软雅黑" pitchFamily="34" charset="-122"/>
                <a:ea typeface="微软雅黑" pitchFamily="34" charset="-122"/>
              </a:rPr>
              <a:t>100 </a:t>
            </a:r>
            <a:r>
              <a:rPr lang="en-US" altLang="zh-CN" sz="1600" b="1" dirty="0" smtClean="0">
                <a:latin typeface="微软雅黑" pitchFamily="34" charset="-122"/>
                <a:ea typeface="微软雅黑" pitchFamily="34" charset="-122"/>
              </a:rPr>
              <a:t>m</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13253308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itchFamily="34" charset="-122"/>
                <a:ea typeface="微软雅黑" pitchFamily="34" charset="-122"/>
              </a:rPr>
              <a:t>仅</a:t>
            </a:r>
            <a:r>
              <a:rPr lang="zh-CN" altLang="en-US" sz="1600" b="1" dirty="0">
                <a:solidFill>
                  <a:srgbClr val="CC00CC"/>
                </a:solidFill>
                <a:latin typeface="微软雅黑" pitchFamily="34" charset="-122"/>
                <a:ea typeface="微软雅黑" pitchFamily="34" charset="-122"/>
              </a:rPr>
              <a:t>从数据链路层观察帧的流动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itchFamily="34" charset="-122"/>
                <a:ea typeface="微软雅黑" pitchFamily="34" charset="-122"/>
              </a:rPr>
              <a:t>注意：</a:t>
            </a:r>
            <a:r>
              <a:rPr lang="zh-CN" altLang="zh-CN" sz="1400" b="1" dirty="0" smtClean="0">
                <a:solidFill>
                  <a:schemeClr val="bg1"/>
                </a:solidFill>
                <a:latin typeface="微软雅黑" pitchFamily="34" charset="-122"/>
                <a:ea typeface="微软雅黑" pitchFamily="34" charset="-122"/>
              </a:rPr>
              <a:t>不同</a:t>
            </a:r>
            <a:r>
              <a:rPr lang="zh-CN" altLang="zh-CN" sz="1400" b="1" dirty="0">
                <a:solidFill>
                  <a:schemeClr val="bg1"/>
                </a:solidFill>
                <a:latin typeface="微软雅黑" pitchFamily="34" charset="-122"/>
                <a:ea typeface="微软雅黑" pitchFamily="34" charset="-122"/>
              </a:rPr>
              <a:t>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83193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smtClean="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10</a:t>
              </a:r>
              <a:endParaRPr lang="zh-CN" altLang="en-US" sz="2800" b="1" dirty="0">
                <a:solidFill>
                  <a:srgbClr val="0000FF"/>
                </a:solidFill>
                <a:latin typeface="微软雅黑" pitchFamily="34" charset="-122"/>
                <a:ea typeface="微软雅黑"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smtClean="0">
                  <a:solidFill>
                    <a:srgbClr val="0000FF"/>
                  </a:solidFill>
                  <a:latin typeface="微软雅黑" pitchFamily="34" charset="-122"/>
                  <a:ea typeface="微软雅黑" pitchFamily="34" charset="-122"/>
                </a:rPr>
                <a:t>BASE</a:t>
              </a:r>
              <a:endParaRPr lang="zh-CN" altLang="en-US" sz="2800" b="1" dirty="0">
                <a:solidFill>
                  <a:srgbClr val="0000FF"/>
                </a:solidFill>
                <a:latin typeface="微软雅黑" pitchFamily="34" charset="-122"/>
                <a:ea typeface="微软雅黑"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smtClean="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smtClean="0">
                  <a:solidFill>
                    <a:srgbClr val="0000FF"/>
                  </a:solidFill>
                  <a:latin typeface="微软雅黑" pitchFamily="34" charset="-122"/>
                  <a:ea typeface="微软雅黑" pitchFamily="34" charset="-122"/>
                </a:rPr>
                <a:t>T</a:t>
              </a:r>
              <a:endParaRPr lang="zh-CN" altLang="en-US" sz="2800" b="1" dirty="0">
                <a:solidFill>
                  <a:srgbClr val="0000FF"/>
                </a:solidFill>
                <a:latin typeface="微软雅黑" pitchFamily="34" charset="-122"/>
                <a:ea typeface="微软雅黑"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smtClean="0">
                  <a:solidFill>
                    <a:srgbClr val="0000CC"/>
                  </a:solidFill>
                  <a:latin typeface="微软雅黑" pitchFamily="34" charset="-122"/>
                  <a:ea typeface="微软雅黑" pitchFamily="34" charset="-122"/>
                </a:rPr>
                <a:t>速率为 </a:t>
              </a:r>
              <a:r>
                <a:rPr lang="en-US" altLang="zh-CN" b="1" dirty="0" smtClean="0">
                  <a:solidFill>
                    <a:srgbClr val="0000CC"/>
                  </a:solidFill>
                  <a:latin typeface="微软雅黑" pitchFamily="34" charset="-122"/>
                  <a:ea typeface="微软雅黑" pitchFamily="34" charset="-122"/>
                </a:rPr>
                <a:t>10 </a:t>
              </a:r>
              <a:r>
                <a:rPr lang="en-US" altLang="zh-CN" b="1" dirty="0">
                  <a:solidFill>
                    <a:srgbClr val="0000CC"/>
                  </a:solidFill>
                  <a:latin typeface="微软雅黑" pitchFamily="34" charset="-122"/>
                  <a:ea typeface="微软雅黑" pitchFamily="34" charset="-122"/>
                </a:rPr>
                <a:t>Mbit/s </a:t>
              </a:r>
              <a:endParaRPr lang="zh-CN" altLang="en-US" b="1" dirty="0">
                <a:solidFill>
                  <a:srgbClr val="0000CC"/>
                </a:solidFill>
                <a:latin typeface="微软雅黑" pitchFamily="34" charset="-122"/>
                <a:ea typeface="微软雅黑"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a:t>
            </a:r>
            <a:r>
              <a:rPr lang="zh-CN" altLang="en-US" sz="2000" b="1" dirty="0" smtClean="0">
                <a:solidFill>
                  <a:schemeClr val="bg1"/>
                </a:solidFill>
                <a:latin typeface="微软雅黑" pitchFamily="34" charset="-122"/>
                <a:ea typeface="微软雅黑" pitchFamily="34" charset="-122"/>
              </a:rPr>
              <a:t>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a:latin typeface="微软雅黑" pitchFamily="34" charset="-122"/>
                <a:ea typeface="微软雅黑" pitchFamily="34" charset="-122"/>
              </a:rPr>
              <a:t>电子器件来模拟实际电缆线的工作，因此整个系统仍然像一个</a:t>
            </a:r>
            <a:r>
              <a:rPr lang="zh-CN" altLang="en-US" sz="2000" b="1" dirty="0">
                <a:solidFill>
                  <a:srgbClr val="C00000"/>
                </a:solidFill>
                <a:latin typeface="微软雅黑" pitchFamily="34" charset="-122"/>
                <a:ea typeface="微软雅黑" pitchFamily="34" charset="-122"/>
              </a:rPr>
              <a:t>传统的以太网</a:t>
            </a:r>
            <a:r>
              <a:rPr lang="zh-CN" altLang="en-US" sz="2000" b="1" dirty="0">
                <a:latin typeface="微软雅黑" pitchFamily="34" charset="-122"/>
                <a:ea typeface="微软雅黑" pitchFamily="34" charset="-122"/>
              </a:rPr>
              <a:t>那样运行。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a:latin typeface="微软雅黑" pitchFamily="34" charset="-122"/>
                <a:ea typeface="微软雅黑" pitchFamily="34" charset="-122"/>
              </a:rPr>
              <a:t>集线器的以太网</a:t>
            </a:r>
            <a:r>
              <a:rPr lang="zh-CN" altLang="en-US" sz="2000" b="1" dirty="0">
                <a:solidFill>
                  <a:srgbClr val="C00000"/>
                </a:solidFill>
                <a:latin typeface="微软雅黑" pitchFamily="34" charset="-122"/>
                <a:ea typeface="微软雅黑" pitchFamily="34" charset="-122"/>
              </a:rPr>
              <a:t>在逻辑上仍是一个总线网，</a:t>
            </a:r>
            <a:r>
              <a:rPr lang="zh-CN" altLang="en-US" sz="2000" b="1" dirty="0">
                <a:latin typeface="微软雅黑" pitchFamily="34" charset="-122"/>
                <a:ea typeface="微软雅黑" pitchFamily="34" charset="-122"/>
              </a:rPr>
              <a:t>各工作站使用的还是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协议，并共享逻辑上的总线。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很</a:t>
            </a:r>
            <a:r>
              <a:rPr lang="zh-CN" altLang="en-US" sz="2000" b="1" dirty="0">
                <a:latin typeface="微软雅黑" pitchFamily="34" charset="-122"/>
                <a:ea typeface="微软雅黑" pitchFamily="34" charset="-122"/>
              </a:rPr>
              <a:t>像一个多接口的转发器，</a:t>
            </a:r>
            <a:r>
              <a:rPr lang="zh-CN" altLang="en-US" sz="2000" b="1" dirty="0">
                <a:solidFill>
                  <a:srgbClr val="C00000"/>
                </a:solidFill>
                <a:latin typeface="微软雅黑" pitchFamily="34" charset="-122"/>
                <a:ea typeface="微软雅黑" pitchFamily="34" charset="-122"/>
              </a:rPr>
              <a:t>工作在物理层。</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采用</a:t>
            </a:r>
            <a:r>
              <a:rPr lang="zh-CN" altLang="en-US" sz="2000" b="1" dirty="0">
                <a:latin typeface="微软雅黑" pitchFamily="34" charset="-122"/>
                <a:ea typeface="微软雅黑" pitchFamily="34" charset="-122"/>
              </a:rPr>
              <a:t>了</a:t>
            </a:r>
            <a:r>
              <a:rPr lang="zh-CN" altLang="en-US" sz="2000" b="1" dirty="0" smtClean="0">
                <a:solidFill>
                  <a:srgbClr val="C00000"/>
                </a:solidFill>
                <a:latin typeface="微软雅黑" pitchFamily="34" charset="-122"/>
                <a:ea typeface="微软雅黑" pitchFamily="34" charset="-122"/>
              </a:rPr>
              <a:t>专门芯片</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进行自适应串音回波抵消，减少了近端串音。</a:t>
            </a:r>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具有 </a:t>
            </a:r>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个</a:t>
            </a:r>
            <a:r>
              <a:rPr lang="zh-CN" altLang="en-US" sz="2000" b="1" dirty="0">
                <a:solidFill>
                  <a:schemeClr val="bg1"/>
                </a:solidFill>
                <a:latin typeface="微软雅黑" pitchFamily="34" charset="-122"/>
                <a:ea typeface="微软雅黑" pitchFamily="34" charset="-122"/>
              </a:rPr>
              <a:t>接口的</a:t>
            </a:r>
            <a:r>
              <a:rPr lang="zh-CN" altLang="en-US" sz="2000" b="1" dirty="0" smtClean="0">
                <a:solidFill>
                  <a:schemeClr val="bg1"/>
                </a:solidFill>
                <a:latin typeface="微软雅黑" pitchFamily="34" charset="-122"/>
                <a:ea typeface="微软雅黑" pitchFamily="34" charset="-122"/>
              </a:rPr>
              <a:t>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a:t>
            </a:r>
            <a:r>
              <a:rPr lang="zh-CN" altLang="en-US" sz="2400" b="1" dirty="0" smtClean="0">
                <a:solidFill>
                  <a:schemeClr val="bg1"/>
                </a:solidFill>
                <a:latin typeface="微软雅黑" pitchFamily="34" charset="-122"/>
                <a:ea typeface="微软雅黑" pitchFamily="34" charset="-122"/>
              </a:rPr>
              <a:t>利用率</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C00000"/>
                </a:solidFill>
                <a:latin typeface="微软雅黑" pitchFamily="34" charset="-122"/>
                <a:ea typeface="微软雅黑" pitchFamily="34" charset="-122"/>
              </a:rPr>
              <a:t>以太网总的信道利用率并不能达到 </a:t>
            </a:r>
            <a:r>
              <a:rPr lang="en-US" altLang="zh-CN" sz="2000" b="1" dirty="0">
                <a:solidFill>
                  <a:srgbClr val="C00000"/>
                </a:solidFill>
                <a:latin typeface="微软雅黑" pitchFamily="34" charset="-122"/>
                <a:ea typeface="微软雅黑" pitchFamily="34" charset="-122"/>
              </a:rPr>
              <a:t>100%</a:t>
            </a:r>
            <a:r>
              <a:rPr lang="zh-CN" altLang="en-US" sz="2000" b="1" dirty="0">
                <a:solidFill>
                  <a:srgbClr val="C00000"/>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假设：</a:t>
            </a:r>
            <a:r>
              <a:rPr lang="zh-CN" altLang="en-US" sz="2000" b="1" dirty="0">
                <a:latin typeface="微软雅黑" pitchFamily="34" charset="-122"/>
                <a:ea typeface="微软雅黑" pitchFamily="34" charset="-122"/>
              </a:rPr>
              <a:t>单程端到端传播</a:t>
            </a:r>
            <a:r>
              <a:rPr lang="zh-CN" altLang="en-US" sz="2000" b="1" dirty="0" smtClean="0">
                <a:latin typeface="微软雅黑" pitchFamily="34" charset="-122"/>
                <a:ea typeface="微软雅黑" pitchFamily="34" charset="-122"/>
              </a:rPr>
              <a:t>时延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，则争用</a:t>
            </a:r>
            <a:r>
              <a:rPr lang="zh-CN" altLang="en-US" sz="2000" b="1" dirty="0">
                <a:latin typeface="微软雅黑" pitchFamily="34" charset="-122"/>
                <a:ea typeface="微软雅黑" pitchFamily="34" charset="-122"/>
              </a:rPr>
              <a:t>期</a:t>
            </a:r>
            <a:r>
              <a:rPr lang="zh-CN" altLang="en-US" sz="2000" b="1" dirty="0" smtClean="0">
                <a:latin typeface="微软雅黑" pitchFamily="34" charset="-122"/>
                <a:ea typeface="微软雅黑" pitchFamily="34" charset="-122"/>
              </a:rPr>
              <a:t>长度 </a:t>
            </a:r>
            <a:r>
              <a:rPr lang="en-US" altLang="zh-CN" sz="2000" b="1" dirty="0" smtClean="0">
                <a:latin typeface="微软雅黑" pitchFamily="34" charset="-122"/>
                <a:ea typeface="微软雅黑" pitchFamily="34" charset="-122"/>
              </a:rPr>
              <a:t>= 2</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检测到碰撞后不发送干扰信号。</a:t>
            </a:r>
          </a:p>
          <a:p>
            <a:pPr marL="268288" indent="-268288">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设：</a:t>
            </a:r>
            <a:r>
              <a:rPr lang="zh-CN" altLang="en-US" sz="2000" b="1" dirty="0" smtClean="0">
                <a:latin typeface="微软雅黑" pitchFamily="34" charset="-122"/>
                <a:ea typeface="微软雅黑" pitchFamily="34" charset="-122"/>
              </a:rPr>
              <a:t>帧长</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a:t>
            </a:r>
            <a:r>
              <a:rPr lang="zh-CN" altLang="en-US" sz="2000" b="1" dirty="0" smtClean="0">
                <a:latin typeface="微软雅黑" pitchFamily="34" charset="-122"/>
                <a:ea typeface="微软雅黑" pitchFamily="34" charset="-122"/>
              </a:rPr>
              <a:t>速率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C</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(bit/s)</a:t>
            </a:r>
            <a:r>
              <a:rPr lang="zh-CN" altLang="en-US" sz="2000" b="1" dirty="0">
                <a:latin typeface="微软雅黑" pitchFamily="34" charset="-122"/>
                <a:ea typeface="微软雅黑" pitchFamily="34" charset="-122"/>
              </a:rPr>
              <a:t>，则帧的发送</a:t>
            </a:r>
            <a:r>
              <a:rPr lang="zh-CN" altLang="en-US" sz="2000" b="1" dirty="0" smtClean="0">
                <a:latin typeface="微软雅黑" pitchFamily="34" charset="-122"/>
                <a:ea typeface="微软雅黑" pitchFamily="34" charset="-122"/>
              </a:rPr>
              <a:t>时间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itchFamily="34" charset="-122"/>
                  <a:ea typeface="微软雅黑" pitchFamily="34" charset="-122"/>
                </a:rPr>
                <a:t>发送一帧所需的平均时间</a:t>
              </a:r>
              <a:endParaRPr kumimoji="1" lang="zh-CN" altLang="en-US" sz="1400" b="1" dirty="0">
                <a:solidFill>
                  <a:srgbClr val="C00000"/>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smtClean="0">
                <a:solidFill>
                  <a:srgbClr val="C00000"/>
                </a:solidFill>
                <a:latin typeface="微软雅黑" panose="020B0503020204020204" pitchFamily="34" charset="-122"/>
                <a:ea typeface="微软雅黑" panose="020B0503020204020204" pitchFamily="34" charset="-122"/>
              </a:rPr>
              <a:t>注意：</a:t>
            </a:r>
            <a:r>
              <a:rPr lang="zh-CN" altLang="en-US" b="1" dirty="0" smtClean="0">
                <a:latin typeface="微软雅黑" panose="020B0503020204020204" pitchFamily="34" charset="-122"/>
                <a:ea typeface="微软雅黑" panose="020B0503020204020204" pitchFamily="34" charset="-122"/>
              </a:rPr>
              <a:t>成功</a:t>
            </a:r>
            <a:r>
              <a:rPr lang="zh-CN" altLang="en-US" b="1" dirty="0">
                <a:latin typeface="微软雅黑" panose="020B0503020204020204" pitchFamily="34" charset="-122"/>
                <a:ea typeface="微软雅黑" panose="020B0503020204020204" pitchFamily="34" charset="-122"/>
              </a:rPr>
              <a:t>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smtClean="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比帧</a:t>
            </a:r>
            <a:r>
              <a:rPr lang="zh-CN" altLang="en-US" b="1" dirty="0">
                <a:latin typeface="微软雅黑" panose="020B0503020204020204" pitchFamily="34" charset="-122"/>
                <a:ea typeface="微软雅黑" panose="020B0503020204020204" pitchFamily="34" charset="-122"/>
              </a:rPr>
              <a:t>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a:t>
            </a:r>
            <a:r>
              <a:rPr lang="zh-CN" altLang="en-US" sz="2000" b="1" dirty="0" smtClean="0">
                <a:latin typeface="微软雅黑" pitchFamily="34" charset="-122"/>
                <a:ea typeface="微软雅黑" pitchFamily="34" charset="-122"/>
              </a:rPr>
              <a:t>减小 </a:t>
            </a:r>
            <a:r>
              <a:rPr lang="en-US" altLang="zh-CN" sz="2000" b="1" i="1" dirty="0" smtClean="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a:t>
            </a:r>
            <a:r>
              <a:rPr lang="zh-CN" altLang="en-US" sz="2000" b="1" dirty="0">
                <a:solidFill>
                  <a:srgbClr val="C00000"/>
                </a:solidFill>
                <a:latin typeface="微软雅黑" pitchFamily="34" charset="-122"/>
                <a:ea typeface="微软雅黑" pitchFamily="34" charset="-122"/>
              </a:rPr>
              <a:t>参数 </a:t>
            </a:r>
            <a:r>
              <a:rPr lang="en-US" altLang="zh-CN" sz="2000" b="1" i="1" dirty="0" smtClean="0">
                <a:solidFill>
                  <a:srgbClr val="C00000"/>
                </a:solidFill>
                <a:latin typeface="Times New Roman" pitchFamily="18" charset="0"/>
                <a:ea typeface="微软雅黑" pitchFamily="34" charset="-122"/>
                <a:cs typeface="Times New Roman" pitchFamily="18" charset="0"/>
              </a:rPr>
              <a:t>a</a:t>
            </a:r>
            <a:r>
              <a:rPr lang="en-US" altLang="zh-CN" sz="2000" b="1" i="1" dirty="0" smtClean="0">
                <a:latin typeface="Times New Roman" pitchFamily="18" charset="0"/>
                <a:ea typeface="微软雅黑" pitchFamily="34" charset="-122"/>
                <a:cs typeface="Times New Roman" pitchFamily="18" charset="0"/>
              </a:rPr>
              <a:t> </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单程端到端</a:t>
            </a:r>
            <a:r>
              <a:rPr lang="zh-CN" altLang="en-US" sz="2000" b="1" dirty="0" smtClean="0">
                <a:latin typeface="微软雅黑" pitchFamily="34" charset="-122"/>
                <a:ea typeface="微软雅黑" pitchFamily="34" charset="-122"/>
              </a:rPr>
              <a:t>时延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a:t>
            </a:r>
            <a:r>
              <a:rPr lang="en-US" altLang="zh-CN" sz="2000" b="1" i="1" dirty="0" smtClean="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与帧</a:t>
            </a:r>
            <a:r>
              <a:rPr lang="zh-CN" altLang="en-US" sz="2000" b="1" dirty="0">
                <a:latin typeface="微软雅黑" pitchFamily="34" charset="-122"/>
                <a:ea typeface="微软雅黑" pitchFamily="34" charset="-122"/>
              </a:rPr>
              <a:t>的发送</a:t>
            </a:r>
            <a:r>
              <a:rPr lang="zh-CN" altLang="en-US" sz="2000" b="1" dirty="0" smtClean="0">
                <a:latin typeface="微软雅黑" pitchFamily="34" charset="-122"/>
                <a:ea typeface="微软雅黑" pitchFamily="34" charset="-122"/>
              </a:rPr>
              <a:t>时间 </a:t>
            </a:r>
            <a:r>
              <a:rPr lang="en-US" altLang="zh-CN" sz="2000" b="1" i="1" dirty="0" smtClean="0">
                <a:latin typeface="微软雅黑" pitchFamily="34" charset="-122"/>
                <a:ea typeface="微软雅黑" pitchFamily="34" charset="-122"/>
              </a:rPr>
              <a:t>T</a:t>
            </a:r>
            <a:r>
              <a:rPr lang="en-US" altLang="zh-CN" sz="2000" b="1" baseline="-25000" dirty="0" smtClean="0">
                <a:latin typeface="微软雅黑" pitchFamily="34" charset="-122"/>
                <a:ea typeface="微软雅黑" pitchFamily="34" charset="-122"/>
              </a:rPr>
              <a:t>0 </a:t>
            </a:r>
            <a:r>
              <a:rPr lang="zh-CN" altLang="en-US" sz="2000" b="1" dirty="0" smtClean="0">
                <a:latin typeface="微软雅黑" pitchFamily="34" charset="-122"/>
                <a:ea typeface="微软雅黑" pitchFamily="34" charset="-122"/>
              </a:rPr>
              <a:t>之</a:t>
            </a:r>
            <a:r>
              <a:rPr lang="zh-CN" altLang="en-US" sz="2000" b="1" dirty="0">
                <a:latin typeface="微软雅黑" pitchFamily="34" charset="-122"/>
                <a:ea typeface="微软雅黑" pitchFamily="34" charset="-122"/>
              </a:rPr>
              <a:t>比： </a:t>
            </a: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186128659"/>
              </p:ext>
            </p:extLst>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1153" name="公式" r:id="rId3" imgW="545863" imgH="228501" progId="Equation.3">
                  <p:embed/>
                </p:oleObj>
              </mc:Choice>
              <mc:Fallback>
                <p:oleObj name="公式" r:id="rId3" imgW="545863" imgH="228501" progId="Equation.3">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891" y="1859787"/>
                        <a:ext cx="1570596" cy="608011"/>
                      </a:xfrm>
                      <a:prstGeom prst="rect">
                        <a:avLst/>
                      </a:prstGeom>
                      <a:solidFill>
                        <a:srgbClr val="FFFF99"/>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smtClean="0">
                  <a:solidFill>
                    <a:srgbClr val="FFFF00"/>
                  </a:solidFill>
                  <a:latin typeface="Times New Roman" pitchFamily="18" charset="0"/>
                  <a:ea typeface="微软雅黑" pitchFamily="34" charset="-122"/>
                  <a:cs typeface="Times New Roman" pitchFamily="18" charset="0"/>
                </a:rPr>
                <a:t>a</a:t>
              </a:r>
              <a:r>
                <a:rPr lang="en-US" altLang="zh-CN" b="1" dirty="0" smtClean="0">
                  <a:solidFill>
                    <a:srgbClr val="FFFF00"/>
                  </a:solidFill>
                  <a:latin typeface="微软雅黑" pitchFamily="34" charset="-122"/>
                  <a:ea typeface="微软雅黑" pitchFamily="34" charset="-122"/>
                </a:rPr>
                <a:t> → 0</a:t>
              </a:r>
              <a:r>
                <a:rPr lang="zh-CN" altLang="en-US" b="1" dirty="0" smtClean="0">
                  <a:solidFill>
                    <a:srgbClr val="FFFF00"/>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表示一</a:t>
              </a:r>
              <a:r>
                <a:rPr lang="zh-CN" altLang="en-US" b="1" dirty="0">
                  <a:solidFill>
                    <a:schemeClr val="bg1"/>
                  </a:solidFill>
                  <a:latin typeface="微软雅黑" pitchFamily="34" charset="-122"/>
                  <a:ea typeface="微软雅黑" pitchFamily="34" charset="-122"/>
                </a:rPr>
                <a:t>发生碰撞就立即可以检测出来， 并立即停止发送，因而信道利用率很高。</a:t>
              </a:r>
            </a:p>
            <a:p>
              <a:pPr>
                <a:lnSpc>
                  <a:spcPts val="2700"/>
                </a:lnSpc>
              </a:pPr>
              <a:r>
                <a:rPr lang="en-US" altLang="zh-CN" b="1" i="1" dirty="0" smtClean="0">
                  <a:solidFill>
                    <a:srgbClr val="FFFF00"/>
                  </a:solidFill>
                  <a:latin typeface="Times New Roman" pitchFamily="18" charset="0"/>
                  <a:ea typeface="微软雅黑" pitchFamily="34" charset="-122"/>
                  <a:cs typeface="Times New Roman" pitchFamily="18" charset="0"/>
                </a:rPr>
                <a:t>a</a:t>
              </a:r>
              <a:r>
                <a:rPr lang="en-US" altLang="zh-CN" b="1" dirty="0" smtClean="0">
                  <a:solidFill>
                    <a:srgbClr val="FFFF00"/>
                  </a:solidFill>
                  <a:latin typeface="微软雅黑" pitchFamily="34" charset="-122"/>
                  <a:ea typeface="微软雅黑" pitchFamily="34" charset="-122"/>
                </a:rPr>
                <a:t> </a:t>
              </a:r>
              <a:r>
                <a:rPr lang="zh-CN" altLang="en-US" b="1" dirty="0">
                  <a:solidFill>
                    <a:srgbClr val="FFFF00"/>
                  </a:solidFill>
                  <a:latin typeface="微软雅黑" pitchFamily="34" charset="-122"/>
                  <a:ea typeface="微软雅黑" pitchFamily="34" charset="-122"/>
                </a:rPr>
                <a:t>越大，</a:t>
              </a:r>
              <a:r>
                <a:rPr lang="zh-CN" altLang="en-US" b="1" dirty="0">
                  <a:solidFill>
                    <a:schemeClr val="bg1"/>
                  </a:solidFill>
                  <a:latin typeface="微软雅黑" pitchFamily="34" charset="-122"/>
                  <a:ea typeface="微软雅黑" pitchFamily="34" charset="-122"/>
                </a:rPr>
                <a:t>表明争用期所占的比例增大，每发生一次碰撞就浪费许多信道资源，使得信道利用率明显降低。 </a:t>
              </a:r>
            </a:p>
          </p:txBody>
        </p:sp>
      </p:gr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a:t>
            </a:r>
            <a:r>
              <a:rPr lang="zh-CN" altLang="en-US" sz="2000" b="1" dirty="0" smtClean="0">
                <a:latin typeface="微软雅黑" pitchFamily="34" charset="-122"/>
                <a:ea typeface="微软雅黑" pitchFamily="34" charset="-122"/>
              </a:rPr>
              <a:t>参数 </a:t>
            </a:r>
            <a:r>
              <a:rPr lang="en-US" altLang="zh-CN" sz="2000" b="1" i="1" dirty="0" smtClean="0">
                <a:latin typeface="Times New Roman" pitchFamily="18" charset="0"/>
                <a:ea typeface="微软雅黑" pitchFamily="34" charset="-122"/>
                <a:cs typeface="Times New Roman" pitchFamily="18" charset="0"/>
              </a:rPr>
              <a:t>a</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值应当</a:t>
            </a:r>
            <a:r>
              <a:rPr lang="zh-CN" altLang="en-US" sz="2000" b="1" dirty="0">
                <a:solidFill>
                  <a:srgbClr val="C00000"/>
                </a:solidFill>
                <a:latin typeface="微软雅黑" pitchFamily="34" charset="-122"/>
                <a:ea typeface="微软雅黑" pitchFamily="34" charset="-122"/>
              </a:rPr>
              <a:t>尽可能小</a:t>
            </a:r>
            <a:r>
              <a:rPr lang="zh-CN" altLang="en-US" sz="2000" b="1" dirty="0">
                <a:latin typeface="微软雅黑" pitchFamily="34" charset="-122"/>
                <a:ea typeface="微软雅黑" pitchFamily="34" charset="-122"/>
              </a:rPr>
              <a:t>些。</a:t>
            </a:r>
          </a:p>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当</a:t>
            </a:r>
            <a:r>
              <a:rPr lang="zh-CN" altLang="en-US" sz="2000" b="1" dirty="0">
                <a:latin typeface="微软雅黑" pitchFamily="34" charset="-122"/>
                <a:ea typeface="微软雅黑" pitchFamily="34" charset="-122"/>
              </a:rPr>
              <a:t>数据率一定时，以太网的连线的</a:t>
            </a:r>
            <a:r>
              <a:rPr lang="zh-CN" altLang="en-US" sz="2000" b="1" dirty="0">
                <a:solidFill>
                  <a:srgbClr val="C00000"/>
                </a:solidFill>
                <a:latin typeface="微软雅黑" pitchFamily="34" charset="-122"/>
                <a:ea typeface="微软雅黑" pitchFamily="34" charset="-122"/>
              </a:rPr>
              <a:t>长度受到限制，</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sym typeface="Symbol"/>
              </a:rPr>
              <a:t></a:t>
            </a:r>
            <a:r>
              <a:rPr lang="en-US" altLang="zh-CN" sz="2000" b="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的数值会太大。</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a:t>
            </a:r>
            <a:r>
              <a:rPr lang="zh-CN" altLang="en-US" sz="2000" b="1" dirty="0">
                <a:solidFill>
                  <a:srgbClr val="C00000"/>
                </a:solidFill>
                <a:latin typeface="微软雅黑" pitchFamily="34" charset="-122"/>
                <a:ea typeface="微软雅黑" pitchFamily="34" charset="-122"/>
              </a:rPr>
              <a:t>帧长不能太短，</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a:latin typeface="Times New Roman" pitchFamily="18" charset="0"/>
                <a:ea typeface="微软雅黑" pitchFamily="34" charset="-122"/>
                <a:cs typeface="Times New Roman" pitchFamily="18" charset="0"/>
              </a:rPr>
              <a:t>a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73124742"/>
              </p:ext>
            </p:extLst>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148" name="公式" r:id="rId4" imgW="1269449" imgH="431613" progId="Equation.3">
                  <p:embed/>
                </p:oleObj>
              </mc:Choice>
              <mc:Fallback>
                <p:oleObj name="公式" r:id="rId4" imgW="1269449" imgH="431613" progId="Equation.3">
                  <p:embed/>
                  <p:pic>
                    <p:nvPicPr>
                      <p:cNvPr id="0"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8175" y="1606089"/>
                        <a:ext cx="2613664" cy="799146"/>
                      </a:xfrm>
                      <a:prstGeom prst="rect">
                        <a:avLst/>
                      </a:prstGeom>
                      <a:solidFill>
                        <a:schemeClr val="bg1"/>
                      </a:solidFill>
                      <a:ln w="9525">
                        <a:solidFill>
                          <a:schemeClr val="tx1"/>
                        </a:solidFill>
                        <a:miter lim="800000"/>
                        <a:headEnd/>
                        <a:tailEn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Freeform 16"/>
            <p:cNvSpPr>
              <a:spLocks/>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a:t>
              </a:r>
              <a:r>
                <a:rPr kumimoji="1" lang="zh-CN" altLang="zh-CN" sz="1400" b="1" dirty="0" smtClean="0">
                  <a:solidFill>
                    <a:srgbClr val="0000FF"/>
                  </a:solidFill>
                  <a:latin typeface="微软雅黑" pitchFamily="34" charset="-122"/>
                  <a:ea typeface="微软雅黑" pitchFamily="34" charset="-122"/>
                </a:rPr>
                <a:t>需时间</a:t>
              </a:r>
              <a:endParaRPr kumimoji="1" lang="zh-CN" altLang="en-US" sz="1400" b="1" dirty="0">
                <a:solidFill>
                  <a:srgbClr val="0000FF"/>
                </a:solidFill>
                <a:latin typeface="微软雅黑" pitchFamily="34" charset="-122"/>
                <a:ea typeface="微软雅黑"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a:t>
            </a:r>
            <a:r>
              <a:rPr lang="zh-CN" altLang="en-US" b="1" dirty="0">
                <a:solidFill>
                  <a:srgbClr val="FF0000"/>
                </a:solidFill>
                <a:latin typeface="微软雅黑" panose="020B0503020204020204" pitchFamily="34" charset="-122"/>
                <a:ea typeface="微软雅黑" panose="020B0503020204020204" pitchFamily="34" charset="-122"/>
              </a:rPr>
              <a:t>达到 </a:t>
            </a:r>
            <a:r>
              <a:rPr lang="en-US" altLang="zh-CN" b="1" dirty="0">
                <a:solidFill>
                  <a:srgbClr val="FF0000"/>
                </a:solidFill>
                <a:latin typeface="微软雅黑" panose="020B0503020204020204" pitchFamily="34" charset="-122"/>
                <a:ea typeface="微软雅黑" panose="020B0503020204020204" pitchFamily="34" charset="-122"/>
              </a:rPr>
              <a:t>30% </a:t>
            </a:r>
            <a:r>
              <a:rPr lang="zh-CN" altLang="en-US" b="1" dirty="0">
                <a:solidFill>
                  <a:srgbClr val="FF0000"/>
                </a:solidFill>
                <a:latin typeface="微软雅黑" panose="020B0503020204020204" pitchFamily="34" charset="-122"/>
                <a:ea typeface="微软雅黑" panose="020B0503020204020204" pitchFamily="34" charset="-122"/>
              </a:rPr>
              <a:t>时</a:t>
            </a:r>
            <a:r>
              <a:rPr lang="zh-CN" altLang="en-US" b="1" dirty="0">
                <a:latin typeface="微软雅黑" panose="020B0503020204020204" pitchFamily="34" charset="-122"/>
                <a:ea typeface="微软雅黑" panose="020B0503020204020204" pitchFamily="34" charset="-122"/>
              </a:rPr>
              <a:t>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itchFamily="34" charset="-122"/>
                <a:ea typeface="微软雅黑" pitchFamily="34" charset="-122"/>
              </a:rPr>
              <a:t>主要内容：</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Tree>
    <p:extLst>
      <p:ext uri="{BB962C8B-B14F-4D97-AF65-F5344CB8AC3E}">
        <p14:creationId xmlns:p14="http://schemas.microsoft.com/office/powerpoint/2010/main" val="1083077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硬件</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 </a:t>
            </a:r>
            <a:r>
              <a:rPr lang="zh-CN" altLang="en-US" sz="2000" b="1" dirty="0" smtClean="0">
                <a:latin typeface="微软雅黑" pitchFamily="34" charset="-122"/>
                <a:ea typeface="微软雅黑" pitchFamily="34" charset="-122"/>
              </a:rPr>
              <a:t>标准</a:t>
            </a:r>
            <a:r>
              <a:rPr lang="zh-CN" altLang="en-US" sz="2000" b="1" dirty="0">
                <a:latin typeface="微软雅黑" pitchFamily="34" charset="-122"/>
                <a:ea typeface="微软雅黑" pitchFamily="34" charset="-122"/>
              </a:rPr>
              <a:t>为局域网规定了一</a:t>
            </a:r>
            <a:r>
              <a:rPr lang="zh-CN" altLang="en-US" sz="2000" b="1" dirty="0" smtClean="0">
                <a:latin typeface="微软雅黑" pitchFamily="34" charset="-122"/>
                <a:ea typeface="微软雅黑" pitchFamily="34" charset="-122"/>
              </a:rPr>
              <a:t>种 </a:t>
            </a:r>
            <a:r>
              <a:rPr lang="en-US" altLang="zh-CN" sz="2000" b="1" dirty="0" smtClean="0">
                <a:latin typeface="微软雅黑" pitchFamily="34" charset="-122"/>
                <a:ea typeface="微软雅黑" pitchFamily="34" charset="-122"/>
              </a:rPr>
              <a:t>48 </a:t>
            </a:r>
            <a:r>
              <a:rPr lang="zh-CN" altLang="en-US" sz="2000" b="1" dirty="0" smtClean="0">
                <a:latin typeface="微软雅黑" pitchFamily="34" charset="-122"/>
                <a:ea typeface="微软雅黑" pitchFamily="34" charset="-122"/>
              </a:rPr>
              <a:t>位</a:t>
            </a:r>
            <a:r>
              <a:rPr lang="zh-CN" altLang="en-US" sz="2000" b="1" dirty="0">
                <a:latin typeface="微软雅黑" pitchFamily="34" charset="-122"/>
                <a:ea typeface="微软雅黑" pitchFamily="34" charset="-122"/>
              </a:rPr>
              <a:t>的全球地址</a:t>
            </a:r>
            <a:r>
              <a:rPr lang="zh-CN" altLang="en-US" sz="2000" b="1" dirty="0" smtClean="0">
                <a:latin typeface="微软雅黑" pitchFamily="34" charset="-122"/>
                <a:ea typeface="微软雅黑" pitchFamily="34" charset="-122"/>
              </a:rPr>
              <a:t>（简称为地址）是</a:t>
            </a:r>
            <a:r>
              <a:rPr lang="zh-CN" altLang="en-US" sz="2000" b="1" dirty="0">
                <a:latin typeface="微软雅黑" pitchFamily="34" charset="-122"/>
                <a:ea typeface="微软雅黑" pitchFamily="34" charset="-122"/>
              </a:rPr>
              <a:t>指局域网上的每一台计算机中</a:t>
            </a:r>
            <a:r>
              <a:rPr lang="zh-CN" altLang="en-US" sz="2000" b="1" dirty="0">
                <a:solidFill>
                  <a:srgbClr val="C00000"/>
                </a:solidFill>
                <a:latin typeface="微软雅黑" pitchFamily="34" charset="-122"/>
                <a:ea typeface="微软雅黑" pitchFamily="34" charset="-122"/>
              </a:rPr>
              <a:t>固化在适配器</a:t>
            </a:r>
            <a:r>
              <a:rPr lang="zh-CN" altLang="en-US" sz="2000" b="1" dirty="0" smtClean="0">
                <a:solidFill>
                  <a:srgbClr val="C00000"/>
                </a:solidFill>
                <a:latin typeface="微软雅黑" pitchFamily="34" charset="-122"/>
                <a:ea typeface="微软雅黑" pitchFamily="34" charset="-122"/>
              </a:rPr>
              <a:t>的 </a:t>
            </a:r>
            <a:r>
              <a:rPr lang="en-US" altLang="zh-CN" sz="2000" b="1" dirty="0" smtClean="0">
                <a:solidFill>
                  <a:srgbClr val="C00000"/>
                </a:solidFill>
                <a:latin typeface="微软雅黑" pitchFamily="34" charset="-122"/>
                <a:ea typeface="微软雅黑" pitchFamily="34" charset="-122"/>
              </a:rPr>
              <a:t>ROM </a:t>
            </a:r>
            <a:r>
              <a:rPr lang="zh-CN" altLang="en-US" sz="2000" b="1" dirty="0" smtClean="0">
                <a:solidFill>
                  <a:srgbClr val="C00000"/>
                </a:solidFill>
                <a:latin typeface="微软雅黑" pitchFamily="34" charset="-122"/>
                <a:ea typeface="微软雅黑" pitchFamily="34" charset="-122"/>
              </a:rPr>
              <a:t>中</a:t>
            </a:r>
            <a:r>
              <a:rPr lang="zh-CN" altLang="en-US" sz="2000" b="1" dirty="0">
                <a:solidFill>
                  <a:srgbClr val="C00000"/>
                </a:solidFill>
                <a:latin typeface="微软雅黑" pitchFamily="34" charset="-122"/>
                <a:ea typeface="微软雅黑" pitchFamily="34" charset="-122"/>
              </a:rPr>
              <a:t>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smtClean="0">
                  <a:solidFill>
                    <a:srgbClr val="FFFF00"/>
                  </a:solidFill>
                  <a:latin typeface="微软雅黑" pitchFamily="34" charset="-122"/>
                  <a:ea typeface="微软雅黑" pitchFamily="34" charset="-122"/>
                </a:rPr>
                <a:t>注意</a:t>
              </a:r>
              <a:r>
                <a:rPr lang="zh-CN" altLang="en-US" b="1" dirty="0">
                  <a:solidFill>
                    <a:srgbClr val="FFFF00"/>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如果</a:t>
              </a:r>
              <a:r>
                <a:rPr lang="zh-CN" altLang="en-US" b="1" dirty="0">
                  <a:solidFill>
                    <a:schemeClr val="bg1"/>
                  </a:solidFill>
                  <a:latin typeface="微软雅黑" pitchFamily="34" charset="-122"/>
                  <a:ea typeface="微软雅黑" pitchFamily="34" charset="-122"/>
                </a:rPr>
                <a:t>连接在局域网上的主机或路由器安装有多个适配器</a:t>
              </a:r>
              <a:r>
                <a:rPr lang="zh-CN" altLang="en-US" b="1" dirty="0" smtClean="0">
                  <a:solidFill>
                    <a:schemeClr val="bg1"/>
                  </a:solidFill>
                  <a:latin typeface="微软雅黑" pitchFamily="34" charset="-122"/>
                  <a:ea typeface="微软雅黑" pitchFamily="34" charset="-122"/>
                </a:rPr>
                <a:t>，这样</a:t>
              </a:r>
              <a:r>
                <a:rPr lang="zh-CN" altLang="en-US" b="1" dirty="0">
                  <a:solidFill>
                    <a:schemeClr val="bg1"/>
                  </a:solidFill>
                  <a:latin typeface="微软雅黑" pitchFamily="34" charset="-122"/>
                  <a:ea typeface="微软雅黑" pitchFamily="34" charset="-122"/>
                </a:rPr>
                <a:t>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a:t>
              </a:r>
              <a:r>
                <a:rPr lang="zh-CN" altLang="en-US" b="1" dirty="0">
                  <a:solidFill>
                    <a:srgbClr val="FFFF00"/>
                  </a:solidFill>
                  <a:latin typeface="微软雅黑" pitchFamily="34" charset="-122"/>
                  <a:ea typeface="微软雅黑" pitchFamily="34" charset="-122"/>
                </a:rPr>
                <a:t>接口的标识符。</a:t>
              </a:r>
            </a:p>
          </p:txBody>
        </p:sp>
      </p:grpSp>
    </p:spTree>
    <p:extLst>
      <p:ext uri="{BB962C8B-B14F-4D97-AF65-F5344CB8AC3E}">
        <p14:creationId xmlns:p14="http://schemas.microsoft.com/office/powerpoint/2010/main" val="22886219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必须</a:t>
            </a:r>
            <a:r>
              <a:rPr lang="zh-CN" altLang="en-US" sz="1600" b="1" dirty="0">
                <a:latin typeface="微软雅黑" pitchFamily="34" charset="-122"/>
                <a:ea typeface="微软雅黑" pitchFamily="34" charset="-122"/>
              </a:rPr>
              <a:t>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smtClean="0">
                <a:solidFill>
                  <a:schemeClr val="bg1"/>
                </a:solidFill>
                <a:ea typeface="微软雅黑" pitchFamily="34" charset="-122"/>
              </a:rPr>
              <a:t>数据链路层信道类型</a:t>
            </a:r>
            <a:endParaRPr lang="zh-CN" altLang="en-US" sz="2000" b="1" dirty="0">
              <a:solidFill>
                <a:schemeClr val="bg1"/>
              </a:solidFill>
              <a:ea typeface="微软雅黑"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585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smtClean="0">
                <a:latin typeface="微软雅黑" pitchFamily="34" charset="-122"/>
                <a:ea typeface="微软雅黑" pitchFamily="34" charset="-122"/>
              </a:rPr>
              <a:t>注册</a:t>
            </a:r>
            <a:r>
              <a:rPr lang="zh-CN" altLang="en-US" sz="2000" b="1" dirty="0">
                <a:latin typeface="微软雅黑" pitchFamily="34" charset="-122"/>
                <a:ea typeface="微软雅黑" pitchFamily="34" charset="-122"/>
              </a:rPr>
              <a:t>管理机构 </a:t>
            </a:r>
            <a:r>
              <a:rPr lang="en-US" altLang="zh-CN" sz="2000" b="1" dirty="0">
                <a:latin typeface="微软雅黑" pitchFamily="34" charset="-122"/>
                <a:ea typeface="微软雅黑" pitchFamily="34" charset="-122"/>
              </a:rPr>
              <a:t>RA </a:t>
            </a:r>
            <a:r>
              <a:rPr lang="zh-CN" altLang="en-US" sz="2000" b="1" dirty="0">
                <a:latin typeface="微软雅黑" pitchFamily="34" charset="-122"/>
                <a:ea typeface="微软雅黑" pitchFamily="34" charset="-122"/>
              </a:rPr>
              <a:t>负责向厂家</a:t>
            </a:r>
            <a:r>
              <a:rPr lang="zh-CN" altLang="en-US" sz="2000" b="1" dirty="0" smtClean="0">
                <a:latin typeface="微软雅黑" pitchFamily="34" charset="-122"/>
                <a:ea typeface="微软雅黑" pitchFamily="34" charset="-122"/>
              </a:rPr>
              <a:t>分配</a:t>
            </a:r>
            <a:r>
              <a:rPr lang="zh-CN" altLang="en-US" sz="2000" b="1" dirty="0" smtClean="0">
                <a:solidFill>
                  <a:srgbClr val="0000FF"/>
                </a:solidFill>
                <a:latin typeface="微软雅黑" pitchFamily="34" charset="-122"/>
                <a:ea typeface="微软雅黑" pitchFamily="34" charset="-122"/>
              </a:rPr>
              <a:t>前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高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组织唯一</a:t>
            </a:r>
            <a:r>
              <a:rPr lang="zh-CN" altLang="en-US" sz="2000" b="1" dirty="0" smtClean="0">
                <a:solidFill>
                  <a:srgbClr val="C00000"/>
                </a:solidFill>
                <a:latin typeface="微软雅黑" pitchFamily="34" charset="-122"/>
                <a:ea typeface="微软雅黑" pitchFamily="34" charset="-122"/>
              </a:rPr>
              <a:t>标识符 </a:t>
            </a:r>
            <a:r>
              <a:rPr lang="en-US" altLang="zh-CN" sz="2000" b="1" dirty="0" smtClean="0">
                <a:solidFill>
                  <a:srgbClr val="C00000"/>
                </a:solidFill>
                <a:latin typeface="微软雅黑" pitchFamily="34" charset="-122"/>
                <a:ea typeface="微软雅黑" pitchFamily="34" charset="-122"/>
              </a:rPr>
              <a:t>OUI </a:t>
            </a:r>
            <a:r>
              <a:rPr lang="en-US" altLang="zh-CN" sz="2000" b="1" dirty="0">
                <a:latin typeface="微软雅黑" pitchFamily="34" charset="-122"/>
                <a:ea typeface="微软雅黑" pitchFamily="34" charset="-122"/>
              </a:rPr>
              <a:t>(Organizationally Unique Identifier)</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厂家自行</a:t>
            </a:r>
            <a:r>
              <a:rPr lang="zh-CN" altLang="en-US" sz="2000" b="1" dirty="0" smtClean="0">
                <a:latin typeface="微软雅黑" pitchFamily="34" charset="-122"/>
                <a:ea typeface="微软雅黑" pitchFamily="34" charset="-122"/>
              </a:rPr>
              <a:t>指派</a:t>
            </a:r>
            <a:r>
              <a:rPr lang="zh-CN" altLang="en-US" sz="2000" b="1" dirty="0" smtClean="0">
                <a:solidFill>
                  <a:srgbClr val="0000FF"/>
                </a:solidFill>
                <a:latin typeface="微软雅黑" pitchFamily="34" charset="-122"/>
                <a:ea typeface="微软雅黑" pitchFamily="34" charset="-122"/>
              </a:rPr>
              <a:t>后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低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，称为</a:t>
            </a:r>
            <a:r>
              <a:rPr lang="zh-CN" altLang="en-US" sz="2000" b="1" dirty="0" smtClean="0">
                <a:solidFill>
                  <a:srgbClr val="C00000"/>
                </a:solidFill>
                <a:latin typeface="微软雅黑" pitchFamily="34" charset="-122"/>
                <a:ea typeface="微软雅黑" pitchFamily="34" charset="-122"/>
              </a:rPr>
              <a:t>扩展</a:t>
            </a:r>
            <a:r>
              <a:rPr lang="zh-CN" altLang="en-US" sz="2000" b="1" dirty="0">
                <a:solidFill>
                  <a:srgbClr val="C00000"/>
                </a:solidFill>
                <a:latin typeface="微软雅黑" pitchFamily="34" charset="-122"/>
                <a:ea typeface="微软雅黑" pitchFamily="34" charset="-122"/>
              </a:rPr>
              <a:t>标识符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extended identifier)</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保证生产出的适配器</a:t>
            </a:r>
            <a:r>
              <a:rPr lang="zh-CN" altLang="en-US" sz="2000" b="1" dirty="0">
                <a:solidFill>
                  <a:srgbClr val="C00000"/>
                </a:solidFill>
                <a:latin typeface="微软雅黑" pitchFamily="34" charset="-122"/>
                <a:ea typeface="微软雅黑" pitchFamily="34" charset="-122"/>
              </a:rPr>
              <a:t>没有重复地址</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地址被</a:t>
            </a:r>
            <a:r>
              <a:rPr lang="zh-CN" altLang="en-US" sz="2000" b="1" dirty="0">
                <a:solidFill>
                  <a:srgbClr val="C00000"/>
                </a:solidFill>
                <a:latin typeface="微软雅黑" pitchFamily="34" charset="-122"/>
                <a:ea typeface="微软雅黑" pitchFamily="34" charset="-122"/>
              </a:rPr>
              <a:t>固化</a:t>
            </a:r>
            <a:r>
              <a:rPr lang="zh-CN" altLang="en-US" sz="2000" b="1" dirty="0">
                <a:latin typeface="微软雅黑" pitchFamily="34" charset="-122"/>
                <a:ea typeface="微软雅黑" pitchFamily="34" charset="-122"/>
              </a:rPr>
              <a:t>在适配器的 </a:t>
            </a:r>
            <a:r>
              <a:rPr lang="en-US" altLang="zh-CN" sz="2000" b="1" dirty="0" smtClean="0">
                <a:latin typeface="微软雅黑" pitchFamily="34" charset="-122"/>
                <a:ea typeface="微软雅黑" pitchFamily="34" charset="-122"/>
              </a:rPr>
              <a:t>ROM </a:t>
            </a:r>
            <a:r>
              <a:rPr lang="zh-CN" altLang="en-US" sz="2000" b="1" dirty="0" smtClean="0">
                <a:latin typeface="微软雅黑" pitchFamily="34" charset="-122"/>
                <a:ea typeface="微软雅黑" pitchFamily="34" charset="-122"/>
              </a:rPr>
              <a:t>中。</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48 </a:t>
            </a:r>
            <a:r>
              <a:rPr lang="zh-CN" altLang="en-US" sz="2000" b="1" dirty="0" smtClean="0">
                <a:solidFill>
                  <a:schemeClr val="bg1"/>
                </a:solidFill>
                <a:latin typeface="微软雅黑" pitchFamily="34" charset="-122"/>
                <a:ea typeface="微软雅黑" pitchFamily="34" charset="-122"/>
              </a:rPr>
              <a:t>位的</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MAC </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effectLst/>
                    <a:latin typeface="微软雅黑" pitchFamily="34" charset="-122"/>
                    <a:ea typeface="微软雅黑" pitchFamily="34" charset="-122"/>
                  </a:rPr>
                  <a:t>组织唯一标识符</a:t>
                </a: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唯一标识符</a:t>
                </a: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smtClean="0">
                  <a:latin typeface="微软雅黑" pitchFamily="34" charset="-122"/>
                  <a:ea typeface="微软雅黑" pitchFamily="34" charset="-122"/>
                </a:rPr>
                <a:t>地址 （</a:t>
              </a:r>
              <a:r>
                <a:rPr lang="en-US" altLang="zh-CN" sz="1600" b="1" dirty="0" smtClean="0">
                  <a:latin typeface="微软雅黑" pitchFamily="34" charset="-122"/>
                  <a:ea typeface="微软雅黑" pitchFamily="34" charset="-122"/>
                </a:rPr>
                <a:t>EUI-48</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3052276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字节</a:t>
            </a:r>
            <a:r>
              <a:rPr lang="zh-CN" altLang="en-US" sz="2000" b="1" dirty="0">
                <a:latin typeface="微软雅黑" pitchFamily="34" charset="-122"/>
                <a:ea typeface="微软雅黑" pitchFamily="34" charset="-122"/>
              </a:rPr>
              <a:t>的最低位为 </a:t>
            </a:r>
            <a:r>
              <a:rPr lang="en-US" altLang="zh-CN" sz="2000" b="1" dirty="0">
                <a:latin typeface="微软雅黑" pitchFamily="34" charset="-122"/>
                <a:ea typeface="微软雅黑" pitchFamily="34" charset="-122"/>
              </a:rPr>
              <a:t>I/G </a:t>
            </a:r>
            <a:r>
              <a:rPr lang="en-US" altLang="zh-CN" sz="2000" b="1" dirty="0" smtClean="0">
                <a:latin typeface="微软雅黑" pitchFamily="34" charset="-122"/>
                <a:ea typeface="微软雅黑" pitchFamily="34" charset="-122"/>
              </a:rPr>
              <a:t>(Individual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Group) </a:t>
            </a:r>
            <a:r>
              <a:rPr lang="zh-CN" altLang="en-US" sz="2000" b="1" dirty="0" smtClean="0">
                <a:latin typeface="微软雅黑" pitchFamily="34" charset="-122"/>
                <a:ea typeface="微软雅黑" pitchFamily="34" charset="-122"/>
              </a:rPr>
              <a:t>位。</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单站</a:t>
            </a:r>
            <a:r>
              <a:rPr lang="zh-CN" altLang="en-US" sz="2000" b="1" dirty="0" smtClean="0">
                <a:solidFill>
                  <a:srgbClr val="C00000"/>
                </a:solidFill>
                <a:latin typeface="微软雅黑" pitchFamily="34" charset="-122"/>
                <a:ea typeface="微软雅黑" pitchFamily="34" charset="-122"/>
              </a:rPr>
              <a:t>地址：</a:t>
            </a:r>
            <a:r>
              <a:rPr lang="en-US" altLang="zh-CN" sz="2000" b="1" dirty="0" smtClean="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组地址：</a:t>
            </a:r>
            <a:r>
              <a:rPr lang="en-US" altLang="zh-CN" sz="2000" b="1" dirty="0" smtClean="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。组地址用来</a:t>
            </a:r>
            <a:r>
              <a:rPr lang="zh-CN" altLang="en-US" sz="2000" b="1" dirty="0">
                <a:latin typeface="微软雅黑" pitchFamily="34" charset="-122"/>
                <a:ea typeface="微软雅黑" pitchFamily="34" charset="-122"/>
              </a:rPr>
              <a:t>进行</a:t>
            </a:r>
            <a:r>
              <a:rPr lang="zh-CN" altLang="en-US" sz="2000" b="1" dirty="0">
                <a:solidFill>
                  <a:srgbClr val="0000FF"/>
                </a:solidFill>
                <a:latin typeface="微软雅黑" pitchFamily="34" charset="-122"/>
                <a:ea typeface="微软雅黑" pitchFamily="34" charset="-122"/>
              </a:rPr>
              <a:t>多</a:t>
            </a:r>
            <a:r>
              <a:rPr lang="zh-CN" altLang="en-US" sz="2000" b="1" dirty="0" smtClean="0">
                <a:solidFill>
                  <a:srgbClr val="0000FF"/>
                </a:solidFill>
                <a:latin typeface="微软雅黑" pitchFamily="34" charset="-122"/>
                <a:ea typeface="微软雅黑" pitchFamily="34" charset="-122"/>
              </a:rPr>
              <a:t>播。</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广播地址：</a:t>
            </a:r>
            <a:r>
              <a:rPr lang="zh-CN" altLang="en-US" sz="2000" b="1" dirty="0" smtClean="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（全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只能作为目的地址使用</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单站地址，组地址，广播地址</a:t>
            </a:r>
          </a:p>
        </p:txBody>
      </p:sp>
    </p:spTree>
    <p:extLst>
      <p:ext uri="{BB962C8B-B14F-4D97-AF65-F5344CB8AC3E}">
        <p14:creationId xmlns:p14="http://schemas.microsoft.com/office/powerpoint/2010/main" val="3021901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a:t>
            </a:r>
            <a:r>
              <a:rPr lang="en-US" altLang="zh-CN" sz="2000" b="1" dirty="0" smtClean="0">
                <a:latin typeface="微软雅黑" pitchFamily="34" charset="-122"/>
                <a:ea typeface="微软雅黑" pitchFamily="34" charset="-122"/>
              </a:rPr>
              <a:t>Global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Local) </a:t>
            </a:r>
            <a:r>
              <a:rPr lang="zh-CN" altLang="en-US" sz="2000" b="1" dirty="0" smtClean="0">
                <a:latin typeface="微软雅黑" pitchFamily="34" charset="-122"/>
                <a:ea typeface="微软雅黑" pitchFamily="34" charset="-122"/>
              </a:rPr>
              <a:t>位</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全球</a:t>
            </a:r>
            <a:r>
              <a:rPr lang="zh-CN" altLang="en-US" sz="2000" b="1" dirty="0" smtClean="0">
                <a:solidFill>
                  <a:srgbClr val="C00000"/>
                </a:solidFill>
                <a:latin typeface="微软雅黑" pitchFamily="34" charset="-122"/>
                <a:ea typeface="微软雅黑" pitchFamily="34" charset="-122"/>
              </a:rPr>
              <a:t>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smtClean="0">
                <a:latin typeface="微软雅黑" pitchFamily="34" charset="-122"/>
                <a:ea typeface="微软雅黑" pitchFamily="34" charset="-122"/>
              </a:rPr>
              <a:t>。厂商</a:t>
            </a:r>
            <a:r>
              <a:rPr lang="zh-CN" altLang="en-US" sz="2000" b="1" dirty="0">
                <a:latin typeface="微软雅黑" pitchFamily="34" charset="-122"/>
                <a:ea typeface="微软雅黑" pitchFamily="34" charset="-122"/>
              </a:rPr>
              <a:t>向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购买的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本地管理：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 这时用户可任意分配网络上的地址。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全球管理与本地管理</a:t>
            </a:r>
          </a:p>
        </p:txBody>
      </p:sp>
    </p:spTree>
    <p:extLst>
      <p:ext uri="{BB962C8B-B14F-4D97-AF65-F5344CB8AC3E}">
        <p14:creationId xmlns:p14="http://schemas.microsoft.com/office/powerpoint/2010/main" val="4531738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每收到一</a:t>
            </a:r>
            <a:r>
              <a:rPr lang="zh-CN" altLang="en-US" sz="2000" b="1" dirty="0" smtClean="0">
                <a:latin typeface="微软雅黑" pitchFamily="34" charset="-122"/>
                <a:ea typeface="微软雅黑" pitchFamily="34" charset="-122"/>
              </a:rPr>
              <a:t>个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帧，先用</a:t>
            </a:r>
            <a:r>
              <a:rPr lang="zh-CN" altLang="en-US" sz="2000" b="1" dirty="0">
                <a:latin typeface="微软雅黑" pitchFamily="34" charset="-122"/>
                <a:ea typeface="微软雅黑" pitchFamily="34" charset="-122"/>
              </a:rPr>
              <a:t>硬件</a:t>
            </a:r>
            <a:r>
              <a:rPr lang="zh-CN" altLang="en-US" sz="2000" b="1" dirty="0" smtClean="0">
                <a:latin typeface="微软雅黑" pitchFamily="34" charset="-122"/>
                <a:ea typeface="微软雅黑" pitchFamily="34" charset="-122"/>
              </a:rPr>
              <a:t>检查帧</a:t>
            </a:r>
            <a:r>
              <a:rPr lang="zh-CN" altLang="en-US" sz="2000" b="1" dirty="0">
                <a:latin typeface="微软雅黑" pitchFamily="34" charset="-122"/>
                <a:ea typeface="微软雅黑" pitchFamily="34" charset="-122"/>
              </a:rPr>
              <a:t>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如果是</a:t>
            </a:r>
            <a:r>
              <a:rPr lang="zh-CN" altLang="en-US" sz="2000" b="1" dirty="0">
                <a:solidFill>
                  <a:srgbClr val="C00000"/>
                </a:solidFill>
                <a:latin typeface="微软雅黑" pitchFamily="34" charset="-122"/>
                <a:ea typeface="微软雅黑" pitchFamily="34" charset="-122"/>
              </a:rPr>
              <a:t>发往本站</a:t>
            </a:r>
            <a:r>
              <a:rPr lang="zh-CN" altLang="en-US" sz="2000" b="1" dirty="0">
                <a:latin typeface="微软雅黑" pitchFamily="34" charset="-122"/>
                <a:ea typeface="微软雅黑" pitchFamily="34" charset="-122"/>
              </a:rPr>
              <a:t>的帧则收下，然后再进行其他的处理。</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否则就将此帧丢弃，不再进行其他的处理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适配器具有</a:t>
            </a:r>
            <a:r>
              <a:rPr lang="zh-CN" altLang="en-US" sz="2000" b="1" dirty="0" smtClean="0">
                <a:solidFill>
                  <a:srgbClr val="0000CC"/>
                </a:solidFill>
                <a:latin typeface="微软雅黑" pitchFamily="34" charset="-122"/>
                <a:ea typeface="微软雅黑" pitchFamily="34" charset="-122"/>
              </a:rPr>
              <a:t>过滤功能</a:t>
            </a:r>
            <a:endParaRPr lang="zh-CN" altLang="en-US" sz="2000" b="1" dirty="0">
              <a:solidFill>
                <a:srgbClr val="0000CC"/>
              </a:solidFill>
              <a:latin typeface="微软雅黑" pitchFamily="34" charset="-122"/>
              <a:ea typeface="微软雅黑" pitchFamily="34" charset="-122"/>
            </a:endParaRPr>
          </a:p>
        </p:txBody>
      </p:sp>
      <p:graphicFrame>
        <p:nvGraphicFramePr>
          <p:cNvPr id="5" name="图示 4"/>
          <p:cNvGraphicFramePr/>
          <p:nvPr>
            <p:extLst>
              <p:ext uri="{D42A27DB-BD31-4B8C-83A1-F6EECF244321}">
                <p14:modId xmlns:p14="http://schemas.microsoft.com/office/powerpoint/2010/main" val="8356682"/>
              </p:ext>
            </p:extLst>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p>
        </p:txBody>
      </p:sp>
    </p:spTree>
    <p:extLst>
      <p:ext uri="{BB962C8B-B14F-4D97-AF65-F5344CB8AC3E}">
        <p14:creationId xmlns:p14="http://schemas.microsoft.com/office/powerpoint/2010/main" val="6319110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r>
              <a:rPr lang="zh-CN" altLang="en-US" sz="2000" b="1" dirty="0" smtClean="0">
                <a:latin typeface="微软雅黑" pitchFamily="34" charset="-122"/>
                <a:ea typeface="微软雅黑" pitchFamily="34" charset="-122"/>
              </a:rPr>
              <a:t>有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种标准：</a:t>
            </a:r>
            <a:endParaRPr lang="zh-CN" altLang="en-US" sz="2000" b="1" dirty="0">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C00000"/>
                </a:solidFill>
                <a:latin typeface="微软雅黑" pitchFamily="34" charset="-122"/>
                <a:ea typeface="微软雅黑" pitchFamily="34" charset="-122"/>
              </a:rPr>
              <a:t>以太网 </a:t>
            </a:r>
            <a:r>
              <a:rPr lang="en-US" altLang="zh-CN" sz="2000" b="1" dirty="0">
                <a:solidFill>
                  <a:srgbClr val="C00000"/>
                </a:solidFill>
                <a:latin typeface="微软雅黑" pitchFamily="34" charset="-122"/>
                <a:ea typeface="微软雅黑" pitchFamily="34" charset="-122"/>
              </a:rPr>
              <a:t>V2 </a:t>
            </a:r>
            <a:r>
              <a:rPr lang="zh-CN" altLang="en-US" sz="2000" b="1" dirty="0">
                <a:solidFill>
                  <a:srgbClr val="C00000"/>
                </a:solidFill>
                <a:latin typeface="微软雅黑" pitchFamily="34" charset="-122"/>
                <a:ea typeface="微软雅黑" pitchFamily="34" charset="-122"/>
              </a:rPr>
              <a:t>的格式。</a:t>
            </a: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a:t>
            </a:r>
            <a:r>
              <a:rPr lang="zh-CN" altLang="en-US" sz="2000" b="1" dirty="0" smtClean="0">
                <a:solidFill>
                  <a:schemeClr val="bg1"/>
                </a:solidFill>
                <a:latin typeface="微软雅黑" pitchFamily="34" charset="-122"/>
                <a:ea typeface="微软雅黑" pitchFamily="34" charset="-122"/>
              </a:rPr>
              <a:t>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1429422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2" name="Group 109"/>
            <p:cNvGrpSpPr>
              <a:grpSpLocks/>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Tree>
    <p:extLst>
      <p:ext uri="{BB962C8B-B14F-4D97-AF65-F5344CB8AC3E}">
        <p14:creationId xmlns:p14="http://schemas.microsoft.com/office/powerpoint/2010/main" val="41684158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23638706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2997513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smtClean="0">
                <a:solidFill>
                  <a:schemeClr val="bg1"/>
                </a:solidFill>
                <a:latin typeface="微软雅黑" pitchFamily="34" charset="-122"/>
                <a:ea typeface="微软雅黑" pitchFamily="34" charset="-122"/>
              </a:rPr>
              <a:t>字节 </a:t>
            </a:r>
            <a:r>
              <a:rPr lang="en-US" altLang="zh-CN" sz="1600" b="1" dirty="0" smtClean="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a:t>
            </a:r>
            <a:r>
              <a:rPr lang="zh-CN" altLang="en-US" sz="1600" b="1" dirty="0" smtClean="0">
                <a:solidFill>
                  <a:schemeClr val="bg1"/>
                </a:solidFill>
                <a:latin typeface="微软雅黑" pitchFamily="34" charset="-122"/>
                <a:ea typeface="微软雅黑" pitchFamily="34" charset="-122"/>
              </a:rPr>
              <a:t>尾部 </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数据</a:t>
            </a:r>
            <a:r>
              <a:rPr lang="zh-CN" altLang="en-US" sz="1600" b="1" dirty="0">
                <a:solidFill>
                  <a:schemeClr val="bg1"/>
                </a:solidFill>
                <a:latin typeface="微软雅黑" pitchFamily="34" charset="-122"/>
                <a:ea typeface="微软雅黑" pitchFamily="34" charset="-122"/>
              </a:rPr>
              <a:t>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9782744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必须</a:t>
            </a:r>
            <a:r>
              <a:rPr lang="zh-CN" altLang="en-US" sz="1600" b="1" dirty="0">
                <a:latin typeface="微软雅黑" pitchFamily="34" charset="-122"/>
                <a:ea typeface="微软雅黑" pitchFamily="34" charset="-122"/>
              </a:rPr>
              <a:t>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Tree>
    <p:extLst>
      <p:ext uri="{BB962C8B-B14F-4D97-AF65-F5344CB8AC3E}">
        <p14:creationId xmlns:p14="http://schemas.microsoft.com/office/powerpoint/2010/main" val="19133554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a:ex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a:t>
            </a:r>
            <a:r>
              <a:rPr lang="zh-CN" altLang="en-US" sz="1400" b="1" dirty="0" smtClean="0">
                <a:solidFill>
                  <a:schemeClr val="bg1"/>
                </a:solidFill>
                <a:latin typeface="微软雅黑" pitchFamily="34" charset="-122"/>
                <a:ea typeface="微软雅黑" pitchFamily="34" charset="-122"/>
              </a:rPr>
              <a:t>，应</a:t>
            </a:r>
            <a:r>
              <a:rPr lang="zh-CN" altLang="en-US" sz="1400" b="1" dirty="0">
                <a:solidFill>
                  <a:schemeClr val="bg1"/>
                </a:solidFill>
                <a:latin typeface="微软雅黑" pitchFamily="34" charset="-122"/>
                <a:ea typeface="微软雅黑" pitchFamily="34" charset="-122"/>
              </a:rPr>
              <a:t>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smtClean="0">
                <a:solidFill>
                  <a:schemeClr val="bg1"/>
                </a:solidFill>
                <a:latin typeface="微软雅黑" pitchFamily="34" charset="-122"/>
                <a:ea typeface="微软雅黑" pitchFamily="34" charset="-122"/>
              </a:rPr>
              <a:t>，以</a:t>
            </a:r>
            <a:r>
              <a:rPr lang="zh-CN" altLang="en-US" sz="1400" b="1" dirty="0">
                <a:solidFill>
                  <a:schemeClr val="bg1"/>
                </a:solidFill>
                <a:latin typeface="微软雅黑" pitchFamily="34" charset="-122"/>
                <a:ea typeface="微软雅黑" pitchFamily="34" charset="-122"/>
              </a:rPr>
              <a:t>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a:t>
                </a:r>
                <a:r>
                  <a:rPr kumimoji="1" lang="zh-CN" altLang="en-US" sz="1200" b="1" dirty="0" smtClean="0">
                    <a:solidFill>
                      <a:srgbClr val="000099"/>
                    </a:solidFill>
                    <a:latin typeface="微软雅黑" pitchFamily="34" charset="-122"/>
                    <a:ea typeface="微软雅黑" pitchFamily="34" charset="-122"/>
                  </a:rPr>
                  <a:t>开始定界符</a:t>
                </a:r>
                <a:endParaRPr kumimoji="1" lang="zh-CN" altLang="en-US" sz="1200" b="1" dirty="0">
                  <a:solidFill>
                    <a:srgbClr val="000099"/>
                  </a:solidFill>
                  <a:latin typeface="微软雅黑" pitchFamily="34" charset="-122"/>
                  <a:ea typeface="微软雅黑"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8 </a:t>
                  </a:r>
                  <a:r>
                    <a:rPr kumimoji="1" lang="zh-CN" altLang="en-US" sz="1200" b="1" dirty="0">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smtClean="0">
                <a:solidFill>
                  <a:schemeClr val="bg1"/>
                </a:solidFill>
                <a:latin typeface="微软雅黑" pitchFamily="34" charset="-122"/>
                <a:ea typeface="微软雅黑" pitchFamily="34" charset="-122"/>
              </a:rPr>
              <a:t>由硬件在</a:t>
            </a:r>
            <a:r>
              <a:rPr lang="zh-CN" altLang="en-US" sz="1300" b="1" dirty="0">
                <a:solidFill>
                  <a:schemeClr val="bg1"/>
                </a:solidFill>
                <a:latin typeface="微软雅黑" pitchFamily="34" charset="-122"/>
                <a:ea typeface="微软雅黑" pitchFamily="34" charset="-122"/>
              </a:rPr>
              <a:t>帧的前面</a:t>
            </a:r>
            <a:r>
              <a:rPr lang="zh-CN" altLang="en-US" sz="1300" b="1" dirty="0" smtClean="0">
                <a:solidFill>
                  <a:schemeClr val="bg1"/>
                </a:solidFill>
                <a:latin typeface="微软雅黑" pitchFamily="34" charset="-122"/>
                <a:ea typeface="微软雅黑" pitchFamily="34" charset="-122"/>
              </a:rPr>
              <a:t>插入 </a:t>
            </a:r>
            <a:r>
              <a:rPr lang="en-US" altLang="zh-CN" sz="1300" b="1" dirty="0">
                <a:solidFill>
                  <a:schemeClr val="bg1"/>
                </a:solidFill>
                <a:latin typeface="微软雅黑" pitchFamily="34" charset="-122"/>
                <a:ea typeface="微软雅黑" pitchFamily="34" charset="-122"/>
              </a:rPr>
              <a:t>8 </a:t>
            </a:r>
            <a:r>
              <a:rPr lang="zh-CN" altLang="en-US" sz="1300" b="1" dirty="0" smtClean="0">
                <a:solidFill>
                  <a:schemeClr val="bg1"/>
                </a:solidFill>
                <a:latin typeface="微软雅黑" pitchFamily="34" charset="-122"/>
                <a:ea typeface="微软雅黑" pitchFamily="34" charset="-122"/>
              </a:rPr>
              <a:t>字节。第一</a:t>
            </a:r>
            <a:r>
              <a:rPr lang="zh-CN" altLang="en-US" sz="1300" b="1" dirty="0">
                <a:solidFill>
                  <a:schemeClr val="bg1"/>
                </a:solidFill>
                <a:latin typeface="微软雅黑" pitchFamily="34" charset="-122"/>
                <a:ea typeface="微软雅黑" pitchFamily="34" charset="-122"/>
              </a:rPr>
              <a:t>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a:t>
            </a:r>
            <a:r>
              <a:rPr lang="zh-CN" altLang="en-US" sz="1400" b="1" dirty="0" smtClean="0">
                <a:solidFill>
                  <a:schemeClr val="bg1"/>
                </a:solidFill>
                <a:latin typeface="微软雅黑" pitchFamily="34" charset="-122"/>
                <a:ea typeface="微软雅黑" pitchFamily="34" charset="-122"/>
              </a:rPr>
              <a:t>，在</a:t>
            </a:r>
            <a:r>
              <a:rPr lang="zh-CN" altLang="en-US" sz="1400" b="1" dirty="0">
                <a:solidFill>
                  <a:schemeClr val="bg1"/>
                </a:solidFill>
                <a:latin typeface="微软雅黑" pitchFamily="34" charset="-122"/>
                <a:ea typeface="微软雅黑" pitchFamily="34" charset="-122"/>
              </a:rPr>
              <a:t>传输媒体上实际传送</a:t>
            </a:r>
            <a:r>
              <a:rPr lang="zh-CN" altLang="en-US" sz="1400" b="1" dirty="0" smtClean="0">
                <a:solidFill>
                  <a:schemeClr val="bg1"/>
                </a:solidFill>
                <a:latin typeface="微软雅黑" pitchFamily="34" charset="-122"/>
                <a:ea typeface="微软雅黑" pitchFamily="34" charset="-122"/>
              </a:rPr>
              <a:t>的要</a:t>
            </a:r>
            <a:r>
              <a:rPr lang="zh-CN" altLang="en-US" sz="1400" b="1" dirty="0">
                <a:solidFill>
                  <a:schemeClr val="bg1"/>
                </a:solidFill>
                <a:latin typeface="微软雅黑" pitchFamily="34" charset="-122"/>
                <a:ea typeface="微软雅黑" pitchFamily="34" charset="-122"/>
              </a:rPr>
              <a:t>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535339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a:t>
            </a:r>
            <a:r>
              <a:rPr lang="zh-CN" altLang="en-US" sz="2000" b="1" dirty="0">
                <a:solidFill>
                  <a:srgbClr val="FFFF00"/>
                </a:solidFill>
                <a:latin typeface="微软雅黑" pitchFamily="34" charset="-122"/>
                <a:ea typeface="微软雅黑" pitchFamily="34" charset="-122"/>
              </a:rPr>
              <a:t>丢弃</a:t>
            </a:r>
            <a:r>
              <a:rPr lang="zh-CN" altLang="en-US" sz="2000" b="1" dirty="0" smtClean="0">
                <a:solidFill>
                  <a:srgbClr val="FFFF00"/>
                </a:solidFill>
                <a:latin typeface="微软雅黑" pitchFamily="34" charset="-122"/>
                <a:ea typeface="微软雅黑" pitchFamily="34" charset="-122"/>
              </a:rPr>
              <a:t>。</a:t>
            </a:r>
            <a:endParaRPr lang="en-US" altLang="zh-CN" sz="2000" b="1" dirty="0" smtClean="0">
              <a:solidFill>
                <a:srgbClr val="FFFF00"/>
              </a:solidFill>
              <a:latin typeface="微软雅黑" pitchFamily="34" charset="-122"/>
              <a:ea typeface="微软雅黑" pitchFamily="34" charset="-122"/>
            </a:endParaRPr>
          </a:p>
          <a:p>
            <a:pPr marL="285750" indent="-285750">
              <a:lnSpc>
                <a:spcPts val="3000"/>
              </a:lnSpc>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不负责重传</a:t>
            </a:r>
            <a:r>
              <a:rPr lang="zh-CN" altLang="en-US" sz="2000" b="1" dirty="0">
                <a:solidFill>
                  <a:schemeClr val="bg1"/>
                </a:solidFill>
                <a:latin typeface="微软雅黑" pitchFamily="34" charset="-122"/>
                <a:ea typeface="微软雅黑" pitchFamily="34" charset="-122"/>
              </a:rPr>
              <a:t>丢弃的帧。 </a:t>
            </a: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无效的 </a:t>
            </a:r>
            <a:r>
              <a:rPr lang="en-US" altLang="zh-CN" sz="2000" b="1" dirty="0">
                <a:solidFill>
                  <a:srgbClr val="FFFF00"/>
                </a:solidFill>
                <a:latin typeface="微软雅黑" pitchFamily="34" charset="-122"/>
                <a:ea typeface="微软雅黑" pitchFamily="34" charset="-122"/>
              </a:rPr>
              <a:t>MAC </a:t>
            </a:r>
            <a:r>
              <a:rPr lang="zh-CN" altLang="en-US" sz="2000" b="1" dirty="0">
                <a:solidFill>
                  <a:srgbClr val="FFFF00"/>
                </a:solidFill>
                <a:latin typeface="微软雅黑" pitchFamily="34" charset="-122"/>
                <a:ea typeface="微软雅黑" pitchFamily="34" charset="-122"/>
              </a:rPr>
              <a:t>帧 </a:t>
            </a:r>
          </a:p>
        </p:txBody>
      </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IEEE 802.3 MAC </a:t>
            </a:r>
            <a:r>
              <a:rPr lang="zh-CN" altLang="en-US" sz="2000" b="1" dirty="0" smtClean="0">
                <a:solidFill>
                  <a:schemeClr val="bg1"/>
                </a:solidFill>
                <a:latin typeface="微软雅黑" pitchFamily="34" charset="-122"/>
                <a:ea typeface="微软雅黑" pitchFamily="34" charset="-122"/>
              </a:rPr>
              <a:t>与</a:t>
            </a:r>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MAC </a:t>
            </a:r>
            <a:r>
              <a:rPr lang="zh-CN" altLang="en-US" sz="2000" b="1" dirty="0" smtClean="0">
                <a:solidFill>
                  <a:schemeClr val="bg1"/>
                </a:solidFill>
                <a:latin typeface="微软雅黑" pitchFamily="34" charset="-122"/>
                <a:ea typeface="微软雅黑" pitchFamily="34" charset="-122"/>
              </a:rPr>
              <a:t>帧格式</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区别</a:t>
            </a:r>
            <a:endParaRPr lang="zh-CN" altLang="en-US" sz="2000" b="1" dirty="0">
              <a:solidFill>
                <a:schemeClr val="bg1"/>
              </a:solidFill>
              <a:latin typeface="微软雅黑" pitchFamily="34" charset="-122"/>
              <a:ea typeface="微软雅黑" pitchFamily="34" charset="-122"/>
            </a:endParaRP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itchFamily="34" charset="-122"/>
                <a:ea typeface="微软雅黑" pitchFamily="34" charset="-122"/>
              </a:rPr>
              <a:t>现在市场上流行的都是</a:t>
            </a:r>
            <a:r>
              <a:rPr lang="zh-CN" altLang="en-US" b="1" dirty="0" smtClean="0">
                <a:solidFill>
                  <a:schemeClr val="bg1"/>
                </a:solidFill>
                <a:latin typeface="微软雅黑" pitchFamily="34" charset="-122"/>
                <a:ea typeface="微软雅黑" pitchFamily="34" charset="-122"/>
              </a:rPr>
              <a:t>以太网 </a:t>
            </a:r>
            <a:r>
              <a:rPr lang="en-US" altLang="zh-CN" b="1" dirty="0" smtClean="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smtClean="0">
                <a:latin typeface="微软雅黑" pitchFamily="34" charset="-122"/>
                <a:ea typeface="微软雅黑" pitchFamily="34" charset="-122"/>
              </a:rPr>
              <a:t>长度</a:t>
            </a:r>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类型</a:t>
            </a:r>
            <a:endParaRPr kumimoji="1" lang="zh-CN" altLang="en-US" sz="1200" b="1" dirty="0">
              <a:latin typeface="微软雅黑" pitchFamily="34" charset="-122"/>
              <a:ea typeface="微软雅黑" pitchFamily="34" charset="-122"/>
            </a:endParaRP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a:t>
            </a:r>
            <a:r>
              <a:rPr lang="en-US" altLang="zh-CN" b="1" dirty="0" smtClean="0">
                <a:solidFill>
                  <a:srgbClr val="0000FF"/>
                </a:solidFill>
                <a:latin typeface="微软雅黑" panose="020B0503020204020204" pitchFamily="34" charset="-122"/>
                <a:ea typeface="微软雅黑" panose="020B0503020204020204" pitchFamily="34" charset="-122"/>
              </a:rPr>
              <a:t>MAC</a:t>
            </a:r>
            <a:r>
              <a:rPr lang="zh-CN" altLang="en-US" b="1" dirty="0">
                <a:solidFill>
                  <a:srgbClr val="0000FF"/>
                </a:solidFill>
                <a:latin typeface="微软雅黑" panose="020B0503020204020204" pitchFamily="34" charset="-122"/>
                <a:ea typeface="微软雅黑" panose="020B0503020204020204" pitchFamily="34" charset="-122"/>
              </a:rPr>
              <a:t>帧</a:t>
            </a: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smtClean="0">
                <a:solidFill>
                  <a:srgbClr val="C00000"/>
                </a:solidFill>
                <a:latin typeface="微软雅黑" panose="020B0503020204020204" pitchFamily="34" charset="-122"/>
                <a:ea typeface="微软雅黑" panose="020B0503020204020204" pitchFamily="34" charset="-122"/>
              </a:rPr>
              <a:t>大于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时，表示“类型”；</a:t>
            </a:r>
            <a:r>
              <a:rPr lang="zh-CN" altLang="en-US" sz="1400" b="1" dirty="0" smtClean="0">
                <a:solidFill>
                  <a:srgbClr val="C00000"/>
                </a:solidFill>
                <a:latin typeface="微软雅黑" panose="020B0503020204020204" pitchFamily="34" charset="-122"/>
                <a:ea typeface="微软雅黑" panose="020B0503020204020204" pitchFamily="34" charset="-122"/>
              </a:rPr>
              <a:t>小于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a:t>
            </a:r>
            <a:r>
              <a:rPr lang="zh-CN" altLang="en-US" sz="1400" b="1" dirty="0">
                <a:latin typeface="微软雅黑" panose="020B0503020204020204" pitchFamily="34" charset="-122"/>
                <a:ea typeface="微软雅黑" panose="020B0503020204020204" pitchFamily="34" charset="-122"/>
              </a:rPr>
              <a:t>表示“</a:t>
            </a:r>
            <a:r>
              <a:rPr lang="zh-CN" altLang="en-US" sz="1400" b="1" dirty="0" smtClean="0">
                <a:latin typeface="微软雅黑" panose="020B0503020204020204" pitchFamily="34" charset="-122"/>
                <a:ea typeface="微软雅黑" panose="020B0503020204020204" pitchFamily="34" charset="-122"/>
              </a:rPr>
              <a:t>长度”</a:t>
            </a:r>
            <a:r>
              <a:rPr lang="zh-CN" altLang="en-US" sz="1400" b="1" dirty="0">
                <a:latin typeface="微软雅黑" panose="020B0503020204020204" pitchFamily="34" charset="-122"/>
                <a:ea typeface="微软雅黑" panose="020B0503020204020204" pitchFamily="34" charset="-122"/>
              </a:rPr>
              <a:t>。</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Tree>
    <p:extLst>
      <p:ext uri="{BB962C8B-B14F-4D97-AF65-F5344CB8AC3E}">
        <p14:creationId xmlns:p14="http://schemas.microsoft.com/office/powerpoint/2010/main" val="34491071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a:t>
            </a:r>
            <a:r>
              <a:rPr lang="zh-CN" altLang="en-US" sz="2000" b="1" dirty="0" smtClean="0">
                <a:solidFill>
                  <a:schemeClr val="bg1"/>
                </a:solidFill>
                <a:latin typeface="微软雅黑" pitchFamily="34" charset="-122"/>
                <a:ea typeface="微软雅黑" pitchFamily="34" charset="-122"/>
              </a:rPr>
              <a:t>的</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虚拟</a:t>
            </a:r>
            <a:r>
              <a:rPr lang="zh-CN" altLang="en-US" sz="2000" b="1" dirty="0">
                <a:solidFill>
                  <a:schemeClr val="bg1"/>
                </a:solidFill>
                <a:latin typeface="微软雅黑" pitchFamily="34" charset="-122"/>
                <a:ea typeface="微软雅黑" pitchFamily="34" charset="-122"/>
              </a:rPr>
              <a:t>局域网</a:t>
            </a:r>
          </a:p>
        </p:txBody>
      </p:sp>
    </p:spTree>
    <p:extLst>
      <p:ext uri="{BB962C8B-B14F-4D97-AF65-F5344CB8AC3E}">
        <p14:creationId xmlns:p14="http://schemas.microsoft.com/office/powerpoint/2010/main" val="55480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使用光纤</a:t>
            </a:r>
            <a:r>
              <a:rPr lang="zh-CN" altLang="en-US" sz="2000" b="1" dirty="0" smtClean="0">
                <a:latin typeface="微软雅黑" pitchFamily="34" charset="-122"/>
                <a:ea typeface="微软雅黑" pitchFamily="34" charset="-122"/>
              </a:rPr>
              <a:t>扩展</a:t>
            </a:r>
            <a:endParaRPr lang="zh-CN" altLang="en-US" sz="2000" b="1" dirty="0">
              <a:latin typeface="微软雅黑" pitchFamily="34" charset="-122"/>
              <a:ea typeface="微软雅黑" pitchFamily="34" charset="-122"/>
            </a:endParaRP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itchFamily="2" charset="-122"/>
                </a:rPr>
                <a:t>主机</a:t>
              </a:r>
              <a:endParaRPr lang="zh-CN" altLang="en-US" sz="1600" b="1" dirty="0">
                <a:solidFill>
                  <a:srgbClr val="0000FF"/>
                </a:solidFill>
                <a:latin typeface="+mn-lt"/>
                <a:ea typeface="黑体" pitchFamily="2" charset="-122"/>
              </a:endParaRP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主机使用光纤和一对光纤调制解调器连接到集线器</a:t>
            </a:r>
            <a:endParaRPr lang="zh-CN" altLang="en-US"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28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三</a:t>
            </a:r>
            <a:r>
              <a:rPr lang="zh-CN" altLang="zh-CN" sz="1400" b="1" dirty="0">
                <a:latin typeface="微软雅黑" pitchFamily="34" charset="-122"/>
                <a:ea typeface="微软雅黑" pitchFamily="34" charset="-122"/>
              </a:rPr>
              <a:t>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一</a:t>
            </a:r>
            <a:r>
              <a:rPr lang="zh-CN" altLang="zh-CN" sz="1400" b="1" dirty="0">
                <a:latin typeface="微软雅黑" pitchFamily="34" charset="-122"/>
                <a:ea typeface="微软雅黑" pitchFamily="34" charset="-122"/>
              </a:rPr>
              <a:t>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一系 </a:t>
              </a:r>
              <a:endParaRPr kumimoji="1" lang="zh-CN" altLang="en-US" sz="1200" b="1" dirty="0">
                <a:solidFill>
                  <a:srgbClr val="0000CC"/>
                </a:solidFill>
                <a:latin typeface="微软雅黑" pitchFamily="34" charset="-122"/>
                <a:ea typeface="微软雅黑" pitchFamily="34" charset="-122"/>
              </a:endParaRP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二系 </a:t>
              </a:r>
              <a:endParaRPr kumimoji="1" lang="zh-CN" altLang="en-US" sz="1200" b="1" dirty="0">
                <a:solidFill>
                  <a:srgbClr val="0000CC"/>
                </a:solidFill>
                <a:latin typeface="微软雅黑" pitchFamily="34" charset="-122"/>
                <a:ea typeface="微软雅黑" pitchFamily="34" charset="-122"/>
              </a:endParaRP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三系 </a:t>
              </a:r>
              <a:endParaRPr kumimoji="1" lang="zh-CN" altLang="en-US" sz="1200" b="1" dirty="0">
                <a:solidFill>
                  <a:srgbClr val="0000CC"/>
                </a:solidFill>
                <a:latin typeface="微软雅黑" pitchFamily="34" charset="-122"/>
                <a:ea typeface="微软雅黑" pitchFamily="34" charset="-122"/>
              </a:endParaRP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使用集线器扩展</a:t>
            </a:r>
            <a:endParaRPr lang="zh-CN" altLang="en-US" sz="2000" b="1" dirty="0">
              <a:latin typeface="微软雅黑" pitchFamily="34" charset="-122"/>
              <a:ea typeface="微软雅黑"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itchFamily="34" charset="-122"/>
                <a:ea typeface="微软雅黑" pitchFamily="34" charset="-122"/>
              </a:rPr>
              <a:t>用多个集线器连成更大的</a:t>
            </a:r>
            <a:r>
              <a:rPr lang="zh-CN" altLang="en-US" b="1" dirty="0" smtClean="0">
                <a:latin typeface="微软雅黑" pitchFamily="34" charset="-122"/>
                <a:ea typeface="微软雅黑" pitchFamily="34" charset="-122"/>
              </a:rPr>
              <a:t>以太网</a:t>
            </a:r>
            <a:endParaRPr lang="zh-CN" altLang="en-US" dirty="0"/>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使原来属于不同碰撞域（冲突域）</a:t>
            </a:r>
            <a:r>
              <a:rPr lang="zh-CN" altLang="en-US" sz="2000" b="1" dirty="0" smtClean="0">
                <a:latin typeface="微软雅黑" pitchFamily="34" charset="-122"/>
                <a:ea typeface="微软雅黑" pitchFamily="34" charset="-122"/>
              </a:rPr>
              <a:t>的计算机能够</a:t>
            </a:r>
            <a:r>
              <a:rPr lang="zh-CN" altLang="en-US" sz="2000" b="1" dirty="0" smtClean="0">
                <a:solidFill>
                  <a:srgbClr val="C00000"/>
                </a:solidFill>
                <a:latin typeface="微软雅黑" pitchFamily="34" charset="-122"/>
                <a:ea typeface="微软雅黑" pitchFamily="34" charset="-122"/>
              </a:rPr>
              <a:t>跨</a:t>
            </a:r>
            <a:r>
              <a:rPr lang="zh-CN" altLang="en-US" sz="2000" b="1" dirty="0">
                <a:solidFill>
                  <a:srgbClr val="C00000"/>
                </a:solidFill>
                <a:latin typeface="微软雅黑" pitchFamily="34" charset="-122"/>
                <a:ea typeface="微软雅黑" pitchFamily="34" charset="-122"/>
              </a:rPr>
              <a:t>碰撞</a:t>
            </a:r>
            <a:r>
              <a:rPr lang="zh-CN" altLang="en-US" sz="2000" b="1" dirty="0" smtClean="0">
                <a:solidFill>
                  <a:srgbClr val="C00000"/>
                </a:solidFill>
                <a:latin typeface="微软雅黑" pitchFamily="34" charset="-122"/>
                <a:ea typeface="微软雅黑" pitchFamily="34" charset="-122"/>
              </a:rPr>
              <a:t>域通信</a:t>
            </a:r>
            <a:r>
              <a:rPr lang="zh-CN" altLang="en-US" sz="2000" b="1" dirty="0">
                <a:solidFill>
                  <a:srgbClr val="C00000"/>
                </a:solidFill>
                <a:latin typeface="微软雅黑" pitchFamily="34" charset="-122"/>
                <a:ea typeface="微软雅黑" pitchFamily="34" charset="-122"/>
              </a:rPr>
              <a:t>。</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a:t>
            </a:r>
            <a:r>
              <a:rPr lang="zh-CN" altLang="en-US" sz="2000" b="1" dirty="0" smtClean="0">
                <a:latin typeface="微软雅黑" pitchFamily="34" charset="-122"/>
                <a:ea typeface="微软雅黑" pitchFamily="34" charset="-122"/>
              </a:rPr>
              <a:t>，总</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吞吐量未</a:t>
            </a:r>
            <a:r>
              <a:rPr lang="zh-CN" altLang="en-US" sz="2000" b="1" dirty="0">
                <a:latin typeface="微软雅黑" pitchFamily="34" charset="-122"/>
                <a:ea typeface="微软雅黑" pitchFamily="34" charset="-122"/>
              </a:rPr>
              <a:t>提高。</a:t>
            </a:r>
          </a:p>
          <a:p>
            <a:pPr marL="633413"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如果使用</a:t>
            </a:r>
            <a:r>
              <a:rPr lang="zh-CN" altLang="en-US" sz="2000" b="1" dirty="0">
                <a:latin typeface="微软雅黑" pitchFamily="34" charset="-122"/>
                <a:ea typeface="微软雅黑" pitchFamily="34" charset="-122"/>
              </a:rPr>
              <a:t>不同的以太网技术（如数据率不同），那么就不能用集线器将它们互连起来。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a:t>
            </a:r>
            <a:r>
              <a:rPr lang="zh-CN" altLang="en-US" sz="2000" b="1" dirty="0" smtClean="0">
                <a:solidFill>
                  <a:schemeClr val="bg1"/>
                </a:solidFill>
                <a:latin typeface="微软雅黑" pitchFamily="34" charset="-122"/>
                <a:ea typeface="微软雅黑" pitchFamily="34" charset="-122"/>
              </a:rPr>
              <a:t>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a:t>
            </a:r>
            <a:r>
              <a:rPr lang="zh-CN" altLang="en-US" sz="2000" b="1" dirty="0">
                <a:solidFill>
                  <a:srgbClr val="C00000"/>
                </a:solidFill>
                <a:latin typeface="微软雅黑" pitchFamily="34" charset="-122"/>
                <a:ea typeface="微软雅黑" pitchFamily="34" charset="-122"/>
              </a:rPr>
              <a:t>域</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collision domain</a:t>
            </a: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冲突域</a:t>
            </a:r>
            <a:r>
              <a:rPr lang="zh-CN" altLang="en-US" sz="2000" b="1" dirty="0" smtClean="0">
                <a:solidFill>
                  <a:srgbClr val="C00000"/>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指</a:t>
            </a:r>
            <a:r>
              <a:rPr lang="zh-CN" altLang="en-US" sz="2000" b="1" dirty="0">
                <a:latin typeface="微软雅黑" pitchFamily="34" charset="-122"/>
                <a:ea typeface="微软雅黑" pitchFamily="34" charset="-122"/>
              </a:rPr>
              <a:t>网络中一个站点发出的帧会与其他站点发出的帧产生碰撞或冲突的那部分网络</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碰撞域越大，发生碰撞的概率越</a:t>
            </a:r>
            <a:r>
              <a:rPr lang="zh-CN" altLang="en-US" sz="2000" b="1" dirty="0" smtClean="0">
                <a:solidFill>
                  <a:srgbClr val="0000FF"/>
                </a:solidFill>
                <a:latin typeface="微软雅黑" pitchFamily="34" charset="-122"/>
                <a:ea typeface="微软雅黑" pitchFamily="34" charset="-122"/>
              </a:rPr>
              <a:t>高。</a:t>
            </a:r>
            <a:endParaRPr lang="zh-CN" altLang="en-US" sz="2000" b="1" dirty="0">
              <a:solidFill>
                <a:srgbClr val="0000FF"/>
              </a:solidFill>
              <a:latin typeface="微软雅黑" pitchFamily="34" charset="-122"/>
              <a:ea typeface="微软雅黑" pitchFamily="34" charset="-122"/>
            </a:endParaRP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19914362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更为常用。早期</a:t>
            </a: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网桥</a:t>
            </a:r>
            <a:r>
              <a:rPr lang="zh-CN" altLang="en-US" sz="2000" b="1" dirty="0">
                <a:latin typeface="微软雅黑" pitchFamily="34" charset="-122"/>
                <a:ea typeface="微软雅黑" pitchFamily="34" charset="-122"/>
              </a:rPr>
              <a:t>，现在使用以太网</a:t>
            </a:r>
            <a:r>
              <a:rPr lang="zh-CN" altLang="en-US" sz="2000" b="1" dirty="0">
                <a:solidFill>
                  <a:srgbClr val="C00000"/>
                </a:solidFill>
                <a:latin typeface="微软雅黑" pitchFamily="34" charset="-122"/>
                <a:ea typeface="微软雅黑" pitchFamily="34" charset="-122"/>
              </a:rPr>
              <a:t>交换机。</a:t>
            </a: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a:t>
            </a:r>
            <a:r>
              <a:rPr lang="zh-CN" altLang="en-US" sz="2400" b="1" dirty="0" smtClean="0">
                <a:solidFill>
                  <a:schemeClr val="bg1"/>
                </a:solidFill>
                <a:latin typeface="微软雅黑" pitchFamily="34" charset="-122"/>
                <a:ea typeface="微软雅黑" pitchFamily="34" charset="-122"/>
              </a:rPr>
              <a:t>以太网</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26011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4987</TotalTime>
  <Words>9605</Words>
  <Application>Microsoft Office PowerPoint</Application>
  <PresentationFormat>全屏显示(16:9)</PresentationFormat>
  <Paragraphs>2029</Paragraphs>
  <Slides>151</Slides>
  <Notes>26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151</vt:i4>
      </vt:variant>
    </vt:vector>
  </HeadingPairs>
  <TitlesOfParts>
    <vt:vector size="162" baseType="lpstr">
      <vt:lpstr>Arial Rounded MT Bold</vt:lpstr>
      <vt:lpstr>Arial</vt:lpstr>
      <vt:lpstr>Times New Roman</vt:lpstr>
      <vt:lpstr>宋体</vt:lpstr>
      <vt:lpstr>Symbol</vt:lpstr>
      <vt:lpstr>黑体</vt:lpstr>
      <vt:lpstr>Calibri</vt:lpstr>
      <vt:lpstr>Wingdings</vt:lpstr>
      <vt:lpstr>微软雅黑</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郭松涛</cp:lastModifiedBy>
  <cp:revision>600</cp:revision>
  <dcterms:created xsi:type="dcterms:W3CDTF">2018-07-18T08:51:30Z</dcterms:created>
  <dcterms:modified xsi:type="dcterms:W3CDTF">2022-09-19T04:22:35Z</dcterms:modified>
</cp:coreProperties>
</file>