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706" r:id="rId2"/>
  </p:sldMasterIdLst>
  <p:notesMasterIdLst>
    <p:notesMasterId r:id="rId33"/>
  </p:notesMasterIdLst>
  <p:sldIdLst>
    <p:sldId id="319" r:id="rId3"/>
    <p:sldId id="323" r:id="rId4"/>
    <p:sldId id="367" r:id="rId5"/>
    <p:sldId id="328" r:id="rId6"/>
    <p:sldId id="330" r:id="rId7"/>
    <p:sldId id="331" r:id="rId8"/>
    <p:sldId id="332" r:id="rId9"/>
    <p:sldId id="333" r:id="rId10"/>
    <p:sldId id="334" r:id="rId11"/>
    <p:sldId id="335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68" r:id="rId31"/>
    <p:sldId id="364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8B16F"/>
    <a:srgbClr val="80A08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5893" autoAdjust="0"/>
  </p:normalViewPr>
  <p:slideViewPr>
    <p:cSldViewPr snapToGrid="0">
      <p:cViewPr varScale="1">
        <p:scale>
          <a:sx n="75" d="100"/>
          <a:sy n="75" d="100"/>
        </p:scale>
        <p:origin x="164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33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AA7B139-215B-4EB5-B69E-95EDB865ACF9}" type="datetimeFigureOut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57BFFEE-F989-4261-AF5A-F66C79E99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3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5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1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6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6E698-7664-4DBC-9E6C-41C2B9120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2B1A8-DD79-4346-ACD1-2F2B7971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9263D-A62A-4B08-BDA5-B79A85479A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BEA69-D2BB-4D18-9300-10525E6FCE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C3AF9-C1F6-46BE-B635-42FBE86EBD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6EC9A-3181-452E-A9A9-7818C4F590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B2917-3BBF-4AC1-9F63-7FCD59A430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AC2AB-9A33-4EA6-B3DB-CBD0DF3426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2FCAF-CD57-4A9D-B461-F8961D8919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C270F-36C1-4FB1-8BD6-FB0BDE1D3B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228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33DF95-82FC-483B-BDFF-2D76587B82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497737" y="2466227"/>
            <a:ext cx="8024812" cy="16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4000" b="1" kern="0">
                <a:latin typeface="黑体" panose="02010609060101010101" pitchFamily="49" charset="-122"/>
                <a:ea typeface="黑体" panose="02010609060101010101" pitchFamily="49" charset="-122"/>
              </a:rPr>
              <a:t>消息</a:t>
            </a:r>
            <a:r>
              <a:rPr lang="zh-CN" altLang="en-US" sz="40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鉴别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866" y="1373121"/>
            <a:ext cx="7772400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（</a:t>
            </a:r>
            <a:r>
              <a:rPr lang="en-US" altLang="zh-CN" sz="2400" dirty="0">
                <a:solidFill>
                  <a:schemeClr val="hlink"/>
                </a:solidFill>
              </a:rPr>
              <a:t>1</a:t>
            </a:r>
            <a:r>
              <a:rPr lang="zh-CN" altLang="en-US" sz="2400" dirty="0">
                <a:solidFill>
                  <a:schemeClr val="hlink"/>
                </a:solidFill>
              </a:rPr>
              <a:t>）基于消息加密的</a:t>
            </a:r>
            <a:r>
              <a:rPr lang="en-US" altLang="zh-CN" sz="2400" dirty="0">
                <a:solidFill>
                  <a:schemeClr val="hlink"/>
                </a:solidFill>
              </a:rPr>
              <a:t>MAC</a:t>
            </a:r>
            <a:r>
              <a:rPr lang="zh-CN" altLang="en-US" sz="2400" dirty="0">
                <a:solidFill>
                  <a:schemeClr val="hlink"/>
                </a:solidFill>
              </a:rPr>
              <a:t>鉴别方法</a:t>
            </a:r>
          </a:p>
        </p:txBody>
      </p:sp>
      <p:sp>
        <p:nvSpPr>
          <p:cNvPr id="19502" name="Rectangle 9"/>
          <p:cNvSpPr>
            <a:spLocks noChangeArrowheads="1"/>
          </p:cNvSpPr>
          <p:nvPr/>
        </p:nvSpPr>
        <p:spPr bwMode="auto">
          <a:xfrm>
            <a:off x="1279380" y="2011041"/>
            <a:ext cx="582930" cy="11597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+mn-ea"/>
                <a:ea typeface="+mn-ea"/>
              </a:rPr>
              <a:t>消息</a:t>
            </a:r>
          </a:p>
        </p:txBody>
      </p:sp>
      <p:sp>
        <p:nvSpPr>
          <p:cNvPr id="19500" name="Oval 12"/>
          <p:cNvSpPr>
            <a:spLocks noChangeArrowheads="1"/>
          </p:cNvSpPr>
          <p:nvPr/>
        </p:nvSpPr>
        <p:spPr bwMode="auto">
          <a:xfrm>
            <a:off x="1088384" y="3817276"/>
            <a:ext cx="971550" cy="96643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+mn-ea"/>
                <a:ea typeface="+mn-ea"/>
              </a:rPr>
              <a:t>加密算法</a:t>
            </a:r>
          </a:p>
        </p:txBody>
      </p:sp>
      <p:sp>
        <p:nvSpPr>
          <p:cNvPr id="19495" name="Line 14"/>
          <p:cNvSpPr>
            <a:spLocks noChangeShapeType="1"/>
          </p:cNvSpPr>
          <p:nvPr/>
        </p:nvSpPr>
        <p:spPr bwMode="auto">
          <a:xfrm>
            <a:off x="1570845" y="3170767"/>
            <a:ext cx="0" cy="579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496" name="Line 15"/>
          <p:cNvSpPr>
            <a:spLocks noChangeShapeType="1"/>
          </p:cNvSpPr>
          <p:nvPr/>
        </p:nvSpPr>
        <p:spPr bwMode="auto">
          <a:xfrm>
            <a:off x="340215" y="4274738"/>
            <a:ext cx="7340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497" name="Rectangle 16"/>
          <p:cNvSpPr>
            <a:spLocks noChangeArrowheads="1"/>
          </p:cNvSpPr>
          <p:nvPr/>
        </p:nvSpPr>
        <p:spPr bwMode="auto">
          <a:xfrm>
            <a:off x="340215" y="3832406"/>
            <a:ext cx="582930" cy="5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0" dirty="0">
                <a:latin typeface="+mn-ea"/>
                <a:ea typeface="+mn-ea"/>
              </a:rPr>
              <a:t>K</a:t>
            </a:r>
          </a:p>
        </p:txBody>
      </p:sp>
      <p:sp>
        <p:nvSpPr>
          <p:cNvPr id="19498" name="Line 17"/>
          <p:cNvSpPr>
            <a:spLocks noChangeShapeType="1"/>
          </p:cNvSpPr>
          <p:nvPr/>
        </p:nvSpPr>
        <p:spPr bwMode="auto">
          <a:xfrm>
            <a:off x="2056620" y="4274738"/>
            <a:ext cx="58293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499" name="Rectangle 18"/>
          <p:cNvSpPr>
            <a:spLocks noChangeArrowheads="1"/>
          </p:cNvSpPr>
          <p:nvPr/>
        </p:nvSpPr>
        <p:spPr bwMode="auto">
          <a:xfrm>
            <a:off x="2704320" y="3750631"/>
            <a:ext cx="550545" cy="114485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0" dirty="0">
                <a:latin typeface="+mn-ea"/>
                <a:ea typeface="+mn-ea"/>
              </a:rPr>
              <a:t>MAC</a:t>
            </a:r>
          </a:p>
        </p:txBody>
      </p:sp>
      <p:sp>
        <p:nvSpPr>
          <p:cNvPr id="19491" name="Rectangle 21"/>
          <p:cNvSpPr>
            <a:spLocks noChangeArrowheads="1"/>
          </p:cNvSpPr>
          <p:nvPr/>
        </p:nvSpPr>
        <p:spPr bwMode="auto">
          <a:xfrm>
            <a:off x="3805410" y="2011041"/>
            <a:ext cx="582930" cy="11597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+mn-ea"/>
                <a:ea typeface="+mn-ea"/>
              </a:rPr>
              <a:t>消息</a:t>
            </a:r>
          </a:p>
        </p:txBody>
      </p:sp>
      <p:sp>
        <p:nvSpPr>
          <p:cNvPr id="19490" name="Rectangle 23"/>
          <p:cNvSpPr>
            <a:spLocks noChangeArrowheads="1"/>
          </p:cNvSpPr>
          <p:nvPr/>
        </p:nvSpPr>
        <p:spPr bwMode="auto">
          <a:xfrm>
            <a:off x="3805410" y="3170767"/>
            <a:ext cx="582930" cy="114485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0" dirty="0">
                <a:latin typeface="+mn-ea"/>
                <a:ea typeface="+mn-ea"/>
              </a:rPr>
              <a:t>MAC</a:t>
            </a:r>
          </a:p>
        </p:txBody>
      </p:sp>
      <p:sp>
        <p:nvSpPr>
          <p:cNvPr id="19487" name="AutoShape 24"/>
          <p:cNvSpPr>
            <a:spLocks noChangeArrowheads="1"/>
          </p:cNvSpPr>
          <p:nvPr/>
        </p:nvSpPr>
        <p:spPr bwMode="auto">
          <a:xfrm>
            <a:off x="2053382" y="2397616"/>
            <a:ext cx="1360170" cy="281259"/>
          </a:xfrm>
          <a:prstGeom prst="rightArrow">
            <a:avLst>
              <a:gd name="adj1" fmla="val 50000"/>
              <a:gd name="adj2" fmla="val 1387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9488" name="AutoShape 25"/>
          <p:cNvSpPr>
            <a:spLocks noChangeArrowheads="1"/>
          </p:cNvSpPr>
          <p:nvPr/>
        </p:nvSpPr>
        <p:spPr bwMode="auto">
          <a:xfrm>
            <a:off x="3352020" y="3869577"/>
            <a:ext cx="388620" cy="281259"/>
          </a:xfrm>
          <a:prstGeom prst="rightArrow">
            <a:avLst>
              <a:gd name="adj1" fmla="val 50000"/>
              <a:gd name="adj2" fmla="val 3964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9483" name="Rectangle 30"/>
          <p:cNvSpPr>
            <a:spLocks noChangeArrowheads="1"/>
          </p:cNvSpPr>
          <p:nvPr/>
        </p:nvSpPr>
        <p:spPr bwMode="auto">
          <a:xfrm>
            <a:off x="5748510" y="2011041"/>
            <a:ext cx="582930" cy="11597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+mn-ea"/>
                <a:ea typeface="+mn-ea"/>
              </a:rPr>
              <a:t>消息</a:t>
            </a:r>
          </a:p>
        </p:txBody>
      </p:sp>
      <p:sp>
        <p:nvSpPr>
          <p:cNvPr id="19482" name="Rectangle 32"/>
          <p:cNvSpPr>
            <a:spLocks noChangeArrowheads="1"/>
          </p:cNvSpPr>
          <p:nvPr/>
        </p:nvSpPr>
        <p:spPr bwMode="auto">
          <a:xfrm>
            <a:off x="5748510" y="3170767"/>
            <a:ext cx="582930" cy="114485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0">
                <a:latin typeface="+mn-ea"/>
                <a:ea typeface="+mn-ea"/>
              </a:rPr>
              <a:t>MAC</a:t>
            </a:r>
          </a:p>
        </p:txBody>
      </p:sp>
      <p:sp>
        <p:nvSpPr>
          <p:cNvPr id="19480" name="AutoShape 33"/>
          <p:cNvSpPr>
            <a:spLocks/>
          </p:cNvSpPr>
          <p:nvPr/>
        </p:nvSpPr>
        <p:spPr bwMode="auto">
          <a:xfrm>
            <a:off x="6477173" y="2029626"/>
            <a:ext cx="194310" cy="1159727"/>
          </a:xfrm>
          <a:prstGeom prst="rightBrace">
            <a:avLst>
              <a:gd name="adj1" fmla="val 433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9477" name="Oval 37"/>
          <p:cNvSpPr>
            <a:spLocks noChangeArrowheads="1"/>
          </p:cNvSpPr>
          <p:nvPr/>
        </p:nvSpPr>
        <p:spPr bwMode="auto">
          <a:xfrm>
            <a:off x="7124873" y="1918114"/>
            <a:ext cx="971550" cy="96643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+mn-ea"/>
                <a:ea typeface="+mn-ea"/>
              </a:rPr>
              <a:t>解密算法</a:t>
            </a:r>
          </a:p>
        </p:txBody>
      </p:sp>
      <p:sp>
        <p:nvSpPr>
          <p:cNvPr id="19475" name="Line 39"/>
          <p:cNvSpPr>
            <a:spLocks noChangeShapeType="1"/>
          </p:cNvSpPr>
          <p:nvPr/>
        </p:nvSpPr>
        <p:spPr bwMode="auto">
          <a:xfrm>
            <a:off x="7623152" y="1275060"/>
            <a:ext cx="0" cy="6046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476" name="Rectangle 40"/>
          <p:cNvSpPr>
            <a:spLocks noChangeArrowheads="1"/>
          </p:cNvSpPr>
          <p:nvPr/>
        </p:nvSpPr>
        <p:spPr bwMode="auto">
          <a:xfrm>
            <a:off x="7400146" y="1237889"/>
            <a:ext cx="582930" cy="57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0" dirty="0">
                <a:latin typeface="+mn-ea"/>
                <a:ea typeface="+mn-ea"/>
              </a:rPr>
              <a:t>K</a:t>
            </a:r>
          </a:p>
        </p:txBody>
      </p:sp>
      <p:sp>
        <p:nvSpPr>
          <p:cNvPr id="19471" name="Line 41"/>
          <p:cNvSpPr>
            <a:spLocks noChangeShapeType="1"/>
          </p:cNvSpPr>
          <p:nvPr/>
        </p:nvSpPr>
        <p:spPr bwMode="auto">
          <a:xfrm>
            <a:off x="6720060" y="2605772"/>
            <a:ext cx="3789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472" name="Line 42"/>
          <p:cNvSpPr>
            <a:spLocks noChangeShapeType="1"/>
          </p:cNvSpPr>
          <p:nvPr/>
        </p:nvSpPr>
        <p:spPr bwMode="auto">
          <a:xfrm>
            <a:off x="7626840" y="2925440"/>
            <a:ext cx="0" cy="2453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473" name="Rectangle 43"/>
          <p:cNvSpPr>
            <a:spLocks noChangeArrowheads="1"/>
          </p:cNvSpPr>
          <p:nvPr/>
        </p:nvSpPr>
        <p:spPr bwMode="auto">
          <a:xfrm>
            <a:off x="7367760" y="3170767"/>
            <a:ext cx="550545" cy="114485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0">
                <a:latin typeface="+mn-ea"/>
                <a:ea typeface="+mn-ea"/>
              </a:rPr>
              <a:t>MAC</a:t>
            </a:r>
          </a:p>
        </p:txBody>
      </p:sp>
      <p:sp>
        <p:nvSpPr>
          <p:cNvPr id="19468" name="AutoShape 45"/>
          <p:cNvSpPr>
            <a:spLocks noChangeArrowheads="1"/>
          </p:cNvSpPr>
          <p:nvPr/>
        </p:nvSpPr>
        <p:spPr bwMode="auto">
          <a:xfrm>
            <a:off x="6396211" y="3750631"/>
            <a:ext cx="917575" cy="281259"/>
          </a:xfrm>
          <a:prstGeom prst="leftRightArrow">
            <a:avLst>
              <a:gd name="adj1" fmla="val 50000"/>
              <a:gd name="adj2" fmla="val 7489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9469" name="Rectangle 46"/>
          <p:cNvSpPr>
            <a:spLocks noChangeArrowheads="1"/>
          </p:cNvSpPr>
          <p:nvPr/>
        </p:nvSpPr>
        <p:spPr bwMode="auto">
          <a:xfrm>
            <a:off x="6602752" y="3413062"/>
            <a:ext cx="711034" cy="57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 dirty="0">
                <a:latin typeface="+mn-ea"/>
                <a:ea typeface="+mn-ea"/>
              </a:rPr>
              <a:t>对比</a:t>
            </a:r>
          </a:p>
        </p:txBody>
      </p:sp>
      <p:sp>
        <p:nvSpPr>
          <p:cNvPr id="19463" name="Line 48"/>
          <p:cNvSpPr>
            <a:spLocks noChangeShapeType="1"/>
          </p:cNvSpPr>
          <p:nvPr/>
        </p:nvSpPr>
        <p:spPr bwMode="auto">
          <a:xfrm>
            <a:off x="4679805" y="3148464"/>
            <a:ext cx="971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464" name="Rectangle 49"/>
          <p:cNvSpPr>
            <a:spLocks noChangeArrowheads="1"/>
          </p:cNvSpPr>
          <p:nvPr/>
        </p:nvSpPr>
        <p:spPr bwMode="auto">
          <a:xfrm>
            <a:off x="4760767" y="2678875"/>
            <a:ext cx="761049" cy="31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 dirty="0">
                <a:latin typeface="+mn-ea"/>
                <a:ea typeface="+mn-ea"/>
              </a:rPr>
              <a:t>发送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631680" y="5054053"/>
            <a:ext cx="8305800" cy="1437299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kern="0" dirty="0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该方法的不足</a:t>
            </a:r>
            <a:r>
              <a:rPr lang="zh-CN" altLang="en-US" sz="2000" b="1" kern="0" dirty="0">
                <a:solidFill>
                  <a:schemeClr val="hlink"/>
                </a:solidFill>
                <a:latin typeface="宋体" panose="02010600030101010101" pitchFamily="2" charset="-122"/>
              </a:rPr>
              <a:t>之处：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传输量大：对大多数加密算法，密文的大小与明文相等。因此使用</a:t>
            </a:r>
            <a:r>
              <a:rPr lang="en-US" altLang="zh-CN" sz="1800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en-US" sz="1800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实际传输的数据是明文大小的</a:t>
            </a:r>
            <a:r>
              <a:rPr lang="en-US" altLang="zh-CN" sz="1800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倍。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latin typeface="宋体" panose="02010600030101010101" pitchFamily="2" charset="-122"/>
              </a:rPr>
              <a:t>不能防止重放攻击、接收方伪造攻击</a:t>
            </a:r>
          </a:p>
        </p:txBody>
      </p:sp>
    </p:spTree>
    <p:extLst>
      <p:ext uri="{BB962C8B-B14F-4D97-AF65-F5344CB8AC3E}">
        <p14:creationId xmlns:p14="http://schemas.microsoft.com/office/powerpoint/2010/main" val="383528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4"/>
          <p:cNvGrpSpPr>
            <a:grpSpLocks/>
          </p:cNvGrpSpPr>
          <p:nvPr/>
        </p:nvGrpSpPr>
        <p:grpSpPr bwMode="auto">
          <a:xfrm>
            <a:off x="1447800" y="2048814"/>
            <a:ext cx="6172200" cy="3886200"/>
            <a:chOff x="2373" y="3468"/>
            <a:chExt cx="7127" cy="3861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2373" y="3468"/>
              <a:ext cx="3237" cy="3861"/>
              <a:chOff x="2373" y="3468"/>
              <a:chExt cx="3237" cy="3861"/>
            </a:xfrm>
          </p:grpSpPr>
          <p:grpSp>
            <p:nvGrpSpPr>
              <p:cNvPr id="21543" name="Group 6"/>
              <p:cNvGrpSpPr>
                <a:grpSpLocks/>
              </p:cNvGrpSpPr>
              <p:nvPr/>
            </p:nvGrpSpPr>
            <p:grpSpPr bwMode="auto">
              <a:xfrm>
                <a:off x="2373" y="3468"/>
                <a:ext cx="555" cy="1520"/>
                <a:chOff x="2700" y="3468"/>
                <a:chExt cx="555" cy="1520"/>
              </a:xfrm>
            </p:grpSpPr>
            <p:sp>
              <p:nvSpPr>
                <p:cNvPr id="21570" name="Rectangle 7"/>
                <p:cNvSpPr>
                  <a:spLocks noChangeArrowheads="1"/>
                </p:cNvSpPr>
                <p:nvPr/>
              </p:nvSpPr>
              <p:spPr bwMode="auto">
                <a:xfrm>
                  <a:off x="2700" y="3468"/>
                  <a:ext cx="540" cy="15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6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71" name="Rectangle 8"/>
                <p:cNvSpPr>
                  <a:spLocks noChangeArrowheads="1"/>
                </p:cNvSpPr>
                <p:nvPr/>
              </p:nvSpPr>
              <p:spPr bwMode="auto">
                <a:xfrm>
                  <a:off x="2715" y="3957"/>
                  <a:ext cx="540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0" dirty="0">
                      <a:latin typeface="Times New Roman" panose="02020603050405020304" pitchFamily="18" charset="0"/>
                    </a:rPr>
                    <a:t>M</a:t>
                  </a:r>
                </a:p>
              </p:txBody>
            </p:sp>
          </p:grpSp>
          <p:grpSp>
            <p:nvGrpSpPr>
              <p:cNvPr id="21544" name="Group 9"/>
              <p:cNvGrpSpPr>
                <a:grpSpLocks/>
              </p:cNvGrpSpPr>
              <p:nvPr/>
            </p:nvGrpSpPr>
            <p:grpSpPr bwMode="auto">
              <a:xfrm>
                <a:off x="2373" y="5300"/>
                <a:ext cx="570" cy="567"/>
                <a:chOff x="2700" y="4872"/>
                <a:chExt cx="570" cy="567"/>
              </a:xfrm>
            </p:grpSpPr>
            <p:sp>
              <p:nvSpPr>
                <p:cNvPr id="21568" name="Oval 10"/>
                <p:cNvSpPr>
                  <a:spLocks noChangeArrowheads="1"/>
                </p:cNvSpPr>
                <p:nvPr/>
              </p:nvSpPr>
              <p:spPr bwMode="auto">
                <a:xfrm>
                  <a:off x="2700" y="4872"/>
                  <a:ext cx="567" cy="56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 dirty="0"/>
                </a:p>
              </p:txBody>
            </p:sp>
            <p:sp>
              <p:nvSpPr>
                <p:cNvPr id="21569" name="Rectangle 11"/>
                <p:cNvSpPr>
                  <a:spLocks noChangeArrowheads="1"/>
                </p:cNvSpPr>
                <p:nvPr/>
              </p:nvSpPr>
              <p:spPr bwMode="auto">
                <a:xfrm>
                  <a:off x="2730" y="4968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0" dirty="0"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</p:grpSp>
          <p:sp>
            <p:nvSpPr>
              <p:cNvPr id="21545" name="Line 12"/>
              <p:cNvSpPr>
                <a:spLocks noChangeShapeType="1"/>
              </p:cNvSpPr>
              <p:nvPr/>
            </p:nvSpPr>
            <p:spPr bwMode="auto">
              <a:xfrm>
                <a:off x="2628" y="498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6" name="Line 13"/>
              <p:cNvSpPr>
                <a:spLocks noChangeShapeType="1"/>
              </p:cNvSpPr>
              <p:nvPr/>
            </p:nvSpPr>
            <p:spPr bwMode="auto">
              <a:xfrm>
                <a:off x="2628" y="5880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47" name="Group 14"/>
              <p:cNvGrpSpPr>
                <a:grpSpLocks/>
              </p:cNvGrpSpPr>
              <p:nvPr/>
            </p:nvGrpSpPr>
            <p:grpSpPr bwMode="auto">
              <a:xfrm>
                <a:off x="2373" y="6192"/>
                <a:ext cx="680" cy="669"/>
                <a:chOff x="3030" y="6432"/>
                <a:chExt cx="680" cy="513"/>
              </a:xfrm>
            </p:grpSpPr>
            <p:sp>
              <p:nvSpPr>
                <p:cNvPr id="21566" name="Rectangle 15" descr="5%"/>
                <p:cNvSpPr>
                  <a:spLocks noChangeArrowheads="1"/>
                </p:cNvSpPr>
                <p:nvPr/>
              </p:nvSpPr>
              <p:spPr bwMode="auto">
                <a:xfrm>
                  <a:off x="3060" y="6432"/>
                  <a:ext cx="567" cy="468"/>
                </a:xfrm>
                <a:prstGeom prst="rect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7" name="Rectangle 16"/>
                <p:cNvSpPr>
                  <a:spLocks noChangeArrowheads="1"/>
                </p:cNvSpPr>
                <p:nvPr/>
              </p:nvSpPr>
              <p:spPr bwMode="auto">
                <a:xfrm>
                  <a:off x="3030" y="6477"/>
                  <a:ext cx="6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0">
                      <a:latin typeface="Times New Roman" panose="02020603050405020304" pitchFamily="18" charset="0"/>
                    </a:rPr>
                    <a:t>MD</a:t>
                  </a:r>
                </a:p>
              </p:txBody>
            </p:sp>
          </p:grpSp>
          <p:grpSp>
            <p:nvGrpSpPr>
              <p:cNvPr id="21548" name="Group 17"/>
              <p:cNvGrpSpPr>
                <a:grpSpLocks/>
              </p:cNvGrpSpPr>
              <p:nvPr/>
            </p:nvGrpSpPr>
            <p:grpSpPr bwMode="auto">
              <a:xfrm>
                <a:off x="3018" y="5684"/>
                <a:ext cx="1335" cy="864"/>
                <a:chOff x="3345" y="5256"/>
                <a:chExt cx="1335" cy="864"/>
              </a:xfrm>
            </p:grpSpPr>
            <p:sp>
              <p:nvSpPr>
                <p:cNvPr id="21561" name="Oval 18"/>
                <p:cNvSpPr>
                  <a:spLocks noChangeArrowheads="1"/>
                </p:cNvSpPr>
                <p:nvPr/>
              </p:nvSpPr>
              <p:spPr bwMode="auto">
                <a:xfrm>
                  <a:off x="3737" y="5837"/>
                  <a:ext cx="283" cy="28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2" name="Line 19"/>
                <p:cNvSpPr>
                  <a:spLocks noChangeShapeType="1"/>
                </p:cNvSpPr>
                <p:nvPr/>
              </p:nvSpPr>
              <p:spPr bwMode="auto">
                <a:xfrm>
                  <a:off x="3345" y="5979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3" name="Line 20"/>
                <p:cNvSpPr>
                  <a:spLocks noChangeShapeType="1"/>
                </p:cNvSpPr>
                <p:nvPr/>
              </p:nvSpPr>
              <p:spPr bwMode="auto">
                <a:xfrm>
                  <a:off x="3870" y="5256"/>
                  <a:ext cx="0" cy="5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4" name="Line 21"/>
                <p:cNvSpPr>
                  <a:spLocks noChangeShapeType="1"/>
                </p:cNvSpPr>
                <p:nvPr/>
              </p:nvSpPr>
              <p:spPr bwMode="auto">
                <a:xfrm>
                  <a:off x="4020" y="5979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5" name="Rectangle 22"/>
                <p:cNvSpPr>
                  <a:spLocks noChangeArrowheads="1"/>
                </p:cNvSpPr>
                <p:nvPr/>
              </p:nvSpPr>
              <p:spPr bwMode="auto">
                <a:xfrm>
                  <a:off x="3795" y="5259"/>
                  <a:ext cx="885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600" b="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</p:grpSp>
          <p:grpSp>
            <p:nvGrpSpPr>
              <p:cNvPr id="21549" name="Group 23"/>
              <p:cNvGrpSpPr>
                <a:grpSpLocks/>
              </p:cNvGrpSpPr>
              <p:nvPr/>
            </p:nvGrpSpPr>
            <p:grpSpPr bwMode="auto">
              <a:xfrm>
                <a:off x="4157" y="6081"/>
                <a:ext cx="556" cy="1248"/>
                <a:chOff x="5760" y="5859"/>
                <a:chExt cx="556" cy="1248"/>
              </a:xfrm>
            </p:grpSpPr>
            <p:sp>
              <p:nvSpPr>
                <p:cNvPr id="21559" name="Rectangle 24"/>
                <p:cNvSpPr>
                  <a:spLocks noChangeArrowheads="1"/>
                </p:cNvSpPr>
                <p:nvPr/>
              </p:nvSpPr>
              <p:spPr bwMode="auto">
                <a:xfrm>
                  <a:off x="5760" y="5919"/>
                  <a:ext cx="556" cy="66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60" name="Rectangle 25"/>
                <p:cNvSpPr>
                  <a:spLocks noChangeArrowheads="1"/>
                </p:cNvSpPr>
                <p:nvPr/>
              </p:nvSpPr>
              <p:spPr bwMode="auto">
                <a:xfrm>
                  <a:off x="5831" y="5859"/>
                  <a:ext cx="454" cy="1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0">
                      <a:latin typeface="Times New Roman" panose="02020603050405020304" pitchFamily="18" charset="0"/>
                    </a:rPr>
                    <a:t>MAC</a:t>
                  </a:r>
                </a:p>
              </p:txBody>
            </p:sp>
          </p:grpSp>
          <p:sp>
            <p:nvSpPr>
              <p:cNvPr id="21550" name="AutoShape 26"/>
              <p:cNvSpPr>
                <a:spLocks noChangeArrowheads="1"/>
              </p:cNvSpPr>
              <p:nvPr/>
            </p:nvSpPr>
            <p:spPr bwMode="auto">
              <a:xfrm>
                <a:off x="3270" y="4092"/>
                <a:ext cx="1260" cy="227"/>
              </a:xfrm>
              <a:prstGeom prst="rightArrow">
                <a:avLst>
                  <a:gd name="adj1" fmla="val 50000"/>
                  <a:gd name="adj2" fmla="val 1387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51" name="AutoShape 27"/>
              <p:cNvSpPr>
                <a:spLocks noChangeArrowheads="1"/>
              </p:cNvSpPr>
              <p:nvPr/>
            </p:nvSpPr>
            <p:spPr bwMode="auto">
              <a:xfrm>
                <a:off x="4278" y="5114"/>
                <a:ext cx="720" cy="936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1 h 21600"/>
                  <a:gd name="T4" fmla="*/ 0 w 21600"/>
                  <a:gd name="T5" fmla="*/ 2 h 21600"/>
                  <a:gd name="T6" fmla="*/ 1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0 w 21600"/>
                  <a:gd name="T13" fmla="*/ 4731 h 21600"/>
                  <a:gd name="T14" fmla="*/ 20190 w 21600"/>
                  <a:gd name="T15" fmla="*/ 74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270" y="0"/>
                    </a:lnTo>
                    <a:lnTo>
                      <a:pt x="15270" y="4731"/>
                    </a:lnTo>
                    <a:lnTo>
                      <a:pt x="12427" y="4731"/>
                    </a:lnTo>
                    <a:cubicBezTo>
                      <a:pt x="5564" y="4731"/>
                      <a:pt x="0" y="8056"/>
                      <a:pt x="0" y="12158"/>
                    </a:cubicBezTo>
                    <a:lnTo>
                      <a:pt x="0" y="21600"/>
                    </a:lnTo>
                    <a:lnTo>
                      <a:pt x="2756" y="21600"/>
                    </a:lnTo>
                    <a:lnTo>
                      <a:pt x="2756" y="12158"/>
                    </a:lnTo>
                    <a:cubicBezTo>
                      <a:pt x="2756" y="9545"/>
                      <a:pt x="7086" y="7427"/>
                      <a:pt x="12427" y="7427"/>
                    </a:cubicBezTo>
                    <a:lnTo>
                      <a:pt x="15270" y="7427"/>
                    </a:lnTo>
                    <a:lnTo>
                      <a:pt x="15270" y="1215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52" name="Group 28"/>
              <p:cNvGrpSpPr>
                <a:grpSpLocks/>
              </p:cNvGrpSpPr>
              <p:nvPr/>
            </p:nvGrpSpPr>
            <p:grpSpPr bwMode="auto">
              <a:xfrm>
                <a:off x="5043" y="3468"/>
                <a:ext cx="567" cy="2709"/>
                <a:chOff x="5370" y="3468"/>
                <a:chExt cx="567" cy="2709"/>
              </a:xfrm>
            </p:grpSpPr>
            <p:grpSp>
              <p:nvGrpSpPr>
                <p:cNvPr id="21553" name="Group 29"/>
                <p:cNvGrpSpPr>
                  <a:grpSpLocks/>
                </p:cNvGrpSpPr>
                <p:nvPr/>
              </p:nvGrpSpPr>
              <p:grpSpPr bwMode="auto">
                <a:xfrm>
                  <a:off x="5370" y="4929"/>
                  <a:ext cx="556" cy="1248"/>
                  <a:chOff x="5760" y="5859"/>
                  <a:chExt cx="556" cy="1248"/>
                </a:xfrm>
              </p:grpSpPr>
              <p:sp>
                <p:nvSpPr>
                  <p:cNvPr id="21557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5919"/>
                    <a:ext cx="556" cy="66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55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5831" y="5859"/>
                    <a:ext cx="454" cy="12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sz="1600" b="0">
                        <a:latin typeface="Times New Roman" panose="02020603050405020304" pitchFamily="18" charset="0"/>
                      </a:rPr>
                      <a:t>MAC</a:t>
                    </a:r>
                  </a:p>
                </p:txBody>
              </p:sp>
            </p:grpSp>
            <p:grpSp>
              <p:nvGrpSpPr>
                <p:cNvPr id="21554" name="Group 32"/>
                <p:cNvGrpSpPr>
                  <a:grpSpLocks/>
                </p:cNvGrpSpPr>
                <p:nvPr/>
              </p:nvGrpSpPr>
              <p:grpSpPr bwMode="auto">
                <a:xfrm>
                  <a:off x="5370" y="3468"/>
                  <a:ext cx="567" cy="1520"/>
                  <a:chOff x="2700" y="3468"/>
                  <a:chExt cx="555" cy="1520"/>
                </a:xfrm>
              </p:grpSpPr>
              <p:sp>
                <p:nvSpPr>
                  <p:cNvPr id="2155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3468"/>
                    <a:ext cx="540" cy="15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zh-CN" sz="16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715" y="3957"/>
                    <a:ext cx="540" cy="4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1600" b="0" dirty="0">
                        <a:latin typeface="Times New Roman" panose="02020603050405020304" pitchFamily="18" charset="0"/>
                      </a:rPr>
                      <a:t>M</a:t>
                    </a:r>
                  </a:p>
                </p:txBody>
              </p:sp>
            </p:grpSp>
          </p:grpSp>
        </p:grpSp>
        <p:grpSp>
          <p:nvGrpSpPr>
            <p:cNvPr id="21510" name="Group 35"/>
            <p:cNvGrpSpPr>
              <a:grpSpLocks/>
            </p:cNvGrpSpPr>
            <p:nvPr/>
          </p:nvGrpSpPr>
          <p:grpSpPr bwMode="auto">
            <a:xfrm>
              <a:off x="6840" y="3468"/>
              <a:ext cx="2660" cy="3276"/>
              <a:chOff x="6840" y="3468"/>
              <a:chExt cx="2660" cy="3276"/>
            </a:xfrm>
          </p:grpSpPr>
          <p:grpSp>
            <p:nvGrpSpPr>
              <p:cNvPr id="21514" name="Group 36"/>
              <p:cNvGrpSpPr>
                <a:grpSpLocks/>
              </p:cNvGrpSpPr>
              <p:nvPr/>
            </p:nvGrpSpPr>
            <p:grpSpPr bwMode="auto">
              <a:xfrm>
                <a:off x="8790" y="3780"/>
                <a:ext cx="680" cy="744"/>
                <a:chOff x="3030" y="6432"/>
                <a:chExt cx="680" cy="513"/>
              </a:xfrm>
            </p:grpSpPr>
            <p:sp>
              <p:nvSpPr>
                <p:cNvPr id="21541" name="Rectangle 37" descr="5%"/>
                <p:cNvSpPr>
                  <a:spLocks noChangeArrowheads="1"/>
                </p:cNvSpPr>
                <p:nvPr/>
              </p:nvSpPr>
              <p:spPr bwMode="auto">
                <a:xfrm>
                  <a:off x="3060" y="6432"/>
                  <a:ext cx="567" cy="468"/>
                </a:xfrm>
                <a:prstGeom prst="rect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42" name="Rectangle 38"/>
                <p:cNvSpPr>
                  <a:spLocks noChangeArrowheads="1"/>
                </p:cNvSpPr>
                <p:nvPr/>
              </p:nvSpPr>
              <p:spPr bwMode="auto">
                <a:xfrm>
                  <a:off x="3030" y="6477"/>
                  <a:ext cx="6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0">
                      <a:latin typeface="Times New Roman" panose="02020603050405020304" pitchFamily="18" charset="0"/>
                    </a:rPr>
                    <a:t>MD</a:t>
                  </a:r>
                </a:p>
              </p:txBody>
            </p:sp>
          </p:grpSp>
          <p:grpSp>
            <p:nvGrpSpPr>
              <p:cNvPr id="21515" name="Group 39"/>
              <p:cNvGrpSpPr>
                <a:grpSpLocks/>
              </p:cNvGrpSpPr>
              <p:nvPr/>
            </p:nvGrpSpPr>
            <p:grpSpPr bwMode="auto">
              <a:xfrm>
                <a:off x="6840" y="3468"/>
                <a:ext cx="567" cy="2709"/>
                <a:chOff x="5370" y="3468"/>
                <a:chExt cx="567" cy="2709"/>
              </a:xfrm>
            </p:grpSpPr>
            <p:grpSp>
              <p:nvGrpSpPr>
                <p:cNvPr id="21535" name="Group 40"/>
                <p:cNvGrpSpPr>
                  <a:grpSpLocks/>
                </p:cNvGrpSpPr>
                <p:nvPr/>
              </p:nvGrpSpPr>
              <p:grpSpPr bwMode="auto">
                <a:xfrm>
                  <a:off x="5370" y="4929"/>
                  <a:ext cx="556" cy="1248"/>
                  <a:chOff x="5760" y="5859"/>
                  <a:chExt cx="556" cy="1248"/>
                </a:xfrm>
              </p:grpSpPr>
              <p:sp>
                <p:nvSpPr>
                  <p:cNvPr id="2153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5919"/>
                    <a:ext cx="556" cy="66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767676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154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831" y="5859"/>
                    <a:ext cx="454" cy="12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en-US" altLang="zh-CN" sz="1600" b="0">
                        <a:latin typeface="Times New Roman" panose="02020603050405020304" pitchFamily="18" charset="0"/>
                      </a:rPr>
                      <a:t>MAC</a:t>
                    </a:r>
                  </a:p>
                </p:txBody>
              </p:sp>
            </p:grpSp>
            <p:grpSp>
              <p:nvGrpSpPr>
                <p:cNvPr id="21536" name="Group 43"/>
                <p:cNvGrpSpPr>
                  <a:grpSpLocks/>
                </p:cNvGrpSpPr>
                <p:nvPr/>
              </p:nvGrpSpPr>
              <p:grpSpPr bwMode="auto">
                <a:xfrm>
                  <a:off x="5370" y="3468"/>
                  <a:ext cx="567" cy="1520"/>
                  <a:chOff x="2700" y="3468"/>
                  <a:chExt cx="555" cy="1520"/>
                </a:xfrm>
              </p:grpSpPr>
              <p:sp>
                <p:nvSpPr>
                  <p:cNvPr id="21537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3468"/>
                    <a:ext cx="540" cy="15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zh-CN" sz="16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8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715" y="3957"/>
                    <a:ext cx="540" cy="4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1600" b="0" dirty="0">
                        <a:latin typeface="Times New Roman" panose="02020603050405020304" pitchFamily="18" charset="0"/>
                      </a:rPr>
                      <a:t>M</a:t>
                    </a:r>
                  </a:p>
                </p:txBody>
              </p:sp>
            </p:grpSp>
          </p:grpSp>
          <p:sp>
            <p:nvSpPr>
              <p:cNvPr id="21516" name="Line 46"/>
              <p:cNvSpPr>
                <a:spLocks noChangeShapeType="1"/>
              </p:cNvSpPr>
              <p:nvPr/>
            </p:nvSpPr>
            <p:spPr bwMode="auto">
              <a:xfrm>
                <a:off x="7425" y="424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17" name="Group 47"/>
              <p:cNvGrpSpPr>
                <a:grpSpLocks/>
              </p:cNvGrpSpPr>
              <p:nvPr/>
            </p:nvGrpSpPr>
            <p:grpSpPr bwMode="auto">
              <a:xfrm>
                <a:off x="7845" y="3966"/>
                <a:ext cx="570" cy="567"/>
                <a:chOff x="2700" y="4872"/>
                <a:chExt cx="570" cy="567"/>
              </a:xfrm>
            </p:grpSpPr>
            <p:sp>
              <p:nvSpPr>
                <p:cNvPr id="21533" name="Oval 48"/>
                <p:cNvSpPr>
                  <a:spLocks noChangeArrowheads="1"/>
                </p:cNvSpPr>
                <p:nvPr/>
              </p:nvSpPr>
              <p:spPr bwMode="auto">
                <a:xfrm>
                  <a:off x="2700" y="4872"/>
                  <a:ext cx="567" cy="56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34" name="Rectangle 49"/>
                <p:cNvSpPr>
                  <a:spLocks noChangeArrowheads="1"/>
                </p:cNvSpPr>
                <p:nvPr/>
              </p:nvSpPr>
              <p:spPr bwMode="auto">
                <a:xfrm>
                  <a:off x="2730" y="4968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b="0" dirty="0"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</p:grpSp>
          <p:sp>
            <p:nvSpPr>
              <p:cNvPr id="21518" name="Line 50"/>
              <p:cNvSpPr>
                <a:spLocks noChangeShapeType="1"/>
              </p:cNvSpPr>
              <p:nvPr/>
            </p:nvSpPr>
            <p:spPr bwMode="auto">
              <a:xfrm>
                <a:off x="8445" y="424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19" name="Group 51"/>
              <p:cNvGrpSpPr>
                <a:grpSpLocks/>
              </p:cNvGrpSpPr>
              <p:nvPr/>
            </p:nvGrpSpPr>
            <p:grpSpPr bwMode="auto">
              <a:xfrm>
                <a:off x="7740" y="5553"/>
                <a:ext cx="1335" cy="864"/>
                <a:chOff x="3345" y="5256"/>
                <a:chExt cx="1335" cy="864"/>
              </a:xfrm>
            </p:grpSpPr>
            <p:sp>
              <p:nvSpPr>
                <p:cNvPr id="21528" name="Oval 52"/>
                <p:cNvSpPr>
                  <a:spLocks noChangeArrowheads="1"/>
                </p:cNvSpPr>
                <p:nvPr/>
              </p:nvSpPr>
              <p:spPr bwMode="auto">
                <a:xfrm>
                  <a:off x="3737" y="5837"/>
                  <a:ext cx="283" cy="28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29" name="Line 53"/>
                <p:cNvSpPr>
                  <a:spLocks noChangeShapeType="1"/>
                </p:cNvSpPr>
                <p:nvPr/>
              </p:nvSpPr>
              <p:spPr bwMode="auto">
                <a:xfrm>
                  <a:off x="3345" y="5979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0" name="Line 54"/>
                <p:cNvSpPr>
                  <a:spLocks noChangeShapeType="1"/>
                </p:cNvSpPr>
                <p:nvPr/>
              </p:nvSpPr>
              <p:spPr bwMode="auto">
                <a:xfrm>
                  <a:off x="3870" y="5256"/>
                  <a:ext cx="0" cy="5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1" name="Line 55"/>
                <p:cNvSpPr>
                  <a:spLocks noChangeShapeType="1"/>
                </p:cNvSpPr>
                <p:nvPr/>
              </p:nvSpPr>
              <p:spPr bwMode="auto">
                <a:xfrm>
                  <a:off x="4020" y="5979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2" name="Rectangle 56"/>
                <p:cNvSpPr>
                  <a:spLocks noChangeArrowheads="1"/>
                </p:cNvSpPr>
                <p:nvPr/>
              </p:nvSpPr>
              <p:spPr bwMode="auto">
                <a:xfrm>
                  <a:off x="3795" y="5259"/>
                  <a:ext cx="885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600" b="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</p:grpSp>
          <p:sp>
            <p:nvSpPr>
              <p:cNvPr id="21520" name="Line 57"/>
              <p:cNvSpPr>
                <a:spLocks noChangeShapeType="1"/>
              </p:cNvSpPr>
              <p:nvPr/>
            </p:nvSpPr>
            <p:spPr bwMode="auto">
              <a:xfrm>
                <a:off x="7740" y="5340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21" name="Group 58"/>
              <p:cNvGrpSpPr>
                <a:grpSpLocks/>
              </p:cNvGrpSpPr>
              <p:nvPr/>
            </p:nvGrpSpPr>
            <p:grpSpPr bwMode="auto">
              <a:xfrm>
                <a:off x="8820" y="5964"/>
                <a:ext cx="680" cy="780"/>
                <a:chOff x="3030" y="6432"/>
                <a:chExt cx="680" cy="513"/>
              </a:xfrm>
            </p:grpSpPr>
            <p:sp>
              <p:nvSpPr>
                <p:cNvPr id="21526" name="Rectangle 59" descr="5%"/>
                <p:cNvSpPr>
                  <a:spLocks noChangeArrowheads="1"/>
                </p:cNvSpPr>
                <p:nvPr/>
              </p:nvSpPr>
              <p:spPr bwMode="auto">
                <a:xfrm>
                  <a:off x="3060" y="6432"/>
                  <a:ext cx="567" cy="468"/>
                </a:xfrm>
                <a:prstGeom prst="rect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27" name="Rectangle 60"/>
                <p:cNvSpPr>
                  <a:spLocks noChangeArrowheads="1"/>
                </p:cNvSpPr>
                <p:nvPr/>
              </p:nvSpPr>
              <p:spPr bwMode="auto">
                <a:xfrm>
                  <a:off x="3030" y="6477"/>
                  <a:ext cx="6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0">
                      <a:latin typeface="Times New Roman" panose="02020603050405020304" pitchFamily="18" charset="0"/>
                    </a:rPr>
                    <a:t>MD</a:t>
                  </a:r>
                </a:p>
              </p:txBody>
            </p:sp>
          </p:grpSp>
          <p:sp>
            <p:nvSpPr>
              <p:cNvPr id="21522" name="Line 61"/>
              <p:cNvSpPr>
                <a:spLocks noChangeShapeType="1"/>
              </p:cNvSpPr>
              <p:nvPr/>
            </p:nvSpPr>
            <p:spPr bwMode="auto">
              <a:xfrm flipH="1">
                <a:off x="7380" y="534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23" name="Group 62"/>
              <p:cNvGrpSpPr>
                <a:grpSpLocks/>
              </p:cNvGrpSpPr>
              <p:nvPr/>
            </p:nvGrpSpPr>
            <p:grpSpPr bwMode="auto">
              <a:xfrm>
                <a:off x="8820" y="4695"/>
                <a:ext cx="675" cy="1092"/>
                <a:chOff x="8865" y="4695"/>
                <a:chExt cx="675" cy="1092"/>
              </a:xfrm>
            </p:grpSpPr>
            <p:sp>
              <p:nvSpPr>
                <p:cNvPr id="21524" name="AutoShape 63"/>
                <p:cNvSpPr>
                  <a:spLocks noChangeArrowheads="1"/>
                </p:cNvSpPr>
                <p:nvPr/>
              </p:nvSpPr>
              <p:spPr bwMode="auto">
                <a:xfrm>
                  <a:off x="8865" y="4695"/>
                  <a:ext cx="227" cy="1092"/>
                </a:xfrm>
                <a:prstGeom prst="upDownArrow">
                  <a:avLst>
                    <a:gd name="adj1" fmla="val 50000"/>
                    <a:gd name="adj2" fmla="val 96211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25" name="Rectangle 64"/>
                <p:cNvSpPr>
                  <a:spLocks noChangeArrowheads="1"/>
                </p:cNvSpPr>
                <p:nvPr/>
              </p:nvSpPr>
              <p:spPr bwMode="auto">
                <a:xfrm>
                  <a:off x="9000" y="4872"/>
                  <a:ext cx="540" cy="7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600" b="0">
                      <a:latin typeface="Times New Roman" panose="02020603050405020304" pitchFamily="18" charset="0"/>
                    </a:rPr>
                    <a:t>对比</a:t>
                  </a:r>
                </a:p>
              </p:txBody>
            </p:sp>
          </p:grpSp>
        </p:grpSp>
        <p:grpSp>
          <p:nvGrpSpPr>
            <p:cNvPr id="21511" name="Group 65"/>
            <p:cNvGrpSpPr>
              <a:grpSpLocks/>
            </p:cNvGrpSpPr>
            <p:nvPr/>
          </p:nvGrpSpPr>
          <p:grpSpPr bwMode="auto">
            <a:xfrm>
              <a:off x="5550" y="4248"/>
              <a:ext cx="1110" cy="468"/>
              <a:chOff x="5730" y="10272"/>
              <a:chExt cx="1110" cy="468"/>
            </a:xfrm>
          </p:grpSpPr>
          <p:sp>
            <p:nvSpPr>
              <p:cNvPr id="21512" name="Line 66"/>
              <p:cNvSpPr>
                <a:spLocks noChangeShapeType="1"/>
              </p:cNvSpPr>
              <p:nvPr/>
            </p:nvSpPr>
            <p:spPr bwMode="auto">
              <a:xfrm>
                <a:off x="5940" y="10644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3" name="Rectangle 67"/>
              <p:cNvSpPr>
                <a:spLocks noChangeArrowheads="1"/>
              </p:cNvSpPr>
              <p:nvPr/>
            </p:nvSpPr>
            <p:spPr bwMode="auto">
              <a:xfrm>
                <a:off x="5730" y="10272"/>
                <a:ext cx="10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b="0">
                    <a:latin typeface="Times New Roman" panose="02020603050405020304" pitchFamily="18" charset="0"/>
                  </a:rPr>
                  <a:t>发送</a:t>
                </a:r>
              </a:p>
            </p:txBody>
          </p:sp>
        </p:grpSp>
      </p:grpSp>
      <p:sp>
        <p:nvSpPr>
          <p:cNvPr id="21507" name="Rectangle 68"/>
          <p:cNvSpPr>
            <a:spLocks noGrp="1" noChangeArrowheads="1"/>
          </p:cNvSpPr>
          <p:nvPr>
            <p:ph type="body" idx="1"/>
          </p:nvPr>
        </p:nvSpPr>
        <p:spPr>
          <a:xfrm>
            <a:off x="193183" y="1439214"/>
            <a:ext cx="8417417" cy="4572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（</a:t>
            </a:r>
            <a:r>
              <a:rPr lang="en-US" altLang="zh-CN" sz="2400" dirty="0">
                <a:solidFill>
                  <a:schemeClr val="hlink"/>
                </a:solidFill>
              </a:rPr>
              <a:t>2</a:t>
            </a:r>
            <a:r>
              <a:rPr lang="zh-CN" altLang="en-US" sz="2400" dirty="0">
                <a:solidFill>
                  <a:schemeClr val="hlink"/>
                </a:solidFill>
              </a:rPr>
              <a:t>）基于单向</a:t>
            </a:r>
            <a:r>
              <a:rPr lang="en-US" altLang="zh-CN" sz="2400" dirty="0">
                <a:solidFill>
                  <a:schemeClr val="hlink"/>
                </a:solidFill>
              </a:rPr>
              <a:t>Hash</a:t>
            </a:r>
            <a:r>
              <a:rPr lang="zh-CN" altLang="en-US" sz="2400" dirty="0">
                <a:solidFill>
                  <a:schemeClr val="hlink"/>
                </a:solidFill>
              </a:rPr>
              <a:t>函数和对称密钥体制的</a:t>
            </a:r>
            <a:r>
              <a:rPr lang="en-US" altLang="zh-CN" sz="2400" dirty="0">
                <a:solidFill>
                  <a:schemeClr val="hlink"/>
                </a:solidFill>
              </a:rPr>
              <a:t>MAC</a:t>
            </a:r>
            <a:r>
              <a:rPr lang="zh-CN" altLang="en-US" sz="2400" dirty="0">
                <a:solidFill>
                  <a:schemeClr val="hlink"/>
                </a:solidFill>
              </a:rPr>
              <a:t>鉴别方法</a:t>
            </a:r>
          </a:p>
        </p:txBody>
      </p:sp>
      <p:sp>
        <p:nvSpPr>
          <p:cNvPr id="21508" name="Rectangle 69"/>
          <p:cNvSpPr>
            <a:spLocks noChangeArrowheads="1"/>
          </p:cNvSpPr>
          <p:nvPr/>
        </p:nvSpPr>
        <p:spPr bwMode="auto">
          <a:xfrm>
            <a:off x="1436257" y="5888892"/>
            <a:ext cx="6062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不足：不能防止重放攻击、接收方伪造攻击</a:t>
            </a:r>
          </a:p>
        </p:txBody>
      </p:sp>
      <p:sp>
        <p:nvSpPr>
          <p:cNvPr id="68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210180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5"/>
          <p:cNvGrpSpPr>
            <a:grpSpLocks/>
          </p:cNvGrpSpPr>
          <p:nvPr/>
        </p:nvGrpSpPr>
        <p:grpSpPr bwMode="auto">
          <a:xfrm>
            <a:off x="539085" y="2026952"/>
            <a:ext cx="8458200" cy="3143250"/>
            <a:chOff x="2520" y="11892"/>
            <a:chExt cx="7245" cy="3861"/>
          </a:xfrm>
        </p:grpSpPr>
        <p:grpSp>
          <p:nvGrpSpPr>
            <p:cNvPr id="22533" name="Group 6"/>
            <p:cNvGrpSpPr>
              <a:grpSpLocks/>
            </p:cNvGrpSpPr>
            <p:nvPr/>
          </p:nvGrpSpPr>
          <p:grpSpPr bwMode="auto">
            <a:xfrm>
              <a:off x="4304" y="14505"/>
              <a:ext cx="556" cy="1248"/>
              <a:chOff x="5760" y="5859"/>
              <a:chExt cx="556" cy="1248"/>
            </a:xfrm>
          </p:grpSpPr>
          <p:sp>
            <p:nvSpPr>
              <p:cNvPr id="22591" name="Rectangle 7"/>
              <p:cNvSpPr>
                <a:spLocks noChangeArrowheads="1"/>
              </p:cNvSpPr>
              <p:nvPr/>
            </p:nvSpPr>
            <p:spPr bwMode="auto">
              <a:xfrm>
                <a:off x="5760" y="5919"/>
                <a:ext cx="556" cy="66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92" name="Rectangle 8"/>
              <p:cNvSpPr>
                <a:spLocks noChangeArrowheads="1"/>
              </p:cNvSpPr>
              <p:nvPr/>
            </p:nvSpPr>
            <p:spPr bwMode="auto">
              <a:xfrm>
                <a:off x="5831" y="5859"/>
                <a:ext cx="454" cy="1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zh-CN" sz="1200" b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1200" b="0">
                    <a:latin typeface="Times New Roman" panose="02020603050405020304" pitchFamily="18" charset="0"/>
                  </a:rPr>
                  <a:t>MAC</a:t>
                </a:r>
              </a:p>
            </p:txBody>
          </p:sp>
        </p:grpSp>
        <p:grpSp>
          <p:nvGrpSpPr>
            <p:cNvPr id="22534" name="Group 9"/>
            <p:cNvGrpSpPr>
              <a:grpSpLocks/>
            </p:cNvGrpSpPr>
            <p:nvPr/>
          </p:nvGrpSpPr>
          <p:grpSpPr bwMode="auto">
            <a:xfrm>
              <a:off x="2520" y="11892"/>
              <a:ext cx="555" cy="1520"/>
              <a:chOff x="2700" y="3468"/>
              <a:chExt cx="555" cy="1520"/>
            </a:xfrm>
          </p:grpSpPr>
          <p:sp>
            <p:nvSpPr>
              <p:cNvPr id="22589" name="Rectangle 10"/>
              <p:cNvSpPr>
                <a:spLocks noChangeArrowheads="1"/>
              </p:cNvSpPr>
              <p:nvPr/>
            </p:nvSpPr>
            <p:spPr bwMode="auto">
              <a:xfrm>
                <a:off x="2700" y="3468"/>
                <a:ext cx="540" cy="1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1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90" name="Rectangle 11"/>
              <p:cNvSpPr>
                <a:spLocks noChangeArrowheads="1"/>
              </p:cNvSpPr>
              <p:nvPr/>
            </p:nvSpPr>
            <p:spPr bwMode="auto">
              <a:xfrm>
                <a:off x="2715" y="3957"/>
                <a:ext cx="540" cy="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0">
                    <a:latin typeface="Times New Roman" panose="02020603050405020304" pitchFamily="18" charset="0"/>
                  </a:rPr>
                  <a:t>  M</a:t>
                </a:r>
              </a:p>
            </p:txBody>
          </p:sp>
        </p:grpSp>
        <p:grpSp>
          <p:nvGrpSpPr>
            <p:cNvPr id="22535" name="Group 12"/>
            <p:cNvGrpSpPr>
              <a:grpSpLocks/>
            </p:cNvGrpSpPr>
            <p:nvPr/>
          </p:nvGrpSpPr>
          <p:grpSpPr bwMode="auto">
            <a:xfrm>
              <a:off x="2520" y="13724"/>
              <a:ext cx="570" cy="567"/>
              <a:chOff x="2700" y="4872"/>
              <a:chExt cx="570" cy="567"/>
            </a:xfrm>
          </p:grpSpPr>
          <p:sp>
            <p:nvSpPr>
              <p:cNvPr id="22587" name="Oval 13"/>
              <p:cNvSpPr>
                <a:spLocks noChangeArrowheads="1"/>
              </p:cNvSpPr>
              <p:nvPr/>
            </p:nvSpPr>
            <p:spPr bwMode="auto">
              <a:xfrm>
                <a:off x="2700" y="4872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88" name="Rectangle 14"/>
              <p:cNvSpPr>
                <a:spLocks noChangeArrowheads="1"/>
              </p:cNvSpPr>
              <p:nvPr/>
            </p:nvSpPr>
            <p:spPr bwMode="auto">
              <a:xfrm>
                <a:off x="2730" y="4968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0" dirty="0"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22536" name="Line 15"/>
            <p:cNvSpPr>
              <a:spLocks noChangeShapeType="1"/>
            </p:cNvSpPr>
            <p:nvPr/>
          </p:nvSpPr>
          <p:spPr bwMode="auto">
            <a:xfrm>
              <a:off x="2775" y="1341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2537" name="Line 16"/>
            <p:cNvSpPr>
              <a:spLocks noChangeShapeType="1"/>
            </p:cNvSpPr>
            <p:nvPr/>
          </p:nvSpPr>
          <p:spPr bwMode="auto">
            <a:xfrm>
              <a:off x="2775" y="1430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2538" name="Group 17"/>
            <p:cNvGrpSpPr>
              <a:grpSpLocks/>
            </p:cNvGrpSpPr>
            <p:nvPr/>
          </p:nvGrpSpPr>
          <p:grpSpPr bwMode="auto">
            <a:xfrm>
              <a:off x="2520" y="14616"/>
              <a:ext cx="680" cy="669"/>
              <a:chOff x="3030" y="6432"/>
              <a:chExt cx="680" cy="513"/>
            </a:xfrm>
          </p:grpSpPr>
          <p:sp>
            <p:nvSpPr>
              <p:cNvPr id="22585" name="Rectangle 18" descr="5%"/>
              <p:cNvSpPr>
                <a:spLocks noChangeArrowheads="1"/>
              </p:cNvSpPr>
              <p:nvPr/>
            </p:nvSpPr>
            <p:spPr bwMode="auto">
              <a:xfrm>
                <a:off x="3060" y="6432"/>
                <a:ext cx="567" cy="468"/>
              </a:xfrm>
              <a:prstGeom prst="rect">
                <a:avLst/>
              </a:pr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86" name="Rectangle 19"/>
              <p:cNvSpPr>
                <a:spLocks noChangeArrowheads="1"/>
              </p:cNvSpPr>
              <p:nvPr/>
            </p:nvSpPr>
            <p:spPr bwMode="auto">
              <a:xfrm>
                <a:off x="3030" y="6477"/>
                <a:ext cx="6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0">
                    <a:latin typeface="Times New Roman" panose="02020603050405020304" pitchFamily="18" charset="0"/>
                  </a:rPr>
                  <a:t>MD</a:t>
                </a:r>
              </a:p>
            </p:txBody>
          </p:sp>
        </p:grpSp>
        <p:grpSp>
          <p:nvGrpSpPr>
            <p:cNvPr id="22539" name="Group 20"/>
            <p:cNvGrpSpPr>
              <a:grpSpLocks/>
            </p:cNvGrpSpPr>
            <p:nvPr/>
          </p:nvGrpSpPr>
          <p:grpSpPr bwMode="auto">
            <a:xfrm>
              <a:off x="3165" y="14108"/>
              <a:ext cx="1035" cy="864"/>
              <a:chOff x="3165" y="14108"/>
              <a:chExt cx="1035" cy="864"/>
            </a:xfrm>
          </p:grpSpPr>
          <p:sp>
            <p:nvSpPr>
              <p:cNvPr id="22581" name="Oval 21"/>
              <p:cNvSpPr>
                <a:spLocks noChangeArrowheads="1"/>
              </p:cNvSpPr>
              <p:nvPr/>
            </p:nvSpPr>
            <p:spPr bwMode="auto">
              <a:xfrm>
                <a:off x="3557" y="14689"/>
                <a:ext cx="283" cy="2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82" name="Line 22"/>
              <p:cNvSpPr>
                <a:spLocks noChangeShapeType="1"/>
              </p:cNvSpPr>
              <p:nvPr/>
            </p:nvSpPr>
            <p:spPr bwMode="auto">
              <a:xfrm>
                <a:off x="3165" y="14831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83" name="Line 23"/>
              <p:cNvSpPr>
                <a:spLocks noChangeShapeType="1"/>
              </p:cNvSpPr>
              <p:nvPr/>
            </p:nvSpPr>
            <p:spPr bwMode="auto">
              <a:xfrm>
                <a:off x="3690" y="14108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84" name="Line 24"/>
              <p:cNvSpPr>
                <a:spLocks noChangeShapeType="1"/>
              </p:cNvSpPr>
              <p:nvPr/>
            </p:nvSpPr>
            <p:spPr bwMode="auto">
              <a:xfrm>
                <a:off x="3840" y="14831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540" name="AutoShape 25"/>
            <p:cNvSpPr>
              <a:spLocks noChangeArrowheads="1"/>
            </p:cNvSpPr>
            <p:nvPr/>
          </p:nvSpPr>
          <p:spPr bwMode="auto">
            <a:xfrm>
              <a:off x="3417" y="12516"/>
              <a:ext cx="1260" cy="227"/>
            </a:xfrm>
            <a:prstGeom prst="rightArrow">
              <a:avLst>
                <a:gd name="adj1" fmla="val 50000"/>
                <a:gd name="adj2" fmla="val 1387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2541" name="AutoShape 26"/>
            <p:cNvSpPr>
              <a:spLocks noChangeArrowheads="1"/>
            </p:cNvSpPr>
            <p:nvPr/>
          </p:nvSpPr>
          <p:spPr bwMode="auto">
            <a:xfrm>
              <a:off x="4425" y="13538"/>
              <a:ext cx="720" cy="936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1 h 21600"/>
                <a:gd name="T4" fmla="*/ 0 w 21600"/>
                <a:gd name="T5" fmla="*/ 2 h 21600"/>
                <a:gd name="T6" fmla="*/ 1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4731 h 21600"/>
                <a:gd name="T14" fmla="*/ 20190 w 21600"/>
                <a:gd name="T15" fmla="*/ 74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270" y="0"/>
                  </a:lnTo>
                  <a:lnTo>
                    <a:pt x="15270" y="4731"/>
                  </a:lnTo>
                  <a:lnTo>
                    <a:pt x="12427" y="4731"/>
                  </a:lnTo>
                  <a:cubicBezTo>
                    <a:pt x="5564" y="4731"/>
                    <a:pt x="0" y="8056"/>
                    <a:pt x="0" y="12158"/>
                  </a:cubicBezTo>
                  <a:lnTo>
                    <a:pt x="0" y="21600"/>
                  </a:lnTo>
                  <a:lnTo>
                    <a:pt x="2756" y="21600"/>
                  </a:lnTo>
                  <a:lnTo>
                    <a:pt x="2756" y="12158"/>
                  </a:lnTo>
                  <a:cubicBezTo>
                    <a:pt x="2756" y="9545"/>
                    <a:pt x="7086" y="7427"/>
                    <a:pt x="12427" y="7427"/>
                  </a:cubicBezTo>
                  <a:lnTo>
                    <a:pt x="15270" y="7427"/>
                  </a:lnTo>
                  <a:lnTo>
                    <a:pt x="15270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2542" name="Group 27"/>
            <p:cNvGrpSpPr>
              <a:grpSpLocks/>
            </p:cNvGrpSpPr>
            <p:nvPr/>
          </p:nvGrpSpPr>
          <p:grpSpPr bwMode="auto">
            <a:xfrm>
              <a:off x="5190" y="11892"/>
              <a:ext cx="567" cy="2709"/>
              <a:chOff x="5370" y="3468"/>
              <a:chExt cx="567" cy="2709"/>
            </a:xfrm>
          </p:grpSpPr>
          <p:grpSp>
            <p:nvGrpSpPr>
              <p:cNvPr id="22575" name="Group 28"/>
              <p:cNvGrpSpPr>
                <a:grpSpLocks/>
              </p:cNvGrpSpPr>
              <p:nvPr/>
            </p:nvGrpSpPr>
            <p:grpSpPr bwMode="auto">
              <a:xfrm>
                <a:off x="5370" y="4929"/>
                <a:ext cx="556" cy="1248"/>
                <a:chOff x="5760" y="5859"/>
                <a:chExt cx="556" cy="1248"/>
              </a:xfrm>
            </p:grpSpPr>
            <p:sp>
              <p:nvSpPr>
                <p:cNvPr id="22579" name="Rectangle 29"/>
                <p:cNvSpPr>
                  <a:spLocks noChangeArrowheads="1"/>
                </p:cNvSpPr>
                <p:nvPr/>
              </p:nvSpPr>
              <p:spPr bwMode="auto">
                <a:xfrm>
                  <a:off x="5760" y="5919"/>
                  <a:ext cx="556" cy="66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22580" name="Rectangle 30"/>
                <p:cNvSpPr>
                  <a:spLocks noChangeArrowheads="1"/>
                </p:cNvSpPr>
                <p:nvPr/>
              </p:nvSpPr>
              <p:spPr bwMode="auto">
                <a:xfrm>
                  <a:off x="5831" y="5859"/>
                  <a:ext cx="454" cy="1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1200" b="0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1200" b="0">
                      <a:latin typeface="Times New Roman" panose="02020603050405020304" pitchFamily="18" charset="0"/>
                    </a:rPr>
                    <a:t>MAC</a:t>
                  </a:r>
                </a:p>
              </p:txBody>
            </p:sp>
          </p:grpSp>
          <p:grpSp>
            <p:nvGrpSpPr>
              <p:cNvPr id="22576" name="Group 31"/>
              <p:cNvGrpSpPr>
                <a:grpSpLocks/>
              </p:cNvGrpSpPr>
              <p:nvPr/>
            </p:nvGrpSpPr>
            <p:grpSpPr bwMode="auto">
              <a:xfrm>
                <a:off x="5370" y="3468"/>
                <a:ext cx="567" cy="1520"/>
                <a:chOff x="2700" y="3468"/>
                <a:chExt cx="555" cy="1520"/>
              </a:xfrm>
            </p:grpSpPr>
            <p:sp>
              <p:nvSpPr>
                <p:cNvPr id="22577" name="Rectangle 32"/>
                <p:cNvSpPr>
                  <a:spLocks noChangeArrowheads="1"/>
                </p:cNvSpPr>
                <p:nvPr/>
              </p:nvSpPr>
              <p:spPr bwMode="auto">
                <a:xfrm>
                  <a:off x="2700" y="3468"/>
                  <a:ext cx="540" cy="15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78" name="Rectangle 33"/>
                <p:cNvSpPr>
                  <a:spLocks noChangeArrowheads="1"/>
                </p:cNvSpPr>
                <p:nvPr/>
              </p:nvSpPr>
              <p:spPr bwMode="auto">
                <a:xfrm>
                  <a:off x="2715" y="3957"/>
                  <a:ext cx="540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  M</a:t>
                  </a:r>
                </a:p>
              </p:txBody>
            </p:sp>
          </p:grpSp>
        </p:grpSp>
        <p:grpSp>
          <p:nvGrpSpPr>
            <p:cNvPr id="22543" name="Group 34"/>
            <p:cNvGrpSpPr>
              <a:grpSpLocks/>
            </p:cNvGrpSpPr>
            <p:nvPr/>
          </p:nvGrpSpPr>
          <p:grpSpPr bwMode="auto">
            <a:xfrm>
              <a:off x="8937" y="12204"/>
              <a:ext cx="680" cy="744"/>
              <a:chOff x="3030" y="6432"/>
              <a:chExt cx="680" cy="513"/>
            </a:xfrm>
          </p:grpSpPr>
          <p:sp>
            <p:nvSpPr>
              <p:cNvPr id="22573" name="Rectangle 35" descr="5%"/>
              <p:cNvSpPr>
                <a:spLocks noChangeArrowheads="1"/>
              </p:cNvSpPr>
              <p:nvPr/>
            </p:nvSpPr>
            <p:spPr bwMode="auto">
              <a:xfrm>
                <a:off x="3060" y="6432"/>
                <a:ext cx="567" cy="468"/>
              </a:xfrm>
              <a:prstGeom prst="rect">
                <a:avLst/>
              </a:pr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74" name="Rectangle 36"/>
              <p:cNvSpPr>
                <a:spLocks noChangeArrowheads="1"/>
              </p:cNvSpPr>
              <p:nvPr/>
            </p:nvSpPr>
            <p:spPr bwMode="auto">
              <a:xfrm>
                <a:off x="3030" y="6477"/>
                <a:ext cx="6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0">
                    <a:latin typeface="Times New Roman" panose="02020603050405020304" pitchFamily="18" charset="0"/>
                  </a:rPr>
                  <a:t>MD</a:t>
                </a:r>
              </a:p>
            </p:txBody>
          </p:sp>
        </p:grpSp>
        <p:grpSp>
          <p:nvGrpSpPr>
            <p:cNvPr id="22544" name="Group 37"/>
            <p:cNvGrpSpPr>
              <a:grpSpLocks/>
            </p:cNvGrpSpPr>
            <p:nvPr/>
          </p:nvGrpSpPr>
          <p:grpSpPr bwMode="auto">
            <a:xfrm>
              <a:off x="6987" y="11892"/>
              <a:ext cx="567" cy="2709"/>
              <a:chOff x="5370" y="3468"/>
              <a:chExt cx="567" cy="2709"/>
            </a:xfrm>
          </p:grpSpPr>
          <p:grpSp>
            <p:nvGrpSpPr>
              <p:cNvPr id="22567" name="Group 38"/>
              <p:cNvGrpSpPr>
                <a:grpSpLocks/>
              </p:cNvGrpSpPr>
              <p:nvPr/>
            </p:nvGrpSpPr>
            <p:grpSpPr bwMode="auto">
              <a:xfrm>
                <a:off x="5370" y="4929"/>
                <a:ext cx="556" cy="1248"/>
                <a:chOff x="5760" y="5859"/>
                <a:chExt cx="556" cy="1248"/>
              </a:xfrm>
            </p:grpSpPr>
            <p:sp>
              <p:nvSpPr>
                <p:cNvPr id="22571" name="Rectangle 39"/>
                <p:cNvSpPr>
                  <a:spLocks noChangeArrowheads="1"/>
                </p:cNvSpPr>
                <p:nvPr/>
              </p:nvSpPr>
              <p:spPr bwMode="auto">
                <a:xfrm>
                  <a:off x="5760" y="5919"/>
                  <a:ext cx="556" cy="66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22572" name="Rectangle 40"/>
                <p:cNvSpPr>
                  <a:spLocks noChangeArrowheads="1"/>
                </p:cNvSpPr>
                <p:nvPr/>
              </p:nvSpPr>
              <p:spPr bwMode="auto">
                <a:xfrm>
                  <a:off x="5831" y="5859"/>
                  <a:ext cx="454" cy="1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zh-CN" sz="1200" b="0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1200" b="0">
                      <a:latin typeface="Times New Roman" panose="02020603050405020304" pitchFamily="18" charset="0"/>
                    </a:rPr>
                    <a:t>MAC</a:t>
                  </a:r>
                </a:p>
              </p:txBody>
            </p:sp>
          </p:grpSp>
          <p:grpSp>
            <p:nvGrpSpPr>
              <p:cNvPr id="22568" name="Group 41"/>
              <p:cNvGrpSpPr>
                <a:grpSpLocks/>
              </p:cNvGrpSpPr>
              <p:nvPr/>
            </p:nvGrpSpPr>
            <p:grpSpPr bwMode="auto">
              <a:xfrm>
                <a:off x="5370" y="3468"/>
                <a:ext cx="567" cy="1520"/>
                <a:chOff x="2700" y="3468"/>
                <a:chExt cx="555" cy="1520"/>
              </a:xfrm>
            </p:grpSpPr>
            <p:sp>
              <p:nvSpPr>
                <p:cNvPr id="22569" name="Rectangle 42"/>
                <p:cNvSpPr>
                  <a:spLocks noChangeArrowheads="1"/>
                </p:cNvSpPr>
                <p:nvPr/>
              </p:nvSpPr>
              <p:spPr bwMode="auto">
                <a:xfrm>
                  <a:off x="2700" y="3468"/>
                  <a:ext cx="540" cy="15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70" name="Rectangle 43"/>
                <p:cNvSpPr>
                  <a:spLocks noChangeArrowheads="1"/>
                </p:cNvSpPr>
                <p:nvPr/>
              </p:nvSpPr>
              <p:spPr bwMode="auto">
                <a:xfrm>
                  <a:off x="2715" y="3957"/>
                  <a:ext cx="540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  M</a:t>
                  </a:r>
                </a:p>
              </p:txBody>
            </p:sp>
          </p:grpSp>
        </p:grpSp>
        <p:sp>
          <p:nvSpPr>
            <p:cNvPr id="22545" name="Line 44"/>
            <p:cNvSpPr>
              <a:spLocks noChangeShapeType="1"/>
            </p:cNvSpPr>
            <p:nvPr/>
          </p:nvSpPr>
          <p:spPr bwMode="auto">
            <a:xfrm>
              <a:off x="7572" y="1267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2546" name="Group 45"/>
            <p:cNvGrpSpPr>
              <a:grpSpLocks/>
            </p:cNvGrpSpPr>
            <p:nvPr/>
          </p:nvGrpSpPr>
          <p:grpSpPr bwMode="auto">
            <a:xfrm>
              <a:off x="7992" y="12390"/>
              <a:ext cx="570" cy="567"/>
              <a:chOff x="2700" y="4872"/>
              <a:chExt cx="570" cy="567"/>
            </a:xfrm>
          </p:grpSpPr>
          <p:sp>
            <p:nvSpPr>
              <p:cNvPr id="22565" name="Oval 46"/>
              <p:cNvSpPr>
                <a:spLocks noChangeArrowheads="1"/>
              </p:cNvSpPr>
              <p:nvPr/>
            </p:nvSpPr>
            <p:spPr bwMode="auto">
              <a:xfrm>
                <a:off x="2700" y="4872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66" name="Rectangle 47"/>
              <p:cNvSpPr>
                <a:spLocks noChangeArrowheads="1"/>
              </p:cNvSpPr>
              <p:nvPr/>
            </p:nvSpPr>
            <p:spPr bwMode="auto">
              <a:xfrm>
                <a:off x="2730" y="4968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0">
                    <a:latin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22547" name="Line 48"/>
            <p:cNvSpPr>
              <a:spLocks noChangeShapeType="1"/>
            </p:cNvSpPr>
            <p:nvPr/>
          </p:nvSpPr>
          <p:spPr bwMode="auto">
            <a:xfrm>
              <a:off x="8592" y="1267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2548" name="Oval 49"/>
            <p:cNvSpPr>
              <a:spLocks noChangeArrowheads="1"/>
            </p:cNvSpPr>
            <p:nvPr/>
          </p:nvSpPr>
          <p:spPr bwMode="auto">
            <a:xfrm>
              <a:off x="8279" y="14558"/>
              <a:ext cx="283" cy="2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2549" name="Line 50"/>
            <p:cNvSpPr>
              <a:spLocks noChangeShapeType="1"/>
            </p:cNvSpPr>
            <p:nvPr/>
          </p:nvSpPr>
          <p:spPr bwMode="auto">
            <a:xfrm>
              <a:off x="7887" y="147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2550" name="Line 51"/>
            <p:cNvSpPr>
              <a:spLocks noChangeShapeType="1"/>
            </p:cNvSpPr>
            <p:nvPr/>
          </p:nvSpPr>
          <p:spPr bwMode="auto">
            <a:xfrm>
              <a:off x="8412" y="13977"/>
              <a:ext cx="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2551" name="Line 52"/>
            <p:cNvSpPr>
              <a:spLocks noChangeShapeType="1"/>
            </p:cNvSpPr>
            <p:nvPr/>
          </p:nvSpPr>
          <p:spPr bwMode="auto">
            <a:xfrm>
              <a:off x="8562" y="147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2552" name="Line 53"/>
            <p:cNvSpPr>
              <a:spLocks noChangeShapeType="1"/>
            </p:cNvSpPr>
            <p:nvPr/>
          </p:nvSpPr>
          <p:spPr bwMode="auto">
            <a:xfrm>
              <a:off x="7887" y="13764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2553" name="Group 54"/>
            <p:cNvGrpSpPr>
              <a:grpSpLocks/>
            </p:cNvGrpSpPr>
            <p:nvPr/>
          </p:nvGrpSpPr>
          <p:grpSpPr bwMode="auto">
            <a:xfrm>
              <a:off x="8967" y="14388"/>
              <a:ext cx="680" cy="780"/>
              <a:chOff x="3030" y="6432"/>
              <a:chExt cx="680" cy="513"/>
            </a:xfrm>
          </p:grpSpPr>
          <p:sp>
            <p:nvSpPr>
              <p:cNvPr id="22563" name="Rectangle 55" descr="5%"/>
              <p:cNvSpPr>
                <a:spLocks noChangeArrowheads="1"/>
              </p:cNvSpPr>
              <p:nvPr/>
            </p:nvSpPr>
            <p:spPr bwMode="auto">
              <a:xfrm>
                <a:off x="3060" y="6432"/>
                <a:ext cx="567" cy="468"/>
              </a:xfrm>
              <a:prstGeom prst="rect">
                <a:avLst/>
              </a:pr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64" name="Rectangle 56"/>
              <p:cNvSpPr>
                <a:spLocks noChangeArrowheads="1"/>
              </p:cNvSpPr>
              <p:nvPr/>
            </p:nvSpPr>
            <p:spPr bwMode="auto">
              <a:xfrm>
                <a:off x="3030" y="6477"/>
                <a:ext cx="6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b="0">
                    <a:latin typeface="Times New Roman" panose="02020603050405020304" pitchFamily="18" charset="0"/>
                  </a:rPr>
                  <a:t>MD</a:t>
                </a:r>
              </a:p>
            </p:txBody>
          </p:sp>
        </p:grpSp>
        <p:sp>
          <p:nvSpPr>
            <p:cNvPr id="22554" name="Line 57"/>
            <p:cNvSpPr>
              <a:spLocks noChangeShapeType="1"/>
            </p:cNvSpPr>
            <p:nvPr/>
          </p:nvSpPr>
          <p:spPr bwMode="auto">
            <a:xfrm flipH="1">
              <a:off x="7527" y="1376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2555" name="Group 58"/>
            <p:cNvGrpSpPr>
              <a:grpSpLocks/>
            </p:cNvGrpSpPr>
            <p:nvPr/>
          </p:nvGrpSpPr>
          <p:grpSpPr bwMode="auto">
            <a:xfrm>
              <a:off x="9090" y="12984"/>
              <a:ext cx="675" cy="1092"/>
              <a:chOff x="8865" y="4695"/>
              <a:chExt cx="675" cy="1092"/>
            </a:xfrm>
          </p:grpSpPr>
          <p:sp>
            <p:nvSpPr>
              <p:cNvPr id="22561" name="AutoShape 59"/>
              <p:cNvSpPr>
                <a:spLocks noChangeArrowheads="1"/>
              </p:cNvSpPr>
              <p:nvPr/>
            </p:nvSpPr>
            <p:spPr bwMode="auto">
              <a:xfrm>
                <a:off x="8865" y="4695"/>
                <a:ext cx="227" cy="1092"/>
              </a:xfrm>
              <a:prstGeom prst="upDownArrow">
                <a:avLst>
                  <a:gd name="adj1" fmla="val 50000"/>
                  <a:gd name="adj2" fmla="val 9621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62" name="Rectangle 60"/>
              <p:cNvSpPr>
                <a:spLocks noChangeArrowheads="1"/>
              </p:cNvSpPr>
              <p:nvPr/>
            </p:nvSpPr>
            <p:spPr bwMode="auto">
              <a:xfrm>
                <a:off x="9000" y="4872"/>
                <a:ext cx="54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400" b="0">
                    <a:latin typeface="Times New Roman" panose="02020603050405020304" pitchFamily="18" charset="0"/>
                  </a:rPr>
                  <a:t>对比</a:t>
                </a:r>
              </a:p>
            </p:txBody>
          </p:sp>
        </p:grpSp>
        <p:grpSp>
          <p:nvGrpSpPr>
            <p:cNvPr id="22556" name="Group 61"/>
            <p:cNvGrpSpPr>
              <a:grpSpLocks/>
            </p:cNvGrpSpPr>
            <p:nvPr/>
          </p:nvGrpSpPr>
          <p:grpSpPr bwMode="auto">
            <a:xfrm>
              <a:off x="5697" y="12672"/>
              <a:ext cx="1110" cy="468"/>
              <a:chOff x="5730" y="10272"/>
              <a:chExt cx="1110" cy="468"/>
            </a:xfrm>
          </p:grpSpPr>
          <p:sp>
            <p:nvSpPr>
              <p:cNvPr id="22559" name="Line 62"/>
              <p:cNvSpPr>
                <a:spLocks noChangeShapeType="1"/>
              </p:cNvSpPr>
              <p:nvPr/>
            </p:nvSpPr>
            <p:spPr bwMode="auto">
              <a:xfrm>
                <a:off x="5940" y="10644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60" name="Rectangle 63"/>
              <p:cNvSpPr>
                <a:spLocks noChangeArrowheads="1"/>
              </p:cNvSpPr>
              <p:nvPr/>
            </p:nvSpPr>
            <p:spPr bwMode="auto">
              <a:xfrm>
                <a:off x="5730" y="10272"/>
                <a:ext cx="10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400" b="0">
                    <a:latin typeface="Times New Roman" panose="02020603050405020304" pitchFamily="18" charset="0"/>
                  </a:rPr>
                  <a:t>发送</a:t>
                </a:r>
              </a:p>
            </p:txBody>
          </p:sp>
        </p:grpSp>
        <p:sp>
          <p:nvSpPr>
            <p:cNvPr id="22557" name="Rectangle 64"/>
            <p:cNvSpPr>
              <a:spLocks noChangeArrowheads="1"/>
            </p:cNvSpPr>
            <p:nvPr/>
          </p:nvSpPr>
          <p:spPr bwMode="auto">
            <a:xfrm>
              <a:off x="3356" y="13889"/>
              <a:ext cx="885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400" b="0" dirty="0">
                  <a:latin typeface="Times New Roman" panose="02020603050405020304" pitchFamily="18" charset="0"/>
                </a:rPr>
                <a:t>私人密钥</a:t>
              </a:r>
            </a:p>
          </p:txBody>
        </p:sp>
        <p:sp>
          <p:nvSpPr>
            <p:cNvPr id="22558" name="Rectangle 65"/>
            <p:cNvSpPr>
              <a:spLocks noChangeArrowheads="1"/>
            </p:cNvSpPr>
            <p:nvPr/>
          </p:nvSpPr>
          <p:spPr bwMode="auto">
            <a:xfrm>
              <a:off x="8015" y="13749"/>
              <a:ext cx="885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400" b="0" dirty="0">
                  <a:latin typeface="Times New Roman" panose="02020603050405020304" pitchFamily="18" charset="0"/>
                </a:rPr>
                <a:t>公开密钥</a:t>
              </a:r>
            </a:p>
          </p:txBody>
        </p:sp>
      </p:grpSp>
      <p:sp>
        <p:nvSpPr>
          <p:cNvPr id="22531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257577" y="1376547"/>
            <a:ext cx="8371587" cy="4572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（</a:t>
            </a:r>
            <a:r>
              <a:rPr lang="en-US" altLang="zh-CN" sz="2400" dirty="0">
                <a:solidFill>
                  <a:schemeClr val="hlink"/>
                </a:solidFill>
              </a:rPr>
              <a:t>3</a:t>
            </a:r>
            <a:r>
              <a:rPr lang="zh-CN" altLang="en-US" sz="2400" dirty="0">
                <a:solidFill>
                  <a:schemeClr val="hlink"/>
                </a:solidFill>
              </a:rPr>
              <a:t>）基于单向</a:t>
            </a:r>
            <a:r>
              <a:rPr lang="en-US" altLang="zh-CN" sz="2400" dirty="0">
                <a:solidFill>
                  <a:schemeClr val="hlink"/>
                </a:solidFill>
              </a:rPr>
              <a:t>Hash</a:t>
            </a:r>
            <a:r>
              <a:rPr lang="zh-CN" altLang="en-US" sz="2400" dirty="0">
                <a:solidFill>
                  <a:schemeClr val="hlink"/>
                </a:solidFill>
              </a:rPr>
              <a:t>函数和公钥密码体制的</a:t>
            </a:r>
            <a:r>
              <a:rPr lang="en-US" altLang="zh-CN" sz="2400" dirty="0">
                <a:solidFill>
                  <a:schemeClr val="hlink"/>
                </a:solidFill>
              </a:rPr>
              <a:t>MAC</a:t>
            </a:r>
            <a:r>
              <a:rPr lang="zh-CN" altLang="en-US" sz="2400" dirty="0">
                <a:solidFill>
                  <a:schemeClr val="hlink"/>
                </a:solidFill>
              </a:rPr>
              <a:t>鉴别方法</a:t>
            </a:r>
          </a:p>
        </p:txBody>
      </p:sp>
      <p:sp>
        <p:nvSpPr>
          <p:cNvPr id="22532" name="Rectangle 68"/>
          <p:cNvSpPr>
            <a:spLocks noChangeArrowheads="1"/>
          </p:cNvSpPr>
          <p:nvPr/>
        </p:nvSpPr>
        <p:spPr bwMode="auto">
          <a:xfrm>
            <a:off x="1586291" y="5589659"/>
            <a:ext cx="6062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能防止接收方伪造攻击，不能防止重放攻击</a:t>
            </a:r>
          </a:p>
        </p:txBody>
      </p:sp>
      <p:sp>
        <p:nvSpPr>
          <p:cNvPr id="65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361072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5"/>
          <p:cNvGrpSpPr>
            <a:grpSpLocks/>
          </p:cNvGrpSpPr>
          <p:nvPr/>
        </p:nvGrpSpPr>
        <p:grpSpPr bwMode="auto">
          <a:xfrm>
            <a:off x="1321335" y="2037008"/>
            <a:ext cx="6819900" cy="3429000"/>
            <a:chOff x="2640" y="6432"/>
            <a:chExt cx="6900" cy="3165"/>
          </a:xfrm>
        </p:grpSpPr>
        <p:grpSp>
          <p:nvGrpSpPr>
            <p:cNvPr id="23557" name="Group 6"/>
            <p:cNvGrpSpPr>
              <a:grpSpLocks/>
            </p:cNvGrpSpPr>
            <p:nvPr/>
          </p:nvGrpSpPr>
          <p:grpSpPr bwMode="auto">
            <a:xfrm>
              <a:off x="2640" y="6432"/>
              <a:ext cx="2630" cy="3165"/>
              <a:chOff x="2685" y="6276"/>
              <a:chExt cx="2630" cy="3165"/>
            </a:xfrm>
          </p:grpSpPr>
          <p:grpSp>
            <p:nvGrpSpPr>
              <p:cNvPr id="23585" name="Group 7"/>
              <p:cNvGrpSpPr>
                <a:grpSpLocks/>
              </p:cNvGrpSpPr>
              <p:nvPr/>
            </p:nvGrpSpPr>
            <p:grpSpPr bwMode="auto">
              <a:xfrm>
                <a:off x="2685" y="6276"/>
                <a:ext cx="680" cy="3165"/>
                <a:chOff x="2685" y="6276"/>
                <a:chExt cx="680" cy="3165"/>
              </a:xfrm>
            </p:grpSpPr>
            <p:grpSp>
              <p:nvGrpSpPr>
                <p:cNvPr id="23593" name="Group 8"/>
                <p:cNvGrpSpPr>
                  <a:grpSpLocks/>
                </p:cNvGrpSpPr>
                <p:nvPr/>
              </p:nvGrpSpPr>
              <p:grpSpPr bwMode="auto">
                <a:xfrm>
                  <a:off x="2700" y="8108"/>
                  <a:ext cx="570" cy="567"/>
                  <a:chOff x="2700" y="4872"/>
                  <a:chExt cx="570" cy="567"/>
                </a:xfrm>
              </p:grpSpPr>
              <p:sp>
                <p:nvSpPr>
                  <p:cNvPr id="2360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4872"/>
                    <a:ext cx="567" cy="56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2360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730" y="4968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1400" b="0">
                        <a:latin typeface="Times New Roman" panose="02020603050405020304" pitchFamily="18" charset="0"/>
                      </a:rPr>
                      <a:t>H</a:t>
                    </a:r>
                  </a:p>
                </p:txBody>
              </p:sp>
            </p:grpSp>
            <p:sp>
              <p:nvSpPr>
                <p:cNvPr id="23594" name="Line 11"/>
                <p:cNvSpPr>
                  <a:spLocks noChangeShapeType="1"/>
                </p:cNvSpPr>
                <p:nvPr/>
              </p:nvSpPr>
              <p:spPr bwMode="auto">
                <a:xfrm>
                  <a:off x="2955" y="7796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95" name="Line 12"/>
                <p:cNvSpPr>
                  <a:spLocks noChangeShapeType="1"/>
                </p:cNvSpPr>
                <p:nvPr/>
              </p:nvSpPr>
              <p:spPr bwMode="auto">
                <a:xfrm>
                  <a:off x="2955" y="8688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3596" name="Group 13"/>
                <p:cNvGrpSpPr>
                  <a:grpSpLocks/>
                </p:cNvGrpSpPr>
                <p:nvPr/>
              </p:nvGrpSpPr>
              <p:grpSpPr bwMode="auto">
                <a:xfrm>
                  <a:off x="2685" y="9012"/>
                  <a:ext cx="680" cy="429"/>
                  <a:chOff x="3030" y="6432"/>
                  <a:chExt cx="680" cy="513"/>
                </a:xfrm>
              </p:grpSpPr>
              <p:sp>
                <p:nvSpPr>
                  <p:cNvPr id="23602" name="Rectangle 14" descr="5%"/>
                  <p:cNvSpPr>
                    <a:spLocks noChangeArrowheads="1"/>
                  </p:cNvSpPr>
                  <p:nvPr/>
                </p:nvSpPr>
                <p:spPr bwMode="auto">
                  <a:xfrm>
                    <a:off x="3060" y="6432"/>
                    <a:ext cx="567" cy="468"/>
                  </a:xfrm>
                  <a:prstGeom prst="rect">
                    <a:avLst/>
                  </a:prstGeom>
                  <a:pattFill prst="pct5">
                    <a:fgClr>
                      <a:srgbClr val="000000"/>
                    </a:fgClr>
                    <a:bgClr>
                      <a:srgbClr val="FFFFFF"/>
                    </a:bgClr>
                  </a:patt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  <p:sp>
                <p:nvSpPr>
                  <p:cNvPr id="2360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6477"/>
                    <a:ext cx="68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1400" b="0">
                        <a:latin typeface="Times New Roman" panose="02020603050405020304" pitchFamily="18" charset="0"/>
                      </a:rPr>
                      <a:t>MD</a:t>
                    </a:r>
                  </a:p>
                </p:txBody>
              </p:sp>
            </p:grpSp>
            <p:grpSp>
              <p:nvGrpSpPr>
                <p:cNvPr id="23597" name="Group 16"/>
                <p:cNvGrpSpPr>
                  <a:grpSpLocks/>
                </p:cNvGrpSpPr>
                <p:nvPr/>
              </p:nvGrpSpPr>
              <p:grpSpPr bwMode="auto">
                <a:xfrm>
                  <a:off x="2700" y="6276"/>
                  <a:ext cx="555" cy="1520"/>
                  <a:chOff x="2700" y="6276"/>
                  <a:chExt cx="555" cy="1520"/>
                </a:xfrm>
              </p:grpSpPr>
              <p:grpSp>
                <p:nvGrpSpPr>
                  <p:cNvPr id="2359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2700" y="6588"/>
                    <a:ext cx="555" cy="1208"/>
                    <a:chOff x="2700" y="6588"/>
                    <a:chExt cx="555" cy="1208"/>
                  </a:xfrm>
                </p:grpSpPr>
                <p:sp>
                  <p:nvSpPr>
                    <p:cNvPr id="23600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0" y="6588"/>
                      <a:ext cx="540" cy="120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endParaRPr lang="zh-CN" altLang="zh-CN" sz="1400" b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601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5" y="7077"/>
                      <a:ext cx="540" cy="4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latin typeface="Times New Roman" panose="02020603050405020304" pitchFamily="18" charset="0"/>
                        </a:rPr>
                        <a:t>M</a:t>
                      </a:r>
                    </a:p>
                  </p:txBody>
                </p:sp>
              </p:grpSp>
              <p:sp>
                <p:nvSpPr>
                  <p:cNvPr id="2359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701" y="6276"/>
                    <a:ext cx="539" cy="312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23586" name="Group 21"/>
              <p:cNvGrpSpPr>
                <a:grpSpLocks/>
              </p:cNvGrpSpPr>
              <p:nvPr/>
            </p:nvGrpSpPr>
            <p:grpSpPr bwMode="auto">
              <a:xfrm>
                <a:off x="4665" y="7053"/>
                <a:ext cx="584" cy="1208"/>
                <a:chOff x="2700" y="6588"/>
                <a:chExt cx="555" cy="1208"/>
              </a:xfrm>
            </p:grpSpPr>
            <p:sp>
              <p:nvSpPr>
                <p:cNvPr id="23591" name="Rectangle 22"/>
                <p:cNvSpPr>
                  <a:spLocks noChangeArrowheads="1"/>
                </p:cNvSpPr>
                <p:nvPr/>
              </p:nvSpPr>
              <p:spPr bwMode="auto">
                <a:xfrm>
                  <a:off x="2700" y="6588"/>
                  <a:ext cx="540" cy="12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zh-CN" sz="1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92" name="Rectangle 23"/>
                <p:cNvSpPr>
                  <a:spLocks noChangeArrowheads="1"/>
                </p:cNvSpPr>
                <p:nvPr/>
              </p:nvSpPr>
              <p:spPr bwMode="auto">
                <a:xfrm>
                  <a:off x="2715" y="7077"/>
                  <a:ext cx="540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M</a:t>
                  </a:r>
                </a:p>
              </p:txBody>
            </p:sp>
          </p:grpSp>
          <p:grpSp>
            <p:nvGrpSpPr>
              <p:cNvPr id="23587" name="Group 24"/>
              <p:cNvGrpSpPr>
                <a:grpSpLocks/>
              </p:cNvGrpSpPr>
              <p:nvPr/>
            </p:nvGrpSpPr>
            <p:grpSpPr bwMode="auto">
              <a:xfrm>
                <a:off x="4635" y="8259"/>
                <a:ext cx="680" cy="429"/>
                <a:chOff x="3030" y="6432"/>
                <a:chExt cx="680" cy="513"/>
              </a:xfrm>
            </p:grpSpPr>
            <p:sp>
              <p:nvSpPr>
                <p:cNvPr id="23589" name="Rectangle 25" descr="5%"/>
                <p:cNvSpPr>
                  <a:spLocks noChangeArrowheads="1"/>
                </p:cNvSpPr>
                <p:nvPr/>
              </p:nvSpPr>
              <p:spPr bwMode="auto">
                <a:xfrm>
                  <a:off x="3060" y="6432"/>
                  <a:ext cx="567" cy="468"/>
                </a:xfrm>
                <a:prstGeom prst="rect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235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030" y="6477"/>
                  <a:ext cx="6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MD</a:t>
                  </a:r>
                </a:p>
              </p:txBody>
            </p:sp>
          </p:grpSp>
          <p:sp>
            <p:nvSpPr>
              <p:cNvPr id="23588" name="AutoShape 27"/>
              <p:cNvSpPr>
                <a:spLocks noChangeArrowheads="1"/>
              </p:cNvSpPr>
              <p:nvPr/>
            </p:nvSpPr>
            <p:spPr bwMode="auto">
              <a:xfrm>
                <a:off x="3420" y="8304"/>
                <a:ext cx="1080" cy="780"/>
              </a:xfrm>
              <a:custGeom>
                <a:avLst/>
                <a:gdLst>
                  <a:gd name="T0" fmla="*/ 2 w 21600"/>
                  <a:gd name="T1" fmla="*/ 0 h 21600"/>
                  <a:gd name="T2" fmla="*/ 2 w 21600"/>
                  <a:gd name="T3" fmla="*/ 1 h 21600"/>
                  <a:gd name="T4" fmla="*/ 0 w 21600"/>
                  <a:gd name="T5" fmla="*/ 1 h 21600"/>
                  <a:gd name="T6" fmla="*/ 3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0 w 21600"/>
                  <a:gd name="T13" fmla="*/ 4569 h 21600"/>
                  <a:gd name="T14" fmla="*/ 20360 w 21600"/>
                  <a:gd name="T15" fmla="*/ 75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6620" y="0"/>
                    </a:lnTo>
                    <a:lnTo>
                      <a:pt x="16620" y="4569"/>
                    </a:lnTo>
                    <a:lnTo>
                      <a:pt x="12427" y="4569"/>
                    </a:lnTo>
                    <a:cubicBezTo>
                      <a:pt x="5564" y="4569"/>
                      <a:pt x="0" y="7967"/>
                      <a:pt x="0" y="12158"/>
                    </a:cubicBezTo>
                    <a:lnTo>
                      <a:pt x="0" y="21600"/>
                    </a:lnTo>
                    <a:lnTo>
                      <a:pt x="3087" y="21600"/>
                    </a:lnTo>
                    <a:lnTo>
                      <a:pt x="3087" y="12158"/>
                    </a:lnTo>
                    <a:cubicBezTo>
                      <a:pt x="3087" y="9635"/>
                      <a:pt x="7269" y="7589"/>
                      <a:pt x="12427" y="7589"/>
                    </a:cubicBezTo>
                    <a:lnTo>
                      <a:pt x="16620" y="7589"/>
                    </a:lnTo>
                    <a:lnTo>
                      <a:pt x="16620" y="1215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558" name="Group 28"/>
            <p:cNvGrpSpPr>
              <a:grpSpLocks/>
            </p:cNvGrpSpPr>
            <p:nvPr/>
          </p:nvGrpSpPr>
          <p:grpSpPr bwMode="auto">
            <a:xfrm>
              <a:off x="6255" y="6900"/>
              <a:ext cx="3285" cy="1989"/>
              <a:chOff x="6255" y="6900"/>
              <a:chExt cx="3285" cy="1989"/>
            </a:xfrm>
          </p:grpSpPr>
          <p:grpSp>
            <p:nvGrpSpPr>
              <p:cNvPr id="23562" name="Group 29"/>
              <p:cNvGrpSpPr>
                <a:grpSpLocks/>
              </p:cNvGrpSpPr>
              <p:nvPr/>
            </p:nvGrpSpPr>
            <p:grpSpPr bwMode="auto">
              <a:xfrm>
                <a:off x="6285" y="6900"/>
                <a:ext cx="555" cy="1520"/>
                <a:chOff x="2700" y="6276"/>
                <a:chExt cx="555" cy="1520"/>
              </a:xfrm>
            </p:grpSpPr>
            <p:grpSp>
              <p:nvGrpSpPr>
                <p:cNvPr id="23581" name="Group 30"/>
                <p:cNvGrpSpPr>
                  <a:grpSpLocks/>
                </p:cNvGrpSpPr>
                <p:nvPr/>
              </p:nvGrpSpPr>
              <p:grpSpPr bwMode="auto">
                <a:xfrm>
                  <a:off x="2700" y="6588"/>
                  <a:ext cx="555" cy="1208"/>
                  <a:chOff x="2700" y="6588"/>
                  <a:chExt cx="555" cy="1208"/>
                </a:xfrm>
              </p:grpSpPr>
              <p:sp>
                <p:nvSpPr>
                  <p:cNvPr id="2358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6588"/>
                    <a:ext cx="540" cy="120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zh-CN" sz="1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8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715" y="7077"/>
                    <a:ext cx="540" cy="4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1400" b="0">
                        <a:latin typeface="Times New Roman" panose="02020603050405020304" pitchFamily="18" charset="0"/>
                      </a:rPr>
                      <a:t>M</a:t>
                    </a:r>
                  </a:p>
                </p:txBody>
              </p:sp>
            </p:grpSp>
            <p:sp>
              <p:nvSpPr>
                <p:cNvPr id="23582" name="Rectangle 33"/>
                <p:cNvSpPr>
                  <a:spLocks noChangeArrowheads="1"/>
                </p:cNvSpPr>
                <p:nvPr/>
              </p:nvSpPr>
              <p:spPr bwMode="auto">
                <a:xfrm>
                  <a:off x="2701" y="6276"/>
                  <a:ext cx="539" cy="312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</p:grpSp>
          <p:grpSp>
            <p:nvGrpSpPr>
              <p:cNvPr id="23563" name="Group 34"/>
              <p:cNvGrpSpPr>
                <a:grpSpLocks/>
              </p:cNvGrpSpPr>
              <p:nvPr/>
            </p:nvGrpSpPr>
            <p:grpSpPr bwMode="auto">
              <a:xfrm>
                <a:off x="6255" y="8409"/>
                <a:ext cx="641" cy="429"/>
                <a:chOff x="3030" y="6432"/>
                <a:chExt cx="680" cy="513"/>
              </a:xfrm>
            </p:grpSpPr>
            <p:sp>
              <p:nvSpPr>
                <p:cNvPr id="23579" name="Rectangle 35" descr="5%"/>
                <p:cNvSpPr>
                  <a:spLocks noChangeArrowheads="1"/>
                </p:cNvSpPr>
                <p:nvPr/>
              </p:nvSpPr>
              <p:spPr bwMode="auto">
                <a:xfrm>
                  <a:off x="3060" y="6432"/>
                  <a:ext cx="567" cy="468"/>
                </a:xfrm>
                <a:prstGeom prst="rect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23580" name="Rectangle 36"/>
                <p:cNvSpPr>
                  <a:spLocks noChangeArrowheads="1"/>
                </p:cNvSpPr>
                <p:nvPr/>
              </p:nvSpPr>
              <p:spPr bwMode="auto">
                <a:xfrm>
                  <a:off x="3030" y="6477"/>
                  <a:ext cx="6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MD</a:t>
                  </a:r>
                </a:p>
              </p:txBody>
            </p:sp>
          </p:grpSp>
          <p:sp>
            <p:nvSpPr>
              <p:cNvPr id="23564" name="AutoShape 37"/>
              <p:cNvSpPr>
                <a:spLocks/>
              </p:cNvSpPr>
              <p:nvPr/>
            </p:nvSpPr>
            <p:spPr bwMode="auto">
              <a:xfrm>
                <a:off x="6975" y="6981"/>
                <a:ext cx="360" cy="1404"/>
              </a:xfrm>
              <a:prstGeom prst="rightBrace">
                <a:avLst>
                  <a:gd name="adj1" fmla="val 325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3565" name="Line 38"/>
              <p:cNvSpPr>
                <a:spLocks noChangeShapeType="1"/>
              </p:cNvSpPr>
              <p:nvPr/>
            </p:nvSpPr>
            <p:spPr bwMode="auto">
              <a:xfrm>
                <a:off x="7440" y="768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566" name="Group 39"/>
              <p:cNvGrpSpPr>
                <a:grpSpLocks/>
              </p:cNvGrpSpPr>
              <p:nvPr/>
            </p:nvGrpSpPr>
            <p:grpSpPr bwMode="auto">
              <a:xfrm>
                <a:off x="7860" y="7398"/>
                <a:ext cx="570" cy="567"/>
                <a:chOff x="2700" y="4872"/>
                <a:chExt cx="570" cy="567"/>
              </a:xfrm>
            </p:grpSpPr>
            <p:sp>
              <p:nvSpPr>
                <p:cNvPr id="23577" name="Oval 40"/>
                <p:cNvSpPr>
                  <a:spLocks noChangeArrowheads="1"/>
                </p:cNvSpPr>
                <p:nvPr/>
              </p:nvSpPr>
              <p:spPr bwMode="auto">
                <a:xfrm>
                  <a:off x="2700" y="4872"/>
                  <a:ext cx="567" cy="56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23578" name="Rectangle 41"/>
                <p:cNvSpPr>
                  <a:spLocks noChangeArrowheads="1"/>
                </p:cNvSpPr>
                <p:nvPr/>
              </p:nvSpPr>
              <p:spPr bwMode="auto">
                <a:xfrm>
                  <a:off x="2730" y="4968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</p:grpSp>
          <p:sp>
            <p:nvSpPr>
              <p:cNvPr id="23567" name="Line 42"/>
              <p:cNvSpPr>
                <a:spLocks noChangeShapeType="1"/>
              </p:cNvSpPr>
              <p:nvPr/>
            </p:nvSpPr>
            <p:spPr bwMode="auto">
              <a:xfrm>
                <a:off x="8460" y="768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568" name="Group 43"/>
              <p:cNvGrpSpPr>
                <a:grpSpLocks/>
              </p:cNvGrpSpPr>
              <p:nvPr/>
            </p:nvGrpSpPr>
            <p:grpSpPr bwMode="auto">
              <a:xfrm>
                <a:off x="8850" y="7494"/>
                <a:ext cx="641" cy="429"/>
                <a:chOff x="3030" y="6432"/>
                <a:chExt cx="680" cy="513"/>
              </a:xfrm>
            </p:grpSpPr>
            <p:sp>
              <p:nvSpPr>
                <p:cNvPr id="23575" name="Rectangle 44" descr="5%"/>
                <p:cNvSpPr>
                  <a:spLocks noChangeArrowheads="1"/>
                </p:cNvSpPr>
                <p:nvPr/>
              </p:nvSpPr>
              <p:spPr bwMode="auto">
                <a:xfrm>
                  <a:off x="3060" y="6432"/>
                  <a:ext cx="567" cy="468"/>
                </a:xfrm>
                <a:prstGeom prst="rect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23576" name="Rectangle 45"/>
                <p:cNvSpPr>
                  <a:spLocks noChangeArrowheads="1"/>
                </p:cNvSpPr>
                <p:nvPr/>
              </p:nvSpPr>
              <p:spPr bwMode="auto">
                <a:xfrm>
                  <a:off x="3030" y="6477"/>
                  <a:ext cx="6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MD</a:t>
                  </a:r>
                </a:p>
              </p:txBody>
            </p:sp>
          </p:grpSp>
          <p:sp>
            <p:nvSpPr>
              <p:cNvPr id="23569" name="AutoShape 46"/>
              <p:cNvSpPr>
                <a:spLocks noChangeArrowheads="1"/>
              </p:cNvSpPr>
              <p:nvPr/>
            </p:nvSpPr>
            <p:spPr bwMode="auto">
              <a:xfrm>
                <a:off x="7155" y="8545"/>
                <a:ext cx="1260" cy="227"/>
              </a:xfrm>
              <a:prstGeom prst="rightArrow">
                <a:avLst>
                  <a:gd name="adj1" fmla="val 50000"/>
                  <a:gd name="adj2" fmla="val 1387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grpSp>
            <p:nvGrpSpPr>
              <p:cNvPr id="23570" name="Group 47"/>
              <p:cNvGrpSpPr>
                <a:grpSpLocks/>
              </p:cNvGrpSpPr>
              <p:nvPr/>
            </p:nvGrpSpPr>
            <p:grpSpPr bwMode="auto">
              <a:xfrm>
                <a:off x="8854" y="8460"/>
                <a:ext cx="641" cy="429"/>
                <a:chOff x="3030" y="6432"/>
                <a:chExt cx="680" cy="513"/>
              </a:xfrm>
            </p:grpSpPr>
            <p:sp>
              <p:nvSpPr>
                <p:cNvPr id="23573" name="Rectangle 48" descr="5%"/>
                <p:cNvSpPr>
                  <a:spLocks noChangeArrowheads="1"/>
                </p:cNvSpPr>
                <p:nvPr/>
              </p:nvSpPr>
              <p:spPr bwMode="auto">
                <a:xfrm>
                  <a:off x="3060" y="6432"/>
                  <a:ext cx="567" cy="468"/>
                </a:xfrm>
                <a:prstGeom prst="rect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23574" name="Rectangle 49"/>
                <p:cNvSpPr>
                  <a:spLocks noChangeArrowheads="1"/>
                </p:cNvSpPr>
                <p:nvPr/>
              </p:nvSpPr>
              <p:spPr bwMode="auto">
                <a:xfrm>
                  <a:off x="3030" y="6477"/>
                  <a:ext cx="6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400" b="0">
                      <a:latin typeface="Times New Roman" panose="02020603050405020304" pitchFamily="18" charset="0"/>
                    </a:rPr>
                    <a:t>MD</a:t>
                  </a:r>
                </a:p>
              </p:txBody>
            </p:sp>
          </p:grpSp>
          <p:sp>
            <p:nvSpPr>
              <p:cNvPr id="23571" name="AutoShape 50"/>
              <p:cNvSpPr>
                <a:spLocks noChangeArrowheads="1"/>
              </p:cNvSpPr>
              <p:nvPr/>
            </p:nvSpPr>
            <p:spPr bwMode="auto">
              <a:xfrm>
                <a:off x="8925" y="7962"/>
                <a:ext cx="180" cy="397"/>
              </a:xfrm>
              <a:prstGeom prst="upDownArrow">
                <a:avLst>
                  <a:gd name="adj1" fmla="val 50000"/>
                  <a:gd name="adj2" fmla="val 4411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3572" name="Rectangle 51"/>
              <p:cNvSpPr>
                <a:spLocks noChangeArrowheads="1"/>
              </p:cNvSpPr>
              <p:nvPr/>
            </p:nvSpPr>
            <p:spPr bwMode="auto">
              <a:xfrm>
                <a:off x="9000" y="7836"/>
                <a:ext cx="540" cy="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400" b="0">
                    <a:latin typeface="Times New Roman" panose="02020603050405020304" pitchFamily="18" charset="0"/>
                  </a:rPr>
                  <a:t>对比</a:t>
                </a:r>
              </a:p>
            </p:txBody>
          </p:sp>
        </p:grpSp>
        <p:grpSp>
          <p:nvGrpSpPr>
            <p:cNvPr id="23559" name="Group 52"/>
            <p:cNvGrpSpPr>
              <a:grpSpLocks/>
            </p:cNvGrpSpPr>
            <p:nvPr/>
          </p:nvGrpSpPr>
          <p:grpSpPr bwMode="auto">
            <a:xfrm>
              <a:off x="5085" y="7560"/>
              <a:ext cx="1110" cy="468"/>
              <a:chOff x="5730" y="10272"/>
              <a:chExt cx="1110" cy="468"/>
            </a:xfrm>
          </p:grpSpPr>
          <p:sp>
            <p:nvSpPr>
              <p:cNvPr id="23560" name="Line 53"/>
              <p:cNvSpPr>
                <a:spLocks noChangeShapeType="1"/>
              </p:cNvSpPr>
              <p:nvPr/>
            </p:nvSpPr>
            <p:spPr bwMode="auto">
              <a:xfrm>
                <a:off x="5940" y="10644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61" name="Rectangle 54"/>
              <p:cNvSpPr>
                <a:spLocks noChangeArrowheads="1"/>
              </p:cNvSpPr>
              <p:nvPr/>
            </p:nvSpPr>
            <p:spPr bwMode="auto">
              <a:xfrm>
                <a:off x="5730" y="10272"/>
                <a:ext cx="10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400" b="0">
                    <a:latin typeface="Times New Roman" panose="02020603050405020304" pitchFamily="18" charset="0"/>
                  </a:rPr>
                  <a:t>发送</a:t>
                </a:r>
              </a:p>
            </p:txBody>
          </p:sp>
        </p:grpSp>
      </p:grpSp>
      <p:sp>
        <p:nvSpPr>
          <p:cNvPr id="23555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418878" y="1442962"/>
            <a:ext cx="8077200" cy="4572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（</a:t>
            </a:r>
            <a:r>
              <a:rPr lang="en-US" altLang="zh-CN" sz="2400" dirty="0">
                <a:solidFill>
                  <a:schemeClr val="hlink"/>
                </a:solidFill>
              </a:rPr>
              <a:t>4</a:t>
            </a:r>
            <a:r>
              <a:rPr lang="zh-CN" altLang="en-US" sz="2400" dirty="0">
                <a:solidFill>
                  <a:schemeClr val="hlink"/>
                </a:solidFill>
              </a:rPr>
              <a:t>）基于秘密数据块和单向</a:t>
            </a:r>
            <a:r>
              <a:rPr lang="en-US" altLang="zh-CN" sz="2400" dirty="0">
                <a:solidFill>
                  <a:schemeClr val="hlink"/>
                </a:solidFill>
              </a:rPr>
              <a:t>Hash</a:t>
            </a:r>
            <a:r>
              <a:rPr lang="zh-CN" altLang="en-US" sz="2400" dirty="0">
                <a:solidFill>
                  <a:schemeClr val="hlink"/>
                </a:solidFill>
              </a:rPr>
              <a:t>函数的</a:t>
            </a:r>
            <a:r>
              <a:rPr lang="en-US" altLang="zh-CN" sz="2400" dirty="0">
                <a:solidFill>
                  <a:schemeClr val="hlink"/>
                </a:solidFill>
              </a:rPr>
              <a:t>MAC</a:t>
            </a:r>
            <a:r>
              <a:rPr lang="zh-CN" altLang="en-US" sz="2400" dirty="0">
                <a:solidFill>
                  <a:schemeClr val="hlink"/>
                </a:solidFill>
              </a:rPr>
              <a:t>鉴别方法</a:t>
            </a:r>
          </a:p>
        </p:txBody>
      </p:sp>
      <p:sp>
        <p:nvSpPr>
          <p:cNvPr id="23556" name="Rectangle 57"/>
          <p:cNvSpPr>
            <a:spLocks noChangeArrowheads="1"/>
          </p:cNvSpPr>
          <p:nvPr/>
        </p:nvSpPr>
        <p:spPr bwMode="auto">
          <a:xfrm>
            <a:off x="4938848" y="1991609"/>
            <a:ext cx="340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该方法用在</a:t>
            </a:r>
            <a:r>
              <a:rPr lang="en-US" altLang="zh-CN" sz="2400" dirty="0">
                <a:solidFill>
                  <a:schemeClr val="hlink"/>
                </a:solidFill>
                <a:latin typeface="宋体" panose="02010600030101010101" pitchFamily="2" charset="-122"/>
              </a:rPr>
              <a:t>SNMP2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协议中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  <p:sp>
        <p:nvSpPr>
          <p:cNvPr id="55" name="Rectangle 68"/>
          <p:cNvSpPr>
            <a:spLocks noChangeArrowheads="1"/>
          </p:cNvSpPr>
          <p:nvPr/>
        </p:nvSpPr>
        <p:spPr bwMode="auto">
          <a:xfrm>
            <a:off x="1295836" y="6024903"/>
            <a:ext cx="6372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不能防止重放攻击，不能防止接收方伪造攻击</a:t>
            </a:r>
          </a:p>
        </p:txBody>
      </p:sp>
    </p:spTree>
    <p:extLst>
      <p:ext uri="{BB962C8B-B14F-4D97-AF65-F5344CB8AC3E}">
        <p14:creationId xmlns:p14="http://schemas.microsoft.com/office/powerpoint/2010/main" val="55520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4285" y="1401650"/>
            <a:ext cx="7772400" cy="4857482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hlink"/>
                </a:solidFill>
              </a:rPr>
              <a:t>MAC=F(</a:t>
            </a:r>
            <a:r>
              <a:rPr lang="en-US" altLang="zh-CN" sz="2800" dirty="0" err="1">
                <a:solidFill>
                  <a:schemeClr val="hlink"/>
                </a:solidFill>
              </a:rPr>
              <a:t>M,Key</a:t>
            </a:r>
            <a:r>
              <a:rPr lang="en-US" altLang="zh-CN" sz="2800" dirty="0">
                <a:solidFill>
                  <a:schemeClr val="hlink"/>
                </a:solidFill>
              </a:rPr>
              <a:t>)</a:t>
            </a:r>
            <a:r>
              <a:rPr lang="zh-CN" altLang="en-US" sz="2800" dirty="0">
                <a:solidFill>
                  <a:schemeClr val="hlink"/>
                </a:solidFill>
              </a:rPr>
              <a:t>函数的特性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为多对一映射</a:t>
            </a:r>
            <a:r>
              <a:rPr lang="zh-CN" altLang="en-US" dirty="0"/>
              <a:t>。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/>
              <a:t> </a:t>
            </a:r>
            <a:r>
              <a:rPr lang="en-US" altLang="zh-CN" dirty="0"/>
              <a:t>M </a:t>
            </a:r>
            <a:r>
              <a:rPr lang="zh-CN" altLang="en-US" dirty="0"/>
              <a:t>相同，存在多个 </a:t>
            </a:r>
            <a:r>
              <a:rPr lang="en-US" altLang="zh-CN" dirty="0"/>
              <a:t>Key </a:t>
            </a:r>
            <a:r>
              <a:rPr lang="zh-CN" altLang="en-US" dirty="0"/>
              <a:t>产生相同的 </a:t>
            </a:r>
            <a:r>
              <a:rPr lang="en-US" altLang="zh-CN" dirty="0"/>
              <a:t>MAC</a:t>
            </a:r>
            <a:r>
              <a:rPr lang="zh-CN" altLang="en-US" dirty="0"/>
              <a:t>；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/>
              <a:t> </a:t>
            </a:r>
            <a:r>
              <a:rPr lang="en-US" altLang="zh-CN" dirty="0"/>
              <a:t>Key </a:t>
            </a:r>
            <a:r>
              <a:rPr lang="zh-CN" altLang="en-US" dirty="0"/>
              <a:t>相同，多个 </a:t>
            </a:r>
            <a:r>
              <a:rPr lang="en-US" altLang="zh-CN" dirty="0"/>
              <a:t>M </a:t>
            </a:r>
            <a:r>
              <a:rPr lang="zh-CN" altLang="en-US" dirty="0"/>
              <a:t>产生相同的 </a:t>
            </a:r>
            <a:r>
              <a:rPr lang="en-US" altLang="zh-CN" dirty="0"/>
              <a:t>MAC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zh-CN" dirty="0"/>
              <a:t>m-bit MAC</a:t>
            </a:r>
            <a:r>
              <a:rPr lang="zh-CN" altLang="en-US" dirty="0"/>
              <a:t>： 有 </a:t>
            </a:r>
            <a:r>
              <a:rPr lang="en-US" altLang="zh-CN" dirty="0"/>
              <a:t>2</a:t>
            </a:r>
            <a:r>
              <a:rPr lang="en-US" altLang="zh-CN" baseline="30000" dirty="0"/>
              <a:t>m </a:t>
            </a:r>
            <a:r>
              <a:rPr lang="zh-CN" altLang="zh-CN" dirty="0"/>
              <a:t>个可能的</a:t>
            </a:r>
            <a:r>
              <a:rPr lang="zh-CN" altLang="en-US" dirty="0"/>
              <a:t> </a:t>
            </a:r>
            <a:r>
              <a:rPr lang="en-US" altLang="zh-CN" dirty="0"/>
              <a:t>MAC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zh-CN" dirty="0"/>
              <a:t>k-bit  </a:t>
            </a:r>
            <a:r>
              <a:rPr lang="zh-CN" altLang="zh-CN" dirty="0"/>
              <a:t>密钥： 有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-US" altLang="zh-CN" baseline="30000" dirty="0"/>
              <a:t>k </a:t>
            </a:r>
            <a:r>
              <a:rPr lang="zh-CN" altLang="zh-CN" dirty="0"/>
              <a:t>个可能的密钥</a:t>
            </a:r>
            <a:r>
              <a:rPr lang="zh-CN" altLang="en-US" dirty="0"/>
              <a:t> </a:t>
            </a:r>
            <a:r>
              <a:rPr lang="en-US" altLang="zh-CN" dirty="0"/>
              <a:t>(m&lt; k)</a:t>
            </a:r>
            <a:r>
              <a:rPr lang="zh-CN" altLang="en-US" dirty="0"/>
              <a:t>。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zh-CN" dirty="0"/>
              <a:t>N </a:t>
            </a:r>
            <a:r>
              <a:rPr lang="zh-CN" altLang="en-US" dirty="0"/>
              <a:t>种</a:t>
            </a:r>
            <a:r>
              <a:rPr lang="zh-CN" altLang="zh-CN" dirty="0"/>
              <a:t>可能的消息。</a:t>
            </a:r>
            <a:endParaRPr lang="zh-CN" altLang="en-US" dirty="0"/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/>
              <a:t>显然， </a:t>
            </a:r>
            <a:r>
              <a:rPr lang="en-US" altLang="zh-CN" dirty="0"/>
              <a:t>N &gt;&gt; 2</a:t>
            </a:r>
            <a:r>
              <a:rPr lang="en-US" altLang="zh-CN" baseline="30000" dirty="0"/>
              <a:t>m</a:t>
            </a:r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364703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3070" y="1346916"/>
            <a:ext cx="8610600" cy="4899338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对 </a:t>
            </a:r>
            <a:r>
              <a:rPr lang="en-US" altLang="zh-CN" sz="2000" b="1" dirty="0">
                <a:solidFill>
                  <a:schemeClr val="hlink"/>
                </a:solidFill>
              </a:rPr>
              <a:t>MAC </a:t>
            </a:r>
            <a:r>
              <a:rPr lang="zh-CN" altLang="en-US" sz="2000" b="1" dirty="0">
                <a:solidFill>
                  <a:schemeClr val="hlink"/>
                </a:solidFill>
              </a:rPr>
              <a:t>函数 </a:t>
            </a:r>
            <a:r>
              <a:rPr lang="en-US" altLang="zh-CN" sz="2000" b="1" dirty="0">
                <a:solidFill>
                  <a:schemeClr val="hlink"/>
                </a:solidFill>
              </a:rPr>
              <a:t>F(</a:t>
            </a:r>
            <a:r>
              <a:rPr lang="en-US" altLang="zh-CN" sz="2000" b="1" dirty="0" err="1">
                <a:solidFill>
                  <a:schemeClr val="hlink"/>
                </a:solidFill>
              </a:rPr>
              <a:t>M,Key</a:t>
            </a:r>
            <a:r>
              <a:rPr lang="en-US" altLang="zh-CN" sz="2000" b="1" dirty="0">
                <a:solidFill>
                  <a:schemeClr val="hlink"/>
                </a:solidFill>
              </a:rPr>
              <a:t>) </a:t>
            </a:r>
            <a:r>
              <a:rPr lang="zh-CN" altLang="en-US" sz="2000" b="1" dirty="0">
                <a:solidFill>
                  <a:schemeClr val="hlink"/>
                </a:solidFill>
              </a:rPr>
              <a:t>进行强行攻击的过程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已知消息 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1 </a:t>
            </a:r>
            <a:r>
              <a:rPr lang="zh-CN" altLang="en-US" sz="2000" dirty="0"/>
              <a:t>及其对应的 </a:t>
            </a:r>
            <a:r>
              <a:rPr lang="en-US" altLang="zh-CN" sz="2000" dirty="0"/>
              <a:t>MAC</a:t>
            </a:r>
            <a:r>
              <a:rPr lang="en-US" altLang="zh-CN" sz="2000" baseline="-25000" dirty="0"/>
              <a:t>1</a:t>
            </a:r>
            <a:r>
              <a:rPr lang="zh-CN" altLang="en-US" sz="2000" baseline="-25000" dirty="0"/>
              <a:t>； </a:t>
            </a:r>
            <a:endParaRPr lang="zh-CN" altLang="en-US" sz="2000" dirty="0"/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对所有可能的 </a:t>
            </a:r>
            <a:r>
              <a:rPr lang="en-US" altLang="zh-CN" sz="2000" dirty="0"/>
              <a:t>MAC </a:t>
            </a:r>
            <a:r>
              <a:rPr lang="zh-CN" altLang="en-US" sz="2000" dirty="0"/>
              <a:t>密钥 </a:t>
            </a:r>
            <a:r>
              <a:rPr lang="en-US" altLang="zh-CN" sz="2000" dirty="0" err="1"/>
              <a:t>Key</a:t>
            </a:r>
            <a:r>
              <a:rPr lang="en-US" altLang="zh-CN" sz="2000" baseline="-25000" dirty="0" err="1"/>
              <a:t>i</a:t>
            </a:r>
            <a:r>
              <a:rPr lang="zh-CN" altLang="en-US" sz="2000" dirty="0"/>
              <a:t>，计算消息 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1 </a:t>
            </a:r>
            <a:r>
              <a:rPr lang="zh-CN" altLang="en-US" sz="2000" dirty="0"/>
              <a:t>的 </a:t>
            </a:r>
            <a:r>
              <a:rPr lang="en-US" altLang="zh-CN" sz="2000" dirty="0"/>
              <a:t>MAC </a:t>
            </a:r>
            <a:r>
              <a:rPr lang="zh-CN" altLang="en-US" sz="2000" dirty="0"/>
              <a:t>值，其中至少存在一个 </a:t>
            </a:r>
            <a:r>
              <a:rPr lang="en-US" altLang="zh-CN" sz="2000" dirty="0"/>
              <a:t>K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，使得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	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F(M</a:t>
            </a:r>
            <a:r>
              <a:rPr lang="en-US" altLang="zh-CN" sz="2000" baseline="-25000" dirty="0">
                <a:solidFill>
                  <a:schemeClr val="tx2"/>
                </a:solidFill>
              </a:rPr>
              <a:t>1</a:t>
            </a:r>
            <a:r>
              <a:rPr lang="en-US" altLang="zh-CN" sz="2000" dirty="0">
                <a:solidFill>
                  <a:schemeClr val="tx2"/>
                </a:solidFill>
              </a:rPr>
              <a:t>, </a:t>
            </a:r>
            <a:r>
              <a:rPr lang="en-US" altLang="zh-CN" sz="2000" dirty="0" err="1">
                <a:solidFill>
                  <a:schemeClr val="tx2"/>
                </a:solidFill>
              </a:rPr>
              <a:t>Key</a:t>
            </a:r>
            <a:r>
              <a:rPr lang="en-US" altLang="zh-CN" sz="2000" baseline="-25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) = MAC</a:t>
            </a:r>
            <a:r>
              <a:rPr lang="en-US" altLang="zh-CN" sz="2000" baseline="-25000" dirty="0">
                <a:solidFill>
                  <a:schemeClr val="tx2"/>
                </a:solidFill>
              </a:rPr>
              <a:t>1</a:t>
            </a:r>
            <a:endParaRPr lang="en-US" altLang="zh-CN" sz="2000" i="1" baseline="-250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由于密钥的空间为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k </a:t>
            </a:r>
            <a:r>
              <a:rPr lang="zh-CN" altLang="en-US" sz="2000" dirty="0"/>
              <a:t>个，因此上述计算将产生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k</a:t>
            </a:r>
            <a:r>
              <a:rPr lang="zh-CN" altLang="en-US" sz="2000" dirty="0"/>
              <a:t>个</a:t>
            </a:r>
            <a:r>
              <a:rPr lang="en-US" altLang="zh-CN" sz="2000" dirty="0"/>
              <a:t>MAC </a:t>
            </a:r>
            <a:r>
              <a:rPr lang="zh-CN" altLang="en-US" sz="2000" dirty="0"/>
              <a:t>值，而 </a:t>
            </a:r>
            <a:r>
              <a:rPr lang="en-US" altLang="zh-CN" sz="2000" dirty="0"/>
              <a:t>MAC </a:t>
            </a:r>
            <a:r>
              <a:rPr lang="zh-CN" altLang="en-US" sz="2000" dirty="0"/>
              <a:t>的空间为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m </a:t>
            </a:r>
            <a:r>
              <a:rPr lang="en-US" altLang="zh-CN" sz="2000" dirty="0"/>
              <a:t>&lt; 2</a:t>
            </a:r>
            <a:r>
              <a:rPr lang="en-US" altLang="zh-CN" sz="2000" baseline="30000" dirty="0"/>
              <a:t>k</a:t>
            </a:r>
            <a:r>
              <a:rPr lang="zh-CN" altLang="en-US" sz="2000" dirty="0"/>
              <a:t>，故必然存在多密钥产生相同 </a:t>
            </a:r>
            <a:r>
              <a:rPr lang="en-US" altLang="zh-CN" sz="2000" dirty="0"/>
              <a:t>MAC </a:t>
            </a:r>
            <a:r>
              <a:rPr lang="zh-CN" altLang="en-US" sz="2000" dirty="0"/>
              <a:t>结果；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因此，一般来说，</a:t>
            </a:r>
            <a:r>
              <a:rPr lang="zh-CN" altLang="en-US" sz="2000" dirty="0">
                <a:solidFill>
                  <a:srgbClr val="FF0000"/>
                </a:solidFill>
              </a:rPr>
              <a:t>对密钥空间进行一次穷举搜索</a:t>
            </a:r>
            <a:r>
              <a:rPr lang="zh-CN" altLang="en-US" sz="2000" dirty="0"/>
              <a:t>，将产生大约 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en-US" altLang="zh-CN" sz="2000" baseline="30000" dirty="0">
                <a:solidFill>
                  <a:srgbClr val="FF0000"/>
                </a:solidFill>
              </a:rPr>
              <a:t>k-m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个可能正确的密钥</a:t>
            </a:r>
            <a:r>
              <a:rPr lang="zh-CN" altLang="en-US" sz="2000" dirty="0"/>
              <a:t>，而分析者无法确定其中哪一个是正确的 </a:t>
            </a:r>
            <a:r>
              <a:rPr lang="en-US" altLang="zh-CN" sz="2000" dirty="0"/>
              <a:t>key</a:t>
            </a:r>
            <a:r>
              <a:rPr lang="zh-CN" altLang="en-US" sz="2000" dirty="0"/>
              <a:t>；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为此，分析者需要选择一组新的 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2 </a:t>
            </a:r>
            <a:r>
              <a:rPr lang="zh-CN" altLang="en-US" sz="2000" dirty="0"/>
              <a:t>和 </a:t>
            </a:r>
            <a:r>
              <a:rPr lang="en-US" altLang="zh-CN" sz="2000" dirty="0"/>
              <a:t>MAC</a:t>
            </a:r>
            <a:r>
              <a:rPr lang="en-US" altLang="zh-CN" sz="2000" baseline="-25000" dirty="0"/>
              <a:t>2  </a:t>
            </a:r>
            <a:r>
              <a:rPr lang="zh-CN" altLang="en-US" sz="2000" dirty="0"/>
              <a:t>，对上面产生的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k-m </a:t>
            </a:r>
            <a:r>
              <a:rPr lang="zh-CN" altLang="en-US" sz="2000" dirty="0"/>
              <a:t>个结果进行验证，进一步缩小搜索的范围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86877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458200" cy="4191000"/>
          </a:xfrm>
          <a:noFill/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chemeClr val="hlink"/>
                </a:solidFill>
              </a:rPr>
              <a:t>对 </a:t>
            </a:r>
            <a:r>
              <a:rPr lang="en-US" altLang="zh-CN" sz="2400" b="1" dirty="0">
                <a:solidFill>
                  <a:schemeClr val="hlink"/>
                </a:solidFill>
              </a:rPr>
              <a:t>MAC </a:t>
            </a:r>
            <a:r>
              <a:rPr lang="zh-CN" altLang="en-US" sz="2400" b="1" dirty="0">
                <a:solidFill>
                  <a:schemeClr val="hlink"/>
                </a:solidFill>
              </a:rPr>
              <a:t>的强行攻击的难度</a:t>
            </a:r>
          </a:p>
          <a:p>
            <a:pPr lvl="1" eaLnBrk="1" hangingPunct="1"/>
            <a:r>
              <a:rPr lang="zh-CN" altLang="en-US" sz="2000" dirty="0"/>
              <a:t>这种验证可能需要进行多个轮次，这到最终产生一个惟一的密钥；</a:t>
            </a:r>
          </a:p>
          <a:p>
            <a:pPr lvl="1" eaLnBrk="1" hangingPunct="1"/>
            <a:r>
              <a:rPr lang="zh-CN" altLang="en-US" sz="2000" dirty="0"/>
              <a:t>第一轮：选择 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/>
              <a:t>MAC</a:t>
            </a:r>
            <a:r>
              <a:rPr lang="en-US" altLang="zh-CN" sz="2000" baseline="-25000" dirty="0"/>
              <a:t>1 </a:t>
            </a:r>
            <a:r>
              <a:rPr lang="zh-CN" altLang="en-US" sz="2000" dirty="0"/>
              <a:t>，对所有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k</a:t>
            </a:r>
            <a:r>
              <a:rPr lang="en-US" altLang="zh-CN" sz="2000" dirty="0"/>
              <a:t> </a:t>
            </a:r>
            <a:r>
              <a:rPr lang="zh-CN" altLang="en-US" sz="2000" dirty="0"/>
              <a:t>个 </a:t>
            </a:r>
            <a:r>
              <a:rPr lang="en-US" altLang="zh-CN" sz="2000" dirty="0"/>
              <a:t>key </a:t>
            </a:r>
            <a:r>
              <a:rPr lang="zh-CN" altLang="en-US" sz="2000" dirty="0"/>
              <a:t>计算，得到的匹配的密钥的数量 </a:t>
            </a:r>
            <a:r>
              <a:rPr lang="zh-CN" altLang="en-US" sz="2000" dirty="0">
                <a:sym typeface="Symbol" panose="05050102010706020507" pitchFamily="18" charset="2"/>
              </a:rPr>
              <a:t>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(k-m)</a:t>
            </a:r>
            <a:r>
              <a:rPr lang="zh-CN" altLang="en-US" sz="2000" baseline="30000" dirty="0"/>
              <a:t>；</a:t>
            </a:r>
          </a:p>
          <a:p>
            <a:pPr lvl="1" eaLnBrk="1" hangingPunct="1"/>
            <a:r>
              <a:rPr lang="zh-CN" altLang="en-US" sz="2000" dirty="0"/>
              <a:t>第二轮：再选择 </a:t>
            </a:r>
            <a:r>
              <a:rPr lang="en-US" altLang="zh-CN" sz="2000" dirty="0"/>
              <a:t>M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/>
              <a:t>MAC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</a:t>
            </a:r>
            <a:r>
              <a:rPr lang="zh-CN" altLang="en-US" sz="2000" dirty="0"/>
              <a:t>，对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(k-m)</a:t>
            </a:r>
            <a:r>
              <a:rPr lang="en-US" altLang="zh-CN" sz="2000" dirty="0"/>
              <a:t> </a:t>
            </a:r>
            <a:r>
              <a:rPr lang="zh-CN" altLang="en-US" sz="2000" dirty="0"/>
              <a:t>个 </a:t>
            </a:r>
            <a:r>
              <a:rPr lang="en-US" altLang="zh-CN" sz="2000" dirty="0"/>
              <a:t>key </a:t>
            </a:r>
            <a:r>
              <a:rPr lang="zh-CN" altLang="en-US" sz="2000" dirty="0"/>
              <a:t>计算，得到的匹配的密钥的数量 </a:t>
            </a:r>
            <a:r>
              <a:rPr lang="zh-CN" altLang="en-US" sz="2000" dirty="0">
                <a:sym typeface="Symbol" panose="05050102010706020507" pitchFamily="18" charset="2"/>
              </a:rPr>
              <a:t>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(k-2m)</a:t>
            </a:r>
            <a:r>
              <a:rPr lang="zh-CN" altLang="en-US" sz="2000" baseline="30000" dirty="0"/>
              <a:t>；</a:t>
            </a:r>
          </a:p>
          <a:p>
            <a:pPr lvl="1" eaLnBrk="1" hangingPunct="1"/>
            <a:r>
              <a:rPr lang="en-US" altLang="zh-CN" sz="2000" dirty="0">
                <a:latin typeface="Arial" panose="020B0604020202020204" pitchFamily="34" charset="0"/>
              </a:rPr>
              <a:t>……</a:t>
            </a:r>
            <a:r>
              <a:rPr lang="zh-CN" altLang="en-US" sz="2000" dirty="0"/>
              <a:t>；</a:t>
            </a:r>
          </a:p>
          <a:p>
            <a:pPr lvl="1" eaLnBrk="1" hangingPunct="1"/>
            <a:r>
              <a:rPr lang="zh-CN" altLang="en-US" sz="2000" dirty="0"/>
              <a:t>大约需要进行 </a:t>
            </a:r>
            <a:r>
              <a:rPr lang="en-US" altLang="zh-CN" sz="2000" dirty="0"/>
              <a:t>k/m</a:t>
            </a:r>
            <a:r>
              <a:rPr lang="zh-CN" altLang="en-US" sz="2000" dirty="0"/>
              <a:t>轮才能找出一个惟一正确的密钥。</a:t>
            </a:r>
          </a:p>
          <a:p>
            <a:pPr eaLnBrk="1" hangingPunct="1"/>
            <a:r>
              <a:rPr lang="zh-CN" altLang="en-US" sz="2400" b="1" dirty="0"/>
              <a:t>攻击的计算量约为： 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k</a:t>
            </a:r>
            <a:r>
              <a:rPr lang="en-US" altLang="zh-CN" sz="2400" b="1" dirty="0">
                <a:solidFill>
                  <a:srgbClr val="FF0000"/>
                </a:solidFill>
              </a:rPr>
              <a:t> + 2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(k-m)</a:t>
            </a:r>
            <a:r>
              <a:rPr lang="en-US" altLang="zh-CN" sz="2400" b="1" dirty="0">
                <a:solidFill>
                  <a:srgbClr val="FF0000"/>
                </a:solidFill>
              </a:rPr>
              <a:t> + 2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(k-2m)</a:t>
            </a:r>
            <a:r>
              <a:rPr lang="en-US" altLang="zh-CN" sz="2400" b="1" dirty="0">
                <a:solidFill>
                  <a:srgbClr val="FF0000"/>
                </a:solidFill>
              </a:rPr>
              <a:t> +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……</a:t>
            </a:r>
            <a:r>
              <a:rPr lang="zh-CN" altLang="en-US" sz="2400" b="1" dirty="0"/>
              <a:t>。</a:t>
            </a:r>
          </a:p>
          <a:p>
            <a:pPr eaLnBrk="1" hangingPunct="1"/>
            <a:r>
              <a:rPr lang="zh-CN" altLang="en-US" sz="2400" b="1" dirty="0"/>
              <a:t>可见对 </a:t>
            </a:r>
            <a:r>
              <a:rPr lang="en-US" altLang="zh-CN" sz="2400" b="1" dirty="0"/>
              <a:t>MAC </a:t>
            </a:r>
            <a:r>
              <a:rPr lang="zh-CN" altLang="en-US" sz="2400" b="1" dirty="0"/>
              <a:t>函数强行攻击的难度大于对密码的攻击的难度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420735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+mn-ea"/>
                <a:ea typeface="+mn-ea"/>
              </a:rPr>
              <a:t>MAC</a:t>
            </a:r>
            <a:r>
              <a:rPr lang="zh-CN" altLang="en-US" b="1" dirty="0">
                <a:latin typeface="+mn-ea"/>
                <a:ea typeface="+mn-ea"/>
              </a:rPr>
              <a:t>函数的设计要点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73994" y="1683913"/>
            <a:ext cx="8153400" cy="4114800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/>
              <a:t>如果攻击者得到一个 </a:t>
            </a:r>
            <a:r>
              <a:rPr lang="en-US" altLang="zh-CN" sz="2400" dirty="0"/>
              <a:t>M </a:t>
            </a:r>
            <a:r>
              <a:rPr lang="zh-CN" altLang="en-US" sz="2400" dirty="0"/>
              <a:t>及对应的 </a:t>
            </a:r>
            <a:r>
              <a:rPr lang="en-US" altLang="zh-CN" sz="2400" dirty="0"/>
              <a:t>MAC</a:t>
            </a:r>
            <a:r>
              <a:rPr lang="zh-CN" altLang="en-US" sz="2400" dirty="0"/>
              <a:t>，那么他试图构造</a:t>
            </a:r>
            <a:r>
              <a:rPr lang="zh-CN" altLang="en-US" sz="2400" dirty="0">
                <a:solidFill>
                  <a:srgbClr val="FF0000"/>
                </a:solidFill>
              </a:rPr>
              <a:t>一个消息 </a:t>
            </a:r>
            <a:r>
              <a:rPr lang="en-US" altLang="zh-CN" sz="2400" dirty="0">
                <a:solidFill>
                  <a:srgbClr val="FF0000"/>
                </a:solidFill>
              </a:rPr>
              <a:t>M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使得 </a:t>
            </a:r>
            <a:r>
              <a:rPr lang="en-US" altLang="zh-CN" sz="2400" dirty="0">
                <a:solidFill>
                  <a:srgbClr val="FF0000"/>
                </a:solidFill>
              </a:rPr>
              <a:t>MAC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400" dirty="0">
                <a:solidFill>
                  <a:srgbClr val="FF0000"/>
                </a:solidFill>
              </a:rPr>
              <a:t> = MAC </a:t>
            </a:r>
            <a:r>
              <a:rPr lang="zh-CN" altLang="en-US" sz="2400" dirty="0">
                <a:solidFill>
                  <a:srgbClr val="FF0000"/>
                </a:solidFill>
              </a:rPr>
              <a:t>在计算上应该是不可行的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MAC </a:t>
            </a:r>
            <a:r>
              <a:rPr lang="zh-CN" altLang="en-US" sz="2400" dirty="0">
                <a:solidFill>
                  <a:srgbClr val="FF0000"/>
                </a:solidFill>
              </a:rPr>
              <a:t>函数应是均匀分布的</a:t>
            </a:r>
            <a:r>
              <a:rPr lang="zh-CN" altLang="en-US" sz="2400" dirty="0"/>
              <a:t>，即随机选择消息 </a:t>
            </a:r>
            <a:r>
              <a:rPr lang="en-US" altLang="zh-CN" sz="2400" dirty="0"/>
              <a:t>M </a:t>
            </a:r>
            <a:r>
              <a:rPr lang="zh-CN" altLang="en-US" sz="2400" dirty="0"/>
              <a:t>和 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MAC = MAC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 </a:t>
            </a:r>
            <a:r>
              <a:rPr lang="zh-CN" altLang="en-US" sz="2400" dirty="0"/>
              <a:t>的概率应是 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-m</a:t>
            </a:r>
            <a:r>
              <a:rPr lang="zh-CN" altLang="en-US" sz="2400" dirty="0"/>
              <a:t>，其中 </a:t>
            </a:r>
            <a:r>
              <a:rPr lang="en-US" altLang="zh-CN" sz="2400" dirty="0"/>
              <a:t>m </a:t>
            </a:r>
            <a:r>
              <a:rPr lang="zh-CN" altLang="en-US" sz="2400" dirty="0"/>
              <a:t>是 </a:t>
            </a:r>
            <a:r>
              <a:rPr lang="en-US" altLang="zh-CN" sz="2400" dirty="0"/>
              <a:t>MAC </a:t>
            </a:r>
            <a:r>
              <a:rPr lang="zh-CN" altLang="en-US" sz="2400" dirty="0"/>
              <a:t>的位数。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令 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 </a:t>
            </a:r>
            <a:r>
              <a:rPr lang="zh-CN" altLang="en-US" sz="2400" dirty="0"/>
              <a:t>为 </a:t>
            </a:r>
            <a:r>
              <a:rPr lang="en-US" altLang="zh-CN" sz="2400" dirty="0"/>
              <a:t>M </a:t>
            </a:r>
            <a:r>
              <a:rPr lang="zh-CN" altLang="en-US" sz="2400" dirty="0"/>
              <a:t>的某些已知变换，即：</a:t>
            </a:r>
            <a:r>
              <a:rPr lang="en-US" altLang="zh-CN" sz="2400" dirty="0"/>
              <a:t>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 = </a:t>
            </a:r>
            <a:r>
              <a:rPr lang="en-US" altLang="zh-CN" sz="2400" i="1" dirty="0"/>
              <a:t>f </a:t>
            </a:r>
            <a:r>
              <a:rPr lang="en-US" altLang="zh-CN" sz="2400" dirty="0"/>
              <a:t>(M)</a:t>
            </a:r>
            <a:r>
              <a:rPr lang="zh-CN" altLang="en-US" sz="2400" dirty="0"/>
              <a:t>，应保证在这种情况下，</a:t>
            </a:r>
            <a:r>
              <a:rPr lang="en-US" altLang="zh-CN" sz="2400" dirty="0">
                <a:solidFill>
                  <a:srgbClr val="FF0000"/>
                </a:solidFill>
              </a:rPr>
              <a:t>MAC = MAC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的概率为 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-m</a:t>
            </a:r>
            <a:r>
              <a:rPr lang="zh-CN" altLang="en-US" sz="2400" baseline="30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996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</a:t>
            </a:r>
            <a:r>
              <a:rPr lang="en-US" altLang="zh-CN" sz="4000" dirty="0"/>
              <a:t>h=H(M)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0706" y="1543318"/>
            <a:ext cx="8134350" cy="4648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函数参数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输入：可以任意长度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输出：必须固定长度，一般</a:t>
            </a:r>
            <a:r>
              <a:rPr lang="en-US" altLang="zh-CN" sz="2000" dirty="0">
                <a:latin typeface="宋体" panose="02010600030101010101" pitchFamily="2" charset="-122"/>
              </a:rPr>
              <a:t>64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</a:rPr>
              <a:t>128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</a:rPr>
              <a:t>160bits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函数特性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</a:rPr>
              <a:t>(1) </a:t>
            </a:r>
            <a:r>
              <a:rPr lang="zh-CN" altLang="en-US" sz="2000" dirty="0">
                <a:latin typeface="宋体" panose="02010600030101010101" pitchFamily="2" charset="-122"/>
              </a:rPr>
              <a:t>单向性质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给定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，容易计算出</a:t>
            </a:r>
            <a:r>
              <a:rPr lang="en-US" altLang="zh-CN" sz="2000" dirty="0">
                <a:latin typeface="宋体" panose="02010600030101010101" pitchFamily="2" charset="-122"/>
              </a:rPr>
              <a:t>h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</a:rPr>
              <a:t>给定</a:t>
            </a:r>
            <a:r>
              <a:rPr lang="en-US" altLang="zh-CN" sz="2000" dirty="0">
                <a:latin typeface="宋体" panose="02010600030101010101" pitchFamily="2" charset="-122"/>
              </a:rPr>
              <a:t>h</a:t>
            </a:r>
            <a:r>
              <a:rPr lang="zh-CN" altLang="en-US" sz="2000" dirty="0">
                <a:latin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</a:rPr>
              <a:t>H</a:t>
            </a:r>
            <a:r>
              <a:rPr lang="zh-CN" altLang="en-US" sz="2000" dirty="0">
                <a:latin typeface="宋体" panose="02010600030101010101" pitchFamily="2" charset="-122"/>
              </a:rPr>
              <a:t>，要找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使</a:t>
            </a:r>
            <a:r>
              <a:rPr lang="en-US" altLang="zh-CN" sz="2000" dirty="0">
                <a:latin typeface="宋体" panose="02010600030101010101" pitchFamily="2" charset="-122"/>
              </a:rPr>
              <a:t>H(m)</a:t>
            </a:r>
            <a:r>
              <a:rPr lang="zh-CN" altLang="en-US" sz="2000" dirty="0">
                <a:latin typeface="宋体" panose="02010600030101010101" pitchFamily="2" charset="-122"/>
              </a:rPr>
              <a:t>＝</a:t>
            </a:r>
            <a:r>
              <a:rPr lang="en-US" altLang="zh-CN" sz="2000" dirty="0">
                <a:latin typeface="宋体" panose="02010600030101010101" pitchFamily="2" charset="-122"/>
              </a:rPr>
              <a:t>h</a:t>
            </a:r>
            <a:r>
              <a:rPr lang="zh-CN" altLang="en-US" sz="2000" dirty="0">
                <a:latin typeface="宋体" panose="02010600030101010101" pitchFamily="2" charset="-122"/>
              </a:rPr>
              <a:t>是困难的</a:t>
            </a:r>
            <a:r>
              <a:rPr lang="en-US" altLang="zh-CN" sz="2000" dirty="0">
                <a:latin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</a:rPr>
              <a:t>求逆是很难的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</a:rPr>
              <a:t>(2) </a:t>
            </a:r>
            <a:r>
              <a:rPr lang="zh-CN" altLang="en-US" sz="2000" dirty="0">
                <a:latin typeface="宋体" panose="02010600030101010101" pitchFamily="2" charset="-122"/>
              </a:rPr>
              <a:t>弱抗碰撞特性：弱无碰撞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对于给定的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000" dirty="0">
                <a:latin typeface="宋体" panose="02010600030101010101" pitchFamily="2" charset="-122"/>
              </a:rPr>
              <a:t>，找</a:t>
            </a:r>
            <a:r>
              <a:rPr lang="en-US" altLang="zh-CN" sz="2000" dirty="0">
                <a:latin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</a:rPr>
              <a:t>，使</a:t>
            </a:r>
            <a:r>
              <a:rPr lang="en-US" altLang="zh-CN" sz="2000" dirty="0">
                <a:latin typeface="宋体" panose="02010600030101010101" pitchFamily="2" charset="-122"/>
              </a:rPr>
              <a:t>H(x)</a:t>
            </a:r>
            <a:r>
              <a:rPr lang="zh-CN" altLang="en-US" sz="2000" dirty="0">
                <a:latin typeface="宋体" panose="02010600030101010101" pitchFamily="2" charset="-122"/>
              </a:rPr>
              <a:t>＝</a:t>
            </a:r>
            <a:r>
              <a:rPr lang="en-US" altLang="zh-CN" sz="2000" dirty="0">
                <a:latin typeface="宋体" panose="02010600030101010101" pitchFamily="2" charset="-122"/>
              </a:rPr>
              <a:t>H(y)</a:t>
            </a:r>
            <a:r>
              <a:rPr lang="zh-CN" altLang="en-US" sz="2000" dirty="0">
                <a:latin typeface="宋体" panose="02010600030101010101" pitchFamily="2" charset="-122"/>
              </a:rPr>
              <a:t>是困难的。</a:t>
            </a: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</a:rPr>
              <a:t>确定性碰撞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</a:rPr>
              <a:t>(3) </a:t>
            </a:r>
            <a:r>
              <a:rPr lang="zh-CN" altLang="en-US" sz="2000" dirty="0">
                <a:latin typeface="宋体" panose="02010600030101010101" pitchFamily="2" charset="-122"/>
              </a:rPr>
              <a:t>强抗碰撞特性（生日攻击）：强无碰撞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找</a:t>
            </a:r>
            <a:r>
              <a:rPr lang="en-US" altLang="zh-CN" sz="2000" dirty="0">
                <a:latin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</a:rPr>
              <a:t>y</a:t>
            </a:r>
            <a:r>
              <a:rPr lang="zh-CN" altLang="en-US" sz="2000" dirty="0">
                <a:latin typeface="宋体" panose="02010600030101010101" pitchFamily="2" charset="-122"/>
              </a:rPr>
              <a:t>，使</a:t>
            </a:r>
            <a:r>
              <a:rPr lang="en-US" altLang="zh-CN" sz="2000" dirty="0">
                <a:latin typeface="宋体" panose="02010600030101010101" pitchFamily="2" charset="-122"/>
              </a:rPr>
              <a:t>H(x)</a:t>
            </a:r>
            <a:r>
              <a:rPr lang="zh-CN" altLang="en-US" sz="2000" dirty="0">
                <a:latin typeface="宋体" panose="02010600030101010101" pitchFamily="2" charset="-122"/>
              </a:rPr>
              <a:t>＝</a:t>
            </a:r>
            <a:r>
              <a:rPr lang="en-US" altLang="zh-CN" sz="2000" dirty="0">
                <a:latin typeface="宋体" panose="02010600030101010101" pitchFamily="2" charset="-122"/>
              </a:rPr>
              <a:t>H(y)</a:t>
            </a:r>
            <a:r>
              <a:rPr lang="zh-CN" altLang="en-US" sz="2000" dirty="0">
                <a:latin typeface="宋体" panose="02010600030101010101" pitchFamily="2" charset="-122"/>
              </a:rPr>
              <a:t>是困难的。即</a:t>
            </a: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</a:rPr>
              <a:t>发现存在一个碰撞很难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 如果碰撞则意味着容易伪造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欺骗</a:t>
            </a:r>
          </a:p>
        </p:txBody>
      </p:sp>
    </p:spTree>
    <p:extLst>
      <p:ext uri="{BB962C8B-B14F-4D97-AF65-F5344CB8AC3E}">
        <p14:creationId xmlns:p14="http://schemas.microsoft.com/office/powerpoint/2010/main" val="36020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517" y="1386625"/>
            <a:ext cx="8583613" cy="5052811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对散列函数的生日攻击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找</a:t>
            </a:r>
            <a:r>
              <a:rPr lang="en-US" altLang="zh-CN" sz="2000" dirty="0">
                <a:latin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</a:rPr>
              <a:t>y</a:t>
            </a:r>
            <a:r>
              <a:rPr lang="zh-CN" altLang="en-US" sz="2000" dirty="0">
                <a:latin typeface="宋体" panose="02010600030101010101" pitchFamily="2" charset="-122"/>
              </a:rPr>
              <a:t>满足</a:t>
            </a:r>
            <a:r>
              <a:rPr lang="en-US" altLang="zh-CN" sz="2000" dirty="0">
                <a:latin typeface="宋体" panose="02010600030101010101" pitchFamily="2" charset="-122"/>
              </a:rPr>
              <a:t>H(x)=H(y),</a:t>
            </a:r>
            <a:r>
              <a:rPr lang="zh-CN" altLang="en-US" sz="2000" dirty="0">
                <a:latin typeface="宋体" panose="02010600030101010101" pitchFamily="2" charset="-122"/>
              </a:rPr>
              <a:t>需尝试多少个报文</a:t>
            </a:r>
            <a:r>
              <a:rPr lang="en-US" altLang="zh-CN" sz="2000" dirty="0"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</a:rPr>
              <a:t>长度最长为</a:t>
            </a:r>
            <a:r>
              <a:rPr lang="en-US" altLang="zh-CN" sz="2000" dirty="0">
                <a:latin typeface="宋体" panose="02010600030101010101" pitchFamily="2" charset="-122"/>
              </a:rPr>
              <a:t>n)</a:t>
            </a:r>
            <a:r>
              <a:rPr lang="zh-CN" altLang="en-US" sz="2000" dirty="0">
                <a:latin typeface="宋体" panose="02010600030101010101" pitchFamily="2" charset="-122"/>
              </a:rPr>
              <a:t>？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显然，最多尝试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en-US" altLang="zh-CN" sz="2000" baseline="30000" dirty="0"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</a:rPr>
              <a:t>＋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个报文，必有一对冲突</a:t>
            </a:r>
          </a:p>
          <a:p>
            <a:pPr lvl="3" eaLnBrk="1" hangingPunct="1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其实，远在到达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＋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之前，很可能早就找到了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期望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en-US" altLang="zh-CN" baseline="30000" dirty="0">
                <a:latin typeface="宋体" panose="02010600030101010101" pitchFamily="2" charset="-122"/>
              </a:rPr>
              <a:t>n-1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如果只要达到一定的概率</a:t>
            </a:r>
            <a:r>
              <a:rPr lang="en-US" altLang="zh-CN" sz="2000" dirty="0"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</a:rPr>
              <a:t>如</a:t>
            </a:r>
            <a:r>
              <a:rPr lang="en-US" altLang="zh-CN" sz="2000" dirty="0">
                <a:latin typeface="宋体" panose="02010600030101010101" pitchFamily="2" charset="-122"/>
              </a:rPr>
              <a:t>1/2)</a:t>
            </a:r>
            <a:r>
              <a:rPr lang="zh-CN" altLang="en-US" sz="2000" dirty="0">
                <a:latin typeface="宋体" panose="02010600030101010101" pitchFamily="2" charset="-122"/>
              </a:rPr>
              <a:t>，约需尝试多少个不同报文</a:t>
            </a:r>
          </a:p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			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en-US" altLang="zh-CN" sz="2000" baseline="30000" dirty="0">
                <a:latin typeface="宋体" panose="02010600030101010101" pitchFamily="2" charset="-122"/>
              </a:rPr>
              <a:t>n/2</a:t>
            </a:r>
            <a:r>
              <a:rPr lang="en-US" altLang="zh-CN" sz="2000" dirty="0">
                <a:latin typeface="宋体" panose="02010600030101010101" pitchFamily="2" charset="-122"/>
              </a:rPr>
              <a:t>			</a:t>
            </a:r>
            <a:r>
              <a:rPr lang="en-US" altLang="zh-CN" sz="2000" i="1" dirty="0">
                <a:latin typeface="宋体" panose="02010600030101010101" pitchFamily="2" charset="-122"/>
              </a:rPr>
              <a:t>2^64  vs  2^32</a:t>
            </a:r>
          </a:p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000" i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类比问题（生日问题）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要找两个人生日相同，最多尝试</a:t>
            </a:r>
            <a:r>
              <a:rPr lang="en-US" altLang="zh-CN" sz="2000" dirty="0">
                <a:latin typeface="宋体" panose="02010600030101010101" pitchFamily="2" charset="-122"/>
              </a:rPr>
              <a:t>365+1</a:t>
            </a:r>
            <a:r>
              <a:rPr lang="zh-CN" altLang="en-US" sz="2000" dirty="0">
                <a:latin typeface="宋体" panose="02010600030101010101" pitchFamily="2" charset="-122"/>
              </a:rPr>
              <a:t>个人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随便找个人，他和你生日相同的概率是</a:t>
            </a:r>
            <a:r>
              <a:rPr lang="en-US" altLang="zh-CN" sz="2000" dirty="0">
                <a:latin typeface="宋体" panose="02010600030101010101" pitchFamily="2" charset="-122"/>
              </a:rPr>
              <a:t>1/365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问：多少个人中有两人同生日的概率约是</a:t>
            </a:r>
            <a:r>
              <a:rPr lang="en-US" altLang="zh-CN" sz="2000" dirty="0">
                <a:latin typeface="宋体" panose="02010600030101010101" pitchFamily="2" charset="-122"/>
              </a:rPr>
              <a:t>1/2</a:t>
            </a:r>
            <a:r>
              <a:rPr lang="zh-CN" altLang="en-US" sz="2000" dirty="0">
                <a:latin typeface="宋体" panose="02010600030101010101" pitchFamily="2" charset="-122"/>
              </a:rPr>
              <a:t>？</a:t>
            </a:r>
            <a:r>
              <a:rPr lang="en-US" altLang="zh-CN" sz="2000" dirty="0">
                <a:latin typeface="宋体" panose="02010600030101010101" pitchFamily="2" charset="-122"/>
              </a:rPr>
              <a:t>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</a:t>
            </a:r>
            <a:r>
              <a:rPr lang="en-US" altLang="zh-CN" sz="4000" dirty="0"/>
              <a:t>h=H(M)</a:t>
            </a:r>
          </a:p>
        </p:txBody>
      </p:sp>
    </p:spTree>
    <p:extLst>
      <p:ext uri="{BB962C8B-B14F-4D97-AF65-F5344CB8AC3E}">
        <p14:creationId xmlns:p14="http://schemas.microsoft.com/office/powerpoint/2010/main" val="228167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511" y="1304365"/>
            <a:ext cx="8202706" cy="3319086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消息鉴别</a:t>
            </a:r>
            <a:r>
              <a:rPr lang="en-US" altLang="zh-CN" sz="2400" dirty="0">
                <a:latin typeface="宋体" panose="02010600030101010101" pitchFamily="2" charset="-122"/>
              </a:rPr>
              <a:t>(message authentication)</a:t>
            </a:r>
            <a:r>
              <a:rPr lang="zh-CN" altLang="en-US" sz="2400" dirty="0">
                <a:latin typeface="宋体" panose="02010600030101010101" pitchFamily="2" charset="-122"/>
              </a:rPr>
              <a:t>：证实收到的消息来自可信信源且消息未被篡改的过程。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又称：消息认证、报文认证、报文鉴别</a:t>
            </a:r>
          </a:p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鉴别目的：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）验证消息源是否真实，非假冒  （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真实性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）验证消息是否真实  （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完整性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</a:t>
            </a:r>
            <a:r>
              <a:rPr lang="zh-CN" altLang="en-US" sz="2400" dirty="0">
                <a:latin typeface="宋体" panose="02010600030101010101" pitchFamily="2" charset="-122"/>
              </a:rPr>
              <a:t>（未被篡改、不是重放、未被延迟）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7793038" cy="901793"/>
          </a:xfrm>
          <a:noFill/>
        </p:spPr>
        <p:txBody>
          <a:bodyPr/>
          <a:lstStyle/>
          <a:p>
            <a:pPr algn="l" eaLnBrk="1" hangingPunct="1"/>
            <a:r>
              <a:rPr lang="zh-CN" altLang="en-US" b="1" dirty="0"/>
              <a:t>消息鉴别概述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519511" y="4623451"/>
            <a:ext cx="8202706" cy="20928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lvl="1" indent="0"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消息篡改</a:t>
            </a:r>
            <a:endParaRPr lang="en-US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342900" lvl="1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</a:rPr>
              <a:t>内容篡改：以插入、删除、调换或修改等方式篡改消息或数据</a:t>
            </a:r>
            <a:endParaRPr lang="en-US" altLang="zh-CN" sz="2000" dirty="0">
              <a:latin typeface="+mn-ea"/>
              <a:ea typeface="+mn-ea"/>
            </a:endParaRPr>
          </a:p>
          <a:p>
            <a:pPr marL="342900" lvl="1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</a:rPr>
              <a:t>序号篡改：在依赖序号的通信协议中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zh-CN" altLang="en-US" sz="2000" dirty="0">
                <a:latin typeface="+mn-ea"/>
                <a:ea typeface="+mn-ea"/>
              </a:rPr>
              <a:t>如 </a:t>
            </a:r>
            <a:r>
              <a:rPr lang="en-US" altLang="zh-CN" sz="2000" dirty="0">
                <a:latin typeface="+mn-ea"/>
                <a:ea typeface="+mn-ea"/>
              </a:rPr>
              <a:t>TCP)</a:t>
            </a:r>
            <a:r>
              <a:rPr lang="zh-CN" altLang="en-US" sz="2000" dirty="0">
                <a:latin typeface="+mn-ea"/>
                <a:ea typeface="+mn-ea"/>
              </a:rPr>
              <a:t>等，对通信双方报文序号进行篡改，包括插入、删除和重排序等；</a:t>
            </a:r>
            <a:endParaRPr lang="en-US" altLang="zh-CN" sz="2000" dirty="0">
              <a:latin typeface="+mn-ea"/>
              <a:ea typeface="+mn-ea"/>
            </a:endParaRPr>
          </a:p>
          <a:p>
            <a:pPr marL="342900" lvl="1" indent="-342900" eaLnBrk="1" hangingPunct="1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</a:rPr>
              <a:t>时间篡改：对报文进行延迟或回放，破坏其时间上的完整性。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CD413B-E8D9-4BF6-8056-9C5D59A88A32}"/>
              </a:ext>
            </a:extLst>
          </p:cNvPr>
          <p:cNvSpPr/>
          <p:nvPr/>
        </p:nvSpPr>
        <p:spPr>
          <a:xfrm>
            <a:off x="5351145" y="48054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问题出现了，你们怎么做？</a:t>
            </a:r>
          </a:p>
        </p:txBody>
      </p:sp>
    </p:spTree>
    <p:extLst>
      <p:ext uri="{BB962C8B-B14F-4D97-AF65-F5344CB8AC3E}">
        <p14:creationId xmlns:p14="http://schemas.microsoft.com/office/powerpoint/2010/main" val="3024822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41363" y="1290079"/>
            <a:ext cx="8153400" cy="5072084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rgbClr val="FF3300"/>
                </a:solidFill>
              </a:rPr>
              <a:t>生日悖论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问题：一个人群中（人数为 </a:t>
            </a:r>
            <a:r>
              <a:rPr lang="en-US" altLang="zh-CN" sz="2000" i="1" dirty="0"/>
              <a:t>k</a:t>
            </a:r>
            <a:r>
              <a:rPr lang="zh-CN" altLang="en-US" sz="2000" dirty="0"/>
              <a:t>），问其中至少有两个人生日相同的概率有多少？</a:t>
            </a:r>
          </a:p>
          <a:p>
            <a:pPr lvl="1" eaLnBrk="1" hangingPunct="1">
              <a:lnSpc>
                <a:spcPct val="125000"/>
              </a:lnSpc>
            </a:pPr>
            <a:endParaRPr lang="zh-CN" altLang="en-US" sz="2000" dirty="0"/>
          </a:p>
          <a:p>
            <a:pPr lvl="1" eaLnBrk="1" hangingPunct="1">
              <a:lnSpc>
                <a:spcPct val="125000"/>
              </a:lnSpc>
            </a:pPr>
            <a:endParaRPr lang="zh-CN" altLang="en-US" sz="2000" dirty="0"/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从另一个角度： </a:t>
            </a:r>
            <a:r>
              <a:rPr lang="en-US" altLang="zh-CN" sz="2000" i="1" dirty="0"/>
              <a:t>k </a:t>
            </a:r>
            <a:r>
              <a:rPr lang="zh-CN" altLang="en-US" sz="2000" dirty="0"/>
              <a:t>为何值可以使人群中至少存在两个人生日相同的概率大于 </a:t>
            </a:r>
            <a:r>
              <a:rPr lang="en-US" altLang="zh-CN" sz="2000" dirty="0"/>
              <a:t>50%</a:t>
            </a:r>
            <a:r>
              <a:rPr lang="zh-CN" altLang="en-US" sz="2000" dirty="0"/>
              <a:t>？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/>
              <a:t>答案是 </a:t>
            </a:r>
            <a:r>
              <a:rPr lang="en-US" altLang="zh-CN" sz="2000" i="1" dirty="0"/>
              <a:t>k</a:t>
            </a:r>
            <a:r>
              <a:rPr lang="en-US" altLang="zh-CN" sz="2000" dirty="0"/>
              <a:t> = 23 </a:t>
            </a:r>
            <a:r>
              <a:rPr lang="zh-CN" altLang="en-US" sz="2000" dirty="0"/>
              <a:t>，这个概率要比许多人的直觉猜测的大得多。</a:t>
            </a:r>
          </a:p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/>
              <a:t>这个问题可以说明：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/>
              <a:t>有时候概率计算的结果是与一般人的直觉相违背的。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076759"/>
              </p:ext>
            </p:extLst>
          </p:nvPr>
        </p:nvGraphicFramePr>
        <p:xfrm>
          <a:off x="1905000" y="2507087"/>
          <a:ext cx="44656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公式" r:id="rId3" imgW="1930400" imgH="419100" progId="Equation.3">
                  <p:embed/>
                </p:oleObj>
              </mc:Choice>
              <mc:Fallback>
                <p:oleObj name="公式" r:id="rId3" imgW="1930400" imgH="4191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07087"/>
                        <a:ext cx="4465638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</a:t>
            </a:r>
            <a:r>
              <a:rPr lang="en-US" altLang="zh-CN" sz="4000" dirty="0"/>
              <a:t>h=H(M)</a:t>
            </a:r>
          </a:p>
        </p:txBody>
      </p:sp>
    </p:spTree>
    <p:extLst>
      <p:ext uri="{BB962C8B-B14F-4D97-AF65-F5344CB8AC3E}">
        <p14:creationId xmlns:p14="http://schemas.microsoft.com/office/powerpoint/2010/main" val="3722174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259" y="1285742"/>
            <a:ext cx="8305800" cy="2680951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3  </a:t>
            </a:r>
            <a:r>
              <a:rPr lang="zh-CN" altLang="en-US" sz="2000" b="1" dirty="0">
                <a:solidFill>
                  <a:schemeClr val="hlink"/>
                </a:solidFill>
              </a:rPr>
              <a:t>单向散列函数常用设计方法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（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） 将消息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分成若干个分组</a:t>
            </a:r>
            <a:r>
              <a:rPr lang="en-US" altLang="zh-CN" sz="2000" dirty="0">
                <a:latin typeface="宋体" panose="02010600030101010101" pitchFamily="2" charset="-122"/>
              </a:rPr>
              <a:t>(m</a:t>
            </a:r>
            <a:r>
              <a:rPr lang="en-US" altLang="zh-CN" sz="2000" baseline="-30000" dirty="0">
                <a:latin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</a:rPr>
              <a:t>,m</a:t>
            </a:r>
            <a:r>
              <a:rPr lang="en-US" altLang="zh-CN" sz="2000" baseline="-30000" dirty="0">
                <a:latin typeface="宋体" panose="02010600030101010101" pitchFamily="2" charset="-122"/>
              </a:rPr>
              <a:t>2</a:t>
            </a:r>
            <a:r>
              <a:rPr lang="en-US" altLang="zh-CN" sz="2000" dirty="0">
                <a:latin typeface="宋体" panose="02010600030101010101" pitchFamily="2" charset="-122"/>
              </a:rPr>
              <a:t>,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r>
              <a:rPr lang="en-US" altLang="zh-CN" sz="2000" dirty="0">
                <a:latin typeface="宋体" panose="02010600030101010101" pitchFamily="2" charset="-122"/>
              </a:rPr>
              <a:t>,</a:t>
            </a:r>
            <a:r>
              <a:rPr lang="en-US" altLang="zh-CN" sz="2000" dirty="0" err="1">
                <a:latin typeface="宋体" panose="02010600030101010101" pitchFamily="2" charset="-122"/>
              </a:rPr>
              <a:t>m</a:t>
            </a:r>
            <a:r>
              <a:rPr lang="en-US" altLang="zh-CN" sz="2000" baseline="-30000" dirty="0" err="1">
                <a:latin typeface="宋体" panose="02010600030101010101" pitchFamily="2" charset="-122"/>
              </a:rPr>
              <a:t>k</a:t>
            </a:r>
            <a:r>
              <a:rPr lang="en-US" altLang="zh-CN" sz="2000" dirty="0">
                <a:latin typeface="宋体" panose="02010600030101010101" pitchFamily="2" charset="-122"/>
              </a:rPr>
              <a:t>)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</a:rPr>
              <a:t>对每个分组逐一处理。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其输入是当前分组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en-US" altLang="zh-CN" sz="2000" baseline="-30000" dirty="0">
                <a:latin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</a:rPr>
              <a:t>和上一分组的处理结果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    </a:t>
            </a:r>
            <a:r>
              <a:rPr lang="en-US" altLang="zh-CN" sz="2000" dirty="0">
                <a:latin typeface="宋体" panose="02010600030101010101" pitchFamily="2" charset="-122"/>
              </a:rPr>
              <a:t>h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</a:rPr>
              <a:t>=H(m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</a:rPr>
              <a:t>,h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i-1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</a:rPr>
              <a:t>最后一个分组的处理结果</a:t>
            </a:r>
            <a:r>
              <a:rPr lang="en-US" altLang="zh-CN" sz="2000" dirty="0" err="1">
                <a:latin typeface="宋体" panose="02010600030101010101" pitchFamily="2" charset="-122"/>
              </a:rPr>
              <a:t>h</a:t>
            </a:r>
            <a:r>
              <a:rPr lang="en-US" altLang="zh-CN" sz="2000" baseline="-25000" dirty="0" err="1">
                <a:latin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</a:rPr>
              <a:t>即为整个消息的散列值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</a:t>
            </a:r>
            <a:r>
              <a:rPr lang="en-US" altLang="zh-CN" sz="4000" dirty="0"/>
              <a:t>h=H(M)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3" y="4069724"/>
            <a:ext cx="7895957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2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214" y="1407105"/>
            <a:ext cx="8847786" cy="504521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4. 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常用的单向散列函数</a:t>
            </a:r>
            <a:endParaRPr lang="zh-CN" altLang="en-US" sz="20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（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</a:rPr>
              <a:t> MD5(128)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</a:rPr>
              <a:t> SHA-1(160)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 SHA-2(</a:t>
            </a:r>
            <a:r>
              <a:rPr lang="en-US" altLang="zh-CN" sz="2000" dirty="0"/>
              <a:t>SHA-224</a:t>
            </a:r>
            <a:r>
              <a:rPr lang="zh-CN" altLang="en-US" sz="2000" dirty="0"/>
              <a:t>、</a:t>
            </a:r>
            <a:r>
              <a:rPr lang="en-US" altLang="zh-CN" sz="2000" dirty="0"/>
              <a:t>SHA-256</a:t>
            </a:r>
            <a:r>
              <a:rPr lang="zh-CN" altLang="en-US" sz="2000" dirty="0"/>
              <a:t>、</a:t>
            </a:r>
            <a:r>
              <a:rPr lang="en-US" altLang="zh-CN" sz="2000" dirty="0"/>
              <a:t>SHA-384</a:t>
            </a:r>
            <a:r>
              <a:rPr lang="zh-CN" altLang="en-US" sz="2000" dirty="0"/>
              <a:t>、</a:t>
            </a:r>
            <a:r>
              <a:rPr lang="en-US" altLang="zh-CN" sz="2000" dirty="0"/>
              <a:t>SHA-512)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 SHA-3(512)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</a:rPr>
              <a:t> PIPE-MD(128,160,256,320)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</a:rPr>
              <a:t> HAVAL(128,160,192,224)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 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r>
              <a:rPr lang="zh-CN" altLang="en-US" sz="2000" dirty="0">
                <a:latin typeface="宋体" panose="02010600030101010101" pitchFamily="2" charset="-122"/>
              </a:rPr>
              <a:t>等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</a:rPr>
              <a:t>MD5</a:t>
            </a:r>
            <a:r>
              <a:rPr lang="zh-CN" altLang="en-US" sz="2000" dirty="0">
                <a:latin typeface="宋体" panose="02010600030101010101" pitchFamily="2" charset="-122"/>
              </a:rPr>
              <a:t>与</a:t>
            </a:r>
            <a:r>
              <a:rPr lang="en-US" altLang="zh-CN" sz="2000" dirty="0">
                <a:latin typeface="宋体" panose="02010600030101010101" pitchFamily="2" charset="-122"/>
              </a:rPr>
              <a:t>SHA-1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</a:rPr>
              <a:t>SHA-2</a:t>
            </a:r>
            <a:r>
              <a:rPr lang="zh-CN" altLang="en-US" sz="2000" dirty="0">
                <a:latin typeface="宋体" panose="02010600030101010101" pitchFamily="2" charset="-122"/>
              </a:rPr>
              <a:t>的设计方法是很相似的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但</a:t>
            </a:r>
            <a:r>
              <a:rPr lang="en-US" altLang="zh-CN" sz="2000" dirty="0">
                <a:latin typeface="宋体" panose="02010600030101010101" pitchFamily="2" charset="-122"/>
              </a:rPr>
              <a:t>SHA-3</a:t>
            </a:r>
            <a:r>
              <a:rPr lang="zh-CN" altLang="en-US" sz="2000" dirty="0">
                <a:latin typeface="宋体" panose="02010600030101010101" pitchFamily="2" charset="-122"/>
              </a:rPr>
              <a:t>与</a:t>
            </a:r>
            <a:r>
              <a:rPr lang="en-US" altLang="zh-CN" sz="2000" dirty="0">
                <a:latin typeface="宋体" panose="02010600030101010101" pitchFamily="2" charset="-122"/>
              </a:rPr>
              <a:t>SHA-1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</a:rPr>
              <a:t>SHA-2</a:t>
            </a:r>
            <a:r>
              <a:rPr lang="zh-CN" altLang="en-US" sz="2000" dirty="0">
                <a:latin typeface="宋体" panose="02010600030101010101" pitchFamily="2" charset="-122"/>
              </a:rPr>
              <a:t>设计方法大不相同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</a:t>
            </a:r>
            <a:r>
              <a:rPr lang="en-US" altLang="zh-CN" sz="4000" dirty="0"/>
              <a:t>h=H(M)</a:t>
            </a:r>
          </a:p>
        </p:txBody>
      </p:sp>
    </p:spTree>
    <p:extLst>
      <p:ext uri="{BB962C8B-B14F-4D97-AF65-F5344CB8AC3E}">
        <p14:creationId xmlns:p14="http://schemas.microsoft.com/office/powerpoint/2010/main" val="365434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373769"/>
            <a:ext cx="7772400" cy="4535487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）基本描述（</a:t>
            </a:r>
            <a:r>
              <a:rPr lang="en-US" altLang="zh-CN" sz="2000" dirty="0">
                <a:latin typeface="+mn-ea"/>
              </a:rPr>
              <a:t>Ron </a:t>
            </a:r>
            <a:r>
              <a:rPr lang="en-US" altLang="zh-CN" sz="2000" dirty="0" err="1">
                <a:latin typeface="+mn-ea"/>
              </a:rPr>
              <a:t>Rivest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，基于</a:t>
            </a:r>
            <a:r>
              <a:rPr lang="en-US" altLang="zh-CN" sz="2000" dirty="0">
                <a:latin typeface="+mn-ea"/>
              </a:rPr>
              <a:t>MD4  RFC 1320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</a:rPr>
              <a:t>        输入：任意长度的消息</a:t>
            </a:r>
            <a:r>
              <a:rPr lang="en-US" altLang="zh-CN" sz="2000" dirty="0">
                <a:latin typeface="+mn-ea"/>
              </a:rPr>
              <a:t>M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ea"/>
              </a:rPr>
              <a:t>        </a:t>
            </a:r>
            <a:r>
              <a:rPr lang="zh-CN" altLang="en-US" sz="2000" dirty="0">
                <a:latin typeface="+mn-ea"/>
              </a:rPr>
              <a:t>输出：定长为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128</a:t>
            </a:r>
            <a:r>
              <a:rPr lang="zh-CN" altLang="en-US" sz="2000" dirty="0">
                <a:latin typeface="+mn-ea"/>
              </a:rPr>
              <a:t>位的消息散列值</a:t>
            </a:r>
            <a:endParaRPr lang="en-US" altLang="zh-CN" sz="20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</a:rPr>
              <a:t>        算法：分成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+mn-ea"/>
              </a:rPr>
              <a:t>步，其中第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+mn-ea"/>
              </a:rPr>
              <a:t>步是算法的核心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              步骤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+mn-ea"/>
              </a:rPr>
              <a:t>：填充比特位</a:t>
            </a:r>
            <a:r>
              <a:rPr lang="zh-CN" altLang="en-US" sz="2000" dirty="0">
                <a:latin typeface="+mn-ea"/>
              </a:rPr>
              <a:t> 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              步骤</a:t>
            </a:r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：附加消息长度</a:t>
            </a:r>
            <a:r>
              <a:rPr lang="zh-CN" altLang="en-US" sz="2000" dirty="0">
                <a:latin typeface="+mn-ea"/>
              </a:rPr>
              <a:t>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              步骤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+mn-ea"/>
              </a:rPr>
              <a:t>：初始化寄存器</a:t>
            </a:r>
            <a:r>
              <a:rPr lang="zh-CN" altLang="en-US" sz="2000" dirty="0">
                <a:latin typeface="+mn-ea"/>
              </a:rPr>
              <a:t>  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              步骤</a:t>
            </a:r>
            <a:r>
              <a:rPr lang="en-US" altLang="zh-CN" sz="2000" b="1" dirty="0">
                <a:latin typeface="+mn-ea"/>
              </a:rPr>
              <a:t>4</a:t>
            </a:r>
            <a:r>
              <a:rPr lang="zh-CN" altLang="en-US" sz="2000" b="1" dirty="0">
                <a:latin typeface="+mn-ea"/>
              </a:rPr>
              <a:t>：计算散列值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              步骤</a:t>
            </a:r>
            <a:r>
              <a:rPr lang="en-US" altLang="zh-CN" sz="2000" b="1" dirty="0">
                <a:latin typeface="+mn-ea"/>
              </a:rPr>
              <a:t>5</a:t>
            </a:r>
            <a:r>
              <a:rPr lang="zh-CN" altLang="en-US" sz="2000" b="1" dirty="0">
                <a:latin typeface="+mn-ea"/>
              </a:rPr>
              <a:t>：散列值输出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单向散列函数：</a:t>
            </a:r>
            <a:r>
              <a:rPr lang="en-US" altLang="zh-CN" sz="4000" dirty="0"/>
              <a:t>MD5</a:t>
            </a:r>
            <a:r>
              <a:rPr lang="zh-CN" altLang="en-US" sz="4000" dirty="0"/>
              <a:t>算法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918422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31513"/>
            <a:ext cx="7772400" cy="533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（</a:t>
            </a:r>
            <a:r>
              <a:rPr lang="en-US" altLang="zh-CN" sz="2800" b="1" dirty="0">
                <a:solidFill>
                  <a:schemeClr val="hlink"/>
                </a:solidFill>
              </a:rPr>
              <a:t>2</a:t>
            </a:r>
            <a:r>
              <a:rPr lang="zh-CN" altLang="en-US" sz="2800" b="1" dirty="0">
                <a:solidFill>
                  <a:schemeClr val="hlink"/>
                </a:solidFill>
              </a:rPr>
              <a:t>）算法过程结构</a:t>
            </a:r>
          </a:p>
        </p:txBody>
      </p:sp>
      <p:pic>
        <p:nvPicPr>
          <p:cNvPr id="33795" name="Picture 4" descr="8t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64913"/>
            <a:ext cx="7848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单向散列函数：</a:t>
            </a:r>
            <a:r>
              <a:rPr lang="en-US" altLang="zh-CN" sz="4000" dirty="0"/>
              <a:t>MD5</a:t>
            </a:r>
            <a:r>
              <a:rPr lang="zh-CN" altLang="en-US" sz="4000" dirty="0"/>
              <a:t>算法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998764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0420" y="1335132"/>
            <a:ext cx="7620000" cy="4679302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步骤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：填充比特位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首先要对消息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进行填充，使得填充后消息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的长度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宋体" panose="02010600030101010101" pitchFamily="2" charset="-122"/>
              </a:rPr>
              <a:t>≡448(mod 512)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填充时，先附加一位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，然后附加多位</a:t>
            </a:r>
            <a:r>
              <a:rPr lang="en-US" altLang="zh-CN" sz="2000" dirty="0">
                <a:latin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</a:rPr>
              <a:t>，直到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宋体" panose="02010600030101010101" pitchFamily="2" charset="-122"/>
              </a:rPr>
              <a:t>≡448(mod 512)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如果在填充前已经满足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宋体" panose="02010600030101010101" pitchFamily="2" charset="-122"/>
              </a:rPr>
              <a:t>≡448(mod 512)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则在消息后附加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</a:rPr>
              <a:t>511</a:t>
            </a:r>
            <a:r>
              <a:rPr lang="zh-CN" altLang="en-US" sz="2000" dirty="0">
                <a:latin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单向散列函数：</a:t>
            </a:r>
            <a:r>
              <a:rPr lang="en-US" altLang="zh-CN" sz="4000" dirty="0"/>
              <a:t>MD5</a:t>
            </a:r>
            <a:r>
              <a:rPr lang="zh-CN" altLang="en-US" sz="4000" dirty="0"/>
              <a:t>算法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83709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0681" y="1361940"/>
            <a:ext cx="8534400" cy="4114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步骤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：附加消息长度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在第一步的基础上，再附加</a:t>
            </a:r>
            <a:r>
              <a:rPr lang="en-US" altLang="zh-CN" sz="2000" dirty="0">
                <a:latin typeface="宋体" panose="02010600030101010101" pitchFamily="2" charset="-122"/>
              </a:rPr>
              <a:t>64</a:t>
            </a:r>
            <a:r>
              <a:rPr lang="zh-CN" altLang="en-US" sz="2000" dirty="0">
                <a:latin typeface="宋体" panose="02010600030101010101" pitchFamily="2" charset="-122"/>
              </a:rPr>
              <a:t>位的消息长度信息。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这里的消息长度指的是在进行步骤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前的消息的长度。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若长度不足</a:t>
            </a:r>
            <a:r>
              <a:rPr lang="en-US" altLang="zh-CN" sz="2000" dirty="0">
                <a:latin typeface="宋体" panose="02010600030101010101" pitchFamily="2" charset="-122"/>
              </a:rPr>
              <a:t>64</a:t>
            </a:r>
            <a:r>
              <a:rPr lang="zh-CN" altLang="en-US" sz="2000" dirty="0">
                <a:latin typeface="宋体" panose="02010600030101010101" pitchFamily="2" charset="-122"/>
              </a:rPr>
              <a:t>位，则在前面添</a:t>
            </a:r>
            <a:r>
              <a:rPr lang="en-US" altLang="zh-CN" sz="2000" dirty="0">
                <a:latin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若超过</a:t>
            </a:r>
            <a:r>
              <a:rPr lang="en-US" altLang="zh-CN" sz="2000" dirty="0">
                <a:latin typeface="宋体" panose="02010600030101010101" pitchFamily="2" charset="-122"/>
              </a:rPr>
              <a:t>64</a:t>
            </a:r>
            <a:r>
              <a:rPr lang="zh-CN" altLang="en-US" sz="2000" dirty="0">
                <a:latin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</a:rPr>
              <a:t>通常消息的长度不会超过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en-US" altLang="zh-CN" sz="2000" baseline="30000" dirty="0">
                <a:latin typeface="宋体" panose="02010600030101010101" pitchFamily="2" charset="-122"/>
              </a:rPr>
              <a:t>64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</a:rPr>
              <a:t>，则只取低</a:t>
            </a:r>
            <a:r>
              <a:rPr lang="en-US" altLang="zh-CN" sz="2000" dirty="0">
                <a:latin typeface="宋体" panose="02010600030101010101" pitchFamily="2" charset="-122"/>
              </a:rPr>
              <a:t>64</a:t>
            </a:r>
            <a:r>
              <a:rPr lang="zh-CN" altLang="en-US" sz="2000" dirty="0">
                <a:latin typeface="宋体" panose="02010600030101010101" pitchFamily="2" charset="-122"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附加时，先附加低</a:t>
            </a:r>
            <a:r>
              <a:rPr lang="en-US" altLang="zh-CN" sz="2000" dirty="0">
                <a:latin typeface="宋体" panose="02010600030101010101" pitchFamily="2" charset="-122"/>
              </a:rPr>
              <a:t>32</a:t>
            </a:r>
            <a:r>
              <a:rPr lang="zh-CN" altLang="en-US" sz="2000" dirty="0">
                <a:latin typeface="宋体" panose="02010600030101010101" pitchFamily="2" charset="-122"/>
              </a:rPr>
              <a:t>位，再附加高</a:t>
            </a:r>
            <a:r>
              <a:rPr lang="en-US" altLang="zh-CN" sz="2000" dirty="0">
                <a:latin typeface="宋体" panose="02010600030101010101" pitchFamily="2" charset="-122"/>
              </a:rPr>
              <a:t>32</a:t>
            </a:r>
            <a:r>
              <a:rPr lang="zh-CN" altLang="en-US" sz="2000" dirty="0">
                <a:latin typeface="宋体" panose="02010600030101010101" pitchFamily="2" charset="-122"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完成步骤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后，消息的总长即为</a:t>
            </a:r>
            <a:r>
              <a:rPr lang="en-US" altLang="zh-CN" sz="2000" dirty="0">
                <a:latin typeface="宋体" panose="02010600030101010101" pitchFamily="2" charset="-122"/>
              </a:rPr>
              <a:t>512</a:t>
            </a:r>
            <a:r>
              <a:rPr lang="zh-CN" altLang="en-US" sz="2000" dirty="0">
                <a:latin typeface="宋体" panose="02010600030101010101" pitchFamily="2" charset="-122"/>
              </a:rPr>
              <a:t>的整数倍了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单向散列函数：</a:t>
            </a:r>
            <a:r>
              <a:rPr lang="en-US" altLang="zh-CN" sz="4000" dirty="0"/>
              <a:t>MD5</a:t>
            </a:r>
            <a:r>
              <a:rPr lang="zh-CN" altLang="en-US" sz="4000" dirty="0"/>
              <a:t>算法</a:t>
            </a:r>
            <a:endParaRPr lang="en-US" altLang="zh-CN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EA6965-B95C-4B99-BD56-2C5B266F9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3" y="3959912"/>
            <a:ext cx="704088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94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206" y="1490729"/>
            <a:ext cx="8231188" cy="39624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步骤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：初始化寄存器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宋体" panose="02010600030101010101" pitchFamily="2" charset="-122"/>
              </a:rPr>
              <a:t>         </a:t>
            </a:r>
            <a:r>
              <a:rPr kumimoji="1" lang="en-US" altLang="zh-CN" sz="2000" dirty="0">
                <a:latin typeface="宋体" panose="02010600030101010101" pitchFamily="2" charset="-122"/>
              </a:rPr>
              <a:t>MD5</a:t>
            </a:r>
            <a:r>
              <a:rPr kumimoji="1" lang="zh-CN" altLang="en-US" sz="2000" dirty="0">
                <a:latin typeface="宋体" panose="02010600030101010101" pitchFamily="2" charset="-122"/>
              </a:rPr>
              <a:t>使用</a:t>
            </a:r>
            <a:r>
              <a:rPr kumimoji="1" lang="en-US" altLang="zh-CN" sz="2000" dirty="0">
                <a:latin typeface="宋体" panose="02010600030101010101" pitchFamily="2" charset="-122"/>
              </a:rPr>
              <a:t>4</a:t>
            </a:r>
            <a:r>
              <a:rPr kumimoji="1" lang="zh-CN" altLang="en-US" sz="2000" dirty="0">
                <a:latin typeface="宋体" panose="02010600030101010101" pitchFamily="2" charset="-122"/>
              </a:rPr>
              <a:t>个</a:t>
            </a:r>
            <a:r>
              <a:rPr kumimoji="1" lang="en-US" altLang="zh-CN" sz="2000" dirty="0">
                <a:latin typeface="宋体" panose="02010600030101010101" pitchFamily="2" charset="-122"/>
              </a:rPr>
              <a:t>32</a:t>
            </a:r>
            <a:r>
              <a:rPr kumimoji="1" lang="zh-CN" altLang="en-US" sz="2000" dirty="0">
                <a:latin typeface="宋体" panose="02010600030101010101" pitchFamily="2" charset="-122"/>
              </a:rPr>
              <a:t>位的寄存器作为工作寄存器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宋体" panose="02010600030101010101" pitchFamily="2" charset="-122"/>
              </a:rPr>
              <a:t>         分别用</a:t>
            </a:r>
            <a:r>
              <a:rPr kumimoji="1" lang="en-US" altLang="zh-CN" sz="2000" dirty="0">
                <a:latin typeface="宋体" panose="02010600030101010101" pitchFamily="2" charset="-122"/>
              </a:rPr>
              <a:t>A</a:t>
            </a:r>
            <a:r>
              <a:rPr kumimoji="1" lang="zh-CN" altLang="en-US" sz="2000" dirty="0">
                <a:latin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</a:rPr>
              <a:t>B</a:t>
            </a:r>
            <a:r>
              <a:rPr kumimoji="1" lang="zh-CN" altLang="en-US" sz="2000" dirty="0">
                <a:latin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</a:rPr>
              <a:t>C</a:t>
            </a:r>
            <a:r>
              <a:rPr kumimoji="1" lang="zh-CN" altLang="en-US" sz="2000" dirty="0">
                <a:latin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</a:rPr>
              <a:t>D</a:t>
            </a:r>
            <a:r>
              <a:rPr kumimoji="1" lang="zh-CN" altLang="en-US" sz="2000" dirty="0">
                <a:latin typeface="宋体" panose="02010600030101010101" pitchFamily="2" charset="-122"/>
              </a:rPr>
              <a:t>表示。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kumimoji="1"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宋体" panose="02010600030101010101" pitchFamily="2" charset="-122"/>
              </a:rPr>
              <a:t>         在进行运算前，</a:t>
            </a:r>
            <a:r>
              <a:rPr kumimoji="1" lang="en-US" altLang="zh-CN" sz="2000" dirty="0">
                <a:latin typeface="宋体" panose="02010600030101010101" pitchFamily="2" charset="-122"/>
              </a:rPr>
              <a:t>A</a:t>
            </a:r>
            <a:r>
              <a:rPr kumimoji="1" lang="zh-CN" altLang="en-US" sz="2000" dirty="0">
                <a:latin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</a:rPr>
              <a:t>B</a:t>
            </a:r>
            <a:r>
              <a:rPr kumimoji="1" lang="zh-CN" altLang="en-US" sz="2000" dirty="0">
                <a:latin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</a:rPr>
              <a:t>C</a:t>
            </a:r>
            <a:r>
              <a:rPr kumimoji="1" lang="zh-CN" altLang="en-US" sz="2000" dirty="0">
                <a:latin typeface="宋体" panose="02010600030101010101" pitchFamily="2" charset="-122"/>
              </a:rPr>
              <a:t>、</a:t>
            </a:r>
            <a:r>
              <a:rPr kumimoji="1" lang="en-US" altLang="zh-CN" sz="2000" dirty="0">
                <a:latin typeface="宋体" panose="02010600030101010101" pitchFamily="2" charset="-122"/>
              </a:rPr>
              <a:t>D</a:t>
            </a:r>
            <a:r>
              <a:rPr kumimoji="1" lang="zh-CN" altLang="en-US" sz="2000" dirty="0">
                <a:latin typeface="宋体" panose="02010600030101010101" pitchFamily="2" charset="-122"/>
              </a:rPr>
              <a:t>初始化如下</a:t>
            </a:r>
            <a:r>
              <a:rPr kumimoji="1" lang="en-US" altLang="zh-CN" sz="2000" dirty="0">
                <a:latin typeface="宋体" panose="02010600030101010101" pitchFamily="2" charset="-122"/>
              </a:rPr>
              <a:t>(</a:t>
            </a:r>
            <a:r>
              <a:rPr kumimoji="1" lang="zh-CN" altLang="en-US" sz="2000" dirty="0">
                <a:latin typeface="宋体" panose="02010600030101010101" pitchFamily="2" charset="-122"/>
              </a:rPr>
              <a:t>以</a:t>
            </a:r>
            <a:r>
              <a:rPr kumimoji="1" lang="en-US" altLang="zh-CN" sz="2000" dirty="0">
                <a:latin typeface="宋体" panose="02010600030101010101" pitchFamily="2" charset="-122"/>
              </a:rPr>
              <a:t>16</a:t>
            </a:r>
            <a:r>
              <a:rPr kumimoji="1" lang="zh-CN" altLang="en-US" sz="2000" dirty="0">
                <a:latin typeface="宋体" panose="02010600030101010101" pitchFamily="2" charset="-122"/>
              </a:rPr>
              <a:t>进制表示</a:t>
            </a:r>
            <a:r>
              <a:rPr kumimoji="1" lang="en-US" altLang="zh-CN" sz="2000" dirty="0">
                <a:latin typeface="宋体" panose="02010600030101010101" pitchFamily="2" charset="-122"/>
              </a:rPr>
              <a:t>)</a:t>
            </a:r>
            <a:r>
              <a:rPr kumimoji="1" lang="zh-CN" altLang="en-US" sz="2000" dirty="0">
                <a:latin typeface="宋体" panose="02010600030101010101" pitchFamily="2" charset="-122"/>
              </a:rPr>
              <a:t>：</a:t>
            </a:r>
            <a:r>
              <a:rPr lang="zh-CN" altLang="en-US" sz="2000" dirty="0">
                <a:latin typeface="宋体" panose="02010600030101010101" pitchFamily="2" charset="-122"/>
              </a:rPr>
              <a:t> 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      </a:t>
            </a:r>
            <a:r>
              <a:rPr lang="en-US" altLang="zh-CN" sz="2000" b="1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0x67452301   </a:t>
            </a:r>
            <a:r>
              <a:rPr lang="zh-CN" altLang="en-US" sz="2000" b="1" dirty="0">
                <a:latin typeface="宋体" panose="02010600030101010101" pitchFamily="2" charset="-122"/>
              </a:rPr>
              <a:t>对应的值：</a:t>
            </a:r>
            <a:r>
              <a:rPr lang="en-US" altLang="zh-CN" sz="2000" b="1" dirty="0">
                <a:latin typeface="宋体" panose="02010600030101010101" pitchFamily="2" charset="-122"/>
              </a:rPr>
              <a:t>01234567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       B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0xEFCDAB89   </a:t>
            </a:r>
            <a:r>
              <a:rPr lang="zh-CN" altLang="en-US" sz="2000" b="1" dirty="0">
                <a:latin typeface="宋体" panose="02010600030101010101" pitchFamily="2" charset="-122"/>
              </a:rPr>
              <a:t>对应的值：</a:t>
            </a:r>
            <a:r>
              <a:rPr lang="en-US" altLang="zh-CN" sz="2000" b="1" dirty="0">
                <a:latin typeface="宋体" panose="02010600030101010101" pitchFamily="2" charset="-122"/>
              </a:rPr>
              <a:t>89ABCDEF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       C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0xFEDCBA98   </a:t>
            </a:r>
            <a:r>
              <a:rPr lang="zh-CN" altLang="en-US" sz="2000" b="1" dirty="0">
                <a:latin typeface="宋体" panose="02010600030101010101" pitchFamily="2" charset="-122"/>
              </a:rPr>
              <a:t>对应的值：</a:t>
            </a:r>
            <a:r>
              <a:rPr lang="en-US" altLang="zh-CN" sz="2000" b="1" dirty="0">
                <a:latin typeface="宋体" panose="02010600030101010101" pitchFamily="2" charset="-122"/>
              </a:rPr>
              <a:t>98BADCFE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       D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0x76543210   </a:t>
            </a:r>
            <a:r>
              <a:rPr lang="zh-CN" altLang="en-US" sz="2000" b="1" dirty="0">
                <a:latin typeface="宋体" panose="02010600030101010101" pitchFamily="2" charset="-122"/>
              </a:rPr>
              <a:t>对应的值：</a:t>
            </a:r>
            <a:r>
              <a:rPr lang="en-US" altLang="zh-CN" sz="2000" b="1" dirty="0">
                <a:latin typeface="宋体" panose="02010600030101010101" pitchFamily="2" charset="-122"/>
              </a:rPr>
              <a:t>10325476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       </a:t>
            </a:r>
            <a:r>
              <a:rPr lang="zh-CN" altLang="en-US" sz="2000" b="1" dirty="0">
                <a:latin typeface="宋体" panose="02010600030101010101" pitchFamily="2" charset="-122"/>
              </a:rPr>
              <a:t>低位在前、高位在后 </a:t>
            </a:r>
          </a:p>
        </p:txBody>
      </p:sp>
      <p:graphicFrame>
        <p:nvGraphicFramePr>
          <p:cNvPr id="44959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97886"/>
              </p:ext>
            </p:extLst>
          </p:nvPr>
        </p:nvGraphicFramePr>
        <p:xfrm>
          <a:off x="5876231" y="3926913"/>
          <a:ext cx="3103563" cy="1787523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寄存器</a:t>
                      </a: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01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23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45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67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89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ab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ef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dc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98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76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54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32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10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单向散列函数：</a:t>
            </a:r>
            <a:r>
              <a:rPr lang="en-US" altLang="zh-CN" sz="4000" dirty="0"/>
              <a:t>MD5</a:t>
            </a:r>
            <a:r>
              <a:rPr lang="zh-CN" altLang="en-US" sz="4000" dirty="0"/>
              <a:t>算法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134098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88"/>
          <p:cNvGrpSpPr>
            <a:grpSpLocks/>
          </p:cNvGrpSpPr>
          <p:nvPr/>
        </p:nvGrpSpPr>
        <p:grpSpPr bwMode="auto">
          <a:xfrm>
            <a:off x="3048000" y="304800"/>
            <a:ext cx="5791200" cy="6477000"/>
            <a:chOff x="1920" y="192"/>
            <a:chExt cx="3648" cy="4080"/>
          </a:xfrm>
        </p:grpSpPr>
        <p:grpSp>
          <p:nvGrpSpPr>
            <p:cNvPr id="37892" name="Group 185"/>
            <p:cNvGrpSpPr>
              <a:grpSpLocks/>
            </p:cNvGrpSpPr>
            <p:nvPr/>
          </p:nvGrpSpPr>
          <p:grpSpPr bwMode="auto">
            <a:xfrm>
              <a:off x="1920" y="192"/>
              <a:ext cx="3648" cy="4080"/>
              <a:chOff x="1104" y="144"/>
              <a:chExt cx="3648" cy="4080"/>
            </a:xfrm>
          </p:grpSpPr>
          <p:grpSp>
            <p:nvGrpSpPr>
              <p:cNvPr id="37895" name="Group 151"/>
              <p:cNvGrpSpPr>
                <a:grpSpLocks/>
              </p:cNvGrpSpPr>
              <p:nvPr/>
            </p:nvGrpSpPr>
            <p:grpSpPr bwMode="auto">
              <a:xfrm>
                <a:off x="2112" y="2400"/>
                <a:ext cx="1872" cy="672"/>
                <a:chOff x="2112" y="2496"/>
                <a:chExt cx="1872" cy="672"/>
              </a:xfrm>
            </p:grpSpPr>
            <p:sp>
              <p:nvSpPr>
                <p:cNvPr id="37975" name="AutoShape 102"/>
                <p:cNvSpPr>
                  <a:spLocks noChangeArrowheads="1"/>
                </p:cNvSpPr>
                <p:nvPr/>
              </p:nvSpPr>
              <p:spPr bwMode="auto">
                <a:xfrm>
                  <a:off x="2112" y="2832"/>
                  <a:ext cx="1872" cy="3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400"/>
                    <a:t>I,T[j],X[p</a:t>
                  </a:r>
                  <a:r>
                    <a:rPr lang="en-US" altLang="zh-CN" sz="1400" baseline="-25000"/>
                    <a:t>4 </a:t>
                  </a:r>
                  <a:r>
                    <a:rPr lang="en-US" altLang="zh-CN" sz="1400"/>
                    <a:t>(i)]</a:t>
                  </a:r>
                </a:p>
                <a:p>
                  <a:pPr eaLnBrk="1" hangingPunct="1"/>
                  <a:r>
                    <a:rPr lang="en-US" altLang="zh-CN" sz="1400"/>
                    <a:t>16</a:t>
                  </a:r>
                  <a:r>
                    <a:rPr lang="zh-CN" altLang="en-US" sz="1400"/>
                    <a:t>次变换</a:t>
                  </a:r>
                </a:p>
              </p:txBody>
            </p:sp>
            <p:grpSp>
              <p:nvGrpSpPr>
                <p:cNvPr id="37976" name="Group 118"/>
                <p:cNvGrpSpPr>
                  <a:grpSpLocks/>
                </p:cNvGrpSpPr>
                <p:nvPr/>
              </p:nvGrpSpPr>
              <p:grpSpPr bwMode="auto">
                <a:xfrm>
                  <a:off x="2208" y="2496"/>
                  <a:ext cx="1440" cy="384"/>
                  <a:chOff x="2208" y="2496"/>
                  <a:chExt cx="1440" cy="384"/>
                </a:xfrm>
              </p:grpSpPr>
              <p:sp>
                <p:nvSpPr>
                  <p:cNvPr id="37977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78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79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80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81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A</a:t>
                    </a:r>
                  </a:p>
                </p:txBody>
              </p:sp>
              <p:sp>
                <p:nvSpPr>
                  <p:cNvPr id="3798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B</a:t>
                    </a:r>
                  </a:p>
                </p:txBody>
              </p:sp>
              <p:sp>
                <p:nvSpPr>
                  <p:cNvPr id="37983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C</a:t>
                    </a:r>
                  </a:p>
                </p:txBody>
              </p:sp>
              <p:sp>
                <p:nvSpPr>
                  <p:cNvPr id="37984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D</a:t>
                    </a:r>
                  </a:p>
                </p:txBody>
              </p:sp>
            </p:grpSp>
          </p:grpSp>
          <p:grpSp>
            <p:nvGrpSpPr>
              <p:cNvPr id="37896" name="Group 150"/>
              <p:cNvGrpSpPr>
                <a:grpSpLocks/>
              </p:cNvGrpSpPr>
              <p:nvPr/>
            </p:nvGrpSpPr>
            <p:grpSpPr bwMode="auto">
              <a:xfrm>
                <a:off x="2112" y="1824"/>
                <a:ext cx="1872" cy="672"/>
                <a:chOff x="2112" y="1920"/>
                <a:chExt cx="1872" cy="672"/>
              </a:xfrm>
            </p:grpSpPr>
            <p:grpSp>
              <p:nvGrpSpPr>
                <p:cNvPr id="37965" name="Group 119"/>
                <p:cNvGrpSpPr>
                  <a:grpSpLocks/>
                </p:cNvGrpSpPr>
                <p:nvPr/>
              </p:nvGrpSpPr>
              <p:grpSpPr bwMode="auto">
                <a:xfrm>
                  <a:off x="2208" y="1920"/>
                  <a:ext cx="1440" cy="384"/>
                  <a:chOff x="2208" y="2496"/>
                  <a:chExt cx="1440" cy="384"/>
                </a:xfrm>
              </p:grpSpPr>
              <p:sp>
                <p:nvSpPr>
                  <p:cNvPr id="37967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8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9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70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71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A</a:t>
                    </a:r>
                  </a:p>
                </p:txBody>
              </p:sp>
              <p:sp>
                <p:nvSpPr>
                  <p:cNvPr id="37972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B</a:t>
                    </a:r>
                  </a:p>
                </p:txBody>
              </p:sp>
              <p:sp>
                <p:nvSpPr>
                  <p:cNvPr id="3797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C</a:t>
                    </a:r>
                  </a:p>
                </p:txBody>
              </p:sp>
              <p:sp>
                <p:nvSpPr>
                  <p:cNvPr id="3797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D</a:t>
                    </a:r>
                  </a:p>
                </p:txBody>
              </p:sp>
            </p:grpSp>
            <p:sp>
              <p:nvSpPr>
                <p:cNvPr id="37966" name="AutoShape 91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1872" cy="3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400"/>
                    <a:t>H,T[j],X[p</a:t>
                  </a:r>
                  <a:r>
                    <a:rPr lang="en-US" altLang="zh-CN" sz="1400" baseline="-25000"/>
                    <a:t>3 </a:t>
                  </a:r>
                  <a:r>
                    <a:rPr lang="en-US" altLang="zh-CN" sz="1400"/>
                    <a:t>(i)</a:t>
                  </a:r>
                  <a:r>
                    <a:rPr lang="en-US" altLang="zh-CN" sz="1400" baseline="-25000"/>
                    <a:t> </a:t>
                  </a:r>
                  <a:r>
                    <a:rPr lang="en-US" altLang="zh-CN" sz="1400"/>
                    <a:t>]</a:t>
                  </a:r>
                </a:p>
                <a:p>
                  <a:pPr eaLnBrk="1" hangingPunct="1"/>
                  <a:r>
                    <a:rPr lang="en-US" altLang="zh-CN" sz="1400"/>
                    <a:t>16</a:t>
                  </a:r>
                  <a:r>
                    <a:rPr lang="zh-CN" altLang="en-US" sz="1400"/>
                    <a:t>次变换</a:t>
                  </a:r>
                </a:p>
              </p:txBody>
            </p:sp>
          </p:grpSp>
          <p:grpSp>
            <p:nvGrpSpPr>
              <p:cNvPr id="37897" name="Group 149"/>
              <p:cNvGrpSpPr>
                <a:grpSpLocks/>
              </p:cNvGrpSpPr>
              <p:nvPr/>
            </p:nvGrpSpPr>
            <p:grpSpPr bwMode="auto">
              <a:xfrm>
                <a:off x="2112" y="1248"/>
                <a:ext cx="1872" cy="672"/>
                <a:chOff x="2112" y="1344"/>
                <a:chExt cx="1872" cy="672"/>
              </a:xfrm>
            </p:grpSpPr>
            <p:grpSp>
              <p:nvGrpSpPr>
                <p:cNvPr id="37955" name="Group 128"/>
                <p:cNvGrpSpPr>
                  <a:grpSpLocks/>
                </p:cNvGrpSpPr>
                <p:nvPr/>
              </p:nvGrpSpPr>
              <p:grpSpPr bwMode="auto">
                <a:xfrm>
                  <a:off x="2208" y="1344"/>
                  <a:ext cx="1440" cy="384"/>
                  <a:chOff x="2208" y="2496"/>
                  <a:chExt cx="1440" cy="384"/>
                </a:xfrm>
              </p:grpSpPr>
              <p:sp>
                <p:nvSpPr>
                  <p:cNvPr id="37957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58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59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0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496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A</a:t>
                    </a:r>
                  </a:p>
                </p:txBody>
              </p:sp>
              <p:sp>
                <p:nvSpPr>
                  <p:cNvPr id="3796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B</a:t>
                    </a:r>
                  </a:p>
                </p:txBody>
              </p:sp>
              <p:sp>
                <p:nvSpPr>
                  <p:cNvPr id="3796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C</a:t>
                    </a:r>
                  </a:p>
                </p:txBody>
              </p:sp>
              <p:sp>
                <p:nvSpPr>
                  <p:cNvPr id="37964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268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D</a:t>
                    </a:r>
                  </a:p>
                </p:txBody>
              </p:sp>
            </p:grpSp>
            <p:sp>
              <p:nvSpPr>
                <p:cNvPr id="37956" name="AutoShape 80"/>
                <p:cNvSpPr>
                  <a:spLocks noChangeArrowheads="1"/>
                </p:cNvSpPr>
                <p:nvPr/>
              </p:nvSpPr>
              <p:spPr bwMode="auto">
                <a:xfrm>
                  <a:off x="2112" y="1680"/>
                  <a:ext cx="1872" cy="3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400"/>
                    <a:t>G,T[j],X[p</a:t>
                  </a:r>
                  <a:r>
                    <a:rPr lang="en-US" altLang="zh-CN" sz="1400" baseline="-25000"/>
                    <a:t>2</a:t>
                  </a:r>
                  <a:r>
                    <a:rPr lang="en-US" altLang="zh-CN" sz="1400"/>
                    <a:t>(i)]</a:t>
                  </a:r>
                </a:p>
                <a:p>
                  <a:pPr eaLnBrk="1" hangingPunct="1"/>
                  <a:r>
                    <a:rPr lang="en-US" altLang="zh-CN" sz="1400"/>
                    <a:t>16</a:t>
                  </a:r>
                  <a:r>
                    <a:rPr lang="zh-CN" altLang="en-US" sz="1400"/>
                    <a:t>次变换</a:t>
                  </a:r>
                </a:p>
              </p:txBody>
            </p:sp>
          </p:grpSp>
          <p:grpSp>
            <p:nvGrpSpPr>
              <p:cNvPr id="37898" name="Group 148"/>
              <p:cNvGrpSpPr>
                <a:grpSpLocks/>
              </p:cNvGrpSpPr>
              <p:nvPr/>
            </p:nvGrpSpPr>
            <p:grpSpPr bwMode="auto">
              <a:xfrm>
                <a:off x="2112" y="192"/>
                <a:ext cx="1872" cy="1152"/>
                <a:chOff x="2112" y="288"/>
                <a:chExt cx="1872" cy="1152"/>
              </a:xfrm>
            </p:grpSpPr>
            <p:sp>
              <p:nvSpPr>
                <p:cNvPr id="37937" name="AutoShape 4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872" cy="3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400" dirty="0"/>
                    <a:t>F,T[j],X[</a:t>
                  </a:r>
                  <a:r>
                    <a:rPr lang="en-US" altLang="zh-CN" sz="1400" dirty="0" err="1"/>
                    <a:t>i</a:t>
                  </a:r>
                  <a:r>
                    <a:rPr lang="en-US" altLang="zh-CN" sz="1400" dirty="0"/>
                    <a:t>]</a:t>
                  </a:r>
                </a:p>
                <a:p>
                  <a:pPr eaLnBrk="1" hangingPunct="1"/>
                  <a:r>
                    <a:rPr lang="en-US" altLang="zh-CN" sz="1400" dirty="0"/>
                    <a:t>16</a:t>
                  </a:r>
                  <a:r>
                    <a:rPr lang="zh-CN" altLang="en-US" sz="1400" dirty="0"/>
                    <a:t>次变换</a:t>
                  </a:r>
                </a:p>
              </p:txBody>
            </p:sp>
            <p:grpSp>
              <p:nvGrpSpPr>
                <p:cNvPr id="37938" name="Group 147"/>
                <p:cNvGrpSpPr>
                  <a:grpSpLocks/>
                </p:cNvGrpSpPr>
                <p:nvPr/>
              </p:nvGrpSpPr>
              <p:grpSpPr bwMode="auto">
                <a:xfrm>
                  <a:off x="2208" y="288"/>
                  <a:ext cx="1728" cy="864"/>
                  <a:chOff x="2208" y="288"/>
                  <a:chExt cx="1728" cy="864"/>
                </a:xfrm>
              </p:grpSpPr>
              <p:sp>
                <p:nvSpPr>
                  <p:cNvPr id="3793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864"/>
                    <a:ext cx="1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0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52" y="864"/>
                    <a:ext cx="144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720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32</a:t>
                    </a:r>
                  </a:p>
                </p:txBody>
              </p:sp>
              <p:sp>
                <p:nvSpPr>
                  <p:cNvPr id="37942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528"/>
                    <a:ext cx="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3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528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128</a:t>
                    </a:r>
                  </a:p>
                </p:txBody>
              </p:sp>
              <p:sp>
                <p:nvSpPr>
                  <p:cNvPr id="37944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28" y="672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5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88"/>
                    <a:ext cx="24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400"/>
                      <a:t>CV</a:t>
                    </a:r>
                    <a:r>
                      <a:rPr lang="en-US" altLang="zh-CN" sz="1400" baseline="-25000"/>
                      <a:t>q</a:t>
                    </a:r>
                  </a:p>
                </p:txBody>
              </p:sp>
              <p:grpSp>
                <p:nvGrpSpPr>
                  <p:cNvPr id="37946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2208" y="864"/>
                    <a:ext cx="1440" cy="288"/>
                    <a:chOff x="2208" y="864"/>
                    <a:chExt cx="1440" cy="288"/>
                  </a:xfrm>
                </p:grpSpPr>
                <p:sp>
                  <p:nvSpPr>
                    <p:cNvPr id="37947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0" y="86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48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86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49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86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50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86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51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960"/>
                      <a:ext cx="240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400"/>
                        <a:t>A</a:t>
                      </a:r>
                    </a:p>
                  </p:txBody>
                </p:sp>
                <p:sp>
                  <p:nvSpPr>
                    <p:cNvPr id="37952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960"/>
                      <a:ext cx="240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400"/>
                        <a:t>B</a:t>
                      </a:r>
                    </a:p>
                  </p:txBody>
                </p:sp>
                <p:sp>
                  <p:nvSpPr>
                    <p:cNvPr id="37953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960"/>
                      <a:ext cx="240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400"/>
                        <a:t>C</a:t>
                      </a:r>
                    </a:p>
                  </p:txBody>
                </p:sp>
                <p:sp>
                  <p:nvSpPr>
                    <p:cNvPr id="37954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960"/>
                      <a:ext cx="240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400"/>
                        <a:t>D</a:t>
                      </a:r>
                    </a:p>
                  </p:txBody>
                </p:sp>
              </p:grpSp>
            </p:grpSp>
          </p:grpSp>
          <p:grpSp>
            <p:nvGrpSpPr>
              <p:cNvPr id="37899" name="Group 154"/>
              <p:cNvGrpSpPr>
                <a:grpSpLocks/>
              </p:cNvGrpSpPr>
              <p:nvPr/>
            </p:nvGrpSpPr>
            <p:grpSpPr bwMode="auto">
              <a:xfrm>
                <a:off x="1104" y="144"/>
                <a:ext cx="1008" cy="2784"/>
                <a:chOff x="1104" y="240"/>
                <a:chExt cx="1008" cy="2784"/>
              </a:xfrm>
            </p:grpSpPr>
            <p:sp>
              <p:nvSpPr>
                <p:cNvPr id="37930" name="Line 113"/>
                <p:cNvSpPr>
                  <a:spLocks noChangeShapeType="1"/>
                </p:cNvSpPr>
                <p:nvPr/>
              </p:nvSpPr>
              <p:spPr bwMode="auto">
                <a:xfrm>
                  <a:off x="1440" y="384"/>
                  <a:ext cx="0" cy="26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31" name="Line 114"/>
                <p:cNvSpPr>
                  <a:spLocks noChangeShapeType="1"/>
                </p:cNvSpPr>
                <p:nvPr/>
              </p:nvSpPr>
              <p:spPr bwMode="auto">
                <a:xfrm>
                  <a:off x="1440" y="129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32" name="Line 115"/>
                <p:cNvSpPr>
                  <a:spLocks noChangeShapeType="1"/>
                </p:cNvSpPr>
                <p:nvPr/>
              </p:nvSpPr>
              <p:spPr bwMode="auto">
                <a:xfrm>
                  <a:off x="1440" y="187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33" name="Line 116"/>
                <p:cNvSpPr>
                  <a:spLocks noChangeShapeType="1"/>
                </p:cNvSpPr>
                <p:nvPr/>
              </p:nvSpPr>
              <p:spPr bwMode="auto">
                <a:xfrm>
                  <a:off x="1440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34" name="Line 117"/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35" name="Rectangle 152"/>
                <p:cNvSpPr>
                  <a:spLocks noChangeArrowheads="1"/>
                </p:cNvSpPr>
                <p:nvPr/>
              </p:nvSpPr>
              <p:spPr bwMode="auto">
                <a:xfrm>
                  <a:off x="1536" y="480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400"/>
                    <a:t>512</a:t>
                  </a:r>
                </a:p>
              </p:txBody>
            </p:sp>
            <p:sp>
              <p:nvSpPr>
                <p:cNvPr id="37936" name="Rectangle 153"/>
                <p:cNvSpPr>
                  <a:spLocks noChangeArrowheads="1"/>
                </p:cNvSpPr>
                <p:nvPr/>
              </p:nvSpPr>
              <p:spPr bwMode="auto">
                <a:xfrm>
                  <a:off x="1104" y="240"/>
                  <a:ext cx="336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400"/>
                    <a:t>Y</a:t>
                  </a:r>
                  <a:r>
                    <a:rPr lang="en-US" altLang="zh-CN" sz="1400" baseline="-25000"/>
                    <a:t>q</a:t>
                  </a:r>
                </a:p>
              </p:txBody>
            </p:sp>
          </p:grpSp>
          <p:sp>
            <p:nvSpPr>
              <p:cNvPr id="37900" name="AutoShape 155"/>
              <p:cNvSpPr>
                <a:spLocks noChangeArrowheads="1"/>
              </p:cNvSpPr>
              <p:nvPr/>
            </p:nvSpPr>
            <p:spPr bwMode="auto">
              <a:xfrm>
                <a:off x="2208" y="3552"/>
                <a:ext cx="336" cy="288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37901" name="AutoShape 156"/>
              <p:cNvSpPr>
                <a:spLocks noChangeArrowheads="1"/>
              </p:cNvSpPr>
              <p:nvPr/>
            </p:nvSpPr>
            <p:spPr bwMode="auto">
              <a:xfrm>
                <a:off x="2544" y="3552"/>
                <a:ext cx="336" cy="288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37902" name="AutoShape 157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336" cy="288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37903" name="AutoShape 158"/>
              <p:cNvSpPr>
                <a:spLocks noChangeArrowheads="1"/>
              </p:cNvSpPr>
              <p:nvPr/>
            </p:nvSpPr>
            <p:spPr bwMode="auto">
              <a:xfrm>
                <a:off x="3216" y="3552"/>
                <a:ext cx="336" cy="288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37904" name="Line 159"/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5" name="Line 160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6" name="Line 161"/>
              <p:cNvSpPr>
                <a:spLocks noChangeShapeType="1"/>
              </p:cNvSpPr>
              <p:nvPr/>
            </p:nvSpPr>
            <p:spPr bwMode="auto">
              <a:xfrm>
                <a:off x="3024" y="307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7" name="Line 162"/>
              <p:cNvSpPr>
                <a:spLocks noChangeShapeType="1"/>
              </p:cNvSpPr>
              <p:nvPr/>
            </p:nvSpPr>
            <p:spPr bwMode="auto">
              <a:xfrm>
                <a:off x="3360" y="307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8" name="Line 163"/>
              <p:cNvSpPr>
                <a:spLocks noChangeShapeType="1"/>
              </p:cNvSpPr>
              <p:nvPr/>
            </p:nvSpPr>
            <p:spPr bwMode="auto">
              <a:xfrm>
                <a:off x="2448" y="3168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9" name="Line 164"/>
              <p:cNvSpPr>
                <a:spLocks noChangeShapeType="1"/>
              </p:cNvSpPr>
              <p:nvPr/>
            </p:nvSpPr>
            <p:spPr bwMode="auto">
              <a:xfrm>
                <a:off x="2784" y="326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0" name="Line 165"/>
              <p:cNvSpPr>
                <a:spLocks noChangeShapeType="1"/>
              </p:cNvSpPr>
              <p:nvPr/>
            </p:nvSpPr>
            <p:spPr bwMode="auto">
              <a:xfrm>
                <a:off x="3120" y="3360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1" name="Line 166"/>
              <p:cNvSpPr>
                <a:spLocks noChangeShapeType="1"/>
              </p:cNvSpPr>
              <p:nvPr/>
            </p:nvSpPr>
            <p:spPr bwMode="auto">
              <a:xfrm>
                <a:off x="3456" y="345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2" name="Line 167"/>
              <p:cNvSpPr>
                <a:spLocks noChangeShapeType="1"/>
              </p:cNvSpPr>
              <p:nvPr/>
            </p:nvSpPr>
            <p:spPr bwMode="auto">
              <a:xfrm>
                <a:off x="2448" y="316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3" name="Line 168"/>
              <p:cNvSpPr>
                <a:spLocks noChangeShapeType="1"/>
              </p:cNvSpPr>
              <p:nvPr/>
            </p:nvSpPr>
            <p:spPr bwMode="auto">
              <a:xfrm>
                <a:off x="3456" y="34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4" name="Line 169"/>
              <p:cNvSpPr>
                <a:spLocks noChangeShapeType="1"/>
              </p:cNvSpPr>
              <p:nvPr/>
            </p:nvSpPr>
            <p:spPr bwMode="auto">
              <a:xfrm>
                <a:off x="3120" y="33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5" name="Line 170"/>
              <p:cNvSpPr>
                <a:spLocks noChangeShapeType="1"/>
              </p:cNvSpPr>
              <p:nvPr/>
            </p:nvSpPr>
            <p:spPr bwMode="auto">
              <a:xfrm>
                <a:off x="2784" y="32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6" name="Line 171"/>
              <p:cNvSpPr>
                <a:spLocks noChangeShapeType="1"/>
              </p:cNvSpPr>
              <p:nvPr/>
            </p:nvSpPr>
            <p:spPr bwMode="auto">
              <a:xfrm>
                <a:off x="4368" y="316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7" name="Line 172"/>
              <p:cNvSpPr>
                <a:spLocks noChangeShapeType="1"/>
              </p:cNvSpPr>
              <p:nvPr/>
            </p:nvSpPr>
            <p:spPr bwMode="auto">
              <a:xfrm>
                <a:off x="43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8" name="Line 173"/>
              <p:cNvSpPr>
                <a:spLocks noChangeShapeType="1"/>
              </p:cNvSpPr>
              <p:nvPr/>
            </p:nvSpPr>
            <p:spPr bwMode="auto">
              <a:xfrm>
                <a:off x="4752" y="480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9" name="Line 174"/>
              <p:cNvSpPr>
                <a:spLocks noChangeShapeType="1"/>
              </p:cNvSpPr>
              <p:nvPr/>
            </p:nvSpPr>
            <p:spPr bwMode="auto">
              <a:xfrm>
                <a:off x="3024" y="480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0" name="Line 175"/>
              <p:cNvSpPr>
                <a:spLocks noChangeShapeType="1"/>
              </p:cNvSpPr>
              <p:nvPr/>
            </p:nvSpPr>
            <p:spPr bwMode="auto">
              <a:xfrm flipH="1">
                <a:off x="1344" y="48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1" name="Line 176"/>
              <p:cNvSpPr>
                <a:spLocks noChangeShapeType="1"/>
              </p:cNvSpPr>
              <p:nvPr/>
            </p:nvSpPr>
            <p:spPr bwMode="auto">
              <a:xfrm>
                <a:off x="2784" y="39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2" name="Line 177"/>
              <p:cNvSpPr>
                <a:spLocks noChangeShapeType="1"/>
              </p:cNvSpPr>
              <p:nvPr/>
            </p:nvSpPr>
            <p:spPr bwMode="auto">
              <a:xfrm>
                <a:off x="2352" y="393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3" name="Line 178"/>
              <p:cNvSpPr>
                <a:spLocks noChangeShapeType="1"/>
              </p:cNvSpPr>
              <p:nvPr/>
            </p:nvSpPr>
            <p:spPr bwMode="auto">
              <a:xfrm>
                <a:off x="2352" y="38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4" name="Line 179"/>
              <p:cNvSpPr>
                <a:spLocks noChangeShapeType="1"/>
              </p:cNvSpPr>
              <p:nvPr/>
            </p:nvSpPr>
            <p:spPr bwMode="auto">
              <a:xfrm>
                <a:off x="2688" y="38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5" name="Line 180"/>
              <p:cNvSpPr>
                <a:spLocks noChangeShapeType="1"/>
              </p:cNvSpPr>
              <p:nvPr/>
            </p:nvSpPr>
            <p:spPr bwMode="auto">
              <a:xfrm>
                <a:off x="3072" y="38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6" name="Line 181"/>
              <p:cNvSpPr>
                <a:spLocks noChangeShapeType="1"/>
              </p:cNvSpPr>
              <p:nvPr/>
            </p:nvSpPr>
            <p:spPr bwMode="auto">
              <a:xfrm>
                <a:off x="3360" y="38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7" name="Rectangle 182"/>
              <p:cNvSpPr>
                <a:spLocks noChangeArrowheads="1"/>
              </p:cNvSpPr>
              <p:nvPr/>
            </p:nvSpPr>
            <p:spPr bwMode="auto">
              <a:xfrm>
                <a:off x="2352" y="3984"/>
                <a:ext cx="48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/>
                  <a:t>CV</a:t>
                </a:r>
                <a:r>
                  <a:rPr lang="en-US" altLang="zh-CN" sz="1400" baseline="-25000"/>
                  <a:t>q+1</a:t>
                </a:r>
              </a:p>
            </p:txBody>
          </p:sp>
          <p:sp>
            <p:nvSpPr>
              <p:cNvPr id="37928" name="Line 183"/>
              <p:cNvSpPr>
                <a:spLocks noChangeShapeType="1"/>
              </p:cNvSpPr>
              <p:nvPr/>
            </p:nvSpPr>
            <p:spPr bwMode="auto">
              <a:xfrm flipV="1">
                <a:off x="2688" y="4032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9" name="Rectangle 184"/>
              <p:cNvSpPr>
                <a:spLocks noChangeArrowheads="1"/>
              </p:cNvSpPr>
              <p:nvPr/>
            </p:nvSpPr>
            <p:spPr bwMode="auto">
              <a:xfrm>
                <a:off x="2784" y="3936"/>
                <a:ext cx="4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/>
                  <a:t>128</a:t>
                </a:r>
                <a:endParaRPr lang="en-US" altLang="zh-CN" sz="1400" baseline="-25000"/>
              </a:p>
            </p:txBody>
          </p:sp>
        </p:grpSp>
        <p:sp>
          <p:nvSpPr>
            <p:cNvPr id="37893" name="Line 186"/>
            <p:cNvSpPr>
              <a:spLocks noChangeShapeType="1"/>
            </p:cNvSpPr>
            <p:nvPr/>
          </p:nvSpPr>
          <p:spPr bwMode="auto">
            <a:xfrm flipH="1">
              <a:off x="2496" y="11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187"/>
            <p:cNvSpPr>
              <a:spLocks noChangeArrowheads="1"/>
            </p:cNvSpPr>
            <p:nvPr/>
          </p:nvSpPr>
          <p:spPr bwMode="auto">
            <a:xfrm>
              <a:off x="2400" y="1200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/>
                <a:t>512</a:t>
              </a:r>
            </a:p>
          </p:txBody>
        </p:sp>
      </p:grpSp>
      <p:sp>
        <p:nvSpPr>
          <p:cNvPr id="37891" name="Rectangle 189"/>
          <p:cNvSpPr>
            <a:spLocks noChangeArrowheads="1"/>
          </p:cNvSpPr>
          <p:nvPr/>
        </p:nvSpPr>
        <p:spPr bwMode="auto">
          <a:xfrm>
            <a:off x="152400" y="2057400"/>
            <a:ext cx="3352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步骤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：计算散列值</a:t>
            </a:r>
            <a:endParaRPr lang="zh-CN" altLang="en-US" sz="2400" b="0">
              <a:solidFill>
                <a:schemeClr val="hlink"/>
              </a:solidFill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000" b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0"/>
              <a:t>    通过</a:t>
            </a:r>
            <a:r>
              <a:rPr lang="en-US" altLang="zh-CN" sz="2000" b="0"/>
              <a:t>4</a:t>
            </a:r>
            <a:r>
              <a:rPr lang="zh-CN" altLang="en-US" sz="2000" b="0"/>
              <a:t>轮循环、每轮</a:t>
            </a:r>
            <a:r>
              <a:rPr lang="en-US" altLang="zh-CN" sz="2000" b="0"/>
              <a:t>16</a:t>
            </a:r>
            <a:r>
              <a:rPr lang="zh-CN" altLang="en-US" sz="2000" b="0"/>
              <a:t>次变换；共</a:t>
            </a:r>
            <a:r>
              <a:rPr lang="en-US" altLang="zh-CN" sz="2000" b="0"/>
              <a:t>64</a:t>
            </a:r>
            <a:r>
              <a:rPr lang="zh-CN" altLang="en-US" sz="2000" b="0"/>
              <a:t>次变换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000" b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0"/>
              <a:t>    每次变换的函数形式都是相同的</a:t>
            </a:r>
            <a:r>
              <a:rPr lang="en-US" altLang="zh-CN" sz="2000" b="0"/>
              <a:t>,</a:t>
            </a:r>
            <a:r>
              <a:rPr lang="zh-CN" altLang="en-US" sz="2000" b="0"/>
              <a:t>不同之处在于每次变换的参数不同而已    </a:t>
            </a:r>
          </a:p>
        </p:txBody>
      </p:sp>
    </p:spTree>
    <p:extLst>
      <p:ext uri="{BB962C8B-B14F-4D97-AF65-F5344CB8AC3E}">
        <p14:creationId xmlns:p14="http://schemas.microsoft.com/office/powerpoint/2010/main" val="273881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89"/>
          <p:cNvSpPr>
            <a:spLocks noChangeArrowheads="1"/>
          </p:cNvSpPr>
          <p:nvPr/>
        </p:nvSpPr>
        <p:spPr bwMode="auto">
          <a:xfrm>
            <a:off x="101600" y="381896"/>
            <a:ext cx="3352800" cy="666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步骤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：计算散列值</a:t>
            </a:r>
            <a:endParaRPr lang="zh-CN" altLang="en-US" sz="2400" b="0" dirty="0">
              <a:solidFill>
                <a:schemeClr val="hlink"/>
              </a:solidFill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000" b="0" dirty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0" dirty="0"/>
              <a:t>    通过</a:t>
            </a:r>
            <a:r>
              <a:rPr lang="en-US" altLang="zh-CN" sz="2000" b="0" dirty="0"/>
              <a:t>4</a:t>
            </a:r>
            <a:r>
              <a:rPr lang="zh-CN" altLang="en-US" sz="2000" b="0" dirty="0"/>
              <a:t>轮循环、每轮</a:t>
            </a:r>
            <a:r>
              <a:rPr lang="en-US" altLang="zh-CN" sz="2000" b="0" dirty="0"/>
              <a:t>16</a:t>
            </a:r>
            <a:r>
              <a:rPr lang="zh-CN" altLang="en-US" sz="2000" b="0" dirty="0"/>
              <a:t>次变换；共</a:t>
            </a:r>
            <a:r>
              <a:rPr lang="en-US" altLang="zh-CN" sz="2000" b="0" dirty="0"/>
              <a:t>64</a:t>
            </a:r>
            <a:r>
              <a:rPr lang="zh-CN" altLang="en-US" sz="2000" b="0" dirty="0"/>
              <a:t>次变换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000" b="0" dirty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0" dirty="0"/>
              <a:t>    每次变换的函数形式都是相同的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不同之处在于每次变换的参数不同而已</a:t>
            </a:r>
            <a:endParaRPr lang="en-US" altLang="zh-CN" sz="2000" b="0" dirty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0" dirty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0" dirty="0"/>
              <a:t>	</a:t>
            </a:r>
            <a:r>
              <a:rPr lang="zh-CN" altLang="en-US" sz="2000" b="0" dirty="0"/>
              <a:t>常数</a:t>
            </a:r>
            <a:r>
              <a:rPr lang="en-US" altLang="zh-CN" sz="2000" b="0" dirty="0"/>
              <a:t>AC</a:t>
            </a:r>
            <a:r>
              <a:rPr lang="zh-CN" altLang="en-US" sz="2000" b="0" dirty="0"/>
              <a:t>：正弦函数表共有</a:t>
            </a:r>
            <a:r>
              <a:rPr lang="en-US" altLang="zh-CN" sz="2000" b="0" dirty="0"/>
              <a:t>64</a:t>
            </a:r>
            <a:r>
              <a:rPr lang="zh-CN" altLang="en-US" sz="2000" b="0" dirty="0"/>
              <a:t>个常量，每个长度为</a:t>
            </a:r>
            <a:r>
              <a:rPr lang="en-US" altLang="zh-CN" sz="2000" b="0" dirty="0"/>
              <a:t>32bits</a:t>
            </a:r>
            <a:r>
              <a:rPr lang="zh-CN" altLang="en-US" sz="2000" b="0" dirty="0"/>
              <a:t> </a:t>
            </a:r>
            <a:endParaRPr lang="en-US" altLang="zh-CN" sz="2000" b="0" dirty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0" dirty="0"/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0" dirty="0"/>
              <a:t>	F</a:t>
            </a:r>
            <a:r>
              <a:rPr lang="zh-CN" altLang="en-US" sz="2000" b="0" dirty="0"/>
              <a:t>函数 （逻辑函数）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3C1744-6B73-4D92-BCFF-A1D28004B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43" y="130436"/>
            <a:ext cx="5486400" cy="64465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A86D9B-F2F9-4D86-906E-67C9EBC85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1" y="5292339"/>
            <a:ext cx="1867062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3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9612" y="1362635"/>
            <a:ext cx="8001000" cy="380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solidFill>
                  <a:schemeClr val="hlink"/>
                </a:solidFill>
              </a:rPr>
              <a:t>只对报文加密而不作校验不能进行</a:t>
            </a:r>
            <a:r>
              <a:rPr lang="zh-CN" altLang="en-US" sz="2400" b="1" kern="0" dirty="0">
                <a:solidFill>
                  <a:srgbClr val="FF3300"/>
                </a:solidFill>
              </a:rPr>
              <a:t>有效验证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/>
              <a:t>     明文： </a:t>
            </a:r>
            <a:r>
              <a:rPr lang="en-US" altLang="zh-CN" sz="2400" kern="0" dirty="0"/>
              <a:t>M;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     </a:t>
            </a:r>
            <a:r>
              <a:rPr lang="zh-CN" altLang="en-US" sz="2400" kern="0" dirty="0"/>
              <a:t>发送： </a:t>
            </a:r>
            <a:r>
              <a:rPr lang="en-US" altLang="zh-CN" sz="2400" kern="0" dirty="0"/>
              <a:t>C=</a:t>
            </a:r>
            <a:r>
              <a:rPr lang="en-US" altLang="zh-CN" sz="2400" kern="0" dirty="0" err="1"/>
              <a:t>E</a:t>
            </a:r>
            <a:r>
              <a:rPr lang="en-US" altLang="zh-CN" sz="2400" kern="0" baseline="-25000" dirty="0" err="1"/>
              <a:t>k</a:t>
            </a:r>
            <a:r>
              <a:rPr lang="en-US" altLang="zh-CN" sz="2400" kern="0" dirty="0"/>
              <a:t>(M)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     </a:t>
            </a:r>
            <a:r>
              <a:rPr lang="zh-CN" altLang="en-US" sz="2400" kern="0" dirty="0"/>
              <a:t>传输： </a:t>
            </a:r>
            <a:r>
              <a:rPr lang="en-US" altLang="zh-CN" sz="2400" kern="0" dirty="0"/>
              <a:t>C</a:t>
            </a:r>
            <a:r>
              <a:rPr lang="zh-CN" altLang="en-US" sz="2400" kern="0" dirty="0"/>
              <a:t>可能在传输中被变成</a:t>
            </a:r>
            <a:r>
              <a:rPr lang="en-US" altLang="zh-CN" sz="2400" kern="0" dirty="0"/>
              <a:t>C</a:t>
            </a:r>
            <a:r>
              <a:rPr lang="en-US" altLang="zh-CN" sz="2400" kern="0" dirty="0">
                <a:latin typeface="Arial" panose="020B0604020202020204" pitchFamily="34" charset="0"/>
              </a:rPr>
              <a:t>’</a:t>
            </a:r>
            <a:endParaRPr lang="en-US" altLang="zh-CN" sz="2400" kern="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     </a:t>
            </a:r>
            <a:r>
              <a:rPr lang="zh-CN" altLang="en-US" sz="2400" kern="0" dirty="0"/>
              <a:t>接收： </a:t>
            </a:r>
            <a:r>
              <a:rPr lang="en-US" altLang="zh-CN" sz="2400" kern="0" dirty="0"/>
              <a:t>M</a:t>
            </a:r>
            <a:r>
              <a:rPr lang="en-US" altLang="zh-CN" sz="2400" kern="0" dirty="0">
                <a:latin typeface="Arial" panose="020B0604020202020204" pitchFamily="34" charset="0"/>
              </a:rPr>
              <a:t>’</a:t>
            </a:r>
            <a:r>
              <a:rPr lang="en-US" altLang="zh-CN" sz="2400" kern="0" dirty="0"/>
              <a:t>=</a:t>
            </a:r>
            <a:r>
              <a:rPr lang="en-US" altLang="zh-CN" sz="2400" kern="0" dirty="0" err="1"/>
              <a:t>D</a:t>
            </a:r>
            <a:r>
              <a:rPr lang="en-US" altLang="zh-CN" sz="2400" kern="0" baseline="-25000" dirty="0" err="1"/>
              <a:t>k</a:t>
            </a:r>
            <a:r>
              <a:rPr lang="en-US" altLang="zh-CN" sz="2400" kern="0" dirty="0"/>
              <a:t>(C</a:t>
            </a:r>
            <a:r>
              <a:rPr lang="en-US" altLang="zh-CN" sz="2400" kern="0" dirty="0">
                <a:latin typeface="Arial" panose="020B0604020202020204" pitchFamily="34" charset="0"/>
              </a:rPr>
              <a:t>’</a:t>
            </a:r>
            <a:r>
              <a:rPr lang="en-US" altLang="zh-CN" sz="2400" kern="0" dirty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                   </a:t>
            </a:r>
            <a:r>
              <a:rPr lang="zh-CN" altLang="en-US" sz="2400" kern="0" dirty="0"/>
              <a:t>接收方不能判断</a:t>
            </a:r>
            <a:r>
              <a:rPr lang="en-US" altLang="zh-CN" sz="2400" kern="0" dirty="0"/>
              <a:t>M</a:t>
            </a:r>
            <a:r>
              <a:rPr lang="en-US" altLang="zh-CN" sz="2400" kern="0" dirty="0">
                <a:latin typeface="Arial" panose="020B0604020202020204" pitchFamily="34" charset="0"/>
              </a:rPr>
              <a:t>’</a:t>
            </a:r>
            <a:r>
              <a:rPr lang="zh-CN" altLang="en-US" sz="2400" kern="0" dirty="0"/>
              <a:t>是否就是</a:t>
            </a:r>
            <a:r>
              <a:rPr lang="en-US" altLang="zh-CN" sz="2400" kern="0" dirty="0"/>
              <a:t>M? 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                   </a:t>
            </a:r>
            <a:r>
              <a:rPr lang="zh-CN" altLang="en-US" sz="2400" kern="0" dirty="0">
                <a:solidFill>
                  <a:srgbClr val="FF0000"/>
                </a:solidFill>
              </a:rPr>
              <a:t>因为接收方不知道</a:t>
            </a:r>
            <a:r>
              <a:rPr lang="en-US" altLang="zh-CN" sz="2400" kern="0" dirty="0">
                <a:solidFill>
                  <a:srgbClr val="FF0000"/>
                </a:solidFill>
              </a:rPr>
              <a:t>M</a:t>
            </a:r>
            <a:r>
              <a:rPr lang="zh-CN" altLang="en-US" sz="2400" kern="0" dirty="0">
                <a:solidFill>
                  <a:srgbClr val="FF0000"/>
                </a:solidFill>
              </a:rPr>
              <a:t>究竟是什么样的？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400" kern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53907" y="389778"/>
            <a:ext cx="8231187" cy="587375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200" b="1" dirty="0"/>
              <a:t>只加密</a:t>
            </a:r>
            <a:endParaRPr lang="en-US" altLang="zh-CN" sz="3200" b="1" dirty="0"/>
          </a:p>
        </p:txBody>
      </p:sp>
      <p:sp>
        <p:nvSpPr>
          <p:cNvPr id="6" name="矩形 5"/>
          <p:cNvSpPr/>
          <p:nvPr/>
        </p:nvSpPr>
        <p:spPr>
          <a:xfrm>
            <a:off x="1030308" y="5549910"/>
            <a:ext cx="47523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kern="0" dirty="0">
                <a:solidFill>
                  <a:schemeClr val="hlink"/>
                </a:solidFill>
              </a:rPr>
              <a:t>加密 </a:t>
            </a:r>
            <a:r>
              <a:rPr lang="en-US" altLang="zh-CN" sz="2400" b="1" kern="0" dirty="0">
                <a:solidFill>
                  <a:schemeClr val="hlink"/>
                </a:solidFill>
              </a:rPr>
              <a:t>+ </a:t>
            </a:r>
            <a:r>
              <a:rPr lang="zh-CN" altLang="en-US" sz="2400" b="1" kern="0" dirty="0">
                <a:solidFill>
                  <a:schemeClr val="hlink"/>
                </a:solidFill>
              </a:rPr>
              <a:t>校验：先加密、后校验？</a:t>
            </a:r>
            <a:endParaRPr lang="en-US" altLang="zh-CN" sz="2400" b="1" kern="0" dirty="0">
              <a:solidFill>
                <a:schemeClr val="hlink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b="1" kern="0" dirty="0">
                <a:solidFill>
                  <a:schemeClr val="hlink"/>
                </a:solidFill>
              </a:rPr>
              <a:t>                      </a:t>
            </a:r>
            <a:r>
              <a:rPr lang="zh-CN" altLang="en-US" sz="2400" b="1" kern="0" dirty="0">
                <a:solidFill>
                  <a:schemeClr val="hlink"/>
                </a:solidFill>
              </a:rPr>
              <a:t>先校验、后加密？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0918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378" y="1337257"/>
            <a:ext cx="8382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</a:rPr>
              <a:t>MD5</a:t>
            </a:r>
            <a:r>
              <a:rPr lang="zh-CN" altLang="en-US" sz="2800" b="1" dirty="0">
                <a:solidFill>
                  <a:schemeClr val="hlink"/>
                </a:solidFill>
              </a:rPr>
              <a:t>的安全性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    现有攻击方法可以很快的找到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</a:rPr>
              <a:t>MD5</a:t>
            </a: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的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碰撞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Verdana" panose="020B0604030504040204" pitchFamily="34" charset="0"/>
              </a:rPr>
              <a:t>      即可以很快的找到两个明文，它们的消息摘要相同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Verdana" panose="020B0604030504040204" pitchFamily="34" charset="0"/>
              </a:rPr>
              <a:t>               </a:t>
            </a:r>
            <a:r>
              <a:rPr lang="en-US" altLang="zh-CN" sz="2000" dirty="0">
                <a:latin typeface="Verdana" panose="020B0604030504040204" pitchFamily="34" charset="0"/>
              </a:rPr>
              <a:t>---</a:t>
            </a:r>
            <a:r>
              <a:rPr lang="zh-CN" altLang="en-US" sz="2000" dirty="0">
                <a:latin typeface="Verdana" panose="020B0604030504040204" pitchFamily="34" charset="0"/>
              </a:rPr>
              <a:t>说明</a:t>
            </a:r>
            <a:r>
              <a:rPr lang="en-US" altLang="zh-CN" sz="2000" dirty="0">
                <a:latin typeface="Verdana" panose="020B0604030504040204" pitchFamily="34" charset="0"/>
              </a:rPr>
              <a:t>MD5</a:t>
            </a:r>
            <a:r>
              <a:rPr lang="zh-CN" altLang="en-US" sz="2000" dirty="0">
                <a:latin typeface="Verdana" panose="020B0604030504040204" pitchFamily="34" charset="0"/>
              </a:rPr>
              <a:t>不是强无碰撞的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使得</a:t>
            </a:r>
            <a:r>
              <a:rPr lang="en-US" altLang="zh-CN" sz="2000" dirty="0"/>
              <a:t>MD5</a:t>
            </a:r>
            <a:r>
              <a:rPr lang="zh-CN" altLang="en-US" sz="2000" dirty="0"/>
              <a:t>在法律意义上不安全。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有人利用这个特性伪造了符合国际标准</a:t>
            </a:r>
            <a:r>
              <a:rPr lang="en-US" altLang="zh-CN" sz="2000" dirty="0"/>
              <a:t>X.509</a:t>
            </a:r>
            <a:r>
              <a:rPr lang="zh-CN" altLang="en-US" sz="2000" dirty="0"/>
              <a:t>的数字证书（</a:t>
            </a:r>
            <a:r>
              <a:rPr lang="en-US" altLang="zh-CN" sz="2000" dirty="0"/>
              <a:t>2005</a:t>
            </a:r>
            <a:r>
              <a:rPr lang="zh-CN" altLang="en-US" sz="2000" dirty="0"/>
              <a:t>）。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攻破了</a:t>
            </a:r>
            <a:r>
              <a:rPr lang="en-US" altLang="zh-CN" sz="2000" dirty="0"/>
              <a:t>MD5</a:t>
            </a:r>
            <a:r>
              <a:rPr lang="zh-CN" altLang="en-US" sz="2000" dirty="0"/>
              <a:t>、</a:t>
            </a:r>
            <a:r>
              <a:rPr lang="en-US" altLang="zh-CN" sz="2000" dirty="0">
                <a:latin typeface="Verdana" panose="020B0604030504040204" pitchFamily="34" charset="0"/>
              </a:rPr>
              <a:t>HAVAL-128</a:t>
            </a:r>
            <a:r>
              <a:rPr lang="zh-CN" altLang="en-US" sz="2000" dirty="0">
                <a:latin typeface="Verdana" panose="020B0604030504040204" pitchFamily="34" charset="0"/>
              </a:rPr>
              <a:t>、 </a:t>
            </a:r>
            <a:r>
              <a:rPr lang="en-US" altLang="zh-CN" sz="2000" dirty="0">
                <a:latin typeface="Verdana" panose="020B0604030504040204" pitchFamily="34" charset="0"/>
              </a:rPr>
              <a:t>MD4</a:t>
            </a:r>
            <a:r>
              <a:rPr lang="zh-CN" altLang="en-US" sz="2000" dirty="0">
                <a:latin typeface="Verdana" panose="020B0604030504040204" pitchFamily="34" charset="0"/>
              </a:rPr>
              <a:t>和</a:t>
            </a:r>
            <a:r>
              <a:rPr lang="en-US" altLang="zh-CN" sz="2000" dirty="0">
                <a:latin typeface="Verdana" panose="020B0604030504040204" pitchFamily="34" charset="0"/>
              </a:rPr>
              <a:t>RIPEMD</a:t>
            </a:r>
            <a:r>
              <a:rPr lang="en-US" altLang="zh-CN" sz="2000" dirty="0"/>
              <a:t> (2004)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SHA-1</a:t>
            </a:r>
            <a:r>
              <a:rPr lang="zh-CN" altLang="en-US" sz="2000" dirty="0"/>
              <a:t>（</a:t>
            </a:r>
            <a:r>
              <a:rPr lang="en-US" altLang="zh-CN" sz="2000" dirty="0"/>
              <a:t>2005</a:t>
            </a:r>
            <a:r>
              <a:rPr lang="zh-CN" altLang="en-US" sz="2000" dirty="0"/>
              <a:t>）等数字消息摘要算法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741363" y="290514"/>
            <a:ext cx="7793037" cy="791312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单向散列函数：</a:t>
            </a:r>
            <a:r>
              <a:rPr lang="en-US" altLang="zh-CN" sz="4000" dirty="0"/>
              <a:t>MD5</a:t>
            </a:r>
            <a:r>
              <a:rPr lang="zh-CN" altLang="en-US" sz="4000" dirty="0"/>
              <a:t>算法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87597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253907" y="389778"/>
            <a:ext cx="8231187" cy="587375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200" b="1" dirty="0"/>
              <a:t>加校验</a:t>
            </a:r>
            <a:endParaRPr lang="en-US" altLang="zh-CN" sz="3200" b="1" dirty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7335" y="1268505"/>
            <a:ext cx="8171814" cy="5320553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dirty="0">
                <a:solidFill>
                  <a:srgbClr val="FF3300"/>
                </a:solidFill>
              </a:rPr>
              <a:t>先校验，再加密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加密前给明文拼加校验值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P=M  ||  J(M)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加密时，对</a:t>
            </a:r>
            <a:r>
              <a:rPr lang="en-US" altLang="zh-CN" sz="2400" dirty="0"/>
              <a:t>(</a:t>
            </a:r>
            <a:r>
              <a:rPr lang="zh-CN" altLang="en-US" sz="2400" dirty="0"/>
              <a:t>明文</a:t>
            </a:r>
            <a:r>
              <a:rPr lang="en-US" altLang="zh-CN" sz="2400" dirty="0"/>
              <a:t>||</a:t>
            </a:r>
            <a:r>
              <a:rPr lang="zh-CN" altLang="en-US" sz="2400" dirty="0"/>
              <a:t>校验</a:t>
            </a:r>
            <a:r>
              <a:rPr lang="en-US" altLang="zh-CN" sz="2400" dirty="0"/>
              <a:t>)</a:t>
            </a:r>
            <a:r>
              <a:rPr lang="zh-CN" altLang="en-US" sz="2400" dirty="0"/>
              <a:t>一起加密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(P) = C  </a:t>
            </a:r>
            <a:r>
              <a:rPr lang="zh-CN" altLang="en-US" sz="2400" dirty="0"/>
              <a:t>或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kae</a:t>
            </a:r>
            <a:r>
              <a:rPr lang="en-US" altLang="zh-CN" sz="2400" dirty="0"/>
              <a:t>(P)=C    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的私钥</a:t>
            </a:r>
            <a:r>
              <a:rPr lang="en-US" altLang="zh-CN" sz="2400" dirty="0" err="1"/>
              <a:t>kae</a:t>
            </a:r>
            <a:r>
              <a:rPr lang="zh-CN" altLang="en-US" sz="2400" dirty="0"/>
              <a:t>、公钥</a:t>
            </a:r>
            <a:r>
              <a:rPr lang="en-US" altLang="zh-CN" sz="2400" dirty="0" err="1"/>
              <a:t>kad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传输过程中可能被窜改为</a:t>
            </a:r>
            <a:r>
              <a:rPr lang="en-US" altLang="zh-CN" sz="2400" dirty="0"/>
              <a:t>C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验证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B</a:t>
            </a:r>
            <a:r>
              <a:rPr lang="zh-CN" altLang="en-US" sz="2400" dirty="0"/>
              <a:t>解密（明文</a:t>
            </a:r>
            <a:r>
              <a:rPr lang="en-US" altLang="zh-CN" sz="2400" dirty="0"/>
              <a:t>||</a:t>
            </a:r>
            <a:r>
              <a:rPr lang="zh-CN" altLang="en-US" sz="2400" dirty="0"/>
              <a:t>校验），并考察校验值是否一致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(C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) =P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= 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 || j’  </a:t>
            </a:r>
            <a:r>
              <a:rPr lang="zh-CN" altLang="en-US" sz="2400" dirty="0"/>
              <a:t>或者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kad</a:t>
            </a:r>
            <a:r>
              <a:rPr lang="en-US" altLang="zh-CN" sz="2400" dirty="0"/>
              <a:t>(C)=P’=M’ || j’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J(M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)</a:t>
            </a:r>
            <a:r>
              <a:rPr lang="zh-CN" altLang="en-US" sz="2400" dirty="0"/>
              <a:t>＝</a:t>
            </a:r>
            <a:r>
              <a:rPr lang="en-US" altLang="zh-CN" sz="2400" dirty="0"/>
              <a:t>j’ ?</a:t>
            </a:r>
          </a:p>
        </p:txBody>
      </p:sp>
      <p:sp>
        <p:nvSpPr>
          <p:cNvPr id="2" name="矩形 1"/>
          <p:cNvSpPr/>
          <p:nvPr/>
        </p:nvSpPr>
        <p:spPr>
          <a:xfrm>
            <a:off x="5937161" y="1918952"/>
            <a:ext cx="965915" cy="759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7725178" y="1918952"/>
            <a:ext cx="965915" cy="759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3" name="右箭头 2"/>
          <p:cNvSpPr/>
          <p:nvPr/>
        </p:nvSpPr>
        <p:spPr>
          <a:xfrm>
            <a:off x="6959958" y="2215166"/>
            <a:ext cx="721217" cy="180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2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071" y="223279"/>
            <a:ext cx="7793037" cy="946616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基于消息鉴别码的鉴别方法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071" y="1411941"/>
            <a:ext cx="8525435" cy="4572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hlink"/>
                </a:solidFill>
                <a:latin typeface="+mn-ea"/>
              </a:rPr>
              <a:t>1.</a:t>
            </a:r>
            <a:r>
              <a:rPr lang="zh-CN" altLang="en-US" b="1" dirty="0">
                <a:solidFill>
                  <a:schemeClr val="hlink"/>
                </a:solidFill>
                <a:latin typeface="+mn-ea"/>
              </a:rPr>
              <a:t>基本思想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消息</a:t>
            </a:r>
            <a:r>
              <a:rPr lang="en-US" altLang="zh-CN" sz="2400" dirty="0">
                <a:latin typeface="+mn-ea"/>
              </a:rPr>
              <a:t>M</a:t>
            </a:r>
            <a:r>
              <a:rPr lang="zh-CN" altLang="en-US" sz="2400" dirty="0">
                <a:latin typeface="+mn-ea"/>
              </a:rPr>
              <a:t>（明文）</a:t>
            </a: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发送方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：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   （</a:t>
            </a:r>
            <a:r>
              <a:rPr lang="en-US" altLang="zh-CN" sz="2400" b="1" dirty="0">
                <a:solidFill>
                  <a:srgbClr val="FF3300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）生成</a:t>
            </a:r>
            <a:r>
              <a:rPr lang="en-US" altLang="zh-CN" sz="2400" b="1" dirty="0">
                <a:solidFill>
                  <a:srgbClr val="FF3300"/>
                </a:solidFill>
                <a:latin typeface="+mn-ea"/>
              </a:rPr>
              <a:t>MAC=F(M,K)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或</a:t>
            </a:r>
            <a:r>
              <a:rPr lang="en-US" altLang="zh-CN" sz="2400" b="1" dirty="0">
                <a:solidFill>
                  <a:srgbClr val="FF3300"/>
                </a:solidFill>
                <a:latin typeface="+mn-ea"/>
              </a:rPr>
              <a:t>F</a:t>
            </a:r>
            <a:r>
              <a:rPr lang="en-US" altLang="zh-CN" sz="2400" b="1" baseline="-25000" dirty="0">
                <a:solidFill>
                  <a:srgbClr val="FF3300"/>
                </a:solidFill>
                <a:latin typeface="+mn-ea"/>
              </a:rPr>
              <a:t>k</a:t>
            </a:r>
            <a:r>
              <a:rPr lang="en-US" altLang="zh-CN" sz="2400" b="1" dirty="0">
                <a:solidFill>
                  <a:srgbClr val="FF3300"/>
                </a:solidFill>
                <a:latin typeface="+mn-ea"/>
              </a:rPr>
              <a:t>(M)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</a:rPr>
              <a:t>K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</a:rPr>
              <a:t>为密钥，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</a:rPr>
              <a:t>F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</a:rPr>
              <a:t>为鉴别码生成函数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）</a:t>
            </a:r>
            <a:endParaRPr lang="en-US" altLang="zh-CN" sz="2400" b="1" dirty="0">
              <a:solidFill>
                <a:srgbClr val="FF33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 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 </a:t>
            </a:r>
            <a:r>
              <a:rPr lang="en-US" altLang="zh-CN" sz="2400" dirty="0">
                <a:latin typeface="+mn-ea"/>
              </a:rPr>
              <a:t>M+MAC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传   输：</a:t>
            </a:r>
            <a:r>
              <a:rPr lang="en-US" altLang="zh-CN" sz="2400" dirty="0">
                <a:latin typeface="+mn-ea"/>
              </a:rPr>
              <a:t>M</a:t>
            </a:r>
            <a:r>
              <a:rPr lang="zh-CN" altLang="en-US" sz="2400" dirty="0">
                <a:latin typeface="+mn-ea"/>
              </a:rPr>
              <a:t>在传输过程中可能被篡改为</a:t>
            </a:r>
            <a:r>
              <a:rPr lang="en-US" altLang="zh-CN" sz="2400" dirty="0">
                <a:latin typeface="+mn-ea"/>
              </a:rPr>
              <a:t>M’</a:t>
            </a:r>
            <a:r>
              <a:rPr lang="zh-CN" altLang="en-US" sz="2400" dirty="0">
                <a:latin typeface="+mn-ea"/>
              </a:rPr>
              <a:t>，从而改变</a:t>
            </a:r>
            <a:r>
              <a:rPr lang="en-US" altLang="zh-CN" sz="2400" dirty="0">
                <a:latin typeface="+mn-ea"/>
              </a:rPr>
              <a:t>MAC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接收方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：生成</a:t>
            </a:r>
            <a:r>
              <a:rPr lang="en-US" altLang="zh-CN" sz="2400" dirty="0">
                <a:latin typeface="+mn-ea"/>
              </a:rPr>
              <a:t>MAC’=F(M’,K)</a:t>
            </a:r>
            <a:r>
              <a:rPr lang="zh-CN" altLang="en-US" sz="2400" dirty="0">
                <a:latin typeface="+mn-ea"/>
              </a:rPr>
              <a:t>或</a:t>
            </a:r>
            <a:r>
              <a:rPr lang="en-US" altLang="zh-CN" sz="2400" b="1" dirty="0">
                <a:solidFill>
                  <a:srgbClr val="FF3300"/>
                </a:solidFill>
                <a:latin typeface="+mn-ea"/>
              </a:rPr>
              <a:t>F</a:t>
            </a:r>
            <a:r>
              <a:rPr lang="en-US" altLang="zh-CN" sz="2400" b="1" baseline="-25000" dirty="0">
                <a:solidFill>
                  <a:srgbClr val="FF3300"/>
                </a:solidFill>
                <a:latin typeface="+mn-ea"/>
              </a:rPr>
              <a:t>k</a:t>
            </a:r>
            <a:r>
              <a:rPr lang="en-US" altLang="zh-CN" sz="2400" b="1" dirty="0">
                <a:solidFill>
                  <a:srgbClr val="FF3300"/>
                </a:solidFill>
                <a:latin typeface="+mn-ea"/>
              </a:rPr>
              <a:t>(M’)</a:t>
            </a: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         </a:t>
            </a:r>
            <a:r>
              <a:rPr lang="zh-CN" altLang="en-US" sz="2400" dirty="0">
                <a:latin typeface="+mn-ea"/>
              </a:rPr>
              <a:t>比较</a:t>
            </a:r>
            <a:r>
              <a:rPr lang="en-US" altLang="zh-CN" sz="2400" dirty="0">
                <a:latin typeface="+mn-ea"/>
              </a:rPr>
              <a:t>MAC’=MAC?</a:t>
            </a:r>
          </a:p>
        </p:txBody>
      </p:sp>
      <p:sp>
        <p:nvSpPr>
          <p:cNvPr id="2" name="矩形 1"/>
          <p:cNvSpPr/>
          <p:nvPr/>
        </p:nvSpPr>
        <p:spPr>
          <a:xfrm>
            <a:off x="1129106" y="5942814"/>
            <a:ext cx="6590266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endParaRPr lang="en-US" altLang="zh-CN" b="1" dirty="0">
              <a:solidFill>
                <a:srgbClr val="FF3300"/>
              </a:solidFill>
              <a:latin typeface="+mn-ea"/>
            </a:endParaRPr>
          </a:p>
          <a:p>
            <a:r>
              <a:rPr lang="zh-CN" altLang="en-US" b="1" dirty="0">
                <a:solidFill>
                  <a:srgbClr val="FF3300"/>
                </a:solidFill>
                <a:latin typeface="+mn-ea"/>
              </a:rPr>
              <a:t>当</a:t>
            </a:r>
            <a:r>
              <a:rPr lang="en-US" altLang="zh-CN" b="1" dirty="0">
                <a:solidFill>
                  <a:srgbClr val="FF3300"/>
                </a:solidFill>
                <a:latin typeface="+mn-ea"/>
              </a:rPr>
              <a:t>F</a:t>
            </a:r>
            <a:r>
              <a:rPr lang="en-US" altLang="zh-CN" b="1" baseline="-25000" dirty="0">
                <a:solidFill>
                  <a:srgbClr val="FF3300"/>
                </a:solidFill>
                <a:latin typeface="+mn-ea"/>
              </a:rPr>
              <a:t>k</a:t>
            </a:r>
            <a:r>
              <a:rPr lang="en-US" altLang="zh-CN" b="1" dirty="0">
                <a:solidFill>
                  <a:srgbClr val="FF3300"/>
                </a:solidFill>
                <a:latin typeface="+mn-ea"/>
              </a:rPr>
              <a:t>(M)=</a:t>
            </a:r>
            <a:r>
              <a:rPr lang="en-US" altLang="zh-CN" b="1" dirty="0" err="1">
                <a:solidFill>
                  <a:srgbClr val="FF3300"/>
                </a:solidFill>
                <a:latin typeface="+mn-ea"/>
              </a:rPr>
              <a:t>E</a:t>
            </a:r>
            <a:r>
              <a:rPr lang="en-US" altLang="zh-CN" b="1" baseline="-25000" dirty="0" err="1">
                <a:solidFill>
                  <a:srgbClr val="FF3300"/>
                </a:solidFill>
                <a:latin typeface="+mn-ea"/>
              </a:rPr>
              <a:t>k</a:t>
            </a:r>
            <a:r>
              <a:rPr lang="en-US" altLang="zh-CN" b="1" dirty="0">
                <a:solidFill>
                  <a:srgbClr val="FF3300"/>
                </a:solidFill>
                <a:latin typeface="+mn-ea"/>
              </a:rPr>
              <a:t>(Hash(M))</a:t>
            </a:r>
            <a:r>
              <a:rPr lang="zh-CN" altLang="en-US" b="1" dirty="0">
                <a:solidFill>
                  <a:srgbClr val="FF3300"/>
                </a:solidFill>
                <a:latin typeface="+mn-ea"/>
              </a:rPr>
              <a:t>时，就是基于</a:t>
            </a:r>
            <a:r>
              <a:rPr lang="en-US" altLang="zh-CN" b="1" dirty="0">
                <a:solidFill>
                  <a:srgbClr val="FF3300"/>
                </a:solidFill>
                <a:latin typeface="+mn-ea"/>
              </a:rPr>
              <a:t>hash</a:t>
            </a:r>
            <a:r>
              <a:rPr lang="zh-CN" altLang="en-US" b="1" dirty="0">
                <a:solidFill>
                  <a:srgbClr val="FF3300"/>
                </a:solidFill>
                <a:latin typeface="+mn-ea"/>
              </a:rPr>
              <a:t>函数的鉴别码生成方法</a:t>
            </a:r>
            <a:endParaRPr lang="en-US" altLang="zh-CN" b="1" dirty="0">
              <a:solidFill>
                <a:srgbClr val="FF3300"/>
              </a:solidFill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72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1"/>
          <p:cNvGrpSpPr>
            <a:grpSpLocks/>
          </p:cNvGrpSpPr>
          <p:nvPr/>
        </p:nvGrpSpPr>
        <p:grpSpPr bwMode="auto">
          <a:xfrm>
            <a:off x="935707" y="1763486"/>
            <a:ext cx="7056437" cy="3527425"/>
            <a:chOff x="703" y="1344"/>
            <a:chExt cx="4445" cy="2222"/>
          </a:xfrm>
        </p:grpSpPr>
        <p:pic>
          <p:nvPicPr>
            <p:cNvPr id="15363" name="Picture 4" descr="8t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344"/>
              <a:ext cx="4445" cy="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4" name="Rectangle 5"/>
            <p:cNvSpPr>
              <a:spLocks noChangeArrowheads="1"/>
            </p:cNvSpPr>
            <p:nvPr/>
          </p:nvSpPr>
          <p:spPr bwMode="auto">
            <a:xfrm>
              <a:off x="1152" y="2640"/>
              <a:ext cx="288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F()</a:t>
              </a:r>
            </a:p>
          </p:txBody>
        </p:sp>
        <p:sp>
          <p:nvSpPr>
            <p:cNvPr id="15365" name="Rectangle 6"/>
            <p:cNvSpPr>
              <a:spLocks noChangeArrowheads="1"/>
            </p:cNvSpPr>
            <p:nvPr/>
          </p:nvSpPr>
          <p:spPr bwMode="auto">
            <a:xfrm>
              <a:off x="4560" y="2064"/>
              <a:ext cx="288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F()</a:t>
              </a:r>
            </a:p>
          </p:txBody>
        </p:sp>
        <p:sp>
          <p:nvSpPr>
            <p:cNvPr id="15366" name="Rectangle 7"/>
            <p:cNvSpPr>
              <a:spLocks noChangeArrowheads="1"/>
            </p:cNvSpPr>
            <p:nvPr/>
          </p:nvSpPr>
          <p:spPr bwMode="auto">
            <a:xfrm>
              <a:off x="3984" y="1920"/>
              <a:ext cx="288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</a:t>
              </a:r>
              <a:r>
                <a:rPr lang="en-US" altLang="zh-CN">
                  <a:latin typeface="Arial" panose="020B0604020202020204" pitchFamily="34" charset="0"/>
                </a:rPr>
                <a:t>’</a:t>
              </a:r>
              <a:endParaRPr lang="en-US" altLang="zh-CN"/>
            </a:p>
          </p:txBody>
        </p:sp>
        <p:sp>
          <p:nvSpPr>
            <p:cNvPr id="15367" name="Rectangle 8"/>
            <p:cNvSpPr>
              <a:spLocks noChangeArrowheads="1"/>
            </p:cNvSpPr>
            <p:nvPr/>
          </p:nvSpPr>
          <p:spPr bwMode="auto">
            <a:xfrm>
              <a:off x="816" y="2064"/>
              <a:ext cx="288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</a:t>
              </a:r>
            </a:p>
          </p:txBody>
        </p:sp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432" cy="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MAC</a:t>
              </a:r>
              <a:r>
                <a:rPr lang="en-US" altLang="zh-CN">
                  <a:latin typeface="Arial" panose="020B0604020202020204" pitchFamily="34" charset="0"/>
                </a:rPr>
                <a:t>’</a:t>
              </a:r>
              <a:endParaRPr lang="en-US" altLang="zh-CN"/>
            </a:p>
          </p:txBody>
        </p: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63071" y="223279"/>
            <a:ext cx="7793037" cy="946616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 </a:t>
            </a:r>
            <a:r>
              <a:rPr lang="zh-CN" altLang="en-US" sz="4000" dirty="0"/>
              <a:t>基于消息鉴别码的鉴别方法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3397769" y="5884503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  <a:latin typeface="+mn-ea"/>
              </a:rPr>
              <a:t>MAC=F(M,K)</a:t>
            </a:r>
            <a:r>
              <a:rPr lang="zh-CN" altLang="en-US" b="1" dirty="0">
                <a:solidFill>
                  <a:srgbClr val="FF3300"/>
                </a:solidFill>
                <a:latin typeface="+mn-ea"/>
              </a:rPr>
              <a:t>或</a:t>
            </a:r>
            <a:r>
              <a:rPr lang="en-US" altLang="zh-CN" b="1" dirty="0">
                <a:solidFill>
                  <a:srgbClr val="FF3300"/>
                </a:solidFill>
                <a:latin typeface="+mn-ea"/>
              </a:rPr>
              <a:t>F</a:t>
            </a:r>
            <a:r>
              <a:rPr lang="en-US" altLang="zh-CN" b="1" baseline="-25000" dirty="0">
                <a:solidFill>
                  <a:srgbClr val="FF3300"/>
                </a:solidFill>
                <a:latin typeface="+mn-ea"/>
              </a:rPr>
              <a:t>k</a:t>
            </a:r>
            <a:r>
              <a:rPr lang="en-US" altLang="zh-CN" b="1" dirty="0">
                <a:solidFill>
                  <a:srgbClr val="FF3300"/>
                </a:solidFill>
                <a:latin typeface="+mn-ea"/>
              </a:rPr>
              <a:t>(M)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7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3070" y="1416423"/>
            <a:ext cx="8579224" cy="4594412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2. MAC</a:t>
            </a:r>
            <a:r>
              <a:rPr lang="zh-CN" altLang="en-US" sz="2400" b="1" dirty="0">
                <a:solidFill>
                  <a:schemeClr val="hlink"/>
                </a:solidFill>
              </a:rPr>
              <a:t>的作用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如果</a:t>
            </a:r>
            <a:r>
              <a:rPr lang="en-US" altLang="zh-CN" sz="2000" dirty="0">
                <a:latin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</a:rPr>
              <a:t>端比较发现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匹配，则可确信报文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没有被篡改过（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完整性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若攻击者更改报文内容而末更改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，则接收者计算出的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将不同于接收到的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； 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由于攻击者不知道密钥</a:t>
            </a:r>
            <a:r>
              <a:rPr lang="en-US" altLang="zh-CN" sz="2000" dirty="0">
                <a:latin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</a:rPr>
              <a:t>，故他不可能计算出一个与更改后报文相对应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值。 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接收者</a:t>
            </a:r>
            <a:r>
              <a:rPr lang="en-US" altLang="zh-CN" sz="2000" dirty="0">
                <a:latin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</a:rPr>
              <a:t>也能够确信报文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是来自发送者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的 （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真实性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只有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了解密钥</a:t>
            </a:r>
            <a:r>
              <a:rPr lang="en-US" altLang="zh-CN" sz="2000" dirty="0">
                <a:latin typeface="宋体" panose="02010600030101010101" pitchFamily="2" charset="-122"/>
              </a:rPr>
              <a:t>K</a:t>
            </a:r>
            <a:r>
              <a:rPr lang="zh-CN" altLang="en-US" sz="2000" dirty="0">
                <a:latin typeface="宋体" panose="02010600030101010101" pitchFamily="2" charset="-122"/>
              </a:rPr>
              <a:t>，也只有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能够计算出报文</a:t>
            </a:r>
            <a:r>
              <a:rPr lang="en-US" altLang="zh-CN" sz="2000" dirty="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所对应的正确的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值。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但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不能有效防防止重放攻击、接收者伪造攻击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63070" y="236726"/>
            <a:ext cx="7793037" cy="946616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26278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96153" y="1290921"/>
            <a:ext cx="7772400" cy="533400"/>
          </a:xfrm>
          <a:noFill/>
        </p:spPr>
        <p:txBody>
          <a:bodyPr anchor="ctr"/>
          <a:lstStyle/>
          <a:p>
            <a:pPr algn="l" eaLnBrk="1" hangingPunct="1"/>
            <a:r>
              <a:rPr lang="en-US" altLang="zh-CN" sz="2400" dirty="0">
                <a:solidFill>
                  <a:schemeClr val="hlink"/>
                </a:solidFill>
              </a:rPr>
              <a:t>3. MAC</a:t>
            </a:r>
            <a:r>
              <a:rPr lang="zh-CN" altLang="en-US" sz="2400" dirty="0">
                <a:solidFill>
                  <a:schemeClr val="hlink"/>
                </a:solidFill>
              </a:rPr>
              <a:t>函数 </a:t>
            </a:r>
            <a:r>
              <a:rPr lang="en-US" altLang="zh-CN" sz="2400" dirty="0">
                <a:solidFill>
                  <a:schemeClr val="hlink"/>
                </a:solidFill>
              </a:rPr>
              <a:t>Vs </a:t>
            </a:r>
            <a:r>
              <a:rPr lang="zh-CN" altLang="en-US" sz="2400" dirty="0">
                <a:solidFill>
                  <a:schemeClr val="hlink"/>
                </a:solidFill>
              </a:rPr>
              <a:t>加解密函数的比较</a:t>
            </a:r>
          </a:p>
        </p:txBody>
      </p:sp>
      <p:sp>
        <p:nvSpPr>
          <p:cNvPr id="1741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959223" y="1833284"/>
            <a:ext cx="7848600" cy="4038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两者类似，都需要密钥。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函数可以是一个单向函数，而加解密函数必须是可逆的。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鉴别函数的这个数学性质使得它比加密函数更不易被破解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算法不能提供信息的保密性，保密性可通过对消息加密来提供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两种方式：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）先计算 </a:t>
            </a:r>
            <a:r>
              <a:rPr lang="en-US" altLang="zh-CN" sz="2000" dirty="0">
                <a:latin typeface="宋体" panose="02010600030101010101" pitchFamily="2" charset="-122"/>
              </a:rPr>
              <a:t>MAC </a:t>
            </a:r>
            <a:r>
              <a:rPr lang="zh-CN" altLang="en-US" sz="2000" dirty="0">
                <a:latin typeface="宋体" panose="02010600030101010101" pitchFamily="2" charset="-122"/>
              </a:rPr>
              <a:t>再加密消息；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）先加密消息再计算 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解密和鉴别需要两个独立的密钥。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基于</a:t>
            </a: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的消息鉴别方式其鉴别的过程是独立于加密和解密过程。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与基于加密的鉴别方式是不同的；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鉴别函数与保密函数的分离能提供结构上的灵活性。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MAC</a:t>
            </a:r>
            <a:r>
              <a:rPr lang="zh-CN" altLang="en-US" sz="2000" dirty="0">
                <a:latin typeface="宋体" panose="02010600030101010101" pitchFamily="2" charset="-122"/>
              </a:rPr>
              <a:t>方式更适合不需要加密保护的数据的鉴别。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在某些应用中，鉴别报文的真实性比报文的保密性更重要。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332141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3070" y="1785870"/>
            <a:ext cx="8534400" cy="290204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</a:rPr>
              <a:t>4. </a:t>
            </a:r>
            <a:r>
              <a:rPr lang="zh-CN" altLang="en-US" sz="2800" b="1" dirty="0">
                <a:solidFill>
                  <a:schemeClr val="hlink"/>
                </a:solidFill>
              </a:rPr>
              <a:t>基于</a:t>
            </a:r>
            <a:r>
              <a:rPr lang="en-US" altLang="zh-CN" sz="2800" b="1" dirty="0">
                <a:solidFill>
                  <a:schemeClr val="hlink"/>
                </a:solidFill>
              </a:rPr>
              <a:t>MAC</a:t>
            </a:r>
            <a:r>
              <a:rPr lang="zh-CN" altLang="en-US" sz="2800" b="1" dirty="0">
                <a:solidFill>
                  <a:schemeClr val="hlink"/>
                </a:solidFill>
              </a:rPr>
              <a:t>的鉴别方法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 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）基于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消息加密</a:t>
            </a:r>
            <a:r>
              <a:rPr lang="zh-CN" altLang="en-US" sz="2400" dirty="0">
                <a:latin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</a:rPr>
              <a:t>MAC</a:t>
            </a:r>
            <a:r>
              <a:rPr lang="zh-CN" altLang="en-US" sz="2400" dirty="0">
                <a:latin typeface="宋体" panose="02010600030101010101" pitchFamily="2" charset="-122"/>
              </a:rPr>
              <a:t>生成鉴别方法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）基于单向</a:t>
            </a:r>
            <a:r>
              <a:rPr lang="en-US" altLang="zh-CN" sz="2400" dirty="0">
                <a:latin typeface="宋体" panose="02010600030101010101" pitchFamily="2" charset="-122"/>
              </a:rPr>
              <a:t>Hash</a:t>
            </a:r>
            <a:r>
              <a:rPr lang="zh-CN" altLang="en-US" sz="2400" dirty="0">
                <a:latin typeface="宋体" panose="02010600030101010101" pitchFamily="2" charset="-122"/>
              </a:rPr>
              <a:t>函数和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对称密钥体制</a:t>
            </a:r>
            <a:r>
              <a:rPr lang="zh-CN" altLang="en-US" sz="2400" dirty="0">
                <a:latin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</a:rPr>
              <a:t>MAC</a:t>
            </a:r>
            <a:r>
              <a:rPr lang="zh-CN" altLang="en-US" sz="2400" dirty="0">
                <a:latin typeface="宋体" panose="02010600030101010101" pitchFamily="2" charset="-122"/>
              </a:rPr>
              <a:t>生成鉴别方法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（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）基于单向</a:t>
            </a:r>
            <a:r>
              <a:rPr lang="en-US" altLang="zh-CN" sz="2400" dirty="0">
                <a:latin typeface="宋体" panose="02010600030101010101" pitchFamily="2" charset="-122"/>
              </a:rPr>
              <a:t>Hash</a:t>
            </a:r>
            <a:r>
              <a:rPr lang="zh-CN" altLang="en-US" sz="2400" dirty="0">
                <a:latin typeface="宋体" panose="02010600030101010101" pitchFamily="2" charset="-122"/>
              </a:rPr>
              <a:t>函数和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公钥密码体制</a:t>
            </a:r>
            <a:r>
              <a:rPr lang="zh-CN" altLang="en-US" sz="2400" dirty="0">
                <a:latin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</a:rPr>
              <a:t>MAC</a:t>
            </a:r>
            <a:r>
              <a:rPr lang="zh-CN" altLang="en-US" sz="2400" dirty="0">
                <a:latin typeface="宋体" panose="02010600030101010101" pitchFamily="2" charset="-122"/>
              </a:rPr>
              <a:t>生成鉴别方法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（</a:t>
            </a:r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）基于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秘密数据块</a:t>
            </a:r>
            <a:r>
              <a:rPr lang="zh-CN" altLang="en-US" sz="2400" dirty="0">
                <a:latin typeface="宋体" panose="02010600030101010101" pitchFamily="2" charset="-122"/>
              </a:rPr>
              <a:t>和单项</a:t>
            </a:r>
            <a:r>
              <a:rPr lang="en-US" altLang="zh-CN" sz="2400" dirty="0">
                <a:latin typeface="宋体" panose="02010600030101010101" pitchFamily="2" charset="-122"/>
              </a:rPr>
              <a:t>Hash</a:t>
            </a:r>
            <a:r>
              <a:rPr lang="zh-CN" altLang="en-US" sz="2400" dirty="0">
                <a:latin typeface="宋体" panose="02010600030101010101" pitchFamily="2" charset="-122"/>
              </a:rPr>
              <a:t>函数的</a:t>
            </a:r>
            <a:r>
              <a:rPr lang="en-US" altLang="zh-CN" sz="2400" dirty="0">
                <a:latin typeface="宋体" panose="02010600030101010101" pitchFamily="2" charset="-122"/>
              </a:rPr>
              <a:t>MAC</a:t>
            </a:r>
            <a:r>
              <a:rPr lang="zh-CN" altLang="en-US" sz="2400" dirty="0">
                <a:latin typeface="宋体" panose="02010600030101010101" pitchFamily="2" charset="-122"/>
              </a:rPr>
              <a:t>生成鉴别方法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hlink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63070" y="236726"/>
            <a:ext cx="7793037" cy="9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kern="0" dirty="0"/>
              <a:t>基于消息鉴别码的鉴别方法</a:t>
            </a:r>
          </a:p>
        </p:txBody>
      </p:sp>
    </p:spTree>
    <p:extLst>
      <p:ext uri="{BB962C8B-B14F-4D97-AF65-F5344CB8AC3E}">
        <p14:creationId xmlns:p14="http://schemas.microsoft.com/office/powerpoint/2010/main" val="10386566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13162</TotalTime>
  <Words>2662</Words>
  <Application>Microsoft Office PowerPoint</Application>
  <PresentationFormat>全屏显示(4:3)</PresentationFormat>
  <Paragraphs>376</Paragraphs>
  <Slides>30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黑体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Verdana</vt:lpstr>
      <vt:lpstr>Wingdings</vt:lpstr>
      <vt:lpstr>1_Office 主题</vt:lpstr>
      <vt:lpstr>2_Office 主题</vt:lpstr>
      <vt:lpstr>公式</vt:lpstr>
      <vt:lpstr>PowerPoint 演示文稿</vt:lpstr>
      <vt:lpstr>消息鉴别概述</vt:lpstr>
      <vt:lpstr>只加密</vt:lpstr>
      <vt:lpstr>加校验</vt:lpstr>
      <vt:lpstr>基于消息鉴别码的鉴别方法</vt:lpstr>
      <vt:lpstr> 基于消息鉴别码的鉴别方法</vt:lpstr>
      <vt:lpstr>基于消息鉴别码的鉴别方法</vt:lpstr>
      <vt:lpstr>3. MAC函数 Vs 加解密函数的比较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MAC函数的设计要点</vt:lpstr>
      <vt:lpstr>单向散列函数h=H(M)</vt:lpstr>
      <vt:lpstr>单向散列函数h=H(M)</vt:lpstr>
      <vt:lpstr>单向散列函数h=H(M)</vt:lpstr>
      <vt:lpstr>单向散列函数h=H(M)</vt:lpstr>
      <vt:lpstr>单向散列函数h=H(M)</vt:lpstr>
      <vt:lpstr>单向散列函数：MD5算法</vt:lpstr>
      <vt:lpstr>单向散列函数：MD5算法</vt:lpstr>
      <vt:lpstr>单向散列函数：MD5算法</vt:lpstr>
      <vt:lpstr>单向散列函数：MD5算法</vt:lpstr>
      <vt:lpstr>单向散列函数：MD5算法</vt:lpstr>
      <vt:lpstr>PowerPoint 演示文稿</vt:lpstr>
      <vt:lpstr>PowerPoint 演示文稿</vt:lpstr>
      <vt:lpstr>单向散列函数：MD5算法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MNK</cp:lastModifiedBy>
  <cp:revision>644</cp:revision>
  <dcterms:created xsi:type="dcterms:W3CDTF">2010-05-03T15:18:06Z</dcterms:created>
  <dcterms:modified xsi:type="dcterms:W3CDTF">2023-03-06T10:19:55Z</dcterms:modified>
</cp:coreProperties>
</file>