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12"/>
  </p:notesMasterIdLst>
  <p:sldIdLst>
    <p:sldId id="256" r:id="rId5"/>
    <p:sldId id="373" r:id="rId6"/>
    <p:sldId id="838" r:id="rId7"/>
    <p:sldId id="839" r:id="rId8"/>
    <p:sldId id="840" r:id="rId9"/>
    <p:sldId id="374" r:id="rId10"/>
    <p:sldId id="841" r:id="rId11"/>
    <p:sldId id="842" r:id="rId12"/>
    <p:sldId id="843" r:id="rId13"/>
    <p:sldId id="844" r:id="rId14"/>
    <p:sldId id="845" r:id="rId15"/>
    <p:sldId id="846" r:id="rId16"/>
    <p:sldId id="847" r:id="rId17"/>
    <p:sldId id="848" r:id="rId18"/>
    <p:sldId id="271" r:id="rId19"/>
    <p:sldId id="277" r:id="rId20"/>
    <p:sldId id="859" r:id="rId21"/>
    <p:sldId id="317" r:id="rId22"/>
    <p:sldId id="272" r:id="rId23"/>
    <p:sldId id="275" r:id="rId24"/>
    <p:sldId id="276" r:id="rId25"/>
    <p:sldId id="346" r:id="rId26"/>
    <p:sldId id="860" r:id="rId27"/>
    <p:sldId id="318" r:id="rId28"/>
    <p:sldId id="829" r:id="rId29"/>
    <p:sldId id="830" r:id="rId30"/>
    <p:sldId id="832" r:id="rId31"/>
    <p:sldId id="870" r:id="rId32"/>
    <p:sldId id="314" r:id="rId33"/>
    <p:sldId id="322" r:id="rId34"/>
    <p:sldId id="280" r:id="rId35"/>
    <p:sldId id="323" r:id="rId36"/>
    <p:sldId id="826" r:id="rId37"/>
    <p:sldId id="324" r:id="rId38"/>
    <p:sldId id="827" r:id="rId39"/>
    <p:sldId id="376" r:id="rId40"/>
    <p:sldId id="325" r:id="rId41"/>
    <p:sldId id="871" r:id="rId42"/>
    <p:sldId id="326" r:id="rId43"/>
    <p:sldId id="828" r:id="rId44"/>
    <p:sldId id="872" r:id="rId45"/>
    <p:sldId id="873" r:id="rId46"/>
    <p:sldId id="874" r:id="rId47"/>
    <p:sldId id="327" r:id="rId48"/>
    <p:sldId id="835" r:id="rId49"/>
    <p:sldId id="836" r:id="rId50"/>
    <p:sldId id="837" r:id="rId51"/>
    <p:sldId id="278" r:id="rId52"/>
    <p:sldId id="279" r:id="rId53"/>
    <p:sldId id="349" r:id="rId54"/>
    <p:sldId id="350" r:id="rId55"/>
    <p:sldId id="351" r:id="rId56"/>
    <p:sldId id="833" r:id="rId57"/>
    <p:sldId id="834" r:id="rId58"/>
    <p:sldId id="352" r:id="rId59"/>
    <p:sldId id="357" r:id="rId60"/>
    <p:sldId id="358" r:id="rId61"/>
    <p:sldId id="354" r:id="rId62"/>
    <p:sldId id="361" r:id="rId63"/>
    <p:sldId id="861" r:id="rId64"/>
    <p:sldId id="862" r:id="rId65"/>
    <p:sldId id="283" r:id="rId66"/>
    <p:sldId id="284" r:id="rId67"/>
    <p:sldId id="359" r:id="rId68"/>
    <p:sldId id="360" r:id="rId69"/>
    <p:sldId id="849" r:id="rId70"/>
    <p:sldId id="850" r:id="rId71"/>
    <p:sldId id="851" r:id="rId72"/>
    <p:sldId id="852" r:id="rId73"/>
    <p:sldId id="853" r:id="rId74"/>
    <p:sldId id="263" r:id="rId75"/>
    <p:sldId id="315" r:id="rId76"/>
    <p:sldId id="264" r:id="rId77"/>
    <p:sldId id="265" r:id="rId78"/>
    <p:sldId id="800" r:id="rId79"/>
    <p:sldId id="266" r:id="rId80"/>
    <p:sldId id="273" r:id="rId81"/>
    <p:sldId id="274" r:id="rId82"/>
    <p:sldId id="267" r:id="rId83"/>
    <p:sldId id="316" r:id="rId84"/>
    <p:sldId id="268" r:id="rId85"/>
    <p:sldId id="863" r:id="rId86"/>
    <p:sldId id="864" r:id="rId87"/>
    <p:sldId id="371" r:id="rId88"/>
    <p:sldId id="372" r:id="rId89"/>
    <p:sldId id="801" r:id="rId90"/>
    <p:sldId id="362" r:id="rId91"/>
    <p:sldId id="364" r:id="rId92"/>
    <p:sldId id="269" r:id="rId93"/>
    <p:sldId id="330" r:id="rId94"/>
    <p:sldId id="366" r:id="rId95"/>
    <p:sldId id="367" r:id="rId96"/>
    <p:sldId id="824" r:id="rId97"/>
    <p:sldId id="825" r:id="rId98"/>
    <p:sldId id="331" r:id="rId99"/>
    <p:sldId id="368" r:id="rId100"/>
    <p:sldId id="369" r:id="rId101"/>
    <p:sldId id="370" r:id="rId102"/>
    <p:sldId id="332" r:id="rId103"/>
    <p:sldId id="333" r:id="rId104"/>
    <p:sldId id="334" r:id="rId105"/>
    <p:sldId id="377" r:id="rId106"/>
    <p:sldId id="857" r:id="rId107"/>
    <p:sldId id="858" r:id="rId108"/>
    <p:sldId id="378" r:id="rId109"/>
    <p:sldId id="379" r:id="rId110"/>
    <p:sldId id="380" r:id="rId111"/>
  </p:sldIdLst>
  <p:sldSz cx="12192000" cy="6858000"/>
  <p:notesSz cx="6858000" cy="9144000"/>
  <p:custDataLst>
    <p:tags r:id="rId1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963" autoAdjust="0"/>
  </p:normalViewPr>
  <p:slideViewPr>
    <p:cSldViewPr snapToGrid="0">
      <p:cViewPr varScale="1">
        <p:scale>
          <a:sx n="107" d="100"/>
          <a:sy n="107" d="100"/>
        </p:scale>
        <p:origin x="1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gs" Target="tags/tag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缺陷来源</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2-4126-8926-DA997704576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2-4126-8926-DA99770457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2-4126-8926-DA99770457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2-4126-8926-DA9977045761}"/>
              </c:ext>
            </c:extLst>
          </c:dPt>
          <c:cat>
            <c:strRef>
              <c:f>Sheet1!$A$2:$A$5</c:f>
              <c:strCache>
                <c:ptCount val="4"/>
                <c:pt idx="0">
                  <c:v>软件产品说明书（需求）</c:v>
                </c:pt>
                <c:pt idx="1">
                  <c:v>软件设计</c:v>
                </c:pt>
                <c:pt idx="2">
                  <c:v>软件编码、</c:v>
                </c:pt>
                <c:pt idx="3">
                  <c:v>其他</c:v>
                </c:pt>
              </c:strCache>
            </c:strRef>
          </c:cat>
          <c:val>
            <c:numRef>
              <c:f>Sheet1!$B$2:$B$5</c:f>
              <c:numCache>
                <c:formatCode>0%</c:formatCode>
                <c:ptCount val="4"/>
                <c:pt idx="0">
                  <c:v>0.56000000000000005</c:v>
                </c:pt>
                <c:pt idx="1">
                  <c:v>0.27</c:v>
                </c:pt>
                <c:pt idx="2">
                  <c:v>7.0000000000000007E-2</c:v>
                </c:pt>
                <c:pt idx="3">
                  <c:v>0.1</c:v>
                </c:pt>
              </c:numCache>
            </c:numRef>
          </c:val>
          <c:extLst>
            <c:ext xmlns:c16="http://schemas.microsoft.com/office/drawing/2014/chart" uri="{C3380CC4-5D6E-409C-BE32-E72D297353CC}">
              <c16:uniqueId val="{00000008-99B2-4126-8926-DA997704576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软件缺陷修复成本</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0796523092194391E-2"/>
          <c:y val="0.1464678856845307"/>
          <c:w val="0.90194623670337626"/>
          <c:h val="0.69915239053808931"/>
        </c:manualLayout>
      </c:layout>
      <c:barChart>
        <c:barDir val="col"/>
        <c:grouping val="clustered"/>
        <c:varyColors val="0"/>
        <c:ser>
          <c:idx val="0"/>
          <c:order val="0"/>
          <c:tx>
            <c:strRef>
              <c:f>Sheet1!$B$1</c:f>
              <c:strCache>
                <c:ptCount val="1"/>
                <c:pt idx="0">
                  <c:v>需求分析</c:v>
                </c:pt>
              </c:strCache>
            </c:strRef>
          </c:tx>
          <c:spPr>
            <a:solidFill>
              <a:schemeClr val="accent1"/>
            </a:solidFill>
            <a:ln>
              <a:noFill/>
            </a:ln>
            <a:effectLst/>
          </c:spPr>
          <c:invertIfNegative val="0"/>
          <c:cat>
            <c:strRef>
              <c:f>Sheet1!$A$2</c:f>
              <c:strCache>
                <c:ptCount val="1"/>
                <c:pt idx="0">
                  <c:v>缺陷修复成本</c:v>
                </c:pt>
              </c:strCache>
            </c:strRef>
          </c:cat>
          <c:val>
            <c:numRef>
              <c:f>Sheet1!$B$2</c:f>
              <c:numCache>
                <c:formatCode>0%</c:formatCode>
                <c:ptCount val="1"/>
                <c:pt idx="0">
                  <c:v>0.05</c:v>
                </c:pt>
              </c:numCache>
            </c:numRef>
          </c:val>
          <c:extLst>
            <c:ext xmlns:c16="http://schemas.microsoft.com/office/drawing/2014/chart" uri="{C3380CC4-5D6E-409C-BE32-E72D297353CC}">
              <c16:uniqueId val="{00000000-364C-4F0A-A6D5-C813A64B77FE}"/>
            </c:ext>
          </c:extLst>
        </c:ser>
        <c:ser>
          <c:idx val="1"/>
          <c:order val="1"/>
          <c:tx>
            <c:strRef>
              <c:f>Sheet1!$C$1</c:f>
              <c:strCache>
                <c:ptCount val="1"/>
                <c:pt idx="0">
                  <c:v>软件设计</c:v>
                </c:pt>
              </c:strCache>
            </c:strRef>
          </c:tx>
          <c:spPr>
            <a:solidFill>
              <a:schemeClr val="accent2"/>
            </a:solidFill>
            <a:ln>
              <a:noFill/>
            </a:ln>
            <a:effectLst/>
          </c:spPr>
          <c:invertIfNegative val="0"/>
          <c:cat>
            <c:strRef>
              <c:f>Sheet1!$A$2</c:f>
              <c:strCache>
                <c:ptCount val="1"/>
                <c:pt idx="0">
                  <c:v>缺陷修复成本</c:v>
                </c:pt>
              </c:strCache>
            </c:strRef>
          </c:cat>
          <c:val>
            <c:numRef>
              <c:f>Sheet1!$C$2</c:f>
              <c:numCache>
                <c:formatCode>0%</c:formatCode>
                <c:ptCount val="1"/>
                <c:pt idx="0">
                  <c:v>0.1</c:v>
                </c:pt>
              </c:numCache>
            </c:numRef>
          </c:val>
          <c:extLst>
            <c:ext xmlns:c16="http://schemas.microsoft.com/office/drawing/2014/chart" uri="{C3380CC4-5D6E-409C-BE32-E72D297353CC}">
              <c16:uniqueId val="{00000001-364C-4F0A-A6D5-C813A64B77FE}"/>
            </c:ext>
          </c:extLst>
        </c:ser>
        <c:ser>
          <c:idx val="2"/>
          <c:order val="2"/>
          <c:tx>
            <c:strRef>
              <c:f>Sheet1!$D$1</c:f>
              <c:strCache>
                <c:ptCount val="1"/>
                <c:pt idx="0">
                  <c:v>软件编码</c:v>
                </c:pt>
              </c:strCache>
            </c:strRef>
          </c:tx>
          <c:spPr>
            <a:solidFill>
              <a:schemeClr val="accent3"/>
            </a:solidFill>
            <a:ln>
              <a:noFill/>
            </a:ln>
            <a:effectLst/>
          </c:spPr>
          <c:invertIfNegative val="0"/>
          <c:cat>
            <c:strRef>
              <c:f>Sheet1!$A$2</c:f>
              <c:strCache>
                <c:ptCount val="1"/>
                <c:pt idx="0">
                  <c:v>缺陷修复成本</c:v>
                </c:pt>
              </c:strCache>
            </c:strRef>
          </c:cat>
          <c:val>
            <c:numRef>
              <c:f>Sheet1!$D$2</c:f>
              <c:numCache>
                <c:formatCode>0%</c:formatCode>
                <c:ptCount val="1"/>
                <c:pt idx="0">
                  <c:v>0.18</c:v>
                </c:pt>
              </c:numCache>
            </c:numRef>
          </c:val>
          <c:extLst>
            <c:ext xmlns:c16="http://schemas.microsoft.com/office/drawing/2014/chart" uri="{C3380CC4-5D6E-409C-BE32-E72D297353CC}">
              <c16:uniqueId val="{00000002-364C-4F0A-A6D5-C813A64B77FE}"/>
            </c:ext>
          </c:extLst>
        </c:ser>
        <c:ser>
          <c:idx val="3"/>
          <c:order val="3"/>
          <c:tx>
            <c:strRef>
              <c:f>Sheet1!$E$1</c:f>
              <c:strCache>
                <c:ptCount val="1"/>
                <c:pt idx="0">
                  <c:v>软件测试</c:v>
                </c:pt>
              </c:strCache>
            </c:strRef>
          </c:tx>
          <c:spPr>
            <a:solidFill>
              <a:schemeClr val="accent4"/>
            </a:solidFill>
            <a:ln>
              <a:noFill/>
            </a:ln>
            <a:effectLst/>
          </c:spPr>
          <c:invertIfNegative val="0"/>
          <c:cat>
            <c:strRef>
              <c:f>Sheet1!$A$2</c:f>
              <c:strCache>
                <c:ptCount val="1"/>
                <c:pt idx="0">
                  <c:v>缺陷修复成本</c:v>
                </c:pt>
              </c:strCache>
            </c:strRef>
          </c:cat>
          <c:val>
            <c:numRef>
              <c:f>Sheet1!$E$2</c:f>
              <c:numCache>
                <c:formatCode>0%</c:formatCode>
                <c:ptCount val="1"/>
                <c:pt idx="0">
                  <c:v>0.23</c:v>
                </c:pt>
              </c:numCache>
            </c:numRef>
          </c:val>
          <c:extLst>
            <c:ext xmlns:c16="http://schemas.microsoft.com/office/drawing/2014/chart" uri="{C3380CC4-5D6E-409C-BE32-E72D297353CC}">
              <c16:uniqueId val="{00000003-364C-4F0A-A6D5-C813A64B77FE}"/>
            </c:ext>
          </c:extLst>
        </c:ser>
        <c:ser>
          <c:idx val="4"/>
          <c:order val="4"/>
          <c:tx>
            <c:strRef>
              <c:f>Sheet1!$F$1</c:f>
              <c:strCache>
                <c:ptCount val="1"/>
                <c:pt idx="0">
                  <c:v>软件发布</c:v>
                </c:pt>
              </c:strCache>
            </c:strRef>
          </c:tx>
          <c:spPr>
            <a:solidFill>
              <a:schemeClr val="accent5"/>
            </a:solidFill>
            <a:ln>
              <a:noFill/>
            </a:ln>
            <a:effectLst/>
          </c:spPr>
          <c:invertIfNegative val="0"/>
          <c:cat>
            <c:strRef>
              <c:f>Sheet1!$A$2</c:f>
              <c:strCache>
                <c:ptCount val="1"/>
                <c:pt idx="0">
                  <c:v>缺陷修复成本</c:v>
                </c:pt>
              </c:strCache>
            </c:strRef>
          </c:cat>
          <c:val>
            <c:numRef>
              <c:f>Sheet1!$F$2</c:f>
              <c:numCache>
                <c:formatCode>0%</c:formatCode>
                <c:ptCount val="1"/>
                <c:pt idx="0">
                  <c:v>1</c:v>
                </c:pt>
              </c:numCache>
            </c:numRef>
          </c:val>
          <c:extLst>
            <c:ext xmlns:c16="http://schemas.microsoft.com/office/drawing/2014/chart" uri="{C3380CC4-5D6E-409C-BE32-E72D297353CC}">
              <c16:uniqueId val="{00000004-364C-4F0A-A6D5-C813A64B77FE}"/>
            </c:ext>
          </c:extLst>
        </c:ser>
        <c:dLbls>
          <c:showLegendKey val="0"/>
          <c:showVal val="0"/>
          <c:showCatName val="0"/>
          <c:showSerName val="0"/>
          <c:showPercent val="0"/>
          <c:showBubbleSize val="0"/>
        </c:dLbls>
        <c:gapWidth val="219"/>
        <c:overlap val="-27"/>
        <c:axId val="1804067328"/>
        <c:axId val="1550273600"/>
      </c:barChart>
      <c:catAx>
        <c:axId val="180406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550273600"/>
        <c:crosses val="autoZero"/>
        <c:auto val="1"/>
        <c:lblAlgn val="ctr"/>
        <c:lblOffset val="100"/>
        <c:noMultiLvlLbl val="0"/>
      </c:catAx>
      <c:valAx>
        <c:axId val="15502736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804067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0.45238</cdr:x>
      <cdr:y>0.40863</cdr:y>
    </cdr:from>
    <cdr:to>
      <cdr:x>0.54762</cdr:x>
      <cdr:y>0.59137</cdr:y>
    </cdr:to>
    <cdr:sp macro="" textlink="">
      <cdr:nvSpPr>
        <cdr:cNvPr id="2" name="矩形 1"/>
        <cdr:cNvSpPr/>
      </cdr:nvSpPr>
      <cdr:spPr>
        <a:xfrm xmlns:a="http://schemas.openxmlformats.org/drawingml/2006/main">
          <a:off x="4343400" y="2044700"/>
          <a:ext cx="914400" cy="91440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0.75526</cdr:x>
      <cdr:y>0.20215</cdr:y>
    </cdr:from>
    <cdr:to>
      <cdr:x>1</cdr:x>
      <cdr:y>0.76738</cdr:y>
    </cdr:to>
    <cdr:sp macro="" textlink="">
      <cdr:nvSpPr>
        <cdr:cNvPr id="3" name="矩形 2"/>
        <cdr:cNvSpPr/>
      </cdr:nvSpPr>
      <cdr:spPr>
        <a:xfrm xmlns:a="http://schemas.openxmlformats.org/drawingml/2006/main">
          <a:off x="7251404" y="1011531"/>
          <a:ext cx="2349796" cy="2828261"/>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17AFE6-D0B8-426E-8B8C-F86736C159C8}" type="slidenum">
              <a:rPr lang="zh-CN" altLang="en-US" smtClean="0"/>
              <a:t>3</a:t>
            </a:fld>
            <a:endParaRPr lang="zh-CN" altLang="en-US"/>
          </a:p>
        </p:txBody>
      </p:sp>
    </p:spTree>
    <p:extLst>
      <p:ext uri="{BB962C8B-B14F-4D97-AF65-F5344CB8AC3E}">
        <p14:creationId xmlns:p14="http://schemas.microsoft.com/office/powerpoint/2010/main" val="228779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274638" y="406400"/>
            <a:ext cx="7407276"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274638" y="406400"/>
            <a:ext cx="7407276"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274638" y="406400"/>
            <a:ext cx="7407276"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274638" y="406400"/>
            <a:ext cx="7407276"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274638" y="406400"/>
            <a:ext cx="7407276"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zh-CN" dirty="0"/>
              <a:t>测试小组发现新的缺陷，并记录缺陷，此时缺陷状态为“初始化”。</a:t>
            </a:r>
          </a:p>
          <a:p>
            <a:pPr lvl="2"/>
            <a:r>
              <a:rPr lang="zh-CN" altLang="zh-CN" dirty="0"/>
              <a:t>测试小组向项目经理提交新发现的缺陷</a:t>
            </a:r>
            <a:r>
              <a:rPr lang="en-US" altLang="zh-CN" dirty="0"/>
              <a:t>(</a:t>
            </a:r>
            <a:r>
              <a:rPr lang="zh-CN" altLang="zh-CN" dirty="0"/>
              <a:t>包括缺陷的基本信息</a:t>
            </a:r>
            <a:r>
              <a:rPr lang="en-US" altLang="zh-CN" dirty="0"/>
              <a:t>)</a:t>
            </a:r>
            <a:r>
              <a:rPr lang="zh-CN" altLang="zh-CN" dirty="0"/>
              <a:t>，此时缺陷的状态为“待分配”。</a:t>
            </a:r>
          </a:p>
          <a:p>
            <a:pPr lvl="2"/>
            <a:r>
              <a:rPr lang="zh-CN" altLang="zh-CN" dirty="0"/>
              <a:t>项目经理接收到缺陷报告后，根据缺陷的详细信息，确定处理方案，此时缺陷的状态为“待修正”。</a:t>
            </a:r>
          </a:p>
          <a:p>
            <a:pPr lvl="2"/>
            <a:r>
              <a:rPr lang="zh-CN" altLang="zh-CN" dirty="0"/>
              <a:t>缺陷报告被分配给相应的开发人员，开发人员对缺陷进行修复，并填写缺陷的修改信息，然后等待测试人员对修复后的缺陷再一次进行验证，此时缺陷的状态为“待验证”。</a:t>
            </a:r>
          </a:p>
          <a:p>
            <a:pPr lvl="2"/>
            <a:r>
              <a:rPr lang="zh-CN" altLang="zh-CN" dirty="0"/>
              <a:t>经测试人员验证后，发现缺陷未被修复，则重新交给原负责修复的开发人员，测试缺陷的状态为“待修正”。</a:t>
            </a:r>
          </a:p>
          <a:p>
            <a:pPr lvl="2"/>
            <a:r>
              <a:rPr lang="zh-CN" altLang="zh-CN" dirty="0"/>
              <a:t>经测试人员验证后，认为缺陷被修复，则填写缺陷验证信息，缺陷修复完成，此时缺陷的状态为“关闭”。</a:t>
            </a:r>
          </a:p>
          <a:p>
            <a:pPr lvl="2"/>
            <a:r>
              <a:rPr lang="zh-CN" altLang="zh-CN" dirty="0"/>
              <a:t>若测试人员验证缺陷未被修复，但是开发人员认为已修复完成拒绝再次修复，则将缺陷报告提交给评审委员会，等待评审委员会的评审，此时缺陷的状态为“待评审”。</a:t>
            </a:r>
          </a:p>
          <a:p>
            <a:pPr lvl="2"/>
            <a:r>
              <a:rPr lang="zh-CN" altLang="zh-CN" dirty="0"/>
              <a:t>若评审委员会评审不通过，即软件缺陷未被修复，开发人员需继续修复，此时软件缺陷的状态为</a:t>
            </a:r>
            <a:r>
              <a:rPr lang="en-US" altLang="zh-CN" dirty="0"/>
              <a:t>“</a:t>
            </a:r>
            <a:r>
              <a:rPr lang="zh-CN" altLang="zh-CN" dirty="0"/>
              <a:t>待修正</a:t>
            </a:r>
            <a:r>
              <a:rPr lang="en-US" altLang="zh-CN" dirty="0"/>
              <a:t>”</a:t>
            </a:r>
            <a:r>
              <a:rPr lang="zh-CN" altLang="zh-CN" dirty="0"/>
              <a:t>。</a:t>
            </a:r>
          </a:p>
          <a:p>
            <a:pPr lvl="2"/>
            <a:r>
              <a:rPr lang="zh-CN" altLang="zh-CN" dirty="0"/>
              <a:t>若评审委员会评审通过，即软件缺陷被修复，此时缺陷状态为“关闭”。</a:t>
            </a:r>
          </a:p>
          <a:p>
            <a:endParaRPr lang="zh-CN" altLang="en-US" dirty="0"/>
          </a:p>
        </p:txBody>
      </p:sp>
      <p:sp>
        <p:nvSpPr>
          <p:cNvPr id="4" name="灯片编号占位符 3"/>
          <p:cNvSpPr>
            <a:spLocks noGrp="1"/>
          </p:cNvSpPr>
          <p:nvPr>
            <p:ph type="sldNum" sz="quarter" idx="5"/>
          </p:nvPr>
        </p:nvSpPr>
        <p:spPr/>
        <p:txBody>
          <a:bodyPr/>
          <a:lstStyle/>
          <a:p>
            <a:fld id="{4917AFE6-D0B8-426E-8B8C-F86736C159C8}"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ootan@cqu.edu.cn" TargetMode="Externa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2" Type="http://schemas.openxmlformats.org/officeDocument/2006/relationships/hyperlink" Target="https://baike.so.com/doc/7860410-8134505.html" TargetMode="External"/><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wmf"/><Relationship Id="rId1" Type="http://schemas.openxmlformats.org/officeDocument/2006/relationships/slideLayout" Target="../slideLayouts/slideLayout35.x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18.wmf"/></Relationships>
</file>

<file path=ppt/slides/_rels/slide6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35.xml"/><Relationship Id="rId5" Type="http://schemas.openxmlformats.org/officeDocument/2006/relationships/image" Target="../media/image21.png"/><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hart" Target="../charts/chart2.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35.xml"/><Relationship Id="rId5" Type="http://schemas.microsoft.com/office/2007/relationships/hdphoto" Target="../media/hdphoto2.wdp"/><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8" y="1788454"/>
            <a:ext cx="8486865" cy="2098226"/>
          </a:xfrm>
        </p:spPr>
        <p:txBody>
          <a:bodyPr/>
          <a:lstStyle/>
          <a:p>
            <a:r>
              <a:rPr lang="zh-CN" altLang="en-US" dirty="0"/>
              <a:t>软件质量和测试概述</a:t>
            </a:r>
          </a:p>
        </p:txBody>
      </p:sp>
      <p:sp>
        <p:nvSpPr>
          <p:cNvPr id="3" name="副标题 2"/>
          <p:cNvSpPr>
            <a:spLocks noGrp="1"/>
          </p:cNvSpPr>
          <p:nvPr>
            <p:ph type="subTitle" idx="1"/>
          </p:nvPr>
        </p:nvSpPr>
        <p:spPr/>
        <p:txBody>
          <a:bodyPr>
            <a:normAutofit fontScale="92500" lnSpcReduction="10000"/>
          </a:bodyPr>
          <a:lstStyle/>
          <a:p>
            <a:r>
              <a:rPr lang="zh-CN" altLang="en-US" dirty="0"/>
              <a:t>张程</a:t>
            </a:r>
            <a:endParaRPr lang="en-US" altLang="zh-CN" dirty="0"/>
          </a:p>
          <a:p>
            <a:r>
              <a:rPr lang="en-US" altLang="zh-CN" dirty="0"/>
              <a:t>Email</a:t>
            </a:r>
            <a:r>
              <a:rPr lang="zh-CN" altLang="en-US" dirty="0"/>
              <a:t>：</a:t>
            </a:r>
            <a:r>
              <a:rPr lang="en-US" altLang="zh-CN" dirty="0">
                <a:hlinkClick r:id="rId2"/>
              </a:rPr>
              <a:t>bootan@cqu.edu.cn</a:t>
            </a:r>
            <a:endParaRPr lang="en-US" altLang="zh-CN" dirty="0"/>
          </a:p>
          <a:p>
            <a:pPr algn="l"/>
            <a:r>
              <a:rPr lang="en-US" altLang="zh-CN" dirty="0"/>
              <a:t>                           QQ:80463125                                             </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6266" y="483324"/>
            <a:ext cx="11503231" cy="6748748"/>
          </a:xfrm>
        </p:spPr>
        <p:txBody>
          <a:bodyPr>
            <a:normAutofit fontScale="62500" lnSpcReduction="20000"/>
          </a:bodyPr>
          <a:lstStyle/>
          <a:p>
            <a:pPr lvl="0"/>
            <a:r>
              <a:rPr lang="zh-CN" altLang="zh-CN" sz="4500" b="1" dirty="0"/>
              <a:t>可靠性</a:t>
            </a:r>
            <a:r>
              <a:rPr lang="en-US" altLang="zh-CN" sz="4500" dirty="0"/>
              <a:t>: </a:t>
            </a:r>
            <a:r>
              <a:rPr lang="zh-CN" altLang="zh-CN" sz="4500" dirty="0"/>
              <a:t>系统、产品或组件在指定条件下在指定时间段内执行指定功能的程度。由以下子特征组成：</a:t>
            </a:r>
          </a:p>
          <a:p>
            <a:pPr lvl="1"/>
            <a:r>
              <a:rPr lang="zh-CN" altLang="zh-CN" sz="4500" i="0" dirty="0"/>
              <a:t>成熟度：系统、产品或组件在正常操作下满足可靠性的程度。</a:t>
            </a:r>
          </a:p>
          <a:p>
            <a:pPr lvl="1"/>
            <a:r>
              <a:rPr lang="zh-CN" altLang="zh-CN" sz="4500" i="0" dirty="0"/>
              <a:t>可用性：系统、产品或组件在需要使用时可以运行和访问的程度。</a:t>
            </a:r>
          </a:p>
          <a:p>
            <a:pPr lvl="1"/>
            <a:r>
              <a:rPr lang="zh-CN" altLang="zh-CN" sz="4500" i="0" dirty="0"/>
              <a:t>容错性：尽管存在硬件或软件故障，系统、产品或组件按预期运行的程度。</a:t>
            </a:r>
          </a:p>
          <a:p>
            <a:pPr lvl="1"/>
            <a:r>
              <a:rPr lang="zh-CN" altLang="zh-CN" sz="4500" i="0" dirty="0"/>
              <a:t>可恢复性：在发生中断或故障的情况下，产品或系统可以恢复受影响的数据并重新建立所需的系统状态的程度。</a:t>
            </a:r>
          </a:p>
          <a:p>
            <a:pPr lvl="0"/>
            <a:r>
              <a:rPr lang="zh-CN" altLang="zh-CN" sz="4500" b="1" dirty="0"/>
              <a:t>安全性</a:t>
            </a:r>
            <a:r>
              <a:rPr lang="en-US" altLang="zh-CN" sz="4500" dirty="0"/>
              <a:t>: </a:t>
            </a:r>
            <a:r>
              <a:rPr lang="zh-CN" altLang="zh-CN" sz="4500" dirty="0"/>
              <a:t>产品或系统保护信息和数据的程度，以便人员或其他产品或系统具有适合其类型和授权级别的数据访问级别。由以下子特征组成：</a:t>
            </a:r>
          </a:p>
          <a:p>
            <a:pPr lvl="1"/>
            <a:r>
              <a:rPr lang="zh-CN" altLang="zh-CN" sz="4500" i="0" dirty="0"/>
              <a:t>保密性：产品或系统确保只有经授权访问的人才能访问数据的程度。</a:t>
            </a:r>
          </a:p>
          <a:p>
            <a:pPr lvl="1"/>
            <a:r>
              <a:rPr lang="zh-CN" altLang="zh-CN" sz="4500" i="0" dirty="0"/>
              <a:t>完整性：系统、产品或组件防止未经授权访问或修改程序或数据的程度。</a:t>
            </a:r>
          </a:p>
          <a:p>
            <a:pPr lvl="1"/>
            <a:r>
              <a:rPr lang="zh-CN" altLang="zh-CN" sz="4500" i="0" dirty="0"/>
              <a:t>不可否认性：可证明行为或事件发生的程度，以便以后不能否定发生的事件或行动。</a:t>
            </a:r>
          </a:p>
          <a:p>
            <a:pPr lvl="1"/>
            <a:r>
              <a:rPr lang="zh-CN" altLang="zh-CN" sz="4500" i="0" dirty="0"/>
              <a:t>可核查性：可以将实体的操作唯一地跟踪到实体的程度。</a:t>
            </a:r>
          </a:p>
          <a:p>
            <a:pPr lvl="1"/>
            <a:r>
              <a:rPr lang="zh-CN" altLang="zh-CN" sz="4500" i="0" dirty="0"/>
              <a:t>真实性：可以证明主体或资源的身份是所声称的身份的程度。</a:t>
            </a:r>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17664"/>
            <a:ext cx="9601200" cy="571500"/>
          </a:xfrm>
        </p:spPr>
        <p:txBody>
          <a:bodyPr>
            <a:noAutofit/>
          </a:bodyPr>
          <a:lstStyle/>
          <a:p>
            <a:r>
              <a:rPr lang="zh-CN" altLang="en-US" b="1" dirty="0"/>
              <a:t>缺陷管理工具</a:t>
            </a:r>
          </a:p>
        </p:txBody>
      </p:sp>
      <p:sp>
        <p:nvSpPr>
          <p:cNvPr id="3" name="内容占位符 2"/>
          <p:cNvSpPr>
            <a:spLocks noGrp="1"/>
          </p:cNvSpPr>
          <p:nvPr>
            <p:ph idx="1"/>
          </p:nvPr>
        </p:nvSpPr>
        <p:spPr>
          <a:xfrm>
            <a:off x="1371599" y="1080656"/>
            <a:ext cx="10598727" cy="5777344"/>
          </a:xfrm>
        </p:spPr>
        <p:txBody>
          <a:bodyPr>
            <a:normAutofit fontScale="92500"/>
          </a:bodyPr>
          <a:lstStyle/>
          <a:p>
            <a:r>
              <a:rPr lang="en-US" altLang="zh-CN" sz="2800" dirty="0" err="1"/>
              <a:t>TrackRecord</a:t>
            </a:r>
            <a:r>
              <a:rPr lang="en-US" altLang="zh-CN" sz="2800" dirty="0"/>
              <a:t>(</a:t>
            </a:r>
            <a:r>
              <a:rPr lang="zh-CN" altLang="zh-CN" sz="2800" dirty="0"/>
              <a:t>商用</a:t>
            </a:r>
            <a:r>
              <a:rPr lang="en-US" altLang="zh-CN" sz="2800" dirty="0"/>
              <a:t>)</a:t>
            </a:r>
            <a:endParaRPr lang="zh-CN" altLang="en-US" sz="2800" dirty="0"/>
          </a:p>
          <a:p>
            <a:pPr lvl="1"/>
            <a:r>
              <a:rPr lang="zh-CN" altLang="en-US" sz="2800" i="0" dirty="0"/>
              <a:t>一个高级的需求变更和缺陷管理工具，可以帮助组织建立一个系统方法来协调软件开发、调试、测试和实现。</a:t>
            </a:r>
            <a:r>
              <a:rPr lang="en-US" altLang="zh-CN" sz="2800" i="0" dirty="0" err="1"/>
              <a:t>TrackRecord</a:t>
            </a:r>
            <a:r>
              <a:rPr lang="zh-CN" altLang="en-US" sz="2800" i="0" dirty="0"/>
              <a:t>支持并加速各种开发过程，并具有针对开发、测试和管理需求而设计的灵活、开放的体系结构。</a:t>
            </a:r>
            <a:r>
              <a:rPr lang="en-US" altLang="zh-CN" sz="2800" i="0" dirty="0" err="1"/>
              <a:t>TrackRecord</a:t>
            </a:r>
            <a:r>
              <a:rPr lang="zh-CN" altLang="en-US" sz="2800" i="0" dirty="0"/>
              <a:t>可以与康博软件其它的开发、测试和支持产品以及第三方产品集成，从而进行自动化缺陷跟踪、项目管理和整个企业应用的可靠性保证</a:t>
            </a:r>
            <a:endParaRPr lang="en-US" altLang="zh-CN" sz="2800" i="0" dirty="0"/>
          </a:p>
          <a:p>
            <a:r>
              <a:rPr lang="en-US" altLang="zh-CN" sz="2800" dirty="0"/>
              <a:t>Rational ClearQuest </a:t>
            </a:r>
          </a:p>
          <a:p>
            <a:pPr lvl="1"/>
            <a:r>
              <a:rPr lang="en-US" altLang="zh-CN" sz="2800" i="0" dirty="0"/>
              <a:t>Rational ClearQuest </a:t>
            </a:r>
            <a:r>
              <a:rPr lang="zh-CN" altLang="en-US" sz="2800" i="0" dirty="0"/>
              <a:t>是基于团队的缺陷和变更跟踪解决方案，它包含在</a:t>
            </a:r>
            <a:r>
              <a:rPr lang="en-US" altLang="zh-CN" sz="2800" i="0" dirty="0"/>
              <a:t>Rational Suite</a:t>
            </a:r>
            <a:r>
              <a:rPr lang="zh-CN" altLang="en-US" sz="2800" i="0" dirty="0"/>
              <a:t>中。</a:t>
            </a:r>
            <a:r>
              <a:rPr lang="en-US" altLang="zh-CN" sz="2800" i="0" dirty="0"/>
              <a:t>Rational Suite </a:t>
            </a:r>
            <a:r>
              <a:rPr lang="zh-CN" altLang="en-US" sz="2800" i="0" dirty="0"/>
              <a:t>是针对分析人员、开发人员和测试人员进行了优化的一套软件开发全面解决方案。作为它主要组件之一的</a:t>
            </a:r>
            <a:r>
              <a:rPr lang="en-US" altLang="zh-CN" sz="2800" i="0" dirty="0"/>
              <a:t>Rational ClearQuest </a:t>
            </a:r>
            <a:r>
              <a:rPr lang="zh-CN" altLang="en-US" sz="2800" i="0" dirty="0"/>
              <a:t>是一套高度灵活的缺陷和变更跟踪系统，适用于在任何平台上，任何类型的项目中，捕获各种类型的变更</a:t>
            </a:r>
            <a:endParaRPr lang="en-US" altLang="zh-CN" sz="2800" i="0"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2530" y="736271"/>
            <a:ext cx="10913424" cy="6472052"/>
          </a:xfrm>
        </p:spPr>
        <p:txBody>
          <a:bodyPr/>
          <a:lstStyle/>
          <a:p>
            <a:r>
              <a:rPr lang="en-US" altLang="zh-CN" sz="2400" dirty="0" err="1"/>
              <a:t>BugFree</a:t>
            </a:r>
            <a:r>
              <a:rPr lang="en-US" altLang="zh-CN" sz="2400" dirty="0"/>
              <a:t> </a:t>
            </a:r>
            <a:r>
              <a:rPr lang="zh-CN" altLang="en-US" sz="2400" dirty="0"/>
              <a:t>（开源）</a:t>
            </a:r>
            <a:endParaRPr lang="en-US" altLang="zh-CN" sz="2400" dirty="0"/>
          </a:p>
          <a:p>
            <a:pPr lvl="1"/>
            <a:r>
              <a:rPr lang="en-US" altLang="zh-CN" sz="2400" i="0" dirty="0" err="1"/>
              <a:t>BugFree</a:t>
            </a:r>
            <a:r>
              <a:rPr lang="zh-CN" altLang="en-US" sz="2400" i="0" dirty="0"/>
              <a:t>是借鉴微软的研发流程和</a:t>
            </a:r>
            <a:r>
              <a:rPr lang="en-US" altLang="zh-CN" sz="2400" i="0" dirty="0"/>
              <a:t>Bug</a:t>
            </a:r>
            <a:r>
              <a:rPr lang="zh-CN" altLang="en-US" sz="2400" i="0" dirty="0"/>
              <a:t>管理理念，使用</a:t>
            </a:r>
            <a:r>
              <a:rPr lang="en-US" altLang="zh-CN" sz="2400" i="0" dirty="0" err="1"/>
              <a:t>PHP+MySQL</a:t>
            </a:r>
            <a:r>
              <a:rPr lang="zh-CN" altLang="en-US" sz="2400" i="0" dirty="0"/>
              <a:t>独立写出的一个</a:t>
            </a:r>
            <a:r>
              <a:rPr lang="en-US" altLang="zh-CN" sz="2400" i="0" dirty="0"/>
              <a:t>Bug</a:t>
            </a:r>
            <a:r>
              <a:rPr lang="zh-CN" altLang="en-US" sz="2400" i="0" dirty="0"/>
              <a:t>管理系统。简单实用、免费并且开放源代码</a:t>
            </a:r>
            <a:endParaRPr lang="en-US" altLang="zh-CN" sz="2400" i="0" dirty="0"/>
          </a:p>
          <a:p>
            <a:pPr lvl="1"/>
            <a:r>
              <a:rPr lang="zh-CN" altLang="en-US" sz="2400" i="0" dirty="0"/>
              <a:t>已升级为禅道，包括了项目管理和</a:t>
            </a:r>
            <a:r>
              <a:rPr lang="en-US" altLang="zh-CN" sz="2400" i="0" dirty="0"/>
              <a:t>bug</a:t>
            </a:r>
            <a:r>
              <a:rPr lang="zh-CN" altLang="en-US" sz="2400" i="0" dirty="0"/>
              <a:t>管理等。有开源版本</a:t>
            </a:r>
            <a:endParaRPr lang="en-US" altLang="zh-CN" sz="2400" i="0" dirty="0"/>
          </a:p>
          <a:p>
            <a:r>
              <a:rPr lang="en-US" altLang="zh-CN" sz="2400" dirty="0"/>
              <a:t>Bugzilla</a:t>
            </a:r>
            <a:r>
              <a:rPr lang="zh-CN" altLang="en-US" sz="2400" dirty="0"/>
              <a:t>（开源） </a:t>
            </a:r>
            <a:endParaRPr lang="en-US" altLang="zh-CN" sz="2400" dirty="0"/>
          </a:p>
          <a:p>
            <a:pPr lvl="1"/>
            <a:r>
              <a:rPr lang="zh-CN" altLang="en-US" sz="2400" i="0" dirty="0"/>
              <a:t> </a:t>
            </a:r>
            <a:r>
              <a:rPr lang="en-US" altLang="zh-CN" sz="2400" i="0" dirty="0"/>
              <a:t>Bugzilla </a:t>
            </a:r>
            <a:r>
              <a:rPr lang="zh-CN" altLang="en-US" sz="2400" i="0" dirty="0"/>
              <a:t>是一个“缺陷跟踪系统”或者“</a:t>
            </a:r>
            <a:r>
              <a:rPr lang="en-US" altLang="zh-CN" sz="2400" i="0" dirty="0"/>
              <a:t>bug</a:t>
            </a:r>
            <a:r>
              <a:rPr lang="zh-CN" altLang="en-US" sz="2400" i="0" dirty="0"/>
              <a:t>跟踪系统”，帮助个人或者小组开发者有效的跟踪已经发现的错误</a:t>
            </a:r>
            <a:r>
              <a:rPr lang="en-US" altLang="zh-CN" sz="2400" i="0" dirty="0"/>
              <a:t>. </a:t>
            </a:r>
            <a:r>
              <a:rPr lang="zh-CN" altLang="en-US" sz="2400" i="0" dirty="0"/>
              <a:t>多达数商业缺陷跟踪软件收取昂贵的授权费用，</a:t>
            </a:r>
            <a:r>
              <a:rPr lang="en-US" altLang="zh-CN" sz="2400" i="0" dirty="0" err="1"/>
              <a:t>bugzilla</a:t>
            </a:r>
            <a:r>
              <a:rPr lang="zh-CN" altLang="en-US" sz="2400" i="0" dirty="0"/>
              <a:t>做为一个免费软件，拥有许多商业软件所不具备的特点，因而，现在已经成为全球许多组织喜欢的缺陷管理软件</a:t>
            </a:r>
            <a:endParaRPr lang="en-US" altLang="zh-CN" sz="2400" i="0" dirty="0"/>
          </a:p>
          <a:p>
            <a:pPr marL="384175" lvl="1">
              <a:spcBef>
                <a:spcPts val="1000"/>
              </a:spcBef>
              <a:buFont typeface="Franklin Gothic Book" panose="020B0503020102020204" pitchFamily="34" charset="0"/>
              <a:buChar char="■"/>
            </a:pPr>
            <a:r>
              <a:rPr lang="en-US" altLang="zh-CN" sz="2400" i="0" dirty="0"/>
              <a:t>Mantis </a:t>
            </a:r>
          </a:p>
          <a:p>
            <a:pPr lvl="1"/>
            <a:r>
              <a:rPr lang="zh-CN" altLang="en-US" sz="2400" i="0" dirty="0"/>
              <a:t>基于</a:t>
            </a:r>
            <a:r>
              <a:rPr lang="en-US" altLang="zh-CN" sz="2400" i="0" dirty="0"/>
              <a:t>PHP</a:t>
            </a:r>
            <a:r>
              <a:rPr lang="zh-CN" altLang="en-US" sz="2400" i="0" dirty="0"/>
              <a:t>技术的轻量级的开源</a:t>
            </a:r>
            <a:r>
              <a:rPr lang="zh-CN" altLang="en-US" sz="2400" i="0" dirty="0">
                <a:hlinkClick r:id="rId2"/>
              </a:rPr>
              <a:t>缺陷跟踪系统</a:t>
            </a:r>
            <a:r>
              <a:rPr lang="zh-CN" altLang="en-US" sz="2400" i="0" dirty="0"/>
              <a:t>，以</a:t>
            </a:r>
            <a:r>
              <a:rPr lang="en-US" altLang="zh-CN" sz="2400" i="0" dirty="0"/>
              <a:t>Web</a:t>
            </a:r>
            <a:r>
              <a:rPr lang="zh-CN" altLang="en-US" sz="2400" i="0" dirty="0"/>
              <a:t>操作的形式提供项目管理及缺陷跟踪服务。在功能上、实用性上足以满足中小型项目的管理及跟踪</a:t>
            </a:r>
            <a:endParaRPr lang="en-US" altLang="zh-CN" sz="2400" i="0" dirty="0"/>
          </a:p>
          <a:p>
            <a:endParaRPr lang="en-US" altLang="zh-CN" dirty="0"/>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测试与调试</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712519"/>
            <a:ext cx="10669979" cy="5630092"/>
          </a:xfrm>
        </p:spPr>
        <p:txBody>
          <a:bodyPr>
            <a:normAutofit lnSpcReduction="10000"/>
          </a:bodyPr>
          <a:lstStyle/>
          <a:p>
            <a:r>
              <a:rPr lang="zh-CN" altLang="zh-CN" sz="2800" dirty="0"/>
              <a:t>软件测试是伴随着软件的产生而产生的。</a:t>
            </a:r>
            <a:endParaRPr lang="en-US" altLang="zh-CN" sz="2800" dirty="0"/>
          </a:p>
          <a:p>
            <a:r>
              <a:rPr lang="zh-CN" altLang="zh-CN" sz="2800" dirty="0"/>
              <a:t>早期的软件开发过程中软件规模很小、复杂程度低，软件开发的过程混乱无序、相当随意，测试的含义比较狭窄，开发人员将测试等同于调试，目的是纠正软件中已经知道的故障，常常由开发人员自己完成这部分的工作。对测试的投入极少，测试介入也晚，常常是等到形成代码，产品已经基本完成时才进行测试。</a:t>
            </a:r>
          </a:p>
          <a:p>
            <a:r>
              <a:rPr lang="zh-CN" altLang="zh-CN" sz="2800" dirty="0"/>
              <a:t>事实上，测试和调试是两个不同的概念。</a:t>
            </a:r>
            <a:endParaRPr lang="en-US" altLang="zh-CN" sz="2800" dirty="0"/>
          </a:p>
          <a:p>
            <a:r>
              <a:rPr lang="zh-CN" altLang="zh-CN" sz="2800" dirty="0"/>
              <a:t>执行测试可以发现由于软件缺陷引起的失效。而调试是发现、分析和修复这些缺陷的开发活动。随后的确认测试检查修复活动是否解决了缺陷。</a:t>
            </a:r>
            <a:endParaRPr lang="en-US" altLang="zh-CN" sz="2800" dirty="0"/>
          </a:p>
          <a:p>
            <a:r>
              <a:rPr lang="zh-CN" altLang="zh-CN" sz="2800" dirty="0"/>
              <a:t>有的时候，测试人员负责开始及最终的确认测试，而开发人员则负责调试及相关的组件测试。然而，在敏捷开发和其他的一些软件生命开发周期中，测试人员也可能会参与调试和组件测试。</a:t>
            </a:r>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571500"/>
          </a:xfrm>
        </p:spPr>
        <p:txBody>
          <a:bodyPr>
            <a:noAutofit/>
          </a:bodyPr>
          <a:lstStyle/>
          <a:p>
            <a:r>
              <a:rPr lang="zh-CN" altLang="en-US" b="1" dirty="0"/>
              <a:t>测</a:t>
            </a:r>
            <a:r>
              <a:rPr lang="zh-CN" altLang="zh-CN" b="1" dirty="0"/>
              <a:t>试与调试比较</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510954725"/>
              </p:ext>
            </p:extLst>
          </p:nvPr>
        </p:nvGraphicFramePr>
        <p:xfrm>
          <a:off x="1104405" y="1567543"/>
          <a:ext cx="10984674" cy="4928261"/>
        </p:xfrm>
        <a:graphic>
          <a:graphicData uri="http://schemas.openxmlformats.org/drawingml/2006/table">
            <a:tbl>
              <a:tblPr firstRow="1" firstCol="1" bandRow="1">
                <a:tableStyleId>{5C22544A-7EE6-4342-B048-85BDC9FD1C3A}</a:tableStyleId>
              </a:tblPr>
              <a:tblGrid>
                <a:gridCol w="2674669">
                  <a:extLst>
                    <a:ext uri="{9D8B030D-6E8A-4147-A177-3AD203B41FA5}">
                      <a16:colId xmlns:a16="http://schemas.microsoft.com/office/drawing/2014/main" val="20000"/>
                    </a:ext>
                  </a:extLst>
                </a:gridCol>
                <a:gridCol w="4042197">
                  <a:extLst>
                    <a:ext uri="{9D8B030D-6E8A-4147-A177-3AD203B41FA5}">
                      <a16:colId xmlns:a16="http://schemas.microsoft.com/office/drawing/2014/main" val="20001"/>
                    </a:ext>
                  </a:extLst>
                </a:gridCol>
                <a:gridCol w="4267808">
                  <a:extLst>
                    <a:ext uri="{9D8B030D-6E8A-4147-A177-3AD203B41FA5}">
                      <a16:colId xmlns:a16="http://schemas.microsoft.com/office/drawing/2014/main" val="20002"/>
                    </a:ext>
                  </a:extLst>
                </a:gridCol>
              </a:tblGrid>
              <a:tr h="735085">
                <a:tc>
                  <a:txBody>
                    <a:bodyPr/>
                    <a:lstStyle/>
                    <a:p>
                      <a:pPr indent="304800" algn="l"/>
                      <a:r>
                        <a:rPr lang="en-US" sz="2800" kern="100">
                          <a:effectLst/>
                        </a:rPr>
                        <a:t>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800" kern="100" dirty="0">
                          <a:effectLst/>
                        </a:rPr>
                        <a:t>测试</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800" kern="100">
                          <a:effectLst/>
                        </a:rPr>
                        <a:t>调试</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04966">
                <a:tc>
                  <a:txBody>
                    <a:bodyPr/>
                    <a:lstStyle/>
                    <a:p>
                      <a:pPr algn="just"/>
                      <a:r>
                        <a:rPr lang="zh-CN" sz="2800" kern="100">
                          <a:effectLst/>
                        </a:rPr>
                        <a:t>目的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dirty="0">
                          <a:effectLst/>
                        </a:rPr>
                        <a:t>证明程序存在缺陷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dirty="0">
                          <a:effectLst/>
                        </a:rPr>
                        <a:t>定位并解决程序缺陷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60142">
                <a:tc>
                  <a:txBody>
                    <a:bodyPr/>
                    <a:lstStyle/>
                    <a:p>
                      <a:pPr algn="just"/>
                      <a:r>
                        <a:rPr lang="zh-CN" sz="2800" kern="100" dirty="0">
                          <a:effectLst/>
                        </a:rPr>
                        <a:t>条件与结果</a:t>
                      </a:r>
                    </a:p>
                    <a:p>
                      <a:pPr algn="just"/>
                      <a:r>
                        <a:rPr lang="zh-CN" sz="2800" kern="100" dirty="0">
                          <a:effectLst/>
                        </a:rPr>
                        <a:t>是否已知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dirty="0">
                          <a:effectLst/>
                        </a:rPr>
                        <a:t>条件和预期结果已知，实际结果未知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内部条件未知，结果未知</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29936">
                <a:tc>
                  <a:txBody>
                    <a:bodyPr/>
                    <a:lstStyle/>
                    <a:p>
                      <a:pPr algn="just"/>
                      <a:r>
                        <a:rPr lang="zh-CN" sz="2800" kern="100">
                          <a:effectLst/>
                        </a:rPr>
                        <a:t>有无计划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有计划，设计测试用例</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无计划，不受时间约束</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68059">
                <a:tc>
                  <a:txBody>
                    <a:bodyPr/>
                    <a:lstStyle/>
                    <a:p>
                      <a:pPr algn="just"/>
                      <a:r>
                        <a:rPr lang="zh-CN" sz="2800" kern="100">
                          <a:effectLst/>
                        </a:rPr>
                        <a:t>执行有无规程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执行有规程</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执行往往靠灵感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30073">
                <a:tc>
                  <a:txBody>
                    <a:bodyPr/>
                    <a:lstStyle/>
                    <a:p>
                      <a:pPr algn="just"/>
                      <a:r>
                        <a:rPr lang="zh-CN" sz="2800" kern="100">
                          <a:effectLst/>
                        </a:rPr>
                        <a:t>执行主体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测试人员执行</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dirty="0">
                          <a:effectLst/>
                        </a:rPr>
                        <a:t>开发人员执行</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65166"/>
            <a:ext cx="9601200" cy="571500"/>
          </a:xfrm>
        </p:spPr>
        <p:txBody>
          <a:bodyPr>
            <a:noAutofit/>
          </a:bodyPr>
          <a:lstStyle/>
          <a:p>
            <a:r>
              <a:rPr kumimoji="1" lang="zh-CN" altLang="en-US" sz="4800" b="1" dirty="0"/>
              <a:t>测试的特点</a:t>
            </a:r>
          </a:p>
        </p:txBody>
      </p:sp>
      <p:sp>
        <p:nvSpPr>
          <p:cNvPr id="3" name="内容占位符 2"/>
          <p:cNvSpPr>
            <a:spLocks noGrp="1"/>
          </p:cNvSpPr>
          <p:nvPr>
            <p:ph idx="1"/>
          </p:nvPr>
        </p:nvSpPr>
        <p:spPr>
          <a:xfrm>
            <a:off x="1033153" y="1282535"/>
            <a:ext cx="11008425" cy="5060076"/>
          </a:xfrm>
        </p:spPr>
        <p:txBody>
          <a:bodyPr>
            <a:normAutofit/>
          </a:bodyPr>
          <a:lstStyle/>
          <a:p>
            <a:r>
              <a:rPr kumimoji="1" lang="zh-CN" altLang="en-US" sz="3200" dirty="0"/>
              <a:t>测试的目的是增强软件人员对软件正常运行的信心，其过程是从无穷的执行域中选择有穷的测试用例集来对程序行为进行动态验证</a:t>
            </a:r>
            <a:endParaRPr kumimoji="1" lang="en-US" altLang="zh-CN" sz="3200" dirty="0"/>
          </a:p>
          <a:p>
            <a:r>
              <a:rPr kumimoji="1" lang="zh-CN" altLang="en-US" sz="3200" dirty="0"/>
              <a:t>测试人员的目标是通过设计测试用例，花费最少的时间和最小的代价，系统地找出不同类型的错误</a:t>
            </a:r>
            <a:endParaRPr kumimoji="1" lang="en-US" altLang="zh-CN" sz="3200" dirty="0"/>
          </a:p>
          <a:p>
            <a:r>
              <a:rPr kumimoji="1" lang="zh-CN" altLang="en-US" sz="3200" dirty="0"/>
              <a:t>测试是通过运行软件以检测将会出现的故障的过程，它提供了一种对质量进行度量的途径。</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72142"/>
            <a:ext cx="9601200" cy="571500"/>
          </a:xfrm>
        </p:spPr>
        <p:txBody>
          <a:bodyPr>
            <a:noAutofit/>
          </a:bodyPr>
          <a:lstStyle/>
          <a:p>
            <a:r>
              <a:rPr kumimoji="1" lang="zh-CN" altLang="en-US" b="1" dirty="0"/>
              <a:t>调试的特点</a:t>
            </a:r>
          </a:p>
        </p:txBody>
      </p:sp>
      <p:sp>
        <p:nvSpPr>
          <p:cNvPr id="3" name="内容占位符 2"/>
          <p:cNvSpPr>
            <a:spLocks noGrp="1"/>
          </p:cNvSpPr>
          <p:nvPr>
            <p:ph idx="1"/>
          </p:nvPr>
        </p:nvSpPr>
        <p:spPr>
          <a:xfrm>
            <a:off x="1163782" y="1294410"/>
            <a:ext cx="11028218" cy="5450773"/>
          </a:xfrm>
        </p:spPr>
        <p:txBody>
          <a:bodyPr/>
          <a:lstStyle/>
          <a:p>
            <a:r>
              <a:rPr kumimoji="1" lang="zh-CN" altLang="en-US" sz="2800" dirty="0"/>
              <a:t>成功地测试后需要调试。调试是在测试发现一个错误后消除错误的过程</a:t>
            </a:r>
            <a:endParaRPr kumimoji="1" lang="en-US" altLang="zh-CN" sz="2800" dirty="0"/>
          </a:p>
          <a:p>
            <a:r>
              <a:rPr kumimoji="1" lang="zh-CN" altLang="en-US" sz="2800" dirty="0"/>
              <a:t>调试过程从执行一个测试用例开始，直到得到执行结果并发生了预期结果和实际结果不一致的情况。调试过程试图找到症状的原因，从而能够改正错误</a:t>
            </a:r>
            <a:endParaRPr kumimoji="1" lang="en-US" altLang="zh-CN" sz="2800" dirty="0"/>
          </a:p>
          <a:p>
            <a:r>
              <a:rPr kumimoji="1" lang="zh-CN" altLang="en-US" sz="2800" dirty="0"/>
              <a:t>调试过程有两种结果：</a:t>
            </a:r>
            <a:endParaRPr kumimoji="1" lang="en-US" altLang="zh-CN" sz="2800" dirty="0"/>
          </a:p>
          <a:p>
            <a:pPr lvl="1"/>
            <a:r>
              <a:rPr kumimoji="1" lang="zh-CN" altLang="en-US" sz="2800" i="0" dirty="0"/>
              <a:t>发现问题的原因并将其改正</a:t>
            </a:r>
            <a:endParaRPr kumimoji="1" lang="en-US" altLang="zh-CN" sz="2800" i="0" dirty="0"/>
          </a:p>
          <a:p>
            <a:pPr lvl="1"/>
            <a:r>
              <a:rPr kumimoji="1" lang="zh-CN" altLang="en-US" sz="2800" i="0" dirty="0"/>
              <a:t>未能发现问题的原因</a:t>
            </a:r>
            <a:endParaRPr kumimoji="1" lang="en-US" altLang="zh-CN" sz="2800" i="0" dirty="0"/>
          </a:p>
          <a:p>
            <a:pPr lvl="2"/>
            <a:r>
              <a:rPr kumimoji="1" lang="zh-CN" altLang="en-US" sz="2800" dirty="0"/>
              <a:t>调试人员应假设一个错误原因，设计测试用例帮助验证此假设，并重复此过程直至最后改正错误</a:t>
            </a:r>
            <a:endParaRPr kumimoji="1" lang="en-US" altLang="zh-CN" sz="2800" dirty="0"/>
          </a:p>
          <a:p>
            <a:endParaRPr kumimoji="1"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zh-CN" altLang="en-US" b="1" dirty="0"/>
              <a:t>调试的生命周期</a:t>
            </a:r>
          </a:p>
        </p:txBody>
      </p:sp>
      <p:pic>
        <p:nvPicPr>
          <p:cNvPr id="4" name="内容占位符 3"/>
          <p:cNvPicPr>
            <a:picLocks noGrp="1" noChangeAspect="1"/>
          </p:cNvPicPr>
          <p:nvPr>
            <p:ph idx="1"/>
          </p:nvPr>
        </p:nvPicPr>
        <p:blipFill>
          <a:blip r:embed="rId2"/>
          <a:stretch>
            <a:fillRect/>
          </a:stretch>
        </p:blipFill>
        <p:spPr>
          <a:xfrm>
            <a:off x="1371600" y="1568499"/>
            <a:ext cx="9601200" cy="45433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9392" y="801585"/>
            <a:ext cx="11360727" cy="6056415"/>
          </a:xfrm>
        </p:spPr>
        <p:txBody>
          <a:bodyPr>
            <a:normAutofit fontScale="70000" lnSpcReduction="20000"/>
          </a:bodyPr>
          <a:lstStyle/>
          <a:p>
            <a:pPr lvl="0"/>
            <a:r>
              <a:rPr lang="zh-CN" altLang="zh-CN" sz="3600" b="1" dirty="0"/>
              <a:t>可维护性</a:t>
            </a:r>
            <a:r>
              <a:rPr lang="en-US" altLang="zh-CN" sz="3600" dirty="0"/>
              <a:t>: </a:t>
            </a:r>
            <a:r>
              <a:rPr lang="zh-CN" altLang="zh-CN" sz="3600" dirty="0"/>
              <a:t>表示可以修改产品或系统使其改进或使其适应环境变化和要求的有效性和效率。由以下子特征组成：</a:t>
            </a:r>
          </a:p>
          <a:p>
            <a:pPr lvl="1"/>
            <a:r>
              <a:rPr lang="zh-CN" altLang="zh-CN" sz="3600" i="0" dirty="0"/>
              <a:t>模块化：系统或计算机程序由离散组件组成的程度，以便对一个组件的更改对其他组件的影响最小。</a:t>
            </a:r>
          </a:p>
          <a:p>
            <a:pPr lvl="1"/>
            <a:r>
              <a:rPr lang="zh-CN" altLang="zh-CN" sz="3600" i="0" dirty="0"/>
              <a:t>可重用性：资产可以在多个系统中使用或构建其他资产的程度。</a:t>
            </a:r>
          </a:p>
          <a:p>
            <a:pPr lvl="1"/>
            <a:r>
              <a:rPr lang="zh-CN" altLang="zh-CN" sz="3600" i="0" dirty="0"/>
              <a:t>易分析性：可用于评估一个或多个部件的预期变更对产品或系统的影响，或诊断产品的缺陷或故障原因，或识别要修改的部件有效程度和效率。</a:t>
            </a:r>
          </a:p>
          <a:p>
            <a:pPr lvl="1"/>
            <a:r>
              <a:rPr lang="zh-CN" altLang="zh-CN" sz="3600" i="0" dirty="0"/>
              <a:t>易修改性：在不引入缺陷或降低现有产品质量的情况下，可以有效和高效地修改产品或系统的程度。</a:t>
            </a:r>
          </a:p>
          <a:p>
            <a:pPr lvl="1"/>
            <a:r>
              <a:rPr lang="zh-CN" altLang="zh-CN" sz="3600" i="0" dirty="0"/>
              <a:t>易测试性：可以为系统、产品或组件建立测试标准的有效性和效率程度，以确定是否已满足这些标准。</a:t>
            </a:r>
          </a:p>
          <a:p>
            <a:pPr lvl="0"/>
            <a:r>
              <a:rPr lang="zh-CN" altLang="zh-CN" sz="3600" b="1" dirty="0"/>
              <a:t>可移植性</a:t>
            </a:r>
            <a:r>
              <a:rPr lang="en-US" altLang="zh-CN" sz="3600" dirty="0"/>
              <a:t>: </a:t>
            </a:r>
            <a:r>
              <a:rPr lang="zh-CN" altLang="zh-CN" sz="3600" dirty="0"/>
              <a:t>系统、产品或组件可以从一个硬件、软件或其他操作或使用环境转移到另一个的有效程度和效率。由以下子特征组成：</a:t>
            </a:r>
          </a:p>
          <a:p>
            <a:pPr lvl="1"/>
            <a:r>
              <a:rPr lang="zh-CN" altLang="zh-CN" sz="3600" i="0" dirty="0"/>
              <a:t>适应性：产品或系统可以有效和高效地适应不同或不断发展的硬件、软件或其他操作或使用环境的程度。</a:t>
            </a:r>
          </a:p>
          <a:p>
            <a:pPr lvl="1"/>
            <a:r>
              <a:rPr lang="zh-CN" altLang="zh-CN" sz="3600" i="0" dirty="0"/>
              <a:t>可安装性：在指定环境中成功安装和</a:t>
            </a:r>
            <a:r>
              <a:rPr lang="en-US" altLang="zh-CN" sz="3600" i="0" dirty="0"/>
              <a:t>/</a:t>
            </a:r>
            <a:r>
              <a:rPr lang="zh-CN" altLang="zh-CN" sz="3600" i="0" dirty="0"/>
              <a:t>或卸载产品或系统的有效性和效率。</a:t>
            </a:r>
          </a:p>
          <a:p>
            <a:pPr lvl="1"/>
            <a:r>
              <a:rPr lang="zh-CN" altLang="zh-CN" sz="3600" i="0" dirty="0"/>
              <a:t>可替换性：产品在同一环境中为同一目的替换另一个指定软件产品的程度。</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571500"/>
          </a:xfrm>
        </p:spPr>
        <p:txBody>
          <a:bodyPr>
            <a:normAutofit fontScale="90000"/>
          </a:bodyPr>
          <a:lstStyle/>
          <a:p>
            <a:r>
              <a:rPr lang="zh-CN" altLang="zh-CN" b="1" dirty="0"/>
              <a:t>软件产品质量模型</a:t>
            </a:r>
            <a:r>
              <a:rPr lang="en-US" altLang="zh-CN" b="1" dirty="0"/>
              <a:t>(</a:t>
            </a:r>
            <a:r>
              <a:rPr lang="zh-CN" altLang="en-US" b="1" dirty="0"/>
              <a:t>小结）</a:t>
            </a:r>
          </a:p>
        </p:txBody>
      </p:sp>
      <p:sp>
        <p:nvSpPr>
          <p:cNvPr id="5" name="内容占位符 4"/>
          <p:cNvSpPr>
            <a:spLocks noGrp="1"/>
          </p:cNvSpPr>
          <p:nvPr>
            <p:ph idx="1"/>
          </p:nvPr>
        </p:nvSpPr>
        <p:spPr>
          <a:xfrm>
            <a:off x="1371600" y="1338349"/>
            <a:ext cx="10820400" cy="5004262"/>
          </a:xfrm>
        </p:spPr>
        <p:txBody>
          <a:bodyPr/>
          <a:lstStyle/>
          <a:p>
            <a:pPr lvl="0"/>
            <a:r>
              <a:rPr lang="zh-CN" altLang="zh-CN" sz="3200" dirty="0"/>
              <a:t>每个质量特性都有依从性的子特性，在某些安全关键或受控环境下，每个质量特性可能需要遵守特定的标准和法规。</a:t>
            </a:r>
            <a:endParaRPr lang="en-US" altLang="zh-CN" sz="3200" dirty="0"/>
          </a:p>
          <a:p>
            <a:pPr lvl="0"/>
            <a:r>
              <a:rPr lang="zh-CN" altLang="zh-CN" sz="3200" dirty="0"/>
              <a:t>如果软件质量保证人员和测试人员工作在一个受依从性需求影响的环境中，理解这些需求及确保测试和测试文档满足依从性需求是很重要的。</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571500"/>
          </a:xfrm>
        </p:spPr>
        <p:txBody>
          <a:bodyPr>
            <a:normAutofit fontScale="90000"/>
          </a:bodyPr>
          <a:lstStyle/>
          <a:p>
            <a:r>
              <a:rPr lang="zh-CN" altLang="zh-CN" b="1" dirty="0"/>
              <a:t>软件质量评价体系</a:t>
            </a:r>
            <a:br>
              <a:rPr lang="en-US" altLang="zh-CN" dirty="0"/>
            </a:br>
            <a:endParaRPr lang="zh-CN" altLang="en-US" dirty="0"/>
          </a:p>
        </p:txBody>
      </p:sp>
      <p:sp>
        <p:nvSpPr>
          <p:cNvPr id="3" name="内容占位符 2"/>
          <p:cNvSpPr>
            <a:spLocks noGrp="1"/>
          </p:cNvSpPr>
          <p:nvPr>
            <p:ph idx="1"/>
          </p:nvPr>
        </p:nvSpPr>
        <p:spPr>
          <a:xfrm>
            <a:off x="1130300" y="1389149"/>
            <a:ext cx="10820400" cy="5392651"/>
          </a:xfrm>
        </p:spPr>
        <p:txBody>
          <a:bodyPr>
            <a:normAutofit fontScale="92500"/>
          </a:bodyPr>
          <a:lstStyle/>
          <a:p>
            <a:r>
              <a:rPr lang="zh-CN" altLang="zh-CN" sz="2800" dirty="0"/>
              <a:t>用户说某软件好用，功能全、结构合理、层次分明。这些表述很含糊，用来评价软件质量不够确切，不能作为企业选购软件的依据。</a:t>
            </a:r>
            <a:endParaRPr lang="en-US" altLang="zh-CN" sz="2800" dirty="0"/>
          </a:p>
          <a:p>
            <a:r>
              <a:rPr lang="zh-CN" altLang="zh-CN" sz="2800" dirty="0"/>
              <a:t>开发单位按照</a:t>
            </a:r>
            <a:r>
              <a:rPr lang="zh-CN" altLang="en-US" sz="2800" dirty="0"/>
              <a:t>用户</a:t>
            </a:r>
            <a:r>
              <a:rPr lang="zh-CN" altLang="zh-CN" sz="2800" dirty="0"/>
              <a:t>的需求，开发一个应用软件系统，按期完成并移交使用，系统正确执行用户规定的功能，仅仅满足这些</a:t>
            </a:r>
            <a:r>
              <a:rPr lang="zh-CN" altLang="en-US" sz="2800" dirty="0"/>
              <a:t>还</a:t>
            </a:r>
            <a:r>
              <a:rPr lang="zh-CN" altLang="zh-CN" sz="2800" dirty="0"/>
              <a:t>远远不够。</a:t>
            </a:r>
            <a:endParaRPr lang="en-US" altLang="zh-CN" sz="2800" dirty="0"/>
          </a:p>
          <a:p>
            <a:r>
              <a:rPr lang="zh-CN" altLang="zh-CN" sz="2800" dirty="0"/>
              <a:t>为此，有必要</a:t>
            </a:r>
            <a:r>
              <a:rPr lang="zh-CN" altLang="en-US" sz="2800" dirty="0"/>
              <a:t>引入</a:t>
            </a:r>
            <a:r>
              <a:rPr lang="zh-CN" altLang="zh-CN" sz="2800" dirty="0"/>
              <a:t>软件的质量评价体系。</a:t>
            </a:r>
            <a:endParaRPr lang="en-US" altLang="zh-CN" sz="2800" dirty="0"/>
          </a:p>
          <a:p>
            <a:r>
              <a:rPr lang="zh-CN" altLang="zh-CN" sz="2800" dirty="0"/>
              <a:t>美国的</a:t>
            </a:r>
            <a:r>
              <a:rPr lang="en-US" altLang="zh-CN" sz="2800" dirty="0"/>
              <a:t>B. W. Boehm</a:t>
            </a:r>
            <a:r>
              <a:rPr lang="zh-CN" altLang="zh-CN" sz="2800" dirty="0"/>
              <a:t>和</a:t>
            </a:r>
            <a:r>
              <a:rPr lang="en-US" altLang="zh-CN" sz="2800" dirty="0"/>
              <a:t>R. Brown</a:t>
            </a:r>
            <a:r>
              <a:rPr lang="zh-CN" altLang="zh-CN" sz="2800" dirty="0"/>
              <a:t>提出了三层次的评价度量模型：软件质量要素、准则、度量。</a:t>
            </a:r>
            <a:endParaRPr lang="en-US" altLang="zh-CN" sz="2800" dirty="0"/>
          </a:p>
          <a:p>
            <a:r>
              <a:rPr lang="zh-CN" altLang="zh-CN" sz="2800" dirty="0"/>
              <a:t>随后</a:t>
            </a:r>
            <a:r>
              <a:rPr lang="en-US" altLang="zh-CN" sz="2800" dirty="0"/>
              <a:t>G. </a:t>
            </a:r>
            <a:r>
              <a:rPr lang="en-US" altLang="zh-CN" sz="2800" dirty="0" err="1"/>
              <a:t>Mruine</a:t>
            </a:r>
            <a:r>
              <a:rPr lang="zh-CN" altLang="zh-CN" sz="2800" dirty="0"/>
              <a:t>提出了自己的软件质量度量（</a:t>
            </a:r>
            <a:r>
              <a:rPr lang="en-US" altLang="zh-CN" sz="2800" dirty="0"/>
              <a:t>Software Quality Measurement</a:t>
            </a:r>
            <a:r>
              <a:rPr lang="zh-CN" altLang="zh-CN" sz="2800" dirty="0"/>
              <a:t>，</a:t>
            </a:r>
            <a:r>
              <a:rPr lang="en-US" altLang="zh-CN" sz="2800" dirty="0"/>
              <a:t> SQM</a:t>
            </a:r>
            <a:r>
              <a:rPr lang="zh-CN" altLang="zh-CN" sz="2800" dirty="0"/>
              <a:t>）技术</a:t>
            </a:r>
            <a:r>
              <a:rPr lang="zh-CN" altLang="en-US" sz="2800" dirty="0"/>
              <a:t>。</a:t>
            </a:r>
            <a:endParaRPr lang="en-US" altLang="zh-CN" sz="2800" dirty="0"/>
          </a:p>
          <a:p>
            <a:r>
              <a:rPr lang="zh-CN" altLang="zh-CN" sz="2800" dirty="0"/>
              <a:t>波音公司</a:t>
            </a:r>
            <a:r>
              <a:rPr lang="zh-CN" altLang="en-US" sz="2800" dirty="0"/>
              <a:t>和</a:t>
            </a:r>
            <a:r>
              <a:rPr lang="en-US" altLang="zh-CN" sz="2800" dirty="0"/>
              <a:t>NEC</a:t>
            </a:r>
            <a:r>
              <a:rPr lang="zh-CN" altLang="zh-CN" sz="2800" dirty="0"/>
              <a:t>公司在软件开发过程中采用了</a:t>
            </a:r>
            <a:r>
              <a:rPr lang="en-US" altLang="zh-CN" sz="2800" dirty="0"/>
              <a:t>SQM</a:t>
            </a:r>
            <a:r>
              <a:rPr lang="zh-CN" altLang="zh-CN" sz="2800" dirty="0"/>
              <a:t>技术，在成本控制和进度安排方面取得了良好的效果。</a:t>
            </a:r>
            <a:endParaRPr lang="zh-CN" altLang="en-US" sz="2800" dirty="0"/>
          </a:p>
          <a:p>
            <a:endParaRPr lang="zh-CN"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71600" y="622300"/>
            <a:ext cx="6019800" cy="571500"/>
          </a:xfrm>
        </p:spPr>
        <p:txBody>
          <a:bodyPr>
            <a:noAutofit/>
          </a:bodyPr>
          <a:lstStyle/>
          <a:p>
            <a:r>
              <a:rPr lang="zh-CN" altLang="zh-CN" b="1" dirty="0"/>
              <a:t>三层次的评价度量模型</a:t>
            </a:r>
            <a:endParaRPr lang="zh-CN" altLang="en-US" b="1" dirty="0"/>
          </a:p>
        </p:txBody>
      </p:sp>
      <p:sp>
        <p:nvSpPr>
          <p:cNvPr id="3" name="内容占位符 2"/>
          <p:cNvSpPr>
            <a:spLocks noGrp="1"/>
          </p:cNvSpPr>
          <p:nvPr>
            <p:ph idx="1"/>
          </p:nvPr>
        </p:nvSpPr>
        <p:spPr>
          <a:xfrm>
            <a:off x="1371600" y="1338349"/>
            <a:ext cx="10820400" cy="5004262"/>
          </a:xfrm>
        </p:spPr>
        <p:txBody>
          <a:bodyPr/>
          <a:lstStyle/>
          <a:p>
            <a:r>
              <a:rPr lang="zh-CN" altLang="zh-CN" sz="3200" b="1" dirty="0"/>
              <a:t>第一层</a:t>
            </a:r>
            <a:r>
              <a:rPr lang="zh-CN" altLang="zh-CN" sz="3200" dirty="0"/>
              <a:t>是软件质量要素，软件质量可分解成八个要素。</a:t>
            </a:r>
          </a:p>
          <a:p>
            <a:r>
              <a:rPr lang="zh-CN" altLang="zh-CN" sz="3200" b="1" dirty="0"/>
              <a:t>第二层</a:t>
            </a:r>
            <a:r>
              <a:rPr lang="zh-CN" altLang="zh-CN" sz="3200" dirty="0"/>
              <a:t>是评价准则，包括精确性</a:t>
            </a:r>
            <a:r>
              <a:rPr lang="zh-CN" altLang="en-US" sz="3200" dirty="0"/>
              <a:t>、</a:t>
            </a:r>
            <a:r>
              <a:rPr lang="zh-CN" altLang="zh-CN" sz="3200" dirty="0"/>
              <a:t>健壮性</a:t>
            </a:r>
            <a:r>
              <a:rPr lang="zh-CN" altLang="en-US" sz="3200" dirty="0"/>
              <a:t>、</a:t>
            </a:r>
            <a:r>
              <a:rPr lang="zh-CN" altLang="zh-CN" sz="3200" dirty="0"/>
              <a:t>安全性</a:t>
            </a:r>
            <a:r>
              <a:rPr lang="zh-CN" altLang="en-US" sz="3200" dirty="0"/>
              <a:t>、</a:t>
            </a:r>
            <a:r>
              <a:rPr lang="zh-CN" altLang="zh-CN" sz="3200" dirty="0"/>
              <a:t>可操作性、培训性、完备性、一致性、可追踪性、可见性、结构性、产品文件完备性</a:t>
            </a:r>
            <a:r>
              <a:rPr lang="zh-CN" altLang="en-US" sz="3200" dirty="0"/>
              <a:t>等</a:t>
            </a:r>
            <a:r>
              <a:rPr lang="zh-CN" altLang="zh-CN" sz="3200" dirty="0"/>
              <a:t>。</a:t>
            </a:r>
          </a:p>
          <a:p>
            <a:r>
              <a:rPr lang="zh-CN" altLang="zh-CN" sz="3200" b="1" dirty="0"/>
              <a:t>第三层</a:t>
            </a:r>
            <a:r>
              <a:rPr lang="zh-CN" altLang="zh-CN" sz="3200" dirty="0"/>
              <a:t>是度量：根据软件的需求分析、概要设计、详细设计、实现、组装测试、确认测试和维护与使用七个阶段，制定了针对每个阶段的问卷表，实现软件开发过程的质量控制。</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软件测试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软件测试的定义</a:t>
            </a:r>
          </a:p>
        </p:txBody>
      </p:sp>
      <p:sp>
        <p:nvSpPr>
          <p:cNvPr id="3" name="内容占位符 2"/>
          <p:cNvSpPr>
            <a:spLocks noGrp="1"/>
          </p:cNvSpPr>
          <p:nvPr>
            <p:ph idx="1"/>
          </p:nvPr>
        </p:nvSpPr>
        <p:spPr>
          <a:xfrm>
            <a:off x="1007423" y="1315192"/>
            <a:ext cx="11010405" cy="3838699"/>
          </a:xfrm>
        </p:spPr>
        <p:txBody>
          <a:bodyPr>
            <a:noAutofit/>
          </a:bodyPr>
          <a:lstStyle/>
          <a:p>
            <a:r>
              <a:rPr lang="zh-CN" altLang="en-US" sz="2800" dirty="0"/>
              <a:t>软件测试是由“验证</a:t>
            </a:r>
            <a:r>
              <a:rPr lang="en-US" altLang="zh-CN" sz="2800" dirty="0"/>
              <a:t>Verification</a:t>
            </a:r>
            <a:r>
              <a:rPr lang="zh-CN" altLang="en-US" sz="2800" dirty="0"/>
              <a:t>”和“有效性确认</a:t>
            </a:r>
            <a:r>
              <a:rPr lang="en-US" altLang="zh-CN" sz="2800" dirty="0"/>
              <a:t>Validation</a:t>
            </a:r>
            <a:r>
              <a:rPr lang="zh-CN" altLang="en-US" sz="2800" dirty="0"/>
              <a:t>”活动构成的整体</a:t>
            </a:r>
          </a:p>
          <a:p>
            <a:pPr lvl="1"/>
            <a:r>
              <a:rPr lang="en-US" altLang="zh-CN" sz="2800" b="1" i="0" dirty="0"/>
              <a:t>“</a:t>
            </a:r>
            <a:r>
              <a:rPr lang="zh-CN" altLang="zh-CN" sz="2800" b="1" i="0" dirty="0"/>
              <a:t>验证</a:t>
            </a:r>
            <a:r>
              <a:rPr lang="en-US" altLang="zh-CN" sz="2800" b="1" i="0" dirty="0"/>
              <a:t>”</a:t>
            </a:r>
            <a:r>
              <a:rPr lang="zh-CN" altLang="zh-CN" sz="2800" i="0" dirty="0"/>
              <a:t>是检验软件是否已正确地实现了产品规格书所定义的系统功能和特性</a:t>
            </a:r>
            <a:endParaRPr lang="en-US" altLang="zh-CN" sz="2800" i="0" dirty="0"/>
          </a:p>
          <a:p>
            <a:pPr lvl="1"/>
            <a:r>
              <a:rPr lang="en-US" altLang="zh-CN" sz="2800" b="1" i="0" dirty="0"/>
              <a:t>“</a:t>
            </a:r>
            <a:r>
              <a:rPr lang="zh-CN" altLang="zh-CN" sz="2800" b="1" i="0" dirty="0"/>
              <a:t>有效性确认</a:t>
            </a:r>
            <a:r>
              <a:rPr lang="en-US" altLang="zh-CN" sz="2800" b="1" i="0" dirty="0"/>
              <a:t>”</a:t>
            </a:r>
            <a:r>
              <a:rPr lang="zh-CN" altLang="zh-CN" sz="2800" i="0" dirty="0"/>
              <a:t>是确认所开发的软件是否满足用户真正需求的活动。</a:t>
            </a:r>
            <a:endParaRPr lang="zh-CN" altLang="en-US" sz="2800" i="0" dirty="0"/>
          </a:p>
          <a:p>
            <a:pPr marL="0" indent="0">
              <a:buNone/>
            </a:pPr>
            <a:endParaRPr lang="en-US" altLang="zh-CN" sz="2800" dirty="0"/>
          </a:p>
          <a:p>
            <a:r>
              <a:rPr lang="zh-CN" altLang="en-US" sz="2800" dirty="0"/>
              <a:t>软件测试是用以评价一个程序或系统的特性或能力并确定是否达到预期结果的一系列活动，是对软件质量的度量</a:t>
            </a:r>
            <a:endParaRPr lang="en-US" altLang="zh-CN" sz="2800" dirty="0"/>
          </a:p>
          <a:p>
            <a:pPr marL="0" indent="0">
              <a:buNone/>
            </a:pP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337" y="926869"/>
            <a:ext cx="10681855" cy="5004262"/>
          </a:xfrm>
        </p:spPr>
        <p:txBody>
          <a:bodyPr>
            <a:normAutofit/>
          </a:bodyPr>
          <a:lstStyle/>
          <a:p>
            <a:r>
              <a:rPr lang="en-US" altLang="zh-CN" sz="3600" dirty="0"/>
              <a:t>IEEE</a:t>
            </a:r>
            <a:r>
              <a:rPr lang="zh-CN" altLang="zh-CN" sz="3600" dirty="0"/>
              <a:t>的软件工程术语中给</a:t>
            </a:r>
            <a:r>
              <a:rPr lang="zh-CN" altLang="zh-CN" sz="3600" b="1" dirty="0"/>
              <a:t>软件测试下的定义</a:t>
            </a:r>
            <a:r>
              <a:rPr lang="zh-CN" altLang="zh-CN" sz="3600" dirty="0"/>
              <a:t>：使用人工或自动的手段来运行或测定某个软件系统的过程，其目的在于检验它是否满足规定的需求或弄清预期结果与实际结果之间的差别。</a:t>
            </a:r>
            <a:endParaRPr lang="en-US" altLang="zh-CN" sz="3600" dirty="0"/>
          </a:p>
          <a:p>
            <a:r>
              <a:rPr lang="en-US" altLang="zh-CN" sz="3600" dirty="0"/>
              <a:t>IEEE</a:t>
            </a:r>
            <a:r>
              <a:rPr lang="zh-CN" altLang="zh-CN" sz="3600" dirty="0"/>
              <a:t>颁布的</a:t>
            </a:r>
            <a:r>
              <a:rPr lang="zh-CN" altLang="zh-CN" sz="3600" b="1" dirty="0"/>
              <a:t>软件测试的目的</a:t>
            </a:r>
            <a:r>
              <a:rPr lang="en-US" altLang="zh-CN" sz="3600" dirty="0"/>
              <a:t>: </a:t>
            </a:r>
            <a:r>
              <a:rPr lang="zh-CN" altLang="zh-CN" sz="3600" dirty="0"/>
              <a:t>为了检验软件系统是否满足需求。它再也不是一个一次性的开发后期的活动，而是与整个开发流程融合成一体。软件测试已成为一个专业，需要运用专门的方法和手段，需要专门人才和专家来承担。</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软件测试的对象</a:t>
            </a:r>
          </a:p>
        </p:txBody>
      </p:sp>
      <p:sp>
        <p:nvSpPr>
          <p:cNvPr id="7" name="内容占位符 6"/>
          <p:cNvSpPr>
            <a:spLocks noGrp="1"/>
          </p:cNvSpPr>
          <p:nvPr>
            <p:ph idx="1"/>
          </p:nvPr>
        </p:nvSpPr>
        <p:spPr>
          <a:xfrm>
            <a:off x="1371600" y="1338349"/>
            <a:ext cx="10729356" cy="5004262"/>
          </a:xfrm>
        </p:spPr>
        <p:txBody>
          <a:bodyPr/>
          <a:lstStyle/>
          <a:p>
            <a:r>
              <a:rPr lang="zh-CN" altLang="en-US" sz="3200" dirty="0"/>
              <a:t>软件测试不等于程序测试</a:t>
            </a:r>
            <a:endParaRPr lang="en-US" altLang="zh-CN" sz="3200" dirty="0"/>
          </a:p>
          <a:p>
            <a:r>
              <a:rPr lang="zh-CN" altLang="en-US" sz="3200" dirty="0"/>
              <a:t>软件测试贯串于软件定义和开发的整个过程。</a:t>
            </a:r>
            <a:endParaRPr lang="en-US" altLang="zh-CN" sz="3200" dirty="0"/>
          </a:p>
          <a:p>
            <a:r>
              <a:rPr lang="zh-CN" altLang="en-US" sz="3200" dirty="0"/>
              <a:t>软件开发过程中所产生的需求规格说明、概要设计规格说明、详细设计规格说明以及源程序都是软件测试的对象。</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软件测试的正面性</a:t>
            </a:r>
          </a:p>
        </p:txBody>
      </p:sp>
      <p:sp>
        <p:nvSpPr>
          <p:cNvPr id="3" name="内容占位符 2"/>
          <p:cNvSpPr>
            <a:spLocks noGrp="1"/>
          </p:cNvSpPr>
          <p:nvPr>
            <p:ph idx="1"/>
          </p:nvPr>
        </p:nvSpPr>
        <p:spPr>
          <a:xfrm>
            <a:off x="938151" y="1540230"/>
            <a:ext cx="11253849" cy="5004262"/>
          </a:xfrm>
        </p:spPr>
        <p:txBody>
          <a:bodyPr/>
          <a:lstStyle/>
          <a:p>
            <a:r>
              <a:rPr lang="en-US" altLang="zh-CN" sz="3200" dirty="0"/>
              <a:t>Bill Hetzel</a:t>
            </a:r>
            <a:r>
              <a:rPr lang="zh-CN" altLang="en-US" sz="3200" dirty="0"/>
              <a:t>博士（正向思维的代表）：</a:t>
            </a:r>
          </a:p>
          <a:p>
            <a:pPr lvl="1"/>
            <a:r>
              <a:rPr lang="zh-CN" altLang="en-US" sz="3200" i="0" dirty="0"/>
              <a:t>软件测试就是为程序能够按预期设想那样运行而建立足够的信心。</a:t>
            </a:r>
          </a:p>
          <a:p>
            <a:pPr lvl="1"/>
            <a:r>
              <a:rPr lang="zh-CN" altLang="en-US" sz="3200" i="0" dirty="0"/>
              <a:t>“软件测试是一系列活动以评价一个程序或系统的特性或能力并确定是否达到预期的结果”</a:t>
            </a:r>
          </a:p>
          <a:p>
            <a:pPr lvl="1"/>
            <a:r>
              <a:rPr lang="zh-CN" altLang="en-US" sz="3200" i="0" dirty="0"/>
              <a:t>测试是为了验证软件是否符合用户需求，即验证软件产品是否能正常工作</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软件质量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软件测试的反面性</a:t>
            </a:r>
          </a:p>
        </p:txBody>
      </p:sp>
      <p:sp>
        <p:nvSpPr>
          <p:cNvPr id="3" name="内容占位符 2"/>
          <p:cNvSpPr>
            <a:spLocks noGrp="1"/>
          </p:cNvSpPr>
          <p:nvPr>
            <p:ph idx="1"/>
          </p:nvPr>
        </p:nvSpPr>
        <p:spPr>
          <a:xfrm>
            <a:off x="1074715" y="1647107"/>
            <a:ext cx="10705605" cy="5004262"/>
          </a:xfrm>
        </p:spPr>
        <p:txBody>
          <a:bodyPr/>
          <a:lstStyle/>
          <a:p>
            <a:r>
              <a:rPr lang="en-US" altLang="zh-CN" sz="3200" dirty="0" err="1"/>
              <a:t>Glenford</a:t>
            </a:r>
            <a:r>
              <a:rPr lang="en-US" altLang="zh-CN" sz="3200" dirty="0"/>
              <a:t> J. Myers </a:t>
            </a:r>
            <a:r>
              <a:rPr lang="zh-CN" altLang="en-US" sz="3200" dirty="0"/>
              <a:t>（反向思维的代表）：</a:t>
            </a:r>
          </a:p>
          <a:p>
            <a:pPr lvl="1"/>
            <a:r>
              <a:rPr lang="zh-CN" altLang="en-US" sz="3200" i="0" dirty="0"/>
              <a:t>测试是为了证明程序有错，而不是证明程序无错误</a:t>
            </a:r>
          </a:p>
          <a:p>
            <a:pPr lvl="1"/>
            <a:r>
              <a:rPr lang="zh-CN" altLang="en-US" sz="3200" i="0" dirty="0"/>
              <a:t>一个好的测试用例是在于它能发现至今未发现的错误 </a:t>
            </a:r>
          </a:p>
          <a:p>
            <a:pPr lvl="1"/>
            <a:r>
              <a:rPr lang="zh-CN" altLang="en-US" sz="3200" i="0" dirty="0"/>
              <a:t>  一个成功的测试是发现了至今未发现的错误的测试</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软件测试的两面性</a:t>
            </a:r>
          </a:p>
        </p:txBody>
      </p:sp>
      <p:sp>
        <p:nvSpPr>
          <p:cNvPr id="3" name="内容占位符 2"/>
          <p:cNvSpPr>
            <a:spLocks noGrp="1"/>
          </p:cNvSpPr>
          <p:nvPr>
            <p:ph idx="1"/>
          </p:nvPr>
        </p:nvSpPr>
        <p:spPr>
          <a:xfrm>
            <a:off x="1371600" y="1338349"/>
            <a:ext cx="10820400" cy="5004262"/>
          </a:xfrm>
        </p:spPr>
        <p:txBody>
          <a:bodyPr>
            <a:normAutofit/>
          </a:bodyPr>
          <a:lstStyle/>
          <a:p>
            <a:r>
              <a:rPr lang="zh-CN" altLang="en-US" sz="3200" dirty="0"/>
              <a:t>测试可以视为两者的统一，既要尽可能地、快速地发现问题，加快测试的进程，又要对实现的各项功能进行验证，保证测试的完整性和全面性</a:t>
            </a:r>
          </a:p>
        </p:txBody>
      </p:sp>
      <p:grpSp>
        <p:nvGrpSpPr>
          <p:cNvPr id="4" name="Group 4"/>
          <p:cNvGrpSpPr>
            <a:grpSpLocks noChangeAspect="1"/>
          </p:cNvGrpSpPr>
          <p:nvPr/>
        </p:nvGrpSpPr>
        <p:grpSpPr bwMode="auto">
          <a:xfrm>
            <a:off x="771895" y="3019363"/>
            <a:ext cx="10949049" cy="3560589"/>
            <a:chOff x="2076" y="8513"/>
            <a:chExt cx="7018" cy="2174"/>
          </a:xfrm>
        </p:grpSpPr>
        <p:sp>
          <p:nvSpPr>
            <p:cNvPr id="5" name="AutoShape 5"/>
            <p:cNvSpPr>
              <a:spLocks noChangeAspect="1" noChangeArrowheads="1"/>
            </p:cNvSpPr>
            <p:nvPr/>
          </p:nvSpPr>
          <p:spPr bwMode="auto">
            <a:xfrm>
              <a:off x="2076" y="8513"/>
              <a:ext cx="7018" cy="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Rectangle 6"/>
            <p:cNvSpPr>
              <a:spLocks noChangeArrowheads="1"/>
            </p:cNvSpPr>
            <p:nvPr/>
          </p:nvSpPr>
          <p:spPr bwMode="auto">
            <a:xfrm>
              <a:off x="4552" y="8531"/>
              <a:ext cx="1723" cy="951"/>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2000">
                  <a:latin typeface="Verdana" panose="020B0604030504040204" pitchFamily="34" charset="0"/>
                  <a:ea typeface="宋体" panose="02010600030101010101" pitchFamily="2" charset="-122"/>
                </a:rPr>
                <a:t>评价一个程序或系统的特性或能力并确定是否达到预期的结果</a:t>
              </a:r>
              <a:endParaRPr lang="zh-CN" altLang="en-US" sz="2000">
                <a:ea typeface="宋体" panose="02010600030101010101" pitchFamily="2" charset="-122"/>
              </a:endParaRPr>
            </a:p>
          </p:txBody>
        </p:sp>
        <p:sp>
          <p:nvSpPr>
            <p:cNvPr id="7" name="Rectangle 7"/>
            <p:cNvSpPr>
              <a:spLocks noChangeArrowheads="1"/>
            </p:cNvSpPr>
            <p:nvPr/>
          </p:nvSpPr>
          <p:spPr bwMode="auto">
            <a:xfrm>
              <a:off x="4553" y="9736"/>
              <a:ext cx="1722" cy="951"/>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2000" dirty="0">
                  <a:solidFill>
                    <a:srgbClr val="000000"/>
                  </a:solidFill>
                  <a:latin typeface="宋体" panose="02010600030101010101" pitchFamily="2" charset="-122"/>
                  <a:ea typeface="宋体" panose="02010600030101010101" pitchFamily="2" charset="-122"/>
                </a:rPr>
                <a:t>测试是为发现错误而针对某个程序或系统的执行过程</a:t>
              </a:r>
              <a:endParaRPr lang="zh-CN" altLang="en-US" sz="2000" dirty="0">
                <a:ea typeface="宋体" panose="02010600030101010101" pitchFamily="2" charset="-122"/>
              </a:endParaRPr>
            </a:p>
          </p:txBody>
        </p:sp>
        <p:sp>
          <p:nvSpPr>
            <p:cNvPr id="8" name="Text Box 8"/>
            <p:cNvSpPr txBox="1">
              <a:spLocks noChangeArrowheads="1"/>
            </p:cNvSpPr>
            <p:nvPr/>
          </p:nvSpPr>
          <p:spPr bwMode="auto">
            <a:xfrm>
              <a:off x="2166" y="9090"/>
              <a:ext cx="470"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2400" b="1" dirty="0">
                  <a:latin typeface="Times New Roman" panose="02020603050405020304" pitchFamily="18" charset="0"/>
                  <a:ea typeface="宋体" panose="02010600030101010101" pitchFamily="2" charset="-122"/>
                </a:rPr>
                <a:t>软件测试</a:t>
              </a:r>
              <a:endParaRPr lang="zh-CN" altLang="en-US" sz="2400" b="1" dirty="0">
                <a:ea typeface="宋体" panose="02010600030101010101" pitchFamily="2" charset="-122"/>
              </a:endParaRPr>
            </a:p>
          </p:txBody>
        </p:sp>
        <p:sp>
          <p:nvSpPr>
            <p:cNvPr id="9" name="Rectangle 9"/>
            <p:cNvSpPr>
              <a:spLocks noChangeArrowheads="1"/>
            </p:cNvSpPr>
            <p:nvPr/>
          </p:nvSpPr>
          <p:spPr bwMode="auto">
            <a:xfrm>
              <a:off x="2780" y="8680"/>
              <a:ext cx="1389" cy="681"/>
            </a:xfrm>
            <a:prstGeom prst="rect">
              <a:avLst/>
            </a:prstGeom>
            <a:solidFill>
              <a:srgbClr val="FFFFFF"/>
            </a:solidFill>
            <a:ln w="9525">
              <a:solidFill>
                <a:srgbClr val="000000"/>
              </a:solidFill>
              <a:miter lim="800000"/>
            </a:ln>
          </p:spPr>
          <p:txBody>
            <a:bodyPr lIns="15240" rIns="1524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b="1" dirty="0">
                  <a:solidFill>
                    <a:srgbClr val="000000"/>
                  </a:solidFill>
                  <a:ea typeface="宋体" panose="02010600030101010101" pitchFamily="2" charset="-122"/>
                </a:rPr>
                <a:t>正向思维</a:t>
              </a:r>
              <a:r>
                <a:rPr lang="zh-CN" altLang="en-US" sz="2000" dirty="0">
                  <a:solidFill>
                    <a:srgbClr val="000000"/>
                  </a:solidFill>
                  <a:ea typeface="宋体" panose="02010600030101010101" pitchFamily="2" charset="-122"/>
                </a:rPr>
                <a:t>－</a:t>
              </a:r>
            </a:p>
            <a:p>
              <a:pPr algn="ctr" eaLnBrk="1" hangingPunct="1"/>
              <a:r>
                <a:rPr lang="zh-CN" altLang="en-US" sz="2000" dirty="0">
                  <a:solidFill>
                    <a:srgbClr val="000000"/>
                  </a:solidFill>
                  <a:ea typeface="宋体" panose="02010600030101010101" pitchFamily="2" charset="-122"/>
                </a:rPr>
                <a:t>验证软件正常工作</a:t>
              </a:r>
              <a:endParaRPr lang="zh-CN" altLang="en-US" sz="2000" dirty="0">
                <a:ea typeface="宋体" panose="02010600030101010101" pitchFamily="2" charset="-122"/>
              </a:endParaRPr>
            </a:p>
          </p:txBody>
        </p:sp>
        <p:sp>
          <p:nvSpPr>
            <p:cNvPr id="10" name="Rectangle 10"/>
            <p:cNvSpPr>
              <a:spLocks noChangeArrowheads="1"/>
            </p:cNvSpPr>
            <p:nvPr/>
          </p:nvSpPr>
          <p:spPr bwMode="auto">
            <a:xfrm>
              <a:off x="2794" y="9833"/>
              <a:ext cx="1278" cy="718"/>
            </a:xfrm>
            <a:prstGeom prst="rect">
              <a:avLst/>
            </a:prstGeom>
            <a:solidFill>
              <a:srgbClr val="FFFFFF"/>
            </a:solidFill>
            <a:ln w="9525">
              <a:solidFill>
                <a:srgbClr val="000000"/>
              </a:solidFill>
              <a:miter lim="800000"/>
            </a:ln>
          </p:spPr>
          <p:txBody>
            <a:bodyPr lIns="15240" rIns="1524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b="1" dirty="0">
                  <a:solidFill>
                    <a:srgbClr val="000000"/>
                  </a:solidFill>
                  <a:ea typeface="宋体" panose="02010600030101010101" pitchFamily="2" charset="-122"/>
                </a:rPr>
                <a:t>逆向思维</a:t>
              </a:r>
              <a:r>
                <a:rPr lang="zh-CN" altLang="en-US" sz="2000" dirty="0">
                  <a:solidFill>
                    <a:srgbClr val="000000"/>
                  </a:solidFill>
                  <a:ea typeface="宋体" panose="02010600030101010101" pitchFamily="2" charset="-122"/>
                </a:rPr>
                <a:t>－</a:t>
              </a:r>
            </a:p>
            <a:p>
              <a:pPr algn="ctr" eaLnBrk="1" hangingPunct="1"/>
              <a:r>
                <a:rPr lang="zh-CN" altLang="en-US" sz="2000" dirty="0">
                  <a:solidFill>
                    <a:srgbClr val="000000"/>
                  </a:solidFill>
                  <a:ea typeface="宋体" panose="02010600030101010101" pitchFamily="2" charset="-122"/>
                </a:rPr>
                <a:t>假定软件有错误</a:t>
              </a:r>
              <a:endParaRPr lang="zh-CN" altLang="en-US" sz="2000" dirty="0">
                <a:ea typeface="宋体" panose="02010600030101010101" pitchFamily="2" charset="-122"/>
              </a:endParaRPr>
            </a:p>
          </p:txBody>
        </p:sp>
        <p:sp>
          <p:nvSpPr>
            <p:cNvPr id="11" name="AutoShape 11"/>
            <p:cNvSpPr/>
            <p:nvPr/>
          </p:nvSpPr>
          <p:spPr bwMode="auto">
            <a:xfrm>
              <a:off x="2479" y="9130"/>
              <a:ext cx="300" cy="1085"/>
            </a:xfrm>
            <a:prstGeom prst="leftBrace">
              <a:avLst>
                <a:gd name="adj1" fmla="val 3013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cxnSp>
          <p:nvCxnSpPr>
            <p:cNvPr id="12" name="AutoShape 12"/>
            <p:cNvCxnSpPr>
              <a:cxnSpLocks noChangeShapeType="1"/>
              <a:stCxn id="9" idx="3"/>
              <a:endCxn id="6" idx="1"/>
            </p:cNvCxnSpPr>
            <p:nvPr/>
          </p:nvCxnSpPr>
          <p:spPr bwMode="auto">
            <a:xfrm flipV="1">
              <a:off x="4169" y="9007"/>
              <a:ext cx="383" cy="14"/>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a:stCxn id="10" idx="3"/>
              <a:endCxn id="7" idx="1"/>
            </p:cNvCxnSpPr>
            <p:nvPr/>
          </p:nvCxnSpPr>
          <p:spPr bwMode="auto">
            <a:xfrm>
              <a:off x="4072" y="10192"/>
              <a:ext cx="481" cy="19"/>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14" name="Rectangle 14"/>
            <p:cNvSpPr>
              <a:spLocks noChangeArrowheads="1"/>
            </p:cNvSpPr>
            <p:nvPr/>
          </p:nvSpPr>
          <p:spPr bwMode="auto">
            <a:xfrm>
              <a:off x="6901" y="8531"/>
              <a:ext cx="2000" cy="951"/>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2000" dirty="0">
                  <a:solidFill>
                    <a:srgbClr val="000000"/>
                  </a:solidFill>
                  <a:latin typeface="宋体" panose="02010600030101010101" pitchFamily="2" charset="-122"/>
                  <a:ea typeface="宋体" panose="02010600030101010101" pitchFamily="2" charset="-122"/>
                </a:rPr>
                <a:t>在设计规定的环境下运行软件的所有功能，直至全部通过</a:t>
              </a:r>
              <a:r>
                <a:rPr lang="zh-CN" altLang="en-US" sz="1600" dirty="0">
                  <a:solidFill>
                    <a:srgbClr val="000000"/>
                  </a:solidFill>
                  <a:latin typeface="宋体" panose="02010600030101010101" pitchFamily="2" charset="-122"/>
                  <a:ea typeface="宋体" panose="02010600030101010101" pitchFamily="2" charset="-122"/>
                </a:rPr>
                <a:t>。</a:t>
              </a:r>
              <a:endParaRPr lang="zh-CN" altLang="en-US" sz="1600" dirty="0">
                <a:ea typeface="宋体" panose="02010600030101010101" pitchFamily="2" charset="-122"/>
              </a:endParaRPr>
            </a:p>
          </p:txBody>
        </p:sp>
        <p:cxnSp>
          <p:nvCxnSpPr>
            <p:cNvPr id="15" name="AutoShape 15"/>
            <p:cNvCxnSpPr>
              <a:cxnSpLocks noChangeShapeType="1"/>
              <a:stCxn id="6" idx="3"/>
              <a:endCxn id="14" idx="1"/>
            </p:cNvCxnSpPr>
            <p:nvPr/>
          </p:nvCxnSpPr>
          <p:spPr bwMode="auto">
            <a:xfrm>
              <a:off x="6275" y="9007"/>
              <a:ext cx="626"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6" name="AutoShape 16"/>
            <p:cNvCxnSpPr>
              <a:cxnSpLocks noChangeShapeType="1"/>
            </p:cNvCxnSpPr>
            <p:nvPr/>
          </p:nvCxnSpPr>
          <p:spPr bwMode="auto">
            <a:xfrm flipV="1">
              <a:off x="6275" y="10210"/>
              <a:ext cx="622"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sp>
        <p:nvSpPr>
          <p:cNvPr id="17" name="Rectangle 17"/>
          <p:cNvSpPr>
            <a:spLocks noChangeArrowheads="1"/>
          </p:cNvSpPr>
          <p:nvPr/>
        </p:nvSpPr>
        <p:spPr bwMode="auto">
          <a:xfrm>
            <a:off x="8293321" y="5046609"/>
            <a:ext cx="3126784" cy="147637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2000" dirty="0">
                <a:solidFill>
                  <a:srgbClr val="000000"/>
                </a:solidFill>
                <a:latin typeface="宋体" panose="02010600030101010101" pitchFamily="2" charset="-122"/>
                <a:ea typeface="宋体" panose="02010600030101010101" pitchFamily="2" charset="-122"/>
              </a:rPr>
              <a:t>寻找容易犯错误的地方和系统的薄弱环节，试图破坏系统，直至找不出问题。</a:t>
            </a:r>
            <a:endParaRPr lang="zh-CN" altLang="en-US"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软件测试的目的</a:t>
            </a:r>
          </a:p>
        </p:txBody>
      </p:sp>
      <p:sp>
        <p:nvSpPr>
          <p:cNvPr id="3" name="内容占位符 2"/>
          <p:cNvSpPr>
            <a:spLocks noGrp="1"/>
          </p:cNvSpPr>
          <p:nvPr>
            <p:ph idx="1"/>
          </p:nvPr>
        </p:nvSpPr>
        <p:spPr>
          <a:xfrm>
            <a:off x="950026" y="1338348"/>
            <a:ext cx="11241974" cy="5406835"/>
          </a:xfrm>
        </p:spPr>
        <p:txBody>
          <a:bodyPr>
            <a:normAutofit lnSpcReduction="10000"/>
          </a:bodyPr>
          <a:lstStyle/>
          <a:p>
            <a:r>
              <a:rPr lang="zh-CN" altLang="en-US" sz="2800" dirty="0"/>
              <a:t>根据</a:t>
            </a:r>
            <a:r>
              <a:rPr lang="en-US" altLang="zh-CN" sz="2800" dirty="0" err="1"/>
              <a:t>Grenford.J.Myers</a:t>
            </a:r>
            <a:r>
              <a:rPr lang="zh-CN" altLang="en-US" sz="2800" dirty="0"/>
              <a:t>的观点，软件测试的目的：</a:t>
            </a:r>
            <a:br>
              <a:rPr lang="zh-CN" altLang="en-US" sz="2800" dirty="0"/>
            </a:br>
            <a:r>
              <a:rPr lang="zh-CN" altLang="en-US" sz="2800" dirty="0"/>
              <a:t>（</a:t>
            </a:r>
            <a:r>
              <a:rPr lang="en-US" altLang="zh-CN" sz="2800" dirty="0"/>
              <a:t>1</a:t>
            </a:r>
            <a:r>
              <a:rPr lang="zh-CN" altLang="en-US" sz="2800" dirty="0"/>
              <a:t>）测试程序的执行过程，目的在于发现缺陷；</a:t>
            </a:r>
            <a:br>
              <a:rPr lang="zh-CN" altLang="en-US" sz="2800" dirty="0"/>
            </a:br>
            <a:r>
              <a:rPr lang="zh-CN" altLang="en-US" sz="2800" dirty="0"/>
              <a:t>（</a:t>
            </a:r>
            <a:r>
              <a:rPr lang="en-US" altLang="zh-CN" sz="2800" dirty="0"/>
              <a:t>2</a:t>
            </a:r>
            <a:r>
              <a:rPr lang="zh-CN" altLang="en-US" sz="2800" dirty="0"/>
              <a:t>）一个好的测试用例在于能发现至今尚未发现的缺陷；</a:t>
            </a:r>
            <a:br>
              <a:rPr lang="zh-CN" altLang="en-US" sz="2800" dirty="0"/>
            </a:br>
            <a:r>
              <a:rPr lang="zh-CN" altLang="en-US" sz="2800" dirty="0"/>
              <a:t>（</a:t>
            </a:r>
            <a:r>
              <a:rPr lang="en-US" altLang="zh-CN" sz="2800" dirty="0"/>
              <a:t>3</a:t>
            </a:r>
            <a:r>
              <a:rPr lang="zh-CN" altLang="en-US" sz="2800" dirty="0"/>
              <a:t>）一个成功的测试是发现了至今未发现的多个缺陷的测试；</a:t>
            </a:r>
            <a:br>
              <a:rPr lang="zh-CN" altLang="en-US" sz="2800" dirty="0"/>
            </a:br>
            <a:r>
              <a:rPr lang="zh-CN" altLang="en-US" sz="2800" dirty="0"/>
              <a:t>测试的目的：不仅仅是为了发现软件缺陷与错误，而且也是对软件质量进行度量与评估，以提高软件质量。</a:t>
            </a:r>
          </a:p>
          <a:p>
            <a:pPr lvl="1"/>
            <a:r>
              <a:rPr lang="zh-CN" altLang="en-US" sz="2800" i="0" dirty="0"/>
              <a:t>测试是想以最少的时间和人力，系统地找出软件中潜在的各种缺陷，通过修正缺陷提高软件质量，回避软件发布后由于潜在缺陷造成的隐患所带来的商业风险；</a:t>
            </a:r>
            <a:endParaRPr lang="en-US" altLang="zh-CN" sz="2800" i="0" dirty="0"/>
          </a:p>
          <a:p>
            <a:pPr lvl="1"/>
            <a:r>
              <a:rPr lang="zh-CN" altLang="en-US" sz="2800" i="0" dirty="0"/>
              <a:t>测试的附带收获是，它能够证明软件的功能和性能是否与需求说明书相符合；</a:t>
            </a:r>
            <a:endParaRPr lang="en-US" altLang="zh-CN" sz="2800" i="0" dirty="0"/>
          </a:p>
          <a:p>
            <a:pPr lvl="1"/>
            <a:r>
              <a:rPr lang="zh-CN" altLang="en-US" sz="2800" i="0" dirty="0"/>
              <a:t>实施测试收集到的测试结果数据为可靠性分析提供了依据；</a:t>
            </a:r>
            <a:endParaRPr lang="en-US" altLang="zh-CN" sz="2800" i="0" dirty="0"/>
          </a:p>
          <a:p>
            <a:pPr lvl="1"/>
            <a:r>
              <a:rPr lang="zh-CN" altLang="en-US" sz="2800" i="0" dirty="0"/>
              <a:t>测试不能表明软件中不存在错误，它只能说明软件中存在错误。</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023" y="222663"/>
            <a:ext cx="9601200" cy="571500"/>
          </a:xfrm>
        </p:spPr>
        <p:txBody>
          <a:bodyPr>
            <a:normAutofit fontScale="90000"/>
          </a:bodyPr>
          <a:lstStyle/>
          <a:p>
            <a:r>
              <a:rPr lang="zh-CN" altLang="en-US" b="1" dirty="0"/>
              <a:t>软件测试的目标</a:t>
            </a:r>
          </a:p>
        </p:txBody>
      </p:sp>
      <p:sp>
        <p:nvSpPr>
          <p:cNvPr id="3" name="内容占位符 2"/>
          <p:cNvSpPr>
            <a:spLocks noGrp="1"/>
          </p:cNvSpPr>
          <p:nvPr>
            <p:ph idx="1"/>
          </p:nvPr>
        </p:nvSpPr>
        <p:spPr>
          <a:xfrm>
            <a:off x="771897" y="902526"/>
            <a:ext cx="11420104" cy="5955474"/>
          </a:xfrm>
        </p:spPr>
        <p:txBody>
          <a:bodyPr>
            <a:normAutofit fontScale="92500" lnSpcReduction="10000"/>
          </a:bodyPr>
          <a:lstStyle/>
          <a:p>
            <a:pPr lvl="0"/>
            <a:r>
              <a:rPr lang="zh-CN" altLang="zh-CN" sz="2400" dirty="0"/>
              <a:t>评估工作产品，例如需求、用户故事、设计和代码；</a:t>
            </a:r>
          </a:p>
          <a:p>
            <a:pPr lvl="0"/>
            <a:r>
              <a:rPr lang="zh-CN" altLang="zh-CN" sz="2400" dirty="0"/>
              <a:t>验证是否实现了所有指定的需求；</a:t>
            </a:r>
          </a:p>
          <a:p>
            <a:pPr lvl="0"/>
            <a:r>
              <a:rPr lang="zh-CN" altLang="zh-CN" sz="2400" dirty="0"/>
              <a:t>确认测试对象是否完成，并按照用户和其他干系人期望那样工作； </a:t>
            </a:r>
          </a:p>
          <a:p>
            <a:pPr lvl="0"/>
            <a:r>
              <a:rPr lang="zh-CN" altLang="zh-CN" sz="2400" dirty="0"/>
              <a:t>建立对被测对象质量级别的信心；</a:t>
            </a:r>
          </a:p>
          <a:p>
            <a:pPr lvl="0"/>
            <a:r>
              <a:rPr lang="zh-CN" altLang="zh-CN" sz="2400" dirty="0"/>
              <a:t>预防缺陷；</a:t>
            </a:r>
          </a:p>
          <a:p>
            <a:pPr lvl="0"/>
            <a:r>
              <a:rPr lang="zh-CN" altLang="zh-CN" sz="2400" dirty="0"/>
              <a:t>发现失效和缺陷；</a:t>
            </a:r>
          </a:p>
          <a:p>
            <a:pPr lvl="0"/>
            <a:r>
              <a:rPr lang="zh-CN" altLang="zh-CN" sz="2400" dirty="0"/>
              <a:t>为干系人提供足够的信息以允许他们做出明智的决策，特别是关于测试对象的质量级别；</a:t>
            </a:r>
          </a:p>
          <a:p>
            <a:pPr lvl="0"/>
            <a:r>
              <a:rPr lang="zh-CN" altLang="zh-CN" sz="2400" dirty="0"/>
              <a:t>降低软件质量不足带来的风险（例如运行软件时，发现了之前未发现的失效）；</a:t>
            </a:r>
          </a:p>
          <a:p>
            <a:pPr lvl="0"/>
            <a:r>
              <a:rPr lang="zh-CN" altLang="zh-CN" sz="2400" dirty="0"/>
              <a:t>遵守合同、法律或法规要求或标准，和</a:t>
            </a:r>
            <a:r>
              <a:rPr lang="en-US" altLang="zh-CN" sz="2400" dirty="0"/>
              <a:t>/</a:t>
            </a:r>
            <a:r>
              <a:rPr lang="zh-CN" altLang="zh-CN" sz="2400" dirty="0"/>
              <a:t>或验证测试对象是否符合这些要求或标准。 </a:t>
            </a:r>
          </a:p>
          <a:p>
            <a:r>
              <a:rPr lang="zh-CN" altLang="zh-CN" sz="2400" dirty="0"/>
              <a:t>根据被测组件或系统的环境、测试级别和软件开发生命周期模型的不同，测试目标会有所变化。</a:t>
            </a:r>
            <a:endParaRPr lang="en-US" altLang="zh-CN" sz="2400" dirty="0"/>
          </a:p>
          <a:p>
            <a:r>
              <a:rPr lang="zh-CN" altLang="zh-CN" sz="2400" dirty="0"/>
              <a:t>例如，在组件测试时，尽可能多的发现失效，以便尽早识别和修复潜在的缺陷可能是其中一个目标。而另一个目标可能是增加组件测试时的代码覆盖率。在验收测试时，确认系统能够按照预期工作并且满足用户需求可能是其中一个目标，而另一个测试目标可能是为干系人提供关于在给定时间发布系统的风险信息。 </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15389"/>
            <a:ext cx="9601200" cy="571500"/>
          </a:xfrm>
        </p:spPr>
        <p:txBody>
          <a:bodyPr>
            <a:normAutofit fontScale="90000"/>
          </a:bodyPr>
          <a:lstStyle/>
          <a:p>
            <a:r>
              <a:rPr lang="zh-CN" altLang="en-US" b="1" dirty="0"/>
              <a:t>软件测试的原则</a:t>
            </a:r>
          </a:p>
        </p:txBody>
      </p:sp>
      <p:sp>
        <p:nvSpPr>
          <p:cNvPr id="3" name="内容占位符 2"/>
          <p:cNvSpPr>
            <a:spLocks noGrp="1"/>
          </p:cNvSpPr>
          <p:nvPr>
            <p:ph idx="1"/>
          </p:nvPr>
        </p:nvSpPr>
        <p:spPr/>
        <p:txBody>
          <a:bodyPr>
            <a:normAutofit/>
          </a:bodyPr>
          <a:lstStyle/>
          <a:p>
            <a:pPr marL="384175" lvl="1">
              <a:spcBef>
                <a:spcPts val="1000"/>
              </a:spcBef>
              <a:buFont typeface="Franklin Gothic Book" panose="020B0503020102020204" pitchFamily="34" charset="0"/>
              <a:buChar char="■"/>
            </a:pPr>
            <a:r>
              <a:rPr lang="zh-CN" altLang="en-US" sz="3200" i="0" dirty="0"/>
              <a:t>测试应基于客户需求。</a:t>
            </a:r>
          </a:p>
          <a:p>
            <a:pPr marL="384175" lvl="1">
              <a:spcBef>
                <a:spcPts val="1000"/>
              </a:spcBef>
              <a:buFont typeface="Franklin Gothic Book" panose="020B0503020102020204" pitchFamily="34" charset="0"/>
              <a:buChar char="■"/>
            </a:pPr>
            <a:r>
              <a:rPr lang="zh-CN" altLang="en-US" sz="3200" i="0" dirty="0"/>
              <a:t>测试要尽早进行，可以节省时间和成本。</a:t>
            </a:r>
          </a:p>
          <a:p>
            <a:pPr marL="384175" lvl="1">
              <a:spcBef>
                <a:spcPts val="1000"/>
              </a:spcBef>
              <a:buFont typeface="Franklin Gothic Book" panose="020B0503020102020204" pitchFamily="34" charset="0"/>
              <a:buChar char="■"/>
            </a:pPr>
            <a:r>
              <a:rPr lang="zh-CN" altLang="en-US" sz="3200" i="0" dirty="0"/>
              <a:t>穷尽测试是不可能的。</a:t>
            </a:r>
          </a:p>
          <a:p>
            <a:pPr marL="384175" lvl="1">
              <a:spcBef>
                <a:spcPts val="1000"/>
              </a:spcBef>
              <a:buFont typeface="Franklin Gothic Book" panose="020B0503020102020204" pitchFamily="34" charset="0"/>
              <a:buChar char="■"/>
            </a:pPr>
            <a:r>
              <a:rPr lang="zh-CN" altLang="en-US" sz="3200" i="0" dirty="0"/>
              <a:t>遵循</a:t>
            </a:r>
            <a:r>
              <a:rPr lang="en-US" altLang="zh-CN" sz="3200" i="0" dirty="0" err="1"/>
              <a:t>GoodEnough</a:t>
            </a:r>
            <a:r>
              <a:rPr lang="zh-CN" altLang="en-US" sz="3200" i="0" dirty="0"/>
              <a:t>原则。</a:t>
            </a:r>
          </a:p>
          <a:p>
            <a:pPr marL="384175" lvl="1">
              <a:spcBef>
                <a:spcPts val="1000"/>
              </a:spcBef>
              <a:buFont typeface="Franklin Gothic Book" panose="020B0503020102020204" pitchFamily="34" charset="0"/>
              <a:buChar char="■"/>
            </a:pPr>
            <a:r>
              <a:rPr lang="zh-CN" altLang="en-US" sz="3200" i="0" dirty="0"/>
              <a:t>测试缺陷要符合“二八”定理。</a:t>
            </a:r>
          </a:p>
          <a:p>
            <a:pPr marL="384175" lvl="1">
              <a:spcBef>
                <a:spcPts val="1000"/>
              </a:spcBef>
              <a:buFont typeface="Franklin Gothic Book" panose="020B0503020102020204" pitchFamily="34" charset="0"/>
              <a:buChar char="■"/>
            </a:pPr>
            <a:r>
              <a:rPr lang="zh-CN" altLang="en-US" sz="3200" i="0" dirty="0"/>
              <a:t>避免缺陷免疫。</a:t>
            </a:r>
          </a:p>
          <a:p>
            <a:pPr marL="384175" lvl="1">
              <a:spcBef>
                <a:spcPts val="1000"/>
              </a:spcBef>
              <a:buFont typeface="Franklin Gothic Book" panose="020B0503020102020204" pitchFamily="34" charset="0"/>
              <a:buChar char="■"/>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0026" y="546265"/>
            <a:ext cx="10850088" cy="6311735"/>
          </a:xfrm>
        </p:spPr>
        <p:txBody>
          <a:bodyPr>
            <a:noAutofit/>
          </a:bodyPr>
          <a:lstStyle/>
          <a:p>
            <a:r>
              <a:rPr lang="zh-CN" altLang="en-US" sz="2800" dirty="0"/>
              <a:t>测试应基于客户需求</a:t>
            </a:r>
            <a:endParaRPr lang="en-US" altLang="zh-CN" sz="2800" dirty="0"/>
          </a:p>
          <a:p>
            <a:pPr lvl="1"/>
            <a:r>
              <a:rPr lang="zh-CN" altLang="zh-CN" sz="2800" i="0" dirty="0"/>
              <a:t>所有的测试工作都应该建立在满足客户需求的基础上，从客户角度来看，最严重的错误就是软件无法满足要求。有时候，软件产品的测试结果非常完美，但却不是客户最终想要的产品，那么软件产品的开发就是失败的，而测试工作也是没有任何意义的。因此测试应依照客户的需求配置环境并且按照客户的使用习惯进行测试并评价结果。</a:t>
            </a:r>
            <a:endParaRPr lang="en-US" altLang="zh-CN" sz="2800" i="0" dirty="0"/>
          </a:p>
          <a:p>
            <a:r>
              <a:rPr lang="zh-CN" altLang="en-US" sz="2800" dirty="0"/>
              <a:t>测试要尽早进行</a:t>
            </a:r>
            <a:endParaRPr lang="en-US" altLang="zh-CN" sz="2800" dirty="0"/>
          </a:p>
          <a:p>
            <a:pPr lvl="1"/>
            <a:r>
              <a:rPr lang="zh-CN" altLang="zh-CN" sz="2800" i="0" dirty="0"/>
              <a:t>软件的错误存在于软件生命周期的各个阶段，因此应该尽早开展测试工作，把软件测试贯穿到软件生命周期的各个阶段中，这样测试人员能够尽早地发现和预防错误，降低错误修复的成本。尽早的开展测试工作有利于帮助测试人员了解软件产品的需求和设计，从而预测测试的难度和风险，制定出完善的计划和方案，提高测试的效率。</a:t>
            </a:r>
          </a:p>
          <a:p>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963" y="780208"/>
            <a:ext cx="11038115" cy="5798722"/>
          </a:xfrm>
        </p:spPr>
        <p:txBody>
          <a:bodyPr>
            <a:normAutofit/>
          </a:bodyPr>
          <a:lstStyle/>
          <a:p>
            <a:r>
              <a:rPr lang="zh-CN" altLang="en-US" sz="2800" dirty="0"/>
              <a:t>穷尽测试是不可能的</a:t>
            </a:r>
            <a:endParaRPr lang="en-US" altLang="zh-CN" sz="2800" dirty="0"/>
          </a:p>
          <a:p>
            <a:pPr lvl="1"/>
            <a:r>
              <a:rPr lang="zh-CN" altLang="zh-CN" sz="2800" i="0" dirty="0"/>
              <a:t>由于时间和资源的限制，进行完全（各种输入和输出的全部组合）的测试是不可能的，测试人员可以根据测试的风险和优先级等确定测试的关注点，从而控制测试的工作量，在测试成本、风险和收益之间求得平衡。</a:t>
            </a:r>
          </a:p>
          <a:p>
            <a:r>
              <a:rPr lang="zh-CN" altLang="en-US" sz="2800" dirty="0"/>
              <a:t>遵循</a:t>
            </a:r>
            <a:r>
              <a:rPr lang="en-US" altLang="zh-CN" sz="2800" dirty="0" err="1"/>
              <a:t>GoodEnough</a:t>
            </a:r>
            <a:r>
              <a:rPr lang="zh-CN" altLang="en-US" sz="2800" dirty="0"/>
              <a:t>原则</a:t>
            </a:r>
            <a:endParaRPr lang="en-US" altLang="zh-CN" sz="2800" dirty="0"/>
          </a:p>
          <a:p>
            <a:pPr lvl="1"/>
            <a:r>
              <a:rPr lang="en-US" altLang="zh-CN" sz="2800" i="0" dirty="0" err="1"/>
              <a:t>GoodEnough</a:t>
            </a:r>
            <a:r>
              <a:rPr lang="zh-CN" altLang="zh-CN" sz="2800" i="0" dirty="0"/>
              <a:t>原则是指测试的投入与产出要适当权衡，形成充分的质量评估过程，这个过程建立在测试花费的代价之上。测试不充分无法保证软件产品的质量，但测试投入过多会造成资源的浪费。随着测试资源投入的增加，测试的产出也是增加的，但当投入达到一定的比例后，测试的效果就不会明显增强了。因此在测试时要根据实际要求和产品质量考虑测试的投入，最好使测试投入与产出达到一个</a:t>
            </a:r>
            <a:r>
              <a:rPr lang="en-US" altLang="zh-CN" sz="2800" i="0" dirty="0" err="1"/>
              <a:t>GoodEnough</a:t>
            </a:r>
            <a:r>
              <a:rPr lang="zh-CN" altLang="zh-CN" sz="2800" i="0" dirty="0"/>
              <a:t>状态。</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6592" y="1005839"/>
            <a:ext cx="10729355" cy="5644343"/>
          </a:xfrm>
        </p:spPr>
        <p:txBody>
          <a:bodyPr>
            <a:normAutofit/>
          </a:bodyPr>
          <a:lstStyle/>
          <a:p>
            <a:r>
              <a:rPr lang="zh-CN" altLang="en-US" sz="2800" dirty="0"/>
              <a:t>测试缺陷要符合“二八”定理</a:t>
            </a:r>
            <a:endParaRPr lang="en-US" altLang="zh-CN" sz="2800" dirty="0"/>
          </a:p>
          <a:p>
            <a:pPr lvl="1"/>
            <a:r>
              <a:rPr lang="zh-CN" altLang="zh-CN" sz="2800" i="0" dirty="0"/>
              <a:t>一般情况下，软件</a:t>
            </a:r>
            <a:r>
              <a:rPr lang="en-US" altLang="zh-CN" sz="2800" i="0" dirty="0"/>
              <a:t>80%</a:t>
            </a:r>
            <a:r>
              <a:rPr lang="zh-CN" altLang="zh-CN" sz="2800" i="0" dirty="0"/>
              <a:t>的缺陷会集中在</a:t>
            </a:r>
            <a:r>
              <a:rPr lang="en-US" altLang="zh-CN" sz="2800" i="0" dirty="0"/>
              <a:t>20%</a:t>
            </a:r>
            <a:r>
              <a:rPr lang="zh-CN" altLang="zh-CN" sz="2800" i="0" dirty="0"/>
              <a:t>的模块中，缺陷并不是平均分布的。因此在测试时，要抓住主要矛盾，如果发现某些模块比其他模块具有更多的缺陷，则要投入更多的人力、精力重点测试这些模块以提高测试效率。</a:t>
            </a:r>
          </a:p>
          <a:p>
            <a:r>
              <a:rPr lang="zh-CN" altLang="en-US" sz="2800" dirty="0"/>
              <a:t>避免缺陷免疫</a:t>
            </a:r>
            <a:endParaRPr lang="en-US" altLang="zh-CN" sz="2800" dirty="0"/>
          </a:p>
          <a:p>
            <a:pPr lvl="1"/>
            <a:r>
              <a:rPr lang="zh-CN" altLang="zh-CN" sz="2800" i="0" dirty="0"/>
              <a:t>测试用例被反复使用，发现缺陷的能力就会越来越差；测试人员对软件越熟悉越会忽略一些看起来比较小的问题，发现缺陷的能力也越差，这种现象被称为软件测试的“杀虫剂”现象。它主要是由于测试人员没有及时更新测试用例或者是对测试用例和测试对象过于熟悉，形成了思维定势。</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77041"/>
            <a:ext cx="9601200" cy="571500"/>
          </a:xfrm>
        </p:spPr>
        <p:txBody>
          <a:bodyPr>
            <a:normAutofit fontScale="90000"/>
          </a:bodyPr>
          <a:lstStyle/>
          <a:p>
            <a:r>
              <a:rPr lang="zh-CN" altLang="en-US" b="1" dirty="0"/>
              <a:t>软件生命周期中的测试</a:t>
            </a:r>
          </a:p>
        </p:txBody>
      </p:sp>
      <p:sp>
        <p:nvSpPr>
          <p:cNvPr id="3" name="内容占位符 2"/>
          <p:cNvSpPr>
            <a:spLocks noGrp="1"/>
          </p:cNvSpPr>
          <p:nvPr>
            <p:ph idx="1"/>
          </p:nvPr>
        </p:nvSpPr>
        <p:spPr>
          <a:xfrm>
            <a:off x="1098467" y="1136468"/>
            <a:ext cx="10978737" cy="5519651"/>
          </a:xfrm>
        </p:spPr>
        <p:txBody>
          <a:bodyPr>
            <a:normAutofit lnSpcReduction="10000"/>
          </a:bodyPr>
          <a:lstStyle/>
          <a:p>
            <a:r>
              <a:rPr lang="zh-CN" altLang="en-US" sz="2800" dirty="0"/>
              <a:t>软件开发生命周期模型描述了软件开发项目中每个阶段要开展的活动类型，以及这些活动是如何在逻辑上和时间上相互关联的。有许多不同的软件开发生命周期模型，每个模型都要求使用不同的测试方法。</a:t>
            </a:r>
          </a:p>
          <a:p>
            <a:r>
              <a:rPr lang="zh-CN" altLang="en-US" sz="2800" dirty="0"/>
              <a:t>无论选择哪种软件开发生命周期模型，测试活动都应在生命周期的早期阶段开始，遵从测试尽早介入的原则。</a:t>
            </a:r>
          </a:p>
          <a:p>
            <a:r>
              <a:rPr lang="zh-CN" altLang="en-US" sz="2800" dirty="0"/>
              <a:t>在任何软件开发生命周期模型中，进行良好的测试工作应做到以下几点：</a:t>
            </a:r>
          </a:p>
          <a:p>
            <a:pPr lvl="1"/>
            <a:r>
              <a:rPr lang="zh-CN" altLang="en-US" sz="2800" i="0" dirty="0"/>
              <a:t>每个开发互动会有对应的测试活动。</a:t>
            </a:r>
          </a:p>
          <a:p>
            <a:pPr lvl="1"/>
            <a:r>
              <a:rPr lang="zh-CN" altLang="en-US" sz="2800" i="0" dirty="0"/>
              <a:t>每个测试级别会有对应的特定的测试目标。</a:t>
            </a:r>
          </a:p>
          <a:p>
            <a:pPr lvl="1"/>
            <a:r>
              <a:rPr lang="zh-CN" altLang="en-US" sz="2800" i="0" dirty="0"/>
              <a:t>相应的开发活动期间，对特定的测试级别进行测试分析和设计。</a:t>
            </a:r>
          </a:p>
          <a:p>
            <a:pPr lvl="1"/>
            <a:r>
              <a:rPr lang="zh-CN" altLang="en-US" sz="2800" i="0" dirty="0"/>
              <a:t>测试员参与讨论，易明确和改善需求和设计，并在初稿完成时立即参与工作产品的评审工作。</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98468" y="166881"/>
            <a:ext cx="9601200" cy="571500"/>
          </a:xfrm>
        </p:spPr>
        <p:txBody>
          <a:bodyPr>
            <a:normAutofit fontScale="90000"/>
          </a:bodyPr>
          <a:lstStyle/>
          <a:p>
            <a:r>
              <a:rPr lang="zh-CN" altLang="en-US" b="1" dirty="0"/>
              <a:t>软件测试和软件开发的关系</a:t>
            </a:r>
          </a:p>
        </p:txBody>
      </p:sp>
      <p:sp>
        <p:nvSpPr>
          <p:cNvPr id="4" name="内容占位符 3"/>
          <p:cNvSpPr>
            <a:spLocks noGrp="1"/>
          </p:cNvSpPr>
          <p:nvPr>
            <p:ph idx="1"/>
          </p:nvPr>
        </p:nvSpPr>
        <p:spPr>
          <a:xfrm>
            <a:off x="736270" y="928386"/>
            <a:ext cx="5466607" cy="5341785"/>
          </a:xfrm>
        </p:spPr>
        <p:txBody>
          <a:bodyPr>
            <a:normAutofit/>
          </a:bodyPr>
          <a:lstStyle/>
          <a:p>
            <a:r>
              <a:rPr lang="zh-CN" altLang="en-US" sz="2400" dirty="0"/>
              <a:t>软件测试在项目各个阶段的作用如下：</a:t>
            </a:r>
            <a:endParaRPr lang="en-US" altLang="zh-CN" sz="2400" dirty="0"/>
          </a:p>
          <a:p>
            <a:pPr lvl="1"/>
            <a:r>
              <a:rPr lang="zh-CN" altLang="zh-CN" sz="2400" i="0" dirty="0"/>
              <a:t>项目规划阶段：负责从单元测试到系统测试的整个测试阶段的监控。</a:t>
            </a:r>
          </a:p>
          <a:p>
            <a:pPr lvl="1"/>
            <a:r>
              <a:rPr lang="zh-CN" altLang="zh-CN" sz="2400" i="0" dirty="0"/>
              <a:t>需求分析阶段：确定测试需求分析，即确定在项目中需要测试什么，同时制定系统测试计划。</a:t>
            </a:r>
          </a:p>
          <a:p>
            <a:pPr lvl="1"/>
            <a:r>
              <a:rPr lang="zh-CN" altLang="zh-CN" sz="2400" i="0" dirty="0"/>
              <a:t>概要设计与详细设计阶段：制定单元测试计划和集成测试计划。</a:t>
            </a:r>
          </a:p>
          <a:p>
            <a:pPr lvl="1"/>
            <a:r>
              <a:rPr lang="zh-CN" altLang="zh-CN" sz="2400" i="0" dirty="0"/>
              <a:t>编码阶段：开发相应的测试代码和测试脚本。</a:t>
            </a:r>
          </a:p>
          <a:p>
            <a:pPr lvl="1"/>
            <a:r>
              <a:rPr lang="zh-CN" altLang="zh-CN" sz="2400" i="0" dirty="0"/>
              <a:t>测试阶段：实施测试并提交相应的测试报告。</a:t>
            </a:r>
            <a:endParaRPr lang="zh-CN" altLang="en-US" sz="2400" i="0" dirty="0"/>
          </a:p>
        </p:txBody>
      </p:sp>
      <p:sp>
        <p:nvSpPr>
          <p:cNvPr id="52230" name="Rectangle 34"/>
          <p:cNvSpPr>
            <a:spLocks noChangeArrowheads="1"/>
          </p:cNvSpPr>
          <p:nvPr/>
        </p:nvSpPr>
        <p:spPr bwMode="auto">
          <a:xfrm>
            <a:off x="1524001" y="-138499"/>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18692" y="1365662"/>
            <a:ext cx="5873308" cy="44880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60169"/>
            <a:ext cx="9601200" cy="571500"/>
          </a:xfrm>
        </p:spPr>
        <p:txBody>
          <a:bodyPr>
            <a:noAutofit/>
          </a:bodyPr>
          <a:lstStyle/>
          <a:p>
            <a:r>
              <a:rPr lang="zh-CN" altLang="zh-CN" b="1" dirty="0"/>
              <a:t>质量概念</a:t>
            </a:r>
            <a:endParaRPr lang="zh-CN" altLang="en-US" b="1" dirty="0"/>
          </a:p>
        </p:txBody>
      </p:sp>
      <p:sp>
        <p:nvSpPr>
          <p:cNvPr id="3" name="内容占位符 2"/>
          <p:cNvSpPr>
            <a:spLocks noGrp="1"/>
          </p:cNvSpPr>
          <p:nvPr>
            <p:ph idx="1"/>
          </p:nvPr>
        </p:nvSpPr>
        <p:spPr>
          <a:xfrm>
            <a:off x="991591" y="1338349"/>
            <a:ext cx="11200410" cy="5004262"/>
          </a:xfrm>
        </p:spPr>
        <p:txBody>
          <a:bodyPr/>
          <a:lstStyle/>
          <a:p>
            <a:r>
              <a:rPr lang="en-US" altLang="zh-CN" sz="3600" dirty="0" err="1"/>
              <a:t>国际标准化组织</a:t>
            </a:r>
            <a:r>
              <a:rPr lang="zh-CN" altLang="zh-CN" sz="3600" dirty="0"/>
              <a:t>的《质量术语》标准，质量的定义：</a:t>
            </a:r>
            <a:endParaRPr lang="en-US" altLang="zh-CN" sz="3600" dirty="0"/>
          </a:p>
          <a:p>
            <a:pPr lvl="1"/>
            <a:r>
              <a:rPr lang="zh-CN" altLang="zh-CN" sz="3600" i="0" dirty="0"/>
              <a:t>质量是反映实体满足明确或隐含需求能力的特征和特征的总和。强调两点：</a:t>
            </a:r>
          </a:p>
          <a:p>
            <a:pPr lvl="1"/>
            <a:r>
              <a:rPr lang="zh-CN" altLang="zh-CN" sz="3600" i="0" dirty="0"/>
              <a:t>（</a:t>
            </a:r>
            <a:r>
              <a:rPr lang="en-US" altLang="zh-CN" sz="3600" i="0" dirty="0"/>
              <a:t>1</a:t>
            </a:r>
            <a:r>
              <a:rPr lang="zh-CN" altLang="zh-CN" sz="3600" i="0" dirty="0"/>
              <a:t>）在</a:t>
            </a:r>
            <a:r>
              <a:rPr lang="en-US" altLang="zh-CN" sz="3600" i="0" dirty="0" err="1"/>
              <a:t>合同环境</a:t>
            </a:r>
            <a:r>
              <a:rPr lang="zh-CN" altLang="zh-CN" sz="3600" i="0" dirty="0"/>
              <a:t>中，需求是规定的，而在其他环境中，隐含需求则应加以识别和确定。</a:t>
            </a:r>
          </a:p>
          <a:p>
            <a:pPr lvl="1"/>
            <a:r>
              <a:rPr lang="zh-CN" altLang="zh-CN" sz="3600" i="0" dirty="0"/>
              <a:t>（</a:t>
            </a:r>
            <a:r>
              <a:rPr lang="en-US" altLang="zh-CN" sz="3600" i="0" dirty="0"/>
              <a:t>2</a:t>
            </a:r>
            <a:r>
              <a:rPr lang="zh-CN" altLang="zh-CN" sz="3600" i="0" dirty="0"/>
              <a:t>）在许多情况下，需求会随时间改变，定期修改规范。</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zh-CN" altLang="en-US" b="1" dirty="0"/>
              <a:t>软件测试和软件开发的关系</a:t>
            </a:r>
          </a:p>
        </p:txBody>
      </p:sp>
      <p:sp>
        <p:nvSpPr>
          <p:cNvPr id="52227" name="Rectangle 3"/>
          <p:cNvSpPr txBox="1">
            <a:spLocks noChangeArrowheads="1"/>
          </p:cNvSpPr>
          <p:nvPr/>
        </p:nvSpPr>
        <p:spPr bwMode="auto">
          <a:xfrm>
            <a:off x="3028950" y="2151064"/>
            <a:ext cx="55133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90000"/>
              <a:buFont typeface="Wingdings" panose="05000000000000000000" pitchFamily="2" charset="2"/>
              <a:buChar char="n"/>
            </a:pPr>
            <a:endParaRPr lang="zh-CN" altLang="en-US" sz="2800">
              <a:latin typeface="Verdana" panose="020B0604030504040204" pitchFamily="34" charset="0"/>
              <a:ea typeface="宋体" panose="02010600030101010101" pitchFamily="2" charset="-122"/>
            </a:endParaRPr>
          </a:p>
        </p:txBody>
      </p:sp>
      <p:sp>
        <p:nvSpPr>
          <p:cNvPr id="52230" name="Rectangle 34"/>
          <p:cNvSpPr>
            <a:spLocks noChangeArrowheads="1"/>
          </p:cNvSpPr>
          <p:nvPr/>
        </p:nvSpPr>
        <p:spPr bwMode="auto">
          <a:xfrm>
            <a:off x="1524001" y="-138499"/>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41" name="Picture 3"/>
          <p:cNvPicPr>
            <a:picLocks noChangeAspect="1" noChangeArrowheads="1"/>
          </p:cNvPicPr>
          <p:nvPr/>
        </p:nvPicPr>
        <p:blipFill rotWithShape="1">
          <a:blip r:embed="rId3"/>
          <a:srcRect b="7861"/>
          <a:stretch>
            <a:fillRect/>
          </a:stretch>
        </p:blipFill>
        <p:spPr>
          <a:xfrm>
            <a:off x="1524001" y="1383241"/>
            <a:ext cx="10101942" cy="530422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软件测试过程</a:t>
            </a:r>
          </a:p>
        </p:txBody>
      </p:sp>
      <p:pic>
        <p:nvPicPr>
          <p:cNvPr id="4" name="Picture 3"/>
          <p:cNvPicPr>
            <a:picLocks noChangeAspect="1" noChangeArrowheads="1"/>
          </p:cNvPicPr>
          <p:nvPr/>
        </p:nvPicPr>
        <p:blipFill rotWithShape="1">
          <a:blip r:embed="rId2"/>
          <a:srcRect b="8828"/>
          <a:stretch>
            <a:fillRect/>
          </a:stretch>
        </p:blipFill>
        <p:spPr>
          <a:xfrm>
            <a:off x="1196516" y="2030680"/>
            <a:ext cx="10669312" cy="340821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7215" y="291574"/>
            <a:ext cx="9601200" cy="571500"/>
          </a:xfrm>
        </p:spPr>
        <p:txBody>
          <a:bodyPr>
            <a:noAutofit/>
          </a:bodyPr>
          <a:lstStyle/>
          <a:p>
            <a:r>
              <a:rPr lang="zh-CN" altLang="en-US" b="1" dirty="0"/>
              <a:t>软件测试的过程模型</a:t>
            </a:r>
          </a:p>
        </p:txBody>
      </p:sp>
      <p:sp>
        <p:nvSpPr>
          <p:cNvPr id="3" name="内容占位符 2"/>
          <p:cNvSpPr>
            <a:spLocks noGrp="1"/>
          </p:cNvSpPr>
          <p:nvPr>
            <p:ph idx="1"/>
          </p:nvPr>
        </p:nvSpPr>
        <p:spPr>
          <a:xfrm>
            <a:off x="1201345" y="1202971"/>
            <a:ext cx="10574977" cy="5004262"/>
          </a:xfrm>
        </p:spPr>
        <p:txBody>
          <a:bodyPr/>
          <a:lstStyle/>
          <a:p>
            <a:r>
              <a:rPr lang="en-US" altLang="zh-CN" sz="2800" dirty="0"/>
              <a:t>V</a:t>
            </a:r>
            <a:r>
              <a:rPr lang="zh-CN" altLang="en-US" sz="2800" dirty="0"/>
              <a:t>模型</a:t>
            </a:r>
            <a:endParaRPr lang="en-US" altLang="zh-CN" sz="2800" dirty="0"/>
          </a:p>
          <a:p>
            <a:pPr lvl="1"/>
            <a:r>
              <a:rPr lang="zh-CN" altLang="en-US" sz="2800" i="0" dirty="0"/>
              <a:t>最早是由PaulRook在20世界80年代后期提出的。</a:t>
            </a:r>
          </a:p>
          <a:p>
            <a:pPr lvl="1"/>
            <a:r>
              <a:rPr lang="zh-CN" altLang="en-US" sz="2800" i="0" dirty="0"/>
              <a:t>基于瀑布模型的，V模型描述了基本的开发过程和测试行为。</a:t>
            </a:r>
          </a:p>
          <a:p>
            <a:pPr lvl="1"/>
            <a:r>
              <a:rPr lang="zh-CN" altLang="en-US" sz="2800" i="0" dirty="0"/>
              <a:t>软件测试的V模型以“编码”为黄金分割线，将整个过程分为开发和测试，并且开发和测试之间是串行的关系。</a:t>
            </a:r>
          </a:p>
          <a:p>
            <a:pPr lvl="1"/>
            <a:endParaRPr lang="en-US" altLang="zh-CN" dirty="0"/>
          </a:p>
        </p:txBody>
      </p:sp>
      <p:pic>
        <p:nvPicPr>
          <p:cNvPr id="4" name="Picture 4"/>
          <p:cNvPicPr>
            <a:picLocks noChangeAspect="1" noChangeArrowheads="1"/>
          </p:cNvPicPr>
          <p:nvPr/>
        </p:nvPicPr>
        <p:blipFill rotWithShape="1">
          <a:blip r:embed="rId2"/>
          <a:srcRect b="10125"/>
          <a:stretch>
            <a:fillRect/>
          </a:stretch>
        </p:blipFill>
        <p:spPr>
          <a:xfrm>
            <a:off x="2848018" y="3705102"/>
            <a:ext cx="7281633" cy="344662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95400" y="229639"/>
            <a:ext cx="9601200" cy="571500"/>
          </a:xfrm>
        </p:spPr>
        <p:txBody>
          <a:bodyPr>
            <a:normAutofit fontScale="90000"/>
          </a:bodyPr>
          <a:lstStyle/>
          <a:p>
            <a:r>
              <a:rPr lang="en-US" altLang="zh-CN" b="1" dirty="0"/>
              <a:t>V</a:t>
            </a:r>
            <a:r>
              <a:rPr lang="zh-CN" altLang="en-US" b="1" dirty="0"/>
              <a:t>模型</a:t>
            </a:r>
            <a:br>
              <a:rPr lang="en-US" altLang="zh-CN" dirty="0"/>
            </a:br>
            <a:endParaRPr lang="zh-CN" altLang="en-US" dirty="0"/>
          </a:p>
        </p:txBody>
      </p:sp>
      <p:sp>
        <p:nvSpPr>
          <p:cNvPr id="3" name="内容占位符 2"/>
          <p:cNvSpPr>
            <a:spLocks noGrp="1"/>
          </p:cNvSpPr>
          <p:nvPr>
            <p:ph idx="1"/>
          </p:nvPr>
        </p:nvSpPr>
        <p:spPr>
          <a:xfrm>
            <a:off x="967839" y="926869"/>
            <a:ext cx="10820400" cy="5004262"/>
          </a:xfrm>
        </p:spPr>
        <p:txBody>
          <a:bodyPr>
            <a:normAutofit fontScale="92500"/>
          </a:bodyPr>
          <a:lstStyle/>
          <a:p>
            <a:r>
              <a:rPr lang="zh-CN" altLang="en-US" sz="3200" dirty="0"/>
              <a:t>特点：</a:t>
            </a:r>
            <a:r>
              <a:rPr lang="zh-CN" altLang="zh-CN" sz="3200" dirty="0"/>
              <a:t>明确地表明了测试的不同级别，清晰地展示了软件测试与开发之间的关系</a:t>
            </a:r>
            <a:endParaRPr lang="zh-CN" altLang="en-US" sz="3200" dirty="0"/>
          </a:p>
          <a:p>
            <a:r>
              <a:rPr lang="zh-CN" altLang="en-US" sz="3200" dirty="0"/>
              <a:t>优点</a:t>
            </a:r>
            <a:endParaRPr lang="en-US" altLang="zh-CN" sz="3200" dirty="0"/>
          </a:p>
          <a:p>
            <a:pPr lvl="1"/>
            <a:r>
              <a:rPr lang="zh-CN" altLang="zh-CN" sz="3200" i="0" dirty="0"/>
              <a:t>将复杂的测试工作分成了目标明确的小阶段完成，具有阶段性、顺序性和依赖性，它既包含了对于源代码的底层测试也包含了对于软件需求的高层测试。</a:t>
            </a:r>
            <a:endParaRPr lang="en-US" altLang="zh-CN" sz="3200" i="0" dirty="0"/>
          </a:p>
          <a:p>
            <a:r>
              <a:rPr lang="zh-CN" altLang="en-US" sz="3200" dirty="0"/>
              <a:t>缺点</a:t>
            </a:r>
            <a:endParaRPr lang="en-US" altLang="zh-CN" sz="3200" dirty="0"/>
          </a:p>
          <a:p>
            <a:pPr lvl="1"/>
            <a:r>
              <a:rPr lang="zh-CN" altLang="zh-CN" sz="3200" i="0" dirty="0"/>
              <a:t>只</a:t>
            </a:r>
            <a:r>
              <a:rPr lang="zh-CN" altLang="en-US" sz="3200" i="0" dirty="0"/>
              <a:t>能</a:t>
            </a:r>
            <a:r>
              <a:rPr lang="zh-CN" altLang="zh-CN" sz="3200" i="0" dirty="0"/>
              <a:t>在编码之后才能开始测试，早期的需求分析等前期工作没有涵盖其中，因此它不能发现需求分析等早期的错误，这为后期的系统测试、验收测试埋下了隐患。</a:t>
            </a:r>
            <a:endParaRPr lang="en-US" altLang="zh-CN" sz="3200" i="0"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9091" y="229639"/>
            <a:ext cx="9601200" cy="571500"/>
          </a:xfrm>
        </p:spPr>
        <p:txBody>
          <a:bodyPr>
            <a:noAutofit/>
          </a:bodyPr>
          <a:lstStyle/>
          <a:p>
            <a:r>
              <a:rPr lang="zh-CN" altLang="en-US" dirty="0"/>
              <a:t>软件测试的过程模型</a:t>
            </a:r>
          </a:p>
        </p:txBody>
      </p:sp>
      <p:sp>
        <p:nvSpPr>
          <p:cNvPr id="3" name="内容占位符 2"/>
          <p:cNvSpPr>
            <a:spLocks noGrp="1"/>
          </p:cNvSpPr>
          <p:nvPr>
            <p:ph idx="1"/>
          </p:nvPr>
        </p:nvSpPr>
        <p:spPr>
          <a:xfrm>
            <a:off x="789708" y="926869"/>
            <a:ext cx="11402291" cy="5004262"/>
          </a:xfrm>
        </p:spPr>
        <p:txBody>
          <a:bodyPr>
            <a:normAutofit/>
          </a:bodyPr>
          <a:lstStyle/>
          <a:p>
            <a:r>
              <a:rPr lang="en-US" altLang="zh-CN" sz="2800" dirty="0"/>
              <a:t>W</a:t>
            </a:r>
            <a:r>
              <a:rPr lang="zh-CN" altLang="en-US" sz="2800" dirty="0"/>
              <a:t>模型</a:t>
            </a:r>
            <a:endParaRPr lang="en-US" altLang="zh-CN" sz="2800" dirty="0"/>
          </a:p>
          <a:p>
            <a:pPr lvl="1"/>
            <a:r>
              <a:rPr lang="zh-CN" altLang="en-US" sz="2800" i="0" dirty="0"/>
              <a:t>由Evolutif公司提出，W模型是V模型的发展。</a:t>
            </a:r>
          </a:p>
          <a:p>
            <a:pPr lvl="1"/>
            <a:r>
              <a:rPr lang="zh-CN" altLang="en-US" sz="2800" i="0" dirty="0"/>
              <a:t>W模型是由两个V模型组成的，一个是开发阶段，一个测试阶段。</a:t>
            </a:r>
          </a:p>
          <a:p>
            <a:pPr lvl="1"/>
            <a:r>
              <a:rPr lang="zh-CN" altLang="en-US" sz="2800" i="0" dirty="0"/>
              <a:t>在W模型中开发和测试是并行的关系</a:t>
            </a:r>
            <a:endParaRPr lang="en-US" altLang="zh-CN" sz="2800" i="0" dirty="0"/>
          </a:p>
        </p:txBody>
      </p:sp>
      <p:pic>
        <p:nvPicPr>
          <p:cNvPr id="5" name="Picture 26" descr="4-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4328" y="2935287"/>
            <a:ext cx="789305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95400" y="400792"/>
            <a:ext cx="9601200" cy="571500"/>
          </a:xfrm>
        </p:spPr>
        <p:txBody>
          <a:bodyPr>
            <a:normAutofit fontScale="90000"/>
          </a:bodyPr>
          <a:lstStyle/>
          <a:p>
            <a:r>
              <a:rPr lang="en-US" altLang="zh-CN" sz="4900" b="1" dirty="0"/>
              <a:t>W</a:t>
            </a:r>
            <a:r>
              <a:rPr lang="zh-CN" altLang="en-US" sz="4900" b="1" dirty="0"/>
              <a:t>模型</a:t>
            </a:r>
            <a:r>
              <a:rPr lang="en-US" altLang="zh-CN" dirty="0"/>
              <a:t>	</a:t>
            </a:r>
            <a:endParaRPr lang="zh-CN" altLang="en-US" dirty="0"/>
          </a:p>
        </p:txBody>
      </p:sp>
      <p:sp>
        <p:nvSpPr>
          <p:cNvPr id="3" name="内容占位符 2"/>
          <p:cNvSpPr>
            <a:spLocks noGrp="1"/>
          </p:cNvSpPr>
          <p:nvPr>
            <p:ph idx="1"/>
          </p:nvPr>
        </p:nvSpPr>
        <p:spPr>
          <a:xfrm>
            <a:off x="961901" y="1211283"/>
            <a:ext cx="11127179" cy="5131328"/>
          </a:xfrm>
        </p:spPr>
        <p:txBody>
          <a:bodyPr/>
          <a:lstStyle/>
          <a:p>
            <a:r>
              <a:rPr lang="zh-CN" altLang="en-US" sz="3200" dirty="0"/>
              <a:t>强调：测试伴随着整个开发周期，且测试的对象不仅仅是程序，需求、功能和设计同样要测试</a:t>
            </a:r>
          </a:p>
          <a:p>
            <a:r>
              <a:rPr lang="zh-CN" altLang="en-US" sz="3200" dirty="0"/>
              <a:t>优点</a:t>
            </a:r>
            <a:endParaRPr lang="en-US" altLang="zh-CN" sz="3200" dirty="0"/>
          </a:p>
          <a:p>
            <a:pPr lvl="1"/>
            <a:r>
              <a:rPr lang="zh-CN" altLang="zh-CN" sz="3200" i="0" dirty="0"/>
              <a:t>测试范围不仅包括程序，还包括需求分析、软件设计等前期工作，这样有利于尽早全面的发现问题。</a:t>
            </a:r>
            <a:endParaRPr lang="en-US" altLang="zh-CN" sz="3200" i="0" dirty="0"/>
          </a:p>
          <a:p>
            <a:r>
              <a:rPr lang="zh-CN" altLang="en-US" sz="3200" dirty="0"/>
              <a:t>缺点</a:t>
            </a:r>
            <a:endParaRPr lang="en-US" altLang="zh-CN" sz="3200" dirty="0"/>
          </a:p>
          <a:p>
            <a:pPr lvl="1"/>
            <a:r>
              <a:rPr lang="zh-CN" altLang="zh-CN" sz="3200" i="0" dirty="0"/>
              <a:t>它将软件开发过程分成需求、设计、编码、集成等一系列的串行活动，无法支持迭代、自发性等需要变更调整的项目。</a:t>
            </a:r>
            <a:endParaRPr lang="en-US" altLang="zh-CN" sz="3200" i="0"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1009"/>
            <a:ext cx="9601200" cy="571500"/>
          </a:xfrm>
        </p:spPr>
        <p:txBody>
          <a:bodyPr>
            <a:noAutofit/>
          </a:bodyPr>
          <a:lstStyle/>
          <a:p>
            <a:r>
              <a:rPr kumimoji="1" lang="en-US" altLang="zh-CN" b="1" dirty="0"/>
              <a:t>V</a:t>
            </a:r>
            <a:r>
              <a:rPr kumimoji="1" lang="zh-CN" altLang="en-US" b="1" dirty="0"/>
              <a:t>模型和</a:t>
            </a:r>
            <a:r>
              <a:rPr kumimoji="1" lang="en-US" altLang="zh-CN" b="1" dirty="0"/>
              <a:t>W</a:t>
            </a:r>
            <a:r>
              <a:rPr kumimoji="1" lang="zh-CN" altLang="en-US" b="1" dirty="0"/>
              <a:t>模型的问题</a:t>
            </a:r>
          </a:p>
        </p:txBody>
      </p:sp>
      <p:sp>
        <p:nvSpPr>
          <p:cNvPr id="3" name="内容占位符 2"/>
          <p:cNvSpPr>
            <a:spLocks noGrp="1"/>
          </p:cNvSpPr>
          <p:nvPr>
            <p:ph idx="1"/>
          </p:nvPr>
        </p:nvSpPr>
        <p:spPr>
          <a:xfrm>
            <a:off x="1295399" y="1338349"/>
            <a:ext cx="10758055" cy="5004262"/>
          </a:xfrm>
        </p:spPr>
        <p:txBody>
          <a:bodyPr>
            <a:normAutofit/>
          </a:bodyPr>
          <a:lstStyle/>
          <a:p>
            <a:r>
              <a:rPr kumimoji="1" lang="zh-CN" altLang="en-US" sz="2800" dirty="0"/>
              <a:t>它们都把软件的开发视为需求、设计、编码等一系列的串行活动。事实上，虽然这些活动之间存在互相牵制的关系，但在大多数时间里，它们互相独立，可并发进行。相应的测试也不存在严格的先后次序，只要条件满足，就可以进行测试</a:t>
            </a:r>
            <a:endParaRPr kumimoji="1" lang="en-US" altLang="zh-CN" sz="2800" dirty="0"/>
          </a:p>
          <a:p>
            <a:r>
              <a:rPr kumimoji="1" lang="en-US" altLang="zh-CN" sz="2800" dirty="0"/>
              <a:t>V</a:t>
            </a:r>
            <a:r>
              <a:rPr kumimoji="1" lang="zh-CN" altLang="en-US" sz="2800" dirty="0"/>
              <a:t>模型和</a:t>
            </a:r>
            <a:r>
              <a:rPr kumimoji="1" lang="en-US" altLang="zh-CN" sz="2800" dirty="0"/>
              <a:t>W</a:t>
            </a:r>
            <a:r>
              <a:rPr kumimoji="1" lang="zh-CN" altLang="en-US" sz="2800" dirty="0"/>
              <a:t>模型都没能很好地表示测试流程的完整性</a:t>
            </a:r>
            <a:endParaRPr kumimoji="1" lang="en-US" altLang="zh-CN" sz="2800" dirty="0"/>
          </a:p>
          <a:p>
            <a:r>
              <a:rPr kumimoji="1" lang="zh-CN" altLang="en-US" sz="2800" dirty="0"/>
              <a:t>测试流程大致分为两类</a:t>
            </a:r>
            <a:endParaRPr kumimoji="1" lang="en-US" altLang="zh-CN" sz="2800" dirty="0"/>
          </a:p>
          <a:p>
            <a:pPr lvl="1"/>
            <a:r>
              <a:rPr kumimoji="1" lang="zh-CN" altLang="en-US" sz="2800" i="0" dirty="0"/>
              <a:t>测试准备活动：包括测试需求分析、测试计划、测试分析、测试编码、测试验证等</a:t>
            </a:r>
            <a:endParaRPr kumimoji="1" lang="en-US" altLang="zh-CN" sz="2800" i="0" dirty="0"/>
          </a:p>
          <a:p>
            <a:pPr lvl="1"/>
            <a:r>
              <a:rPr kumimoji="1" lang="zh-CN" altLang="en-US" sz="2800" i="0" dirty="0"/>
              <a:t>测试执行活动：包括测试运行、测试报告、测试分析等</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1" y="319001"/>
            <a:ext cx="9601200" cy="571500"/>
          </a:xfrm>
        </p:spPr>
        <p:txBody>
          <a:bodyPr>
            <a:normAutofit fontScale="90000"/>
          </a:bodyPr>
          <a:lstStyle/>
          <a:p>
            <a:r>
              <a:rPr lang="zh-CN" altLang="en-US" b="1" dirty="0"/>
              <a:t>软件测试的过程模型</a:t>
            </a:r>
          </a:p>
        </p:txBody>
      </p:sp>
      <p:sp>
        <p:nvSpPr>
          <p:cNvPr id="3" name="内容占位符 2"/>
          <p:cNvSpPr>
            <a:spLocks noGrp="1"/>
          </p:cNvSpPr>
          <p:nvPr>
            <p:ph idx="1"/>
          </p:nvPr>
        </p:nvSpPr>
        <p:spPr>
          <a:xfrm>
            <a:off x="914401" y="997527"/>
            <a:ext cx="11174680" cy="5345084"/>
          </a:xfrm>
        </p:spPr>
        <p:txBody>
          <a:bodyPr>
            <a:normAutofit/>
          </a:bodyPr>
          <a:lstStyle/>
          <a:p>
            <a:r>
              <a:rPr lang="en-US" altLang="zh-CN" sz="3200" b="1" dirty="0"/>
              <a:t>H</a:t>
            </a:r>
            <a:r>
              <a:rPr lang="zh-CN" altLang="en-US" sz="3200" b="1" dirty="0"/>
              <a:t>模型</a:t>
            </a:r>
            <a:endParaRPr lang="en-US" altLang="zh-CN" sz="3200" b="1" dirty="0"/>
          </a:p>
          <a:p>
            <a:pPr lvl="1"/>
            <a:r>
              <a:rPr lang="en-US" altLang="zh-CN" sz="3200" i="0" dirty="0"/>
              <a:t>H</a:t>
            </a:r>
            <a:r>
              <a:rPr lang="zh-CN" altLang="zh-CN" sz="3200" i="0" dirty="0"/>
              <a:t>模型将测试活动完全独立了出来，形成一个完全独立的流程，这个流程将测试准备活动和测试执行活动清晰的体现出来。测试流程和其他工作流程是并发执行的，只要某一个工作流程的条件成熟就可以开始进行测试</a:t>
            </a:r>
            <a:r>
              <a:rPr lang="zh-CN" altLang="en-US" sz="3200" i="0" dirty="0"/>
              <a:t>。</a:t>
            </a:r>
          </a:p>
        </p:txBody>
      </p:sp>
      <p:graphicFrame>
        <p:nvGraphicFramePr>
          <p:cNvPr id="4" name="对象 3"/>
          <p:cNvGraphicFramePr>
            <a:graphicFrameLocks noChangeAspect="1"/>
          </p:cNvGraphicFramePr>
          <p:nvPr>
            <p:extLst>
              <p:ext uri="{D42A27DB-BD31-4B8C-83A1-F6EECF244321}">
                <p14:modId xmlns:p14="http://schemas.microsoft.com/office/powerpoint/2010/main" val="3580648429"/>
              </p:ext>
            </p:extLst>
          </p:nvPr>
        </p:nvGraphicFramePr>
        <p:xfrm>
          <a:off x="2401910" y="3596706"/>
          <a:ext cx="8511917" cy="2942293"/>
        </p:xfrm>
        <a:graphic>
          <a:graphicData uri="http://schemas.openxmlformats.org/presentationml/2006/ole">
            <mc:AlternateContent xmlns:mc="http://schemas.openxmlformats.org/markup-compatibility/2006">
              <mc:Choice xmlns:v="urn:schemas-microsoft-com:vml" Requires="v">
                <p:oleObj name="Visio" r:id="rId2" imgW="3886200" imgH="1350010" progId="Visio.Drawing.15">
                  <p:embed/>
                </p:oleObj>
              </mc:Choice>
              <mc:Fallback>
                <p:oleObj name="Visio" r:id="rId2" imgW="3886200" imgH="1350010" progId="Visio.Drawing.15">
                  <p:embed/>
                  <p:pic>
                    <p:nvPicPr>
                      <p:cNvPr id="0" name="对象 1"/>
                      <p:cNvPicPr>
                        <a:picLocks noChangeAspect="1" noChangeArrowheads="1"/>
                      </p:cNvPicPr>
                      <p:nvPr/>
                    </p:nvPicPr>
                    <p:blipFill>
                      <a:blip r:embed="rId3"/>
                      <a:srcRect/>
                      <a:stretch>
                        <a:fillRect/>
                      </a:stretch>
                    </p:blipFill>
                    <p:spPr bwMode="auto">
                      <a:xfrm>
                        <a:off x="2401910" y="3596706"/>
                        <a:ext cx="8511917" cy="2942293"/>
                      </a:xfrm>
                      <a:prstGeom prst="rect">
                        <a:avLst/>
                      </a:prstGeom>
                      <a:noFill/>
                      <a:ln>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39535"/>
            <a:ext cx="9601200" cy="571500"/>
          </a:xfrm>
        </p:spPr>
        <p:txBody>
          <a:bodyPr>
            <a:normAutofit fontScale="90000"/>
          </a:bodyPr>
          <a:lstStyle/>
          <a:p>
            <a:r>
              <a:rPr lang="en-US" altLang="zh-CN" b="1" dirty="0"/>
              <a:t>H</a:t>
            </a:r>
            <a:r>
              <a:rPr lang="zh-CN" altLang="en-US" b="1" dirty="0"/>
              <a:t>模型</a:t>
            </a:r>
          </a:p>
        </p:txBody>
      </p:sp>
      <p:sp>
        <p:nvSpPr>
          <p:cNvPr id="3" name="内容占位符 2"/>
          <p:cNvSpPr>
            <a:spLocks noGrp="1"/>
          </p:cNvSpPr>
          <p:nvPr>
            <p:ph idx="1"/>
          </p:nvPr>
        </p:nvSpPr>
        <p:spPr>
          <a:xfrm>
            <a:off x="1163783" y="816428"/>
            <a:ext cx="10687791" cy="5004262"/>
          </a:xfrm>
        </p:spPr>
        <p:txBody>
          <a:bodyPr>
            <a:noAutofit/>
          </a:bodyPr>
          <a:lstStyle/>
          <a:p>
            <a:r>
              <a:rPr lang="zh-CN" altLang="en-US" sz="2400" dirty="0">
                <a:sym typeface="+mn-ea"/>
              </a:rPr>
              <a:t>优点</a:t>
            </a:r>
            <a:endParaRPr lang="en-US" altLang="zh-CN" sz="2400" dirty="0">
              <a:sym typeface="+mn-ea"/>
            </a:endParaRPr>
          </a:p>
          <a:p>
            <a:pPr lvl="1"/>
            <a:r>
              <a:rPr lang="zh-CN" altLang="en-US" sz="2400" i="0" dirty="0"/>
              <a:t>测试完全独立，贯穿整个生命周期，且与其他流程并发进行；</a:t>
            </a:r>
          </a:p>
          <a:p>
            <a:pPr lvl="1"/>
            <a:r>
              <a:rPr lang="zh-CN" altLang="en-US" sz="2400" i="0" dirty="0"/>
              <a:t>软件测试活动可以尽早准备、尽早执行，具有很强的灵活性；</a:t>
            </a:r>
          </a:p>
          <a:p>
            <a:pPr lvl="1"/>
            <a:r>
              <a:rPr lang="zh-CN" altLang="en-US" sz="2400" i="0" dirty="0"/>
              <a:t>测试可以根据被测对象的不同而分层次、分阶段、分次序的执行，同时也是可以被迭代的。</a:t>
            </a:r>
            <a:endParaRPr lang="zh-CN" altLang="en-US" sz="2400" i="0" dirty="0">
              <a:sym typeface="+mn-ea"/>
            </a:endParaRPr>
          </a:p>
          <a:p>
            <a:r>
              <a:rPr lang="zh-CN" altLang="en-US" sz="2400" dirty="0"/>
              <a:t>缺点</a:t>
            </a:r>
            <a:endParaRPr lang="en-US" altLang="zh-CN" sz="2400" dirty="0"/>
          </a:p>
          <a:p>
            <a:pPr lvl="1"/>
            <a:r>
              <a:rPr lang="zh-CN" altLang="en-US" sz="2400" i="0" dirty="0"/>
              <a:t>测试就绪点分析是困难的；</a:t>
            </a:r>
          </a:p>
          <a:p>
            <a:pPr lvl="1"/>
            <a:r>
              <a:rPr lang="zh-CN" altLang="en-US" sz="2400" i="0" dirty="0"/>
              <a:t>对于整个项目组的人员要求非常高，在很好的规范制度下，大家都能高效的工作，否则容易混乱。</a:t>
            </a:r>
          </a:p>
          <a:p>
            <a:r>
              <a:rPr lang="zh-CN" altLang="en-US" sz="2400" dirty="0"/>
              <a:t>H模型对管理、技能及整个项目组的人员要求都很高。</a:t>
            </a:r>
          </a:p>
          <a:p>
            <a:pPr lvl="1"/>
            <a:r>
              <a:rPr lang="zh-CN" altLang="en-US" sz="2400" i="0" dirty="0"/>
              <a:t>管理方面，由于模型很灵活，必须要定义清晰的规则和管理制度，否则测试过程将非常难以管理和控制。</a:t>
            </a:r>
          </a:p>
          <a:p>
            <a:pPr lvl="1"/>
            <a:r>
              <a:rPr lang="zh-CN" altLang="en-US" sz="2400" i="0" dirty="0"/>
              <a:t>技能上，H模型要求能够很好的定义每个迭代的规模，不能太大也不能太小。</a:t>
            </a:r>
          </a:p>
          <a:p>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595" y="229639"/>
            <a:ext cx="9601200" cy="571500"/>
          </a:xfrm>
        </p:spPr>
        <p:txBody>
          <a:bodyPr>
            <a:normAutofit fontScale="90000"/>
          </a:bodyPr>
          <a:lstStyle/>
          <a:p>
            <a:r>
              <a:rPr lang="zh-CN" altLang="en-US" b="1" dirty="0"/>
              <a:t>软件测试的过程模型</a:t>
            </a:r>
          </a:p>
        </p:txBody>
      </p:sp>
      <p:sp>
        <p:nvSpPr>
          <p:cNvPr id="3" name="内容占位符 2"/>
          <p:cNvSpPr>
            <a:spLocks noGrp="1"/>
          </p:cNvSpPr>
          <p:nvPr>
            <p:ph idx="1"/>
          </p:nvPr>
        </p:nvSpPr>
        <p:spPr>
          <a:xfrm>
            <a:off x="1181595" y="1144853"/>
            <a:ext cx="5325054" cy="5152260"/>
          </a:xfrm>
        </p:spPr>
        <p:txBody>
          <a:bodyPr>
            <a:normAutofit/>
          </a:bodyPr>
          <a:lstStyle/>
          <a:p>
            <a:r>
              <a:rPr lang="en-US" altLang="zh-CN" sz="2800" dirty="0"/>
              <a:t>X</a:t>
            </a:r>
            <a:r>
              <a:rPr lang="zh-CN" altLang="en-US" sz="2800" dirty="0"/>
              <a:t>模型</a:t>
            </a:r>
            <a:endParaRPr lang="en-US" altLang="zh-CN" sz="2800" dirty="0"/>
          </a:p>
          <a:p>
            <a:pPr lvl="1"/>
            <a:r>
              <a:rPr lang="zh-CN" altLang="en-US" sz="2800" i="0" dirty="0"/>
              <a:t>基本思想是由Marick 提出的，Robin F Goldsmith引用了Marick 的一些想法并经过重新组织形成了“X模型”</a:t>
            </a:r>
            <a:endParaRPr lang="en-US" altLang="zh-CN" sz="2800" i="0" dirty="0"/>
          </a:p>
          <a:p>
            <a:pPr lvl="1"/>
            <a:r>
              <a:rPr lang="en-US" altLang="zh-CN" sz="2800" i="0" dirty="0"/>
              <a:t>X</a:t>
            </a:r>
            <a:r>
              <a:rPr lang="zh-CN" altLang="zh-CN" sz="2800" i="0" dirty="0"/>
              <a:t>模型的设计原理是将程序分成多个片段反复迭代测试，然后将多个片段集成再进行迭代测试</a:t>
            </a:r>
            <a:r>
              <a:rPr lang="zh-CN" altLang="en-US" sz="2800" i="0" dirty="0"/>
              <a:t>。</a:t>
            </a:r>
            <a:endParaRPr lang="en-US" altLang="zh-CN" sz="2800" i="0" dirty="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612470154"/>
              </p:ext>
            </p:extLst>
          </p:nvPr>
        </p:nvGraphicFramePr>
        <p:xfrm>
          <a:off x="5059360" y="1070855"/>
          <a:ext cx="8645736" cy="5152261"/>
        </p:xfrm>
        <a:graphic>
          <a:graphicData uri="http://schemas.openxmlformats.org/presentationml/2006/ole">
            <mc:AlternateContent xmlns:mc="http://schemas.openxmlformats.org/markup-compatibility/2006">
              <mc:Choice xmlns:v="urn:schemas-microsoft-com:vml" Requires="v">
                <p:oleObj name="Visio" r:id="rId2" imgW="8936990" imgH="5323205" progId="Visio.Drawing.15">
                  <p:embed/>
                </p:oleObj>
              </mc:Choice>
              <mc:Fallback>
                <p:oleObj name="Visio" r:id="rId2" imgW="8936990" imgH="5323205" progId="Visio.Drawing.15">
                  <p:embed/>
                  <p:pic>
                    <p:nvPicPr>
                      <p:cNvPr id="0" name="对象 10"/>
                      <p:cNvPicPr/>
                      <p:nvPr/>
                    </p:nvPicPr>
                    <p:blipFill>
                      <a:blip r:embed="rId3"/>
                      <a:stretch>
                        <a:fillRect/>
                      </a:stretch>
                    </p:blipFill>
                    <p:spPr>
                      <a:xfrm>
                        <a:off x="5059360" y="1070855"/>
                        <a:ext cx="8645736" cy="5152261"/>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012" y="412074"/>
            <a:ext cx="11681360" cy="5004262"/>
          </a:xfrm>
        </p:spPr>
        <p:txBody>
          <a:bodyPr>
            <a:normAutofit fontScale="25000" lnSpcReduction="20000"/>
          </a:bodyPr>
          <a:lstStyle/>
          <a:p>
            <a:r>
              <a:rPr lang="zh-CN" altLang="en-US" sz="9600" dirty="0"/>
              <a:t>国标</a:t>
            </a:r>
            <a:r>
              <a:rPr lang="en-US" altLang="zh-CN" sz="9600" dirty="0"/>
              <a:t>GB/T19000-2008</a:t>
            </a:r>
            <a:r>
              <a:rPr lang="zh-CN" altLang="en-US" sz="9600" dirty="0"/>
              <a:t>对</a:t>
            </a:r>
            <a:r>
              <a:rPr lang="zh-CN" altLang="en-US" sz="9600" b="1" dirty="0"/>
              <a:t>质量</a:t>
            </a:r>
            <a:r>
              <a:rPr lang="zh-CN" altLang="en-US" sz="9600" dirty="0"/>
              <a:t>定义：一组固有特性满足要求的程度。从以下五个方面理解：</a:t>
            </a:r>
          </a:p>
          <a:p>
            <a:pPr lvl="1"/>
            <a:r>
              <a:rPr lang="zh-CN" altLang="en-US" sz="9600" i="0" dirty="0"/>
              <a:t>（</a:t>
            </a:r>
            <a:r>
              <a:rPr lang="en-US" altLang="zh-CN" sz="9600" i="0" dirty="0"/>
              <a:t>1</a:t>
            </a:r>
            <a:r>
              <a:rPr lang="zh-CN" altLang="en-US" sz="9600" i="0" dirty="0"/>
              <a:t>）对质量的载体不做界定，说明质量可存在于不同领域或任何事物中。对质量管理体系来说，质量的载体不仅针对产品（如硬件、流程、软件和服务），也针对过程和体系或者它们的组合。</a:t>
            </a:r>
            <a:endParaRPr lang="zh-CN" altLang="zh-CN" sz="9600" i="0" dirty="0"/>
          </a:p>
          <a:p>
            <a:pPr lvl="1"/>
            <a:r>
              <a:rPr lang="zh-CN" altLang="en-US" sz="9600" i="0" dirty="0"/>
              <a:t>（</a:t>
            </a:r>
            <a:r>
              <a:rPr lang="en-US" altLang="zh-CN" sz="9600" i="0" dirty="0"/>
              <a:t>2</a:t>
            </a:r>
            <a:r>
              <a:rPr lang="zh-CN" altLang="en-US" sz="9600" i="0" dirty="0"/>
              <a:t>）特性是指事物所特有的性质。</a:t>
            </a:r>
            <a:endParaRPr lang="en-US" altLang="zh-CN" sz="9600" i="0" dirty="0"/>
          </a:p>
          <a:p>
            <a:pPr lvl="2"/>
            <a:r>
              <a:rPr lang="zh-CN" altLang="en-US" sz="9600" dirty="0"/>
              <a:t>固有特性是事物本来就有的，通过产品、过程或体系设计和开发及其实现过程形成的属性。例如：物质特性、时间特性、功能特性等。大多是可测量的。</a:t>
            </a:r>
            <a:endParaRPr lang="en-US" altLang="zh-CN" sz="9600" dirty="0"/>
          </a:p>
          <a:p>
            <a:pPr lvl="2"/>
            <a:r>
              <a:rPr lang="zh-CN" altLang="en-US" sz="9600" dirty="0"/>
              <a:t>赋予的特性（如产品价格），并非是产品、体系或过程的固有特性</a:t>
            </a:r>
            <a:endParaRPr lang="en-US" altLang="zh-CN" sz="9600" dirty="0"/>
          </a:p>
          <a:p>
            <a:pPr lvl="1"/>
            <a:r>
              <a:rPr lang="zh-CN" altLang="en-US" sz="9600" i="0" dirty="0"/>
              <a:t>（</a:t>
            </a:r>
            <a:r>
              <a:rPr lang="en-US" altLang="zh-CN" sz="9600" i="0" dirty="0"/>
              <a:t>3</a:t>
            </a:r>
            <a:r>
              <a:rPr lang="zh-CN" altLang="en-US" sz="9600" i="0" dirty="0"/>
              <a:t>）满足要求就是应满足明示的（如明确规定的）、隐含的（如组织的惯例、一般习惯）或必须履行的（如法律法规、行业规则）的需求和期望。只有全面满足这些要求，才能评定为好的质量或优秀的质量。</a:t>
            </a:r>
            <a:endParaRPr lang="zh-CN" altLang="zh-CN" sz="9600" i="0" dirty="0"/>
          </a:p>
          <a:p>
            <a:pPr lvl="1"/>
            <a:r>
              <a:rPr lang="zh-CN" altLang="en-US" sz="9600" i="0" dirty="0"/>
              <a:t>（</a:t>
            </a:r>
            <a:r>
              <a:rPr lang="en-US" altLang="zh-CN" sz="9600" i="0" dirty="0"/>
              <a:t>4</a:t>
            </a:r>
            <a:r>
              <a:rPr lang="zh-CN" altLang="en-US" sz="9600" i="0" dirty="0"/>
              <a:t>）顾客和其他相关方对产品、体系或过程的质量要求是动态的、发展的和相对的，随着时间、地点、环境的变化而变化。应定期对质量进行评审，按照变化的需求和期望，相应地改进产品、体系或过程的质量，确保持续地满足顾客和其他相关方的要求。</a:t>
            </a:r>
          </a:p>
          <a:p>
            <a:pPr lvl="1"/>
            <a:r>
              <a:rPr lang="zh-CN" altLang="en-US" sz="9600" i="0" dirty="0"/>
              <a:t>（</a:t>
            </a:r>
            <a:r>
              <a:rPr lang="en-US" altLang="zh-CN" sz="9600" i="0" dirty="0"/>
              <a:t>5</a:t>
            </a:r>
            <a:r>
              <a:rPr lang="zh-CN" altLang="en-US" sz="9600" i="0" dirty="0"/>
              <a:t>）质量一词可用形容词如较差、良好或优秀等来修饰。</a:t>
            </a:r>
          </a:p>
          <a:p>
            <a:pPr lvl="2"/>
            <a:r>
              <a:rPr lang="zh-CN" altLang="en-US" sz="9600" dirty="0"/>
              <a:t>在质量管理过程中，质量的含义是广义的，除了产品质量之外，还包括工作质量。质量管理不仅要管好产品本身的质量，还要管好质量赖以产生和形成的工作质量，并以工作质量为重点。</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71600" y="412667"/>
            <a:ext cx="9601200" cy="571500"/>
          </a:xfrm>
        </p:spPr>
        <p:txBody>
          <a:bodyPr>
            <a:normAutofit fontScale="90000"/>
          </a:bodyPr>
          <a:lstStyle/>
          <a:p>
            <a:r>
              <a:rPr lang="en-US" altLang="zh-CN" b="1" dirty="0"/>
              <a:t>X</a:t>
            </a:r>
            <a:r>
              <a:rPr lang="zh-CN" altLang="en-US" b="1" dirty="0"/>
              <a:t>模型</a:t>
            </a:r>
          </a:p>
        </p:txBody>
      </p:sp>
      <p:sp>
        <p:nvSpPr>
          <p:cNvPr id="3" name="内容占位符 2"/>
          <p:cNvSpPr>
            <a:spLocks noGrp="1"/>
          </p:cNvSpPr>
          <p:nvPr>
            <p:ph idx="1"/>
          </p:nvPr>
        </p:nvSpPr>
        <p:spPr>
          <a:xfrm>
            <a:off x="1371600" y="1338349"/>
            <a:ext cx="10479974" cy="5004262"/>
          </a:xfrm>
        </p:spPr>
        <p:txBody>
          <a:bodyPr>
            <a:normAutofit/>
          </a:bodyPr>
          <a:lstStyle/>
          <a:p>
            <a:r>
              <a:rPr lang="zh-CN" altLang="en-US" sz="3200" dirty="0"/>
              <a:t>优点</a:t>
            </a:r>
            <a:endParaRPr lang="en-US" altLang="zh-CN" sz="3200" dirty="0"/>
          </a:p>
          <a:p>
            <a:pPr lvl="1"/>
            <a:r>
              <a:rPr lang="zh-CN" altLang="zh-CN" sz="3200" i="0" dirty="0"/>
              <a:t>对单独程序片段进行的相互分离的编码和测试</a:t>
            </a:r>
            <a:r>
              <a:rPr lang="zh-CN" altLang="en-US" sz="3200" i="0" dirty="0"/>
              <a:t>，保证了测试效果。增加了探索测试，可以帮助测试人员发现计划之外的软件错误。</a:t>
            </a:r>
            <a:endParaRPr lang="en-US" altLang="zh-CN" sz="3200" i="0" dirty="0"/>
          </a:p>
          <a:p>
            <a:r>
              <a:rPr lang="zh-CN" altLang="en-US" sz="3200" dirty="0"/>
              <a:t>缺点</a:t>
            </a:r>
            <a:endParaRPr lang="en-US" altLang="zh-CN" sz="3200" dirty="0"/>
          </a:p>
          <a:p>
            <a:pPr lvl="1"/>
            <a:r>
              <a:rPr lang="zh-CN" altLang="en-US" sz="3200" i="0" dirty="0"/>
              <a:t>频繁的集成会增加测试成本；探索测试对测试人员要求更高。</a:t>
            </a:r>
            <a:endParaRPr lang="en-US" altLang="zh-CN" sz="3200" i="0" dirty="0"/>
          </a:p>
          <a:p>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0342" y="400792"/>
            <a:ext cx="9601200" cy="571500"/>
          </a:xfrm>
        </p:spPr>
        <p:txBody>
          <a:bodyPr>
            <a:normAutofit fontScale="90000"/>
          </a:bodyPr>
          <a:lstStyle/>
          <a:p>
            <a:r>
              <a:rPr lang="zh-CN" altLang="en-US" b="1" dirty="0"/>
              <a:t>软件测试的过程模型</a:t>
            </a:r>
          </a:p>
        </p:txBody>
      </p:sp>
      <p:sp>
        <p:nvSpPr>
          <p:cNvPr id="3" name="内容占位符 2"/>
          <p:cNvSpPr>
            <a:spLocks noGrp="1"/>
          </p:cNvSpPr>
          <p:nvPr>
            <p:ph idx="1"/>
          </p:nvPr>
        </p:nvSpPr>
        <p:spPr>
          <a:xfrm>
            <a:off x="1110342" y="1338349"/>
            <a:ext cx="5136079" cy="5004262"/>
          </a:xfrm>
        </p:spPr>
        <p:txBody>
          <a:bodyPr>
            <a:normAutofit/>
          </a:bodyPr>
          <a:lstStyle/>
          <a:p>
            <a:r>
              <a:rPr lang="zh-CN" altLang="en-US" sz="3200" dirty="0">
                <a:sym typeface="+mn-ea"/>
              </a:rPr>
              <a:t>前置测试模型</a:t>
            </a:r>
            <a:endParaRPr lang="en-US" altLang="zh-CN" sz="3200" dirty="0">
              <a:sym typeface="+mn-ea"/>
            </a:endParaRPr>
          </a:p>
          <a:p>
            <a:pPr lvl="1"/>
            <a:r>
              <a:rPr lang="zh-CN" altLang="en-US" sz="3200" i="0" dirty="0"/>
              <a:t>由Robin F Goldsmith等人提出的，是一个将测试和开发紧密结合的模型</a:t>
            </a:r>
          </a:p>
        </p:txBody>
      </p:sp>
      <p:pic>
        <p:nvPicPr>
          <p:cNvPr id="6" name="图片 9"/>
          <p:cNvPicPr>
            <a:picLocks noChangeAspect="1"/>
          </p:cNvPicPr>
          <p:nvPr/>
        </p:nvPicPr>
        <p:blipFill>
          <a:blip r:embed="rId2"/>
          <a:stretch>
            <a:fillRect/>
          </a:stretch>
        </p:blipFill>
        <p:spPr>
          <a:xfrm>
            <a:off x="6370627" y="1092530"/>
            <a:ext cx="5821373" cy="52500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65166"/>
            <a:ext cx="9601200" cy="571500"/>
          </a:xfrm>
        </p:spPr>
        <p:txBody>
          <a:bodyPr>
            <a:normAutofit fontScale="90000"/>
          </a:bodyPr>
          <a:lstStyle/>
          <a:p>
            <a:r>
              <a:rPr lang="zh-CN" altLang="en-US" b="1" dirty="0"/>
              <a:t>前置测试模型</a:t>
            </a:r>
          </a:p>
        </p:txBody>
      </p:sp>
      <p:sp>
        <p:nvSpPr>
          <p:cNvPr id="3" name="内容占位符 2"/>
          <p:cNvSpPr>
            <a:spLocks noGrp="1"/>
          </p:cNvSpPr>
          <p:nvPr>
            <p:ph idx="1"/>
          </p:nvPr>
        </p:nvSpPr>
        <p:spPr/>
        <p:txBody>
          <a:bodyPr/>
          <a:lstStyle/>
          <a:p>
            <a:r>
              <a:rPr lang="zh-CN" altLang="en-US" sz="3600" dirty="0"/>
              <a:t>特点</a:t>
            </a:r>
          </a:p>
          <a:p>
            <a:pPr lvl="1"/>
            <a:r>
              <a:rPr lang="zh-CN" altLang="en-US" sz="3600" i="0" dirty="0"/>
              <a:t>开发和测试相结合</a:t>
            </a:r>
          </a:p>
          <a:p>
            <a:pPr lvl="1"/>
            <a:r>
              <a:rPr lang="zh-CN" altLang="en-US" sz="3600" i="0" dirty="0"/>
              <a:t>对每一个交付内容进行测试</a:t>
            </a:r>
          </a:p>
          <a:p>
            <a:pPr lvl="1"/>
            <a:r>
              <a:rPr lang="zh-CN" altLang="en-US" sz="3600" i="0" dirty="0"/>
              <a:t>在设计阶段进行计划和测试设计</a:t>
            </a:r>
          </a:p>
          <a:p>
            <a:pPr lvl="1"/>
            <a:r>
              <a:rPr lang="zh-CN" altLang="en-US" sz="3600" i="0" dirty="0"/>
              <a:t>测试和开发结合在一起</a:t>
            </a:r>
          </a:p>
          <a:p>
            <a:pPr lvl="1"/>
            <a:r>
              <a:rPr lang="zh-CN" altLang="en-US" sz="3600" i="0" dirty="0"/>
              <a:t>让验收测试和技术测试保持相互独立</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845" y="146512"/>
            <a:ext cx="9601200" cy="571500"/>
          </a:xfrm>
        </p:spPr>
        <p:txBody>
          <a:bodyPr>
            <a:noAutofit/>
          </a:bodyPr>
          <a:lstStyle/>
          <a:p>
            <a:r>
              <a:rPr lang="zh-CN" altLang="en-US" sz="4800" b="1" dirty="0"/>
              <a:t>测试模型小结</a:t>
            </a:r>
          </a:p>
        </p:txBody>
      </p:sp>
      <p:sp>
        <p:nvSpPr>
          <p:cNvPr id="3" name="内容占位符 2"/>
          <p:cNvSpPr>
            <a:spLocks noGrp="1"/>
          </p:cNvSpPr>
          <p:nvPr>
            <p:ph idx="1"/>
          </p:nvPr>
        </p:nvSpPr>
        <p:spPr>
          <a:xfrm>
            <a:off x="1039090" y="887085"/>
            <a:ext cx="11014365" cy="6594370"/>
          </a:xfrm>
        </p:spPr>
        <p:txBody>
          <a:bodyPr>
            <a:normAutofit fontScale="92500" lnSpcReduction="20000"/>
          </a:bodyPr>
          <a:lstStyle/>
          <a:p>
            <a:r>
              <a:rPr lang="zh-CN" altLang="en-US" sz="3000" dirty="0"/>
              <a:t>软件测试模型对指导测试工作的进行具有重要的意义，但任何模型都不是完美的。</a:t>
            </a:r>
          </a:p>
          <a:p>
            <a:r>
              <a:rPr lang="zh-CN" altLang="en-US" sz="3000" dirty="0"/>
              <a:t>在实际的工作中，我们要灵活地运用各种模型的优点。比如，我们可以在</a:t>
            </a:r>
            <a:r>
              <a:rPr lang="zh-CN" altLang="en-US" sz="3000" dirty="0">
                <a:solidFill>
                  <a:srgbClr val="0070C0"/>
                </a:solidFill>
              </a:rPr>
              <a:t>W模型</a:t>
            </a:r>
            <a:r>
              <a:rPr lang="zh-CN" altLang="en-US" sz="3000" dirty="0"/>
              <a:t>的框架下，运用</a:t>
            </a:r>
            <a:r>
              <a:rPr lang="zh-CN" altLang="en-US" sz="3000" dirty="0">
                <a:solidFill>
                  <a:srgbClr val="0070C0"/>
                </a:solidFill>
              </a:rPr>
              <a:t>H模型</a:t>
            </a:r>
            <a:r>
              <a:rPr lang="zh-CN" altLang="en-US" sz="3000" dirty="0"/>
              <a:t>的思想进行独立的测试，并同时将测试与开发紧密结合，寻找恰当的</a:t>
            </a:r>
            <a:r>
              <a:rPr lang="zh-CN" altLang="en-US" sz="3000" dirty="0">
                <a:solidFill>
                  <a:srgbClr val="0070C0"/>
                </a:solidFill>
              </a:rPr>
              <a:t>就绪点</a:t>
            </a:r>
            <a:r>
              <a:rPr lang="zh-CN" altLang="en-US" sz="3000" dirty="0"/>
              <a:t>开始测试并反复迭代测试，最终保证按期完成预定目标</a:t>
            </a:r>
            <a:r>
              <a:rPr lang="en-US" altLang="zh-CN" sz="3000" dirty="0"/>
              <a:t>.</a:t>
            </a:r>
          </a:p>
          <a:p>
            <a:r>
              <a:rPr lang="zh-CN" altLang="en-US" sz="3000" dirty="0">
                <a:solidFill>
                  <a:srgbClr val="0070C0"/>
                </a:solidFill>
              </a:rPr>
              <a:t>V模型</a:t>
            </a:r>
            <a:r>
              <a:rPr lang="zh-CN" altLang="en-US" sz="3000" dirty="0"/>
              <a:t>明确地标明了测试过程中存在的不同级别，并且清楚地描述了测试阶段和开发过程各阶段的对应关系。W模型是V模型的发展，</a:t>
            </a:r>
            <a:r>
              <a:rPr lang="zh-CN" altLang="en-US" sz="3000" dirty="0">
                <a:solidFill>
                  <a:srgbClr val="0070C0"/>
                </a:solidFill>
              </a:rPr>
              <a:t>W模型</a:t>
            </a:r>
            <a:r>
              <a:rPr lang="zh-CN" altLang="en-US" sz="3000" dirty="0"/>
              <a:t>强调测试伴随整个软件开发周期,测试的对象不仅仅是程序，需求、功能和设计同样要测试。W模型和V模型都把软件的开发视为需求、设计、编码等一系列串行的活动，无法支持迭代、自发性以及变更调整。</a:t>
            </a:r>
          </a:p>
          <a:p>
            <a:r>
              <a:rPr lang="zh-CN" altLang="en-US" sz="3000" dirty="0">
                <a:solidFill>
                  <a:srgbClr val="0070C0"/>
                </a:solidFill>
              </a:rPr>
              <a:t>H模型</a:t>
            </a:r>
            <a:r>
              <a:rPr lang="zh-CN" altLang="en-US" sz="3000" dirty="0"/>
              <a:t>中，软件测试过程活动完全独立，贯穿于整个产品的周期，与其他流程并发地进行，某个测试点准备就绪时，就可以从测试准备阶段进行到测试执行阶段。</a:t>
            </a:r>
            <a:r>
              <a:rPr lang="zh-CN" altLang="en-US" sz="3000" dirty="0">
                <a:solidFill>
                  <a:srgbClr val="0070C0"/>
                </a:solidFill>
              </a:rPr>
              <a:t>X测试模型</a:t>
            </a:r>
            <a:r>
              <a:rPr lang="zh-CN" altLang="en-US" sz="3000" dirty="0"/>
              <a:t>呈现了一种动态测试的过程，测试处于一个不断迭代的过程中，这更符合企业实际情况。前置测试模型是一个将测试和开发紧密结合的模型。</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b="1" dirty="0"/>
              <a:t>测试的实施组织</a:t>
            </a:r>
          </a:p>
        </p:txBody>
      </p:sp>
      <p:grpSp>
        <p:nvGrpSpPr>
          <p:cNvPr id="49" name="组合 48"/>
          <p:cNvGrpSpPr/>
          <p:nvPr/>
        </p:nvGrpSpPr>
        <p:grpSpPr>
          <a:xfrm>
            <a:off x="2791691" y="1828800"/>
            <a:ext cx="7010400" cy="3978275"/>
            <a:chOff x="2791691" y="1828800"/>
            <a:chExt cx="7010400" cy="3978275"/>
          </a:xfrm>
        </p:grpSpPr>
        <p:grpSp>
          <p:nvGrpSpPr>
            <p:cNvPr id="4" name="Group 4"/>
            <p:cNvGrpSpPr/>
            <p:nvPr/>
          </p:nvGrpSpPr>
          <p:grpSpPr bwMode="auto">
            <a:xfrm>
              <a:off x="7516091" y="3429000"/>
              <a:ext cx="2286000" cy="1830388"/>
              <a:chOff x="2645" y="2312"/>
              <a:chExt cx="1440" cy="1153"/>
            </a:xfrm>
          </p:grpSpPr>
          <p:sp>
            <p:nvSpPr>
              <p:cNvPr id="5" name="Rectangle 5"/>
              <p:cNvSpPr>
                <a:spLocks noChangeArrowheads="1"/>
              </p:cNvSpPr>
              <p:nvPr/>
            </p:nvSpPr>
            <p:spPr bwMode="auto">
              <a:xfrm>
                <a:off x="2645" y="2450"/>
                <a:ext cx="1440" cy="923"/>
              </a:xfrm>
              <a:prstGeom prst="rect">
                <a:avLst/>
              </a:prstGeom>
              <a:solidFill>
                <a:srgbClr val="BBBBBB"/>
              </a:solidFill>
              <a:ln w="3175">
                <a:solidFill>
                  <a:srgbClr val="000000"/>
                </a:solidFill>
                <a:miter lim="800000"/>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Freeform 6"/>
              <p:cNvSpPr/>
              <p:nvPr/>
            </p:nvSpPr>
            <p:spPr bwMode="auto">
              <a:xfrm>
                <a:off x="3250" y="2710"/>
                <a:ext cx="594" cy="321"/>
              </a:xfrm>
              <a:custGeom>
                <a:avLst/>
                <a:gdLst>
                  <a:gd name="T0" fmla="*/ 281 w 594"/>
                  <a:gd name="T1" fmla="*/ 26 h 321"/>
                  <a:gd name="T2" fmla="*/ 234 w 594"/>
                  <a:gd name="T3" fmla="*/ 72 h 321"/>
                  <a:gd name="T4" fmla="*/ 193 w 594"/>
                  <a:gd name="T5" fmla="*/ 113 h 321"/>
                  <a:gd name="T6" fmla="*/ 104 w 594"/>
                  <a:gd name="T7" fmla="*/ 108 h 321"/>
                  <a:gd name="T8" fmla="*/ 36 w 594"/>
                  <a:gd name="T9" fmla="*/ 41 h 321"/>
                  <a:gd name="T10" fmla="*/ 16 w 594"/>
                  <a:gd name="T11" fmla="*/ 0 h 321"/>
                  <a:gd name="T12" fmla="*/ 10 w 594"/>
                  <a:gd name="T13" fmla="*/ 20 h 321"/>
                  <a:gd name="T14" fmla="*/ 31 w 594"/>
                  <a:gd name="T15" fmla="*/ 46 h 321"/>
                  <a:gd name="T16" fmla="*/ 62 w 594"/>
                  <a:gd name="T17" fmla="*/ 82 h 321"/>
                  <a:gd name="T18" fmla="*/ 125 w 594"/>
                  <a:gd name="T19" fmla="*/ 134 h 321"/>
                  <a:gd name="T20" fmla="*/ 156 w 594"/>
                  <a:gd name="T21" fmla="*/ 144 h 321"/>
                  <a:gd name="T22" fmla="*/ 187 w 594"/>
                  <a:gd name="T23" fmla="*/ 134 h 321"/>
                  <a:gd name="T24" fmla="*/ 239 w 594"/>
                  <a:gd name="T25" fmla="*/ 113 h 321"/>
                  <a:gd name="T26" fmla="*/ 219 w 594"/>
                  <a:gd name="T27" fmla="*/ 144 h 321"/>
                  <a:gd name="T28" fmla="*/ 187 w 594"/>
                  <a:gd name="T29" fmla="*/ 170 h 321"/>
                  <a:gd name="T30" fmla="*/ 229 w 594"/>
                  <a:gd name="T31" fmla="*/ 144 h 321"/>
                  <a:gd name="T32" fmla="*/ 255 w 594"/>
                  <a:gd name="T33" fmla="*/ 129 h 321"/>
                  <a:gd name="T34" fmla="*/ 239 w 594"/>
                  <a:gd name="T35" fmla="*/ 160 h 321"/>
                  <a:gd name="T36" fmla="*/ 213 w 594"/>
                  <a:gd name="T37" fmla="*/ 175 h 321"/>
                  <a:gd name="T38" fmla="*/ 229 w 594"/>
                  <a:gd name="T39" fmla="*/ 170 h 321"/>
                  <a:gd name="T40" fmla="*/ 250 w 594"/>
                  <a:gd name="T41" fmla="*/ 160 h 321"/>
                  <a:gd name="T42" fmla="*/ 276 w 594"/>
                  <a:gd name="T43" fmla="*/ 124 h 321"/>
                  <a:gd name="T44" fmla="*/ 286 w 594"/>
                  <a:gd name="T45" fmla="*/ 113 h 321"/>
                  <a:gd name="T46" fmla="*/ 286 w 594"/>
                  <a:gd name="T47" fmla="*/ 134 h 321"/>
                  <a:gd name="T48" fmla="*/ 333 w 594"/>
                  <a:gd name="T49" fmla="*/ 119 h 321"/>
                  <a:gd name="T50" fmla="*/ 385 w 594"/>
                  <a:gd name="T51" fmla="*/ 103 h 321"/>
                  <a:gd name="T52" fmla="*/ 406 w 594"/>
                  <a:gd name="T53" fmla="*/ 144 h 321"/>
                  <a:gd name="T54" fmla="*/ 401 w 594"/>
                  <a:gd name="T55" fmla="*/ 196 h 321"/>
                  <a:gd name="T56" fmla="*/ 406 w 594"/>
                  <a:gd name="T57" fmla="*/ 243 h 321"/>
                  <a:gd name="T58" fmla="*/ 395 w 594"/>
                  <a:gd name="T59" fmla="*/ 320 h 321"/>
                  <a:gd name="T60" fmla="*/ 437 w 594"/>
                  <a:gd name="T61" fmla="*/ 263 h 321"/>
                  <a:gd name="T62" fmla="*/ 395 w 594"/>
                  <a:gd name="T63" fmla="*/ 222 h 321"/>
                  <a:gd name="T64" fmla="*/ 437 w 594"/>
                  <a:gd name="T65" fmla="*/ 181 h 321"/>
                  <a:gd name="T66" fmla="*/ 432 w 594"/>
                  <a:gd name="T67" fmla="*/ 72 h 321"/>
                  <a:gd name="T68" fmla="*/ 520 w 594"/>
                  <a:gd name="T69" fmla="*/ 57 h 321"/>
                  <a:gd name="T70" fmla="*/ 572 w 594"/>
                  <a:gd name="T71" fmla="*/ 88 h 321"/>
                  <a:gd name="T72" fmla="*/ 562 w 594"/>
                  <a:gd name="T73" fmla="*/ 150 h 321"/>
                  <a:gd name="T74" fmla="*/ 562 w 594"/>
                  <a:gd name="T75" fmla="*/ 196 h 321"/>
                  <a:gd name="T76" fmla="*/ 572 w 594"/>
                  <a:gd name="T77" fmla="*/ 108 h 321"/>
                  <a:gd name="T78" fmla="*/ 593 w 594"/>
                  <a:gd name="T79" fmla="*/ 51 h 321"/>
                  <a:gd name="T80" fmla="*/ 291 w 594"/>
                  <a:gd name="T81" fmla="*/ 0 h 3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4"/>
                  <a:gd name="T124" fmla="*/ 0 h 321"/>
                  <a:gd name="T125" fmla="*/ 594 w 594"/>
                  <a:gd name="T126" fmla="*/ 321 h 3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4" h="321">
                    <a:moveTo>
                      <a:pt x="291" y="0"/>
                    </a:moveTo>
                    <a:lnTo>
                      <a:pt x="281" y="26"/>
                    </a:lnTo>
                    <a:lnTo>
                      <a:pt x="260" y="46"/>
                    </a:lnTo>
                    <a:lnTo>
                      <a:pt x="234" y="72"/>
                    </a:lnTo>
                    <a:lnTo>
                      <a:pt x="208" y="98"/>
                    </a:lnTo>
                    <a:lnTo>
                      <a:pt x="193" y="113"/>
                    </a:lnTo>
                    <a:lnTo>
                      <a:pt x="177" y="124"/>
                    </a:lnTo>
                    <a:lnTo>
                      <a:pt x="104" y="108"/>
                    </a:lnTo>
                    <a:lnTo>
                      <a:pt x="42" y="57"/>
                    </a:lnTo>
                    <a:lnTo>
                      <a:pt x="36" y="41"/>
                    </a:lnTo>
                    <a:lnTo>
                      <a:pt x="21" y="31"/>
                    </a:lnTo>
                    <a:lnTo>
                      <a:pt x="16" y="0"/>
                    </a:lnTo>
                    <a:lnTo>
                      <a:pt x="0" y="0"/>
                    </a:lnTo>
                    <a:lnTo>
                      <a:pt x="10" y="20"/>
                    </a:lnTo>
                    <a:lnTo>
                      <a:pt x="21" y="41"/>
                    </a:lnTo>
                    <a:lnTo>
                      <a:pt x="31" y="46"/>
                    </a:lnTo>
                    <a:lnTo>
                      <a:pt x="42" y="67"/>
                    </a:lnTo>
                    <a:lnTo>
                      <a:pt x="62" y="82"/>
                    </a:lnTo>
                    <a:lnTo>
                      <a:pt x="94" y="108"/>
                    </a:lnTo>
                    <a:lnTo>
                      <a:pt x="125" y="134"/>
                    </a:lnTo>
                    <a:lnTo>
                      <a:pt x="130" y="139"/>
                    </a:lnTo>
                    <a:lnTo>
                      <a:pt x="156" y="144"/>
                    </a:lnTo>
                    <a:lnTo>
                      <a:pt x="151" y="139"/>
                    </a:lnTo>
                    <a:lnTo>
                      <a:pt x="187" y="134"/>
                    </a:lnTo>
                    <a:lnTo>
                      <a:pt x="219" y="124"/>
                    </a:lnTo>
                    <a:lnTo>
                      <a:pt x="239" y="113"/>
                    </a:lnTo>
                    <a:lnTo>
                      <a:pt x="229" y="124"/>
                    </a:lnTo>
                    <a:lnTo>
                      <a:pt x="219" y="144"/>
                    </a:lnTo>
                    <a:lnTo>
                      <a:pt x="198" y="165"/>
                    </a:lnTo>
                    <a:lnTo>
                      <a:pt x="187" y="170"/>
                    </a:lnTo>
                    <a:lnTo>
                      <a:pt x="193" y="170"/>
                    </a:lnTo>
                    <a:lnTo>
                      <a:pt x="229" y="144"/>
                    </a:lnTo>
                    <a:lnTo>
                      <a:pt x="260" y="113"/>
                    </a:lnTo>
                    <a:lnTo>
                      <a:pt x="255" y="129"/>
                    </a:lnTo>
                    <a:lnTo>
                      <a:pt x="250" y="144"/>
                    </a:lnTo>
                    <a:lnTo>
                      <a:pt x="239" y="160"/>
                    </a:lnTo>
                    <a:lnTo>
                      <a:pt x="224" y="170"/>
                    </a:lnTo>
                    <a:lnTo>
                      <a:pt x="213" y="175"/>
                    </a:lnTo>
                    <a:lnTo>
                      <a:pt x="208" y="181"/>
                    </a:lnTo>
                    <a:lnTo>
                      <a:pt x="229" y="170"/>
                    </a:lnTo>
                    <a:lnTo>
                      <a:pt x="234" y="170"/>
                    </a:lnTo>
                    <a:lnTo>
                      <a:pt x="250" y="160"/>
                    </a:lnTo>
                    <a:lnTo>
                      <a:pt x="265" y="155"/>
                    </a:lnTo>
                    <a:lnTo>
                      <a:pt x="276" y="124"/>
                    </a:lnTo>
                    <a:lnTo>
                      <a:pt x="286" y="103"/>
                    </a:lnTo>
                    <a:lnTo>
                      <a:pt x="286" y="113"/>
                    </a:lnTo>
                    <a:lnTo>
                      <a:pt x="286" y="124"/>
                    </a:lnTo>
                    <a:lnTo>
                      <a:pt x="286" y="134"/>
                    </a:lnTo>
                    <a:lnTo>
                      <a:pt x="281" y="144"/>
                    </a:lnTo>
                    <a:lnTo>
                      <a:pt x="333" y="119"/>
                    </a:lnTo>
                    <a:lnTo>
                      <a:pt x="380" y="98"/>
                    </a:lnTo>
                    <a:lnTo>
                      <a:pt x="385" y="103"/>
                    </a:lnTo>
                    <a:lnTo>
                      <a:pt x="390" y="113"/>
                    </a:lnTo>
                    <a:lnTo>
                      <a:pt x="406" y="144"/>
                    </a:lnTo>
                    <a:lnTo>
                      <a:pt x="422" y="175"/>
                    </a:lnTo>
                    <a:lnTo>
                      <a:pt x="401" y="196"/>
                    </a:lnTo>
                    <a:lnTo>
                      <a:pt x="380" y="217"/>
                    </a:lnTo>
                    <a:lnTo>
                      <a:pt x="406" y="243"/>
                    </a:lnTo>
                    <a:lnTo>
                      <a:pt x="427" y="268"/>
                    </a:lnTo>
                    <a:lnTo>
                      <a:pt x="395" y="320"/>
                    </a:lnTo>
                    <a:lnTo>
                      <a:pt x="422" y="320"/>
                    </a:lnTo>
                    <a:lnTo>
                      <a:pt x="437" y="263"/>
                    </a:lnTo>
                    <a:lnTo>
                      <a:pt x="411" y="232"/>
                    </a:lnTo>
                    <a:lnTo>
                      <a:pt x="395" y="222"/>
                    </a:lnTo>
                    <a:lnTo>
                      <a:pt x="406" y="206"/>
                    </a:lnTo>
                    <a:lnTo>
                      <a:pt x="437" y="181"/>
                    </a:lnTo>
                    <a:lnTo>
                      <a:pt x="411" y="124"/>
                    </a:lnTo>
                    <a:lnTo>
                      <a:pt x="432" y="72"/>
                    </a:lnTo>
                    <a:lnTo>
                      <a:pt x="463" y="46"/>
                    </a:lnTo>
                    <a:lnTo>
                      <a:pt x="520" y="57"/>
                    </a:lnTo>
                    <a:lnTo>
                      <a:pt x="567" y="77"/>
                    </a:lnTo>
                    <a:lnTo>
                      <a:pt x="572" y="88"/>
                    </a:lnTo>
                    <a:lnTo>
                      <a:pt x="567" y="103"/>
                    </a:lnTo>
                    <a:lnTo>
                      <a:pt x="562" y="150"/>
                    </a:lnTo>
                    <a:lnTo>
                      <a:pt x="557" y="201"/>
                    </a:lnTo>
                    <a:lnTo>
                      <a:pt x="562" y="196"/>
                    </a:lnTo>
                    <a:lnTo>
                      <a:pt x="567" y="150"/>
                    </a:lnTo>
                    <a:lnTo>
                      <a:pt x="572" y="108"/>
                    </a:lnTo>
                    <a:lnTo>
                      <a:pt x="583" y="82"/>
                    </a:lnTo>
                    <a:lnTo>
                      <a:pt x="593" y="51"/>
                    </a:lnTo>
                    <a:lnTo>
                      <a:pt x="515" y="41"/>
                    </a:lnTo>
                    <a:lnTo>
                      <a:pt x="291" y="0"/>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Freeform 7"/>
              <p:cNvSpPr/>
              <p:nvPr/>
            </p:nvSpPr>
            <p:spPr bwMode="auto">
              <a:xfrm>
                <a:off x="2729" y="2710"/>
                <a:ext cx="584" cy="662"/>
              </a:xfrm>
              <a:custGeom>
                <a:avLst/>
                <a:gdLst>
                  <a:gd name="T0" fmla="*/ 552 w 584"/>
                  <a:gd name="T1" fmla="*/ 46 h 662"/>
                  <a:gd name="T2" fmla="*/ 521 w 584"/>
                  <a:gd name="T3" fmla="*/ 0 h 662"/>
                  <a:gd name="T4" fmla="*/ 282 w 584"/>
                  <a:gd name="T5" fmla="*/ 98 h 662"/>
                  <a:gd name="T6" fmla="*/ 266 w 584"/>
                  <a:gd name="T7" fmla="*/ 181 h 662"/>
                  <a:gd name="T8" fmla="*/ 229 w 584"/>
                  <a:gd name="T9" fmla="*/ 263 h 662"/>
                  <a:gd name="T10" fmla="*/ 157 w 584"/>
                  <a:gd name="T11" fmla="*/ 336 h 662"/>
                  <a:gd name="T12" fmla="*/ 110 w 584"/>
                  <a:gd name="T13" fmla="*/ 413 h 662"/>
                  <a:gd name="T14" fmla="*/ 47 w 584"/>
                  <a:gd name="T15" fmla="*/ 511 h 662"/>
                  <a:gd name="T16" fmla="*/ 11 w 584"/>
                  <a:gd name="T17" fmla="*/ 568 h 662"/>
                  <a:gd name="T18" fmla="*/ 26 w 584"/>
                  <a:gd name="T19" fmla="*/ 553 h 662"/>
                  <a:gd name="T20" fmla="*/ 63 w 584"/>
                  <a:gd name="T21" fmla="*/ 537 h 662"/>
                  <a:gd name="T22" fmla="*/ 84 w 584"/>
                  <a:gd name="T23" fmla="*/ 511 h 662"/>
                  <a:gd name="T24" fmla="*/ 120 w 584"/>
                  <a:gd name="T25" fmla="*/ 568 h 662"/>
                  <a:gd name="T26" fmla="*/ 136 w 584"/>
                  <a:gd name="T27" fmla="*/ 558 h 662"/>
                  <a:gd name="T28" fmla="*/ 105 w 584"/>
                  <a:gd name="T29" fmla="*/ 522 h 662"/>
                  <a:gd name="T30" fmla="*/ 146 w 584"/>
                  <a:gd name="T31" fmla="*/ 537 h 662"/>
                  <a:gd name="T32" fmla="*/ 120 w 584"/>
                  <a:gd name="T33" fmla="*/ 516 h 662"/>
                  <a:gd name="T34" fmla="*/ 146 w 584"/>
                  <a:gd name="T35" fmla="*/ 516 h 662"/>
                  <a:gd name="T36" fmla="*/ 115 w 584"/>
                  <a:gd name="T37" fmla="*/ 496 h 662"/>
                  <a:gd name="T38" fmla="*/ 136 w 584"/>
                  <a:gd name="T39" fmla="*/ 496 h 662"/>
                  <a:gd name="T40" fmla="*/ 162 w 584"/>
                  <a:gd name="T41" fmla="*/ 496 h 662"/>
                  <a:gd name="T42" fmla="*/ 141 w 584"/>
                  <a:gd name="T43" fmla="*/ 480 h 662"/>
                  <a:gd name="T44" fmla="*/ 136 w 584"/>
                  <a:gd name="T45" fmla="*/ 475 h 662"/>
                  <a:gd name="T46" fmla="*/ 193 w 584"/>
                  <a:gd name="T47" fmla="*/ 506 h 662"/>
                  <a:gd name="T48" fmla="*/ 209 w 584"/>
                  <a:gd name="T49" fmla="*/ 511 h 662"/>
                  <a:gd name="T50" fmla="*/ 167 w 584"/>
                  <a:gd name="T51" fmla="*/ 475 h 662"/>
                  <a:gd name="T52" fmla="*/ 282 w 584"/>
                  <a:gd name="T53" fmla="*/ 491 h 662"/>
                  <a:gd name="T54" fmla="*/ 115 w 584"/>
                  <a:gd name="T55" fmla="*/ 449 h 662"/>
                  <a:gd name="T56" fmla="*/ 214 w 584"/>
                  <a:gd name="T57" fmla="*/ 454 h 662"/>
                  <a:gd name="T58" fmla="*/ 209 w 584"/>
                  <a:gd name="T59" fmla="*/ 444 h 662"/>
                  <a:gd name="T60" fmla="*/ 172 w 584"/>
                  <a:gd name="T61" fmla="*/ 434 h 662"/>
                  <a:gd name="T62" fmla="*/ 276 w 584"/>
                  <a:gd name="T63" fmla="*/ 454 h 662"/>
                  <a:gd name="T64" fmla="*/ 240 w 584"/>
                  <a:gd name="T65" fmla="*/ 372 h 662"/>
                  <a:gd name="T66" fmla="*/ 292 w 584"/>
                  <a:gd name="T67" fmla="*/ 434 h 662"/>
                  <a:gd name="T68" fmla="*/ 308 w 584"/>
                  <a:gd name="T69" fmla="*/ 387 h 662"/>
                  <a:gd name="T70" fmla="*/ 292 w 584"/>
                  <a:gd name="T71" fmla="*/ 372 h 662"/>
                  <a:gd name="T72" fmla="*/ 292 w 584"/>
                  <a:gd name="T73" fmla="*/ 372 h 662"/>
                  <a:gd name="T74" fmla="*/ 198 w 584"/>
                  <a:gd name="T75" fmla="*/ 320 h 662"/>
                  <a:gd name="T76" fmla="*/ 318 w 584"/>
                  <a:gd name="T77" fmla="*/ 341 h 662"/>
                  <a:gd name="T78" fmla="*/ 354 w 584"/>
                  <a:gd name="T79" fmla="*/ 511 h 662"/>
                  <a:gd name="T80" fmla="*/ 516 w 584"/>
                  <a:gd name="T81" fmla="*/ 661 h 662"/>
                  <a:gd name="T82" fmla="*/ 583 w 584"/>
                  <a:gd name="T83" fmla="*/ 103 h 6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662"/>
                  <a:gd name="T128" fmla="*/ 584 w 584"/>
                  <a:gd name="T129" fmla="*/ 662 h 6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662">
                    <a:moveTo>
                      <a:pt x="583" y="82"/>
                    </a:moveTo>
                    <a:lnTo>
                      <a:pt x="563" y="62"/>
                    </a:lnTo>
                    <a:lnTo>
                      <a:pt x="552" y="46"/>
                    </a:lnTo>
                    <a:lnTo>
                      <a:pt x="542" y="41"/>
                    </a:lnTo>
                    <a:lnTo>
                      <a:pt x="531" y="20"/>
                    </a:lnTo>
                    <a:lnTo>
                      <a:pt x="521" y="0"/>
                    </a:lnTo>
                    <a:lnTo>
                      <a:pt x="323" y="20"/>
                    </a:lnTo>
                    <a:lnTo>
                      <a:pt x="318" y="26"/>
                    </a:lnTo>
                    <a:lnTo>
                      <a:pt x="282" y="98"/>
                    </a:lnTo>
                    <a:lnTo>
                      <a:pt x="282" y="124"/>
                    </a:lnTo>
                    <a:lnTo>
                      <a:pt x="271" y="134"/>
                    </a:lnTo>
                    <a:lnTo>
                      <a:pt x="266" y="181"/>
                    </a:lnTo>
                    <a:lnTo>
                      <a:pt x="250" y="191"/>
                    </a:lnTo>
                    <a:lnTo>
                      <a:pt x="245" y="206"/>
                    </a:lnTo>
                    <a:lnTo>
                      <a:pt x="229" y="263"/>
                    </a:lnTo>
                    <a:lnTo>
                      <a:pt x="188" y="310"/>
                    </a:lnTo>
                    <a:lnTo>
                      <a:pt x="183" y="310"/>
                    </a:lnTo>
                    <a:lnTo>
                      <a:pt x="157" y="336"/>
                    </a:lnTo>
                    <a:lnTo>
                      <a:pt x="146" y="387"/>
                    </a:lnTo>
                    <a:lnTo>
                      <a:pt x="136" y="387"/>
                    </a:lnTo>
                    <a:lnTo>
                      <a:pt x="110" y="413"/>
                    </a:lnTo>
                    <a:lnTo>
                      <a:pt x="110" y="434"/>
                    </a:lnTo>
                    <a:lnTo>
                      <a:pt x="53" y="485"/>
                    </a:lnTo>
                    <a:lnTo>
                      <a:pt x="47" y="511"/>
                    </a:lnTo>
                    <a:lnTo>
                      <a:pt x="21" y="537"/>
                    </a:lnTo>
                    <a:lnTo>
                      <a:pt x="0" y="573"/>
                    </a:lnTo>
                    <a:lnTo>
                      <a:pt x="11" y="568"/>
                    </a:lnTo>
                    <a:lnTo>
                      <a:pt x="21" y="563"/>
                    </a:lnTo>
                    <a:lnTo>
                      <a:pt x="21" y="553"/>
                    </a:lnTo>
                    <a:lnTo>
                      <a:pt x="26" y="553"/>
                    </a:lnTo>
                    <a:lnTo>
                      <a:pt x="42" y="542"/>
                    </a:lnTo>
                    <a:lnTo>
                      <a:pt x="58" y="537"/>
                    </a:lnTo>
                    <a:lnTo>
                      <a:pt x="63" y="537"/>
                    </a:lnTo>
                    <a:lnTo>
                      <a:pt x="84" y="547"/>
                    </a:lnTo>
                    <a:lnTo>
                      <a:pt x="73" y="516"/>
                    </a:lnTo>
                    <a:lnTo>
                      <a:pt x="84" y="511"/>
                    </a:lnTo>
                    <a:lnTo>
                      <a:pt x="89" y="511"/>
                    </a:lnTo>
                    <a:lnTo>
                      <a:pt x="110" y="558"/>
                    </a:lnTo>
                    <a:lnTo>
                      <a:pt x="120" y="568"/>
                    </a:lnTo>
                    <a:lnTo>
                      <a:pt x="131" y="578"/>
                    </a:lnTo>
                    <a:lnTo>
                      <a:pt x="146" y="599"/>
                    </a:lnTo>
                    <a:lnTo>
                      <a:pt x="136" y="558"/>
                    </a:lnTo>
                    <a:lnTo>
                      <a:pt x="120" y="542"/>
                    </a:lnTo>
                    <a:lnTo>
                      <a:pt x="105" y="527"/>
                    </a:lnTo>
                    <a:lnTo>
                      <a:pt x="105" y="522"/>
                    </a:lnTo>
                    <a:lnTo>
                      <a:pt x="146" y="537"/>
                    </a:lnTo>
                    <a:lnTo>
                      <a:pt x="151" y="542"/>
                    </a:lnTo>
                    <a:lnTo>
                      <a:pt x="146" y="537"/>
                    </a:lnTo>
                    <a:lnTo>
                      <a:pt x="146" y="532"/>
                    </a:lnTo>
                    <a:lnTo>
                      <a:pt x="131" y="522"/>
                    </a:lnTo>
                    <a:lnTo>
                      <a:pt x="120" y="516"/>
                    </a:lnTo>
                    <a:lnTo>
                      <a:pt x="125" y="516"/>
                    </a:lnTo>
                    <a:lnTo>
                      <a:pt x="141" y="516"/>
                    </a:lnTo>
                    <a:lnTo>
                      <a:pt x="146" y="516"/>
                    </a:lnTo>
                    <a:lnTo>
                      <a:pt x="136" y="506"/>
                    </a:lnTo>
                    <a:lnTo>
                      <a:pt x="115" y="496"/>
                    </a:lnTo>
                    <a:lnTo>
                      <a:pt x="94" y="496"/>
                    </a:lnTo>
                    <a:lnTo>
                      <a:pt x="99" y="491"/>
                    </a:lnTo>
                    <a:lnTo>
                      <a:pt x="136" y="496"/>
                    </a:lnTo>
                    <a:lnTo>
                      <a:pt x="167" y="506"/>
                    </a:lnTo>
                    <a:lnTo>
                      <a:pt x="167" y="501"/>
                    </a:lnTo>
                    <a:lnTo>
                      <a:pt x="162" y="496"/>
                    </a:lnTo>
                    <a:lnTo>
                      <a:pt x="146" y="491"/>
                    </a:lnTo>
                    <a:lnTo>
                      <a:pt x="146" y="485"/>
                    </a:lnTo>
                    <a:lnTo>
                      <a:pt x="141" y="480"/>
                    </a:lnTo>
                    <a:lnTo>
                      <a:pt x="131" y="475"/>
                    </a:lnTo>
                    <a:lnTo>
                      <a:pt x="120" y="470"/>
                    </a:lnTo>
                    <a:lnTo>
                      <a:pt x="136" y="475"/>
                    </a:lnTo>
                    <a:lnTo>
                      <a:pt x="146" y="475"/>
                    </a:lnTo>
                    <a:lnTo>
                      <a:pt x="172" y="491"/>
                    </a:lnTo>
                    <a:lnTo>
                      <a:pt x="193" y="506"/>
                    </a:lnTo>
                    <a:lnTo>
                      <a:pt x="198" y="511"/>
                    </a:lnTo>
                    <a:lnTo>
                      <a:pt x="203" y="511"/>
                    </a:lnTo>
                    <a:lnTo>
                      <a:pt x="209" y="511"/>
                    </a:lnTo>
                    <a:lnTo>
                      <a:pt x="188" y="496"/>
                    </a:lnTo>
                    <a:lnTo>
                      <a:pt x="177" y="485"/>
                    </a:lnTo>
                    <a:lnTo>
                      <a:pt x="167" y="475"/>
                    </a:lnTo>
                    <a:lnTo>
                      <a:pt x="224" y="496"/>
                    </a:lnTo>
                    <a:lnTo>
                      <a:pt x="282" y="496"/>
                    </a:lnTo>
                    <a:lnTo>
                      <a:pt x="282" y="491"/>
                    </a:lnTo>
                    <a:lnTo>
                      <a:pt x="203" y="475"/>
                    </a:lnTo>
                    <a:lnTo>
                      <a:pt x="120" y="454"/>
                    </a:lnTo>
                    <a:lnTo>
                      <a:pt x="115" y="449"/>
                    </a:lnTo>
                    <a:lnTo>
                      <a:pt x="115" y="444"/>
                    </a:lnTo>
                    <a:lnTo>
                      <a:pt x="167" y="454"/>
                    </a:lnTo>
                    <a:lnTo>
                      <a:pt x="214" y="454"/>
                    </a:lnTo>
                    <a:lnTo>
                      <a:pt x="266" y="460"/>
                    </a:lnTo>
                    <a:lnTo>
                      <a:pt x="240" y="449"/>
                    </a:lnTo>
                    <a:lnTo>
                      <a:pt x="209" y="444"/>
                    </a:lnTo>
                    <a:lnTo>
                      <a:pt x="188" y="434"/>
                    </a:lnTo>
                    <a:lnTo>
                      <a:pt x="162" y="434"/>
                    </a:lnTo>
                    <a:lnTo>
                      <a:pt x="172" y="434"/>
                    </a:lnTo>
                    <a:lnTo>
                      <a:pt x="188" y="429"/>
                    </a:lnTo>
                    <a:lnTo>
                      <a:pt x="229" y="434"/>
                    </a:lnTo>
                    <a:lnTo>
                      <a:pt x="276" y="454"/>
                    </a:lnTo>
                    <a:lnTo>
                      <a:pt x="276" y="444"/>
                    </a:lnTo>
                    <a:lnTo>
                      <a:pt x="255" y="408"/>
                    </a:lnTo>
                    <a:lnTo>
                      <a:pt x="240" y="372"/>
                    </a:lnTo>
                    <a:lnTo>
                      <a:pt x="235" y="361"/>
                    </a:lnTo>
                    <a:lnTo>
                      <a:pt x="266" y="392"/>
                    </a:lnTo>
                    <a:lnTo>
                      <a:pt x="292" y="434"/>
                    </a:lnTo>
                    <a:lnTo>
                      <a:pt x="308" y="398"/>
                    </a:lnTo>
                    <a:lnTo>
                      <a:pt x="308" y="387"/>
                    </a:lnTo>
                    <a:lnTo>
                      <a:pt x="287" y="377"/>
                    </a:lnTo>
                    <a:lnTo>
                      <a:pt x="266" y="372"/>
                    </a:lnTo>
                    <a:lnTo>
                      <a:pt x="292" y="372"/>
                    </a:lnTo>
                    <a:lnTo>
                      <a:pt x="313" y="382"/>
                    </a:lnTo>
                    <a:lnTo>
                      <a:pt x="308" y="372"/>
                    </a:lnTo>
                    <a:lnTo>
                      <a:pt x="292" y="372"/>
                    </a:lnTo>
                    <a:lnTo>
                      <a:pt x="245" y="351"/>
                    </a:lnTo>
                    <a:lnTo>
                      <a:pt x="203" y="330"/>
                    </a:lnTo>
                    <a:lnTo>
                      <a:pt x="198" y="320"/>
                    </a:lnTo>
                    <a:lnTo>
                      <a:pt x="255" y="351"/>
                    </a:lnTo>
                    <a:lnTo>
                      <a:pt x="313" y="356"/>
                    </a:lnTo>
                    <a:lnTo>
                      <a:pt x="318" y="341"/>
                    </a:lnTo>
                    <a:lnTo>
                      <a:pt x="318" y="310"/>
                    </a:lnTo>
                    <a:lnTo>
                      <a:pt x="328" y="372"/>
                    </a:lnTo>
                    <a:lnTo>
                      <a:pt x="354" y="511"/>
                    </a:lnTo>
                    <a:lnTo>
                      <a:pt x="386" y="646"/>
                    </a:lnTo>
                    <a:lnTo>
                      <a:pt x="396" y="661"/>
                    </a:lnTo>
                    <a:lnTo>
                      <a:pt x="516" y="661"/>
                    </a:lnTo>
                    <a:lnTo>
                      <a:pt x="542" y="377"/>
                    </a:lnTo>
                    <a:lnTo>
                      <a:pt x="578" y="103"/>
                    </a:lnTo>
                    <a:lnTo>
                      <a:pt x="583" y="103"/>
                    </a:lnTo>
                    <a:lnTo>
                      <a:pt x="583" y="82"/>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Freeform 8"/>
              <p:cNvSpPr/>
              <p:nvPr/>
            </p:nvSpPr>
            <p:spPr bwMode="auto">
              <a:xfrm>
                <a:off x="3396" y="3040"/>
                <a:ext cx="615" cy="420"/>
              </a:xfrm>
              <a:custGeom>
                <a:avLst/>
                <a:gdLst>
                  <a:gd name="T0" fmla="*/ 510 w 615"/>
                  <a:gd name="T1" fmla="*/ 0 h 420"/>
                  <a:gd name="T2" fmla="*/ 343 w 615"/>
                  <a:gd name="T3" fmla="*/ 0 h 420"/>
                  <a:gd name="T4" fmla="*/ 213 w 615"/>
                  <a:gd name="T5" fmla="*/ 47 h 420"/>
                  <a:gd name="T6" fmla="*/ 187 w 615"/>
                  <a:gd name="T7" fmla="*/ 140 h 420"/>
                  <a:gd name="T8" fmla="*/ 145 w 615"/>
                  <a:gd name="T9" fmla="*/ 228 h 420"/>
                  <a:gd name="T10" fmla="*/ 99 w 615"/>
                  <a:gd name="T11" fmla="*/ 310 h 420"/>
                  <a:gd name="T12" fmla="*/ 31 w 615"/>
                  <a:gd name="T13" fmla="*/ 378 h 420"/>
                  <a:gd name="T14" fmla="*/ 328 w 615"/>
                  <a:gd name="T15" fmla="*/ 419 h 420"/>
                  <a:gd name="T16" fmla="*/ 400 w 615"/>
                  <a:gd name="T17" fmla="*/ 388 h 420"/>
                  <a:gd name="T18" fmla="*/ 385 w 615"/>
                  <a:gd name="T19" fmla="*/ 367 h 420"/>
                  <a:gd name="T20" fmla="*/ 374 w 615"/>
                  <a:gd name="T21" fmla="*/ 341 h 420"/>
                  <a:gd name="T22" fmla="*/ 380 w 615"/>
                  <a:gd name="T23" fmla="*/ 336 h 420"/>
                  <a:gd name="T24" fmla="*/ 406 w 615"/>
                  <a:gd name="T25" fmla="*/ 362 h 420"/>
                  <a:gd name="T26" fmla="*/ 416 w 615"/>
                  <a:gd name="T27" fmla="*/ 383 h 420"/>
                  <a:gd name="T28" fmla="*/ 426 w 615"/>
                  <a:gd name="T29" fmla="*/ 378 h 420"/>
                  <a:gd name="T30" fmla="*/ 374 w 615"/>
                  <a:gd name="T31" fmla="*/ 326 h 420"/>
                  <a:gd name="T32" fmla="*/ 359 w 615"/>
                  <a:gd name="T33" fmla="*/ 290 h 420"/>
                  <a:gd name="T34" fmla="*/ 374 w 615"/>
                  <a:gd name="T35" fmla="*/ 279 h 420"/>
                  <a:gd name="T36" fmla="*/ 380 w 615"/>
                  <a:gd name="T37" fmla="*/ 269 h 420"/>
                  <a:gd name="T38" fmla="*/ 395 w 615"/>
                  <a:gd name="T39" fmla="*/ 269 h 420"/>
                  <a:gd name="T40" fmla="*/ 416 w 615"/>
                  <a:gd name="T41" fmla="*/ 279 h 420"/>
                  <a:gd name="T42" fmla="*/ 437 w 615"/>
                  <a:gd name="T43" fmla="*/ 290 h 420"/>
                  <a:gd name="T44" fmla="*/ 473 w 615"/>
                  <a:gd name="T45" fmla="*/ 300 h 420"/>
                  <a:gd name="T46" fmla="*/ 473 w 615"/>
                  <a:gd name="T47" fmla="*/ 295 h 420"/>
                  <a:gd name="T48" fmla="*/ 442 w 615"/>
                  <a:gd name="T49" fmla="*/ 290 h 420"/>
                  <a:gd name="T50" fmla="*/ 432 w 615"/>
                  <a:gd name="T51" fmla="*/ 279 h 420"/>
                  <a:gd name="T52" fmla="*/ 426 w 615"/>
                  <a:gd name="T53" fmla="*/ 264 h 420"/>
                  <a:gd name="T54" fmla="*/ 437 w 615"/>
                  <a:gd name="T55" fmla="*/ 248 h 420"/>
                  <a:gd name="T56" fmla="*/ 458 w 615"/>
                  <a:gd name="T57" fmla="*/ 254 h 420"/>
                  <a:gd name="T58" fmla="*/ 479 w 615"/>
                  <a:gd name="T59" fmla="*/ 254 h 420"/>
                  <a:gd name="T60" fmla="*/ 505 w 615"/>
                  <a:gd name="T61" fmla="*/ 269 h 420"/>
                  <a:gd name="T62" fmla="*/ 499 w 615"/>
                  <a:gd name="T63" fmla="*/ 259 h 420"/>
                  <a:gd name="T64" fmla="*/ 479 w 615"/>
                  <a:gd name="T65" fmla="*/ 233 h 420"/>
                  <a:gd name="T66" fmla="*/ 510 w 615"/>
                  <a:gd name="T67" fmla="*/ 228 h 420"/>
                  <a:gd name="T68" fmla="*/ 562 w 615"/>
                  <a:gd name="T69" fmla="*/ 145 h 420"/>
                  <a:gd name="T70" fmla="*/ 603 w 615"/>
                  <a:gd name="T71" fmla="*/ 52 h 420"/>
                  <a:gd name="T72" fmla="*/ 588 w 615"/>
                  <a:gd name="T73" fmla="*/ 0 h 420"/>
                  <a:gd name="T74" fmla="*/ 562 w 615"/>
                  <a:gd name="T75" fmla="*/ 0 h 4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5"/>
                  <a:gd name="T115" fmla="*/ 0 h 420"/>
                  <a:gd name="T116" fmla="*/ 615 w 615"/>
                  <a:gd name="T117" fmla="*/ 420 h 4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5" h="420">
                    <a:moveTo>
                      <a:pt x="562" y="0"/>
                    </a:moveTo>
                    <a:lnTo>
                      <a:pt x="510" y="0"/>
                    </a:lnTo>
                    <a:lnTo>
                      <a:pt x="458" y="0"/>
                    </a:lnTo>
                    <a:lnTo>
                      <a:pt x="343" y="0"/>
                    </a:lnTo>
                    <a:lnTo>
                      <a:pt x="229" y="0"/>
                    </a:lnTo>
                    <a:lnTo>
                      <a:pt x="213" y="47"/>
                    </a:lnTo>
                    <a:lnTo>
                      <a:pt x="203" y="93"/>
                    </a:lnTo>
                    <a:lnTo>
                      <a:pt x="187" y="140"/>
                    </a:lnTo>
                    <a:lnTo>
                      <a:pt x="166" y="186"/>
                    </a:lnTo>
                    <a:lnTo>
                      <a:pt x="145" y="228"/>
                    </a:lnTo>
                    <a:lnTo>
                      <a:pt x="125" y="269"/>
                    </a:lnTo>
                    <a:lnTo>
                      <a:pt x="99" y="310"/>
                    </a:lnTo>
                    <a:lnTo>
                      <a:pt x="62" y="347"/>
                    </a:lnTo>
                    <a:lnTo>
                      <a:pt x="31" y="378"/>
                    </a:lnTo>
                    <a:lnTo>
                      <a:pt x="0" y="414"/>
                    </a:lnTo>
                    <a:lnTo>
                      <a:pt x="328" y="419"/>
                    </a:lnTo>
                    <a:lnTo>
                      <a:pt x="369" y="414"/>
                    </a:lnTo>
                    <a:lnTo>
                      <a:pt x="400" y="388"/>
                    </a:lnTo>
                    <a:lnTo>
                      <a:pt x="395" y="388"/>
                    </a:lnTo>
                    <a:lnTo>
                      <a:pt x="385" y="367"/>
                    </a:lnTo>
                    <a:lnTo>
                      <a:pt x="374" y="352"/>
                    </a:lnTo>
                    <a:lnTo>
                      <a:pt x="374" y="341"/>
                    </a:lnTo>
                    <a:lnTo>
                      <a:pt x="380" y="336"/>
                    </a:lnTo>
                    <a:lnTo>
                      <a:pt x="395" y="352"/>
                    </a:lnTo>
                    <a:lnTo>
                      <a:pt x="406" y="362"/>
                    </a:lnTo>
                    <a:lnTo>
                      <a:pt x="411" y="372"/>
                    </a:lnTo>
                    <a:lnTo>
                      <a:pt x="416" y="383"/>
                    </a:lnTo>
                    <a:lnTo>
                      <a:pt x="421" y="383"/>
                    </a:lnTo>
                    <a:lnTo>
                      <a:pt x="426" y="378"/>
                    </a:lnTo>
                    <a:lnTo>
                      <a:pt x="395" y="347"/>
                    </a:lnTo>
                    <a:lnTo>
                      <a:pt x="374" y="326"/>
                    </a:lnTo>
                    <a:lnTo>
                      <a:pt x="359" y="310"/>
                    </a:lnTo>
                    <a:lnTo>
                      <a:pt x="359" y="290"/>
                    </a:lnTo>
                    <a:lnTo>
                      <a:pt x="364" y="285"/>
                    </a:lnTo>
                    <a:lnTo>
                      <a:pt x="374" y="279"/>
                    </a:lnTo>
                    <a:lnTo>
                      <a:pt x="380" y="269"/>
                    </a:lnTo>
                    <a:lnTo>
                      <a:pt x="385" y="269"/>
                    </a:lnTo>
                    <a:lnTo>
                      <a:pt x="395" y="269"/>
                    </a:lnTo>
                    <a:lnTo>
                      <a:pt x="406" y="274"/>
                    </a:lnTo>
                    <a:lnTo>
                      <a:pt x="416" y="279"/>
                    </a:lnTo>
                    <a:lnTo>
                      <a:pt x="432" y="290"/>
                    </a:lnTo>
                    <a:lnTo>
                      <a:pt x="437" y="290"/>
                    </a:lnTo>
                    <a:lnTo>
                      <a:pt x="458" y="295"/>
                    </a:lnTo>
                    <a:lnTo>
                      <a:pt x="473" y="300"/>
                    </a:lnTo>
                    <a:lnTo>
                      <a:pt x="479" y="300"/>
                    </a:lnTo>
                    <a:lnTo>
                      <a:pt x="473" y="295"/>
                    </a:lnTo>
                    <a:lnTo>
                      <a:pt x="452" y="290"/>
                    </a:lnTo>
                    <a:lnTo>
                      <a:pt x="442" y="290"/>
                    </a:lnTo>
                    <a:lnTo>
                      <a:pt x="437" y="285"/>
                    </a:lnTo>
                    <a:lnTo>
                      <a:pt x="432" y="279"/>
                    </a:lnTo>
                    <a:lnTo>
                      <a:pt x="426" y="269"/>
                    </a:lnTo>
                    <a:lnTo>
                      <a:pt x="426" y="264"/>
                    </a:lnTo>
                    <a:lnTo>
                      <a:pt x="426" y="254"/>
                    </a:lnTo>
                    <a:lnTo>
                      <a:pt x="437" y="248"/>
                    </a:lnTo>
                    <a:lnTo>
                      <a:pt x="442" y="248"/>
                    </a:lnTo>
                    <a:lnTo>
                      <a:pt x="458" y="254"/>
                    </a:lnTo>
                    <a:lnTo>
                      <a:pt x="468" y="254"/>
                    </a:lnTo>
                    <a:lnTo>
                      <a:pt x="479" y="254"/>
                    </a:lnTo>
                    <a:lnTo>
                      <a:pt x="494" y="264"/>
                    </a:lnTo>
                    <a:lnTo>
                      <a:pt x="505" y="269"/>
                    </a:lnTo>
                    <a:lnTo>
                      <a:pt x="499" y="259"/>
                    </a:lnTo>
                    <a:lnTo>
                      <a:pt x="484" y="248"/>
                    </a:lnTo>
                    <a:lnTo>
                      <a:pt x="479" y="233"/>
                    </a:lnTo>
                    <a:lnTo>
                      <a:pt x="484" y="228"/>
                    </a:lnTo>
                    <a:lnTo>
                      <a:pt x="510" y="228"/>
                    </a:lnTo>
                    <a:lnTo>
                      <a:pt x="531" y="228"/>
                    </a:lnTo>
                    <a:lnTo>
                      <a:pt x="562" y="145"/>
                    </a:lnTo>
                    <a:lnTo>
                      <a:pt x="598" y="62"/>
                    </a:lnTo>
                    <a:lnTo>
                      <a:pt x="603" y="52"/>
                    </a:lnTo>
                    <a:lnTo>
                      <a:pt x="614" y="0"/>
                    </a:lnTo>
                    <a:lnTo>
                      <a:pt x="588" y="0"/>
                    </a:lnTo>
                    <a:lnTo>
                      <a:pt x="562" y="0"/>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Freeform 9"/>
              <p:cNvSpPr/>
              <p:nvPr/>
            </p:nvSpPr>
            <p:spPr bwMode="auto">
              <a:xfrm>
                <a:off x="3461" y="2805"/>
                <a:ext cx="219" cy="564"/>
              </a:xfrm>
              <a:custGeom>
                <a:avLst/>
                <a:gdLst>
                  <a:gd name="T0" fmla="*/ 5 w 219"/>
                  <a:gd name="T1" fmla="*/ 563 h 564"/>
                  <a:gd name="T2" fmla="*/ 5 w 219"/>
                  <a:gd name="T3" fmla="*/ 563 h 564"/>
                  <a:gd name="T4" fmla="*/ 31 w 219"/>
                  <a:gd name="T5" fmla="*/ 532 h 564"/>
                  <a:gd name="T6" fmla="*/ 52 w 219"/>
                  <a:gd name="T7" fmla="*/ 501 h 564"/>
                  <a:gd name="T8" fmla="*/ 119 w 219"/>
                  <a:gd name="T9" fmla="*/ 367 h 564"/>
                  <a:gd name="T10" fmla="*/ 151 w 219"/>
                  <a:gd name="T11" fmla="*/ 279 h 564"/>
                  <a:gd name="T12" fmla="*/ 161 w 219"/>
                  <a:gd name="T13" fmla="*/ 222 h 564"/>
                  <a:gd name="T14" fmla="*/ 187 w 219"/>
                  <a:gd name="T15" fmla="*/ 222 h 564"/>
                  <a:gd name="T16" fmla="*/ 218 w 219"/>
                  <a:gd name="T17" fmla="*/ 171 h 564"/>
                  <a:gd name="T18" fmla="*/ 198 w 219"/>
                  <a:gd name="T19" fmla="*/ 145 h 564"/>
                  <a:gd name="T20" fmla="*/ 171 w 219"/>
                  <a:gd name="T21" fmla="*/ 119 h 564"/>
                  <a:gd name="T22" fmla="*/ 192 w 219"/>
                  <a:gd name="T23" fmla="*/ 99 h 564"/>
                  <a:gd name="T24" fmla="*/ 213 w 219"/>
                  <a:gd name="T25" fmla="*/ 78 h 564"/>
                  <a:gd name="T26" fmla="*/ 198 w 219"/>
                  <a:gd name="T27" fmla="*/ 42 h 564"/>
                  <a:gd name="T28" fmla="*/ 182 w 219"/>
                  <a:gd name="T29" fmla="*/ 16 h 564"/>
                  <a:gd name="T30" fmla="*/ 182 w 219"/>
                  <a:gd name="T31" fmla="*/ 11 h 564"/>
                  <a:gd name="T32" fmla="*/ 177 w 219"/>
                  <a:gd name="T33" fmla="*/ 6 h 564"/>
                  <a:gd name="T34" fmla="*/ 171 w 219"/>
                  <a:gd name="T35" fmla="*/ 0 h 564"/>
                  <a:gd name="T36" fmla="*/ 125 w 219"/>
                  <a:gd name="T37" fmla="*/ 21 h 564"/>
                  <a:gd name="T38" fmla="*/ 73 w 219"/>
                  <a:gd name="T39" fmla="*/ 47 h 564"/>
                  <a:gd name="T40" fmla="*/ 78 w 219"/>
                  <a:gd name="T41" fmla="*/ 37 h 564"/>
                  <a:gd name="T42" fmla="*/ 78 w 219"/>
                  <a:gd name="T43" fmla="*/ 26 h 564"/>
                  <a:gd name="T44" fmla="*/ 78 w 219"/>
                  <a:gd name="T45" fmla="*/ 16 h 564"/>
                  <a:gd name="T46" fmla="*/ 78 w 219"/>
                  <a:gd name="T47" fmla="*/ 6 h 564"/>
                  <a:gd name="T48" fmla="*/ 73 w 219"/>
                  <a:gd name="T49" fmla="*/ 21 h 564"/>
                  <a:gd name="T50" fmla="*/ 62 w 219"/>
                  <a:gd name="T51" fmla="*/ 37 h 564"/>
                  <a:gd name="T52" fmla="*/ 57 w 219"/>
                  <a:gd name="T53" fmla="*/ 52 h 564"/>
                  <a:gd name="T54" fmla="*/ 57 w 219"/>
                  <a:gd name="T55" fmla="*/ 57 h 564"/>
                  <a:gd name="T56" fmla="*/ 57 w 219"/>
                  <a:gd name="T57" fmla="*/ 68 h 564"/>
                  <a:gd name="T58" fmla="*/ 57 w 219"/>
                  <a:gd name="T59" fmla="*/ 68 h 564"/>
                  <a:gd name="T60" fmla="*/ 52 w 219"/>
                  <a:gd name="T61" fmla="*/ 78 h 564"/>
                  <a:gd name="T62" fmla="*/ 31 w 219"/>
                  <a:gd name="T63" fmla="*/ 274 h 564"/>
                  <a:gd name="T64" fmla="*/ 0 w 219"/>
                  <a:gd name="T65" fmla="*/ 465 h 564"/>
                  <a:gd name="T66" fmla="*/ 0 w 219"/>
                  <a:gd name="T67" fmla="*/ 476 h 564"/>
                  <a:gd name="T68" fmla="*/ 0 w 219"/>
                  <a:gd name="T69" fmla="*/ 532 h 564"/>
                  <a:gd name="T70" fmla="*/ 0 w 219"/>
                  <a:gd name="T71" fmla="*/ 543 h 564"/>
                  <a:gd name="T72" fmla="*/ 0 w 219"/>
                  <a:gd name="T73" fmla="*/ 558 h 564"/>
                  <a:gd name="T74" fmla="*/ 5 w 219"/>
                  <a:gd name="T75" fmla="*/ 563 h 564"/>
                  <a:gd name="T76" fmla="*/ 5 w 219"/>
                  <a:gd name="T77" fmla="*/ 563 h 5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9"/>
                  <a:gd name="T118" fmla="*/ 0 h 564"/>
                  <a:gd name="T119" fmla="*/ 219 w 219"/>
                  <a:gd name="T120" fmla="*/ 564 h 5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9" h="564">
                    <a:moveTo>
                      <a:pt x="5" y="563"/>
                    </a:moveTo>
                    <a:lnTo>
                      <a:pt x="5" y="563"/>
                    </a:lnTo>
                    <a:lnTo>
                      <a:pt x="31" y="532"/>
                    </a:lnTo>
                    <a:lnTo>
                      <a:pt x="52" y="501"/>
                    </a:lnTo>
                    <a:lnTo>
                      <a:pt x="119" y="367"/>
                    </a:lnTo>
                    <a:lnTo>
                      <a:pt x="151" y="279"/>
                    </a:lnTo>
                    <a:lnTo>
                      <a:pt x="161" y="222"/>
                    </a:lnTo>
                    <a:lnTo>
                      <a:pt x="187" y="222"/>
                    </a:lnTo>
                    <a:lnTo>
                      <a:pt x="218" y="171"/>
                    </a:lnTo>
                    <a:lnTo>
                      <a:pt x="198" y="145"/>
                    </a:lnTo>
                    <a:lnTo>
                      <a:pt x="171" y="119"/>
                    </a:lnTo>
                    <a:lnTo>
                      <a:pt x="192" y="99"/>
                    </a:lnTo>
                    <a:lnTo>
                      <a:pt x="213" y="78"/>
                    </a:lnTo>
                    <a:lnTo>
                      <a:pt x="198" y="42"/>
                    </a:lnTo>
                    <a:lnTo>
                      <a:pt x="182" y="16"/>
                    </a:lnTo>
                    <a:lnTo>
                      <a:pt x="182" y="11"/>
                    </a:lnTo>
                    <a:lnTo>
                      <a:pt x="177" y="6"/>
                    </a:lnTo>
                    <a:lnTo>
                      <a:pt x="171" y="0"/>
                    </a:lnTo>
                    <a:lnTo>
                      <a:pt x="125" y="21"/>
                    </a:lnTo>
                    <a:lnTo>
                      <a:pt x="73" y="47"/>
                    </a:lnTo>
                    <a:lnTo>
                      <a:pt x="78" y="37"/>
                    </a:lnTo>
                    <a:lnTo>
                      <a:pt x="78" y="26"/>
                    </a:lnTo>
                    <a:lnTo>
                      <a:pt x="78" y="16"/>
                    </a:lnTo>
                    <a:lnTo>
                      <a:pt x="78" y="6"/>
                    </a:lnTo>
                    <a:lnTo>
                      <a:pt x="73" y="21"/>
                    </a:lnTo>
                    <a:lnTo>
                      <a:pt x="62" y="37"/>
                    </a:lnTo>
                    <a:lnTo>
                      <a:pt x="57" y="52"/>
                    </a:lnTo>
                    <a:lnTo>
                      <a:pt x="57" y="57"/>
                    </a:lnTo>
                    <a:lnTo>
                      <a:pt x="57" y="68"/>
                    </a:lnTo>
                    <a:lnTo>
                      <a:pt x="52" y="78"/>
                    </a:lnTo>
                    <a:lnTo>
                      <a:pt x="31" y="274"/>
                    </a:lnTo>
                    <a:lnTo>
                      <a:pt x="0" y="465"/>
                    </a:lnTo>
                    <a:lnTo>
                      <a:pt x="0" y="476"/>
                    </a:lnTo>
                    <a:lnTo>
                      <a:pt x="0" y="532"/>
                    </a:lnTo>
                    <a:lnTo>
                      <a:pt x="0" y="543"/>
                    </a:lnTo>
                    <a:lnTo>
                      <a:pt x="0" y="558"/>
                    </a:lnTo>
                    <a:lnTo>
                      <a:pt x="5" y="563"/>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Freeform 10"/>
              <p:cNvSpPr/>
              <p:nvPr/>
            </p:nvSpPr>
            <p:spPr bwMode="auto">
              <a:xfrm>
                <a:off x="2943" y="2813"/>
                <a:ext cx="381" cy="559"/>
              </a:xfrm>
              <a:custGeom>
                <a:avLst/>
                <a:gdLst>
                  <a:gd name="T0" fmla="*/ 380 w 381"/>
                  <a:gd name="T1" fmla="*/ 558 h 559"/>
                  <a:gd name="T2" fmla="*/ 369 w 381"/>
                  <a:gd name="T3" fmla="*/ 558 h 559"/>
                  <a:gd name="T4" fmla="*/ 333 w 381"/>
                  <a:gd name="T5" fmla="*/ 558 h 559"/>
                  <a:gd name="T6" fmla="*/ 333 w 381"/>
                  <a:gd name="T7" fmla="*/ 413 h 559"/>
                  <a:gd name="T8" fmla="*/ 343 w 381"/>
                  <a:gd name="T9" fmla="*/ 274 h 559"/>
                  <a:gd name="T10" fmla="*/ 369 w 381"/>
                  <a:gd name="T11" fmla="*/ 0 h 559"/>
                  <a:gd name="T12" fmla="*/ 364 w 381"/>
                  <a:gd name="T13" fmla="*/ 0 h 559"/>
                  <a:gd name="T14" fmla="*/ 328 w 381"/>
                  <a:gd name="T15" fmla="*/ 264 h 559"/>
                  <a:gd name="T16" fmla="*/ 302 w 381"/>
                  <a:gd name="T17" fmla="*/ 558 h 559"/>
                  <a:gd name="T18" fmla="*/ 151 w 381"/>
                  <a:gd name="T19" fmla="*/ 558 h 559"/>
                  <a:gd name="T20" fmla="*/ 0 w 381"/>
                  <a:gd name="T21" fmla="*/ 558 h 559"/>
                  <a:gd name="T22" fmla="*/ 0 w 381"/>
                  <a:gd name="T23" fmla="*/ 558 h 559"/>
                  <a:gd name="T24" fmla="*/ 380 w 381"/>
                  <a:gd name="T25" fmla="*/ 558 h 559"/>
                  <a:gd name="T26" fmla="*/ 380 w 381"/>
                  <a:gd name="T27" fmla="*/ 558 h 5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1"/>
                  <a:gd name="T43" fmla="*/ 0 h 559"/>
                  <a:gd name="T44" fmla="*/ 381 w 381"/>
                  <a:gd name="T45" fmla="*/ 559 h 5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1" h="559">
                    <a:moveTo>
                      <a:pt x="380" y="558"/>
                    </a:moveTo>
                    <a:lnTo>
                      <a:pt x="369" y="558"/>
                    </a:lnTo>
                    <a:lnTo>
                      <a:pt x="333" y="558"/>
                    </a:lnTo>
                    <a:lnTo>
                      <a:pt x="333" y="413"/>
                    </a:lnTo>
                    <a:lnTo>
                      <a:pt x="343" y="274"/>
                    </a:lnTo>
                    <a:lnTo>
                      <a:pt x="369" y="0"/>
                    </a:lnTo>
                    <a:lnTo>
                      <a:pt x="364" y="0"/>
                    </a:lnTo>
                    <a:lnTo>
                      <a:pt x="328" y="264"/>
                    </a:lnTo>
                    <a:lnTo>
                      <a:pt x="302" y="558"/>
                    </a:lnTo>
                    <a:lnTo>
                      <a:pt x="151" y="558"/>
                    </a:lnTo>
                    <a:lnTo>
                      <a:pt x="0" y="558"/>
                    </a:lnTo>
                    <a:lnTo>
                      <a:pt x="380" y="558"/>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Freeform 11"/>
              <p:cNvSpPr/>
              <p:nvPr/>
            </p:nvSpPr>
            <p:spPr bwMode="auto">
              <a:xfrm>
                <a:off x="3187" y="2312"/>
                <a:ext cx="371" cy="497"/>
              </a:xfrm>
              <a:custGeom>
                <a:avLst/>
                <a:gdLst>
                  <a:gd name="T0" fmla="*/ 323 w 371"/>
                  <a:gd name="T1" fmla="*/ 41 h 497"/>
                  <a:gd name="T2" fmla="*/ 261 w 371"/>
                  <a:gd name="T3" fmla="*/ 5 h 497"/>
                  <a:gd name="T4" fmla="*/ 198 w 371"/>
                  <a:gd name="T5" fmla="*/ 5 h 497"/>
                  <a:gd name="T6" fmla="*/ 115 w 371"/>
                  <a:gd name="T7" fmla="*/ 5 h 497"/>
                  <a:gd name="T8" fmla="*/ 73 w 371"/>
                  <a:gd name="T9" fmla="*/ 26 h 497"/>
                  <a:gd name="T10" fmla="*/ 47 w 371"/>
                  <a:gd name="T11" fmla="*/ 31 h 497"/>
                  <a:gd name="T12" fmla="*/ 6 w 371"/>
                  <a:gd name="T13" fmla="*/ 93 h 497"/>
                  <a:gd name="T14" fmla="*/ 11 w 371"/>
                  <a:gd name="T15" fmla="*/ 263 h 497"/>
                  <a:gd name="T16" fmla="*/ 32 w 371"/>
                  <a:gd name="T17" fmla="*/ 284 h 497"/>
                  <a:gd name="T18" fmla="*/ 42 w 371"/>
                  <a:gd name="T19" fmla="*/ 263 h 497"/>
                  <a:gd name="T20" fmla="*/ 53 w 371"/>
                  <a:gd name="T21" fmla="*/ 207 h 497"/>
                  <a:gd name="T22" fmla="*/ 58 w 371"/>
                  <a:gd name="T23" fmla="*/ 191 h 497"/>
                  <a:gd name="T24" fmla="*/ 73 w 371"/>
                  <a:gd name="T25" fmla="*/ 150 h 497"/>
                  <a:gd name="T26" fmla="*/ 68 w 371"/>
                  <a:gd name="T27" fmla="*/ 129 h 497"/>
                  <a:gd name="T28" fmla="*/ 84 w 371"/>
                  <a:gd name="T29" fmla="*/ 108 h 497"/>
                  <a:gd name="T30" fmla="*/ 125 w 371"/>
                  <a:gd name="T31" fmla="*/ 129 h 497"/>
                  <a:gd name="T32" fmla="*/ 146 w 371"/>
                  <a:gd name="T33" fmla="*/ 139 h 497"/>
                  <a:gd name="T34" fmla="*/ 229 w 371"/>
                  <a:gd name="T35" fmla="*/ 181 h 497"/>
                  <a:gd name="T36" fmla="*/ 219 w 371"/>
                  <a:gd name="T37" fmla="*/ 191 h 497"/>
                  <a:gd name="T38" fmla="*/ 125 w 371"/>
                  <a:gd name="T39" fmla="*/ 207 h 497"/>
                  <a:gd name="T40" fmla="*/ 235 w 371"/>
                  <a:gd name="T41" fmla="*/ 201 h 497"/>
                  <a:gd name="T42" fmla="*/ 240 w 371"/>
                  <a:gd name="T43" fmla="*/ 212 h 497"/>
                  <a:gd name="T44" fmla="*/ 167 w 371"/>
                  <a:gd name="T45" fmla="*/ 217 h 497"/>
                  <a:gd name="T46" fmla="*/ 229 w 371"/>
                  <a:gd name="T47" fmla="*/ 222 h 497"/>
                  <a:gd name="T48" fmla="*/ 266 w 371"/>
                  <a:gd name="T49" fmla="*/ 238 h 497"/>
                  <a:gd name="T50" fmla="*/ 261 w 371"/>
                  <a:gd name="T51" fmla="*/ 253 h 497"/>
                  <a:gd name="T52" fmla="*/ 229 w 371"/>
                  <a:gd name="T53" fmla="*/ 294 h 497"/>
                  <a:gd name="T54" fmla="*/ 214 w 371"/>
                  <a:gd name="T55" fmla="*/ 300 h 497"/>
                  <a:gd name="T56" fmla="*/ 203 w 371"/>
                  <a:gd name="T57" fmla="*/ 341 h 497"/>
                  <a:gd name="T58" fmla="*/ 188 w 371"/>
                  <a:gd name="T59" fmla="*/ 393 h 497"/>
                  <a:gd name="T60" fmla="*/ 188 w 371"/>
                  <a:gd name="T61" fmla="*/ 398 h 497"/>
                  <a:gd name="T62" fmla="*/ 209 w 371"/>
                  <a:gd name="T63" fmla="*/ 346 h 497"/>
                  <a:gd name="T64" fmla="*/ 229 w 371"/>
                  <a:gd name="T65" fmla="*/ 346 h 497"/>
                  <a:gd name="T66" fmla="*/ 245 w 371"/>
                  <a:gd name="T67" fmla="*/ 398 h 497"/>
                  <a:gd name="T68" fmla="*/ 224 w 371"/>
                  <a:gd name="T69" fmla="*/ 398 h 497"/>
                  <a:gd name="T70" fmla="*/ 219 w 371"/>
                  <a:gd name="T71" fmla="*/ 403 h 497"/>
                  <a:gd name="T72" fmla="*/ 235 w 371"/>
                  <a:gd name="T73" fmla="*/ 424 h 497"/>
                  <a:gd name="T74" fmla="*/ 250 w 371"/>
                  <a:gd name="T75" fmla="*/ 429 h 497"/>
                  <a:gd name="T76" fmla="*/ 235 w 371"/>
                  <a:gd name="T77" fmla="*/ 444 h 497"/>
                  <a:gd name="T78" fmla="*/ 167 w 371"/>
                  <a:gd name="T79" fmla="*/ 449 h 497"/>
                  <a:gd name="T80" fmla="*/ 229 w 371"/>
                  <a:gd name="T81" fmla="*/ 449 h 497"/>
                  <a:gd name="T82" fmla="*/ 261 w 371"/>
                  <a:gd name="T83" fmla="*/ 460 h 497"/>
                  <a:gd name="T84" fmla="*/ 224 w 371"/>
                  <a:gd name="T85" fmla="*/ 465 h 497"/>
                  <a:gd name="T86" fmla="*/ 209 w 371"/>
                  <a:gd name="T87" fmla="*/ 486 h 497"/>
                  <a:gd name="T88" fmla="*/ 271 w 371"/>
                  <a:gd name="T89" fmla="*/ 486 h 497"/>
                  <a:gd name="T90" fmla="*/ 297 w 371"/>
                  <a:gd name="T91" fmla="*/ 470 h 497"/>
                  <a:gd name="T92" fmla="*/ 354 w 371"/>
                  <a:gd name="T93" fmla="*/ 398 h 497"/>
                  <a:gd name="T94" fmla="*/ 349 w 371"/>
                  <a:gd name="T95" fmla="*/ 336 h 497"/>
                  <a:gd name="T96" fmla="*/ 354 w 371"/>
                  <a:gd name="T97" fmla="*/ 300 h 497"/>
                  <a:gd name="T98" fmla="*/ 370 w 371"/>
                  <a:gd name="T99" fmla="*/ 248 h 497"/>
                  <a:gd name="T100" fmla="*/ 354 w 371"/>
                  <a:gd name="T101" fmla="*/ 150 h 4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1"/>
                  <a:gd name="T154" fmla="*/ 0 h 497"/>
                  <a:gd name="T155" fmla="*/ 371 w 371"/>
                  <a:gd name="T156" fmla="*/ 497 h 4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1" h="497">
                    <a:moveTo>
                      <a:pt x="354" y="150"/>
                    </a:moveTo>
                    <a:lnTo>
                      <a:pt x="344" y="93"/>
                    </a:lnTo>
                    <a:lnTo>
                      <a:pt x="323" y="41"/>
                    </a:lnTo>
                    <a:lnTo>
                      <a:pt x="308" y="10"/>
                    </a:lnTo>
                    <a:lnTo>
                      <a:pt x="271" y="10"/>
                    </a:lnTo>
                    <a:lnTo>
                      <a:pt x="261" y="5"/>
                    </a:lnTo>
                    <a:lnTo>
                      <a:pt x="250" y="0"/>
                    </a:lnTo>
                    <a:lnTo>
                      <a:pt x="240" y="0"/>
                    </a:lnTo>
                    <a:lnTo>
                      <a:pt x="198" y="5"/>
                    </a:lnTo>
                    <a:lnTo>
                      <a:pt x="151" y="0"/>
                    </a:lnTo>
                    <a:lnTo>
                      <a:pt x="136" y="5"/>
                    </a:lnTo>
                    <a:lnTo>
                      <a:pt x="115" y="5"/>
                    </a:lnTo>
                    <a:lnTo>
                      <a:pt x="99" y="5"/>
                    </a:lnTo>
                    <a:lnTo>
                      <a:pt x="84" y="21"/>
                    </a:lnTo>
                    <a:lnTo>
                      <a:pt x="73" y="26"/>
                    </a:lnTo>
                    <a:lnTo>
                      <a:pt x="58" y="36"/>
                    </a:lnTo>
                    <a:lnTo>
                      <a:pt x="53" y="36"/>
                    </a:lnTo>
                    <a:lnTo>
                      <a:pt x="47" y="31"/>
                    </a:lnTo>
                    <a:lnTo>
                      <a:pt x="42" y="31"/>
                    </a:lnTo>
                    <a:lnTo>
                      <a:pt x="21" y="67"/>
                    </a:lnTo>
                    <a:lnTo>
                      <a:pt x="6" y="93"/>
                    </a:lnTo>
                    <a:lnTo>
                      <a:pt x="0" y="98"/>
                    </a:lnTo>
                    <a:lnTo>
                      <a:pt x="6" y="155"/>
                    </a:lnTo>
                    <a:lnTo>
                      <a:pt x="11" y="263"/>
                    </a:lnTo>
                    <a:lnTo>
                      <a:pt x="16" y="263"/>
                    </a:lnTo>
                    <a:lnTo>
                      <a:pt x="21" y="269"/>
                    </a:lnTo>
                    <a:lnTo>
                      <a:pt x="32" y="284"/>
                    </a:lnTo>
                    <a:lnTo>
                      <a:pt x="42" y="300"/>
                    </a:lnTo>
                    <a:lnTo>
                      <a:pt x="42" y="289"/>
                    </a:lnTo>
                    <a:lnTo>
                      <a:pt x="42" y="263"/>
                    </a:lnTo>
                    <a:lnTo>
                      <a:pt x="42" y="232"/>
                    </a:lnTo>
                    <a:lnTo>
                      <a:pt x="53" y="207"/>
                    </a:lnTo>
                    <a:lnTo>
                      <a:pt x="47" y="196"/>
                    </a:lnTo>
                    <a:lnTo>
                      <a:pt x="53" y="191"/>
                    </a:lnTo>
                    <a:lnTo>
                      <a:pt x="58" y="191"/>
                    </a:lnTo>
                    <a:lnTo>
                      <a:pt x="63" y="176"/>
                    </a:lnTo>
                    <a:lnTo>
                      <a:pt x="68" y="165"/>
                    </a:lnTo>
                    <a:lnTo>
                      <a:pt x="73" y="150"/>
                    </a:lnTo>
                    <a:lnTo>
                      <a:pt x="63" y="145"/>
                    </a:lnTo>
                    <a:lnTo>
                      <a:pt x="63" y="139"/>
                    </a:lnTo>
                    <a:lnTo>
                      <a:pt x="68" y="129"/>
                    </a:lnTo>
                    <a:lnTo>
                      <a:pt x="73" y="119"/>
                    </a:lnTo>
                    <a:lnTo>
                      <a:pt x="79" y="108"/>
                    </a:lnTo>
                    <a:lnTo>
                      <a:pt x="84" y="108"/>
                    </a:lnTo>
                    <a:lnTo>
                      <a:pt x="99" y="119"/>
                    </a:lnTo>
                    <a:lnTo>
                      <a:pt x="105" y="114"/>
                    </a:lnTo>
                    <a:lnTo>
                      <a:pt x="125" y="129"/>
                    </a:lnTo>
                    <a:lnTo>
                      <a:pt x="131" y="129"/>
                    </a:lnTo>
                    <a:lnTo>
                      <a:pt x="136" y="129"/>
                    </a:lnTo>
                    <a:lnTo>
                      <a:pt x="146" y="139"/>
                    </a:lnTo>
                    <a:lnTo>
                      <a:pt x="151" y="139"/>
                    </a:lnTo>
                    <a:lnTo>
                      <a:pt x="209" y="165"/>
                    </a:lnTo>
                    <a:lnTo>
                      <a:pt x="229" y="181"/>
                    </a:lnTo>
                    <a:lnTo>
                      <a:pt x="229" y="186"/>
                    </a:lnTo>
                    <a:lnTo>
                      <a:pt x="229" y="191"/>
                    </a:lnTo>
                    <a:lnTo>
                      <a:pt x="219" y="191"/>
                    </a:lnTo>
                    <a:lnTo>
                      <a:pt x="188" y="196"/>
                    </a:lnTo>
                    <a:lnTo>
                      <a:pt x="146" y="196"/>
                    </a:lnTo>
                    <a:lnTo>
                      <a:pt x="125" y="207"/>
                    </a:lnTo>
                    <a:lnTo>
                      <a:pt x="177" y="201"/>
                    </a:lnTo>
                    <a:lnTo>
                      <a:pt x="229" y="196"/>
                    </a:lnTo>
                    <a:lnTo>
                      <a:pt x="235" y="201"/>
                    </a:lnTo>
                    <a:lnTo>
                      <a:pt x="240" y="207"/>
                    </a:lnTo>
                    <a:lnTo>
                      <a:pt x="245" y="212"/>
                    </a:lnTo>
                    <a:lnTo>
                      <a:pt x="240" y="212"/>
                    </a:lnTo>
                    <a:lnTo>
                      <a:pt x="229" y="217"/>
                    </a:lnTo>
                    <a:lnTo>
                      <a:pt x="209" y="217"/>
                    </a:lnTo>
                    <a:lnTo>
                      <a:pt x="167" y="217"/>
                    </a:lnTo>
                    <a:lnTo>
                      <a:pt x="125" y="227"/>
                    </a:lnTo>
                    <a:lnTo>
                      <a:pt x="177" y="222"/>
                    </a:lnTo>
                    <a:lnTo>
                      <a:pt x="229" y="222"/>
                    </a:lnTo>
                    <a:lnTo>
                      <a:pt x="245" y="222"/>
                    </a:lnTo>
                    <a:lnTo>
                      <a:pt x="261" y="232"/>
                    </a:lnTo>
                    <a:lnTo>
                      <a:pt x="266" y="238"/>
                    </a:lnTo>
                    <a:lnTo>
                      <a:pt x="271" y="243"/>
                    </a:lnTo>
                    <a:lnTo>
                      <a:pt x="261" y="253"/>
                    </a:lnTo>
                    <a:lnTo>
                      <a:pt x="250" y="263"/>
                    </a:lnTo>
                    <a:lnTo>
                      <a:pt x="245" y="274"/>
                    </a:lnTo>
                    <a:lnTo>
                      <a:pt x="229" y="294"/>
                    </a:lnTo>
                    <a:lnTo>
                      <a:pt x="224" y="294"/>
                    </a:lnTo>
                    <a:lnTo>
                      <a:pt x="214" y="294"/>
                    </a:lnTo>
                    <a:lnTo>
                      <a:pt x="214" y="300"/>
                    </a:lnTo>
                    <a:lnTo>
                      <a:pt x="214" y="315"/>
                    </a:lnTo>
                    <a:lnTo>
                      <a:pt x="209" y="325"/>
                    </a:lnTo>
                    <a:lnTo>
                      <a:pt x="203" y="341"/>
                    </a:lnTo>
                    <a:lnTo>
                      <a:pt x="198" y="356"/>
                    </a:lnTo>
                    <a:lnTo>
                      <a:pt x="188" y="377"/>
                    </a:lnTo>
                    <a:lnTo>
                      <a:pt x="188" y="393"/>
                    </a:lnTo>
                    <a:lnTo>
                      <a:pt x="183" y="398"/>
                    </a:lnTo>
                    <a:lnTo>
                      <a:pt x="183" y="403"/>
                    </a:lnTo>
                    <a:lnTo>
                      <a:pt x="188" y="398"/>
                    </a:lnTo>
                    <a:lnTo>
                      <a:pt x="188" y="377"/>
                    </a:lnTo>
                    <a:lnTo>
                      <a:pt x="193" y="377"/>
                    </a:lnTo>
                    <a:lnTo>
                      <a:pt x="209" y="346"/>
                    </a:lnTo>
                    <a:lnTo>
                      <a:pt x="219" y="320"/>
                    </a:lnTo>
                    <a:lnTo>
                      <a:pt x="224" y="320"/>
                    </a:lnTo>
                    <a:lnTo>
                      <a:pt x="229" y="346"/>
                    </a:lnTo>
                    <a:lnTo>
                      <a:pt x="240" y="367"/>
                    </a:lnTo>
                    <a:lnTo>
                      <a:pt x="245" y="382"/>
                    </a:lnTo>
                    <a:lnTo>
                      <a:pt x="245" y="398"/>
                    </a:lnTo>
                    <a:lnTo>
                      <a:pt x="240" y="398"/>
                    </a:lnTo>
                    <a:lnTo>
                      <a:pt x="235" y="403"/>
                    </a:lnTo>
                    <a:lnTo>
                      <a:pt x="224" y="398"/>
                    </a:lnTo>
                    <a:lnTo>
                      <a:pt x="209" y="398"/>
                    </a:lnTo>
                    <a:lnTo>
                      <a:pt x="219" y="403"/>
                    </a:lnTo>
                    <a:lnTo>
                      <a:pt x="229" y="408"/>
                    </a:lnTo>
                    <a:lnTo>
                      <a:pt x="229" y="418"/>
                    </a:lnTo>
                    <a:lnTo>
                      <a:pt x="235" y="424"/>
                    </a:lnTo>
                    <a:lnTo>
                      <a:pt x="245" y="408"/>
                    </a:lnTo>
                    <a:lnTo>
                      <a:pt x="250" y="418"/>
                    </a:lnTo>
                    <a:lnTo>
                      <a:pt x="250" y="429"/>
                    </a:lnTo>
                    <a:lnTo>
                      <a:pt x="256" y="439"/>
                    </a:lnTo>
                    <a:lnTo>
                      <a:pt x="250" y="444"/>
                    </a:lnTo>
                    <a:lnTo>
                      <a:pt x="235" y="444"/>
                    </a:lnTo>
                    <a:lnTo>
                      <a:pt x="219" y="439"/>
                    </a:lnTo>
                    <a:lnTo>
                      <a:pt x="198" y="444"/>
                    </a:lnTo>
                    <a:lnTo>
                      <a:pt x="167" y="449"/>
                    </a:lnTo>
                    <a:lnTo>
                      <a:pt x="167" y="460"/>
                    </a:lnTo>
                    <a:lnTo>
                      <a:pt x="203" y="449"/>
                    </a:lnTo>
                    <a:lnTo>
                      <a:pt x="229" y="449"/>
                    </a:lnTo>
                    <a:lnTo>
                      <a:pt x="250" y="449"/>
                    </a:lnTo>
                    <a:lnTo>
                      <a:pt x="266" y="449"/>
                    </a:lnTo>
                    <a:lnTo>
                      <a:pt x="261" y="460"/>
                    </a:lnTo>
                    <a:lnTo>
                      <a:pt x="256" y="460"/>
                    </a:lnTo>
                    <a:lnTo>
                      <a:pt x="240" y="465"/>
                    </a:lnTo>
                    <a:lnTo>
                      <a:pt x="224" y="465"/>
                    </a:lnTo>
                    <a:lnTo>
                      <a:pt x="229" y="480"/>
                    </a:lnTo>
                    <a:lnTo>
                      <a:pt x="219" y="480"/>
                    </a:lnTo>
                    <a:lnTo>
                      <a:pt x="209" y="486"/>
                    </a:lnTo>
                    <a:lnTo>
                      <a:pt x="209" y="496"/>
                    </a:lnTo>
                    <a:lnTo>
                      <a:pt x="245" y="486"/>
                    </a:lnTo>
                    <a:lnTo>
                      <a:pt x="271" y="486"/>
                    </a:lnTo>
                    <a:lnTo>
                      <a:pt x="271" y="491"/>
                    </a:lnTo>
                    <a:lnTo>
                      <a:pt x="271" y="496"/>
                    </a:lnTo>
                    <a:lnTo>
                      <a:pt x="297" y="470"/>
                    </a:lnTo>
                    <a:lnTo>
                      <a:pt x="323" y="444"/>
                    </a:lnTo>
                    <a:lnTo>
                      <a:pt x="344" y="424"/>
                    </a:lnTo>
                    <a:lnTo>
                      <a:pt x="354" y="398"/>
                    </a:lnTo>
                    <a:lnTo>
                      <a:pt x="354" y="377"/>
                    </a:lnTo>
                    <a:lnTo>
                      <a:pt x="354" y="356"/>
                    </a:lnTo>
                    <a:lnTo>
                      <a:pt x="349" y="336"/>
                    </a:lnTo>
                    <a:lnTo>
                      <a:pt x="349" y="331"/>
                    </a:lnTo>
                    <a:lnTo>
                      <a:pt x="354" y="315"/>
                    </a:lnTo>
                    <a:lnTo>
                      <a:pt x="354" y="300"/>
                    </a:lnTo>
                    <a:lnTo>
                      <a:pt x="354" y="279"/>
                    </a:lnTo>
                    <a:lnTo>
                      <a:pt x="365" y="263"/>
                    </a:lnTo>
                    <a:lnTo>
                      <a:pt x="370" y="248"/>
                    </a:lnTo>
                    <a:lnTo>
                      <a:pt x="365" y="212"/>
                    </a:lnTo>
                    <a:lnTo>
                      <a:pt x="360" y="181"/>
                    </a:lnTo>
                    <a:lnTo>
                      <a:pt x="354" y="150"/>
                    </a:lnTo>
                    <a:close/>
                  </a:path>
                </a:pathLst>
              </a:custGeom>
              <a:solidFill>
                <a:srgbClr val="EEEEEE"/>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Freeform 12"/>
              <p:cNvSpPr/>
              <p:nvPr/>
            </p:nvSpPr>
            <p:spPr bwMode="auto">
              <a:xfrm>
                <a:off x="3370" y="3030"/>
                <a:ext cx="438" cy="435"/>
              </a:xfrm>
              <a:custGeom>
                <a:avLst/>
                <a:gdLst>
                  <a:gd name="T0" fmla="*/ 437 w 438"/>
                  <a:gd name="T1" fmla="*/ 403 h 435"/>
                  <a:gd name="T2" fmla="*/ 426 w 438"/>
                  <a:gd name="T3" fmla="*/ 398 h 435"/>
                  <a:gd name="T4" fmla="*/ 421 w 438"/>
                  <a:gd name="T5" fmla="*/ 403 h 435"/>
                  <a:gd name="T6" fmla="*/ 411 w 438"/>
                  <a:gd name="T7" fmla="*/ 413 h 435"/>
                  <a:gd name="T8" fmla="*/ 380 w 438"/>
                  <a:gd name="T9" fmla="*/ 424 h 435"/>
                  <a:gd name="T10" fmla="*/ 354 w 438"/>
                  <a:gd name="T11" fmla="*/ 429 h 435"/>
                  <a:gd name="T12" fmla="*/ 26 w 438"/>
                  <a:gd name="T13" fmla="*/ 424 h 435"/>
                  <a:gd name="T14" fmla="*/ 62 w 438"/>
                  <a:gd name="T15" fmla="*/ 393 h 435"/>
                  <a:gd name="T16" fmla="*/ 93 w 438"/>
                  <a:gd name="T17" fmla="*/ 357 h 435"/>
                  <a:gd name="T18" fmla="*/ 125 w 438"/>
                  <a:gd name="T19" fmla="*/ 320 h 435"/>
                  <a:gd name="T20" fmla="*/ 171 w 438"/>
                  <a:gd name="T21" fmla="*/ 243 h 435"/>
                  <a:gd name="T22" fmla="*/ 197 w 438"/>
                  <a:gd name="T23" fmla="*/ 186 h 435"/>
                  <a:gd name="T24" fmla="*/ 218 w 438"/>
                  <a:gd name="T25" fmla="*/ 129 h 435"/>
                  <a:gd name="T26" fmla="*/ 239 w 438"/>
                  <a:gd name="T27" fmla="*/ 72 h 435"/>
                  <a:gd name="T28" fmla="*/ 255 w 438"/>
                  <a:gd name="T29" fmla="*/ 10 h 435"/>
                  <a:gd name="T30" fmla="*/ 374 w 438"/>
                  <a:gd name="T31" fmla="*/ 10 h 435"/>
                  <a:gd name="T32" fmla="*/ 374 w 438"/>
                  <a:gd name="T33" fmla="*/ 0 h 435"/>
                  <a:gd name="T34" fmla="*/ 302 w 438"/>
                  <a:gd name="T35" fmla="*/ 0 h 435"/>
                  <a:gd name="T36" fmla="*/ 275 w 438"/>
                  <a:gd name="T37" fmla="*/ 0 h 435"/>
                  <a:gd name="T38" fmla="*/ 249 w 438"/>
                  <a:gd name="T39" fmla="*/ 0 h 435"/>
                  <a:gd name="T40" fmla="*/ 239 w 438"/>
                  <a:gd name="T41" fmla="*/ 47 h 435"/>
                  <a:gd name="T42" fmla="*/ 218 w 438"/>
                  <a:gd name="T43" fmla="*/ 109 h 435"/>
                  <a:gd name="T44" fmla="*/ 192 w 438"/>
                  <a:gd name="T45" fmla="*/ 171 h 435"/>
                  <a:gd name="T46" fmla="*/ 161 w 438"/>
                  <a:gd name="T47" fmla="*/ 233 h 435"/>
                  <a:gd name="T48" fmla="*/ 130 w 438"/>
                  <a:gd name="T49" fmla="*/ 284 h 435"/>
                  <a:gd name="T50" fmla="*/ 93 w 438"/>
                  <a:gd name="T51" fmla="*/ 341 h 435"/>
                  <a:gd name="T52" fmla="*/ 88 w 438"/>
                  <a:gd name="T53" fmla="*/ 346 h 435"/>
                  <a:gd name="T54" fmla="*/ 83 w 438"/>
                  <a:gd name="T55" fmla="*/ 357 h 435"/>
                  <a:gd name="T56" fmla="*/ 46 w 438"/>
                  <a:gd name="T57" fmla="*/ 398 h 435"/>
                  <a:gd name="T58" fmla="*/ 0 w 438"/>
                  <a:gd name="T59" fmla="*/ 429 h 435"/>
                  <a:gd name="T60" fmla="*/ 156 w 438"/>
                  <a:gd name="T61" fmla="*/ 434 h 435"/>
                  <a:gd name="T62" fmla="*/ 182 w 438"/>
                  <a:gd name="T63" fmla="*/ 434 h 435"/>
                  <a:gd name="T64" fmla="*/ 208 w 438"/>
                  <a:gd name="T65" fmla="*/ 434 h 435"/>
                  <a:gd name="T66" fmla="*/ 234 w 438"/>
                  <a:gd name="T67" fmla="*/ 434 h 435"/>
                  <a:gd name="T68" fmla="*/ 255 w 438"/>
                  <a:gd name="T69" fmla="*/ 434 h 435"/>
                  <a:gd name="T70" fmla="*/ 281 w 438"/>
                  <a:gd name="T71" fmla="*/ 434 h 435"/>
                  <a:gd name="T72" fmla="*/ 307 w 438"/>
                  <a:gd name="T73" fmla="*/ 434 h 435"/>
                  <a:gd name="T74" fmla="*/ 338 w 438"/>
                  <a:gd name="T75" fmla="*/ 434 h 435"/>
                  <a:gd name="T76" fmla="*/ 359 w 438"/>
                  <a:gd name="T77" fmla="*/ 434 h 435"/>
                  <a:gd name="T78" fmla="*/ 400 w 438"/>
                  <a:gd name="T79" fmla="*/ 424 h 435"/>
                  <a:gd name="T80" fmla="*/ 432 w 438"/>
                  <a:gd name="T81" fmla="*/ 403 h 435"/>
                  <a:gd name="T82" fmla="*/ 437 w 438"/>
                  <a:gd name="T83" fmla="*/ 403 h 435"/>
                  <a:gd name="T84" fmla="*/ 437 w 438"/>
                  <a:gd name="T85" fmla="*/ 403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8"/>
                  <a:gd name="T130" fmla="*/ 0 h 435"/>
                  <a:gd name="T131" fmla="*/ 438 w 43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8" h="435">
                    <a:moveTo>
                      <a:pt x="437" y="403"/>
                    </a:moveTo>
                    <a:lnTo>
                      <a:pt x="426" y="398"/>
                    </a:lnTo>
                    <a:lnTo>
                      <a:pt x="421" y="403"/>
                    </a:lnTo>
                    <a:lnTo>
                      <a:pt x="411" y="413"/>
                    </a:lnTo>
                    <a:lnTo>
                      <a:pt x="380" y="424"/>
                    </a:lnTo>
                    <a:lnTo>
                      <a:pt x="354" y="429"/>
                    </a:lnTo>
                    <a:lnTo>
                      <a:pt x="26" y="424"/>
                    </a:lnTo>
                    <a:lnTo>
                      <a:pt x="62" y="393"/>
                    </a:lnTo>
                    <a:lnTo>
                      <a:pt x="93" y="357"/>
                    </a:lnTo>
                    <a:lnTo>
                      <a:pt x="125" y="320"/>
                    </a:lnTo>
                    <a:lnTo>
                      <a:pt x="171" y="243"/>
                    </a:lnTo>
                    <a:lnTo>
                      <a:pt x="197" y="186"/>
                    </a:lnTo>
                    <a:lnTo>
                      <a:pt x="218" y="129"/>
                    </a:lnTo>
                    <a:lnTo>
                      <a:pt x="239" y="72"/>
                    </a:lnTo>
                    <a:lnTo>
                      <a:pt x="255" y="10"/>
                    </a:lnTo>
                    <a:lnTo>
                      <a:pt x="374" y="10"/>
                    </a:lnTo>
                    <a:lnTo>
                      <a:pt x="374" y="0"/>
                    </a:lnTo>
                    <a:lnTo>
                      <a:pt x="302" y="0"/>
                    </a:lnTo>
                    <a:lnTo>
                      <a:pt x="275" y="0"/>
                    </a:lnTo>
                    <a:lnTo>
                      <a:pt x="249" y="0"/>
                    </a:lnTo>
                    <a:lnTo>
                      <a:pt x="239" y="47"/>
                    </a:lnTo>
                    <a:lnTo>
                      <a:pt x="218" y="109"/>
                    </a:lnTo>
                    <a:lnTo>
                      <a:pt x="192" y="171"/>
                    </a:lnTo>
                    <a:lnTo>
                      <a:pt x="161" y="233"/>
                    </a:lnTo>
                    <a:lnTo>
                      <a:pt x="130" y="284"/>
                    </a:lnTo>
                    <a:lnTo>
                      <a:pt x="93" y="341"/>
                    </a:lnTo>
                    <a:lnTo>
                      <a:pt x="88" y="346"/>
                    </a:lnTo>
                    <a:lnTo>
                      <a:pt x="83" y="357"/>
                    </a:lnTo>
                    <a:lnTo>
                      <a:pt x="46" y="398"/>
                    </a:lnTo>
                    <a:lnTo>
                      <a:pt x="0" y="429"/>
                    </a:lnTo>
                    <a:lnTo>
                      <a:pt x="156" y="434"/>
                    </a:lnTo>
                    <a:lnTo>
                      <a:pt x="182" y="434"/>
                    </a:lnTo>
                    <a:lnTo>
                      <a:pt x="208" y="434"/>
                    </a:lnTo>
                    <a:lnTo>
                      <a:pt x="234" y="434"/>
                    </a:lnTo>
                    <a:lnTo>
                      <a:pt x="255" y="434"/>
                    </a:lnTo>
                    <a:lnTo>
                      <a:pt x="281" y="434"/>
                    </a:lnTo>
                    <a:lnTo>
                      <a:pt x="307" y="434"/>
                    </a:lnTo>
                    <a:lnTo>
                      <a:pt x="338" y="434"/>
                    </a:lnTo>
                    <a:lnTo>
                      <a:pt x="359" y="434"/>
                    </a:lnTo>
                    <a:lnTo>
                      <a:pt x="400" y="424"/>
                    </a:lnTo>
                    <a:lnTo>
                      <a:pt x="432" y="403"/>
                    </a:lnTo>
                    <a:lnTo>
                      <a:pt x="437" y="403"/>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Freeform 13"/>
              <p:cNvSpPr/>
              <p:nvPr/>
            </p:nvSpPr>
            <p:spPr bwMode="auto">
              <a:xfrm>
                <a:off x="3401" y="2823"/>
                <a:ext cx="115" cy="546"/>
              </a:xfrm>
              <a:custGeom>
                <a:avLst/>
                <a:gdLst>
                  <a:gd name="T0" fmla="*/ 5 w 115"/>
                  <a:gd name="T1" fmla="*/ 31 h 546"/>
                  <a:gd name="T2" fmla="*/ 15 w 115"/>
                  <a:gd name="T3" fmla="*/ 42 h 546"/>
                  <a:gd name="T4" fmla="*/ 31 w 115"/>
                  <a:gd name="T5" fmla="*/ 52 h 546"/>
                  <a:gd name="T6" fmla="*/ 31 w 115"/>
                  <a:gd name="T7" fmla="*/ 73 h 546"/>
                  <a:gd name="T8" fmla="*/ 26 w 115"/>
                  <a:gd name="T9" fmla="*/ 104 h 546"/>
                  <a:gd name="T10" fmla="*/ 57 w 115"/>
                  <a:gd name="T11" fmla="*/ 545 h 546"/>
                  <a:gd name="T12" fmla="*/ 96 w 115"/>
                  <a:gd name="T13" fmla="*/ 217 h 546"/>
                  <a:gd name="T14" fmla="*/ 104 w 115"/>
                  <a:gd name="T15" fmla="*/ 57 h 546"/>
                  <a:gd name="T16" fmla="*/ 109 w 115"/>
                  <a:gd name="T17" fmla="*/ 52 h 546"/>
                  <a:gd name="T18" fmla="*/ 114 w 115"/>
                  <a:gd name="T19" fmla="*/ 37 h 546"/>
                  <a:gd name="T20" fmla="*/ 83 w 115"/>
                  <a:gd name="T21" fmla="*/ 57 h 546"/>
                  <a:gd name="T22" fmla="*/ 78 w 115"/>
                  <a:gd name="T23" fmla="*/ 57 h 546"/>
                  <a:gd name="T24" fmla="*/ 57 w 115"/>
                  <a:gd name="T25" fmla="*/ 68 h 546"/>
                  <a:gd name="T26" fmla="*/ 62 w 115"/>
                  <a:gd name="T27" fmla="*/ 62 h 546"/>
                  <a:gd name="T28" fmla="*/ 73 w 115"/>
                  <a:gd name="T29" fmla="*/ 57 h 546"/>
                  <a:gd name="T30" fmla="*/ 88 w 115"/>
                  <a:gd name="T31" fmla="*/ 47 h 546"/>
                  <a:gd name="T32" fmla="*/ 99 w 115"/>
                  <a:gd name="T33" fmla="*/ 31 h 546"/>
                  <a:gd name="T34" fmla="*/ 104 w 115"/>
                  <a:gd name="T35" fmla="*/ 16 h 546"/>
                  <a:gd name="T36" fmla="*/ 109 w 115"/>
                  <a:gd name="T37" fmla="*/ 0 h 546"/>
                  <a:gd name="T38" fmla="*/ 78 w 115"/>
                  <a:gd name="T39" fmla="*/ 31 h 546"/>
                  <a:gd name="T40" fmla="*/ 42 w 115"/>
                  <a:gd name="T41" fmla="*/ 57 h 546"/>
                  <a:gd name="T42" fmla="*/ 36 w 115"/>
                  <a:gd name="T43" fmla="*/ 57 h 546"/>
                  <a:gd name="T44" fmla="*/ 57 w 115"/>
                  <a:gd name="T45" fmla="*/ 37 h 546"/>
                  <a:gd name="T46" fmla="*/ 78 w 115"/>
                  <a:gd name="T47" fmla="*/ 11 h 546"/>
                  <a:gd name="T48" fmla="*/ 88 w 115"/>
                  <a:gd name="T49" fmla="*/ 0 h 546"/>
                  <a:gd name="T50" fmla="*/ 78 w 115"/>
                  <a:gd name="T51" fmla="*/ 6 h 546"/>
                  <a:gd name="T52" fmla="*/ 62 w 115"/>
                  <a:gd name="T53" fmla="*/ 11 h 546"/>
                  <a:gd name="T54" fmla="*/ 36 w 115"/>
                  <a:gd name="T55" fmla="*/ 21 h 546"/>
                  <a:gd name="T56" fmla="*/ 0 w 115"/>
                  <a:gd name="T57" fmla="*/ 26 h 546"/>
                  <a:gd name="T58" fmla="*/ 5 w 115"/>
                  <a:gd name="T59" fmla="*/ 31 h 546"/>
                  <a:gd name="T60" fmla="*/ 5 w 115"/>
                  <a:gd name="T61" fmla="*/ 31 h 5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5"/>
                  <a:gd name="T94" fmla="*/ 0 h 546"/>
                  <a:gd name="T95" fmla="*/ 115 w 115"/>
                  <a:gd name="T96" fmla="*/ 546 h 5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5" h="546">
                    <a:moveTo>
                      <a:pt x="5" y="31"/>
                    </a:moveTo>
                    <a:lnTo>
                      <a:pt x="15" y="42"/>
                    </a:lnTo>
                    <a:lnTo>
                      <a:pt x="31" y="52"/>
                    </a:lnTo>
                    <a:lnTo>
                      <a:pt x="31" y="73"/>
                    </a:lnTo>
                    <a:lnTo>
                      <a:pt x="26" y="104"/>
                    </a:lnTo>
                    <a:lnTo>
                      <a:pt x="57" y="545"/>
                    </a:lnTo>
                    <a:lnTo>
                      <a:pt x="96" y="217"/>
                    </a:lnTo>
                    <a:lnTo>
                      <a:pt x="104" y="57"/>
                    </a:lnTo>
                    <a:lnTo>
                      <a:pt x="109" y="52"/>
                    </a:lnTo>
                    <a:lnTo>
                      <a:pt x="114" y="37"/>
                    </a:lnTo>
                    <a:lnTo>
                      <a:pt x="83" y="57"/>
                    </a:lnTo>
                    <a:lnTo>
                      <a:pt x="78" y="57"/>
                    </a:lnTo>
                    <a:lnTo>
                      <a:pt x="57" y="68"/>
                    </a:lnTo>
                    <a:lnTo>
                      <a:pt x="62" y="62"/>
                    </a:lnTo>
                    <a:lnTo>
                      <a:pt x="73" y="57"/>
                    </a:lnTo>
                    <a:lnTo>
                      <a:pt x="88" y="47"/>
                    </a:lnTo>
                    <a:lnTo>
                      <a:pt x="99" y="31"/>
                    </a:lnTo>
                    <a:lnTo>
                      <a:pt x="104" y="16"/>
                    </a:lnTo>
                    <a:lnTo>
                      <a:pt x="109" y="0"/>
                    </a:lnTo>
                    <a:lnTo>
                      <a:pt x="78" y="31"/>
                    </a:lnTo>
                    <a:lnTo>
                      <a:pt x="42" y="57"/>
                    </a:lnTo>
                    <a:lnTo>
                      <a:pt x="36" y="57"/>
                    </a:lnTo>
                    <a:lnTo>
                      <a:pt x="57" y="37"/>
                    </a:lnTo>
                    <a:lnTo>
                      <a:pt x="78" y="11"/>
                    </a:lnTo>
                    <a:lnTo>
                      <a:pt x="88" y="0"/>
                    </a:lnTo>
                    <a:lnTo>
                      <a:pt x="78" y="6"/>
                    </a:lnTo>
                    <a:lnTo>
                      <a:pt x="62" y="11"/>
                    </a:lnTo>
                    <a:lnTo>
                      <a:pt x="36" y="21"/>
                    </a:lnTo>
                    <a:lnTo>
                      <a:pt x="0" y="26"/>
                    </a:lnTo>
                    <a:lnTo>
                      <a:pt x="5" y="31"/>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Freeform 14"/>
              <p:cNvSpPr/>
              <p:nvPr/>
            </p:nvSpPr>
            <p:spPr bwMode="auto">
              <a:xfrm>
                <a:off x="3187" y="2420"/>
                <a:ext cx="272" cy="420"/>
              </a:xfrm>
              <a:custGeom>
                <a:avLst/>
                <a:gdLst>
                  <a:gd name="T0" fmla="*/ 214 w 272"/>
                  <a:gd name="T1" fmla="*/ 186 h 420"/>
                  <a:gd name="T2" fmla="*/ 245 w 272"/>
                  <a:gd name="T3" fmla="*/ 171 h 420"/>
                  <a:gd name="T4" fmla="*/ 261 w 272"/>
                  <a:gd name="T5" fmla="*/ 145 h 420"/>
                  <a:gd name="T6" fmla="*/ 261 w 272"/>
                  <a:gd name="T7" fmla="*/ 124 h 420"/>
                  <a:gd name="T8" fmla="*/ 177 w 272"/>
                  <a:gd name="T9" fmla="*/ 114 h 420"/>
                  <a:gd name="T10" fmla="*/ 209 w 272"/>
                  <a:gd name="T11" fmla="*/ 109 h 420"/>
                  <a:gd name="T12" fmla="*/ 245 w 272"/>
                  <a:gd name="T13" fmla="*/ 104 h 420"/>
                  <a:gd name="T14" fmla="*/ 229 w 272"/>
                  <a:gd name="T15" fmla="*/ 88 h 420"/>
                  <a:gd name="T16" fmla="*/ 151 w 272"/>
                  <a:gd name="T17" fmla="*/ 88 h 420"/>
                  <a:gd name="T18" fmla="*/ 219 w 272"/>
                  <a:gd name="T19" fmla="*/ 83 h 420"/>
                  <a:gd name="T20" fmla="*/ 229 w 272"/>
                  <a:gd name="T21" fmla="*/ 73 h 420"/>
                  <a:gd name="T22" fmla="*/ 146 w 272"/>
                  <a:gd name="T23" fmla="*/ 31 h 420"/>
                  <a:gd name="T24" fmla="*/ 125 w 272"/>
                  <a:gd name="T25" fmla="*/ 21 h 420"/>
                  <a:gd name="T26" fmla="*/ 84 w 272"/>
                  <a:gd name="T27" fmla="*/ 0 h 420"/>
                  <a:gd name="T28" fmla="*/ 68 w 272"/>
                  <a:gd name="T29" fmla="*/ 21 h 420"/>
                  <a:gd name="T30" fmla="*/ 73 w 272"/>
                  <a:gd name="T31" fmla="*/ 42 h 420"/>
                  <a:gd name="T32" fmla="*/ 58 w 272"/>
                  <a:gd name="T33" fmla="*/ 83 h 420"/>
                  <a:gd name="T34" fmla="*/ 53 w 272"/>
                  <a:gd name="T35" fmla="*/ 99 h 420"/>
                  <a:gd name="T36" fmla="*/ 42 w 272"/>
                  <a:gd name="T37" fmla="*/ 145 h 420"/>
                  <a:gd name="T38" fmla="*/ 42 w 272"/>
                  <a:gd name="T39" fmla="*/ 192 h 420"/>
                  <a:gd name="T40" fmla="*/ 16 w 272"/>
                  <a:gd name="T41" fmla="*/ 155 h 420"/>
                  <a:gd name="T42" fmla="*/ 0 w 272"/>
                  <a:gd name="T43" fmla="*/ 166 h 420"/>
                  <a:gd name="T44" fmla="*/ 37 w 272"/>
                  <a:gd name="T45" fmla="*/ 254 h 420"/>
                  <a:gd name="T46" fmla="*/ 79 w 272"/>
                  <a:gd name="T47" fmla="*/ 290 h 420"/>
                  <a:gd name="T48" fmla="*/ 105 w 272"/>
                  <a:gd name="T49" fmla="*/ 347 h 420"/>
                  <a:gd name="T50" fmla="*/ 157 w 272"/>
                  <a:gd name="T51" fmla="*/ 393 h 420"/>
                  <a:gd name="T52" fmla="*/ 219 w 272"/>
                  <a:gd name="T53" fmla="*/ 419 h 420"/>
                  <a:gd name="T54" fmla="*/ 271 w 272"/>
                  <a:gd name="T55" fmla="*/ 388 h 420"/>
                  <a:gd name="T56" fmla="*/ 250 w 272"/>
                  <a:gd name="T57" fmla="*/ 372 h 420"/>
                  <a:gd name="T58" fmla="*/ 209 w 272"/>
                  <a:gd name="T59" fmla="*/ 388 h 420"/>
                  <a:gd name="T60" fmla="*/ 229 w 272"/>
                  <a:gd name="T61" fmla="*/ 372 h 420"/>
                  <a:gd name="T62" fmla="*/ 256 w 272"/>
                  <a:gd name="T63" fmla="*/ 352 h 420"/>
                  <a:gd name="T64" fmla="*/ 240 w 272"/>
                  <a:gd name="T65" fmla="*/ 341 h 420"/>
                  <a:gd name="T66" fmla="*/ 167 w 272"/>
                  <a:gd name="T67" fmla="*/ 352 h 420"/>
                  <a:gd name="T68" fmla="*/ 219 w 272"/>
                  <a:gd name="T69" fmla="*/ 331 h 420"/>
                  <a:gd name="T70" fmla="*/ 256 w 272"/>
                  <a:gd name="T71" fmla="*/ 331 h 420"/>
                  <a:gd name="T72" fmla="*/ 245 w 272"/>
                  <a:gd name="T73" fmla="*/ 300 h 420"/>
                  <a:gd name="T74" fmla="*/ 229 w 272"/>
                  <a:gd name="T75" fmla="*/ 300 h 420"/>
                  <a:gd name="T76" fmla="*/ 224 w 272"/>
                  <a:gd name="T77" fmla="*/ 290 h 420"/>
                  <a:gd name="T78" fmla="*/ 245 w 272"/>
                  <a:gd name="T79" fmla="*/ 290 h 420"/>
                  <a:gd name="T80" fmla="*/ 224 w 272"/>
                  <a:gd name="T81" fmla="*/ 212 h 420"/>
                  <a:gd name="T82" fmla="*/ 193 w 272"/>
                  <a:gd name="T83" fmla="*/ 269 h 420"/>
                  <a:gd name="T84" fmla="*/ 183 w 272"/>
                  <a:gd name="T85" fmla="*/ 295 h 420"/>
                  <a:gd name="T86" fmla="*/ 188 w 272"/>
                  <a:gd name="T87" fmla="*/ 269 h 420"/>
                  <a:gd name="T88" fmla="*/ 214 w 272"/>
                  <a:gd name="T89" fmla="*/ 207 h 4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2"/>
                  <a:gd name="T136" fmla="*/ 0 h 420"/>
                  <a:gd name="T137" fmla="*/ 272 w 272"/>
                  <a:gd name="T138" fmla="*/ 420 h 4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2" h="420">
                    <a:moveTo>
                      <a:pt x="214" y="207"/>
                    </a:moveTo>
                    <a:lnTo>
                      <a:pt x="214" y="192"/>
                    </a:lnTo>
                    <a:lnTo>
                      <a:pt x="214" y="186"/>
                    </a:lnTo>
                    <a:lnTo>
                      <a:pt x="224" y="186"/>
                    </a:lnTo>
                    <a:lnTo>
                      <a:pt x="229" y="186"/>
                    </a:lnTo>
                    <a:lnTo>
                      <a:pt x="245" y="171"/>
                    </a:lnTo>
                    <a:lnTo>
                      <a:pt x="245" y="166"/>
                    </a:lnTo>
                    <a:lnTo>
                      <a:pt x="250" y="155"/>
                    </a:lnTo>
                    <a:lnTo>
                      <a:pt x="261" y="145"/>
                    </a:lnTo>
                    <a:lnTo>
                      <a:pt x="271" y="135"/>
                    </a:lnTo>
                    <a:lnTo>
                      <a:pt x="266" y="130"/>
                    </a:lnTo>
                    <a:lnTo>
                      <a:pt x="261" y="124"/>
                    </a:lnTo>
                    <a:lnTo>
                      <a:pt x="245" y="114"/>
                    </a:lnTo>
                    <a:lnTo>
                      <a:pt x="229" y="114"/>
                    </a:lnTo>
                    <a:lnTo>
                      <a:pt x="177" y="114"/>
                    </a:lnTo>
                    <a:lnTo>
                      <a:pt x="125" y="119"/>
                    </a:lnTo>
                    <a:lnTo>
                      <a:pt x="167" y="109"/>
                    </a:lnTo>
                    <a:lnTo>
                      <a:pt x="209" y="109"/>
                    </a:lnTo>
                    <a:lnTo>
                      <a:pt x="229" y="109"/>
                    </a:lnTo>
                    <a:lnTo>
                      <a:pt x="240" y="104"/>
                    </a:lnTo>
                    <a:lnTo>
                      <a:pt x="245" y="104"/>
                    </a:lnTo>
                    <a:lnTo>
                      <a:pt x="240" y="99"/>
                    </a:lnTo>
                    <a:lnTo>
                      <a:pt x="235" y="93"/>
                    </a:lnTo>
                    <a:lnTo>
                      <a:pt x="229" y="88"/>
                    </a:lnTo>
                    <a:lnTo>
                      <a:pt x="177" y="93"/>
                    </a:lnTo>
                    <a:lnTo>
                      <a:pt x="125" y="99"/>
                    </a:lnTo>
                    <a:lnTo>
                      <a:pt x="151" y="88"/>
                    </a:lnTo>
                    <a:lnTo>
                      <a:pt x="177" y="88"/>
                    </a:lnTo>
                    <a:lnTo>
                      <a:pt x="198" y="88"/>
                    </a:lnTo>
                    <a:lnTo>
                      <a:pt x="219" y="83"/>
                    </a:lnTo>
                    <a:lnTo>
                      <a:pt x="229" y="83"/>
                    </a:lnTo>
                    <a:lnTo>
                      <a:pt x="229" y="78"/>
                    </a:lnTo>
                    <a:lnTo>
                      <a:pt x="229" y="73"/>
                    </a:lnTo>
                    <a:lnTo>
                      <a:pt x="209" y="57"/>
                    </a:lnTo>
                    <a:lnTo>
                      <a:pt x="151" y="31"/>
                    </a:lnTo>
                    <a:lnTo>
                      <a:pt x="146" y="31"/>
                    </a:lnTo>
                    <a:lnTo>
                      <a:pt x="141" y="21"/>
                    </a:lnTo>
                    <a:lnTo>
                      <a:pt x="125" y="21"/>
                    </a:lnTo>
                    <a:lnTo>
                      <a:pt x="105" y="6"/>
                    </a:lnTo>
                    <a:lnTo>
                      <a:pt x="99" y="11"/>
                    </a:lnTo>
                    <a:lnTo>
                      <a:pt x="84" y="0"/>
                    </a:lnTo>
                    <a:lnTo>
                      <a:pt x="79" y="0"/>
                    </a:lnTo>
                    <a:lnTo>
                      <a:pt x="73" y="11"/>
                    </a:lnTo>
                    <a:lnTo>
                      <a:pt x="68" y="21"/>
                    </a:lnTo>
                    <a:lnTo>
                      <a:pt x="63" y="31"/>
                    </a:lnTo>
                    <a:lnTo>
                      <a:pt x="63" y="37"/>
                    </a:lnTo>
                    <a:lnTo>
                      <a:pt x="73" y="42"/>
                    </a:lnTo>
                    <a:lnTo>
                      <a:pt x="68" y="57"/>
                    </a:lnTo>
                    <a:lnTo>
                      <a:pt x="63" y="68"/>
                    </a:lnTo>
                    <a:lnTo>
                      <a:pt x="58" y="83"/>
                    </a:lnTo>
                    <a:lnTo>
                      <a:pt x="53" y="83"/>
                    </a:lnTo>
                    <a:lnTo>
                      <a:pt x="47" y="88"/>
                    </a:lnTo>
                    <a:lnTo>
                      <a:pt x="53" y="99"/>
                    </a:lnTo>
                    <a:lnTo>
                      <a:pt x="42" y="124"/>
                    </a:lnTo>
                    <a:lnTo>
                      <a:pt x="42" y="145"/>
                    </a:lnTo>
                    <a:lnTo>
                      <a:pt x="42" y="161"/>
                    </a:lnTo>
                    <a:lnTo>
                      <a:pt x="42" y="176"/>
                    </a:lnTo>
                    <a:lnTo>
                      <a:pt x="42" y="192"/>
                    </a:lnTo>
                    <a:lnTo>
                      <a:pt x="32" y="171"/>
                    </a:lnTo>
                    <a:lnTo>
                      <a:pt x="21" y="161"/>
                    </a:lnTo>
                    <a:lnTo>
                      <a:pt x="16" y="155"/>
                    </a:lnTo>
                    <a:lnTo>
                      <a:pt x="11" y="155"/>
                    </a:lnTo>
                    <a:lnTo>
                      <a:pt x="6" y="161"/>
                    </a:lnTo>
                    <a:lnTo>
                      <a:pt x="0" y="166"/>
                    </a:lnTo>
                    <a:lnTo>
                      <a:pt x="6" y="192"/>
                    </a:lnTo>
                    <a:lnTo>
                      <a:pt x="21" y="228"/>
                    </a:lnTo>
                    <a:lnTo>
                      <a:pt x="37" y="254"/>
                    </a:lnTo>
                    <a:lnTo>
                      <a:pt x="63" y="269"/>
                    </a:lnTo>
                    <a:lnTo>
                      <a:pt x="68" y="269"/>
                    </a:lnTo>
                    <a:lnTo>
                      <a:pt x="79" y="290"/>
                    </a:lnTo>
                    <a:lnTo>
                      <a:pt x="84" y="321"/>
                    </a:lnTo>
                    <a:lnTo>
                      <a:pt x="99" y="331"/>
                    </a:lnTo>
                    <a:lnTo>
                      <a:pt x="105" y="347"/>
                    </a:lnTo>
                    <a:lnTo>
                      <a:pt x="125" y="362"/>
                    </a:lnTo>
                    <a:lnTo>
                      <a:pt x="141" y="378"/>
                    </a:lnTo>
                    <a:lnTo>
                      <a:pt x="157" y="393"/>
                    </a:lnTo>
                    <a:lnTo>
                      <a:pt x="177" y="409"/>
                    </a:lnTo>
                    <a:lnTo>
                      <a:pt x="198" y="414"/>
                    </a:lnTo>
                    <a:lnTo>
                      <a:pt x="219" y="419"/>
                    </a:lnTo>
                    <a:lnTo>
                      <a:pt x="240" y="414"/>
                    </a:lnTo>
                    <a:lnTo>
                      <a:pt x="256" y="403"/>
                    </a:lnTo>
                    <a:lnTo>
                      <a:pt x="271" y="388"/>
                    </a:lnTo>
                    <a:lnTo>
                      <a:pt x="271" y="383"/>
                    </a:lnTo>
                    <a:lnTo>
                      <a:pt x="271" y="378"/>
                    </a:lnTo>
                    <a:lnTo>
                      <a:pt x="250" y="372"/>
                    </a:lnTo>
                    <a:lnTo>
                      <a:pt x="229" y="378"/>
                    </a:lnTo>
                    <a:lnTo>
                      <a:pt x="219" y="378"/>
                    </a:lnTo>
                    <a:lnTo>
                      <a:pt x="209" y="388"/>
                    </a:lnTo>
                    <a:lnTo>
                      <a:pt x="209" y="378"/>
                    </a:lnTo>
                    <a:lnTo>
                      <a:pt x="219" y="372"/>
                    </a:lnTo>
                    <a:lnTo>
                      <a:pt x="229" y="372"/>
                    </a:lnTo>
                    <a:lnTo>
                      <a:pt x="224" y="357"/>
                    </a:lnTo>
                    <a:lnTo>
                      <a:pt x="240" y="357"/>
                    </a:lnTo>
                    <a:lnTo>
                      <a:pt x="256" y="352"/>
                    </a:lnTo>
                    <a:lnTo>
                      <a:pt x="261" y="352"/>
                    </a:lnTo>
                    <a:lnTo>
                      <a:pt x="266" y="341"/>
                    </a:lnTo>
                    <a:lnTo>
                      <a:pt x="240" y="341"/>
                    </a:lnTo>
                    <a:lnTo>
                      <a:pt x="219" y="336"/>
                    </a:lnTo>
                    <a:lnTo>
                      <a:pt x="193" y="341"/>
                    </a:lnTo>
                    <a:lnTo>
                      <a:pt x="167" y="352"/>
                    </a:lnTo>
                    <a:lnTo>
                      <a:pt x="167" y="341"/>
                    </a:lnTo>
                    <a:lnTo>
                      <a:pt x="193" y="336"/>
                    </a:lnTo>
                    <a:lnTo>
                      <a:pt x="219" y="331"/>
                    </a:lnTo>
                    <a:lnTo>
                      <a:pt x="235" y="336"/>
                    </a:lnTo>
                    <a:lnTo>
                      <a:pt x="250" y="336"/>
                    </a:lnTo>
                    <a:lnTo>
                      <a:pt x="256" y="331"/>
                    </a:lnTo>
                    <a:lnTo>
                      <a:pt x="250" y="316"/>
                    </a:lnTo>
                    <a:lnTo>
                      <a:pt x="250" y="310"/>
                    </a:lnTo>
                    <a:lnTo>
                      <a:pt x="245" y="300"/>
                    </a:lnTo>
                    <a:lnTo>
                      <a:pt x="235" y="316"/>
                    </a:lnTo>
                    <a:lnTo>
                      <a:pt x="235" y="310"/>
                    </a:lnTo>
                    <a:lnTo>
                      <a:pt x="229" y="300"/>
                    </a:lnTo>
                    <a:lnTo>
                      <a:pt x="219" y="295"/>
                    </a:lnTo>
                    <a:lnTo>
                      <a:pt x="209" y="290"/>
                    </a:lnTo>
                    <a:lnTo>
                      <a:pt x="224" y="290"/>
                    </a:lnTo>
                    <a:lnTo>
                      <a:pt x="235" y="295"/>
                    </a:lnTo>
                    <a:lnTo>
                      <a:pt x="240" y="290"/>
                    </a:lnTo>
                    <a:lnTo>
                      <a:pt x="245" y="290"/>
                    </a:lnTo>
                    <a:lnTo>
                      <a:pt x="245" y="269"/>
                    </a:lnTo>
                    <a:lnTo>
                      <a:pt x="235" y="248"/>
                    </a:lnTo>
                    <a:lnTo>
                      <a:pt x="224" y="212"/>
                    </a:lnTo>
                    <a:lnTo>
                      <a:pt x="219" y="212"/>
                    </a:lnTo>
                    <a:lnTo>
                      <a:pt x="209" y="238"/>
                    </a:lnTo>
                    <a:lnTo>
                      <a:pt x="193" y="269"/>
                    </a:lnTo>
                    <a:lnTo>
                      <a:pt x="188" y="269"/>
                    </a:lnTo>
                    <a:lnTo>
                      <a:pt x="188" y="290"/>
                    </a:lnTo>
                    <a:lnTo>
                      <a:pt x="183" y="295"/>
                    </a:lnTo>
                    <a:lnTo>
                      <a:pt x="183" y="290"/>
                    </a:lnTo>
                    <a:lnTo>
                      <a:pt x="188" y="285"/>
                    </a:lnTo>
                    <a:lnTo>
                      <a:pt x="188" y="269"/>
                    </a:lnTo>
                    <a:lnTo>
                      <a:pt x="198" y="248"/>
                    </a:lnTo>
                    <a:lnTo>
                      <a:pt x="209" y="228"/>
                    </a:lnTo>
                    <a:lnTo>
                      <a:pt x="214" y="207"/>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Freeform 15"/>
              <p:cNvSpPr/>
              <p:nvPr/>
            </p:nvSpPr>
            <p:spPr bwMode="auto">
              <a:xfrm>
                <a:off x="2823" y="3020"/>
                <a:ext cx="261" cy="373"/>
              </a:xfrm>
              <a:custGeom>
                <a:avLst/>
                <a:gdLst>
                  <a:gd name="T0" fmla="*/ 234 w 261"/>
                  <a:gd name="T1" fmla="*/ 67 h 373"/>
                  <a:gd name="T2" fmla="*/ 224 w 261"/>
                  <a:gd name="T3" fmla="*/ 31 h 373"/>
                  <a:gd name="T4" fmla="*/ 193 w 261"/>
                  <a:gd name="T5" fmla="*/ 41 h 373"/>
                  <a:gd name="T6" fmla="*/ 104 w 261"/>
                  <a:gd name="T7" fmla="*/ 10 h 373"/>
                  <a:gd name="T8" fmla="*/ 151 w 261"/>
                  <a:gd name="T9" fmla="*/ 41 h 373"/>
                  <a:gd name="T10" fmla="*/ 214 w 261"/>
                  <a:gd name="T11" fmla="*/ 62 h 373"/>
                  <a:gd name="T12" fmla="*/ 198 w 261"/>
                  <a:gd name="T13" fmla="*/ 62 h 373"/>
                  <a:gd name="T14" fmla="*/ 193 w 261"/>
                  <a:gd name="T15" fmla="*/ 67 h 373"/>
                  <a:gd name="T16" fmla="*/ 214 w 261"/>
                  <a:gd name="T17" fmla="*/ 88 h 373"/>
                  <a:gd name="T18" fmla="*/ 198 w 261"/>
                  <a:gd name="T19" fmla="*/ 124 h 373"/>
                  <a:gd name="T20" fmla="*/ 141 w 261"/>
                  <a:gd name="T21" fmla="*/ 51 h 373"/>
                  <a:gd name="T22" fmla="*/ 156 w 261"/>
                  <a:gd name="T23" fmla="*/ 82 h 373"/>
                  <a:gd name="T24" fmla="*/ 182 w 261"/>
                  <a:gd name="T25" fmla="*/ 134 h 373"/>
                  <a:gd name="T26" fmla="*/ 135 w 261"/>
                  <a:gd name="T27" fmla="*/ 124 h 373"/>
                  <a:gd name="T28" fmla="*/ 78 w 261"/>
                  <a:gd name="T29" fmla="*/ 124 h 373"/>
                  <a:gd name="T30" fmla="*/ 94 w 261"/>
                  <a:gd name="T31" fmla="*/ 124 h 373"/>
                  <a:gd name="T32" fmla="*/ 146 w 261"/>
                  <a:gd name="T33" fmla="*/ 139 h 373"/>
                  <a:gd name="T34" fmla="*/ 21 w 261"/>
                  <a:gd name="T35" fmla="*/ 134 h 373"/>
                  <a:gd name="T36" fmla="*/ 26 w 261"/>
                  <a:gd name="T37" fmla="*/ 144 h 373"/>
                  <a:gd name="T38" fmla="*/ 188 w 261"/>
                  <a:gd name="T39" fmla="*/ 181 h 373"/>
                  <a:gd name="T40" fmla="*/ 120 w 261"/>
                  <a:gd name="T41" fmla="*/ 186 h 373"/>
                  <a:gd name="T42" fmla="*/ 89 w 261"/>
                  <a:gd name="T43" fmla="*/ 181 h 373"/>
                  <a:gd name="T44" fmla="*/ 115 w 261"/>
                  <a:gd name="T45" fmla="*/ 201 h 373"/>
                  <a:gd name="T46" fmla="*/ 104 w 261"/>
                  <a:gd name="T47" fmla="*/ 201 h 373"/>
                  <a:gd name="T48" fmla="*/ 89 w 261"/>
                  <a:gd name="T49" fmla="*/ 186 h 373"/>
                  <a:gd name="T50" fmla="*/ 52 w 261"/>
                  <a:gd name="T51" fmla="*/ 165 h 373"/>
                  <a:gd name="T52" fmla="*/ 37 w 261"/>
                  <a:gd name="T53" fmla="*/ 165 h 373"/>
                  <a:gd name="T54" fmla="*/ 52 w 261"/>
                  <a:gd name="T55" fmla="*/ 181 h 373"/>
                  <a:gd name="T56" fmla="*/ 73 w 261"/>
                  <a:gd name="T57" fmla="*/ 191 h 373"/>
                  <a:gd name="T58" fmla="*/ 52 w 261"/>
                  <a:gd name="T59" fmla="*/ 191 h 373"/>
                  <a:gd name="T60" fmla="*/ 5 w 261"/>
                  <a:gd name="T61" fmla="*/ 181 h 373"/>
                  <a:gd name="T62" fmla="*/ 21 w 261"/>
                  <a:gd name="T63" fmla="*/ 186 h 373"/>
                  <a:gd name="T64" fmla="*/ 52 w 261"/>
                  <a:gd name="T65" fmla="*/ 206 h 373"/>
                  <a:gd name="T66" fmla="*/ 42 w 261"/>
                  <a:gd name="T67" fmla="*/ 206 h 373"/>
                  <a:gd name="T68" fmla="*/ 26 w 261"/>
                  <a:gd name="T69" fmla="*/ 206 h 373"/>
                  <a:gd name="T70" fmla="*/ 57 w 261"/>
                  <a:gd name="T71" fmla="*/ 232 h 373"/>
                  <a:gd name="T72" fmla="*/ 11 w 261"/>
                  <a:gd name="T73" fmla="*/ 212 h 373"/>
                  <a:gd name="T74" fmla="*/ 26 w 261"/>
                  <a:gd name="T75" fmla="*/ 232 h 373"/>
                  <a:gd name="T76" fmla="*/ 52 w 261"/>
                  <a:gd name="T77" fmla="*/ 289 h 373"/>
                  <a:gd name="T78" fmla="*/ 63 w 261"/>
                  <a:gd name="T79" fmla="*/ 299 h 373"/>
                  <a:gd name="T80" fmla="*/ 57 w 261"/>
                  <a:gd name="T81" fmla="*/ 310 h 373"/>
                  <a:gd name="T82" fmla="*/ 47 w 261"/>
                  <a:gd name="T83" fmla="*/ 315 h 373"/>
                  <a:gd name="T84" fmla="*/ 57 w 261"/>
                  <a:gd name="T85" fmla="*/ 336 h 373"/>
                  <a:gd name="T86" fmla="*/ 73 w 261"/>
                  <a:gd name="T87" fmla="*/ 330 h 373"/>
                  <a:gd name="T88" fmla="*/ 68 w 261"/>
                  <a:gd name="T89" fmla="*/ 346 h 373"/>
                  <a:gd name="T90" fmla="*/ 52 w 261"/>
                  <a:gd name="T91" fmla="*/ 356 h 373"/>
                  <a:gd name="T92" fmla="*/ 120 w 261"/>
                  <a:gd name="T93" fmla="*/ 351 h 373"/>
                  <a:gd name="T94" fmla="*/ 151 w 261"/>
                  <a:gd name="T95" fmla="*/ 268 h 373"/>
                  <a:gd name="T96" fmla="*/ 182 w 261"/>
                  <a:gd name="T97" fmla="*/ 253 h 373"/>
                  <a:gd name="T98" fmla="*/ 198 w 261"/>
                  <a:gd name="T99" fmla="*/ 237 h 373"/>
                  <a:gd name="T100" fmla="*/ 208 w 261"/>
                  <a:gd name="T101" fmla="*/ 217 h 373"/>
                  <a:gd name="T102" fmla="*/ 229 w 261"/>
                  <a:gd name="T103" fmla="*/ 201 h 373"/>
                  <a:gd name="T104" fmla="*/ 250 w 261"/>
                  <a:gd name="T105" fmla="*/ 201 h 3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1"/>
                  <a:gd name="T160" fmla="*/ 0 h 373"/>
                  <a:gd name="T161" fmla="*/ 261 w 261"/>
                  <a:gd name="T162" fmla="*/ 373 h 3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1" h="373">
                    <a:moveTo>
                      <a:pt x="260" y="201"/>
                    </a:moveTo>
                    <a:lnTo>
                      <a:pt x="234" y="67"/>
                    </a:lnTo>
                    <a:lnTo>
                      <a:pt x="224" y="0"/>
                    </a:lnTo>
                    <a:lnTo>
                      <a:pt x="224" y="31"/>
                    </a:lnTo>
                    <a:lnTo>
                      <a:pt x="219" y="46"/>
                    </a:lnTo>
                    <a:lnTo>
                      <a:pt x="193" y="41"/>
                    </a:lnTo>
                    <a:lnTo>
                      <a:pt x="151" y="36"/>
                    </a:lnTo>
                    <a:lnTo>
                      <a:pt x="104" y="10"/>
                    </a:lnTo>
                    <a:lnTo>
                      <a:pt x="109" y="20"/>
                    </a:lnTo>
                    <a:lnTo>
                      <a:pt x="151" y="41"/>
                    </a:lnTo>
                    <a:lnTo>
                      <a:pt x="198" y="62"/>
                    </a:lnTo>
                    <a:lnTo>
                      <a:pt x="214" y="62"/>
                    </a:lnTo>
                    <a:lnTo>
                      <a:pt x="219" y="72"/>
                    </a:lnTo>
                    <a:lnTo>
                      <a:pt x="198" y="62"/>
                    </a:lnTo>
                    <a:lnTo>
                      <a:pt x="172" y="62"/>
                    </a:lnTo>
                    <a:lnTo>
                      <a:pt x="193" y="67"/>
                    </a:lnTo>
                    <a:lnTo>
                      <a:pt x="214" y="77"/>
                    </a:lnTo>
                    <a:lnTo>
                      <a:pt x="214" y="88"/>
                    </a:lnTo>
                    <a:lnTo>
                      <a:pt x="198" y="124"/>
                    </a:lnTo>
                    <a:lnTo>
                      <a:pt x="172" y="82"/>
                    </a:lnTo>
                    <a:lnTo>
                      <a:pt x="141" y="51"/>
                    </a:lnTo>
                    <a:lnTo>
                      <a:pt x="146" y="62"/>
                    </a:lnTo>
                    <a:lnTo>
                      <a:pt x="156" y="82"/>
                    </a:lnTo>
                    <a:lnTo>
                      <a:pt x="161" y="103"/>
                    </a:lnTo>
                    <a:lnTo>
                      <a:pt x="182" y="134"/>
                    </a:lnTo>
                    <a:lnTo>
                      <a:pt x="182" y="144"/>
                    </a:lnTo>
                    <a:lnTo>
                      <a:pt x="135" y="124"/>
                    </a:lnTo>
                    <a:lnTo>
                      <a:pt x="94" y="119"/>
                    </a:lnTo>
                    <a:lnTo>
                      <a:pt x="78" y="124"/>
                    </a:lnTo>
                    <a:lnTo>
                      <a:pt x="68" y="124"/>
                    </a:lnTo>
                    <a:lnTo>
                      <a:pt x="94" y="124"/>
                    </a:lnTo>
                    <a:lnTo>
                      <a:pt x="115" y="134"/>
                    </a:lnTo>
                    <a:lnTo>
                      <a:pt x="146" y="139"/>
                    </a:lnTo>
                    <a:lnTo>
                      <a:pt x="172" y="150"/>
                    </a:lnTo>
                    <a:lnTo>
                      <a:pt x="21" y="134"/>
                    </a:lnTo>
                    <a:lnTo>
                      <a:pt x="21" y="139"/>
                    </a:lnTo>
                    <a:lnTo>
                      <a:pt x="26" y="144"/>
                    </a:lnTo>
                    <a:lnTo>
                      <a:pt x="109" y="165"/>
                    </a:lnTo>
                    <a:lnTo>
                      <a:pt x="188" y="181"/>
                    </a:lnTo>
                    <a:lnTo>
                      <a:pt x="188" y="186"/>
                    </a:lnTo>
                    <a:lnTo>
                      <a:pt x="120" y="186"/>
                    </a:lnTo>
                    <a:lnTo>
                      <a:pt x="73" y="165"/>
                    </a:lnTo>
                    <a:lnTo>
                      <a:pt x="89" y="181"/>
                    </a:lnTo>
                    <a:lnTo>
                      <a:pt x="99" y="196"/>
                    </a:lnTo>
                    <a:lnTo>
                      <a:pt x="115" y="201"/>
                    </a:lnTo>
                    <a:lnTo>
                      <a:pt x="109" y="201"/>
                    </a:lnTo>
                    <a:lnTo>
                      <a:pt x="104" y="201"/>
                    </a:lnTo>
                    <a:lnTo>
                      <a:pt x="99" y="191"/>
                    </a:lnTo>
                    <a:lnTo>
                      <a:pt x="89" y="186"/>
                    </a:lnTo>
                    <a:lnTo>
                      <a:pt x="73" y="175"/>
                    </a:lnTo>
                    <a:lnTo>
                      <a:pt x="52" y="165"/>
                    </a:lnTo>
                    <a:lnTo>
                      <a:pt x="26" y="160"/>
                    </a:lnTo>
                    <a:lnTo>
                      <a:pt x="37" y="165"/>
                    </a:lnTo>
                    <a:lnTo>
                      <a:pt x="52" y="175"/>
                    </a:lnTo>
                    <a:lnTo>
                      <a:pt x="52" y="181"/>
                    </a:lnTo>
                    <a:lnTo>
                      <a:pt x="63" y="186"/>
                    </a:lnTo>
                    <a:lnTo>
                      <a:pt x="73" y="191"/>
                    </a:lnTo>
                    <a:lnTo>
                      <a:pt x="73" y="196"/>
                    </a:lnTo>
                    <a:lnTo>
                      <a:pt x="52" y="191"/>
                    </a:lnTo>
                    <a:lnTo>
                      <a:pt x="21" y="181"/>
                    </a:lnTo>
                    <a:lnTo>
                      <a:pt x="5" y="181"/>
                    </a:lnTo>
                    <a:lnTo>
                      <a:pt x="0" y="186"/>
                    </a:lnTo>
                    <a:lnTo>
                      <a:pt x="21" y="186"/>
                    </a:lnTo>
                    <a:lnTo>
                      <a:pt x="42" y="196"/>
                    </a:lnTo>
                    <a:lnTo>
                      <a:pt x="52" y="206"/>
                    </a:lnTo>
                    <a:lnTo>
                      <a:pt x="42" y="206"/>
                    </a:lnTo>
                    <a:lnTo>
                      <a:pt x="31" y="206"/>
                    </a:lnTo>
                    <a:lnTo>
                      <a:pt x="26" y="206"/>
                    </a:lnTo>
                    <a:lnTo>
                      <a:pt x="42" y="217"/>
                    </a:lnTo>
                    <a:lnTo>
                      <a:pt x="57" y="232"/>
                    </a:lnTo>
                    <a:lnTo>
                      <a:pt x="52" y="227"/>
                    </a:lnTo>
                    <a:lnTo>
                      <a:pt x="11" y="212"/>
                    </a:lnTo>
                    <a:lnTo>
                      <a:pt x="11" y="217"/>
                    </a:lnTo>
                    <a:lnTo>
                      <a:pt x="26" y="232"/>
                    </a:lnTo>
                    <a:lnTo>
                      <a:pt x="42" y="248"/>
                    </a:lnTo>
                    <a:lnTo>
                      <a:pt x="52" y="289"/>
                    </a:lnTo>
                    <a:lnTo>
                      <a:pt x="57" y="289"/>
                    </a:lnTo>
                    <a:lnTo>
                      <a:pt x="63" y="299"/>
                    </a:lnTo>
                    <a:lnTo>
                      <a:pt x="63" y="310"/>
                    </a:lnTo>
                    <a:lnTo>
                      <a:pt x="57" y="310"/>
                    </a:lnTo>
                    <a:lnTo>
                      <a:pt x="52" y="310"/>
                    </a:lnTo>
                    <a:lnTo>
                      <a:pt x="47" y="315"/>
                    </a:lnTo>
                    <a:lnTo>
                      <a:pt x="52" y="330"/>
                    </a:lnTo>
                    <a:lnTo>
                      <a:pt x="57" y="336"/>
                    </a:lnTo>
                    <a:lnTo>
                      <a:pt x="63" y="336"/>
                    </a:lnTo>
                    <a:lnTo>
                      <a:pt x="73" y="330"/>
                    </a:lnTo>
                    <a:lnTo>
                      <a:pt x="73" y="336"/>
                    </a:lnTo>
                    <a:lnTo>
                      <a:pt x="68" y="346"/>
                    </a:lnTo>
                    <a:lnTo>
                      <a:pt x="57" y="351"/>
                    </a:lnTo>
                    <a:lnTo>
                      <a:pt x="52" y="356"/>
                    </a:lnTo>
                    <a:lnTo>
                      <a:pt x="52" y="372"/>
                    </a:lnTo>
                    <a:lnTo>
                      <a:pt x="120" y="351"/>
                    </a:lnTo>
                    <a:lnTo>
                      <a:pt x="135" y="310"/>
                    </a:lnTo>
                    <a:lnTo>
                      <a:pt x="151" y="268"/>
                    </a:lnTo>
                    <a:lnTo>
                      <a:pt x="177" y="258"/>
                    </a:lnTo>
                    <a:lnTo>
                      <a:pt x="182" y="253"/>
                    </a:lnTo>
                    <a:lnTo>
                      <a:pt x="188" y="248"/>
                    </a:lnTo>
                    <a:lnTo>
                      <a:pt x="198" y="237"/>
                    </a:lnTo>
                    <a:lnTo>
                      <a:pt x="193" y="217"/>
                    </a:lnTo>
                    <a:lnTo>
                      <a:pt x="208" y="217"/>
                    </a:lnTo>
                    <a:lnTo>
                      <a:pt x="214" y="212"/>
                    </a:lnTo>
                    <a:lnTo>
                      <a:pt x="229" y="201"/>
                    </a:lnTo>
                    <a:lnTo>
                      <a:pt x="240" y="186"/>
                    </a:lnTo>
                    <a:lnTo>
                      <a:pt x="250" y="201"/>
                    </a:lnTo>
                    <a:lnTo>
                      <a:pt x="260" y="201"/>
                    </a:lnTo>
                    <a:close/>
                  </a:path>
                </a:pathLst>
              </a:custGeom>
              <a:solidFill>
                <a:srgbClr val="777777"/>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Freeform 16"/>
              <p:cNvSpPr/>
              <p:nvPr/>
            </p:nvSpPr>
            <p:spPr bwMode="auto">
              <a:xfrm>
                <a:off x="3744" y="2761"/>
                <a:ext cx="220" cy="280"/>
              </a:xfrm>
              <a:custGeom>
                <a:avLst/>
                <a:gdLst>
                  <a:gd name="T0" fmla="*/ 68 w 220"/>
                  <a:gd name="T1" fmla="*/ 145 h 280"/>
                  <a:gd name="T2" fmla="*/ 63 w 220"/>
                  <a:gd name="T3" fmla="*/ 150 h 280"/>
                  <a:gd name="T4" fmla="*/ 47 w 220"/>
                  <a:gd name="T5" fmla="*/ 176 h 280"/>
                  <a:gd name="T6" fmla="*/ 32 w 220"/>
                  <a:gd name="T7" fmla="*/ 202 h 280"/>
                  <a:gd name="T8" fmla="*/ 16 w 220"/>
                  <a:gd name="T9" fmla="*/ 238 h 280"/>
                  <a:gd name="T10" fmla="*/ 0 w 220"/>
                  <a:gd name="T11" fmla="*/ 269 h 280"/>
                  <a:gd name="T12" fmla="*/ 0 w 220"/>
                  <a:gd name="T13" fmla="*/ 279 h 280"/>
                  <a:gd name="T14" fmla="*/ 110 w 220"/>
                  <a:gd name="T15" fmla="*/ 279 h 280"/>
                  <a:gd name="T16" fmla="*/ 136 w 220"/>
                  <a:gd name="T17" fmla="*/ 248 h 280"/>
                  <a:gd name="T18" fmla="*/ 136 w 220"/>
                  <a:gd name="T19" fmla="*/ 248 h 280"/>
                  <a:gd name="T20" fmla="*/ 99 w 220"/>
                  <a:gd name="T21" fmla="*/ 259 h 280"/>
                  <a:gd name="T22" fmla="*/ 68 w 220"/>
                  <a:gd name="T23" fmla="*/ 274 h 280"/>
                  <a:gd name="T24" fmla="*/ 58 w 220"/>
                  <a:gd name="T25" fmla="*/ 274 h 280"/>
                  <a:gd name="T26" fmla="*/ 58 w 220"/>
                  <a:gd name="T27" fmla="*/ 269 h 280"/>
                  <a:gd name="T28" fmla="*/ 58 w 220"/>
                  <a:gd name="T29" fmla="*/ 264 h 280"/>
                  <a:gd name="T30" fmla="*/ 58 w 220"/>
                  <a:gd name="T31" fmla="*/ 259 h 280"/>
                  <a:gd name="T32" fmla="*/ 78 w 220"/>
                  <a:gd name="T33" fmla="*/ 217 h 280"/>
                  <a:gd name="T34" fmla="*/ 110 w 220"/>
                  <a:gd name="T35" fmla="*/ 197 h 280"/>
                  <a:gd name="T36" fmla="*/ 146 w 220"/>
                  <a:gd name="T37" fmla="*/ 176 h 280"/>
                  <a:gd name="T38" fmla="*/ 141 w 220"/>
                  <a:gd name="T39" fmla="*/ 186 h 280"/>
                  <a:gd name="T40" fmla="*/ 120 w 220"/>
                  <a:gd name="T41" fmla="*/ 202 h 280"/>
                  <a:gd name="T42" fmla="*/ 104 w 220"/>
                  <a:gd name="T43" fmla="*/ 217 h 280"/>
                  <a:gd name="T44" fmla="*/ 94 w 220"/>
                  <a:gd name="T45" fmla="*/ 223 h 280"/>
                  <a:gd name="T46" fmla="*/ 89 w 220"/>
                  <a:gd name="T47" fmla="*/ 228 h 280"/>
                  <a:gd name="T48" fmla="*/ 73 w 220"/>
                  <a:gd name="T49" fmla="*/ 254 h 280"/>
                  <a:gd name="T50" fmla="*/ 73 w 220"/>
                  <a:gd name="T51" fmla="*/ 259 h 280"/>
                  <a:gd name="T52" fmla="*/ 110 w 220"/>
                  <a:gd name="T53" fmla="*/ 243 h 280"/>
                  <a:gd name="T54" fmla="*/ 131 w 220"/>
                  <a:gd name="T55" fmla="*/ 238 h 280"/>
                  <a:gd name="T56" fmla="*/ 151 w 220"/>
                  <a:gd name="T57" fmla="*/ 238 h 280"/>
                  <a:gd name="T58" fmla="*/ 157 w 220"/>
                  <a:gd name="T59" fmla="*/ 238 h 280"/>
                  <a:gd name="T60" fmla="*/ 157 w 220"/>
                  <a:gd name="T61" fmla="*/ 238 h 280"/>
                  <a:gd name="T62" fmla="*/ 151 w 220"/>
                  <a:gd name="T63" fmla="*/ 259 h 280"/>
                  <a:gd name="T64" fmla="*/ 141 w 220"/>
                  <a:gd name="T65" fmla="*/ 279 h 280"/>
                  <a:gd name="T66" fmla="*/ 214 w 220"/>
                  <a:gd name="T67" fmla="*/ 279 h 280"/>
                  <a:gd name="T68" fmla="*/ 219 w 220"/>
                  <a:gd name="T69" fmla="*/ 254 h 280"/>
                  <a:gd name="T70" fmla="*/ 193 w 220"/>
                  <a:gd name="T71" fmla="*/ 233 h 280"/>
                  <a:gd name="T72" fmla="*/ 193 w 220"/>
                  <a:gd name="T73" fmla="*/ 207 h 280"/>
                  <a:gd name="T74" fmla="*/ 188 w 220"/>
                  <a:gd name="T75" fmla="*/ 186 h 280"/>
                  <a:gd name="T76" fmla="*/ 193 w 220"/>
                  <a:gd name="T77" fmla="*/ 176 h 280"/>
                  <a:gd name="T78" fmla="*/ 188 w 220"/>
                  <a:gd name="T79" fmla="*/ 161 h 280"/>
                  <a:gd name="T80" fmla="*/ 183 w 220"/>
                  <a:gd name="T81" fmla="*/ 155 h 280"/>
                  <a:gd name="T82" fmla="*/ 172 w 220"/>
                  <a:gd name="T83" fmla="*/ 114 h 280"/>
                  <a:gd name="T84" fmla="*/ 162 w 220"/>
                  <a:gd name="T85" fmla="*/ 114 h 280"/>
                  <a:gd name="T86" fmla="*/ 172 w 220"/>
                  <a:gd name="T87" fmla="*/ 83 h 280"/>
                  <a:gd name="T88" fmla="*/ 172 w 220"/>
                  <a:gd name="T89" fmla="*/ 68 h 280"/>
                  <a:gd name="T90" fmla="*/ 146 w 220"/>
                  <a:gd name="T91" fmla="*/ 37 h 280"/>
                  <a:gd name="T92" fmla="*/ 120 w 220"/>
                  <a:gd name="T93" fmla="*/ 11 h 280"/>
                  <a:gd name="T94" fmla="*/ 99 w 220"/>
                  <a:gd name="T95" fmla="*/ 0 h 280"/>
                  <a:gd name="T96" fmla="*/ 78 w 220"/>
                  <a:gd name="T97" fmla="*/ 52 h 280"/>
                  <a:gd name="T98" fmla="*/ 68 w 220"/>
                  <a:gd name="T99" fmla="*/ 145 h 280"/>
                  <a:gd name="T100" fmla="*/ 68 w 220"/>
                  <a:gd name="T101" fmla="*/ 145 h 2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0"/>
                  <a:gd name="T154" fmla="*/ 0 h 280"/>
                  <a:gd name="T155" fmla="*/ 220 w 220"/>
                  <a:gd name="T156" fmla="*/ 280 h 2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0" h="280">
                    <a:moveTo>
                      <a:pt x="68" y="145"/>
                    </a:moveTo>
                    <a:lnTo>
                      <a:pt x="63" y="150"/>
                    </a:lnTo>
                    <a:lnTo>
                      <a:pt x="47" y="176"/>
                    </a:lnTo>
                    <a:lnTo>
                      <a:pt x="32" y="202"/>
                    </a:lnTo>
                    <a:lnTo>
                      <a:pt x="16" y="238"/>
                    </a:lnTo>
                    <a:lnTo>
                      <a:pt x="0" y="269"/>
                    </a:lnTo>
                    <a:lnTo>
                      <a:pt x="0" y="279"/>
                    </a:lnTo>
                    <a:lnTo>
                      <a:pt x="110" y="279"/>
                    </a:lnTo>
                    <a:lnTo>
                      <a:pt x="136" y="248"/>
                    </a:lnTo>
                    <a:lnTo>
                      <a:pt x="99" y="259"/>
                    </a:lnTo>
                    <a:lnTo>
                      <a:pt x="68" y="274"/>
                    </a:lnTo>
                    <a:lnTo>
                      <a:pt x="58" y="274"/>
                    </a:lnTo>
                    <a:lnTo>
                      <a:pt x="58" y="269"/>
                    </a:lnTo>
                    <a:lnTo>
                      <a:pt x="58" y="264"/>
                    </a:lnTo>
                    <a:lnTo>
                      <a:pt x="58" y="259"/>
                    </a:lnTo>
                    <a:lnTo>
                      <a:pt x="78" y="217"/>
                    </a:lnTo>
                    <a:lnTo>
                      <a:pt x="110" y="197"/>
                    </a:lnTo>
                    <a:lnTo>
                      <a:pt x="146" y="176"/>
                    </a:lnTo>
                    <a:lnTo>
                      <a:pt x="141" y="186"/>
                    </a:lnTo>
                    <a:lnTo>
                      <a:pt x="120" y="202"/>
                    </a:lnTo>
                    <a:lnTo>
                      <a:pt x="104" y="217"/>
                    </a:lnTo>
                    <a:lnTo>
                      <a:pt x="94" y="223"/>
                    </a:lnTo>
                    <a:lnTo>
                      <a:pt x="89" y="228"/>
                    </a:lnTo>
                    <a:lnTo>
                      <a:pt x="73" y="254"/>
                    </a:lnTo>
                    <a:lnTo>
                      <a:pt x="73" y="259"/>
                    </a:lnTo>
                    <a:lnTo>
                      <a:pt x="110" y="243"/>
                    </a:lnTo>
                    <a:lnTo>
                      <a:pt x="131" y="238"/>
                    </a:lnTo>
                    <a:lnTo>
                      <a:pt x="151" y="238"/>
                    </a:lnTo>
                    <a:lnTo>
                      <a:pt x="157" y="238"/>
                    </a:lnTo>
                    <a:lnTo>
                      <a:pt x="151" y="259"/>
                    </a:lnTo>
                    <a:lnTo>
                      <a:pt x="141" y="279"/>
                    </a:lnTo>
                    <a:lnTo>
                      <a:pt x="214" y="279"/>
                    </a:lnTo>
                    <a:lnTo>
                      <a:pt x="219" y="254"/>
                    </a:lnTo>
                    <a:lnTo>
                      <a:pt x="193" y="233"/>
                    </a:lnTo>
                    <a:lnTo>
                      <a:pt x="193" y="207"/>
                    </a:lnTo>
                    <a:lnTo>
                      <a:pt x="188" y="186"/>
                    </a:lnTo>
                    <a:lnTo>
                      <a:pt x="193" y="176"/>
                    </a:lnTo>
                    <a:lnTo>
                      <a:pt x="188" y="161"/>
                    </a:lnTo>
                    <a:lnTo>
                      <a:pt x="183" y="155"/>
                    </a:lnTo>
                    <a:lnTo>
                      <a:pt x="172" y="114"/>
                    </a:lnTo>
                    <a:lnTo>
                      <a:pt x="162" y="114"/>
                    </a:lnTo>
                    <a:lnTo>
                      <a:pt x="172" y="83"/>
                    </a:lnTo>
                    <a:lnTo>
                      <a:pt x="172" y="68"/>
                    </a:lnTo>
                    <a:lnTo>
                      <a:pt x="146" y="37"/>
                    </a:lnTo>
                    <a:lnTo>
                      <a:pt x="120" y="11"/>
                    </a:lnTo>
                    <a:lnTo>
                      <a:pt x="99" y="0"/>
                    </a:lnTo>
                    <a:lnTo>
                      <a:pt x="78" y="52"/>
                    </a:lnTo>
                    <a:lnTo>
                      <a:pt x="68" y="145"/>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Freeform 17"/>
              <p:cNvSpPr/>
              <p:nvPr/>
            </p:nvSpPr>
            <p:spPr bwMode="auto">
              <a:xfrm>
                <a:off x="3645" y="2756"/>
                <a:ext cx="178" cy="275"/>
              </a:xfrm>
              <a:custGeom>
                <a:avLst/>
                <a:gdLst>
                  <a:gd name="T0" fmla="*/ 162 w 178"/>
                  <a:gd name="T1" fmla="*/ 155 h 275"/>
                  <a:gd name="T2" fmla="*/ 167 w 178"/>
                  <a:gd name="T3" fmla="*/ 104 h 275"/>
                  <a:gd name="T4" fmla="*/ 172 w 178"/>
                  <a:gd name="T5" fmla="*/ 57 h 275"/>
                  <a:gd name="T6" fmla="*/ 177 w 178"/>
                  <a:gd name="T7" fmla="*/ 42 h 275"/>
                  <a:gd name="T8" fmla="*/ 172 w 178"/>
                  <a:gd name="T9" fmla="*/ 31 h 275"/>
                  <a:gd name="T10" fmla="*/ 125 w 178"/>
                  <a:gd name="T11" fmla="*/ 11 h 275"/>
                  <a:gd name="T12" fmla="*/ 68 w 178"/>
                  <a:gd name="T13" fmla="*/ 0 h 275"/>
                  <a:gd name="T14" fmla="*/ 32 w 178"/>
                  <a:gd name="T15" fmla="*/ 31 h 275"/>
                  <a:gd name="T16" fmla="*/ 16 w 178"/>
                  <a:gd name="T17" fmla="*/ 78 h 275"/>
                  <a:gd name="T18" fmla="*/ 42 w 178"/>
                  <a:gd name="T19" fmla="*/ 135 h 275"/>
                  <a:gd name="T20" fmla="*/ 11 w 178"/>
                  <a:gd name="T21" fmla="*/ 160 h 275"/>
                  <a:gd name="T22" fmla="*/ 0 w 178"/>
                  <a:gd name="T23" fmla="*/ 176 h 275"/>
                  <a:gd name="T24" fmla="*/ 16 w 178"/>
                  <a:gd name="T25" fmla="*/ 186 h 275"/>
                  <a:gd name="T26" fmla="*/ 42 w 178"/>
                  <a:gd name="T27" fmla="*/ 217 h 275"/>
                  <a:gd name="T28" fmla="*/ 37 w 178"/>
                  <a:gd name="T29" fmla="*/ 243 h 275"/>
                  <a:gd name="T30" fmla="*/ 27 w 178"/>
                  <a:gd name="T31" fmla="*/ 274 h 275"/>
                  <a:gd name="T32" fmla="*/ 99 w 178"/>
                  <a:gd name="T33" fmla="*/ 274 h 275"/>
                  <a:gd name="T34" fmla="*/ 115 w 178"/>
                  <a:gd name="T35" fmla="*/ 243 h 275"/>
                  <a:gd name="T36" fmla="*/ 131 w 178"/>
                  <a:gd name="T37" fmla="*/ 207 h 275"/>
                  <a:gd name="T38" fmla="*/ 146 w 178"/>
                  <a:gd name="T39" fmla="*/ 181 h 275"/>
                  <a:gd name="T40" fmla="*/ 162 w 178"/>
                  <a:gd name="T41" fmla="*/ 155 h 275"/>
                  <a:gd name="T42" fmla="*/ 162 w 178"/>
                  <a:gd name="T43" fmla="*/ 155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8"/>
                  <a:gd name="T67" fmla="*/ 0 h 275"/>
                  <a:gd name="T68" fmla="*/ 178 w 178"/>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8" h="275">
                    <a:moveTo>
                      <a:pt x="162" y="155"/>
                    </a:moveTo>
                    <a:lnTo>
                      <a:pt x="167" y="104"/>
                    </a:lnTo>
                    <a:lnTo>
                      <a:pt x="172" y="57"/>
                    </a:lnTo>
                    <a:lnTo>
                      <a:pt x="177" y="42"/>
                    </a:lnTo>
                    <a:lnTo>
                      <a:pt x="172" y="31"/>
                    </a:lnTo>
                    <a:lnTo>
                      <a:pt x="125" y="11"/>
                    </a:lnTo>
                    <a:lnTo>
                      <a:pt x="68" y="0"/>
                    </a:lnTo>
                    <a:lnTo>
                      <a:pt x="32" y="31"/>
                    </a:lnTo>
                    <a:lnTo>
                      <a:pt x="16" y="78"/>
                    </a:lnTo>
                    <a:lnTo>
                      <a:pt x="42" y="135"/>
                    </a:lnTo>
                    <a:lnTo>
                      <a:pt x="11" y="160"/>
                    </a:lnTo>
                    <a:lnTo>
                      <a:pt x="0" y="176"/>
                    </a:lnTo>
                    <a:lnTo>
                      <a:pt x="16" y="186"/>
                    </a:lnTo>
                    <a:lnTo>
                      <a:pt x="42" y="217"/>
                    </a:lnTo>
                    <a:lnTo>
                      <a:pt x="37" y="243"/>
                    </a:lnTo>
                    <a:lnTo>
                      <a:pt x="27" y="274"/>
                    </a:lnTo>
                    <a:lnTo>
                      <a:pt x="99" y="274"/>
                    </a:lnTo>
                    <a:lnTo>
                      <a:pt x="115" y="243"/>
                    </a:lnTo>
                    <a:lnTo>
                      <a:pt x="131" y="207"/>
                    </a:lnTo>
                    <a:lnTo>
                      <a:pt x="146" y="181"/>
                    </a:lnTo>
                    <a:lnTo>
                      <a:pt x="162" y="155"/>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Freeform 18"/>
              <p:cNvSpPr/>
              <p:nvPr/>
            </p:nvSpPr>
            <p:spPr bwMode="auto">
              <a:xfrm>
                <a:off x="2875" y="3371"/>
                <a:ext cx="189" cy="68"/>
              </a:xfrm>
              <a:custGeom>
                <a:avLst/>
                <a:gdLst>
                  <a:gd name="T0" fmla="*/ 68 w 189"/>
                  <a:gd name="T1" fmla="*/ 0 h 68"/>
                  <a:gd name="T2" fmla="*/ 68 w 189"/>
                  <a:gd name="T3" fmla="*/ 0 h 68"/>
                  <a:gd name="T4" fmla="*/ 0 w 189"/>
                  <a:gd name="T5" fmla="*/ 21 h 68"/>
                  <a:gd name="T6" fmla="*/ 11 w 189"/>
                  <a:gd name="T7" fmla="*/ 67 h 68"/>
                  <a:gd name="T8" fmla="*/ 99 w 189"/>
                  <a:gd name="T9" fmla="*/ 62 h 68"/>
                  <a:gd name="T10" fmla="*/ 188 w 189"/>
                  <a:gd name="T11" fmla="*/ 41 h 68"/>
                  <a:gd name="T12" fmla="*/ 182 w 189"/>
                  <a:gd name="T13" fmla="*/ 36 h 68"/>
                  <a:gd name="T14" fmla="*/ 162 w 189"/>
                  <a:gd name="T15" fmla="*/ 31 h 68"/>
                  <a:gd name="T16" fmla="*/ 141 w 189"/>
                  <a:gd name="T17" fmla="*/ 31 h 68"/>
                  <a:gd name="T18" fmla="*/ 120 w 189"/>
                  <a:gd name="T19" fmla="*/ 31 h 68"/>
                  <a:gd name="T20" fmla="*/ 99 w 189"/>
                  <a:gd name="T21" fmla="*/ 26 h 68"/>
                  <a:gd name="T22" fmla="*/ 68 w 189"/>
                  <a:gd name="T23" fmla="*/ 0 h 68"/>
                  <a:gd name="T24" fmla="*/ 68 w 189"/>
                  <a:gd name="T25" fmla="*/ 0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9"/>
                  <a:gd name="T40" fmla="*/ 0 h 68"/>
                  <a:gd name="T41" fmla="*/ 189 w 18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9" h="68">
                    <a:moveTo>
                      <a:pt x="68" y="0"/>
                    </a:moveTo>
                    <a:lnTo>
                      <a:pt x="68" y="0"/>
                    </a:lnTo>
                    <a:lnTo>
                      <a:pt x="0" y="21"/>
                    </a:lnTo>
                    <a:lnTo>
                      <a:pt x="11" y="67"/>
                    </a:lnTo>
                    <a:lnTo>
                      <a:pt x="99" y="62"/>
                    </a:lnTo>
                    <a:lnTo>
                      <a:pt x="188" y="41"/>
                    </a:lnTo>
                    <a:lnTo>
                      <a:pt x="182" y="36"/>
                    </a:lnTo>
                    <a:lnTo>
                      <a:pt x="162" y="31"/>
                    </a:lnTo>
                    <a:lnTo>
                      <a:pt x="141" y="31"/>
                    </a:lnTo>
                    <a:lnTo>
                      <a:pt x="120" y="31"/>
                    </a:lnTo>
                    <a:lnTo>
                      <a:pt x="99" y="26"/>
                    </a:lnTo>
                    <a:lnTo>
                      <a:pt x="68" y="0"/>
                    </a:lnTo>
                    <a:close/>
                  </a:path>
                </a:pathLst>
              </a:custGeom>
              <a:solidFill>
                <a:srgbClr val="444444"/>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Freeform 19"/>
              <p:cNvSpPr/>
              <p:nvPr/>
            </p:nvSpPr>
            <p:spPr bwMode="auto">
              <a:xfrm>
                <a:off x="2703" y="3257"/>
                <a:ext cx="173" cy="182"/>
              </a:xfrm>
              <a:custGeom>
                <a:avLst/>
                <a:gdLst>
                  <a:gd name="T0" fmla="*/ 115 w 173"/>
                  <a:gd name="T1" fmla="*/ 26 h 182"/>
                  <a:gd name="T2" fmla="*/ 105 w 173"/>
                  <a:gd name="T3" fmla="*/ 11 h 182"/>
                  <a:gd name="T4" fmla="*/ 89 w 173"/>
                  <a:gd name="T5" fmla="*/ 6 h 182"/>
                  <a:gd name="T6" fmla="*/ 73 w 173"/>
                  <a:gd name="T7" fmla="*/ 0 h 182"/>
                  <a:gd name="T8" fmla="*/ 68 w 173"/>
                  <a:gd name="T9" fmla="*/ 6 h 182"/>
                  <a:gd name="T10" fmla="*/ 58 w 173"/>
                  <a:gd name="T11" fmla="*/ 11 h 182"/>
                  <a:gd name="T12" fmla="*/ 47 w 173"/>
                  <a:gd name="T13" fmla="*/ 26 h 182"/>
                  <a:gd name="T14" fmla="*/ 37 w 173"/>
                  <a:gd name="T15" fmla="*/ 31 h 182"/>
                  <a:gd name="T16" fmla="*/ 26 w 173"/>
                  <a:gd name="T17" fmla="*/ 31 h 182"/>
                  <a:gd name="T18" fmla="*/ 21 w 173"/>
                  <a:gd name="T19" fmla="*/ 42 h 182"/>
                  <a:gd name="T20" fmla="*/ 16 w 173"/>
                  <a:gd name="T21" fmla="*/ 47 h 182"/>
                  <a:gd name="T22" fmla="*/ 6 w 173"/>
                  <a:gd name="T23" fmla="*/ 62 h 182"/>
                  <a:gd name="T24" fmla="*/ 6 w 173"/>
                  <a:gd name="T25" fmla="*/ 78 h 182"/>
                  <a:gd name="T26" fmla="*/ 0 w 173"/>
                  <a:gd name="T27" fmla="*/ 88 h 182"/>
                  <a:gd name="T28" fmla="*/ 0 w 173"/>
                  <a:gd name="T29" fmla="*/ 104 h 182"/>
                  <a:gd name="T30" fmla="*/ 6 w 173"/>
                  <a:gd name="T31" fmla="*/ 119 h 182"/>
                  <a:gd name="T32" fmla="*/ 21 w 173"/>
                  <a:gd name="T33" fmla="*/ 155 h 182"/>
                  <a:gd name="T34" fmla="*/ 52 w 173"/>
                  <a:gd name="T35" fmla="*/ 176 h 182"/>
                  <a:gd name="T36" fmla="*/ 68 w 173"/>
                  <a:gd name="T37" fmla="*/ 176 h 182"/>
                  <a:gd name="T38" fmla="*/ 79 w 173"/>
                  <a:gd name="T39" fmla="*/ 176 h 182"/>
                  <a:gd name="T40" fmla="*/ 89 w 173"/>
                  <a:gd name="T41" fmla="*/ 181 h 182"/>
                  <a:gd name="T42" fmla="*/ 105 w 173"/>
                  <a:gd name="T43" fmla="*/ 176 h 182"/>
                  <a:gd name="T44" fmla="*/ 120 w 173"/>
                  <a:gd name="T45" fmla="*/ 176 h 182"/>
                  <a:gd name="T46" fmla="*/ 125 w 173"/>
                  <a:gd name="T47" fmla="*/ 166 h 182"/>
                  <a:gd name="T48" fmla="*/ 131 w 173"/>
                  <a:gd name="T49" fmla="*/ 176 h 182"/>
                  <a:gd name="T50" fmla="*/ 136 w 173"/>
                  <a:gd name="T51" fmla="*/ 176 h 182"/>
                  <a:gd name="T52" fmla="*/ 157 w 173"/>
                  <a:gd name="T53" fmla="*/ 176 h 182"/>
                  <a:gd name="T54" fmla="*/ 146 w 173"/>
                  <a:gd name="T55" fmla="*/ 150 h 182"/>
                  <a:gd name="T56" fmla="*/ 141 w 173"/>
                  <a:gd name="T57" fmla="*/ 155 h 182"/>
                  <a:gd name="T58" fmla="*/ 136 w 173"/>
                  <a:gd name="T59" fmla="*/ 161 h 182"/>
                  <a:gd name="T60" fmla="*/ 131 w 173"/>
                  <a:gd name="T61" fmla="*/ 161 h 182"/>
                  <a:gd name="T62" fmla="*/ 131 w 173"/>
                  <a:gd name="T63" fmla="*/ 145 h 182"/>
                  <a:gd name="T64" fmla="*/ 131 w 173"/>
                  <a:gd name="T65" fmla="*/ 135 h 182"/>
                  <a:gd name="T66" fmla="*/ 131 w 173"/>
                  <a:gd name="T67" fmla="*/ 135 h 182"/>
                  <a:gd name="T68" fmla="*/ 120 w 173"/>
                  <a:gd name="T69" fmla="*/ 119 h 182"/>
                  <a:gd name="T70" fmla="*/ 89 w 173"/>
                  <a:gd name="T71" fmla="*/ 83 h 182"/>
                  <a:gd name="T72" fmla="*/ 84 w 173"/>
                  <a:gd name="T73" fmla="*/ 73 h 182"/>
                  <a:gd name="T74" fmla="*/ 79 w 173"/>
                  <a:gd name="T75" fmla="*/ 62 h 182"/>
                  <a:gd name="T76" fmla="*/ 73 w 173"/>
                  <a:gd name="T77" fmla="*/ 57 h 182"/>
                  <a:gd name="T78" fmla="*/ 52 w 173"/>
                  <a:gd name="T79" fmla="*/ 52 h 182"/>
                  <a:gd name="T80" fmla="*/ 58 w 173"/>
                  <a:gd name="T81" fmla="*/ 42 h 182"/>
                  <a:gd name="T82" fmla="*/ 58 w 173"/>
                  <a:gd name="T83" fmla="*/ 37 h 182"/>
                  <a:gd name="T84" fmla="*/ 73 w 173"/>
                  <a:gd name="T85" fmla="*/ 52 h 182"/>
                  <a:gd name="T86" fmla="*/ 89 w 173"/>
                  <a:gd name="T87" fmla="*/ 62 h 182"/>
                  <a:gd name="T88" fmla="*/ 89 w 173"/>
                  <a:gd name="T89" fmla="*/ 73 h 182"/>
                  <a:gd name="T90" fmla="*/ 99 w 173"/>
                  <a:gd name="T91" fmla="*/ 83 h 182"/>
                  <a:gd name="T92" fmla="*/ 110 w 173"/>
                  <a:gd name="T93" fmla="*/ 93 h 182"/>
                  <a:gd name="T94" fmla="*/ 131 w 173"/>
                  <a:gd name="T95" fmla="*/ 114 h 182"/>
                  <a:gd name="T96" fmla="*/ 146 w 173"/>
                  <a:gd name="T97" fmla="*/ 145 h 182"/>
                  <a:gd name="T98" fmla="*/ 162 w 173"/>
                  <a:gd name="T99" fmla="*/ 140 h 182"/>
                  <a:gd name="T100" fmla="*/ 172 w 173"/>
                  <a:gd name="T101" fmla="*/ 124 h 182"/>
                  <a:gd name="T102" fmla="*/ 172 w 173"/>
                  <a:gd name="T103" fmla="*/ 119 h 182"/>
                  <a:gd name="T104" fmla="*/ 172 w 173"/>
                  <a:gd name="T105" fmla="*/ 114 h 182"/>
                  <a:gd name="T106" fmla="*/ 157 w 173"/>
                  <a:gd name="T107" fmla="*/ 93 h 182"/>
                  <a:gd name="T108" fmla="*/ 146 w 173"/>
                  <a:gd name="T109" fmla="*/ 68 h 182"/>
                  <a:gd name="T110" fmla="*/ 131 w 173"/>
                  <a:gd name="T111" fmla="*/ 47 h 182"/>
                  <a:gd name="T112" fmla="*/ 115 w 173"/>
                  <a:gd name="T113" fmla="*/ 26 h 182"/>
                  <a:gd name="T114" fmla="*/ 115 w 173"/>
                  <a:gd name="T115" fmla="*/ 26 h 1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3"/>
                  <a:gd name="T175" fmla="*/ 0 h 182"/>
                  <a:gd name="T176" fmla="*/ 173 w 173"/>
                  <a:gd name="T177" fmla="*/ 182 h 18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3" h="182">
                    <a:moveTo>
                      <a:pt x="115" y="26"/>
                    </a:moveTo>
                    <a:lnTo>
                      <a:pt x="105" y="11"/>
                    </a:lnTo>
                    <a:lnTo>
                      <a:pt x="89" y="6"/>
                    </a:lnTo>
                    <a:lnTo>
                      <a:pt x="73" y="0"/>
                    </a:lnTo>
                    <a:lnTo>
                      <a:pt x="68" y="6"/>
                    </a:lnTo>
                    <a:lnTo>
                      <a:pt x="58" y="11"/>
                    </a:lnTo>
                    <a:lnTo>
                      <a:pt x="47" y="26"/>
                    </a:lnTo>
                    <a:lnTo>
                      <a:pt x="37" y="31"/>
                    </a:lnTo>
                    <a:lnTo>
                      <a:pt x="26" y="31"/>
                    </a:lnTo>
                    <a:lnTo>
                      <a:pt x="21" y="42"/>
                    </a:lnTo>
                    <a:lnTo>
                      <a:pt x="16" y="47"/>
                    </a:lnTo>
                    <a:lnTo>
                      <a:pt x="6" y="62"/>
                    </a:lnTo>
                    <a:lnTo>
                      <a:pt x="6" y="78"/>
                    </a:lnTo>
                    <a:lnTo>
                      <a:pt x="0" y="88"/>
                    </a:lnTo>
                    <a:lnTo>
                      <a:pt x="0" y="104"/>
                    </a:lnTo>
                    <a:lnTo>
                      <a:pt x="6" y="119"/>
                    </a:lnTo>
                    <a:lnTo>
                      <a:pt x="21" y="155"/>
                    </a:lnTo>
                    <a:lnTo>
                      <a:pt x="52" y="176"/>
                    </a:lnTo>
                    <a:lnTo>
                      <a:pt x="68" y="176"/>
                    </a:lnTo>
                    <a:lnTo>
                      <a:pt x="79" y="176"/>
                    </a:lnTo>
                    <a:lnTo>
                      <a:pt x="89" y="181"/>
                    </a:lnTo>
                    <a:lnTo>
                      <a:pt x="105" y="176"/>
                    </a:lnTo>
                    <a:lnTo>
                      <a:pt x="120" y="176"/>
                    </a:lnTo>
                    <a:lnTo>
                      <a:pt x="125" y="166"/>
                    </a:lnTo>
                    <a:lnTo>
                      <a:pt x="131" y="176"/>
                    </a:lnTo>
                    <a:lnTo>
                      <a:pt x="136" y="176"/>
                    </a:lnTo>
                    <a:lnTo>
                      <a:pt x="157" y="176"/>
                    </a:lnTo>
                    <a:lnTo>
                      <a:pt x="146" y="150"/>
                    </a:lnTo>
                    <a:lnTo>
                      <a:pt x="141" y="155"/>
                    </a:lnTo>
                    <a:lnTo>
                      <a:pt x="136" y="161"/>
                    </a:lnTo>
                    <a:lnTo>
                      <a:pt x="131" y="161"/>
                    </a:lnTo>
                    <a:lnTo>
                      <a:pt x="131" y="145"/>
                    </a:lnTo>
                    <a:lnTo>
                      <a:pt x="131" y="135"/>
                    </a:lnTo>
                    <a:lnTo>
                      <a:pt x="120" y="119"/>
                    </a:lnTo>
                    <a:lnTo>
                      <a:pt x="89" y="83"/>
                    </a:lnTo>
                    <a:lnTo>
                      <a:pt x="84" y="73"/>
                    </a:lnTo>
                    <a:lnTo>
                      <a:pt x="79" y="62"/>
                    </a:lnTo>
                    <a:lnTo>
                      <a:pt x="73" y="57"/>
                    </a:lnTo>
                    <a:lnTo>
                      <a:pt x="52" y="52"/>
                    </a:lnTo>
                    <a:lnTo>
                      <a:pt x="58" y="42"/>
                    </a:lnTo>
                    <a:lnTo>
                      <a:pt x="58" y="37"/>
                    </a:lnTo>
                    <a:lnTo>
                      <a:pt x="73" y="52"/>
                    </a:lnTo>
                    <a:lnTo>
                      <a:pt x="89" y="62"/>
                    </a:lnTo>
                    <a:lnTo>
                      <a:pt x="89" y="73"/>
                    </a:lnTo>
                    <a:lnTo>
                      <a:pt x="99" y="83"/>
                    </a:lnTo>
                    <a:lnTo>
                      <a:pt x="110" y="93"/>
                    </a:lnTo>
                    <a:lnTo>
                      <a:pt x="131" y="114"/>
                    </a:lnTo>
                    <a:lnTo>
                      <a:pt x="146" y="145"/>
                    </a:lnTo>
                    <a:lnTo>
                      <a:pt x="162" y="140"/>
                    </a:lnTo>
                    <a:lnTo>
                      <a:pt x="172" y="124"/>
                    </a:lnTo>
                    <a:lnTo>
                      <a:pt x="172" y="119"/>
                    </a:lnTo>
                    <a:lnTo>
                      <a:pt x="172" y="114"/>
                    </a:lnTo>
                    <a:lnTo>
                      <a:pt x="157" y="93"/>
                    </a:lnTo>
                    <a:lnTo>
                      <a:pt x="146" y="68"/>
                    </a:lnTo>
                    <a:lnTo>
                      <a:pt x="131" y="47"/>
                    </a:lnTo>
                    <a:lnTo>
                      <a:pt x="115" y="26"/>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Freeform 20"/>
              <p:cNvSpPr/>
              <p:nvPr/>
            </p:nvSpPr>
            <p:spPr bwMode="auto">
              <a:xfrm>
                <a:off x="2755" y="3294"/>
                <a:ext cx="132" cy="161"/>
              </a:xfrm>
              <a:custGeom>
                <a:avLst/>
                <a:gdLst>
                  <a:gd name="T0" fmla="*/ 131 w 132"/>
                  <a:gd name="T1" fmla="*/ 144 h 161"/>
                  <a:gd name="T2" fmla="*/ 120 w 132"/>
                  <a:gd name="T3" fmla="*/ 98 h 161"/>
                  <a:gd name="T4" fmla="*/ 120 w 132"/>
                  <a:gd name="T5" fmla="*/ 82 h 161"/>
                  <a:gd name="T6" fmla="*/ 115 w 132"/>
                  <a:gd name="T7" fmla="*/ 93 h 161"/>
                  <a:gd name="T8" fmla="*/ 110 w 132"/>
                  <a:gd name="T9" fmla="*/ 98 h 161"/>
                  <a:gd name="T10" fmla="*/ 120 w 132"/>
                  <a:gd name="T11" fmla="*/ 139 h 161"/>
                  <a:gd name="T12" fmla="*/ 120 w 132"/>
                  <a:gd name="T13" fmla="*/ 144 h 161"/>
                  <a:gd name="T14" fmla="*/ 110 w 132"/>
                  <a:gd name="T15" fmla="*/ 139 h 161"/>
                  <a:gd name="T16" fmla="*/ 99 w 132"/>
                  <a:gd name="T17" fmla="*/ 103 h 161"/>
                  <a:gd name="T18" fmla="*/ 68 w 132"/>
                  <a:gd name="T19" fmla="*/ 67 h 161"/>
                  <a:gd name="T20" fmla="*/ 37 w 132"/>
                  <a:gd name="T21" fmla="*/ 36 h 161"/>
                  <a:gd name="T22" fmla="*/ 37 w 132"/>
                  <a:gd name="T23" fmla="*/ 25 h 161"/>
                  <a:gd name="T24" fmla="*/ 21 w 132"/>
                  <a:gd name="T25" fmla="*/ 15 h 161"/>
                  <a:gd name="T26" fmla="*/ 6 w 132"/>
                  <a:gd name="T27" fmla="*/ 0 h 161"/>
                  <a:gd name="T28" fmla="*/ 6 w 132"/>
                  <a:gd name="T29" fmla="*/ 5 h 161"/>
                  <a:gd name="T30" fmla="*/ 0 w 132"/>
                  <a:gd name="T31" fmla="*/ 15 h 161"/>
                  <a:gd name="T32" fmla="*/ 21 w 132"/>
                  <a:gd name="T33" fmla="*/ 20 h 161"/>
                  <a:gd name="T34" fmla="*/ 27 w 132"/>
                  <a:gd name="T35" fmla="*/ 25 h 161"/>
                  <a:gd name="T36" fmla="*/ 32 w 132"/>
                  <a:gd name="T37" fmla="*/ 36 h 161"/>
                  <a:gd name="T38" fmla="*/ 37 w 132"/>
                  <a:gd name="T39" fmla="*/ 46 h 161"/>
                  <a:gd name="T40" fmla="*/ 68 w 132"/>
                  <a:gd name="T41" fmla="*/ 82 h 161"/>
                  <a:gd name="T42" fmla="*/ 79 w 132"/>
                  <a:gd name="T43" fmla="*/ 98 h 161"/>
                  <a:gd name="T44" fmla="*/ 79 w 132"/>
                  <a:gd name="T45" fmla="*/ 98 h 161"/>
                  <a:gd name="T46" fmla="*/ 79 w 132"/>
                  <a:gd name="T47" fmla="*/ 108 h 161"/>
                  <a:gd name="T48" fmla="*/ 79 w 132"/>
                  <a:gd name="T49" fmla="*/ 124 h 161"/>
                  <a:gd name="T50" fmla="*/ 84 w 132"/>
                  <a:gd name="T51" fmla="*/ 124 h 161"/>
                  <a:gd name="T52" fmla="*/ 89 w 132"/>
                  <a:gd name="T53" fmla="*/ 118 h 161"/>
                  <a:gd name="T54" fmla="*/ 94 w 132"/>
                  <a:gd name="T55" fmla="*/ 113 h 161"/>
                  <a:gd name="T56" fmla="*/ 105 w 132"/>
                  <a:gd name="T57" fmla="*/ 139 h 161"/>
                  <a:gd name="T58" fmla="*/ 110 w 132"/>
                  <a:gd name="T59" fmla="*/ 144 h 161"/>
                  <a:gd name="T60" fmla="*/ 120 w 132"/>
                  <a:gd name="T61" fmla="*/ 160 h 161"/>
                  <a:gd name="T62" fmla="*/ 131 w 132"/>
                  <a:gd name="T63" fmla="*/ 144 h 161"/>
                  <a:gd name="T64" fmla="*/ 131 w 132"/>
                  <a:gd name="T65" fmla="*/ 144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61"/>
                  <a:gd name="T101" fmla="*/ 132 w 132"/>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61">
                    <a:moveTo>
                      <a:pt x="131" y="144"/>
                    </a:moveTo>
                    <a:lnTo>
                      <a:pt x="120" y="98"/>
                    </a:lnTo>
                    <a:lnTo>
                      <a:pt x="120" y="82"/>
                    </a:lnTo>
                    <a:lnTo>
                      <a:pt x="115" y="93"/>
                    </a:lnTo>
                    <a:lnTo>
                      <a:pt x="110" y="98"/>
                    </a:lnTo>
                    <a:lnTo>
                      <a:pt x="120" y="139"/>
                    </a:lnTo>
                    <a:lnTo>
                      <a:pt x="120" y="144"/>
                    </a:lnTo>
                    <a:lnTo>
                      <a:pt x="110" y="139"/>
                    </a:lnTo>
                    <a:lnTo>
                      <a:pt x="99" y="103"/>
                    </a:lnTo>
                    <a:lnTo>
                      <a:pt x="68" y="67"/>
                    </a:lnTo>
                    <a:lnTo>
                      <a:pt x="37" y="36"/>
                    </a:lnTo>
                    <a:lnTo>
                      <a:pt x="37" y="25"/>
                    </a:lnTo>
                    <a:lnTo>
                      <a:pt x="21" y="15"/>
                    </a:lnTo>
                    <a:lnTo>
                      <a:pt x="6" y="0"/>
                    </a:lnTo>
                    <a:lnTo>
                      <a:pt x="6" y="5"/>
                    </a:lnTo>
                    <a:lnTo>
                      <a:pt x="0" y="15"/>
                    </a:lnTo>
                    <a:lnTo>
                      <a:pt x="21" y="20"/>
                    </a:lnTo>
                    <a:lnTo>
                      <a:pt x="27" y="25"/>
                    </a:lnTo>
                    <a:lnTo>
                      <a:pt x="32" y="36"/>
                    </a:lnTo>
                    <a:lnTo>
                      <a:pt x="37" y="46"/>
                    </a:lnTo>
                    <a:lnTo>
                      <a:pt x="68" y="82"/>
                    </a:lnTo>
                    <a:lnTo>
                      <a:pt x="79" y="98"/>
                    </a:lnTo>
                    <a:lnTo>
                      <a:pt x="79" y="108"/>
                    </a:lnTo>
                    <a:lnTo>
                      <a:pt x="79" y="124"/>
                    </a:lnTo>
                    <a:lnTo>
                      <a:pt x="84" y="124"/>
                    </a:lnTo>
                    <a:lnTo>
                      <a:pt x="89" y="118"/>
                    </a:lnTo>
                    <a:lnTo>
                      <a:pt x="94" y="113"/>
                    </a:lnTo>
                    <a:lnTo>
                      <a:pt x="105" y="139"/>
                    </a:lnTo>
                    <a:lnTo>
                      <a:pt x="110" y="144"/>
                    </a:lnTo>
                    <a:lnTo>
                      <a:pt x="120" y="160"/>
                    </a:lnTo>
                    <a:lnTo>
                      <a:pt x="131" y="144"/>
                    </a:lnTo>
                    <a:close/>
                  </a:path>
                </a:pathLst>
              </a:custGeom>
              <a:solidFill>
                <a:srgbClr val="BBBBBB"/>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Freeform 21"/>
              <p:cNvSpPr/>
              <p:nvPr/>
            </p:nvSpPr>
            <p:spPr bwMode="auto">
              <a:xfrm>
                <a:off x="2729" y="3221"/>
                <a:ext cx="147" cy="151"/>
              </a:xfrm>
              <a:custGeom>
                <a:avLst/>
                <a:gdLst>
                  <a:gd name="T0" fmla="*/ 146 w 147"/>
                  <a:gd name="T1" fmla="*/ 88 h 151"/>
                  <a:gd name="T2" fmla="*/ 131 w 147"/>
                  <a:gd name="T3" fmla="*/ 67 h 151"/>
                  <a:gd name="T4" fmla="*/ 120 w 147"/>
                  <a:gd name="T5" fmla="*/ 57 h 151"/>
                  <a:gd name="T6" fmla="*/ 110 w 147"/>
                  <a:gd name="T7" fmla="*/ 47 h 151"/>
                  <a:gd name="T8" fmla="*/ 89 w 147"/>
                  <a:gd name="T9" fmla="*/ 0 h 151"/>
                  <a:gd name="T10" fmla="*/ 84 w 147"/>
                  <a:gd name="T11" fmla="*/ 0 h 151"/>
                  <a:gd name="T12" fmla="*/ 73 w 147"/>
                  <a:gd name="T13" fmla="*/ 5 h 151"/>
                  <a:gd name="T14" fmla="*/ 84 w 147"/>
                  <a:gd name="T15" fmla="*/ 36 h 151"/>
                  <a:gd name="T16" fmla="*/ 63 w 147"/>
                  <a:gd name="T17" fmla="*/ 26 h 151"/>
                  <a:gd name="T18" fmla="*/ 58 w 147"/>
                  <a:gd name="T19" fmla="*/ 26 h 151"/>
                  <a:gd name="T20" fmla="*/ 42 w 147"/>
                  <a:gd name="T21" fmla="*/ 31 h 151"/>
                  <a:gd name="T22" fmla="*/ 26 w 147"/>
                  <a:gd name="T23" fmla="*/ 42 h 151"/>
                  <a:gd name="T24" fmla="*/ 21 w 147"/>
                  <a:gd name="T25" fmla="*/ 42 h 151"/>
                  <a:gd name="T26" fmla="*/ 21 w 147"/>
                  <a:gd name="T27" fmla="*/ 52 h 151"/>
                  <a:gd name="T28" fmla="*/ 11 w 147"/>
                  <a:gd name="T29" fmla="*/ 57 h 151"/>
                  <a:gd name="T30" fmla="*/ 0 w 147"/>
                  <a:gd name="T31" fmla="*/ 62 h 151"/>
                  <a:gd name="T32" fmla="*/ 0 w 147"/>
                  <a:gd name="T33" fmla="*/ 67 h 151"/>
                  <a:gd name="T34" fmla="*/ 11 w 147"/>
                  <a:gd name="T35" fmla="*/ 67 h 151"/>
                  <a:gd name="T36" fmla="*/ 21 w 147"/>
                  <a:gd name="T37" fmla="*/ 62 h 151"/>
                  <a:gd name="T38" fmla="*/ 32 w 147"/>
                  <a:gd name="T39" fmla="*/ 47 h 151"/>
                  <a:gd name="T40" fmla="*/ 42 w 147"/>
                  <a:gd name="T41" fmla="*/ 42 h 151"/>
                  <a:gd name="T42" fmla="*/ 47 w 147"/>
                  <a:gd name="T43" fmla="*/ 36 h 151"/>
                  <a:gd name="T44" fmla="*/ 63 w 147"/>
                  <a:gd name="T45" fmla="*/ 42 h 151"/>
                  <a:gd name="T46" fmla="*/ 79 w 147"/>
                  <a:gd name="T47" fmla="*/ 47 h 151"/>
                  <a:gd name="T48" fmla="*/ 89 w 147"/>
                  <a:gd name="T49" fmla="*/ 62 h 151"/>
                  <a:gd name="T50" fmla="*/ 79 w 147"/>
                  <a:gd name="T51" fmla="*/ 5 h 151"/>
                  <a:gd name="T52" fmla="*/ 89 w 147"/>
                  <a:gd name="T53" fmla="*/ 5 h 151"/>
                  <a:gd name="T54" fmla="*/ 120 w 147"/>
                  <a:gd name="T55" fmla="*/ 104 h 151"/>
                  <a:gd name="T56" fmla="*/ 131 w 147"/>
                  <a:gd name="T57" fmla="*/ 129 h 151"/>
                  <a:gd name="T58" fmla="*/ 146 w 147"/>
                  <a:gd name="T59" fmla="*/ 150 h 151"/>
                  <a:gd name="T60" fmla="*/ 146 w 147"/>
                  <a:gd name="T61" fmla="*/ 145 h 151"/>
                  <a:gd name="T62" fmla="*/ 146 w 147"/>
                  <a:gd name="T63" fmla="*/ 140 h 151"/>
                  <a:gd name="T64" fmla="*/ 136 w 147"/>
                  <a:gd name="T65" fmla="*/ 124 h 151"/>
                  <a:gd name="T66" fmla="*/ 131 w 147"/>
                  <a:gd name="T67" fmla="*/ 104 h 151"/>
                  <a:gd name="T68" fmla="*/ 131 w 147"/>
                  <a:gd name="T69" fmla="*/ 98 h 151"/>
                  <a:gd name="T70" fmla="*/ 136 w 147"/>
                  <a:gd name="T71" fmla="*/ 88 h 151"/>
                  <a:gd name="T72" fmla="*/ 146 w 147"/>
                  <a:gd name="T73" fmla="*/ 88 h 151"/>
                  <a:gd name="T74" fmla="*/ 146 w 147"/>
                  <a:gd name="T75" fmla="*/ 88 h 1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7"/>
                  <a:gd name="T115" fmla="*/ 0 h 151"/>
                  <a:gd name="T116" fmla="*/ 147 w 147"/>
                  <a:gd name="T117" fmla="*/ 151 h 1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7" h="151">
                    <a:moveTo>
                      <a:pt x="146" y="88"/>
                    </a:moveTo>
                    <a:lnTo>
                      <a:pt x="131" y="67"/>
                    </a:lnTo>
                    <a:lnTo>
                      <a:pt x="120" y="57"/>
                    </a:lnTo>
                    <a:lnTo>
                      <a:pt x="110" y="47"/>
                    </a:lnTo>
                    <a:lnTo>
                      <a:pt x="89" y="0"/>
                    </a:lnTo>
                    <a:lnTo>
                      <a:pt x="84" y="0"/>
                    </a:lnTo>
                    <a:lnTo>
                      <a:pt x="73" y="5"/>
                    </a:lnTo>
                    <a:lnTo>
                      <a:pt x="84" y="36"/>
                    </a:lnTo>
                    <a:lnTo>
                      <a:pt x="63" y="26"/>
                    </a:lnTo>
                    <a:lnTo>
                      <a:pt x="58" y="26"/>
                    </a:lnTo>
                    <a:lnTo>
                      <a:pt x="42" y="31"/>
                    </a:lnTo>
                    <a:lnTo>
                      <a:pt x="26" y="42"/>
                    </a:lnTo>
                    <a:lnTo>
                      <a:pt x="21" y="42"/>
                    </a:lnTo>
                    <a:lnTo>
                      <a:pt x="21" y="52"/>
                    </a:lnTo>
                    <a:lnTo>
                      <a:pt x="11" y="57"/>
                    </a:lnTo>
                    <a:lnTo>
                      <a:pt x="0" y="62"/>
                    </a:lnTo>
                    <a:lnTo>
                      <a:pt x="0" y="67"/>
                    </a:lnTo>
                    <a:lnTo>
                      <a:pt x="11" y="67"/>
                    </a:lnTo>
                    <a:lnTo>
                      <a:pt x="21" y="62"/>
                    </a:lnTo>
                    <a:lnTo>
                      <a:pt x="32" y="47"/>
                    </a:lnTo>
                    <a:lnTo>
                      <a:pt x="42" y="42"/>
                    </a:lnTo>
                    <a:lnTo>
                      <a:pt x="47" y="36"/>
                    </a:lnTo>
                    <a:lnTo>
                      <a:pt x="63" y="42"/>
                    </a:lnTo>
                    <a:lnTo>
                      <a:pt x="79" y="47"/>
                    </a:lnTo>
                    <a:lnTo>
                      <a:pt x="89" y="62"/>
                    </a:lnTo>
                    <a:lnTo>
                      <a:pt x="79" y="5"/>
                    </a:lnTo>
                    <a:lnTo>
                      <a:pt x="89" y="5"/>
                    </a:lnTo>
                    <a:lnTo>
                      <a:pt x="120" y="104"/>
                    </a:lnTo>
                    <a:lnTo>
                      <a:pt x="131" y="129"/>
                    </a:lnTo>
                    <a:lnTo>
                      <a:pt x="146" y="150"/>
                    </a:lnTo>
                    <a:lnTo>
                      <a:pt x="146" y="145"/>
                    </a:lnTo>
                    <a:lnTo>
                      <a:pt x="146" y="140"/>
                    </a:lnTo>
                    <a:lnTo>
                      <a:pt x="136" y="124"/>
                    </a:lnTo>
                    <a:lnTo>
                      <a:pt x="131" y="104"/>
                    </a:lnTo>
                    <a:lnTo>
                      <a:pt x="131" y="98"/>
                    </a:lnTo>
                    <a:lnTo>
                      <a:pt x="136" y="88"/>
                    </a:lnTo>
                    <a:lnTo>
                      <a:pt x="146" y="88"/>
                    </a:lnTo>
                    <a:close/>
                  </a:path>
                </a:pathLst>
              </a:custGeom>
              <a:solidFill>
                <a:srgbClr val="BBBBBB"/>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Freeform 22"/>
              <p:cNvSpPr/>
              <p:nvPr/>
            </p:nvSpPr>
            <p:spPr bwMode="auto">
              <a:xfrm>
                <a:off x="2808" y="3226"/>
                <a:ext cx="42" cy="100"/>
              </a:xfrm>
              <a:custGeom>
                <a:avLst/>
                <a:gdLst>
                  <a:gd name="T0" fmla="*/ 10 w 42"/>
                  <a:gd name="T1" fmla="*/ 57 h 100"/>
                  <a:gd name="T2" fmla="*/ 26 w 42"/>
                  <a:gd name="T3" fmla="*/ 78 h 100"/>
                  <a:gd name="T4" fmla="*/ 41 w 42"/>
                  <a:gd name="T5" fmla="*/ 99 h 100"/>
                  <a:gd name="T6" fmla="*/ 10 w 42"/>
                  <a:gd name="T7" fmla="*/ 0 h 100"/>
                  <a:gd name="T8" fmla="*/ 0 w 42"/>
                  <a:gd name="T9" fmla="*/ 0 h 100"/>
                  <a:gd name="T10" fmla="*/ 10 w 42"/>
                  <a:gd name="T11" fmla="*/ 57 h 100"/>
                  <a:gd name="T12" fmla="*/ 10 w 42"/>
                  <a:gd name="T13" fmla="*/ 57 h 100"/>
                  <a:gd name="T14" fmla="*/ 0 60000 65536"/>
                  <a:gd name="T15" fmla="*/ 0 60000 65536"/>
                  <a:gd name="T16" fmla="*/ 0 60000 65536"/>
                  <a:gd name="T17" fmla="*/ 0 60000 65536"/>
                  <a:gd name="T18" fmla="*/ 0 60000 65536"/>
                  <a:gd name="T19" fmla="*/ 0 60000 65536"/>
                  <a:gd name="T20" fmla="*/ 0 60000 65536"/>
                  <a:gd name="T21" fmla="*/ 0 w 42"/>
                  <a:gd name="T22" fmla="*/ 0 h 100"/>
                  <a:gd name="T23" fmla="*/ 42 w 42"/>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100">
                    <a:moveTo>
                      <a:pt x="10" y="57"/>
                    </a:moveTo>
                    <a:lnTo>
                      <a:pt x="26" y="78"/>
                    </a:lnTo>
                    <a:lnTo>
                      <a:pt x="41" y="99"/>
                    </a:lnTo>
                    <a:lnTo>
                      <a:pt x="10" y="0"/>
                    </a:lnTo>
                    <a:lnTo>
                      <a:pt x="0" y="0"/>
                    </a:lnTo>
                    <a:lnTo>
                      <a:pt x="10" y="57"/>
                    </a:lnTo>
                    <a:close/>
                  </a:path>
                </a:pathLst>
              </a:custGeom>
              <a:solidFill>
                <a:srgbClr val="000000"/>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Freeform 23"/>
              <p:cNvSpPr/>
              <p:nvPr/>
            </p:nvSpPr>
            <p:spPr bwMode="auto">
              <a:xfrm>
                <a:off x="3802" y="2937"/>
                <a:ext cx="100" cy="104"/>
              </a:xfrm>
              <a:custGeom>
                <a:avLst/>
                <a:gdLst>
                  <a:gd name="T0" fmla="*/ 83 w 100"/>
                  <a:gd name="T1" fmla="*/ 103 h 104"/>
                  <a:gd name="T2" fmla="*/ 93 w 100"/>
                  <a:gd name="T3" fmla="*/ 83 h 104"/>
                  <a:gd name="T4" fmla="*/ 99 w 100"/>
                  <a:gd name="T5" fmla="*/ 62 h 104"/>
                  <a:gd name="T6" fmla="*/ 99 w 100"/>
                  <a:gd name="T7" fmla="*/ 62 h 104"/>
                  <a:gd name="T8" fmla="*/ 93 w 100"/>
                  <a:gd name="T9" fmla="*/ 62 h 104"/>
                  <a:gd name="T10" fmla="*/ 52 w 100"/>
                  <a:gd name="T11" fmla="*/ 67 h 104"/>
                  <a:gd name="T12" fmla="*/ 15 w 100"/>
                  <a:gd name="T13" fmla="*/ 83 h 104"/>
                  <a:gd name="T14" fmla="*/ 15 w 100"/>
                  <a:gd name="T15" fmla="*/ 78 h 104"/>
                  <a:gd name="T16" fmla="*/ 31 w 100"/>
                  <a:gd name="T17" fmla="*/ 52 h 104"/>
                  <a:gd name="T18" fmla="*/ 36 w 100"/>
                  <a:gd name="T19" fmla="*/ 47 h 104"/>
                  <a:gd name="T20" fmla="*/ 46 w 100"/>
                  <a:gd name="T21" fmla="*/ 41 h 104"/>
                  <a:gd name="T22" fmla="*/ 62 w 100"/>
                  <a:gd name="T23" fmla="*/ 26 h 104"/>
                  <a:gd name="T24" fmla="*/ 83 w 100"/>
                  <a:gd name="T25" fmla="*/ 10 h 104"/>
                  <a:gd name="T26" fmla="*/ 88 w 100"/>
                  <a:gd name="T27" fmla="*/ 0 h 104"/>
                  <a:gd name="T28" fmla="*/ 52 w 100"/>
                  <a:gd name="T29" fmla="*/ 21 h 104"/>
                  <a:gd name="T30" fmla="*/ 41 w 100"/>
                  <a:gd name="T31" fmla="*/ 26 h 104"/>
                  <a:gd name="T32" fmla="*/ 31 w 100"/>
                  <a:gd name="T33" fmla="*/ 36 h 104"/>
                  <a:gd name="T34" fmla="*/ 10 w 100"/>
                  <a:gd name="T35" fmla="*/ 57 h 104"/>
                  <a:gd name="T36" fmla="*/ 0 w 100"/>
                  <a:gd name="T37" fmla="*/ 83 h 104"/>
                  <a:gd name="T38" fmla="*/ 0 w 100"/>
                  <a:gd name="T39" fmla="*/ 88 h 104"/>
                  <a:gd name="T40" fmla="*/ 0 w 100"/>
                  <a:gd name="T41" fmla="*/ 93 h 104"/>
                  <a:gd name="T42" fmla="*/ 0 w 100"/>
                  <a:gd name="T43" fmla="*/ 98 h 104"/>
                  <a:gd name="T44" fmla="*/ 31 w 100"/>
                  <a:gd name="T45" fmla="*/ 88 h 104"/>
                  <a:gd name="T46" fmla="*/ 67 w 100"/>
                  <a:gd name="T47" fmla="*/ 78 h 104"/>
                  <a:gd name="T48" fmla="*/ 78 w 100"/>
                  <a:gd name="T49" fmla="*/ 72 h 104"/>
                  <a:gd name="T50" fmla="*/ 78 w 100"/>
                  <a:gd name="T51" fmla="*/ 72 h 104"/>
                  <a:gd name="T52" fmla="*/ 52 w 100"/>
                  <a:gd name="T53" fmla="*/ 103 h 104"/>
                  <a:gd name="T54" fmla="*/ 83 w 100"/>
                  <a:gd name="T55" fmla="*/ 103 h 104"/>
                  <a:gd name="T56" fmla="*/ 83 w 100"/>
                  <a:gd name="T57" fmla="*/ 103 h 1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0"/>
                  <a:gd name="T88" fmla="*/ 0 h 104"/>
                  <a:gd name="T89" fmla="*/ 100 w 100"/>
                  <a:gd name="T90" fmla="*/ 104 h 1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0" h="104">
                    <a:moveTo>
                      <a:pt x="83" y="103"/>
                    </a:moveTo>
                    <a:lnTo>
                      <a:pt x="93" y="83"/>
                    </a:lnTo>
                    <a:lnTo>
                      <a:pt x="99" y="62"/>
                    </a:lnTo>
                    <a:lnTo>
                      <a:pt x="93" y="62"/>
                    </a:lnTo>
                    <a:lnTo>
                      <a:pt x="52" y="67"/>
                    </a:lnTo>
                    <a:lnTo>
                      <a:pt x="15" y="83"/>
                    </a:lnTo>
                    <a:lnTo>
                      <a:pt x="15" y="78"/>
                    </a:lnTo>
                    <a:lnTo>
                      <a:pt x="31" y="52"/>
                    </a:lnTo>
                    <a:lnTo>
                      <a:pt x="36" y="47"/>
                    </a:lnTo>
                    <a:lnTo>
                      <a:pt x="46" y="41"/>
                    </a:lnTo>
                    <a:lnTo>
                      <a:pt x="62" y="26"/>
                    </a:lnTo>
                    <a:lnTo>
                      <a:pt x="83" y="10"/>
                    </a:lnTo>
                    <a:lnTo>
                      <a:pt x="88" y="0"/>
                    </a:lnTo>
                    <a:lnTo>
                      <a:pt x="52" y="21"/>
                    </a:lnTo>
                    <a:lnTo>
                      <a:pt x="41" y="26"/>
                    </a:lnTo>
                    <a:lnTo>
                      <a:pt x="31" y="36"/>
                    </a:lnTo>
                    <a:lnTo>
                      <a:pt x="10" y="57"/>
                    </a:lnTo>
                    <a:lnTo>
                      <a:pt x="0" y="83"/>
                    </a:lnTo>
                    <a:lnTo>
                      <a:pt x="0" y="88"/>
                    </a:lnTo>
                    <a:lnTo>
                      <a:pt x="0" y="93"/>
                    </a:lnTo>
                    <a:lnTo>
                      <a:pt x="0" y="98"/>
                    </a:lnTo>
                    <a:lnTo>
                      <a:pt x="31" y="88"/>
                    </a:lnTo>
                    <a:lnTo>
                      <a:pt x="67" y="78"/>
                    </a:lnTo>
                    <a:lnTo>
                      <a:pt x="78" y="72"/>
                    </a:lnTo>
                    <a:lnTo>
                      <a:pt x="52" y="103"/>
                    </a:lnTo>
                    <a:lnTo>
                      <a:pt x="83" y="103"/>
                    </a:lnTo>
                    <a:close/>
                  </a:path>
                </a:pathLst>
              </a:custGeom>
              <a:solidFill>
                <a:srgbClr val="777777"/>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Freeform 24"/>
              <p:cNvSpPr/>
              <p:nvPr/>
            </p:nvSpPr>
            <p:spPr bwMode="auto">
              <a:xfrm>
                <a:off x="2860" y="3309"/>
                <a:ext cx="37" cy="68"/>
              </a:xfrm>
              <a:custGeom>
                <a:avLst/>
                <a:gdLst>
                  <a:gd name="T0" fmla="*/ 15 w 37"/>
                  <a:gd name="T1" fmla="*/ 0 h 68"/>
                  <a:gd name="T2" fmla="*/ 5 w 37"/>
                  <a:gd name="T3" fmla="*/ 0 h 68"/>
                  <a:gd name="T4" fmla="*/ 0 w 37"/>
                  <a:gd name="T5" fmla="*/ 10 h 68"/>
                  <a:gd name="T6" fmla="*/ 0 w 37"/>
                  <a:gd name="T7" fmla="*/ 16 h 68"/>
                  <a:gd name="T8" fmla="*/ 5 w 37"/>
                  <a:gd name="T9" fmla="*/ 36 h 68"/>
                  <a:gd name="T10" fmla="*/ 15 w 37"/>
                  <a:gd name="T11" fmla="*/ 52 h 68"/>
                  <a:gd name="T12" fmla="*/ 15 w 37"/>
                  <a:gd name="T13" fmla="*/ 57 h 68"/>
                  <a:gd name="T14" fmla="*/ 15 w 37"/>
                  <a:gd name="T15" fmla="*/ 62 h 68"/>
                  <a:gd name="T16" fmla="*/ 15 w 37"/>
                  <a:gd name="T17" fmla="*/ 67 h 68"/>
                  <a:gd name="T18" fmla="*/ 20 w 37"/>
                  <a:gd name="T19" fmla="*/ 62 h 68"/>
                  <a:gd name="T20" fmla="*/ 26 w 37"/>
                  <a:gd name="T21" fmla="*/ 62 h 68"/>
                  <a:gd name="T22" fmla="*/ 31 w 37"/>
                  <a:gd name="T23" fmla="*/ 57 h 68"/>
                  <a:gd name="T24" fmla="*/ 36 w 37"/>
                  <a:gd name="T25" fmla="*/ 47 h 68"/>
                  <a:gd name="T26" fmla="*/ 36 w 37"/>
                  <a:gd name="T27" fmla="*/ 41 h 68"/>
                  <a:gd name="T28" fmla="*/ 26 w 37"/>
                  <a:gd name="T29" fmla="*/ 47 h 68"/>
                  <a:gd name="T30" fmla="*/ 20 w 37"/>
                  <a:gd name="T31" fmla="*/ 47 h 68"/>
                  <a:gd name="T32" fmla="*/ 15 w 37"/>
                  <a:gd name="T33" fmla="*/ 41 h 68"/>
                  <a:gd name="T34" fmla="*/ 10 w 37"/>
                  <a:gd name="T35" fmla="*/ 26 h 68"/>
                  <a:gd name="T36" fmla="*/ 15 w 37"/>
                  <a:gd name="T37" fmla="*/ 21 h 68"/>
                  <a:gd name="T38" fmla="*/ 20 w 37"/>
                  <a:gd name="T39" fmla="*/ 21 h 68"/>
                  <a:gd name="T40" fmla="*/ 26 w 37"/>
                  <a:gd name="T41" fmla="*/ 21 h 68"/>
                  <a:gd name="T42" fmla="*/ 26 w 37"/>
                  <a:gd name="T43" fmla="*/ 10 h 68"/>
                  <a:gd name="T44" fmla="*/ 20 w 37"/>
                  <a:gd name="T45" fmla="*/ 0 h 68"/>
                  <a:gd name="T46" fmla="*/ 15 w 37"/>
                  <a:gd name="T47" fmla="*/ 0 h 68"/>
                  <a:gd name="T48" fmla="*/ 15 w 3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68"/>
                  <a:gd name="T77" fmla="*/ 37 w 3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68">
                    <a:moveTo>
                      <a:pt x="15" y="0"/>
                    </a:moveTo>
                    <a:lnTo>
                      <a:pt x="5" y="0"/>
                    </a:lnTo>
                    <a:lnTo>
                      <a:pt x="0" y="10"/>
                    </a:lnTo>
                    <a:lnTo>
                      <a:pt x="0" y="16"/>
                    </a:lnTo>
                    <a:lnTo>
                      <a:pt x="5" y="36"/>
                    </a:lnTo>
                    <a:lnTo>
                      <a:pt x="15" y="52"/>
                    </a:lnTo>
                    <a:lnTo>
                      <a:pt x="15" y="57"/>
                    </a:lnTo>
                    <a:lnTo>
                      <a:pt x="15" y="62"/>
                    </a:lnTo>
                    <a:lnTo>
                      <a:pt x="15" y="67"/>
                    </a:lnTo>
                    <a:lnTo>
                      <a:pt x="20" y="62"/>
                    </a:lnTo>
                    <a:lnTo>
                      <a:pt x="26" y="62"/>
                    </a:lnTo>
                    <a:lnTo>
                      <a:pt x="31" y="57"/>
                    </a:lnTo>
                    <a:lnTo>
                      <a:pt x="36" y="47"/>
                    </a:lnTo>
                    <a:lnTo>
                      <a:pt x="36" y="41"/>
                    </a:lnTo>
                    <a:lnTo>
                      <a:pt x="26" y="47"/>
                    </a:lnTo>
                    <a:lnTo>
                      <a:pt x="20" y="47"/>
                    </a:lnTo>
                    <a:lnTo>
                      <a:pt x="15" y="41"/>
                    </a:lnTo>
                    <a:lnTo>
                      <a:pt x="10" y="26"/>
                    </a:lnTo>
                    <a:lnTo>
                      <a:pt x="15" y="21"/>
                    </a:lnTo>
                    <a:lnTo>
                      <a:pt x="20" y="21"/>
                    </a:lnTo>
                    <a:lnTo>
                      <a:pt x="26" y="21"/>
                    </a:lnTo>
                    <a:lnTo>
                      <a:pt x="26" y="10"/>
                    </a:lnTo>
                    <a:lnTo>
                      <a:pt x="20" y="0"/>
                    </a:lnTo>
                    <a:lnTo>
                      <a:pt x="15" y="0"/>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Freeform 25"/>
              <p:cNvSpPr/>
              <p:nvPr/>
            </p:nvSpPr>
            <p:spPr bwMode="auto">
              <a:xfrm>
                <a:off x="2854" y="3392"/>
                <a:ext cx="22" cy="47"/>
              </a:xfrm>
              <a:custGeom>
                <a:avLst/>
                <a:gdLst>
                  <a:gd name="T0" fmla="*/ 11 w 22"/>
                  <a:gd name="T1" fmla="*/ 0 h 47"/>
                  <a:gd name="T2" fmla="*/ 0 w 22"/>
                  <a:gd name="T3" fmla="*/ 5 h 47"/>
                  <a:gd name="T4" fmla="*/ 0 w 22"/>
                  <a:gd name="T5" fmla="*/ 5 h 47"/>
                  <a:gd name="T6" fmla="*/ 11 w 22"/>
                  <a:gd name="T7" fmla="*/ 41 h 47"/>
                  <a:gd name="T8" fmla="*/ 21 w 22"/>
                  <a:gd name="T9" fmla="*/ 46 h 47"/>
                  <a:gd name="T10" fmla="*/ 21 w 22"/>
                  <a:gd name="T11" fmla="*/ 41 h 47"/>
                  <a:gd name="T12" fmla="*/ 11 w 22"/>
                  <a:gd name="T13" fmla="*/ 0 h 47"/>
                  <a:gd name="T14" fmla="*/ 11 w 22"/>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47"/>
                  <a:gd name="T26" fmla="*/ 22 w 22"/>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47">
                    <a:moveTo>
                      <a:pt x="11" y="0"/>
                    </a:moveTo>
                    <a:lnTo>
                      <a:pt x="0" y="5"/>
                    </a:lnTo>
                    <a:lnTo>
                      <a:pt x="11" y="41"/>
                    </a:lnTo>
                    <a:lnTo>
                      <a:pt x="21" y="46"/>
                    </a:lnTo>
                    <a:lnTo>
                      <a:pt x="21" y="41"/>
                    </a:lnTo>
                    <a:lnTo>
                      <a:pt x="11" y="0"/>
                    </a:lnTo>
                    <a:close/>
                  </a:path>
                </a:pathLst>
              </a:custGeom>
              <a:solidFill>
                <a:srgbClr val="000000"/>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Freeform 26"/>
              <p:cNvSpPr/>
              <p:nvPr/>
            </p:nvSpPr>
            <p:spPr bwMode="auto">
              <a:xfrm>
                <a:off x="2719" y="3335"/>
                <a:ext cx="22" cy="27"/>
              </a:xfrm>
              <a:custGeom>
                <a:avLst/>
                <a:gdLst>
                  <a:gd name="T0" fmla="*/ 0 w 22"/>
                  <a:gd name="T1" fmla="*/ 10 h 27"/>
                  <a:gd name="T2" fmla="*/ 0 w 22"/>
                  <a:gd name="T3" fmla="*/ 0 h 27"/>
                  <a:gd name="T4" fmla="*/ 10 w 22"/>
                  <a:gd name="T5" fmla="*/ 15 h 27"/>
                  <a:gd name="T6" fmla="*/ 21 w 22"/>
                  <a:gd name="T7" fmla="*/ 26 h 27"/>
                  <a:gd name="T8" fmla="*/ 5 w 22"/>
                  <a:gd name="T9" fmla="*/ 15 h 27"/>
                  <a:gd name="T10" fmla="*/ 0 w 22"/>
                  <a:gd name="T11" fmla="*/ 10 h 27"/>
                  <a:gd name="T12" fmla="*/ 0 w 22"/>
                  <a:gd name="T13" fmla="*/ 10 h 27"/>
                  <a:gd name="T14" fmla="*/ 0 60000 65536"/>
                  <a:gd name="T15" fmla="*/ 0 60000 65536"/>
                  <a:gd name="T16" fmla="*/ 0 60000 65536"/>
                  <a:gd name="T17" fmla="*/ 0 60000 65536"/>
                  <a:gd name="T18" fmla="*/ 0 60000 65536"/>
                  <a:gd name="T19" fmla="*/ 0 60000 65536"/>
                  <a:gd name="T20" fmla="*/ 0 60000 65536"/>
                  <a:gd name="T21" fmla="*/ 0 w 22"/>
                  <a:gd name="T22" fmla="*/ 0 h 27"/>
                  <a:gd name="T23" fmla="*/ 22 w 2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7">
                    <a:moveTo>
                      <a:pt x="0" y="10"/>
                    </a:moveTo>
                    <a:lnTo>
                      <a:pt x="0" y="0"/>
                    </a:lnTo>
                    <a:lnTo>
                      <a:pt x="10" y="15"/>
                    </a:lnTo>
                    <a:lnTo>
                      <a:pt x="21" y="26"/>
                    </a:lnTo>
                    <a:lnTo>
                      <a:pt x="5" y="15"/>
                    </a:lnTo>
                    <a:lnTo>
                      <a:pt x="0" y="10"/>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Freeform 27"/>
              <p:cNvSpPr/>
              <p:nvPr/>
            </p:nvSpPr>
            <p:spPr bwMode="auto">
              <a:xfrm>
                <a:off x="2719" y="3335"/>
                <a:ext cx="22" cy="27"/>
              </a:xfrm>
              <a:custGeom>
                <a:avLst/>
                <a:gdLst>
                  <a:gd name="T0" fmla="*/ 0 w 22"/>
                  <a:gd name="T1" fmla="*/ 10 h 27"/>
                  <a:gd name="T2" fmla="*/ 0 w 22"/>
                  <a:gd name="T3" fmla="*/ 0 h 27"/>
                  <a:gd name="T4" fmla="*/ 10 w 22"/>
                  <a:gd name="T5" fmla="*/ 15 h 27"/>
                  <a:gd name="T6" fmla="*/ 21 w 22"/>
                  <a:gd name="T7" fmla="*/ 26 h 27"/>
                  <a:gd name="T8" fmla="*/ 5 w 22"/>
                  <a:gd name="T9" fmla="*/ 15 h 27"/>
                  <a:gd name="T10" fmla="*/ 0 w 22"/>
                  <a:gd name="T11" fmla="*/ 10 h 27"/>
                  <a:gd name="T12" fmla="*/ 0 60000 65536"/>
                  <a:gd name="T13" fmla="*/ 0 60000 65536"/>
                  <a:gd name="T14" fmla="*/ 0 60000 65536"/>
                  <a:gd name="T15" fmla="*/ 0 60000 65536"/>
                  <a:gd name="T16" fmla="*/ 0 60000 65536"/>
                  <a:gd name="T17" fmla="*/ 0 60000 65536"/>
                  <a:gd name="T18" fmla="*/ 0 w 22"/>
                  <a:gd name="T19" fmla="*/ 0 h 27"/>
                  <a:gd name="T20" fmla="*/ 22 w 22"/>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2" h="27">
                    <a:moveTo>
                      <a:pt x="0" y="10"/>
                    </a:moveTo>
                    <a:lnTo>
                      <a:pt x="0" y="0"/>
                    </a:lnTo>
                    <a:lnTo>
                      <a:pt x="10" y="15"/>
                    </a:lnTo>
                    <a:lnTo>
                      <a:pt x="21" y="26"/>
                    </a:lnTo>
                    <a:lnTo>
                      <a:pt x="5" y="15"/>
                    </a:lnTo>
                    <a:lnTo>
                      <a:pt x="0" y="10"/>
                    </a:lnTo>
                    <a:close/>
                  </a:path>
                </a:pathLst>
              </a:custGeom>
              <a:solidFill>
                <a:srgbClr val="BBBBBB"/>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Freeform 28"/>
              <p:cNvSpPr/>
              <p:nvPr/>
            </p:nvSpPr>
            <p:spPr bwMode="auto">
              <a:xfrm>
                <a:off x="3276" y="2792"/>
                <a:ext cx="105" cy="580"/>
              </a:xfrm>
              <a:custGeom>
                <a:avLst/>
                <a:gdLst>
                  <a:gd name="T0" fmla="*/ 104 w 105"/>
                  <a:gd name="T1" fmla="*/ 57 h 580"/>
                  <a:gd name="T2" fmla="*/ 99 w 105"/>
                  <a:gd name="T3" fmla="*/ 52 h 580"/>
                  <a:gd name="T4" fmla="*/ 68 w 105"/>
                  <a:gd name="T5" fmla="*/ 26 h 580"/>
                  <a:gd name="T6" fmla="*/ 36 w 105"/>
                  <a:gd name="T7" fmla="*/ 0 h 580"/>
                  <a:gd name="T8" fmla="*/ 36 w 105"/>
                  <a:gd name="T9" fmla="*/ 21 h 580"/>
                  <a:gd name="T10" fmla="*/ 16 w 105"/>
                  <a:gd name="T11" fmla="*/ 217 h 580"/>
                  <a:gd name="T12" fmla="*/ 0 w 105"/>
                  <a:gd name="T13" fmla="*/ 414 h 580"/>
                  <a:gd name="T14" fmla="*/ 0 w 105"/>
                  <a:gd name="T15" fmla="*/ 579 h 580"/>
                  <a:gd name="T16" fmla="*/ 36 w 105"/>
                  <a:gd name="T17" fmla="*/ 579 h 580"/>
                  <a:gd name="T18" fmla="*/ 78 w 105"/>
                  <a:gd name="T19" fmla="*/ 295 h 580"/>
                  <a:gd name="T20" fmla="*/ 88 w 105"/>
                  <a:gd name="T21" fmla="*/ 192 h 580"/>
                  <a:gd name="T22" fmla="*/ 94 w 105"/>
                  <a:gd name="T23" fmla="*/ 155 h 580"/>
                  <a:gd name="T24" fmla="*/ 94 w 105"/>
                  <a:gd name="T25" fmla="*/ 150 h 580"/>
                  <a:gd name="T26" fmla="*/ 94 w 105"/>
                  <a:gd name="T27" fmla="*/ 140 h 580"/>
                  <a:gd name="T28" fmla="*/ 99 w 105"/>
                  <a:gd name="T29" fmla="*/ 124 h 580"/>
                  <a:gd name="T30" fmla="*/ 78 w 105"/>
                  <a:gd name="T31" fmla="*/ 109 h 580"/>
                  <a:gd name="T32" fmla="*/ 78 w 105"/>
                  <a:gd name="T33" fmla="*/ 104 h 580"/>
                  <a:gd name="T34" fmla="*/ 57 w 105"/>
                  <a:gd name="T35" fmla="*/ 78 h 580"/>
                  <a:gd name="T36" fmla="*/ 78 w 105"/>
                  <a:gd name="T37" fmla="*/ 68 h 580"/>
                  <a:gd name="T38" fmla="*/ 104 w 105"/>
                  <a:gd name="T39" fmla="*/ 57 h 580"/>
                  <a:gd name="T40" fmla="*/ 104 w 105"/>
                  <a:gd name="T41" fmla="*/ 57 h 5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
                  <a:gd name="T64" fmla="*/ 0 h 580"/>
                  <a:gd name="T65" fmla="*/ 105 w 105"/>
                  <a:gd name="T66" fmla="*/ 580 h 5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 h="580">
                    <a:moveTo>
                      <a:pt x="104" y="57"/>
                    </a:moveTo>
                    <a:lnTo>
                      <a:pt x="99" y="52"/>
                    </a:lnTo>
                    <a:lnTo>
                      <a:pt x="68" y="26"/>
                    </a:lnTo>
                    <a:lnTo>
                      <a:pt x="36" y="0"/>
                    </a:lnTo>
                    <a:lnTo>
                      <a:pt x="36" y="21"/>
                    </a:lnTo>
                    <a:lnTo>
                      <a:pt x="16" y="217"/>
                    </a:lnTo>
                    <a:lnTo>
                      <a:pt x="0" y="414"/>
                    </a:lnTo>
                    <a:lnTo>
                      <a:pt x="0" y="579"/>
                    </a:lnTo>
                    <a:lnTo>
                      <a:pt x="36" y="579"/>
                    </a:lnTo>
                    <a:lnTo>
                      <a:pt x="78" y="295"/>
                    </a:lnTo>
                    <a:lnTo>
                      <a:pt x="88" y="192"/>
                    </a:lnTo>
                    <a:lnTo>
                      <a:pt x="94" y="155"/>
                    </a:lnTo>
                    <a:lnTo>
                      <a:pt x="94" y="150"/>
                    </a:lnTo>
                    <a:lnTo>
                      <a:pt x="94" y="140"/>
                    </a:lnTo>
                    <a:lnTo>
                      <a:pt x="99" y="124"/>
                    </a:lnTo>
                    <a:lnTo>
                      <a:pt x="78" y="109"/>
                    </a:lnTo>
                    <a:lnTo>
                      <a:pt x="78" y="104"/>
                    </a:lnTo>
                    <a:lnTo>
                      <a:pt x="57" y="78"/>
                    </a:lnTo>
                    <a:lnTo>
                      <a:pt x="78" y="68"/>
                    </a:lnTo>
                    <a:lnTo>
                      <a:pt x="104" y="57"/>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Freeform 29"/>
              <p:cNvSpPr/>
              <p:nvPr/>
            </p:nvSpPr>
            <p:spPr bwMode="auto">
              <a:xfrm>
                <a:off x="3316" y="2846"/>
                <a:ext cx="143" cy="528"/>
              </a:xfrm>
              <a:custGeom>
                <a:avLst/>
                <a:gdLst>
                  <a:gd name="T0" fmla="*/ 62 w 143"/>
                  <a:gd name="T1" fmla="*/ 0 h 528"/>
                  <a:gd name="T2" fmla="*/ 21 w 143"/>
                  <a:gd name="T3" fmla="*/ 24 h 528"/>
                  <a:gd name="T4" fmla="*/ 55 w 143"/>
                  <a:gd name="T5" fmla="*/ 76 h 528"/>
                  <a:gd name="T6" fmla="*/ 0 w 143"/>
                  <a:gd name="T7" fmla="*/ 527 h 528"/>
                  <a:gd name="T8" fmla="*/ 142 w 143"/>
                  <a:gd name="T9" fmla="*/ 527 h 528"/>
                  <a:gd name="T10" fmla="*/ 132 w 143"/>
                  <a:gd name="T11" fmla="*/ 293 h 528"/>
                  <a:gd name="T12" fmla="*/ 114 w 143"/>
                  <a:gd name="T13" fmla="*/ 79 h 528"/>
                  <a:gd name="T14" fmla="*/ 114 w 143"/>
                  <a:gd name="T15" fmla="*/ 31 h 528"/>
                  <a:gd name="T16" fmla="*/ 94 w 143"/>
                  <a:gd name="T17" fmla="*/ 14 h 528"/>
                  <a:gd name="T18" fmla="*/ 62 w 143"/>
                  <a:gd name="T19" fmla="*/ 0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528"/>
                  <a:gd name="T32" fmla="*/ 143 w 143"/>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528">
                    <a:moveTo>
                      <a:pt x="62" y="0"/>
                    </a:moveTo>
                    <a:lnTo>
                      <a:pt x="21" y="24"/>
                    </a:lnTo>
                    <a:lnTo>
                      <a:pt x="55" y="76"/>
                    </a:lnTo>
                    <a:lnTo>
                      <a:pt x="0" y="527"/>
                    </a:lnTo>
                    <a:lnTo>
                      <a:pt x="142" y="527"/>
                    </a:lnTo>
                    <a:lnTo>
                      <a:pt x="132" y="293"/>
                    </a:lnTo>
                    <a:lnTo>
                      <a:pt x="114" y="79"/>
                    </a:lnTo>
                    <a:lnTo>
                      <a:pt x="114" y="31"/>
                    </a:lnTo>
                    <a:lnTo>
                      <a:pt x="94" y="14"/>
                    </a:lnTo>
                    <a:lnTo>
                      <a:pt x="62" y="0"/>
                    </a:lnTo>
                    <a:close/>
                  </a:path>
                </a:pathLst>
              </a:custGeom>
              <a:solidFill>
                <a:srgbClr val="444444"/>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Freeform 30"/>
              <p:cNvSpPr/>
              <p:nvPr/>
            </p:nvSpPr>
            <p:spPr bwMode="auto">
              <a:xfrm>
                <a:off x="3125" y="2786"/>
                <a:ext cx="184" cy="586"/>
              </a:xfrm>
              <a:custGeom>
                <a:avLst/>
                <a:gdLst>
                  <a:gd name="T0" fmla="*/ 125 w 184"/>
                  <a:gd name="T1" fmla="*/ 585 h 586"/>
                  <a:gd name="T2" fmla="*/ 125 w 184"/>
                  <a:gd name="T3" fmla="*/ 585 h 586"/>
                  <a:gd name="T4" fmla="*/ 107 w 184"/>
                  <a:gd name="T5" fmla="*/ 549 h 586"/>
                  <a:gd name="T6" fmla="*/ 93 w 184"/>
                  <a:gd name="T7" fmla="*/ 515 h 586"/>
                  <a:gd name="T8" fmla="*/ 55 w 184"/>
                  <a:gd name="T9" fmla="*/ 369 h 586"/>
                  <a:gd name="T10" fmla="*/ 43 w 184"/>
                  <a:gd name="T11" fmla="*/ 277 h 586"/>
                  <a:gd name="T12" fmla="*/ 45 w 184"/>
                  <a:gd name="T13" fmla="*/ 219 h 586"/>
                  <a:gd name="T14" fmla="*/ 20 w 184"/>
                  <a:gd name="T15" fmla="*/ 214 h 586"/>
                  <a:gd name="T16" fmla="*/ 0 w 184"/>
                  <a:gd name="T17" fmla="*/ 157 h 586"/>
                  <a:gd name="T18" fmla="*/ 26 w 184"/>
                  <a:gd name="T19" fmla="*/ 136 h 586"/>
                  <a:gd name="T20" fmla="*/ 57 w 184"/>
                  <a:gd name="T21" fmla="*/ 116 h 586"/>
                  <a:gd name="T22" fmla="*/ 41 w 184"/>
                  <a:gd name="T23" fmla="*/ 91 h 586"/>
                  <a:gd name="T24" fmla="*/ 25 w 184"/>
                  <a:gd name="T25" fmla="*/ 67 h 586"/>
                  <a:gd name="T26" fmla="*/ 48 w 184"/>
                  <a:gd name="T27" fmla="*/ 35 h 586"/>
                  <a:gd name="T28" fmla="*/ 68 w 184"/>
                  <a:gd name="T29" fmla="*/ 13 h 586"/>
                  <a:gd name="T30" fmla="*/ 70 w 184"/>
                  <a:gd name="T31" fmla="*/ 8 h 586"/>
                  <a:gd name="T32" fmla="*/ 76 w 184"/>
                  <a:gd name="T33" fmla="*/ 4 h 586"/>
                  <a:gd name="T34" fmla="*/ 82 w 184"/>
                  <a:gd name="T35" fmla="*/ 0 h 586"/>
                  <a:gd name="T36" fmla="*/ 123 w 184"/>
                  <a:gd name="T37" fmla="*/ 30 h 586"/>
                  <a:gd name="T38" fmla="*/ 169 w 184"/>
                  <a:gd name="T39" fmla="*/ 66 h 586"/>
                  <a:gd name="T40" fmla="*/ 166 w 184"/>
                  <a:gd name="T41" fmla="*/ 55 h 586"/>
                  <a:gd name="T42" fmla="*/ 168 w 184"/>
                  <a:gd name="T43" fmla="*/ 45 h 586"/>
                  <a:gd name="T44" fmla="*/ 170 w 184"/>
                  <a:gd name="T45" fmla="*/ 34 h 586"/>
                  <a:gd name="T46" fmla="*/ 172 w 184"/>
                  <a:gd name="T47" fmla="*/ 24 h 586"/>
                  <a:gd name="T48" fmla="*/ 174 w 184"/>
                  <a:gd name="T49" fmla="*/ 41 h 586"/>
                  <a:gd name="T50" fmla="*/ 181 w 184"/>
                  <a:gd name="T51" fmla="*/ 58 h 586"/>
                  <a:gd name="T52" fmla="*/ 183 w 184"/>
                  <a:gd name="T53" fmla="*/ 74 h 586"/>
                  <a:gd name="T54" fmla="*/ 182 w 184"/>
                  <a:gd name="T55" fmla="*/ 79 h 586"/>
                  <a:gd name="T56" fmla="*/ 180 w 184"/>
                  <a:gd name="T57" fmla="*/ 89 h 586"/>
                  <a:gd name="T58" fmla="*/ 180 w 184"/>
                  <a:gd name="T59" fmla="*/ 89 h 586"/>
                  <a:gd name="T60" fmla="*/ 183 w 184"/>
                  <a:gd name="T61" fmla="*/ 100 h 586"/>
                  <a:gd name="T62" fmla="*/ 161 w 184"/>
                  <a:gd name="T63" fmla="*/ 297 h 586"/>
                  <a:gd name="T64" fmla="*/ 151 w 184"/>
                  <a:gd name="T65" fmla="*/ 490 h 586"/>
                  <a:gd name="T66" fmla="*/ 149 w 184"/>
                  <a:gd name="T67" fmla="*/ 500 h 586"/>
                  <a:gd name="T68" fmla="*/ 151 w 184"/>
                  <a:gd name="T69" fmla="*/ 582 h 586"/>
                  <a:gd name="T70" fmla="*/ 125 w 184"/>
                  <a:gd name="T71" fmla="*/ 585 h 586"/>
                  <a:gd name="T72" fmla="*/ 125 w 184"/>
                  <a:gd name="T73" fmla="*/ 585 h 5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4"/>
                  <a:gd name="T112" fmla="*/ 0 h 586"/>
                  <a:gd name="T113" fmla="*/ 184 w 184"/>
                  <a:gd name="T114" fmla="*/ 586 h 5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4" h="586">
                    <a:moveTo>
                      <a:pt x="125" y="585"/>
                    </a:moveTo>
                    <a:lnTo>
                      <a:pt x="125" y="585"/>
                    </a:lnTo>
                    <a:lnTo>
                      <a:pt x="107" y="549"/>
                    </a:lnTo>
                    <a:lnTo>
                      <a:pt x="93" y="515"/>
                    </a:lnTo>
                    <a:lnTo>
                      <a:pt x="55" y="369"/>
                    </a:lnTo>
                    <a:lnTo>
                      <a:pt x="43" y="277"/>
                    </a:lnTo>
                    <a:lnTo>
                      <a:pt x="45" y="219"/>
                    </a:lnTo>
                    <a:lnTo>
                      <a:pt x="20" y="214"/>
                    </a:lnTo>
                    <a:lnTo>
                      <a:pt x="0" y="157"/>
                    </a:lnTo>
                    <a:lnTo>
                      <a:pt x="26" y="136"/>
                    </a:lnTo>
                    <a:lnTo>
                      <a:pt x="57" y="116"/>
                    </a:lnTo>
                    <a:lnTo>
                      <a:pt x="41" y="91"/>
                    </a:lnTo>
                    <a:lnTo>
                      <a:pt x="25" y="67"/>
                    </a:lnTo>
                    <a:lnTo>
                      <a:pt x="48" y="35"/>
                    </a:lnTo>
                    <a:lnTo>
                      <a:pt x="68" y="13"/>
                    </a:lnTo>
                    <a:lnTo>
                      <a:pt x="70" y="8"/>
                    </a:lnTo>
                    <a:lnTo>
                      <a:pt x="76" y="4"/>
                    </a:lnTo>
                    <a:lnTo>
                      <a:pt x="82" y="0"/>
                    </a:lnTo>
                    <a:lnTo>
                      <a:pt x="123" y="30"/>
                    </a:lnTo>
                    <a:lnTo>
                      <a:pt x="169" y="66"/>
                    </a:lnTo>
                    <a:lnTo>
                      <a:pt x="166" y="55"/>
                    </a:lnTo>
                    <a:lnTo>
                      <a:pt x="168" y="45"/>
                    </a:lnTo>
                    <a:lnTo>
                      <a:pt x="170" y="34"/>
                    </a:lnTo>
                    <a:lnTo>
                      <a:pt x="172" y="24"/>
                    </a:lnTo>
                    <a:lnTo>
                      <a:pt x="174" y="41"/>
                    </a:lnTo>
                    <a:lnTo>
                      <a:pt x="181" y="58"/>
                    </a:lnTo>
                    <a:lnTo>
                      <a:pt x="183" y="74"/>
                    </a:lnTo>
                    <a:lnTo>
                      <a:pt x="182" y="79"/>
                    </a:lnTo>
                    <a:lnTo>
                      <a:pt x="180" y="89"/>
                    </a:lnTo>
                    <a:lnTo>
                      <a:pt x="183" y="100"/>
                    </a:lnTo>
                    <a:lnTo>
                      <a:pt x="161" y="297"/>
                    </a:lnTo>
                    <a:lnTo>
                      <a:pt x="151" y="490"/>
                    </a:lnTo>
                    <a:lnTo>
                      <a:pt x="149" y="500"/>
                    </a:lnTo>
                    <a:lnTo>
                      <a:pt x="151" y="582"/>
                    </a:lnTo>
                    <a:lnTo>
                      <a:pt x="125" y="585"/>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Freeform 31"/>
              <p:cNvSpPr/>
              <p:nvPr/>
            </p:nvSpPr>
            <p:spPr bwMode="auto">
              <a:xfrm>
                <a:off x="3906" y="3110"/>
                <a:ext cx="170" cy="334"/>
              </a:xfrm>
              <a:custGeom>
                <a:avLst/>
                <a:gdLst>
                  <a:gd name="T0" fmla="*/ 88 w 170"/>
                  <a:gd name="T1" fmla="*/ 0 h 334"/>
                  <a:gd name="T2" fmla="*/ 101 w 170"/>
                  <a:gd name="T3" fmla="*/ 47 h 334"/>
                  <a:gd name="T4" fmla="*/ 99 w 170"/>
                  <a:gd name="T5" fmla="*/ 98 h 334"/>
                  <a:gd name="T6" fmla="*/ 130 w 170"/>
                  <a:gd name="T7" fmla="*/ 168 h 334"/>
                  <a:gd name="T8" fmla="*/ 114 w 170"/>
                  <a:gd name="T9" fmla="*/ 215 h 334"/>
                  <a:gd name="T10" fmla="*/ 169 w 170"/>
                  <a:gd name="T11" fmla="*/ 266 h 334"/>
                  <a:gd name="T12" fmla="*/ 145 w 170"/>
                  <a:gd name="T13" fmla="*/ 320 h 334"/>
                  <a:gd name="T14" fmla="*/ 70 w 170"/>
                  <a:gd name="T15" fmla="*/ 320 h 334"/>
                  <a:gd name="T16" fmla="*/ 0 w 170"/>
                  <a:gd name="T17" fmla="*/ 333 h 334"/>
                  <a:gd name="T18" fmla="*/ 21 w 170"/>
                  <a:gd name="T19" fmla="*/ 155 h 334"/>
                  <a:gd name="T20" fmla="*/ 88 w 170"/>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0"/>
                  <a:gd name="T34" fmla="*/ 0 h 334"/>
                  <a:gd name="T35" fmla="*/ 170 w 170"/>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0" h="334">
                    <a:moveTo>
                      <a:pt x="88" y="0"/>
                    </a:moveTo>
                    <a:lnTo>
                      <a:pt x="101" y="47"/>
                    </a:lnTo>
                    <a:lnTo>
                      <a:pt x="99" y="98"/>
                    </a:lnTo>
                    <a:lnTo>
                      <a:pt x="130" y="168"/>
                    </a:lnTo>
                    <a:lnTo>
                      <a:pt x="114" y="215"/>
                    </a:lnTo>
                    <a:lnTo>
                      <a:pt x="169" y="266"/>
                    </a:lnTo>
                    <a:lnTo>
                      <a:pt x="145" y="320"/>
                    </a:lnTo>
                    <a:lnTo>
                      <a:pt x="70" y="320"/>
                    </a:lnTo>
                    <a:lnTo>
                      <a:pt x="0" y="333"/>
                    </a:lnTo>
                    <a:lnTo>
                      <a:pt x="21" y="155"/>
                    </a:lnTo>
                    <a:lnTo>
                      <a:pt x="88" y="0"/>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32"/>
              <p:cNvSpPr/>
              <p:nvPr/>
            </p:nvSpPr>
            <p:spPr bwMode="auto">
              <a:xfrm>
                <a:off x="3755" y="3268"/>
                <a:ext cx="251" cy="176"/>
              </a:xfrm>
              <a:custGeom>
                <a:avLst/>
                <a:gdLst>
                  <a:gd name="T0" fmla="*/ 161 w 251"/>
                  <a:gd name="T1" fmla="*/ 0 h 176"/>
                  <a:gd name="T2" fmla="*/ 125 w 251"/>
                  <a:gd name="T3" fmla="*/ 0 h 176"/>
                  <a:gd name="T4" fmla="*/ 125 w 251"/>
                  <a:gd name="T5" fmla="*/ 20 h 176"/>
                  <a:gd name="T6" fmla="*/ 146 w 251"/>
                  <a:gd name="T7" fmla="*/ 41 h 176"/>
                  <a:gd name="T8" fmla="*/ 125 w 251"/>
                  <a:gd name="T9" fmla="*/ 26 h 176"/>
                  <a:gd name="T10" fmla="*/ 83 w 251"/>
                  <a:gd name="T11" fmla="*/ 20 h 176"/>
                  <a:gd name="T12" fmla="*/ 67 w 251"/>
                  <a:gd name="T13" fmla="*/ 26 h 176"/>
                  <a:gd name="T14" fmla="*/ 67 w 251"/>
                  <a:gd name="T15" fmla="*/ 41 h 176"/>
                  <a:gd name="T16" fmla="*/ 78 w 251"/>
                  <a:gd name="T17" fmla="*/ 57 h 176"/>
                  <a:gd name="T18" fmla="*/ 114 w 251"/>
                  <a:gd name="T19" fmla="*/ 67 h 176"/>
                  <a:gd name="T20" fmla="*/ 114 w 251"/>
                  <a:gd name="T21" fmla="*/ 72 h 176"/>
                  <a:gd name="T22" fmla="*/ 83 w 251"/>
                  <a:gd name="T23" fmla="*/ 62 h 176"/>
                  <a:gd name="T24" fmla="*/ 57 w 251"/>
                  <a:gd name="T25" fmla="*/ 51 h 176"/>
                  <a:gd name="T26" fmla="*/ 36 w 251"/>
                  <a:gd name="T27" fmla="*/ 41 h 176"/>
                  <a:gd name="T28" fmla="*/ 21 w 251"/>
                  <a:gd name="T29" fmla="*/ 41 h 176"/>
                  <a:gd name="T30" fmla="*/ 21 w 251"/>
                  <a:gd name="T31" fmla="*/ 67 h 176"/>
                  <a:gd name="T32" fmla="*/ 52 w 251"/>
                  <a:gd name="T33" fmla="*/ 88 h 176"/>
                  <a:gd name="T34" fmla="*/ 135 w 251"/>
                  <a:gd name="T35" fmla="*/ 134 h 176"/>
                  <a:gd name="T36" fmla="*/ 120 w 251"/>
                  <a:gd name="T37" fmla="*/ 139 h 176"/>
                  <a:gd name="T38" fmla="*/ 99 w 251"/>
                  <a:gd name="T39" fmla="*/ 124 h 176"/>
                  <a:gd name="T40" fmla="*/ 57 w 251"/>
                  <a:gd name="T41" fmla="*/ 103 h 176"/>
                  <a:gd name="T42" fmla="*/ 36 w 251"/>
                  <a:gd name="T43" fmla="*/ 82 h 176"/>
                  <a:gd name="T44" fmla="*/ 21 w 251"/>
                  <a:gd name="T45" fmla="*/ 72 h 176"/>
                  <a:gd name="T46" fmla="*/ 15 w 251"/>
                  <a:gd name="T47" fmla="*/ 51 h 176"/>
                  <a:gd name="T48" fmla="*/ 0 w 251"/>
                  <a:gd name="T49" fmla="*/ 62 h 176"/>
                  <a:gd name="T50" fmla="*/ 5 w 251"/>
                  <a:gd name="T51" fmla="*/ 88 h 176"/>
                  <a:gd name="T52" fmla="*/ 36 w 251"/>
                  <a:gd name="T53" fmla="*/ 119 h 176"/>
                  <a:gd name="T54" fmla="*/ 62 w 251"/>
                  <a:gd name="T55" fmla="*/ 155 h 176"/>
                  <a:gd name="T56" fmla="*/ 47 w 251"/>
                  <a:gd name="T57" fmla="*/ 139 h 176"/>
                  <a:gd name="T58" fmla="*/ 21 w 251"/>
                  <a:gd name="T59" fmla="*/ 108 h 176"/>
                  <a:gd name="T60" fmla="*/ 15 w 251"/>
                  <a:gd name="T61" fmla="*/ 113 h 176"/>
                  <a:gd name="T62" fmla="*/ 26 w 251"/>
                  <a:gd name="T63" fmla="*/ 139 h 176"/>
                  <a:gd name="T64" fmla="*/ 67 w 251"/>
                  <a:gd name="T65" fmla="*/ 170 h 176"/>
                  <a:gd name="T66" fmla="*/ 120 w 251"/>
                  <a:gd name="T67" fmla="*/ 175 h 176"/>
                  <a:gd name="T68" fmla="*/ 161 w 251"/>
                  <a:gd name="T69" fmla="*/ 170 h 176"/>
                  <a:gd name="T70" fmla="*/ 172 w 251"/>
                  <a:gd name="T71" fmla="*/ 150 h 176"/>
                  <a:gd name="T72" fmla="*/ 203 w 251"/>
                  <a:gd name="T73" fmla="*/ 129 h 176"/>
                  <a:gd name="T74" fmla="*/ 218 w 251"/>
                  <a:gd name="T75" fmla="*/ 103 h 176"/>
                  <a:gd name="T76" fmla="*/ 224 w 251"/>
                  <a:gd name="T77" fmla="*/ 88 h 176"/>
                  <a:gd name="T78" fmla="*/ 224 w 251"/>
                  <a:gd name="T79" fmla="*/ 51 h 176"/>
                  <a:gd name="T80" fmla="*/ 244 w 251"/>
                  <a:gd name="T81" fmla="*/ 41 h 176"/>
                  <a:gd name="T82" fmla="*/ 244 w 251"/>
                  <a:gd name="T83" fmla="*/ 20 h 176"/>
                  <a:gd name="T84" fmla="*/ 229 w 251"/>
                  <a:gd name="T85" fmla="*/ 0 h 176"/>
                  <a:gd name="T86" fmla="*/ 203 w 251"/>
                  <a:gd name="T87" fmla="*/ 0 h 176"/>
                  <a:gd name="T88" fmla="*/ 187 w 251"/>
                  <a:gd name="T89" fmla="*/ 0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1"/>
                  <a:gd name="T136" fmla="*/ 0 h 176"/>
                  <a:gd name="T137" fmla="*/ 251 w 251"/>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1" h="176">
                    <a:moveTo>
                      <a:pt x="187" y="0"/>
                    </a:moveTo>
                    <a:lnTo>
                      <a:pt x="161" y="0"/>
                    </a:lnTo>
                    <a:lnTo>
                      <a:pt x="140" y="0"/>
                    </a:lnTo>
                    <a:lnTo>
                      <a:pt x="125" y="0"/>
                    </a:lnTo>
                    <a:lnTo>
                      <a:pt x="120" y="5"/>
                    </a:lnTo>
                    <a:lnTo>
                      <a:pt x="125" y="20"/>
                    </a:lnTo>
                    <a:lnTo>
                      <a:pt x="135" y="26"/>
                    </a:lnTo>
                    <a:lnTo>
                      <a:pt x="146" y="41"/>
                    </a:lnTo>
                    <a:lnTo>
                      <a:pt x="159" y="38"/>
                    </a:lnTo>
                    <a:lnTo>
                      <a:pt x="125" y="26"/>
                    </a:lnTo>
                    <a:lnTo>
                      <a:pt x="99" y="26"/>
                    </a:lnTo>
                    <a:lnTo>
                      <a:pt x="83" y="20"/>
                    </a:lnTo>
                    <a:lnTo>
                      <a:pt x="78" y="20"/>
                    </a:lnTo>
                    <a:lnTo>
                      <a:pt x="67" y="26"/>
                    </a:lnTo>
                    <a:lnTo>
                      <a:pt x="67" y="36"/>
                    </a:lnTo>
                    <a:lnTo>
                      <a:pt x="67" y="41"/>
                    </a:lnTo>
                    <a:lnTo>
                      <a:pt x="73" y="51"/>
                    </a:lnTo>
                    <a:lnTo>
                      <a:pt x="78" y="57"/>
                    </a:lnTo>
                    <a:lnTo>
                      <a:pt x="93" y="62"/>
                    </a:lnTo>
                    <a:lnTo>
                      <a:pt x="114" y="67"/>
                    </a:lnTo>
                    <a:lnTo>
                      <a:pt x="120" y="72"/>
                    </a:lnTo>
                    <a:lnTo>
                      <a:pt x="114" y="72"/>
                    </a:lnTo>
                    <a:lnTo>
                      <a:pt x="99" y="72"/>
                    </a:lnTo>
                    <a:lnTo>
                      <a:pt x="83" y="62"/>
                    </a:lnTo>
                    <a:lnTo>
                      <a:pt x="73" y="62"/>
                    </a:lnTo>
                    <a:lnTo>
                      <a:pt x="57" y="51"/>
                    </a:lnTo>
                    <a:lnTo>
                      <a:pt x="47" y="46"/>
                    </a:lnTo>
                    <a:lnTo>
                      <a:pt x="36" y="41"/>
                    </a:lnTo>
                    <a:lnTo>
                      <a:pt x="26" y="41"/>
                    </a:lnTo>
                    <a:lnTo>
                      <a:pt x="21" y="41"/>
                    </a:lnTo>
                    <a:lnTo>
                      <a:pt x="15" y="51"/>
                    </a:lnTo>
                    <a:lnTo>
                      <a:pt x="21" y="67"/>
                    </a:lnTo>
                    <a:lnTo>
                      <a:pt x="31" y="77"/>
                    </a:lnTo>
                    <a:lnTo>
                      <a:pt x="52" y="88"/>
                    </a:lnTo>
                    <a:lnTo>
                      <a:pt x="73" y="98"/>
                    </a:lnTo>
                    <a:lnTo>
                      <a:pt x="135" y="134"/>
                    </a:lnTo>
                    <a:lnTo>
                      <a:pt x="125" y="139"/>
                    </a:lnTo>
                    <a:lnTo>
                      <a:pt x="120" y="139"/>
                    </a:lnTo>
                    <a:lnTo>
                      <a:pt x="99" y="124"/>
                    </a:lnTo>
                    <a:lnTo>
                      <a:pt x="73" y="103"/>
                    </a:lnTo>
                    <a:lnTo>
                      <a:pt x="57" y="103"/>
                    </a:lnTo>
                    <a:lnTo>
                      <a:pt x="52" y="98"/>
                    </a:lnTo>
                    <a:lnTo>
                      <a:pt x="36" y="82"/>
                    </a:lnTo>
                    <a:lnTo>
                      <a:pt x="21" y="72"/>
                    </a:lnTo>
                    <a:lnTo>
                      <a:pt x="15" y="51"/>
                    </a:lnTo>
                    <a:lnTo>
                      <a:pt x="5" y="57"/>
                    </a:lnTo>
                    <a:lnTo>
                      <a:pt x="0" y="62"/>
                    </a:lnTo>
                    <a:lnTo>
                      <a:pt x="0" y="82"/>
                    </a:lnTo>
                    <a:lnTo>
                      <a:pt x="5" y="88"/>
                    </a:lnTo>
                    <a:lnTo>
                      <a:pt x="21" y="103"/>
                    </a:lnTo>
                    <a:lnTo>
                      <a:pt x="36" y="119"/>
                    </a:lnTo>
                    <a:lnTo>
                      <a:pt x="67" y="150"/>
                    </a:lnTo>
                    <a:lnTo>
                      <a:pt x="62" y="155"/>
                    </a:lnTo>
                    <a:lnTo>
                      <a:pt x="57" y="155"/>
                    </a:lnTo>
                    <a:lnTo>
                      <a:pt x="47" y="139"/>
                    </a:lnTo>
                    <a:lnTo>
                      <a:pt x="36" y="124"/>
                    </a:lnTo>
                    <a:lnTo>
                      <a:pt x="21" y="108"/>
                    </a:lnTo>
                    <a:lnTo>
                      <a:pt x="15" y="113"/>
                    </a:lnTo>
                    <a:lnTo>
                      <a:pt x="15" y="124"/>
                    </a:lnTo>
                    <a:lnTo>
                      <a:pt x="26" y="139"/>
                    </a:lnTo>
                    <a:lnTo>
                      <a:pt x="36" y="160"/>
                    </a:lnTo>
                    <a:lnTo>
                      <a:pt x="67" y="170"/>
                    </a:lnTo>
                    <a:lnTo>
                      <a:pt x="99" y="170"/>
                    </a:lnTo>
                    <a:lnTo>
                      <a:pt x="120" y="175"/>
                    </a:lnTo>
                    <a:lnTo>
                      <a:pt x="140" y="175"/>
                    </a:lnTo>
                    <a:lnTo>
                      <a:pt x="161" y="170"/>
                    </a:lnTo>
                    <a:lnTo>
                      <a:pt x="166" y="165"/>
                    </a:lnTo>
                    <a:lnTo>
                      <a:pt x="172" y="150"/>
                    </a:lnTo>
                    <a:lnTo>
                      <a:pt x="187" y="144"/>
                    </a:lnTo>
                    <a:lnTo>
                      <a:pt x="203" y="129"/>
                    </a:lnTo>
                    <a:lnTo>
                      <a:pt x="208" y="113"/>
                    </a:lnTo>
                    <a:lnTo>
                      <a:pt x="218" y="103"/>
                    </a:lnTo>
                    <a:lnTo>
                      <a:pt x="229" y="98"/>
                    </a:lnTo>
                    <a:lnTo>
                      <a:pt x="224" y="88"/>
                    </a:lnTo>
                    <a:lnTo>
                      <a:pt x="224" y="67"/>
                    </a:lnTo>
                    <a:lnTo>
                      <a:pt x="224" y="51"/>
                    </a:lnTo>
                    <a:lnTo>
                      <a:pt x="244" y="41"/>
                    </a:lnTo>
                    <a:lnTo>
                      <a:pt x="250" y="26"/>
                    </a:lnTo>
                    <a:lnTo>
                      <a:pt x="244" y="20"/>
                    </a:lnTo>
                    <a:lnTo>
                      <a:pt x="239" y="0"/>
                    </a:lnTo>
                    <a:lnTo>
                      <a:pt x="229" y="0"/>
                    </a:lnTo>
                    <a:lnTo>
                      <a:pt x="218" y="0"/>
                    </a:lnTo>
                    <a:lnTo>
                      <a:pt x="203" y="0"/>
                    </a:lnTo>
                    <a:lnTo>
                      <a:pt x="187" y="0"/>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3" name="Group 33"/>
              <p:cNvGrpSpPr/>
              <p:nvPr/>
            </p:nvGrpSpPr>
            <p:grpSpPr bwMode="auto">
              <a:xfrm>
                <a:off x="3219" y="2555"/>
                <a:ext cx="326" cy="120"/>
                <a:chOff x="3219" y="2555"/>
                <a:chExt cx="326" cy="120"/>
              </a:xfrm>
            </p:grpSpPr>
            <p:sp>
              <p:nvSpPr>
                <p:cNvPr id="34" name="Freeform 34"/>
                <p:cNvSpPr/>
                <p:nvPr/>
              </p:nvSpPr>
              <p:spPr bwMode="auto">
                <a:xfrm>
                  <a:off x="3292" y="2586"/>
                  <a:ext cx="105" cy="52"/>
                </a:xfrm>
                <a:custGeom>
                  <a:avLst/>
                  <a:gdLst>
                    <a:gd name="T0" fmla="*/ 10 w 105"/>
                    <a:gd name="T1" fmla="*/ 15 h 52"/>
                    <a:gd name="T2" fmla="*/ 0 w 105"/>
                    <a:gd name="T3" fmla="*/ 15 h 52"/>
                    <a:gd name="T4" fmla="*/ 0 w 105"/>
                    <a:gd name="T5" fmla="*/ 20 h 52"/>
                    <a:gd name="T6" fmla="*/ 0 w 105"/>
                    <a:gd name="T7" fmla="*/ 26 h 52"/>
                    <a:gd name="T8" fmla="*/ 0 w 105"/>
                    <a:gd name="T9" fmla="*/ 36 h 52"/>
                    <a:gd name="T10" fmla="*/ 5 w 105"/>
                    <a:gd name="T11" fmla="*/ 41 h 52"/>
                    <a:gd name="T12" fmla="*/ 10 w 105"/>
                    <a:gd name="T13" fmla="*/ 46 h 52"/>
                    <a:gd name="T14" fmla="*/ 20 w 105"/>
                    <a:gd name="T15" fmla="*/ 41 h 52"/>
                    <a:gd name="T16" fmla="*/ 20 w 105"/>
                    <a:gd name="T17" fmla="*/ 41 h 52"/>
                    <a:gd name="T18" fmla="*/ 26 w 105"/>
                    <a:gd name="T19" fmla="*/ 31 h 52"/>
                    <a:gd name="T20" fmla="*/ 36 w 105"/>
                    <a:gd name="T21" fmla="*/ 26 h 52"/>
                    <a:gd name="T22" fmla="*/ 46 w 105"/>
                    <a:gd name="T23" fmla="*/ 36 h 52"/>
                    <a:gd name="T24" fmla="*/ 46 w 105"/>
                    <a:gd name="T25" fmla="*/ 26 h 52"/>
                    <a:gd name="T26" fmla="*/ 41 w 105"/>
                    <a:gd name="T27" fmla="*/ 26 h 52"/>
                    <a:gd name="T28" fmla="*/ 41 w 105"/>
                    <a:gd name="T29" fmla="*/ 26 h 52"/>
                    <a:gd name="T30" fmla="*/ 41 w 105"/>
                    <a:gd name="T31" fmla="*/ 20 h 52"/>
                    <a:gd name="T32" fmla="*/ 41 w 105"/>
                    <a:gd name="T33" fmla="*/ 20 h 52"/>
                    <a:gd name="T34" fmla="*/ 41 w 105"/>
                    <a:gd name="T35" fmla="*/ 20 h 52"/>
                    <a:gd name="T36" fmla="*/ 46 w 105"/>
                    <a:gd name="T37" fmla="*/ 20 h 52"/>
                    <a:gd name="T38" fmla="*/ 52 w 105"/>
                    <a:gd name="T39" fmla="*/ 20 h 52"/>
                    <a:gd name="T40" fmla="*/ 52 w 105"/>
                    <a:gd name="T41" fmla="*/ 20 h 52"/>
                    <a:gd name="T42" fmla="*/ 52 w 105"/>
                    <a:gd name="T43" fmla="*/ 20 h 52"/>
                    <a:gd name="T44" fmla="*/ 52 w 105"/>
                    <a:gd name="T45" fmla="*/ 26 h 52"/>
                    <a:gd name="T46" fmla="*/ 52 w 105"/>
                    <a:gd name="T47" fmla="*/ 26 h 52"/>
                    <a:gd name="T48" fmla="*/ 46 w 105"/>
                    <a:gd name="T49" fmla="*/ 26 h 52"/>
                    <a:gd name="T50" fmla="*/ 46 w 105"/>
                    <a:gd name="T51" fmla="*/ 36 h 52"/>
                    <a:gd name="T52" fmla="*/ 62 w 105"/>
                    <a:gd name="T53" fmla="*/ 26 h 52"/>
                    <a:gd name="T54" fmla="*/ 67 w 105"/>
                    <a:gd name="T55" fmla="*/ 20 h 52"/>
                    <a:gd name="T56" fmla="*/ 67 w 105"/>
                    <a:gd name="T57" fmla="*/ 31 h 52"/>
                    <a:gd name="T58" fmla="*/ 72 w 105"/>
                    <a:gd name="T59" fmla="*/ 41 h 52"/>
                    <a:gd name="T60" fmla="*/ 67 w 105"/>
                    <a:gd name="T61" fmla="*/ 46 h 52"/>
                    <a:gd name="T62" fmla="*/ 72 w 105"/>
                    <a:gd name="T63" fmla="*/ 51 h 52"/>
                    <a:gd name="T64" fmla="*/ 78 w 105"/>
                    <a:gd name="T65" fmla="*/ 51 h 52"/>
                    <a:gd name="T66" fmla="*/ 83 w 105"/>
                    <a:gd name="T67" fmla="*/ 46 h 52"/>
                    <a:gd name="T68" fmla="*/ 83 w 105"/>
                    <a:gd name="T69" fmla="*/ 41 h 52"/>
                    <a:gd name="T70" fmla="*/ 83 w 105"/>
                    <a:gd name="T71" fmla="*/ 41 h 52"/>
                    <a:gd name="T72" fmla="*/ 104 w 105"/>
                    <a:gd name="T73" fmla="*/ 20 h 52"/>
                    <a:gd name="T74" fmla="*/ 104 w 105"/>
                    <a:gd name="T75" fmla="*/ 10 h 52"/>
                    <a:gd name="T76" fmla="*/ 104 w 105"/>
                    <a:gd name="T77" fmla="*/ 0 h 52"/>
                    <a:gd name="T78" fmla="*/ 93 w 105"/>
                    <a:gd name="T79" fmla="*/ 0 h 52"/>
                    <a:gd name="T80" fmla="*/ 83 w 105"/>
                    <a:gd name="T81" fmla="*/ 0 h 52"/>
                    <a:gd name="T82" fmla="*/ 78 w 105"/>
                    <a:gd name="T83" fmla="*/ 0 h 52"/>
                    <a:gd name="T84" fmla="*/ 20 w 105"/>
                    <a:gd name="T85" fmla="*/ 15 h 52"/>
                    <a:gd name="T86" fmla="*/ 10 w 105"/>
                    <a:gd name="T87" fmla="*/ 15 h 52"/>
                    <a:gd name="T88" fmla="*/ 10 w 105"/>
                    <a:gd name="T89" fmla="*/ 15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5"/>
                    <a:gd name="T136" fmla="*/ 0 h 52"/>
                    <a:gd name="T137" fmla="*/ 105 w 105"/>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5" h="52">
                      <a:moveTo>
                        <a:pt x="10" y="15"/>
                      </a:moveTo>
                      <a:lnTo>
                        <a:pt x="0" y="15"/>
                      </a:lnTo>
                      <a:lnTo>
                        <a:pt x="0" y="20"/>
                      </a:lnTo>
                      <a:lnTo>
                        <a:pt x="0" y="26"/>
                      </a:lnTo>
                      <a:lnTo>
                        <a:pt x="0" y="36"/>
                      </a:lnTo>
                      <a:lnTo>
                        <a:pt x="5" y="41"/>
                      </a:lnTo>
                      <a:lnTo>
                        <a:pt x="10" y="46"/>
                      </a:lnTo>
                      <a:lnTo>
                        <a:pt x="20" y="41"/>
                      </a:lnTo>
                      <a:lnTo>
                        <a:pt x="26" y="31"/>
                      </a:lnTo>
                      <a:lnTo>
                        <a:pt x="36" y="26"/>
                      </a:lnTo>
                      <a:lnTo>
                        <a:pt x="46" y="36"/>
                      </a:lnTo>
                      <a:lnTo>
                        <a:pt x="46" y="26"/>
                      </a:lnTo>
                      <a:lnTo>
                        <a:pt x="41" y="26"/>
                      </a:lnTo>
                      <a:lnTo>
                        <a:pt x="41" y="20"/>
                      </a:lnTo>
                      <a:lnTo>
                        <a:pt x="46" y="20"/>
                      </a:lnTo>
                      <a:lnTo>
                        <a:pt x="52" y="20"/>
                      </a:lnTo>
                      <a:lnTo>
                        <a:pt x="52" y="26"/>
                      </a:lnTo>
                      <a:lnTo>
                        <a:pt x="46" y="26"/>
                      </a:lnTo>
                      <a:lnTo>
                        <a:pt x="46" y="36"/>
                      </a:lnTo>
                      <a:lnTo>
                        <a:pt x="62" y="26"/>
                      </a:lnTo>
                      <a:lnTo>
                        <a:pt x="67" y="20"/>
                      </a:lnTo>
                      <a:lnTo>
                        <a:pt x="67" y="31"/>
                      </a:lnTo>
                      <a:lnTo>
                        <a:pt x="72" y="41"/>
                      </a:lnTo>
                      <a:lnTo>
                        <a:pt x="67" y="46"/>
                      </a:lnTo>
                      <a:lnTo>
                        <a:pt x="72" y="51"/>
                      </a:lnTo>
                      <a:lnTo>
                        <a:pt x="78" y="51"/>
                      </a:lnTo>
                      <a:lnTo>
                        <a:pt x="83" y="46"/>
                      </a:lnTo>
                      <a:lnTo>
                        <a:pt x="83" y="41"/>
                      </a:lnTo>
                      <a:lnTo>
                        <a:pt x="104" y="20"/>
                      </a:lnTo>
                      <a:lnTo>
                        <a:pt x="104" y="10"/>
                      </a:lnTo>
                      <a:lnTo>
                        <a:pt x="104" y="0"/>
                      </a:lnTo>
                      <a:lnTo>
                        <a:pt x="93" y="0"/>
                      </a:lnTo>
                      <a:lnTo>
                        <a:pt x="83" y="0"/>
                      </a:lnTo>
                      <a:lnTo>
                        <a:pt x="78" y="0"/>
                      </a:lnTo>
                      <a:lnTo>
                        <a:pt x="20" y="15"/>
                      </a:lnTo>
                      <a:lnTo>
                        <a:pt x="10" y="15"/>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Freeform 35"/>
                <p:cNvSpPr/>
                <p:nvPr/>
              </p:nvSpPr>
              <p:spPr bwMode="auto">
                <a:xfrm>
                  <a:off x="3333" y="2606"/>
                  <a:ext cx="12" cy="7"/>
                </a:xfrm>
                <a:custGeom>
                  <a:avLst/>
                  <a:gdLst>
                    <a:gd name="T0" fmla="*/ 5 w 12"/>
                    <a:gd name="T1" fmla="*/ 6 h 7"/>
                    <a:gd name="T2" fmla="*/ 0 w 12"/>
                    <a:gd name="T3" fmla="*/ 6 h 7"/>
                    <a:gd name="T4" fmla="*/ 0 w 12"/>
                    <a:gd name="T5" fmla="*/ 6 h 7"/>
                    <a:gd name="T6" fmla="*/ 0 w 12"/>
                    <a:gd name="T7" fmla="*/ 0 h 7"/>
                    <a:gd name="T8" fmla="*/ 0 w 12"/>
                    <a:gd name="T9" fmla="*/ 0 h 7"/>
                    <a:gd name="T10" fmla="*/ 0 w 12"/>
                    <a:gd name="T11" fmla="*/ 0 h 7"/>
                    <a:gd name="T12" fmla="*/ 5 w 12"/>
                    <a:gd name="T13" fmla="*/ 0 h 7"/>
                    <a:gd name="T14" fmla="*/ 11 w 12"/>
                    <a:gd name="T15" fmla="*/ 0 h 7"/>
                    <a:gd name="T16" fmla="*/ 11 w 12"/>
                    <a:gd name="T17" fmla="*/ 0 h 7"/>
                    <a:gd name="T18" fmla="*/ 11 w 12"/>
                    <a:gd name="T19" fmla="*/ 0 h 7"/>
                    <a:gd name="T20" fmla="*/ 11 w 12"/>
                    <a:gd name="T21" fmla="*/ 6 h 7"/>
                    <a:gd name="T22" fmla="*/ 11 w 12"/>
                    <a:gd name="T23" fmla="*/ 6 h 7"/>
                    <a:gd name="T24" fmla="*/ 5 w 12"/>
                    <a:gd name="T25" fmla="*/ 6 h 7"/>
                    <a:gd name="T26" fmla="*/ 5 w 12"/>
                    <a:gd name="T27" fmla="*/ 6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7"/>
                    <a:gd name="T44" fmla="*/ 12 w 12"/>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7">
                      <a:moveTo>
                        <a:pt x="5" y="6"/>
                      </a:moveTo>
                      <a:lnTo>
                        <a:pt x="0" y="6"/>
                      </a:lnTo>
                      <a:lnTo>
                        <a:pt x="0" y="0"/>
                      </a:lnTo>
                      <a:lnTo>
                        <a:pt x="5" y="0"/>
                      </a:lnTo>
                      <a:lnTo>
                        <a:pt x="11" y="0"/>
                      </a:lnTo>
                      <a:lnTo>
                        <a:pt x="11" y="6"/>
                      </a:lnTo>
                      <a:lnTo>
                        <a:pt x="5" y="6"/>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Freeform 36"/>
                <p:cNvSpPr/>
                <p:nvPr/>
              </p:nvSpPr>
              <p:spPr bwMode="auto">
                <a:xfrm>
                  <a:off x="3333" y="2606"/>
                  <a:ext cx="12" cy="7"/>
                </a:xfrm>
                <a:custGeom>
                  <a:avLst/>
                  <a:gdLst>
                    <a:gd name="T0" fmla="*/ 5 w 12"/>
                    <a:gd name="T1" fmla="*/ 6 h 7"/>
                    <a:gd name="T2" fmla="*/ 0 w 12"/>
                    <a:gd name="T3" fmla="*/ 6 h 7"/>
                    <a:gd name="T4" fmla="*/ 0 w 12"/>
                    <a:gd name="T5" fmla="*/ 0 h 7"/>
                    <a:gd name="T6" fmla="*/ 5 w 12"/>
                    <a:gd name="T7" fmla="*/ 0 h 7"/>
                    <a:gd name="T8" fmla="*/ 11 w 12"/>
                    <a:gd name="T9" fmla="*/ 0 h 7"/>
                    <a:gd name="T10" fmla="*/ 11 w 12"/>
                    <a:gd name="T11" fmla="*/ 6 h 7"/>
                    <a:gd name="T12" fmla="*/ 5 w 12"/>
                    <a:gd name="T13" fmla="*/ 6 h 7"/>
                    <a:gd name="T14" fmla="*/ 0 60000 65536"/>
                    <a:gd name="T15" fmla="*/ 0 60000 65536"/>
                    <a:gd name="T16" fmla="*/ 0 60000 65536"/>
                    <a:gd name="T17" fmla="*/ 0 60000 65536"/>
                    <a:gd name="T18" fmla="*/ 0 60000 65536"/>
                    <a:gd name="T19" fmla="*/ 0 60000 65536"/>
                    <a:gd name="T20" fmla="*/ 0 60000 65536"/>
                    <a:gd name="T21" fmla="*/ 0 w 12"/>
                    <a:gd name="T22" fmla="*/ 0 h 7"/>
                    <a:gd name="T23" fmla="*/ 12 w 12"/>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7">
                      <a:moveTo>
                        <a:pt x="5" y="6"/>
                      </a:moveTo>
                      <a:lnTo>
                        <a:pt x="0" y="6"/>
                      </a:lnTo>
                      <a:lnTo>
                        <a:pt x="0" y="0"/>
                      </a:lnTo>
                      <a:lnTo>
                        <a:pt x="5" y="0"/>
                      </a:lnTo>
                      <a:lnTo>
                        <a:pt x="11" y="0"/>
                      </a:lnTo>
                      <a:lnTo>
                        <a:pt x="11" y="6"/>
                      </a:lnTo>
                      <a:lnTo>
                        <a:pt x="5" y="6"/>
                      </a:lnTo>
                      <a:close/>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Freeform 37"/>
                <p:cNvSpPr/>
                <p:nvPr/>
              </p:nvSpPr>
              <p:spPr bwMode="auto">
                <a:xfrm>
                  <a:off x="3219" y="2565"/>
                  <a:ext cx="183" cy="110"/>
                </a:xfrm>
                <a:custGeom>
                  <a:avLst/>
                  <a:gdLst>
                    <a:gd name="T0" fmla="*/ 0 w 183"/>
                    <a:gd name="T1" fmla="*/ 0 h 110"/>
                    <a:gd name="T2" fmla="*/ 49 w 183"/>
                    <a:gd name="T3" fmla="*/ 47 h 110"/>
                    <a:gd name="T4" fmla="*/ 60 w 183"/>
                    <a:gd name="T5" fmla="*/ 70 h 110"/>
                    <a:gd name="T6" fmla="*/ 80 w 183"/>
                    <a:gd name="T7" fmla="*/ 101 h 110"/>
                    <a:gd name="T8" fmla="*/ 99 w 183"/>
                    <a:gd name="T9" fmla="*/ 109 h 110"/>
                    <a:gd name="T10" fmla="*/ 145 w 183"/>
                    <a:gd name="T11" fmla="*/ 109 h 110"/>
                    <a:gd name="T12" fmla="*/ 177 w 183"/>
                    <a:gd name="T13" fmla="*/ 67 h 110"/>
                    <a:gd name="T14" fmla="*/ 182 w 183"/>
                    <a:gd name="T15" fmla="*/ 41 h 110"/>
                    <a:gd name="T16" fmla="*/ 177 w 183"/>
                    <a:gd name="T17" fmla="*/ 16 h 110"/>
                    <a:gd name="T18" fmla="*/ 130 w 183"/>
                    <a:gd name="T19" fmla="*/ 10 h 110"/>
                    <a:gd name="T20" fmla="*/ 78 w 183"/>
                    <a:gd name="T21" fmla="*/ 10 h 110"/>
                    <a:gd name="T22" fmla="*/ 62 w 183"/>
                    <a:gd name="T23" fmla="*/ 36 h 110"/>
                    <a:gd name="T24" fmla="*/ 47 w 183"/>
                    <a:gd name="T25" fmla="*/ 39 h 110"/>
                    <a:gd name="T26" fmla="*/ 10 w 183"/>
                    <a:gd name="T27" fmla="*/ 10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3"/>
                    <a:gd name="T43" fmla="*/ 0 h 110"/>
                    <a:gd name="T44" fmla="*/ 183 w 183"/>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3" h="110">
                      <a:moveTo>
                        <a:pt x="0" y="0"/>
                      </a:moveTo>
                      <a:lnTo>
                        <a:pt x="49" y="47"/>
                      </a:lnTo>
                      <a:lnTo>
                        <a:pt x="60" y="70"/>
                      </a:lnTo>
                      <a:lnTo>
                        <a:pt x="80" y="101"/>
                      </a:lnTo>
                      <a:lnTo>
                        <a:pt x="99" y="109"/>
                      </a:lnTo>
                      <a:lnTo>
                        <a:pt x="145" y="109"/>
                      </a:lnTo>
                      <a:lnTo>
                        <a:pt x="177" y="67"/>
                      </a:lnTo>
                      <a:lnTo>
                        <a:pt x="182" y="41"/>
                      </a:lnTo>
                      <a:lnTo>
                        <a:pt x="177" y="16"/>
                      </a:lnTo>
                      <a:lnTo>
                        <a:pt x="130" y="10"/>
                      </a:lnTo>
                      <a:lnTo>
                        <a:pt x="78" y="10"/>
                      </a:lnTo>
                      <a:lnTo>
                        <a:pt x="62" y="36"/>
                      </a:lnTo>
                      <a:lnTo>
                        <a:pt x="47" y="39"/>
                      </a:lnTo>
                      <a:lnTo>
                        <a:pt x="10" y="1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Freeform 38"/>
                <p:cNvSpPr/>
                <p:nvPr/>
              </p:nvSpPr>
              <p:spPr bwMode="auto">
                <a:xfrm>
                  <a:off x="3406" y="2555"/>
                  <a:ext cx="139" cy="120"/>
                </a:xfrm>
                <a:custGeom>
                  <a:avLst/>
                  <a:gdLst>
                    <a:gd name="T0" fmla="*/ 138 w 139"/>
                    <a:gd name="T1" fmla="*/ 0 h 120"/>
                    <a:gd name="T2" fmla="*/ 128 w 139"/>
                    <a:gd name="T3" fmla="*/ 54 h 120"/>
                    <a:gd name="T4" fmla="*/ 120 w 139"/>
                    <a:gd name="T5" fmla="*/ 70 h 120"/>
                    <a:gd name="T6" fmla="*/ 102 w 139"/>
                    <a:gd name="T7" fmla="*/ 108 h 120"/>
                    <a:gd name="T8" fmla="*/ 81 w 139"/>
                    <a:gd name="T9" fmla="*/ 119 h 120"/>
                    <a:gd name="T10" fmla="*/ 37 w 139"/>
                    <a:gd name="T11" fmla="*/ 119 h 120"/>
                    <a:gd name="T12" fmla="*/ 5 w 139"/>
                    <a:gd name="T13" fmla="*/ 75 h 120"/>
                    <a:gd name="T14" fmla="*/ 0 w 139"/>
                    <a:gd name="T15" fmla="*/ 49 h 120"/>
                    <a:gd name="T16" fmla="*/ 5 w 139"/>
                    <a:gd name="T17" fmla="*/ 23 h 120"/>
                    <a:gd name="T18" fmla="*/ 52 w 139"/>
                    <a:gd name="T19" fmla="*/ 18 h 120"/>
                    <a:gd name="T20" fmla="*/ 104 w 139"/>
                    <a:gd name="T21" fmla="*/ 18 h 120"/>
                    <a:gd name="T22" fmla="*/ 120 w 139"/>
                    <a:gd name="T23" fmla="*/ 44 h 120"/>
                    <a:gd name="T24" fmla="*/ 122 w 139"/>
                    <a:gd name="T25" fmla="*/ 41 h 120"/>
                    <a:gd name="T26" fmla="*/ 135 w 139"/>
                    <a:gd name="T27" fmla="*/ 13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120"/>
                    <a:gd name="T44" fmla="*/ 139 w 139"/>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120">
                      <a:moveTo>
                        <a:pt x="138" y="0"/>
                      </a:moveTo>
                      <a:lnTo>
                        <a:pt x="128" y="54"/>
                      </a:lnTo>
                      <a:lnTo>
                        <a:pt x="120" y="70"/>
                      </a:lnTo>
                      <a:lnTo>
                        <a:pt x="102" y="108"/>
                      </a:lnTo>
                      <a:lnTo>
                        <a:pt x="81" y="119"/>
                      </a:lnTo>
                      <a:lnTo>
                        <a:pt x="37" y="119"/>
                      </a:lnTo>
                      <a:lnTo>
                        <a:pt x="5" y="75"/>
                      </a:lnTo>
                      <a:lnTo>
                        <a:pt x="0" y="49"/>
                      </a:lnTo>
                      <a:lnTo>
                        <a:pt x="5" y="23"/>
                      </a:lnTo>
                      <a:lnTo>
                        <a:pt x="52" y="18"/>
                      </a:lnTo>
                      <a:lnTo>
                        <a:pt x="104" y="18"/>
                      </a:lnTo>
                      <a:lnTo>
                        <a:pt x="120" y="44"/>
                      </a:lnTo>
                      <a:lnTo>
                        <a:pt x="122" y="41"/>
                      </a:lnTo>
                      <a:lnTo>
                        <a:pt x="135" y="13"/>
                      </a:lnTo>
                    </a:path>
                  </a:pathLst>
                </a:custGeom>
                <a:solidFill>
                  <a:srgbClr val="FFFFFF"/>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Freeform 39"/>
                <p:cNvSpPr/>
                <p:nvPr/>
              </p:nvSpPr>
              <p:spPr bwMode="auto">
                <a:xfrm>
                  <a:off x="3416" y="2583"/>
                  <a:ext cx="106" cy="53"/>
                </a:xfrm>
                <a:custGeom>
                  <a:avLst/>
                  <a:gdLst>
                    <a:gd name="T0" fmla="*/ 94 w 106"/>
                    <a:gd name="T1" fmla="*/ 16 h 53"/>
                    <a:gd name="T2" fmla="*/ 105 w 106"/>
                    <a:gd name="T3" fmla="*/ 16 h 53"/>
                    <a:gd name="T4" fmla="*/ 105 w 106"/>
                    <a:gd name="T5" fmla="*/ 21 h 53"/>
                    <a:gd name="T6" fmla="*/ 105 w 106"/>
                    <a:gd name="T7" fmla="*/ 26 h 53"/>
                    <a:gd name="T8" fmla="*/ 105 w 106"/>
                    <a:gd name="T9" fmla="*/ 36 h 53"/>
                    <a:gd name="T10" fmla="*/ 99 w 106"/>
                    <a:gd name="T11" fmla="*/ 42 h 53"/>
                    <a:gd name="T12" fmla="*/ 94 w 106"/>
                    <a:gd name="T13" fmla="*/ 47 h 53"/>
                    <a:gd name="T14" fmla="*/ 84 w 106"/>
                    <a:gd name="T15" fmla="*/ 42 h 53"/>
                    <a:gd name="T16" fmla="*/ 84 w 106"/>
                    <a:gd name="T17" fmla="*/ 42 h 53"/>
                    <a:gd name="T18" fmla="*/ 79 w 106"/>
                    <a:gd name="T19" fmla="*/ 31 h 53"/>
                    <a:gd name="T20" fmla="*/ 68 w 106"/>
                    <a:gd name="T21" fmla="*/ 26 h 53"/>
                    <a:gd name="T22" fmla="*/ 58 w 106"/>
                    <a:gd name="T23" fmla="*/ 36 h 53"/>
                    <a:gd name="T24" fmla="*/ 58 w 106"/>
                    <a:gd name="T25" fmla="*/ 26 h 53"/>
                    <a:gd name="T26" fmla="*/ 63 w 106"/>
                    <a:gd name="T27" fmla="*/ 26 h 53"/>
                    <a:gd name="T28" fmla="*/ 63 w 106"/>
                    <a:gd name="T29" fmla="*/ 26 h 53"/>
                    <a:gd name="T30" fmla="*/ 63 w 106"/>
                    <a:gd name="T31" fmla="*/ 21 h 53"/>
                    <a:gd name="T32" fmla="*/ 63 w 106"/>
                    <a:gd name="T33" fmla="*/ 21 h 53"/>
                    <a:gd name="T34" fmla="*/ 63 w 106"/>
                    <a:gd name="T35" fmla="*/ 21 h 53"/>
                    <a:gd name="T36" fmla="*/ 58 w 106"/>
                    <a:gd name="T37" fmla="*/ 21 h 53"/>
                    <a:gd name="T38" fmla="*/ 53 w 106"/>
                    <a:gd name="T39" fmla="*/ 21 h 53"/>
                    <a:gd name="T40" fmla="*/ 53 w 106"/>
                    <a:gd name="T41" fmla="*/ 21 h 53"/>
                    <a:gd name="T42" fmla="*/ 53 w 106"/>
                    <a:gd name="T43" fmla="*/ 21 h 53"/>
                    <a:gd name="T44" fmla="*/ 53 w 106"/>
                    <a:gd name="T45" fmla="*/ 26 h 53"/>
                    <a:gd name="T46" fmla="*/ 53 w 106"/>
                    <a:gd name="T47" fmla="*/ 26 h 53"/>
                    <a:gd name="T48" fmla="*/ 58 w 106"/>
                    <a:gd name="T49" fmla="*/ 26 h 53"/>
                    <a:gd name="T50" fmla="*/ 58 w 106"/>
                    <a:gd name="T51" fmla="*/ 36 h 53"/>
                    <a:gd name="T52" fmla="*/ 42 w 106"/>
                    <a:gd name="T53" fmla="*/ 26 h 53"/>
                    <a:gd name="T54" fmla="*/ 37 w 106"/>
                    <a:gd name="T55" fmla="*/ 21 h 53"/>
                    <a:gd name="T56" fmla="*/ 37 w 106"/>
                    <a:gd name="T57" fmla="*/ 31 h 53"/>
                    <a:gd name="T58" fmla="*/ 32 w 106"/>
                    <a:gd name="T59" fmla="*/ 42 h 53"/>
                    <a:gd name="T60" fmla="*/ 37 w 106"/>
                    <a:gd name="T61" fmla="*/ 47 h 53"/>
                    <a:gd name="T62" fmla="*/ 32 w 106"/>
                    <a:gd name="T63" fmla="*/ 52 h 53"/>
                    <a:gd name="T64" fmla="*/ 27 w 106"/>
                    <a:gd name="T65" fmla="*/ 52 h 53"/>
                    <a:gd name="T66" fmla="*/ 21 w 106"/>
                    <a:gd name="T67" fmla="*/ 47 h 53"/>
                    <a:gd name="T68" fmla="*/ 21 w 106"/>
                    <a:gd name="T69" fmla="*/ 42 h 53"/>
                    <a:gd name="T70" fmla="*/ 21 w 106"/>
                    <a:gd name="T71" fmla="*/ 42 h 53"/>
                    <a:gd name="T72" fmla="*/ 0 w 106"/>
                    <a:gd name="T73" fmla="*/ 21 h 53"/>
                    <a:gd name="T74" fmla="*/ 0 w 106"/>
                    <a:gd name="T75" fmla="*/ 11 h 53"/>
                    <a:gd name="T76" fmla="*/ 0 w 106"/>
                    <a:gd name="T77" fmla="*/ 0 h 53"/>
                    <a:gd name="T78" fmla="*/ 11 w 106"/>
                    <a:gd name="T79" fmla="*/ 0 h 53"/>
                    <a:gd name="T80" fmla="*/ 21 w 106"/>
                    <a:gd name="T81" fmla="*/ 0 h 53"/>
                    <a:gd name="T82" fmla="*/ 27 w 106"/>
                    <a:gd name="T83" fmla="*/ 0 h 53"/>
                    <a:gd name="T84" fmla="*/ 84 w 106"/>
                    <a:gd name="T85" fmla="*/ 16 h 53"/>
                    <a:gd name="T86" fmla="*/ 94 w 106"/>
                    <a:gd name="T87" fmla="*/ 16 h 53"/>
                    <a:gd name="T88" fmla="*/ 94 w 106"/>
                    <a:gd name="T89" fmla="*/ 16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6"/>
                    <a:gd name="T136" fmla="*/ 0 h 53"/>
                    <a:gd name="T137" fmla="*/ 106 w 106"/>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6" h="53">
                      <a:moveTo>
                        <a:pt x="94" y="16"/>
                      </a:moveTo>
                      <a:lnTo>
                        <a:pt x="105" y="16"/>
                      </a:lnTo>
                      <a:lnTo>
                        <a:pt x="105" y="21"/>
                      </a:lnTo>
                      <a:lnTo>
                        <a:pt x="105" y="26"/>
                      </a:lnTo>
                      <a:lnTo>
                        <a:pt x="105" y="36"/>
                      </a:lnTo>
                      <a:lnTo>
                        <a:pt x="99" y="42"/>
                      </a:lnTo>
                      <a:lnTo>
                        <a:pt x="94" y="47"/>
                      </a:lnTo>
                      <a:lnTo>
                        <a:pt x="84" y="42"/>
                      </a:lnTo>
                      <a:lnTo>
                        <a:pt x="79" y="31"/>
                      </a:lnTo>
                      <a:lnTo>
                        <a:pt x="68" y="26"/>
                      </a:lnTo>
                      <a:lnTo>
                        <a:pt x="58" y="36"/>
                      </a:lnTo>
                      <a:lnTo>
                        <a:pt x="58" y="26"/>
                      </a:lnTo>
                      <a:lnTo>
                        <a:pt x="63" y="26"/>
                      </a:lnTo>
                      <a:lnTo>
                        <a:pt x="63" y="21"/>
                      </a:lnTo>
                      <a:lnTo>
                        <a:pt x="58" y="21"/>
                      </a:lnTo>
                      <a:lnTo>
                        <a:pt x="53" y="21"/>
                      </a:lnTo>
                      <a:lnTo>
                        <a:pt x="53" y="26"/>
                      </a:lnTo>
                      <a:lnTo>
                        <a:pt x="58" y="26"/>
                      </a:lnTo>
                      <a:lnTo>
                        <a:pt x="58" y="36"/>
                      </a:lnTo>
                      <a:lnTo>
                        <a:pt x="42" y="26"/>
                      </a:lnTo>
                      <a:lnTo>
                        <a:pt x="37" y="21"/>
                      </a:lnTo>
                      <a:lnTo>
                        <a:pt x="37" y="31"/>
                      </a:lnTo>
                      <a:lnTo>
                        <a:pt x="32" y="42"/>
                      </a:lnTo>
                      <a:lnTo>
                        <a:pt x="37" y="47"/>
                      </a:lnTo>
                      <a:lnTo>
                        <a:pt x="32" y="52"/>
                      </a:lnTo>
                      <a:lnTo>
                        <a:pt x="27" y="52"/>
                      </a:lnTo>
                      <a:lnTo>
                        <a:pt x="21" y="47"/>
                      </a:lnTo>
                      <a:lnTo>
                        <a:pt x="21" y="42"/>
                      </a:lnTo>
                      <a:lnTo>
                        <a:pt x="0" y="21"/>
                      </a:lnTo>
                      <a:lnTo>
                        <a:pt x="0" y="11"/>
                      </a:lnTo>
                      <a:lnTo>
                        <a:pt x="0" y="0"/>
                      </a:lnTo>
                      <a:lnTo>
                        <a:pt x="11" y="0"/>
                      </a:lnTo>
                      <a:lnTo>
                        <a:pt x="21" y="0"/>
                      </a:lnTo>
                      <a:lnTo>
                        <a:pt x="27" y="0"/>
                      </a:lnTo>
                      <a:lnTo>
                        <a:pt x="84" y="16"/>
                      </a:lnTo>
                      <a:lnTo>
                        <a:pt x="94" y="16"/>
                      </a:lnTo>
                      <a:close/>
                    </a:path>
                  </a:pathLst>
                </a:custGeom>
                <a:solidFill>
                  <a:srgbClr val="888888"/>
                </a:solidFill>
                <a:ln w="3175">
                  <a:solidFill>
                    <a:srgbClr val="0000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pic>
          <p:nvPicPr>
            <p:cNvPr id="40" name="Picture 40" descr="j0301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91" y="3962400"/>
              <a:ext cx="21558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1" descr="j02346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58491" y="1828800"/>
              <a:ext cx="16605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2"/>
            <p:cNvSpPr>
              <a:spLocks noChangeArrowheads="1"/>
            </p:cNvSpPr>
            <p:nvPr/>
          </p:nvSpPr>
          <p:spPr bwMode="auto">
            <a:xfrm>
              <a:off x="7820891" y="28956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用户测试</a:t>
              </a:r>
            </a:p>
          </p:txBody>
        </p:sp>
        <p:sp>
          <p:nvSpPr>
            <p:cNvPr id="43" name="Rectangle 43"/>
            <p:cNvSpPr>
              <a:spLocks noChangeArrowheads="1"/>
            </p:cNvSpPr>
            <p:nvPr/>
          </p:nvSpPr>
          <p:spPr bwMode="auto">
            <a:xfrm>
              <a:off x="4849091" y="51816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第三方测试</a:t>
              </a:r>
            </a:p>
          </p:txBody>
        </p:sp>
        <p:sp>
          <p:nvSpPr>
            <p:cNvPr id="44" name="Rectangle 44"/>
            <p:cNvSpPr>
              <a:spLocks noChangeArrowheads="1"/>
            </p:cNvSpPr>
            <p:nvPr/>
          </p:nvSpPr>
          <p:spPr bwMode="auto">
            <a:xfrm>
              <a:off x="5534891" y="22098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开发方测试</a:t>
              </a:r>
            </a:p>
          </p:txBody>
        </p:sp>
        <p:pic>
          <p:nvPicPr>
            <p:cNvPr id="45" name="Picture 45" descr="MCj030005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891" y="3352800"/>
              <a:ext cx="1833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46"/>
            <p:cNvSpPr/>
            <p:nvPr/>
          </p:nvSpPr>
          <p:spPr bwMode="gray">
            <a:xfrm flipH="1">
              <a:off x="6830291" y="38100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a:defRPr/>
              </a:pPr>
              <a:endParaRPr lang="zh-CN" altLang="en-US">
                <a:latin typeface="Arial" panose="020B0604020202020204" pitchFamily="34" charset="0"/>
              </a:endParaRPr>
            </a:p>
          </p:txBody>
        </p:sp>
        <p:sp>
          <p:nvSpPr>
            <p:cNvPr id="47" name="Freeform 47"/>
            <p:cNvSpPr/>
            <p:nvPr/>
          </p:nvSpPr>
          <p:spPr bwMode="gray">
            <a:xfrm>
              <a:off x="5077691" y="3962400"/>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xtLst>
              <a:ext uri="{91240B29-F687-4F45-9708-019B960494DF}">
                <a14:hiddenLine xmlns:a14="http://schemas.microsoft.com/office/drawing/2010/main" w="0">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Freeform 48"/>
            <p:cNvSpPr/>
            <p:nvPr/>
          </p:nvSpPr>
          <p:spPr bwMode="gray">
            <a:xfrm rot="5192029">
              <a:off x="4484760" y="2497931"/>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ln>
          </p:spPr>
          <p:txBody>
            <a:bodyPr/>
            <a:lstStyle/>
            <a:p>
              <a:pPr>
                <a:defRPr/>
              </a:pPr>
              <a:endParaRPr lang="zh-CN" altLang="en-US">
                <a:latin typeface="Arial" panose="020B0604020202020204"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88917"/>
            <a:ext cx="9601200" cy="571500"/>
          </a:xfrm>
        </p:spPr>
        <p:txBody>
          <a:bodyPr>
            <a:noAutofit/>
          </a:bodyPr>
          <a:lstStyle/>
          <a:p>
            <a:r>
              <a:rPr lang="zh-CN" altLang="zh-CN" sz="4800" b="1" dirty="0"/>
              <a:t>测试准入标准</a:t>
            </a:r>
            <a:endParaRPr lang="zh-CN" altLang="en-US" sz="4800" b="1" dirty="0"/>
          </a:p>
        </p:txBody>
      </p:sp>
      <p:sp>
        <p:nvSpPr>
          <p:cNvPr id="3" name="内容占位符 2"/>
          <p:cNvSpPr>
            <a:spLocks noGrp="1"/>
          </p:cNvSpPr>
          <p:nvPr>
            <p:ph idx="1"/>
          </p:nvPr>
        </p:nvSpPr>
        <p:spPr>
          <a:xfrm>
            <a:off x="1371600" y="1338348"/>
            <a:ext cx="10820400" cy="5519651"/>
          </a:xfrm>
        </p:spPr>
        <p:txBody>
          <a:bodyPr>
            <a:normAutofit/>
          </a:bodyPr>
          <a:lstStyle/>
          <a:p>
            <a:r>
              <a:rPr lang="zh-CN" altLang="zh-CN" sz="3600" dirty="0"/>
              <a:t>开发编码结束，开发人员在开发环境已经进行了单元测试，即开发人员完成自测。</a:t>
            </a:r>
          </a:p>
          <a:p>
            <a:r>
              <a:rPr lang="zh-CN" altLang="zh-CN" sz="3600" dirty="0"/>
              <a:t>需求上规定的功能都已经实现。如果没有完全实现，开发人员提供测试范围。</a:t>
            </a:r>
          </a:p>
          <a:p>
            <a:r>
              <a:rPr lang="zh-CN" altLang="zh-CN" sz="3600" dirty="0"/>
              <a:t>测试项目通过基本的冒烟测试，界面上的功能均已经实现，符合设计规定的功能。</a:t>
            </a:r>
          </a:p>
          <a:p>
            <a:r>
              <a:rPr lang="zh-CN" altLang="zh-CN" sz="3600" dirty="0"/>
              <a:t>被测试项目的代码符合软件编码规范并已通过评审。</a:t>
            </a:r>
          </a:p>
          <a:p>
            <a:r>
              <a:rPr lang="zh-CN" altLang="zh-CN" sz="3600" dirty="0"/>
              <a:t>开发人员提交了测试申请并提供了相应的文档资料。</a:t>
            </a:r>
          </a:p>
          <a:p>
            <a:endParaRPr lang="zh-CN" altLang="zh-CN" sz="3600" dirty="0"/>
          </a:p>
          <a:p>
            <a:endParaRPr lang="zh-CN" altLang="en-US"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39534"/>
            <a:ext cx="9677400" cy="1047997"/>
          </a:xfrm>
        </p:spPr>
        <p:txBody>
          <a:bodyPr>
            <a:noAutofit/>
          </a:bodyPr>
          <a:lstStyle/>
          <a:p>
            <a:r>
              <a:rPr lang="zh-CN" altLang="zh-CN" sz="4800" b="1" dirty="0"/>
              <a:t>测试准</a:t>
            </a:r>
            <a:r>
              <a:rPr lang="zh-CN" altLang="en-US" sz="4800" b="1" dirty="0"/>
              <a:t>出</a:t>
            </a:r>
            <a:r>
              <a:rPr lang="zh-CN" altLang="zh-CN" sz="4800" b="1" dirty="0"/>
              <a:t>标准</a:t>
            </a:r>
            <a:endParaRPr lang="zh-CN" altLang="en-US" sz="4800" b="1" dirty="0"/>
          </a:p>
        </p:txBody>
      </p:sp>
      <p:sp>
        <p:nvSpPr>
          <p:cNvPr id="3" name="内容占位符 2"/>
          <p:cNvSpPr>
            <a:spLocks noGrp="1"/>
          </p:cNvSpPr>
          <p:nvPr>
            <p:ph idx="1"/>
          </p:nvPr>
        </p:nvSpPr>
        <p:spPr>
          <a:xfrm>
            <a:off x="1295400" y="1100842"/>
            <a:ext cx="9677400" cy="5380117"/>
          </a:xfrm>
        </p:spPr>
        <p:txBody>
          <a:bodyPr>
            <a:normAutofit fontScale="92500" lnSpcReduction="10000"/>
          </a:bodyPr>
          <a:lstStyle/>
          <a:p>
            <a:r>
              <a:rPr lang="zh-CN" altLang="zh-CN" sz="3600" dirty="0"/>
              <a:t>测试项目满足客户需求。</a:t>
            </a:r>
          </a:p>
          <a:p>
            <a:r>
              <a:rPr lang="zh-CN" altLang="zh-CN" sz="3600" dirty="0"/>
              <a:t>所有测试用例都已经通过评审并成功执行。</a:t>
            </a:r>
          </a:p>
          <a:p>
            <a:r>
              <a:rPr lang="zh-CN" altLang="zh-CN" sz="3600" dirty="0"/>
              <a:t>测试覆盖率已经达到要求。</a:t>
            </a:r>
          </a:p>
          <a:p>
            <a:r>
              <a:rPr lang="zh-CN" altLang="zh-CN" sz="3600" dirty="0"/>
              <a:t>所有发现的缺陷都记录在缺陷管理系统。</a:t>
            </a:r>
          </a:p>
          <a:p>
            <a:r>
              <a:rPr lang="zh-CN" altLang="zh-CN" sz="3600" dirty="0"/>
              <a:t>一二级错误修复率达到</a:t>
            </a:r>
            <a:r>
              <a:rPr lang="en-US" altLang="zh-CN" sz="3600" dirty="0"/>
              <a:t>100%</a:t>
            </a:r>
            <a:r>
              <a:rPr lang="zh-CN" altLang="zh-CN" sz="3600" dirty="0"/>
              <a:t>。</a:t>
            </a:r>
          </a:p>
          <a:p>
            <a:r>
              <a:rPr lang="zh-CN" altLang="zh-CN" sz="3600" dirty="0"/>
              <a:t>三四级错误修复率达到了</a:t>
            </a:r>
            <a:r>
              <a:rPr lang="en-US" altLang="zh-CN" sz="3600" dirty="0"/>
              <a:t>95%</a:t>
            </a:r>
            <a:r>
              <a:rPr lang="zh-CN" altLang="zh-CN" sz="3600" dirty="0"/>
              <a:t>。</a:t>
            </a:r>
          </a:p>
          <a:p>
            <a:r>
              <a:rPr lang="zh-CN" altLang="zh-CN" sz="3600" dirty="0"/>
              <a:t>所有遗留问题都已经有解决方案。</a:t>
            </a:r>
          </a:p>
          <a:p>
            <a:r>
              <a:rPr lang="zh-CN" altLang="zh-CN" sz="3600" dirty="0"/>
              <a:t>测试项目的功能、性能、安全性等都满足要求。</a:t>
            </a:r>
          </a:p>
          <a:p>
            <a:r>
              <a:rPr lang="zh-CN" altLang="zh-CN" sz="3600" dirty="0"/>
              <a:t>完成系统测试总结报告。</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336" y="625830"/>
            <a:ext cx="11271663" cy="5774970"/>
          </a:xfrm>
        </p:spPr>
        <p:txBody>
          <a:bodyPr>
            <a:normAutofit/>
          </a:bodyPr>
          <a:lstStyle/>
          <a:p>
            <a:r>
              <a:rPr lang="zh-CN" altLang="zh-CN" sz="3600" dirty="0"/>
              <a:t>测试中需要暂停的情况包括以下几种。</a:t>
            </a:r>
          </a:p>
          <a:p>
            <a:pPr lvl="1"/>
            <a:r>
              <a:rPr lang="zh-CN" altLang="zh-CN" sz="3600" i="0" dirty="0"/>
              <a:t>测试人员进行冒烟测试时发现重大缺陷，导致测试无法正常进行，需要暂停并返回开发。</a:t>
            </a:r>
          </a:p>
          <a:p>
            <a:pPr lvl="1"/>
            <a:r>
              <a:rPr lang="zh-CN" altLang="zh-CN" sz="3600" i="0" dirty="0"/>
              <a:t>测试人员进行冒烟测试时发现</a:t>
            </a:r>
            <a:r>
              <a:rPr lang="en-US" altLang="zh-CN" sz="3600" i="0" dirty="0"/>
              <a:t>bug</a:t>
            </a:r>
            <a:r>
              <a:rPr lang="zh-CN" altLang="zh-CN" sz="3600" i="0" dirty="0"/>
              <a:t>过多可以申请暂停测试，返回开发。</a:t>
            </a:r>
          </a:p>
          <a:p>
            <a:pPr lvl="1"/>
            <a:r>
              <a:rPr lang="zh-CN" altLang="zh-CN" sz="3600" i="0" dirty="0"/>
              <a:t>测试项目需要更新调整而暂停，测试工作也要相应暂停。</a:t>
            </a:r>
          </a:p>
          <a:p>
            <a:pPr lvl="1"/>
            <a:r>
              <a:rPr lang="zh-CN" altLang="zh-CN" sz="3600" i="0" dirty="0"/>
              <a:t>如果测试人员有其他优先级更高的任务时，可以申请暂停测试。</a:t>
            </a:r>
          </a:p>
          <a:p>
            <a:endParaRPr lang="zh-CN" altLang="en-US" sz="3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92827"/>
            <a:ext cx="9601200" cy="571500"/>
          </a:xfrm>
        </p:spPr>
        <p:txBody>
          <a:bodyPr>
            <a:noAutofit/>
          </a:bodyPr>
          <a:lstStyle/>
          <a:p>
            <a:r>
              <a:rPr lang="zh-CN" altLang="en-US" b="1" dirty="0"/>
              <a:t>测试驱动开发</a:t>
            </a:r>
            <a:r>
              <a:rPr lang="en-US" altLang="zh-CN" b="1" dirty="0"/>
              <a:t>TDD</a:t>
            </a:r>
            <a:r>
              <a:rPr lang="zh-CN" altLang="en-US" b="1" dirty="0"/>
              <a:t>的思想</a:t>
            </a:r>
          </a:p>
        </p:txBody>
      </p:sp>
      <p:pic>
        <p:nvPicPr>
          <p:cNvPr id="4" name="Picture 1" descr="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30" y="1743320"/>
            <a:ext cx="7991054" cy="462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55171"/>
            <a:ext cx="9601200" cy="571500"/>
          </a:xfrm>
        </p:spPr>
        <p:txBody>
          <a:bodyPr>
            <a:noAutofit/>
          </a:bodyPr>
          <a:lstStyle/>
          <a:p>
            <a:r>
              <a:rPr lang="zh-CN" altLang="en-US" b="1" dirty="0"/>
              <a:t>测试驱动开发</a:t>
            </a:r>
            <a:r>
              <a:rPr lang="en-US" altLang="zh-CN" b="1" dirty="0"/>
              <a:t>TDD</a:t>
            </a:r>
            <a:r>
              <a:rPr lang="zh-CN" altLang="en-US" b="1" dirty="0"/>
              <a:t>的实践</a:t>
            </a:r>
          </a:p>
        </p:txBody>
      </p:sp>
      <p:pic>
        <p:nvPicPr>
          <p:cNvPr id="4" name="Picture 2"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921" y="1883031"/>
            <a:ext cx="10252024" cy="468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571500"/>
          </a:xfrm>
        </p:spPr>
        <p:txBody>
          <a:bodyPr>
            <a:normAutofit fontScale="90000"/>
          </a:bodyPr>
          <a:lstStyle/>
          <a:p>
            <a:r>
              <a:rPr lang="zh-CN" altLang="zh-CN" b="1" dirty="0"/>
              <a:t>软件及软件质量概念</a:t>
            </a:r>
            <a:endParaRPr lang="zh-CN" altLang="en-US" b="1" dirty="0"/>
          </a:p>
        </p:txBody>
      </p:sp>
      <p:sp>
        <p:nvSpPr>
          <p:cNvPr id="3" name="内容占位符 2"/>
          <p:cNvSpPr>
            <a:spLocks noGrp="1"/>
          </p:cNvSpPr>
          <p:nvPr>
            <p:ph idx="1"/>
          </p:nvPr>
        </p:nvSpPr>
        <p:spPr>
          <a:xfrm>
            <a:off x="1371600" y="1338349"/>
            <a:ext cx="10820400" cy="3162399"/>
          </a:xfrm>
        </p:spPr>
        <p:txBody>
          <a:bodyPr/>
          <a:lstStyle/>
          <a:p>
            <a:r>
              <a:rPr lang="zh-CN" altLang="zh-CN" sz="3200" dirty="0"/>
              <a:t>软件是逻辑产品，而不是物理产品，软件具有和硬件完全不同的特征。</a:t>
            </a:r>
            <a:endParaRPr lang="en-US" altLang="zh-CN" sz="3200" dirty="0"/>
          </a:p>
          <a:p>
            <a:r>
              <a:rPr lang="zh-CN" altLang="zh-CN" sz="3200" dirty="0"/>
              <a:t>软件是开发产生的，而不是用传统方法制造。</a:t>
            </a:r>
            <a:endParaRPr lang="en-US" altLang="zh-CN" sz="3200" dirty="0"/>
          </a:p>
          <a:p>
            <a:r>
              <a:rPr lang="zh-CN" altLang="zh-CN" sz="3200" dirty="0"/>
              <a:t>软件不会像硬件一样有磨损。</a:t>
            </a:r>
            <a:endParaRPr lang="en-US" altLang="zh-CN" sz="3200" dirty="0"/>
          </a:p>
          <a:p>
            <a:r>
              <a:rPr lang="zh-CN" altLang="zh-CN" sz="3200" dirty="0"/>
              <a:t>很多软件不能通过已有构件组装，只能自己定义。</a:t>
            </a:r>
          </a:p>
          <a:p>
            <a:endParaRPr lang="zh-CN" altLang="en-US" dirty="0"/>
          </a:p>
        </p:txBody>
      </p:sp>
      <p:pic>
        <p:nvPicPr>
          <p:cNvPr id="6" name="图片 5"/>
          <p:cNvPicPr/>
          <p:nvPr/>
        </p:nvPicPr>
        <p:blipFill>
          <a:blip r:embed="rId2"/>
          <a:srcRect/>
          <a:stretch>
            <a:fillRect/>
          </a:stretch>
        </p:blipFill>
        <p:spPr>
          <a:xfrm>
            <a:off x="7128163" y="4500748"/>
            <a:ext cx="4808855" cy="223893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b="1" dirty="0"/>
              <a:t>软件测试流程</a:t>
            </a:r>
          </a:p>
        </p:txBody>
      </p:sp>
      <p:grpSp>
        <p:nvGrpSpPr>
          <p:cNvPr id="23" name="组合 22"/>
          <p:cNvGrpSpPr/>
          <p:nvPr/>
        </p:nvGrpSpPr>
        <p:grpSpPr>
          <a:xfrm>
            <a:off x="1531917" y="2196935"/>
            <a:ext cx="10284031" cy="3975265"/>
            <a:chOff x="2493818" y="2376054"/>
            <a:chExt cx="7777163" cy="2514600"/>
          </a:xfrm>
        </p:grpSpPr>
        <p:sp>
          <p:nvSpPr>
            <p:cNvPr id="4" name="TextBox 3"/>
            <p:cNvSpPr txBox="1">
              <a:spLocks noChangeArrowheads="1"/>
            </p:cNvSpPr>
            <p:nvPr/>
          </p:nvSpPr>
          <p:spPr bwMode="auto">
            <a:xfrm>
              <a:off x="24938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dirty="0">
                  <a:ea typeface="宋体" panose="02010600030101010101" pitchFamily="2" charset="-122"/>
                </a:rPr>
                <a:t>成立测试组</a:t>
              </a:r>
            </a:p>
          </p:txBody>
        </p:sp>
        <p:sp>
          <p:nvSpPr>
            <p:cNvPr id="5" name="TextBox 4"/>
            <p:cNvSpPr txBox="1">
              <a:spLocks noChangeArrowheads="1"/>
            </p:cNvSpPr>
            <p:nvPr/>
          </p:nvSpPr>
          <p:spPr bwMode="auto">
            <a:xfrm>
              <a:off x="33066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分析测试需求</a:t>
              </a:r>
            </a:p>
          </p:txBody>
        </p:sp>
        <p:sp>
          <p:nvSpPr>
            <p:cNvPr id="6" name="TextBox 5"/>
            <p:cNvSpPr txBox="1">
              <a:spLocks noChangeArrowheads="1"/>
            </p:cNvSpPr>
            <p:nvPr/>
          </p:nvSpPr>
          <p:spPr bwMode="auto">
            <a:xfrm>
              <a:off x="41194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制定测试计划</a:t>
              </a:r>
            </a:p>
          </p:txBody>
        </p:sp>
        <p:sp>
          <p:nvSpPr>
            <p:cNvPr id="7" name="TextBox 6"/>
            <p:cNvSpPr txBox="1">
              <a:spLocks noChangeArrowheads="1"/>
            </p:cNvSpPr>
            <p:nvPr/>
          </p:nvSpPr>
          <p:spPr bwMode="auto">
            <a:xfrm>
              <a:off x="49322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提取测试需求</a:t>
              </a:r>
            </a:p>
          </p:txBody>
        </p:sp>
        <p:sp>
          <p:nvSpPr>
            <p:cNvPr id="8" name="TextBox 7"/>
            <p:cNvSpPr txBox="1">
              <a:spLocks noChangeArrowheads="1"/>
            </p:cNvSpPr>
            <p:nvPr/>
          </p:nvSpPr>
          <p:spPr bwMode="auto">
            <a:xfrm>
              <a:off x="57450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dirty="0">
                  <a:ea typeface="宋体" panose="02010600030101010101" pitchFamily="2" charset="-122"/>
                </a:rPr>
                <a:t>编写测试用例</a:t>
              </a:r>
            </a:p>
          </p:txBody>
        </p:sp>
        <p:sp>
          <p:nvSpPr>
            <p:cNvPr id="9" name="TextBox 8"/>
            <p:cNvSpPr txBox="1">
              <a:spLocks noChangeArrowheads="1"/>
            </p:cNvSpPr>
            <p:nvPr/>
          </p:nvSpPr>
          <p:spPr bwMode="auto">
            <a:xfrm>
              <a:off x="65578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dirty="0">
                  <a:ea typeface="宋体" panose="02010600030101010101" pitchFamily="2" charset="-122"/>
                </a:rPr>
                <a:t>搭建测试环境</a:t>
              </a:r>
            </a:p>
          </p:txBody>
        </p:sp>
        <p:sp>
          <p:nvSpPr>
            <p:cNvPr id="10" name="TextBox 9"/>
            <p:cNvSpPr txBox="1">
              <a:spLocks noChangeArrowheads="1"/>
            </p:cNvSpPr>
            <p:nvPr/>
          </p:nvSpPr>
          <p:spPr bwMode="auto">
            <a:xfrm>
              <a:off x="73706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执行测试用例</a:t>
              </a:r>
            </a:p>
          </p:txBody>
        </p:sp>
        <p:sp>
          <p:nvSpPr>
            <p:cNvPr id="11" name="TextBox 10"/>
            <p:cNvSpPr txBox="1">
              <a:spLocks noChangeArrowheads="1"/>
            </p:cNvSpPr>
            <p:nvPr/>
          </p:nvSpPr>
          <p:spPr bwMode="auto">
            <a:xfrm>
              <a:off x="81834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跟踪处理缺陷</a:t>
              </a:r>
            </a:p>
          </p:txBody>
        </p:sp>
        <p:sp>
          <p:nvSpPr>
            <p:cNvPr id="12" name="TextBox 11"/>
            <p:cNvSpPr txBox="1">
              <a:spLocks noChangeArrowheads="1"/>
            </p:cNvSpPr>
            <p:nvPr/>
          </p:nvSpPr>
          <p:spPr bwMode="auto">
            <a:xfrm>
              <a:off x="89962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执行性能测试</a:t>
              </a:r>
            </a:p>
          </p:txBody>
        </p:sp>
        <p:sp>
          <p:nvSpPr>
            <p:cNvPr id="13" name="TextBox 12"/>
            <p:cNvSpPr txBox="1">
              <a:spLocks noChangeArrowheads="1"/>
            </p:cNvSpPr>
            <p:nvPr/>
          </p:nvSpPr>
          <p:spPr bwMode="auto">
            <a:xfrm>
              <a:off x="9809018" y="2376054"/>
              <a:ext cx="461963" cy="25146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000">
                  <a:ea typeface="宋体" panose="02010600030101010101" pitchFamily="2" charset="-122"/>
                </a:rPr>
                <a:t>输出测试报告</a:t>
              </a:r>
            </a:p>
          </p:txBody>
        </p:sp>
        <p:cxnSp>
          <p:nvCxnSpPr>
            <p:cNvPr id="14" name="直接箭头连接符 13"/>
            <p:cNvCxnSpPr>
              <a:stCxn id="4" idx="3"/>
              <a:endCxn id="5" idx="1"/>
            </p:cNvCxnSpPr>
            <p:nvPr/>
          </p:nvCxnSpPr>
          <p:spPr>
            <a:xfrm>
              <a:off x="29557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a:off x="37685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7" idx="1"/>
            </p:cNvCxnSpPr>
            <p:nvPr/>
          </p:nvCxnSpPr>
          <p:spPr>
            <a:xfrm>
              <a:off x="45813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3"/>
              <a:endCxn id="8" idx="1"/>
            </p:cNvCxnSpPr>
            <p:nvPr/>
          </p:nvCxnSpPr>
          <p:spPr>
            <a:xfrm>
              <a:off x="53941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9" idx="1"/>
            </p:cNvCxnSpPr>
            <p:nvPr/>
          </p:nvCxnSpPr>
          <p:spPr>
            <a:xfrm>
              <a:off x="62069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0" idx="1"/>
            </p:cNvCxnSpPr>
            <p:nvPr/>
          </p:nvCxnSpPr>
          <p:spPr>
            <a:xfrm>
              <a:off x="70197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11" idx="1"/>
            </p:cNvCxnSpPr>
            <p:nvPr/>
          </p:nvCxnSpPr>
          <p:spPr>
            <a:xfrm>
              <a:off x="78325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3"/>
              <a:endCxn id="12" idx="1"/>
            </p:cNvCxnSpPr>
            <p:nvPr/>
          </p:nvCxnSpPr>
          <p:spPr>
            <a:xfrm>
              <a:off x="86453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3"/>
              <a:endCxn id="13" idx="1"/>
            </p:cNvCxnSpPr>
            <p:nvPr/>
          </p:nvCxnSpPr>
          <p:spPr>
            <a:xfrm>
              <a:off x="9458181" y="3633354"/>
              <a:ext cx="350837"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35379"/>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1371599" y="982089"/>
            <a:ext cx="10705605" cy="5632467"/>
          </a:xfrm>
        </p:spPr>
        <p:txBody>
          <a:bodyPr>
            <a:normAutofit lnSpcReduction="10000"/>
          </a:bodyPr>
          <a:lstStyle/>
          <a:p>
            <a:r>
              <a:rPr lang="zh-CN" altLang="en-US" sz="2800" dirty="0"/>
              <a:t>成立项目组</a:t>
            </a:r>
            <a:endParaRPr lang="en-US" altLang="zh-CN" sz="2800" dirty="0"/>
          </a:p>
          <a:p>
            <a:pPr lvl="1"/>
            <a:r>
              <a:rPr lang="zh-CN" altLang="en-US" sz="2800" i="0" dirty="0"/>
              <a:t>当需测试的项目分配下来后，该项目的负责人向测试部门提出测试申请，通过测试经理的审批后，由测试经理指派测试组长与测试工程师，成立项目测试组，负责该项目的测试工作</a:t>
            </a:r>
            <a:endParaRPr lang="en-US" altLang="zh-CN" sz="2800" i="0" dirty="0"/>
          </a:p>
          <a:p>
            <a:pPr marL="384175" lvl="1">
              <a:spcBef>
                <a:spcPts val="1000"/>
              </a:spcBef>
              <a:buFont typeface="Franklin Gothic Book" panose="020B0503020102020204" pitchFamily="34" charset="0"/>
              <a:buChar char="■"/>
            </a:pPr>
            <a:r>
              <a:rPr lang="zh-CN" altLang="en-US" sz="2800" i="0" dirty="0"/>
              <a:t>测试组的任务</a:t>
            </a:r>
            <a:endParaRPr lang="en-US" altLang="zh-CN" sz="2800" i="0" dirty="0"/>
          </a:p>
          <a:p>
            <a:pPr lvl="1"/>
            <a:r>
              <a:rPr lang="zh-CN" altLang="en-US" sz="2800" i="0" dirty="0"/>
              <a:t>发现软件程序、系统或产品中所有的问题；</a:t>
            </a:r>
          </a:p>
          <a:p>
            <a:pPr lvl="1"/>
            <a:r>
              <a:rPr lang="zh-CN" altLang="en-US" sz="2800" i="0" dirty="0"/>
              <a:t>尽早地发现问题；</a:t>
            </a:r>
          </a:p>
          <a:p>
            <a:pPr lvl="1"/>
            <a:r>
              <a:rPr lang="zh-CN" altLang="en-US" sz="2800" i="0" dirty="0"/>
              <a:t>督促开发人员尽快地解决程序中的缺陷；</a:t>
            </a:r>
          </a:p>
          <a:p>
            <a:pPr lvl="1"/>
            <a:r>
              <a:rPr lang="zh-CN" altLang="en-US" sz="2800" i="0" dirty="0"/>
              <a:t>帮助项目管理人员制定合理的开发计划；</a:t>
            </a:r>
          </a:p>
          <a:p>
            <a:pPr lvl="1"/>
            <a:r>
              <a:rPr lang="zh-CN" altLang="en-US" sz="2800" i="0" dirty="0"/>
              <a:t>并对问题进行分析、分类总结和跟踪</a:t>
            </a:r>
          </a:p>
          <a:p>
            <a:pPr lvl="1"/>
            <a:r>
              <a:rPr lang="zh-CN" altLang="en-US" sz="2800" i="0" dirty="0"/>
              <a:t>帮助改善开发流程、提高产品开发效率；</a:t>
            </a:r>
          </a:p>
          <a:p>
            <a:pPr lvl="1"/>
            <a:r>
              <a:rPr lang="zh-CN" altLang="en-US" sz="2800" i="0" dirty="0"/>
              <a:t>提高程序编写的规范性、易读性、可维护性等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1295400" y="1219596"/>
            <a:ext cx="10820400" cy="5004262"/>
          </a:xfrm>
        </p:spPr>
        <p:txBody>
          <a:bodyPr>
            <a:normAutofit/>
          </a:bodyPr>
          <a:lstStyle/>
          <a:p>
            <a:r>
              <a:rPr lang="zh-CN" altLang="en-US" sz="2800" dirty="0"/>
              <a:t>分析测试需求</a:t>
            </a:r>
            <a:endParaRPr lang="en-US" altLang="zh-CN" sz="2800" dirty="0"/>
          </a:p>
          <a:p>
            <a:pPr lvl="1"/>
            <a:r>
              <a:rPr lang="zh-CN" altLang="en-US" sz="2800" i="0" dirty="0"/>
              <a:t>测试经理任命测试组长，测试组长需提前熟悉被测试对象的需求，从总体上掌握项目的进展情况。通过仔细的阅读项目的相关文档（比如项目的进度计划、测试要求等）后，测试组长需安排下一步工作</a:t>
            </a:r>
            <a:endParaRPr lang="en-US" altLang="zh-CN" sz="2800" i="0" dirty="0"/>
          </a:p>
          <a:p>
            <a:pPr lvl="1"/>
            <a:r>
              <a:rPr lang="zh-CN" altLang="zh-CN" sz="2800" i="0" dirty="0"/>
              <a:t>测试人员在制定测试计划之前需要先对软件需求进行分析，以便对要开发的软件产品有一个清晰的认识，从而明确测试对象及测试工作的范围和测试重点。在分析需求时还可以获取一些测试数据，作为测试计划的基本依据，为后续的测试打好基础。</a:t>
            </a:r>
            <a:endParaRPr lang="en-US" altLang="zh-CN" sz="2800" i="0" dirty="0"/>
          </a:p>
          <a:p>
            <a:pPr lvl="1"/>
            <a:r>
              <a:rPr lang="zh-CN" altLang="en-US" sz="2800" i="0" dirty="0"/>
              <a:t>此外，分析测试需求</a:t>
            </a:r>
            <a:r>
              <a:rPr lang="zh-CN" altLang="zh-CN" sz="2800" i="0" dirty="0"/>
              <a:t>也是对软件需求进行测试</a:t>
            </a:r>
            <a:r>
              <a:rPr lang="zh-CN" altLang="en-US" sz="2800" i="0" dirty="0"/>
              <a:t>，</a:t>
            </a:r>
            <a:r>
              <a:rPr lang="zh-CN" altLang="zh-CN" sz="2800" i="0" dirty="0"/>
              <a:t>以发现软件需求中不合理的地方</a:t>
            </a:r>
            <a:r>
              <a:rPr lang="zh-CN" altLang="en-US" sz="2800" i="0" dirty="0"/>
              <a:t>。</a:t>
            </a:r>
            <a:endParaRPr lang="zh-CN" altLang="zh-CN" sz="2800" i="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65290505"/>
              </p:ext>
            </p:extLst>
          </p:nvPr>
        </p:nvGraphicFramePr>
        <p:xfrm>
          <a:off x="1365663" y="1033153"/>
          <a:ext cx="10311873" cy="5315003"/>
        </p:xfrm>
        <a:graphic>
          <a:graphicData uri="http://schemas.openxmlformats.org/drawingml/2006/table">
            <a:tbl>
              <a:tblPr firstRow="1" firstCol="1" bandRow="1">
                <a:tableStyleId>{5C22544A-7EE6-4342-B048-85BDC9FD1C3A}</a:tableStyleId>
              </a:tblPr>
              <a:tblGrid>
                <a:gridCol w="967667">
                  <a:extLst>
                    <a:ext uri="{9D8B030D-6E8A-4147-A177-3AD203B41FA5}">
                      <a16:colId xmlns:a16="http://schemas.microsoft.com/office/drawing/2014/main" val="20000"/>
                    </a:ext>
                  </a:extLst>
                </a:gridCol>
                <a:gridCol w="5875879">
                  <a:extLst>
                    <a:ext uri="{9D8B030D-6E8A-4147-A177-3AD203B41FA5}">
                      <a16:colId xmlns:a16="http://schemas.microsoft.com/office/drawing/2014/main" val="20001"/>
                    </a:ext>
                  </a:extLst>
                </a:gridCol>
                <a:gridCol w="2647119">
                  <a:extLst>
                    <a:ext uri="{9D8B030D-6E8A-4147-A177-3AD203B41FA5}">
                      <a16:colId xmlns:a16="http://schemas.microsoft.com/office/drawing/2014/main" val="20002"/>
                    </a:ext>
                  </a:extLst>
                </a:gridCol>
                <a:gridCol w="821208">
                  <a:extLst>
                    <a:ext uri="{9D8B030D-6E8A-4147-A177-3AD203B41FA5}">
                      <a16:colId xmlns:a16="http://schemas.microsoft.com/office/drawing/2014/main" val="20003"/>
                    </a:ext>
                  </a:extLst>
                </a:gridCol>
              </a:tblGrid>
              <a:tr h="442917">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p>
                  </a:txBody>
                  <a:tcPr marL="68580" marR="68580"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检查项</a:t>
                      </a: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检查结果</a:t>
                      </a: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说明</a:t>
                      </a:r>
                    </a:p>
                  </a:txBody>
                  <a:tcPr marL="68580" marR="68580" marT="0" marB="0" anchor="ctr"/>
                </a:tc>
                <a:extLst>
                  <a:ext uri="{0D108BD9-81ED-4DB2-BD59-A6C34878D82A}">
                    <a16:rowId xmlns:a16="http://schemas.microsoft.com/office/drawing/2014/main" val="10000"/>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1</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是否覆盖了客户提出的所有需求项</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1"/>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2</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用词是否清晰、语义是否存在歧义</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2"/>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3</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是否清楚地描述了软件需要做什么以及不做什么</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3"/>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4</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是否描述了软件的目标环境，包括软硬件环境</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4"/>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5</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是否对需求项进行了合理的编号</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5"/>
                  </a:ext>
                </a:extLst>
              </a:tr>
              <a:tr h="442917">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6</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需求项是否前后一致、彼此不冲突</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6"/>
                  </a:ext>
                </a:extLst>
              </a:tr>
              <a:tr h="885833">
                <a:tc>
                  <a:txBody>
                    <a:bodyPr/>
                    <a:lstStyle/>
                    <a:p>
                      <a:pPr algn="ctr">
                        <a:spcAft>
                          <a:spcPts val="0"/>
                        </a:spcAft>
                      </a:pPr>
                      <a:r>
                        <a:rPr lang="en-US" sz="2000" kern="100">
                          <a:effectLst/>
                          <a:latin typeface="幼圆" panose="02010509060101010101" pitchFamily="49" charset="-122"/>
                          <a:ea typeface="幼圆" panose="02010509060101010101" pitchFamily="49" charset="-122"/>
                        </a:rPr>
                        <a:t>7</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是否清楚地说明了软件的每个输入、输出格式，以及输入与输出之间的对应关系</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7"/>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8</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是否清晰地描述了软件系统的性能要求</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8"/>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9</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需求的优先级是否合理分配</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09"/>
                  </a:ext>
                </a:extLst>
              </a:tr>
              <a:tr h="442917">
                <a:tc>
                  <a:txBody>
                    <a:bodyPr/>
                    <a:lstStyle/>
                    <a:p>
                      <a:pPr algn="ctr">
                        <a:spcAft>
                          <a:spcPts val="0"/>
                        </a:spcAft>
                      </a:pPr>
                      <a:r>
                        <a:rPr lang="en-US" sz="2000" kern="100">
                          <a:effectLst/>
                          <a:latin typeface="幼圆" panose="02010509060101010101" pitchFamily="49" charset="-122"/>
                          <a:ea typeface="幼圆" panose="02010509060101010101" pitchFamily="49" charset="-122"/>
                        </a:rPr>
                        <a:t>10</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是否描述了各种约束条件</a:t>
                      </a: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636" y="134636"/>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653145" y="706136"/>
            <a:ext cx="11538855" cy="5004262"/>
          </a:xfrm>
        </p:spPr>
        <p:txBody>
          <a:bodyPr>
            <a:noAutofit/>
          </a:bodyPr>
          <a:lstStyle/>
          <a:p>
            <a:pPr marL="384175" lvl="1">
              <a:spcBef>
                <a:spcPts val="1000"/>
              </a:spcBef>
              <a:buFont typeface="Franklin Gothic Book" panose="020B0503020102020204" pitchFamily="34" charset="0"/>
              <a:buChar char="■"/>
            </a:pPr>
            <a:r>
              <a:rPr lang="zh-CN" altLang="en-US" sz="2300" i="0" dirty="0"/>
              <a:t>制定测试计划</a:t>
            </a:r>
            <a:endParaRPr lang="en-US" altLang="zh-CN" sz="2300" i="0" dirty="0"/>
          </a:p>
          <a:p>
            <a:pPr lvl="1"/>
            <a:r>
              <a:rPr lang="zh-CN" altLang="en-US" sz="2300" i="0" dirty="0"/>
              <a:t>测试组长在详细了解项目信息后，根据项目需求、项目进度计划表制定当前项目的测试计划，并以此测试计划来指导测试组开展对应的测试工作。测试计划中需说明每个测试工件输出的时间点、测试资源、测试方法、测试风险规避、测试停测标准等</a:t>
            </a:r>
            <a:endParaRPr lang="en-US" altLang="zh-CN" sz="2300" i="0" dirty="0"/>
          </a:p>
          <a:p>
            <a:pPr lvl="1">
              <a:defRPr/>
            </a:pPr>
            <a:r>
              <a:rPr lang="zh-CN" altLang="zh-CN" sz="2300" i="0" dirty="0"/>
              <a:t>测试计划一般要做好以下工作安排。</a:t>
            </a:r>
          </a:p>
          <a:p>
            <a:pPr lvl="2">
              <a:defRPr/>
            </a:pPr>
            <a:r>
              <a:rPr lang="zh-CN" altLang="zh-CN" sz="2300" dirty="0"/>
              <a:t>确定测试范围：明确哪些对象是需要测试的，哪些对象不是需要测试的。</a:t>
            </a:r>
          </a:p>
          <a:p>
            <a:pPr lvl="2">
              <a:defRPr/>
            </a:pPr>
            <a:r>
              <a:rPr lang="zh-CN" altLang="zh-CN" sz="2300" dirty="0"/>
              <a:t>制定测试策略：测试策略是测试计划中最重要的部分，它将要测试的内容划分出不同的优先级，并确定测试重点。根据测试模块的特点和测试类型（如功能测试、性能测试）选定测试环境和测试方法（如人工测试、自动化测试）。</a:t>
            </a:r>
          </a:p>
          <a:p>
            <a:pPr marL="384175" lvl="1">
              <a:spcBef>
                <a:spcPts val="1000"/>
              </a:spcBef>
              <a:buFont typeface="Franklin Gothic Book" panose="020B0503020102020204" pitchFamily="34" charset="0"/>
              <a:buChar char="■"/>
            </a:pPr>
            <a:r>
              <a:rPr lang="zh-CN" altLang="en-US" sz="2300" i="0" dirty="0"/>
              <a:t>提取测试需求</a:t>
            </a:r>
            <a:endParaRPr lang="en-US" altLang="zh-CN" sz="2300" i="0" dirty="0"/>
          </a:p>
          <a:p>
            <a:pPr lvl="1"/>
            <a:r>
              <a:rPr lang="zh-CN" altLang="en-US" sz="2300" i="0" dirty="0"/>
              <a:t>测试组长制定好测试计划后，项目组进行评审。评审通过后，测试组即可按照此测试计划开展工作。测试组员根据测试组长的任务分配，进行项目用户需求规格说明书的阅读，开展需求测试工作。需求阅读理解完成后，进行测试需求的提取，也就是列出被测对象需测试的点，这项工作可以利用</a:t>
            </a:r>
            <a:r>
              <a:rPr lang="en-US" altLang="zh-CN" sz="2300" i="0" dirty="0" err="1"/>
              <a:t>TestDirector</a:t>
            </a:r>
            <a:r>
              <a:rPr lang="zh-CN" altLang="en-US" sz="2300" i="0" dirty="0"/>
              <a:t>等测试管理工具开展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584" y="229639"/>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979714" y="1053342"/>
            <a:ext cx="10586852" cy="5004262"/>
          </a:xfrm>
        </p:spPr>
        <p:txBody>
          <a:bodyPr>
            <a:noAutofit/>
          </a:bodyPr>
          <a:lstStyle/>
          <a:p>
            <a:r>
              <a:rPr lang="zh-CN" altLang="en-US" sz="2800" dirty="0"/>
              <a:t>编写测试用例</a:t>
            </a:r>
            <a:endParaRPr lang="en-US" altLang="zh-CN" sz="2800" dirty="0"/>
          </a:p>
          <a:p>
            <a:pPr lvl="1"/>
            <a:r>
              <a:rPr lang="zh-CN" altLang="en-US" sz="2800" i="0" dirty="0"/>
              <a:t>测试需求提取完毕，经过测试组的评审通过后，测试组员可以进行测试用例的设计，这些工作都是在测试计划中规定的时间内完成。比如测试计划中规定“</a:t>
            </a:r>
            <a:r>
              <a:rPr lang="en-US" altLang="zh-CN" sz="2800" i="0" dirty="0"/>
              <a:t>2008-12-20</a:t>
            </a:r>
            <a:r>
              <a:rPr lang="zh-CN" altLang="en-US" sz="2800" i="0" dirty="0"/>
              <a:t>至</a:t>
            </a:r>
            <a:r>
              <a:rPr lang="en-US" altLang="zh-CN" sz="2800" i="0" dirty="0"/>
              <a:t>2008-12-30</a:t>
            </a:r>
            <a:r>
              <a:rPr lang="zh-CN" altLang="en-US" sz="2800" i="0" dirty="0"/>
              <a:t>完成系统测试用例设计与评审”，那么必须在这个时间段内完成被测对象的测试用例设计。测试用例的设计一般使用</a:t>
            </a:r>
            <a:r>
              <a:rPr lang="en-US" altLang="zh-CN" sz="2800" i="0" dirty="0"/>
              <a:t>Word</a:t>
            </a:r>
            <a:r>
              <a:rPr lang="zh-CN" altLang="en-US" sz="2800" i="0" dirty="0"/>
              <a:t>、</a:t>
            </a:r>
            <a:r>
              <a:rPr lang="en-US" altLang="zh-CN" sz="2800" i="0" dirty="0"/>
              <a:t>Excel</a:t>
            </a:r>
            <a:r>
              <a:rPr lang="zh-CN" altLang="en-US" sz="2800" i="0" dirty="0"/>
              <a:t>等样式，也可使用专用工具进行管理。</a:t>
            </a:r>
          </a:p>
          <a:p>
            <a:pPr marL="384175" lvl="1">
              <a:spcBef>
                <a:spcPts val="1000"/>
              </a:spcBef>
              <a:buFont typeface="Franklin Gothic Book" panose="020B0503020102020204" pitchFamily="34" charset="0"/>
              <a:buChar char="■"/>
            </a:pPr>
            <a:r>
              <a:rPr lang="zh-CN" altLang="en-US" sz="2800" i="0" dirty="0"/>
              <a:t>搭建测试环境</a:t>
            </a:r>
            <a:endParaRPr lang="en-US" altLang="zh-CN" sz="2800" i="0" dirty="0"/>
          </a:p>
          <a:p>
            <a:pPr lvl="1"/>
            <a:r>
              <a:rPr lang="zh-CN" altLang="en-US" sz="2800" i="0" dirty="0"/>
              <a:t>测试用例设计工作完成后，如果项目开发组告知测试组长可以开展测试的时候，测试组长可从配置管理员处提取测试版本，根据开发组提供的被测对象测试环境搭建单进行测试环境的搭建。测试环境搭建需要测试工程师掌握基本的硬件、软件知识</a:t>
            </a:r>
            <a:endParaRPr lang="en-US" altLang="zh-CN" sz="2800" i="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5969" y="229639"/>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1145969" y="962199"/>
            <a:ext cx="10907486" cy="5749290"/>
          </a:xfrm>
        </p:spPr>
        <p:txBody>
          <a:bodyPr>
            <a:normAutofit lnSpcReduction="10000"/>
          </a:bodyPr>
          <a:lstStyle/>
          <a:p>
            <a:pPr marL="384175" lvl="1">
              <a:spcBef>
                <a:spcPts val="1000"/>
              </a:spcBef>
              <a:buFont typeface="Franklin Gothic Book" panose="020B0503020102020204" pitchFamily="34" charset="0"/>
              <a:buChar char="■"/>
            </a:pPr>
            <a:r>
              <a:rPr lang="zh-CN" altLang="en-US" sz="2800" i="0" dirty="0"/>
              <a:t>执行测试用例</a:t>
            </a:r>
            <a:endParaRPr lang="en-US" altLang="zh-CN" sz="2800" i="0" dirty="0"/>
          </a:p>
          <a:p>
            <a:pPr lvl="1"/>
            <a:r>
              <a:rPr lang="zh-CN" altLang="en-US" sz="2800" i="0" dirty="0"/>
              <a:t>测试环境搭建完成后，测试组员将进行测试用例的执行。根据前期设计并评审通过的测试用例，测试组员进行各个功能模块的测试。在执行测试用例的过程中，如果发现遗漏或者不完善的测试用例，需及时做更新，并用文档记录变更历史。用例执行过程中如果发现</a:t>
            </a:r>
            <a:r>
              <a:rPr lang="en-US" altLang="zh-CN" sz="2800" i="0" dirty="0"/>
              <a:t>bug</a:t>
            </a:r>
            <a:r>
              <a:rPr lang="zh-CN" altLang="en-US" sz="2800" i="0" dirty="0"/>
              <a:t>，则需按照部门或者项目组的</a:t>
            </a:r>
            <a:r>
              <a:rPr lang="en-US" altLang="zh-CN" sz="2800" i="0" dirty="0"/>
              <a:t>bug</a:t>
            </a:r>
            <a:r>
              <a:rPr lang="zh-CN" altLang="en-US" sz="2800" i="0" dirty="0"/>
              <a:t>提交规范，利用一些</a:t>
            </a:r>
            <a:r>
              <a:rPr lang="en-US" altLang="zh-CN" sz="2800" i="0" dirty="0"/>
              <a:t>bug</a:t>
            </a:r>
            <a:r>
              <a:rPr lang="zh-CN" altLang="en-US" sz="2800" i="0" dirty="0"/>
              <a:t>管理工具提交</a:t>
            </a:r>
            <a:r>
              <a:rPr lang="en-US" altLang="zh-CN" sz="2800" i="0" dirty="0"/>
              <a:t>bug</a:t>
            </a:r>
            <a:endParaRPr lang="zh-CN" altLang="en-US" sz="2800" i="0" dirty="0"/>
          </a:p>
          <a:p>
            <a:r>
              <a:rPr lang="zh-CN" altLang="en-US" sz="2800" dirty="0"/>
              <a:t>跟踪处理缺陷</a:t>
            </a:r>
            <a:endParaRPr lang="en-US" altLang="zh-CN" sz="2800" dirty="0"/>
          </a:p>
          <a:p>
            <a:pPr lvl="1"/>
            <a:r>
              <a:rPr lang="zh-CN" altLang="en-US" sz="2800" i="0" dirty="0"/>
              <a:t>大多数公司都有自己的</a:t>
            </a:r>
            <a:r>
              <a:rPr lang="en-US" altLang="zh-CN" sz="2800" i="0" dirty="0"/>
              <a:t>Bug</a:t>
            </a:r>
            <a:r>
              <a:rPr lang="zh-CN" altLang="en-US" sz="2800" i="0" dirty="0"/>
              <a:t>管理流程规范，项目组成员需根据这个流程规范开展日常的</a:t>
            </a:r>
            <a:r>
              <a:rPr lang="en-US" altLang="zh-CN" sz="2800" i="0" dirty="0"/>
              <a:t>Bug</a:t>
            </a:r>
            <a:r>
              <a:rPr lang="zh-CN" altLang="en-US" sz="2800" i="0" dirty="0"/>
              <a:t>处理工作。在缺陷处理阶段，大多要经过四次、甚至更多的迭代过程，多次进行回归测试，直到在规定的时间内达到测试计划中所定义的停测标准为止。</a:t>
            </a:r>
          </a:p>
          <a:p>
            <a:pPr lvl="1"/>
            <a:r>
              <a:rPr lang="zh-CN" altLang="en-US" sz="2800" i="0" dirty="0"/>
              <a:t>在这个阶段，主要使用黑盒测试方法开展工作，以被测对象的需求规格说明为依据，重点关注被测对象的界面与功能表现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t>软件测试流程</a:t>
            </a:r>
          </a:p>
        </p:txBody>
      </p:sp>
      <p:sp>
        <p:nvSpPr>
          <p:cNvPr id="3" name="内容占位符 2"/>
          <p:cNvSpPr>
            <a:spLocks noGrp="1"/>
          </p:cNvSpPr>
          <p:nvPr>
            <p:ph idx="1"/>
          </p:nvPr>
        </p:nvSpPr>
        <p:spPr>
          <a:xfrm>
            <a:off x="1371600" y="890649"/>
            <a:ext cx="10820400" cy="5451962"/>
          </a:xfrm>
        </p:spPr>
        <p:txBody>
          <a:bodyPr>
            <a:noAutofit/>
          </a:bodyPr>
          <a:lstStyle/>
          <a:p>
            <a:r>
              <a:rPr lang="zh-CN" altLang="en-US" sz="2400" dirty="0"/>
              <a:t>执行性能测试</a:t>
            </a:r>
            <a:endParaRPr lang="en-US" altLang="zh-CN" sz="2400" dirty="0"/>
          </a:p>
          <a:p>
            <a:pPr lvl="1"/>
            <a:r>
              <a:rPr lang="zh-CN" altLang="en-US" sz="2400" i="0" dirty="0"/>
              <a:t>与功能测试一样，在测试之前，需要进行测试需求的分析、性能指标提取、用例设计、脚本录制、优化、执行、分析等一系列过程。通过使用一些自动化工具进行性能测试是目前性能测试的主要手段，常用的性能测试工具有</a:t>
            </a:r>
            <a:r>
              <a:rPr lang="en-US" altLang="zh-CN" sz="2400" i="0" dirty="0"/>
              <a:t>WAS</a:t>
            </a:r>
            <a:r>
              <a:rPr lang="zh-CN" altLang="en-US" sz="2400" i="0" dirty="0"/>
              <a:t>、</a:t>
            </a:r>
            <a:r>
              <a:rPr lang="en-US" altLang="zh-CN" sz="2400" i="0" dirty="0" err="1"/>
              <a:t>QALoad</a:t>
            </a:r>
            <a:r>
              <a:rPr lang="zh-CN" altLang="en-US" sz="2400" i="0" dirty="0"/>
              <a:t>、</a:t>
            </a:r>
            <a:r>
              <a:rPr lang="en-US" altLang="zh-CN" sz="2400" i="0" dirty="0" err="1"/>
              <a:t>WebLoad</a:t>
            </a:r>
            <a:r>
              <a:rPr lang="zh-CN" altLang="en-US" sz="2400" i="0" dirty="0"/>
              <a:t>、</a:t>
            </a:r>
            <a:r>
              <a:rPr lang="en-US" altLang="zh-CN" sz="2400" i="0" dirty="0"/>
              <a:t>LoadRunner</a:t>
            </a:r>
            <a:r>
              <a:rPr lang="zh-CN" altLang="en-US" sz="2400" i="0" dirty="0"/>
              <a:t>、</a:t>
            </a:r>
            <a:r>
              <a:rPr lang="en-US" altLang="zh-CN" sz="2400" i="0" dirty="0"/>
              <a:t>Robot</a:t>
            </a:r>
            <a:r>
              <a:rPr lang="zh-CN" altLang="en-US" sz="2400" i="0" dirty="0"/>
              <a:t>等。性能测试阶段主要解决被测对象的性能问题</a:t>
            </a:r>
            <a:endParaRPr lang="en-US" altLang="zh-CN" sz="2400" i="0" dirty="0"/>
          </a:p>
          <a:p>
            <a:r>
              <a:rPr lang="zh-CN" altLang="en-US" sz="2400" dirty="0"/>
              <a:t>输出测试报告</a:t>
            </a:r>
            <a:endParaRPr lang="en-US" altLang="zh-CN" sz="2400" dirty="0"/>
          </a:p>
          <a:p>
            <a:pPr lvl="1"/>
            <a:r>
              <a:rPr lang="zh-CN" altLang="en-US" sz="2400" i="0" dirty="0"/>
              <a:t>功能测试、性能测试都完成后，测试组长需要对被测对象做一个全面的总结，以数据为依据，衡量被测对象的质量状况，并提交测试结果报告给项目组从而帮助项目经理、开发组及其他部门了解被测对象的质量情况，以决定下一步的工作计划。</a:t>
            </a:r>
          </a:p>
          <a:p>
            <a:pPr lvl="1"/>
            <a:r>
              <a:rPr lang="zh-CN" altLang="en-US" sz="2400" i="0" dirty="0"/>
              <a:t>功能测试报告主要包含被测对象的缺陷修复率、</a:t>
            </a:r>
            <a:r>
              <a:rPr lang="en-US" altLang="zh-CN" sz="2400" i="0" dirty="0"/>
              <a:t>Bug</a:t>
            </a:r>
            <a:r>
              <a:rPr lang="zh-CN" altLang="en-US" sz="2400" i="0" dirty="0"/>
              <a:t>状态统计、</a:t>
            </a:r>
            <a:r>
              <a:rPr lang="en-US" altLang="zh-CN" sz="2400" i="0" dirty="0"/>
              <a:t>Bug</a:t>
            </a:r>
            <a:r>
              <a:rPr lang="zh-CN" altLang="en-US" sz="2400" i="0" dirty="0"/>
              <a:t>分布等；性能测试报告主要包含测试指标的达标情况以及测试部的质量评价等。当然，也可以出一份整体的测试报告，包含功能、性能的测试结果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Autofit/>
          </a:bodyPr>
          <a:lstStyle/>
          <a:p>
            <a:r>
              <a:rPr lang="zh-CN" altLang="en-US" b="1" dirty="0"/>
              <a:t>软件测试的分类</a:t>
            </a:r>
          </a:p>
        </p:txBody>
      </p:sp>
      <p:sp>
        <p:nvSpPr>
          <p:cNvPr id="3" name="内容占位符 2"/>
          <p:cNvSpPr>
            <a:spLocks noGrp="1"/>
          </p:cNvSpPr>
          <p:nvPr>
            <p:ph idx="1"/>
          </p:nvPr>
        </p:nvSpPr>
        <p:spPr>
          <a:xfrm>
            <a:off x="1175657" y="973776"/>
            <a:ext cx="10723417" cy="5884223"/>
          </a:xfrm>
        </p:spPr>
        <p:txBody>
          <a:bodyPr>
            <a:normAutofit lnSpcReduction="10000"/>
          </a:bodyPr>
          <a:lstStyle/>
          <a:p>
            <a:r>
              <a:rPr lang="zh-CN" altLang="en-US" sz="2600" dirty="0"/>
              <a:t>按测试技术分类</a:t>
            </a:r>
            <a:endParaRPr lang="en-US" altLang="zh-CN" sz="2600" dirty="0"/>
          </a:p>
          <a:p>
            <a:pPr lvl="1"/>
            <a:r>
              <a:rPr lang="zh-CN" altLang="en-US" sz="2600" i="0" dirty="0"/>
              <a:t>白盒测试技术</a:t>
            </a:r>
            <a:endParaRPr lang="en-US" altLang="zh-CN" sz="2600" i="0" dirty="0"/>
          </a:p>
          <a:p>
            <a:pPr lvl="1"/>
            <a:r>
              <a:rPr lang="zh-CN" altLang="en-US" sz="2600" i="0" dirty="0"/>
              <a:t>黑盒测试技术</a:t>
            </a:r>
            <a:endParaRPr lang="en-US" altLang="zh-CN" sz="2600" i="0" dirty="0"/>
          </a:p>
          <a:p>
            <a:r>
              <a:rPr lang="zh-CN" altLang="en-US" sz="2600" dirty="0"/>
              <a:t>按测试方式分类</a:t>
            </a:r>
            <a:endParaRPr lang="en-US" altLang="zh-CN" sz="2600" dirty="0"/>
          </a:p>
          <a:p>
            <a:pPr lvl="1"/>
            <a:r>
              <a:rPr lang="zh-CN" altLang="en-US" sz="2600" i="0" dirty="0"/>
              <a:t>静态测试：不执行被测试软件，而对需求规格说明书、软件设计文档、源程序等做结构检查、流程图分析等找出软件错误。可以人工或工具实现</a:t>
            </a:r>
            <a:endParaRPr lang="en-US" altLang="zh-CN" sz="2600" i="0" dirty="0"/>
          </a:p>
          <a:p>
            <a:pPr lvl="2"/>
            <a:r>
              <a:rPr lang="zh-CN" altLang="en-US" sz="2200" dirty="0"/>
              <a:t>代码检查</a:t>
            </a:r>
            <a:endParaRPr lang="en-US" altLang="zh-CN" sz="2200" dirty="0"/>
          </a:p>
          <a:p>
            <a:pPr lvl="2"/>
            <a:r>
              <a:rPr lang="zh-CN" altLang="en-US" sz="2200" dirty="0"/>
              <a:t>静态结构分析</a:t>
            </a:r>
            <a:endParaRPr lang="en-US" altLang="zh-CN" sz="2200" dirty="0"/>
          </a:p>
          <a:p>
            <a:pPr lvl="2"/>
            <a:r>
              <a:rPr lang="zh-CN" altLang="en-US" sz="2200" dirty="0"/>
              <a:t>程序复杂度度量</a:t>
            </a:r>
            <a:endParaRPr lang="en-US" altLang="zh-CN" sz="2200" dirty="0"/>
          </a:p>
          <a:p>
            <a:pPr lvl="1"/>
            <a:r>
              <a:rPr lang="zh-CN" altLang="en-US" sz="2600" i="0" dirty="0"/>
              <a:t>动态测试：执行被测程序，通过执行结果分析软件可能出现的错误</a:t>
            </a:r>
            <a:endParaRPr lang="en-US" altLang="zh-CN" sz="2600" i="0" dirty="0"/>
          </a:p>
          <a:p>
            <a:pPr lvl="2"/>
            <a:r>
              <a:rPr lang="zh-CN" altLang="en-US" sz="2200" dirty="0"/>
              <a:t>功能确认与接口测试</a:t>
            </a:r>
            <a:endParaRPr lang="en-US" altLang="zh-CN" sz="2200" dirty="0"/>
          </a:p>
          <a:p>
            <a:pPr lvl="2"/>
            <a:r>
              <a:rPr lang="zh-CN" altLang="en-US" sz="2200" dirty="0"/>
              <a:t>覆盖率分析</a:t>
            </a:r>
            <a:endParaRPr lang="en-US" altLang="zh-CN" sz="2200" dirty="0"/>
          </a:p>
          <a:p>
            <a:pPr lvl="2"/>
            <a:r>
              <a:rPr lang="zh-CN" altLang="en-US" sz="2200" dirty="0"/>
              <a:t>性能分析</a:t>
            </a:r>
            <a:endParaRPr lang="en-US" altLang="zh-CN" sz="2200" dirty="0"/>
          </a:p>
          <a:p>
            <a:pPr lvl="2"/>
            <a:r>
              <a:rPr lang="zh-CN" altLang="en-US" sz="2200" dirty="0"/>
              <a:t>内存分析</a:t>
            </a:r>
            <a:endParaRPr lang="en-US" altLang="zh-CN" sz="2200"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normAutofit fontScale="90000"/>
          </a:bodyPr>
          <a:lstStyle/>
          <a:p>
            <a:r>
              <a:rPr lang="zh-CN" altLang="en-US" b="1" dirty="0"/>
              <a:t>黑盒子和白盒子</a:t>
            </a:r>
          </a:p>
        </p:txBody>
      </p:sp>
      <p:grpSp>
        <p:nvGrpSpPr>
          <p:cNvPr id="11267" name="Group 34"/>
          <p:cNvGrpSpPr/>
          <p:nvPr/>
        </p:nvGrpSpPr>
        <p:grpSpPr bwMode="auto">
          <a:xfrm>
            <a:off x="6959601" y="3068638"/>
            <a:ext cx="3217863" cy="3205162"/>
            <a:chOff x="3216" y="2109"/>
            <a:chExt cx="2027" cy="2019"/>
          </a:xfrm>
        </p:grpSpPr>
        <p:grpSp>
          <p:nvGrpSpPr>
            <p:cNvPr id="11302" name="Group 35"/>
            <p:cNvGrpSpPr/>
            <p:nvPr/>
          </p:nvGrpSpPr>
          <p:grpSpPr bwMode="auto">
            <a:xfrm>
              <a:off x="4218" y="2445"/>
              <a:ext cx="1025" cy="1683"/>
              <a:chOff x="4218" y="2445"/>
              <a:chExt cx="1025" cy="1683"/>
            </a:xfrm>
          </p:grpSpPr>
          <p:sp>
            <p:nvSpPr>
              <p:cNvPr id="11304" name="Oval 36"/>
              <p:cNvSpPr>
                <a:spLocks noChangeArrowheads="1"/>
              </p:cNvSpPr>
              <p:nvPr/>
            </p:nvSpPr>
            <p:spPr bwMode="auto">
              <a:xfrm>
                <a:off x="4666" y="2454"/>
                <a:ext cx="40" cy="72"/>
              </a:xfrm>
              <a:prstGeom prst="ellipse">
                <a:avLst/>
              </a:prstGeom>
              <a:solidFill>
                <a:srgbClr val="FFFFFF"/>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05" name="Oval 37"/>
              <p:cNvSpPr>
                <a:spLocks noChangeArrowheads="1"/>
              </p:cNvSpPr>
              <p:nvPr/>
            </p:nvSpPr>
            <p:spPr bwMode="auto">
              <a:xfrm>
                <a:off x="4658" y="2445"/>
                <a:ext cx="56" cy="9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06" name="Line 38"/>
              <p:cNvSpPr>
                <a:spLocks noChangeShapeType="1"/>
              </p:cNvSpPr>
              <p:nvPr/>
            </p:nvSpPr>
            <p:spPr bwMode="auto">
              <a:xfrm>
                <a:off x="4690" y="2544"/>
                <a:ext cx="1" cy="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08"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09" name="Line 41"/>
              <p:cNvSpPr>
                <a:spLocks noChangeShapeType="1"/>
              </p:cNvSpPr>
              <p:nvPr/>
            </p:nvSpPr>
            <p:spPr bwMode="auto">
              <a:xfrm>
                <a:off x="4690" y="277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42"/>
              <p:cNvSpPr>
                <a:spLocks noChangeShapeType="1"/>
              </p:cNvSpPr>
              <p:nvPr/>
            </p:nvSpPr>
            <p:spPr bwMode="auto">
              <a:xfrm flipH="1">
                <a:off x="4330"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12"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13"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14"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15" name="Line 47"/>
              <p:cNvSpPr>
                <a:spLocks noChangeShapeType="1"/>
              </p:cNvSpPr>
              <p:nvPr/>
            </p:nvSpPr>
            <p:spPr bwMode="auto">
              <a:xfrm>
                <a:off x="4338" y="2895"/>
                <a:ext cx="1" cy="1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6" name="Line 48"/>
              <p:cNvSpPr>
                <a:spLocks noChangeShapeType="1"/>
              </p:cNvSpPr>
              <p:nvPr/>
            </p:nvSpPr>
            <p:spPr bwMode="auto">
              <a:xfrm flipH="1">
                <a:off x="4818"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7" name="Line 49"/>
              <p:cNvSpPr>
                <a:spLocks noChangeShapeType="1"/>
              </p:cNvSpPr>
              <p:nvPr/>
            </p:nvSpPr>
            <p:spPr bwMode="auto">
              <a:xfrm>
                <a:off x="5042" y="2895"/>
                <a:ext cx="1" cy="1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8" name="Line 50"/>
              <p:cNvSpPr>
                <a:spLocks noChangeShapeType="1"/>
              </p:cNvSpPr>
              <p:nvPr/>
            </p:nvSpPr>
            <p:spPr bwMode="auto">
              <a:xfrm>
                <a:off x="4338" y="3165"/>
                <a:ext cx="1" cy="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9" name="Line 51"/>
              <p:cNvSpPr>
                <a:spLocks noChangeShapeType="1"/>
              </p:cNvSpPr>
              <p:nvPr/>
            </p:nvSpPr>
            <p:spPr bwMode="auto">
              <a:xfrm>
                <a:off x="5042" y="3183"/>
                <a:ext cx="1" cy="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0" name="Line 52"/>
              <p:cNvSpPr>
                <a:spLocks noChangeShapeType="1"/>
              </p:cNvSpPr>
              <p:nvPr/>
            </p:nvSpPr>
            <p:spPr bwMode="auto">
              <a:xfrm>
                <a:off x="4338" y="3264"/>
                <a:ext cx="696"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1" name="Line 53"/>
              <p:cNvSpPr>
                <a:spLocks noChangeShapeType="1"/>
              </p:cNvSpPr>
              <p:nvPr/>
            </p:nvSpPr>
            <p:spPr bwMode="auto">
              <a:xfrm>
                <a:off x="4690" y="3264"/>
                <a:ext cx="1" cy="1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2"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23" name="Rectangle 55"/>
              <p:cNvSpPr>
                <a:spLocks noChangeArrowheads="1"/>
              </p:cNvSpPr>
              <p:nvPr/>
            </p:nvSpPr>
            <p:spPr bwMode="auto">
              <a:xfrm>
                <a:off x="4570" y="3399"/>
                <a:ext cx="240"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24" name="Line 56"/>
              <p:cNvSpPr>
                <a:spLocks noChangeShapeType="1"/>
              </p:cNvSpPr>
              <p:nvPr/>
            </p:nvSpPr>
            <p:spPr bwMode="auto">
              <a:xfrm>
                <a:off x="4690" y="3552"/>
                <a:ext cx="1" cy="1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5" name="Line 57"/>
              <p:cNvSpPr>
                <a:spLocks noChangeShapeType="1"/>
              </p:cNvSpPr>
              <p:nvPr/>
            </p:nvSpPr>
            <p:spPr bwMode="auto">
              <a:xfrm>
                <a:off x="4690" y="376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6" name="Line 58"/>
              <p:cNvSpPr>
                <a:spLocks noChangeShapeType="1"/>
              </p:cNvSpPr>
              <p:nvPr/>
            </p:nvSpPr>
            <p:spPr bwMode="auto">
              <a:xfrm>
                <a:off x="4690" y="2580"/>
                <a:ext cx="54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7" name="Line 59"/>
              <p:cNvSpPr>
                <a:spLocks noChangeShapeType="1"/>
              </p:cNvSpPr>
              <p:nvPr/>
            </p:nvSpPr>
            <p:spPr bwMode="auto">
              <a:xfrm>
                <a:off x="4690" y="3804"/>
                <a:ext cx="54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8" name="Line 60"/>
              <p:cNvSpPr>
                <a:spLocks noChangeShapeType="1"/>
              </p:cNvSpPr>
              <p:nvPr/>
            </p:nvSpPr>
            <p:spPr bwMode="auto">
              <a:xfrm>
                <a:off x="5242" y="2580"/>
                <a:ext cx="1" cy="121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9"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30"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331" name="Line 63"/>
              <p:cNvSpPr>
                <a:spLocks noChangeShapeType="1"/>
              </p:cNvSpPr>
              <p:nvPr/>
            </p:nvSpPr>
            <p:spPr bwMode="auto">
              <a:xfrm>
                <a:off x="4690" y="3903"/>
                <a:ext cx="1" cy="22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1303"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1268" name="Text Box 65"/>
          <p:cNvSpPr txBox="1">
            <a:spLocks noChangeArrowheads="1"/>
          </p:cNvSpPr>
          <p:nvPr/>
        </p:nvSpPr>
        <p:spPr bwMode="auto">
          <a:xfrm>
            <a:off x="2424113" y="4724401"/>
            <a:ext cx="33131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accent1"/>
              </a:buClr>
              <a:buSzPct val="75000"/>
            </a:pPr>
            <a:r>
              <a:rPr lang="zh-CN" altLang="en-US" sz="2800" b="1">
                <a:latin typeface="Arial Black" panose="020B0A04020102020204" pitchFamily="34" charset="0"/>
                <a:ea typeface="楷体_GB2312"/>
                <a:cs typeface="楷体_GB2312"/>
              </a:rPr>
              <a:t>功能测试</a:t>
            </a:r>
          </a:p>
          <a:p>
            <a:pPr algn="ctr" eaLnBrk="1" hangingPunct="1">
              <a:spcBef>
                <a:spcPct val="50000"/>
              </a:spcBef>
              <a:buClr>
                <a:schemeClr val="accent1"/>
              </a:buClr>
              <a:buSzPct val="75000"/>
            </a:pPr>
            <a:r>
              <a:rPr lang="zh-CN" altLang="en-US" sz="2800" b="1">
                <a:latin typeface="Arial Black" panose="020B0A04020102020204" pitchFamily="34" charset="0"/>
                <a:ea typeface="楷体_GB2312"/>
                <a:cs typeface="楷体_GB2312"/>
              </a:rPr>
              <a:t>数据驱动测试 </a:t>
            </a:r>
          </a:p>
        </p:txBody>
      </p:sp>
      <p:sp>
        <p:nvSpPr>
          <p:cNvPr id="11269" name="Text Box 66"/>
          <p:cNvSpPr txBox="1">
            <a:spLocks noChangeArrowheads="1"/>
          </p:cNvSpPr>
          <p:nvPr/>
        </p:nvSpPr>
        <p:spPr bwMode="auto">
          <a:xfrm>
            <a:off x="7032626" y="1592263"/>
            <a:ext cx="331311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accent1"/>
              </a:buClr>
              <a:buSzPct val="75000"/>
            </a:pPr>
            <a:r>
              <a:rPr lang="zh-CN" altLang="en-US" sz="2800" b="1">
                <a:latin typeface="Arial Black" panose="020B0A04020102020204" pitchFamily="34" charset="0"/>
                <a:ea typeface="楷体_GB2312"/>
                <a:cs typeface="楷体_GB2312"/>
              </a:rPr>
              <a:t>结构测试</a:t>
            </a:r>
          </a:p>
          <a:p>
            <a:pPr algn="ctr" eaLnBrk="1" hangingPunct="1">
              <a:spcBef>
                <a:spcPct val="50000"/>
              </a:spcBef>
              <a:buClr>
                <a:schemeClr val="accent1"/>
              </a:buClr>
              <a:buSzPct val="75000"/>
            </a:pPr>
            <a:r>
              <a:rPr lang="zh-CN" altLang="en-US" sz="2800" b="1">
                <a:latin typeface="Arial Black" panose="020B0A04020102020204" pitchFamily="34" charset="0"/>
                <a:ea typeface="楷体_GB2312"/>
                <a:cs typeface="楷体_GB2312"/>
              </a:rPr>
              <a:t>逻辑驱动测试</a:t>
            </a:r>
            <a:r>
              <a:rPr lang="zh-CN" altLang="en-US" sz="2800" b="1">
                <a:solidFill>
                  <a:schemeClr val="bg1"/>
                </a:solidFill>
                <a:latin typeface="Arial Black" panose="020B0A04020102020204" pitchFamily="34" charset="0"/>
                <a:ea typeface="楷体_GB2312"/>
                <a:cs typeface="楷体_GB2312"/>
              </a:rPr>
              <a:t> </a:t>
            </a:r>
          </a:p>
        </p:txBody>
      </p:sp>
      <p:grpSp>
        <p:nvGrpSpPr>
          <p:cNvPr id="11270" name="Group 71"/>
          <p:cNvGrpSpPr>
            <a:grpSpLocks noChangeAspect="1"/>
          </p:cNvGrpSpPr>
          <p:nvPr/>
        </p:nvGrpSpPr>
        <p:grpSpPr bwMode="auto">
          <a:xfrm>
            <a:off x="2135188" y="1731964"/>
            <a:ext cx="3960812" cy="2568575"/>
            <a:chOff x="3130" y="513"/>
            <a:chExt cx="4588" cy="3040"/>
          </a:xfrm>
        </p:grpSpPr>
        <p:sp>
          <p:nvSpPr>
            <p:cNvPr id="11272" name="AutoShape 72"/>
            <p:cNvSpPr>
              <a:spLocks noChangeAspect="1" noChangeArrowheads="1"/>
            </p:cNvSpPr>
            <p:nvPr/>
          </p:nvSpPr>
          <p:spPr bwMode="auto">
            <a:xfrm>
              <a:off x="3130" y="513"/>
              <a:ext cx="4588" cy="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1273" name="Group 73"/>
            <p:cNvGrpSpPr/>
            <p:nvPr/>
          </p:nvGrpSpPr>
          <p:grpSpPr bwMode="auto">
            <a:xfrm>
              <a:off x="6574" y="833"/>
              <a:ext cx="1054" cy="893"/>
              <a:chOff x="3808" y="1163"/>
              <a:chExt cx="760" cy="730"/>
            </a:xfrm>
          </p:grpSpPr>
          <p:sp>
            <p:nvSpPr>
              <p:cNvPr id="11297" name="Freeform 74"/>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8" name="Freeform 75"/>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9" name="Freeform 76"/>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300" name="Freeform 77"/>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301" name="Freeform 78"/>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nvGrpSpPr>
            <p:cNvPr id="11274" name="Group 79"/>
            <p:cNvGrpSpPr/>
            <p:nvPr/>
          </p:nvGrpSpPr>
          <p:grpSpPr bwMode="auto">
            <a:xfrm>
              <a:off x="5228" y="2433"/>
              <a:ext cx="658" cy="1081"/>
              <a:chOff x="2876" y="2432"/>
              <a:chExt cx="560" cy="798"/>
            </a:xfrm>
          </p:grpSpPr>
          <p:sp>
            <p:nvSpPr>
              <p:cNvPr id="11294" name="Freeform 80"/>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5" name="Freeform 81"/>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6" name="Freeform 82"/>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nvGrpSpPr>
            <p:cNvPr id="11275" name="Group 83"/>
            <p:cNvGrpSpPr/>
            <p:nvPr/>
          </p:nvGrpSpPr>
          <p:grpSpPr bwMode="auto">
            <a:xfrm>
              <a:off x="4133" y="1027"/>
              <a:ext cx="2514" cy="2046"/>
              <a:chOff x="1994" y="1288"/>
              <a:chExt cx="1929" cy="1468"/>
            </a:xfrm>
          </p:grpSpPr>
          <p:sp>
            <p:nvSpPr>
              <p:cNvPr id="11291" name="Freeform 84"/>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2" name="Freeform 85"/>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3" name="Freeform 86"/>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nvGrpSpPr>
            <p:cNvPr id="11276" name="Group 87"/>
            <p:cNvGrpSpPr/>
            <p:nvPr/>
          </p:nvGrpSpPr>
          <p:grpSpPr bwMode="auto">
            <a:xfrm>
              <a:off x="4946" y="673"/>
              <a:ext cx="845" cy="851"/>
              <a:chOff x="2645" y="920"/>
              <a:chExt cx="649" cy="663"/>
            </a:xfrm>
          </p:grpSpPr>
          <p:sp>
            <p:nvSpPr>
              <p:cNvPr id="11287" name="Freeform 88"/>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8" name="Freeform 89"/>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9" name="Freeform 90"/>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90" name="Freeform 91"/>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nvGrpSpPr>
            <p:cNvPr id="11277" name="Group 92"/>
            <p:cNvGrpSpPr/>
            <p:nvPr/>
          </p:nvGrpSpPr>
          <p:grpSpPr bwMode="auto">
            <a:xfrm>
              <a:off x="3507" y="2113"/>
              <a:ext cx="891" cy="908"/>
              <a:chOff x="1528" y="2059"/>
              <a:chExt cx="760" cy="730"/>
            </a:xfrm>
          </p:grpSpPr>
          <p:sp>
            <p:nvSpPr>
              <p:cNvPr id="11282" name="Freeform 93"/>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3" name="Freeform 94"/>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4" name="Freeform 95"/>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5" name="Freeform 96"/>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1286" name="Freeform 97"/>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333333"/>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sp>
          <p:nvSpPr>
            <p:cNvPr id="11278" name="Rectangle 98"/>
            <p:cNvSpPr>
              <a:spLocks noChangeArrowheads="1"/>
            </p:cNvSpPr>
            <p:nvPr/>
          </p:nvSpPr>
          <p:spPr bwMode="auto">
            <a:xfrm>
              <a:off x="3910" y="885"/>
              <a:ext cx="137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buClr>
                  <a:schemeClr val="accent1"/>
                </a:buClr>
                <a:buSzPct val="75000"/>
              </a:pPr>
              <a:r>
                <a:rPr lang="zh-CN" altLang="en-US" dirty="0">
                  <a:solidFill>
                    <a:srgbClr val="000099"/>
                  </a:solidFill>
                  <a:ea typeface="宋体" panose="02010600030101010101" pitchFamily="2" charset="-122"/>
                  <a:cs typeface="Angsana New" panose="020B0502040204020203" pitchFamily="18" charset="-34"/>
                </a:rPr>
                <a:t>客户需求</a:t>
              </a:r>
              <a:endParaRPr lang="zh-CN" altLang="en-US" dirty="0">
                <a:solidFill>
                  <a:schemeClr val="bg1"/>
                </a:solidFill>
                <a:latin typeface="Arial Black" panose="020B0A04020102020204" pitchFamily="34" charset="0"/>
                <a:ea typeface="楷体_GB2312"/>
                <a:cs typeface="Angsana New" panose="020B0502040204020203" pitchFamily="18" charset="-34"/>
              </a:endParaRPr>
            </a:p>
          </p:txBody>
        </p:sp>
        <p:sp>
          <p:nvSpPr>
            <p:cNvPr id="11279" name="Rectangle 99"/>
            <p:cNvSpPr>
              <a:spLocks noChangeArrowheads="1"/>
            </p:cNvSpPr>
            <p:nvPr/>
          </p:nvSpPr>
          <p:spPr bwMode="auto">
            <a:xfrm>
              <a:off x="5698" y="2753"/>
              <a:ext cx="12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buClr>
                  <a:schemeClr val="accent1"/>
                </a:buClr>
                <a:buSzPct val="75000"/>
              </a:pPr>
              <a:r>
                <a:rPr lang="zh-CN" altLang="en-US" sz="1600" dirty="0">
                  <a:solidFill>
                    <a:srgbClr val="000099"/>
                  </a:solidFill>
                  <a:ea typeface="宋体" panose="02010600030101010101" pitchFamily="2" charset="-122"/>
                  <a:cs typeface="Angsana New" panose="020B0502040204020203" pitchFamily="18" charset="-34"/>
                </a:rPr>
                <a:t>事件驱动</a:t>
              </a:r>
              <a:endParaRPr lang="zh-CN" altLang="en-US" sz="1600" dirty="0">
                <a:solidFill>
                  <a:schemeClr val="bg1"/>
                </a:solidFill>
                <a:latin typeface="Arial Black" panose="020B0A04020102020204" pitchFamily="34" charset="0"/>
                <a:ea typeface="楷体_GB2312"/>
                <a:cs typeface="Angsana New" panose="020B0502040204020203" pitchFamily="18" charset="-34"/>
              </a:endParaRPr>
            </a:p>
          </p:txBody>
        </p:sp>
        <p:sp>
          <p:nvSpPr>
            <p:cNvPr id="11280" name="Rectangle 100"/>
            <p:cNvSpPr>
              <a:spLocks noChangeArrowheads="1"/>
            </p:cNvSpPr>
            <p:nvPr/>
          </p:nvSpPr>
          <p:spPr bwMode="auto">
            <a:xfrm>
              <a:off x="3287" y="2113"/>
              <a:ext cx="76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buClr>
                  <a:schemeClr val="accent1"/>
                </a:buClr>
                <a:buSzPct val="75000"/>
              </a:pPr>
              <a:r>
                <a:rPr lang="zh-CN" altLang="en-US">
                  <a:solidFill>
                    <a:srgbClr val="000099"/>
                  </a:solidFill>
                  <a:ea typeface="宋体" panose="02010600030101010101" pitchFamily="2" charset="-122"/>
                  <a:cs typeface="Angsana New" panose="020B0502040204020203" pitchFamily="18" charset="-34"/>
                </a:rPr>
                <a:t>输入</a:t>
              </a:r>
              <a:endParaRPr lang="zh-CN" altLang="en-US">
                <a:solidFill>
                  <a:schemeClr val="bg1"/>
                </a:solidFill>
                <a:latin typeface="Arial Black" panose="020B0A04020102020204" pitchFamily="34" charset="0"/>
                <a:ea typeface="楷体_GB2312"/>
                <a:cs typeface="Angsana New" panose="020B0502040204020203" pitchFamily="18" charset="-34"/>
              </a:endParaRPr>
            </a:p>
          </p:txBody>
        </p:sp>
        <p:sp>
          <p:nvSpPr>
            <p:cNvPr id="11281" name="Rectangle 101"/>
            <p:cNvSpPr>
              <a:spLocks noChangeArrowheads="1"/>
            </p:cNvSpPr>
            <p:nvPr/>
          </p:nvSpPr>
          <p:spPr bwMode="auto">
            <a:xfrm>
              <a:off x="7012" y="1633"/>
              <a:ext cx="70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buClr>
                  <a:schemeClr val="accent1"/>
                </a:buClr>
                <a:buSzPct val="75000"/>
              </a:pPr>
              <a:r>
                <a:rPr lang="zh-CN" altLang="en-US" sz="1600">
                  <a:solidFill>
                    <a:srgbClr val="000099"/>
                  </a:solidFill>
                  <a:ea typeface="宋体" panose="02010600030101010101" pitchFamily="2" charset="-122"/>
                  <a:cs typeface="Angsana New" panose="020B0502040204020203" pitchFamily="18" charset="-34"/>
                </a:rPr>
                <a:t>输出</a:t>
              </a:r>
              <a:endParaRPr lang="zh-CN" altLang="en-US" sz="1600">
                <a:solidFill>
                  <a:schemeClr val="bg1"/>
                </a:solidFill>
                <a:latin typeface="Arial Black" panose="020B0A04020102020204" pitchFamily="34" charset="0"/>
                <a:ea typeface="楷体_GB2312"/>
                <a:cs typeface="Angsana New" panose="020B0502040204020203" pitchFamily="18" charset="-34"/>
              </a:endParaRPr>
            </a:p>
          </p:txBody>
        </p:sp>
      </p:grpSp>
      <p:sp>
        <p:nvSpPr>
          <p:cNvPr id="11271" name="Line 102"/>
          <p:cNvSpPr>
            <a:spLocks noChangeShapeType="1"/>
          </p:cNvSpPr>
          <p:nvPr/>
        </p:nvSpPr>
        <p:spPr bwMode="auto">
          <a:xfrm>
            <a:off x="6311900" y="1520826"/>
            <a:ext cx="0" cy="5337175"/>
          </a:xfrm>
          <a:prstGeom prst="line">
            <a:avLst/>
          </a:prstGeom>
          <a:noFill/>
          <a:ln w="38100" cmpd="dbl">
            <a:solidFill>
              <a:srgbClr val="91AC4E"/>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71600" y="685800"/>
            <a:ext cx="9601200" cy="571500"/>
          </a:xfrm>
        </p:spPr>
        <p:txBody>
          <a:bodyPr>
            <a:normAutofit fontScale="90000"/>
          </a:bodyPr>
          <a:lstStyle/>
          <a:p>
            <a:r>
              <a:rPr lang="zh-CN" altLang="en-US" b="1" dirty="0"/>
              <a:t>基本概念</a:t>
            </a:r>
          </a:p>
        </p:txBody>
      </p:sp>
      <p:sp>
        <p:nvSpPr>
          <p:cNvPr id="5" name="内容占位符 4"/>
          <p:cNvSpPr>
            <a:spLocks noGrp="1"/>
          </p:cNvSpPr>
          <p:nvPr>
            <p:ph idx="1"/>
          </p:nvPr>
        </p:nvSpPr>
        <p:spPr>
          <a:xfrm>
            <a:off x="1371600" y="1338349"/>
            <a:ext cx="10820400" cy="4349932"/>
          </a:xfrm>
        </p:spPr>
        <p:txBody>
          <a:bodyPr>
            <a:normAutofit/>
          </a:bodyPr>
          <a:lstStyle/>
          <a:p>
            <a:r>
              <a:rPr lang="en-US" altLang="zh-CN" sz="3200" dirty="0"/>
              <a:t>IEEE</a:t>
            </a:r>
            <a:r>
              <a:rPr lang="zh-CN" altLang="zh-CN" sz="3200" dirty="0"/>
              <a:t>关于</a:t>
            </a:r>
            <a:r>
              <a:rPr lang="zh-CN" altLang="zh-CN" sz="3200" b="1" dirty="0"/>
              <a:t>软件质量</a:t>
            </a:r>
            <a:r>
              <a:rPr lang="zh-CN" altLang="zh-CN" sz="3200" dirty="0"/>
              <a:t>的定义：系统、部件或过程满足需求的程度；系统、部件或过程满足顾客或用户需求或期望的程度。该定义强调了产品（或服务）和客户</a:t>
            </a:r>
            <a:r>
              <a:rPr lang="en-US" altLang="zh-CN" sz="3200" dirty="0"/>
              <a:t>/</a:t>
            </a:r>
            <a:r>
              <a:rPr lang="zh-CN" altLang="zh-CN" sz="3200" dirty="0"/>
              <a:t>社会需求的一致性。</a:t>
            </a:r>
            <a:endParaRPr lang="en-US" altLang="zh-CN" sz="3200" dirty="0"/>
          </a:p>
          <a:p>
            <a:r>
              <a:rPr lang="zh-CN" altLang="zh-CN" sz="3200" dirty="0"/>
              <a:t>系统的质量是系统满足其各利益相关者的明确和隐含需求的程度，从而提供价值。这些利益相关者的需求（功能</a:t>
            </a:r>
            <a:r>
              <a:rPr lang="zh-CN" altLang="en-US" sz="3200" dirty="0"/>
              <a:t>、</a:t>
            </a:r>
            <a:r>
              <a:rPr lang="zh-CN" altLang="zh-CN" sz="3200" dirty="0"/>
              <a:t>性能</a:t>
            </a:r>
            <a:r>
              <a:rPr lang="zh-CN" altLang="en-US" sz="3200" dirty="0"/>
              <a:t>、</a:t>
            </a:r>
            <a:r>
              <a:rPr lang="zh-CN" altLang="zh-CN" sz="3200" dirty="0"/>
              <a:t>安全性</a:t>
            </a:r>
            <a:r>
              <a:rPr lang="zh-CN" altLang="en-US" sz="3200" dirty="0"/>
              <a:t>、</a:t>
            </a:r>
            <a:r>
              <a:rPr lang="zh-CN" altLang="zh-CN" sz="3200" dirty="0"/>
              <a:t>可维护性等）正是质量模型中所代表的，将产品质量分为特征和子特征。</a:t>
            </a:r>
            <a:endParaRPr lang="en-US" altLang="zh-CN" sz="3200" dirty="0"/>
          </a:p>
          <a:p>
            <a:endParaRPr lang="zh-CN" altLang="en-US"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98912"/>
            <a:ext cx="9601200" cy="571500"/>
          </a:xfrm>
        </p:spPr>
        <p:txBody>
          <a:bodyPr>
            <a:normAutofit fontScale="90000"/>
          </a:bodyPr>
          <a:lstStyle/>
          <a:p>
            <a:r>
              <a:rPr lang="zh-CN" altLang="en-US" b="1" dirty="0"/>
              <a:t>静态测试和动态测试</a:t>
            </a:r>
          </a:p>
        </p:txBody>
      </p:sp>
      <p:sp>
        <p:nvSpPr>
          <p:cNvPr id="3" name="内容占位符 2"/>
          <p:cNvSpPr>
            <a:spLocks noGrp="1"/>
          </p:cNvSpPr>
          <p:nvPr>
            <p:ph idx="1"/>
          </p:nvPr>
        </p:nvSpPr>
        <p:spPr>
          <a:xfrm>
            <a:off x="1371600" y="997528"/>
            <a:ext cx="10820400" cy="5860472"/>
          </a:xfrm>
        </p:spPr>
        <p:txBody>
          <a:bodyPr>
            <a:normAutofit/>
          </a:bodyPr>
          <a:lstStyle/>
          <a:p>
            <a:r>
              <a:rPr lang="zh-CN" altLang="zh-CN" sz="2800" dirty="0"/>
              <a:t>静态测试（</a:t>
            </a:r>
            <a:r>
              <a:rPr lang="en-US" altLang="zh-CN" sz="2800" dirty="0"/>
              <a:t>Static Testing</a:t>
            </a:r>
            <a:r>
              <a:rPr lang="zh-CN" altLang="zh-CN" sz="2800" dirty="0"/>
              <a:t>）</a:t>
            </a:r>
            <a:r>
              <a:rPr lang="en-US" altLang="zh-CN" sz="2800" dirty="0"/>
              <a:t>: </a:t>
            </a:r>
            <a:r>
              <a:rPr lang="zh-CN" altLang="zh-CN" sz="2800" dirty="0"/>
              <a:t>不运行被测体本身，对需求规格说明书、软件设计说明书、源程序做结构分析、流程图分析、符号执行来找错。</a:t>
            </a:r>
            <a:endParaRPr lang="en-US" altLang="zh-CN" sz="2800" dirty="0"/>
          </a:p>
          <a:p>
            <a:r>
              <a:rPr lang="zh-CN" altLang="zh-CN" sz="2800" dirty="0"/>
              <a:t>静态测试包括：对于程序测试，主要是测试代码是否符合相应的标准和规范；界面测试，主要测试软件的实际界面与需求中的说明是否相符；文档测试，主要测试用户手册和需求说明是否真正符合用户的实际需求。</a:t>
            </a:r>
          </a:p>
          <a:p>
            <a:r>
              <a:rPr lang="zh-CN" altLang="zh-CN" sz="2800" dirty="0"/>
              <a:t>具体到程序的静态测试则不运行被测程序本身，仅通过分析或检查源程序的文法、结构、过程、接口等来检查程序的正确性。</a:t>
            </a:r>
            <a:endParaRPr lang="en-US" altLang="zh-CN" sz="2800" dirty="0"/>
          </a:p>
          <a:p>
            <a:r>
              <a:rPr lang="zh-CN" altLang="zh-CN" sz="2800" dirty="0"/>
              <a:t>静态方法通过程序静态特性的分析，找出欠缺和可疑之处，例如不匹配的参数、不适当的</a:t>
            </a:r>
            <a:r>
              <a:rPr lang="en-US" altLang="zh-CN" sz="2800" dirty="0" err="1"/>
              <a:t>循环嵌套</a:t>
            </a:r>
            <a:r>
              <a:rPr lang="zh-CN" altLang="zh-CN" sz="2800" dirty="0"/>
              <a:t>和分支嵌套、不允许的递归、未使用过的变量、空指针的引用和可疑的计算等。静态测试结果可用于进一步的查错，并为</a:t>
            </a:r>
            <a:r>
              <a:rPr lang="en-US" altLang="zh-CN" sz="2800" dirty="0" err="1"/>
              <a:t>测试用例</a:t>
            </a:r>
            <a:r>
              <a:rPr lang="zh-CN" altLang="zh-CN" sz="2800" dirty="0"/>
              <a:t>选取提供指导。</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1338349"/>
            <a:ext cx="10634353" cy="5228706"/>
          </a:xfrm>
        </p:spPr>
        <p:txBody>
          <a:bodyPr/>
          <a:lstStyle/>
          <a:p>
            <a:r>
              <a:rPr lang="zh-CN" altLang="zh-CN" sz="2800" dirty="0"/>
              <a:t>静态测试的检查项为代码风格和规则审核、程序设计和结构的审核、业务逻辑的审核、走查、审查与技术复审手册。静态测试常用工具有：</a:t>
            </a:r>
            <a:r>
              <a:rPr lang="en-US" altLang="zh-CN" sz="2800" dirty="0" err="1"/>
              <a:t>Klockwork</a:t>
            </a:r>
            <a:r>
              <a:rPr lang="zh-CN" altLang="zh-CN" sz="2800" dirty="0"/>
              <a:t>、</a:t>
            </a:r>
            <a:r>
              <a:rPr lang="en-US" altLang="zh-CN" sz="2800" dirty="0" err="1"/>
              <a:t>Logiscope</a:t>
            </a:r>
            <a:r>
              <a:rPr lang="zh-CN" altLang="zh-CN" sz="2800" dirty="0"/>
              <a:t>、</a:t>
            </a:r>
            <a:r>
              <a:rPr lang="en-US" altLang="zh-CN" sz="2800" dirty="0"/>
              <a:t>PRQA</a:t>
            </a:r>
            <a:r>
              <a:rPr lang="zh-CN" altLang="zh-CN" sz="2800" dirty="0"/>
              <a:t>等。</a:t>
            </a:r>
          </a:p>
          <a:p>
            <a:r>
              <a:rPr lang="zh-CN" altLang="zh-CN" sz="2800" dirty="0"/>
              <a:t>动态测试</a:t>
            </a:r>
            <a:r>
              <a:rPr lang="en-US" altLang="zh-CN" sz="2800" dirty="0"/>
              <a:t>(Dynamic testing): </a:t>
            </a:r>
            <a:r>
              <a:rPr lang="zh-CN" altLang="zh-CN" sz="2800" dirty="0"/>
              <a:t>通过运行被测体，检查运行结果与预期结果的差异，并分析运行效率、正确性和健壮性等性能。这种方法由三部分组成：构造测试用例、执行程序、分析程序的输出结果。</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Autofit/>
          </a:bodyPr>
          <a:lstStyle/>
          <a:p>
            <a:r>
              <a:rPr lang="zh-CN" altLang="en-US" sz="4000" b="1" dirty="0"/>
              <a:t>静态的和动态的</a:t>
            </a:r>
          </a:p>
        </p:txBody>
      </p:sp>
      <p:grpSp>
        <p:nvGrpSpPr>
          <p:cNvPr id="12291" name="Group 88"/>
          <p:cNvGrpSpPr/>
          <p:nvPr/>
        </p:nvGrpSpPr>
        <p:grpSpPr bwMode="auto">
          <a:xfrm>
            <a:off x="2100263" y="1844676"/>
            <a:ext cx="5162550" cy="3141663"/>
            <a:chOff x="363" y="1162"/>
            <a:chExt cx="3252" cy="1979"/>
          </a:xfrm>
        </p:grpSpPr>
        <p:grpSp>
          <p:nvGrpSpPr>
            <p:cNvPr id="12302" name="Group 86"/>
            <p:cNvGrpSpPr/>
            <p:nvPr/>
          </p:nvGrpSpPr>
          <p:grpSpPr bwMode="auto">
            <a:xfrm>
              <a:off x="363" y="1162"/>
              <a:ext cx="3252" cy="1796"/>
              <a:chOff x="363" y="1162"/>
              <a:chExt cx="3252" cy="1796"/>
            </a:xfrm>
          </p:grpSpPr>
          <p:sp>
            <p:nvSpPr>
              <p:cNvPr id="12304" name="Freeform 3"/>
              <p:cNvSpPr/>
              <p:nvPr/>
            </p:nvSpPr>
            <p:spPr bwMode="auto">
              <a:xfrm>
                <a:off x="2225" y="1763"/>
                <a:ext cx="141" cy="270"/>
              </a:xfrm>
              <a:custGeom>
                <a:avLst/>
                <a:gdLst>
                  <a:gd name="T0" fmla="*/ 0 w 175"/>
                  <a:gd name="T1" fmla="*/ 40 h 305"/>
                  <a:gd name="T2" fmla="*/ 0 w 175"/>
                  <a:gd name="T3" fmla="*/ 0 h 305"/>
                  <a:gd name="T4" fmla="*/ 6 w 175"/>
                  <a:gd name="T5" fmla="*/ 12 h 305"/>
                  <a:gd name="T6" fmla="*/ 5 w 175"/>
                  <a:gd name="T7" fmla="*/ 50 h 305"/>
                  <a:gd name="T8" fmla="*/ 0 w 175"/>
                  <a:gd name="T9" fmla="*/ 40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rgbClr val="790015"/>
              </a:solidFill>
              <a:ln w="25400" cap="rnd">
                <a:solidFill>
                  <a:schemeClr val="tx1"/>
                </a:solidFill>
                <a:round/>
              </a:ln>
            </p:spPr>
            <p:txBody>
              <a:bodyPr/>
              <a:lstStyle/>
              <a:p>
                <a:endParaRPr lang="zh-CN" altLang="en-US"/>
              </a:p>
            </p:txBody>
          </p:sp>
          <p:sp>
            <p:nvSpPr>
              <p:cNvPr id="12305" name="Freeform 4"/>
              <p:cNvSpPr/>
              <p:nvPr/>
            </p:nvSpPr>
            <p:spPr bwMode="auto">
              <a:xfrm>
                <a:off x="1023" y="1782"/>
                <a:ext cx="2206" cy="658"/>
              </a:xfrm>
              <a:custGeom>
                <a:avLst/>
                <a:gdLst>
                  <a:gd name="T0" fmla="*/ 0 w 2738"/>
                  <a:gd name="T1" fmla="*/ 0 h 744"/>
                  <a:gd name="T2" fmla="*/ 35 w 2738"/>
                  <a:gd name="T3" fmla="*/ 0 h 744"/>
                  <a:gd name="T4" fmla="*/ 107 w 2738"/>
                  <a:gd name="T5" fmla="*/ 119 h 744"/>
                  <a:gd name="T6" fmla="*/ 41 w 2738"/>
                  <a:gd name="T7" fmla="*/ 119 h 744"/>
                  <a:gd name="T8" fmla="*/ 0 w 2738"/>
                  <a:gd name="T9" fmla="*/ 0 h 744"/>
                  <a:gd name="T10" fmla="*/ 0 60000 65536"/>
                  <a:gd name="T11" fmla="*/ 0 60000 65536"/>
                  <a:gd name="T12" fmla="*/ 0 60000 65536"/>
                  <a:gd name="T13" fmla="*/ 0 60000 65536"/>
                  <a:gd name="T14" fmla="*/ 0 60000 65536"/>
                  <a:gd name="T15" fmla="*/ 0 w 2738"/>
                  <a:gd name="T16" fmla="*/ 0 h 744"/>
                  <a:gd name="T17" fmla="*/ 2738 w 2738"/>
                  <a:gd name="T18" fmla="*/ 744 h 744"/>
                </a:gdLst>
                <a:ahLst/>
                <a:cxnLst>
                  <a:cxn ang="T10">
                    <a:pos x="T0" y="T1"/>
                  </a:cxn>
                  <a:cxn ang="T11">
                    <a:pos x="T2" y="T3"/>
                  </a:cxn>
                  <a:cxn ang="T12">
                    <a:pos x="T4" y="T5"/>
                  </a:cxn>
                  <a:cxn ang="T13">
                    <a:pos x="T6" y="T7"/>
                  </a:cxn>
                  <a:cxn ang="T14">
                    <a:pos x="T8" y="T9"/>
                  </a:cxn>
                </a:cxnLst>
                <a:rect l="T15" t="T16" r="T17" b="T18"/>
                <a:pathLst>
                  <a:path w="2738" h="744">
                    <a:moveTo>
                      <a:pt x="0" y="0"/>
                    </a:moveTo>
                    <a:lnTo>
                      <a:pt x="912" y="0"/>
                    </a:lnTo>
                    <a:lnTo>
                      <a:pt x="2737" y="743"/>
                    </a:lnTo>
                    <a:lnTo>
                      <a:pt x="1039" y="743"/>
                    </a:lnTo>
                    <a:lnTo>
                      <a:pt x="0" y="0"/>
                    </a:lnTo>
                  </a:path>
                </a:pathLst>
              </a:custGeom>
              <a:solidFill>
                <a:srgbClr val="919191"/>
              </a:solidFill>
              <a:ln>
                <a:noFill/>
              </a:ln>
              <a:extLst>
                <a:ext uri="{91240B29-F687-4F45-9708-019B960494DF}">
                  <a14:hiddenLine xmlns:a14="http://schemas.microsoft.com/office/drawing/2010/main" w="25400">
                    <a:solidFill>
                      <a:srgbClr val="000000"/>
                    </a:solidFill>
                    <a:round/>
                  </a14:hiddenLine>
                </a:ext>
              </a:extLst>
            </p:spPr>
            <p:txBody>
              <a:bodyPr/>
              <a:lstStyle/>
              <a:p>
                <a:endParaRPr lang="zh-CN" altLang="en-US"/>
              </a:p>
            </p:txBody>
          </p:sp>
          <p:sp>
            <p:nvSpPr>
              <p:cNvPr id="12306" name="Rectangle 5"/>
              <p:cNvSpPr>
                <a:spLocks noChangeArrowheads="1"/>
              </p:cNvSpPr>
              <p:nvPr/>
            </p:nvSpPr>
            <p:spPr bwMode="auto">
              <a:xfrm>
                <a:off x="1864" y="2436"/>
                <a:ext cx="1361" cy="94"/>
              </a:xfrm>
              <a:prstGeom prst="rect">
                <a:avLst/>
              </a:prstGeom>
              <a:solidFill>
                <a:srgbClr val="712000"/>
              </a:solidFill>
              <a:ln w="12700">
                <a:solidFill>
                  <a:srgbClr val="000000"/>
                </a:solidFill>
                <a:miter lim="800000"/>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07" name="Freeform 6"/>
              <p:cNvSpPr/>
              <p:nvPr/>
            </p:nvSpPr>
            <p:spPr bwMode="auto">
              <a:xfrm>
                <a:off x="1023" y="1782"/>
                <a:ext cx="832" cy="746"/>
              </a:xfrm>
              <a:custGeom>
                <a:avLst/>
                <a:gdLst>
                  <a:gd name="T0" fmla="*/ 40 w 1033"/>
                  <a:gd name="T1" fmla="*/ 114 h 844"/>
                  <a:gd name="T2" fmla="*/ 0 w 1033"/>
                  <a:gd name="T3" fmla="*/ 0 h 844"/>
                  <a:gd name="T4" fmla="*/ 0 w 1033"/>
                  <a:gd name="T5" fmla="*/ 10 h 844"/>
                  <a:gd name="T6" fmla="*/ 40 w 1033"/>
                  <a:gd name="T7" fmla="*/ 133 h 844"/>
                  <a:gd name="T8" fmla="*/ 40 w 1033"/>
                  <a:gd name="T9" fmla="*/ 114 h 844"/>
                  <a:gd name="T10" fmla="*/ 0 60000 65536"/>
                  <a:gd name="T11" fmla="*/ 0 60000 65536"/>
                  <a:gd name="T12" fmla="*/ 0 60000 65536"/>
                  <a:gd name="T13" fmla="*/ 0 60000 65536"/>
                  <a:gd name="T14" fmla="*/ 0 60000 65536"/>
                  <a:gd name="T15" fmla="*/ 0 w 1033"/>
                  <a:gd name="T16" fmla="*/ 0 h 844"/>
                  <a:gd name="T17" fmla="*/ 1033 w 1033"/>
                  <a:gd name="T18" fmla="*/ 844 h 844"/>
                </a:gdLst>
                <a:ahLst/>
                <a:cxnLst>
                  <a:cxn ang="T10">
                    <a:pos x="T0" y="T1"/>
                  </a:cxn>
                  <a:cxn ang="T11">
                    <a:pos x="T2" y="T3"/>
                  </a:cxn>
                  <a:cxn ang="T12">
                    <a:pos x="T4" y="T5"/>
                  </a:cxn>
                  <a:cxn ang="T13">
                    <a:pos x="T6" y="T7"/>
                  </a:cxn>
                  <a:cxn ang="T14">
                    <a:pos x="T8" y="T9"/>
                  </a:cxn>
                </a:cxnLst>
                <a:rect l="T15" t="T16" r="T17" b="T18"/>
                <a:pathLst>
                  <a:path w="1033" h="844">
                    <a:moveTo>
                      <a:pt x="1032" y="731"/>
                    </a:moveTo>
                    <a:lnTo>
                      <a:pt x="0" y="0"/>
                    </a:lnTo>
                    <a:lnTo>
                      <a:pt x="0" y="63"/>
                    </a:lnTo>
                    <a:lnTo>
                      <a:pt x="1032" y="843"/>
                    </a:lnTo>
                    <a:lnTo>
                      <a:pt x="1032" y="731"/>
                    </a:lnTo>
                  </a:path>
                </a:pathLst>
              </a:custGeom>
              <a:solidFill>
                <a:srgbClr val="712000"/>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12308" name="Freeform 7"/>
              <p:cNvSpPr/>
              <p:nvPr/>
            </p:nvSpPr>
            <p:spPr bwMode="auto">
              <a:xfrm>
                <a:off x="1023" y="1782"/>
                <a:ext cx="839" cy="752"/>
              </a:xfrm>
              <a:custGeom>
                <a:avLst/>
                <a:gdLst>
                  <a:gd name="T0" fmla="*/ 41 w 1041"/>
                  <a:gd name="T1" fmla="*/ 116 h 851"/>
                  <a:gd name="T2" fmla="*/ 0 w 1041"/>
                  <a:gd name="T3" fmla="*/ 0 h 851"/>
                  <a:gd name="T4" fmla="*/ 0 w 1041"/>
                  <a:gd name="T5" fmla="*/ 10 h 851"/>
                  <a:gd name="T6" fmla="*/ 41 w 1041"/>
                  <a:gd name="T7" fmla="*/ 133 h 851"/>
                  <a:gd name="T8" fmla="*/ 41 w 1041"/>
                  <a:gd name="T9" fmla="*/ 116 h 851"/>
                  <a:gd name="T10" fmla="*/ 0 w 1041"/>
                  <a:gd name="T11" fmla="*/ 0 h 851"/>
                  <a:gd name="T12" fmla="*/ 0 w 1041"/>
                  <a:gd name="T13" fmla="*/ 10 h 851"/>
                  <a:gd name="T14" fmla="*/ 41 w 1041"/>
                  <a:gd name="T15" fmla="*/ 133 h 851"/>
                  <a:gd name="T16" fmla="*/ 41 w 1041"/>
                  <a:gd name="T17" fmla="*/ 116 h 8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1"/>
                  <a:gd name="T28" fmla="*/ 0 h 851"/>
                  <a:gd name="T29" fmla="*/ 1041 w 1041"/>
                  <a:gd name="T30" fmla="*/ 851 h 8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a:solidFill>
                  <a:srgbClr val="000000"/>
                </a:solidFill>
                <a:round/>
              </a:ln>
            </p:spPr>
            <p:txBody>
              <a:bodyPr/>
              <a:lstStyle/>
              <a:p>
                <a:endParaRPr lang="zh-CN" altLang="en-US"/>
              </a:p>
            </p:txBody>
          </p:sp>
          <p:sp>
            <p:nvSpPr>
              <p:cNvPr id="12309" name="Freeform 8"/>
              <p:cNvSpPr/>
              <p:nvPr/>
            </p:nvSpPr>
            <p:spPr bwMode="auto">
              <a:xfrm>
                <a:off x="1389" y="2428"/>
                <a:ext cx="231" cy="270"/>
              </a:xfrm>
              <a:custGeom>
                <a:avLst/>
                <a:gdLst>
                  <a:gd name="T0" fmla="*/ 0 w 287"/>
                  <a:gd name="T1" fmla="*/ 8 h 306"/>
                  <a:gd name="T2" fmla="*/ 8 w 287"/>
                  <a:gd name="T3" fmla="*/ 0 h 306"/>
                  <a:gd name="T4" fmla="*/ 6 w 287"/>
                  <a:gd name="T5" fmla="*/ 46 h 306"/>
                  <a:gd name="T6" fmla="*/ 11 w 287"/>
                  <a:gd name="T7" fmla="*/ 41 h 306"/>
                  <a:gd name="T8" fmla="*/ 0 60000 65536"/>
                  <a:gd name="T9" fmla="*/ 0 60000 65536"/>
                  <a:gd name="T10" fmla="*/ 0 60000 65536"/>
                  <a:gd name="T11" fmla="*/ 0 60000 65536"/>
                  <a:gd name="T12" fmla="*/ 0 w 287"/>
                  <a:gd name="T13" fmla="*/ 0 h 306"/>
                  <a:gd name="T14" fmla="*/ 287 w 287"/>
                  <a:gd name="T15" fmla="*/ 306 h 306"/>
                </a:gdLst>
                <a:ahLst/>
                <a:cxnLst>
                  <a:cxn ang="T8">
                    <a:pos x="T0" y="T1"/>
                  </a:cxn>
                  <a:cxn ang="T9">
                    <a:pos x="T2" y="T3"/>
                  </a:cxn>
                  <a:cxn ang="T10">
                    <a:pos x="T4" y="T5"/>
                  </a:cxn>
                  <a:cxn ang="T11">
                    <a:pos x="T6" y="T7"/>
                  </a:cxn>
                </a:cxnLst>
                <a:rect l="T12" t="T13" r="T14" b="T15"/>
                <a:pathLst>
                  <a:path w="287" h="306">
                    <a:moveTo>
                      <a:pt x="0" y="50"/>
                    </a:moveTo>
                    <a:lnTo>
                      <a:pt x="215" y="0"/>
                    </a:lnTo>
                    <a:lnTo>
                      <a:pt x="175" y="305"/>
                    </a:lnTo>
                    <a:lnTo>
                      <a:pt x="286"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0" name="Freeform 9"/>
              <p:cNvSpPr/>
              <p:nvPr/>
            </p:nvSpPr>
            <p:spPr bwMode="auto">
              <a:xfrm>
                <a:off x="1472" y="2497"/>
                <a:ext cx="231" cy="269"/>
              </a:xfrm>
              <a:custGeom>
                <a:avLst/>
                <a:gdLst>
                  <a:gd name="T0" fmla="*/ 0 w 287"/>
                  <a:gd name="T1" fmla="*/ 8 h 305"/>
                  <a:gd name="T2" fmla="*/ 8 w 287"/>
                  <a:gd name="T3" fmla="*/ 0 h 305"/>
                  <a:gd name="T4" fmla="*/ 6 w 287"/>
                  <a:gd name="T5" fmla="*/ 46 h 305"/>
                  <a:gd name="T6" fmla="*/ 11 w 287"/>
                  <a:gd name="T7" fmla="*/ 41 h 305"/>
                  <a:gd name="T8" fmla="*/ 0 60000 65536"/>
                  <a:gd name="T9" fmla="*/ 0 60000 65536"/>
                  <a:gd name="T10" fmla="*/ 0 60000 65536"/>
                  <a:gd name="T11" fmla="*/ 0 60000 65536"/>
                  <a:gd name="T12" fmla="*/ 0 w 287"/>
                  <a:gd name="T13" fmla="*/ 0 h 305"/>
                  <a:gd name="T14" fmla="*/ 287 w 287"/>
                  <a:gd name="T15" fmla="*/ 305 h 305"/>
                </a:gdLst>
                <a:ahLst/>
                <a:cxnLst>
                  <a:cxn ang="T8">
                    <a:pos x="T0" y="T1"/>
                  </a:cxn>
                  <a:cxn ang="T9">
                    <a:pos x="T2" y="T3"/>
                  </a:cxn>
                  <a:cxn ang="T10">
                    <a:pos x="T4" y="T5"/>
                  </a:cxn>
                  <a:cxn ang="T11">
                    <a:pos x="T6" y="T7"/>
                  </a:cxn>
                </a:cxnLst>
                <a:rect l="T12" t="T13" r="T14" b="T15"/>
                <a:pathLst>
                  <a:path w="287" h="305">
                    <a:moveTo>
                      <a:pt x="0" y="49"/>
                    </a:moveTo>
                    <a:lnTo>
                      <a:pt x="215" y="0"/>
                    </a:lnTo>
                    <a:lnTo>
                      <a:pt x="183" y="304"/>
                    </a:lnTo>
                    <a:lnTo>
                      <a:pt x="286"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1" name="Freeform 10"/>
              <p:cNvSpPr/>
              <p:nvPr/>
            </p:nvSpPr>
            <p:spPr bwMode="auto">
              <a:xfrm>
                <a:off x="1325" y="1995"/>
                <a:ext cx="212" cy="565"/>
              </a:xfrm>
              <a:custGeom>
                <a:avLst/>
                <a:gdLst>
                  <a:gd name="T0" fmla="*/ 2 w 263"/>
                  <a:gd name="T1" fmla="*/ 83 h 638"/>
                  <a:gd name="T2" fmla="*/ 0 w 263"/>
                  <a:gd name="T3" fmla="*/ 0 h 638"/>
                  <a:gd name="T4" fmla="*/ 10 w 263"/>
                  <a:gd name="T5" fmla="*/ 21 h 638"/>
                  <a:gd name="T6" fmla="*/ 8 w 263"/>
                  <a:gd name="T7" fmla="*/ 103 h 638"/>
                  <a:gd name="T8" fmla="*/ 2 w 263"/>
                  <a:gd name="T9" fmla="*/ 83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solidFill>
                <a:schemeClr val="accent1"/>
              </a:solidFill>
              <a:ln w="25400" cap="rnd">
                <a:solidFill>
                  <a:schemeClr val="tx1"/>
                </a:solidFill>
                <a:round/>
              </a:ln>
            </p:spPr>
            <p:txBody>
              <a:bodyPr/>
              <a:lstStyle/>
              <a:p>
                <a:endParaRPr lang="zh-CN" altLang="en-US"/>
              </a:p>
            </p:txBody>
          </p:sp>
          <p:sp>
            <p:nvSpPr>
              <p:cNvPr id="12312" name="Oval 11"/>
              <p:cNvSpPr>
                <a:spLocks noChangeArrowheads="1"/>
              </p:cNvSpPr>
              <p:nvPr/>
            </p:nvSpPr>
            <p:spPr bwMode="auto">
              <a:xfrm>
                <a:off x="1402" y="1802"/>
                <a:ext cx="82" cy="249"/>
              </a:xfrm>
              <a:prstGeom prst="ellipse">
                <a:avLst/>
              </a:prstGeom>
              <a:solidFill>
                <a:schemeClr val="accent1"/>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13" name="Freeform 12"/>
              <p:cNvSpPr/>
              <p:nvPr/>
            </p:nvSpPr>
            <p:spPr bwMode="auto">
              <a:xfrm>
                <a:off x="1530" y="2114"/>
                <a:ext cx="288" cy="246"/>
              </a:xfrm>
              <a:custGeom>
                <a:avLst/>
                <a:gdLst>
                  <a:gd name="T0" fmla="*/ 0 w 358"/>
                  <a:gd name="T1" fmla="*/ 0 h 278"/>
                  <a:gd name="T2" fmla="*/ 3 w 358"/>
                  <a:gd name="T3" fmla="*/ 36 h 278"/>
                  <a:gd name="T4" fmla="*/ 14 w 358"/>
                  <a:gd name="T5" fmla="*/ 44 h 278"/>
                  <a:gd name="T6" fmla="*/ 0 60000 65536"/>
                  <a:gd name="T7" fmla="*/ 0 60000 65536"/>
                  <a:gd name="T8" fmla="*/ 0 60000 65536"/>
                  <a:gd name="T9" fmla="*/ 0 w 358"/>
                  <a:gd name="T10" fmla="*/ 0 h 278"/>
                  <a:gd name="T11" fmla="*/ 358 w 358"/>
                  <a:gd name="T12" fmla="*/ 278 h 278"/>
                </a:gdLst>
                <a:ahLst/>
                <a:cxnLst>
                  <a:cxn ang="T6">
                    <a:pos x="T0" y="T1"/>
                  </a:cxn>
                  <a:cxn ang="T7">
                    <a:pos x="T2" y="T3"/>
                  </a:cxn>
                  <a:cxn ang="T8">
                    <a:pos x="T4" y="T5"/>
                  </a:cxn>
                </a:cxnLst>
                <a:rect l="T9" t="T10" r="T11" b="T12"/>
                <a:pathLst>
                  <a:path w="358" h="278">
                    <a:moveTo>
                      <a:pt x="0" y="0"/>
                    </a:moveTo>
                    <a:lnTo>
                      <a:pt x="95" y="227"/>
                    </a:lnTo>
                    <a:lnTo>
                      <a:pt x="357" y="277"/>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13"/>
              <p:cNvSpPr/>
              <p:nvPr/>
            </p:nvSpPr>
            <p:spPr bwMode="auto">
              <a:xfrm>
                <a:off x="2719" y="2590"/>
                <a:ext cx="230" cy="263"/>
              </a:xfrm>
              <a:custGeom>
                <a:avLst/>
                <a:gdLst>
                  <a:gd name="T0" fmla="*/ 11 w 286"/>
                  <a:gd name="T1" fmla="*/ 7 h 298"/>
                  <a:gd name="T2" fmla="*/ 2 w 286"/>
                  <a:gd name="T3" fmla="*/ 0 h 298"/>
                  <a:gd name="T4" fmla="*/ 4 w 286"/>
                  <a:gd name="T5" fmla="*/ 45 h 298"/>
                  <a:gd name="T6" fmla="*/ 0 w 286"/>
                  <a:gd name="T7" fmla="*/ 41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Freeform 14"/>
              <p:cNvSpPr/>
              <p:nvPr/>
            </p:nvSpPr>
            <p:spPr bwMode="auto">
              <a:xfrm>
                <a:off x="2712" y="2584"/>
                <a:ext cx="231" cy="264"/>
              </a:xfrm>
              <a:custGeom>
                <a:avLst/>
                <a:gdLst>
                  <a:gd name="T0" fmla="*/ 12 w 286"/>
                  <a:gd name="T1" fmla="*/ 7 h 298"/>
                  <a:gd name="T2" fmla="*/ 2 w 286"/>
                  <a:gd name="T3" fmla="*/ 0 h 298"/>
                  <a:gd name="T4" fmla="*/ 4 w 286"/>
                  <a:gd name="T5" fmla="*/ 49 h 298"/>
                  <a:gd name="T6" fmla="*/ 0 w 286"/>
                  <a:gd name="T7" fmla="*/ 44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6" name="Freeform 15"/>
              <p:cNvSpPr/>
              <p:nvPr/>
            </p:nvSpPr>
            <p:spPr bwMode="auto">
              <a:xfrm>
                <a:off x="2636" y="2659"/>
                <a:ext cx="230" cy="270"/>
              </a:xfrm>
              <a:custGeom>
                <a:avLst/>
                <a:gdLst>
                  <a:gd name="T0" fmla="*/ 11 w 286"/>
                  <a:gd name="T1" fmla="*/ 8 h 306"/>
                  <a:gd name="T2" fmla="*/ 2 w 286"/>
                  <a:gd name="T3" fmla="*/ 0 h 306"/>
                  <a:gd name="T4" fmla="*/ 4 w 286"/>
                  <a:gd name="T5" fmla="*/ 46 h 306"/>
                  <a:gd name="T6" fmla="*/ 0 w 286"/>
                  <a:gd name="T7" fmla="*/ 41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7" name="Freeform 16"/>
              <p:cNvSpPr/>
              <p:nvPr/>
            </p:nvSpPr>
            <p:spPr bwMode="auto">
              <a:xfrm>
                <a:off x="2629" y="2652"/>
                <a:ext cx="231" cy="271"/>
              </a:xfrm>
              <a:custGeom>
                <a:avLst/>
                <a:gdLst>
                  <a:gd name="T0" fmla="*/ 12 w 286"/>
                  <a:gd name="T1" fmla="*/ 9 h 306"/>
                  <a:gd name="T2" fmla="*/ 2 w 286"/>
                  <a:gd name="T3" fmla="*/ 0 h 306"/>
                  <a:gd name="T4" fmla="*/ 4 w 286"/>
                  <a:gd name="T5" fmla="*/ 50 h 306"/>
                  <a:gd name="T6" fmla="*/ 0 w 286"/>
                  <a:gd name="T7" fmla="*/ 44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8" name="Freeform 17"/>
              <p:cNvSpPr/>
              <p:nvPr/>
            </p:nvSpPr>
            <p:spPr bwMode="auto">
              <a:xfrm>
                <a:off x="2808" y="2152"/>
                <a:ext cx="211" cy="564"/>
              </a:xfrm>
              <a:custGeom>
                <a:avLst/>
                <a:gdLst>
                  <a:gd name="T0" fmla="*/ 7 w 262"/>
                  <a:gd name="T1" fmla="*/ 81 h 638"/>
                  <a:gd name="T2" fmla="*/ 10 w 262"/>
                  <a:gd name="T3" fmla="*/ 0 h 638"/>
                  <a:gd name="T4" fmla="*/ 0 w 262"/>
                  <a:gd name="T5" fmla="*/ 20 h 638"/>
                  <a:gd name="T6" fmla="*/ 2 w 262"/>
                  <a:gd name="T7" fmla="*/ 100 h 638"/>
                  <a:gd name="T8" fmla="*/ 7 w 262"/>
                  <a:gd name="T9" fmla="*/ 81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190" y="524"/>
                    </a:moveTo>
                    <a:lnTo>
                      <a:pt x="261" y="0"/>
                    </a:lnTo>
                    <a:lnTo>
                      <a:pt x="0" y="127"/>
                    </a:lnTo>
                    <a:lnTo>
                      <a:pt x="47" y="637"/>
                    </a:lnTo>
                    <a:lnTo>
                      <a:pt x="190" y="524"/>
                    </a:lnTo>
                  </a:path>
                </a:pathLst>
              </a:custGeom>
              <a:solidFill>
                <a:schemeClr val="accent2"/>
              </a:solidFill>
              <a:ln w="25400" cap="rnd">
                <a:solidFill>
                  <a:schemeClr val="tx1"/>
                </a:solidFill>
                <a:round/>
              </a:ln>
            </p:spPr>
            <p:txBody>
              <a:bodyPr/>
              <a:lstStyle/>
              <a:p>
                <a:endParaRPr lang="zh-CN" altLang="en-US"/>
              </a:p>
            </p:txBody>
          </p:sp>
          <p:sp>
            <p:nvSpPr>
              <p:cNvPr id="12319" name="Freeform 18"/>
              <p:cNvSpPr/>
              <p:nvPr/>
            </p:nvSpPr>
            <p:spPr bwMode="auto">
              <a:xfrm>
                <a:off x="2802" y="2145"/>
                <a:ext cx="212" cy="565"/>
              </a:xfrm>
              <a:custGeom>
                <a:avLst/>
                <a:gdLst>
                  <a:gd name="T0" fmla="*/ 8 w 263"/>
                  <a:gd name="T1" fmla="*/ 83 h 638"/>
                  <a:gd name="T2" fmla="*/ 10 w 263"/>
                  <a:gd name="T3" fmla="*/ 0 h 638"/>
                  <a:gd name="T4" fmla="*/ 0 w 263"/>
                  <a:gd name="T5" fmla="*/ 21 h 638"/>
                  <a:gd name="T6" fmla="*/ 2 w 263"/>
                  <a:gd name="T7" fmla="*/ 103 h 638"/>
                  <a:gd name="T8" fmla="*/ 8 w 263"/>
                  <a:gd name="T9" fmla="*/ 83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191" y="524"/>
                    </a:moveTo>
                    <a:lnTo>
                      <a:pt x="262" y="0"/>
                    </a:lnTo>
                    <a:lnTo>
                      <a:pt x="0" y="127"/>
                    </a:lnTo>
                    <a:lnTo>
                      <a:pt x="48" y="637"/>
                    </a:lnTo>
                    <a:lnTo>
                      <a:pt x="191" y="52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0" name="Oval 19"/>
              <p:cNvSpPr>
                <a:spLocks noChangeArrowheads="1"/>
              </p:cNvSpPr>
              <p:nvPr/>
            </p:nvSpPr>
            <p:spPr bwMode="auto">
              <a:xfrm>
                <a:off x="2840" y="1933"/>
                <a:ext cx="83" cy="250"/>
              </a:xfrm>
              <a:prstGeom prst="ellipse">
                <a:avLst/>
              </a:prstGeom>
              <a:solidFill>
                <a:schemeClr val="accent2"/>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21" name="Oval 20"/>
              <p:cNvSpPr>
                <a:spLocks noChangeArrowheads="1"/>
              </p:cNvSpPr>
              <p:nvPr/>
            </p:nvSpPr>
            <p:spPr bwMode="auto">
              <a:xfrm>
                <a:off x="2833" y="1927"/>
                <a:ext cx="96" cy="262"/>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22" name="Freeform 21"/>
              <p:cNvSpPr/>
              <p:nvPr/>
            </p:nvSpPr>
            <p:spPr bwMode="auto">
              <a:xfrm>
                <a:off x="2521" y="2277"/>
                <a:ext cx="288" cy="239"/>
              </a:xfrm>
              <a:custGeom>
                <a:avLst/>
                <a:gdLst>
                  <a:gd name="T0" fmla="*/ 14 w 358"/>
                  <a:gd name="T1" fmla="*/ 0 h 271"/>
                  <a:gd name="T2" fmla="*/ 10 w 358"/>
                  <a:gd name="T3" fmla="*/ 34 h 271"/>
                  <a:gd name="T4" fmla="*/ 0 w 358"/>
                  <a:gd name="T5" fmla="*/ 41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357" y="0"/>
                    </a:moveTo>
                    <a:lnTo>
                      <a:pt x="262" y="227"/>
                    </a:lnTo>
                    <a:lnTo>
                      <a:pt x="0"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3" name="Freeform 22"/>
              <p:cNvSpPr/>
              <p:nvPr/>
            </p:nvSpPr>
            <p:spPr bwMode="auto">
              <a:xfrm>
                <a:off x="2514" y="2270"/>
                <a:ext cx="289" cy="239"/>
              </a:xfrm>
              <a:custGeom>
                <a:avLst/>
                <a:gdLst>
                  <a:gd name="T0" fmla="*/ 15 w 358"/>
                  <a:gd name="T1" fmla="*/ 0 h 270"/>
                  <a:gd name="T2" fmla="*/ 10 w 358"/>
                  <a:gd name="T3" fmla="*/ 36 h 270"/>
                  <a:gd name="T4" fmla="*/ 0 w 358"/>
                  <a:gd name="T5" fmla="*/ 44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357" y="0"/>
                    </a:moveTo>
                    <a:lnTo>
                      <a:pt x="262" y="227"/>
                    </a:lnTo>
                    <a:lnTo>
                      <a:pt x="0"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4" name="Freeform 23"/>
              <p:cNvSpPr/>
              <p:nvPr/>
            </p:nvSpPr>
            <p:spPr bwMode="auto">
              <a:xfrm>
                <a:off x="1368" y="1569"/>
                <a:ext cx="129" cy="257"/>
              </a:xfrm>
              <a:custGeom>
                <a:avLst/>
                <a:gdLst>
                  <a:gd name="T0" fmla="*/ 2 w 159"/>
                  <a:gd name="T1" fmla="*/ 0 h 291"/>
                  <a:gd name="T2" fmla="*/ 0 w 159"/>
                  <a:gd name="T3" fmla="*/ 20 h 291"/>
                  <a:gd name="T4" fmla="*/ 6 w 159"/>
                  <a:gd name="T5" fmla="*/ 44 h 291"/>
                  <a:gd name="T6" fmla="*/ 0 60000 65536"/>
                  <a:gd name="T7" fmla="*/ 0 60000 65536"/>
                  <a:gd name="T8" fmla="*/ 0 60000 65536"/>
                  <a:gd name="T9" fmla="*/ 0 w 159"/>
                  <a:gd name="T10" fmla="*/ 0 h 291"/>
                  <a:gd name="T11" fmla="*/ 159 w 159"/>
                  <a:gd name="T12" fmla="*/ 291 h 291"/>
                </a:gdLst>
                <a:ahLst/>
                <a:cxnLst>
                  <a:cxn ang="T6">
                    <a:pos x="T0" y="T1"/>
                  </a:cxn>
                  <a:cxn ang="T7">
                    <a:pos x="T2" y="T3"/>
                  </a:cxn>
                  <a:cxn ang="T8">
                    <a:pos x="T4" y="T5"/>
                  </a:cxn>
                </a:cxnLst>
                <a:rect l="T9" t="T10" r="T11" b="T12"/>
                <a:pathLst>
                  <a:path w="159" h="291">
                    <a:moveTo>
                      <a:pt x="16" y="0"/>
                    </a:moveTo>
                    <a:lnTo>
                      <a:pt x="0" y="127"/>
                    </a:lnTo>
                    <a:lnTo>
                      <a:pt x="158" y="29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5" name="Freeform 24"/>
              <p:cNvSpPr/>
              <p:nvPr/>
            </p:nvSpPr>
            <p:spPr bwMode="auto">
              <a:xfrm>
                <a:off x="1362" y="1563"/>
                <a:ext cx="129" cy="257"/>
              </a:xfrm>
              <a:custGeom>
                <a:avLst/>
                <a:gdLst>
                  <a:gd name="T0" fmla="*/ 2 w 160"/>
                  <a:gd name="T1" fmla="*/ 0 h 291"/>
                  <a:gd name="T2" fmla="*/ 0 w 160"/>
                  <a:gd name="T3" fmla="*/ 20 h 291"/>
                  <a:gd name="T4" fmla="*/ 6 w 160"/>
                  <a:gd name="T5" fmla="*/ 44 h 291"/>
                  <a:gd name="T6" fmla="*/ 0 60000 65536"/>
                  <a:gd name="T7" fmla="*/ 0 60000 65536"/>
                  <a:gd name="T8" fmla="*/ 0 60000 65536"/>
                  <a:gd name="T9" fmla="*/ 0 w 160"/>
                  <a:gd name="T10" fmla="*/ 0 h 291"/>
                  <a:gd name="T11" fmla="*/ 160 w 160"/>
                  <a:gd name="T12" fmla="*/ 291 h 291"/>
                </a:gdLst>
                <a:ahLst/>
                <a:cxnLst>
                  <a:cxn ang="T6">
                    <a:pos x="T0" y="T1"/>
                  </a:cxn>
                  <a:cxn ang="T7">
                    <a:pos x="T2" y="T3"/>
                  </a:cxn>
                  <a:cxn ang="T8">
                    <a:pos x="T4" y="T5"/>
                  </a:cxn>
                </a:cxnLst>
                <a:rect l="T9" t="T10" r="T11" b="T12"/>
                <a:pathLst>
                  <a:path w="160" h="291">
                    <a:moveTo>
                      <a:pt x="16" y="0"/>
                    </a:moveTo>
                    <a:lnTo>
                      <a:pt x="0" y="127"/>
                    </a:lnTo>
                    <a:lnTo>
                      <a:pt x="159" y="29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6" name="Freeform 25"/>
              <p:cNvSpPr/>
              <p:nvPr/>
            </p:nvSpPr>
            <p:spPr bwMode="auto">
              <a:xfrm>
                <a:off x="1573" y="1557"/>
                <a:ext cx="26" cy="238"/>
              </a:xfrm>
              <a:custGeom>
                <a:avLst/>
                <a:gdLst>
                  <a:gd name="T0" fmla="*/ 0 w 32"/>
                  <a:gd name="T1" fmla="*/ 0 h 269"/>
                  <a:gd name="T2" fmla="*/ 2 w 32"/>
                  <a:gd name="T3" fmla="*/ 26 h 269"/>
                  <a:gd name="T4" fmla="*/ 2 w 32"/>
                  <a:gd name="T5" fmla="*/ 43 h 269"/>
                  <a:gd name="T6" fmla="*/ 0 60000 65536"/>
                  <a:gd name="T7" fmla="*/ 0 60000 65536"/>
                  <a:gd name="T8" fmla="*/ 0 60000 65536"/>
                  <a:gd name="T9" fmla="*/ 0 w 32"/>
                  <a:gd name="T10" fmla="*/ 0 h 269"/>
                  <a:gd name="T11" fmla="*/ 32 w 32"/>
                  <a:gd name="T12" fmla="*/ 269 h 269"/>
                </a:gdLst>
                <a:ahLst/>
                <a:cxnLst>
                  <a:cxn ang="T6">
                    <a:pos x="T0" y="T1"/>
                  </a:cxn>
                  <a:cxn ang="T7">
                    <a:pos x="T2" y="T3"/>
                  </a:cxn>
                  <a:cxn ang="T8">
                    <a:pos x="T4" y="T5"/>
                  </a:cxn>
                </a:cxnLst>
                <a:rect l="T9" t="T10" r="T11" b="T12"/>
                <a:pathLst>
                  <a:path w="32" h="269">
                    <a:moveTo>
                      <a:pt x="0" y="0"/>
                    </a:moveTo>
                    <a:lnTo>
                      <a:pt x="31" y="162"/>
                    </a:lnTo>
                    <a:lnTo>
                      <a:pt x="31" y="26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7" name="Freeform 26"/>
              <p:cNvSpPr/>
              <p:nvPr/>
            </p:nvSpPr>
            <p:spPr bwMode="auto">
              <a:xfrm>
                <a:off x="1567" y="1550"/>
                <a:ext cx="25" cy="239"/>
              </a:xfrm>
              <a:custGeom>
                <a:avLst/>
                <a:gdLst>
                  <a:gd name="T0" fmla="*/ 0 w 32"/>
                  <a:gd name="T1" fmla="*/ 0 h 270"/>
                  <a:gd name="T2" fmla="*/ 2 w 32"/>
                  <a:gd name="T3" fmla="*/ 26 h 270"/>
                  <a:gd name="T4" fmla="*/ 2 w 32"/>
                  <a:gd name="T5" fmla="*/ 44 h 270"/>
                  <a:gd name="T6" fmla="*/ 0 60000 65536"/>
                  <a:gd name="T7" fmla="*/ 0 60000 65536"/>
                  <a:gd name="T8" fmla="*/ 0 60000 65536"/>
                  <a:gd name="T9" fmla="*/ 0 w 32"/>
                  <a:gd name="T10" fmla="*/ 0 h 270"/>
                  <a:gd name="T11" fmla="*/ 32 w 32"/>
                  <a:gd name="T12" fmla="*/ 270 h 270"/>
                </a:gdLst>
                <a:ahLst/>
                <a:cxnLst>
                  <a:cxn ang="T6">
                    <a:pos x="T0" y="T1"/>
                  </a:cxn>
                  <a:cxn ang="T7">
                    <a:pos x="T2" y="T3"/>
                  </a:cxn>
                  <a:cxn ang="T8">
                    <a:pos x="T4" y="T5"/>
                  </a:cxn>
                </a:cxnLst>
                <a:rect l="T9" t="T10" r="T11" b="T12"/>
                <a:pathLst>
                  <a:path w="32" h="270">
                    <a:moveTo>
                      <a:pt x="0" y="0"/>
                    </a:moveTo>
                    <a:lnTo>
                      <a:pt x="31" y="163"/>
                    </a:lnTo>
                    <a:lnTo>
                      <a:pt x="31"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8" name="Oval 27"/>
              <p:cNvSpPr>
                <a:spLocks noChangeArrowheads="1"/>
              </p:cNvSpPr>
              <p:nvPr/>
            </p:nvSpPr>
            <p:spPr bwMode="auto">
              <a:xfrm>
                <a:off x="1432" y="1370"/>
                <a:ext cx="83" cy="161"/>
              </a:xfrm>
              <a:prstGeom prst="ellipse">
                <a:avLst/>
              </a:prstGeom>
              <a:solidFill>
                <a:srgbClr val="FFFFFF"/>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29" name="Oval 28"/>
              <p:cNvSpPr>
                <a:spLocks noChangeArrowheads="1"/>
              </p:cNvSpPr>
              <p:nvPr/>
            </p:nvSpPr>
            <p:spPr bwMode="auto">
              <a:xfrm>
                <a:off x="1426" y="1363"/>
                <a:ext cx="96" cy="174"/>
              </a:xfrm>
              <a:prstGeom prst="ellipse">
                <a:avLst/>
              </a:prstGeom>
              <a:solidFill>
                <a:srgbClr val="3E1403"/>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30" name="Oval 29"/>
              <p:cNvSpPr>
                <a:spLocks noChangeArrowheads="1"/>
              </p:cNvSpPr>
              <p:nvPr/>
            </p:nvSpPr>
            <p:spPr bwMode="auto">
              <a:xfrm>
                <a:off x="2269" y="1564"/>
                <a:ext cx="52" cy="223"/>
              </a:xfrm>
              <a:prstGeom prst="ellipse">
                <a:avLst/>
              </a:prstGeom>
              <a:solidFill>
                <a:srgbClr val="FFFFFF"/>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31" name="Oval 30"/>
              <p:cNvSpPr>
                <a:spLocks noChangeArrowheads="1"/>
              </p:cNvSpPr>
              <p:nvPr/>
            </p:nvSpPr>
            <p:spPr bwMode="auto">
              <a:xfrm>
                <a:off x="2263" y="1557"/>
                <a:ext cx="64" cy="237"/>
              </a:xfrm>
              <a:prstGeom prst="ellipse">
                <a:avLst/>
              </a:prstGeom>
              <a:solidFill>
                <a:schemeClr val="hlink"/>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32" name="Freeform 31"/>
              <p:cNvSpPr/>
              <p:nvPr/>
            </p:nvSpPr>
            <p:spPr bwMode="auto">
              <a:xfrm>
                <a:off x="2218" y="1825"/>
                <a:ext cx="161" cy="271"/>
              </a:xfrm>
              <a:custGeom>
                <a:avLst/>
                <a:gdLst>
                  <a:gd name="T0" fmla="*/ 8 w 199"/>
                  <a:gd name="T1" fmla="*/ 0 h 306"/>
                  <a:gd name="T2" fmla="*/ 6 w 199"/>
                  <a:gd name="T3" fmla="*/ 24 h 306"/>
                  <a:gd name="T4" fmla="*/ 0 w 199"/>
                  <a:gd name="T5" fmla="*/ 50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3" name="Freeform 32"/>
              <p:cNvSpPr/>
              <p:nvPr/>
            </p:nvSpPr>
            <p:spPr bwMode="auto">
              <a:xfrm>
                <a:off x="2212" y="1819"/>
                <a:ext cx="160" cy="271"/>
              </a:xfrm>
              <a:custGeom>
                <a:avLst/>
                <a:gdLst>
                  <a:gd name="T0" fmla="*/ 7 w 199"/>
                  <a:gd name="T1" fmla="*/ 0 h 306"/>
                  <a:gd name="T2" fmla="*/ 5 w 199"/>
                  <a:gd name="T3" fmla="*/ 24 h 306"/>
                  <a:gd name="T4" fmla="*/ 0 w 199"/>
                  <a:gd name="T5" fmla="*/ 50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4" name="Freeform 33"/>
              <p:cNvSpPr/>
              <p:nvPr/>
            </p:nvSpPr>
            <p:spPr bwMode="auto">
              <a:xfrm>
                <a:off x="2173" y="1770"/>
                <a:ext cx="59" cy="282"/>
              </a:xfrm>
              <a:custGeom>
                <a:avLst/>
                <a:gdLst>
                  <a:gd name="T0" fmla="*/ 3 w 73"/>
                  <a:gd name="T1" fmla="*/ 0 h 319"/>
                  <a:gd name="T2" fmla="*/ 2 w 73"/>
                  <a:gd name="T3" fmla="*/ 23 h 319"/>
                  <a:gd name="T4" fmla="*/ 0 w 73"/>
                  <a:gd name="T5" fmla="*/ 50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5" name="Freeform 34"/>
              <p:cNvSpPr/>
              <p:nvPr/>
            </p:nvSpPr>
            <p:spPr bwMode="auto">
              <a:xfrm>
                <a:off x="2167" y="1763"/>
                <a:ext cx="59" cy="283"/>
              </a:xfrm>
              <a:custGeom>
                <a:avLst/>
                <a:gdLst>
                  <a:gd name="T0" fmla="*/ 3 w 73"/>
                  <a:gd name="T1" fmla="*/ 0 h 319"/>
                  <a:gd name="T2" fmla="*/ 2 w 73"/>
                  <a:gd name="T3" fmla="*/ 23 h 319"/>
                  <a:gd name="T4" fmla="*/ 0 w 73"/>
                  <a:gd name="T5" fmla="*/ 52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6" name="Rectangle 36"/>
              <p:cNvSpPr>
                <a:spLocks noChangeArrowheads="1"/>
              </p:cNvSpPr>
              <p:nvPr/>
            </p:nvSpPr>
            <p:spPr bwMode="auto">
              <a:xfrm>
                <a:off x="1134" y="1162"/>
                <a:ext cx="5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a:ea typeface="宋体" panose="02010600030101010101" pitchFamily="2" charset="-122"/>
                  </a:rPr>
                  <a:t>主持人</a:t>
                </a:r>
              </a:p>
            </p:txBody>
          </p:sp>
          <p:sp>
            <p:nvSpPr>
              <p:cNvPr id="12337" name="Rectangle 37"/>
              <p:cNvSpPr>
                <a:spLocks noChangeArrowheads="1"/>
              </p:cNvSpPr>
              <p:nvPr/>
            </p:nvSpPr>
            <p:spPr bwMode="auto">
              <a:xfrm>
                <a:off x="2354" y="1561"/>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ea typeface="宋体" panose="02010600030101010101" pitchFamily="2" charset="-122"/>
                  </a:rPr>
                  <a:t>作者</a:t>
                </a:r>
              </a:p>
            </p:txBody>
          </p:sp>
          <p:sp>
            <p:nvSpPr>
              <p:cNvPr id="12338" name="Rectangle 38"/>
              <p:cNvSpPr>
                <a:spLocks noChangeArrowheads="1"/>
              </p:cNvSpPr>
              <p:nvPr/>
            </p:nvSpPr>
            <p:spPr bwMode="auto">
              <a:xfrm>
                <a:off x="1194" y="2729"/>
                <a:ext cx="5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ea typeface="宋体" panose="02010600030101010101" pitchFamily="2" charset="-122"/>
                  </a:rPr>
                  <a:t>记录员</a:t>
                </a:r>
              </a:p>
            </p:txBody>
          </p:sp>
          <p:sp>
            <p:nvSpPr>
              <p:cNvPr id="12339" name="Rectangle 39"/>
              <p:cNvSpPr>
                <a:spLocks noChangeArrowheads="1"/>
              </p:cNvSpPr>
              <p:nvPr/>
            </p:nvSpPr>
            <p:spPr bwMode="auto">
              <a:xfrm>
                <a:off x="2925" y="1933"/>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ea typeface="宋体" panose="02010600030101010101" pitchFamily="2" charset="-122"/>
                  </a:rPr>
                  <a:t>列席人员</a:t>
                </a:r>
              </a:p>
            </p:txBody>
          </p:sp>
          <p:sp>
            <p:nvSpPr>
              <p:cNvPr id="12340" name="Freeform 40"/>
              <p:cNvSpPr/>
              <p:nvPr/>
            </p:nvSpPr>
            <p:spPr bwMode="auto">
              <a:xfrm>
                <a:off x="1560" y="2051"/>
                <a:ext cx="231" cy="114"/>
              </a:xfrm>
              <a:custGeom>
                <a:avLst/>
                <a:gdLst>
                  <a:gd name="T0" fmla="*/ 2 w 286"/>
                  <a:gd name="T1" fmla="*/ 20 h 129"/>
                  <a:gd name="T2" fmla="*/ 12 w 286"/>
                  <a:gd name="T3" fmla="*/ 19 h 129"/>
                  <a:gd name="T4" fmla="*/ 6 w 286"/>
                  <a:gd name="T5" fmla="*/ 0 h 129"/>
                  <a:gd name="T6" fmla="*/ 0 w 286"/>
                  <a:gd name="T7" fmla="*/ 8 h 129"/>
                  <a:gd name="T8" fmla="*/ 2 w 286"/>
                  <a:gd name="T9" fmla="*/ 20 h 129"/>
                  <a:gd name="T10" fmla="*/ 12 w 286"/>
                  <a:gd name="T11" fmla="*/ 19 h 129"/>
                  <a:gd name="T12" fmla="*/ 6 w 286"/>
                  <a:gd name="T13" fmla="*/ 0 h 129"/>
                  <a:gd name="T14" fmla="*/ 0 w 286"/>
                  <a:gd name="T15" fmla="*/ 8 h 129"/>
                  <a:gd name="T16" fmla="*/ 2 w 286"/>
                  <a:gd name="T17" fmla="*/ 2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rgbClr val="000000"/>
                </a:solidFill>
                <a:round/>
              </a:ln>
            </p:spPr>
            <p:txBody>
              <a:bodyPr/>
              <a:lstStyle/>
              <a:p>
                <a:endParaRPr lang="zh-CN" altLang="en-US"/>
              </a:p>
            </p:txBody>
          </p:sp>
          <p:sp>
            <p:nvSpPr>
              <p:cNvPr id="12341" name="Freeform 41"/>
              <p:cNvSpPr/>
              <p:nvPr/>
            </p:nvSpPr>
            <p:spPr bwMode="auto">
              <a:xfrm>
                <a:off x="2193" y="2220"/>
                <a:ext cx="231" cy="114"/>
              </a:xfrm>
              <a:custGeom>
                <a:avLst/>
                <a:gdLst>
                  <a:gd name="T0" fmla="*/ 8 w 287"/>
                  <a:gd name="T1" fmla="*/ 0 h 129"/>
                  <a:gd name="T2" fmla="*/ 0 w 287"/>
                  <a:gd name="T3" fmla="*/ 4 h 129"/>
                  <a:gd name="T4" fmla="*/ 5 w 287"/>
                  <a:gd name="T5" fmla="*/ 20 h 129"/>
                  <a:gd name="T6" fmla="*/ 11 w 287"/>
                  <a:gd name="T7" fmla="*/ 12 h 129"/>
                  <a:gd name="T8" fmla="*/ 8 w 287"/>
                  <a:gd name="T9" fmla="*/ 0 h 129"/>
                  <a:gd name="T10" fmla="*/ 0 w 287"/>
                  <a:gd name="T11" fmla="*/ 4 h 129"/>
                  <a:gd name="T12" fmla="*/ 5 w 287"/>
                  <a:gd name="T13" fmla="*/ 20 h 129"/>
                  <a:gd name="T14" fmla="*/ 11 w 287"/>
                  <a:gd name="T15" fmla="*/ 12 h 129"/>
                  <a:gd name="T16" fmla="*/ 8 w 287"/>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129"/>
                  <a:gd name="T29" fmla="*/ 287 w 287"/>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a:solidFill>
                  <a:srgbClr val="000000"/>
                </a:solidFill>
                <a:round/>
              </a:ln>
            </p:spPr>
            <p:txBody>
              <a:bodyPr/>
              <a:lstStyle/>
              <a:p>
                <a:endParaRPr lang="zh-CN" altLang="en-US"/>
              </a:p>
            </p:txBody>
          </p:sp>
          <p:sp>
            <p:nvSpPr>
              <p:cNvPr id="12342" name="Freeform 42"/>
              <p:cNvSpPr/>
              <p:nvPr/>
            </p:nvSpPr>
            <p:spPr bwMode="auto">
              <a:xfrm>
                <a:off x="1963" y="2026"/>
                <a:ext cx="230" cy="115"/>
              </a:xfrm>
              <a:custGeom>
                <a:avLst/>
                <a:gdLst>
                  <a:gd name="T0" fmla="*/ 8 w 286"/>
                  <a:gd name="T1" fmla="*/ 0 h 129"/>
                  <a:gd name="T2" fmla="*/ 0 w 286"/>
                  <a:gd name="T3" fmla="*/ 4 h 129"/>
                  <a:gd name="T4" fmla="*/ 5 w 286"/>
                  <a:gd name="T5" fmla="*/ 23 h 129"/>
                  <a:gd name="T6" fmla="*/ 11 w 286"/>
                  <a:gd name="T7" fmla="*/ 14 h 129"/>
                  <a:gd name="T8" fmla="*/ 8 w 286"/>
                  <a:gd name="T9" fmla="*/ 0 h 129"/>
                  <a:gd name="T10" fmla="*/ 0 w 286"/>
                  <a:gd name="T11" fmla="*/ 4 h 129"/>
                  <a:gd name="T12" fmla="*/ 5 w 286"/>
                  <a:gd name="T13" fmla="*/ 23 h 129"/>
                  <a:gd name="T14" fmla="*/ 11 w 286"/>
                  <a:gd name="T15" fmla="*/ 14 h 129"/>
                  <a:gd name="T16" fmla="*/ 8 w 28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a:solidFill>
                  <a:srgbClr val="000000"/>
                </a:solidFill>
                <a:round/>
              </a:ln>
            </p:spPr>
            <p:txBody>
              <a:bodyPr/>
              <a:lstStyle/>
              <a:p>
                <a:endParaRPr lang="zh-CN" altLang="en-US"/>
              </a:p>
            </p:txBody>
          </p:sp>
          <p:sp>
            <p:nvSpPr>
              <p:cNvPr id="12343" name="Freeform 43"/>
              <p:cNvSpPr/>
              <p:nvPr/>
            </p:nvSpPr>
            <p:spPr bwMode="auto">
              <a:xfrm>
                <a:off x="1458" y="1813"/>
                <a:ext cx="230" cy="114"/>
              </a:xfrm>
              <a:custGeom>
                <a:avLst/>
                <a:gdLst>
                  <a:gd name="T0" fmla="*/ 2 w 286"/>
                  <a:gd name="T1" fmla="*/ 20 h 129"/>
                  <a:gd name="T2" fmla="*/ 11 w 286"/>
                  <a:gd name="T3" fmla="*/ 19 h 129"/>
                  <a:gd name="T4" fmla="*/ 6 w 286"/>
                  <a:gd name="T5" fmla="*/ 0 h 129"/>
                  <a:gd name="T6" fmla="*/ 0 w 286"/>
                  <a:gd name="T7" fmla="*/ 8 h 129"/>
                  <a:gd name="T8" fmla="*/ 2 w 286"/>
                  <a:gd name="T9" fmla="*/ 20 h 129"/>
                  <a:gd name="T10" fmla="*/ 11 w 286"/>
                  <a:gd name="T11" fmla="*/ 19 h 129"/>
                  <a:gd name="T12" fmla="*/ 6 w 286"/>
                  <a:gd name="T13" fmla="*/ 0 h 129"/>
                  <a:gd name="T14" fmla="*/ 0 w 286"/>
                  <a:gd name="T15" fmla="*/ 8 h 129"/>
                  <a:gd name="T16" fmla="*/ 2 w 286"/>
                  <a:gd name="T17" fmla="*/ 2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chemeClr val="tx1"/>
                </a:solidFill>
                <a:round/>
              </a:ln>
            </p:spPr>
            <p:txBody>
              <a:bodyPr/>
              <a:lstStyle/>
              <a:p>
                <a:endParaRPr lang="zh-CN" altLang="en-US"/>
              </a:p>
            </p:txBody>
          </p:sp>
          <p:sp>
            <p:nvSpPr>
              <p:cNvPr id="12344" name="Freeform 44"/>
              <p:cNvSpPr/>
              <p:nvPr/>
            </p:nvSpPr>
            <p:spPr bwMode="auto">
              <a:xfrm>
                <a:off x="1375" y="1544"/>
                <a:ext cx="180" cy="233"/>
              </a:xfrm>
              <a:custGeom>
                <a:avLst/>
                <a:gdLst>
                  <a:gd name="T0" fmla="*/ 0 w 223"/>
                  <a:gd name="T1" fmla="*/ 0 h 263"/>
                  <a:gd name="T2" fmla="*/ 9 w 223"/>
                  <a:gd name="T3" fmla="*/ 0 h 263"/>
                  <a:gd name="T4" fmla="*/ 7 w 223"/>
                  <a:gd name="T5" fmla="*/ 41 h 263"/>
                  <a:gd name="T6" fmla="*/ 2 w 223"/>
                  <a:gd name="T7" fmla="*/ 43 h 263"/>
                  <a:gd name="T8" fmla="*/ 0 w 223"/>
                  <a:gd name="T9" fmla="*/ 0 h 263"/>
                  <a:gd name="T10" fmla="*/ 0 60000 65536"/>
                  <a:gd name="T11" fmla="*/ 0 60000 65536"/>
                  <a:gd name="T12" fmla="*/ 0 60000 65536"/>
                  <a:gd name="T13" fmla="*/ 0 60000 65536"/>
                  <a:gd name="T14" fmla="*/ 0 60000 65536"/>
                  <a:gd name="T15" fmla="*/ 0 w 223"/>
                  <a:gd name="T16" fmla="*/ 0 h 263"/>
                  <a:gd name="T17" fmla="*/ 223 w 223"/>
                  <a:gd name="T18" fmla="*/ 263 h 263"/>
                </a:gdLst>
                <a:ahLst/>
                <a:cxnLst>
                  <a:cxn ang="T10">
                    <a:pos x="T0" y="T1"/>
                  </a:cxn>
                  <a:cxn ang="T11">
                    <a:pos x="T2" y="T3"/>
                  </a:cxn>
                  <a:cxn ang="T12">
                    <a:pos x="T4" y="T5"/>
                  </a:cxn>
                  <a:cxn ang="T13">
                    <a:pos x="T6" y="T7"/>
                  </a:cxn>
                  <a:cxn ang="T14">
                    <a:pos x="T8" y="T9"/>
                  </a:cxn>
                </a:cxnLst>
                <a:rect l="T15" t="T16" r="T17" b="T18"/>
                <a:pathLst>
                  <a:path w="223" h="263">
                    <a:moveTo>
                      <a:pt x="0" y="0"/>
                    </a:moveTo>
                    <a:lnTo>
                      <a:pt x="222" y="0"/>
                    </a:lnTo>
                    <a:lnTo>
                      <a:pt x="182" y="255"/>
                    </a:lnTo>
                    <a:lnTo>
                      <a:pt x="63" y="262"/>
                    </a:lnTo>
                    <a:lnTo>
                      <a:pt x="0" y="0"/>
                    </a:lnTo>
                  </a:path>
                </a:pathLst>
              </a:custGeom>
              <a:solidFill>
                <a:srgbClr val="712000"/>
              </a:solidFill>
              <a:ln w="25400" cap="rnd">
                <a:solidFill>
                  <a:schemeClr val="tx1"/>
                </a:solidFill>
                <a:round/>
              </a:ln>
            </p:spPr>
            <p:txBody>
              <a:bodyPr/>
              <a:lstStyle/>
              <a:p>
                <a:endParaRPr lang="zh-CN" altLang="en-US"/>
              </a:p>
            </p:txBody>
          </p:sp>
          <p:sp>
            <p:nvSpPr>
              <p:cNvPr id="12345" name="Freeform 45"/>
              <p:cNvSpPr/>
              <p:nvPr/>
            </p:nvSpPr>
            <p:spPr bwMode="auto">
              <a:xfrm>
                <a:off x="1896" y="1625"/>
                <a:ext cx="141" cy="270"/>
              </a:xfrm>
              <a:custGeom>
                <a:avLst/>
                <a:gdLst>
                  <a:gd name="T0" fmla="*/ 0 w 175"/>
                  <a:gd name="T1" fmla="*/ 40 h 305"/>
                  <a:gd name="T2" fmla="*/ 0 w 175"/>
                  <a:gd name="T3" fmla="*/ 0 h 305"/>
                  <a:gd name="T4" fmla="*/ 6 w 175"/>
                  <a:gd name="T5" fmla="*/ 12 h 305"/>
                  <a:gd name="T6" fmla="*/ 5 w 175"/>
                  <a:gd name="T7" fmla="*/ 50 h 305"/>
                  <a:gd name="T8" fmla="*/ 0 w 175"/>
                  <a:gd name="T9" fmla="*/ 40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rgbClr val="B50069"/>
              </a:solidFill>
              <a:ln w="25400" cap="rnd">
                <a:solidFill>
                  <a:schemeClr val="tx1"/>
                </a:solidFill>
                <a:round/>
              </a:ln>
            </p:spPr>
            <p:txBody>
              <a:bodyPr/>
              <a:lstStyle/>
              <a:p>
                <a:endParaRPr lang="zh-CN" altLang="en-US"/>
              </a:p>
            </p:txBody>
          </p:sp>
          <p:sp>
            <p:nvSpPr>
              <p:cNvPr id="12346" name="Oval 46"/>
              <p:cNvSpPr>
                <a:spLocks noChangeArrowheads="1"/>
              </p:cNvSpPr>
              <p:nvPr/>
            </p:nvSpPr>
            <p:spPr bwMode="auto">
              <a:xfrm>
                <a:off x="1941" y="1426"/>
                <a:ext cx="51" cy="223"/>
              </a:xfrm>
              <a:prstGeom prst="ellipse">
                <a:avLst/>
              </a:prstGeom>
              <a:solidFill>
                <a:srgbClr val="FFFFFF"/>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47" name="Oval 47"/>
              <p:cNvSpPr>
                <a:spLocks noChangeArrowheads="1"/>
              </p:cNvSpPr>
              <p:nvPr/>
            </p:nvSpPr>
            <p:spPr bwMode="auto">
              <a:xfrm>
                <a:off x="1934" y="1419"/>
                <a:ext cx="65" cy="236"/>
              </a:xfrm>
              <a:prstGeom prst="ellipse">
                <a:avLst/>
              </a:prstGeom>
              <a:solidFill>
                <a:srgbClr val="B50069"/>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48" name="Freeform 48"/>
              <p:cNvSpPr/>
              <p:nvPr/>
            </p:nvSpPr>
            <p:spPr bwMode="auto">
              <a:xfrm>
                <a:off x="1890" y="1688"/>
                <a:ext cx="160" cy="270"/>
              </a:xfrm>
              <a:custGeom>
                <a:avLst/>
                <a:gdLst>
                  <a:gd name="T0" fmla="*/ 7 w 199"/>
                  <a:gd name="T1" fmla="*/ 0 h 305"/>
                  <a:gd name="T2" fmla="*/ 5 w 199"/>
                  <a:gd name="T3" fmla="*/ 24 h 305"/>
                  <a:gd name="T4" fmla="*/ 0 w 199"/>
                  <a:gd name="T5" fmla="*/ 50 h 305"/>
                  <a:gd name="T6" fmla="*/ 0 60000 65536"/>
                  <a:gd name="T7" fmla="*/ 0 60000 65536"/>
                  <a:gd name="T8" fmla="*/ 0 60000 65536"/>
                  <a:gd name="T9" fmla="*/ 0 w 199"/>
                  <a:gd name="T10" fmla="*/ 0 h 305"/>
                  <a:gd name="T11" fmla="*/ 199 w 199"/>
                  <a:gd name="T12" fmla="*/ 305 h 305"/>
                </a:gdLst>
                <a:ahLst/>
                <a:cxnLst>
                  <a:cxn ang="T6">
                    <a:pos x="T0" y="T1"/>
                  </a:cxn>
                  <a:cxn ang="T7">
                    <a:pos x="T2" y="T3"/>
                  </a:cxn>
                  <a:cxn ang="T8">
                    <a:pos x="T4" y="T5"/>
                  </a:cxn>
                </a:cxnLst>
                <a:rect l="T9" t="T10" r="T11" b="T12"/>
                <a:pathLst>
                  <a:path w="199" h="305">
                    <a:moveTo>
                      <a:pt x="198" y="0"/>
                    </a:moveTo>
                    <a:lnTo>
                      <a:pt x="143" y="156"/>
                    </a:lnTo>
                    <a:lnTo>
                      <a:pt x="0" y="30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9" name="Freeform 49"/>
              <p:cNvSpPr/>
              <p:nvPr/>
            </p:nvSpPr>
            <p:spPr bwMode="auto">
              <a:xfrm>
                <a:off x="1883" y="1681"/>
                <a:ext cx="161" cy="270"/>
              </a:xfrm>
              <a:custGeom>
                <a:avLst/>
                <a:gdLst>
                  <a:gd name="T0" fmla="*/ 8 w 199"/>
                  <a:gd name="T1" fmla="*/ 0 h 306"/>
                  <a:gd name="T2" fmla="*/ 6 w 199"/>
                  <a:gd name="T3" fmla="*/ 23 h 306"/>
                  <a:gd name="T4" fmla="*/ 0 w 199"/>
                  <a:gd name="T5" fmla="*/ 46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0" name="Freeform 50"/>
              <p:cNvSpPr/>
              <p:nvPr/>
            </p:nvSpPr>
            <p:spPr bwMode="auto">
              <a:xfrm>
                <a:off x="1845" y="1631"/>
                <a:ext cx="58" cy="283"/>
              </a:xfrm>
              <a:custGeom>
                <a:avLst/>
                <a:gdLst>
                  <a:gd name="T0" fmla="*/ 2 w 73"/>
                  <a:gd name="T1" fmla="*/ 0 h 320"/>
                  <a:gd name="T2" fmla="*/ 2 w 73"/>
                  <a:gd name="T3" fmla="*/ 23 h 320"/>
                  <a:gd name="T4" fmla="*/ 0 w 73"/>
                  <a:gd name="T5" fmla="*/ 50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1" name="Freeform 51"/>
              <p:cNvSpPr/>
              <p:nvPr/>
            </p:nvSpPr>
            <p:spPr bwMode="auto">
              <a:xfrm>
                <a:off x="1838" y="1625"/>
                <a:ext cx="59" cy="283"/>
              </a:xfrm>
              <a:custGeom>
                <a:avLst/>
                <a:gdLst>
                  <a:gd name="T0" fmla="*/ 3 w 73"/>
                  <a:gd name="T1" fmla="*/ 0 h 320"/>
                  <a:gd name="T2" fmla="*/ 2 w 73"/>
                  <a:gd name="T3" fmla="*/ 23 h 320"/>
                  <a:gd name="T4" fmla="*/ 0 w 73"/>
                  <a:gd name="T5" fmla="*/ 50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52" name="Group 52"/>
              <p:cNvGrpSpPr/>
              <p:nvPr/>
            </p:nvGrpSpPr>
            <p:grpSpPr bwMode="auto">
              <a:xfrm>
                <a:off x="925" y="1494"/>
                <a:ext cx="397" cy="813"/>
                <a:chOff x="1577" y="1468"/>
                <a:chExt cx="492" cy="1035"/>
              </a:xfrm>
            </p:grpSpPr>
            <p:sp>
              <p:nvSpPr>
                <p:cNvPr id="12366" name="Freeform 53"/>
                <p:cNvSpPr/>
                <p:nvPr/>
              </p:nvSpPr>
              <p:spPr bwMode="auto">
                <a:xfrm>
                  <a:off x="1651" y="2152"/>
                  <a:ext cx="225" cy="280"/>
                </a:xfrm>
                <a:custGeom>
                  <a:avLst/>
                  <a:gdLst>
                    <a:gd name="T0" fmla="*/ 0 w 225"/>
                    <a:gd name="T1" fmla="*/ 232 h 249"/>
                    <a:gd name="T2" fmla="*/ 168 w 225"/>
                    <a:gd name="T3" fmla="*/ 0 h 249"/>
                    <a:gd name="T4" fmla="*/ 137 w 225"/>
                    <a:gd name="T5" fmla="*/ 1442 h 249"/>
                    <a:gd name="T6" fmla="*/ 224 w 225"/>
                    <a:gd name="T7" fmla="*/ 1272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7" name="Freeform 54"/>
                <p:cNvSpPr/>
                <p:nvPr/>
              </p:nvSpPr>
              <p:spPr bwMode="auto">
                <a:xfrm>
                  <a:off x="1645" y="2146"/>
                  <a:ext cx="225" cy="281"/>
                </a:xfrm>
                <a:custGeom>
                  <a:avLst/>
                  <a:gdLst>
                    <a:gd name="T0" fmla="*/ 0 w 225"/>
                    <a:gd name="T1" fmla="*/ 244 h 249"/>
                    <a:gd name="T2" fmla="*/ 168 w 225"/>
                    <a:gd name="T3" fmla="*/ 0 h 249"/>
                    <a:gd name="T4" fmla="*/ 137 w 225"/>
                    <a:gd name="T5" fmla="*/ 1523 h 249"/>
                    <a:gd name="T6" fmla="*/ 224 w 225"/>
                    <a:gd name="T7" fmla="*/ 1345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8" name="Freeform 55"/>
                <p:cNvSpPr/>
                <p:nvPr/>
              </p:nvSpPr>
              <p:spPr bwMode="auto">
                <a:xfrm>
                  <a:off x="1732" y="2224"/>
                  <a:ext cx="225" cy="279"/>
                </a:xfrm>
                <a:custGeom>
                  <a:avLst/>
                  <a:gdLst>
                    <a:gd name="T0" fmla="*/ 0 w 225"/>
                    <a:gd name="T1" fmla="*/ 232 h 248"/>
                    <a:gd name="T2" fmla="*/ 168 w 225"/>
                    <a:gd name="T3" fmla="*/ 0 h 248"/>
                    <a:gd name="T4" fmla="*/ 143 w 225"/>
                    <a:gd name="T5" fmla="*/ 1451 h 248"/>
                    <a:gd name="T6" fmla="*/ 224 w 225"/>
                    <a:gd name="T7" fmla="*/ 1278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9" name="Freeform 56"/>
                <p:cNvSpPr/>
                <p:nvPr/>
              </p:nvSpPr>
              <p:spPr bwMode="auto">
                <a:xfrm>
                  <a:off x="1726" y="2217"/>
                  <a:ext cx="225" cy="279"/>
                </a:xfrm>
                <a:custGeom>
                  <a:avLst/>
                  <a:gdLst>
                    <a:gd name="T0" fmla="*/ 0 w 225"/>
                    <a:gd name="T1" fmla="*/ 232 h 248"/>
                    <a:gd name="T2" fmla="*/ 168 w 225"/>
                    <a:gd name="T3" fmla="*/ 0 h 248"/>
                    <a:gd name="T4" fmla="*/ 143 w 225"/>
                    <a:gd name="T5" fmla="*/ 1451 h 248"/>
                    <a:gd name="T6" fmla="*/ 224 w 225"/>
                    <a:gd name="T7" fmla="*/ 1278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0" name="Freeform 57"/>
                <p:cNvSpPr/>
                <p:nvPr/>
              </p:nvSpPr>
              <p:spPr bwMode="auto">
                <a:xfrm>
                  <a:off x="1583" y="1699"/>
                  <a:ext cx="206" cy="584"/>
                </a:xfrm>
                <a:custGeom>
                  <a:avLst/>
                  <a:gdLst>
                    <a:gd name="T0" fmla="*/ 56 w 206"/>
                    <a:gd name="T1" fmla="*/ 2500 h 519"/>
                    <a:gd name="T2" fmla="*/ 0 w 206"/>
                    <a:gd name="T3" fmla="*/ 0 h 519"/>
                    <a:gd name="T4" fmla="*/ 205 w 206"/>
                    <a:gd name="T5" fmla="*/ 617 h 519"/>
                    <a:gd name="T6" fmla="*/ 168 w 206"/>
                    <a:gd name="T7" fmla="*/ 3042 h 519"/>
                    <a:gd name="T8" fmla="*/ 56 w 206"/>
                    <a:gd name="T9" fmla="*/ 2500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solidFill>
                  <a:srgbClr val="B50069"/>
                </a:solidFill>
                <a:ln w="25400" cap="rnd">
                  <a:solidFill>
                    <a:schemeClr val="tx1"/>
                  </a:solidFill>
                  <a:round/>
                </a:ln>
              </p:spPr>
              <p:txBody>
                <a:bodyPr/>
                <a:lstStyle/>
                <a:p>
                  <a:endParaRPr lang="zh-CN" altLang="en-US"/>
                </a:p>
              </p:txBody>
            </p:sp>
            <p:sp>
              <p:nvSpPr>
                <p:cNvPr id="12371" name="Freeform 58"/>
                <p:cNvSpPr/>
                <p:nvPr/>
              </p:nvSpPr>
              <p:spPr bwMode="auto">
                <a:xfrm>
                  <a:off x="1577" y="1692"/>
                  <a:ext cx="206" cy="584"/>
                </a:xfrm>
                <a:custGeom>
                  <a:avLst/>
                  <a:gdLst>
                    <a:gd name="T0" fmla="*/ 56 w 206"/>
                    <a:gd name="T1" fmla="*/ 2500 h 519"/>
                    <a:gd name="T2" fmla="*/ 0 w 206"/>
                    <a:gd name="T3" fmla="*/ 0 h 519"/>
                    <a:gd name="T4" fmla="*/ 205 w 206"/>
                    <a:gd name="T5" fmla="*/ 617 h 519"/>
                    <a:gd name="T6" fmla="*/ 168 w 206"/>
                    <a:gd name="T7" fmla="*/ 3042 h 519"/>
                    <a:gd name="T8" fmla="*/ 56 w 206"/>
                    <a:gd name="T9" fmla="*/ 2500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2" name="Oval 59"/>
                <p:cNvSpPr>
                  <a:spLocks noChangeArrowheads="1"/>
                </p:cNvSpPr>
                <p:nvPr/>
              </p:nvSpPr>
              <p:spPr bwMode="auto">
                <a:xfrm>
                  <a:off x="1647" y="1475"/>
                  <a:ext cx="77" cy="254"/>
                </a:xfrm>
                <a:prstGeom prst="ellipse">
                  <a:avLst/>
                </a:prstGeom>
                <a:solidFill>
                  <a:srgbClr val="B50069"/>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73" name="Oval 60"/>
                <p:cNvSpPr>
                  <a:spLocks noChangeArrowheads="1"/>
                </p:cNvSpPr>
                <p:nvPr/>
              </p:nvSpPr>
              <p:spPr bwMode="auto">
                <a:xfrm>
                  <a:off x="1641" y="1468"/>
                  <a:ext cx="89" cy="267"/>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74" name="Freeform 61"/>
                <p:cNvSpPr/>
                <p:nvPr/>
              </p:nvSpPr>
              <p:spPr bwMode="auto">
                <a:xfrm>
                  <a:off x="1788" y="1828"/>
                  <a:ext cx="281" cy="254"/>
                </a:xfrm>
                <a:custGeom>
                  <a:avLst/>
                  <a:gdLst>
                    <a:gd name="T0" fmla="*/ 0 w 281"/>
                    <a:gd name="T1" fmla="*/ 0 h 226"/>
                    <a:gd name="T2" fmla="*/ 75 w 281"/>
                    <a:gd name="T3" fmla="*/ 1069 h 226"/>
                    <a:gd name="T4" fmla="*/ 280 w 281"/>
                    <a:gd name="T5" fmla="*/ 1297 h 226"/>
                    <a:gd name="T6" fmla="*/ 0 60000 65536"/>
                    <a:gd name="T7" fmla="*/ 0 60000 65536"/>
                    <a:gd name="T8" fmla="*/ 0 60000 65536"/>
                    <a:gd name="T9" fmla="*/ 0 w 281"/>
                    <a:gd name="T10" fmla="*/ 0 h 226"/>
                    <a:gd name="T11" fmla="*/ 281 w 281"/>
                    <a:gd name="T12" fmla="*/ 226 h 226"/>
                  </a:gdLst>
                  <a:ahLst/>
                  <a:cxnLst>
                    <a:cxn ang="T6">
                      <a:pos x="T0" y="T1"/>
                    </a:cxn>
                    <a:cxn ang="T7">
                      <a:pos x="T2" y="T3"/>
                    </a:cxn>
                    <a:cxn ang="T8">
                      <a:pos x="T4" y="T5"/>
                    </a:cxn>
                  </a:cxnLst>
                  <a:rect l="T9" t="T10" r="T11" b="T12"/>
                  <a:pathLst>
                    <a:path w="281" h="226">
                      <a:moveTo>
                        <a:pt x="0" y="0"/>
                      </a:moveTo>
                      <a:lnTo>
                        <a:pt x="75" y="185"/>
                      </a:lnTo>
                      <a:lnTo>
                        <a:pt x="280" y="225"/>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5" name="Freeform 62"/>
                <p:cNvSpPr/>
                <p:nvPr/>
              </p:nvSpPr>
              <p:spPr bwMode="auto">
                <a:xfrm>
                  <a:off x="1782" y="1822"/>
                  <a:ext cx="281" cy="254"/>
                </a:xfrm>
                <a:custGeom>
                  <a:avLst/>
                  <a:gdLst>
                    <a:gd name="T0" fmla="*/ 0 w 281"/>
                    <a:gd name="T1" fmla="*/ 0 h 225"/>
                    <a:gd name="T2" fmla="*/ 75 w 281"/>
                    <a:gd name="T3" fmla="*/ 1138 h 225"/>
                    <a:gd name="T4" fmla="*/ 280 w 281"/>
                    <a:gd name="T5" fmla="*/ 1384 h 225"/>
                    <a:gd name="T6" fmla="*/ 0 60000 65536"/>
                    <a:gd name="T7" fmla="*/ 0 60000 65536"/>
                    <a:gd name="T8" fmla="*/ 0 60000 65536"/>
                    <a:gd name="T9" fmla="*/ 0 w 281"/>
                    <a:gd name="T10" fmla="*/ 0 h 225"/>
                    <a:gd name="T11" fmla="*/ 281 w 281"/>
                    <a:gd name="T12" fmla="*/ 225 h 225"/>
                  </a:gdLst>
                  <a:ahLst/>
                  <a:cxnLst>
                    <a:cxn ang="T6">
                      <a:pos x="T0" y="T1"/>
                    </a:cxn>
                    <a:cxn ang="T7">
                      <a:pos x="T2" y="T3"/>
                    </a:cxn>
                    <a:cxn ang="T8">
                      <a:pos x="T4" y="T5"/>
                    </a:cxn>
                  </a:cxnLst>
                  <a:rect l="T9" t="T10" r="T11" b="T12"/>
                  <a:pathLst>
                    <a:path w="281" h="225">
                      <a:moveTo>
                        <a:pt x="0" y="0"/>
                      </a:moveTo>
                      <a:lnTo>
                        <a:pt x="75" y="184"/>
                      </a:lnTo>
                      <a:lnTo>
                        <a:pt x="280" y="22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53" name="Rectangle 63"/>
              <p:cNvSpPr>
                <a:spLocks noChangeArrowheads="1"/>
              </p:cNvSpPr>
              <p:nvPr/>
            </p:nvSpPr>
            <p:spPr bwMode="auto">
              <a:xfrm>
                <a:off x="1746" y="1230"/>
                <a:ext cx="5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a:ea typeface="宋体" panose="02010600030101010101" pitchFamily="2" charset="-122"/>
                  </a:rPr>
                  <a:t>内审员</a:t>
                </a:r>
              </a:p>
            </p:txBody>
          </p:sp>
          <p:sp>
            <p:nvSpPr>
              <p:cNvPr id="12354" name="Rectangle 64"/>
              <p:cNvSpPr>
                <a:spLocks noChangeArrowheads="1"/>
              </p:cNvSpPr>
              <p:nvPr/>
            </p:nvSpPr>
            <p:spPr bwMode="auto">
              <a:xfrm>
                <a:off x="363" y="2320"/>
                <a:ext cx="9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75000"/>
                  </a:lnSpc>
                </a:pPr>
                <a:r>
                  <a:rPr lang="zh-CN" altLang="en-US">
                    <a:ea typeface="宋体" panose="02010600030101010101" pitchFamily="2" charset="-122"/>
                  </a:rPr>
                  <a:t>技术专业人员</a:t>
                </a:r>
              </a:p>
            </p:txBody>
          </p:sp>
          <p:grpSp>
            <p:nvGrpSpPr>
              <p:cNvPr id="12355" name="Group 65"/>
              <p:cNvGrpSpPr/>
              <p:nvPr/>
            </p:nvGrpSpPr>
            <p:grpSpPr bwMode="auto">
              <a:xfrm>
                <a:off x="1928" y="1927"/>
                <a:ext cx="505" cy="1002"/>
                <a:chOff x="2821" y="2019"/>
                <a:chExt cx="627" cy="1275"/>
              </a:xfrm>
            </p:grpSpPr>
            <p:sp>
              <p:nvSpPr>
                <p:cNvPr id="12356" name="Freeform 66"/>
                <p:cNvSpPr/>
                <p:nvPr/>
              </p:nvSpPr>
              <p:spPr bwMode="auto">
                <a:xfrm>
                  <a:off x="2908" y="2863"/>
                  <a:ext cx="286" cy="335"/>
                </a:xfrm>
                <a:custGeom>
                  <a:avLst/>
                  <a:gdLst>
                    <a:gd name="T0" fmla="*/ 0 w 286"/>
                    <a:gd name="T1" fmla="*/ 242 h 298"/>
                    <a:gd name="T2" fmla="*/ 214 w 286"/>
                    <a:gd name="T3" fmla="*/ 0 h 298"/>
                    <a:gd name="T4" fmla="*/ 174 w 286"/>
                    <a:gd name="T5" fmla="*/ 1719 h 298"/>
                    <a:gd name="T6" fmla="*/ 285 w 286"/>
                    <a:gd name="T7" fmla="*/ 1548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7" name="Freeform 67"/>
                <p:cNvSpPr/>
                <p:nvPr/>
              </p:nvSpPr>
              <p:spPr bwMode="auto">
                <a:xfrm>
                  <a:off x="2916" y="2855"/>
                  <a:ext cx="286" cy="335"/>
                </a:xfrm>
                <a:custGeom>
                  <a:avLst/>
                  <a:gdLst>
                    <a:gd name="T0" fmla="*/ 0 w 286"/>
                    <a:gd name="T1" fmla="*/ 242 h 298"/>
                    <a:gd name="T2" fmla="*/ 214 w 286"/>
                    <a:gd name="T3" fmla="*/ 0 h 298"/>
                    <a:gd name="T4" fmla="*/ 174 w 286"/>
                    <a:gd name="T5" fmla="*/ 1719 h 298"/>
                    <a:gd name="T6" fmla="*/ 285 w 286"/>
                    <a:gd name="T7" fmla="*/ 1548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8" name="Freeform 68"/>
                <p:cNvSpPr/>
                <p:nvPr/>
              </p:nvSpPr>
              <p:spPr bwMode="auto">
                <a:xfrm>
                  <a:off x="3011" y="2950"/>
                  <a:ext cx="286" cy="344"/>
                </a:xfrm>
                <a:custGeom>
                  <a:avLst/>
                  <a:gdLst>
                    <a:gd name="T0" fmla="*/ 0 w 286"/>
                    <a:gd name="T1" fmla="*/ 291 h 306"/>
                    <a:gd name="T2" fmla="*/ 214 w 286"/>
                    <a:gd name="T3" fmla="*/ 0 h 306"/>
                    <a:gd name="T4" fmla="*/ 182 w 286"/>
                    <a:gd name="T5" fmla="*/ 1771 h 306"/>
                    <a:gd name="T6" fmla="*/ 285 w 286"/>
                    <a:gd name="T7" fmla="*/ 1566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9" name="Freeform 69"/>
                <p:cNvSpPr/>
                <p:nvPr/>
              </p:nvSpPr>
              <p:spPr bwMode="auto">
                <a:xfrm>
                  <a:off x="3019" y="2942"/>
                  <a:ext cx="286" cy="344"/>
                </a:xfrm>
                <a:custGeom>
                  <a:avLst/>
                  <a:gdLst>
                    <a:gd name="T0" fmla="*/ 0 w 286"/>
                    <a:gd name="T1" fmla="*/ 291 h 306"/>
                    <a:gd name="T2" fmla="*/ 214 w 286"/>
                    <a:gd name="T3" fmla="*/ 0 h 306"/>
                    <a:gd name="T4" fmla="*/ 182 w 286"/>
                    <a:gd name="T5" fmla="*/ 1771 h 306"/>
                    <a:gd name="T6" fmla="*/ 285 w 286"/>
                    <a:gd name="T7" fmla="*/ 1566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0" name="Freeform 70"/>
                <p:cNvSpPr/>
                <p:nvPr/>
              </p:nvSpPr>
              <p:spPr bwMode="auto">
                <a:xfrm>
                  <a:off x="2821" y="2305"/>
                  <a:ext cx="262" cy="718"/>
                </a:xfrm>
                <a:custGeom>
                  <a:avLst/>
                  <a:gdLst>
                    <a:gd name="T0" fmla="*/ 71 w 262"/>
                    <a:gd name="T1" fmla="*/ 3082 h 638"/>
                    <a:gd name="T2" fmla="*/ 0 w 262"/>
                    <a:gd name="T3" fmla="*/ 0 h 638"/>
                    <a:gd name="T4" fmla="*/ 261 w 262"/>
                    <a:gd name="T5" fmla="*/ 747 h 638"/>
                    <a:gd name="T6" fmla="*/ 214 w 262"/>
                    <a:gd name="T7" fmla="*/ 3748 h 638"/>
                    <a:gd name="T8" fmla="*/ 71 w 262"/>
                    <a:gd name="T9" fmla="*/ 3082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71" y="524"/>
                      </a:moveTo>
                      <a:lnTo>
                        <a:pt x="0" y="0"/>
                      </a:lnTo>
                      <a:lnTo>
                        <a:pt x="261" y="127"/>
                      </a:lnTo>
                      <a:lnTo>
                        <a:pt x="214" y="637"/>
                      </a:lnTo>
                      <a:lnTo>
                        <a:pt x="71" y="524"/>
                      </a:lnTo>
                    </a:path>
                  </a:pathLst>
                </a:custGeom>
                <a:solidFill>
                  <a:srgbClr val="B50069"/>
                </a:solidFill>
                <a:ln w="25400" cap="rnd">
                  <a:solidFill>
                    <a:schemeClr val="tx1"/>
                  </a:solidFill>
                  <a:round/>
                </a:ln>
              </p:spPr>
              <p:txBody>
                <a:bodyPr/>
                <a:lstStyle/>
                <a:p>
                  <a:endParaRPr lang="zh-CN" altLang="en-US"/>
                </a:p>
              </p:txBody>
            </p:sp>
            <p:sp>
              <p:nvSpPr>
                <p:cNvPr id="12361" name="Freeform 71"/>
                <p:cNvSpPr/>
                <p:nvPr/>
              </p:nvSpPr>
              <p:spPr bwMode="auto">
                <a:xfrm>
                  <a:off x="2828" y="2297"/>
                  <a:ext cx="263" cy="718"/>
                </a:xfrm>
                <a:custGeom>
                  <a:avLst/>
                  <a:gdLst>
                    <a:gd name="T0" fmla="*/ 71 w 263"/>
                    <a:gd name="T1" fmla="*/ 3082 h 638"/>
                    <a:gd name="T2" fmla="*/ 0 w 263"/>
                    <a:gd name="T3" fmla="*/ 0 h 638"/>
                    <a:gd name="T4" fmla="*/ 262 w 263"/>
                    <a:gd name="T5" fmla="*/ 747 h 638"/>
                    <a:gd name="T6" fmla="*/ 214 w 263"/>
                    <a:gd name="T7" fmla="*/ 3748 h 638"/>
                    <a:gd name="T8" fmla="*/ 71 w 263"/>
                    <a:gd name="T9" fmla="*/ 3082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2" name="Oval 72"/>
                <p:cNvSpPr>
                  <a:spLocks noChangeArrowheads="1"/>
                </p:cNvSpPr>
                <p:nvPr/>
              </p:nvSpPr>
              <p:spPr bwMode="auto">
                <a:xfrm>
                  <a:off x="2940" y="2027"/>
                  <a:ext cx="103" cy="317"/>
                </a:xfrm>
                <a:prstGeom prst="ellipse">
                  <a:avLst/>
                </a:prstGeom>
                <a:solidFill>
                  <a:srgbClr val="B50069"/>
                </a:solidFill>
                <a:ln w="25400">
                  <a:solidFill>
                    <a:schemeClr val="tx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63" name="Oval 73"/>
                <p:cNvSpPr>
                  <a:spLocks noChangeArrowheads="1"/>
                </p:cNvSpPr>
                <p:nvPr/>
              </p:nvSpPr>
              <p:spPr bwMode="auto">
                <a:xfrm>
                  <a:off x="2932" y="2019"/>
                  <a:ext cx="119" cy="33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64" name="Freeform 74"/>
                <p:cNvSpPr/>
                <p:nvPr/>
              </p:nvSpPr>
              <p:spPr bwMode="auto">
                <a:xfrm>
                  <a:off x="3082" y="2464"/>
                  <a:ext cx="358" cy="304"/>
                </a:xfrm>
                <a:custGeom>
                  <a:avLst/>
                  <a:gdLst>
                    <a:gd name="T0" fmla="*/ 0 w 358"/>
                    <a:gd name="T1" fmla="*/ 0 h 271"/>
                    <a:gd name="T2" fmla="*/ 95 w 358"/>
                    <a:gd name="T3" fmla="*/ 1273 h 271"/>
                    <a:gd name="T4" fmla="*/ 357 w 358"/>
                    <a:gd name="T5" fmla="*/ 1508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0" y="0"/>
                      </a:moveTo>
                      <a:lnTo>
                        <a:pt x="95" y="227"/>
                      </a:lnTo>
                      <a:lnTo>
                        <a:pt x="357" y="27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5" name="Freeform 75"/>
                <p:cNvSpPr/>
                <p:nvPr/>
              </p:nvSpPr>
              <p:spPr bwMode="auto">
                <a:xfrm>
                  <a:off x="3090" y="2456"/>
                  <a:ext cx="358" cy="303"/>
                </a:xfrm>
                <a:custGeom>
                  <a:avLst/>
                  <a:gdLst>
                    <a:gd name="T0" fmla="*/ 0 w 358"/>
                    <a:gd name="T1" fmla="*/ 0 h 270"/>
                    <a:gd name="T2" fmla="*/ 95 w 358"/>
                    <a:gd name="T3" fmla="*/ 1279 h 270"/>
                    <a:gd name="T4" fmla="*/ 357 w 358"/>
                    <a:gd name="T5" fmla="*/ 1516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0" y="0"/>
                      </a:moveTo>
                      <a:lnTo>
                        <a:pt x="95" y="227"/>
                      </a:lnTo>
                      <a:lnTo>
                        <a:pt x="357" y="269"/>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2303" name="Rectangle 77"/>
            <p:cNvSpPr>
              <a:spLocks noChangeArrowheads="1"/>
            </p:cNvSpPr>
            <p:nvPr/>
          </p:nvSpPr>
          <p:spPr bwMode="auto">
            <a:xfrm>
              <a:off x="1859" y="2931"/>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a:ea typeface="宋体" panose="02010600030101010101" pitchFamily="2" charset="-122"/>
                </a:rPr>
                <a:t>用户代表</a:t>
              </a:r>
            </a:p>
          </p:txBody>
        </p:sp>
      </p:grpSp>
      <p:grpSp>
        <p:nvGrpSpPr>
          <p:cNvPr id="12292" name="Group 87"/>
          <p:cNvGrpSpPr/>
          <p:nvPr/>
        </p:nvGrpSpPr>
        <p:grpSpPr bwMode="auto">
          <a:xfrm>
            <a:off x="1521619" y="5488305"/>
            <a:ext cx="5148263" cy="823913"/>
            <a:chOff x="226" y="3300"/>
            <a:chExt cx="3243" cy="519"/>
          </a:xfrm>
        </p:grpSpPr>
        <p:sp>
          <p:nvSpPr>
            <p:cNvPr id="12298" name="Text Box 78"/>
            <p:cNvSpPr txBox="1">
              <a:spLocks noChangeArrowheads="1"/>
            </p:cNvSpPr>
            <p:nvPr/>
          </p:nvSpPr>
          <p:spPr bwMode="auto">
            <a:xfrm>
              <a:off x="226" y="3309"/>
              <a:ext cx="5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00"/>
                </a:lnSpc>
                <a:spcBef>
                  <a:spcPct val="50000"/>
                </a:spcBef>
                <a:buClr>
                  <a:schemeClr val="accent1"/>
                </a:buClr>
              </a:pPr>
              <a:r>
                <a:rPr lang="zh-CN" altLang="en-US" sz="1400">
                  <a:solidFill>
                    <a:srgbClr val="CC0099"/>
                  </a:solidFill>
                  <a:latin typeface="Arial Black" panose="020B0A04020102020204" pitchFamily="34" charset="0"/>
                  <a:ea typeface="宋体" panose="02010600030101010101" pitchFamily="2" charset="-122"/>
                </a:rPr>
                <a:t>不正式</a:t>
              </a:r>
            </a:p>
          </p:txBody>
        </p:sp>
        <p:sp>
          <p:nvSpPr>
            <p:cNvPr id="12299" name="Text Box 79"/>
            <p:cNvSpPr txBox="1">
              <a:spLocks noChangeArrowheads="1"/>
            </p:cNvSpPr>
            <p:nvPr/>
          </p:nvSpPr>
          <p:spPr bwMode="auto">
            <a:xfrm>
              <a:off x="2969" y="3309"/>
              <a:ext cx="4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00"/>
                </a:lnSpc>
                <a:spcBef>
                  <a:spcPct val="50000"/>
                </a:spcBef>
                <a:buClr>
                  <a:schemeClr val="accent1"/>
                </a:buClr>
              </a:pPr>
              <a:r>
                <a:rPr lang="zh-CN" altLang="en-US" sz="1400">
                  <a:solidFill>
                    <a:srgbClr val="CC0099"/>
                  </a:solidFill>
                  <a:latin typeface="Arial Black" panose="020B0A04020102020204" pitchFamily="34" charset="0"/>
                  <a:ea typeface="宋体" panose="02010600030101010101" pitchFamily="2" charset="-122"/>
                </a:rPr>
                <a:t>正式</a:t>
              </a:r>
            </a:p>
          </p:txBody>
        </p:sp>
        <p:sp>
          <p:nvSpPr>
            <p:cNvPr id="12300" name="Rectangle 80"/>
            <p:cNvSpPr>
              <a:spLocks noChangeArrowheads="1"/>
            </p:cNvSpPr>
            <p:nvPr/>
          </p:nvSpPr>
          <p:spPr bwMode="auto">
            <a:xfrm>
              <a:off x="226" y="3627"/>
              <a:ext cx="324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00"/>
                </a:lnSpc>
                <a:spcBef>
                  <a:spcPct val="50000"/>
                </a:spcBef>
                <a:buClr>
                  <a:schemeClr val="accent1"/>
                </a:buClr>
              </a:pPr>
              <a:r>
                <a:rPr lang="zh-CN" altLang="en-US" sz="1400">
                  <a:solidFill>
                    <a:schemeClr val="bg2"/>
                  </a:solidFill>
                  <a:latin typeface="Arial Black" panose="020B0A04020102020204" pitchFamily="34" charset="0"/>
                  <a:ea typeface="宋体" panose="02010600030101010101" pitchFamily="2" charset="-122"/>
                </a:rPr>
                <a:t>互审</a:t>
              </a:r>
              <a:r>
                <a:rPr lang="zh-CN" altLang="en-US" sz="1400">
                  <a:latin typeface="Arial Black" panose="020B0A04020102020204" pitchFamily="34" charset="0"/>
                  <a:ea typeface="宋体" panose="02010600030101010101" pitchFamily="2" charset="-122"/>
                </a:rPr>
                <a:t>                         </a:t>
              </a:r>
              <a:r>
                <a:rPr lang="zh-CN" altLang="en-US" sz="1400">
                  <a:solidFill>
                    <a:schemeClr val="hlink"/>
                  </a:solidFill>
                  <a:latin typeface="Arial Black" panose="020B0A04020102020204" pitchFamily="34" charset="0"/>
                  <a:ea typeface="宋体" panose="02010600030101010101" pitchFamily="2" charset="-122"/>
                </a:rPr>
                <a:t>走读</a:t>
              </a:r>
              <a:r>
                <a:rPr lang="zh-CN" altLang="en-US" sz="1400">
                  <a:latin typeface="Arial Black" panose="020B0A04020102020204" pitchFamily="34" charset="0"/>
                  <a:ea typeface="宋体" panose="02010600030101010101" pitchFamily="2" charset="-122"/>
                </a:rPr>
                <a:t>                                  审查会议</a:t>
              </a:r>
            </a:p>
          </p:txBody>
        </p:sp>
        <p:sp>
          <p:nvSpPr>
            <p:cNvPr id="12301" name="AutoShape 81"/>
            <p:cNvSpPr>
              <a:spLocks noChangeArrowheads="1"/>
            </p:cNvSpPr>
            <p:nvPr/>
          </p:nvSpPr>
          <p:spPr bwMode="auto">
            <a:xfrm>
              <a:off x="226" y="3300"/>
              <a:ext cx="3150" cy="519"/>
            </a:xfrm>
            <a:prstGeom prst="leftRightArrow">
              <a:avLst>
                <a:gd name="adj1" fmla="val 33333"/>
                <a:gd name="adj2" fmla="val 11654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12293" name="Line 84"/>
          <p:cNvSpPr>
            <a:spLocks noChangeShapeType="1"/>
          </p:cNvSpPr>
          <p:nvPr/>
        </p:nvSpPr>
        <p:spPr bwMode="auto">
          <a:xfrm>
            <a:off x="7212013" y="1520826"/>
            <a:ext cx="0" cy="5337175"/>
          </a:xfrm>
          <a:prstGeom prst="line">
            <a:avLst/>
          </a:prstGeom>
          <a:noFill/>
          <a:ln w="38100" cmpd="dbl">
            <a:solidFill>
              <a:srgbClr val="91AC4E"/>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2294" name="Text Box 85"/>
          <p:cNvSpPr txBox="1">
            <a:spLocks noChangeArrowheads="1"/>
          </p:cNvSpPr>
          <p:nvPr/>
        </p:nvSpPr>
        <p:spPr bwMode="auto">
          <a:xfrm>
            <a:off x="8040688" y="5373688"/>
            <a:ext cx="1873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en-US" sz="2400" b="1" u="sng">
                <a:ea typeface="宋体" panose="02010600030101010101" pitchFamily="2" charset="-122"/>
              </a:rPr>
              <a:t>运行程序</a:t>
            </a:r>
          </a:p>
        </p:txBody>
      </p:sp>
      <p:grpSp>
        <p:nvGrpSpPr>
          <p:cNvPr id="12295" name="Group 97"/>
          <p:cNvGrpSpPr/>
          <p:nvPr/>
        </p:nvGrpSpPr>
        <p:grpSpPr bwMode="auto">
          <a:xfrm>
            <a:off x="7572375" y="2132014"/>
            <a:ext cx="2376488" cy="2930525"/>
            <a:chOff x="3810" y="1343"/>
            <a:chExt cx="1497" cy="1846"/>
          </a:xfrm>
        </p:grpSpPr>
        <p:pic>
          <p:nvPicPr>
            <p:cNvPr id="12296" name="Picture 92" descr="j0205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 y="1343"/>
              <a:ext cx="1497"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5" descr="j02054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 y="2319"/>
              <a:ext cx="874"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zh-CN" altLang="en-US"/>
              <a:t>自动测试和手工测试</a:t>
            </a:r>
          </a:p>
        </p:txBody>
      </p:sp>
      <p:pic>
        <p:nvPicPr>
          <p:cNvPr id="13315" name="Picture 83" descr="j019538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974419" y="2799256"/>
            <a:ext cx="1789889" cy="1838632"/>
          </a:xfrm>
        </p:spPr>
      </p:pic>
      <p:sp>
        <p:nvSpPr>
          <p:cNvPr id="13316" name="Line 84"/>
          <p:cNvSpPr>
            <a:spLocks noChangeShapeType="1"/>
          </p:cNvSpPr>
          <p:nvPr/>
        </p:nvSpPr>
        <p:spPr bwMode="auto">
          <a:xfrm>
            <a:off x="7212013" y="1520826"/>
            <a:ext cx="0" cy="5337175"/>
          </a:xfrm>
          <a:prstGeom prst="line">
            <a:avLst/>
          </a:prstGeom>
          <a:noFill/>
          <a:ln w="38100" cmpd="dbl">
            <a:solidFill>
              <a:srgbClr val="91AC4E"/>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3317" name="Text Box 85"/>
          <p:cNvSpPr txBox="1">
            <a:spLocks noChangeArrowheads="1"/>
          </p:cNvSpPr>
          <p:nvPr/>
        </p:nvSpPr>
        <p:spPr bwMode="auto">
          <a:xfrm>
            <a:off x="8075613" y="4976813"/>
            <a:ext cx="18732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en-US" sz="2400" b="1" u="sng">
                <a:ea typeface="宋体" panose="02010600030101010101" pitchFamily="2" charset="-122"/>
              </a:rPr>
              <a:t>手工模拟用户操作</a:t>
            </a:r>
          </a:p>
        </p:txBody>
      </p:sp>
      <p:pic>
        <p:nvPicPr>
          <p:cNvPr id="13318" name="Picture 86" descr="ratler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79" y="1982572"/>
            <a:ext cx="3554935" cy="266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92"/>
          <p:cNvGrpSpPr/>
          <p:nvPr/>
        </p:nvGrpSpPr>
        <p:grpSpPr bwMode="auto">
          <a:xfrm>
            <a:off x="2640014" y="4833938"/>
            <a:ext cx="1239837" cy="919162"/>
            <a:chOff x="2400" y="1581"/>
            <a:chExt cx="781" cy="579"/>
          </a:xfrm>
        </p:grpSpPr>
        <p:grpSp>
          <p:nvGrpSpPr>
            <p:cNvPr id="14221" name="Group 93"/>
            <p:cNvGrpSpPr/>
            <p:nvPr/>
          </p:nvGrpSpPr>
          <p:grpSpPr bwMode="auto">
            <a:xfrm>
              <a:off x="2400" y="1581"/>
              <a:ext cx="589" cy="387"/>
              <a:chOff x="2436" y="2170"/>
              <a:chExt cx="589" cy="387"/>
            </a:xfrm>
          </p:grpSpPr>
          <p:sp>
            <p:nvSpPr>
              <p:cNvPr id="14520" name="Freeform 94"/>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4521" name="Freeform 95"/>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4522" name="Freeform 96"/>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23" name="Freeform 97"/>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4524" name="Freeform 98"/>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25" name="Freeform 99"/>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4526" name="Freeform 100"/>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527" name="Freeform 101"/>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528" name="Freeform 102"/>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529" name="Freeform 103"/>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30" name="Freeform 104"/>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31" name="Freeform 105"/>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32" name="Line 106"/>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33" name="Line 107"/>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34" name="Freeform 108"/>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4535" name="Freeform 109"/>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36" name="Freeform 110"/>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4537" name="Freeform 111"/>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4538" name="Line 112"/>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39" name="Freeform 113"/>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40" name="Freeform 114"/>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41" name="Line 115"/>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 name="Freeform 116"/>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4543" name="Freeform 117"/>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44" name="Freeform 118"/>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545" name="Freeform 119"/>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546" name="Freeform 120"/>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547" name="Freeform 121"/>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548" name="Freeform 122"/>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4549" name="Freeform 123"/>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550" name="Freeform 124"/>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551" name="Freeform 125"/>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4552" name="Freeform 126"/>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53" name="Freeform 127"/>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554" name="Freeform 128"/>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55" name="Freeform 129"/>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556" name="Freeform 130"/>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557" name="Freeform 131"/>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558" name="Freeform 132"/>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59" name="Freeform 133"/>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560" name="Freeform 134"/>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61" name="Freeform 135"/>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562" name="Freeform 136"/>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563" name="Freeform 137"/>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564" name="Freeform 138"/>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565" name="Freeform 139"/>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566" name="Freeform 140"/>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67" name="Freeform 141"/>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568" name="Freeform 142"/>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569" name="Freeform 143"/>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570" name="Freeform 144"/>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571" name="Freeform 145"/>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4572" name="Freeform 146"/>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73" name="Freeform 147"/>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574" name="Freeform 148"/>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4575" name="Freeform 149"/>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576" name="Freeform 150"/>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77" name="Freeform 151"/>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578" name="Freeform 152"/>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579" name="Freeform 153"/>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580" name="Freeform 154"/>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81" name="Freeform 155"/>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582" name="Freeform 156"/>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583" name="Freeform 157"/>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584" name="Freeform 158"/>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85" name="Freeform 159"/>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86" name="Freeform 160"/>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587" name="Freeform 161"/>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588" name="Freeform 162"/>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89" name="Freeform 163"/>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90" name="Freeform 164"/>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591" name="Freeform 165"/>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592" name="Freeform 166"/>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93" name="Freeform 167"/>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94" name="Freeform 168"/>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595" name="Freeform 169"/>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596" name="Freeform 170"/>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97" name="Freeform 171"/>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98" name="Freeform 172"/>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599" name="Freeform 173"/>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00" name="Freeform 174"/>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01" name="Freeform 175"/>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02" name="Freeform 176"/>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03" name="Freeform 177"/>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04" name="Freeform 178"/>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05" name="Freeform 179"/>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06" name="Freeform 180"/>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07" name="Freeform 181"/>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08" name="Freeform 182"/>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09" name="Freeform 183"/>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10" name="Freeform 184"/>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11" name="Freeform 185"/>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612" name="Freeform 186"/>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13" name="Freeform 187"/>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14" name="Freeform 188"/>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15" name="Freeform 189"/>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616" name="Freeform 190"/>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17" name="Freeform 191"/>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18" name="Freeform 192"/>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19" name="Freeform 193"/>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20" name="Freeform 194"/>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21" name="Freeform 195"/>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622" name="Freeform 196"/>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23" name="Freeform 197"/>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4624" name="Freeform 198"/>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4625" name="Freeform 199"/>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26" name="Freeform 200"/>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627" name="Freeform 201"/>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28" name="Freeform 202"/>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29" name="Freeform 203"/>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30" name="Freeform 204"/>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31" name="Freeform 205"/>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4632" name="Freeform 206"/>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33" name="Freeform 207"/>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634" name="Freeform 208"/>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635" name="Freeform 209"/>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636" name="Freeform 210"/>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37" name="Freeform 211"/>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38" name="Freeform 212"/>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639" name="Freeform 213"/>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40" name="Freeform 214"/>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41" name="Freeform 215"/>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42" name="Freeform 216"/>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43" name="Freeform 217"/>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44" name="Freeform 218"/>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45" name="Freeform 219"/>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46" name="Freeform 220"/>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47" name="Freeform 221"/>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648" name="Freeform 222"/>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49" name="Freeform 223"/>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650" name="Freeform 224"/>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651" name="Freeform 225"/>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652" name="Freeform 226"/>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53" name="Freeform 227"/>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54" name="Freeform 228"/>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55" name="Freeform 229"/>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656" name="Freeform 230"/>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657" name="Freeform 231"/>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658" name="Freeform 232"/>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659" name="Freeform 233"/>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660" name="Freeform 234"/>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4661" name="Freeform 235"/>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4662" name="Freeform 236"/>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4663" name="Freeform 237"/>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4664" name="Freeform 238"/>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4665" name="Freeform 239"/>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4666" name="Freeform 240"/>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4667" name="Line 241"/>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22" name="Group 242"/>
            <p:cNvGrpSpPr/>
            <p:nvPr/>
          </p:nvGrpSpPr>
          <p:grpSpPr bwMode="auto">
            <a:xfrm>
              <a:off x="2496" y="1677"/>
              <a:ext cx="589" cy="387"/>
              <a:chOff x="2436" y="2170"/>
              <a:chExt cx="589" cy="387"/>
            </a:xfrm>
          </p:grpSpPr>
          <p:sp>
            <p:nvSpPr>
              <p:cNvPr id="14372" name="Freeform 243"/>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4373" name="Freeform 244"/>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4374" name="Freeform 245"/>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5" name="Freeform 246"/>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4376" name="Freeform 247"/>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7" name="Freeform 248"/>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4378" name="Freeform 249"/>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379" name="Freeform 250"/>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380" name="Freeform 251"/>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381" name="Freeform 252"/>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82" name="Freeform 253"/>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83" name="Freeform 254"/>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4" name="Line 255"/>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256"/>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Freeform 257"/>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4387" name="Freeform 258"/>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88" name="Freeform 259"/>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4389" name="Freeform 260"/>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4390" name="Line 261"/>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Freeform 262"/>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2" name="Freeform 263"/>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3" name="Line 264"/>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Freeform 265"/>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4395" name="Freeform 266"/>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396" name="Freeform 267"/>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397" name="Freeform 268"/>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398" name="Freeform 269"/>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399" name="Freeform 270"/>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400" name="Freeform 271"/>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4401" name="Freeform 272"/>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402" name="Freeform 273"/>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403" name="Freeform 274"/>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4404" name="Freeform 275"/>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05" name="Freeform 276"/>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406" name="Freeform 277"/>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07" name="Freeform 278"/>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408" name="Freeform 279"/>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409" name="Freeform 280"/>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410" name="Freeform 281"/>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11" name="Freeform 282"/>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412" name="Freeform 283"/>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13" name="Freeform 284"/>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414" name="Freeform 285"/>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415" name="Freeform 286"/>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416" name="Freeform 287"/>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417" name="Freeform 288"/>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418" name="Freeform 289"/>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19" name="Freeform 290"/>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420" name="Freeform 291"/>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421" name="Freeform 292"/>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422" name="Freeform 293"/>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423" name="Freeform 294"/>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4424" name="Freeform 295"/>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25" name="Freeform 296"/>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26" name="Freeform 297"/>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4427" name="Freeform 298"/>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28" name="Freeform 299"/>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29" name="Freeform 300"/>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430" name="Freeform 301"/>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431" name="Freeform 302"/>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32" name="Freeform 303"/>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33" name="Freeform 304"/>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434" name="Freeform 305"/>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35" name="Freeform 306"/>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436" name="Freeform 307"/>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37" name="Freeform 308"/>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38" name="Freeform 309"/>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39" name="Freeform 310"/>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440" name="Freeform 311"/>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41" name="Freeform 312"/>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42" name="Freeform 313"/>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443" name="Freeform 314"/>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44" name="Freeform 315"/>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45" name="Freeform 316"/>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46" name="Freeform 317"/>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47" name="Freeform 318"/>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48" name="Freeform 319"/>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49" name="Freeform 320"/>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50" name="Freeform 321"/>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51" name="Freeform 322"/>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52" name="Freeform 323"/>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53" name="Freeform 324"/>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54" name="Freeform 325"/>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55" name="Freeform 326"/>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56" name="Freeform 327"/>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57" name="Freeform 328"/>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58" name="Freeform 329"/>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59" name="Freeform 330"/>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60" name="Freeform 331"/>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61" name="Freeform 332"/>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62" name="Freeform 333"/>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63" name="Freeform 334"/>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464" name="Freeform 335"/>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65" name="Freeform 336"/>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66" name="Freeform 337"/>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67" name="Freeform 338"/>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468" name="Freeform 339"/>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69" name="Freeform 340"/>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70" name="Freeform 341"/>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71" name="Freeform 342"/>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72" name="Freeform 343"/>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73" name="Freeform 344"/>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74" name="Freeform 345"/>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75" name="Freeform 346"/>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4476" name="Freeform 347"/>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4477" name="Freeform 348"/>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78" name="Freeform 349"/>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479" name="Freeform 350"/>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80" name="Freeform 351"/>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81" name="Freeform 352"/>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82" name="Freeform 353"/>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83" name="Freeform 354"/>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4484" name="Freeform 355"/>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85" name="Freeform 356"/>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486" name="Freeform 357"/>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487" name="Freeform 358"/>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488" name="Freeform 359"/>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89" name="Freeform 360"/>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90" name="Freeform 361"/>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491" name="Freeform 362"/>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92" name="Freeform 363"/>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93" name="Freeform 364"/>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94" name="Freeform 365"/>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95" name="Freeform 366"/>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496" name="Freeform 367"/>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497" name="Freeform 368"/>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498" name="Freeform 369"/>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499" name="Freeform 370"/>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500" name="Freeform 371"/>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01" name="Freeform 372"/>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502" name="Freeform 373"/>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503" name="Freeform 374"/>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504" name="Freeform 375"/>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05" name="Freeform 376"/>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06" name="Freeform 377"/>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507" name="Freeform 378"/>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508" name="Freeform 379"/>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509" name="Freeform 380"/>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10" name="Freeform 381"/>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11" name="Freeform 382"/>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512" name="Freeform 383"/>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4513" name="Freeform 384"/>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4514" name="Freeform 385"/>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4515" name="Freeform 386"/>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4516" name="Freeform 387"/>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4517" name="Freeform 388"/>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4518" name="Freeform 389"/>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4519" name="Line 390"/>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23" name="Group 391"/>
            <p:cNvGrpSpPr/>
            <p:nvPr/>
          </p:nvGrpSpPr>
          <p:grpSpPr bwMode="auto">
            <a:xfrm>
              <a:off x="2592" y="1773"/>
              <a:ext cx="589" cy="387"/>
              <a:chOff x="2436" y="2170"/>
              <a:chExt cx="589" cy="387"/>
            </a:xfrm>
          </p:grpSpPr>
          <p:sp>
            <p:nvSpPr>
              <p:cNvPr id="14224" name="Freeform 392"/>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4225" name="Freeform 393"/>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4226" name="Freeform 394"/>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27" name="Freeform 395"/>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4228" name="Freeform 396"/>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29" name="Freeform 397"/>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4230" name="Freeform 398"/>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231" name="Freeform 399"/>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232" name="Freeform 400"/>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233" name="Freeform 401"/>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34" name="Freeform 402"/>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35" name="Freeform 403"/>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6" name="Line 40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7" name="Line 40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8" name="Freeform 406"/>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4239" name="Freeform 407"/>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40" name="Freeform 408"/>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4241" name="Freeform 409"/>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4242" name="Line 41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43" name="Freeform 411"/>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4" name="Freeform 412"/>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5" name="Line 41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46" name="Freeform 414"/>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4247" name="Freeform 415"/>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48" name="Freeform 416"/>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249" name="Freeform 417"/>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250" name="Freeform 418"/>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251" name="Freeform 419"/>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252" name="Freeform 420"/>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4253" name="Freeform 421"/>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254" name="Freeform 422"/>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255" name="Freeform 423"/>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4256" name="Freeform 424"/>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57" name="Freeform 425"/>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258" name="Freeform 426"/>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59" name="Freeform 427"/>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260" name="Freeform 428"/>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261" name="Freeform 429"/>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262" name="Freeform 430"/>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63" name="Freeform 431"/>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264" name="Freeform 432"/>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65" name="Freeform 433"/>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266" name="Freeform 434"/>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267" name="Freeform 435"/>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268" name="Freeform 436"/>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269" name="Freeform 437"/>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270" name="Freeform 438"/>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71" name="Freeform 439"/>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272" name="Freeform 440"/>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273" name="Freeform 441"/>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274" name="Freeform 442"/>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275" name="Freeform 443"/>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4276" name="Freeform 444"/>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77" name="Freeform 445"/>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278" name="Freeform 446"/>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4279" name="Freeform 447"/>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280" name="Freeform 448"/>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81" name="Freeform 449"/>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282" name="Freeform 450"/>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283" name="Freeform 451"/>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284" name="Freeform 452"/>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85" name="Freeform 453"/>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286" name="Freeform 454"/>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287" name="Freeform 455"/>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288" name="Freeform 456"/>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89" name="Freeform 457"/>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90" name="Freeform 458"/>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291" name="Freeform 459"/>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292" name="Freeform 460"/>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93" name="Freeform 461"/>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94" name="Freeform 462"/>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295" name="Freeform 463"/>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296" name="Freeform 464"/>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97" name="Freeform 465"/>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98" name="Freeform 466"/>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299" name="Freeform 467"/>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300" name="Freeform 468"/>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01" name="Freeform 469"/>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02" name="Freeform 470"/>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303" name="Freeform 471"/>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04" name="Freeform 472"/>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05" name="Freeform 473"/>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06" name="Freeform 474"/>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07" name="Freeform 475"/>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08" name="Freeform 476"/>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09" name="Freeform 477"/>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10" name="Freeform 478"/>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11" name="Freeform 479"/>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12" name="Freeform 480"/>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13" name="Freeform 481"/>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14" name="Freeform 482"/>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15" name="Freeform 483"/>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316" name="Freeform 484"/>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17" name="Freeform 485"/>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18" name="Freeform 486"/>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19" name="Freeform 487"/>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320" name="Freeform 488"/>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21" name="Freeform 489"/>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22" name="Freeform 490"/>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23" name="Freeform 491"/>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24" name="Freeform 492"/>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25" name="Freeform 493"/>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326" name="Freeform 494"/>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27" name="Freeform 495"/>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4328" name="Freeform 496"/>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4329" name="Freeform 497"/>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30" name="Freeform 498"/>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331" name="Freeform 499"/>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32" name="Freeform 500"/>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33" name="Freeform 501"/>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34" name="Freeform 502"/>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35" name="Freeform 503"/>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4336" name="Freeform 504"/>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37" name="Freeform 505"/>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338" name="Freeform 506"/>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339" name="Freeform 507"/>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340" name="Freeform 508"/>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41" name="Freeform 509"/>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42" name="Freeform 510"/>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343" name="Freeform 511"/>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44" name="Freeform 512"/>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45" name="Freeform 513"/>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46" name="Freeform 514"/>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47" name="Freeform 515"/>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48" name="Freeform 516"/>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49" name="Freeform 517"/>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50" name="Freeform 518"/>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51" name="Freeform 519"/>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352" name="Freeform 520"/>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53" name="Freeform 521"/>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354" name="Freeform 522"/>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355" name="Freeform 523"/>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356" name="Freeform 524"/>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57" name="Freeform 525"/>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58" name="Freeform 526"/>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59" name="Freeform 527"/>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360" name="Freeform 528"/>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361" name="Freeform 529"/>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62" name="Freeform 530"/>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63" name="Freeform 531"/>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364" name="Freeform 532"/>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4365" name="Freeform 533"/>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4366" name="Freeform 534"/>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4367" name="Freeform 535"/>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4368" name="Freeform 536"/>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4369" name="Freeform 537"/>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4370" name="Freeform 538"/>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4371" name="Line 53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20" name="Group 540"/>
          <p:cNvGrpSpPr/>
          <p:nvPr/>
        </p:nvGrpSpPr>
        <p:grpSpPr bwMode="auto">
          <a:xfrm>
            <a:off x="4116389" y="4870451"/>
            <a:ext cx="1239837" cy="919163"/>
            <a:chOff x="2400" y="1581"/>
            <a:chExt cx="781" cy="579"/>
          </a:xfrm>
        </p:grpSpPr>
        <p:grpSp>
          <p:nvGrpSpPr>
            <p:cNvPr id="13774" name="Group 541"/>
            <p:cNvGrpSpPr/>
            <p:nvPr/>
          </p:nvGrpSpPr>
          <p:grpSpPr bwMode="auto">
            <a:xfrm>
              <a:off x="2400" y="1581"/>
              <a:ext cx="589" cy="387"/>
              <a:chOff x="2436" y="2170"/>
              <a:chExt cx="589" cy="387"/>
            </a:xfrm>
          </p:grpSpPr>
          <p:sp>
            <p:nvSpPr>
              <p:cNvPr id="14073" name="Freeform 542"/>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4074" name="Freeform 543"/>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4075" name="Freeform 544"/>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76" name="Freeform 545"/>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4077" name="Freeform 546"/>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78" name="Freeform 547"/>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4079" name="Freeform 548"/>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080" name="Freeform 549"/>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081" name="Freeform 550"/>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4082" name="Freeform 551"/>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83" name="Freeform 552"/>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84" name="Freeform 553"/>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85" name="Line 55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86" name="Line 55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87" name="Freeform 556"/>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4088" name="Freeform 557"/>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89" name="Freeform 558"/>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4090" name="Freeform 559"/>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4091" name="Line 56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92" name="Freeform 561"/>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93" name="Freeform 562"/>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94" name="Line 56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95" name="Freeform 564"/>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4096" name="Freeform 565"/>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097" name="Freeform 566"/>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098" name="Freeform 567"/>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099" name="Freeform 568"/>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100" name="Freeform 569"/>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101" name="Freeform 570"/>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4102" name="Freeform 571"/>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103" name="Freeform 572"/>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104" name="Freeform 573"/>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4105" name="Freeform 574"/>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06" name="Freeform 575"/>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107" name="Freeform 576"/>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08" name="Freeform 577"/>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109" name="Freeform 578"/>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4110" name="Freeform 579"/>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111" name="Freeform 580"/>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12" name="Freeform 581"/>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113" name="Freeform 582"/>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14" name="Freeform 583"/>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115" name="Freeform 584"/>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4116" name="Freeform 585"/>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117" name="Freeform 586"/>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4118" name="Freeform 587"/>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4119" name="Freeform 588"/>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20" name="Freeform 589"/>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121" name="Freeform 590"/>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122" name="Freeform 591"/>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4123" name="Freeform 592"/>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4124" name="Freeform 593"/>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4125" name="Freeform 594"/>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26" name="Freeform 595"/>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27" name="Freeform 596"/>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4128" name="Freeform 597"/>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29" name="Freeform 598"/>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30" name="Freeform 599"/>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131" name="Freeform 600"/>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132" name="Freeform 601"/>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33" name="Freeform 602"/>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34" name="Freeform 603"/>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135" name="Freeform 604"/>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36" name="Freeform 605"/>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137" name="Freeform 606"/>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38" name="Freeform 607"/>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39" name="Freeform 608"/>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40" name="Freeform 609"/>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141" name="Freeform 610"/>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42" name="Freeform 611"/>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43" name="Freeform 612"/>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4144" name="Freeform 613"/>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45" name="Freeform 614"/>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46" name="Freeform 615"/>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47" name="Freeform 616"/>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48" name="Freeform 617"/>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49" name="Freeform 618"/>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50" name="Freeform 619"/>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51" name="Freeform 620"/>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52" name="Freeform 621"/>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53" name="Freeform 622"/>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54" name="Freeform 623"/>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55" name="Freeform 624"/>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56" name="Freeform 625"/>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57" name="Freeform 626"/>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58" name="Freeform 627"/>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59" name="Freeform 628"/>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60" name="Freeform 629"/>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61" name="Freeform 630"/>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62" name="Freeform 631"/>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63" name="Freeform 632"/>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64" name="Freeform 633"/>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165" name="Freeform 634"/>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66" name="Freeform 635"/>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67" name="Freeform 636"/>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68" name="Freeform 637"/>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169" name="Freeform 638"/>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70" name="Freeform 639"/>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71" name="Freeform 640"/>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72" name="Freeform 641"/>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73" name="Freeform 642"/>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74" name="Freeform 643"/>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75" name="Freeform 644"/>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76" name="Freeform 645"/>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4177" name="Freeform 646"/>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4178" name="Freeform 647"/>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79" name="Freeform 648"/>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180" name="Freeform 649"/>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81" name="Freeform 650"/>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82" name="Freeform 651"/>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83" name="Freeform 652"/>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84" name="Freeform 653"/>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4185" name="Freeform 654"/>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86" name="Freeform 655"/>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187" name="Freeform 656"/>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188" name="Freeform 657"/>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189" name="Freeform 658"/>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90" name="Freeform 659"/>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91" name="Freeform 660"/>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192" name="Freeform 661"/>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93" name="Freeform 662"/>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94" name="Freeform 663"/>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95" name="Freeform 664"/>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196" name="Freeform 665"/>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197" name="Freeform 666"/>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198" name="Freeform 667"/>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199" name="Freeform 668"/>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00" name="Freeform 669"/>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201" name="Freeform 670"/>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02" name="Freeform 671"/>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203" name="Freeform 672"/>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204" name="Freeform 673"/>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205" name="Freeform 674"/>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06" name="Freeform 675"/>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07" name="Freeform 676"/>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208" name="Freeform 677"/>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209" name="Freeform 678"/>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210" name="Freeform 679"/>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11" name="Freeform 680"/>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12" name="Freeform 681"/>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213" name="Freeform 682"/>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4214" name="Freeform 683"/>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4215" name="Freeform 684"/>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4216" name="Freeform 685"/>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4217" name="Freeform 686"/>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4218" name="Freeform 687"/>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4219" name="Freeform 688"/>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4220" name="Line 68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75" name="Group 690"/>
            <p:cNvGrpSpPr/>
            <p:nvPr/>
          </p:nvGrpSpPr>
          <p:grpSpPr bwMode="auto">
            <a:xfrm>
              <a:off x="2496" y="1677"/>
              <a:ext cx="589" cy="387"/>
              <a:chOff x="2436" y="2170"/>
              <a:chExt cx="589" cy="387"/>
            </a:xfrm>
          </p:grpSpPr>
          <p:sp>
            <p:nvSpPr>
              <p:cNvPr id="13925" name="Freeform 691"/>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3926" name="Freeform 692"/>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3927" name="Freeform 693"/>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 name="Freeform 694"/>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3929" name="Freeform 695"/>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 name="Freeform 696"/>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3931" name="Freeform 697"/>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932" name="Freeform 698"/>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933" name="Freeform 699"/>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934" name="Freeform 700"/>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35" name="Freeform 701"/>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36" name="Freeform 702"/>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 name="Line 703"/>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38" name="Line 704"/>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39" name="Freeform 705"/>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3940" name="Freeform 706"/>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41" name="Freeform 707"/>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3942" name="Freeform 708"/>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3943" name="Line 709"/>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44" name="Freeform 710"/>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 name="Freeform 711"/>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 name="Line 712"/>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47" name="Freeform 713"/>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3948" name="Freeform 714"/>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49" name="Freeform 715"/>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950" name="Freeform 716"/>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951" name="Freeform 717"/>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952" name="Freeform 718"/>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953" name="Freeform 719"/>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3954" name="Freeform 720"/>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955" name="Freeform 721"/>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956" name="Freeform 722"/>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3957" name="Freeform 723"/>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58" name="Freeform 724"/>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959" name="Freeform 725"/>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60" name="Freeform 726"/>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961" name="Freeform 727"/>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962" name="Freeform 728"/>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963" name="Freeform 729"/>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64" name="Freeform 730"/>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965" name="Freeform 731"/>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66" name="Freeform 732"/>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967" name="Freeform 733"/>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968" name="Freeform 734"/>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969" name="Freeform 735"/>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970" name="Freeform 736"/>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971" name="Freeform 737"/>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72" name="Freeform 738"/>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973" name="Freeform 739"/>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974" name="Freeform 740"/>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975" name="Freeform 741"/>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976" name="Freeform 742"/>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3977" name="Freeform 743"/>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78" name="Freeform 744"/>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979" name="Freeform 745"/>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3980" name="Freeform 746"/>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981" name="Freeform 747"/>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82" name="Freeform 748"/>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983" name="Freeform 749"/>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984" name="Freeform 750"/>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985" name="Freeform 751"/>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86" name="Freeform 752"/>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987" name="Freeform 753"/>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988" name="Freeform 754"/>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989" name="Freeform 755"/>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90" name="Freeform 756"/>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91" name="Freeform 757"/>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992" name="Freeform 758"/>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993" name="Freeform 759"/>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94" name="Freeform 760"/>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95" name="Freeform 761"/>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996" name="Freeform 762"/>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997" name="Freeform 763"/>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98" name="Freeform 764"/>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99" name="Freeform 765"/>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00" name="Freeform 766"/>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001" name="Freeform 767"/>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02" name="Freeform 768"/>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03" name="Freeform 769"/>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004" name="Freeform 770"/>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05" name="Freeform 771"/>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06" name="Freeform 772"/>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07" name="Freeform 773"/>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08" name="Freeform 774"/>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09" name="Freeform 775"/>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10" name="Freeform 776"/>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11" name="Freeform 777"/>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12" name="Freeform 778"/>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13" name="Freeform 779"/>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14" name="Freeform 780"/>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15" name="Freeform 781"/>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16" name="Freeform 782"/>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017" name="Freeform 783"/>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18" name="Freeform 784"/>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19" name="Freeform 785"/>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20" name="Freeform 786"/>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021" name="Freeform 787"/>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22" name="Freeform 788"/>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23" name="Freeform 789"/>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24" name="Freeform 790"/>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25" name="Freeform 791"/>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26" name="Freeform 792"/>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027" name="Freeform 793"/>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28" name="Freeform 794"/>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4029" name="Freeform 795"/>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4030" name="Freeform 796"/>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31" name="Freeform 797"/>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032" name="Freeform 798"/>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33" name="Freeform 799"/>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34" name="Freeform 800"/>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35" name="Freeform 801"/>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36" name="Freeform 802"/>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4037" name="Freeform 803"/>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38" name="Freeform 804"/>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4039" name="Freeform 805"/>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040" name="Freeform 806"/>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041" name="Freeform 807"/>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42" name="Freeform 808"/>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43" name="Freeform 809"/>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4044" name="Freeform 810"/>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45" name="Freeform 811"/>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46" name="Freeform 812"/>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47" name="Freeform 813"/>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48" name="Freeform 814"/>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49" name="Freeform 815"/>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50" name="Freeform 816"/>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51" name="Freeform 817"/>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52" name="Freeform 818"/>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4053" name="Freeform 819"/>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54" name="Freeform 820"/>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4055" name="Freeform 821"/>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4056" name="Freeform 822"/>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4057" name="Freeform 823"/>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58" name="Freeform 824"/>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59" name="Freeform 825"/>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60" name="Freeform 826"/>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4061" name="Freeform 827"/>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4062" name="Freeform 828"/>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63" name="Freeform 829"/>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64" name="Freeform 830"/>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4065" name="Freeform 831"/>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4066" name="Freeform 832"/>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4067" name="Freeform 833"/>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4068" name="Freeform 834"/>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4069" name="Freeform 835"/>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4070" name="Freeform 836"/>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4071" name="Freeform 837"/>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4072" name="Line 838"/>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76" name="Group 839"/>
            <p:cNvGrpSpPr/>
            <p:nvPr/>
          </p:nvGrpSpPr>
          <p:grpSpPr bwMode="auto">
            <a:xfrm>
              <a:off x="2592" y="1773"/>
              <a:ext cx="589" cy="387"/>
              <a:chOff x="2436" y="2170"/>
              <a:chExt cx="589" cy="387"/>
            </a:xfrm>
          </p:grpSpPr>
          <p:sp>
            <p:nvSpPr>
              <p:cNvPr id="13777" name="Freeform 840"/>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3778" name="Freeform 841"/>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3779" name="Freeform 842"/>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80" name="Freeform 843"/>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3781" name="Freeform 844"/>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82" name="Freeform 845"/>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3783" name="Freeform 846"/>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784" name="Freeform 847"/>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785" name="Freeform 848"/>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786" name="Freeform 849"/>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87" name="Freeform 850"/>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88" name="Freeform 851"/>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89" name="Line 85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90" name="Line 85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91" name="Freeform 854"/>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3792" name="Freeform 855"/>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93" name="Freeform 856"/>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3794" name="Freeform 857"/>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3795" name="Line 85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96" name="Freeform 859"/>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97" name="Freeform 860"/>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98" name="Line 86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99" name="Freeform 862"/>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3800" name="Freeform 863"/>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01" name="Freeform 864"/>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802" name="Freeform 865"/>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803" name="Freeform 866"/>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804" name="Freeform 867"/>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805" name="Freeform 868"/>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3806" name="Freeform 869"/>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807" name="Freeform 870"/>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808" name="Freeform 871"/>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3809" name="Freeform 872"/>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10" name="Freeform 873"/>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811" name="Freeform 874"/>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12" name="Freeform 875"/>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813" name="Freeform 876"/>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814" name="Freeform 877"/>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815" name="Freeform 878"/>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16" name="Freeform 879"/>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817" name="Freeform 880"/>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18" name="Freeform 881"/>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819" name="Freeform 882"/>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820" name="Freeform 883"/>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821" name="Freeform 884"/>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822" name="Freeform 885"/>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823" name="Freeform 886"/>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24" name="Freeform 887"/>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825" name="Freeform 888"/>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826" name="Freeform 889"/>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827" name="Freeform 890"/>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828" name="Freeform 891"/>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3829" name="Freeform 892"/>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30" name="Freeform 893"/>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31" name="Freeform 894"/>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3832" name="Freeform 895"/>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33" name="Freeform 896"/>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34" name="Freeform 897"/>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835" name="Freeform 898"/>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836" name="Freeform 899"/>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37" name="Freeform 900"/>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38" name="Freeform 901"/>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839" name="Freeform 902"/>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40" name="Freeform 903"/>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841" name="Freeform 904"/>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42" name="Freeform 905"/>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43" name="Freeform 906"/>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44" name="Freeform 907"/>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845" name="Freeform 908"/>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46" name="Freeform 909"/>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47" name="Freeform 910"/>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848" name="Freeform 911"/>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49" name="Freeform 912"/>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50" name="Freeform 913"/>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51" name="Freeform 914"/>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52" name="Freeform 915"/>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53" name="Freeform 916"/>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54" name="Freeform 917"/>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55" name="Freeform 918"/>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56" name="Freeform 919"/>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57" name="Freeform 920"/>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58" name="Freeform 921"/>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59" name="Freeform 922"/>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60" name="Freeform 923"/>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61" name="Freeform 924"/>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62" name="Freeform 925"/>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63" name="Freeform 926"/>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64" name="Freeform 927"/>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65" name="Freeform 928"/>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66" name="Freeform 929"/>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67" name="Freeform 930"/>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68" name="Freeform 931"/>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869" name="Freeform 932"/>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70" name="Freeform 933"/>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71" name="Freeform 934"/>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72" name="Freeform 935"/>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873" name="Freeform 936"/>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74" name="Freeform 937"/>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75" name="Freeform 938"/>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76" name="Freeform 939"/>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77" name="Freeform 940"/>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78" name="Freeform 941"/>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79" name="Freeform 942"/>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80" name="Freeform 943"/>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3881" name="Freeform 944"/>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3882" name="Freeform 945"/>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83" name="Freeform 946"/>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884" name="Freeform 947"/>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885" name="Freeform 948"/>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86" name="Freeform 949"/>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87" name="Freeform 950"/>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88" name="Freeform 951"/>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3889" name="Freeform 952"/>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90" name="Freeform 953"/>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891" name="Freeform 954"/>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892" name="Freeform 955"/>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893" name="Freeform 956"/>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894" name="Freeform 957"/>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95" name="Freeform 958"/>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896" name="Freeform 959"/>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897" name="Freeform 960"/>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98" name="Freeform 961"/>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899" name="Freeform 962"/>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00" name="Freeform 963"/>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01" name="Freeform 964"/>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902" name="Freeform 965"/>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903" name="Freeform 966"/>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04" name="Freeform 967"/>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905" name="Freeform 968"/>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06" name="Freeform 969"/>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907" name="Freeform 970"/>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908" name="Freeform 971"/>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909" name="Freeform 972"/>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10" name="Freeform 973"/>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11" name="Freeform 974"/>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912" name="Freeform 975"/>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913" name="Freeform 976"/>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914" name="Freeform 977"/>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15" name="Freeform 978"/>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16" name="Freeform 979"/>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917" name="Freeform 980"/>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3918" name="Freeform 981"/>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3919" name="Freeform 982"/>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3920" name="Freeform 983"/>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3921" name="Freeform 984"/>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3922" name="Freeform 985"/>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3923" name="Freeform 986"/>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3924" name="Line 98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21" name="Group 988"/>
          <p:cNvGrpSpPr/>
          <p:nvPr/>
        </p:nvGrpSpPr>
        <p:grpSpPr bwMode="auto">
          <a:xfrm>
            <a:off x="5411789" y="4833938"/>
            <a:ext cx="1239837" cy="919162"/>
            <a:chOff x="2400" y="1581"/>
            <a:chExt cx="781" cy="579"/>
          </a:xfrm>
        </p:grpSpPr>
        <p:grpSp>
          <p:nvGrpSpPr>
            <p:cNvPr id="13327" name="Group 989"/>
            <p:cNvGrpSpPr/>
            <p:nvPr/>
          </p:nvGrpSpPr>
          <p:grpSpPr bwMode="auto">
            <a:xfrm>
              <a:off x="2400" y="1581"/>
              <a:ext cx="589" cy="387"/>
              <a:chOff x="2436" y="2170"/>
              <a:chExt cx="589" cy="387"/>
            </a:xfrm>
          </p:grpSpPr>
          <p:sp>
            <p:nvSpPr>
              <p:cNvPr id="13626" name="Freeform 990"/>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3627" name="Freeform 991"/>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3628" name="Freeform 992"/>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9" name="Freeform 993"/>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3630" name="Freeform 994"/>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31" name="Freeform 995"/>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3632" name="Freeform 996"/>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633" name="Freeform 997"/>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634" name="Freeform 998"/>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635" name="Freeform 999"/>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36" name="Freeform 1000"/>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37" name="Freeform 1001"/>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38" name="Line 100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 name="Line 100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0" name="Freeform 1004"/>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3641" name="Freeform 1005"/>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42" name="Freeform 1006"/>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3643" name="Freeform 1007"/>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3644" name="Line 100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5" name="Freeform 1009"/>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46" name="Freeform 1010"/>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47" name="Line 101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8" name="Freeform 1012"/>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3649" name="Freeform 1013"/>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50" name="Freeform 1014"/>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651" name="Freeform 1015"/>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652" name="Freeform 1016"/>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653" name="Freeform 1017"/>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654" name="Freeform 1018"/>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3655" name="Freeform 1019"/>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656" name="Freeform 1020"/>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657" name="Freeform 1021"/>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3658" name="Freeform 1022"/>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59" name="Freeform 1023"/>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660" name="Freeform 1024"/>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61" name="Freeform 1025"/>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662" name="Freeform 1026"/>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663" name="Freeform 1027"/>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664" name="Freeform 1028"/>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65" name="Freeform 1029"/>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666" name="Freeform 1030"/>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67" name="Freeform 1031"/>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668" name="Freeform 1032"/>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669" name="Freeform 1033"/>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670" name="Freeform 1034"/>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671" name="Freeform 1035"/>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672" name="Freeform 1036"/>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73" name="Freeform 1037"/>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674" name="Freeform 1038"/>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675" name="Freeform 1039"/>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676" name="Freeform 1040"/>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677" name="Freeform 1041"/>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3678" name="Freeform 1042"/>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79" name="Freeform 1043"/>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680" name="Freeform 1044"/>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3681" name="Freeform 1045"/>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682" name="Freeform 1046"/>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83" name="Freeform 1047"/>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684" name="Freeform 1048"/>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685" name="Freeform 1049"/>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686" name="Freeform 1050"/>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87" name="Freeform 1051"/>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688" name="Freeform 1052"/>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689" name="Freeform 1053"/>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690" name="Freeform 1054"/>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91" name="Freeform 1055"/>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92" name="Freeform 1056"/>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693" name="Freeform 1057"/>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694" name="Freeform 1058"/>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95" name="Freeform 1059"/>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96" name="Freeform 1060"/>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697" name="Freeform 1061"/>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698" name="Freeform 1062"/>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99" name="Freeform 1063"/>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00" name="Freeform 1064"/>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01" name="Freeform 1065"/>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702" name="Freeform 1066"/>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03" name="Freeform 1067"/>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04" name="Freeform 1068"/>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705" name="Freeform 1069"/>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06" name="Freeform 1070"/>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07" name="Freeform 1071"/>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08" name="Freeform 1072"/>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09" name="Freeform 1073"/>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10" name="Freeform 1074"/>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11" name="Freeform 1075"/>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12" name="Freeform 1076"/>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13" name="Freeform 1077"/>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14" name="Freeform 1078"/>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15" name="Freeform 1079"/>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16" name="Freeform 1080"/>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17" name="Freeform 1081"/>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718" name="Freeform 1082"/>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19" name="Freeform 1083"/>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20" name="Freeform 1084"/>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21" name="Freeform 1085"/>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722" name="Freeform 1086"/>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23" name="Freeform 1087"/>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24" name="Freeform 1088"/>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25" name="Freeform 1089"/>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26" name="Freeform 1090"/>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27" name="Freeform 1091"/>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728" name="Freeform 1092"/>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29" name="Freeform 1093"/>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3730" name="Freeform 1094"/>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3731" name="Freeform 1095"/>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32" name="Freeform 1096"/>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733" name="Freeform 1097"/>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34" name="Freeform 1098"/>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35" name="Freeform 1099"/>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36" name="Freeform 1100"/>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37" name="Freeform 1101"/>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3738" name="Freeform 1102"/>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39" name="Freeform 1103"/>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740" name="Freeform 1104"/>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741" name="Freeform 1105"/>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742" name="Freeform 1106"/>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43" name="Freeform 1107"/>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44" name="Freeform 1108"/>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745" name="Freeform 1109"/>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46" name="Freeform 1110"/>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47" name="Freeform 1111"/>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48" name="Freeform 1112"/>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49" name="Freeform 1113"/>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50" name="Freeform 1114"/>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51" name="Freeform 1115"/>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52" name="Freeform 1116"/>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53" name="Freeform 1117"/>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754" name="Freeform 1118"/>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55" name="Freeform 1119"/>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756" name="Freeform 1120"/>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757" name="Freeform 1121"/>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758" name="Freeform 1122"/>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59" name="Freeform 1123"/>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60" name="Freeform 1124"/>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61" name="Freeform 1125"/>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762" name="Freeform 1126"/>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763" name="Freeform 1127"/>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64" name="Freeform 1128"/>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65" name="Freeform 1129"/>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766" name="Freeform 1130"/>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3767" name="Freeform 1131"/>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3768" name="Freeform 1132"/>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3769" name="Freeform 1133"/>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3770" name="Freeform 1134"/>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3771" name="Freeform 1135"/>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3772" name="Freeform 1136"/>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3773" name="Line 113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8" name="Group 1138"/>
            <p:cNvGrpSpPr/>
            <p:nvPr/>
          </p:nvGrpSpPr>
          <p:grpSpPr bwMode="auto">
            <a:xfrm>
              <a:off x="2496" y="1677"/>
              <a:ext cx="589" cy="387"/>
              <a:chOff x="2436" y="2170"/>
              <a:chExt cx="589" cy="387"/>
            </a:xfrm>
          </p:grpSpPr>
          <p:sp>
            <p:nvSpPr>
              <p:cNvPr id="13478" name="Freeform 1139"/>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3479" name="Freeform 1140"/>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3480" name="Freeform 1141"/>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1" name="Freeform 1142"/>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3482" name="Freeform 1143"/>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3" name="Freeform 1144"/>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3484" name="Freeform 1145"/>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485" name="Freeform 1146"/>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486" name="Freeform 1147"/>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487" name="Freeform 1148"/>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88" name="Freeform 1149"/>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89" name="Freeform 1150"/>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0" name="Line 1151"/>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1" name="Line 1152"/>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2" name="Freeform 1153"/>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3493" name="Freeform 1154"/>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94" name="Freeform 1155"/>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3495" name="Freeform 1156"/>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3496" name="Line 1157"/>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7" name="Freeform 1158"/>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8" name="Freeform 1159"/>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9" name="Line 1160"/>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0" name="Freeform 1161"/>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3501" name="Freeform 1162"/>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02" name="Freeform 1163"/>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503" name="Freeform 1164"/>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504" name="Freeform 1165"/>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505" name="Freeform 1166"/>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506" name="Freeform 1167"/>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3507" name="Freeform 1168"/>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508" name="Freeform 1169"/>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509" name="Freeform 1170"/>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3510" name="Freeform 1171"/>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11" name="Freeform 1172"/>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512" name="Freeform 1173"/>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13" name="Freeform 1174"/>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514" name="Freeform 1175"/>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515" name="Freeform 1176"/>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516" name="Freeform 1177"/>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17" name="Freeform 1178"/>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518" name="Freeform 1179"/>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19" name="Freeform 1180"/>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520" name="Freeform 1181"/>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521" name="Freeform 1182"/>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522" name="Freeform 1183"/>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523" name="Freeform 1184"/>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524" name="Freeform 1185"/>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25" name="Freeform 1186"/>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526" name="Freeform 1187"/>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527" name="Freeform 1188"/>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528" name="Freeform 1189"/>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529" name="Freeform 1190"/>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3530" name="Freeform 1191"/>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31" name="Freeform 1192"/>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32" name="Freeform 1193"/>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3533" name="Freeform 1194"/>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34" name="Freeform 1195"/>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35" name="Freeform 1196"/>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536" name="Freeform 1197"/>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537" name="Freeform 1198"/>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38" name="Freeform 1199"/>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39" name="Freeform 1200"/>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540" name="Freeform 1201"/>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41" name="Freeform 1202"/>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542" name="Freeform 1203"/>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43" name="Freeform 1204"/>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44" name="Freeform 1205"/>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45" name="Freeform 1206"/>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546" name="Freeform 1207"/>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47" name="Freeform 1208"/>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48" name="Freeform 1209"/>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549" name="Freeform 1210"/>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50" name="Freeform 1211"/>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51" name="Freeform 1212"/>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52" name="Freeform 1213"/>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53" name="Freeform 1214"/>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54" name="Freeform 1215"/>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55" name="Freeform 1216"/>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56" name="Freeform 1217"/>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57" name="Freeform 1218"/>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58" name="Freeform 1219"/>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59" name="Freeform 1220"/>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60" name="Freeform 1221"/>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61" name="Freeform 1222"/>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62" name="Freeform 1223"/>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63" name="Freeform 1224"/>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64" name="Freeform 1225"/>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65" name="Freeform 1226"/>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66" name="Freeform 1227"/>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67" name="Freeform 1228"/>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68" name="Freeform 1229"/>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69" name="Freeform 1230"/>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570" name="Freeform 1231"/>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71" name="Freeform 1232"/>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72" name="Freeform 1233"/>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73" name="Freeform 1234"/>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574" name="Freeform 1235"/>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75" name="Freeform 1236"/>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76" name="Freeform 1237"/>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77" name="Freeform 1238"/>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78" name="Freeform 1239"/>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79" name="Freeform 1240"/>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80" name="Freeform 1241"/>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81" name="Freeform 1242"/>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3582" name="Freeform 1243"/>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3583" name="Freeform 1244"/>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84" name="Freeform 1245"/>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585" name="Freeform 1246"/>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586" name="Freeform 1247"/>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87" name="Freeform 1248"/>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88" name="Freeform 1249"/>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89" name="Freeform 1250"/>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3590" name="Freeform 1251"/>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91" name="Freeform 1252"/>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592" name="Freeform 1253"/>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593" name="Freeform 1254"/>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594" name="Freeform 1255"/>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595" name="Freeform 1256"/>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96" name="Freeform 1257"/>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597" name="Freeform 1258"/>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598" name="Freeform 1259"/>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599" name="Freeform 1260"/>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00" name="Freeform 1261"/>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01" name="Freeform 1262"/>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02" name="Freeform 1263"/>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603" name="Freeform 1264"/>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604" name="Freeform 1265"/>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05" name="Freeform 1266"/>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606" name="Freeform 1267"/>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07" name="Freeform 1268"/>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608" name="Freeform 1269"/>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609" name="Freeform 1270"/>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610" name="Freeform 1271"/>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11" name="Freeform 1272"/>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12" name="Freeform 1273"/>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613" name="Freeform 1274"/>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614" name="Freeform 1275"/>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615" name="Freeform 1276"/>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16" name="Freeform 1277"/>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17" name="Freeform 1278"/>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618" name="Freeform 1279"/>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3619" name="Freeform 1280"/>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3620" name="Freeform 1281"/>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3621" name="Freeform 1282"/>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3622" name="Freeform 1283"/>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3623" name="Freeform 1284"/>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3624" name="Freeform 1285"/>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3625" name="Line 1286"/>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9" name="Group 1287"/>
            <p:cNvGrpSpPr/>
            <p:nvPr/>
          </p:nvGrpSpPr>
          <p:grpSpPr bwMode="auto">
            <a:xfrm>
              <a:off x="2592" y="1773"/>
              <a:ext cx="589" cy="387"/>
              <a:chOff x="2436" y="2170"/>
              <a:chExt cx="589" cy="387"/>
            </a:xfrm>
          </p:grpSpPr>
          <p:sp>
            <p:nvSpPr>
              <p:cNvPr id="13330" name="Freeform 1288"/>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ln>
            </p:spPr>
            <p:txBody>
              <a:bodyPr/>
              <a:lstStyle/>
              <a:p>
                <a:endParaRPr lang="zh-CN" altLang="en-US"/>
              </a:p>
            </p:txBody>
          </p:sp>
          <p:sp>
            <p:nvSpPr>
              <p:cNvPr id="13331" name="Freeform 1289"/>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ln>
            </p:spPr>
            <p:txBody>
              <a:bodyPr/>
              <a:lstStyle/>
              <a:p>
                <a:endParaRPr lang="zh-CN" altLang="en-US"/>
              </a:p>
            </p:txBody>
          </p:sp>
          <p:sp>
            <p:nvSpPr>
              <p:cNvPr id="13332" name="Freeform 1290"/>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3" name="Freeform 1291"/>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ln>
            </p:spPr>
            <p:txBody>
              <a:bodyPr/>
              <a:lstStyle/>
              <a:p>
                <a:endParaRPr lang="zh-CN" altLang="en-US"/>
              </a:p>
            </p:txBody>
          </p:sp>
          <p:sp>
            <p:nvSpPr>
              <p:cNvPr id="13334" name="Freeform 1292"/>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5" name="Freeform 1293"/>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ln>
            </p:spPr>
            <p:txBody>
              <a:bodyPr/>
              <a:lstStyle/>
              <a:p>
                <a:endParaRPr lang="zh-CN" altLang="en-US"/>
              </a:p>
            </p:txBody>
          </p:sp>
          <p:sp>
            <p:nvSpPr>
              <p:cNvPr id="13336" name="Freeform 1294"/>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337" name="Freeform 1295"/>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338" name="Freeform 1296"/>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ln>
            </p:spPr>
            <p:txBody>
              <a:bodyPr/>
              <a:lstStyle/>
              <a:p>
                <a:endParaRPr lang="zh-CN" altLang="en-US"/>
              </a:p>
            </p:txBody>
          </p:sp>
          <p:sp>
            <p:nvSpPr>
              <p:cNvPr id="13339" name="Freeform 1297"/>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340" name="Freeform 1298"/>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341" name="Freeform 1299"/>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2" name="Line 1300"/>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1301"/>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Freeform 1302"/>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ln>
            </p:spPr>
            <p:txBody>
              <a:bodyPr/>
              <a:lstStyle/>
              <a:p>
                <a:endParaRPr lang="zh-CN" altLang="en-US"/>
              </a:p>
            </p:txBody>
          </p:sp>
          <p:sp>
            <p:nvSpPr>
              <p:cNvPr id="13345" name="Freeform 1303"/>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346" name="Freeform 1304"/>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ln>
            </p:spPr>
            <p:txBody>
              <a:bodyPr/>
              <a:lstStyle/>
              <a:p>
                <a:endParaRPr lang="zh-CN" altLang="en-US"/>
              </a:p>
            </p:txBody>
          </p:sp>
          <p:sp>
            <p:nvSpPr>
              <p:cNvPr id="13347" name="Freeform 1305"/>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ln>
            </p:spPr>
            <p:txBody>
              <a:bodyPr/>
              <a:lstStyle/>
              <a:p>
                <a:endParaRPr lang="zh-CN" altLang="en-US"/>
              </a:p>
            </p:txBody>
          </p:sp>
          <p:sp>
            <p:nvSpPr>
              <p:cNvPr id="13348" name="Line 1306"/>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9" name="Freeform 1307"/>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0" name="Freeform 1308"/>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1" name="Line 1309"/>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2" name="Freeform 1310"/>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ln>
            </p:spPr>
            <p:txBody>
              <a:bodyPr/>
              <a:lstStyle/>
              <a:p>
                <a:endParaRPr lang="zh-CN" altLang="en-US"/>
              </a:p>
            </p:txBody>
          </p:sp>
          <p:sp>
            <p:nvSpPr>
              <p:cNvPr id="13353" name="Freeform 1311"/>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54" name="Freeform 1312"/>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355" name="Freeform 1313"/>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356" name="Freeform 1314"/>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357" name="Freeform 1315"/>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358" name="Freeform 1316"/>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ln>
            </p:spPr>
            <p:txBody>
              <a:bodyPr/>
              <a:lstStyle/>
              <a:p>
                <a:endParaRPr lang="zh-CN" altLang="en-US"/>
              </a:p>
            </p:txBody>
          </p:sp>
          <p:sp>
            <p:nvSpPr>
              <p:cNvPr id="13359" name="Freeform 1317"/>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360" name="Freeform 1318"/>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361" name="Freeform 1319"/>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ln>
            </p:spPr>
            <p:txBody>
              <a:bodyPr/>
              <a:lstStyle/>
              <a:p>
                <a:endParaRPr lang="zh-CN" altLang="en-US"/>
              </a:p>
            </p:txBody>
          </p:sp>
          <p:sp>
            <p:nvSpPr>
              <p:cNvPr id="13362" name="Freeform 1320"/>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63" name="Freeform 1321"/>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364" name="Freeform 1322"/>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65" name="Freeform 1323"/>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366" name="Freeform 1324"/>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ln>
            </p:spPr>
            <p:txBody>
              <a:bodyPr/>
              <a:lstStyle/>
              <a:p>
                <a:endParaRPr lang="zh-CN" altLang="en-US"/>
              </a:p>
            </p:txBody>
          </p:sp>
          <p:sp>
            <p:nvSpPr>
              <p:cNvPr id="13367" name="Freeform 1325"/>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368" name="Freeform 1326"/>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69" name="Freeform 1327"/>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370" name="Freeform 1328"/>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71" name="Freeform 1329"/>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372" name="Freeform 1330"/>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ln>
            </p:spPr>
            <p:txBody>
              <a:bodyPr/>
              <a:lstStyle/>
              <a:p>
                <a:endParaRPr lang="zh-CN" altLang="en-US"/>
              </a:p>
            </p:txBody>
          </p:sp>
          <p:sp>
            <p:nvSpPr>
              <p:cNvPr id="13373" name="Freeform 1331"/>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374" name="Freeform 1332"/>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ln>
            </p:spPr>
            <p:txBody>
              <a:bodyPr/>
              <a:lstStyle/>
              <a:p>
                <a:endParaRPr lang="zh-CN" altLang="en-US"/>
              </a:p>
            </p:txBody>
          </p:sp>
          <p:sp>
            <p:nvSpPr>
              <p:cNvPr id="13375" name="Freeform 1333"/>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ln>
            </p:spPr>
            <p:txBody>
              <a:bodyPr/>
              <a:lstStyle/>
              <a:p>
                <a:endParaRPr lang="zh-CN" altLang="en-US"/>
              </a:p>
            </p:txBody>
          </p:sp>
          <p:sp>
            <p:nvSpPr>
              <p:cNvPr id="13376" name="Freeform 1334"/>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77" name="Freeform 1335"/>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378" name="Freeform 1336"/>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379" name="Freeform 1337"/>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ln>
            </p:spPr>
            <p:txBody>
              <a:bodyPr/>
              <a:lstStyle/>
              <a:p>
                <a:endParaRPr lang="zh-CN" altLang="en-US"/>
              </a:p>
            </p:txBody>
          </p:sp>
          <p:sp>
            <p:nvSpPr>
              <p:cNvPr id="13380" name="Freeform 1338"/>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ln>
            </p:spPr>
            <p:txBody>
              <a:bodyPr/>
              <a:lstStyle/>
              <a:p>
                <a:endParaRPr lang="zh-CN" altLang="en-US"/>
              </a:p>
            </p:txBody>
          </p:sp>
          <p:sp>
            <p:nvSpPr>
              <p:cNvPr id="13381" name="Freeform 1339"/>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ln>
            </p:spPr>
            <p:txBody>
              <a:bodyPr/>
              <a:lstStyle/>
              <a:p>
                <a:endParaRPr lang="zh-CN" altLang="en-US"/>
              </a:p>
            </p:txBody>
          </p:sp>
          <p:sp>
            <p:nvSpPr>
              <p:cNvPr id="13382" name="Freeform 1340"/>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383" name="Freeform 1341"/>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384" name="Freeform 1342"/>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ln>
            </p:spPr>
            <p:txBody>
              <a:bodyPr/>
              <a:lstStyle/>
              <a:p>
                <a:endParaRPr lang="zh-CN" altLang="en-US"/>
              </a:p>
            </p:txBody>
          </p:sp>
          <p:sp>
            <p:nvSpPr>
              <p:cNvPr id="13385" name="Freeform 1343"/>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386" name="Freeform 1344"/>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387" name="Freeform 1345"/>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388" name="Freeform 1346"/>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389" name="Freeform 1347"/>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390" name="Freeform 1348"/>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391" name="Freeform 1349"/>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392" name="Freeform 1350"/>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393" name="Freeform 1351"/>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394" name="Freeform 1352"/>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395" name="Freeform 1353"/>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396" name="Freeform 1354"/>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397" name="Freeform 1355"/>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398" name="Freeform 1356"/>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399" name="Freeform 1357"/>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00" name="Freeform 1358"/>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ln>
            </p:spPr>
            <p:txBody>
              <a:bodyPr/>
              <a:lstStyle/>
              <a:p>
                <a:endParaRPr lang="zh-CN" altLang="en-US"/>
              </a:p>
            </p:txBody>
          </p:sp>
          <p:sp>
            <p:nvSpPr>
              <p:cNvPr id="13401" name="Freeform 1359"/>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02" name="Freeform 1360"/>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03" name="Freeform 1361"/>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04" name="Freeform 1362"/>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05" name="Freeform 1363"/>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406" name="Freeform 1364"/>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07" name="Freeform 1365"/>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08" name="Freeform 1366"/>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409" name="Freeform 1367"/>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10" name="Freeform 1368"/>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11" name="Freeform 1369"/>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12" name="Freeform 1370"/>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13" name="Freeform 1371"/>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14" name="Freeform 1372"/>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15" name="Freeform 1373"/>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16" name="Freeform 1374"/>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17" name="Freeform 1375"/>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18" name="Freeform 1376"/>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19" name="Freeform 1377"/>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20" name="Freeform 1378"/>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21" name="Freeform 1379"/>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422" name="Freeform 1380"/>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23" name="Freeform 1381"/>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24" name="Freeform 1382"/>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25" name="Freeform 1383"/>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426" name="Freeform 1384"/>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27" name="Freeform 1385"/>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28" name="Freeform 1386"/>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29" name="Freeform 1387"/>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30" name="Freeform 1388"/>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31" name="Freeform 1389"/>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432" name="Freeform 1390"/>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33" name="Freeform 1391"/>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ln>
            </p:spPr>
            <p:txBody>
              <a:bodyPr/>
              <a:lstStyle/>
              <a:p>
                <a:endParaRPr lang="zh-CN" altLang="en-US"/>
              </a:p>
            </p:txBody>
          </p:sp>
          <p:sp>
            <p:nvSpPr>
              <p:cNvPr id="13434" name="Freeform 1392"/>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ln>
            </p:spPr>
            <p:txBody>
              <a:bodyPr/>
              <a:lstStyle/>
              <a:p>
                <a:endParaRPr lang="zh-CN" altLang="en-US"/>
              </a:p>
            </p:txBody>
          </p:sp>
          <p:sp>
            <p:nvSpPr>
              <p:cNvPr id="13435" name="Freeform 1393"/>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36" name="Freeform 1394"/>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437" name="Freeform 1395"/>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38" name="Freeform 1396"/>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39" name="Freeform 1397"/>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40" name="Freeform 1398"/>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41" name="Freeform 1399"/>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ln>
            </p:spPr>
            <p:txBody>
              <a:bodyPr/>
              <a:lstStyle/>
              <a:p>
                <a:endParaRPr lang="zh-CN" altLang="en-US"/>
              </a:p>
            </p:txBody>
          </p:sp>
          <p:sp>
            <p:nvSpPr>
              <p:cNvPr id="13442" name="Freeform 1400"/>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43" name="Freeform 1401"/>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ln>
            </p:spPr>
            <p:txBody>
              <a:bodyPr/>
              <a:lstStyle/>
              <a:p>
                <a:endParaRPr lang="zh-CN" altLang="en-US"/>
              </a:p>
            </p:txBody>
          </p:sp>
          <p:sp>
            <p:nvSpPr>
              <p:cNvPr id="13444" name="Freeform 1402"/>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445" name="Freeform 1403"/>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446" name="Freeform 1404"/>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47" name="Freeform 1405"/>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48" name="Freeform 1406"/>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ln>
            </p:spPr>
            <p:txBody>
              <a:bodyPr/>
              <a:lstStyle/>
              <a:p>
                <a:endParaRPr lang="zh-CN" altLang="en-US"/>
              </a:p>
            </p:txBody>
          </p:sp>
          <p:sp>
            <p:nvSpPr>
              <p:cNvPr id="13449" name="Freeform 1407"/>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50" name="Freeform 1408"/>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51" name="Freeform 1409"/>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52" name="Freeform 1410"/>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53" name="Freeform 1411"/>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54" name="Freeform 1412"/>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55" name="Freeform 1413"/>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56" name="Freeform 1414"/>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57" name="Freeform 1415"/>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ln>
            </p:spPr>
            <p:txBody>
              <a:bodyPr/>
              <a:lstStyle/>
              <a:p>
                <a:endParaRPr lang="zh-CN" altLang="en-US"/>
              </a:p>
            </p:txBody>
          </p:sp>
          <p:sp>
            <p:nvSpPr>
              <p:cNvPr id="13458" name="Freeform 1416"/>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59" name="Freeform 1417"/>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ln>
            </p:spPr>
            <p:txBody>
              <a:bodyPr/>
              <a:lstStyle/>
              <a:p>
                <a:endParaRPr lang="zh-CN" altLang="en-US"/>
              </a:p>
            </p:txBody>
          </p:sp>
          <p:sp>
            <p:nvSpPr>
              <p:cNvPr id="13460" name="Freeform 1418"/>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ln>
            </p:spPr>
            <p:txBody>
              <a:bodyPr/>
              <a:lstStyle/>
              <a:p>
                <a:endParaRPr lang="zh-CN" altLang="en-US"/>
              </a:p>
            </p:txBody>
          </p:sp>
          <p:sp>
            <p:nvSpPr>
              <p:cNvPr id="13461" name="Freeform 1419"/>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ln>
            </p:spPr>
            <p:txBody>
              <a:bodyPr/>
              <a:lstStyle/>
              <a:p>
                <a:endParaRPr lang="zh-CN" altLang="en-US"/>
              </a:p>
            </p:txBody>
          </p:sp>
          <p:sp>
            <p:nvSpPr>
              <p:cNvPr id="13462" name="Freeform 1420"/>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63" name="Freeform 1421"/>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64" name="Freeform 1422"/>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65" name="Freeform 1423"/>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ln>
            </p:spPr>
            <p:txBody>
              <a:bodyPr/>
              <a:lstStyle/>
              <a:p>
                <a:endParaRPr lang="zh-CN" altLang="en-US"/>
              </a:p>
            </p:txBody>
          </p:sp>
          <p:sp>
            <p:nvSpPr>
              <p:cNvPr id="13466" name="Freeform 1424"/>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ln>
            </p:spPr>
            <p:txBody>
              <a:bodyPr/>
              <a:lstStyle/>
              <a:p>
                <a:endParaRPr lang="zh-CN" altLang="en-US"/>
              </a:p>
            </p:txBody>
          </p:sp>
          <p:sp>
            <p:nvSpPr>
              <p:cNvPr id="13467" name="Freeform 1425"/>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68" name="Freeform 1426"/>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69" name="Freeform 1427"/>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ln>
            </p:spPr>
            <p:txBody>
              <a:bodyPr/>
              <a:lstStyle/>
              <a:p>
                <a:endParaRPr lang="zh-CN" altLang="en-US"/>
              </a:p>
            </p:txBody>
          </p:sp>
          <p:sp>
            <p:nvSpPr>
              <p:cNvPr id="13470" name="Freeform 1428"/>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ln>
            </p:spPr>
            <p:txBody>
              <a:bodyPr/>
              <a:lstStyle/>
              <a:p>
                <a:endParaRPr lang="zh-CN" altLang="en-US"/>
              </a:p>
            </p:txBody>
          </p:sp>
          <p:sp>
            <p:nvSpPr>
              <p:cNvPr id="13471" name="Freeform 1429"/>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ln>
            </p:spPr>
            <p:txBody>
              <a:bodyPr/>
              <a:lstStyle/>
              <a:p>
                <a:endParaRPr lang="zh-CN" altLang="en-US"/>
              </a:p>
            </p:txBody>
          </p:sp>
          <p:sp>
            <p:nvSpPr>
              <p:cNvPr id="13472" name="Freeform 1430"/>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ln>
            </p:spPr>
            <p:txBody>
              <a:bodyPr/>
              <a:lstStyle/>
              <a:p>
                <a:endParaRPr lang="zh-CN" altLang="en-US"/>
              </a:p>
            </p:txBody>
          </p:sp>
          <p:sp>
            <p:nvSpPr>
              <p:cNvPr id="13473" name="Freeform 1431"/>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ln>
            </p:spPr>
            <p:txBody>
              <a:bodyPr/>
              <a:lstStyle/>
              <a:p>
                <a:endParaRPr lang="zh-CN" altLang="en-US"/>
              </a:p>
            </p:txBody>
          </p:sp>
          <p:sp>
            <p:nvSpPr>
              <p:cNvPr id="13474" name="Freeform 1432"/>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ln>
            </p:spPr>
            <p:txBody>
              <a:bodyPr/>
              <a:lstStyle/>
              <a:p>
                <a:endParaRPr lang="zh-CN" altLang="en-US"/>
              </a:p>
            </p:txBody>
          </p:sp>
          <p:sp>
            <p:nvSpPr>
              <p:cNvPr id="13475" name="Freeform 1433"/>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ln>
            </p:spPr>
            <p:txBody>
              <a:bodyPr/>
              <a:lstStyle/>
              <a:p>
                <a:endParaRPr lang="zh-CN" altLang="en-US"/>
              </a:p>
            </p:txBody>
          </p:sp>
          <p:sp>
            <p:nvSpPr>
              <p:cNvPr id="13476" name="Freeform 1434"/>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ln>
            </p:spPr>
            <p:txBody>
              <a:bodyPr/>
              <a:lstStyle/>
              <a:p>
                <a:endParaRPr lang="zh-CN" altLang="en-US"/>
              </a:p>
            </p:txBody>
          </p:sp>
          <p:sp>
            <p:nvSpPr>
              <p:cNvPr id="13477" name="Line 1435"/>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3322" name="Freeform 1437"/>
          <p:cNvSpPr/>
          <p:nvPr/>
        </p:nvSpPr>
        <p:spPr bwMode="auto">
          <a:xfrm>
            <a:off x="3575051" y="5265739"/>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
        <p:nvSpPr>
          <p:cNvPr id="13323" name="Freeform 1438"/>
          <p:cNvSpPr/>
          <p:nvPr/>
        </p:nvSpPr>
        <p:spPr bwMode="auto">
          <a:xfrm>
            <a:off x="5124451" y="5373689"/>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pic>
        <p:nvPicPr>
          <p:cNvPr id="13324" name="Picture 14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5192713"/>
            <a:ext cx="3238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1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9625" y="5229225"/>
            <a:ext cx="3238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4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613" y="5192713"/>
            <a:ext cx="3238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2766"/>
            <a:ext cx="9601200" cy="571500"/>
          </a:xfrm>
        </p:spPr>
        <p:txBody>
          <a:bodyPr>
            <a:normAutofit fontScale="90000"/>
          </a:bodyPr>
          <a:lstStyle/>
          <a:p>
            <a:r>
              <a:rPr lang="zh-CN" altLang="en-US" b="1" dirty="0"/>
              <a:t>软件测试的分类</a:t>
            </a:r>
          </a:p>
        </p:txBody>
      </p:sp>
      <p:sp>
        <p:nvSpPr>
          <p:cNvPr id="3" name="内容占位符 2"/>
          <p:cNvSpPr>
            <a:spLocks noGrp="1"/>
          </p:cNvSpPr>
          <p:nvPr>
            <p:ph idx="1"/>
          </p:nvPr>
        </p:nvSpPr>
        <p:spPr/>
        <p:txBody>
          <a:bodyPr>
            <a:normAutofit lnSpcReduction="10000"/>
          </a:bodyPr>
          <a:lstStyle/>
          <a:p>
            <a:r>
              <a:rPr lang="zh-CN" altLang="en-US" sz="3200" dirty="0"/>
              <a:t>按测试阶段分类</a:t>
            </a:r>
            <a:endParaRPr lang="en-US" altLang="zh-CN" sz="3200" dirty="0"/>
          </a:p>
          <a:p>
            <a:pPr lvl="1"/>
            <a:r>
              <a:rPr lang="zh-CN" altLang="en-US" sz="3200" i="0" dirty="0"/>
              <a:t>单元测试</a:t>
            </a:r>
            <a:endParaRPr lang="en-US" altLang="zh-CN" sz="3200" i="0" dirty="0"/>
          </a:p>
          <a:p>
            <a:pPr lvl="1"/>
            <a:r>
              <a:rPr lang="zh-CN" altLang="en-US" sz="3200" i="0" dirty="0"/>
              <a:t>集成测试</a:t>
            </a:r>
            <a:endParaRPr lang="en-US" altLang="zh-CN" sz="3200" i="0" dirty="0"/>
          </a:p>
          <a:p>
            <a:pPr lvl="1"/>
            <a:r>
              <a:rPr lang="zh-CN" altLang="en-US" sz="3200" i="0" dirty="0"/>
              <a:t>系统测试</a:t>
            </a:r>
            <a:endParaRPr lang="en-US" altLang="zh-CN" sz="3200" i="0" dirty="0"/>
          </a:p>
          <a:p>
            <a:pPr lvl="1"/>
            <a:r>
              <a:rPr lang="zh-CN" altLang="en-US" sz="3200" i="0" dirty="0"/>
              <a:t>验收测试</a:t>
            </a:r>
            <a:endParaRPr lang="en-US" altLang="zh-CN" sz="3200" i="0" dirty="0"/>
          </a:p>
          <a:p>
            <a:r>
              <a:rPr lang="zh-CN" altLang="en-US" sz="3200" dirty="0"/>
              <a:t>按实施组织分类</a:t>
            </a:r>
            <a:endParaRPr lang="en-US" altLang="zh-CN" sz="3200" dirty="0"/>
          </a:p>
          <a:p>
            <a:pPr lvl="1"/>
            <a:r>
              <a:rPr lang="zh-CN" altLang="en-US" sz="3200" i="0" dirty="0"/>
              <a:t>开发方测试</a:t>
            </a:r>
            <a:endParaRPr lang="en-US" altLang="zh-CN" sz="3200" i="0" dirty="0"/>
          </a:p>
          <a:p>
            <a:pPr lvl="1"/>
            <a:r>
              <a:rPr lang="zh-CN" altLang="en-US" sz="3200" i="0" dirty="0"/>
              <a:t>用户方测试</a:t>
            </a:r>
            <a:endParaRPr lang="en-US" altLang="zh-CN" sz="3200" i="0" dirty="0"/>
          </a:p>
          <a:p>
            <a:pPr lvl="1"/>
            <a:r>
              <a:rPr lang="zh-CN" altLang="en-US" sz="3200" i="0" dirty="0"/>
              <a:t>第三方测试</a:t>
            </a:r>
            <a:endParaRPr lang="en-US" altLang="zh-CN" sz="3200" i="0" dirty="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77041"/>
            <a:ext cx="9601200" cy="571500"/>
          </a:xfrm>
        </p:spPr>
        <p:txBody>
          <a:bodyPr>
            <a:normAutofit fontScale="90000"/>
          </a:bodyPr>
          <a:lstStyle/>
          <a:p>
            <a:r>
              <a:rPr lang="zh-CN" altLang="en-US" b="1" dirty="0"/>
              <a:t>软件测试的分类</a:t>
            </a:r>
          </a:p>
        </p:txBody>
      </p:sp>
      <p:sp>
        <p:nvSpPr>
          <p:cNvPr id="3" name="内容占位符 2"/>
          <p:cNvSpPr>
            <a:spLocks noGrp="1"/>
          </p:cNvSpPr>
          <p:nvPr>
            <p:ph idx="1"/>
          </p:nvPr>
        </p:nvSpPr>
        <p:spPr>
          <a:xfrm>
            <a:off x="1371600" y="1128156"/>
            <a:ext cx="9375569" cy="5729843"/>
          </a:xfrm>
        </p:spPr>
        <p:txBody>
          <a:bodyPr>
            <a:normAutofit fontScale="92500" lnSpcReduction="10000"/>
          </a:bodyPr>
          <a:lstStyle/>
          <a:p>
            <a:r>
              <a:rPr lang="zh-CN" altLang="en-US" sz="2600" dirty="0"/>
              <a:t>按测试目的分类</a:t>
            </a:r>
            <a:endParaRPr lang="en-US" altLang="zh-CN" sz="2600" dirty="0"/>
          </a:p>
          <a:p>
            <a:pPr lvl="1"/>
            <a:r>
              <a:rPr lang="zh-CN" altLang="en-US" sz="2600" i="0" dirty="0"/>
              <a:t>功能测试</a:t>
            </a:r>
          </a:p>
          <a:p>
            <a:pPr lvl="1"/>
            <a:r>
              <a:rPr lang="zh-CN" altLang="en-US" sz="2600" i="0" dirty="0"/>
              <a:t>健壮性测试</a:t>
            </a:r>
          </a:p>
          <a:p>
            <a:pPr lvl="1"/>
            <a:r>
              <a:rPr lang="zh-CN" altLang="en-US" sz="2600" i="0" dirty="0"/>
              <a:t>接口测试</a:t>
            </a:r>
          </a:p>
          <a:p>
            <a:pPr lvl="1"/>
            <a:r>
              <a:rPr lang="zh-CN" altLang="en-US" sz="2600" i="0" dirty="0"/>
              <a:t>性能测试</a:t>
            </a:r>
          </a:p>
          <a:p>
            <a:pPr lvl="1"/>
            <a:r>
              <a:rPr lang="zh-CN" altLang="en-US" sz="2600" i="0" dirty="0"/>
              <a:t>强度测试</a:t>
            </a:r>
          </a:p>
          <a:p>
            <a:pPr lvl="1"/>
            <a:r>
              <a:rPr lang="zh-CN" altLang="en-US" sz="2600" i="0" dirty="0"/>
              <a:t>压力测试</a:t>
            </a:r>
          </a:p>
          <a:p>
            <a:pPr lvl="1"/>
            <a:r>
              <a:rPr lang="zh-CN" altLang="en-US" sz="2600" i="0" dirty="0"/>
              <a:t>用户界面测试</a:t>
            </a:r>
          </a:p>
          <a:p>
            <a:pPr lvl="1"/>
            <a:r>
              <a:rPr lang="zh-CN" altLang="en-US" sz="2600" i="0" dirty="0"/>
              <a:t>安全测试</a:t>
            </a:r>
          </a:p>
          <a:p>
            <a:pPr lvl="1"/>
            <a:r>
              <a:rPr lang="zh-CN" altLang="en-US" sz="2600" i="0" dirty="0"/>
              <a:t>可靠性测试</a:t>
            </a:r>
          </a:p>
          <a:p>
            <a:pPr lvl="1"/>
            <a:r>
              <a:rPr lang="zh-CN" altLang="en-US" sz="2600" i="0" dirty="0"/>
              <a:t>安装</a:t>
            </a:r>
            <a:r>
              <a:rPr lang="en-US" altLang="zh-CN" sz="2600" i="0" dirty="0"/>
              <a:t>/</a:t>
            </a:r>
            <a:r>
              <a:rPr lang="zh-CN" altLang="en-US" sz="2600" i="0" dirty="0"/>
              <a:t>反安装测试</a:t>
            </a:r>
          </a:p>
          <a:p>
            <a:pPr lvl="1"/>
            <a:r>
              <a:rPr lang="zh-CN" altLang="en-US" sz="2600" i="0" dirty="0"/>
              <a:t>文档测试</a:t>
            </a:r>
          </a:p>
          <a:p>
            <a:pPr lvl="1"/>
            <a:r>
              <a:rPr lang="zh-CN" altLang="en-US" sz="2600" i="0" dirty="0"/>
              <a:t>恢复测试</a:t>
            </a:r>
          </a:p>
          <a:p>
            <a:pPr lvl="1"/>
            <a:r>
              <a:rPr lang="zh-CN" altLang="en-US" sz="2600" i="0" dirty="0"/>
              <a:t>兼容性测试</a:t>
            </a:r>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软件测试的意义</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78774" y="1270660"/>
            <a:ext cx="11313225" cy="5379521"/>
          </a:xfrm>
        </p:spPr>
        <p:txBody>
          <a:bodyPr>
            <a:normAutofit/>
          </a:bodyPr>
          <a:lstStyle/>
          <a:p>
            <a:r>
              <a:rPr lang="zh-CN" altLang="zh-CN" sz="3200" dirty="0"/>
              <a:t>软件系统是生活中不可或缺的一部分，包括从商业应用（如银行系统）到消费产品（如汽车）的各个领域。</a:t>
            </a:r>
            <a:endParaRPr lang="en-US" altLang="zh-CN" sz="3200" dirty="0"/>
          </a:p>
          <a:p>
            <a:r>
              <a:rPr lang="zh-CN" altLang="zh-CN" sz="3200" dirty="0"/>
              <a:t>然而，很多人都有过这样的经历：软件并没有按照预期进行工作。不能正常工作的软件会导致许多问题，包括资金、时间和商业声誉的损失，甚至是伤害或死亡。</a:t>
            </a:r>
            <a:endParaRPr lang="en-US" altLang="zh-CN" sz="3200" dirty="0"/>
          </a:p>
          <a:p>
            <a:r>
              <a:rPr lang="zh-CN" altLang="zh-CN" sz="3200" dirty="0"/>
              <a:t>软件测试是评估软件质量和降低软件运行中出现失效风险的一种方法。 </a:t>
            </a:r>
          </a:p>
          <a:p>
            <a:endParaRPr lang="zh-CN" altLang="en-US"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15389"/>
            <a:ext cx="9601200" cy="571500"/>
          </a:xfrm>
        </p:spPr>
        <p:txBody>
          <a:bodyPr>
            <a:noAutofit/>
          </a:bodyPr>
          <a:lstStyle/>
          <a:p>
            <a:r>
              <a:rPr lang="zh-CN" altLang="zh-CN" b="1" dirty="0"/>
              <a:t>软件错误、缺陷和失效</a:t>
            </a:r>
            <a:endParaRPr lang="zh-CN" altLang="en-US" b="1" dirty="0"/>
          </a:p>
        </p:txBody>
      </p:sp>
      <p:sp>
        <p:nvSpPr>
          <p:cNvPr id="3" name="内容占位符 2"/>
          <p:cNvSpPr>
            <a:spLocks noGrp="1"/>
          </p:cNvSpPr>
          <p:nvPr>
            <p:ph idx="1"/>
          </p:nvPr>
        </p:nvSpPr>
        <p:spPr>
          <a:xfrm>
            <a:off x="1371599" y="1338349"/>
            <a:ext cx="10705605" cy="5394960"/>
          </a:xfrm>
        </p:spPr>
        <p:txBody>
          <a:bodyPr>
            <a:normAutofit/>
          </a:bodyPr>
          <a:lstStyle/>
          <a:p>
            <a:r>
              <a:rPr lang="zh-CN" altLang="zh-CN" sz="2800" dirty="0"/>
              <a:t>所有人都会犯错误</a:t>
            </a:r>
            <a:r>
              <a:rPr lang="en-US" altLang="zh-CN" sz="2800" dirty="0"/>
              <a:t>(mistake)</a:t>
            </a:r>
            <a:r>
              <a:rPr lang="zh-CN" altLang="zh-CN" sz="2800" dirty="0"/>
              <a:t>。发生错误的原因有很多种，例如： </a:t>
            </a:r>
          </a:p>
          <a:p>
            <a:pPr lvl="1"/>
            <a:r>
              <a:rPr lang="zh-CN" altLang="zh-CN" sz="2800" i="0" dirty="0"/>
              <a:t>时间压力</a:t>
            </a:r>
            <a:r>
              <a:rPr lang="en-US" altLang="zh-CN" sz="2800" i="0" dirty="0"/>
              <a:t>;</a:t>
            </a:r>
            <a:endParaRPr lang="zh-CN" altLang="zh-CN" sz="2800" i="0" dirty="0"/>
          </a:p>
          <a:p>
            <a:pPr lvl="1"/>
            <a:r>
              <a:rPr lang="zh-CN" altLang="zh-CN" sz="2800" i="0" dirty="0"/>
              <a:t>人本身容易犯错</a:t>
            </a:r>
            <a:r>
              <a:rPr lang="en-US" altLang="zh-CN" sz="2800" i="0" dirty="0"/>
              <a:t>;</a:t>
            </a:r>
            <a:endParaRPr lang="zh-CN" altLang="zh-CN" sz="2800" i="0" dirty="0"/>
          </a:p>
          <a:p>
            <a:pPr lvl="1"/>
            <a:r>
              <a:rPr lang="zh-CN" altLang="zh-CN" sz="2800" i="0" dirty="0"/>
              <a:t>缺乏经验或技能不足的项目参与者</a:t>
            </a:r>
            <a:r>
              <a:rPr lang="en-US" altLang="zh-CN" sz="2800" i="0" dirty="0"/>
              <a:t>;</a:t>
            </a:r>
            <a:endParaRPr lang="zh-CN" altLang="zh-CN" sz="2800" i="0" dirty="0"/>
          </a:p>
          <a:p>
            <a:pPr lvl="1"/>
            <a:r>
              <a:rPr lang="zh-CN" altLang="zh-CN" sz="2800" i="0" dirty="0"/>
              <a:t>项目参与者之间沟通有误，包括需求和设计之间的沟通误解</a:t>
            </a:r>
            <a:r>
              <a:rPr lang="en-US" altLang="zh-CN" sz="2800" i="0" dirty="0"/>
              <a:t>; </a:t>
            </a:r>
            <a:endParaRPr lang="zh-CN" altLang="zh-CN" sz="2800" i="0" dirty="0"/>
          </a:p>
          <a:p>
            <a:pPr lvl="1"/>
            <a:r>
              <a:rPr lang="zh-CN" altLang="zh-CN" sz="2800" i="0" dirty="0"/>
              <a:t>代码、设计、架构的复杂度，待解决的潜在问题，和</a:t>
            </a:r>
            <a:r>
              <a:rPr lang="en-US" altLang="zh-CN" sz="2800" i="0" dirty="0"/>
              <a:t>/</a:t>
            </a:r>
            <a:r>
              <a:rPr lang="zh-CN" altLang="zh-CN" sz="2800" i="0" dirty="0"/>
              <a:t>或使用的技术</a:t>
            </a:r>
            <a:r>
              <a:rPr lang="en-US" altLang="zh-CN" sz="2800" i="0" dirty="0"/>
              <a:t>;</a:t>
            </a:r>
            <a:endParaRPr lang="zh-CN" altLang="zh-CN" sz="2800" i="0" dirty="0"/>
          </a:p>
          <a:p>
            <a:pPr lvl="1"/>
            <a:r>
              <a:rPr lang="zh-CN" altLang="zh-CN" sz="2800" i="0" dirty="0"/>
              <a:t>对系统内和系统间接口的误解，特别是当系统内和系统间的交互数量比较多的时候</a:t>
            </a:r>
            <a:r>
              <a:rPr lang="en-US" altLang="zh-CN" sz="2800" i="0" dirty="0"/>
              <a:t>;</a:t>
            </a:r>
            <a:endParaRPr lang="zh-CN" altLang="zh-CN" sz="2800" i="0" dirty="0"/>
          </a:p>
          <a:p>
            <a:pPr lvl="1"/>
            <a:r>
              <a:rPr lang="zh-CN" altLang="zh-CN" sz="2800" i="0" dirty="0"/>
              <a:t>新的不熟悉的技术。</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4538"/>
            <a:ext cx="9601200" cy="571500"/>
          </a:xfrm>
        </p:spPr>
        <p:txBody>
          <a:bodyPr>
            <a:normAutofit fontScale="90000"/>
          </a:bodyPr>
          <a:lstStyle/>
          <a:p>
            <a:r>
              <a:rPr lang="zh-CN" altLang="zh-CN" b="1" dirty="0"/>
              <a:t>软件错误、缺陷和失效</a:t>
            </a:r>
            <a:r>
              <a:rPr lang="en-US" altLang="zh-CN" b="1" dirty="0"/>
              <a:t>(II)</a:t>
            </a:r>
            <a:endParaRPr lang="zh-CN" altLang="en-US" b="1" dirty="0"/>
          </a:p>
        </p:txBody>
      </p:sp>
      <p:sp>
        <p:nvSpPr>
          <p:cNvPr id="3" name="内容占位符 2"/>
          <p:cNvSpPr>
            <a:spLocks noGrp="1"/>
          </p:cNvSpPr>
          <p:nvPr>
            <p:ph idx="1"/>
          </p:nvPr>
        </p:nvSpPr>
        <p:spPr>
          <a:xfrm>
            <a:off x="1098468" y="1065131"/>
            <a:ext cx="10820399" cy="5953186"/>
          </a:xfrm>
        </p:spPr>
        <p:txBody>
          <a:bodyPr>
            <a:noAutofit/>
          </a:bodyPr>
          <a:lstStyle/>
          <a:p>
            <a:r>
              <a:rPr lang="zh-CN" altLang="zh-CN" sz="2800" dirty="0"/>
              <a:t>缺陷（</a:t>
            </a:r>
            <a:r>
              <a:rPr lang="en-US" altLang="zh-CN" sz="2800" dirty="0"/>
              <a:t>Bug</a:t>
            </a:r>
            <a:r>
              <a:rPr lang="zh-CN" altLang="zh-CN" sz="2800" dirty="0"/>
              <a:t>）原指飞虫，计算机术语</a:t>
            </a:r>
            <a:r>
              <a:rPr lang="zh-CN" altLang="en-US" sz="2800" dirty="0"/>
              <a:t>中</a:t>
            </a:r>
            <a:r>
              <a:rPr lang="zh-CN" altLang="zh-CN" sz="2800" dirty="0"/>
              <a:t>意</a:t>
            </a:r>
            <a:r>
              <a:rPr lang="zh-CN" altLang="en-US" sz="2800" dirty="0"/>
              <a:t>为</a:t>
            </a:r>
            <a:r>
              <a:rPr lang="zh-CN" altLang="zh-CN" sz="2800" dirty="0"/>
              <a:t>因为程序有误，而在软件运行时出现不正常操作，导致系统宕机、忽然中断或数据丢失等问题。</a:t>
            </a:r>
            <a:endParaRPr lang="en-US" altLang="zh-CN" sz="2800" dirty="0"/>
          </a:p>
          <a:p>
            <a:r>
              <a:rPr lang="en-US" altLang="zh-CN" sz="2800" dirty="0"/>
              <a:t>1947</a:t>
            </a:r>
            <a:r>
              <a:rPr lang="zh-CN" altLang="zh-CN" sz="2800" dirty="0"/>
              <a:t>年</a:t>
            </a:r>
            <a:r>
              <a:rPr lang="zh-CN" altLang="en-US" sz="2800" dirty="0"/>
              <a:t>第一个</a:t>
            </a:r>
            <a:r>
              <a:rPr lang="zh-CN" altLang="zh-CN" sz="2800" dirty="0"/>
              <a:t>软件缺陷被美国科学家葛丽丝</a:t>
            </a:r>
            <a:r>
              <a:rPr lang="en-US" altLang="zh-CN" sz="2800" dirty="0"/>
              <a:t>·</a:t>
            </a:r>
            <a:r>
              <a:rPr lang="zh-CN" altLang="zh-CN" sz="2800" dirty="0"/>
              <a:t>霍普（</a:t>
            </a:r>
            <a:r>
              <a:rPr lang="en-US" altLang="zh-CN" sz="2800" dirty="0"/>
              <a:t>Grace Hopper</a:t>
            </a:r>
            <a:r>
              <a:rPr lang="zh-CN" altLang="zh-CN" sz="2800" dirty="0"/>
              <a:t>）发现</a:t>
            </a:r>
            <a:r>
              <a:rPr lang="zh-CN" altLang="en-US" sz="2800" dirty="0"/>
              <a:t>。</a:t>
            </a:r>
            <a:endParaRPr lang="zh-CN" altLang="zh-CN" sz="2800" dirty="0"/>
          </a:p>
          <a:p>
            <a:r>
              <a:rPr lang="zh-CN" altLang="en-US" sz="2800" dirty="0"/>
              <a:t>当时</a:t>
            </a:r>
            <a:r>
              <a:rPr lang="zh-CN" altLang="zh-CN" sz="2800" dirty="0"/>
              <a:t>计算机忽然不能正常操作，仔细追查后发现，原来是一只飞蛾飞入其中一台计算机所致。之后，</a:t>
            </a:r>
            <a:r>
              <a:rPr lang="en-US" altLang="zh-CN" sz="2800" dirty="0"/>
              <a:t>bug</a:t>
            </a:r>
            <a:r>
              <a:rPr lang="zh-CN" altLang="zh-CN" sz="2800" dirty="0"/>
              <a:t>渐渐用来称呼计算机和软件出现的潜在错误。飞蛾事件也启发了葛丽丝</a:t>
            </a:r>
            <a:r>
              <a:rPr lang="en-US" altLang="zh-CN" sz="2800" dirty="0"/>
              <a:t>·</a:t>
            </a:r>
            <a:r>
              <a:rPr lang="zh-CN" altLang="zh-CN" sz="2800" dirty="0"/>
              <a:t>霍普，开始以</a:t>
            </a:r>
            <a:r>
              <a:rPr lang="en-US" altLang="zh-CN" sz="2800" dirty="0"/>
              <a:t>debug</a:t>
            </a:r>
            <a:r>
              <a:rPr lang="zh-CN" altLang="zh-CN" sz="2800" dirty="0"/>
              <a:t>（ 调试）一词，说明解决软件</a:t>
            </a:r>
            <a:r>
              <a:rPr lang="en-US" altLang="zh-CN" sz="2800" dirty="0"/>
              <a:t>bug</a:t>
            </a:r>
            <a:r>
              <a:rPr lang="zh-CN" altLang="zh-CN" sz="2800" dirty="0"/>
              <a:t>的动作和过程。</a:t>
            </a:r>
          </a:p>
          <a:p>
            <a:r>
              <a:rPr lang="en-US" altLang="zh-CN" sz="2800" dirty="0" err="1"/>
              <a:t>软件缺陷</a:t>
            </a:r>
            <a:r>
              <a:rPr lang="zh-CN" altLang="zh-CN" sz="2800" dirty="0"/>
              <a:t>为计算机软件或程序中存在的某种破坏正常运行能力的问题、错误或者隐藏的功能缺陷。</a:t>
            </a:r>
            <a:endParaRPr lang="en-US" altLang="zh-CN" sz="2800" dirty="0"/>
          </a:p>
          <a:p>
            <a:r>
              <a:rPr lang="en-US" altLang="zh-CN" sz="2800" dirty="0" err="1"/>
              <a:t>缺陷</a:t>
            </a:r>
            <a:r>
              <a:rPr lang="zh-CN" altLang="zh-CN" sz="2800" dirty="0"/>
              <a:t>的存在会导致</a:t>
            </a:r>
            <a:r>
              <a:rPr lang="en-US" altLang="zh-CN" sz="2800" dirty="0" err="1"/>
              <a:t>软件</a:t>
            </a:r>
            <a:r>
              <a:rPr lang="zh-CN" altLang="zh-CN" sz="2800" dirty="0"/>
              <a:t>产品在某种程度上不能满足用户的需求。</a:t>
            </a:r>
            <a:endParaRPr lang="en-US" altLang="zh-CN" sz="2800" dirty="0"/>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1"/>
          <p:cNvSpPr>
            <a:spLocks noGrp="1"/>
          </p:cNvSpPr>
          <p:nvPr>
            <p:ph type="title"/>
          </p:nvPr>
        </p:nvSpPr>
        <p:spPr/>
        <p:txBody>
          <a:bodyPr>
            <a:normAutofit fontScale="90000"/>
          </a:bodyPr>
          <a:lstStyle/>
          <a:p>
            <a:r>
              <a:rPr lang="zh-CN" altLang="zh-CN" sz="4400" b="1" dirty="0"/>
              <a:t>软件产品质量模型</a:t>
            </a:r>
            <a:endParaRPr lang="zh-CN" altLang="en-US" b="1" dirty="0"/>
          </a:p>
        </p:txBody>
      </p:sp>
      <p:sp>
        <p:nvSpPr>
          <p:cNvPr id="3" name="内容占位符 2"/>
          <p:cNvSpPr>
            <a:spLocks noGrp="1"/>
          </p:cNvSpPr>
          <p:nvPr>
            <p:ph idx="1"/>
          </p:nvPr>
        </p:nvSpPr>
        <p:spPr>
          <a:xfrm>
            <a:off x="1371600" y="1338349"/>
            <a:ext cx="10525194" cy="5004262"/>
          </a:xfrm>
        </p:spPr>
        <p:txBody>
          <a:bodyPr/>
          <a:lstStyle/>
          <a:p>
            <a:r>
              <a:rPr lang="en-US" altLang="zh-CN" sz="2800" dirty="0"/>
              <a:t>ISO/IEC 25010</a:t>
            </a:r>
            <a:r>
              <a:rPr lang="zh-CN" altLang="zh-CN" sz="2800" dirty="0"/>
              <a:t>中定义的软件产品质量模型包括下列的八个质量特性：</a:t>
            </a:r>
            <a:r>
              <a:rPr lang="zh-CN" altLang="zh-CN" sz="2800" b="1" dirty="0"/>
              <a:t>功能适应性、性能效率、兼容性、易用性、可靠性、安全性、可维护性、可移植性。</a:t>
            </a:r>
            <a:r>
              <a:rPr lang="zh-CN" altLang="zh-CN" sz="2800" dirty="0"/>
              <a:t>每个特性由一组相关子特性组成。</a:t>
            </a:r>
          </a:p>
          <a:p>
            <a:endParaRPr lang="zh-CN" altLang="en-US" dirty="0"/>
          </a:p>
        </p:txBody>
      </p:sp>
      <p:grpSp>
        <p:nvGrpSpPr>
          <p:cNvPr id="4" name="组合 3"/>
          <p:cNvGrpSpPr/>
          <p:nvPr/>
        </p:nvGrpSpPr>
        <p:grpSpPr>
          <a:xfrm>
            <a:off x="1080655" y="2819428"/>
            <a:ext cx="10842171" cy="3824816"/>
            <a:chOff x="7355" y="92014"/>
            <a:chExt cx="9163" cy="3840"/>
          </a:xfrm>
        </p:grpSpPr>
        <p:cxnSp>
          <p:nvCxnSpPr>
            <p:cNvPr id="5" name="直接连接符 4"/>
            <p:cNvCxnSpPr>
              <a:stCxn id="32" idx="2"/>
              <a:endCxn id="26" idx="0"/>
            </p:cNvCxnSpPr>
            <p:nvPr/>
          </p:nvCxnSpPr>
          <p:spPr>
            <a:xfrm>
              <a:off x="14957" y="93439"/>
              <a:ext cx="6" cy="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4955" y="92725"/>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6047" y="92712"/>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3779" y="92724"/>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355" y="92014"/>
              <a:ext cx="9163" cy="3840"/>
              <a:chOff x="7355" y="92014"/>
              <a:chExt cx="9163" cy="3840"/>
            </a:xfrm>
          </p:grpSpPr>
          <p:cxnSp>
            <p:nvCxnSpPr>
              <p:cNvPr id="13" name="直接连接符 12"/>
              <p:cNvCxnSpPr/>
              <p:nvPr/>
            </p:nvCxnSpPr>
            <p:spPr>
              <a:xfrm flipH="1">
                <a:off x="11083" y="92707"/>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3" idx="2"/>
              </p:cNvCxnSpPr>
              <p:nvPr/>
            </p:nvCxnSpPr>
            <p:spPr>
              <a:xfrm>
                <a:off x="12063" y="92289"/>
                <a:ext cx="0" cy="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355" y="92014"/>
                <a:ext cx="9163" cy="3840"/>
                <a:chOff x="7355" y="92014"/>
                <a:chExt cx="9163" cy="3840"/>
              </a:xfrm>
            </p:grpSpPr>
            <p:sp>
              <p:nvSpPr>
                <p:cNvPr id="23" name="矩形 22"/>
                <p:cNvSpPr/>
                <p:nvPr/>
              </p:nvSpPr>
              <p:spPr>
                <a:xfrm>
                  <a:off x="11150" y="92014"/>
                  <a:ext cx="1825" cy="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软件产品的质量</a:t>
                  </a:r>
                </a:p>
              </p:txBody>
            </p:sp>
            <p:sp>
              <p:nvSpPr>
                <p:cNvPr id="24" name="矩形 23"/>
                <p:cNvSpPr/>
                <p:nvPr/>
              </p:nvSpPr>
              <p:spPr>
                <a:xfrm>
                  <a:off x="13255" y="93984"/>
                  <a:ext cx="1101"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保密性</a:t>
                  </a:r>
                </a:p>
                <a:p>
                  <a:pPr algn="ctr"/>
                  <a:r>
                    <a:rPr lang="zh-CN" sz="1100" kern="100" dirty="0">
                      <a:effectLst/>
                      <a:ea typeface="等线" panose="02010600030101010101" pitchFamily="2" charset="-122"/>
                      <a:cs typeface="Times New Roman" panose="02020603050405020304" pitchFamily="18" charset="0"/>
                    </a:rPr>
                    <a:t>完整性</a:t>
                  </a:r>
                </a:p>
                <a:p>
                  <a:pPr algn="ctr"/>
                  <a:r>
                    <a:rPr lang="zh-CN" sz="1100" kern="100" dirty="0">
                      <a:effectLst/>
                      <a:ea typeface="等线" panose="02010600030101010101" pitchFamily="2" charset="-122"/>
                      <a:cs typeface="Times New Roman" panose="02020603050405020304" pitchFamily="18" charset="0"/>
                    </a:rPr>
                    <a:t>不可否认性</a:t>
                  </a:r>
                </a:p>
                <a:p>
                  <a:pPr algn="ctr"/>
                  <a:r>
                    <a:rPr lang="zh-CN" sz="1100" kern="100" dirty="0">
                      <a:effectLst/>
                      <a:ea typeface="等线" panose="02010600030101010101" pitchFamily="2" charset="-122"/>
                      <a:cs typeface="Times New Roman" panose="02020603050405020304" pitchFamily="18" charset="0"/>
                    </a:rPr>
                    <a:t>可核查性</a:t>
                  </a:r>
                </a:p>
                <a:p>
                  <a:pPr algn="ctr"/>
                  <a:r>
                    <a:rPr lang="zh-CN" sz="1100" kern="100" dirty="0">
                      <a:effectLst/>
                      <a:ea typeface="等线" panose="02010600030101010101" pitchFamily="2" charset="-122"/>
                      <a:cs typeface="Times New Roman" panose="02020603050405020304" pitchFamily="18" charset="0"/>
                    </a:rPr>
                    <a:t>真实性</a:t>
                  </a:r>
                </a:p>
                <a:p>
                  <a:pPr algn="ctr"/>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25" name="矩形 24"/>
                <p:cNvSpPr/>
                <p:nvPr/>
              </p:nvSpPr>
              <p:spPr>
                <a:xfrm>
                  <a:off x="8296" y="93048"/>
                  <a:ext cx="929" cy="4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性能效率</a:t>
                  </a:r>
                </a:p>
                <a:p>
                  <a:pPr algn="ctr"/>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26" name="矩形 25"/>
                <p:cNvSpPr/>
                <p:nvPr/>
              </p:nvSpPr>
              <p:spPr>
                <a:xfrm>
                  <a:off x="14505" y="93983"/>
                  <a:ext cx="916" cy="16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模块化</a:t>
                  </a:r>
                </a:p>
                <a:p>
                  <a:pPr algn="ctr"/>
                  <a:r>
                    <a:rPr lang="zh-CN" sz="1100" kern="100">
                      <a:effectLst/>
                      <a:ea typeface="等线" panose="02010600030101010101" pitchFamily="2" charset="-122"/>
                      <a:cs typeface="Times New Roman" panose="02020603050405020304" pitchFamily="18" charset="0"/>
                    </a:rPr>
                    <a:t>易分析性</a:t>
                  </a:r>
                </a:p>
                <a:p>
                  <a:pPr algn="ctr"/>
                  <a:r>
                    <a:rPr lang="zh-CN" sz="1100" kern="100">
                      <a:effectLst/>
                      <a:ea typeface="等线" panose="02010600030101010101" pitchFamily="2" charset="-122"/>
                      <a:cs typeface="Times New Roman" panose="02020603050405020304" pitchFamily="18" charset="0"/>
                    </a:rPr>
                    <a:t>易修改性</a:t>
                  </a:r>
                </a:p>
                <a:p>
                  <a:pPr algn="ctr"/>
                  <a:r>
                    <a:rPr lang="zh-CN" sz="1100" kern="100">
                      <a:effectLst/>
                      <a:ea typeface="等线" panose="02010600030101010101" pitchFamily="2" charset="-122"/>
                      <a:cs typeface="Times New Roman" panose="02020603050405020304" pitchFamily="18" charset="0"/>
                    </a:rPr>
                    <a:t>可复用性</a:t>
                  </a:r>
                </a:p>
                <a:p>
                  <a:pPr algn="ctr"/>
                  <a:r>
                    <a:rPr lang="zh-CN" sz="1100" kern="100">
                      <a:effectLst/>
                      <a:ea typeface="等线" panose="02010600030101010101" pitchFamily="2" charset="-122"/>
                      <a:cs typeface="Times New Roman" panose="02020603050405020304" pitchFamily="18" charset="0"/>
                    </a:rPr>
                    <a:t>易测试性</a:t>
                  </a:r>
                </a:p>
              </p:txBody>
            </p:sp>
            <p:sp>
              <p:nvSpPr>
                <p:cNvPr id="27" name="矩形 26"/>
                <p:cNvSpPr/>
                <p:nvPr/>
              </p:nvSpPr>
              <p:spPr>
                <a:xfrm>
                  <a:off x="10644" y="93991"/>
                  <a:ext cx="878"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成熟性</a:t>
                  </a:r>
                </a:p>
                <a:p>
                  <a:pPr algn="ctr"/>
                  <a:r>
                    <a:rPr lang="zh-CN" sz="1100" kern="100" dirty="0">
                      <a:effectLst/>
                      <a:ea typeface="等线" panose="02010600030101010101" pitchFamily="2" charset="-122"/>
                      <a:cs typeface="Times New Roman" panose="02020603050405020304" pitchFamily="18" charset="0"/>
                    </a:rPr>
                    <a:t>可用性</a:t>
                  </a:r>
                </a:p>
                <a:p>
                  <a:pPr algn="ctr"/>
                  <a:r>
                    <a:rPr lang="zh-CN" sz="1100" kern="100" dirty="0">
                      <a:effectLst/>
                      <a:ea typeface="等线" panose="02010600030101010101" pitchFamily="2" charset="-122"/>
                      <a:cs typeface="Times New Roman" panose="02020603050405020304" pitchFamily="18" charset="0"/>
                    </a:rPr>
                    <a:t>容错性</a:t>
                  </a:r>
                </a:p>
                <a:p>
                  <a:pPr algn="ctr"/>
                  <a:r>
                    <a:rPr lang="zh-CN" sz="1100" kern="100" dirty="0">
                      <a:effectLst/>
                      <a:ea typeface="等线" panose="02010600030101010101" pitchFamily="2" charset="-122"/>
                      <a:cs typeface="Times New Roman" panose="02020603050405020304" pitchFamily="18" charset="0"/>
                    </a:rPr>
                    <a:t>可恢复性</a:t>
                  </a:r>
                </a:p>
              </p:txBody>
            </p:sp>
            <p:sp>
              <p:nvSpPr>
                <p:cNvPr id="28" name="矩形 27"/>
                <p:cNvSpPr/>
                <p:nvPr/>
              </p:nvSpPr>
              <p:spPr>
                <a:xfrm>
                  <a:off x="10713" y="93172"/>
                  <a:ext cx="740" cy="3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可靠性</a:t>
                  </a:r>
                </a:p>
              </p:txBody>
            </p:sp>
            <p:sp>
              <p:nvSpPr>
                <p:cNvPr id="29" name="矩形 28"/>
                <p:cNvSpPr/>
                <p:nvPr/>
              </p:nvSpPr>
              <p:spPr>
                <a:xfrm>
                  <a:off x="12014" y="93166"/>
                  <a:ext cx="740" cy="2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易用性</a:t>
                  </a:r>
                </a:p>
              </p:txBody>
            </p:sp>
            <p:sp>
              <p:nvSpPr>
                <p:cNvPr id="30" name="矩形 29"/>
                <p:cNvSpPr/>
                <p:nvPr/>
              </p:nvSpPr>
              <p:spPr>
                <a:xfrm>
                  <a:off x="13334" y="93170"/>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安全性</a:t>
                  </a:r>
                </a:p>
                <a:p>
                  <a:pPr algn="just"/>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31" name="矩形 30"/>
                <p:cNvSpPr/>
                <p:nvPr/>
              </p:nvSpPr>
              <p:spPr>
                <a:xfrm>
                  <a:off x="7355" y="93048"/>
                  <a:ext cx="744" cy="629"/>
                </a:xfrm>
                <a:prstGeom prst="rect">
                  <a:avLst/>
                </a:prstGeom>
                <a:solidFill>
                  <a:schemeClr val="lt1">
                    <a:alpha val="97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b"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功能性适应性</a:t>
                  </a:r>
                  <a:endParaRPr lang="en-US" altLang="zh-CN" sz="1100" kern="100" dirty="0">
                    <a:effectLst/>
                    <a:ea typeface="等线" panose="02010600030101010101" pitchFamily="2" charset="-122"/>
                    <a:cs typeface="Times New Roman" panose="02020603050405020304" pitchFamily="18" charset="0"/>
                  </a:endParaRPr>
                </a:p>
                <a:p>
                  <a:pPr algn="ctr"/>
                  <a:endParaRPr lang="zh-CN" sz="1100" kern="100" dirty="0">
                    <a:effectLst/>
                    <a:ea typeface="等线" panose="02010600030101010101" pitchFamily="2" charset="-122"/>
                    <a:cs typeface="Times New Roman" panose="02020603050405020304" pitchFamily="18" charset="0"/>
                  </a:endParaRPr>
                </a:p>
              </p:txBody>
            </p:sp>
            <p:sp>
              <p:nvSpPr>
                <p:cNvPr id="32" name="矩形 31"/>
                <p:cNvSpPr/>
                <p:nvPr/>
              </p:nvSpPr>
              <p:spPr>
                <a:xfrm>
                  <a:off x="14487" y="93163"/>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可维护性</a:t>
                  </a:r>
                </a:p>
              </p:txBody>
            </p:sp>
            <p:sp>
              <p:nvSpPr>
                <p:cNvPr id="33" name="矩形 32"/>
                <p:cNvSpPr/>
                <p:nvPr/>
              </p:nvSpPr>
              <p:spPr>
                <a:xfrm>
                  <a:off x="8204" y="93980"/>
                  <a:ext cx="1101" cy="1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时间特性</a:t>
                  </a:r>
                </a:p>
                <a:p>
                  <a:pPr algn="ctr"/>
                  <a:r>
                    <a:rPr lang="zh-CN" sz="1100" kern="100">
                      <a:effectLst/>
                      <a:ea typeface="等线" panose="02010600030101010101" pitchFamily="2" charset="-122"/>
                      <a:cs typeface="Times New Roman" panose="02020603050405020304" pitchFamily="18" charset="0"/>
                    </a:rPr>
                    <a:t>资源利用率</a:t>
                  </a:r>
                </a:p>
                <a:p>
                  <a:pPr algn="ctr"/>
                  <a:r>
                    <a:rPr lang="zh-CN" sz="1100" kern="100">
                      <a:effectLst/>
                      <a:ea typeface="等线" panose="02010600030101010101" pitchFamily="2" charset="-122"/>
                      <a:cs typeface="Times New Roman" panose="02020603050405020304" pitchFamily="18" charset="0"/>
                    </a:rPr>
                    <a:t>容量</a:t>
                  </a:r>
                </a:p>
              </p:txBody>
            </p:sp>
            <p:sp>
              <p:nvSpPr>
                <p:cNvPr id="34" name="矩形 33"/>
                <p:cNvSpPr/>
                <p:nvPr/>
              </p:nvSpPr>
              <p:spPr>
                <a:xfrm>
                  <a:off x="11612" y="93991"/>
                  <a:ext cx="1550" cy="1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适当的可识别性</a:t>
                  </a:r>
                </a:p>
                <a:p>
                  <a:pPr algn="ctr"/>
                  <a:r>
                    <a:rPr lang="zh-CN" sz="1100" kern="100">
                      <a:effectLst/>
                      <a:ea typeface="等线" panose="02010600030101010101" pitchFamily="2" charset="-122"/>
                      <a:cs typeface="Times New Roman" panose="02020603050405020304" pitchFamily="18" charset="0"/>
                    </a:rPr>
                    <a:t>易学性</a:t>
                  </a:r>
                </a:p>
                <a:p>
                  <a:pPr algn="ctr"/>
                  <a:r>
                    <a:rPr lang="zh-CN" sz="1100" kern="100">
                      <a:effectLst/>
                      <a:ea typeface="等线" panose="02010600030101010101" pitchFamily="2" charset="-122"/>
                      <a:cs typeface="Times New Roman" panose="02020603050405020304" pitchFamily="18" charset="0"/>
                    </a:rPr>
                    <a:t>易操作性</a:t>
                  </a:r>
                </a:p>
                <a:p>
                  <a:pPr algn="ctr"/>
                  <a:r>
                    <a:rPr lang="zh-CN" sz="1100" kern="100">
                      <a:effectLst/>
                      <a:ea typeface="等线" panose="02010600030101010101" pitchFamily="2" charset="-122"/>
                      <a:cs typeface="Times New Roman" panose="02020603050405020304" pitchFamily="18" charset="0"/>
                    </a:rPr>
                    <a:t>用户错误保护</a:t>
                  </a:r>
                </a:p>
                <a:p>
                  <a:pPr algn="ctr"/>
                  <a:r>
                    <a:rPr lang="zh-CN" sz="1100" kern="100">
                      <a:effectLst/>
                      <a:ea typeface="等线" panose="02010600030101010101" pitchFamily="2" charset="-122"/>
                      <a:cs typeface="Times New Roman" panose="02020603050405020304" pitchFamily="18" charset="0"/>
                    </a:rPr>
                    <a:t>用户界面美观度</a:t>
                  </a:r>
                </a:p>
                <a:p>
                  <a:pPr algn="ctr"/>
                  <a:r>
                    <a:rPr lang="zh-CN" sz="1100" kern="100">
                      <a:effectLst/>
                      <a:ea typeface="等线" panose="02010600030101010101" pitchFamily="2" charset="-122"/>
                      <a:cs typeface="Times New Roman" panose="02020603050405020304" pitchFamily="18" charset="0"/>
                    </a:rPr>
                    <a:t>可达性</a:t>
                  </a:r>
                </a:p>
              </p:txBody>
            </p:sp>
            <p:sp>
              <p:nvSpPr>
                <p:cNvPr id="35" name="矩形 34"/>
                <p:cNvSpPr/>
                <p:nvPr/>
              </p:nvSpPr>
              <p:spPr>
                <a:xfrm>
                  <a:off x="15580" y="93990"/>
                  <a:ext cx="916" cy="16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适应性</a:t>
                  </a:r>
                </a:p>
                <a:p>
                  <a:pPr algn="ctr"/>
                  <a:r>
                    <a:rPr lang="zh-CN" sz="1100" kern="100">
                      <a:effectLst/>
                      <a:ea typeface="等线" panose="02010600030101010101" pitchFamily="2" charset="-122"/>
                      <a:cs typeface="Times New Roman" panose="02020603050405020304" pitchFamily="18" charset="0"/>
                    </a:rPr>
                    <a:t>可安装性</a:t>
                  </a:r>
                </a:p>
                <a:p>
                  <a:pPr algn="ctr"/>
                  <a:r>
                    <a:rPr lang="zh-CN" sz="1100" kern="100">
                      <a:effectLst/>
                      <a:ea typeface="等线" panose="02010600030101010101" pitchFamily="2" charset="-122"/>
                      <a:cs typeface="Times New Roman" panose="02020603050405020304" pitchFamily="18" charset="0"/>
                    </a:rPr>
                    <a:t>可替代性</a:t>
                  </a:r>
                </a:p>
              </p:txBody>
            </p:sp>
            <p:sp>
              <p:nvSpPr>
                <p:cNvPr id="36" name="矩形 35"/>
                <p:cNvSpPr/>
                <p:nvPr/>
              </p:nvSpPr>
              <p:spPr>
                <a:xfrm>
                  <a:off x="15579" y="93167"/>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可移植性</a:t>
                  </a:r>
                </a:p>
              </p:txBody>
            </p:sp>
            <p:sp>
              <p:nvSpPr>
                <p:cNvPr id="37" name="矩形 36"/>
                <p:cNvSpPr/>
                <p:nvPr/>
              </p:nvSpPr>
              <p:spPr>
                <a:xfrm>
                  <a:off x="9605" y="93167"/>
                  <a:ext cx="740" cy="2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兼容性</a:t>
                  </a:r>
                </a:p>
              </p:txBody>
            </p:sp>
            <p:sp>
              <p:nvSpPr>
                <p:cNvPr id="38" name="矩形 37"/>
                <p:cNvSpPr/>
                <p:nvPr/>
              </p:nvSpPr>
              <p:spPr>
                <a:xfrm>
                  <a:off x="9430" y="93998"/>
                  <a:ext cx="1101" cy="1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共存性</a:t>
                  </a:r>
                </a:p>
                <a:p>
                  <a:pPr algn="ctr"/>
                  <a:r>
                    <a:rPr lang="zh-CN" sz="1100" kern="100">
                      <a:effectLst/>
                      <a:ea typeface="等线" panose="02010600030101010101" pitchFamily="2" charset="-122"/>
                      <a:cs typeface="Times New Roman" panose="02020603050405020304" pitchFamily="18" charset="0"/>
                    </a:rPr>
                    <a:t>互操作性</a:t>
                  </a:r>
                </a:p>
              </p:txBody>
            </p:sp>
            <p:sp>
              <p:nvSpPr>
                <p:cNvPr id="39" name="矩形 38"/>
                <p:cNvSpPr/>
                <p:nvPr/>
              </p:nvSpPr>
              <p:spPr>
                <a:xfrm>
                  <a:off x="7371" y="93975"/>
                  <a:ext cx="728" cy="16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完整性</a:t>
                  </a:r>
                </a:p>
                <a:p>
                  <a:pPr algn="ctr"/>
                  <a:r>
                    <a:rPr lang="zh-CN" sz="1100" kern="100">
                      <a:effectLst/>
                      <a:ea typeface="等线" panose="02010600030101010101" pitchFamily="2" charset="-122"/>
                      <a:cs typeface="Times New Roman" panose="02020603050405020304" pitchFamily="18" charset="0"/>
                    </a:rPr>
                    <a:t>正确性</a:t>
                  </a:r>
                </a:p>
                <a:p>
                  <a:pPr algn="ctr"/>
                  <a:r>
                    <a:rPr lang="zh-CN" sz="1100" kern="100">
                      <a:effectLst/>
                      <a:ea typeface="等线" panose="02010600030101010101" pitchFamily="2" charset="-122"/>
                      <a:cs typeface="Times New Roman" panose="02020603050405020304" pitchFamily="18" charset="0"/>
                    </a:rPr>
                    <a:t>恰当性</a:t>
                  </a:r>
                </a:p>
              </p:txBody>
            </p:sp>
          </p:grpSp>
          <p:cxnSp>
            <p:nvCxnSpPr>
              <p:cNvPr id="16" name="直接连接符 15"/>
              <p:cNvCxnSpPr/>
              <p:nvPr/>
            </p:nvCxnSpPr>
            <p:spPr>
              <a:xfrm>
                <a:off x="7725" y="92720"/>
                <a:ext cx="8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a:endCxn id="31" idx="0"/>
              </p:cNvCxnSpPr>
              <p:nvPr/>
            </p:nvCxnSpPr>
            <p:spPr>
              <a:xfrm>
                <a:off x="7722" y="92707"/>
                <a:ext cx="5" cy="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25" idx="0"/>
              </p:cNvCxnSpPr>
              <p:nvPr/>
            </p:nvCxnSpPr>
            <p:spPr>
              <a:xfrm>
                <a:off x="8760" y="92725"/>
                <a:ext cx="1" cy="323"/>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endCxn id="37" idx="0"/>
              </p:cNvCxnSpPr>
              <p:nvPr/>
            </p:nvCxnSpPr>
            <p:spPr>
              <a:xfrm flipH="1">
                <a:off x="9975" y="92721"/>
                <a:ext cx="3" cy="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712" y="93719"/>
                <a:ext cx="7" cy="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2"/>
                <a:endCxn id="33" idx="0"/>
              </p:cNvCxnSpPr>
              <p:nvPr/>
            </p:nvCxnSpPr>
            <p:spPr>
              <a:xfrm flipH="1">
                <a:off x="8755" y="93460"/>
                <a:ext cx="6" cy="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7" idx="2"/>
                <a:endCxn id="38" idx="0"/>
              </p:cNvCxnSpPr>
              <p:nvPr/>
            </p:nvCxnSpPr>
            <p:spPr>
              <a:xfrm>
                <a:off x="9975" y="93460"/>
                <a:ext cx="6"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直接连接符 9"/>
            <p:cNvCxnSpPr>
              <a:stCxn id="29" idx="2"/>
              <a:endCxn id="34" idx="0"/>
            </p:cNvCxnSpPr>
            <p:nvPr/>
          </p:nvCxnSpPr>
          <p:spPr>
            <a:xfrm>
              <a:off x="12384" y="93429"/>
              <a:ext cx="3" cy="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0" idx="2"/>
              <a:endCxn id="24" idx="0"/>
            </p:cNvCxnSpPr>
            <p:nvPr/>
          </p:nvCxnSpPr>
          <p:spPr>
            <a:xfrm>
              <a:off x="13804" y="93446"/>
              <a:ext cx="2"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6" idx="2"/>
              <a:endCxn id="35" idx="0"/>
            </p:cNvCxnSpPr>
            <p:nvPr/>
          </p:nvCxnSpPr>
          <p:spPr>
            <a:xfrm flipH="1">
              <a:off x="16038" y="93443"/>
              <a:ext cx="11" cy="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a:cxnSpLocks/>
            <a:endCxn id="27" idx="0"/>
          </p:cNvCxnSpPr>
          <p:nvPr/>
        </p:nvCxnSpPr>
        <p:spPr>
          <a:xfrm>
            <a:off x="5491831" y="4319473"/>
            <a:ext cx="1" cy="469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17664"/>
            <a:ext cx="9601200" cy="571500"/>
          </a:xfrm>
        </p:spPr>
        <p:txBody>
          <a:bodyPr>
            <a:normAutofit fontScale="90000"/>
          </a:bodyPr>
          <a:lstStyle/>
          <a:p>
            <a:r>
              <a:rPr lang="zh-CN" altLang="zh-CN" b="1" dirty="0"/>
              <a:t>软件错误、缺陷和失效</a:t>
            </a:r>
            <a:r>
              <a:rPr lang="en-US" altLang="zh-CN" b="1" dirty="0"/>
              <a:t>(III)</a:t>
            </a:r>
            <a:endParaRPr lang="zh-CN" altLang="en-US" b="1" dirty="0"/>
          </a:p>
        </p:txBody>
      </p:sp>
      <p:sp>
        <p:nvSpPr>
          <p:cNvPr id="3" name="内容占位符 2"/>
          <p:cNvSpPr>
            <a:spLocks noGrp="1"/>
          </p:cNvSpPr>
          <p:nvPr>
            <p:ph idx="1"/>
          </p:nvPr>
        </p:nvSpPr>
        <p:spPr>
          <a:xfrm>
            <a:off x="955964" y="1237409"/>
            <a:ext cx="10820400" cy="5620591"/>
          </a:xfrm>
        </p:spPr>
        <p:txBody>
          <a:bodyPr/>
          <a:lstStyle/>
          <a:p>
            <a:r>
              <a:rPr lang="zh-CN" altLang="zh-CN" sz="2800" dirty="0"/>
              <a:t>软件缺陷的主要类型有：</a:t>
            </a:r>
          </a:p>
          <a:p>
            <a:pPr lvl="1"/>
            <a:r>
              <a:rPr lang="zh-CN" altLang="zh-CN" sz="2800" i="0" dirty="0"/>
              <a:t>软件未实现产品说明书要求的功能；即该有的功能没有；</a:t>
            </a:r>
          </a:p>
          <a:p>
            <a:pPr lvl="1"/>
            <a:r>
              <a:rPr lang="zh-CN" altLang="zh-CN" sz="2800" i="0" dirty="0"/>
              <a:t>软件出现产品说明书指明不该出现的错误；</a:t>
            </a:r>
          </a:p>
          <a:p>
            <a:pPr lvl="1"/>
            <a:r>
              <a:rPr lang="zh-CN" altLang="zh-CN" sz="2800" i="0" dirty="0"/>
              <a:t>软件实现了产品说明书未说明的功能；即出现不该有的功能；</a:t>
            </a:r>
          </a:p>
          <a:p>
            <a:pPr lvl="1"/>
            <a:r>
              <a:rPr lang="zh-CN" altLang="zh-CN" sz="2800" i="0" dirty="0"/>
              <a:t>软件未实现产品说明书未明确提及但应实现的目标；即该有的隐含功能没有；</a:t>
            </a:r>
          </a:p>
          <a:p>
            <a:pPr lvl="1"/>
            <a:r>
              <a:rPr lang="zh-CN" altLang="zh-CN" sz="2800" i="0" dirty="0"/>
              <a:t>软件难以理解，不好用，运行速度慢，或软件测试人员、最终用户认为软件不好。</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软件缺陷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71600" y="427512"/>
            <a:ext cx="9601200" cy="829788"/>
          </a:xfrm>
        </p:spPr>
        <p:txBody>
          <a:bodyPr>
            <a:noAutofit/>
          </a:bodyPr>
          <a:lstStyle/>
          <a:p>
            <a:r>
              <a:rPr lang="zh-CN" altLang="en-US" b="1" dirty="0"/>
              <a:t>缺陷是质量的对立面</a:t>
            </a:r>
          </a:p>
        </p:txBody>
      </p:sp>
      <p:sp>
        <p:nvSpPr>
          <p:cNvPr id="5" name="内容占位符 4"/>
          <p:cNvSpPr>
            <a:spLocks noGrp="1"/>
          </p:cNvSpPr>
          <p:nvPr>
            <p:ph idx="1"/>
          </p:nvPr>
        </p:nvSpPr>
        <p:spPr>
          <a:xfrm>
            <a:off x="1371600" y="1412866"/>
            <a:ext cx="10622478" cy="5004262"/>
          </a:xfrm>
        </p:spPr>
        <p:txBody>
          <a:bodyPr/>
          <a:lstStyle/>
          <a:p>
            <a:r>
              <a:rPr lang="zh-CN" altLang="zh-CN" sz="3200" dirty="0"/>
              <a:t>缺陷是相对质量而存在的，违背了质量、违背了客户的意愿，不能满足客户的要求，就会引起缺陷或产生缺陷</a:t>
            </a:r>
            <a:endParaRPr lang="zh-CN" altLang="en-US" sz="3200" dirty="0"/>
          </a:p>
          <a:p>
            <a:endParaRPr lang="zh-CN" altLang="en-US" dirty="0"/>
          </a:p>
        </p:txBody>
      </p:sp>
      <p:pic>
        <p:nvPicPr>
          <p:cNvPr id="8" name="Picture 3" descr="2-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596" y="3182587"/>
            <a:ext cx="10621375" cy="295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b="1" dirty="0"/>
              <a:t>与缺陷相近的词</a:t>
            </a:r>
          </a:p>
        </p:txBody>
      </p:sp>
      <p:sp>
        <p:nvSpPr>
          <p:cNvPr id="5" name="内容占位符 4"/>
          <p:cNvSpPr>
            <a:spLocks noGrp="1"/>
          </p:cNvSpPr>
          <p:nvPr>
            <p:ph idx="1"/>
          </p:nvPr>
        </p:nvSpPr>
        <p:spPr/>
        <p:txBody>
          <a:bodyPr>
            <a:normAutofit/>
          </a:bodyPr>
          <a:lstStyle/>
          <a:p>
            <a:r>
              <a:rPr lang="zh-CN" altLang="en-US" sz="2800" dirty="0"/>
              <a:t>缺点</a:t>
            </a:r>
            <a:endParaRPr lang="en-US" altLang="zh-CN" sz="2800" dirty="0"/>
          </a:p>
          <a:p>
            <a:r>
              <a:rPr lang="zh-CN" altLang="en-US" sz="2800" dirty="0"/>
              <a:t>偏差</a:t>
            </a:r>
            <a:endParaRPr lang="en-US" altLang="zh-CN" sz="2800" dirty="0"/>
          </a:p>
          <a:p>
            <a:r>
              <a:rPr lang="zh-CN" altLang="en-US" sz="2800" dirty="0"/>
              <a:t>故障</a:t>
            </a:r>
            <a:endParaRPr lang="en-US" altLang="zh-CN" sz="2800" dirty="0"/>
          </a:p>
          <a:p>
            <a:r>
              <a:rPr lang="zh-CN" altLang="en-US" sz="2800" dirty="0"/>
              <a:t>失败</a:t>
            </a:r>
            <a:endParaRPr lang="en-US" altLang="zh-CN" sz="2800" dirty="0"/>
          </a:p>
          <a:p>
            <a:r>
              <a:rPr lang="zh-CN" altLang="en-US" sz="2800" dirty="0"/>
              <a:t>问题</a:t>
            </a:r>
            <a:endParaRPr lang="en-US" altLang="zh-CN" sz="2800" dirty="0"/>
          </a:p>
          <a:p>
            <a:r>
              <a:rPr lang="zh-CN" altLang="en-US" sz="2800" dirty="0"/>
              <a:t>不一致</a:t>
            </a:r>
            <a:endParaRPr lang="en-US" altLang="zh-CN" sz="2800" dirty="0"/>
          </a:p>
          <a:p>
            <a:r>
              <a:rPr lang="zh-CN" altLang="en-US" sz="2800" dirty="0"/>
              <a:t>错误</a:t>
            </a:r>
            <a:endParaRPr lang="en-US" altLang="zh-CN" sz="2800" dirty="0"/>
          </a:p>
          <a:p>
            <a:r>
              <a:rPr lang="zh-CN" altLang="en-US" sz="2800" dirty="0"/>
              <a:t>缺陷</a:t>
            </a:r>
            <a:endParaRPr lang="en-US" altLang="zh-CN" sz="2800" dirty="0"/>
          </a:p>
          <a:p>
            <a:r>
              <a:rPr lang="zh-CN" altLang="en-US" sz="2800" dirty="0"/>
              <a:t>异常。。。。。。</a:t>
            </a:r>
          </a:p>
        </p:txBody>
      </p:sp>
      <p:pic>
        <p:nvPicPr>
          <p:cNvPr id="6" name="Picture 6" descr="http://i.zdnet.com/blogs/moodys-software-bug-screws-investor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086" y="2503746"/>
            <a:ext cx="3009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什么是软件缺陷</a:t>
            </a:r>
            <a:endParaRPr lang="zh-CN" altLang="en-US" dirty="0"/>
          </a:p>
        </p:txBody>
      </p:sp>
      <p:sp>
        <p:nvSpPr>
          <p:cNvPr id="3" name="内容占位符 2"/>
          <p:cNvSpPr>
            <a:spLocks noGrp="1"/>
          </p:cNvSpPr>
          <p:nvPr>
            <p:ph idx="1"/>
          </p:nvPr>
        </p:nvSpPr>
        <p:spPr>
          <a:xfrm>
            <a:off x="1371600" y="1486791"/>
            <a:ext cx="10396847" cy="5371209"/>
          </a:xfrm>
        </p:spPr>
        <p:txBody>
          <a:bodyPr/>
          <a:lstStyle/>
          <a:p>
            <a:r>
              <a:rPr lang="zh-CN" altLang="en-US" sz="2800" dirty="0"/>
              <a:t>当满足以下几种情况之一，则可以称为发生了软件缺陷</a:t>
            </a:r>
            <a:endParaRPr lang="en-US" altLang="zh-CN" sz="2800" dirty="0"/>
          </a:p>
          <a:p>
            <a:pPr lvl="1"/>
            <a:r>
              <a:rPr lang="zh-CN" altLang="en-US" sz="2800" i="0" dirty="0"/>
              <a:t>软件未实现产品说明书要求的功能</a:t>
            </a:r>
            <a:endParaRPr lang="en-US" altLang="zh-CN" sz="2800" i="0" dirty="0"/>
          </a:p>
          <a:p>
            <a:pPr lvl="1"/>
            <a:r>
              <a:rPr lang="zh-CN" altLang="en-US" sz="2800" i="0" dirty="0"/>
              <a:t>软件出现了产品说明书指明不应该出现的错误</a:t>
            </a:r>
            <a:endParaRPr lang="en-US" altLang="zh-CN" sz="2800" i="0" dirty="0"/>
          </a:p>
          <a:p>
            <a:pPr lvl="1"/>
            <a:r>
              <a:rPr lang="zh-CN" altLang="en-US" sz="2800" i="0" dirty="0"/>
              <a:t>软件实现了产品说明书未提到的功能</a:t>
            </a:r>
            <a:endParaRPr lang="en-US" altLang="zh-CN" sz="2800" i="0" dirty="0"/>
          </a:p>
          <a:p>
            <a:pPr lvl="1"/>
            <a:r>
              <a:rPr lang="zh-CN" altLang="en-US" sz="2800" i="0" dirty="0"/>
              <a:t>软件未实现产品说明书虽未明确提及但应该实现的功能</a:t>
            </a:r>
            <a:endParaRPr lang="en-US" altLang="zh-CN" sz="2800" i="0" dirty="0"/>
          </a:p>
          <a:p>
            <a:pPr lvl="1"/>
            <a:r>
              <a:rPr lang="zh-CN" altLang="en-US" sz="2800" i="0" dirty="0"/>
              <a:t>软件难以理解、不易使用、运行缓慢或者（从测试员的角度看）最终用户会认为不好</a:t>
            </a:r>
            <a:endParaRPr lang="en-US" altLang="zh-CN" sz="2800" i="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2"/>
          <p:cNvSpPr/>
          <p:nvPr/>
        </p:nvSpPr>
        <p:spPr>
          <a:xfrm>
            <a:off x="767750" y="3666238"/>
            <a:ext cx="11412747" cy="925194"/>
          </a:xfrm>
          <a:prstGeom prst="rect">
            <a:avLst/>
          </a:prstGeom>
          <a:solidFill>
            <a:srgbClr val="FFC000"/>
          </a:solidFill>
          <a:ln w="9525">
            <a:noFill/>
          </a:ln>
        </p:spPr>
        <p:txBody>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 name="Freeform 42"/>
          <p:cNvSpPr/>
          <p:nvPr/>
        </p:nvSpPr>
        <p:spPr>
          <a:xfrm>
            <a:off x="2103438" y="2041044"/>
            <a:ext cx="3246437" cy="739775"/>
          </a:xfrm>
          <a:custGeom>
            <a:avLst/>
            <a:gdLst/>
            <a:ahLst/>
            <a:cxnLst>
              <a:cxn ang="0">
                <a:pos x="0" y="739775"/>
              </a:cxn>
              <a:cxn ang="0">
                <a:pos x="0" y="0"/>
              </a:cxn>
              <a:cxn ang="0">
                <a:pos x="3246437" y="0"/>
              </a:cxn>
            </a:cxnLst>
            <a:rect l="0" t="0" r="0" b="0"/>
            <a:pathLst>
              <a:path w="4673" h="1547">
                <a:moveTo>
                  <a:pt x="0" y="1547"/>
                </a:moveTo>
                <a:lnTo>
                  <a:pt x="0" y="0"/>
                </a:lnTo>
                <a:lnTo>
                  <a:pt x="4673" y="0"/>
                </a:lnTo>
              </a:path>
            </a:pathLst>
          </a:custGeom>
          <a:noFill/>
          <a:ln w="9" cap="flat" cmpd="sng">
            <a:solidFill>
              <a:srgbClr val="7F7F7F">
                <a:alpha val="100000"/>
              </a:srgbClr>
            </a:solidFill>
            <a:prstDash val="dash"/>
            <a:round/>
            <a:headEnd type="oval" w="med" len="med"/>
            <a:tailEnd type="oval" w="med" len="med"/>
          </a:ln>
        </p:spPr>
        <p:txBody>
          <a:bodyPr/>
          <a:lstStyle/>
          <a:p>
            <a:endParaRPr lang="zh-CN" altLang="en-US"/>
          </a:p>
        </p:txBody>
      </p:sp>
      <p:sp>
        <p:nvSpPr>
          <p:cNvPr id="5" name="Freeform 42"/>
          <p:cNvSpPr/>
          <p:nvPr/>
        </p:nvSpPr>
        <p:spPr>
          <a:xfrm flipH="1">
            <a:off x="6454775" y="2041044"/>
            <a:ext cx="3246438" cy="739775"/>
          </a:xfrm>
          <a:custGeom>
            <a:avLst/>
            <a:gdLst/>
            <a:ahLst/>
            <a:cxnLst>
              <a:cxn ang="0">
                <a:pos x="0" y="739775"/>
              </a:cxn>
              <a:cxn ang="0">
                <a:pos x="0" y="0"/>
              </a:cxn>
              <a:cxn ang="0">
                <a:pos x="3246438" y="0"/>
              </a:cxn>
            </a:cxnLst>
            <a:rect l="0" t="0" r="0" b="0"/>
            <a:pathLst>
              <a:path w="4673" h="1547">
                <a:moveTo>
                  <a:pt x="0" y="1547"/>
                </a:moveTo>
                <a:lnTo>
                  <a:pt x="0" y="0"/>
                </a:lnTo>
                <a:lnTo>
                  <a:pt x="4673" y="0"/>
                </a:lnTo>
              </a:path>
            </a:pathLst>
          </a:custGeom>
          <a:noFill/>
          <a:ln w="9" cap="flat" cmpd="sng">
            <a:solidFill>
              <a:srgbClr val="7F7F7F">
                <a:alpha val="100000"/>
              </a:srgbClr>
            </a:solidFill>
            <a:prstDash val="dash"/>
            <a:round/>
            <a:headEnd type="oval" w="med" len="med"/>
            <a:tailEnd type="oval" w="med" len="med"/>
          </a:ln>
        </p:spPr>
        <p:txBody>
          <a:bodyPr/>
          <a:lstStyle/>
          <a:p>
            <a:endParaRPr lang="zh-CN" altLang="en-US"/>
          </a:p>
        </p:txBody>
      </p:sp>
      <p:sp>
        <p:nvSpPr>
          <p:cNvPr id="6" name="Freeform 42"/>
          <p:cNvSpPr/>
          <p:nvPr/>
        </p:nvSpPr>
        <p:spPr>
          <a:xfrm flipV="1">
            <a:off x="2103438" y="5373207"/>
            <a:ext cx="3246437" cy="738187"/>
          </a:xfrm>
          <a:custGeom>
            <a:avLst/>
            <a:gdLst/>
            <a:ahLst/>
            <a:cxnLst>
              <a:cxn ang="0">
                <a:pos x="0" y="738187"/>
              </a:cxn>
              <a:cxn ang="0">
                <a:pos x="0" y="0"/>
              </a:cxn>
              <a:cxn ang="0">
                <a:pos x="3246437" y="0"/>
              </a:cxn>
            </a:cxnLst>
            <a:rect l="0" t="0" r="0" b="0"/>
            <a:pathLst>
              <a:path w="4673" h="1547">
                <a:moveTo>
                  <a:pt x="0" y="1547"/>
                </a:moveTo>
                <a:lnTo>
                  <a:pt x="0" y="0"/>
                </a:lnTo>
                <a:lnTo>
                  <a:pt x="4673" y="0"/>
                </a:lnTo>
              </a:path>
            </a:pathLst>
          </a:custGeom>
          <a:noFill/>
          <a:ln w="9" cap="flat" cmpd="sng">
            <a:solidFill>
              <a:srgbClr val="7F7F7F">
                <a:alpha val="100000"/>
              </a:srgbClr>
            </a:solidFill>
            <a:prstDash val="dash"/>
            <a:round/>
            <a:headEnd type="oval" w="med" len="med"/>
            <a:tailEnd type="oval" w="med" len="med"/>
          </a:ln>
        </p:spPr>
        <p:txBody>
          <a:bodyPr/>
          <a:lstStyle/>
          <a:p>
            <a:endParaRPr lang="zh-CN" altLang="en-US"/>
          </a:p>
        </p:txBody>
      </p:sp>
      <p:sp>
        <p:nvSpPr>
          <p:cNvPr id="7" name="Freeform 42"/>
          <p:cNvSpPr/>
          <p:nvPr/>
        </p:nvSpPr>
        <p:spPr>
          <a:xfrm flipH="1" flipV="1">
            <a:off x="6454775" y="5373207"/>
            <a:ext cx="3246438" cy="738187"/>
          </a:xfrm>
          <a:custGeom>
            <a:avLst/>
            <a:gdLst/>
            <a:ahLst/>
            <a:cxnLst>
              <a:cxn ang="0">
                <a:pos x="0" y="738187"/>
              </a:cxn>
              <a:cxn ang="0">
                <a:pos x="0" y="0"/>
              </a:cxn>
              <a:cxn ang="0">
                <a:pos x="3246438" y="0"/>
              </a:cxn>
            </a:cxnLst>
            <a:rect l="0" t="0" r="0" b="0"/>
            <a:pathLst>
              <a:path w="4673" h="1547">
                <a:moveTo>
                  <a:pt x="0" y="1547"/>
                </a:moveTo>
                <a:lnTo>
                  <a:pt x="0" y="0"/>
                </a:lnTo>
                <a:lnTo>
                  <a:pt x="4673" y="0"/>
                </a:lnTo>
              </a:path>
            </a:pathLst>
          </a:custGeom>
          <a:noFill/>
          <a:ln w="9" cap="flat" cmpd="sng">
            <a:solidFill>
              <a:srgbClr val="7F7F7F">
                <a:alpha val="100000"/>
              </a:srgbClr>
            </a:solidFill>
            <a:prstDash val="dash"/>
            <a:round/>
            <a:headEnd type="oval" w="med" len="med"/>
            <a:tailEnd type="oval" w="med" len="med"/>
          </a:ln>
        </p:spPr>
        <p:txBody>
          <a:bodyPr/>
          <a:lstStyle/>
          <a:p>
            <a:endParaRPr lang="zh-CN" altLang="en-US"/>
          </a:p>
        </p:txBody>
      </p:sp>
      <p:sp>
        <p:nvSpPr>
          <p:cNvPr id="8" name="TextBox 33"/>
          <p:cNvSpPr txBox="1"/>
          <p:nvPr/>
        </p:nvSpPr>
        <p:spPr>
          <a:xfrm>
            <a:off x="4713605" y="3865399"/>
            <a:ext cx="2769870"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r>
              <a:rPr sz="3000" dirty="0">
                <a:solidFill>
                  <a:schemeClr val="bg1"/>
                </a:solidFill>
                <a:latin typeface="微软雅黑" panose="020B0503020204020204" charset="-122"/>
              </a:rPr>
              <a:t>软件缺陷</a:t>
            </a:r>
          </a:p>
        </p:txBody>
      </p:sp>
      <p:grpSp>
        <p:nvGrpSpPr>
          <p:cNvPr id="9" name="组合 34"/>
          <p:cNvGrpSpPr/>
          <p:nvPr/>
        </p:nvGrpSpPr>
        <p:grpSpPr>
          <a:xfrm>
            <a:off x="1543050" y="2709382"/>
            <a:ext cx="1154113" cy="1155700"/>
            <a:chOff x="0" y="0"/>
            <a:chExt cx="1154113" cy="1155699"/>
          </a:xfrm>
        </p:grpSpPr>
        <p:sp>
          <p:nvSpPr>
            <p:cNvPr id="10" name="Oval 30"/>
            <p:cNvSpPr/>
            <p:nvPr/>
          </p:nvSpPr>
          <p:spPr>
            <a:xfrm>
              <a:off x="0" y="0"/>
              <a:ext cx="1154113" cy="1155699"/>
            </a:xfrm>
            <a:prstGeom prst="ellipse">
              <a:avLst/>
            </a:prstGeom>
            <a:solidFill>
              <a:schemeClr val="accent1"/>
            </a:solidFill>
            <a:ln w="9525">
              <a:noFill/>
            </a:ln>
          </p:spPr>
          <p:txBody>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1" name="Freeform 34"/>
            <p:cNvSpPr>
              <a:spLocks noEditPoints="1"/>
            </p:cNvSpPr>
            <p:nvPr/>
          </p:nvSpPr>
          <p:spPr>
            <a:xfrm>
              <a:off x="266700" y="128587"/>
              <a:ext cx="638175" cy="868362"/>
            </a:xfrm>
            <a:custGeom>
              <a:avLst/>
              <a:gdLst/>
              <a:ahLst/>
              <a:cxnLst>
                <a:cxn ang="0">
                  <a:pos x="128715" y="322149"/>
                </a:cxn>
                <a:cxn ang="0">
                  <a:pos x="196223" y="480524"/>
                </a:cxn>
                <a:cxn ang="0">
                  <a:pos x="251130" y="607403"/>
                </a:cxn>
                <a:cxn ang="0">
                  <a:pos x="374444" y="611003"/>
                </a:cxn>
                <a:cxn ang="0">
                  <a:pos x="401447" y="560611"/>
                </a:cxn>
                <a:cxn ang="0">
                  <a:pos x="469855" y="432831"/>
                </a:cxn>
                <a:cxn ang="0">
                  <a:pos x="319538" y="132279"/>
                </a:cxn>
                <a:cxn ang="0">
                  <a:pos x="264631" y="650597"/>
                </a:cxn>
                <a:cxn ang="0">
                  <a:pos x="201624" y="578608"/>
                </a:cxn>
                <a:cxn ang="0">
                  <a:pos x="135916" y="455328"/>
                </a:cxn>
                <a:cxn ang="0">
                  <a:pos x="319538" y="91785"/>
                </a:cxn>
                <a:cxn ang="0">
                  <a:pos x="503159" y="455328"/>
                </a:cxn>
                <a:cxn ang="0">
                  <a:pos x="436551" y="578608"/>
                </a:cxn>
                <a:cxn ang="0">
                  <a:pos x="374444" y="650597"/>
                </a:cxn>
                <a:cxn ang="0">
                  <a:pos x="228627" y="778376"/>
                </a:cxn>
                <a:cxn ang="0">
                  <a:pos x="383445" y="807172"/>
                </a:cxn>
                <a:cxn ang="0">
                  <a:pos x="383445" y="748681"/>
                </a:cxn>
                <a:cxn ang="0">
                  <a:pos x="246629" y="796373"/>
                </a:cxn>
                <a:cxn ang="0">
                  <a:pos x="395146" y="796373"/>
                </a:cxn>
                <a:cxn ang="0">
                  <a:pos x="413149" y="778376"/>
                </a:cxn>
                <a:cxn ang="0">
                  <a:pos x="228627" y="685691"/>
                </a:cxn>
                <a:cxn ang="0">
                  <a:pos x="413149" y="778376"/>
                </a:cxn>
                <a:cxn ang="0">
                  <a:pos x="411348" y="362642"/>
                </a:cxn>
                <a:cxn ang="0">
                  <a:pos x="349241" y="424733"/>
                </a:cxn>
                <a:cxn ang="0">
                  <a:pos x="288934" y="424733"/>
                </a:cxn>
                <a:cxn ang="0">
                  <a:pos x="226827" y="362642"/>
                </a:cxn>
                <a:cxn ang="0">
                  <a:pos x="226827" y="302352"/>
                </a:cxn>
                <a:cxn ang="0">
                  <a:pos x="288934" y="239362"/>
                </a:cxn>
                <a:cxn ang="0">
                  <a:pos x="349241" y="239362"/>
                </a:cxn>
                <a:cxn ang="0">
                  <a:pos x="411348" y="302352"/>
                </a:cxn>
                <a:cxn ang="0">
                  <a:pos x="612972" y="293353"/>
                </a:cxn>
                <a:cxn ang="0">
                  <a:pos x="580568" y="322149"/>
                </a:cxn>
                <a:cxn ang="0">
                  <a:pos x="612972" y="341046"/>
                </a:cxn>
                <a:cxn ang="0">
                  <a:pos x="612972" y="293353"/>
                </a:cxn>
                <a:cxn ang="0">
                  <a:pos x="542764" y="127780"/>
                </a:cxn>
                <a:cxn ang="0">
                  <a:pos x="509460" y="94485"/>
                </a:cxn>
                <a:cxn ang="0">
                  <a:pos x="518461" y="152976"/>
                </a:cxn>
                <a:cxn ang="0">
                  <a:pos x="342040" y="61190"/>
                </a:cxn>
                <a:cxn ang="0">
                  <a:pos x="318637" y="0"/>
                </a:cxn>
                <a:cxn ang="0">
                  <a:pos x="294335" y="61190"/>
                </a:cxn>
                <a:cxn ang="0">
                  <a:pos x="117014" y="155675"/>
                </a:cxn>
                <a:cxn ang="0">
                  <a:pos x="127815" y="98084"/>
                </a:cxn>
                <a:cxn ang="0">
                  <a:pos x="93611" y="132279"/>
                </a:cxn>
                <a:cxn ang="0">
                  <a:pos x="57607" y="322149"/>
                </a:cxn>
                <a:cxn ang="0">
                  <a:pos x="25203" y="293353"/>
                </a:cxn>
                <a:cxn ang="0">
                  <a:pos x="25203" y="341046"/>
                </a:cxn>
                <a:cxn ang="0">
                  <a:pos x="57607" y="322149"/>
                </a:cxn>
              </a:cxnLst>
              <a:rect l="0" t="0" r="0" b="0"/>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accent2">
                <a:alpha val="100000"/>
              </a:schemeClr>
            </a:solidFill>
            <a:ln w="9525">
              <a:noFill/>
            </a:ln>
          </p:spPr>
          <p:txBody>
            <a:bodyPr/>
            <a:lstStyle/>
            <a:p>
              <a:endParaRPr lang="zh-CN" altLang="en-US"/>
            </a:p>
          </p:txBody>
        </p:sp>
      </p:grpSp>
      <p:grpSp>
        <p:nvGrpSpPr>
          <p:cNvPr id="12" name="组合 37"/>
          <p:cNvGrpSpPr/>
          <p:nvPr/>
        </p:nvGrpSpPr>
        <p:grpSpPr>
          <a:xfrm>
            <a:off x="1568450" y="4284182"/>
            <a:ext cx="1154113" cy="1155700"/>
            <a:chOff x="0" y="0"/>
            <a:chExt cx="1154113" cy="1155699"/>
          </a:xfrm>
        </p:grpSpPr>
        <p:sp>
          <p:nvSpPr>
            <p:cNvPr id="13" name="Oval 31"/>
            <p:cNvSpPr/>
            <p:nvPr/>
          </p:nvSpPr>
          <p:spPr>
            <a:xfrm>
              <a:off x="0" y="0"/>
              <a:ext cx="1154113" cy="1155699"/>
            </a:xfrm>
            <a:prstGeom prst="ellipse">
              <a:avLst/>
            </a:prstGeom>
            <a:solidFill>
              <a:schemeClr val="accent1"/>
            </a:solidFill>
            <a:ln w="9525">
              <a:noFill/>
            </a:ln>
          </p:spPr>
          <p:txBody>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 name="Freeform 35"/>
            <p:cNvSpPr>
              <a:spLocks noEditPoints="1"/>
            </p:cNvSpPr>
            <p:nvPr/>
          </p:nvSpPr>
          <p:spPr>
            <a:xfrm>
              <a:off x="269875" y="169862"/>
              <a:ext cx="563563" cy="766762"/>
            </a:xfrm>
            <a:custGeom>
              <a:avLst/>
              <a:gdLst/>
              <a:ahLst/>
              <a:cxnLst>
                <a:cxn ang="0">
                  <a:pos x="73939" y="124194"/>
                </a:cxn>
                <a:cxn ang="0">
                  <a:pos x="62217" y="766762"/>
                </a:cxn>
                <a:cxn ang="0">
                  <a:pos x="563563" y="188091"/>
                </a:cxn>
                <a:cxn ang="0">
                  <a:pos x="520281" y="201590"/>
                </a:cxn>
                <a:cxn ang="0">
                  <a:pos x="64021" y="722664"/>
                </a:cxn>
                <a:cxn ang="0">
                  <a:pos x="243459" y="81896"/>
                </a:cxn>
                <a:cxn ang="0">
                  <a:pos x="320104" y="81896"/>
                </a:cxn>
                <a:cxn ang="0">
                  <a:pos x="280429" y="122394"/>
                </a:cxn>
                <a:cxn ang="0">
                  <a:pos x="196571" y="83696"/>
                </a:cxn>
                <a:cxn ang="0">
                  <a:pos x="103696" y="194390"/>
                </a:cxn>
                <a:cxn ang="0">
                  <a:pos x="459867" y="194390"/>
                </a:cxn>
                <a:cxn ang="0">
                  <a:pos x="366992" y="83696"/>
                </a:cxn>
                <a:cxn ang="0">
                  <a:pos x="196571" y="83696"/>
                </a:cxn>
                <a:cxn ang="0">
                  <a:pos x="199276" y="582271"/>
                </a:cxn>
                <a:cxn ang="0">
                  <a:pos x="136157" y="600270"/>
                </a:cxn>
                <a:cxn ang="0">
                  <a:pos x="122631" y="613770"/>
                </a:cxn>
                <a:cxn ang="0">
                  <a:pos x="199276" y="619169"/>
                </a:cxn>
                <a:cxn ang="0">
                  <a:pos x="119025" y="658767"/>
                </a:cxn>
                <a:cxn ang="0">
                  <a:pos x="218212" y="610170"/>
                </a:cxn>
                <a:cxn ang="0">
                  <a:pos x="218212" y="578671"/>
                </a:cxn>
                <a:cxn ang="0">
                  <a:pos x="99187" y="584971"/>
                </a:cxn>
                <a:cxn ang="0">
                  <a:pos x="192964" y="683966"/>
                </a:cxn>
                <a:cxn ang="0">
                  <a:pos x="192964" y="301485"/>
                </a:cxn>
                <a:cxn ang="0">
                  <a:pos x="136157" y="318584"/>
                </a:cxn>
                <a:cxn ang="0">
                  <a:pos x="155994" y="368982"/>
                </a:cxn>
                <a:cxn ang="0">
                  <a:pos x="119025" y="382481"/>
                </a:cxn>
                <a:cxn ang="0">
                  <a:pos x="192964" y="281686"/>
                </a:cxn>
                <a:cxn ang="0">
                  <a:pos x="99187" y="380681"/>
                </a:cxn>
                <a:cxn ang="0">
                  <a:pos x="217310" y="323084"/>
                </a:cxn>
                <a:cxn ang="0">
                  <a:pos x="216408" y="296985"/>
                </a:cxn>
                <a:cxn ang="0">
                  <a:pos x="199276" y="452678"/>
                </a:cxn>
                <a:cxn ang="0">
                  <a:pos x="122631" y="471577"/>
                </a:cxn>
                <a:cxn ang="0">
                  <a:pos x="199276" y="522874"/>
                </a:cxn>
                <a:cxn ang="0">
                  <a:pos x="218212" y="438278"/>
                </a:cxn>
                <a:cxn ang="0">
                  <a:pos x="99187" y="442778"/>
                </a:cxn>
                <a:cxn ang="0">
                  <a:pos x="199276" y="541773"/>
                </a:cxn>
                <a:cxn ang="0">
                  <a:pos x="260592" y="418479"/>
                </a:cxn>
                <a:cxn ang="0">
                  <a:pos x="294856" y="650668"/>
                </a:cxn>
                <a:cxn ang="0">
                  <a:pos x="452654" y="602070"/>
                </a:cxn>
                <a:cxn ang="0">
                  <a:pos x="288544" y="644368"/>
                </a:cxn>
                <a:cxn ang="0">
                  <a:pos x="452654" y="456277"/>
                </a:cxn>
                <a:cxn ang="0">
                  <a:pos x="288544" y="368982"/>
                </a:cxn>
                <a:cxn ang="0">
                  <a:pos x="288544" y="316784"/>
                </a:cxn>
              </a:cxnLst>
              <a:rect l="0" t="0" r="0" b="0"/>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accent2">
                <a:alpha val="100000"/>
              </a:schemeClr>
            </a:solidFill>
            <a:ln w="9525">
              <a:noFill/>
            </a:ln>
          </p:spPr>
          <p:txBody>
            <a:bodyPr/>
            <a:lstStyle/>
            <a:p>
              <a:endParaRPr lang="zh-CN" altLang="en-US"/>
            </a:p>
          </p:txBody>
        </p:sp>
      </p:grpSp>
      <p:grpSp>
        <p:nvGrpSpPr>
          <p:cNvPr id="15" name="组合 40"/>
          <p:cNvGrpSpPr/>
          <p:nvPr/>
        </p:nvGrpSpPr>
        <p:grpSpPr>
          <a:xfrm>
            <a:off x="9077325" y="2741132"/>
            <a:ext cx="1155700" cy="1155700"/>
            <a:chOff x="0" y="0"/>
            <a:chExt cx="1155700" cy="1155699"/>
          </a:xfrm>
        </p:grpSpPr>
        <p:sp>
          <p:nvSpPr>
            <p:cNvPr id="16" name="Oval 33"/>
            <p:cNvSpPr/>
            <p:nvPr/>
          </p:nvSpPr>
          <p:spPr>
            <a:xfrm>
              <a:off x="0" y="0"/>
              <a:ext cx="1155700" cy="1155699"/>
            </a:xfrm>
            <a:prstGeom prst="ellipse">
              <a:avLst/>
            </a:prstGeom>
            <a:solidFill>
              <a:schemeClr val="accent1"/>
            </a:solidFill>
            <a:ln w="9525">
              <a:noFill/>
            </a:ln>
          </p:spPr>
          <p:txBody>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Freeform 36"/>
            <p:cNvSpPr>
              <a:spLocks noEditPoints="1"/>
            </p:cNvSpPr>
            <p:nvPr/>
          </p:nvSpPr>
          <p:spPr>
            <a:xfrm>
              <a:off x="261937" y="217487"/>
              <a:ext cx="712788" cy="701675"/>
            </a:xfrm>
            <a:custGeom>
              <a:avLst/>
              <a:gdLst/>
              <a:ahLst/>
              <a:cxnLst>
                <a:cxn ang="0">
                  <a:pos x="188097" y="307152"/>
                </a:cxn>
                <a:cxn ang="0">
                  <a:pos x="249296" y="200865"/>
                </a:cxn>
                <a:cxn ang="0">
                  <a:pos x="350994" y="290938"/>
                </a:cxn>
                <a:cxn ang="0">
                  <a:pos x="264596" y="182850"/>
                </a:cxn>
                <a:cxn ang="0">
                  <a:pos x="350994" y="290938"/>
                </a:cxn>
                <a:cxn ang="0">
                  <a:pos x="350994" y="290938"/>
                </a:cxn>
                <a:cxn ang="0">
                  <a:pos x="420293" y="174743"/>
                </a:cxn>
                <a:cxn ang="0">
                  <a:pos x="442793" y="163034"/>
                </a:cxn>
                <a:cxn ang="0">
                  <a:pos x="445493" y="182850"/>
                </a:cxn>
                <a:cxn ang="0">
                  <a:pos x="439193" y="215276"/>
                </a:cxn>
                <a:cxn ang="0">
                  <a:pos x="418493" y="207170"/>
                </a:cxn>
                <a:cxn ang="0">
                  <a:pos x="393293" y="185552"/>
                </a:cxn>
                <a:cxn ang="0">
                  <a:pos x="410393" y="172942"/>
                </a:cxn>
                <a:cxn ang="0">
                  <a:pos x="442793" y="163034"/>
                </a:cxn>
                <a:cxn ang="0">
                  <a:pos x="337494" y="308953"/>
                </a:cxn>
                <a:cxn ang="0">
                  <a:pos x="325795" y="440461"/>
                </a:cxn>
                <a:cxn ang="0">
                  <a:pos x="371694" y="320663"/>
                </a:cxn>
                <a:cxn ang="0">
                  <a:pos x="280795" y="268420"/>
                </a:cxn>
                <a:cxn ang="0">
                  <a:pos x="246596" y="280130"/>
                </a:cxn>
                <a:cxn ang="0">
                  <a:pos x="292495" y="440461"/>
                </a:cxn>
                <a:cxn ang="0">
                  <a:pos x="280795" y="268420"/>
                </a:cxn>
                <a:cxn ang="0">
                  <a:pos x="416693" y="240497"/>
                </a:cxn>
                <a:cxn ang="0">
                  <a:pos x="404993" y="440461"/>
                </a:cxn>
                <a:cxn ang="0">
                  <a:pos x="450892" y="253107"/>
                </a:cxn>
                <a:cxn ang="0">
                  <a:pos x="201597" y="351288"/>
                </a:cxn>
                <a:cxn ang="0">
                  <a:pos x="167397" y="362997"/>
                </a:cxn>
                <a:cxn ang="0">
                  <a:pos x="213296" y="440461"/>
                </a:cxn>
                <a:cxn ang="0">
                  <a:pos x="201597" y="351288"/>
                </a:cxn>
                <a:cxn ang="0">
                  <a:pos x="122398" y="440461"/>
                </a:cxn>
                <a:cxn ang="0">
                  <a:pos x="110698" y="170240"/>
                </a:cxn>
                <a:cxn ang="0">
                  <a:pos x="134098" y="170240"/>
                </a:cxn>
                <a:cxn ang="0">
                  <a:pos x="477892" y="417042"/>
                </a:cxn>
                <a:cxn ang="0">
                  <a:pos x="477892" y="440461"/>
                </a:cxn>
                <a:cxn ang="0">
                  <a:pos x="110698" y="428751"/>
                </a:cxn>
                <a:cxn ang="0">
                  <a:pos x="477892" y="417042"/>
                </a:cxn>
                <a:cxn ang="0">
                  <a:pos x="611990" y="701675"/>
                </a:cxn>
                <a:cxn ang="0">
                  <a:pos x="436493" y="566564"/>
                </a:cxn>
                <a:cxn ang="0">
                  <a:pos x="0" y="299045"/>
                </a:cxn>
                <a:cxn ang="0">
                  <a:pos x="599390" y="299045"/>
                </a:cxn>
                <a:cxn ang="0">
                  <a:pos x="677689" y="544947"/>
                </a:cxn>
                <a:cxn ang="0">
                  <a:pos x="300595" y="561160"/>
                </a:cxn>
                <a:cxn ang="0">
                  <a:pos x="561591" y="299045"/>
                </a:cxn>
                <a:cxn ang="0">
                  <a:pos x="38699" y="299045"/>
                </a:cxn>
              </a:cxnLst>
              <a:rect l="0" t="0" r="0" b="0"/>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accent2">
                <a:alpha val="100000"/>
              </a:schemeClr>
            </a:solidFill>
            <a:ln w="9525">
              <a:noFill/>
            </a:ln>
          </p:spPr>
          <p:txBody>
            <a:bodyPr/>
            <a:lstStyle/>
            <a:p>
              <a:endParaRPr lang="zh-CN" altLang="en-US"/>
            </a:p>
          </p:txBody>
        </p:sp>
      </p:grpSp>
      <p:grpSp>
        <p:nvGrpSpPr>
          <p:cNvPr id="18" name="组合 43"/>
          <p:cNvGrpSpPr/>
          <p:nvPr/>
        </p:nvGrpSpPr>
        <p:grpSpPr>
          <a:xfrm>
            <a:off x="9124950" y="4314344"/>
            <a:ext cx="1154113" cy="1155700"/>
            <a:chOff x="0" y="0"/>
            <a:chExt cx="1154113" cy="1155699"/>
          </a:xfrm>
        </p:grpSpPr>
        <p:sp>
          <p:nvSpPr>
            <p:cNvPr id="19" name="Oval 32"/>
            <p:cNvSpPr/>
            <p:nvPr/>
          </p:nvSpPr>
          <p:spPr>
            <a:xfrm>
              <a:off x="0" y="0"/>
              <a:ext cx="1154113" cy="1155699"/>
            </a:xfrm>
            <a:prstGeom prst="ellipse">
              <a:avLst/>
            </a:prstGeom>
            <a:solidFill>
              <a:schemeClr val="accent1"/>
            </a:solidFill>
            <a:ln w="9525">
              <a:noFill/>
            </a:ln>
          </p:spPr>
          <p:txBody>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Freeform 37"/>
            <p:cNvSpPr>
              <a:spLocks noEditPoints="1"/>
            </p:cNvSpPr>
            <p:nvPr/>
          </p:nvSpPr>
          <p:spPr>
            <a:xfrm>
              <a:off x="268287" y="254000"/>
              <a:ext cx="658813" cy="652462"/>
            </a:xfrm>
            <a:custGeom>
              <a:avLst/>
              <a:gdLst/>
              <a:ahLst/>
              <a:cxnLst>
                <a:cxn ang="0">
                  <a:pos x="594912" y="562343"/>
                </a:cxn>
                <a:cxn ang="0">
                  <a:pos x="526510" y="562343"/>
                </a:cxn>
                <a:cxn ang="0">
                  <a:pos x="431109" y="379401"/>
                </a:cxn>
                <a:cxn ang="0">
                  <a:pos x="421208" y="415449"/>
                </a:cxn>
                <a:cxn ang="0">
                  <a:pos x="369007" y="455101"/>
                </a:cxn>
                <a:cxn ang="0">
                  <a:pos x="540011" y="644351"/>
                </a:cxn>
                <a:cxn ang="0">
                  <a:pos x="649813" y="570454"/>
                </a:cxn>
                <a:cxn ang="0">
                  <a:pos x="568811" y="486643"/>
                </a:cxn>
                <a:cxn ang="0">
                  <a:pos x="449109" y="388413"/>
                </a:cxn>
                <a:cxn ang="0">
                  <a:pos x="237605" y="231606"/>
                </a:cxn>
                <a:cxn ang="0">
                  <a:pos x="273605" y="221693"/>
                </a:cxn>
                <a:cxn ang="0">
                  <a:pos x="283506" y="186546"/>
                </a:cxn>
                <a:cxn ang="0">
                  <a:pos x="292506" y="153202"/>
                </a:cxn>
                <a:cxn ang="0">
                  <a:pos x="126903" y="14419"/>
                </a:cxn>
                <a:cxn ang="0">
                  <a:pos x="104402" y="184744"/>
                </a:cxn>
                <a:cxn ang="0">
                  <a:pos x="900" y="141487"/>
                </a:cxn>
                <a:cxn ang="0">
                  <a:pos x="196204" y="281171"/>
                </a:cxn>
                <a:cxn ang="0">
                  <a:pos x="221404" y="248729"/>
                </a:cxn>
                <a:cxn ang="0">
                  <a:pos x="634513" y="63985"/>
                </a:cxn>
                <a:cxn ang="0">
                  <a:pos x="546311" y="0"/>
                </a:cxn>
                <a:cxn ang="0">
                  <a:pos x="309606" y="211780"/>
                </a:cxn>
                <a:cxn ang="0">
                  <a:pos x="275405" y="260444"/>
                </a:cxn>
                <a:cxn ang="0">
                  <a:pos x="246605" y="274863"/>
                </a:cxn>
                <a:cxn ang="0">
                  <a:pos x="250205" y="364982"/>
                </a:cxn>
                <a:cxn ang="0">
                  <a:pos x="58501" y="530801"/>
                </a:cxn>
                <a:cxn ang="0">
                  <a:pos x="37801" y="652462"/>
                </a:cxn>
                <a:cxn ang="0">
                  <a:pos x="136803" y="553331"/>
                </a:cxn>
                <a:cxn ang="0">
                  <a:pos x="291606" y="406437"/>
                </a:cxn>
                <a:cxn ang="0">
                  <a:pos x="378907" y="406437"/>
                </a:cxn>
                <a:cxn ang="0">
                  <a:pos x="404108" y="352366"/>
                </a:cxn>
                <a:cxn ang="0">
                  <a:pos x="441009" y="344255"/>
                </a:cxn>
                <a:cxn ang="0">
                  <a:pos x="634513" y="63985"/>
                </a:cxn>
              </a:cxnLst>
              <a:rect l="0" t="0" r="0" b="0"/>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accent2">
                <a:alpha val="100000"/>
              </a:schemeClr>
            </a:solidFill>
            <a:ln w="9525">
              <a:noFill/>
            </a:ln>
          </p:spPr>
          <p:txBody>
            <a:bodyPr/>
            <a:lstStyle/>
            <a:p>
              <a:endParaRPr lang="zh-CN" altLang="en-US"/>
            </a:p>
          </p:txBody>
        </p:sp>
      </p:grpSp>
      <p:sp>
        <p:nvSpPr>
          <p:cNvPr id="21" name="TextBox 46"/>
          <p:cNvSpPr txBox="1"/>
          <p:nvPr/>
        </p:nvSpPr>
        <p:spPr>
          <a:xfrm>
            <a:off x="857905" y="612512"/>
            <a:ext cx="4796539"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800" b="1" dirty="0">
                <a:solidFill>
                  <a:schemeClr val="tx1"/>
                </a:solidFill>
                <a:latin typeface="微软雅黑" panose="020B0503020204020204" charset="-122"/>
              </a:rPr>
              <a:t>软件错误（software error）</a:t>
            </a:r>
          </a:p>
        </p:txBody>
      </p:sp>
      <p:sp>
        <p:nvSpPr>
          <p:cNvPr id="22" name="TextBox 47"/>
          <p:cNvSpPr txBox="1"/>
          <p:nvPr/>
        </p:nvSpPr>
        <p:spPr>
          <a:xfrm>
            <a:off x="2620486" y="1221051"/>
            <a:ext cx="2995295"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400" dirty="0">
                <a:solidFill>
                  <a:schemeClr val="tx1"/>
                </a:solidFill>
                <a:latin typeface="微软雅黑" panose="020B0503020204020204" charset="-122"/>
              </a:rPr>
              <a:t>软件错误是指在软件生命周期内的不希望或不可接受的人为错误，其结果是导致软件缺陷的产生，这种错误也称Bug。</a:t>
            </a:r>
          </a:p>
        </p:txBody>
      </p:sp>
      <p:sp>
        <p:nvSpPr>
          <p:cNvPr id="23" name="TextBox 48"/>
          <p:cNvSpPr txBox="1"/>
          <p:nvPr/>
        </p:nvSpPr>
        <p:spPr>
          <a:xfrm>
            <a:off x="5951372" y="584906"/>
            <a:ext cx="5049413"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r" eaLnBrk="1" hangingPunct="1">
              <a:spcBef>
                <a:spcPct val="0"/>
              </a:spcBef>
              <a:buFont typeface="Arial" panose="020B0604020202020204" pitchFamily="34" charset="0"/>
              <a:buNone/>
            </a:pPr>
            <a:r>
              <a:rPr lang="zh-CN" altLang="en-US" sz="2800" b="1" dirty="0">
                <a:solidFill>
                  <a:schemeClr val="tx1"/>
                </a:solidFill>
                <a:latin typeface="微软雅黑" panose="020B0503020204020204" charset="-122"/>
              </a:rPr>
              <a:t>软件缺陷（software defect）</a:t>
            </a:r>
          </a:p>
        </p:txBody>
      </p:sp>
      <p:sp>
        <p:nvSpPr>
          <p:cNvPr id="24" name="TextBox 49"/>
          <p:cNvSpPr txBox="1"/>
          <p:nvPr/>
        </p:nvSpPr>
        <p:spPr>
          <a:xfrm>
            <a:off x="6042973" y="1270914"/>
            <a:ext cx="3331527"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400" dirty="0">
                <a:solidFill>
                  <a:schemeClr val="tx1"/>
                </a:solidFill>
                <a:latin typeface="微软雅黑" panose="020B0503020204020204" charset="-122"/>
              </a:rPr>
              <a:t>软件缺陷是存在于软件（文档、数据、程序）之中的那些不希望或不可接受的偏差。其结果是软件运行于某一特定条件时出现软件故障。</a:t>
            </a:r>
          </a:p>
        </p:txBody>
      </p:sp>
      <p:sp>
        <p:nvSpPr>
          <p:cNvPr id="25" name="TextBox 50"/>
          <p:cNvSpPr txBox="1"/>
          <p:nvPr/>
        </p:nvSpPr>
        <p:spPr>
          <a:xfrm>
            <a:off x="1284128" y="6221657"/>
            <a:ext cx="4674713"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800" b="1" dirty="0">
                <a:solidFill>
                  <a:schemeClr val="tx1"/>
                </a:solidFill>
                <a:latin typeface="微软雅黑" panose="020B0503020204020204" charset="-122"/>
              </a:rPr>
              <a:t>软件故障（software fault）</a:t>
            </a:r>
          </a:p>
        </p:txBody>
      </p:sp>
      <p:sp>
        <p:nvSpPr>
          <p:cNvPr id="26" name="TextBox 51"/>
          <p:cNvSpPr txBox="1"/>
          <p:nvPr/>
        </p:nvSpPr>
        <p:spPr>
          <a:xfrm>
            <a:off x="2696742" y="4616572"/>
            <a:ext cx="299529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400" dirty="0">
                <a:solidFill>
                  <a:schemeClr val="tx1"/>
                </a:solidFill>
                <a:latin typeface="微软雅黑" panose="020B0503020204020204" charset="-122"/>
              </a:rPr>
              <a:t>软件故障是指软件运行过程中出现的一种不希望或不可接受的内部状态。</a:t>
            </a:r>
          </a:p>
        </p:txBody>
      </p:sp>
      <p:sp>
        <p:nvSpPr>
          <p:cNvPr id="27" name="TextBox 52"/>
          <p:cNvSpPr txBox="1"/>
          <p:nvPr/>
        </p:nvSpPr>
        <p:spPr>
          <a:xfrm>
            <a:off x="6310350" y="6221657"/>
            <a:ext cx="5006835"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r>
              <a:rPr lang="zh-CN" altLang="en-US" sz="2800" b="1" dirty="0">
                <a:solidFill>
                  <a:schemeClr val="tx1"/>
                </a:solidFill>
                <a:latin typeface="微软雅黑" panose="020B0503020204020204" charset="-122"/>
              </a:rPr>
              <a:t>软件失效（software failure）</a:t>
            </a:r>
          </a:p>
        </p:txBody>
      </p:sp>
      <p:sp>
        <p:nvSpPr>
          <p:cNvPr id="28" name="TextBox 53"/>
          <p:cNvSpPr txBox="1"/>
          <p:nvPr/>
        </p:nvSpPr>
        <p:spPr>
          <a:xfrm>
            <a:off x="6210771" y="4591432"/>
            <a:ext cx="2995930"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400" dirty="0">
                <a:solidFill>
                  <a:schemeClr val="tx1"/>
                </a:solidFill>
                <a:latin typeface="微软雅黑" panose="020B0503020204020204" charset="-122"/>
              </a:rPr>
              <a:t>软件失效是指软件运行时产生的一种不希望或不可接受的外部行为结果。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56" presetClass="path" presetSubtype="0" accel="50000" decel="50000" fill="hold" nodeType="withEffect">
                                  <p:stCondLst>
                                    <p:cond delay="0"/>
                                  </p:stCondLst>
                                  <p:childTnLst>
                                    <p:animMotion origin="layout" path="M 1.46481E-6 -2.96296E-6 L -0.313 -0.10856 " pathEditMode="relative" rAng="0" ptsTypes="AA">
                                      <p:cBhvr>
                                        <p:cTn id="21" dur="1000" spd="-99800" fill="hold"/>
                                        <p:tgtEl>
                                          <p:spTgt spid="18"/>
                                        </p:tgtEl>
                                        <p:attrNameLst>
                                          <p:attrName>ppt_x</p:attrName>
                                          <p:attrName>ppt_y</p:attrName>
                                        </p:attrNameLst>
                                      </p:cBhvr>
                                      <p:rCtr x="-15400" y="-5200"/>
                                    </p:animMotion>
                                  </p:childTnLst>
                                </p:cTn>
                              </p:par>
                              <p:par>
                                <p:cTn id="22" presetID="56" presetClass="path" presetSubtype="0" accel="50000" decel="50000" fill="hold" nodeType="withEffect">
                                  <p:stCondLst>
                                    <p:cond delay="0"/>
                                  </p:stCondLst>
                                  <p:childTnLst>
                                    <p:animMotion origin="layout" path="M 1.67816E-7 4.81481E-6 L 0.30831 0.12546 " pathEditMode="relative" rAng="0" ptsTypes="AA">
                                      <p:cBhvr>
                                        <p:cTn id="23" dur="1000" spd="-99800" fill="hold"/>
                                        <p:tgtEl>
                                          <p:spTgt spid="9"/>
                                        </p:tgtEl>
                                        <p:attrNameLst>
                                          <p:attrName>ppt_x</p:attrName>
                                          <p:attrName>ppt_y</p:attrName>
                                        </p:attrNameLst>
                                      </p:cBhvr>
                                      <p:rCtr x="15400" y="6300"/>
                                    </p:animMotion>
                                  </p:childTnLst>
                                </p:cTn>
                              </p:par>
                              <p:par>
                                <p:cTn id="24" presetID="56" presetClass="path" presetSubtype="0" accel="50000" decel="50000" fill="hold" nodeType="withEffect">
                                  <p:stCondLst>
                                    <p:cond delay="0"/>
                                  </p:stCondLst>
                                  <p:childTnLst>
                                    <p:animMotion origin="layout" path="M -1.26838E-6 -4.81481E-6 L 0.30623 -0.10416 " pathEditMode="relative" rAng="0" ptsTypes="AA">
                                      <p:cBhvr>
                                        <p:cTn id="25" dur="1000" spd="-99800" fill="hold"/>
                                        <p:tgtEl>
                                          <p:spTgt spid="12"/>
                                        </p:tgtEl>
                                        <p:attrNameLst>
                                          <p:attrName>ppt_x</p:attrName>
                                          <p:attrName>ppt_y</p:attrName>
                                        </p:attrNameLst>
                                      </p:cBhvr>
                                      <p:rCtr x="15300" y="-5000"/>
                                    </p:animMotion>
                                  </p:childTnLst>
                                </p:cTn>
                              </p:par>
                              <p:par>
                                <p:cTn id="26" presetID="56" presetClass="path" presetSubtype="0" accel="50000" decel="50000" fill="hold" nodeType="withEffect">
                                  <p:stCondLst>
                                    <p:cond delay="0"/>
                                  </p:stCondLst>
                                  <p:childTnLst>
                                    <p:animMotion origin="layout" path="M 4.06791E-6 -4.81481E-6 L -0.30923 0.12084 " pathEditMode="relative" rAng="0" ptsTypes="AA">
                                      <p:cBhvr>
                                        <p:cTn id="27" dur="1000" spd="-99800" fill="hold"/>
                                        <p:tgtEl>
                                          <p:spTgt spid="15"/>
                                        </p:tgtEl>
                                        <p:attrNameLst>
                                          <p:attrName>ppt_x</p:attrName>
                                          <p:attrName>ppt_y</p:attrName>
                                        </p:attrNameLst>
                                      </p:cBhvr>
                                      <p:rCtr x="-15300" y="6000"/>
                                    </p:animMotion>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2"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par>
                                <p:cTn id="35" presetID="22" presetClass="entr" presetSubtype="2"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1500"/>
                            </p:stCondLst>
                            <p:childTnLst>
                              <p:par>
                                <p:cTn id="42" presetID="47"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22" presetClass="entr" presetSubtype="1"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500"/>
                                        <p:tgtEl>
                                          <p:spTgt spid="2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left)">
                                      <p:cBhvr>
                                        <p:cTn id="7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 grpId="0"/>
      <p:bldP spid="21" grpId="0"/>
      <p:bldP spid="22" grpId="0"/>
      <p:bldP spid="23" grpId="0"/>
      <p:bldP spid="24" grpId="0"/>
      <p:bldP spid="25" grpId="0"/>
      <p:bldP spid="26" grpId="0"/>
      <p:bldP spid="27" grpId="0"/>
      <p:bldP spid="2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软件缺陷的特征</a:t>
            </a:r>
          </a:p>
        </p:txBody>
      </p:sp>
      <p:sp>
        <p:nvSpPr>
          <p:cNvPr id="3" name="内容占位符 2"/>
          <p:cNvSpPr>
            <a:spLocks noGrp="1"/>
          </p:cNvSpPr>
          <p:nvPr>
            <p:ph idx="1"/>
          </p:nvPr>
        </p:nvSpPr>
        <p:spPr>
          <a:xfrm>
            <a:off x="1371600" y="1492729"/>
            <a:ext cx="9601200" cy="5004262"/>
          </a:xfrm>
        </p:spPr>
        <p:txBody>
          <a:bodyPr>
            <a:normAutofit/>
          </a:bodyPr>
          <a:lstStyle/>
          <a:p>
            <a:r>
              <a:rPr lang="zh-CN" altLang="en-US" sz="2800" dirty="0"/>
              <a:t>“看不到”</a:t>
            </a:r>
            <a:endParaRPr lang="en-US" altLang="zh-CN" sz="2800" dirty="0"/>
          </a:p>
          <a:p>
            <a:pPr lvl="1"/>
            <a:r>
              <a:rPr lang="zh-CN" altLang="en-US" sz="2800" i="0" dirty="0"/>
              <a:t>软件的特殊性决定了缺陷不易看到</a:t>
            </a:r>
            <a:endParaRPr lang="en-US" altLang="zh-CN" sz="2800" i="0" dirty="0"/>
          </a:p>
          <a:p>
            <a:r>
              <a:rPr lang="zh-CN" altLang="en-US" sz="2800" dirty="0"/>
              <a:t>“看到但抓不到”</a:t>
            </a:r>
            <a:endParaRPr lang="en-US" altLang="zh-CN" sz="2800" dirty="0"/>
          </a:p>
          <a:p>
            <a:pPr lvl="1"/>
            <a:r>
              <a:rPr lang="zh-CN" altLang="en-US" sz="2800" i="0" dirty="0"/>
              <a:t>发现了缺陷，但不易找到问题发生的原因所在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15389"/>
            <a:ext cx="9601200" cy="571500"/>
          </a:xfrm>
        </p:spPr>
        <p:txBody>
          <a:bodyPr>
            <a:normAutofit fontScale="90000"/>
          </a:bodyPr>
          <a:lstStyle/>
          <a:p>
            <a:r>
              <a:rPr lang="zh-CN" altLang="en-US" b="1" dirty="0"/>
              <a:t>软件缺陷产生的原因</a:t>
            </a:r>
          </a:p>
        </p:txBody>
      </p:sp>
      <p:sp>
        <p:nvSpPr>
          <p:cNvPr id="3" name="内容占位符 2"/>
          <p:cNvSpPr>
            <a:spLocks noGrp="1"/>
          </p:cNvSpPr>
          <p:nvPr>
            <p:ph idx="1"/>
          </p:nvPr>
        </p:nvSpPr>
        <p:spPr>
          <a:xfrm>
            <a:off x="997527" y="1338349"/>
            <a:ext cx="11079677" cy="5430586"/>
          </a:xfrm>
        </p:spPr>
        <p:txBody>
          <a:bodyPr>
            <a:normAutofit/>
          </a:bodyPr>
          <a:lstStyle/>
          <a:p>
            <a:r>
              <a:rPr lang="zh-CN" altLang="en-US" sz="2400" dirty="0"/>
              <a:t>技术问题</a:t>
            </a:r>
            <a:endParaRPr lang="en-US" altLang="zh-CN" sz="2400" dirty="0"/>
          </a:p>
          <a:p>
            <a:pPr lvl="1"/>
            <a:r>
              <a:rPr lang="zh-CN" altLang="en-US" sz="2400" i="0" dirty="0"/>
              <a:t>算法错误。</a:t>
            </a:r>
          </a:p>
          <a:p>
            <a:pPr lvl="1"/>
            <a:r>
              <a:rPr lang="zh-CN" altLang="en-US" sz="2400" i="0" dirty="0"/>
              <a:t>语法错误。</a:t>
            </a:r>
          </a:p>
          <a:p>
            <a:pPr lvl="1"/>
            <a:r>
              <a:rPr lang="zh-CN" altLang="en-US" sz="2400" i="0" dirty="0"/>
              <a:t>计算和精度问题。</a:t>
            </a:r>
          </a:p>
          <a:p>
            <a:pPr lvl="1"/>
            <a:r>
              <a:rPr lang="zh-CN" altLang="en-US" sz="2400" i="0" dirty="0"/>
              <a:t>系统结构不合理，造成系统性能问题。</a:t>
            </a:r>
          </a:p>
          <a:p>
            <a:pPr lvl="1"/>
            <a:r>
              <a:rPr lang="zh-CN" altLang="en-US" sz="2400" i="0" dirty="0"/>
              <a:t>接口参数不匹配出现问题</a:t>
            </a:r>
            <a:endParaRPr lang="en-US" altLang="zh-CN" sz="2400" i="0" dirty="0"/>
          </a:p>
          <a:p>
            <a:r>
              <a:rPr lang="zh-CN" altLang="en-US" sz="2400" dirty="0"/>
              <a:t>团队工作</a:t>
            </a:r>
            <a:endParaRPr lang="en-US" altLang="zh-CN" sz="2400" dirty="0"/>
          </a:p>
          <a:p>
            <a:pPr lvl="1"/>
            <a:r>
              <a:rPr lang="zh-CN" altLang="en-US" sz="2400" i="0" dirty="0"/>
              <a:t>系统分析时对客户的需求不是十分清楚，或者和用户的沟通存在一些困难。</a:t>
            </a:r>
          </a:p>
          <a:p>
            <a:pPr lvl="1"/>
            <a:r>
              <a:rPr lang="zh-CN" altLang="en-US" sz="2400" i="0" dirty="0"/>
              <a:t>不同阶段的开发人员相互理解不一致，软件设计对需求分析结果的理解偏差，编程人员对系统设计规格说明书中某些内容重视不够，或存在着误解。</a:t>
            </a:r>
          </a:p>
          <a:p>
            <a:pPr lvl="1"/>
            <a:r>
              <a:rPr lang="zh-CN" altLang="en-US" sz="2400" i="0" dirty="0"/>
              <a:t>设计或编程上的一些假定或依赖性，没有得到充分的沟通</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软件缺陷产生的原因</a:t>
            </a:r>
          </a:p>
        </p:txBody>
      </p:sp>
      <p:sp>
        <p:nvSpPr>
          <p:cNvPr id="3" name="内容占位符 2"/>
          <p:cNvSpPr>
            <a:spLocks noGrp="1"/>
          </p:cNvSpPr>
          <p:nvPr>
            <p:ph idx="1"/>
          </p:nvPr>
        </p:nvSpPr>
        <p:spPr>
          <a:xfrm>
            <a:off x="1371600" y="1457102"/>
            <a:ext cx="10159340" cy="5004262"/>
          </a:xfrm>
        </p:spPr>
        <p:txBody>
          <a:bodyPr/>
          <a:lstStyle/>
          <a:p>
            <a:r>
              <a:rPr lang="zh-CN" altLang="en-US" sz="2800" dirty="0"/>
              <a:t>软件本身</a:t>
            </a:r>
            <a:endParaRPr lang="en-US" altLang="zh-CN" sz="2800" dirty="0"/>
          </a:p>
          <a:p>
            <a:pPr lvl="1"/>
            <a:r>
              <a:rPr lang="zh-CN" altLang="en-US" sz="2800" i="0" dirty="0"/>
              <a:t>文档错误、内容不正确或拼写错误。</a:t>
            </a:r>
          </a:p>
          <a:p>
            <a:pPr lvl="1"/>
            <a:r>
              <a:rPr lang="zh-CN" altLang="en-US" sz="2800" i="0" dirty="0"/>
              <a:t>数据考虑不周全引起强度或负载问题。</a:t>
            </a:r>
          </a:p>
          <a:p>
            <a:pPr lvl="1"/>
            <a:r>
              <a:rPr lang="zh-CN" altLang="en-US" sz="2800" i="0" dirty="0"/>
              <a:t>对边界考虑不够周全，漏掉某几个边界条件造成的错误。</a:t>
            </a:r>
          </a:p>
          <a:p>
            <a:pPr lvl="1"/>
            <a:r>
              <a:rPr lang="zh-CN" altLang="en-US" sz="2800" i="0" dirty="0"/>
              <a:t>对一些实时应用系统，保证精确的时间同步，否则容易引起时间上不协调、不一致性带来的问题。</a:t>
            </a:r>
          </a:p>
          <a:p>
            <a:pPr lvl="1"/>
            <a:r>
              <a:rPr lang="zh-CN" altLang="en-US" sz="2800" i="0" dirty="0"/>
              <a:t>没有考虑系统崩溃后在系统安全性、可靠性的隐患。</a:t>
            </a:r>
          </a:p>
          <a:p>
            <a:pPr lvl="1"/>
            <a:r>
              <a:rPr lang="zh-CN" altLang="en-US" sz="2800" i="0" dirty="0"/>
              <a:t>硬件或系统软件上存在的错误。</a:t>
            </a:r>
          </a:p>
          <a:p>
            <a:pPr lvl="1"/>
            <a:r>
              <a:rPr lang="zh-CN" altLang="en-US" sz="2800" i="0" dirty="0"/>
              <a:t>软件开发标准或过程上的错误。</a:t>
            </a:r>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820" y="0"/>
            <a:ext cx="4752753" cy="1419446"/>
          </a:xfrm>
        </p:spPr>
        <p:txBody>
          <a:bodyPr>
            <a:normAutofit/>
          </a:bodyPr>
          <a:lstStyle/>
          <a:p>
            <a:r>
              <a:rPr lang="zh-CN" altLang="en-US" dirty="0"/>
              <a:t>软件缺陷来源</a:t>
            </a:r>
          </a:p>
        </p:txBody>
      </p:sp>
      <p:graphicFrame>
        <p:nvGraphicFramePr>
          <p:cNvPr id="6" name="内容占位符 5"/>
          <p:cNvGraphicFramePr>
            <a:graphicFrameLocks noGrp="1"/>
          </p:cNvGraphicFramePr>
          <p:nvPr>
            <p:ph type="pic" idx="1"/>
          </p:nvPr>
        </p:nvGraphicFramePr>
        <p:xfrm>
          <a:off x="5532438" y="0"/>
          <a:ext cx="6659562"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占位符 6"/>
          <p:cNvSpPr>
            <a:spLocks noGrp="1"/>
          </p:cNvSpPr>
          <p:nvPr>
            <p:ph type="body" sz="half" idx="2"/>
          </p:nvPr>
        </p:nvSpPr>
        <p:spPr>
          <a:xfrm>
            <a:off x="0" y="973777"/>
            <a:ext cx="5296395" cy="6187044"/>
          </a:xfrm>
        </p:spPr>
        <p:txBody>
          <a:bodyPr>
            <a:normAutofit fontScale="77500" lnSpcReduction="20000"/>
          </a:bodyPr>
          <a:lstStyle/>
          <a:p>
            <a:pPr marL="384175" indent="-384175">
              <a:lnSpc>
                <a:spcPct val="94000"/>
              </a:lnSpc>
              <a:spcBef>
                <a:spcPts val="1000"/>
              </a:spcBef>
              <a:spcAft>
                <a:spcPts val="200"/>
              </a:spcAft>
              <a:buFont typeface="Franklin Gothic Book" panose="020B0503020102020204" pitchFamily="34" charset="0"/>
              <a:buChar char="■"/>
            </a:pPr>
            <a:r>
              <a:rPr lang="zh-CN" altLang="en-US" sz="2600" b="1" dirty="0"/>
              <a:t>为什么需求阶段最多</a:t>
            </a:r>
            <a:endParaRPr lang="en-US" altLang="zh-CN" sz="2600" b="1" dirty="0"/>
          </a:p>
          <a:p>
            <a:pPr marL="384175" indent="-384175">
              <a:lnSpc>
                <a:spcPct val="94000"/>
              </a:lnSpc>
              <a:spcBef>
                <a:spcPts val="1000"/>
              </a:spcBef>
              <a:spcAft>
                <a:spcPts val="200"/>
              </a:spcAft>
              <a:buFont typeface="Franklin Gothic Book" panose="020B0503020102020204" pitchFamily="34" charset="0"/>
              <a:buChar char="■"/>
            </a:pPr>
            <a:endParaRPr lang="en-US" altLang="zh-CN" sz="2600" dirty="0"/>
          </a:p>
          <a:p>
            <a:pPr marL="914400" lvl="1" indent="-384175">
              <a:lnSpc>
                <a:spcPct val="114000"/>
              </a:lnSpc>
              <a:buFont typeface="Franklin Gothic Book" panose="020B0503020102020204" pitchFamily="34" charset="0"/>
              <a:buChar char="–"/>
            </a:pPr>
            <a:r>
              <a:rPr lang="zh-CN" altLang="en-US" sz="2600" i="0" dirty="0"/>
              <a:t>用户一般是非计算机专业人员，软件开发人员和用户的沟通存在较大困难，对要开发的产品功能理解不一致。</a:t>
            </a:r>
            <a:endParaRPr lang="en-US" altLang="zh-CN" sz="2600" i="0" dirty="0"/>
          </a:p>
          <a:p>
            <a:pPr marL="914400" lvl="1" indent="-384175">
              <a:lnSpc>
                <a:spcPct val="114000"/>
              </a:lnSpc>
              <a:buFont typeface="Franklin Gothic Book" panose="020B0503020102020204" pitchFamily="34" charset="0"/>
              <a:buChar char="–"/>
            </a:pPr>
            <a:r>
              <a:rPr lang="zh-CN" altLang="en-US" sz="2600" i="0" dirty="0"/>
              <a:t>由于软件产品还没有设计、开发、完全靠想象去描述系统的实现结果，所以有些特性还不够清晰。</a:t>
            </a:r>
          </a:p>
          <a:p>
            <a:pPr marL="914400" lvl="1" indent="-384175">
              <a:lnSpc>
                <a:spcPct val="114000"/>
              </a:lnSpc>
              <a:buFont typeface="Franklin Gothic Book" panose="020B0503020102020204" pitchFamily="34" charset="0"/>
              <a:buChar char="–"/>
            </a:pPr>
            <a:r>
              <a:rPr lang="zh-CN" altLang="en-US" sz="2600" i="0" dirty="0"/>
              <a:t>需求变化的不一致性。用户的需求总是在不断变化的，这些变化如果没有在产品规格说明书中得到正确的描述，容易引起前后文，上下文的矛盾。</a:t>
            </a:r>
          </a:p>
          <a:p>
            <a:pPr marL="914400" lvl="1" indent="-384175">
              <a:lnSpc>
                <a:spcPct val="114000"/>
              </a:lnSpc>
              <a:buFont typeface="Franklin Gothic Book" panose="020B0503020102020204" pitchFamily="34" charset="0"/>
              <a:buChar char="–"/>
            </a:pPr>
            <a:r>
              <a:rPr lang="zh-CN" altLang="en-US" sz="2600" i="0" dirty="0"/>
              <a:t>对规格说明书不够重视，在规格说明书的设计和写作上投入的人力，时间不足。</a:t>
            </a:r>
          </a:p>
          <a:p>
            <a:pPr marL="914400" lvl="1" indent="-384175">
              <a:lnSpc>
                <a:spcPct val="114000"/>
              </a:lnSpc>
              <a:buFont typeface="Franklin Gothic Book" panose="020B0503020102020204" pitchFamily="34" charset="0"/>
              <a:buChar char="–"/>
            </a:pPr>
            <a:r>
              <a:rPr lang="zh-CN" altLang="en-US" sz="2600" i="0" dirty="0"/>
              <a:t>没有在整个开发队伍中进行充分沟通，有时只有设计师或项目经理得到比较多的信息。</a:t>
            </a:r>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771" y="688768"/>
            <a:ext cx="11408229" cy="6259484"/>
          </a:xfrm>
        </p:spPr>
        <p:txBody>
          <a:bodyPr>
            <a:normAutofit lnSpcReduction="10000"/>
          </a:bodyPr>
          <a:lstStyle/>
          <a:p>
            <a:pPr lvl="0"/>
            <a:r>
              <a:rPr lang="zh-CN" altLang="zh-CN" sz="3200" b="1" dirty="0"/>
              <a:t>功能性</a:t>
            </a:r>
            <a:r>
              <a:rPr lang="en-US" altLang="zh-CN" sz="3200" dirty="0"/>
              <a:t>: </a:t>
            </a:r>
            <a:r>
              <a:rPr lang="zh-CN" altLang="zh-CN" sz="3200" dirty="0"/>
              <a:t>表示产品或系统在特定条件下使用时提供满足规定和隐含需求的功能的程度。由以下子特征组成：</a:t>
            </a:r>
          </a:p>
          <a:p>
            <a:pPr lvl="1"/>
            <a:r>
              <a:rPr lang="zh-CN" altLang="zh-CN" sz="3200" i="0" dirty="0"/>
              <a:t>完整性：功能集涵盖所有指定任务和用户目标的程度。</a:t>
            </a:r>
          </a:p>
          <a:p>
            <a:pPr lvl="1"/>
            <a:r>
              <a:rPr lang="zh-CN" altLang="zh-CN" sz="3200" i="0" dirty="0"/>
              <a:t>正确性：产品或系统以所需精度提供正确结果的程度。</a:t>
            </a:r>
          </a:p>
          <a:p>
            <a:pPr lvl="1"/>
            <a:r>
              <a:rPr lang="zh-CN" altLang="zh-CN" sz="3200" i="0" dirty="0"/>
              <a:t>恰当性：功能促进完成特定任务和目标的程度。</a:t>
            </a:r>
          </a:p>
          <a:p>
            <a:pPr lvl="0"/>
            <a:r>
              <a:rPr lang="zh-CN" altLang="zh-CN" sz="3200" b="1" dirty="0"/>
              <a:t>性能效率</a:t>
            </a:r>
            <a:r>
              <a:rPr lang="en-US" altLang="zh-CN" sz="3200" dirty="0"/>
              <a:t>: </a:t>
            </a:r>
            <a:r>
              <a:rPr lang="zh-CN" altLang="zh-CN" sz="3200" dirty="0"/>
              <a:t>表示相对于在所述条件下使用的资源量的性能。该特征由以下子特征组成：</a:t>
            </a:r>
          </a:p>
          <a:p>
            <a:pPr lvl="1"/>
            <a:r>
              <a:rPr lang="zh-CN" altLang="zh-CN" sz="3200" i="0" dirty="0"/>
              <a:t>时间特性：产品或系统在执行其功能时的响应和处理时间以及吞吐率满足要求的程度。</a:t>
            </a:r>
          </a:p>
          <a:p>
            <a:pPr lvl="1"/>
            <a:r>
              <a:rPr lang="zh-CN" altLang="zh-CN" sz="3200" i="0" dirty="0"/>
              <a:t>资源利用率：产品或系统在执行其功能时使用的资源数量和类型满足要求的程度。</a:t>
            </a:r>
          </a:p>
          <a:p>
            <a:pPr lvl="1"/>
            <a:r>
              <a:rPr lang="zh-CN" altLang="zh-CN" sz="3200" i="0" dirty="0"/>
              <a:t>容量：产品或系统参数的最大限制满足需求的程度。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00050"/>
            <a:ext cx="9601200" cy="571500"/>
          </a:xfrm>
        </p:spPr>
        <p:txBody>
          <a:bodyPr>
            <a:normAutofit fontScale="90000"/>
          </a:bodyPr>
          <a:lstStyle/>
          <a:p>
            <a:r>
              <a:rPr lang="zh-CN" altLang="en-US" b="1" dirty="0"/>
              <a:t>软件缺陷在不同阶段的发布</a:t>
            </a:r>
          </a:p>
        </p:txBody>
      </p:sp>
      <p:sp>
        <p:nvSpPr>
          <p:cNvPr id="3" name="内容占位符 2"/>
          <p:cNvSpPr>
            <a:spLocks noGrp="1"/>
          </p:cNvSpPr>
          <p:nvPr>
            <p:ph idx="1"/>
          </p:nvPr>
        </p:nvSpPr>
        <p:spPr>
          <a:xfrm>
            <a:off x="1371600" y="1338349"/>
            <a:ext cx="10658104" cy="5004262"/>
          </a:xfrm>
        </p:spPr>
        <p:txBody>
          <a:bodyPr/>
          <a:lstStyle/>
          <a:p>
            <a:r>
              <a:rPr lang="zh-CN" altLang="en-US" sz="2800" dirty="0"/>
              <a:t>在真正的程序测试之前，通过审查、评审会可以发现更多的缺陷</a:t>
            </a:r>
            <a:endParaRPr lang="en-US" altLang="zh-CN" sz="2800" dirty="0"/>
          </a:p>
          <a:p>
            <a:r>
              <a:rPr lang="zh-CN" altLang="en-US" sz="2800" dirty="0"/>
              <a:t>规格说明书的缺陷会在需求分析审查、设计、编码、测试等过程中会逐步发现，而不能在需求分析一个阶段发现</a:t>
            </a:r>
          </a:p>
          <a:p>
            <a:endParaRPr lang="zh-CN" altLang="en-US" dirty="0"/>
          </a:p>
        </p:txBody>
      </p:sp>
      <p:pic>
        <p:nvPicPr>
          <p:cNvPr id="6" name="Picture 3" descr="图2-5%20%20软件缺陷在不同阶段的分布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069" y="2832633"/>
            <a:ext cx="7449418" cy="402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30591"/>
            <a:ext cx="9601200" cy="571500"/>
          </a:xfrm>
        </p:spPr>
        <p:txBody>
          <a:bodyPr>
            <a:noAutofit/>
          </a:bodyPr>
          <a:lstStyle/>
          <a:p>
            <a:r>
              <a:rPr lang="zh-CN" altLang="en-US" b="1" dirty="0"/>
              <a:t>软件缺陷修复成本</a:t>
            </a:r>
          </a:p>
        </p:txBody>
      </p:sp>
      <p:sp>
        <p:nvSpPr>
          <p:cNvPr id="3" name="内容占位符 2"/>
          <p:cNvSpPr>
            <a:spLocks noGrp="1"/>
          </p:cNvSpPr>
          <p:nvPr>
            <p:ph idx="1"/>
          </p:nvPr>
        </p:nvSpPr>
        <p:spPr>
          <a:xfrm>
            <a:off x="1371600" y="1338349"/>
            <a:ext cx="10658104" cy="5004262"/>
          </a:xfrm>
        </p:spPr>
        <p:txBody>
          <a:bodyPr>
            <a:normAutofit/>
          </a:bodyPr>
          <a:lstStyle/>
          <a:p>
            <a:r>
              <a:rPr lang="zh-CN" altLang="en-US" sz="2400" dirty="0"/>
              <a:t>从需求、设计、编码、测试一直到交付用户公开使用后的过程中，都有可能产生和发现缺陷。</a:t>
            </a:r>
            <a:endParaRPr lang="en-US" altLang="zh-CN" sz="2400" dirty="0"/>
          </a:p>
          <a:p>
            <a:r>
              <a:rPr lang="zh-CN" altLang="en-US" sz="2400" dirty="0"/>
              <a:t>随着整个开发过程的时间推移，更正缺陷或修复问题的费用呈几何级数增长</a:t>
            </a:r>
          </a:p>
        </p:txBody>
      </p:sp>
      <p:graphicFrame>
        <p:nvGraphicFramePr>
          <p:cNvPr id="8" name="图表 7"/>
          <p:cNvGraphicFramePr/>
          <p:nvPr>
            <p:extLst>
              <p:ext uri="{D42A27DB-BD31-4B8C-83A1-F6EECF244321}">
                <p14:modId xmlns:p14="http://schemas.microsoft.com/office/powerpoint/2010/main" val="3108903113"/>
              </p:ext>
            </p:extLst>
          </p:nvPr>
        </p:nvGraphicFramePr>
        <p:xfrm>
          <a:off x="1295400" y="2448658"/>
          <a:ext cx="9525000" cy="440934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0512" y="2512174"/>
            <a:ext cx="5670337" cy="3285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599" y="543296"/>
            <a:ext cx="9601200" cy="571500"/>
          </a:xfrm>
        </p:spPr>
        <p:txBody>
          <a:bodyPr>
            <a:noAutofit/>
          </a:bodyPr>
          <a:lstStyle/>
          <a:p>
            <a:r>
              <a:rPr lang="zh-CN" altLang="zh-CN" b="1" dirty="0"/>
              <a:t>软件缺陷的修复代价</a:t>
            </a:r>
            <a:endParaRPr lang="zh-CN" altLang="en-US" b="1" dirty="0"/>
          </a:p>
        </p:txBody>
      </p:sp>
      <p:sp>
        <p:nvSpPr>
          <p:cNvPr id="5" name="内容占位符 4"/>
          <p:cNvSpPr>
            <a:spLocks noGrp="1"/>
          </p:cNvSpPr>
          <p:nvPr>
            <p:ph idx="1"/>
          </p:nvPr>
        </p:nvSpPr>
        <p:spPr>
          <a:xfrm>
            <a:off x="1371599" y="1338349"/>
            <a:ext cx="10551227" cy="5288082"/>
          </a:xfrm>
        </p:spPr>
        <p:txBody>
          <a:bodyPr/>
          <a:lstStyle/>
          <a:p>
            <a:r>
              <a:rPr lang="zh-CN" altLang="zh-CN" sz="2800" dirty="0"/>
              <a:t>软件产品的竞争力已经不完全取决于技术的先进，更重要的是取决于软件质量的稳定。然而对于软件开发而言软件缺陷始终是不可避免的，为此付出的代价和成本是巨大的。</a:t>
            </a:r>
            <a:endParaRPr lang="en-US" altLang="zh-CN" sz="2800" dirty="0"/>
          </a:p>
          <a:p>
            <a:r>
              <a:rPr lang="zh-CN" altLang="zh-CN" sz="2800" dirty="0"/>
              <a:t>研究表明，大约有</a:t>
            </a:r>
            <a:r>
              <a:rPr lang="en-US" altLang="zh-CN" sz="2800" dirty="0"/>
              <a:t>60%</a:t>
            </a:r>
            <a:r>
              <a:rPr lang="zh-CN" altLang="zh-CN" sz="2800" dirty="0"/>
              <a:t>的错误是在设计阶段之前注入的，并且修正一个软件错误所需要的费用将随着软件生存期的进展而上升。错误发现得越晚，修复它的费用就越高，而且呈指数上升的趋势。</a:t>
            </a:r>
          </a:p>
          <a:p>
            <a:r>
              <a:rPr lang="zh-CN" altLang="zh-CN" sz="2800" dirty="0"/>
              <a:t>在软件的编码测试阶段遗漏编码缺陷，如果到系统测试时才发现，那么这时纠正缺陷所花费的成本是在编码阶段纠错花费的成本的</a:t>
            </a:r>
            <a:r>
              <a:rPr lang="en-US" altLang="zh-CN" sz="2800" dirty="0"/>
              <a:t>7</a:t>
            </a:r>
            <a:r>
              <a:rPr lang="zh-CN" altLang="zh-CN" sz="2800" dirty="0"/>
              <a:t>倍以上，而且测试后程序中残存的错误数目与该程序中已发现的错误数目（即检错率）很可能成正比。是否能及早地将缺陷信息从软件产品开发过程中反馈回来，是软件质量生存期中最重要的一步。</a:t>
            </a:r>
            <a:endParaRPr lang="en-US" altLang="zh-CN" sz="2800" dirty="0"/>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15389"/>
            <a:ext cx="9601200" cy="741911"/>
          </a:xfrm>
        </p:spPr>
        <p:txBody>
          <a:bodyPr>
            <a:noAutofit/>
          </a:bodyPr>
          <a:lstStyle/>
          <a:p>
            <a:r>
              <a:rPr lang="zh-CN" altLang="zh-CN" b="1" dirty="0"/>
              <a:t>软件缺陷的修复代价</a:t>
            </a:r>
            <a:endParaRPr lang="zh-CN" altLang="en-US" b="1" dirty="0"/>
          </a:p>
        </p:txBody>
      </p:sp>
      <p:sp>
        <p:nvSpPr>
          <p:cNvPr id="3" name="内容占位符 2"/>
          <p:cNvSpPr>
            <a:spLocks noGrp="1"/>
          </p:cNvSpPr>
          <p:nvPr>
            <p:ph idx="1"/>
          </p:nvPr>
        </p:nvSpPr>
        <p:spPr>
          <a:xfrm>
            <a:off x="1371600" y="1338349"/>
            <a:ext cx="9601200" cy="5004262"/>
          </a:xfrm>
        </p:spPr>
        <p:txBody>
          <a:bodyPr>
            <a:normAutofit/>
          </a:bodyPr>
          <a:lstStyle/>
          <a:p>
            <a:r>
              <a:rPr lang="zh-CN" altLang="zh-CN" sz="3200" dirty="0"/>
              <a:t>软件缺陷的积累和放大效应</a:t>
            </a:r>
            <a:endParaRPr lang="zh-CN" altLang="en-US" sz="3200" dirty="0"/>
          </a:p>
        </p:txBody>
      </p:sp>
      <p:pic>
        <p:nvPicPr>
          <p:cNvPr id="4" name="图片 3"/>
          <p:cNvPicPr/>
          <p:nvPr/>
        </p:nvPicPr>
        <p:blipFill>
          <a:blip r:embed="rId2"/>
          <a:srcRect/>
          <a:stretch>
            <a:fillRect/>
          </a:stretch>
        </p:blipFill>
        <p:spPr>
          <a:xfrm>
            <a:off x="4569347" y="2060548"/>
            <a:ext cx="5562284" cy="470522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345" y="229639"/>
            <a:ext cx="9601200" cy="571500"/>
          </a:xfrm>
        </p:spPr>
        <p:txBody>
          <a:bodyPr>
            <a:noAutofit/>
          </a:bodyPr>
          <a:lstStyle/>
          <a:p>
            <a:r>
              <a:rPr lang="zh-CN" altLang="en-US" sz="4800" b="1" dirty="0"/>
              <a:t>不同阶段的缺陷</a:t>
            </a:r>
          </a:p>
        </p:txBody>
      </p:sp>
      <p:sp>
        <p:nvSpPr>
          <p:cNvPr id="3" name="内容占位符 2"/>
          <p:cNvSpPr>
            <a:spLocks noGrp="1"/>
          </p:cNvSpPr>
          <p:nvPr>
            <p:ph idx="1"/>
          </p:nvPr>
        </p:nvSpPr>
        <p:spPr>
          <a:xfrm>
            <a:off x="1205345" y="985652"/>
            <a:ext cx="10986655" cy="6032665"/>
          </a:xfrm>
        </p:spPr>
        <p:txBody>
          <a:bodyPr>
            <a:normAutofit lnSpcReduction="10000"/>
          </a:bodyPr>
          <a:lstStyle/>
          <a:p>
            <a:r>
              <a:rPr lang="zh-CN" altLang="en-US" sz="2800" dirty="0"/>
              <a:t>需求阶段的</a:t>
            </a:r>
            <a:r>
              <a:rPr lang="en-US" altLang="zh-CN" sz="2800" dirty="0"/>
              <a:t>Bug</a:t>
            </a:r>
            <a:r>
              <a:rPr lang="zh-CN" altLang="en-US" sz="2800" dirty="0"/>
              <a:t>：这个阶段的</a:t>
            </a:r>
            <a:r>
              <a:rPr lang="en-US" altLang="zh-CN" sz="2800" dirty="0"/>
              <a:t>BUG</a:t>
            </a:r>
            <a:r>
              <a:rPr lang="zh-CN" altLang="en-US" sz="2800" dirty="0"/>
              <a:t>是最难发现、最难修复的，而且值得注意的是需求阶段的</a:t>
            </a:r>
            <a:r>
              <a:rPr lang="en-US" altLang="zh-CN" sz="2800" dirty="0"/>
              <a:t>BUG</a:t>
            </a:r>
            <a:r>
              <a:rPr lang="zh-CN" altLang="en-US" sz="2800" dirty="0"/>
              <a:t>如果没有及时发现等到实现阶段发现时，那么修复它的费用要比当初修复它要高</a:t>
            </a:r>
            <a:r>
              <a:rPr lang="en-US" altLang="zh-CN" sz="2800" dirty="0"/>
              <a:t>15~75</a:t>
            </a:r>
            <a:r>
              <a:rPr lang="zh-CN" altLang="en-US" sz="2800" dirty="0"/>
              <a:t>倍。 </a:t>
            </a:r>
          </a:p>
          <a:p>
            <a:pPr lvl="1"/>
            <a:r>
              <a:rPr lang="zh-CN" altLang="en-US" sz="2800" i="0" dirty="0"/>
              <a:t>主要的原因如下：</a:t>
            </a:r>
            <a:endParaRPr lang="en-US" altLang="zh-CN" sz="2800" i="0" dirty="0"/>
          </a:p>
          <a:p>
            <a:pPr lvl="2"/>
            <a:r>
              <a:rPr lang="zh-CN" altLang="en-US" sz="2400" dirty="0"/>
              <a:t>模糊、不清晰的需求；</a:t>
            </a:r>
            <a:endParaRPr lang="en-US" altLang="zh-CN" sz="2400" dirty="0"/>
          </a:p>
          <a:p>
            <a:pPr lvl="2"/>
            <a:r>
              <a:rPr lang="zh-CN" altLang="en-US" sz="2400" dirty="0"/>
              <a:t>被忽略的需求；</a:t>
            </a:r>
            <a:endParaRPr lang="en-US" altLang="zh-CN" sz="2400" dirty="0"/>
          </a:p>
          <a:p>
            <a:pPr lvl="2"/>
            <a:r>
              <a:rPr lang="zh-CN" altLang="en-US" sz="2400" dirty="0"/>
              <a:t>相互冲突的需求</a:t>
            </a:r>
            <a:endParaRPr lang="en-US" altLang="zh-CN" sz="2400" dirty="0"/>
          </a:p>
          <a:p>
            <a:r>
              <a:rPr lang="zh-CN" altLang="en-US" sz="2800" dirty="0"/>
              <a:t>分析设计阶段的</a:t>
            </a:r>
            <a:r>
              <a:rPr lang="en-US" altLang="zh-CN" sz="2800" dirty="0"/>
              <a:t>BUG</a:t>
            </a:r>
            <a:r>
              <a:rPr lang="zh-CN" altLang="en-US" sz="2800" dirty="0"/>
              <a:t>：设计中的</a:t>
            </a:r>
            <a:r>
              <a:rPr lang="en-US" altLang="zh-CN" sz="2800" dirty="0"/>
              <a:t>BUG</a:t>
            </a:r>
            <a:r>
              <a:rPr lang="zh-CN" altLang="en-US" sz="2800" dirty="0"/>
              <a:t>比需求阶段产生的</a:t>
            </a:r>
            <a:r>
              <a:rPr lang="en-US" altLang="zh-CN" sz="2800" dirty="0"/>
              <a:t>BUG</a:t>
            </a:r>
            <a:r>
              <a:rPr lang="zh-CN" altLang="en-US" sz="2800" dirty="0"/>
              <a:t>特征明显易于捕获，但是其维修代价很高，原因是设计</a:t>
            </a:r>
            <a:r>
              <a:rPr lang="en-US" altLang="zh-CN" sz="2800" dirty="0"/>
              <a:t>BUG</a:t>
            </a:r>
            <a:r>
              <a:rPr lang="zh-CN" altLang="en-US" sz="2800" dirty="0"/>
              <a:t>已经作为一个整体影响着整个系统的实现。 </a:t>
            </a:r>
          </a:p>
          <a:p>
            <a:pPr lvl="1"/>
            <a:r>
              <a:rPr lang="zh-CN" altLang="en-US" sz="2800" i="0" dirty="0"/>
              <a:t>主要的原因如下：</a:t>
            </a:r>
            <a:endParaRPr lang="en-US" altLang="zh-CN" sz="2800" i="0" dirty="0"/>
          </a:p>
          <a:p>
            <a:pPr lvl="2"/>
            <a:r>
              <a:rPr lang="zh-CN" altLang="en-US" sz="2400" dirty="0"/>
              <a:t>忽略设计；</a:t>
            </a:r>
            <a:endParaRPr lang="en-US" altLang="zh-CN" sz="2400" dirty="0"/>
          </a:p>
          <a:p>
            <a:pPr lvl="2"/>
            <a:r>
              <a:rPr lang="zh-CN" altLang="en-US" sz="2400" dirty="0"/>
              <a:t>混乱的设计；</a:t>
            </a:r>
            <a:endParaRPr lang="en-US" altLang="zh-CN" sz="2400" dirty="0"/>
          </a:p>
          <a:p>
            <a:pPr lvl="2"/>
            <a:r>
              <a:rPr lang="zh-CN" altLang="en-US" sz="2400" dirty="0"/>
              <a:t>模糊的设计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720" y="229639"/>
            <a:ext cx="9601200" cy="571500"/>
          </a:xfrm>
        </p:spPr>
        <p:txBody>
          <a:bodyPr>
            <a:noAutofit/>
          </a:bodyPr>
          <a:lstStyle/>
          <a:p>
            <a:r>
              <a:rPr lang="zh-CN" altLang="en-US" b="1" dirty="0"/>
              <a:t>不同阶段的缺陷（续）</a:t>
            </a:r>
          </a:p>
        </p:txBody>
      </p:sp>
      <p:sp>
        <p:nvSpPr>
          <p:cNvPr id="3" name="内容占位符 2"/>
          <p:cNvSpPr>
            <a:spLocks noGrp="1"/>
          </p:cNvSpPr>
          <p:nvPr>
            <p:ph idx="1"/>
          </p:nvPr>
        </p:nvSpPr>
        <p:spPr>
          <a:xfrm>
            <a:off x="1169720" y="1019645"/>
            <a:ext cx="10820400" cy="5608716"/>
          </a:xfrm>
        </p:spPr>
        <p:txBody>
          <a:bodyPr>
            <a:normAutofit lnSpcReduction="10000"/>
          </a:bodyPr>
          <a:lstStyle/>
          <a:p>
            <a:r>
              <a:rPr lang="zh-CN" altLang="en-US" sz="2400" dirty="0"/>
              <a:t>实现阶段的</a:t>
            </a:r>
            <a:r>
              <a:rPr lang="en-US" altLang="zh-CN" sz="2400" dirty="0"/>
              <a:t>BUG</a:t>
            </a:r>
            <a:r>
              <a:rPr lang="zh-CN" altLang="en-US" sz="2400" dirty="0"/>
              <a:t>：是软件系统中最普通、最一般的“常规</a:t>
            </a:r>
            <a:r>
              <a:rPr lang="en-US" altLang="zh-CN" sz="2400" dirty="0"/>
              <a:t>BUG”</a:t>
            </a:r>
            <a:r>
              <a:rPr lang="zh-CN" altLang="en-US" sz="2400" dirty="0"/>
              <a:t>。可以将实现阶段出现的</a:t>
            </a:r>
            <a:r>
              <a:rPr lang="en-US" altLang="zh-CN" sz="2400" dirty="0"/>
              <a:t>BUG</a:t>
            </a:r>
            <a:r>
              <a:rPr lang="zh-CN" altLang="en-US" sz="2400" dirty="0"/>
              <a:t>分为下面几类：</a:t>
            </a:r>
          </a:p>
          <a:p>
            <a:pPr lvl="1"/>
            <a:r>
              <a:rPr lang="zh-CN" altLang="en-US" sz="2400" i="0" dirty="0"/>
              <a:t>消息错误</a:t>
            </a:r>
          </a:p>
          <a:p>
            <a:pPr lvl="1"/>
            <a:r>
              <a:rPr lang="zh-CN" altLang="en-US" sz="2400" i="0" dirty="0"/>
              <a:t>用户界面错误</a:t>
            </a:r>
          </a:p>
          <a:p>
            <a:pPr lvl="1"/>
            <a:r>
              <a:rPr lang="zh-CN" altLang="en-US" sz="2400" i="0" dirty="0"/>
              <a:t>遗漏的功能</a:t>
            </a:r>
          </a:p>
          <a:p>
            <a:pPr lvl="1"/>
            <a:r>
              <a:rPr lang="zh-CN" altLang="en-US" sz="2400" i="0" dirty="0"/>
              <a:t>内存溢出或者程序崩溃</a:t>
            </a:r>
          </a:p>
          <a:p>
            <a:pPr lvl="1"/>
            <a:r>
              <a:rPr lang="zh-CN" altLang="en-US" sz="2400" i="0" dirty="0"/>
              <a:t>其他实现错误</a:t>
            </a:r>
            <a:endParaRPr lang="en-US" altLang="zh-CN" sz="2400" i="0" dirty="0"/>
          </a:p>
          <a:p>
            <a:r>
              <a:rPr lang="zh-CN" altLang="en-US" sz="2400" dirty="0"/>
              <a:t>配置阶段的</a:t>
            </a:r>
            <a:r>
              <a:rPr lang="en-US" altLang="zh-CN" sz="2400" dirty="0"/>
              <a:t>BUG</a:t>
            </a:r>
            <a:r>
              <a:rPr lang="zh-CN" altLang="en-US" sz="2400" dirty="0"/>
              <a:t>：比较典型的原因是旧的代码覆盖了新的代码，或者测试服务器上的代码和实现人员本机最新代码版本不一致，也可能是实现人员操作配置管理工具不正确引起的；还可能体现了测试人员或者最终用户操作不正确</a:t>
            </a:r>
            <a:endParaRPr lang="en-US" altLang="zh-CN" sz="2400" dirty="0"/>
          </a:p>
          <a:p>
            <a:r>
              <a:rPr lang="zh-CN" altLang="en-US" sz="2400" dirty="0"/>
              <a:t>短视将来的</a:t>
            </a:r>
            <a:r>
              <a:rPr lang="en-US" altLang="zh-CN" sz="2400" dirty="0"/>
              <a:t>BUG</a:t>
            </a:r>
            <a:r>
              <a:rPr lang="zh-CN" altLang="en-US" sz="2400" dirty="0"/>
              <a:t>：</a:t>
            </a:r>
            <a:r>
              <a:rPr lang="en-US" altLang="zh-CN" sz="2400" dirty="0"/>
              <a:t>“</a:t>
            </a:r>
            <a:r>
              <a:rPr lang="zh-CN" altLang="en-US" sz="2400" dirty="0"/>
              <a:t>千年虫”问题就是当初的设计人员为了节省一点硬件成本给全球造成了难以估量的损失。</a:t>
            </a:r>
          </a:p>
          <a:p>
            <a:r>
              <a:rPr lang="zh-CN" altLang="en-US" sz="2400" dirty="0"/>
              <a:t>静态文档的</a:t>
            </a:r>
            <a:r>
              <a:rPr lang="en-US" altLang="zh-CN" sz="2400" dirty="0"/>
              <a:t>BUG</a:t>
            </a:r>
            <a:r>
              <a:rPr lang="zh-CN" altLang="en-US" sz="2400" dirty="0"/>
              <a:t>：档</a:t>
            </a:r>
            <a:r>
              <a:rPr lang="en-US" altLang="zh-CN" sz="2400" dirty="0"/>
              <a:t>BUG</a:t>
            </a:r>
            <a:r>
              <a:rPr lang="zh-CN" altLang="en-US" sz="2400" dirty="0"/>
              <a:t>的定义很简单，即说明模糊、描述不完整和过期的都属于文档</a:t>
            </a:r>
            <a:r>
              <a:rPr lang="en-US" altLang="zh-CN" sz="2400" dirty="0"/>
              <a:t>BUG</a:t>
            </a:r>
            <a:r>
              <a:rPr lang="zh-CN" altLang="en-US" sz="2400"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8017"/>
            <a:ext cx="9601200" cy="571500"/>
          </a:xfrm>
        </p:spPr>
        <p:txBody>
          <a:bodyPr>
            <a:normAutofit fontScale="90000"/>
          </a:bodyPr>
          <a:lstStyle/>
          <a:p>
            <a:r>
              <a:rPr lang="zh-CN" altLang="en-US" sz="4900" b="1" dirty="0"/>
              <a:t>软件缺陷表现的形式</a:t>
            </a:r>
            <a:br>
              <a:rPr lang="zh-CN" altLang="en-US" dirty="0"/>
            </a:br>
            <a:endParaRPr lang="zh-CN" altLang="en-US" dirty="0"/>
          </a:p>
        </p:txBody>
      </p:sp>
      <p:grpSp>
        <p:nvGrpSpPr>
          <p:cNvPr id="6" name="组合 5"/>
          <p:cNvGrpSpPr/>
          <p:nvPr/>
        </p:nvGrpSpPr>
        <p:grpSpPr>
          <a:xfrm>
            <a:off x="1677924" y="1490369"/>
            <a:ext cx="7454201" cy="741230"/>
            <a:chOff x="5641816" y="1161055"/>
            <a:chExt cx="4018210" cy="618187"/>
          </a:xfrm>
        </p:grpSpPr>
        <p:grpSp>
          <p:nvGrpSpPr>
            <p:cNvPr id="7" name="组合 8"/>
            <p:cNvGrpSpPr/>
            <p:nvPr/>
          </p:nvGrpSpPr>
          <p:grpSpPr>
            <a:xfrm>
              <a:off x="5641816" y="1161055"/>
              <a:ext cx="4018210" cy="618187"/>
              <a:chOff x="5035638" y="1017430"/>
              <a:chExt cx="4018210" cy="618187"/>
            </a:xfrm>
          </p:grpSpPr>
          <p:sp>
            <p:nvSpPr>
              <p:cNvPr id="9" name="矩形 8"/>
              <p:cNvSpPr/>
              <p:nvPr/>
            </p:nvSpPr>
            <p:spPr>
              <a:xfrm>
                <a:off x="5280128" y="1017430"/>
                <a:ext cx="3773720" cy="618187"/>
              </a:xfrm>
              <a:prstGeom prst="rect">
                <a:avLst/>
              </a:prstGeom>
              <a:solidFill>
                <a:srgbClr val="3DBB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sp>
            <p:nvSpPr>
              <p:cNvPr id="10" name="直角三角形 9"/>
              <p:cNvSpPr/>
              <p:nvPr/>
            </p:nvSpPr>
            <p:spPr>
              <a:xfrm rot="16200000">
                <a:off x="5003336" y="1049732"/>
                <a:ext cx="309094" cy="244490"/>
              </a:xfrm>
              <a:prstGeom prst="rtTriangle">
                <a:avLst/>
              </a:prstGeom>
              <a:solidFill>
                <a:srgbClr val="026E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grpSp>
        <p:sp>
          <p:nvSpPr>
            <p:cNvPr id="8" name="文本框 9"/>
            <p:cNvSpPr txBox="1"/>
            <p:nvPr/>
          </p:nvSpPr>
          <p:spPr>
            <a:xfrm>
              <a:off x="6153657" y="1196561"/>
              <a:ext cx="3239334" cy="38502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eaLnBrk="1" hangingPunct="1">
                <a:lnSpc>
                  <a:spcPct val="100000"/>
                </a:lnSpc>
                <a:spcBef>
                  <a:spcPct val="0"/>
                </a:spcBef>
                <a:buNone/>
              </a:pPr>
              <a:r>
                <a:rPr lang="zh-CN" altLang="en-US" sz="2400" b="1" dirty="0">
                  <a:solidFill>
                    <a:schemeClr val="bg1">
                      <a:lumMod val="20000"/>
                      <a:lumOff val="80000"/>
                    </a:schemeClr>
                  </a:solidFill>
                  <a:latin typeface="微软雅黑" panose="020B0503020204020204" charset="-122"/>
                  <a:ea typeface="微软雅黑" panose="020B0503020204020204" charset="-122"/>
                </a:rPr>
                <a:t>设计不合理，不是用户所期望的风格、格式</a:t>
              </a:r>
            </a:p>
          </p:txBody>
        </p:sp>
      </p:grpSp>
      <p:grpSp>
        <p:nvGrpSpPr>
          <p:cNvPr id="11" name="组合 14"/>
          <p:cNvGrpSpPr/>
          <p:nvPr/>
        </p:nvGrpSpPr>
        <p:grpSpPr>
          <a:xfrm>
            <a:off x="1787735" y="2539612"/>
            <a:ext cx="7344390" cy="741229"/>
            <a:chOff x="5035638" y="1017430"/>
            <a:chExt cx="4018210" cy="618187"/>
          </a:xfrm>
        </p:grpSpPr>
        <p:sp>
          <p:nvSpPr>
            <p:cNvPr id="12" name="矩形 11"/>
            <p:cNvSpPr/>
            <p:nvPr/>
          </p:nvSpPr>
          <p:spPr>
            <a:xfrm>
              <a:off x="5280128" y="1017430"/>
              <a:ext cx="3773720" cy="618187"/>
            </a:xfrm>
            <a:prstGeom prst="rect">
              <a:avLst/>
            </a:prstGeom>
            <a:solidFill>
              <a:srgbClr val="FC98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sp>
          <p:nvSpPr>
            <p:cNvPr id="13" name="直角三角形 12"/>
            <p:cNvSpPr/>
            <p:nvPr/>
          </p:nvSpPr>
          <p:spPr>
            <a:xfrm rot="16200000">
              <a:off x="5002939" y="1050129"/>
              <a:ext cx="309888" cy="244490"/>
            </a:xfrm>
            <a:prstGeom prst="rtTriangle">
              <a:avLst/>
            </a:prstGeom>
            <a:solidFill>
              <a:srgbClr val="CC2F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grpSp>
      <p:grpSp>
        <p:nvGrpSpPr>
          <p:cNvPr id="14" name="组合 19"/>
          <p:cNvGrpSpPr/>
          <p:nvPr/>
        </p:nvGrpSpPr>
        <p:grpSpPr>
          <a:xfrm>
            <a:off x="1787735" y="3556486"/>
            <a:ext cx="7344390" cy="741229"/>
            <a:chOff x="5035638" y="1017430"/>
            <a:chExt cx="4018210" cy="618187"/>
          </a:xfrm>
        </p:grpSpPr>
        <p:sp>
          <p:nvSpPr>
            <p:cNvPr id="15" name="矩形 14"/>
            <p:cNvSpPr/>
            <p:nvPr/>
          </p:nvSpPr>
          <p:spPr>
            <a:xfrm>
              <a:off x="5280128" y="1017430"/>
              <a:ext cx="3773720" cy="618187"/>
            </a:xfrm>
            <a:prstGeom prst="rect">
              <a:avLst/>
            </a:prstGeom>
            <a:solidFill>
              <a:srgbClr val="3DBB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sp>
          <p:nvSpPr>
            <p:cNvPr id="16" name="直角三角形 15"/>
            <p:cNvSpPr/>
            <p:nvPr/>
          </p:nvSpPr>
          <p:spPr>
            <a:xfrm rot="16200000">
              <a:off x="5002940" y="1050128"/>
              <a:ext cx="309888" cy="244490"/>
            </a:xfrm>
            <a:prstGeom prst="rtTriangle">
              <a:avLst/>
            </a:prstGeom>
            <a:solidFill>
              <a:srgbClr val="026E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grpSp>
      <p:grpSp>
        <p:nvGrpSpPr>
          <p:cNvPr id="17" name="组合 24"/>
          <p:cNvGrpSpPr/>
          <p:nvPr/>
        </p:nvGrpSpPr>
        <p:grpSpPr>
          <a:xfrm>
            <a:off x="1677924" y="4644451"/>
            <a:ext cx="7454201" cy="817088"/>
            <a:chOff x="5047704" y="67107"/>
            <a:chExt cx="4018210" cy="618187"/>
          </a:xfrm>
        </p:grpSpPr>
        <p:sp>
          <p:nvSpPr>
            <p:cNvPr id="18" name="矩形 17"/>
            <p:cNvSpPr/>
            <p:nvPr/>
          </p:nvSpPr>
          <p:spPr>
            <a:xfrm>
              <a:off x="5292194" y="67107"/>
              <a:ext cx="3773720" cy="618187"/>
            </a:xfrm>
            <a:prstGeom prst="rect">
              <a:avLst/>
            </a:prstGeom>
            <a:solidFill>
              <a:srgbClr val="FC98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sp>
          <p:nvSpPr>
            <p:cNvPr id="19" name="直角三角形 18"/>
            <p:cNvSpPr/>
            <p:nvPr/>
          </p:nvSpPr>
          <p:spPr>
            <a:xfrm rot="16200000">
              <a:off x="5015005" y="99806"/>
              <a:ext cx="309888" cy="244490"/>
            </a:xfrm>
            <a:prstGeom prst="rtTriangle">
              <a:avLst/>
            </a:prstGeom>
            <a:solidFill>
              <a:srgbClr val="CC2F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grpSp>
      <p:grpSp>
        <p:nvGrpSpPr>
          <p:cNvPr id="20" name="组合 19"/>
          <p:cNvGrpSpPr/>
          <p:nvPr/>
        </p:nvGrpSpPr>
        <p:grpSpPr>
          <a:xfrm>
            <a:off x="1787735" y="5722895"/>
            <a:ext cx="7344390" cy="817088"/>
            <a:chOff x="5035638" y="1017430"/>
            <a:chExt cx="4018210" cy="618187"/>
          </a:xfrm>
        </p:grpSpPr>
        <p:sp>
          <p:nvSpPr>
            <p:cNvPr id="21" name="矩形 20"/>
            <p:cNvSpPr/>
            <p:nvPr/>
          </p:nvSpPr>
          <p:spPr>
            <a:xfrm>
              <a:off x="5280128" y="1017430"/>
              <a:ext cx="3773720" cy="618187"/>
            </a:xfrm>
            <a:prstGeom prst="rect">
              <a:avLst/>
            </a:prstGeom>
            <a:solidFill>
              <a:srgbClr val="3DBB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sp>
          <p:nvSpPr>
            <p:cNvPr id="22" name="直角三角形 21"/>
            <p:cNvSpPr/>
            <p:nvPr/>
          </p:nvSpPr>
          <p:spPr>
            <a:xfrm rot="16200000">
              <a:off x="5002940" y="1050128"/>
              <a:ext cx="309888" cy="244490"/>
            </a:xfrm>
            <a:prstGeom prst="rtTriangle">
              <a:avLst/>
            </a:prstGeom>
            <a:solidFill>
              <a:srgbClr val="026E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1800"/>
            </a:p>
          </p:txBody>
        </p:sp>
      </p:grpSp>
      <p:sp>
        <p:nvSpPr>
          <p:cNvPr id="23" name="文本框 9"/>
          <p:cNvSpPr txBox="1"/>
          <p:nvPr/>
        </p:nvSpPr>
        <p:spPr>
          <a:xfrm>
            <a:off x="2223809" y="2645617"/>
            <a:ext cx="6136419"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algn="ctr" eaLnBrk="1" hangingPunct="1">
              <a:lnSpc>
                <a:spcPct val="100000"/>
              </a:lnSpc>
              <a:spcBef>
                <a:spcPct val="0"/>
              </a:spcBef>
              <a:buNone/>
            </a:pPr>
            <a:r>
              <a:rPr lang="zh-CN" altLang="en-US" sz="2400" b="1" dirty="0">
                <a:solidFill>
                  <a:schemeClr val="bg1">
                    <a:lumMod val="20000"/>
                    <a:lumOff val="80000"/>
                  </a:schemeClr>
                </a:solidFill>
                <a:latin typeface="微软雅黑" panose="020B0503020204020204" charset="-122"/>
                <a:ea typeface="微软雅黑" panose="020B0503020204020204" charset="-122"/>
              </a:rPr>
              <a:t>部分实现了软件某项功能</a:t>
            </a:r>
          </a:p>
        </p:txBody>
      </p:sp>
      <p:sp>
        <p:nvSpPr>
          <p:cNvPr id="24" name="文本框 9"/>
          <p:cNvSpPr txBox="1"/>
          <p:nvPr/>
        </p:nvSpPr>
        <p:spPr>
          <a:xfrm>
            <a:off x="3673083" y="3696267"/>
            <a:ext cx="3237870"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algn="ctr" eaLnBrk="1" hangingPunct="1">
              <a:lnSpc>
                <a:spcPct val="100000"/>
              </a:lnSpc>
              <a:spcBef>
                <a:spcPct val="0"/>
              </a:spcBef>
              <a:buNone/>
            </a:pPr>
            <a:r>
              <a:rPr lang="zh-CN" altLang="en-US" sz="2400" b="1" dirty="0">
                <a:solidFill>
                  <a:schemeClr val="bg1">
                    <a:lumMod val="20000"/>
                    <a:lumOff val="80000"/>
                  </a:schemeClr>
                </a:solidFill>
                <a:latin typeface="微软雅黑" panose="020B0503020204020204" charset="-122"/>
                <a:ea typeface="微软雅黑" panose="020B0503020204020204" charset="-122"/>
              </a:rPr>
              <a:t>系统崩溃、界面混乱</a:t>
            </a:r>
          </a:p>
        </p:txBody>
      </p:sp>
      <p:sp>
        <p:nvSpPr>
          <p:cNvPr id="25" name="文本框 9"/>
          <p:cNvSpPr txBox="1"/>
          <p:nvPr/>
        </p:nvSpPr>
        <p:spPr>
          <a:xfrm>
            <a:off x="3495908" y="4783281"/>
            <a:ext cx="3862991"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eaLnBrk="1" hangingPunct="1">
              <a:lnSpc>
                <a:spcPct val="100000"/>
              </a:lnSpc>
              <a:spcBef>
                <a:spcPct val="0"/>
              </a:spcBef>
              <a:buNone/>
            </a:pPr>
            <a:r>
              <a:rPr lang="zh-CN" altLang="en-US" sz="2400" b="1" dirty="0">
                <a:solidFill>
                  <a:schemeClr val="bg1">
                    <a:lumMod val="20000"/>
                    <a:lumOff val="80000"/>
                  </a:schemeClr>
                </a:solidFill>
                <a:latin typeface="微软雅黑" panose="020B0503020204020204" charset="-122"/>
                <a:ea typeface="微软雅黑" panose="020B0503020204020204" charset="-122"/>
              </a:rPr>
              <a:t>数据结果不正确、精度不够</a:t>
            </a:r>
          </a:p>
        </p:txBody>
      </p:sp>
      <p:sp>
        <p:nvSpPr>
          <p:cNvPr id="26" name="文本框 9"/>
          <p:cNvSpPr txBox="1"/>
          <p:nvPr/>
        </p:nvSpPr>
        <p:spPr>
          <a:xfrm>
            <a:off x="3325349" y="5868584"/>
            <a:ext cx="5517552"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indent="0" eaLnBrk="1" hangingPunct="1">
              <a:lnSpc>
                <a:spcPct val="100000"/>
              </a:lnSpc>
              <a:spcBef>
                <a:spcPct val="0"/>
              </a:spcBef>
              <a:buNone/>
            </a:pPr>
            <a:r>
              <a:rPr lang="zh-CN" altLang="en-US" sz="2400" b="1" dirty="0">
                <a:solidFill>
                  <a:schemeClr val="bg1">
                    <a:lumMod val="20000"/>
                    <a:lumOff val="80000"/>
                  </a:schemeClr>
                </a:solidFill>
                <a:latin typeface="微软雅黑" panose="020B0503020204020204" charset="-122"/>
                <a:ea typeface="微软雅黑" panose="020B0503020204020204" charset="-122"/>
              </a:rPr>
              <a:t>存取时间过长、界面不美观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1+#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1+#ppt_w/2"/>
                                          </p:val>
                                        </p:tav>
                                        <p:tav tm="100000">
                                          <p:val>
                                            <p:strVal val="#ppt_x"/>
                                          </p:val>
                                        </p:tav>
                                      </p:tavLst>
                                    </p:anim>
                                    <p:anim calcmode="lin" valueType="num">
                                      <p:cBhvr additive="base">
                                        <p:cTn id="35" dur="5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P spid="24" grpId="1"/>
      <p:bldP spid="25" grpId="0"/>
      <p:bldP spid="25" grpId="1"/>
      <p:bldP spid="26" grpId="0"/>
      <p:bldP spid="26"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12667"/>
            <a:ext cx="9601200" cy="571500"/>
          </a:xfrm>
        </p:spPr>
        <p:txBody>
          <a:bodyPr>
            <a:noAutofit/>
          </a:bodyPr>
          <a:lstStyle/>
          <a:p>
            <a:r>
              <a:rPr lang="zh-CN" altLang="en-US" b="1" dirty="0"/>
              <a:t>缺陷严重性划分原则</a:t>
            </a:r>
          </a:p>
        </p:txBody>
      </p:sp>
      <p:sp>
        <p:nvSpPr>
          <p:cNvPr id="3" name="内容占位符 2"/>
          <p:cNvSpPr>
            <a:spLocks noGrp="1"/>
          </p:cNvSpPr>
          <p:nvPr>
            <p:ph idx="1"/>
          </p:nvPr>
        </p:nvSpPr>
        <p:spPr>
          <a:xfrm>
            <a:off x="1371600" y="1338348"/>
            <a:ext cx="10820400" cy="5519651"/>
          </a:xfrm>
        </p:spPr>
        <p:txBody>
          <a:bodyPr>
            <a:normAutofit/>
          </a:bodyPr>
          <a:lstStyle/>
          <a:p>
            <a:r>
              <a:rPr lang="zh-CN" altLang="en-US" sz="2800" dirty="0"/>
              <a:t>表示软件缺陷所造成的危害的恶劣程度</a:t>
            </a:r>
            <a:endParaRPr lang="en-US" altLang="zh-CN" sz="2800" dirty="0"/>
          </a:p>
          <a:p>
            <a:r>
              <a:rPr lang="zh-CN" altLang="en-US" sz="2800" dirty="0"/>
              <a:t>严重性分级</a:t>
            </a:r>
            <a:endParaRPr lang="en-US" altLang="zh-CN" sz="2800" dirty="0"/>
          </a:p>
          <a:p>
            <a:pPr lvl="1"/>
            <a:r>
              <a:rPr lang="en-US" altLang="zh-CN" sz="2800" i="0" dirty="0"/>
              <a:t>0</a:t>
            </a:r>
            <a:r>
              <a:rPr lang="zh-CN" altLang="en-US" sz="2800" i="0" dirty="0"/>
              <a:t>级，致命：此等级缺陷将导致系统的主要功能完全丧失。例如系统崩溃、数据丢失、数据损坏</a:t>
            </a:r>
          </a:p>
          <a:p>
            <a:pPr lvl="1"/>
            <a:r>
              <a:rPr lang="en-US" altLang="zh-CN" sz="2800" i="0" dirty="0"/>
              <a:t>1</a:t>
            </a:r>
            <a:r>
              <a:rPr lang="zh-CN" altLang="en-US" sz="2800" i="0" dirty="0"/>
              <a:t>级，严重：系统的主要功能部分丧失，数据不能完整保存，系统的次要功能完全丧失，系统所提供的功能或服务受到明显的影响。例如操作性错误、错误结果、遗漏功能</a:t>
            </a:r>
          </a:p>
          <a:p>
            <a:pPr lvl="1"/>
            <a:r>
              <a:rPr lang="en-US" altLang="zh-CN" sz="2800" i="0" dirty="0"/>
              <a:t>2</a:t>
            </a:r>
            <a:r>
              <a:rPr lang="zh-CN" altLang="en-US" sz="2800" i="0" dirty="0"/>
              <a:t>级，一般：系统的次要功能没有完全实现，但不影响用户的正常使用。例如提示信息不准确、错别字、</a:t>
            </a:r>
            <a:r>
              <a:rPr lang="en-US" altLang="zh-CN" sz="2800" i="0" dirty="0"/>
              <a:t>UI</a:t>
            </a:r>
            <a:r>
              <a:rPr lang="zh-CN" altLang="en-US" sz="2800" i="0" dirty="0"/>
              <a:t>布局、罕见故障</a:t>
            </a:r>
          </a:p>
          <a:p>
            <a:pPr lvl="1"/>
            <a:r>
              <a:rPr lang="en-US" altLang="zh-CN" sz="2800" i="0" dirty="0"/>
              <a:t>3</a:t>
            </a:r>
            <a:r>
              <a:rPr lang="zh-CN" altLang="en-US" sz="2800" i="0" dirty="0"/>
              <a:t>级，建议：操作时不方便或遇到麻烦，但不影响功能的操作和执行。例如文字不美观、按钮大小不合适等小问题</a:t>
            </a:r>
          </a:p>
          <a:p>
            <a:pPr lvl="1"/>
            <a:endParaRPr lang="zh-CN" altLang="en-US" dirty="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9639"/>
            <a:ext cx="9601200" cy="571500"/>
          </a:xfrm>
        </p:spPr>
        <p:txBody>
          <a:bodyPr>
            <a:normAutofit fontScale="90000"/>
          </a:bodyPr>
          <a:lstStyle/>
          <a:p>
            <a:r>
              <a:rPr lang="zh-CN" altLang="en-US" b="1" dirty="0"/>
              <a:t>缺陷优先级划分原则</a:t>
            </a:r>
          </a:p>
        </p:txBody>
      </p:sp>
      <p:sp>
        <p:nvSpPr>
          <p:cNvPr id="3" name="内容占位符 2"/>
          <p:cNvSpPr>
            <a:spLocks noGrp="1"/>
          </p:cNvSpPr>
          <p:nvPr>
            <p:ph idx="1"/>
          </p:nvPr>
        </p:nvSpPr>
        <p:spPr>
          <a:xfrm>
            <a:off x="1371600" y="1068780"/>
            <a:ext cx="10820400" cy="5789220"/>
          </a:xfrm>
        </p:spPr>
        <p:txBody>
          <a:bodyPr>
            <a:normAutofit/>
          </a:bodyPr>
          <a:lstStyle/>
          <a:p>
            <a:r>
              <a:rPr lang="zh-CN" altLang="en-US" sz="2800" dirty="0"/>
              <a:t>优先级表示修复缺陷的重要程度与次序</a:t>
            </a:r>
            <a:endParaRPr lang="en-US" altLang="zh-CN" sz="2800" dirty="0"/>
          </a:p>
          <a:p>
            <a:r>
              <a:rPr lang="zh-CN" altLang="en-US" sz="2800" dirty="0"/>
              <a:t>一般而言，缺陷越严重，越要优先得到修正，缺陷严重等级和缺陷优先级的相关性很强。但是，有几种特例</a:t>
            </a:r>
            <a:endParaRPr lang="en-US" altLang="zh-CN" sz="2800" dirty="0"/>
          </a:p>
          <a:p>
            <a:pPr lvl="1"/>
            <a:r>
              <a:rPr lang="zh-CN" altLang="en-US" sz="2800" i="0" dirty="0"/>
              <a:t>从客户角度看，缺陷不是很严重，但可能影响后续测试的执行，这是缺陷严重性低，但优先级高，需要尽快修正。</a:t>
            </a:r>
            <a:endParaRPr lang="en-US" altLang="zh-CN" sz="2800" i="0" dirty="0"/>
          </a:p>
          <a:p>
            <a:pPr lvl="1"/>
            <a:r>
              <a:rPr lang="zh-CN" altLang="en-US" sz="2800" i="0" dirty="0"/>
              <a:t>有些缺陷比较严重，但发生的概率比较低，可以适当降低其优先级。</a:t>
            </a:r>
            <a:endParaRPr lang="en-US" altLang="zh-CN" sz="2800" i="0" dirty="0"/>
          </a:p>
          <a:p>
            <a:r>
              <a:rPr lang="zh-CN" altLang="en-US" sz="2800" dirty="0"/>
              <a:t>优先级</a:t>
            </a:r>
          </a:p>
          <a:p>
            <a:pPr lvl="1"/>
            <a:r>
              <a:rPr lang="zh-CN" altLang="en-US" sz="2800" i="0" dirty="0"/>
              <a:t>最高优先级（</a:t>
            </a:r>
            <a:r>
              <a:rPr lang="en-US" altLang="zh-CN" sz="2800" i="0" dirty="0"/>
              <a:t>P1</a:t>
            </a:r>
            <a:r>
              <a:rPr lang="zh-CN" altLang="en-US" sz="2800" i="0" dirty="0"/>
              <a:t>级）：立即修复，停止进一步测试</a:t>
            </a:r>
          </a:p>
          <a:p>
            <a:pPr lvl="1"/>
            <a:r>
              <a:rPr lang="zh-CN" altLang="en-US" sz="2800" i="0" dirty="0"/>
              <a:t>次高优先级（</a:t>
            </a:r>
            <a:r>
              <a:rPr lang="en-US" altLang="zh-CN" sz="2800" i="0" dirty="0"/>
              <a:t>P2</a:t>
            </a:r>
            <a:r>
              <a:rPr lang="zh-CN" altLang="en-US" sz="2800" i="0" dirty="0"/>
              <a:t>级） ：在产品发布之前必须修复</a:t>
            </a:r>
          </a:p>
          <a:p>
            <a:pPr lvl="1"/>
            <a:r>
              <a:rPr lang="zh-CN" altLang="en-US" sz="2800" i="0" dirty="0"/>
              <a:t>中等优先级（</a:t>
            </a:r>
            <a:r>
              <a:rPr lang="en-US" altLang="zh-CN" sz="2800" i="0" dirty="0"/>
              <a:t>P3</a:t>
            </a:r>
            <a:r>
              <a:rPr lang="zh-CN" altLang="en-US" sz="2800" i="0" dirty="0"/>
              <a:t>级） ：如果时间允许应该修复</a:t>
            </a:r>
          </a:p>
          <a:p>
            <a:pPr lvl="1"/>
            <a:r>
              <a:rPr lang="zh-CN" altLang="en-US" sz="2800" i="0" dirty="0"/>
              <a:t>最低等优先级（</a:t>
            </a:r>
            <a:r>
              <a:rPr lang="en-US" altLang="zh-CN" sz="2800" i="0" dirty="0"/>
              <a:t>P4</a:t>
            </a:r>
            <a:r>
              <a:rPr lang="zh-CN" altLang="en-US" sz="2800" i="0" dirty="0"/>
              <a:t>级） ：可能会修复，不修复也能发布</a:t>
            </a:r>
          </a:p>
          <a:p>
            <a:endParaRPr lang="zh-CN" altLang="en-US" dirty="0"/>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15389"/>
            <a:ext cx="9601200" cy="571500"/>
          </a:xfrm>
        </p:spPr>
        <p:txBody>
          <a:bodyPr>
            <a:noAutofit/>
          </a:bodyPr>
          <a:lstStyle/>
          <a:p>
            <a:r>
              <a:rPr lang="zh-CN" altLang="en-US" b="1" dirty="0"/>
              <a:t>软件缺陷的种类</a:t>
            </a:r>
          </a:p>
        </p:txBody>
      </p:sp>
      <p:sp>
        <p:nvSpPr>
          <p:cNvPr id="3" name="内容占位符 2"/>
          <p:cNvSpPr>
            <a:spLocks noGrp="1"/>
          </p:cNvSpPr>
          <p:nvPr>
            <p:ph idx="1"/>
          </p:nvPr>
        </p:nvSpPr>
        <p:spPr>
          <a:xfrm>
            <a:off x="1371599" y="1338348"/>
            <a:ext cx="10574977" cy="5519651"/>
          </a:xfrm>
        </p:spPr>
        <p:txBody>
          <a:bodyPr>
            <a:normAutofit/>
          </a:bodyPr>
          <a:lstStyle/>
          <a:p>
            <a:r>
              <a:rPr lang="zh-CN" altLang="en-US" sz="2800" dirty="0"/>
              <a:t>文档缺陷：文档在静态检查过程中发现的缺陷。通过测试需求文档、文档审查对被分析或被审查的文档发现的缺陷</a:t>
            </a:r>
            <a:endParaRPr lang="en-US" altLang="zh-CN" sz="2800" dirty="0"/>
          </a:p>
          <a:p>
            <a:r>
              <a:rPr lang="zh-CN" altLang="en-US" sz="2800" dirty="0"/>
              <a:t>代码缺陷：对代码进行同行评审、审计或代码走查过程中发现的缺陷</a:t>
            </a:r>
            <a:endParaRPr lang="en-US" altLang="zh-CN" sz="2800" dirty="0"/>
          </a:p>
          <a:p>
            <a:r>
              <a:rPr lang="zh-CN" altLang="en-US" sz="2800" dirty="0"/>
              <a:t>测试缺陷：由测试执行活动发现的被测对象（可执行的代码、系统，不包括静态测试发现的问题）的缺陷。</a:t>
            </a:r>
            <a:endParaRPr lang="en-US" altLang="zh-CN" sz="2800" dirty="0"/>
          </a:p>
          <a:p>
            <a:pPr lvl="1"/>
            <a:r>
              <a:rPr lang="zh-CN" altLang="en-US" sz="2800" i="0" dirty="0"/>
              <a:t>测试活动：内部测试、连接测试、系统集成测试、用户验收测试、测试活动中发现的缺陷为测试缺陷</a:t>
            </a:r>
            <a:endParaRPr lang="en-US" altLang="zh-CN" sz="2800" i="0" dirty="0"/>
          </a:p>
          <a:p>
            <a:r>
              <a:rPr lang="zh-CN" altLang="en-US" sz="2800" dirty="0"/>
              <a:t>过程缺陷：通过过程审计、过程分析、管理评审、质量评估、质量审核等活动发现的关于过程的缺陷和问题。</a:t>
            </a:r>
            <a:endParaRPr lang="en-US" altLang="zh-CN" sz="2800" dirty="0"/>
          </a:p>
          <a:p>
            <a:pPr lvl="1"/>
            <a:r>
              <a:rPr lang="zh-CN" altLang="en-US" sz="2800" i="0" dirty="0"/>
              <a:t>过程缺陷的发现者一般是质量经理、测试经理、管理人员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7828" y="708956"/>
            <a:ext cx="11604172" cy="6998129"/>
          </a:xfrm>
        </p:spPr>
        <p:txBody>
          <a:bodyPr>
            <a:normAutofit fontScale="70000" lnSpcReduction="20000"/>
          </a:bodyPr>
          <a:lstStyle/>
          <a:p>
            <a:r>
              <a:rPr lang="zh-CN" altLang="zh-CN" sz="3800" b="1" dirty="0"/>
              <a:t>兼容性</a:t>
            </a:r>
            <a:r>
              <a:rPr lang="en-US" altLang="zh-CN" sz="3800" dirty="0"/>
              <a:t>: </a:t>
            </a:r>
            <a:r>
              <a:rPr lang="zh-CN" altLang="zh-CN" sz="3800" dirty="0"/>
              <a:t>产品、系统或组件可以与其他产品、系统或组件交换信息和</a:t>
            </a:r>
            <a:r>
              <a:rPr lang="en-US" altLang="zh-CN" sz="3800" dirty="0"/>
              <a:t>/</a:t>
            </a:r>
            <a:r>
              <a:rPr lang="zh-CN" altLang="zh-CN" sz="3800" dirty="0"/>
              <a:t>或执行其所需功能的程度，同时共享相同的硬件或软件环境。该特征由以下子特征组成：</a:t>
            </a:r>
          </a:p>
          <a:p>
            <a:pPr lvl="1"/>
            <a:r>
              <a:rPr lang="zh-CN" altLang="zh-CN" sz="3800" i="0" dirty="0"/>
              <a:t>共存性：产品可以有效地执行其所需功能的程度，同时与其他产品共享公共环境和资源，而不会对任何其他产品产生不利影响。</a:t>
            </a:r>
          </a:p>
          <a:p>
            <a:pPr lvl="1"/>
            <a:r>
              <a:rPr lang="zh-CN" altLang="zh-CN" sz="3800" i="0" dirty="0"/>
              <a:t>互操作性：两个或多个系统、产品或组件可以交换信息并使用已交换信息的程度。</a:t>
            </a:r>
          </a:p>
          <a:p>
            <a:pPr lvl="0"/>
            <a:r>
              <a:rPr lang="zh-CN" altLang="zh-CN" sz="3800" b="1" dirty="0"/>
              <a:t>易用性</a:t>
            </a:r>
            <a:r>
              <a:rPr lang="en-US" altLang="zh-CN" sz="3800" dirty="0"/>
              <a:t>: </a:t>
            </a:r>
            <a:r>
              <a:rPr lang="zh-CN" altLang="zh-CN" sz="3800" dirty="0"/>
              <a:t>指定用户在特定使用环境中使用产品或系统实现特定目标的有效和满意程度。该特征由以下子特征组成：</a:t>
            </a:r>
          </a:p>
          <a:p>
            <a:pPr lvl="1"/>
            <a:r>
              <a:rPr lang="zh-CN" altLang="zh-CN" sz="3800" i="0" dirty="0"/>
              <a:t>适当的可识别性：用户可以识别产品或系统是否适合其需求的程度。</a:t>
            </a:r>
          </a:p>
          <a:p>
            <a:pPr lvl="1"/>
            <a:r>
              <a:rPr lang="zh-CN" altLang="zh-CN" sz="3800" i="0" dirty="0"/>
              <a:t>易学性：指定用户在特定使用环境中学习使用产品或系统的有效性、高效、免于风险和满意度的特定目标。</a:t>
            </a:r>
          </a:p>
          <a:p>
            <a:pPr lvl="1"/>
            <a:r>
              <a:rPr lang="zh-CN" altLang="zh-CN" sz="3800" i="0" dirty="0"/>
              <a:t>易操作性：产品或系统具有使其易于操作和控制的属性的程度。</a:t>
            </a:r>
          </a:p>
          <a:p>
            <a:pPr lvl="1"/>
            <a:r>
              <a:rPr lang="zh-CN" altLang="zh-CN" sz="3800" i="0" dirty="0"/>
              <a:t>用户错误保护：系统保护用户免于出错的程度。</a:t>
            </a:r>
          </a:p>
          <a:p>
            <a:pPr lvl="1"/>
            <a:r>
              <a:rPr lang="zh-CN" altLang="zh-CN" sz="3800" i="0" dirty="0"/>
              <a:t>用户界面美观度：用户界面为用户提供令人愉悦和满意的交互的程度。</a:t>
            </a:r>
          </a:p>
          <a:p>
            <a:pPr lvl="1"/>
            <a:r>
              <a:rPr lang="zh-CN" altLang="zh-CN" sz="3800" i="0" dirty="0"/>
              <a:t>可达性：具有广泛特征和能力的人员在特定使用环境中可以使用产品或系统实现特定目标的程度。</a:t>
            </a: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65265"/>
            <a:ext cx="9601200" cy="571500"/>
          </a:xfrm>
        </p:spPr>
        <p:txBody>
          <a:bodyPr>
            <a:noAutofit/>
          </a:bodyPr>
          <a:lstStyle/>
          <a:p>
            <a:r>
              <a:rPr lang="zh-CN" altLang="en-US" b="1" dirty="0"/>
              <a:t>软件缺陷管理</a:t>
            </a:r>
          </a:p>
        </p:txBody>
      </p:sp>
      <p:sp>
        <p:nvSpPr>
          <p:cNvPr id="3" name="内容占位符 2"/>
          <p:cNvSpPr>
            <a:spLocks noGrp="1"/>
          </p:cNvSpPr>
          <p:nvPr>
            <p:ph idx="1"/>
          </p:nvPr>
        </p:nvSpPr>
        <p:spPr>
          <a:xfrm>
            <a:off x="1371600" y="1207720"/>
            <a:ext cx="10820400" cy="5519651"/>
          </a:xfrm>
        </p:spPr>
        <p:txBody>
          <a:bodyPr>
            <a:normAutofit/>
          </a:bodyPr>
          <a:lstStyle/>
          <a:p>
            <a:pPr marL="384175" lvl="1">
              <a:spcBef>
                <a:spcPts val="1000"/>
              </a:spcBef>
              <a:buFont typeface="Franklin Gothic Book" panose="020B0503020102020204" pitchFamily="34" charset="0"/>
              <a:buChar char="■"/>
            </a:pPr>
            <a:r>
              <a:rPr lang="zh-CN" altLang="en-US" sz="2800" i="0" dirty="0"/>
              <a:t>缺陷管理的目标</a:t>
            </a:r>
            <a:endParaRPr lang="en-US" altLang="zh-CN" sz="2800" i="0" dirty="0"/>
          </a:p>
          <a:p>
            <a:pPr marL="841375" lvl="3">
              <a:spcBef>
                <a:spcPts val="1000"/>
              </a:spcBef>
            </a:pPr>
            <a:r>
              <a:rPr lang="zh-CN" altLang="zh-CN" sz="2800" i="0" dirty="0"/>
              <a:t>确保每个被发现的缺陷都能够被解决</a:t>
            </a:r>
            <a:endParaRPr lang="en-US" altLang="zh-CN" sz="2800" i="0" dirty="0"/>
          </a:p>
          <a:p>
            <a:pPr marL="1298575" lvl="4">
              <a:spcBef>
                <a:spcPts val="1000"/>
              </a:spcBef>
            </a:pPr>
            <a:r>
              <a:rPr lang="zh-CN" altLang="zh-CN" sz="2400" dirty="0"/>
              <a:t>这里解决的意思不一定是被修正，也可能是其他处理方式</a:t>
            </a:r>
            <a:r>
              <a:rPr lang="en-US" altLang="zh-CN" sz="2400" dirty="0"/>
              <a:t>(</a:t>
            </a:r>
            <a:r>
              <a:rPr lang="zh-CN" altLang="zh-CN" sz="2400" dirty="0"/>
              <a:t>例如，在下一个版本中修正或不修正</a:t>
            </a:r>
            <a:r>
              <a:rPr lang="en-US" altLang="zh-CN" sz="2400" dirty="0"/>
              <a:t>)</a:t>
            </a:r>
            <a:r>
              <a:rPr lang="zh-CN" altLang="zh-CN" sz="2400" dirty="0"/>
              <a:t>。</a:t>
            </a:r>
            <a:endParaRPr lang="en-US" altLang="zh-CN" sz="2400" dirty="0"/>
          </a:p>
          <a:p>
            <a:pPr marL="841375" lvl="3">
              <a:spcBef>
                <a:spcPts val="1000"/>
              </a:spcBef>
            </a:pPr>
            <a:r>
              <a:rPr lang="zh-CN" altLang="zh-CN" sz="2800" i="0" dirty="0"/>
              <a:t>收集缺陷数据并根据缺陷趋势曲线识别测试过程的阶段</a:t>
            </a:r>
            <a:endParaRPr lang="en-US" altLang="zh-CN" sz="2800" i="0" dirty="0"/>
          </a:p>
          <a:p>
            <a:pPr marL="1298575" lvl="4">
              <a:spcBef>
                <a:spcPts val="1000"/>
              </a:spcBef>
            </a:pPr>
            <a:r>
              <a:rPr lang="zh-CN" altLang="zh-CN" sz="2400" dirty="0"/>
              <a:t>决定测试过程是否结束有很多种方式，通过缺陷趋势曲线来确定测试过程是否结束是常用并且较为有效的一种方式。</a:t>
            </a:r>
            <a:endParaRPr lang="en-US" altLang="zh-CN" sz="2400" dirty="0"/>
          </a:p>
          <a:p>
            <a:pPr lvl="1">
              <a:lnSpc>
                <a:spcPct val="110000"/>
              </a:lnSpc>
              <a:spcBef>
                <a:spcPts val="400"/>
              </a:spcBef>
              <a:spcAft>
                <a:spcPts val="400"/>
              </a:spcAft>
            </a:pPr>
            <a:r>
              <a:rPr lang="zh-CN" altLang="zh-CN" sz="2800" i="0" dirty="0"/>
              <a:t>收集缺陷数据并在其上进行数据分析，作为组织的过程财富</a:t>
            </a:r>
            <a:endParaRPr lang="en-US" altLang="zh-CN" sz="2800" i="0" dirty="0"/>
          </a:p>
          <a:p>
            <a:pPr lvl="2">
              <a:lnSpc>
                <a:spcPct val="110000"/>
              </a:lnSpc>
              <a:spcBef>
                <a:spcPts val="400"/>
              </a:spcBef>
              <a:spcAft>
                <a:spcPts val="400"/>
              </a:spcAft>
            </a:pPr>
            <a:r>
              <a:rPr lang="zh-CN" altLang="zh-CN" sz="2400" dirty="0"/>
              <a:t>在对软件缺陷进行管理时，必须先对软件缺陷数据进行收集，然后才能了解这些缺陷，并且找出预防和修复它们的方法，以及预防引入新的缺陷。</a:t>
            </a:r>
          </a:p>
          <a:p>
            <a:pPr marL="914400" lvl="4" indent="0">
              <a:spcBef>
                <a:spcPts val="1000"/>
              </a:spcBef>
              <a:buNone/>
            </a:pPr>
            <a:endParaRPr lang="zh-CN" altLang="zh-CN" sz="1800" dirty="0"/>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77076"/>
            <a:ext cx="9601200" cy="571500"/>
          </a:xfrm>
        </p:spPr>
        <p:txBody>
          <a:bodyPr>
            <a:noAutofit/>
          </a:bodyPr>
          <a:lstStyle/>
          <a:p>
            <a:r>
              <a:rPr lang="zh-CN" altLang="en-US" b="1" dirty="0"/>
              <a:t>软件缺陷管理</a:t>
            </a:r>
          </a:p>
        </p:txBody>
      </p:sp>
      <p:sp>
        <p:nvSpPr>
          <p:cNvPr id="3" name="内容占位符 2"/>
          <p:cNvSpPr>
            <a:spLocks noGrp="1"/>
          </p:cNvSpPr>
          <p:nvPr>
            <p:ph idx="1"/>
          </p:nvPr>
        </p:nvSpPr>
        <p:spPr>
          <a:xfrm>
            <a:off x="1371600" y="1338349"/>
            <a:ext cx="10820400" cy="5004262"/>
          </a:xfrm>
        </p:spPr>
        <p:txBody>
          <a:bodyPr/>
          <a:lstStyle/>
          <a:p>
            <a:r>
              <a:rPr lang="zh-CN" altLang="en-US" sz="2800" dirty="0"/>
              <a:t>作为一个缺陷跟踪管理系统，需要正确的记录错误信息和错误处理信息的全部内容 </a:t>
            </a:r>
          </a:p>
          <a:p>
            <a:endParaRPr lang="zh-CN" altLang="en-US" dirty="0"/>
          </a:p>
        </p:txBody>
      </p:sp>
      <p:sp>
        <p:nvSpPr>
          <p:cNvPr id="4" name="Text Box 4"/>
          <p:cNvSpPr txBox="1">
            <a:spLocks noChangeArrowheads="1"/>
          </p:cNvSpPr>
          <p:nvPr/>
        </p:nvSpPr>
        <p:spPr bwMode="auto">
          <a:xfrm>
            <a:off x="1929413" y="2206672"/>
            <a:ext cx="3959439" cy="448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t>Bug</a:t>
            </a:r>
            <a:r>
              <a:rPr lang="zh-CN" altLang="en-US" sz="2000" dirty="0"/>
              <a:t>记录信息</a:t>
            </a:r>
          </a:p>
          <a:p>
            <a:pPr lvl="1" eaLnBrk="1" hangingPunct="1">
              <a:lnSpc>
                <a:spcPct val="120000"/>
              </a:lnSpc>
              <a:buFont typeface="Wingdings" panose="05000000000000000000" pitchFamily="2" charset="2"/>
              <a:buChar char="ü"/>
            </a:pPr>
            <a:r>
              <a:rPr lang="zh-CN" altLang="en-US" sz="2000" dirty="0"/>
              <a:t>测试软件名称</a:t>
            </a:r>
          </a:p>
          <a:p>
            <a:pPr lvl="1" eaLnBrk="1" hangingPunct="1">
              <a:lnSpc>
                <a:spcPct val="120000"/>
              </a:lnSpc>
              <a:buFont typeface="Wingdings" panose="05000000000000000000" pitchFamily="2" charset="2"/>
              <a:buChar char="ü"/>
            </a:pPr>
            <a:r>
              <a:rPr lang="zh-CN" altLang="en-US" sz="2000" dirty="0"/>
              <a:t>测试版本号</a:t>
            </a:r>
          </a:p>
          <a:p>
            <a:pPr lvl="1" eaLnBrk="1" hangingPunct="1">
              <a:lnSpc>
                <a:spcPct val="120000"/>
              </a:lnSpc>
              <a:buFont typeface="Wingdings" panose="05000000000000000000" pitchFamily="2" charset="2"/>
              <a:buChar char="ü"/>
            </a:pPr>
            <a:r>
              <a:rPr lang="zh-CN" altLang="en-US" sz="2000" dirty="0"/>
              <a:t>测试人名称</a:t>
            </a:r>
          </a:p>
          <a:p>
            <a:pPr lvl="1" eaLnBrk="1" hangingPunct="1">
              <a:lnSpc>
                <a:spcPct val="120000"/>
              </a:lnSpc>
              <a:buFont typeface="Wingdings" panose="05000000000000000000" pitchFamily="2" charset="2"/>
              <a:buChar char="ü"/>
            </a:pPr>
            <a:r>
              <a:rPr lang="zh-CN" altLang="en-US" sz="2000" dirty="0"/>
              <a:t>测试用例</a:t>
            </a:r>
          </a:p>
          <a:p>
            <a:pPr lvl="1" eaLnBrk="1" hangingPunct="1">
              <a:lnSpc>
                <a:spcPct val="120000"/>
              </a:lnSpc>
              <a:buFont typeface="Wingdings" panose="05000000000000000000" pitchFamily="2" charset="2"/>
              <a:buChar char="ü"/>
            </a:pPr>
            <a:r>
              <a:rPr lang="zh-CN" altLang="en-US" sz="2000" dirty="0"/>
              <a:t>标题</a:t>
            </a:r>
          </a:p>
          <a:p>
            <a:pPr lvl="1" eaLnBrk="1" hangingPunct="1">
              <a:lnSpc>
                <a:spcPct val="120000"/>
              </a:lnSpc>
              <a:buFont typeface="Wingdings" panose="05000000000000000000" pitchFamily="2" charset="2"/>
              <a:buChar char="ü"/>
            </a:pPr>
            <a:r>
              <a:rPr lang="zh-CN" altLang="en-US" sz="2000" dirty="0"/>
              <a:t>测试软件和硬件配置环境</a:t>
            </a:r>
          </a:p>
          <a:p>
            <a:pPr lvl="1" eaLnBrk="1" hangingPunct="1">
              <a:lnSpc>
                <a:spcPct val="120000"/>
              </a:lnSpc>
              <a:buFont typeface="Wingdings" panose="05000000000000000000" pitchFamily="2" charset="2"/>
              <a:buChar char="ü"/>
            </a:pPr>
            <a:r>
              <a:rPr lang="zh-CN" altLang="en-US" sz="2000" dirty="0"/>
              <a:t>发现软件错误的类型</a:t>
            </a:r>
          </a:p>
          <a:p>
            <a:pPr lvl="1" eaLnBrk="1" hangingPunct="1">
              <a:lnSpc>
                <a:spcPct val="120000"/>
              </a:lnSpc>
              <a:buFont typeface="Wingdings" panose="05000000000000000000" pitchFamily="2" charset="2"/>
              <a:buChar char="ü"/>
            </a:pPr>
            <a:r>
              <a:rPr lang="zh-CN" altLang="en-US" sz="2000" dirty="0"/>
              <a:t>错误严重等级</a:t>
            </a:r>
          </a:p>
          <a:p>
            <a:pPr lvl="1" eaLnBrk="1" hangingPunct="1">
              <a:lnSpc>
                <a:spcPct val="120000"/>
              </a:lnSpc>
              <a:buFont typeface="Wingdings" panose="05000000000000000000" pitchFamily="2" charset="2"/>
              <a:buChar char="ü"/>
            </a:pPr>
            <a:r>
              <a:rPr lang="zh-CN" altLang="en-US" sz="2000" dirty="0"/>
              <a:t>详细步骤</a:t>
            </a:r>
          </a:p>
          <a:p>
            <a:pPr lvl="1" eaLnBrk="1" hangingPunct="1">
              <a:lnSpc>
                <a:spcPct val="120000"/>
              </a:lnSpc>
              <a:buFont typeface="Wingdings" panose="05000000000000000000" pitchFamily="2" charset="2"/>
              <a:buChar char="ü"/>
            </a:pPr>
            <a:r>
              <a:rPr lang="zh-CN" altLang="en-US" sz="2000" dirty="0"/>
              <a:t>必要的附图</a:t>
            </a:r>
          </a:p>
          <a:p>
            <a:pPr lvl="1" eaLnBrk="1" hangingPunct="1">
              <a:lnSpc>
                <a:spcPct val="120000"/>
              </a:lnSpc>
              <a:buFont typeface="Wingdings" panose="05000000000000000000" pitchFamily="2" charset="2"/>
              <a:buChar char="ü"/>
            </a:pPr>
            <a:r>
              <a:rPr lang="zh-CN" altLang="en-US" sz="2000" dirty="0"/>
              <a:t>发生错误的模块</a:t>
            </a:r>
            <a:r>
              <a:rPr lang="en-US" altLang="zh-CN" sz="2000" dirty="0"/>
              <a:t>…</a:t>
            </a:r>
          </a:p>
        </p:txBody>
      </p:sp>
      <p:sp>
        <p:nvSpPr>
          <p:cNvPr id="5" name="Text Box 5"/>
          <p:cNvSpPr txBox="1">
            <a:spLocks noChangeArrowheads="1"/>
          </p:cNvSpPr>
          <p:nvPr/>
        </p:nvSpPr>
        <p:spPr bwMode="auto">
          <a:xfrm>
            <a:off x="5888853" y="2117895"/>
            <a:ext cx="4249445" cy="279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t>Bug</a:t>
            </a:r>
            <a:r>
              <a:rPr lang="zh-CN" altLang="en-US" sz="2000" dirty="0"/>
              <a:t>处理信息</a:t>
            </a:r>
            <a:r>
              <a:rPr lang="zh-CN" altLang="en-US" sz="2400" dirty="0"/>
              <a:t> </a:t>
            </a:r>
            <a:endParaRPr lang="zh-CN" altLang="en-US" sz="2000" dirty="0"/>
          </a:p>
          <a:p>
            <a:pPr lvl="1" eaLnBrk="1" hangingPunct="1">
              <a:lnSpc>
                <a:spcPct val="150000"/>
              </a:lnSpc>
              <a:buFont typeface="Wingdings" panose="05000000000000000000" pitchFamily="2" charset="2"/>
              <a:buChar char="ü"/>
            </a:pPr>
            <a:r>
              <a:rPr lang="zh-CN" altLang="en-US" sz="2400" dirty="0"/>
              <a:t>处理者姓名</a:t>
            </a:r>
          </a:p>
          <a:p>
            <a:pPr lvl="1" eaLnBrk="1" hangingPunct="1">
              <a:lnSpc>
                <a:spcPct val="150000"/>
              </a:lnSpc>
              <a:buFont typeface="Wingdings" panose="05000000000000000000" pitchFamily="2" charset="2"/>
              <a:buChar char="ü"/>
            </a:pPr>
            <a:r>
              <a:rPr lang="zh-CN" altLang="en-US" sz="2400" dirty="0"/>
              <a:t>处理时间</a:t>
            </a:r>
          </a:p>
          <a:p>
            <a:pPr lvl="1" eaLnBrk="1" hangingPunct="1">
              <a:lnSpc>
                <a:spcPct val="150000"/>
              </a:lnSpc>
              <a:buFont typeface="Wingdings" panose="05000000000000000000" pitchFamily="2" charset="2"/>
              <a:buChar char="ü"/>
            </a:pPr>
            <a:r>
              <a:rPr lang="zh-CN" altLang="en-US" sz="2400" dirty="0"/>
              <a:t>处理步骤</a:t>
            </a:r>
          </a:p>
          <a:p>
            <a:pPr lvl="1" eaLnBrk="1" hangingPunct="1">
              <a:lnSpc>
                <a:spcPct val="150000"/>
              </a:lnSpc>
              <a:buFont typeface="Wingdings" panose="05000000000000000000" pitchFamily="2" charset="2"/>
              <a:buChar char="ü"/>
            </a:pPr>
            <a:r>
              <a:rPr lang="zh-CN" altLang="en-US" sz="2400" dirty="0"/>
              <a:t>缺陷记录的当前状态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332" y="0"/>
            <a:ext cx="9601200" cy="571500"/>
          </a:xfrm>
        </p:spPr>
        <p:txBody>
          <a:bodyPr>
            <a:normAutofit fontScale="90000"/>
          </a:bodyPr>
          <a:lstStyle/>
          <a:p>
            <a:r>
              <a:rPr lang="zh-CN" altLang="en-US" b="1" dirty="0"/>
              <a:t>软件缺陷状态</a:t>
            </a:r>
          </a:p>
        </p:txBody>
      </p:sp>
      <p:sp>
        <p:nvSpPr>
          <p:cNvPr id="3" name="内容占位符 2"/>
          <p:cNvSpPr>
            <a:spLocks noGrp="1"/>
          </p:cNvSpPr>
          <p:nvPr>
            <p:ph idx="1"/>
          </p:nvPr>
        </p:nvSpPr>
        <p:spPr>
          <a:xfrm>
            <a:off x="730332" y="571500"/>
            <a:ext cx="11435937" cy="6324056"/>
          </a:xfrm>
        </p:spPr>
        <p:txBody>
          <a:bodyPr>
            <a:normAutofit/>
          </a:bodyPr>
          <a:lstStyle/>
          <a:p>
            <a:r>
              <a:rPr lang="zh-CN" altLang="en-US" sz="1600" dirty="0"/>
              <a:t>软件缺陷的主要状态包括以下的内容</a:t>
            </a:r>
          </a:p>
          <a:p>
            <a:pPr lvl="1"/>
            <a:r>
              <a:rPr lang="zh-CN" altLang="en-US" sz="1600" i="0" dirty="0"/>
              <a:t>新建</a:t>
            </a:r>
            <a:r>
              <a:rPr lang="en-US" altLang="zh-CN" sz="1600" i="0" dirty="0"/>
              <a:t>(New)</a:t>
            </a:r>
            <a:r>
              <a:rPr lang="zh-CN" altLang="en-US" sz="1600" i="0" dirty="0"/>
              <a:t>：	测试中新报告的软件缺陷； </a:t>
            </a:r>
          </a:p>
          <a:p>
            <a:pPr lvl="1"/>
            <a:r>
              <a:rPr lang="zh-CN" altLang="en-US" sz="1600" i="0" dirty="0"/>
              <a:t>打开 </a:t>
            </a:r>
            <a:r>
              <a:rPr lang="en-US" altLang="zh-CN" sz="1600" i="0" dirty="0"/>
              <a:t>(Open)</a:t>
            </a:r>
            <a:r>
              <a:rPr lang="zh-CN" altLang="en-US" sz="1600" i="0" dirty="0"/>
              <a:t>：	被确认并分配给相关开发人员处理；</a:t>
            </a:r>
          </a:p>
          <a:p>
            <a:pPr lvl="1"/>
            <a:r>
              <a:rPr lang="zh-CN" altLang="en-US" sz="1600" i="0" dirty="0"/>
              <a:t>修正</a:t>
            </a:r>
            <a:r>
              <a:rPr lang="en-US" altLang="zh-CN" sz="1600" i="0" dirty="0"/>
              <a:t>(Fixed)</a:t>
            </a:r>
            <a:r>
              <a:rPr lang="zh-CN" altLang="en-US" sz="1600" i="0" dirty="0"/>
              <a:t>：	开发人员已完成修正，等待测试人员验证； </a:t>
            </a:r>
          </a:p>
          <a:p>
            <a:pPr lvl="1"/>
            <a:r>
              <a:rPr lang="zh-CN" altLang="en-US" sz="1600" i="0" dirty="0"/>
              <a:t>拒绝</a:t>
            </a:r>
            <a:r>
              <a:rPr lang="en-US" altLang="zh-CN" sz="1600" i="0" dirty="0"/>
              <a:t>(Declined)</a:t>
            </a:r>
            <a:r>
              <a:rPr lang="zh-CN" altLang="en-US" sz="1600" i="0" dirty="0"/>
              <a:t>：	拒绝修改缺陷；</a:t>
            </a:r>
          </a:p>
          <a:p>
            <a:pPr lvl="1"/>
            <a:r>
              <a:rPr lang="zh-CN" altLang="en-US" sz="1600" i="0" dirty="0"/>
              <a:t>延期</a:t>
            </a:r>
            <a:r>
              <a:rPr lang="en-US" altLang="zh-CN" sz="1600" i="0" dirty="0"/>
              <a:t>(Deferred)</a:t>
            </a:r>
            <a:r>
              <a:rPr lang="zh-CN" altLang="en-US" sz="1600" i="0" dirty="0"/>
              <a:t>： 	不在当前版本修复的错误，下一版修复 </a:t>
            </a:r>
          </a:p>
          <a:p>
            <a:pPr lvl="1"/>
            <a:r>
              <a:rPr lang="zh-CN" altLang="en-US" sz="1600" i="0" dirty="0"/>
              <a:t>关闭</a:t>
            </a:r>
            <a:r>
              <a:rPr lang="en-US" altLang="zh-CN" sz="1600" i="0" dirty="0"/>
              <a:t>(Closed)</a:t>
            </a:r>
            <a:r>
              <a:rPr lang="zh-CN" altLang="en-US" sz="1600" i="0" dirty="0"/>
              <a:t>：	错误已被修复。</a:t>
            </a:r>
          </a:p>
          <a:p>
            <a:r>
              <a:rPr lang="zh-CN" altLang="en-US" sz="1600" dirty="0"/>
              <a:t>测试人员提交新发现的缺陷入库，缺陷状态为“</a:t>
            </a:r>
            <a:r>
              <a:rPr lang="en-US" altLang="zh-CN" sz="1600" dirty="0"/>
              <a:t>New”</a:t>
            </a:r>
          </a:p>
          <a:p>
            <a:r>
              <a:rPr lang="zh-CN" altLang="en-US" sz="1600" dirty="0"/>
              <a:t>高级测试人员验证错误</a:t>
            </a:r>
          </a:p>
          <a:p>
            <a:pPr lvl="1"/>
            <a:r>
              <a:rPr lang="zh-CN" altLang="en-US" sz="1600" i="0" dirty="0"/>
              <a:t>如果确认是错误，则分配给相应的开发人员，设置状态为“</a:t>
            </a:r>
            <a:r>
              <a:rPr lang="en-US" altLang="zh-CN" sz="1600" i="0" dirty="0"/>
              <a:t>Open”</a:t>
            </a:r>
          </a:p>
          <a:p>
            <a:pPr lvl="1"/>
            <a:r>
              <a:rPr lang="zh-CN" altLang="en-US" sz="1600" i="0" dirty="0"/>
              <a:t>如果不是错误，则拒绝，设置为“</a:t>
            </a:r>
            <a:r>
              <a:rPr lang="en-US" altLang="zh-CN" sz="1600" i="0" dirty="0"/>
              <a:t>Declined”</a:t>
            </a:r>
            <a:r>
              <a:rPr lang="zh-CN" altLang="en-US" sz="1600" i="0" dirty="0"/>
              <a:t>状态</a:t>
            </a:r>
          </a:p>
          <a:p>
            <a:r>
              <a:rPr lang="zh-CN" altLang="en-US" sz="1600" dirty="0"/>
              <a:t>开发人员查询状态为“</a:t>
            </a:r>
            <a:r>
              <a:rPr lang="en-US" altLang="zh-CN" sz="1600" dirty="0"/>
              <a:t>Open”</a:t>
            </a:r>
            <a:r>
              <a:rPr lang="zh-CN" altLang="en-US" sz="1600" dirty="0"/>
              <a:t>的缺陷，对其进行处理</a:t>
            </a:r>
          </a:p>
          <a:p>
            <a:pPr lvl="1"/>
            <a:r>
              <a:rPr lang="zh-CN" altLang="en-US" sz="1600" i="0" dirty="0"/>
              <a:t>如果不是错误，则状态置为“</a:t>
            </a:r>
            <a:r>
              <a:rPr lang="en-US" altLang="zh-CN" sz="1600" i="0" dirty="0"/>
              <a:t>Declined”</a:t>
            </a:r>
          </a:p>
          <a:p>
            <a:pPr lvl="1"/>
            <a:r>
              <a:rPr lang="zh-CN" altLang="en-US" sz="1600" i="0" dirty="0"/>
              <a:t>如果是错误，则修复并置状态为“</a:t>
            </a:r>
            <a:r>
              <a:rPr lang="en-US" altLang="zh-CN" sz="1600" i="0" dirty="0"/>
              <a:t>Fix”</a:t>
            </a:r>
          </a:p>
          <a:p>
            <a:pPr lvl="1"/>
            <a:r>
              <a:rPr lang="zh-CN" altLang="en-US" sz="1600" i="0" dirty="0"/>
              <a:t>如果不能解决，要留下文字说明并保持缺陷状态仍为“</a:t>
            </a:r>
            <a:r>
              <a:rPr lang="en-US" altLang="zh-CN" sz="1600" i="0" dirty="0"/>
              <a:t>Open”</a:t>
            </a:r>
          </a:p>
          <a:p>
            <a:pPr lvl="1"/>
            <a:r>
              <a:rPr lang="zh-CN" altLang="en-US" sz="1600" i="0" dirty="0"/>
              <a:t>对于不能解决或者延期解决的缺陷，不能由开发人员自己决定，一般要通过某种会议（评审会）才能认可</a:t>
            </a:r>
          </a:p>
          <a:p>
            <a:r>
              <a:rPr lang="zh-CN" altLang="en-US" sz="1600" dirty="0"/>
              <a:t>测试人员查询状态为“</a:t>
            </a:r>
            <a:r>
              <a:rPr lang="en-US" altLang="zh-CN" sz="1600" dirty="0"/>
              <a:t>Fix”</a:t>
            </a:r>
            <a:r>
              <a:rPr lang="zh-CN" altLang="en-US" sz="1600" dirty="0"/>
              <a:t>的缺陷，验证缺陷是否已解决，做如下处理</a:t>
            </a:r>
          </a:p>
          <a:p>
            <a:pPr lvl="1"/>
            <a:r>
              <a:rPr lang="zh-CN" altLang="en-US" sz="1600" i="0" dirty="0"/>
              <a:t>如果问题解决了，置缺陷的状态为“</a:t>
            </a:r>
            <a:r>
              <a:rPr lang="en-US" altLang="zh-CN" sz="1600" i="0" dirty="0"/>
              <a:t>Closed”</a:t>
            </a:r>
          </a:p>
          <a:p>
            <a:pPr lvl="1"/>
            <a:r>
              <a:rPr lang="zh-CN" altLang="en-US" sz="1600" i="0" dirty="0"/>
              <a:t>如果问题没有结果，则置状态为“</a:t>
            </a:r>
            <a:r>
              <a:rPr lang="en-US" altLang="zh-CN" sz="1600" i="0" dirty="0"/>
              <a:t>Reopen”</a:t>
            </a:r>
            <a:endParaRPr lang="zh-CN" altLang="en-US" sz="1600" i="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7385"/>
            <a:ext cx="9601200" cy="571500"/>
          </a:xfrm>
        </p:spPr>
        <p:txBody>
          <a:bodyPr>
            <a:normAutofit fontScale="90000"/>
          </a:bodyPr>
          <a:lstStyle/>
          <a:p>
            <a:r>
              <a:rPr lang="zh-CN" altLang="en-US" b="1" dirty="0">
                <a:sym typeface="+mn-ea"/>
              </a:rPr>
              <a:t>缺陷报告</a:t>
            </a:r>
            <a:br>
              <a:rPr lang="en-US" altLang="zh-CN" dirty="0">
                <a:sym typeface="+mn-ea"/>
              </a:rPr>
            </a:br>
            <a:endParaRPr lang="zh-CN" altLang="en-US" dirty="0"/>
          </a:p>
        </p:txBody>
      </p:sp>
      <p:sp>
        <p:nvSpPr>
          <p:cNvPr id="5" name="内容占位符 4"/>
          <p:cNvSpPr>
            <a:spLocks noGrp="1"/>
          </p:cNvSpPr>
          <p:nvPr>
            <p:ph idx="1"/>
          </p:nvPr>
        </p:nvSpPr>
        <p:spPr>
          <a:xfrm>
            <a:off x="1371599" y="1338349"/>
            <a:ext cx="10669979" cy="5004262"/>
          </a:xfrm>
        </p:spPr>
        <p:txBody>
          <a:bodyPr/>
          <a:lstStyle/>
          <a:p>
            <a:r>
              <a:rPr lang="zh-CN" altLang="en-US" sz="2400" dirty="0"/>
              <a:t>当测试人员发现缺陷后，需要填写缺陷报告来记录这些缺陷，并通过缺陷报告告知开发人员所发生的问题。缺陷报告是测试人员和开发人员交流沟通的重要工具。</a:t>
            </a:r>
            <a:endParaRPr lang="en-US" altLang="zh-CN" sz="2400" dirty="0"/>
          </a:p>
        </p:txBody>
      </p:sp>
      <p:sp>
        <p:nvSpPr>
          <p:cNvPr id="6" name="内容占位符 3"/>
          <p:cNvSpPr txBox="1"/>
          <p:nvPr/>
        </p:nvSpPr>
        <p:spPr>
          <a:xfrm>
            <a:off x="1280227" y="2595683"/>
            <a:ext cx="4443984" cy="4034932"/>
          </a:xfrm>
          <a:prstGeom prst="rect">
            <a:avLst/>
          </a:prstGeom>
        </p:spPr>
        <p:txBody>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sz="1800" dirty="0"/>
              <a:t>火柴人打羽毛球的小游戏，游戏支持人机对战模式，游戏规则符合实际羽毛球比赛规则</a:t>
            </a:r>
          </a:p>
        </p:txBody>
      </p:sp>
      <p:pic>
        <p:nvPicPr>
          <p:cNvPr id="7" name="图片 291"/>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68420" y="3547513"/>
            <a:ext cx="3301345" cy="2287646"/>
          </a:xfrm>
          <a:prstGeom prst="rect">
            <a:avLst/>
          </a:prstGeom>
        </p:spPr>
      </p:pic>
      <p:sp>
        <p:nvSpPr>
          <p:cNvPr id="8" name="文本框 7"/>
          <p:cNvSpPr txBox="1"/>
          <p:nvPr/>
        </p:nvSpPr>
        <p:spPr>
          <a:xfrm>
            <a:off x="1768420" y="6007812"/>
            <a:ext cx="3301345" cy="337053"/>
          </a:xfrm>
          <a:prstGeom prst="rect">
            <a:avLst/>
          </a:prstGeom>
          <a:noFill/>
        </p:spPr>
        <p:txBody>
          <a:bodyPr wrap="square" rtlCol="0">
            <a:spAutoFit/>
          </a:bodyPr>
          <a:lstStyle/>
          <a:p>
            <a:pPr algn="ctr"/>
            <a:r>
              <a:rPr lang="zh-CN" altLang="en-US" sz="1600">
                <a:solidFill>
                  <a:schemeClr val="accent1"/>
                </a:solidFill>
                <a:latin typeface="黑体" panose="02010609060101010101" pitchFamily="18" charset="-122"/>
                <a:ea typeface="黑体" panose="02010609060101010101" pitchFamily="18" charset="-122"/>
                <a:cs typeface="黑体" panose="02010609060101010101" pitchFamily="18" charset="-122"/>
              </a:rPr>
              <a:t> 火柴人打羽毛球的正常比赛界面</a:t>
            </a:r>
          </a:p>
        </p:txBody>
      </p:sp>
      <p:sp>
        <p:nvSpPr>
          <p:cNvPr id="9" name="文本框 8"/>
          <p:cNvSpPr txBox="1"/>
          <p:nvPr/>
        </p:nvSpPr>
        <p:spPr>
          <a:xfrm>
            <a:off x="6267542" y="2764229"/>
            <a:ext cx="5078016" cy="644908"/>
          </a:xfrm>
          <a:prstGeom prst="rect">
            <a:avLst/>
          </a:prstGeom>
          <a:noFill/>
          <a:ln w="9525">
            <a:noFill/>
          </a:ln>
        </p:spPr>
        <p:txBody>
          <a:bodyPr>
            <a:spAutoFit/>
          </a:bodyPr>
          <a:lstStyle/>
          <a:p>
            <a:r>
              <a:rPr lang="zh-CN" altLang="en-US" sz="1800" dirty="0">
                <a:solidFill>
                  <a:schemeClr val="accent1"/>
                </a:solidFill>
                <a:latin typeface="+mn-ea"/>
                <a:cs typeface="+mn-ea"/>
              </a:rPr>
              <a:t>这个小游戏里存在一些问题，如在人机对战过程中火柴人竟然可以进入对手的场地</a:t>
            </a:r>
          </a:p>
        </p:txBody>
      </p:sp>
      <p:pic>
        <p:nvPicPr>
          <p:cNvPr id="10" name="图片 294"/>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7146674" y="3547513"/>
            <a:ext cx="3319118" cy="2299072"/>
          </a:xfrm>
          <a:prstGeom prst="rect">
            <a:avLst/>
          </a:prstGeom>
        </p:spPr>
      </p:pic>
      <p:sp>
        <p:nvSpPr>
          <p:cNvPr id="11" name="文本框 10"/>
          <p:cNvSpPr txBox="1"/>
          <p:nvPr/>
        </p:nvSpPr>
        <p:spPr>
          <a:xfrm>
            <a:off x="7147309" y="6007812"/>
            <a:ext cx="3317849" cy="337053"/>
          </a:xfrm>
          <a:prstGeom prst="rect">
            <a:avLst/>
          </a:prstGeom>
          <a:noFill/>
          <a:ln w="9525">
            <a:noFill/>
          </a:ln>
        </p:spPr>
        <p:txBody>
          <a:bodyPr wrap="square">
            <a:spAutoFit/>
          </a:bodyPr>
          <a:lstStyle/>
          <a:p>
            <a:pPr algn="ctr"/>
            <a:r>
              <a:rPr lang="en-US" sz="1600">
                <a:solidFill>
                  <a:schemeClr val="accent1"/>
                </a:solidFill>
                <a:latin typeface="黑体" panose="02010609060101010101" pitchFamily="18" charset="-122"/>
                <a:ea typeface="黑体" panose="02010609060101010101" pitchFamily="18" charset="-122"/>
                <a:cs typeface="黑体" panose="02010609060101010101" pitchFamily="18" charset="-122"/>
              </a:rPr>
              <a:t>  </a:t>
            </a:r>
            <a:r>
              <a:rPr lang="zh-CN" altLang="en-US" sz="1600">
                <a:solidFill>
                  <a:schemeClr val="accent1"/>
                </a:solidFill>
                <a:latin typeface="黑体" panose="02010609060101010101" pitchFamily="18" charset="-122"/>
                <a:ea typeface="黑体" panose="02010609060101010101" pitchFamily="18" charset="-122"/>
                <a:cs typeface="黑体" panose="02010609060101010101" pitchFamily="18" charset="-122"/>
              </a:rPr>
              <a:t>火柴人打羽毛球的软件缺陷</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71" y="815834"/>
            <a:ext cx="10705605" cy="5004262"/>
          </a:xfrm>
        </p:spPr>
        <p:txBody>
          <a:bodyPr/>
          <a:lstStyle/>
          <a:p>
            <a:r>
              <a:rPr lang="zh-CN" altLang="en-US" sz="2800" dirty="0">
                <a:latin typeface="黑体" panose="02010609060101010101" pitchFamily="18" charset="-122"/>
                <a:ea typeface="黑体" panose="02010609060101010101" pitchFamily="18" charset="-122"/>
                <a:cs typeface="黑体" panose="02010609060101010101" pitchFamily="18" charset="-122"/>
              </a:rPr>
              <a:t>缺陷报告一般至少要包括下列基本信息：</a:t>
            </a:r>
          </a:p>
          <a:p>
            <a:pPr lvl="1"/>
            <a:r>
              <a:rPr lang="zh-CN" altLang="en-US" sz="2800" i="0" dirty="0">
                <a:solidFill>
                  <a:schemeClr val="tx1"/>
                </a:solidFill>
                <a:latin typeface="黑体" panose="02010609060101010101" pitchFamily="18" charset="-122"/>
                <a:ea typeface="黑体" panose="02010609060101010101" pitchFamily="18" charset="-122"/>
                <a:cs typeface="黑体" panose="02010609060101010101" pitchFamily="18" charset="-122"/>
              </a:rPr>
              <a:t>标题、操作步骤、期望结果、实际结果</a:t>
            </a:r>
            <a:r>
              <a:rPr lang="zh-CN" altLang="en-US" sz="2800" i="0" dirty="0">
                <a:latin typeface="黑体" panose="02010609060101010101" pitchFamily="18" charset="-122"/>
                <a:ea typeface="黑体" panose="02010609060101010101" pitchFamily="18" charset="-122"/>
                <a:cs typeface="黑体" panose="02010609060101010101" pitchFamily="18" charset="-122"/>
              </a:rPr>
              <a:t>等</a:t>
            </a:r>
          </a:p>
          <a:p>
            <a:r>
              <a:rPr lang="zh-CN" altLang="en-US" sz="2800" dirty="0">
                <a:latin typeface="黑体" panose="02010609060101010101" pitchFamily="18" charset="-122"/>
                <a:ea typeface="黑体" panose="02010609060101010101" pitchFamily="18" charset="-122"/>
                <a:cs typeface="黑体" panose="02010609060101010101" pitchFamily="18" charset="-122"/>
              </a:rPr>
              <a:t>以上面发现的火柴人打羽毛球的缺陷为例，可以对该缺陷进行如下描述：</a:t>
            </a:r>
          </a:p>
          <a:p>
            <a:endParaRPr lang="zh-CN" altLang="en-US" dirty="0"/>
          </a:p>
        </p:txBody>
      </p:sp>
      <p:graphicFrame>
        <p:nvGraphicFramePr>
          <p:cNvPr id="4" name="表格 3"/>
          <p:cNvGraphicFramePr/>
          <p:nvPr/>
        </p:nvGraphicFramePr>
        <p:xfrm>
          <a:off x="1732915" y="2999740"/>
          <a:ext cx="8712200" cy="3175000"/>
        </p:xfrm>
        <a:graphic>
          <a:graphicData uri="http://schemas.openxmlformats.org/drawingml/2006/table">
            <a:tbl>
              <a:tblPr firstRow="1" bandRow="1">
                <a:tableStyleId>{5940675A-B579-460E-94D1-54222C63F5DA}</a:tableStyleId>
              </a:tblPr>
              <a:tblGrid>
                <a:gridCol w="8712200">
                  <a:extLst>
                    <a:ext uri="{9D8B030D-6E8A-4147-A177-3AD203B41FA5}">
                      <a16:colId xmlns:a16="http://schemas.microsoft.com/office/drawing/2014/main" val="20000"/>
                    </a:ext>
                  </a:extLst>
                </a:gridCol>
              </a:tblGrid>
              <a:tr h="3175000">
                <a:tc>
                  <a:txBody>
                    <a:bodyPr/>
                    <a:lstStyle/>
                    <a:p>
                      <a:pPr indent="0" fontAlgn="auto">
                        <a:lnSpc>
                          <a:spcPct val="150000"/>
                        </a:lnSpc>
                        <a:buNone/>
                      </a:pPr>
                      <a:r>
                        <a:rPr lang="en-US" sz="1800" b="1" dirty="0" err="1">
                          <a:solidFill>
                            <a:srgbClr val="000000"/>
                          </a:solidFill>
                          <a:latin typeface="+mn-ea"/>
                          <a:cs typeface="+mn-ea"/>
                        </a:rPr>
                        <a:t>缺陷名称：</a:t>
                      </a:r>
                      <a:r>
                        <a:rPr lang="en-US" sz="1800" b="0" dirty="0" err="1">
                          <a:solidFill>
                            <a:srgbClr val="000000"/>
                          </a:solidFill>
                          <a:latin typeface="+mn-ea"/>
                          <a:cs typeface="+mn-ea"/>
                        </a:rPr>
                        <a:t>在竞赛的时候，按up+right导航键，火柴人进入对手的场地</a:t>
                      </a:r>
                      <a:r>
                        <a:rPr lang="en-US" sz="1800" b="0" dirty="0">
                          <a:solidFill>
                            <a:srgbClr val="000000"/>
                          </a:solidFill>
                          <a:latin typeface="+mn-ea"/>
                          <a:cs typeface="+mn-ea"/>
                        </a:rPr>
                        <a:t> </a:t>
                      </a:r>
                      <a:r>
                        <a:rPr lang="en-US" sz="1800" b="1" dirty="0" err="1">
                          <a:solidFill>
                            <a:srgbClr val="000000"/>
                          </a:solidFill>
                          <a:latin typeface="+mn-ea"/>
                          <a:cs typeface="+mn-ea"/>
                        </a:rPr>
                        <a:t>前置条件：</a:t>
                      </a:r>
                      <a:r>
                        <a:rPr lang="en-US" sz="1800" b="0" dirty="0" err="1">
                          <a:solidFill>
                            <a:srgbClr val="000000"/>
                          </a:solidFill>
                          <a:latin typeface="+mn-ea"/>
                          <a:cs typeface="+mn-ea"/>
                        </a:rPr>
                        <a:t>运行火柴人打羽毛球的游戏。选择Advanced</a:t>
                      </a:r>
                      <a:r>
                        <a:rPr lang="en-US" sz="1800" b="0" dirty="0">
                          <a:solidFill>
                            <a:srgbClr val="000000"/>
                          </a:solidFill>
                          <a:latin typeface="+mn-ea"/>
                          <a:cs typeface="+mn-ea"/>
                        </a:rPr>
                        <a:t> Mode。</a:t>
                      </a:r>
                    </a:p>
                    <a:p>
                      <a:pPr indent="0" fontAlgn="auto">
                        <a:lnSpc>
                          <a:spcPct val="150000"/>
                        </a:lnSpc>
                        <a:buNone/>
                      </a:pPr>
                      <a:r>
                        <a:rPr lang="en-US" sz="1800" b="0" dirty="0">
                          <a:solidFill>
                            <a:srgbClr val="000000"/>
                          </a:solidFill>
                          <a:latin typeface="+mn-ea"/>
                          <a:cs typeface="+mn-ea"/>
                        </a:rPr>
                        <a:t> </a:t>
                      </a:r>
                      <a:r>
                        <a:rPr lang="en-US" sz="1800" b="1" dirty="0" err="1">
                          <a:solidFill>
                            <a:srgbClr val="000000"/>
                          </a:solidFill>
                          <a:latin typeface="+mn-ea"/>
                          <a:cs typeface="+mn-ea"/>
                        </a:rPr>
                        <a:t>详细描述（复现步骤</a:t>
                      </a:r>
                      <a:r>
                        <a:rPr lang="en-US" sz="1800" b="1" dirty="0">
                          <a:solidFill>
                            <a:srgbClr val="000000"/>
                          </a:solidFill>
                          <a:latin typeface="+mn-ea"/>
                          <a:cs typeface="+mn-ea"/>
                        </a:rPr>
                        <a:t>）：</a:t>
                      </a:r>
                      <a:r>
                        <a:rPr lang="en-US" sz="1800" b="0" dirty="0" err="1">
                          <a:solidFill>
                            <a:srgbClr val="000000"/>
                          </a:solidFill>
                          <a:latin typeface="+mn-ea"/>
                          <a:cs typeface="+mn-ea"/>
                        </a:rPr>
                        <a:t>单击Play。单击Down</a:t>
                      </a:r>
                      <a:r>
                        <a:rPr lang="en-US" sz="1800" b="0" dirty="0">
                          <a:solidFill>
                            <a:srgbClr val="000000"/>
                          </a:solidFill>
                          <a:latin typeface="+mn-ea"/>
                          <a:cs typeface="+mn-ea"/>
                        </a:rPr>
                        <a:t> </a:t>
                      </a:r>
                      <a:r>
                        <a:rPr lang="en-US" sz="1800" b="0" dirty="0" err="1">
                          <a:solidFill>
                            <a:srgbClr val="000000"/>
                          </a:solidFill>
                          <a:latin typeface="+mn-ea"/>
                          <a:cs typeface="+mn-ea"/>
                        </a:rPr>
                        <a:t>导航键发球。在竞赛的过程中，单击UP</a:t>
                      </a:r>
                      <a:r>
                        <a:rPr lang="en-US" sz="1800" b="0" dirty="0">
                          <a:solidFill>
                            <a:srgbClr val="000000"/>
                          </a:solidFill>
                          <a:latin typeface="+mn-ea"/>
                          <a:cs typeface="+mn-ea"/>
                        </a:rPr>
                        <a:t> + Right </a:t>
                      </a:r>
                      <a:r>
                        <a:rPr lang="en-US" sz="1800" b="0" dirty="0" err="1">
                          <a:solidFill>
                            <a:srgbClr val="000000"/>
                          </a:solidFill>
                          <a:latin typeface="+mn-ea"/>
                          <a:cs typeface="+mn-ea"/>
                        </a:rPr>
                        <a:t>导航键，查看火柴人的位置。长按Right导航键，查看火柴人的位置</a:t>
                      </a:r>
                      <a:r>
                        <a:rPr lang="en-US" sz="1800" b="0" dirty="0">
                          <a:solidFill>
                            <a:srgbClr val="000000"/>
                          </a:solidFill>
                          <a:latin typeface="+mn-ea"/>
                          <a:cs typeface="+mn-ea"/>
                        </a:rPr>
                        <a:t>。</a:t>
                      </a:r>
                    </a:p>
                    <a:p>
                      <a:pPr indent="0" fontAlgn="auto">
                        <a:lnSpc>
                          <a:spcPct val="150000"/>
                        </a:lnSpc>
                        <a:buNone/>
                      </a:pPr>
                      <a:r>
                        <a:rPr lang="en-US" sz="1800" b="0" dirty="0">
                          <a:solidFill>
                            <a:srgbClr val="000000"/>
                          </a:solidFill>
                          <a:latin typeface="+mn-ea"/>
                          <a:cs typeface="+mn-ea"/>
                        </a:rPr>
                        <a:t> </a:t>
                      </a:r>
                      <a:r>
                        <a:rPr lang="en-US" sz="1800" b="1" dirty="0">
                          <a:solidFill>
                            <a:srgbClr val="000000"/>
                          </a:solidFill>
                          <a:latin typeface="+mn-ea"/>
                          <a:cs typeface="+mn-ea"/>
                        </a:rPr>
                        <a:t>预期结果：</a:t>
                      </a:r>
                      <a:r>
                        <a:rPr lang="en-US" sz="1800" b="0" dirty="0">
                          <a:solidFill>
                            <a:srgbClr val="000000"/>
                          </a:solidFill>
                          <a:latin typeface="+mn-ea"/>
                          <a:cs typeface="+mn-ea"/>
                        </a:rPr>
                        <a:t>R3：火柴人应该在左侧竞赛区域，不能进入对手的场地。R4：火柴人应该紧贴在网的左侧，不能进入对手的场地，不能离开界面显示区域。</a:t>
                      </a:r>
                      <a:r>
                        <a:rPr lang="en-US" sz="1800" b="1" dirty="0">
                          <a:solidFill>
                            <a:srgbClr val="000000"/>
                          </a:solidFill>
                          <a:latin typeface="+mn-ea"/>
                          <a:cs typeface="+mn-ea"/>
                        </a:rPr>
                        <a:t> </a:t>
                      </a:r>
                    </a:p>
                    <a:p>
                      <a:pPr indent="0" fontAlgn="auto">
                        <a:lnSpc>
                          <a:spcPct val="150000"/>
                        </a:lnSpc>
                        <a:buNone/>
                      </a:pPr>
                      <a:r>
                        <a:rPr lang="en-US" sz="1800" b="1" dirty="0">
                          <a:solidFill>
                            <a:srgbClr val="000000"/>
                          </a:solidFill>
                          <a:latin typeface="+mn-ea"/>
                          <a:cs typeface="+mn-ea"/>
                        </a:rPr>
                        <a:t>实际结果：</a:t>
                      </a:r>
                      <a:r>
                        <a:rPr lang="en-US" sz="1800" b="0" dirty="0">
                          <a:solidFill>
                            <a:srgbClr val="000000"/>
                          </a:solidFill>
                          <a:latin typeface="+mn-ea"/>
                          <a:cs typeface="+mn-ea"/>
                        </a:rPr>
                        <a:t>R3：火柴人能够跳跃到对手场地。R4：火柴人从右边离开界面显示。</a:t>
                      </a:r>
                      <a:endParaRPr lang="en-US" altLang="en-US" sz="1800" b="1" dirty="0">
                        <a:solidFill>
                          <a:srgbClr val="000000"/>
                        </a:solidFill>
                        <a:latin typeface="+mn-ea"/>
                        <a:cs typeface="+mn-ea"/>
                      </a:endParaRPr>
                    </a:p>
                  </a:txBody>
                  <a:tcPr marL="68580" marR="68580" marT="0" marB="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79750"/>
            <a:ext cx="9601200" cy="571500"/>
          </a:xfrm>
        </p:spPr>
        <p:txBody>
          <a:bodyPr>
            <a:noAutofit/>
          </a:bodyPr>
          <a:lstStyle/>
          <a:p>
            <a:r>
              <a:rPr lang="zh-CN" altLang="en-US" b="1" dirty="0"/>
              <a:t>缺陷报告</a:t>
            </a:r>
          </a:p>
        </p:txBody>
      </p:sp>
      <p:sp>
        <p:nvSpPr>
          <p:cNvPr id="3" name="内容占位符 2"/>
          <p:cNvSpPr>
            <a:spLocks noGrp="1"/>
          </p:cNvSpPr>
          <p:nvPr>
            <p:ph idx="1"/>
          </p:nvPr>
        </p:nvSpPr>
        <p:spPr>
          <a:xfrm>
            <a:off x="1371600" y="1257300"/>
            <a:ext cx="9601200" cy="5004262"/>
          </a:xfrm>
        </p:spPr>
        <p:txBody>
          <a:bodyPr>
            <a:normAutofit/>
          </a:bodyPr>
          <a:lstStyle/>
          <a:p>
            <a:r>
              <a:rPr lang="zh-CN" altLang="zh-CN" sz="2800" dirty="0"/>
              <a:t>一个完整的缺陷报告需要包含</a:t>
            </a:r>
            <a:r>
              <a:rPr lang="zh-CN" altLang="en-US" sz="2800" dirty="0"/>
              <a:t>以下</a:t>
            </a:r>
            <a:r>
              <a:rPr lang="zh-CN" altLang="zh-CN" sz="2800" dirty="0"/>
              <a:t>的信息</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142740603"/>
              </p:ext>
            </p:extLst>
          </p:nvPr>
        </p:nvGraphicFramePr>
        <p:xfrm>
          <a:off x="878773" y="1890394"/>
          <a:ext cx="7374577" cy="4967607"/>
        </p:xfrm>
        <a:graphic>
          <a:graphicData uri="http://schemas.openxmlformats.org/drawingml/2006/table">
            <a:tbl>
              <a:tblPr firstRow="1" firstCol="1" bandRow="1">
                <a:tableStyleId>{5C22544A-7EE6-4342-B048-85BDC9FD1C3A}</a:tableStyleId>
              </a:tblPr>
              <a:tblGrid>
                <a:gridCol w="1074774">
                  <a:extLst>
                    <a:ext uri="{9D8B030D-6E8A-4147-A177-3AD203B41FA5}">
                      <a16:colId xmlns:a16="http://schemas.microsoft.com/office/drawing/2014/main" val="20000"/>
                    </a:ext>
                  </a:extLst>
                </a:gridCol>
                <a:gridCol w="6299803">
                  <a:extLst>
                    <a:ext uri="{9D8B030D-6E8A-4147-A177-3AD203B41FA5}">
                      <a16:colId xmlns:a16="http://schemas.microsoft.com/office/drawing/2014/main" val="20001"/>
                    </a:ext>
                  </a:extLst>
                </a:gridCol>
              </a:tblGrid>
              <a:tr h="248380">
                <a:tc>
                  <a:txBody>
                    <a:bodyPr/>
                    <a:lstStyle/>
                    <a:p>
                      <a:pPr algn="ctr">
                        <a:spcAft>
                          <a:spcPts val="0"/>
                        </a:spcAft>
                      </a:pPr>
                      <a:r>
                        <a:rPr lang="en-US" sz="1200" kern="0" spc="20" baseline="0">
                          <a:effectLst/>
                          <a:latin typeface="Times New Roman" panose="02020603050405020304" pitchFamily="18" charset="0"/>
                          <a:ea typeface="Adobe 黑体 Std R" panose="020B0400000000000000" pitchFamily="34" charset="-122"/>
                        </a:rPr>
                        <a:t>ID</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b="0" kern="0" spc="20" baseline="0" dirty="0">
                          <a:solidFill>
                            <a:schemeClr val="tx1"/>
                          </a:solidFill>
                          <a:effectLst/>
                          <a:latin typeface="Times New Roman" panose="02020603050405020304" pitchFamily="18" charset="0"/>
                          <a:ea typeface="Adobe 黑体 Std R" panose="020B0400000000000000" pitchFamily="34" charset="-122"/>
                        </a:rPr>
                        <a:t>唯一的识别缺陷的序号</a:t>
                      </a:r>
                      <a:endParaRPr lang="zh-CN" sz="1200" b="0" kern="100" baseline="0" dirty="0">
                        <a:solidFill>
                          <a:schemeClr val="tx1"/>
                        </a:solidFill>
                        <a:effectLst/>
                        <a:latin typeface="Times New Roman" panose="02020603050405020304" pitchFamily="18" charset="0"/>
                        <a:ea typeface="Adobe 黑体 Std R" panose="020B0400000000000000" pitchFamily="34" charset="-122"/>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0000"/>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标题</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对缺陷的概括性描述，方便快速浏览、管理等</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1"/>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前提</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在进行实际执行的操作之前所具备的条件</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2"/>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环境</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缺陷发现时所处的测试环境，包括操作系统、浏览器等</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3"/>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操作步骤</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导致缺陷产生的操作顺序的描述</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4"/>
                  </a:ext>
                </a:extLst>
              </a:tr>
              <a:tr h="496761">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期望结果</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按照客户需求或设计目标事先定义的操作步骤导出的结果。期望结果应与用户需求、设计规格说明书等保持一致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5"/>
                  </a:ext>
                </a:extLst>
              </a:tr>
              <a:tr h="496761">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实际结果</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按照操作步骤而实际发生的结果。实际结果和期望结果是不一致的，它们之间存在差异</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6"/>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频率</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同样的操作步骤导致实际结果发生的概率</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7"/>
                  </a:ext>
                </a:extLst>
              </a:tr>
              <a:tr h="745142">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严重程度</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指因缺陷引起的故障对软件产品使用或某个质量特性的影响程度。其判断完全是从客户的角度出发，由测试人员决定。一般分为</a:t>
                      </a:r>
                      <a:r>
                        <a:rPr lang="en-US" sz="1200" kern="0" spc="20" baseline="0">
                          <a:effectLst/>
                          <a:latin typeface="Times New Roman" panose="02020603050405020304" pitchFamily="18" charset="0"/>
                          <a:ea typeface="Adobe 黑体 Std R" panose="020B0400000000000000" pitchFamily="34" charset="-122"/>
                        </a:rPr>
                        <a:t>4</a:t>
                      </a:r>
                      <a:r>
                        <a:rPr lang="zh-CN" sz="1200" kern="0" spc="20" baseline="0">
                          <a:effectLst/>
                          <a:latin typeface="Times New Roman" panose="02020603050405020304" pitchFamily="18" charset="0"/>
                          <a:ea typeface="Adobe 黑体 Std R" panose="020B0400000000000000" pitchFamily="34" charset="-122"/>
                        </a:rPr>
                        <a:t>个级别，包括：致命、严重、一般、微小</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8"/>
                  </a:ext>
                </a:extLst>
              </a:tr>
              <a:tr h="993522">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优先级</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缺陷被修复的紧急程度或先后次序，主要取决于缺陷的严重程度、产品对业务的实际影响，但要考虑开发过程的需求</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对测试进展的影响</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、技术限制等因素，由项目管理组</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产品经理、测试</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开发组长</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决定。一般分为</a:t>
                      </a:r>
                      <a:r>
                        <a:rPr lang="en-US" sz="1200" kern="0" spc="20" baseline="0" dirty="0">
                          <a:effectLst/>
                          <a:latin typeface="Times New Roman" panose="02020603050405020304" pitchFamily="18" charset="0"/>
                          <a:ea typeface="Adobe 黑体 Std R" panose="020B0400000000000000" pitchFamily="34" charset="-122"/>
                        </a:rPr>
                        <a:t>4</a:t>
                      </a:r>
                      <a:r>
                        <a:rPr lang="zh-CN" sz="1200" kern="0" spc="20" baseline="0" dirty="0">
                          <a:effectLst/>
                          <a:latin typeface="Times New Roman" panose="02020603050405020304" pitchFamily="18" charset="0"/>
                          <a:ea typeface="Adobe 黑体 Std R" panose="020B0400000000000000" pitchFamily="34" charset="-122"/>
                        </a:rPr>
                        <a:t>个级别，包括：立即解决、高优先级、正常排队、低优先级</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9"/>
                  </a:ext>
                </a:extLst>
              </a:tr>
              <a:tr h="248380">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类型</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属于哪方面的缺陷，如功能、用户界面、性能、接口、文档、硬件等</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10"/>
                  </a:ext>
                </a:extLst>
              </a:tr>
              <a:tr h="496761">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缺陷提交人</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缺陷提交人的名字</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会和邮件地址联系起来</a:t>
                      </a:r>
                      <a:r>
                        <a:rPr lang="en-US" sz="1200" kern="0" spc="20" baseline="0" dirty="0">
                          <a:effectLst/>
                          <a:latin typeface="Times New Roman" panose="02020603050405020304" pitchFamily="18" charset="0"/>
                          <a:ea typeface="Adobe 黑体 Std R" panose="020B0400000000000000" pitchFamily="34" charset="-122"/>
                        </a:rPr>
                        <a:t>)</a:t>
                      </a:r>
                      <a:r>
                        <a:rPr lang="zh-CN" sz="1200" kern="0" spc="20" baseline="0" dirty="0">
                          <a:effectLst/>
                          <a:latin typeface="Times New Roman" panose="02020603050405020304" pitchFamily="18" charset="0"/>
                          <a:ea typeface="Adobe 黑体 Std R" panose="020B0400000000000000" pitchFamily="34" charset="-122"/>
                        </a:rPr>
                        <a:t>，即发现缺陷的测试人员或其他人员</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1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09067473"/>
              </p:ext>
            </p:extLst>
          </p:nvPr>
        </p:nvGraphicFramePr>
        <p:xfrm>
          <a:off x="5090842" y="1890394"/>
          <a:ext cx="6986364" cy="4967608"/>
        </p:xfrm>
        <a:graphic>
          <a:graphicData uri="http://schemas.openxmlformats.org/drawingml/2006/table">
            <a:tbl>
              <a:tblPr firstRow="1" firstCol="1" bandRow="1">
                <a:tableStyleId>{5C22544A-7EE6-4342-B048-85BDC9FD1C3A}</a:tableStyleId>
              </a:tblPr>
              <a:tblGrid>
                <a:gridCol w="1018196">
                  <a:extLst>
                    <a:ext uri="{9D8B030D-6E8A-4147-A177-3AD203B41FA5}">
                      <a16:colId xmlns:a16="http://schemas.microsoft.com/office/drawing/2014/main" val="20000"/>
                    </a:ext>
                  </a:extLst>
                </a:gridCol>
                <a:gridCol w="5968168">
                  <a:extLst>
                    <a:ext uri="{9D8B030D-6E8A-4147-A177-3AD203B41FA5}">
                      <a16:colId xmlns:a16="http://schemas.microsoft.com/office/drawing/2014/main" val="20001"/>
                    </a:ext>
                  </a:extLst>
                </a:gridCol>
              </a:tblGrid>
              <a:tr h="827933">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缺陷指定解决人</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b="0" kern="0" spc="20" baseline="0" dirty="0">
                          <a:solidFill>
                            <a:schemeClr val="tx1"/>
                          </a:solidFill>
                          <a:effectLst/>
                          <a:latin typeface="Times New Roman" panose="02020603050405020304" pitchFamily="18" charset="0"/>
                          <a:ea typeface="Adobe 黑体 Std R" panose="020B0400000000000000" pitchFamily="34" charset="-122"/>
                        </a:rPr>
                        <a:t>估计修复这个缺陷的开发人员，在缺陷状态下由开发组长指定相关的开发人员；自动和该开发人员的邮件地址联系起来。当缺陷被报出来时，系统会自动发出邮件</a:t>
                      </a:r>
                      <a:endParaRPr lang="zh-CN" sz="1200" b="0" kern="100" baseline="0" dirty="0">
                        <a:solidFill>
                          <a:schemeClr val="tx1"/>
                        </a:solidFill>
                        <a:effectLst/>
                        <a:latin typeface="Times New Roman" panose="02020603050405020304" pitchFamily="18" charset="0"/>
                        <a:ea typeface="Adobe 黑体 Std R" panose="020B0400000000000000" pitchFamily="34" charset="-122"/>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0"/>
                  </a:ext>
                </a:extLst>
              </a:tr>
              <a:tr h="551957">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来源</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缺陷产生的地方，如产品需求定义书、设计规格说明书、代码的具体组件或模块、数据库、在线帮助、用户手册等</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1"/>
                  </a:ext>
                </a:extLst>
              </a:tr>
              <a:tr h="551957">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产生原因</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产生缺陷的根本原因，包括过程、方法、工具、算法错误、沟通问题等，以寻求流程改进、完善编程规范和加强培训等，有助于缺陷预防</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2"/>
                  </a:ext>
                </a:extLst>
              </a:tr>
              <a:tr h="551957">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构建包跟踪</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用于每日构建软件包跟踪，是新发现的缺陷，还是回归缺陷，基准</a:t>
                      </a:r>
                      <a:r>
                        <a:rPr lang="en-US" sz="1200" kern="0" spc="20" baseline="0" dirty="0">
                          <a:effectLst/>
                          <a:latin typeface="Times New Roman" panose="02020603050405020304" pitchFamily="18" charset="0"/>
                          <a:ea typeface="Adobe 黑体 Std R" panose="020B0400000000000000" pitchFamily="34" charset="-122"/>
                        </a:rPr>
                        <a:t>(baseline)</a:t>
                      </a:r>
                      <a:r>
                        <a:rPr lang="zh-CN" sz="1200" kern="0" spc="20" baseline="0" dirty="0">
                          <a:effectLst/>
                          <a:latin typeface="Times New Roman" panose="02020603050405020304" pitchFamily="18" charset="0"/>
                          <a:ea typeface="Adobe 黑体 Std R" panose="020B0400000000000000" pitchFamily="34" charset="-122"/>
                        </a:rPr>
                        <a:t>是上一个软件包</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3"/>
                  </a:ext>
                </a:extLst>
              </a:tr>
              <a:tr h="551957">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版本跟踪</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用于产品版本质量特性的跟踪，是新发现的缺陷，还是回归缺陷，基准是上一个版本</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4"/>
                  </a:ext>
                </a:extLst>
              </a:tr>
              <a:tr h="275978">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提交时间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缺陷报告提交的时间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5"/>
                  </a:ext>
                </a:extLst>
              </a:tr>
              <a:tr h="275978">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修正时间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开发人员修正缺陷的时间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6"/>
                  </a:ext>
                </a:extLst>
              </a:tr>
              <a:tr h="275978">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验证时间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测试人员验证缺陷并关闭这个缺陷的时间</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7"/>
                  </a:ext>
                </a:extLst>
              </a:tr>
              <a:tr h="551957">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所属项目</a:t>
                      </a:r>
                      <a:r>
                        <a:rPr lang="en-US" sz="1200" kern="0" spc="20" baseline="0">
                          <a:effectLst/>
                          <a:latin typeface="Times New Roman" panose="02020603050405020304" pitchFamily="18" charset="0"/>
                          <a:ea typeface="Adobe 黑体 Std R" panose="020B0400000000000000" pitchFamily="34" charset="-122"/>
                        </a:rPr>
                        <a:t>/</a:t>
                      </a:r>
                      <a:r>
                        <a:rPr lang="zh-CN" sz="1200" kern="0" spc="20" baseline="0">
                          <a:effectLst/>
                          <a:latin typeface="Times New Roman" panose="02020603050405020304" pitchFamily="18" charset="0"/>
                          <a:ea typeface="Adobe 黑体 Std R" panose="020B0400000000000000" pitchFamily="34" charset="-122"/>
                        </a:rPr>
                        <a:t>模块</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a:effectLst/>
                          <a:latin typeface="Times New Roman" panose="02020603050405020304" pitchFamily="18" charset="0"/>
                          <a:ea typeface="Adobe 黑体 Std R" panose="020B0400000000000000" pitchFamily="34" charset="-122"/>
                        </a:rPr>
                        <a:t>缺陷所属哪个具体的项目或模块，要求精确定位至模块、组件级</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8"/>
                  </a:ext>
                </a:extLst>
              </a:tr>
              <a:tr h="275978">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产品信息</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属于哪个产品、哪个版本等</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09"/>
                  </a:ext>
                </a:extLst>
              </a:tr>
              <a:tr h="275978">
                <a:tc>
                  <a:txBody>
                    <a:bodyPr/>
                    <a:lstStyle/>
                    <a:p>
                      <a:pPr algn="ctr">
                        <a:spcAft>
                          <a:spcPts val="0"/>
                        </a:spcAft>
                      </a:pPr>
                      <a:r>
                        <a:rPr lang="zh-CN" sz="1200" kern="0" spc="20" baseline="0">
                          <a:effectLst/>
                          <a:latin typeface="Times New Roman" panose="02020603050405020304" pitchFamily="18" charset="0"/>
                          <a:ea typeface="Adobe 黑体 Std R" panose="020B0400000000000000" pitchFamily="34" charset="-122"/>
                        </a:rPr>
                        <a:t>状态</a:t>
                      </a:r>
                      <a:endParaRPr lang="zh-CN" sz="1200" kern="100" baseline="0">
                        <a:effectLst/>
                        <a:latin typeface="Times New Roman" panose="02020603050405020304" pitchFamily="18" charset="0"/>
                        <a:ea typeface="Adobe 黑体 Std R" panose="020B0400000000000000" pitchFamily="34" charset="-122"/>
                      </a:endParaRPr>
                    </a:p>
                  </a:txBody>
                  <a:tcPr marL="68580" marR="68580" marT="0" marB="0" anchor="ctr"/>
                </a:tc>
                <a:tc>
                  <a:txBody>
                    <a:bodyPr/>
                    <a:lstStyle/>
                    <a:p>
                      <a:pPr algn="just">
                        <a:spcAft>
                          <a:spcPts val="0"/>
                        </a:spcAft>
                      </a:pPr>
                      <a:r>
                        <a:rPr lang="zh-CN" sz="1200" kern="0" spc="20" baseline="0" dirty="0">
                          <a:effectLst/>
                          <a:latin typeface="Times New Roman" panose="02020603050405020304" pitchFamily="18" charset="0"/>
                          <a:ea typeface="Adobe 黑体 Std R" panose="020B0400000000000000" pitchFamily="34" charset="-122"/>
                        </a:rPr>
                        <a:t>当前缺陷所处的状态，见</a:t>
                      </a:r>
                      <a:r>
                        <a:rPr lang="en-US" altLang="zh-CN" sz="1200" kern="0" spc="20" baseline="0" dirty="0">
                          <a:effectLst/>
                          <a:latin typeface="Times New Roman" panose="02020603050405020304" pitchFamily="18" charset="0"/>
                          <a:ea typeface="Adobe 黑体 Std R" panose="020B0400000000000000" pitchFamily="34" charset="-122"/>
                        </a:rPr>
                        <a:t>2.2.3</a:t>
                      </a:r>
                      <a:endParaRPr lang="zh-CN" sz="1200" kern="100" baseline="0" dirty="0">
                        <a:effectLst/>
                        <a:latin typeface="Times New Roman" panose="02020603050405020304" pitchFamily="18" charset="0"/>
                        <a:ea typeface="Adobe 黑体 Std R" panose="020B0400000000000000" pitchFamily="34" charset="-122"/>
                      </a:endParaRPr>
                    </a:p>
                  </a:txBody>
                  <a:tcPr marL="68580" marR="68580" marT="0" marB="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15784"/>
            <a:ext cx="9601200" cy="571500"/>
          </a:xfrm>
        </p:spPr>
        <p:txBody>
          <a:bodyPr>
            <a:noAutofit/>
          </a:bodyPr>
          <a:lstStyle/>
          <a:p>
            <a:r>
              <a:rPr lang="zh-CN" altLang="en-US" b="1" dirty="0">
                <a:solidFill>
                  <a:schemeClr val="tx1"/>
                </a:solidFill>
              </a:rPr>
              <a:t>缺陷书写规范</a:t>
            </a:r>
            <a:endParaRPr lang="zh-CN" altLang="en-US" b="1" dirty="0"/>
          </a:p>
        </p:txBody>
      </p:sp>
      <p:sp>
        <p:nvSpPr>
          <p:cNvPr id="3" name="内容占位符 2"/>
          <p:cNvSpPr>
            <a:spLocks noGrp="1"/>
          </p:cNvSpPr>
          <p:nvPr>
            <p:ph idx="1"/>
          </p:nvPr>
        </p:nvSpPr>
        <p:spPr>
          <a:xfrm>
            <a:off x="1140031" y="960417"/>
            <a:ext cx="10933215" cy="5897583"/>
          </a:xfrm>
        </p:spPr>
        <p:txBody>
          <a:bodyPr>
            <a:normAutofit lnSpcReduction="10000"/>
          </a:bodyPr>
          <a:lstStyle/>
          <a:p>
            <a:pPr>
              <a:lnSpc>
                <a:spcPct val="120000"/>
              </a:lnSpc>
              <a:spcBef>
                <a:spcPct val="20000"/>
              </a:spcBef>
              <a:buFontTx/>
              <a:buChar char="•"/>
            </a:pPr>
            <a:r>
              <a:rPr lang="zh-CN" altLang="en-US" sz="2800" dirty="0">
                <a:latin typeface="Times New Roman" panose="02020603050405020304" pitchFamily="18" charset="0"/>
              </a:rPr>
              <a:t>标题：应保持简短、准确，提供缺陷的本质信息</a:t>
            </a:r>
          </a:p>
          <a:p>
            <a:pPr lvl="1">
              <a:lnSpc>
                <a:spcPct val="120000"/>
              </a:lnSpc>
              <a:spcBef>
                <a:spcPct val="20000"/>
              </a:spcBef>
              <a:buFontTx/>
              <a:buChar char="–"/>
            </a:pPr>
            <a:r>
              <a:rPr lang="zh-CN" altLang="en-US" i="0" dirty="0">
                <a:latin typeface="Times New Roman" panose="02020603050405020304" pitchFamily="18" charset="0"/>
              </a:rPr>
              <a:t>尽量按缺陷发生的原因与结果的方式书写；</a:t>
            </a:r>
          </a:p>
          <a:p>
            <a:pPr lvl="1">
              <a:lnSpc>
                <a:spcPct val="120000"/>
              </a:lnSpc>
              <a:spcBef>
                <a:spcPct val="20000"/>
              </a:spcBef>
              <a:buFontTx/>
              <a:buChar char="–"/>
            </a:pPr>
            <a:r>
              <a:rPr lang="zh-CN" altLang="en-US" i="0" dirty="0">
                <a:latin typeface="Times New Roman" panose="02020603050405020304" pitchFamily="18" charset="0"/>
              </a:rPr>
              <a:t>避免使用模糊不清的词语，例如：</a:t>
            </a:r>
            <a:r>
              <a:rPr lang="zh-CN" altLang="en-US" i="0" dirty="0"/>
              <a:t>“</a:t>
            </a:r>
            <a:r>
              <a:rPr lang="zh-CN" altLang="en-US" i="0" dirty="0">
                <a:latin typeface="Times New Roman" panose="02020603050405020304" pitchFamily="18" charset="0"/>
              </a:rPr>
              <a:t>功能中断，功能不正确，行为不起作用</a:t>
            </a:r>
            <a:r>
              <a:rPr lang="zh-CN" altLang="en-US" i="0" dirty="0"/>
              <a:t>”</a:t>
            </a:r>
            <a:r>
              <a:rPr lang="zh-CN" altLang="en-US" i="0" dirty="0">
                <a:latin typeface="Times New Roman" panose="02020603050405020304" pitchFamily="18" charset="0"/>
              </a:rPr>
              <a:t>等。应该使用具体文字说明缺陷的症状；</a:t>
            </a:r>
          </a:p>
          <a:p>
            <a:pPr lvl="1">
              <a:lnSpc>
                <a:spcPct val="120000"/>
              </a:lnSpc>
              <a:spcBef>
                <a:spcPct val="20000"/>
              </a:spcBef>
              <a:buFontTx/>
              <a:buChar char="–"/>
            </a:pPr>
            <a:r>
              <a:rPr lang="zh-CN" altLang="en-US" i="0" dirty="0">
                <a:latin typeface="Times New Roman" panose="02020603050405020304" pitchFamily="18" charset="0"/>
              </a:rPr>
              <a:t>为了便于他人理解，避免使用术语、俚语或过分具体的测试细节。</a:t>
            </a:r>
          </a:p>
          <a:p>
            <a:pPr>
              <a:lnSpc>
                <a:spcPct val="120000"/>
              </a:lnSpc>
              <a:spcBef>
                <a:spcPct val="20000"/>
              </a:spcBef>
              <a:buFontTx/>
              <a:buChar char="•"/>
            </a:pPr>
            <a:r>
              <a:rPr lang="zh-CN" altLang="en-US" sz="2800" dirty="0">
                <a:latin typeface="Times New Roman" panose="02020603050405020304" pitchFamily="18" charset="0"/>
              </a:rPr>
              <a:t>复现步骤：应包含如何使别人能够很容易的复现该缺陷的完整步骤。为了达到这个要求，复现步骤的信息必须是完整的、准确的、简明的、可复现的。</a:t>
            </a:r>
          </a:p>
          <a:p>
            <a:pPr lvl="1">
              <a:lnSpc>
                <a:spcPct val="120000"/>
              </a:lnSpc>
              <a:spcBef>
                <a:spcPct val="20000"/>
              </a:spcBef>
              <a:buNone/>
            </a:pPr>
            <a:r>
              <a:rPr lang="zh-CN" altLang="en-US" sz="2800" i="0" dirty="0">
                <a:latin typeface="Times New Roman" panose="02020603050405020304" pitchFamily="18" charset="0"/>
              </a:rPr>
              <a:t>常见问题：</a:t>
            </a:r>
          </a:p>
          <a:p>
            <a:pPr lvl="1">
              <a:lnSpc>
                <a:spcPct val="120000"/>
              </a:lnSpc>
              <a:spcBef>
                <a:spcPct val="20000"/>
              </a:spcBef>
              <a:buFontTx/>
              <a:buChar char="–"/>
            </a:pPr>
            <a:r>
              <a:rPr lang="zh-CN" altLang="en-US" i="0" dirty="0">
                <a:latin typeface="Times New Roman" panose="02020603050405020304" pitchFamily="18" charset="0"/>
              </a:rPr>
              <a:t>包含了过多的多余步骤，且句子结构混乱，可读性差，难以理解；</a:t>
            </a:r>
          </a:p>
          <a:p>
            <a:pPr lvl="1">
              <a:lnSpc>
                <a:spcPct val="120000"/>
              </a:lnSpc>
              <a:spcBef>
                <a:spcPct val="20000"/>
              </a:spcBef>
              <a:buFontTx/>
              <a:buChar char="–"/>
            </a:pPr>
            <a:r>
              <a:rPr lang="zh-CN" altLang="en-US" i="0" dirty="0">
                <a:latin typeface="Times New Roman" panose="02020603050405020304" pitchFamily="18" charset="0"/>
              </a:rPr>
              <a:t>包含的信息过少，丢失了操作的必要步骤；</a:t>
            </a:r>
          </a:p>
          <a:p>
            <a:pPr lvl="1">
              <a:lnSpc>
                <a:spcPct val="120000"/>
              </a:lnSpc>
              <a:spcBef>
                <a:spcPct val="20000"/>
              </a:spcBef>
              <a:buFontTx/>
              <a:buChar char="–"/>
            </a:pPr>
            <a:r>
              <a:rPr lang="zh-CN" altLang="en-US" i="0" dirty="0">
                <a:latin typeface="Times New Roman" panose="02020603050405020304" pitchFamily="18" charset="0"/>
              </a:rPr>
              <a:t>没有对软件缺陷发生的条件和影响区域进行隔离。</a:t>
            </a:r>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9639"/>
            <a:ext cx="9601200" cy="571500"/>
          </a:xfrm>
        </p:spPr>
        <p:txBody>
          <a:bodyPr>
            <a:noAutofit/>
          </a:bodyPr>
          <a:lstStyle/>
          <a:p>
            <a:r>
              <a:rPr lang="zh-CN" altLang="en-US" b="1" dirty="0">
                <a:solidFill>
                  <a:schemeClr val="tx1"/>
                </a:solidFill>
              </a:rPr>
              <a:t>缺陷书写规范（续）</a:t>
            </a:r>
            <a:endParaRPr lang="zh-CN" altLang="en-US" b="1" dirty="0"/>
          </a:p>
        </p:txBody>
      </p:sp>
      <p:sp>
        <p:nvSpPr>
          <p:cNvPr id="3" name="内容占位符 2"/>
          <p:cNvSpPr>
            <a:spLocks noGrp="1"/>
          </p:cNvSpPr>
          <p:nvPr>
            <p:ph idx="1"/>
          </p:nvPr>
        </p:nvSpPr>
        <p:spPr>
          <a:xfrm>
            <a:off x="795647" y="961902"/>
            <a:ext cx="11305309" cy="5896098"/>
          </a:xfrm>
        </p:spPr>
        <p:txBody>
          <a:bodyPr>
            <a:normAutofit lnSpcReduction="10000"/>
          </a:bodyPr>
          <a:lstStyle/>
          <a:p>
            <a:pPr>
              <a:lnSpc>
                <a:spcPct val="120000"/>
              </a:lnSpc>
              <a:spcBef>
                <a:spcPct val="20000"/>
              </a:spcBef>
              <a:buFontTx/>
              <a:buChar char="•"/>
            </a:pPr>
            <a:r>
              <a:rPr lang="zh-CN" altLang="en-US" sz="2600" dirty="0">
                <a:latin typeface="Times New Roman" panose="02020603050405020304" pitchFamily="18" charset="0"/>
              </a:rPr>
              <a:t>复现步骤的正确书写方式：</a:t>
            </a:r>
          </a:p>
          <a:p>
            <a:pPr lvl="1">
              <a:lnSpc>
                <a:spcPct val="120000"/>
              </a:lnSpc>
              <a:spcBef>
                <a:spcPct val="20000"/>
              </a:spcBef>
              <a:buFontTx/>
              <a:buChar char="–"/>
            </a:pPr>
            <a:r>
              <a:rPr lang="zh-CN" altLang="en-US" sz="1900" i="0" dirty="0">
                <a:latin typeface="Times New Roman" panose="02020603050405020304" pitchFamily="18" charset="0"/>
              </a:rPr>
              <a:t>提供测试的环境信息；</a:t>
            </a:r>
          </a:p>
          <a:p>
            <a:pPr lvl="1">
              <a:lnSpc>
                <a:spcPct val="120000"/>
              </a:lnSpc>
              <a:spcBef>
                <a:spcPct val="20000"/>
              </a:spcBef>
              <a:buFontTx/>
              <a:buChar char="–"/>
            </a:pPr>
            <a:r>
              <a:rPr lang="zh-CN" altLang="en-US" sz="1900" i="0" dirty="0">
                <a:latin typeface="Times New Roman" panose="02020603050405020304" pitchFamily="18" charset="0"/>
              </a:rPr>
              <a:t>简单地一步步引导复现该缺陷，一个</a:t>
            </a:r>
            <a:r>
              <a:rPr lang="zh-CN" altLang="zh-CN" sz="1900" i="0" dirty="0">
                <a:latin typeface="Times New Roman" panose="02020603050405020304" pitchFamily="18" charset="0"/>
              </a:rPr>
              <a:t>步骤包含的操作不要多</a:t>
            </a:r>
            <a:r>
              <a:rPr lang="zh-CN" altLang="en-US" sz="1900" i="0" dirty="0">
                <a:latin typeface="Times New Roman" panose="02020603050405020304" pitchFamily="18" charset="0"/>
              </a:rPr>
              <a:t>；</a:t>
            </a:r>
          </a:p>
          <a:p>
            <a:pPr lvl="1">
              <a:lnSpc>
                <a:spcPct val="120000"/>
              </a:lnSpc>
              <a:spcBef>
                <a:spcPct val="20000"/>
              </a:spcBef>
              <a:buFontTx/>
              <a:buChar char="–"/>
            </a:pPr>
            <a:r>
              <a:rPr lang="zh-CN" altLang="en-US" sz="1900" i="0" dirty="0">
                <a:latin typeface="Times New Roman" panose="02020603050405020304" pitchFamily="18" charset="0"/>
              </a:rPr>
              <a:t>每个步骤前使用数字对步骤编号；</a:t>
            </a:r>
          </a:p>
          <a:p>
            <a:pPr lvl="1">
              <a:lnSpc>
                <a:spcPct val="120000"/>
              </a:lnSpc>
              <a:spcBef>
                <a:spcPct val="20000"/>
              </a:spcBef>
              <a:buFontTx/>
              <a:buChar char="–"/>
            </a:pPr>
            <a:r>
              <a:rPr lang="zh-CN" altLang="en-US" sz="1900" i="0" dirty="0">
                <a:latin typeface="Times New Roman" panose="02020603050405020304" pitchFamily="18" charset="0"/>
              </a:rPr>
              <a:t>尽量使用短语或短句，避免复杂句型句式；</a:t>
            </a:r>
          </a:p>
          <a:p>
            <a:pPr lvl="1">
              <a:lnSpc>
                <a:spcPct val="120000"/>
              </a:lnSpc>
              <a:spcBef>
                <a:spcPct val="20000"/>
              </a:spcBef>
              <a:buFontTx/>
              <a:buChar char="–"/>
            </a:pPr>
            <a:r>
              <a:rPr lang="zh-CN" altLang="en-US" sz="1900" i="0" dirty="0">
                <a:latin typeface="Times New Roman" panose="02020603050405020304" pitchFamily="18" charset="0"/>
              </a:rPr>
              <a:t>复现的步骤要完整、准确、简短；</a:t>
            </a:r>
          </a:p>
          <a:p>
            <a:pPr lvl="1">
              <a:lnSpc>
                <a:spcPct val="120000"/>
              </a:lnSpc>
              <a:spcBef>
                <a:spcPct val="20000"/>
              </a:spcBef>
              <a:buFontTx/>
              <a:buChar char="–"/>
            </a:pPr>
            <a:r>
              <a:rPr lang="zh-CN" altLang="en-US" sz="1900" i="0" dirty="0">
                <a:latin typeface="Times New Roman" panose="02020603050405020304" pitchFamily="18" charset="0"/>
              </a:rPr>
              <a:t>将常见步骤合并为较少步骤；</a:t>
            </a:r>
          </a:p>
          <a:p>
            <a:pPr lvl="1">
              <a:lnSpc>
                <a:spcPct val="120000"/>
              </a:lnSpc>
              <a:spcBef>
                <a:spcPct val="20000"/>
              </a:spcBef>
              <a:buFontTx/>
              <a:buChar char="–"/>
            </a:pPr>
            <a:r>
              <a:rPr lang="zh-CN" altLang="en-US" sz="1900" i="0" dirty="0">
                <a:latin typeface="Times New Roman" panose="02020603050405020304" pitchFamily="18" charset="0"/>
              </a:rPr>
              <a:t>按实际需要决定是否包含步骤执行后的结果。</a:t>
            </a:r>
          </a:p>
          <a:p>
            <a:pPr>
              <a:lnSpc>
                <a:spcPct val="120000"/>
              </a:lnSpc>
              <a:spcBef>
                <a:spcPct val="20000"/>
              </a:spcBef>
              <a:buFontTx/>
              <a:buChar char="•"/>
            </a:pPr>
            <a:r>
              <a:rPr lang="zh-CN" altLang="en-US" sz="2600" dirty="0">
                <a:latin typeface="Times New Roman" panose="02020603050405020304" pitchFamily="18" charset="0"/>
              </a:rPr>
              <a:t>实际结果：是执行复现步骤后软件的现象和产生的行为。</a:t>
            </a:r>
          </a:p>
          <a:p>
            <a:pPr lvl="1">
              <a:lnSpc>
                <a:spcPct val="120000"/>
              </a:lnSpc>
              <a:spcBef>
                <a:spcPct val="20000"/>
              </a:spcBef>
              <a:buFontTx/>
              <a:buChar char="–"/>
            </a:pPr>
            <a:r>
              <a:rPr lang="zh-CN" altLang="en-US" sz="1900" i="0" dirty="0">
                <a:latin typeface="Times New Roman" panose="02020603050405020304" pitchFamily="18" charset="0"/>
              </a:rPr>
              <a:t>     实际结果的描述应向标题信息那样，要列出具体的缺陷症状，而不是简单地指出</a:t>
            </a:r>
            <a:r>
              <a:rPr lang="zh-CN" altLang="en-US" sz="1900" i="0" dirty="0"/>
              <a:t>“</a:t>
            </a:r>
            <a:r>
              <a:rPr lang="zh-CN" altLang="en-US" sz="1900" i="0" dirty="0">
                <a:latin typeface="Times New Roman" panose="02020603050405020304" pitchFamily="18" charset="0"/>
              </a:rPr>
              <a:t>不正确</a:t>
            </a:r>
            <a:r>
              <a:rPr lang="zh-CN" altLang="en-US" sz="1900" i="0" dirty="0"/>
              <a:t>”</a:t>
            </a:r>
            <a:r>
              <a:rPr lang="zh-CN" altLang="en-US" sz="1900" i="0" dirty="0">
                <a:latin typeface="Times New Roman" panose="02020603050405020304" pitchFamily="18" charset="0"/>
              </a:rPr>
              <a:t>或</a:t>
            </a:r>
            <a:r>
              <a:rPr lang="zh-CN" altLang="en-US" sz="1900" i="0" dirty="0"/>
              <a:t>“</a:t>
            </a:r>
            <a:r>
              <a:rPr lang="zh-CN" altLang="en-US" sz="1900" i="0" dirty="0">
                <a:latin typeface="Times New Roman" panose="02020603050405020304" pitchFamily="18" charset="0"/>
              </a:rPr>
              <a:t>不起作用</a:t>
            </a:r>
            <a:r>
              <a:rPr lang="zh-CN" altLang="en-US" sz="1900" i="0" dirty="0"/>
              <a:t>”</a:t>
            </a:r>
            <a:r>
              <a:rPr lang="zh-CN" altLang="en-US" sz="1900" i="0" dirty="0">
                <a:latin typeface="Times New Roman" panose="02020603050405020304" pitchFamily="18" charset="0"/>
              </a:rPr>
              <a:t>。</a:t>
            </a:r>
            <a:endParaRPr lang="en-US" altLang="zh-CN" sz="1900" i="0" dirty="0">
              <a:latin typeface="Times New Roman" panose="02020603050405020304" pitchFamily="18" charset="0"/>
            </a:endParaRPr>
          </a:p>
          <a:p>
            <a:pPr marL="384175" lvl="1">
              <a:lnSpc>
                <a:spcPct val="120000"/>
              </a:lnSpc>
              <a:spcBef>
                <a:spcPct val="20000"/>
              </a:spcBef>
              <a:buFontTx/>
              <a:buChar char="•"/>
            </a:pPr>
            <a:r>
              <a:rPr lang="zh-CN" altLang="en-US" sz="2600" i="0" dirty="0">
                <a:latin typeface="Times New Roman" panose="02020603050405020304" pitchFamily="18" charset="0"/>
              </a:rPr>
              <a:t>期望结果：描述应与实际结果的描述方式相同。通常需要列出期望的结果是什么。</a:t>
            </a:r>
          </a:p>
          <a:p>
            <a:pPr lvl="1">
              <a:lnSpc>
                <a:spcPct val="120000"/>
              </a:lnSpc>
              <a:spcBef>
                <a:spcPct val="20000"/>
              </a:spcBef>
              <a:buFontTx/>
              <a:buChar char="–"/>
            </a:pPr>
            <a:endParaRPr lang="zh-CN" altLang="en-US" sz="1600" i="0" dirty="0">
              <a:latin typeface="Times New Roman" panose="02020603050405020304" pitchFamily="18" charset="0"/>
            </a:endParaRPr>
          </a:p>
          <a:p>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55359"/>
            <a:ext cx="9601200" cy="571500"/>
          </a:xfrm>
        </p:spPr>
        <p:txBody>
          <a:bodyPr>
            <a:noAutofit/>
          </a:bodyPr>
          <a:lstStyle/>
          <a:p>
            <a:r>
              <a:rPr lang="zh-CN" altLang="en-US" b="1" dirty="0">
                <a:solidFill>
                  <a:schemeClr val="tx1"/>
                </a:solidFill>
              </a:rPr>
              <a:t>缺陷书写规范（续</a:t>
            </a:r>
            <a:r>
              <a:rPr lang="en-US" altLang="zh-CN" b="1" dirty="0">
                <a:solidFill>
                  <a:schemeClr val="tx1"/>
                </a:solidFill>
              </a:rPr>
              <a:t>II</a:t>
            </a:r>
            <a:r>
              <a:rPr lang="zh-CN" altLang="en-US" b="1" dirty="0">
                <a:solidFill>
                  <a:schemeClr val="tx1"/>
                </a:solidFill>
              </a:rPr>
              <a:t>）</a:t>
            </a:r>
            <a:endParaRPr lang="zh-CN" altLang="en-US" b="1" dirty="0"/>
          </a:p>
        </p:txBody>
      </p:sp>
      <p:sp>
        <p:nvSpPr>
          <p:cNvPr id="3" name="内容占位符 2"/>
          <p:cNvSpPr>
            <a:spLocks noGrp="1"/>
          </p:cNvSpPr>
          <p:nvPr>
            <p:ph idx="1"/>
          </p:nvPr>
        </p:nvSpPr>
        <p:spPr>
          <a:xfrm>
            <a:off x="914400" y="726860"/>
            <a:ext cx="11277600" cy="6232080"/>
          </a:xfrm>
        </p:spPr>
        <p:txBody>
          <a:bodyPr>
            <a:normAutofit fontScale="92500" lnSpcReduction="10000"/>
          </a:bodyPr>
          <a:lstStyle/>
          <a:p>
            <a:pPr>
              <a:lnSpc>
                <a:spcPct val="120000"/>
              </a:lnSpc>
              <a:spcBef>
                <a:spcPct val="20000"/>
              </a:spcBef>
              <a:buFontTx/>
              <a:buChar char="•"/>
            </a:pPr>
            <a:r>
              <a:rPr lang="zh-CN" altLang="en-US" sz="2800" dirty="0">
                <a:latin typeface="Times New Roman" panose="02020603050405020304" pitchFamily="18" charset="0"/>
              </a:rPr>
              <a:t>附件：对缺陷描述的补充说明，可以是以下一些类型：</a:t>
            </a:r>
          </a:p>
          <a:p>
            <a:pPr lvl="1">
              <a:lnSpc>
                <a:spcPct val="120000"/>
              </a:lnSpc>
              <a:spcBef>
                <a:spcPct val="20000"/>
              </a:spcBef>
              <a:buFontTx/>
              <a:buChar char="–"/>
            </a:pPr>
            <a:r>
              <a:rPr lang="zh-CN" altLang="en-US" i="0" dirty="0">
                <a:latin typeface="Times New Roman" panose="02020603050405020304" pitchFamily="18" charset="0"/>
              </a:rPr>
              <a:t>缺陷症状的截图；</a:t>
            </a:r>
          </a:p>
          <a:p>
            <a:pPr lvl="1">
              <a:lnSpc>
                <a:spcPct val="120000"/>
              </a:lnSpc>
              <a:spcBef>
                <a:spcPct val="20000"/>
              </a:spcBef>
              <a:buFontTx/>
              <a:buChar char="–"/>
            </a:pPr>
            <a:r>
              <a:rPr lang="zh-CN" altLang="en-US" i="0" dirty="0">
                <a:latin typeface="Times New Roman" panose="02020603050405020304" pitchFamily="18" charset="0"/>
              </a:rPr>
              <a:t>测试使用的数据文件；</a:t>
            </a:r>
          </a:p>
          <a:p>
            <a:pPr lvl="1">
              <a:lnSpc>
                <a:spcPct val="120000"/>
              </a:lnSpc>
              <a:spcBef>
                <a:spcPct val="20000"/>
              </a:spcBef>
              <a:buFontTx/>
              <a:buChar char="–"/>
            </a:pPr>
            <a:r>
              <a:rPr lang="zh-CN" altLang="en-US" i="0" dirty="0">
                <a:latin typeface="Times New Roman" panose="02020603050405020304" pitchFamily="18" charset="0"/>
              </a:rPr>
              <a:t>缺陷交流的记录，例如相关邮件等；</a:t>
            </a:r>
          </a:p>
          <a:p>
            <a:pPr lvl="1">
              <a:lnSpc>
                <a:spcPct val="120000"/>
              </a:lnSpc>
              <a:spcBef>
                <a:spcPct val="20000"/>
              </a:spcBef>
              <a:buFontTx/>
              <a:buChar char="–"/>
            </a:pPr>
            <a:r>
              <a:rPr lang="zh-CN" altLang="en-US" i="0" dirty="0">
                <a:latin typeface="Times New Roman" panose="02020603050405020304" pitchFamily="18" charset="0"/>
              </a:rPr>
              <a:t>解决缺陷的补丁程序</a:t>
            </a:r>
          </a:p>
          <a:p>
            <a:pPr>
              <a:lnSpc>
                <a:spcPct val="120000"/>
              </a:lnSpc>
              <a:spcBef>
                <a:spcPct val="20000"/>
              </a:spcBef>
              <a:buFontTx/>
              <a:buChar char="•"/>
            </a:pPr>
            <a:r>
              <a:rPr lang="zh-CN" altLang="en-US" sz="2800" dirty="0">
                <a:latin typeface="Times New Roman" panose="02020603050405020304" pitchFamily="18" charset="0"/>
              </a:rPr>
              <a:t>其它：</a:t>
            </a:r>
          </a:p>
          <a:p>
            <a:pPr lvl="1">
              <a:lnSpc>
                <a:spcPct val="120000"/>
              </a:lnSpc>
              <a:spcBef>
                <a:spcPct val="20000"/>
              </a:spcBef>
              <a:buFontTx/>
              <a:buChar char="–"/>
            </a:pPr>
            <a:r>
              <a:rPr lang="zh-CN" altLang="en-US" i="0" dirty="0">
                <a:latin typeface="Times New Roman" panose="02020603050405020304" pitchFamily="18" charset="0"/>
              </a:rPr>
              <a:t>选择合适的缺陷严重性属性；</a:t>
            </a:r>
          </a:p>
          <a:p>
            <a:pPr lvl="1">
              <a:lnSpc>
                <a:spcPct val="120000"/>
              </a:lnSpc>
              <a:spcBef>
                <a:spcPct val="20000"/>
              </a:spcBef>
              <a:buFontTx/>
              <a:buChar char="–"/>
            </a:pPr>
            <a:r>
              <a:rPr lang="zh-CN" altLang="en-US" i="0" dirty="0">
                <a:latin typeface="Times New Roman" panose="02020603050405020304" pitchFamily="18" charset="0"/>
              </a:rPr>
              <a:t>按相应的规定，填写相应的字段信息</a:t>
            </a:r>
          </a:p>
          <a:p>
            <a:pPr>
              <a:lnSpc>
                <a:spcPct val="120000"/>
              </a:lnSpc>
              <a:spcBef>
                <a:spcPct val="20000"/>
              </a:spcBef>
              <a:buFontTx/>
              <a:buChar char="•"/>
            </a:pPr>
            <a:r>
              <a:rPr lang="zh-CN" altLang="en-US" sz="2800" dirty="0">
                <a:latin typeface="Times New Roman" panose="02020603050405020304" pitchFamily="18" charset="0"/>
              </a:rPr>
              <a:t>避免常见的错误：</a:t>
            </a:r>
          </a:p>
          <a:p>
            <a:pPr lvl="1">
              <a:lnSpc>
                <a:spcPct val="120000"/>
              </a:lnSpc>
              <a:spcBef>
                <a:spcPct val="20000"/>
              </a:spcBef>
              <a:buFontTx/>
              <a:buChar char="–"/>
            </a:pPr>
            <a:r>
              <a:rPr lang="zh-CN" altLang="en-US" i="0" dirty="0">
                <a:latin typeface="Times New Roman" panose="02020603050405020304" pitchFamily="18" charset="0"/>
              </a:rPr>
              <a:t>避免使用我、你等人称代词，可以直接使用动词或必要时使用</a:t>
            </a:r>
            <a:r>
              <a:rPr lang="zh-CN" altLang="en-US" i="0" dirty="0"/>
              <a:t>“</a:t>
            </a:r>
            <a:r>
              <a:rPr lang="zh-CN" altLang="en-US" i="0" dirty="0">
                <a:latin typeface="Times New Roman" panose="02020603050405020304" pitchFamily="18" charset="0"/>
              </a:rPr>
              <a:t>用户</a:t>
            </a:r>
            <a:r>
              <a:rPr lang="zh-CN" altLang="en-US" i="0" dirty="0"/>
              <a:t>”</a:t>
            </a:r>
            <a:r>
              <a:rPr lang="zh-CN" altLang="en-US" i="0" dirty="0">
                <a:latin typeface="Times New Roman" panose="02020603050405020304" pitchFamily="18" charset="0"/>
              </a:rPr>
              <a:t>代替</a:t>
            </a:r>
          </a:p>
          <a:p>
            <a:pPr lvl="1">
              <a:lnSpc>
                <a:spcPct val="120000"/>
              </a:lnSpc>
              <a:spcBef>
                <a:spcPct val="20000"/>
              </a:spcBef>
              <a:buFontTx/>
              <a:buChar char="–"/>
            </a:pPr>
            <a:r>
              <a:rPr lang="zh-CN" altLang="en-US" i="0" dirty="0">
                <a:latin typeface="Times New Roman" panose="02020603050405020304" pitchFamily="18" charset="0"/>
              </a:rPr>
              <a:t>避免使用情绪化的语言和强调符号；</a:t>
            </a:r>
          </a:p>
          <a:p>
            <a:pPr lvl="1">
              <a:lnSpc>
                <a:spcPct val="120000"/>
              </a:lnSpc>
              <a:spcBef>
                <a:spcPct val="20000"/>
              </a:spcBef>
              <a:buFontTx/>
              <a:buChar char="–"/>
            </a:pPr>
            <a:r>
              <a:rPr lang="zh-CN" altLang="en-US" i="0" dirty="0">
                <a:latin typeface="Times New Roman" panose="02020603050405020304" pitchFamily="18" charset="0"/>
              </a:rPr>
              <a:t>避免使用诸如</a:t>
            </a:r>
            <a:r>
              <a:rPr lang="zh-CN" altLang="en-US" i="0" dirty="0"/>
              <a:t>“</a:t>
            </a:r>
            <a:r>
              <a:rPr lang="zh-CN" altLang="en-US" i="0" dirty="0">
                <a:latin typeface="Times New Roman" panose="02020603050405020304" pitchFamily="18" charset="0"/>
              </a:rPr>
              <a:t>似乎</a:t>
            </a:r>
            <a:r>
              <a:rPr lang="zh-CN" altLang="en-US" i="0" dirty="0"/>
              <a:t>”</a:t>
            </a:r>
            <a:r>
              <a:rPr lang="zh-CN" altLang="en-US" i="0" dirty="0">
                <a:latin typeface="Times New Roman" panose="02020603050405020304" pitchFamily="18" charset="0"/>
              </a:rPr>
              <a:t>、</a:t>
            </a:r>
            <a:r>
              <a:rPr lang="zh-CN" altLang="en-US" i="0" dirty="0"/>
              <a:t>“</a:t>
            </a:r>
            <a:r>
              <a:rPr lang="zh-CN" altLang="en-US" i="0" dirty="0">
                <a:latin typeface="Times New Roman" panose="02020603050405020304" pitchFamily="18" charset="0"/>
              </a:rPr>
              <a:t>看上去可能</a:t>
            </a:r>
            <a:r>
              <a:rPr lang="zh-CN" altLang="en-US" i="0" dirty="0"/>
              <a:t>”</a:t>
            </a:r>
            <a:r>
              <a:rPr lang="zh-CN" altLang="en-US" i="0" dirty="0">
                <a:latin typeface="Times New Roman" panose="02020603050405020304" pitchFamily="18" charset="0"/>
              </a:rPr>
              <a:t>等含义模糊的词汇，而需要报告确定的缺陷结果；</a:t>
            </a:r>
          </a:p>
          <a:p>
            <a:pPr lvl="1">
              <a:lnSpc>
                <a:spcPct val="120000"/>
              </a:lnSpc>
              <a:spcBef>
                <a:spcPct val="20000"/>
              </a:spcBef>
              <a:buFontTx/>
              <a:buChar char="–"/>
            </a:pPr>
            <a:r>
              <a:rPr lang="zh-CN" altLang="en-US" i="0" dirty="0">
                <a:latin typeface="Times New Roman" panose="02020603050405020304" pitchFamily="18" charset="0"/>
              </a:rPr>
              <a:t>避免使用自认为比较幽默的语句，只需客观地描述缺陷的信息；</a:t>
            </a:r>
          </a:p>
          <a:p>
            <a:pPr lvl="1">
              <a:lnSpc>
                <a:spcPct val="120000"/>
              </a:lnSpc>
              <a:spcBef>
                <a:spcPct val="20000"/>
              </a:spcBef>
              <a:buFontTx/>
              <a:buChar char="–"/>
            </a:pPr>
            <a:r>
              <a:rPr lang="zh-CN" altLang="en-US" i="0" dirty="0">
                <a:latin typeface="Times New Roman" panose="02020603050405020304" pitchFamily="18" charset="0"/>
              </a:rPr>
              <a:t>避免提交不确定的测试问题，自己至少需要重现一次再提交。</a:t>
            </a:r>
          </a:p>
          <a:p>
            <a:pPr marL="0" indent="0">
              <a:buNone/>
            </a:pP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34340"/>
            <a:ext cx="9601200" cy="571500"/>
          </a:xfrm>
        </p:spPr>
        <p:txBody>
          <a:bodyPr>
            <a:noAutofit/>
          </a:bodyPr>
          <a:lstStyle/>
          <a:p>
            <a:r>
              <a:rPr lang="zh-CN" altLang="en-US" dirty="0"/>
              <a:t>软件缺陷管理</a:t>
            </a:r>
          </a:p>
        </p:txBody>
      </p:sp>
      <p:sp>
        <p:nvSpPr>
          <p:cNvPr id="3" name="内容占位符 2"/>
          <p:cNvSpPr>
            <a:spLocks noGrp="1"/>
          </p:cNvSpPr>
          <p:nvPr>
            <p:ph idx="1"/>
          </p:nvPr>
        </p:nvSpPr>
        <p:spPr/>
        <p:txBody>
          <a:bodyPr/>
          <a:lstStyle/>
          <a:p>
            <a:r>
              <a:rPr lang="zh-CN" altLang="en-US" sz="2800" dirty="0"/>
              <a:t>软件缺陷管理流程</a:t>
            </a:r>
            <a:endParaRPr lang="en-US" altLang="zh-CN" sz="28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706707045"/>
              </p:ext>
            </p:extLst>
          </p:nvPr>
        </p:nvGraphicFramePr>
        <p:xfrm>
          <a:off x="5130141" y="1338349"/>
          <a:ext cx="6923234" cy="5247933"/>
        </p:xfrm>
        <a:graphic>
          <a:graphicData uri="http://schemas.openxmlformats.org/presentationml/2006/ole">
            <mc:AlternateContent xmlns:mc="http://schemas.openxmlformats.org/markup-compatibility/2006">
              <mc:Choice xmlns:v="urn:schemas-microsoft-com:vml" Requires="v">
                <p:oleObj name="Visio" r:id="rId3" imgW="8153400" imgH="6159500" progId="Visio.Drawing.15">
                  <p:embed/>
                </p:oleObj>
              </mc:Choice>
              <mc:Fallback>
                <p:oleObj name="Visio" r:id="rId3" imgW="8153400" imgH="6159500" progId="Visio.Drawing.15">
                  <p:embed/>
                  <p:pic>
                    <p:nvPicPr>
                      <p:cNvPr id="0" name="对象 3"/>
                      <p:cNvPicPr>
                        <a:picLocks noChangeAspect="1" noChangeArrowheads="1"/>
                      </p:cNvPicPr>
                      <p:nvPr/>
                    </p:nvPicPr>
                    <p:blipFill>
                      <a:blip r:embed="rId4"/>
                      <a:srcRect/>
                      <a:stretch>
                        <a:fillRect/>
                      </a:stretch>
                    </p:blipFill>
                    <p:spPr bwMode="auto">
                      <a:xfrm>
                        <a:off x="5130141" y="1338349"/>
                        <a:ext cx="6923234" cy="5247933"/>
                      </a:xfrm>
                      <a:prstGeom prst="rect">
                        <a:avLst/>
                      </a:prstGeom>
                      <a:noFill/>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dhNjllMmE0NjZhZjM1YzEwMWNmOWM1ZGM5ZjFjNjYifQ=="/>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148</TotalTime>
  <Words>11842</Words>
  <Application>Microsoft Office PowerPoint</Application>
  <PresentationFormat>宽屏</PresentationFormat>
  <Paragraphs>834</Paragraphs>
  <Slides>107</Slides>
  <Notes>7</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107</vt:i4>
      </vt:variant>
    </vt:vector>
  </HeadingPairs>
  <TitlesOfParts>
    <vt:vector size="126" baseType="lpstr">
      <vt:lpstr>等线</vt:lpstr>
      <vt:lpstr>黑体</vt:lpstr>
      <vt:lpstr>宋体</vt:lpstr>
      <vt:lpstr>微软雅黑</vt:lpstr>
      <vt:lpstr>幼圆</vt:lpstr>
      <vt:lpstr>Arial</vt:lpstr>
      <vt:lpstr>Arial Black</vt:lpstr>
      <vt:lpstr>Calibri</vt:lpstr>
      <vt:lpstr>Calibri Light</vt:lpstr>
      <vt:lpstr>Franklin Gothic Book</vt:lpstr>
      <vt:lpstr>Times New Roman</vt:lpstr>
      <vt:lpstr>Verdana</vt:lpstr>
      <vt:lpstr>Wingdings</vt:lpstr>
      <vt:lpstr>Wingdings 2</vt:lpstr>
      <vt:lpstr>HDOfficeLightV0</vt:lpstr>
      <vt:lpstr>1_HDOfficeLightV0</vt:lpstr>
      <vt:lpstr>2_HDOfficeLightV0</vt:lpstr>
      <vt:lpstr>裁剪</vt:lpstr>
      <vt:lpstr>Visio</vt:lpstr>
      <vt:lpstr>软件质量和测试概述</vt:lpstr>
      <vt:lpstr>软件质量</vt:lpstr>
      <vt:lpstr>质量概念</vt:lpstr>
      <vt:lpstr>PowerPoint 演示文稿</vt:lpstr>
      <vt:lpstr>软件及软件质量概念</vt:lpstr>
      <vt:lpstr>基本概念</vt:lpstr>
      <vt:lpstr>软件产品质量模型</vt:lpstr>
      <vt:lpstr>PowerPoint 演示文稿</vt:lpstr>
      <vt:lpstr>PowerPoint 演示文稿</vt:lpstr>
      <vt:lpstr>PowerPoint 演示文稿</vt:lpstr>
      <vt:lpstr>PowerPoint 演示文稿</vt:lpstr>
      <vt:lpstr>软件产品质量模型(小结）</vt:lpstr>
      <vt:lpstr>软件质量评价体系 </vt:lpstr>
      <vt:lpstr>三层次的评价度量模型</vt:lpstr>
      <vt:lpstr>软件测试</vt:lpstr>
      <vt:lpstr>软件测试的定义</vt:lpstr>
      <vt:lpstr>PowerPoint 演示文稿</vt:lpstr>
      <vt:lpstr>软件测试的对象</vt:lpstr>
      <vt:lpstr>软件测试的正面性</vt:lpstr>
      <vt:lpstr>软件测试的反面性</vt:lpstr>
      <vt:lpstr>软件测试的两面性</vt:lpstr>
      <vt:lpstr>软件测试的目的</vt:lpstr>
      <vt:lpstr>软件测试的目标</vt:lpstr>
      <vt:lpstr>软件测试的原则</vt:lpstr>
      <vt:lpstr>PowerPoint 演示文稿</vt:lpstr>
      <vt:lpstr>PowerPoint 演示文稿</vt:lpstr>
      <vt:lpstr>PowerPoint 演示文稿</vt:lpstr>
      <vt:lpstr>软件生命周期中的测试</vt:lpstr>
      <vt:lpstr>软件测试和软件开发的关系</vt:lpstr>
      <vt:lpstr>软件测试和软件开发的关系</vt:lpstr>
      <vt:lpstr>软件测试过程</vt:lpstr>
      <vt:lpstr>软件测试的过程模型</vt:lpstr>
      <vt:lpstr>V模型 </vt:lpstr>
      <vt:lpstr>软件测试的过程模型</vt:lpstr>
      <vt:lpstr>W模型 </vt:lpstr>
      <vt:lpstr>V模型和W模型的问题</vt:lpstr>
      <vt:lpstr>软件测试的过程模型</vt:lpstr>
      <vt:lpstr>H模型</vt:lpstr>
      <vt:lpstr>软件测试的过程模型</vt:lpstr>
      <vt:lpstr>X模型</vt:lpstr>
      <vt:lpstr>软件测试的过程模型</vt:lpstr>
      <vt:lpstr>前置测试模型</vt:lpstr>
      <vt:lpstr>测试模型小结</vt:lpstr>
      <vt:lpstr>测试的实施组织</vt:lpstr>
      <vt:lpstr>测试准入标准</vt:lpstr>
      <vt:lpstr>测试准出标准</vt:lpstr>
      <vt:lpstr>PowerPoint 演示文稿</vt:lpstr>
      <vt:lpstr>测试驱动开发TDD的思想</vt:lpstr>
      <vt:lpstr>测试驱动开发TDD的实践</vt:lpstr>
      <vt:lpstr>软件测试流程</vt:lpstr>
      <vt:lpstr>软件测试流程</vt:lpstr>
      <vt:lpstr>软件测试流程</vt:lpstr>
      <vt:lpstr>PowerPoint 演示文稿</vt:lpstr>
      <vt:lpstr>软件测试流程</vt:lpstr>
      <vt:lpstr>软件测试流程</vt:lpstr>
      <vt:lpstr>软件测试流程</vt:lpstr>
      <vt:lpstr>软件测试流程</vt:lpstr>
      <vt:lpstr>软件测试的分类</vt:lpstr>
      <vt:lpstr>黑盒子和白盒子</vt:lpstr>
      <vt:lpstr>静态测试和动态测试</vt:lpstr>
      <vt:lpstr>PowerPoint 演示文稿</vt:lpstr>
      <vt:lpstr>静态的和动态的</vt:lpstr>
      <vt:lpstr>自动测试和手工测试</vt:lpstr>
      <vt:lpstr>软件测试的分类</vt:lpstr>
      <vt:lpstr>软件测试的分类</vt:lpstr>
      <vt:lpstr>软件测试的意义</vt:lpstr>
      <vt:lpstr>PowerPoint 演示文稿</vt:lpstr>
      <vt:lpstr>软件错误、缺陷和失效</vt:lpstr>
      <vt:lpstr>软件错误、缺陷和失效(II)</vt:lpstr>
      <vt:lpstr>软件错误、缺陷和失效(III)</vt:lpstr>
      <vt:lpstr>软件缺陷</vt:lpstr>
      <vt:lpstr>缺陷是质量的对立面</vt:lpstr>
      <vt:lpstr>与缺陷相近的词</vt:lpstr>
      <vt:lpstr>什么是软件缺陷</vt:lpstr>
      <vt:lpstr>PowerPoint 演示文稿</vt:lpstr>
      <vt:lpstr>软件缺陷的特征</vt:lpstr>
      <vt:lpstr>软件缺陷产生的原因</vt:lpstr>
      <vt:lpstr>软件缺陷产生的原因</vt:lpstr>
      <vt:lpstr>软件缺陷来源</vt:lpstr>
      <vt:lpstr>软件缺陷在不同阶段的发布</vt:lpstr>
      <vt:lpstr>软件缺陷修复成本</vt:lpstr>
      <vt:lpstr>软件缺陷的修复代价</vt:lpstr>
      <vt:lpstr>软件缺陷的修复代价</vt:lpstr>
      <vt:lpstr>不同阶段的缺陷</vt:lpstr>
      <vt:lpstr>不同阶段的缺陷（续）</vt:lpstr>
      <vt:lpstr>软件缺陷表现的形式 </vt:lpstr>
      <vt:lpstr>缺陷严重性划分原则</vt:lpstr>
      <vt:lpstr>缺陷优先级划分原则</vt:lpstr>
      <vt:lpstr>软件缺陷的种类</vt:lpstr>
      <vt:lpstr>软件缺陷管理</vt:lpstr>
      <vt:lpstr>软件缺陷管理</vt:lpstr>
      <vt:lpstr>软件缺陷状态</vt:lpstr>
      <vt:lpstr>缺陷报告 </vt:lpstr>
      <vt:lpstr>PowerPoint 演示文稿</vt:lpstr>
      <vt:lpstr>缺陷报告</vt:lpstr>
      <vt:lpstr>缺陷书写规范</vt:lpstr>
      <vt:lpstr>缺陷书写规范（续）</vt:lpstr>
      <vt:lpstr>缺陷书写规范（续II）</vt:lpstr>
      <vt:lpstr>软件缺陷管理</vt:lpstr>
      <vt:lpstr>缺陷管理工具</vt:lpstr>
      <vt:lpstr>PowerPoint 演示文稿</vt:lpstr>
      <vt:lpstr>测试与调试</vt:lpstr>
      <vt:lpstr>PowerPoint 演示文稿</vt:lpstr>
      <vt:lpstr>测试与调试比较</vt:lpstr>
      <vt:lpstr>测试的特点</vt:lpstr>
      <vt:lpstr>调试的特点</vt:lpstr>
      <vt:lpstr>调试的生命周期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84</cp:revision>
  <dcterms:created xsi:type="dcterms:W3CDTF">2021-01-16T01:58:00Z</dcterms:created>
  <dcterms:modified xsi:type="dcterms:W3CDTF">2024-06-01T15:23:46Z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8C6341FC17FE408FAD3D2AF38A3B2144_12</vt:lpwstr>
  </property>
  <property fmtid="{D5CDD505-2E9C-101B-9397-08002B2CF9AE}" pid="3" name="KSOProductBuildVer">
    <vt:lpwstr>2052-12.1.0.15358</vt:lpwstr>
  </property>
</Properties>
</file>