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 id="2147483822" r:id="rId2"/>
    <p:sldMasterId id="2147483834" r:id="rId3"/>
    <p:sldMasterId id="2147483846" r:id="rId4"/>
  </p:sldMasterIdLst>
  <p:notesMasterIdLst>
    <p:notesMasterId r:id="rId49"/>
  </p:notesMasterIdLst>
  <p:sldIdLst>
    <p:sldId id="256" r:id="rId5"/>
    <p:sldId id="257" r:id="rId6"/>
    <p:sldId id="259" r:id="rId7"/>
    <p:sldId id="258"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96" r:id="rId21"/>
    <p:sldId id="297" r:id="rId22"/>
    <p:sldId id="298" r:id="rId23"/>
    <p:sldId id="299"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0" d="100"/>
          <a:sy n="110" d="100"/>
        </p:scale>
        <p:origin x="76"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78D5E-FFDD-4D34-AB42-6AA63AB45FEB}" type="datetimeFigureOut">
              <a:rPr lang="zh-CN" altLang="en-US" smtClean="0"/>
              <a:t>2024/6/1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7AFE6-D0B8-426E-8B8C-F86736C159C8}" type="slidenum">
              <a:rPr lang="zh-CN" altLang="en-US" smtClean="0"/>
              <a:t>‹#›</a:t>
            </a:fld>
            <a:endParaRPr lang="zh-CN" altLang="en-US"/>
          </a:p>
        </p:txBody>
      </p:sp>
    </p:spTree>
    <p:extLst>
      <p:ext uri="{BB962C8B-B14F-4D97-AF65-F5344CB8AC3E}">
        <p14:creationId xmlns:p14="http://schemas.microsoft.com/office/powerpoint/2010/main" val="129290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52152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31312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97912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4271234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18150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527162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776636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113002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678487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7753019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421537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691771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102283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48237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117256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255678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216682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7447334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31820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5018424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3419325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0671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9262235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2649166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0233065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7362535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225284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26E5757-8BAA-4111-8929-33BF5C2C55A2}"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图片 9">
            <a:extLst>
              <a:ext uri="{FF2B5EF4-FFF2-40B4-BE49-F238E27FC236}">
                <a16:creationId xmlns:a16="http://schemas.microsoft.com/office/drawing/2014/main" id="{F26F0434-0F16-4F3F-BB10-1ADF70F9C2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3628583691"/>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371600" y="1338349"/>
            <a:ext cx="9601200" cy="50042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8" name="图片 7">
            <a:extLst>
              <a:ext uri="{FF2B5EF4-FFF2-40B4-BE49-F238E27FC236}">
                <a16:creationId xmlns:a16="http://schemas.microsoft.com/office/drawing/2014/main" id="{4FED4370-522D-498C-B042-A9F50C4345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40345901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8" y="6453386"/>
            <a:ext cx="1622409" cy="404614"/>
          </a:xfrm>
          <a:prstGeom prst="rect">
            <a:avLst/>
          </a:prstGeom>
        </p:spPr>
        <p:txBody>
          <a:bodyPr/>
          <a:lstStyle>
            <a:lvl1pPr>
              <a:defRPr>
                <a:solidFill>
                  <a:schemeClr val="tx2"/>
                </a:solidFill>
              </a:defRPr>
            </a:lvl1p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62243932"/>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lvl1pPr>
              <a:defRPr>
                <a:solidFill>
                  <a:schemeClr val="tx2"/>
                </a:solidFill>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1371600" y="1338348"/>
            <a:ext cx="4447786" cy="5029199"/>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525403" y="1338348"/>
            <a:ext cx="4447786" cy="50292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9" name="图片 8">
            <a:extLst>
              <a:ext uri="{FF2B5EF4-FFF2-40B4-BE49-F238E27FC236}">
                <a16:creationId xmlns:a16="http://schemas.microsoft.com/office/drawing/2014/main" id="{73618EB5-439B-45E1-8854-F5254E6C74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14910402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1343336"/>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371600" y="2307679"/>
            <a:ext cx="4443984" cy="40349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525014" y="1343336"/>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525014" y="2307679"/>
            <a:ext cx="4443984" cy="40349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11" name="图片 10">
            <a:extLst>
              <a:ext uri="{FF2B5EF4-FFF2-40B4-BE49-F238E27FC236}">
                <a16:creationId xmlns:a16="http://schemas.microsoft.com/office/drawing/2014/main" id="{4717D578-4725-40BA-9122-C29DC8F812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451252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715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7" name="图片 6">
            <a:extLst>
              <a:ext uri="{FF2B5EF4-FFF2-40B4-BE49-F238E27FC236}">
                <a16:creationId xmlns:a16="http://schemas.microsoft.com/office/drawing/2014/main" id="{87D464C3-2724-4BEC-BE3E-D5EB034AB8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290500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6646433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390650" y="6453386"/>
            <a:ext cx="1204572" cy="404614"/>
          </a:xfrm>
          <a:prstGeom prst="rect">
            <a:avLst/>
          </a:prstGeom>
        </p:spPr>
        <p:txBody>
          <a:bodyPr/>
          <a:lstStyle/>
          <a:p>
            <a:fld id="{401D0B1E-FF0C-4E79-85F2-F29BE74A4B36}" type="datetimeFigureOut">
              <a:rPr lang="zh-CN" altLang="en-US" smtClean="0"/>
              <a:t>2024/6/1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pic>
        <p:nvPicPr>
          <p:cNvPr id="6" name="图片 5">
            <a:extLst>
              <a:ext uri="{FF2B5EF4-FFF2-40B4-BE49-F238E27FC236}">
                <a16:creationId xmlns:a16="http://schemas.microsoft.com/office/drawing/2014/main" id="{B0768A8C-4AF9-4957-8125-9CAB08FCCE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84670" y="83130"/>
            <a:ext cx="1810945" cy="571500"/>
          </a:xfrm>
          <a:prstGeom prst="rect">
            <a:avLst/>
          </a:prstGeom>
        </p:spPr>
      </p:pic>
    </p:spTree>
    <p:extLst>
      <p:ext uri="{BB962C8B-B14F-4D97-AF65-F5344CB8AC3E}">
        <p14:creationId xmlns:p14="http://schemas.microsoft.com/office/powerpoint/2010/main" val="13970388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a:prstGeom prst="rect">
            <a:avLst/>
          </a:prstGeom>
        </p:spPr>
        <p:txBody>
          <a:bodyPr/>
          <a:lstStyle>
            <a:lvl1pPr>
              <a:defRPr>
                <a:solidFill>
                  <a:schemeClr val="tx2"/>
                </a:solidFill>
              </a:defRPr>
            </a:lvl1p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35162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a:prstGeom prst="rect">
            <a:avLst/>
          </a:prstGeom>
        </p:spPr>
        <p:txBody>
          <a:bodyPr/>
          <a:lstStyle>
            <a:lvl1pPr>
              <a:defRPr>
                <a:solidFill>
                  <a:schemeClr val="tx2"/>
                </a:solidFill>
              </a:defRPr>
            </a:lvl1p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6E5757-8BAA-4111-8929-33BF5C2C55A2}"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122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340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E5757-8BAA-4111-8929-33BF5C2C55A2}"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54868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324368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94470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01D0B1E-FF0C-4E79-85F2-F29BE74A4B36}" type="datetimeFigureOut">
              <a:rPr lang="zh-CN" altLang="en-US" smtClean="0"/>
              <a:t>2024/6/1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74432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theme" Target="../theme/theme4.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1823190568"/>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2882581979"/>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01D0B1E-FF0C-4E79-85F2-F29BE74A4B36}" type="datetimeFigureOut">
              <a:rPr lang="zh-CN" altLang="en-US" smtClean="0"/>
              <a:t>2024/6/1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6E5757-8BAA-4111-8929-33BF5C2C55A2}" type="slidenum">
              <a:rPr lang="zh-CN" altLang="en-US" smtClean="0"/>
              <a:t>‹#›</a:t>
            </a:fld>
            <a:endParaRPr lang="zh-CN" altLang="en-US"/>
          </a:p>
        </p:txBody>
      </p:sp>
    </p:spTree>
    <p:extLst>
      <p:ext uri="{BB962C8B-B14F-4D97-AF65-F5344CB8AC3E}">
        <p14:creationId xmlns:p14="http://schemas.microsoft.com/office/powerpoint/2010/main" val="317504905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627611"/>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1404851"/>
            <a:ext cx="9601200" cy="496269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zh-CN" altLang="en-US" dirty="0"/>
              <a:t>软件测试</a:t>
            </a:r>
            <a:r>
              <a:rPr lang="en-US" altLang="zh-CN" dirty="0"/>
              <a:t> 184019-001</a:t>
            </a:r>
            <a:endParaRPr lang="zh-CN" alt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26E5757-8BAA-4111-8929-33BF5C2C55A2}"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1690111"/>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bootan@cqu.edu.cn" TargetMode="Externa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9DA085-84B8-4EBE-95EE-05B8A12F8C6D}"/>
              </a:ext>
            </a:extLst>
          </p:cNvPr>
          <p:cNvSpPr>
            <a:spLocks noGrp="1"/>
          </p:cNvSpPr>
          <p:nvPr>
            <p:ph type="ctrTitle"/>
          </p:nvPr>
        </p:nvSpPr>
        <p:spPr>
          <a:xfrm>
            <a:off x="1915128" y="1788454"/>
            <a:ext cx="8361229" cy="2098226"/>
          </a:xfrm>
        </p:spPr>
        <p:txBody>
          <a:bodyPr/>
          <a:lstStyle/>
          <a:p>
            <a:r>
              <a:rPr lang="zh-CN" altLang="en-US" dirty="0"/>
              <a:t>软件质量标准</a:t>
            </a:r>
          </a:p>
        </p:txBody>
      </p:sp>
      <p:sp>
        <p:nvSpPr>
          <p:cNvPr id="3" name="副标题 2">
            <a:extLst>
              <a:ext uri="{FF2B5EF4-FFF2-40B4-BE49-F238E27FC236}">
                <a16:creationId xmlns:a16="http://schemas.microsoft.com/office/drawing/2014/main" id="{943ADCD9-8C45-4EE8-8161-8588B7E8E669}"/>
              </a:ext>
            </a:extLst>
          </p:cNvPr>
          <p:cNvSpPr>
            <a:spLocks noGrp="1"/>
          </p:cNvSpPr>
          <p:nvPr>
            <p:ph type="subTitle" idx="1"/>
          </p:nvPr>
        </p:nvSpPr>
        <p:spPr>
          <a:xfrm>
            <a:off x="2679906" y="3956279"/>
            <a:ext cx="6831673" cy="1086237"/>
          </a:xfrm>
        </p:spPr>
        <p:txBody>
          <a:bodyPr>
            <a:normAutofit fontScale="92500" lnSpcReduction="10000"/>
          </a:bodyPr>
          <a:lstStyle/>
          <a:p>
            <a:r>
              <a:rPr lang="zh-CN" altLang="en-US" dirty="0"/>
              <a:t>张程</a:t>
            </a:r>
            <a:endParaRPr lang="en-US" altLang="zh-CN" dirty="0"/>
          </a:p>
          <a:p>
            <a:r>
              <a:rPr lang="en-US" altLang="zh-CN" dirty="0"/>
              <a:t>Email</a:t>
            </a:r>
            <a:r>
              <a:rPr lang="zh-CN" altLang="en-US" dirty="0"/>
              <a:t>：</a:t>
            </a:r>
            <a:r>
              <a:rPr lang="en-US" altLang="zh-CN" dirty="0">
                <a:hlinkClick r:id="rId2"/>
              </a:rPr>
              <a:t>bootan@cqu.edu.cn</a:t>
            </a:r>
            <a:endParaRPr lang="en-US" altLang="zh-CN" dirty="0"/>
          </a:p>
          <a:p>
            <a:r>
              <a:rPr lang="en-US" altLang="zh-CN" dirty="0"/>
              <a:t>                           QQ:80463125                                             </a:t>
            </a:r>
          </a:p>
          <a:p>
            <a:endParaRPr lang="zh-CN" altLang="en-US" dirty="0"/>
          </a:p>
        </p:txBody>
      </p:sp>
    </p:spTree>
    <p:extLst>
      <p:ext uri="{BB962C8B-B14F-4D97-AF65-F5344CB8AC3E}">
        <p14:creationId xmlns:p14="http://schemas.microsoft.com/office/powerpoint/2010/main" val="3299757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90030D-8236-4F21-8D0C-873812149D3D}"/>
              </a:ext>
            </a:extLst>
          </p:cNvPr>
          <p:cNvSpPr>
            <a:spLocks noGrp="1"/>
          </p:cNvSpPr>
          <p:nvPr>
            <p:ph type="title"/>
          </p:nvPr>
        </p:nvSpPr>
        <p:spPr>
          <a:xfrm>
            <a:off x="1371600" y="515389"/>
            <a:ext cx="9601200" cy="571500"/>
          </a:xfrm>
        </p:spPr>
        <p:txBody>
          <a:bodyPr>
            <a:noAutofit/>
          </a:bodyPr>
          <a:lstStyle/>
          <a:p>
            <a:r>
              <a:rPr lang="zh-CN" altLang="en-US" b="1" dirty="0"/>
              <a:t>地方标准</a:t>
            </a:r>
          </a:p>
        </p:txBody>
      </p:sp>
      <p:sp>
        <p:nvSpPr>
          <p:cNvPr id="3" name="内容占位符 2">
            <a:extLst>
              <a:ext uri="{FF2B5EF4-FFF2-40B4-BE49-F238E27FC236}">
                <a16:creationId xmlns:a16="http://schemas.microsoft.com/office/drawing/2014/main" id="{AA556B49-924C-4F38-8571-EEB9B2A8EB95}"/>
              </a:ext>
            </a:extLst>
          </p:cNvPr>
          <p:cNvSpPr>
            <a:spLocks noGrp="1"/>
          </p:cNvSpPr>
          <p:nvPr>
            <p:ph idx="1"/>
          </p:nvPr>
        </p:nvSpPr>
        <p:spPr>
          <a:xfrm>
            <a:off x="1371600" y="1338349"/>
            <a:ext cx="10658104" cy="5004262"/>
          </a:xfrm>
        </p:spPr>
        <p:txBody>
          <a:bodyPr/>
          <a:lstStyle/>
          <a:p>
            <a:r>
              <a:rPr lang="zh-CN" altLang="en-US" sz="2800" dirty="0"/>
              <a:t>地方标准是由地方 </a:t>
            </a:r>
            <a:r>
              <a:rPr lang="en-US" altLang="zh-CN" sz="2800" dirty="0"/>
              <a:t>(</a:t>
            </a:r>
            <a:r>
              <a:rPr lang="zh-CN" altLang="en-US" sz="2800" dirty="0"/>
              <a:t>省、自治区、直辖市</a:t>
            </a:r>
            <a:r>
              <a:rPr lang="en-US" altLang="zh-CN" sz="2800" dirty="0"/>
              <a:t>) </a:t>
            </a:r>
            <a:r>
              <a:rPr lang="zh-CN" altLang="en-US" sz="2800" dirty="0"/>
              <a:t>标准化主管机构或专业主管部门批准发布，在某一地区范围内统一的标准。</a:t>
            </a:r>
          </a:p>
          <a:p>
            <a:pPr lvl="1"/>
            <a:r>
              <a:rPr lang="zh-CN" altLang="en-US" sz="2800" i="0" dirty="0"/>
              <a:t>例如，江苏省人民政府制定并发布</a:t>
            </a:r>
            <a:r>
              <a:rPr lang="en-US" altLang="zh-CN" sz="2800" i="0" dirty="0"/>
              <a:t>《</a:t>
            </a:r>
            <a:r>
              <a:rPr lang="zh-CN" altLang="en-US" sz="2800" i="0" dirty="0"/>
              <a:t>电子政务外网建设规范</a:t>
            </a:r>
            <a:r>
              <a:rPr lang="en-US" altLang="zh-CN" sz="2800" i="0" dirty="0"/>
              <a:t>》</a:t>
            </a:r>
            <a:r>
              <a:rPr lang="zh-CN" altLang="en-US" sz="2800" i="0" dirty="0"/>
              <a:t>，为江苏省辖域内各级政府机构及部门的电子政务建设提供远景规划和技术指导。</a:t>
            </a:r>
          </a:p>
          <a:p>
            <a:endParaRPr lang="zh-CN" altLang="en-US" dirty="0"/>
          </a:p>
        </p:txBody>
      </p:sp>
    </p:spTree>
    <p:extLst>
      <p:ext uri="{BB962C8B-B14F-4D97-AF65-F5344CB8AC3E}">
        <p14:creationId xmlns:p14="http://schemas.microsoft.com/office/powerpoint/2010/main" val="3289210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A193B9-1B53-4A59-85E8-EF1EC3EE1650}"/>
              </a:ext>
            </a:extLst>
          </p:cNvPr>
          <p:cNvSpPr>
            <a:spLocks noGrp="1"/>
          </p:cNvSpPr>
          <p:nvPr>
            <p:ph type="title"/>
          </p:nvPr>
        </p:nvSpPr>
        <p:spPr>
          <a:xfrm>
            <a:off x="1371600" y="515389"/>
            <a:ext cx="9601200" cy="571500"/>
          </a:xfrm>
        </p:spPr>
        <p:txBody>
          <a:bodyPr>
            <a:noAutofit/>
          </a:bodyPr>
          <a:lstStyle/>
          <a:p>
            <a:r>
              <a:rPr lang="zh-CN" altLang="en-US" b="1" dirty="0"/>
              <a:t>企业标准</a:t>
            </a:r>
          </a:p>
        </p:txBody>
      </p:sp>
      <p:sp>
        <p:nvSpPr>
          <p:cNvPr id="3" name="内容占位符 2">
            <a:extLst>
              <a:ext uri="{FF2B5EF4-FFF2-40B4-BE49-F238E27FC236}">
                <a16:creationId xmlns:a16="http://schemas.microsoft.com/office/drawing/2014/main" id="{88B19EF9-9A70-4DB5-B32A-DFD43715632E}"/>
              </a:ext>
            </a:extLst>
          </p:cNvPr>
          <p:cNvSpPr>
            <a:spLocks noGrp="1"/>
          </p:cNvSpPr>
          <p:nvPr>
            <p:ph idx="1"/>
          </p:nvPr>
        </p:nvSpPr>
        <p:spPr>
          <a:xfrm>
            <a:off x="1371599" y="1338349"/>
            <a:ext cx="10646229" cy="5004262"/>
          </a:xfrm>
        </p:spPr>
        <p:txBody>
          <a:bodyPr/>
          <a:lstStyle/>
          <a:p>
            <a:r>
              <a:rPr lang="zh-CN" altLang="en-US" sz="2800" dirty="0"/>
              <a:t>企业标准是在企业范围内需要协调、统一的技术要求、管理要求和工作要求所制定的标准，是企业组织生产、经营活动的依据。</a:t>
            </a:r>
          </a:p>
          <a:p>
            <a:pPr lvl="1"/>
            <a:r>
              <a:rPr lang="zh-CN" altLang="en-US" sz="2800" i="0" dirty="0"/>
              <a:t>企业标准一般以“</a:t>
            </a:r>
            <a:r>
              <a:rPr lang="en-US" altLang="zh-CN" sz="2800" i="0" dirty="0"/>
              <a:t>Q"</a:t>
            </a:r>
            <a:r>
              <a:rPr lang="zh-CN" altLang="en-US" sz="2800" i="0" dirty="0"/>
              <a:t>标准的开头。例如，华为编制并发表</a:t>
            </a:r>
            <a:r>
              <a:rPr lang="en-US" altLang="zh-CN" sz="2800" i="0" dirty="0"/>
              <a:t>《</a:t>
            </a:r>
            <a:r>
              <a:rPr lang="zh-CN" altLang="en-US" sz="2800" i="0" dirty="0"/>
              <a:t>华为技术有限公司企业技术规范</a:t>
            </a:r>
            <a:r>
              <a:rPr lang="en-US" altLang="zh-CN" sz="2800" i="0" dirty="0"/>
              <a:t>——</a:t>
            </a:r>
            <a:r>
              <a:rPr lang="zh-CN" altLang="en-US" sz="2800" i="0" dirty="0"/>
              <a:t>高密度</a:t>
            </a:r>
            <a:r>
              <a:rPr lang="en-US" altLang="zh-CN" sz="2800" i="0" dirty="0"/>
              <a:t>PCB</a:t>
            </a:r>
            <a:r>
              <a:rPr lang="zh-CN" altLang="en-US" sz="2800" i="0" dirty="0"/>
              <a:t>（</a:t>
            </a:r>
            <a:r>
              <a:rPr lang="en-US" altLang="zh-CN" sz="2800" i="0" dirty="0"/>
              <a:t>HDI</a:t>
            </a:r>
            <a:r>
              <a:rPr lang="zh-CN" altLang="en-US" sz="2800" i="0" dirty="0"/>
              <a:t>）检验标准</a:t>
            </a:r>
            <a:r>
              <a:rPr lang="en-US" altLang="zh-CN" sz="2800" i="0" dirty="0"/>
              <a:t>》</a:t>
            </a:r>
            <a:r>
              <a:rPr lang="zh-CN" altLang="en-US" sz="2800" i="0" dirty="0"/>
              <a:t>。</a:t>
            </a:r>
          </a:p>
          <a:p>
            <a:endParaRPr lang="zh-CN" altLang="en-US" dirty="0"/>
          </a:p>
        </p:txBody>
      </p:sp>
    </p:spTree>
    <p:extLst>
      <p:ext uri="{BB962C8B-B14F-4D97-AF65-F5344CB8AC3E}">
        <p14:creationId xmlns:p14="http://schemas.microsoft.com/office/powerpoint/2010/main" val="2179675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DBCDA0-F87E-4135-A7B3-525B3051A61E}"/>
              </a:ext>
            </a:extLst>
          </p:cNvPr>
          <p:cNvSpPr>
            <a:spLocks noGrp="1"/>
          </p:cNvSpPr>
          <p:nvPr>
            <p:ph type="title"/>
          </p:nvPr>
        </p:nvSpPr>
        <p:spPr>
          <a:xfrm>
            <a:off x="1371600" y="329125"/>
            <a:ext cx="9601200" cy="741911"/>
          </a:xfrm>
        </p:spPr>
        <p:txBody>
          <a:bodyPr>
            <a:noAutofit/>
          </a:bodyPr>
          <a:lstStyle/>
          <a:p>
            <a:r>
              <a:rPr lang="zh-CN" altLang="en-US" b="1" dirty="0"/>
              <a:t>软件质量标准概述</a:t>
            </a:r>
          </a:p>
        </p:txBody>
      </p:sp>
      <p:sp>
        <p:nvSpPr>
          <p:cNvPr id="3" name="内容占位符 2">
            <a:extLst>
              <a:ext uri="{FF2B5EF4-FFF2-40B4-BE49-F238E27FC236}">
                <a16:creationId xmlns:a16="http://schemas.microsoft.com/office/drawing/2014/main" id="{141F227D-8A6E-4420-A371-1D6A55DEAC59}"/>
              </a:ext>
            </a:extLst>
          </p:cNvPr>
          <p:cNvSpPr>
            <a:spLocks noGrp="1"/>
          </p:cNvSpPr>
          <p:nvPr>
            <p:ph idx="1"/>
          </p:nvPr>
        </p:nvSpPr>
        <p:spPr>
          <a:xfrm>
            <a:off x="1371600" y="1231471"/>
            <a:ext cx="10820400" cy="5004262"/>
          </a:xfrm>
        </p:spPr>
        <p:txBody>
          <a:bodyPr/>
          <a:lstStyle/>
          <a:p>
            <a:r>
              <a:rPr lang="zh-CN" altLang="en-US" sz="2800" dirty="0"/>
              <a:t>软件质量标准围绕软件质量持续提升，为组织机构开展软件工程工作提供实践经验指导和软件工程实战准则。</a:t>
            </a:r>
            <a:endParaRPr lang="en-US" altLang="zh-CN" sz="2800" dirty="0"/>
          </a:p>
          <a:p>
            <a:r>
              <a:rPr lang="zh-CN" altLang="en-US" sz="2800" dirty="0"/>
              <a:t>常用的软件质量标准包括</a:t>
            </a:r>
            <a:r>
              <a:rPr lang="en-US" altLang="zh-CN" sz="2800" dirty="0"/>
              <a:t>ISO/IEC/12207</a:t>
            </a:r>
            <a:r>
              <a:rPr lang="zh-CN" altLang="en-US" sz="2800" dirty="0"/>
              <a:t>标准、</a:t>
            </a:r>
            <a:r>
              <a:rPr lang="en-US" altLang="zh-CN" sz="2800" dirty="0"/>
              <a:t>CMM</a:t>
            </a:r>
            <a:r>
              <a:rPr lang="zh-CN" altLang="en-US" sz="2800" dirty="0"/>
              <a:t>及</a:t>
            </a:r>
            <a:r>
              <a:rPr lang="en-US" altLang="zh-CN" sz="2800" dirty="0"/>
              <a:t>CMMI</a:t>
            </a:r>
            <a:r>
              <a:rPr lang="zh-CN" altLang="en-US" sz="2800" dirty="0"/>
              <a:t>标准、</a:t>
            </a:r>
            <a:r>
              <a:rPr lang="en-US" altLang="zh-CN" sz="2800" dirty="0"/>
              <a:t>GBT 25000</a:t>
            </a:r>
            <a:r>
              <a:rPr lang="zh-CN" altLang="en-US" sz="2800" dirty="0"/>
              <a:t>标准。</a:t>
            </a:r>
          </a:p>
          <a:p>
            <a:endParaRPr lang="zh-CN" altLang="en-US" dirty="0"/>
          </a:p>
        </p:txBody>
      </p:sp>
      <p:pic>
        <p:nvPicPr>
          <p:cNvPr id="6" name="图片 5">
            <a:extLst>
              <a:ext uri="{FF2B5EF4-FFF2-40B4-BE49-F238E27FC236}">
                <a16:creationId xmlns:a16="http://schemas.microsoft.com/office/drawing/2014/main" id="{E374D4BC-0C13-4B2C-B8FA-D939F48D8094}"/>
              </a:ext>
            </a:extLst>
          </p:cNvPr>
          <p:cNvPicPr>
            <a:picLocks noChangeAspect="1"/>
          </p:cNvPicPr>
          <p:nvPr/>
        </p:nvPicPr>
        <p:blipFill>
          <a:blip r:embed="rId2"/>
          <a:stretch>
            <a:fillRect/>
          </a:stretch>
        </p:blipFill>
        <p:spPr>
          <a:xfrm>
            <a:off x="1942351" y="3207446"/>
            <a:ext cx="8878049" cy="3650554"/>
          </a:xfrm>
          <a:prstGeom prst="rect">
            <a:avLst/>
          </a:prstGeom>
        </p:spPr>
      </p:pic>
    </p:spTree>
    <p:extLst>
      <p:ext uri="{BB962C8B-B14F-4D97-AF65-F5344CB8AC3E}">
        <p14:creationId xmlns:p14="http://schemas.microsoft.com/office/powerpoint/2010/main" val="2857538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639AF6D-3F4F-483F-9A61-A817EA5D4DAB}"/>
              </a:ext>
            </a:extLst>
          </p:cNvPr>
          <p:cNvSpPr>
            <a:spLocks noGrp="1"/>
          </p:cNvSpPr>
          <p:nvPr>
            <p:ph type="title"/>
          </p:nvPr>
        </p:nvSpPr>
        <p:spPr>
          <a:xfrm>
            <a:off x="308345" y="1301750"/>
            <a:ext cx="10069144" cy="2852738"/>
          </a:xfrm>
        </p:spPr>
        <p:txBody>
          <a:bodyPr/>
          <a:lstStyle/>
          <a:p>
            <a:r>
              <a:rPr lang="en-US" altLang="zh-CN" dirty="0"/>
              <a:t>ISO/IEC/IEEE</a:t>
            </a:r>
            <a:r>
              <a:rPr lang="zh-CN" altLang="en-US" dirty="0"/>
              <a:t> </a:t>
            </a:r>
            <a:r>
              <a:rPr lang="en-US" altLang="zh-CN" dirty="0"/>
              <a:t>12207:</a:t>
            </a:r>
            <a:r>
              <a:rPr lang="zh-CN" altLang="en-US" dirty="0"/>
              <a:t> </a:t>
            </a:r>
            <a:r>
              <a:rPr lang="en-US" altLang="zh-CN" dirty="0"/>
              <a:t>2017</a:t>
            </a:r>
            <a:r>
              <a:rPr lang="zh-CN" altLang="en-US" dirty="0"/>
              <a:t>标准</a:t>
            </a:r>
          </a:p>
        </p:txBody>
      </p:sp>
    </p:spTree>
    <p:extLst>
      <p:ext uri="{BB962C8B-B14F-4D97-AF65-F5344CB8AC3E}">
        <p14:creationId xmlns:p14="http://schemas.microsoft.com/office/powerpoint/2010/main" val="3669958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AD1543F-7A46-4609-A7E9-F4AD322E7ACD}"/>
              </a:ext>
            </a:extLst>
          </p:cNvPr>
          <p:cNvSpPr>
            <a:spLocks noGrp="1"/>
          </p:cNvSpPr>
          <p:nvPr>
            <p:ph idx="1"/>
          </p:nvPr>
        </p:nvSpPr>
        <p:spPr>
          <a:xfrm>
            <a:off x="1050966" y="1326474"/>
            <a:ext cx="10820400" cy="5004262"/>
          </a:xfrm>
        </p:spPr>
        <p:txBody>
          <a:bodyPr/>
          <a:lstStyle/>
          <a:p>
            <a:r>
              <a:rPr lang="en-US" altLang="zh-CN" sz="3200" dirty="0"/>
              <a:t>ISO/IEC/IEEE 12207: 2017</a:t>
            </a:r>
            <a:r>
              <a:rPr lang="zh-CN" altLang="en-US" sz="3200" dirty="0"/>
              <a:t>标准采用系统工程的方法，提供了一个软件产品全生存周期的公共过程框架，为机构定义、评价和改进软件过程提供决策支持。</a:t>
            </a:r>
          </a:p>
          <a:p>
            <a:r>
              <a:rPr lang="en-US" altLang="zh-CN" sz="3200" dirty="0"/>
              <a:t>ISO/IEC/IEEE 12207: 2017</a:t>
            </a:r>
            <a:r>
              <a:rPr lang="zh-CN" altLang="en-US" sz="3200" dirty="0"/>
              <a:t>标准的基本目的是为软件生存周期过程建立提供一个共用框架，使软件相关涉众在开发、维护、管理和使用软件时有共同语言。</a:t>
            </a:r>
          </a:p>
          <a:p>
            <a:endParaRPr lang="zh-CN" altLang="en-US" dirty="0"/>
          </a:p>
        </p:txBody>
      </p:sp>
    </p:spTree>
    <p:extLst>
      <p:ext uri="{BB962C8B-B14F-4D97-AF65-F5344CB8AC3E}">
        <p14:creationId xmlns:p14="http://schemas.microsoft.com/office/powerpoint/2010/main" val="153564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DBDBE-E658-4F07-BCCC-C8E52A6E40BD}"/>
              </a:ext>
            </a:extLst>
          </p:cNvPr>
          <p:cNvSpPr>
            <a:spLocks noGrp="1"/>
          </p:cNvSpPr>
          <p:nvPr>
            <p:ph type="title"/>
          </p:nvPr>
        </p:nvSpPr>
        <p:spPr/>
        <p:txBody>
          <a:bodyPr>
            <a:normAutofit fontScale="90000"/>
          </a:bodyPr>
          <a:lstStyle/>
          <a:p>
            <a:r>
              <a:rPr lang="zh-CN" altLang="en-US" dirty="0"/>
              <a:t>主要内容</a:t>
            </a:r>
          </a:p>
        </p:txBody>
      </p:sp>
      <p:pic>
        <p:nvPicPr>
          <p:cNvPr id="4" name="Picture 2">
            <a:extLst>
              <a:ext uri="{FF2B5EF4-FFF2-40B4-BE49-F238E27FC236}">
                <a16:creationId xmlns:a16="http://schemas.microsoft.com/office/drawing/2014/main" id="{A99D99E5-0605-478B-9FB9-F8B4D3844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8791" y="0"/>
            <a:ext cx="64799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71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F50782-6132-459B-B56D-8EC186BCD79E}"/>
              </a:ext>
            </a:extLst>
          </p:cNvPr>
          <p:cNvSpPr>
            <a:spLocks noGrp="1"/>
          </p:cNvSpPr>
          <p:nvPr>
            <p:ph idx="1"/>
          </p:nvPr>
        </p:nvSpPr>
        <p:spPr>
          <a:xfrm>
            <a:off x="985652" y="914401"/>
            <a:ext cx="11063844" cy="5404460"/>
          </a:xfrm>
        </p:spPr>
        <p:txBody>
          <a:bodyPr>
            <a:normAutofit lnSpcReduction="10000"/>
          </a:bodyPr>
          <a:lstStyle/>
          <a:p>
            <a:r>
              <a:rPr lang="zh-CN" altLang="en-US" sz="3200" dirty="0"/>
              <a:t>合同过程组</a:t>
            </a:r>
            <a:endParaRPr lang="en-US" altLang="zh-CN" sz="3200" dirty="0"/>
          </a:p>
          <a:p>
            <a:r>
              <a:rPr lang="zh-CN" altLang="en-US" sz="3200" dirty="0"/>
              <a:t>合同过程组把软件产品的供方和需方通过合同联系起来，从而实现供需双方的价值沟通并实现各自的商业目标。具体包括：</a:t>
            </a:r>
            <a:endParaRPr lang="en-US" altLang="zh-CN" sz="3200" dirty="0"/>
          </a:p>
          <a:p>
            <a:pPr lvl="1"/>
            <a:r>
              <a:rPr lang="zh-CN" altLang="en-US" sz="3200" i="0" dirty="0"/>
              <a:t>需方过程</a:t>
            </a:r>
            <a:r>
              <a:rPr lang="en-US" altLang="zh-CN" sz="3200" i="0" dirty="0"/>
              <a:t>——</a:t>
            </a:r>
            <a:r>
              <a:rPr lang="zh-CN" altLang="en-US" sz="3200" i="0" dirty="0"/>
              <a:t>机构用来采购软件产品及服务的活动，具体包括采办准备、选择供应商、建立并维护采办合同、监督采办合同的执行情况、软件产品及服务的验收。</a:t>
            </a:r>
          </a:p>
          <a:p>
            <a:pPr lvl="1"/>
            <a:r>
              <a:rPr lang="zh-CN" altLang="en-US" sz="3200" i="0" dirty="0"/>
              <a:t>供方过程</a:t>
            </a:r>
            <a:r>
              <a:rPr lang="en-US" altLang="zh-CN" sz="3200" i="0" dirty="0"/>
              <a:t>——</a:t>
            </a:r>
            <a:r>
              <a:rPr lang="zh-CN" altLang="en-US" sz="3200" i="0" dirty="0"/>
              <a:t>机构用来提供软件产品及服务的活动，具体工作包括软件产品及服务的供应准备、响应需方采办请求、建立并维护供需合同、合同执行、软件产品及服务的交付。</a:t>
            </a:r>
          </a:p>
          <a:p>
            <a:endParaRPr lang="zh-CN" altLang="en-US" dirty="0"/>
          </a:p>
        </p:txBody>
      </p:sp>
    </p:spTree>
    <p:extLst>
      <p:ext uri="{BB962C8B-B14F-4D97-AF65-F5344CB8AC3E}">
        <p14:creationId xmlns:p14="http://schemas.microsoft.com/office/powerpoint/2010/main" val="148442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F2D0BBE-87C0-443A-9200-14A0FDA011D5}"/>
              </a:ext>
            </a:extLst>
          </p:cNvPr>
          <p:cNvSpPr>
            <a:spLocks noGrp="1"/>
          </p:cNvSpPr>
          <p:nvPr>
            <p:ph idx="1"/>
          </p:nvPr>
        </p:nvSpPr>
        <p:spPr>
          <a:xfrm>
            <a:off x="926275" y="679268"/>
            <a:ext cx="10865921" cy="6309361"/>
          </a:xfrm>
        </p:spPr>
        <p:txBody>
          <a:bodyPr>
            <a:normAutofit/>
          </a:bodyPr>
          <a:lstStyle/>
          <a:p>
            <a:r>
              <a:rPr lang="zh-CN" altLang="en-US" sz="2800" dirty="0"/>
              <a:t>组织性使能过程组</a:t>
            </a:r>
            <a:endParaRPr lang="en-US" altLang="zh-CN" sz="2800" dirty="0"/>
          </a:p>
          <a:p>
            <a:pPr lvl="1"/>
            <a:r>
              <a:rPr lang="zh-CN" altLang="en-US" sz="2800" i="0" dirty="0"/>
              <a:t>确保组织机构通过启动、支持和控制软件项目来获得并提供软件产品及服务的能力。</a:t>
            </a:r>
            <a:endParaRPr lang="en-US" altLang="zh-CN" sz="2800" i="0" dirty="0"/>
          </a:p>
          <a:p>
            <a:pPr lvl="1"/>
            <a:r>
              <a:rPr lang="zh-CN" altLang="en-US" sz="2800" i="0" dirty="0"/>
              <a:t>提供项目所需的基础设施、各类资源、质量管理及相关知识。</a:t>
            </a:r>
            <a:endParaRPr lang="en-US" altLang="zh-CN" sz="2800" i="0" dirty="0"/>
          </a:p>
          <a:p>
            <a:pPr lvl="1"/>
            <a:r>
              <a:rPr lang="zh-CN" altLang="en-US" sz="2800" i="0" dirty="0"/>
              <a:t>确保组织目标和合同目标如期达成。</a:t>
            </a:r>
          </a:p>
          <a:p>
            <a:pPr lvl="1"/>
            <a:r>
              <a:rPr lang="zh-CN" altLang="en-US" sz="2800" i="0" dirty="0"/>
              <a:t>具体活动包括：</a:t>
            </a:r>
            <a:endParaRPr lang="en-US" altLang="zh-CN" sz="2800" i="0" dirty="0"/>
          </a:p>
          <a:p>
            <a:pPr lvl="2"/>
            <a:r>
              <a:rPr lang="zh-CN" altLang="en-US" sz="2400" dirty="0"/>
              <a:t>软件生存周期模型管理</a:t>
            </a:r>
            <a:endParaRPr lang="en-US" altLang="zh-CN" sz="2400" dirty="0"/>
          </a:p>
          <a:p>
            <a:pPr lvl="2"/>
            <a:r>
              <a:rPr lang="zh-CN" altLang="en-US" sz="2400" dirty="0"/>
              <a:t>基础设施管理</a:t>
            </a:r>
            <a:endParaRPr lang="en-US" altLang="zh-CN" sz="2400" dirty="0"/>
          </a:p>
          <a:p>
            <a:pPr lvl="2"/>
            <a:r>
              <a:rPr lang="zh-CN" altLang="en-US" sz="2400" dirty="0"/>
              <a:t>项目组合管理</a:t>
            </a:r>
            <a:endParaRPr lang="en-US" altLang="zh-CN" sz="2400" dirty="0"/>
          </a:p>
          <a:p>
            <a:pPr lvl="2"/>
            <a:r>
              <a:rPr lang="zh-CN" altLang="en-US" sz="2400" dirty="0"/>
              <a:t>人力资源管理</a:t>
            </a:r>
            <a:endParaRPr lang="en-US" altLang="zh-CN" sz="2400" dirty="0"/>
          </a:p>
          <a:p>
            <a:pPr lvl="2"/>
            <a:r>
              <a:rPr lang="zh-CN" altLang="en-US" sz="2400" dirty="0"/>
              <a:t>质量管理</a:t>
            </a:r>
            <a:endParaRPr lang="en-US" altLang="zh-CN" sz="2400" dirty="0"/>
          </a:p>
          <a:p>
            <a:pPr lvl="2"/>
            <a:r>
              <a:rPr lang="zh-CN" altLang="en-US" sz="2400" dirty="0"/>
              <a:t>知识管理</a:t>
            </a:r>
            <a:endParaRPr lang="en-US" altLang="zh-CN" sz="2400" dirty="0"/>
          </a:p>
          <a:p>
            <a:endParaRPr lang="zh-CN" altLang="en-US" dirty="0"/>
          </a:p>
        </p:txBody>
      </p:sp>
    </p:spTree>
    <p:extLst>
      <p:ext uri="{BB962C8B-B14F-4D97-AF65-F5344CB8AC3E}">
        <p14:creationId xmlns:p14="http://schemas.microsoft.com/office/powerpoint/2010/main" val="3424697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3E35B9-179B-4CD2-8FAF-49A11840F15B}"/>
              </a:ext>
            </a:extLst>
          </p:cNvPr>
          <p:cNvSpPr>
            <a:spLocks noGrp="1"/>
          </p:cNvSpPr>
          <p:nvPr>
            <p:ph idx="1"/>
          </p:nvPr>
        </p:nvSpPr>
        <p:spPr>
          <a:xfrm>
            <a:off x="724395" y="1231471"/>
            <a:ext cx="11467605" cy="5004262"/>
          </a:xfrm>
        </p:spPr>
        <p:txBody>
          <a:bodyPr/>
          <a:lstStyle/>
          <a:p>
            <a:r>
              <a:rPr lang="zh-CN" altLang="en-US" sz="3200" dirty="0"/>
              <a:t>技术过程组</a:t>
            </a:r>
            <a:endParaRPr lang="en-US" altLang="zh-CN" sz="3200" dirty="0"/>
          </a:p>
          <a:p>
            <a:pPr lvl="1"/>
            <a:r>
              <a:rPr lang="zh-CN" altLang="en-US" sz="3200" i="0" dirty="0"/>
              <a:t>技术过程组用于定义商业目标从而抽取出软件需求，根据软件需求定义软件架构并编码实现，并为软件的验证、确认、审核、运维直至退役的全程给出过程定义及任务描述。</a:t>
            </a:r>
          </a:p>
          <a:p>
            <a:pPr lvl="1"/>
            <a:r>
              <a:rPr lang="zh-CN" altLang="en-US" sz="3200" i="0" dirty="0"/>
              <a:t>详细内容包括：</a:t>
            </a:r>
            <a:endParaRPr lang="en-US" altLang="zh-CN" sz="3200" i="0" dirty="0"/>
          </a:p>
          <a:p>
            <a:pPr lvl="2"/>
            <a:r>
              <a:rPr lang="zh-CN" altLang="en-US" sz="2800" dirty="0"/>
              <a:t>商业目标分析、社会总需求分析、需求工程、架构设计、详细设计、系统分析、软件实现、系统集成、验证、确认、迁移、软件运行、软件维护、软件退役。</a:t>
            </a:r>
            <a:endParaRPr lang="en-US" altLang="zh-CN" sz="2800" dirty="0"/>
          </a:p>
          <a:p>
            <a:pPr lvl="1"/>
            <a:endParaRPr lang="en-US" altLang="zh-CN" dirty="0"/>
          </a:p>
          <a:p>
            <a:pPr lvl="1"/>
            <a:endParaRPr lang="zh-CN" altLang="en-US" dirty="0"/>
          </a:p>
          <a:p>
            <a:endParaRPr lang="zh-CN" altLang="en-US" dirty="0"/>
          </a:p>
        </p:txBody>
      </p:sp>
    </p:spTree>
    <p:extLst>
      <p:ext uri="{BB962C8B-B14F-4D97-AF65-F5344CB8AC3E}">
        <p14:creationId xmlns:p14="http://schemas.microsoft.com/office/powerpoint/2010/main" val="2609779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523C7E9-56BA-4053-9FB8-55D68B3FA092}"/>
              </a:ext>
            </a:extLst>
          </p:cNvPr>
          <p:cNvSpPr>
            <a:spLocks noGrp="1"/>
          </p:cNvSpPr>
          <p:nvPr>
            <p:ph idx="1"/>
          </p:nvPr>
        </p:nvSpPr>
        <p:spPr>
          <a:xfrm>
            <a:off x="1371600" y="1338349"/>
            <a:ext cx="9601200" cy="5004262"/>
          </a:xfrm>
        </p:spPr>
        <p:txBody>
          <a:bodyPr/>
          <a:lstStyle/>
          <a:p>
            <a:r>
              <a:rPr lang="zh-CN" altLang="en-US" sz="2800" dirty="0"/>
              <a:t>技术管理过程组</a:t>
            </a:r>
            <a:endParaRPr lang="en-US" altLang="zh-CN" sz="2800" dirty="0"/>
          </a:p>
          <a:p>
            <a:pPr lvl="1"/>
            <a:r>
              <a:rPr lang="zh-CN" altLang="en-US" sz="2800" i="0" dirty="0"/>
              <a:t>技术管理过程组用于建立、执行、监控并不断修订项目计划，并开展组织范围的决策管理、风险管理、配置管理、软件度量、信息管理、质量保证等工作。</a:t>
            </a:r>
          </a:p>
          <a:p>
            <a:endParaRPr lang="zh-CN" altLang="en-US" dirty="0"/>
          </a:p>
        </p:txBody>
      </p:sp>
    </p:spTree>
    <p:extLst>
      <p:ext uri="{BB962C8B-B14F-4D97-AF65-F5344CB8AC3E}">
        <p14:creationId xmlns:p14="http://schemas.microsoft.com/office/powerpoint/2010/main" val="212609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615A9-287E-43D1-B41E-3A5F5EF9EF59}"/>
              </a:ext>
            </a:extLst>
          </p:cNvPr>
          <p:cNvSpPr>
            <a:spLocks noGrp="1"/>
          </p:cNvSpPr>
          <p:nvPr>
            <p:ph type="title"/>
          </p:nvPr>
        </p:nvSpPr>
        <p:spPr>
          <a:xfrm>
            <a:off x="1371600" y="515389"/>
            <a:ext cx="9601200" cy="571500"/>
          </a:xfrm>
        </p:spPr>
        <p:txBody>
          <a:bodyPr>
            <a:noAutofit/>
          </a:bodyPr>
          <a:lstStyle/>
          <a:p>
            <a:r>
              <a:rPr lang="zh-CN" altLang="en-US" b="1" dirty="0"/>
              <a:t>引言</a:t>
            </a:r>
          </a:p>
        </p:txBody>
      </p:sp>
      <p:sp>
        <p:nvSpPr>
          <p:cNvPr id="3" name="内容占位符 2">
            <a:extLst>
              <a:ext uri="{FF2B5EF4-FFF2-40B4-BE49-F238E27FC236}">
                <a16:creationId xmlns:a16="http://schemas.microsoft.com/office/drawing/2014/main" id="{7803406B-971B-4A40-8DBB-302BD933563B}"/>
              </a:ext>
            </a:extLst>
          </p:cNvPr>
          <p:cNvSpPr>
            <a:spLocks noGrp="1"/>
          </p:cNvSpPr>
          <p:nvPr>
            <p:ph idx="1"/>
          </p:nvPr>
        </p:nvSpPr>
        <p:spPr>
          <a:xfrm>
            <a:off x="1371600" y="1338349"/>
            <a:ext cx="10820400" cy="5004262"/>
          </a:xfrm>
        </p:spPr>
        <p:txBody>
          <a:bodyPr/>
          <a:lstStyle/>
          <a:p>
            <a:r>
              <a:rPr lang="zh-CN" altLang="en-US" sz="2800" dirty="0"/>
              <a:t>目前，软件系统广泛应用到社会、生产、生活的方面方面，社会对软件质量要求越来越高。</a:t>
            </a:r>
            <a:endParaRPr lang="en-US" altLang="zh-CN" sz="2800" dirty="0"/>
          </a:p>
          <a:p>
            <a:r>
              <a:rPr lang="zh-CN" altLang="en-US" sz="2800" dirty="0"/>
              <a:t>为了规范软件产品开发维护、规范软件企业行为，软件质量标准应运而生。</a:t>
            </a:r>
            <a:endParaRPr lang="en-US" altLang="zh-CN" sz="2800" dirty="0"/>
          </a:p>
          <a:p>
            <a:r>
              <a:rPr lang="zh-CN" altLang="en-US" sz="2800" dirty="0"/>
              <a:t>软件质量标准是软件机构开展软件开发维护工作的准则和依据，也是用户、客户评判软件质量水平的准绳。</a:t>
            </a:r>
          </a:p>
          <a:p>
            <a:endParaRPr lang="zh-CN" altLang="en-US" dirty="0"/>
          </a:p>
        </p:txBody>
      </p:sp>
    </p:spTree>
    <p:extLst>
      <p:ext uri="{BB962C8B-B14F-4D97-AF65-F5344CB8AC3E}">
        <p14:creationId xmlns:p14="http://schemas.microsoft.com/office/powerpoint/2010/main" val="447120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3CA305-6840-443B-8AC9-48430FF06B78}"/>
              </a:ext>
            </a:extLst>
          </p:cNvPr>
          <p:cNvSpPr>
            <a:spLocks noGrp="1"/>
          </p:cNvSpPr>
          <p:nvPr>
            <p:ph type="title"/>
          </p:nvPr>
        </p:nvSpPr>
        <p:spPr>
          <a:xfrm>
            <a:off x="1371599" y="515389"/>
            <a:ext cx="9601200" cy="571500"/>
          </a:xfrm>
        </p:spPr>
        <p:txBody>
          <a:bodyPr>
            <a:normAutofit fontScale="90000"/>
          </a:bodyPr>
          <a:lstStyle/>
          <a:p>
            <a:r>
              <a:rPr lang="zh-CN" altLang="en-US" b="1" dirty="0"/>
              <a:t>特点</a:t>
            </a:r>
          </a:p>
        </p:txBody>
      </p:sp>
      <p:sp>
        <p:nvSpPr>
          <p:cNvPr id="3" name="内容占位符 2">
            <a:extLst>
              <a:ext uri="{FF2B5EF4-FFF2-40B4-BE49-F238E27FC236}">
                <a16:creationId xmlns:a16="http://schemas.microsoft.com/office/drawing/2014/main" id="{DBD96100-4065-4BFD-8C25-A77A2019C976}"/>
              </a:ext>
            </a:extLst>
          </p:cNvPr>
          <p:cNvSpPr>
            <a:spLocks noGrp="1"/>
          </p:cNvSpPr>
          <p:nvPr>
            <p:ph idx="1"/>
          </p:nvPr>
        </p:nvSpPr>
        <p:spPr>
          <a:xfrm>
            <a:off x="1371599" y="1338349"/>
            <a:ext cx="10527475" cy="5004262"/>
          </a:xfrm>
        </p:spPr>
        <p:txBody>
          <a:bodyPr/>
          <a:lstStyle/>
          <a:p>
            <a:r>
              <a:rPr lang="en-US" altLang="zh-CN" sz="3200" dirty="0"/>
              <a:t>ISO/IEC/IEEE 12207:2017</a:t>
            </a:r>
            <a:r>
              <a:rPr lang="zh-CN" altLang="en-US" sz="3200" dirty="0"/>
              <a:t>标准的特点：</a:t>
            </a:r>
            <a:endParaRPr lang="en-US" altLang="zh-CN" sz="3200" dirty="0"/>
          </a:p>
          <a:p>
            <a:pPr lvl="1"/>
            <a:r>
              <a:rPr lang="zh-CN" altLang="en-US" sz="3200" i="0" dirty="0"/>
              <a:t>兼顾不同涉众对软件项目的期望及需求</a:t>
            </a:r>
            <a:endParaRPr lang="en-US" altLang="zh-CN" sz="3200" i="0" dirty="0"/>
          </a:p>
          <a:p>
            <a:pPr lvl="1"/>
            <a:r>
              <a:rPr lang="zh-CN" altLang="en-US" sz="3200" i="0" dirty="0"/>
              <a:t>描述软件生存周期中涉众应开展的各类活动，兼顾软件分包、众包、发包等多种开发模式。</a:t>
            </a:r>
            <a:endParaRPr lang="en-US" altLang="zh-CN" sz="3200" i="0" dirty="0"/>
          </a:p>
          <a:p>
            <a:pPr lvl="1"/>
            <a:r>
              <a:rPr lang="zh-CN" altLang="en-US" sz="3200" i="0" dirty="0"/>
              <a:t>技术和管理并重，双管齐下。</a:t>
            </a:r>
            <a:endParaRPr lang="en-US" altLang="zh-CN" sz="3200" i="0" dirty="0"/>
          </a:p>
          <a:p>
            <a:pPr lvl="1"/>
            <a:r>
              <a:rPr lang="zh-CN" altLang="en-US" sz="3200" i="0" dirty="0"/>
              <a:t>系统工程思想贯穿软件项目始终。</a:t>
            </a:r>
            <a:endParaRPr lang="en-US" altLang="zh-CN" sz="3200" i="0" dirty="0"/>
          </a:p>
          <a:p>
            <a:pPr lvl="1"/>
            <a:r>
              <a:rPr lang="zh-CN" altLang="en-US" sz="3200" i="0" dirty="0"/>
              <a:t>把知识管理视为组织性项目是能过程的重要工作。</a:t>
            </a:r>
            <a:endParaRPr lang="en-US" altLang="zh-CN" sz="3200" i="0" dirty="0"/>
          </a:p>
          <a:p>
            <a:endParaRPr lang="zh-CN" altLang="en-US" dirty="0"/>
          </a:p>
        </p:txBody>
      </p:sp>
    </p:spTree>
    <p:extLst>
      <p:ext uri="{BB962C8B-B14F-4D97-AF65-F5344CB8AC3E}">
        <p14:creationId xmlns:p14="http://schemas.microsoft.com/office/powerpoint/2010/main" val="655298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4F1F1-923B-498E-9823-EDBF65837936}"/>
              </a:ext>
            </a:extLst>
          </p:cNvPr>
          <p:cNvSpPr>
            <a:spLocks noGrp="1"/>
          </p:cNvSpPr>
          <p:nvPr>
            <p:ph type="title"/>
          </p:nvPr>
        </p:nvSpPr>
        <p:spPr/>
        <p:txBody>
          <a:bodyPr>
            <a:normAutofit/>
          </a:bodyPr>
          <a:lstStyle/>
          <a:p>
            <a:r>
              <a:rPr lang="en-US" altLang="zh-CN" dirty="0"/>
              <a:t>CMM</a:t>
            </a:r>
            <a:r>
              <a:rPr lang="zh-CN" altLang="en-US" dirty="0"/>
              <a:t>及</a:t>
            </a:r>
            <a:r>
              <a:rPr lang="en-US" altLang="zh-CN" dirty="0"/>
              <a:t>CMMI</a:t>
            </a:r>
            <a:r>
              <a:rPr lang="zh-CN" altLang="en-US" dirty="0"/>
              <a:t>标准</a:t>
            </a:r>
          </a:p>
        </p:txBody>
      </p:sp>
    </p:spTree>
    <p:extLst>
      <p:ext uri="{BB962C8B-B14F-4D97-AF65-F5344CB8AC3E}">
        <p14:creationId xmlns:p14="http://schemas.microsoft.com/office/powerpoint/2010/main" val="1503041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AA50EA-8A83-41C0-827D-DB58F0D48331}"/>
              </a:ext>
            </a:extLst>
          </p:cNvPr>
          <p:cNvSpPr>
            <a:spLocks noGrp="1"/>
          </p:cNvSpPr>
          <p:nvPr>
            <p:ph type="title"/>
          </p:nvPr>
        </p:nvSpPr>
        <p:spPr>
          <a:xfrm>
            <a:off x="1295400" y="207335"/>
            <a:ext cx="9601200" cy="571500"/>
          </a:xfrm>
        </p:spPr>
        <p:txBody>
          <a:bodyPr>
            <a:noAutofit/>
          </a:bodyPr>
          <a:lstStyle/>
          <a:p>
            <a:r>
              <a:rPr lang="zh-CN" altLang="en-US" b="1" dirty="0"/>
              <a:t>从</a:t>
            </a:r>
            <a:r>
              <a:rPr lang="en-US" altLang="zh-CN" b="1" dirty="0"/>
              <a:t>CMM</a:t>
            </a:r>
            <a:r>
              <a:rPr lang="zh-CN" altLang="en-US" b="1" dirty="0"/>
              <a:t>到</a:t>
            </a:r>
            <a:r>
              <a:rPr lang="en-US" altLang="zh-CN" b="1" dirty="0"/>
              <a:t>CMMI</a:t>
            </a:r>
            <a:endParaRPr lang="zh-CN" altLang="en-US" b="1" dirty="0"/>
          </a:p>
        </p:txBody>
      </p:sp>
      <p:pic>
        <p:nvPicPr>
          <p:cNvPr id="4" name="图片 3">
            <a:extLst>
              <a:ext uri="{FF2B5EF4-FFF2-40B4-BE49-F238E27FC236}">
                <a16:creationId xmlns:a16="http://schemas.microsoft.com/office/drawing/2014/main" id="{E463B25C-254D-4FD5-BAE9-8C5D49416053}"/>
              </a:ext>
            </a:extLst>
          </p:cNvPr>
          <p:cNvPicPr>
            <a:picLocks noChangeAspect="1"/>
          </p:cNvPicPr>
          <p:nvPr/>
        </p:nvPicPr>
        <p:blipFill>
          <a:blip r:embed="rId2"/>
          <a:stretch>
            <a:fillRect/>
          </a:stretch>
        </p:blipFill>
        <p:spPr>
          <a:xfrm>
            <a:off x="1520041" y="1045030"/>
            <a:ext cx="9183515" cy="5812970"/>
          </a:xfrm>
          <a:prstGeom prst="rect">
            <a:avLst/>
          </a:prstGeom>
        </p:spPr>
      </p:pic>
    </p:spTree>
    <p:extLst>
      <p:ext uri="{BB962C8B-B14F-4D97-AF65-F5344CB8AC3E}">
        <p14:creationId xmlns:p14="http://schemas.microsoft.com/office/powerpoint/2010/main" val="1622361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E5DAD-FFEB-4936-B16B-CF67E0ABBF0A}"/>
              </a:ext>
            </a:extLst>
          </p:cNvPr>
          <p:cNvSpPr>
            <a:spLocks noGrp="1"/>
          </p:cNvSpPr>
          <p:nvPr>
            <p:ph type="title"/>
          </p:nvPr>
        </p:nvSpPr>
        <p:spPr>
          <a:xfrm>
            <a:off x="1371600" y="602673"/>
            <a:ext cx="9601200" cy="571500"/>
          </a:xfrm>
        </p:spPr>
        <p:txBody>
          <a:bodyPr>
            <a:noAutofit/>
          </a:bodyPr>
          <a:lstStyle/>
          <a:p>
            <a:r>
              <a:rPr lang="en-US" altLang="zh-CN" b="1" dirty="0"/>
              <a:t>CMM</a:t>
            </a:r>
            <a:r>
              <a:rPr lang="zh-CN" altLang="en-US" b="1" dirty="0"/>
              <a:t>标准</a:t>
            </a:r>
          </a:p>
        </p:txBody>
      </p:sp>
      <p:sp>
        <p:nvSpPr>
          <p:cNvPr id="3" name="内容占位符 2">
            <a:extLst>
              <a:ext uri="{FF2B5EF4-FFF2-40B4-BE49-F238E27FC236}">
                <a16:creationId xmlns:a16="http://schemas.microsoft.com/office/drawing/2014/main" id="{78BB8BCA-853C-4ABC-840B-CD550EA82AB8}"/>
              </a:ext>
            </a:extLst>
          </p:cNvPr>
          <p:cNvSpPr>
            <a:spLocks noGrp="1"/>
          </p:cNvSpPr>
          <p:nvPr>
            <p:ph idx="1"/>
          </p:nvPr>
        </p:nvSpPr>
        <p:spPr>
          <a:xfrm>
            <a:off x="1371600" y="1338263"/>
            <a:ext cx="10088088" cy="5003800"/>
          </a:xfrm>
        </p:spPr>
        <p:txBody>
          <a:bodyPr/>
          <a:lstStyle/>
          <a:p>
            <a:r>
              <a:rPr lang="zh-CN" altLang="en-US" sz="3200" dirty="0"/>
              <a:t>软件能力成熟度是指组织机构的软件过程被有效地定义、管理、测量和控制的程度。</a:t>
            </a:r>
            <a:endParaRPr lang="en-US" altLang="zh-CN" sz="3200" dirty="0"/>
          </a:p>
          <a:p>
            <a:r>
              <a:rPr lang="zh-CN" altLang="en-US" sz="3200" dirty="0"/>
              <a:t>软件能力成熟度模型（</a:t>
            </a:r>
            <a:r>
              <a:rPr lang="en-US" altLang="zh-CN" sz="3200" dirty="0"/>
              <a:t>CMM</a:t>
            </a:r>
            <a:r>
              <a:rPr lang="zh-CN" altLang="en-US" sz="3200" dirty="0"/>
              <a:t>）为软件过程改进提供了一个框架，将整个软件改进过程分为</a:t>
            </a:r>
            <a:r>
              <a:rPr lang="en-US" altLang="zh-CN" sz="3200" dirty="0"/>
              <a:t>5</a:t>
            </a:r>
            <a:r>
              <a:rPr lang="zh-CN" altLang="en-US" sz="3200" dirty="0"/>
              <a:t>个成熟度等级，用来衡量组织机构的软件过程成熟度和评价其软件过程能力。</a:t>
            </a:r>
          </a:p>
          <a:p>
            <a:endParaRPr lang="zh-CN" altLang="en-US" dirty="0"/>
          </a:p>
        </p:txBody>
      </p:sp>
    </p:spTree>
    <p:extLst>
      <p:ext uri="{BB962C8B-B14F-4D97-AF65-F5344CB8AC3E}">
        <p14:creationId xmlns:p14="http://schemas.microsoft.com/office/powerpoint/2010/main" val="3317021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80E103-4082-421B-A85B-3BD097BC060E}"/>
              </a:ext>
            </a:extLst>
          </p:cNvPr>
          <p:cNvSpPr>
            <a:spLocks noGrp="1"/>
          </p:cNvSpPr>
          <p:nvPr>
            <p:ph type="title"/>
          </p:nvPr>
        </p:nvSpPr>
        <p:spPr>
          <a:xfrm>
            <a:off x="681941" y="211313"/>
            <a:ext cx="9601200" cy="571500"/>
          </a:xfrm>
        </p:spPr>
        <p:txBody>
          <a:bodyPr>
            <a:noAutofit/>
          </a:bodyPr>
          <a:lstStyle/>
          <a:p>
            <a:r>
              <a:rPr lang="en-US" altLang="zh-CN" sz="4000" dirty="0"/>
              <a:t>CMM</a:t>
            </a:r>
            <a:r>
              <a:rPr lang="zh-CN" altLang="en-US" sz="4000" dirty="0"/>
              <a:t>软件过程成熟度等级</a:t>
            </a:r>
          </a:p>
        </p:txBody>
      </p:sp>
      <p:pic>
        <p:nvPicPr>
          <p:cNvPr id="4" name="图片 3">
            <a:extLst>
              <a:ext uri="{FF2B5EF4-FFF2-40B4-BE49-F238E27FC236}">
                <a16:creationId xmlns:a16="http://schemas.microsoft.com/office/drawing/2014/main" id="{D75CA8F4-5E35-4553-A1D3-A94249BDB462}"/>
              </a:ext>
            </a:extLst>
          </p:cNvPr>
          <p:cNvPicPr>
            <a:picLocks noChangeAspect="1"/>
          </p:cNvPicPr>
          <p:nvPr/>
        </p:nvPicPr>
        <p:blipFill>
          <a:blip r:embed="rId2"/>
          <a:stretch>
            <a:fillRect/>
          </a:stretch>
        </p:blipFill>
        <p:spPr>
          <a:xfrm>
            <a:off x="6805914" y="-3223"/>
            <a:ext cx="5386086" cy="6861223"/>
          </a:xfrm>
          <a:prstGeom prst="rect">
            <a:avLst/>
          </a:prstGeom>
        </p:spPr>
      </p:pic>
    </p:spTree>
    <p:extLst>
      <p:ext uri="{BB962C8B-B14F-4D97-AF65-F5344CB8AC3E}">
        <p14:creationId xmlns:p14="http://schemas.microsoft.com/office/powerpoint/2010/main" val="3501450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8EDA1-4BD2-422D-B109-C19F28E9C1E7}"/>
              </a:ext>
            </a:extLst>
          </p:cNvPr>
          <p:cNvSpPr>
            <a:spLocks noGrp="1"/>
          </p:cNvSpPr>
          <p:nvPr>
            <p:ph type="title"/>
          </p:nvPr>
        </p:nvSpPr>
        <p:spPr>
          <a:xfrm>
            <a:off x="1371600" y="515389"/>
            <a:ext cx="9601200" cy="571500"/>
          </a:xfrm>
        </p:spPr>
        <p:txBody>
          <a:bodyPr>
            <a:normAutofit fontScale="90000"/>
          </a:bodyPr>
          <a:lstStyle/>
          <a:p>
            <a:r>
              <a:rPr lang="en-US" altLang="zh-CN" dirty="0"/>
              <a:t>CMM</a:t>
            </a:r>
            <a:r>
              <a:rPr lang="zh-CN" altLang="en-US" dirty="0"/>
              <a:t>评估方法</a:t>
            </a:r>
          </a:p>
        </p:txBody>
      </p:sp>
      <p:sp>
        <p:nvSpPr>
          <p:cNvPr id="3" name="内容占位符 2">
            <a:extLst>
              <a:ext uri="{FF2B5EF4-FFF2-40B4-BE49-F238E27FC236}">
                <a16:creationId xmlns:a16="http://schemas.microsoft.com/office/drawing/2014/main" id="{66FD9A74-E56D-4E7C-8948-5C362A452599}"/>
              </a:ext>
            </a:extLst>
          </p:cNvPr>
          <p:cNvSpPr>
            <a:spLocks noGrp="1"/>
          </p:cNvSpPr>
          <p:nvPr>
            <p:ph idx="1"/>
          </p:nvPr>
        </p:nvSpPr>
        <p:spPr>
          <a:xfrm>
            <a:off x="1371600" y="1338349"/>
            <a:ext cx="10408722" cy="5004262"/>
          </a:xfrm>
        </p:spPr>
        <p:txBody>
          <a:bodyPr/>
          <a:lstStyle/>
          <a:p>
            <a:r>
              <a:rPr lang="zh-CN" altLang="en-US" sz="2800" dirty="0"/>
              <a:t>方法</a:t>
            </a:r>
            <a:r>
              <a:rPr lang="en-US" altLang="zh-CN" sz="2800" dirty="0"/>
              <a:t>1</a:t>
            </a:r>
            <a:r>
              <a:rPr lang="zh-CN" altLang="en-US" sz="2800" dirty="0"/>
              <a:t>：</a:t>
            </a:r>
            <a:endParaRPr lang="en-US" altLang="zh-CN" sz="2800" dirty="0"/>
          </a:p>
          <a:p>
            <a:pPr lvl="1"/>
            <a:r>
              <a:rPr lang="en-US" altLang="zh-CN" sz="2800" i="0" dirty="0"/>
              <a:t>CBA-SCE</a:t>
            </a:r>
            <a:r>
              <a:rPr lang="zh-CN" altLang="en-US" sz="2800" i="0" dirty="0"/>
              <a:t>（</a:t>
            </a:r>
            <a:r>
              <a:rPr lang="en-US" altLang="zh-CN" sz="2800" i="0" dirty="0"/>
              <a:t>CMM-Based Appraisal for Software Capability Estimation</a:t>
            </a:r>
            <a:r>
              <a:rPr lang="zh-CN" altLang="en-US" sz="2800" i="0" dirty="0"/>
              <a:t>），是基于</a:t>
            </a:r>
            <a:r>
              <a:rPr lang="en-US" altLang="zh-CN" sz="2800" i="0" dirty="0"/>
              <a:t>CMM</a:t>
            </a:r>
            <a:r>
              <a:rPr lang="zh-CN" altLang="en-US" sz="2800" i="0" dirty="0"/>
              <a:t>对组织的软件能力进行评估，是由组织外部的评估小组对该组织的软件能力进行的评估。</a:t>
            </a:r>
          </a:p>
          <a:p>
            <a:r>
              <a:rPr lang="zh-CN" altLang="en-US" sz="2800" dirty="0"/>
              <a:t>方法</a:t>
            </a:r>
            <a:r>
              <a:rPr lang="en-US" altLang="zh-CN" sz="2800" dirty="0"/>
              <a:t>2</a:t>
            </a:r>
            <a:r>
              <a:rPr lang="zh-CN" altLang="en-US" sz="2800" dirty="0"/>
              <a:t>：</a:t>
            </a:r>
            <a:endParaRPr lang="en-US" altLang="zh-CN" sz="2800" dirty="0"/>
          </a:p>
          <a:p>
            <a:pPr lvl="1"/>
            <a:r>
              <a:rPr lang="en-US" altLang="zh-CN" sz="2800" i="0" dirty="0"/>
              <a:t>CBA-IPI</a:t>
            </a:r>
            <a:r>
              <a:rPr lang="zh-CN" altLang="en-US" sz="2800" i="0" dirty="0"/>
              <a:t>（</a:t>
            </a:r>
            <a:r>
              <a:rPr lang="en-US" altLang="zh-CN" sz="2800" i="0" dirty="0"/>
              <a:t>CMM-Based Appraisal for Internal Process Improvement</a:t>
            </a:r>
            <a:r>
              <a:rPr lang="zh-CN" altLang="en-US" sz="2800" i="0" dirty="0"/>
              <a:t>），基于</a:t>
            </a:r>
            <a:r>
              <a:rPr lang="en-US" altLang="zh-CN" sz="2800" i="0" dirty="0"/>
              <a:t>CMM</a:t>
            </a:r>
            <a:r>
              <a:rPr lang="zh-CN" altLang="en-US" sz="2800" i="0" dirty="0"/>
              <a:t>对内部的过程改进进行的评估，是由组织内部的小组对软件组织本身进行评估以改进质量，评估结果归组织机构所有。</a:t>
            </a:r>
            <a:r>
              <a:rPr lang="zh-CN" altLang="en-US" dirty="0"/>
              <a:t>：</a:t>
            </a:r>
          </a:p>
          <a:p>
            <a:endParaRPr lang="zh-CN" altLang="en-US" dirty="0"/>
          </a:p>
        </p:txBody>
      </p:sp>
    </p:spTree>
    <p:extLst>
      <p:ext uri="{BB962C8B-B14F-4D97-AF65-F5344CB8AC3E}">
        <p14:creationId xmlns:p14="http://schemas.microsoft.com/office/powerpoint/2010/main" val="899627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1A8D93-B7B5-424F-B628-646219B0C44F}"/>
              </a:ext>
            </a:extLst>
          </p:cNvPr>
          <p:cNvSpPr>
            <a:spLocks noGrp="1"/>
          </p:cNvSpPr>
          <p:nvPr>
            <p:ph type="title"/>
          </p:nvPr>
        </p:nvSpPr>
        <p:spPr/>
        <p:txBody>
          <a:bodyPr>
            <a:normAutofit fontScale="90000"/>
          </a:bodyPr>
          <a:lstStyle/>
          <a:p>
            <a:r>
              <a:rPr lang="en-US" altLang="zh-CN" dirty="0"/>
              <a:t>CMM</a:t>
            </a:r>
            <a:r>
              <a:rPr lang="zh-CN" altLang="en-US" dirty="0"/>
              <a:t>评估过程</a:t>
            </a:r>
          </a:p>
        </p:txBody>
      </p:sp>
      <p:pic>
        <p:nvPicPr>
          <p:cNvPr id="4" name="图片 3">
            <a:extLst>
              <a:ext uri="{FF2B5EF4-FFF2-40B4-BE49-F238E27FC236}">
                <a16:creationId xmlns:a16="http://schemas.microsoft.com/office/drawing/2014/main" id="{4C3C97C6-57C1-4994-990A-E47DCC6A4895}"/>
              </a:ext>
            </a:extLst>
          </p:cNvPr>
          <p:cNvPicPr>
            <a:picLocks noChangeAspect="1"/>
          </p:cNvPicPr>
          <p:nvPr/>
        </p:nvPicPr>
        <p:blipFill>
          <a:blip r:embed="rId2"/>
          <a:stretch>
            <a:fillRect/>
          </a:stretch>
        </p:blipFill>
        <p:spPr>
          <a:xfrm>
            <a:off x="887820" y="1484417"/>
            <a:ext cx="11147623" cy="4952010"/>
          </a:xfrm>
          <a:prstGeom prst="rect">
            <a:avLst/>
          </a:prstGeom>
        </p:spPr>
      </p:pic>
    </p:spTree>
    <p:extLst>
      <p:ext uri="{BB962C8B-B14F-4D97-AF65-F5344CB8AC3E}">
        <p14:creationId xmlns:p14="http://schemas.microsoft.com/office/powerpoint/2010/main" val="1194889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920A8-7581-4BB9-9A34-99810BB0AEE9}"/>
              </a:ext>
            </a:extLst>
          </p:cNvPr>
          <p:cNvSpPr>
            <a:spLocks noGrp="1"/>
          </p:cNvSpPr>
          <p:nvPr>
            <p:ph type="title"/>
          </p:nvPr>
        </p:nvSpPr>
        <p:spPr/>
        <p:txBody>
          <a:bodyPr>
            <a:normAutofit fontScale="90000"/>
          </a:bodyPr>
          <a:lstStyle/>
          <a:p>
            <a:r>
              <a:rPr lang="en-US" altLang="zh-CN" dirty="0"/>
              <a:t>CMMI</a:t>
            </a:r>
            <a:r>
              <a:rPr lang="zh-CN" altLang="en-US" dirty="0"/>
              <a:t>标准</a:t>
            </a:r>
          </a:p>
        </p:txBody>
      </p:sp>
      <p:sp>
        <p:nvSpPr>
          <p:cNvPr id="3" name="内容占位符 2">
            <a:extLst>
              <a:ext uri="{FF2B5EF4-FFF2-40B4-BE49-F238E27FC236}">
                <a16:creationId xmlns:a16="http://schemas.microsoft.com/office/drawing/2014/main" id="{A0009132-E303-4C5A-A432-C80BDA9E184B}"/>
              </a:ext>
            </a:extLst>
          </p:cNvPr>
          <p:cNvSpPr>
            <a:spLocks noGrp="1"/>
          </p:cNvSpPr>
          <p:nvPr>
            <p:ph idx="1"/>
          </p:nvPr>
        </p:nvSpPr>
        <p:spPr>
          <a:xfrm>
            <a:off x="1371600" y="1338349"/>
            <a:ext cx="10820400" cy="5004262"/>
          </a:xfrm>
        </p:spPr>
        <p:txBody>
          <a:bodyPr/>
          <a:lstStyle/>
          <a:p>
            <a:pPr>
              <a:lnSpc>
                <a:spcPct val="150000"/>
              </a:lnSpc>
            </a:pPr>
            <a:r>
              <a:rPr lang="en-US" altLang="zh-CN" sz="2800" dirty="0"/>
              <a:t>CMMI</a:t>
            </a:r>
            <a:r>
              <a:rPr lang="zh-CN" altLang="en-US" sz="2800" dirty="0"/>
              <a:t>（</a:t>
            </a:r>
            <a:r>
              <a:rPr lang="en-US" altLang="zh-CN" sz="2800" dirty="0"/>
              <a:t>Capability Maturity Model Integration</a:t>
            </a:r>
            <a:r>
              <a:rPr lang="zh-CN" altLang="en-US" sz="2800" dirty="0"/>
              <a:t>，能力成熟度模型集成）是用于产品开发（或服务）的过程改进成熟度模型。</a:t>
            </a:r>
          </a:p>
          <a:p>
            <a:pPr>
              <a:lnSpc>
                <a:spcPct val="150000"/>
              </a:lnSpc>
            </a:pPr>
            <a:r>
              <a:rPr lang="en-US" altLang="zh-CN" sz="2800" dirty="0"/>
              <a:t>CMMI</a:t>
            </a:r>
            <a:r>
              <a:rPr lang="zh-CN" altLang="en-US" sz="2800" dirty="0"/>
              <a:t>最佳实践覆盖了产品构思、交付、维护直至退役的整个软件生存周期。</a:t>
            </a:r>
          </a:p>
          <a:p>
            <a:endParaRPr lang="zh-CN" altLang="en-US" dirty="0"/>
          </a:p>
        </p:txBody>
      </p:sp>
    </p:spTree>
    <p:extLst>
      <p:ext uri="{BB962C8B-B14F-4D97-AF65-F5344CB8AC3E}">
        <p14:creationId xmlns:p14="http://schemas.microsoft.com/office/powerpoint/2010/main" val="3388041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821A0-309D-4387-A0F2-D1CC9B7FA18C}"/>
              </a:ext>
            </a:extLst>
          </p:cNvPr>
          <p:cNvSpPr>
            <a:spLocks noGrp="1"/>
          </p:cNvSpPr>
          <p:nvPr>
            <p:ph type="title"/>
          </p:nvPr>
        </p:nvSpPr>
        <p:spPr>
          <a:xfrm>
            <a:off x="1295400" y="293914"/>
            <a:ext cx="9601200" cy="571500"/>
          </a:xfrm>
        </p:spPr>
        <p:txBody>
          <a:bodyPr>
            <a:noAutofit/>
          </a:bodyPr>
          <a:lstStyle/>
          <a:p>
            <a:r>
              <a:rPr lang="en-US" altLang="zh-CN" b="1" dirty="0"/>
              <a:t>CMMI</a:t>
            </a:r>
            <a:r>
              <a:rPr lang="zh-CN" altLang="en-US" b="1" dirty="0"/>
              <a:t>模型组件</a:t>
            </a:r>
          </a:p>
        </p:txBody>
      </p:sp>
      <p:pic>
        <p:nvPicPr>
          <p:cNvPr id="4" name="Picture 2">
            <a:extLst>
              <a:ext uri="{FF2B5EF4-FFF2-40B4-BE49-F238E27FC236}">
                <a16:creationId xmlns:a16="http://schemas.microsoft.com/office/drawing/2014/main" id="{2FCD1B10-DFD1-44D3-A312-D1155AD35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431" y="992995"/>
            <a:ext cx="8514608" cy="5865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675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32E04B0-47AB-4C5A-95C8-17165B342496}"/>
              </a:ext>
            </a:extLst>
          </p:cNvPr>
          <p:cNvSpPr>
            <a:spLocks noGrp="1"/>
          </p:cNvSpPr>
          <p:nvPr>
            <p:ph idx="1"/>
          </p:nvPr>
        </p:nvSpPr>
        <p:spPr>
          <a:xfrm>
            <a:off x="896587" y="293320"/>
            <a:ext cx="9601200" cy="5004262"/>
          </a:xfrm>
        </p:spPr>
        <p:txBody>
          <a:bodyPr>
            <a:normAutofit/>
          </a:bodyPr>
          <a:lstStyle/>
          <a:p>
            <a:r>
              <a:rPr lang="zh-CN" altLang="en-US" sz="3200" dirty="0"/>
              <a:t>过程域</a:t>
            </a:r>
          </a:p>
        </p:txBody>
      </p:sp>
      <p:graphicFrame>
        <p:nvGraphicFramePr>
          <p:cNvPr id="4" name="表格 4">
            <a:extLst>
              <a:ext uri="{FF2B5EF4-FFF2-40B4-BE49-F238E27FC236}">
                <a16:creationId xmlns:a16="http://schemas.microsoft.com/office/drawing/2014/main" id="{4C5EF8E5-DD8F-4052-BCA1-B3356D3C74F1}"/>
              </a:ext>
            </a:extLst>
          </p:cNvPr>
          <p:cNvGraphicFramePr>
            <a:graphicFrameLocks noGrp="1"/>
          </p:cNvGraphicFramePr>
          <p:nvPr>
            <p:extLst>
              <p:ext uri="{D42A27DB-BD31-4B8C-83A1-F6EECF244321}">
                <p14:modId xmlns:p14="http://schemas.microsoft.com/office/powerpoint/2010/main" val="3241948450"/>
              </p:ext>
            </p:extLst>
          </p:nvPr>
        </p:nvGraphicFramePr>
        <p:xfrm>
          <a:off x="1039758" y="938151"/>
          <a:ext cx="9232399" cy="4090212"/>
        </p:xfrm>
        <a:graphic>
          <a:graphicData uri="http://schemas.openxmlformats.org/drawingml/2006/table">
            <a:tbl>
              <a:tblPr firstRow="1" bandRow="1">
                <a:tableStyleId>{5C22544A-7EE6-4342-B048-85BDC9FD1C3A}</a:tableStyleId>
              </a:tblPr>
              <a:tblGrid>
                <a:gridCol w="910549">
                  <a:extLst>
                    <a:ext uri="{9D8B030D-6E8A-4147-A177-3AD203B41FA5}">
                      <a16:colId xmlns:a16="http://schemas.microsoft.com/office/drawing/2014/main" val="20000"/>
                    </a:ext>
                  </a:extLst>
                </a:gridCol>
                <a:gridCol w="1101680">
                  <a:extLst>
                    <a:ext uri="{9D8B030D-6E8A-4147-A177-3AD203B41FA5}">
                      <a16:colId xmlns:a16="http://schemas.microsoft.com/office/drawing/2014/main" val="20001"/>
                    </a:ext>
                  </a:extLst>
                </a:gridCol>
                <a:gridCol w="3809626">
                  <a:extLst>
                    <a:ext uri="{9D8B030D-6E8A-4147-A177-3AD203B41FA5}">
                      <a16:colId xmlns:a16="http://schemas.microsoft.com/office/drawing/2014/main" val="20002"/>
                    </a:ext>
                  </a:extLst>
                </a:gridCol>
                <a:gridCol w="3410544">
                  <a:extLst>
                    <a:ext uri="{9D8B030D-6E8A-4147-A177-3AD203B41FA5}">
                      <a16:colId xmlns:a16="http://schemas.microsoft.com/office/drawing/2014/main" val="20003"/>
                    </a:ext>
                  </a:extLst>
                </a:gridCol>
              </a:tblGrid>
              <a:tr h="340851">
                <a:tc>
                  <a:txBody>
                    <a:bodyPr/>
                    <a:lstStyle/>
                    <a:p>
                      <a:r>
                        <a:rPr lang="zh-CN" altLang="en-US" sz="1050" dirty="0"/>
                        <a:t>序号</a:t>
                      </a:r>
                    </a:p>
                  </a:txBody>
                  <a:tcPr marL="68580" marR="68580" marT="34290" marB="34290"/>
                </a:tc>
                <a:tc>
                  <a:txBody>
                    <a:bodyPr/>
                    <a:lstStyle/>
                    <a:p>
                      <a:r>
                        <a:rPr lang="zh-CN" altLang="en-US" sz="1050" dirty="0"/>
                        <a:t>简称</a:t>
                      </a:r>
                    </a:p>
                  </a:txBody>
                  <a:tcPr marL="68580" marR="68580" marT="34290" marB="34290"/>
                </a:tc>
                <a:tc>
                  <a:txBody>
                    <a:bodyPr/>
                    <a:lstStyle/>
                    <a:p>
                      <a:r>
                        <a:rPr lang="zh-CN" altLang="en-US" sz="1050" dirty="0"/>
                        <a:t>英文全称</a:t>
                      </a:r>
                    </a:p>
                  </a:txBody>
                  <a:tcPr marL="68580" marR="68580" marT="34290" marB="34290"/>
                </a:tc>
                <a:tc>
                  <a:txBody>
                    <a:bodyPr/>
                    <a:lstStyle/>
                    <a:p>
                      <a:r>
                        <a:rPr lang="zh-CN" altLang="en-US" sz="1050" dirty="0"/>
                        <a:t>中文名称</a:t>
                      </a:r>
                    </a:p>
                  </a:txBody>
                  <a:tcPr marL="68580" marR="68580" marT="34290" marB="34290"/>
                </a:tc>
                <a:extLst>
                  <a:ext uri="{0D108BD9-81ED-4DB2-BD59-A6C34878D82A}">
                    <a16:rowId xmlns:a16="http://schemas.microsoft.com/office/drawing/2014/main" val="10000"/>
                  </a:ext>
                </a:extLst>
              </a:tr>
              <a:tr h="340851">
                <a:tc>
                  <a:txBody>
                    <a:bodyPr/>
                    <a:lstStyle/>
                    <a:p>
                      <a:r>
                        <a:rPr lang="en-US" altLang="zh-CN" sz="1050" dirty="0"/>
                        <a:t>1</a:t>
                      </a:r>
                      <a:endParaRPr lang="zh-CN" altLang="en-US" sz="1050" dirty="0"/>
                    </a:p>
                  </a:txBody>
                  <a:tcPr marL="68580" marR="68580" marT="34290" marB="34290"/>
                </a:tc>
                <a:tc>
                  <a:txBody>
                    <a:bodyPr/>
                    <a:lstStyle/>
                    <a:p>
                      <a:r>
                        <a:rPr lang="en-US" altLang="zh-CN" sz="1050" dirty="0"/>
                        <a:t>CAR</a:t>
                      </a:r>
                      <a:endParaRPr lang="zh-CN" altLang="en-US" sz="1050" dirty="0"/>
                    </a:p>
                  </a:txBody>
                  <a:tcPr marL="68580" marR="68580" marT="34290" marB="34290"/>
                </a:tc>
                <a:tc>
                  <a:txBody>
                    <a:bodyPr/>
                    <a:lstStyle/>
                    <a:p>
                      <a:r>
                        <a:rPr lang="en-US" altLang="zh-CN" sz="1050" dirty="0"/>
                        <a:t>Causal Analysis and Resolution</a:t>
                      </a:r>
                      <a:endParaRPr lang="zh-CN" altLang="en-US" sz="1050" dirty="0"/>
                    </a:p>
                  </a:txBody>
                  <a:tcPr marL="68580" marR="68580" marT="34290" marB="34290"/>
                </a:tc>
                <a:tc>
                  <a:txBody>
                    <a:bodyPr/>
                    <a:lstStyle/>
                    <a:p>
                      <a:r>
                        <a:rPr lang="zh-CN" altLang="en-US" sz="1050" dirty="0"/>
                        <a:t>原因分析与解决方案</a:t>
                      </a:r>
                    </a:p>
                  </a:txBody>
                  <a:tcPr marL="68580" marR="68580" marT="34290" marB="34290"/>
                </a:tc>
                <a:extLst>
                  <a:ext uri="{0D108BD9-81ED-4DB2-BD59-A6C34878D82A}">
                    <a16:rowId xmlns:a16="http://schemas.microsoft.com/office/drawing/2014/main" val="10001"/>
                  </a:ext>
                </a:extLst>
              </a:tr>
              <a:tr h="340851">
                <a:tc>
                  <a:txBody>
                    <a:bodyPr/>
                    <a:lstStyle/>
                    <a:p>
                      <a:r>
                        <a:rPr lang="en-US" altLang="zh-CN" sz="1050" dirty="0"/>
                        <a:t>2</a:t>
                      </a:r>
                      <a:endParaRPr lang="zh-CN" altLang="en-US" sz="1050" dirty="0"/>
                    </a:p>
                  </a:txBody>
                  <a:tcPr marL="68580" marR="68580" marT="34290" marB="34290"/>
                </a:tc>
                <a:tc>
                  <a:txBody>
                    <a:bodyPr/>
                    <a:lstStyle/>
                    <a:p>
                      <a:r>
                        <a:rPr lang="en-US" altLang="zh-CN" sz="1050" dirty="0"/>
                        <a:t>CM</a:t>
                      </a:r>
                      <a:endParaRPr lang="zh-CN" altLang="en-US" sz="1050" dirty="0"/>
                    </a:p>
                  </a:txBody>
                  <a:tcPr marL="68580" marR="68580" marT="34290" marB="34290"/>
                </a:tc>
                <a:tc>
                  <a:txBody>
                    <a:bodyPr/>
                    <a:lstStyle/>
                    <a:p>
                      <a:r>
                        <a:rPr lang="en-US" altLang="zh-CN" sz="1050" dirty="0"/>
                        <a:t>Configuration Management</a:t>
                      </a:r>
                      <a:endParaRPr lang="zh-CN" altLang="en-US" sz="1050" dirty="0"/>
                    </a:p>
                  </a:txBody>
                  <a:tcPr marL="68580" marR="68580" marT="34290" marB="34290"/>
                </a:tc>
                <a:tc>
                  <a:txBody>
                    <a:bodyPr/>
                    <a:lstStyle/>
                    <a:p>
                      <a:r>
                        <a:rPr lang="zh-CN" altLang="en-US" sz="1050" dirty="0"/>
                        <a:t>配置管理</a:t>
                      </a:r>
                    </a:p>
                  </a:txBody>
                  <a:tcPr marL="68580" marR="68580" marT="34290" marB="34290"/>
                </a:tc>
                <a:extLst>
                  <a:ext uri="{0D108BD9-81ED-4DB2-BD59-A6C34878D82A}">
                    <a16:rowId xmlns:a16="http://schemas.microsoft.com/office/drawing/2014/main" val="10002"/>
                  </a:ext>
                </a:extLst>
              </a:tr>
              <a:tr h="340851">
                <a:tc>
                  <a:txBody>
                    <a:bodyPr/>
                    <a:lstStyle/>
                    <a:p>
                      <a:r>
                        <a:rPr lang="en-US" altLang="zh-CN" sz="1050" dirty="0"/>
                        <a:t>3</a:t>
                      </a:r>
                      <a:endParaRPr lang="zh-CN" altLang="en-US" sz="1050" dirty="0"/>
                    </a:p>
                  </a:txBody>
                  <a:tcPr marL="68580" marR="68580" marT="34290" marB="34290"/>
                </a:tc>
                <a:tc>
                  <a:txBody>
                    <a:bodyPr/>
                    <a:lstStyle/>
                    <a:p>
                      <a:r>
                        <a:rPr lang="en-US" altLang="zh-CN" sz="1050" dirty="0"/>
                        <a:t>DAR</a:t>
                      </a:r>
                      <a:endParaRPr lang="zh-CN" altLang="en-US" sz="1050" dirty="0"/>
                    </a:p>
                  </a:txBody>
                  <a:tcPr marL="68580" marR="68580" marT="34290" marB="34290"/>
                </a:tc>
                <a:tc>
                  <a:txBody>
                    <a:bodyPr/>
                    <a:lstStyle/>
                    <a:p>
                      <a:r>
                        <a:rPr lang="en-US" altLang="zh-CN" sz="1050" dirty="0"/>
                        <a:t>Decision Analysis and Resolution</a:t>
                      </a:r>
                      <a:endParaRPr lang="zh-CN" altLang="en-US" sz="1050" dirty="0"/>
                    </a:p>
                  </a:txBody>
                  <a:tcPr marL="68580" marR="68580" marT="34290" marB="34290"/>
                </a:tc>
                <a:tc>
                  <a:txBody>
                    <a:bodyPr/>
                    <a:lstStyle/>
                    <a:p>
                      <a:r>
                        <a:rPr lang="zh-CN" altLang="en-US" sz="1050" dirty="0"/>
                        <a:t>决策分析与解决方案</a:t>
                      </a:r>
                    </a:p>
                  </a:txBody>
                  <a:tcPr marL="68580" marR="68580" marT="34290" marB="34290"/>
                </a:tc>
                <a:extLst>
                  <a:ext uri="{0D108BD9-81ED-4DB2-BD59-A6C34878D82A}">
                    <a16:rowId xmlns:a16="http://schemas.microsoft.com/office/drawing/2014/main" val="10003"/>
                  </a:ext>
                </a:extLst>
              </a:tr>
              <a:tr h="340851">
                <a:tc>
                  <a:txBody>
                    <a:bodyPr/>
                    <a:lstStyle/>
                    <a:p>
                      <a:r>
                        <a:rPr lang="en-US" altLang="zh-CN" sz="1050" dirty="0"/>
                        <a:t>4</a:t>
                      </a:r>
                      <a:endParaRPr lang="zh-CN" altLang="en-US" sz="1050" dirty="0"/>
                    </a:p>
                  </a:txBody>
                  <a:tcPr marL="68580" marR="68580" marT="34290" marB="34290"/>
                </a:tc>
                <a:tc>
                  <a:txBody>
                    <a:bodyPr/>
                    <a:lstStyle/>
                    <a:p>
                      <a:r>
                        <a:rPr lang="en-US" altLang="zh-CN" sz="1050" dirty="0"/>
                        <a:t>IPM</a:t>
                      </a:r>
                      <a:endParaRPr lang="zh-CN" altLang="en-US" sz="1050" dirty="0"/>
                    </a:p>
                  </a:txBody>
                  <a:tcPr marL="68580" marR="68580" marT="34290" marB="34290"/>
                </a:tc>
                <a:tc>
                  <a:txBody>
                    <a:bodyPr/>
                    <a:lstStyle/>
                    <a:p>
                      <a:r>
                        <a:rPr lang="en-US" altLang="zh-CN" sz="1050" dirty="0"/>
                        <a:t>Integrated Project Management</a:t>
                      </a:r>
                      <a:endParaRPr lang="zh-CN" altLang="en-US" sz="1050" dirty="0"/>
                    </a:p>
                  </a:txBody>
                  <a:tcPr marL="68580" marR="68580" marT="34290" marB="34290"/>
                </a:tc>
                <a:tc>
                  <a:txBody>
                    <a:bodyPr/>
                    <a:lstStyle/>
                    <a:p>
                      <a:r>
                        <a:rPr lang="zh-CN" altLang="en-US" sz="1050" dirty="0"/>
                        <a:t>集成化项目管理</a:t>
                      </a:r>
                    </a:p>
                  </a:txBody>
                  <a:tcPr marL="68580" marR="68580" marT="34290" marB="34290"/>
                </a:tc>
                <a:extLst>
                  <a:ext uri="{0D108BD9-81ED-4DB2-BD59-A6C34878D82A}">
                    <a16:rowId xmlns:a16="http://schemas.microsoft.com/office/drawing/2014/main" val="10004"/>
                  </a:ext>
                </a:extLst>
              </a:tr>
              <a:tr h="340851">
                <a:tc>
                  <a:txBody>
                    <a:bodyPr/>
                    <a:lstStyle/>
                    <a:p>
                      <a:r>
                        <a:rPr lang="en-US" altLang="zh-CN" sz="1050" dirty="0"/>
                        <a:t>5</a:t>
                      </a:r>
                      <a:endParaRPr lang="zh-CN" altLang="en-US" sz="1050" dirty="0"/>
                    </a:p>
                  </a:txBody>
                  <a:tcPr marL="68580" marR="68580" marT="34290" marB="34290"/>
                </a:tc>
                <a:tc>
                  <a:txBody>
                    <a:bodyPr/>
                    <a:lstStyle/>
                    <a:p>
                      <a:r>
                        <a:rPr lang="en-US" altLang="zh-CN" sz="1050" dirty="0"/>
                        <a:t>MA</a:t>
                      </a:r>
                      <a:endParaRPr lang="zh-CN" altLang="en-US" sz="1050" dirty="0"/>
                    </a:p>
                  </a:txBody>
                  <a:tcPr marL="68580" marR="68580" marT="34290" marB="34290"/>
                </a:tc>
                <a:tc>
                  <a:txBody>
                    <a:bodyPr/>
                    <a:lstStyle/>
                    <a:p>
                      <a:r>
                        <a:rPr lang="en-US" altLang="zh-CN" sz="1050" dirty="0"/>
                        <a:t>Measurement and Analysis</a:t>
                      </a:r>
                      <a:endParaRPr lang="zh-CN" altLang="en-US" sz="1050" dirty="0"/>
                    </a:p>
                  </a:txBody>
                  <a:tcPr marL="68580" marR="68580" marT="34290" marB="34290"/>
                </a:tc>
                <a:tc>
                  <a:txBody>
                    <a:bodyPr/>
                    <a:lstStyle/>
                    <a:p>
                      <a:r>
                        <a:rPr lang="zh-CN" altLang="en-US" sz="1050" dirty="0"/>
                        <a:t>度量与分析</a:t>
                      </a:r>
                    </a:p>
                  </a:txBody>
                  <a:tcPr marL="68580" marR="68580" marT="34290" marB="34290"/>
                </a:tc>
                <a:extLst>
                  <a:ext uri="{0D108BD9-81ED-4DB2-BD59-A6C34878D82A}">
                    <a16:rowId xmlns:a16="http://schemas.microsoft.com/office/drawing/2014/main" val="10005"/>
                  </a:ext>
                </a:extLst>
              </a:tr>
              <a:tr h="340851">
                <a:tc>
                  <a:txBody>
                    <a:bodyPr/>
                    <a:lstStyle/>
                    <a:p>
                      <a:r>
                        <a:rPr lang="en-US" altLang="zh-CN" sz="1050" dirty="0"/>
                        <a:t>6</a:t>
                      </a:r>
                      <a:endParaRPr lang="zh-CN" altLang="en-US" sz="1050" dirty="0"/>
                    </a:p>
                  </a:txBody>
                  <a:tcPr marL="68580" marR="68580" marT="34290" marB="34290"/>
                </a:tc>
                <a:tc>
                  <a:txBody>
                    <a:bodyPr/>
                    <a:lstStyle/>
                    <a:p>
                      <a:r>
                        <a:rPr lang="en-US" altLang="zh-CN" sz="1050" dirty="0"/>
                        <a:t>OPM</a:t>
                      </a:r>
                      <a:endParaRPr lang="zh-CN" altLang="en-US" sz="1050" dirty="0"/>
                    </a:p>
                  </a:txBody>
                  <a:tcPr marL="68580" marR="68580" marT="34290" marB="34290"/>
                </a:tc>
                <a:tc>
                  <a:txBody>
                    <a:bodyPr/>
                    <a:lstStyle/>
                    <a:p>
                      <a:r>
                        <a:rPr lang="en-US" altLang="zh-CN" sz="1050" dirty="0"/>
                        <a:t>Organizational Performance Management</a:t>
                      </a:r>
                      <a:endParaRPr lang="zh-CN" altLang="en-US" sz="1050" dirty="0"/>
                    </a:p>
                  </a:txBody>
                  <a:tcPr marL="68580" marR="68580" marT="34290" marB="34290"/>
                </a:tc>
                <a:tc>
                  <a:txBody>
                    <a:bodyPr/>
                    <a:lstStyle/>
                    <a:p>
                      <a:r>
                        <a:rPr lang="zh-CN" altLang="en-US" sz="1050" dirty="0"/>
                        <a:t>组织级绩效管理</a:t>
                      </a:r>
                    </a:p>
                  </a:txBody>
                  <a:tcPr marL="68580" marR="68580" marT="34290" marB="34290"/>
                </a:tc>
                <a:extLst>
                  <a:ext uri="{0D108BD9-81ED-4DB2-BD59-A6C34878D82A}">
                    <a16:rowId xmlns:a16="http://schemas.microsoft.com/office/drawing/2014/main" val="10006"/>
                  </a:ext>
                </a:extLst>
              </a:tr>
              <a:tr h="340851">
                <a:tc>
                  <a:txBody>
                    <a:bodyPr/>
                    <a:lstStyle/>
                    <a:p>
                      <a:r>
                        <a:rPr lang="en-US" altLang="zh-CN" sz="1050" dirty="0"/>
                        <a:t>7</a:t>
                      </a:r>
                      <a:endParaRPr lang="zh-CN" altLang="en-US" sz="1050" dirty="0"/>
                    </a:p>
                  </a:txBody>
                  <a:tcPr marL="68580" marR="68580" marT="34290" marB="34290"/>
                </a:tc>
                <a:tc>
                  <a:txBody>
                    <a:bodyPr/>
                    <a:lstStyle/>
                    <a:p>
                      <a:r>
                        <a:rPr lang="en-US" altLang="zh-CN" sz="1050" dirty="0"/>
                        <a:t>OPD</a:t>
                      </a:r>
                      <a:endParaRPr lang="zh-CN" altLang="en-US" sz="1050" dirty="0"/>
                    </a:p>
                  </a:txBody>
                  <a:tcPr marL="68580" marR="68580" marT="34290" marB="34290"/>
                </a:tc>
                <a:tc>
                  <a:txBody>
                    <a:bodyPr/>
                    <a:lstStyle/>
                    <a:p>
                      <a:r>
                        <a:rPr lang="en-US" altLang="zh-CN" sz="1050" dirty="0"/>
                        <a:t>Organizational Process Definition</a:t>
                      </a:r>
                      <a:endParaRPr lang="zh-CN" altLang="en-US" sz="1050" dirty="0"/>
                    </a:p>
                  </a:txBody>
                  <a:tcPr marL="68580" marR="68580" marT="34290" marB="34290"/>
                </a:tc>
                <a:tc>
                  <a:txBody>
                    <a:bodyPr/>
                    <a:lstStyle/>
                    <a:p>
                      <a:r>
                        <a:rPr lang="zh-CN" altLang="en-US" sz="1050" dirty="0"/>
                        <a:t>组织级过程定义</a:t>
                      </a:r>
                    </a:p>
                  </a:txBody>
                  <a:tcPr marL="68580" marR="68580" marT="34290" marB="34290"/>
                </a:tc>
                <a:extLst>
                  <a:ext uri="{0D108BD9-81ED-4DB2-BD59-A6C34878D82A}">
                    <a16:rowId xmlns:a16="http://schemas.microsoft.com/office/drawing/2014/main" val="10007"/>
                  </a:ext>
                </a:extLst>
              </a:tr>
              <a:tr h="340851">
                <a:tc>
                  <a:txBody>
                    <a:bodyPr/>
                    <a:lstStyle/>
                    <a:p>
                      <a:r>
                        <a:rPr lang="en-US" altLang="zh-CN" sz="1050" dirty="0"/>
                        <a:t>8</a:t>
                      </a:r>
                      <a:endParaRPr lang="zh-CN" altLang="en-US" sz="1050" dirty="0"/>
                    </a:p>
                  </a:txBody>
                  <a:tcPr marL="68580" marR="68580" marT="34290" marB="34290"/>
                </a:tc>
                <a:tc>
                  <a:txBody>
                    <a:bodyPr/>
                    <a:lstStyle/>
                    <a:p>
                      <a:r>
                        <a:rPr lang="en-US" altLang="zh-CN" sz="1050" dirty="0"/>
                        <a:t>OPF</a:t>
                      </a:r>
                      <a:endParaRPr lang="zh-CN" altLang="en-US" sz="1050" dirty="0"/>
                    </a:p>
                  </a:txBody>
                  <a:tcPr marL="68580" marR="68580" marT="34290" marB="34290"/>
                </a:tc>
                <a:tc>
                  <a:txBody>
                    <a:bodyPr/>
                    <a:lstStyle/>
                    <a:p>
                      <a:r>
                        <a:rPr lang="en-US" altLang="zh-CN" sz="1050" dirty="0"/>
                        <a:t>Organizational Process Focus</a:t>
                      </a:r>
                      <a:endParaRPr lang="zh-CN" altLang="en-US" sz="1050" dirty="0"/>
                    </a:p>
                  </a:txBody>
                  <a:tcPr marL="68580" marR="68580" marT="34290" marB="34290"/>
                </a:tc>
                <a:tc>
                  <a:txBody>
                    <a:bodyPr/>
                    <a:lstStyle/>
                    <a:p>
                      <a:r>
                        <a:rPr lang="zh-CN" altLang="en-US" sz="1050" dirty="0"/>
                        <a:t>组织级绩效关注</a:t>
                      </a:r>
                    </a:p>
                  </a:txBody>
                  <a:tcPr marL="68580" marR="68580" marT="34290" marB="34290"/>
                </a:tc>
                <a:extLst>
                  <a:ext uri="{0D108BD9-81ED-4DB2-BD59-A6C34878D82A}">
                    <a16:rowId xmlns:a16="http://schemas.microsoft.com/office/drawing/2014/main" val="10008"/>
                  </a:ext>
                </a:extLst>
              </a:tr>
              <a:tr h="340851">
                <a:tc>
                  <a:txBody>
                    <a:bodyPr/>
                    <a:lstStyle/>
                    <a:p>
                      <a:r>
                        <a:rPr lang="en-US" altLang="zh-CN" sz="1050" dirty="0"/>
                        <a:t>9</a:t>
                      </a:r>
                      <a:endParaRPr lang="zh-CN" altLang="en-US" sz="1050" dirty="0"/>
                    </a:p>
                  </a:txBody>
                  <a:tcPr marL="68580" marR="68580" marT="34290" marB="34290"/>
                </a:tc>
                <a:tc>
                  <a:txBody>
                    <a:bodyPr/>
                    <a:lstStyle/>
                    <a:p>
                      <a:r>
                        <a:rPr lang="en-US" altLang="zh-CN" sz="1050" dirty="0"/>
                        <a:t>OPP</a:t>
                      </a:r>
                      <a:endParaRPr lang="zh-CN" altLang="en-US" sz="1050" dirty="0"/>
                    </a:p>
                  </a:txBody>
                  <a:tcPr marL="68580" marR="68580" marT="34290" marB="34290"/>
                </a:tc>
                <a:tc>
                  <a:txBody>
                    <a:bodyPr/>
                    <a:lstStyle/>
                    <a:p>
                      <a:r>
                        <a:rPr lang="en-US" altLang="zh-CN" sz="1050" dirty="0"/>
                        <a:t>Organizational Process Performance</a:t>
                      </a:r>
                      <a:endParaRPr lang="zh-CN" altLang="en-US" sz="1050" dirty="0"/>
                    </a:p>
                  </a:txBody>
                  <a:tcPr marL="68580" marR="68580" marT="34290" marB="34290"/>
                </a:tc>
                <a:tc>
                  <a:txBody>
                    <a:bodyPr/>
                    <a:lstStyle/>
                    <a:p>
                      <a:r>
                        <a:rPr lang="zh-CN" altLang="en-US" sz="1050" dirty="0"/>
                        <a:t>组织级过程性能</a:t>
                      </a:r>
                    </a:p>
                  </a:txBody>
                  <a:tcPr marL="68580" marR="68580" marT="34290" marB="34290"/>
                </a:tc>
                <a:extLst>
                  <a:ext uri="{0D108BD9-81ED-4DB2-BD59-A6C34878D82A}">
                    <a16:rowId xmlns:a16="http://schemas.microsoft.com/office/drawing/2014/main" val="10009"/>
                  </a:ext>
                </a:extLst>
              </a:tr>
              <a:tr h="340851">
                <a:tc>
                  <a:txBody>
                    <a:bodyPr/>
                    <a:lstStyle/>
                    <a:p>
                      <a:r>
                        <a:rPr lang="en-US" altLang="zh-CN" sz="1050" dirty="0"/>
                        <a:t>10</a:t>
                      </a:r>
                      <a:endParaRPr lang="zh-CN" altLang="en-US" sz="1050" dirty="0"/>
                    </a:p>
                  </a:txBody>
                  <a:tcPr marL="68580" marR="68580" marT="34290" marB="34290"/>
                </a:tc>
                <a:tc>
                  <a:txBody>
                    <a:bodyPr/>
                    <a:lstStyle/>
                    <a:p>
                      <a:r>
                        <a:rPr lang="en-US" altLang="zh-CN" sz="1050" dirty="0"/>
                        <a:t>OT</a:t>
                      </a:r>
                      <a:endParaRPr lang="zh-CN" altLang="en-US" sz="1050" dirty="0"/>
                    </a:p>
                  </a:txBody>
                  <a:tcPr marL="68580" marR="68580" marT="34290" marB="34290"/>
                </a:tc>
                <a:tc>
                  <a:txBody>
                    <a:bodyPr/>
                    <a:lstStyle/>
                    <a:p>
                      <a:r>
                        <a:rPr lang="en-US" altLang="zh-CN" sz="1050" dirty="0"/>
                        <a:t>Organizational Training</a:t>
                      </a:r>
                      <a:endParaRPr lang="zh-CN" altLang="en-US" sz="1050" dirty="0"/>
                    </a:p>
                  </a:txBody>
                  <a:tcPr marL="68580" marR="68580" marT="34290" marB="34290"/>
                </a:tc>
                <a:tc>
                  <a:txBody>
                    <a:bodyPr/>
                    <a:lstStyle/>
                    <a:p>
                      <a:r>
                        <a:rPr lang="zh-CN" altLang="en-US" sz="1050" dirty="0"/>
                        <a:t>组织培训</a:t>
                      </a:r>
                    </a:p>
                  </a:txBody>
                  <a:tcPr marL="68580" marR="68580" marT="34290" marB="34290"/>
                </a:tc>
                <a:extLst>
                  <a:ext uri="{0D108BD9-81ED-4DB2-BD59-A6C34878D82A}">
                    <a16:rowId xmlns:a16="http://schemas.microsoft.com/office/drawing/2014/main" val="10010"/>
                  </a:ext>
                </a:extLst>
              </a:tr>
              <a:tr h="340851">
                <a:tc>
                  <a:txBody>
                    <a:bodyPr/>
                    <a:lstStyle/>
                    <a:p>
                      <a:r>
                        <a:rPr lang="en-US" altLang="zh-CN" sz="1050" dirty="0"/>
                        <a:t>11</a:t>
                      </a:r>
                      <a:endParaRPr lang="zh-CN" altLang="en-US" sz="1050" dirty="0"/>
                    </a:p>
                  </a:txBody>
                  <a:tcPr marL="68580" marR="68580" marT="34290" marB="34290"/>
                </a:tc>
                <a:tc>
                  <a:txBody>
                    <a:bodyPr/>
                    <a:lstStyle/>
                    <a:p>
                      <a:r>
                        <a:rPr lang="en-US" altLang="zh-CN" sz="1050" dirty="0"/>
                        <a:t>PI</a:t>
                      </a:r>
                      <a:endParaRPr lang="zh-CN" altLang="en-US" sz="1050" dirty="0"/>
                    </a:p>
                  </a:txBody>
                  <a:tcPr marL="68580" marR="68580" marT="34290" marB="34290"/>
                </a:tc>
                <a:tc>
                  <a:txBody>
                    <a:bodyPr/>
                    <a:lstStyle/>
                    <a:p>
                      <a:r>
                        <a:rPr lang="en-US" altLang="zh-CN" sz="1050" dirty="0"/>
                        <a:t>Product Integration</a:t>
                      </a:r>
                      <a:endParaRPr lang="zh-CN" altLang="en-US" sz="1050" dirty="0"/>
                    </a:p>
                  </a:txBody>
                  <a:tcPr marL="68580" marR="68580" marT="34290" marB="34290"/>
                </a:tc>
                <a:tc>
                  <a:txBody>
                    <a:bodyPr/>
                    <a:lstStyle/>
                    <a:p>
                      <a:r>
                        <a:rPr lang="zh-CN" altLang="en-US" sz="1050" dirty="0"/>
                        <a:t>产品集成</a:t>
                      </a:r>
                    </a:p>
                  </a:txBody>
                  <a:tcPr marL="68580" marR="68580" marT="34290" marB="34290"/>
                </a:tc>
                <a:extLst>
                  <a:ext uri="{0D108BD9-81ED-4DB2-BD59-A6C34878D82A}">
                    <a16:rowId xmlns:a16="http://schemas.microsoft.com/office/drawing/2014/main" val="10011"/>
                  </a:ext>
                </a:extLst>
              </a:tr>
            </a:tbl>
          </a:graphicData>
        </a:graphic>
      </p:graphicFrame>
      <p:graphicFrame>
        <p:nvGraphicFramePr>
          <p:cNvPr id="6" name="表格 4">
            <a:extLst>
              <a:ext uri="{FF2B5EF4-FFF2-40B4-BE49-F238E27FC236}">
                <a16:creationId xmlns:a16="http://schemas.microsoft.com/office/drawing/2014/main" id="{9054D921-CC39-4D24-A017-28E9D5FFCF80}"/>
              </a:ext>
            </a:extLst>
          </p:cNvPr>
          <p:cNvGraphicFramePr>
            <a:graphicFrameLocks noGrp="1"/>
          </p:cNvGraphicFramePr>
          <p:nvPr>
            <p:extLst>
              <p:ext uri="{D42A27DB-BD31-4B8C-83A1-F6EECF244321}">
                <p14:modId xmlns:p14="http://schemas.microsoft.com/office/powerpoint/2010/main" val="1398046725"/>
              </p:ext>
            </p:extLst>
          </p:nvPr>
        </p:nvGraphicFramePr>
        <p:xfrm>
          <a:off x="3325091" y="2600696"/>
          <a:ext cx="8402575" cy="4096428"/>
        </p:xfrm>
        <a:graphic>
          <a:graphicData uri="http://schemas.openxmlformats.org/drawingml/2006/table">
            <a:tbl>
              <a:tblPr firstRow="1" bandRow="1">
                <a:tableStyleId>{5C22544A-7EE6-4342-B048-85BDC9FD1C3A}</a:tableStyleId>
              </a:tblPr>
              <a:tblGrid>
                <a:gridCol w="828707">
                  <a:extLst>
                    <a:ext uri="{9D8B030D-6E8A-4147-A177-3AD203B41FA5}">
                      <a16:colId xmlns:a16="http://schemas.microsoft.com/office/drawing/2014/main" val="20000"/>
                    </a:ext>
                  </a:extLst>
                </a:gridCol>
                <a:gridCol w="1002659">
                  <a:extLst>
                    <a:ext uri="{9D8B030D-6E8A-4147-A177-3AD203B41FA5}">
                      <a16:colId xmlns:a16="http://schemas.microsoft.com/office/drawing/2014/main" val="20001"/>
                    </a:ext>
                  </a:extLst>
                </a:gridCol>
                <a:gridCol w="3467210">
                  <a:extLst>
                    <a:ext uri="{9D8B030D-6E8A-4147-A177-3AD203B41FA5}">
                      <a16:colId xmlns:a16="http://schemas.microsoft.com/office/drawing/2014/main" val="20002"/>
                    </a:ext>
                  </a:extLst>
                </a:gridCol>
                <a:gridCol w="3103999">
                  <a:extLst>
                    <a:ext uri="{9D8B030D-6E8A-4147-A177-3AD203B41FA5}">
                      <a16:colId xmlns:a16="http://schemas.microsoft.com/office/drawing/2014/main" val="20003"/>
                    </a:ext>
                  </a:extLst>
                </a:gridCol>
              </a:tblGrid>
              <a:tr h="341369">
                <a:tc>
                  <a:txBody>
                    <a:bodyPr/>
                    <a:lstStyle/>
                    <a:p>
                      <a:r>
                        <a:rPr lang="zh-CN" altLang="en-US" sz="1050" dirty="0"/>
                        <a:t>序号</a:t>
                      </a:r>
                    </a:p>
                  </a:txBody>
                  <a:tcPr marL="68580" marR="68580" marT="34290" marB="34290"/>
                </a:tc>
                <a:tc>
                  <a:txBody>
                    <a:bodyPr/>
                    <a:lstStyle/>
                    <a:p>
                      <a:r>
                        <a:rPr lang="zh-CN" altLang="en-US" sz="1050" dirty="0"/>
                        <a:t>简称</a:t>
                      </a:r>
                    </a:p>
                  </a:txBody>
                  <a:tcPr marL="68580" marR="68580" marT="34290" marB="34290"/>
                </a:tc>
                <a:tc>
                  <a:txBody>
                    <a:bodyPr/>
                    <a:lstStyle/>
                    <a:p>
                      <a:r>
                        <a:rPr lang="zh-CN" altLang="en-US" sz="1050" dirty="0"/>
                        <a:t>英文全称</a:t>
                      </a:r>
                    </a:p>
                  </a:txBody>
                  <a:tcPr marL="68580" marR="68580" marT="34290" marB="34290"/>
                </a:tc>
                <a:tc>
                  <a:txBody>
                    <a:bodyPr/>
                    <a:lstStyle/>
                    <a:p>
                      <a:r>
                        <a:rPr lang="zh-CN" altLang="en-US" sz="1050" dirty="0"/>
                        <a:t>中文名称</a:t>
                      </a:r>
                    </a:p>
                  </a:txBody>
                  <a:tcPr marL="68580" marR="68580" marT="34290" marB="34290"/>
                </a:tc>
                <a:extLst>
                  <a:ext uri="{0D108BD9-81ED-4DB2-BD59-A6C34878D82A}">
                    <a16:rowId xmlns:a16="http://schemas.microsoft.com/office/drawing/2014/main" val="10000"/>
                  </a:ext>
                </a:extLst>
              </a:tr>
              <a:tr h="341369">
                <a:tc>
                  <a:txBody>
                    <a:bodyPr/>
                    <a:lstStyle/>
                    <a:p>
                      <a:r>
                        <a:rPr lang="en-US" altLang="zh-CN" sz="1050" dirty="0"/>
                        <a:t>12</a:t>
                      </a:r>
                      <a:endParaRPr lang="zh-CN" altLang="en-US" sz="1050" dirty="0"/>
                    </a:p>
                  </a:txBody>
                  <a:tcPr marL="68580" marR="68580" marT="34290" marB="34290"/>
                </a:tc>
                <a:tc>
                  <a:txBody>
                    <a:bodyPr/>
                    <a:lstStyle/>
                    <a:p>
                      <a:r>
                        <a:rPr lang="en-US" altLang="zh-CN" sz="1050" dirty="0"/>
                        <a:t>PMC</a:t>
                      </a:r>
                      <a:endParaRPr lang="zh-CN" altLang="en-US" sz="1050" dirty="0"/>
                    </a:p>
                  </a:txBody>
                  <a:tcPr marL="68580" marR="68580" marT="34290" marB="34290"/>
                </a:tc>
                <a:tc>
                  <a:txBody>
                    <a:bodyPr/>
                    <a:lstStyle/>
                    <a:p>
                      <a:r>
                        <a:rPr lang="en-US" altLang="zh-CN" sz="1050" dirty="0"/>
                        <a:t>Project Monitoring and Control</a:t>
                      </a:r>
                      <a:endParaRPr lang="zh-CN" altLang="en-US" sz="1050" dirty="0"/>
                    </a:p>
                  </a:txBody>
                  <a:tcPr marL="68580" marR="68580" marT="34290" marB="34290"/>
                </a:tc>
                <a:tc>
                  <a:txBody>
                    <a:bodyPr/>
                    <a:lstStyle/>
                    <a:p>
                      <a:r>
                        <a:rPr lang="zh-CN" altLang="en-US" sz="1050" dirty="0"/>
                        <a:t>项目监控</a:t>
                      </a:r>
                    </a:p>
                  </a:txBody>
                  <a:tcPr marL="68580" marR="68580" marT="34290" marB="34290"/>
                </a:tc>
                <a:extLst>
                  <a:ext uri="{0D108BD9-81ED-4DB2-BD59-A6C34878D82A}">
                    <a16:rowId xmlns:a16="http://schemas.microsoft.com/office/drawing/2014/main" val="10001"/>
                  </a:ext>
                </a:extLst>
              </a:tr>
              <a:tr h="341369">
                <a:tc>
                  <a:txBody>
                    <a:bodyPr/>
                    <a:lstStyle/>
                    <a:p>
                      <a:r>
                        <a:rPr lang="en-US" altLang="zh-CN" sz="1050" dirty="0"/>
                        <a:t>13</a:t>
                      </a:r>
                      <a:endParaRPr lang="zh-CN" altLang="en-US" sz="1050" dirty="0"/>
                    </a:p>
                  </a:txBody>
                  <a:tcPr marL="68580" marR="68580" marT="34290" marB="34290"/>
                </a:tc>
                <a:tc>
                  <a:txBody>
                    <a:bodyPr/>
                    <a:lstStyle/>
                    <a:p>
                      <a:r>
                        <a:rPr lang="en-US" altLang="zh-CN" sz="1050" dirty="0"/>
                        <a:t>PP</a:t>
                      </a:r>
                      <a:endParaRPr lang="zh-CN" altLang="en-US" sz="1050" dirty="0"/>
                    </a:p>
                  </a:txBody>
                  <a:tcPr marL="68580" marR="68580" marT="34290" marB="34290"/>
                </a:tc>
                <a:tc>
                  <a:txBody>
                    <a:bodyPr/>
                    <a:lstStyle/>
                    <a:p>
                      <a:r>
                        <a:rPr lang="en-US" altLang="zh-CN" sz="1050" dirty="0"/>
                        <a:t>Project Planning</a:t>
                      </a:r>
                      <a:endParaRPr lang="zh-CN" altLang="en-US" sz="1050" dirty="0"/>
                    </a:p>
                  </a:txBody>
                  <a:tcPr marL="68580" marR="68580" marT="34290" marB="34290"/>
                </a:tc>
                <a:tc>
                  <a:txBody>
                    <a:bodyPr/>
                    <a:lstStyle/>
                    <a:p>
                      <a:r>
                        <a:rPr lang="zh-CN" altLang="en-US" sz="1050" dirty="0"/>
                        <a:t>项目规划</a:t>
                      </a:r>
                    </a:p>
                  </a:txBody>
                  <a:tcPr marL="68580" marR="68580" marT="34290" marB="34290"/>
                </a:tc>
                <a:extLst>
                  <a:ext uri="{0D108BD9-81ED-4DB2-BD59-A6C34878D82A}">
                    <a16:rowId xmlns:a16="http://schemas.microsoft.com/office/drawing/2014/main" val="10002"/>
                  </a:ext>
                </a:extLst>
              </a:tr>
              <a:tr h="341369">
                <a:tc>
                  <a:txBody>
                    <a:bodyPr/>
                    <a:lstStyle/>
                    <a:p>
                      <a:r>
                        <a:rPr lang="en-US" altLang="zh-CN" sz="1050" dirty="0"/>
                        <a:t>14</a:t>
                      </a:r>
                      <a:endParaRPr lang="zh-CN" altLang="en-US" sz="1050" dirty="0"/>
                    </a:p>
                  </a:txBody>
                  <a:tcPr marL="68580" marR="68580" marT="34290" marB="34290"/>
                </a:tc>
                <a:tc>
                  <a:txBody>
                    <a:bodyPr/>
                    <a:lstStyle/>
                    <a:p>
                      <a:r>
                        <a:rPr lang="en-US" altLang="zh-CN" sz="1050" dirty="0"/>
                        <a:t>PPQA</a:t>
                      </a:r>
                      <a:endParaRPr lang="zh-CN" altLang="en-US" sz="1050" dirty="0"/>
                    </a:p>
                  </a:txBody>
                  <a:tcPr marL="68580" marR="68580" marT="34290" marB="34290"/>
                </a:tc>
                <a:tc>
                  <a:txBody>
                    <a:bodyPr/>
                    <a:lstStyle/>
                    <a:p>
                      <a:r>
                        <a:rPr lang="en-US" altLang="zh-CN" sz="1050" dirty="0"/>
                        <a:t>Process and Product Quality Assurance</a:t>
                      </a:r>
                      <a:endParaRPr lang="zh-CN" altLang="en-US" sz="1050" dirty="0"/>
                    </a:p>
                  </a:txBody>
                  <a:tcPr marL="68580" marR="68580" marT="34290" marB="34290"/>
                </a:tc>
                <a:tc>
                  <a:txBody>
                    <a:bodyPr/>
                    <a:lstStyle/>
                    <a:p>
                      <a:r>
                        <a:rPr lang="zh-CN" altLang="en-US" sz="1050" dirty="0"/>
                        <a:t>过程和产品质量保证</a:t>
                      </a:r>
                    </a:p>
                  </a:txBody>
                  <a:tcPr marL="68580" marR="68580" marT="34290" marB="34290"/>
                </a:tc>
                <a:extLst>
                  <a:ext uri="{0D108BD9-81ED-4DB2-BD59-A6C34878D82A}">
                    <a16:rowId xmlns:a16="http://schemas.microsoft.com/office/drawing/2014/main" val="10003"/>
                  </a:ext>
                </a:extLst>
              </a:tr>
              <a:tr h="341369">
                <a:tc>
                  <a:txBody>
                    <a:bodyPr/>
                    <a:lstStyle/>
                    <a:p>
                      <a:r>
                        <a:rPr lang="en-US" altLang="zh-CN" sz="1050" dirty="0"/>
                        <a:t>15</a:t>
                      </a:r>
                      <a:endParaRPr lang="zh-CN" altLang="en-US" sz="1050" dirty="0"/>
                    </a:p>
                  </a:txBody>
                  <a:tcPr marL="68580" marR="68580" marT="34290" marB="34290"/>
                </a:tc>
                <a:tc>
                  <a:txBody>
                    <a:bodyPr/>
                    <a:lstStyle/>
                    <a:p>
                      <a:r>
                        <a:rPr lang="en-US" altLang="zh-CN" sz="1050" dirty="0"/>
                        <a:t>QPM</a:t>
                      </a:r>
                      <a:endParaRPr lang="zh-CN" altLang="en-US" sz="1050" dirty="0"/>
                    </a:p>
                  </a:txBody>
                  <a:tcPr marL="68580" marR="68580" marT="34290" marB="34290"/>
                </a:tc>
                <a:tc>
                  <a:txBody>
                    <a:bodyPr/>
                    <a:lstStyle/>
                    <a:p>
                      <a:r>
                        <a:rPr lang="en-US" altLang="zh-CN" sz="1050" dirty="0"/>
                        <a:t>Quantitative Project Management</a:t>
                      </a:r>
                      <a:endParaRPr lang="zh-CN" altLang="en-US" sz="1050" dirty="0"/>
                    </a:p>
                  </a:txBody>
                  <a:tcPr marL="68580" marR="68580" marT="34290" marB="34290"/>
                </a:tc>
                <a:tc>
                  <a:txBody>
                    <a:bodyPr/>
                    <a:lstStyle/>
                    <a:p>
                      <a:r>
                        <a:rPr lang="zh-CN" altLang="en-US" sz="1050" dirty="0"/>
                        <a:t>量化项目管理</a:t>
                      </a:r>
                    </a:p>
                  </a:txBody>
                  <a:tcPr marL="68580" marR="68580" marT="34290" marB="34290"/>
                </a:tc>
                <a:extLst>
                  <a:ext uri="{0D108BD9-81ED-4DB2-BD59-A6C34878D82A}">
                    <a16:rowId xmlns:a16="http://schemas.microsoft.com/office/drawing/2014/main" val="10004"/>
                  </a:ext>
                </a:extLst>
              </a:tr>
              <a:tr h="341369">
                <a:tc>
                  <a:txBody>
                    <a:bodyPr/>
                    <a:lstStyle/>
                    <a:p>
                      <a:r>
                        <a:rPr lang="en-US" altLang="zh-CN" sz="1050" dirty="0"/>
                        <a:t>16</a:t>
                      </a:r>
                      <a:endParaRPr lang="zh-CN" altLang="en-US" sz="1050" dirty="0"/>
                    </a:p>
                  </a:txBody>
                  <a:tcPr marL="68580" marR="68580" marT="34290" marB="34290"/>
                </a:tc>
                <a:tc>
                  <a:txBody>
                    <a:bodyPr/>
                    <a:lstStyle/>
                    <a:p>
                      <a:r>
                        <a:rPr lang="en-US" altLang="zh-CN" sz="1050" dirty="0"/>
                        <a:t>RD</a:t>
                      </a:r>
                      <a:endParaRPr lang="zh-CN" altLang="en-US" sz="1050" dirty="0"/>
                    </a:p>
                  </a:txBody>
                  <a:tcPr marL="68580" marR="68580" marT="34290" marB="34290"/>
                </a:tc>
                <a:tc>
                  <a:txBody>
                    <a:bodyPr/>
                    <a:lstStyle/>
                    <a:p>
                      <a:r>
                        <a:rPr lang="en-US" altLang="zh-CN" sz="1050" dirty="0"/>
                        <a:t>Requirements Development</a:t>
                      </a:r>
                      <a:endParaRPr lang="zh-CN" altLang="en-US" sz="1050" dirty="0"/>
                    </a:p>
                  </a:txBody>
                  <a:tcPr marL="68580" marR="68580" marT="34290" marB="34290"/>
                </a:tc>
                <a:tc>
                  <a:txBody>
                    <a:bodyPr/>
                    <a:lstStyle/>
                    <a:p>
                      <a:r>
                        <a:rPr lang="zh-CN" altLang="en-US" sz="1050" dirty="0"/>
                        <a:t>需求开发</a:t>
                      </a:r>
                    </a:p>
                  </a:txBody>
                  <a:tcPr marL="68580" marR="68580" marT="34290" marB="34290"/>
                </a:tc>
                <a:extLst>
                  <a:ext uri="{0D108BD9-81ED-4DB2-BD59-A6C34878D82A}">
                    <a16:rowId xmlns:a16="http://schemas.microsoft.com/office/drawing/2014/main" val="10005"/>
                  </a:ext>
                </a:extLst>
              </a:tr>
              <a:tr h="341369">
                <a:tc>
                  <a:txBody>
                    <a:bodyPr/>
                    <a:lstStyle/>
                    <a:p>
                      <a:r>
                        <a:rPr lang="en-US" altLang="zh-CN" sz="1050" dirty="0"/>
                        <a:t>17</a:t>
                      </a:r>
                      <a:endParaRPr lang="zh-CN" altLang="en-US" sz="1050" dirty="0"/>
                    </a:p>
                  </a:txBody>
                  <a:tcPr marL="68580" marR="68580" marT="34290" marB="34290"/>
                </a:tc>
                <a:tc>
                  <a:txBody>
                    <a:bodyPr/>
                    <a:lstStyle/>
                    <a:p>
                      <a:r>
                        <a:rPr lang="en-US" altLang="zh-CN" sz="1050" dirty="0"/>
                        <a:t>RM</a:t>
                      </a:r>
                      <a:endParaRPr lang="zh-CN" altLang="en-US" sz="1050" dirty="0"/>
                    </a:p>
                  </a:txBody>
                  <a:tcPr marL="68580" marR="68580" marT="34290" marB="34290"/>
                </a:tc>
                <a:tc>
                  <a:txBody>
                    <a:bodyPr/>
                    <a:lstStyle/>
                    <a:p>
                      <a:r>
                        <a:rPr lang="en-US" altLang="zh-CN" sz="1050" dirty="0"/>
                        <a:t>Requirements Management</a:t>
                      </a:r>
                      <a:endParaRPr lang="zh-CN" altLang="en-US" sz="1050" dirty="0"/>
                    </a:p>
                  </a:txBody>
                  <a:tcPr marL="68580" marR="68580" marT="34290" marB="34290"/>
                </a:tc>
                <a:tc>
                  <a:txBody>
                    <a:bodyPr/>
                    <a:lstStyle/>
                    <a:p>
                      <a:r>
                        <a:rPr lang="zh-CN" altLang="en-US" sz="1050" dirty="0"/>
                        <a:t>需求管理</a:t>
                      </a:r>
                    </a:p>
                  </a:txBody>
                  <a:tcPr marL="68580" marR="68580" marT="34290" marB="34290"/>
                </a:tc>
                <a:extLst>
                  <a:ext uri="{0D108BD9-81ED-4DB2-BD59-A6C34878D82A}">
                    <a16:rowId xmlns:a16="http://schemas.microsoft.com/office/drawing/2014/main" val="10006"/>
                  </a:ext>
                </a:extLst>
              </a:tr>
              <a:tr h="341369">
                <a:tc>
                  <a:txBody>
                    <a:bodyPr/>
                    <a:lstStyle/>
                    <a:p>
                      <a:r>
                        <a:rPr lang="en-US" altLang="zh-CN" sz="1050" dirty="0"/>
                        <a:t>18</a:t>
                      </a:r>
                      <a:endParaRPr lang="zh-CN" altLang="en-US" sz="1050" dirty="0"/>
                    </a:p>
                  </a:txBody>
                  <a:tcPr marL="68580" marR="68580" marT="34290" marB="34290"/>
                </a:tc>
                <a:tc>
                  <a:txBody>
                    <a:bodyPr/>
                    <a:lstStyle/>
                    <a:p>
                      <a:r>
                        <a:rPr lang="en-US" altLang="zh-CN" sz="1050" dirty="0"/>
                        <a:t>RM</a:t>
                      </a:r>
                      <a:endParaRPr lang="zh-CN" altLang="en-US" sz="1050" dirty="0"/>
                    </a:p>
                  </a:txBody>
                  <a:tcPr marL="68580" marR="68580" marT="34290" marB="34290"/>
                </a:tc>
                <a:tc>
                  <a:txBody>
                    <a:bodyPr/>
                    <a:lstStyle/>
                    <a:p>
                      <a:r>
                        <a:rPr lang="en-US" altLang="zh-CN" sz="1050" dirty="0"/>
                        <a:t>Risk Management</a:t>
                      </a:r>
                      <a:endParaRPr lang="zh-CN" altLang="en-US" sz="1050" dirty="0"/>
                    </a:p>
                  </a:txBody>
                  <a:tcPr marL="68580" marR="68580" marT="34290" marB="34290"/>
                </a:tc>
                <a:tc>
                  <a:txBody>
                    <a:bodyPr/>
                    <a:lstStyle/>
                    <a:p>
                      <a:r>
                        <a:rPr lang="zh-CN" altLang="en-US" sz="1050" dirty="0"/>
                        <a:t>风险管理</a:t>
                      </a:r>
                    </a:p>
                  </a:txBody>
                  <a:tcPr marL="68580" marR="68580" marT="34290" marB="34290"/>
                </a:tc>
                <a:extLst>
                  <a:ext uri="{0D108BD9-81ED-4DB2-BD59-A6C34878D82A}">
                    <a16:rowId xmlns:a16="http://schemas.microsoft.com/office/drawing/2014/main" val="10007"/>
                  </a:ext>
                </a:extLst>
              </a:tr>
              <a:tr h="341369">
                <a:tc>
                  <a:txBody>
                    <a:bodyPr/>
                    <a:lstStyle/>
                    <a:p>
                      <a:r>
                        <a:rPr lang="en-US" altLang="zh-CN" sz="1050" dirty="0"/>
                        <a:t>19</a:t>
                      </a:r>
                      <a:endParaRPr lang="zh-CN" altLang="en-US" sz="1050" dirty="0"/>
                    </a:p>
                  </a:txBody>
                  <a:tcPr marL="68580" marR="68580" marT="34290" marB="34290"/>
                </a:tc>
                <a:tc>
                  <a:txBody>
                    <a:bodyPr/>
                    <a:lstStyle/>
                    <a:p>
                      <a:r>
                        <a:rPr lang="en-US" altLang="zh-CN" sz="1050" dirty="0"/>
                        <a:t>SAM</a:t>
                      </a:r>
                      <a:endParaRPr lang="zh-CN" altLang="en-US" sz="1050" dirty="0"/>
                    </a:p>
                  </a:txBody>
                  <a:tcPr marL="68580" marR="68580" marT="34290" marB="34290"/>
                </a:tc>
                <a:tc>
                  <a:txBody>
                    <a:bodyPr/>
                    <a:lstStyle/>
                    <a:p>
                      <a:r>
                        <a:rPr lang="en-US" altLang="zh-CN" sz="1050" dirty="0"/>
                        <a:t>Supplier Agreement Management</a:t>
                      </a:r>
                      <a:endParaRPr lang="zh-CN" altLang="en-US" sz="1050" dirty="0"/>
                    </a:p>
                  </a:txBody>
                  <a:tcPr marL="68580" marR="68580" marT="34290" marB="34290"/>
                </a:tc>
                <a:tc>
                  <a:txBody>
                    <a:bodyPr/>
                    <a:lstStyle/>
                    <a:p>
                      <a:r>
                        <a:rPr lang="zh-CN" altLang="en-US" sz="1050" dirty="0"/>
                        <a:t>供方协议管理</a:t>
                      </a:r>
                    </a:p>
                  </a:txBody>
                  <a:tcPr marL="68580" marR="68580" marT="34290" marB="34290"/>
                </a:tc>
                <a:extLst>
                  <a:ext uri="{0D108BD9-81ED-4DB2-BD59-A6C34878D82A}">
                    <a16:rowId xmlns:a16="http://schemas.microsoft.com/office/drawing/2014/main" val="10008"/>
                  </a:ext>
                </a:extLst>
              </a:tr>
              <a:tr h="341369">
                <a:tc>
                  <a:txBody>
                    <a:bodyPr/>
                    <a:lstStyle/>
                    <a:p>
                      <a:r>
                        <a:rPr lang="en-US" altLang="zh-CN" sz="1050" dirty="0"/>
                        <a:t>20</a:t>
                      </a:r>
                      <a:endParaRPr lang="zh-CN" altLang="en-US" sz="1050" dirty="0"/>
                    </a:p>
                  </a:txBody>
                  <a:tcPr marL="68580" marR="68580" marT="34290" marB="34290"/>
                </a:tc>
                <a:tc>
                  <a:txBody>
                    <a:bodyPr/>
                    <a:lstStyle/>
                    <a:p>
                      <a:r>
                        <a:rPr lang="en-US" altLang="zh-CN" sz="1050" dirty="0"/>
                        <a:t>TS</a:t>
                      </a:r>
                      <a:endParaRPr lang="zh-CN" altLang="en-US" sz="1050" dirty="0"/>
                    </a:p>
                  </a:txBody>
                  <a:tcPr marL="68580" marR="68580" marT="34290" marB="34290"/>
                </a:tc>
                <a:tc>
                  <a:txBody>
                    <a:bodyPr/>
                    <a:lstStyle/>
                    <a:p>
                      <a:r>
                        <a:rPr lang="en-US" altLang="zh-CN" sz="1050" dirty="0"/>
                        <a:t>Technical Solution</a:t>
                      </a:r>
                      <a:endParaRPr lang="zh-CN" altLang="en-US" sz="1050" dirty="0"/>
                    </a:p>
                  </a:txBody>
                  <a:tcPr marL="68580" marR="68580" marT="34290" marB="34290"/>
                </a:tc>
                <a:tc>
                  <a:txBody>
                    <a:bodyPr/>
                    <a:lstStyle/>
                    <a:p>
                      <a:r>
                        <a:rPr lang="zh-CN" altLang="en-US" sz="1050" dirty="0"/>
                        <a:t>技术方案</a:t>
                      </a:r>
                    </a:p>
                  </a:txBody>
                  <a:tcPr marL="68580" marR="68580" marT="34290" marB="34290"/>
                </a:tc>
                <a:extLst>
                  <a:ext uri="{0D108BD9-81ED-4DB2-BD59-A6C34878D82A}">
                    <a16:rowId xmlns:a16="http://schemas.microsoft.com/office/drawing/2014/main" val="10009"/>
                  </a:ext>
                </a:extLst>
              </a:tr>
              <a:tr h="341369">
                <a:tc>
                  <a:txBody>
                    <a:bodyPr/>
                    <a:lstStyle/>
                    <a:p>
                      <a:r>
                        <a:rPr lang="en-US" altLang="zh-CN" sz="1050" dirty="0"/>
                        <a:t>21</a:t>
                      </a:r>
                      <a:endParaRPr lang="zh-CN" altLang="en-US" sz="1050" dirty="0"/>
                    </a:p>
                  </a:txBody>
                  <a:tcPr marL="68580" marR="68580" marT="34290" marB="34290"/>
                </a:tc>
                <a:tc>
                  <a:txBody>
                    <a:bodyPr/>
                    <a:lstStyle/>
                    <a:p>
                      <a:r>
                        <a:rPr lang="en-US" altLang="zh-CN" sz="1050" dirty="0"/>
                        <a:t>VAL</a:t>
                      </a:r>
                      <a:endParaRPr lang="zh-CN" altLang="en-US" sz="1050" dirty="0"/>
                    </a:p>
                  </a:txBody>
                  <a:tcPr marL="68580" marR="68580" marT="34290" marB="34290"/>
                </a:tc>
                <a:tc>
                  <a:txBody>
                    <a:bodyPr/>
                    <a:lstStyle/>
                    <a:p>
                      <a:r>
                        <a:rPr lang="en-US" altLang="zh-CN" sz="1050" dirty="0"/>
                        <a:t>Validation</a:t>
                      </a:r>
                      <a:endParaRPr lang="zh-CN" altLang="en-US" sz="1050" dirty="0"/>
                    </a:p>
                  </a:txBody>
                  <a:tcPr marL="68580" marR="68580" marT="34290" marB="34290"/>
                </a:tc>
                <a:tc>
                  <a:txBody>
                    <a:bodyPr/>
                    <a:lstStyle/>
                    <a:p>
                      <a:r>
                        <a:rPr lang="zh-CN" altLang="en-US" sz="1050" dirty="0"/>
                        <a:t>确认</a:t>
                      </a:r>
                    </a:p>
                  </a:txBody>
                  <a:tcPr marL="68580" marR="68580" marT="34290" marB="34290"/>
                </a:tc>
                <a:extLst>
                  <a:ext uri="{0D108BD9-81ED-4DB2-BD59-A6C34878D82A}">
                    <a16:rowId xmlns:a16="http://schemas.microsoft.com/office/drawing/2014/main" val="10010"/>
                  </a:ext>
                </a:extLst>
              </a:tr>
              <a:tr h="341369">
                <a:tc>
                  <a:txBody>
                    <a:bodyPr/>
                    <a:lstStyle/>
                    <a:p>
                      <a:r>
                        <a:rPr lang="en-US" altLang="zh-CN" sz="1050" dirty="0"/>
                        <a:t>22</a:t>
                      </a:r>
                      <a:endParaRPr lang="zh-CN" altLang="en-US" sz="1050" dirty="0"/>
                    </a:p>
                  </a:txBody>
                  <a:tcPr marL="68580" marR="68580" marT="34290" marB="34290"/>
                </a:tc>
                <a:tc>
                  <a:txBody>
                    <a:bodyPr/>
                    <a:lstStyle/>
                    <a:p>
                      <a:r>
                        <a:rPr lang="en-US" altLang="zh-CN" sz="1050" dirty="0"/>
                        <a:t>VER</a:t>
                      </a:r>
                      <a:endParaRPr lang="zh-CN" altLang="en-US" sz="1050" dirty="0"/>
                    </a:p>
                  </a:txBody>
                  <a:tcPr marL="68580" marR="68580" marT="34290" marB="34290"/>
                </a:tc>
                <a:tc>
                  <a:txBody>
                    <a:bodyPr/>
                    <a:lstStyle/>
                    <a:p>
                      <a:r>
                        <a:rPr lang="en-US" altLang="zh-CN" sz="1050" dirty="0"/>
                        <a:t>Product Integration</a:t>
                      </a:r>
                      <a:endParaRPr lang="zh-CN" altLang="en-US" sz="1050" dirty="0"/>
                    </a:p>
                  </a:txBody>
                  <a:tcPr marL="68580" marR="68580" marT="34290" marB="34290"/>
                </a:tc>
                <a:tc>
                  <a:txBody>
                    <a:bodyPr/>
                    <a:lstStyle/>
                    <a:p>
                      <a:r>
                        <a:rPr lang="zh-CN" altLang="en-US" sz="1050" dirty="0"/>
                        <a:t>验证</a:t>
                      </a:r>
                    </a:p>
                  </a:txBody>
                  <a:tcPr marL="68580" marR="68580" marT="34290" marB="3429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44738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DAE9F-0504-4B1E-BC41-707DF0939EA1}"/>
              </a:ext>
            </a:extLst>
          </p:cNvPr>
          <p:cNvSpPr>
            <a:spLocks noGrp="1"/>
          </p:cNvSpPr>
          <p:nvPr>
            <p:ph type="title"/>
          </p:nvPr>
        </p:nvSpPr>
        <p:spPr>
          <a:xfrm>
            <a:off x="1371600" y="341415"/>
            <a:ext cx="9601200" cy="571500"/>
          </a:xfrm>
        </p:spPr>
        <p:txBody>
          <a:bodyPr>
            <a:normAutofit fontScale="90000"/>
          </a:bodyPr>
          <a:lstStyle/>
          <a:p>
            <a:r>
              <a:rPr lang="zh-CN" altLang="en-US" b="1" dirty="0"/>
              <a:t>标准的定义</a:t>
            </a:r>
          </a:p>
        </p:txBody>
      </p:sp>
      <p:sp>
        <p:nvSpPr>
          <p:cNvPr id="3" name="内容占位符 2">
            <a:extLst>
              <a:ext uri="{FF2B5EF4-FFF2-40B4-BE49-F238E27FC236}">
                <a16:creationId xmlns:a16="http://schemas.microsoft.com/office/drawing/2014/main" id="{C9571914-45C2-4706-B84A-927D1F0D1BBD}"/>
              </a:ext>
            </a:extLst>
          </p:cNvPr>
          <p:cNvSpPr>
            <a:spLocks noGrp="1"/>
          </p:cNvSpPr>
          <p:nvPr>
            <p:ph idx="1"/>
          </p:nvPr>
        </p:nvSpPr>
        <p:spPr>
          <a:xfrm>
            <a:off x="1371600" y="1338349"/>
            <a:ext cx="10820400" cy="5004262"/>
          </a:xfrm>
        </p:spPr>
        <p:txBody>
          <a:bodyPr/>
          <a:lstStyle/>
          <a:p>
            <a:r>
              <a:rPr lang="zh-CN" altLang="en-US" sz="3200" b="1" dirty="0"/>
              <a:t>标准</a:t>
            </a:r>
            <a:r>
              <a:rPr lang="zh-CN" altLang="en-US" sz="3200" dirty="0"/>
              <a:t>是指经有关方面协商一致、主管机构批准而形成的相关涉众共同遵守的准则和依据。</a:t>
            </a:r>
            <a:endParaRPr lang="en-US" altLang="zh-CN" sz="3200" dirty="0"/>
          </a:p>
          <a:p>
            <a:pPr lvl="1"/>
            <a:r>
              <a:rPr lang="zh-CN" altLang="en-US" sz="3200" i="0" dirty="0"/>
              <a:t>以科学技术和实践经验的结合成果为基础</a:t>
            </a:r>
            <a:endParaRPr lang="en-US" altLang="zh-CN" sz="3200" i="0" dirty="0"/>
          </a:p>
          <a:p>
            <a:pPr lvl="1"/>
            <a:r>
              <a:rPr lang="zh-CN" altLang="en-US" sz="3200" i="0" dirty="0"/>
              <a:t>对重复性事物和概念所做的统一规定</a:t>
            </a:r>
          </a:p>
          <a:p>
            <a:endParaRPr lang="zh-CN" altLang="en-US" dirty="0"/>
          </a:p>
        </p:txBody>
      </p:sp>
    </p:spTree>
    <p:extLst>
      <p:ext uri="{BB962C8B-B14F-4D97-AF65-F5344CB8AC3E}">
        <p14:creationId xmlns:p14="http://schemas.microsoft.com/office/powerpoint/2010/main" val="763380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645DDA1-4C75-447D-8984-CB59A12A5806}"/>
              </a:ext>
            </a:extLst>
          </p:cNvPr>
          <p:cNvSpPr>
            <a:spLocks noGrp="1"/>
          </p:cNvSpPr>
          <p:nvPr>
            <p:ph idx="1"/>
          </p:nvPr>
        </p:nvSpPr>
        <p:spPr/>
        <p:txBody>
          <a:bodyPr/>
          <a:lstStyle/>
          <a:p>
            <a:r>
              <a:rPr lang="zh-CN" altLang="en-US" sz="3200" dirty="0"/>
              <a:t>表示法</a:t>
            </a:r>
            <a:endParaRPr lang="en-US" altLang="zh-CN" sz="3200" dirty="0"/>
          </a:p>
          <a:p>
            <a:pPr lvl="1">
              <a:lnSpc>
                <a:spcPct val="150000"/>
              </a:lnSpc>
            </a:pPr>
            <a:r>
              <a:rPr lang="zh-CN" altLang="en-US" sz="3200" i="0" dirty="0"/>
              <a:t>阶段式表示法</a:t>
            </a:r>
            <a:endParaRPr lang="en-US" altLang="zh-CN" sz="3200" i="0" dirty="0"/>
          </a:p>
          <a:p>
            <a:pPr lvl="1">
              <a:lnSpc>
                <a:spcPct val="150000"/>
              </a:lnSpc>
            </a:pPr>
            <a:r>
              <a:rPr lang="zh-CN" altLang="en-US" sz="3200" i="0" dirty="0"/>
              <a:t>连续式表示法</a:t>
            </a:r>
            <a:endParaRPr lang="en-US" altLang="zh-CN" sz="3200" i="0" dirty="0"/>
          </a:p>
          <a:p>
            <a:endParaRPr lang="zh-CN" altLang="en-US" dirty="0"/>
          </a:p>
          <a:p>
            <a:endParaRPr lang="zh-CN" altLang="en-US" dirty="0"/>
          </a:p>
        </p:txBody>
      </p:sp>
    </p:spTree>
    <p:extLst>
      <p:ext uri="{BB962C8B-B14F-4D97-AF65-F5344CB8AC3E}">
        <p14:creationId xmlns:p14="http://schemas.microsoft.com/office/powerpoint/2010/main" val="3184622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2E8A85-5F63-4D8A-A2B5-31C6B3E72643}"/>
              </a:ext>
            </a:extLst>
          </p:cNvPr>
          <p:cNvSpPr>
            <a:spLocks noGrp="1"/>
          </p:cNvSpPr>
          <p:nvPr>
            <p:ph idx="1"/>
          </p:nvPr>
        </p:nvSpPr>
        <p:spPr>
          <a:xfrm>
            <a:off x="1209845" y="399076"/>
            <a:ext cx="10544299" cy="5004262"/>
          </a:xfrm>
        </p:spPr>
        <p:txBody>
          <a:bodyPr/>
          <a:lstStyle/>
          <a:p>
            <a:r>
              <a:rPr lang="zh-CN" altLang="en-US" sz="2800" dirty="0"/>
              <a:t>阶段式表示法</a:t>
            </a:r>
            <a:endParaRPr lang="en-US" altLang="zh-CN" sz="2800" dirty="0"/>
          </a:p>
          <a:p>
            <a:pPr lvl="1"/>
            <a:r>
              <a:rPr lang="en-US" altLang="zh-CN" sz="2800" i="0" dirty="0"/>
              <a:t>CMMI</a:t>
            </a:r>
            <a:r>
              <a:rPr lang="zh-CN" altLang="en-US" sz="2800" i="0" dirty="0"/>
              <a:t>阶段式表示法把机构的过程能力划分为</a:t>
            </a:r>
            <a:r>
              <a:rPr lang="en-US" altLang="zh-CN" sz="2800" i="0" dirty="0"/>
              <a:t>5</a:t>
            </a:r>
            <a:r>
              <a:rPr lang="zh-CN" altLang="en-US" sz="2800" i="0" dirty="0"/>
              <a:t>个等级，为每一个过程等级都定义了一组要实现的过程域。</a:t>
            </a:r>
            <a:endParaRPr lang="en-US" altLang="zh-CN" sz="2800" i="0" dirty="0"/>
          </a:p>
          <a:p>
            <a:pPr lvl="1"/>
            <a:r>
              <a:rPr lang="zh-CN" altLang="en-US" sz="2800" i="0" dirty="0"/>
              <a:t>由于成熟度等级是循序渐进的，如果要达到某个成熟度等级必须实现该成熟度等级及其更低成熟度等级所要的过程域。</a:t>
            </a:r>
          </a:p>
          <a:p>
            <a:endParaRPr lang="zh-CN" altLang="en-US" dirty="0"/>
          </a:p>
        </p:txBody>
      </p:sp>
      <p:pic>
        <p:nvPicPr>
          <p:cNvPr id="6" name="Picture 2">
            <a:extLst>
              <a:ext uri="{FF2B5EF4-FFF2-40B4-BE49-F238E27FC236}">
                <a16:creationId xmlns:a16="http://schemas.microsoft.com/office/drawing/2014/main" id="{8E0E504D-F517-4DE3-ACCB-454FDB1E3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9460" y="2901207"/>
            <a:ext cx="5322077" cy="3956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614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6F4D8F4B-A1FE-4D98-8A14-16514036BDAC}"/>
              </a:ext>
            </a:extLst>
          </p:cNvPr>
          <p:cNvGraphicFramePr>
            <a:graphicFrameLocks noGrp="1"/>
          </p:cNvGraphicFramePr>
          <p:nvPr>
            <p:extLst>
              <p:ext uri="{D42A27DB-BD31-4B8C-83A1-F6EECF244321}">
                <p14:modId xmlns:p14="http://schemas.microsoft.com/office/powerpoint/2010/main" val="3704651245"/>
              </p:ext>
            </p:extLst>
          </p:nvPr>
        </p:nvGraphicFramePr>
        <p:xfrm>
          <a:off x="1425039" y="0"/>
          <a:ext cx="8787738" cy="6906235"/>
        </p:xfrm>
        <a:graphic>
          <a:graphicData uri="http://schemas.openxmlformats.org/drawingml/2006/table">
            <a:tbl>
              <a:tblPr firstRow="1" bandRow="1">
                <a:tableStyleId>{5C22544A-7EE6-4342-B048-85BDC9FD1C3A}</a:tableStyleId>
              </a:tblPr>
              <a:tblGrid>
                <a:gridCol w="1087708">
                  <a:extLst>
                    <a:ext uri="{9D8B030D-6E8A-4147-A177-3AD203B41FA5}">
                      <a16:colId xmlns:a16="http://schemas.microsoft.com/office/drawing/2014/main" val="3209595707"/>
                    </a:ext>
                  </a:extLst>
                </a:gridCol>
                <a:gridCol w="1588522">
                  <a:extLst>
                    <a:ext uri="{9D8B030D-6E8A-4147-A177-3AD203B41FA5}">
                      <a16:colId xmlns:a16="http://schemas.microsoft.com/office/drawing/2014/main" val="2423524076"/>
                    </a:ext>
                  </a:extLst>
                </a:gridCol>
                <a:gridCol w="6111508">
                  <a:extLst>
                    <a:ext uri="{9D8B030D-6E8A-4147-A177-3AD203B41FA5}">
                      <a16:colId xmlns:a16="http://schemas.microsoft.com/office/drawing/2014/main" val="2004233454"/>
                    </a:ext>
                  </a:extLst>
                </a:gridCol>
              </a:tblGrid>
              <a:tr h="401777">
                <a:tc>
                  <a:txBody>
                    <a:bodyPr/>
                    <a:lstStyle/>
                    <a:p>
                      <a:pPr algn="ctr"/>
                      <a:r>
                        <a:rPr lang="zh-CN" altLang="en-US" sz="2000" dirty="0"/>
                        <a:t>级别</a:t>
                      </a:r>
                    </a:p>
                  </a:txBody>
                  <a:tcPr marL="68580" marR="68580" marT="34290" marB="34290"/>
                </a:tc>
                <a:tc>
                  <a:txBody>
                    <a:bodyPr/>
                    <a:lstStyle/>
                    <a:p>
                      <a:pPr algn="ctr"/>
                      <a:r>
                        <a:rPr lang="zh-CN" altLang="en-US" sz="2000" dirty="0"/>
                        <a:t>成熟度等级名称</a:t>
                      </a:r>
                    </a:p>
                  </a:txBody>
                  <a:tcPr marL="68580" marR="68580" marT="34290" marB="34290"/>
                </a:tc>
                <a:tc>
                  <a:txBody>
                    <a:bodyPr/>
                    <a:lstStyle/>
                    <a:p>
                      <a:r>
                        <a:rPr lang="zh-CN" altLang="en-US" sz="2000" dirty="0"/>
                        <a:t>过程域</a:t>
                      </a:r>
                    </a:p>
                  </a:txBody>
                  <a:tcPr marL="68580" marR="68580" marT="34290" marB="34290"/>
                </a:tc>
                <a:extLst>
                  <a:ext uri="{0D108BD9-81ED-4DB2-BD59-A6C34878D82A}">
                    <a16:rowId xmlns:a16="http://schemas.microsoft.com/office/drawing/2014/main" val="3041725216"/>
                  </a:ext>
                </a:extLst>
              </a:tr>
              <a:tr h="479540">
                <a:tc>
                  <a:txBody>
                    <a:bodyPr/>
                    <a:lstStyle/>
                    <a:p>
                      <a:pPr algn="ctr"/>
                      <a:r>
                        <a:rPr lang="en-US" altLang="zh-CN" sz="2000" dirty="0"/>
                        <a:t>1</a:t>
                      </a:r>
                      <a:r>
                        <a:rPr lang="zh-CN" altLang="en-US" sz="2000" dirty="0"/>
                        <a:t>级</a:t>
                      </a:r>
                      <a:endParaRPr lang="en-US" altLang="zh-CN" sz="2000" dirty="0"/>
                    </a:p>
                  </a:txBody>
                  <a:tcPr marL="68580" marR="68580" marT="34290" marB="34290"/>
                </a:tc>
                <a:tc>
                  <a:txBody>
                    <a:bodyPr/>
                    <a:lstStyle/>
                    <a:p>
                      <a:pPr algn="ctr"/>
                      <a:r>
                        <a:rPr lang="zh-CN" altLang="en-US" sz="2000" dirty="0"/>
                        <a:t>初始级</a:t>
                      </a:r>
                      <a:endParaRPr lang="en-US" altLang="zh-CN" sz="2000" dirty="0"/>
                    </a:p>
                  </a:txBody>
                  <a:tcPr marL="68580" marR="68580" marT="34290" marB="34290"/>
                </a:tc>
                <a:tc>
                  <a:txBody>
                    <a:bodyPr/>
                    <a:lstStyle/>
                    <a:p>
                      <a:r>
                        <a:rPr lang="zh-CN" altLang="en-US" sz="2000" dirty="0"/>
                        <a:t>无</a:t>
                      </a:r>
                    </a:p>
                  </a:txBody>
                  <a:tcPr marL="68580" marR="68580" marT="34290" marB="34290"/>
                </a:tc>
                <a:extLst>
                  <a:ext uri="{0D108BD9-81ED-4DB2-BD59-A6C34878D82A}">
                    <a16:rowId xmlns:a16="http://schemas.microsoft.com/office/drawing/2014/main" val="1475147636"/>
                  </a:ext>
                </a:extLst>
              </a:tr>
              <a:tr h="1475893">
                <a:tc>
                  <a:txBody>
                    <a:bodyPr/>
                    <a:lstStyle/>
                    <a:p>
                      <a:pPr algn="ctr"/>
                      <a:r>
                        <a:rPr lang="en-US" altLang="zh-CN" sz="2000" dirty="0"/>
                        <a:t>2</a:t>
                      </a:r>
                      <a:r>
                        <a:rPr lang="zh-CN" altLang="en-US" sz="2000" dirty="0"/>
                        <a:t>级</a:t>
                      </a:r>
                    </a:p>
                  </a:txBody>
                  <a:tcPr marL="68580" marR="68580" marT="34290" marB="34290"/>
                </a:tc>
                <a:tc>
                  <a:txBody>
                    <a:bodyPr/>
                    <a:lstStyle/>
                    <a:p>
                      <a:pPr algn="ctr"/>
                      <a:r>
                        <a:rPr lang="zh-CN" altLang="en-US" sz="2000" dirty="0"/>
                        <a:t>已管理级别</a:t>
                      </a:r>
                    </a:p>
                  </a:txBody>
                  <a:tcPr marL="68580" marR="68580" marT="34290" marB="34290"/>
                </a:tc>
                <a:tc>
                  <a:txBody>
                    <a:bodyPr/>
                    <a:lstStyle/>
                    <a:p>
                      <a:r>
                        <a:rPr lang="zh-CN" altLang="en-US" sz="2000" dirty="0"/>
                        <a:t>需求管理（</a:t>
                      </a:r>
                      <a:r>
                        <a:rPr lang="en-US" altLang="zh-CN" sz="2000" dirty="0"/>
                        <a:t>REQM</a:t>
                      </a:r>
                      <a:r>
                        <a:rPr lang="zh-CN" altLang="en-US" sz="2000" dirty="0"/>
                        <a:t>）、项目规划（</a:t>
                      </a:r>
                      <a:r>
                        <a:rPr lang="en-US" altLang="zh-CN" sz="2000" dirty="0"/>
                        <a:t>PP</a:t>
                      </a:r>
                      <a:r>
                        <a:rPr lang="zh-CN" altLang="en-US" sz="2000" dirty="0"/>
                        <a:t>）、项目监督与控制（</a:t>
                      </a:r>
                      <a:r>
                        <a:rPr lang="en-US" altLang="zh-CN" sz="2000" dirty="0"/>
                        <a:t>PMC</a:t>
                      </a:r>
                      <a:r>
                        <a:rPr lang="zh-CN" altLang="en-US" sz="2000" dirty="0"/>
                        <a:t>）、</a:t>
                      </a:r>
                      <a:endParaRPr lang="en-US" altLang="zh-CN" sz="2000" dirty="0"/>
                    </a:p>
                    <a:p>
                      <a:r>
                        <a:rPr lang="zh-CN" altLang="en-US" sz="2000" dirty="0"/>
                        <a:t>度量分析（</a:t>
                      </a:r>
                      <a:r>
                        <a:rPr lang="en-US" altLang="zh-CN" sz="2000" dirty="0"/>
                        <a:t>MA</a:t>
                      </a:r>
                      <a:r>
                        <a:rPr lang="zh-CN" altLang="en-US" sz="2000" dirty="0"/>
                        <a:t>）、配置管理（</a:t>
                      </a:r>
                      <a:r>
                        <a:rPr lang="en-US" altLang="zh-CN" sz="2000" dirty="0"/>
                        <a:t>CM</a:t>
                      </a:r>
                      <a:r>
                        <a:rPr lang="zh-CN" altLang="en-US" sz="2000" dirty="0"/>
                        <a:t>）、过程与产品质量保证（</a:t>
                      </a:r>
                      <a:r>
                        <a:rPr lang="en-US" altLang="zh-CN" sz="2000" dirty="0"/>
                        <a:t>PPQA</a:t>
                      </a:r>
                      <a:r>
                        <a:rPr lang="zh-CN" altLang="en-US" sz="2000" dirty="0"/>
                        <a:t>）</a:t>
                      </a:r>
                    </a:p>
                  </a:txBody>
                  <a:tcPr marL="68580" marR="68580" marT="34290" marB="34290"/>
                </a:tc>
                <a:extLst>
                  <a:ext uri="{0D108BD9-81ED-4DB2-BD59-A6C34878D82A}">
                    <a16:rowId xmlns:a16="http://schemas.microsoft.com/office/drawing/2014/main" val="230489042"/>
                  </a:ext>
                </a:extLst>
              </a:tr>
              <a:tr h="2002835">
                <a:tc>
                  <a:txBody>
                    <a:bodyPr/>
                    <a:lstStyle/>
                    <a:p>
                      <a:pPr algn="ctr"/>
                      <a:r>
                        <a:rPr lang="en-US" altLang="zh-CN" sz="2000" dirty="0"/>
                        <a:t>3</a:t>
                      </a:r>
                      <a:r>
                        <a:rPr lang="zh-CN" altLang="en-US" sz="2000" dirty="0"/>
                        <a:t>级</a:t>
                      </a:r>
                    </a:p>
                  </a:txBody>
                  <a:tcPr marL="68580" marR="68580" marT="34290" marB="34290"/>
                </a:tc>
                <a:tc>
                  <a:txBody>
                    <a:bodyPr/>
                    <a:lstStyle/>
                    <a:p>
                      <a:pPr algn="ctr"/>
                      <a:r>
                        <a:rPr lang="zh-CN" altLang="en-US" sz="2000" dirty="0"/>
                        <a:t>已定义级</a:t>
                      </a:r>
                    </a:p>
                  </a:txBody>
                  <a:tcPr marL="68580" marR="68580" marT="34290" marB="34290"/>
                </a:tc>
                <a:tc>
                  <a:txBody>
                    <a:bodyPr/>
                    <a:lstStyle/>
                    <a:p>
                      <a:r>
                        <a:rPr lang="zh-CN" altLang="en-US" sz="2000" dirty="0"/>
                        <a:t>需求开发（</a:t>
                      </a:r>
                      <a:r>
                        <a:rPr lang="en-US" altLang="zh-CN" sz="2000" dirty="0"/>
                        <a:t>RD</a:t>
                      </a:r>
                      <a:r>
                        <a:rPr lang="zh-CN" altLang="en-US" sz="2000" dirty="0"/>
                        <a:t>）、技术解决方案（</a:t>
                      </a:r>
                      <a:r>
                        <a:rPr lang="en-US" altLang="zh-CN" sz="2000" dirty="0"/>
                        <a:t>TS</a:t>
                      </a:r>
                      <a:r>
                        <a:rPr lang="zh-CN" altLang="en-US" sz="2000" dirty="0"/>
                        <a:t>）、产品集成（</a:t>
                      </a:r>
                      <a:r>
                        <a:rPr lang="en-US" altLang="zh-CN" sz="2000" dirty="0"/>
                        <a:t>PI</a:t>
                      </a:r>
                      <a:r>
                        <a:rPr lang="zh-CN" altLang="en-US" sz="2000" dirty="0"/>
                        <a:t>）、</a:t>
                      </a:r>
                      <a:endParaRPr lang="en-US" altLang="zh-CN" sz="2000" dirty="0"/>
                    </a:p>
                    <a:p>
                      <a:r>
                        <a:rPr lang="zh-CN" altLang="en-US" sz="2000" dirty="0"/>
                        <a:t>验证（</a:t>
                      </a:r>
                      <a:r>
                        <a:rPr lang="en-US" altLang="zh-CN" sz="2000" dirty="0"/>
                        <a:t>VER</a:t>
                      </a:r>
                      <a:r>
                        <a:rPr lang="zh-CN" altLang="en-US" sz="2000" dirty="0"/>
                        <a:t>）、确认（</a:t>
                      </a:r>
                      <a:r>
                        <a:rPr lang="en-US" altLang="zh-CN" sz="2000" dirty="0"/>
                        <a:t>VAL</a:t>
                      </a:r>
                      <a:r>
                        <a:rPr lang="zh-CN" altLang="en-US" sz="2000" dirty="0"/>
                        <a:t>）、组织级过程焦点（</a:t>
                      </a:r>
                      <a:r>
                        <a:rPr lang="en-US" altLang="zh-CN" sz="2000" dirty="0"/>
                        <a:t>OPF</a:t>
                      </a:r>
                      <a:r>
                        <a:rPr lang="zh-CN" altLang="en-US" sz="2000" dirty="0"/>
                        <a:t>）、</a:t>
                      </a:r>
                      <a:endParaRPr lang="en-US" altLang="zh-CN" sz="2000" dirty="0"/>
                    </a:p>
                    <a:p>
                      <a:r>
                        <a:rPr lang="zh-CN" altLang="en-US" sz="2000" dirty="0"/>
                        <a:t>组织级过程定义（</a:t>
                      </a:r>
                      <a:r>
                        <a:rPr lang="en-US" altLang="zh-CN" sz="2000" dirty="0"/>
                        <a:t>OPD</a:t>
                      </a:r>
                      <a:r>
                        <a:rPr lang="zh-CN" altLang="en-US" sz="2000" dirty="0"/>
                        <a:t>）、组织培训（</a:t>
                      </a:r>
                      <a:r>
                        <a:rPr lang="en-US" altLang="zh-CN" sz="2000" dirty="0"/>
                        <a:t>OT</a:t>
                      </a:r>
                      <a:r>
                        <a:rPr lang="zh-CN" altLang="en-US" sz="2000" dirty="0"/>
                        <a:t>）、产品基础（</a:t>
                      </a:r>
                      <a:r>
                        <a:rPr lang="en-US" altLang="zh-CN" sz="2000" dirty="0"/>
                        <a:t>PI</a:t>
                      </a:r>
                      <a:r>
                        <a:rPr lang="zh-CN" altLang="en-US" sz="2000" dirty="0"/>
                        <a:t>）、</a:t>
                      </a:r>
                      <a:endParaRPr lang="en-US" altLang="zh-CN" sz="2000" dirty="0"/>
                    </a:p>
                    <a:p>
                      <a:r>
                        <a:rPr lang="zh-CN" altLang="en-US" sz="2000" dirty="0"/>
                        <a:t>风险管理（</a:t>
                      </a:r>
                      <a:r>
                        <a:rPr lang="en-US" altLang="zh-CN" sz="2000" dirty="0"/>
                        <a:t>RSKM</a:t>
                      </a:r>
                      <a:r>
                        <a:rPr lang="zh-CN" altLang="en-US" sz="2000" dirty="0"/>
                        <a:t>）、决策分析与解决方案（</a:t>
                      </a:r>
                      <a:r>
                        <a:rPr lang="en-US" altLang="zh-CN" sz="2000" dirty="0"/>
                        <a:t>DAR</a:t>
                      </a:r>
                      <a:r>
                        <a:rPr lang="zh-CN" altLang="en-US" sz="2000" dirty="0"/>
                        <a:t>）</a:t>
                      </a:r>
                      <a:endParaRPr lang="en-US" altLang="zh-CN" sz="2000" dirty="0"/>
                    </a:p>
                  </a:txBody>
                  <a:tcPr marL="68580" marR="68580" marT="34290" marB="34290"/>
                </a:tc>
                <a:extLst>
                  <a:ext uri="{0D108BD9-81ED-4DB2-BD59-A6C34878D82A}">
                    <a16:rowId xmlns:a16="http://schemas.microsoft.com/office/drawing/2014/main" val="1371872147"/>
                  </a:ext>
                </a:extLst>
              </a:tr>
              <a:tr h="842435">
                <a:tc>
                  <a:txBody>
                    <a:bodyPr/>
                    <a:lstStyle/>
                    <a:p>
                      <a:pPr algn="ctr"/>
                      <a:r>
                        <a:rPr lang="en-US" altLang="zh-CN" sz="2000" dirty="0"/>
                        <a:t>4</a:t>
                      </a:r>
                      <a:r>
                        <a:rPr lang="zh-CN" altLang="en-US" sz="2000" dirty="0"/>
                        <a:t>级</a:t>
                      </a:r>
                    </a:p>
                  </a:txBody>
                  <a:tcPr marL="68580" marR="68580" marT="34290" marB="34290"/>
                </a:tc>
                <a:tc>
                  <a:txBody>
                    <a:bodyPr/>
                    <a:lstStyle/>
                    <a:p>
                      <a:pPr algn="ctr"/>
                      <a:r>
                        <a:rPr lang="zh-CN" altLang="en-US" sz="2000" dirty="0"/>
                        <a:t>量化管理级</a:t>
                      </a:r>
                    </a:p>
                  </a:txBody>
                  <a:tcPr marL="68580" marR="68580" marT="34290" marB="34290"/>
                </a:tc>
                <a:tc>
                  <a:txBody>
                    <a:bodyPr/>
                    <a:lstStyle/>
                    <a:p>
                      <a:r>
                        <a:rPr lang="zh-CN" altLang="en-US" sz="2000" dirty="0"/>
                        <a:t>量化项目管理（</a:t>
                      </a:r>
                      <a:r>
                        <a:rPr lang="en-US" altLang="zh-CN" sz="2000" dirty="0"/>
                        <a:t>QPM</a:t>
                      </a:r>
                      <a:r>
                        <a:rPr lang="zh-CN" altLang="en-US" sz="2000" dirty="0"/>
                        <a:t>）</a:t>
                      </a:r>
                      <a:endParaRPr lang="en-US" altLang="zh-CN" sz="2000" dirty="0"/>
                    </a:p>
                    <a:p>
                      <a:r>
                        <a:rPr lang="zh-CN" altLang="en-US" sz="2000" dirty="0"/>
                        <a:t>组织级过程性能（</a:t>
                      </a:r>
                      <a:r>
                        <a:rPr lang="en-US" altLang="zh-CN" sz="2000" dirty="0"/>
                        <a:t>OPP</a:t>
                      </a:r>
                      <a:r>
                        <a:rPr lang="zh-CN" altLang="en-US" sz="2000" dirty="0"/>
                        <a:t>）</a:t>
                      </a:r>
                      <a:endParaRPr lang="en-US" altLang="zh-CN" sz="2000" dirty="0"/>
                    </a:p>
                  </a:txBody>
                  <a:tcPr marL="68580" marR="68580" marT="34290" marB="34290"/>
                </a:tc>
                <a:extLst>
                  <a:ext uri="{0D108BD9-81ED-4DB2-BD59-A6C34878D82A}">
                    <a16:rowId xmlns:a16="http://schemas.microsoft.com/office/drawing/2014/main" val="4248626638"/>
                  </a:ext>
                </a:extLst>
              </a:tr>
              <a:tr h="1228007">
                <a:tc>
                  <a:txBody>
                    <a:bodyPr/>
                    <a:lstStyle/>
                    <a:p>
                      <a:pPr algn="ctr"/>
                      <a:r>
                        <a:rPr lang="en-US" altLang="zh-CN" sz="2000" dirty="0"/>
                        <a:t>5</a:t>
                      </a:r>
                      <a:r>
                        <a:rPr lang="zh-CN" altLang="en-US" sz="2000" dirty="0"/>
                        <a:t>级</a:t>
                      </a:r>
                    </a:p>
                  </a:txBody>
                  <a:tcPr marL="68580" marR="68580" marT="34290" marB="34290"/>
                </a:tc>
                <a:tc>
                  <a:txBody>
                    <a:bodyPr/>
                    <a:lstStyle/>
                    <a:p>
                      <a:pPr algn="ctr"/>
                      <a:r>
                        <a:rPr lang="zh-CN" altLang="en-US" sz="2000" dirty="0"/>
                        <a:t>优化级</a:t>
                      </a:r>
                    </a:p>
                  </a:txBody>
                  <a:tcPr marL="68580" marR="68580" marT="34290" marB="34290"/>
                </a:tc>
                <a:tc>
                  <a:txBody>
                    <a:bodyPr/>
                    <a:lstStyle/>
                    <a:p>
                      <a:r>
                        <a:rPr lang="zh-CN" altLang="en-US" sz="2000" dirty="0"/>
                        <a:t>组织级绩效管理（</a:t>
                      </a:r>
                      <a:r>
                        <a:rPr lang="en-US" altLang="zh-CN" sz="2000" dirty="0"/>
                        <a:t>OPM</a:t>
                      </a:r>
                      <a:r>
                        <a:rPr lang="zh-CN" altLang="en-US" sz="2000" dirty="0"/>
                        <a:t>）</a:t>
                      </a:r>
                      <a:endParaRPr lang="en-US" altLang="zh-CN" sz="2000" dirty="0"/>
                    </a:p>
                    <a:p>
                      <a:r>
                        <a:rPr lang="zh-CN" altLang="en-US" sz="2000" dirty="0"/>
                        <a:t>原因分析与解决方案（</a:t>
                      </a:r>
                      <a:r>
                        <a:rPr lang="en-US" altLang="zh-CN" sz="2000" dirty="0"/>
                        <a:t>CAR</a:t>
                      </a:r>
                      <a:r>
                        <a:rPr lang="zh-CN" altLang="en-US" sz="2000" dirty="0"/>
                        <a:t>）</a:t>
                      </a:r>
                      <a:endParaRPr lang="en-US" altLang="zh-CN" sz="2000" dirty="0"/>
                    </a:p>
                  </a:txBody>
                  <a:tcPr marL="68580" marR="68580" marT="34290" marB="34290"/>
                </a:tc>
                <a:extLst>
                  <a:ext uri="{0D108BD9-81ED-4DB2-BD59-A6C34878D82A}">
                    <a16:rowId xmlns:a16="http://schemas.microsoft.com/office/drawing/2014/main" val="4053812836"/>
                  </a:ext>
                </a:extLst>
              </a:tr>
            </a:tbl>
          </a:graphicData>
        </a:graphic>
      </p:graphicFrame>
    </p:spTree>
    <p:extLst>
      <p:ext uri="{BB962C8B-B14F-4D97-AF65-F5344CB8AC3E}">
        <p14:creationId xmlns:p14="http://schemas.microsoft.com/office/powerpoint/2010/main" val="429482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FB9EB98-DE62-4FAE-9C4F-6D4BE8801830}"/>
              </a:ext>
            </a:extLst>
          </p:cNvPr>
          <p:cNvSpPr>
            <a:spLocks noGrp="1"/>
          </p:cNvSpPr>
          <p:nvPr>
            <p:ph idx="1"/>
          </p:nvPr>
        </p:nvSpPr>
        <p:spPr>
          <a:xfrm>
            <a:off x="1371599" y="1338349"/>
            <a:ext cx="10717481" cy="5004262"/>
          </a:xfrm>
        </p:spPr>
        <p:txBody>
          <a:bodyPr/>
          <a:lstStyle/>
          <a:p>
            <a:r>
              <a:rPr lang="en-US" altLang="zh-CN" sz="3200" dirty="0"/>
              <a:t>1</a:t>
            </a:r>
            <a:r>
              <a:rPr lang="zh-CN" altLang="en-US" sz="3200" dirty="0"/>
              <a:t>级：初始级</a:t>
            </a:r>
            <a:endParaRPr lang="en-US" altLang="zh-CN" sz="3200" dirty="0"/>
          </a:p>
          <a:p>
            <a:r>
              <a:rPr lang="zh-CN" altLang="en-US" sz="3200" dirty="0"/>
              <a:t>初始级的软件机构，其过程通常是混乱、无序的，缺乏稳定的软件环境。软件项目成功与否，往往依赖于团队成员的个人能力和个人英雄主义。</a:t>
            </a:r>
          </a:p>
          <a:p>
            <a:endParaRPr lang="zh-CN" altLang="en-US" dirty="0"/>
          </a:p>
        </p:txBody>
      </p:sp>
    </p:spTree>
    <p:extLst>
      <p:ext uri="{BB962C8B-B14F-4D97-AF65-F5344CB8AC3E}">
        <p14:creationId xmlns:p14="http://schemas.microsoft.com/office/powerpoint/2010/main" val="42734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3B63CE-4FF0-491B-BB30-806E5A3CD4D6}"/>
              </a:ext>
            </a:extLst>
          </p:cNvPr>
          <p:cNvSpPr>
            <a:spLocks noGrp="1"/>
          </p:cNvSpPr>
          <p:nvPr>
            <p:ph idx="1"/>
          </p:nvPr>
        </p:nvSpPr>
        <p:spPr>
          <a:xfrm>
            <a:off x="1295399" y="469543"/>
            <a:ext cx="10508673" cy="5004262"/>
          </a:xfrm>
        </p:spPr>
        <p:txBody>
          <a:bodyPr/>
          <a:lstStyle/>
          <a:p>
            <a:r>
              <a:rPr lang="en-US" altLang="zh-CN" sz="2800" dirty="0"/>
              <a:t>2</a:t>
            </a:r>
            <a:r>
              <a:rPr lang="zh-CN" altLang="en-US" sz="2800" dirty="0"/>
              <a:t>级：已管理级</a:t>
            </a:r>
            <a:endParaRPr lang="en-US" altLang="zh-CN" sz="2800" dirty="0"/>
          </a:p>
          <a:p>
            <a:pPr lvl="1"/>
            <a:r>
              <a:rPr lang="zh-CN" altLang="en-US" sz="2800" i="0" dirty="0"/>
              <a:t>在已管理级下，组织机构定义了软件过程，编制形成项目计划，分派资源开发项目计划相关的各项活动；管理层对项目计划的执行情况进行监督，必要时采取适当控制来确保项目计划如期完成。</a:t>
            </a:r>
            <a:endParaRPr lang="en-US" altLang="zh-CN" sz="2800" i="0" dirty="0"/>
          </a:p>
          <a:p>
            <a:r>
              <a:rPr lang="zh-CN" altLang="en-US" sz="2800" dirty="0"/>
              <a:t>组织机构要达到已管理级，要实现的过程域包括：</a:t>
            </a:r>
            <a:endParaRPr lang="en-US" altLang="zh-CN" sz="2800" dirty="0"/>
          </a:p>
          <a:p>
            <a:endParaRPr lang="en-US" altLang="zh-CN" dirty="0"/>
          </a:p>
          <a:p>
            <a:endParaRPr lang="zh-CN" altLang="en-US" dirty="0"/>
          </a:p>
        </p:txBody>
      </p:sp>
      <p:sp>
        <p:nvSpPr>
          <p:cNvPr id="4" name="文本框 3">
            <a:extLst>
              <a:ext uri="{FF2B5EF4-FFF2-40B4-BE49-F238E27FC236}">
                <a16:creationId xmlns:a16="http://schemas.microsoft.com/office/drawing/2014/main" id="{C3300AE2-2844-485E-93C3-D710DAB5A18D}"/>
              </a:ext>
            </a:extLst>
          </p:cNvPr>
          <p:cNvSpPr txBox="1"/>
          <p:nvPr/>
        </p:nvSpPr>
        <p:spPr>
          <a:xfrm>
            <a:off x="1965634" y="3348159"/>
            <a:ext cx="3834426" cy="3781035"/>
          </a:xfrm>
          <a:prstGeom prst="rect">
            <a:avLst/>
          </a:prstGeom>
          <a:noFill/>
        </p:spPr>
        <p:txBody>
          <a:bodyPr wrap="square" rtlCol="0">
            <a:spAutoFit/>
          </a:bodyPr>
          <a:lstStyle/>
          <a:p>
            <a:pPr marL="622300" lvl="1" indent="-285750">
              <a:lnSpc>
                <a:spcPct val="150000"/>
              </a:lnSpc>
              <a:buFont typeface="Wingdings" panose="05000000000000000000" pitchFamily="2" charset="2"/>
              <a:buChar char="Ø"/>
            </a:pPr>
            <a:r>
              <a:rPr lang="zh-CN" altLang="en-US" sz="2400" dirty="0"/>
              <a:t>需求开发</a:t>
            </a:r>
            <a:endParaRPr lang="en-US" altLang="zh-CN" sz="2400" dirty="0"/>
          </a:p>
          <a:p>
            <a:pPr marL="622300" lvl="1" indent="-285750">
              <a:lnSpc>
                <a:spcPct val="150000"/>
              </a:lnSpc>
              <a:buFont typeface="Wingdings" panose="05000000000000000000" pitchFamily="2" charset="2"/>
              <a:buChar char="Ø"/>
            </a:pPr>
            <a:r>
              <a:rPr lang="zh-CN" altLang="en-US" sz="2400" dirty="0"/>
              <a:t>技术解决方案</a:t>
            </a:r>
            <a:endParaRPr lang="en-US" altLang="zh-CN" sz="2400" dirty="0"/>
          </a:p>
          <a:p>
            <a:pPr marL="622300" lvl="1" indent="-285750">
              <a:lnSpc>
                <a:spcPct val="150000"/>
              </a:lnSpc>
              <a:buFont typeface="Wingdings" panose="05000000000000000000" pitchFamily="2" charset="2"/>
              <a:buChar char="Ø"/>
            </a:pPr>
            <a:r>
              <a:rPr lang="zh-CN" altLang="en-US" sz="2400" dirty="0"/>
              <a:t>验证</a:t>
            </a:r>
            <a:endParaRPr lang="en-US" altLang="zh-CN" sz="2400" dirty="0"/>
          </a:p>
          <a:p>
            <a:pPr marL="622300" lvl="1" indent="-285750">
              <a:lnSpc>
                <a:spcPct val="150000"/>
              </a:lnSpc>
              <a:buFont typeface="Wingdings" panose="05000000000000000000" pitchFamily="2" charset="2"/>
              <a:buChar char="Ø"/>
            </a:pPr>
            <a:r>
              <a:rPr lang="zh-CN" altLang="en-US" sz="2400" dirty="0"/>
              <a:t>确认</a:t>
            </a:r>
            <a:endParaRPr lang="en-US" altLang="zh-CN" sz="2400" dirty="0"/>
          </a:p>
          <a:p>
            <a:pPr marL="622300" lvl="1" indent="-285750">
              <a:lnSpc>
                <a:spcPct val="150000"/>
              </a:lnSpc>
              <a:buFont typeface="Wingdings" panose="05000000000000000000" pitchFamily="2" charset="2"/>
              <a:buChar char="Ø"/>
            </a:pPr>
            <a:r>
              <a:rPr lang="zh-CN" altLang="en-US" sz="2400" dirty="0"/>
              <a:t>组织级过程定义</a:t>
            </a:r>
            <a:endParaRPr lang="en-US" altLang="zh-CN" sz="2400" dirty="0"/>
          </a:p>
          <a:p>
            <a:pPr marL="622300" lvl="1" indent="-285750">
              <a:lnSpc>
                <a:spcPct val="150000"/>
              </a:lnSpc>
              <a:buFont typeface="Wingdings" panose="05000000000000000000" pitchFamily="2" charset="2"/>
              <a:buChar char="Ø"/>
            </a:pPr>
            <a:r>
              <a:rPr lang="zh-CN" altLang="en-US" sz="2400" dirty="0"/>
              <a:t>组织级过程焦点</a:t>
            </a:r>
            <a:endParaRPr lang="en-US" altLang="zh-CN" sz="2400" dirty="0"/>
          </a:p>
          <a:p>
            <a:pPr marL="622300" lvl="1" indent="-285750">
              <a:lnSpc>
                <a:spcPct val="150000"/>
              </a:lnSpc>
              <a:buFont typeface="Wingdings" panose="05000000000000000000" pitchFamily="2" charset="2"/>
              <a:buChar char="Ø"/>
            </a:pPr>
            <a:endParaRPr lang="en-US" altLang="zh-CN" dirty="0"/>
          </a:p>
        </p:txBody>
      </p:sp>
      <p:sp>
        <p:nvSpPr>
          <p:cNvPr id="5" name="文本框 4">
            <a:extLst>
              <a:ext uri="{FF2B5EF4-FFF2-40B4-BE49-F238E27FC236}">
                <a16:creationId xmlns:a16="http://schemas.microsoft.com/office/drawing/2014/main" id="{CE65F7E5-BD10-4125-9115-64F1EBFA6E93}"/>
              </a:ext>
            </a:extLst>
          </p:cNvPr>
          <p:cNvSpPr txBox="1"/>
          <p:nvPr/>
        </p:nvSpPr>
        <p:spPr>
          <a:xfrm>
            <a:off x="6549735" y="3495282"/>
            <a:ext cx="3834426" cy="2806217"/>
          </a:xfrm>
          <a:prstGeom prst="rect">
            <a:avLst/>
          </a:prstGeom>
          <a:noFill/>
        </p:spPr>
        <p:txBody>
          <a:bodyPr wrap="square" rtlCol="0">
            <a:spAutoFit/>
          </a:bodyPr>
          <a:lstStyle/>
          <a:p>
            <a:pPr marL="622300" lvl="1" indent="-285750">
              <a:lnSpc>
                <a:spcPct val="150000"/>
              </a:lnSpc>
              <a:buFont typeface="Wingdings" panose="05000000000000000000" pitchFamily="2" charset="2"/>
              <a:buChar char="Ø"/>
            </a:pPr>
            <a:r>
              <a:rPr lang="zh-CN" altLang="en-US" sz="2400" dirty="0"/>
              <a:t>产品集成</a:t>
            </a:r>
            <a:endParaRPr lang="en-US" altLang="zh-CN" sz="2400" dirty="0"/>
          </a:p>
          <a:p>
            <a:pPr marL="622300" lvl="1" indent="-285750">
              <a:lnSpc>
                <a:spcPct val="150000"/>
              </a:lnSpc>
              <a:buFont typeface="Wingdings" panose="05000000000000000000" pitchFamily="2" charset="2"/>
              <a:buChar char="Ø"/>
            </a:pPr>
            <a:r>
              <a:rPr lang="zh-CN" altLang="en-US" sz="2400" dirty="0"/>
              <a:t>组织培训</a:t>
            </a:r>
            <a:endParaRPr lang="en-US" altLang="zh-CN" sz="2400" dirty="0"/>
          </a:p>
          <a:p>
            <a:pPr marL="622300" lvl="1" indent="-285750">
              <a:lnSpc>
                <a:spcPct val="150000"/>
              </a:lnSpc>
              <a:buFont typeface="Wingdings" panose="05000000000000000000" pitchFamily="2" charset="2"/>
              <a:buChar char="Ø"/>
            </a:pPr>
            <a:r>
              <a:rPr lang="zh-CN" altLang="en-US" sz="2400" dirty="0"/>
              <a:t>产品基础</a:t>
            </a:r>
            <a:endParaRPr lang="en-US" altLang="zh-CN" sz="2400" dirty="0"/>
          </a:p>
          <a:p>
            <a:pPr marL="622300" lvl="1" indent="-285750">
              <a:lnSpc>
                <a:spcPct val="150000"/>
              </a:lnSpc>
              <a:buFont typeface="Wingdings" panose="05000000000000000000" pitchFamily="2" charset="2"/>
              <a:buChar char="Ø"/>
            </a:pPr>
            <a:r>
              <a:rPr lang="zh-CN" altLang="en-US" sz="2400" dirty="0"/>
              <a:t>风险管理</a:t>
            </a:r>
            <a:endParaRPr lang="en-US" altLang="zh-CN" sz="2400" dirty="0"/>
          </a:p>
          <a:p>
            <a:pPr marL="622300" lvl="1" indent="-285750">
              <a:lnSpc>
                <a:spcPct val="150000"/>
              </a:lnSpc>
              <a:buFont typeface="Wingdings" panose="05000000000000000000" pitchFamily="2" charset="2"/>
              <a:buChar char="Ø"/>
            </a:pPr>
            <a:r>
              <a:rPr lang="zh-CN" altLang="en-US" sz="2400" dirty="0"/>
              <a:t>决策分析与解决方案</a:t>
            </a:r>
            <a:endParaRPr lang="en-US" altLang="zh-CN" sz="2400" dirty="0"/>
          </a:p>
        </p:txBody>
      </p:sp>
    </p:spTree>
    <p:extLst>
      <p:ext uri="{BB962C8B-B14F-4D97-AF65-F5344CB8AC3E}">
        <p14:creationId xmlns:p14="http://schemas.microsoft.com/office/powerpoint/2010/main" val="3305384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B9D4754-EECC-421A-AB3F-A9F3D203A253}"/>
              </a:ext>
            </a:extLst>
          </p:cNvPr>
          <p:cNvSpPr>
            <a:spLocks noGrp="1"/>
          </p:cNvSpPr>
          <p:nvPr>
            <p:ph idx="1"/>
          </p:nvPr>
        </p:nvSpPr>
        <p:spPr>
          <a:xfrm>
            <a:off x="1157844" y="1219596"/>
            <a:ext cx="10820400" cy="5004262"/>
          </a:xfrm>
        </p:spPr>
        <p:txBody>
          <a:bodyPr/>
          <a:lstStyle/>
          <a:p>
            <a:r>
              <a:rPr lang="en-US" altLang="zh-CN" sz="2800" dirty="0"/>
              <a:t>3</a:t>
            </a:r>
            <a:r>
              <a:rPr lang="zh-CN" altLang="en-US" sz="2800" dirty="0"/>
              <a:t>级：已定义级</a:t>
            </a:r>
            <a:endParaRPr lang="en-US" altLang="zh-CN" sz="2800" dirty="0"/>
          </a:p>
          <a:p>
            <a:r>
              <a:rPr lang="zh-CN" altLang="en-US" sz="2800" dirty="0"/>
              <a:t>以组织的标准过程集为基础，通过过程剪裁得到特定项目、组织级单位要求的软件过程。</a:t>
            </a:r>
            <a:endParaRPr lang="en-US" altLang="zh-CN" sz="2800" dirty="0"/>
          </a:p>
          <a:p>
            <a:r>
              <a:rPr lang="zh-CN" altLang="en-US" sz="2800" dirty="0"/>
              <a:t>清晰地描述软件过程，并且将软件过程定义以标准、规程、工具、方法等形式予以体现</a:t>
            </a:r>
            <a:endParaRPr lang="en-US" altLang="zh-CN" sz="2800" dirty="0"/>
          </a:p>
          <a:p>
            <a:r>
              <a:rPr lang="zh-CN" altLang="en-US" sz="2800" dirty="0"/>
              <a:t>尝试通过过程、产品、服务的度量，了解过程的实施情况，根据度量结果对过程进行管控。</a:t>
            </a:r>
          </a:p>
          <a:p>
            <a:endParaRPr lang="zh-CN" altLang="en-US" dirty="0"/>
          </a:p>
        </p:txBody>
      </p:sp>
    </p:spTree>
    <p:extLst>
      <p:ext uri="{BB962C8B-B14F-4D97-AF65-F5344CB8AC3E}">
        <p14:creationId xmlns:p14="http://schemas.microsoft.com/office/powerpoint/2010/main" val="1035890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6E803B9-5809-4CDD-8C18-27BF6640CE53}"/>
              </a:ext>
            </a:extLst>
          </p:cNvPr>
          <p:cNvSpPr>
            <a:spLocks noGrp="1"/>
          </p:cNvSpPr>
          <p:nvPr>
            <p:ph idx="1"/>
          </p:nvPr>
        </p:nvSpPr>
        <p:spPr>
          <a:xfrm>
            <a:off x="1371599" y="1338349"/>
            <a:ext cx="10681855" cy="5004262"/>
          </a:xfrm>
        </p:spPr>
        <p:txBody>
          <a:bodyPr/>
          <a:lstStyle/>
          <a:p>
            <a:r>
              <a:rPr lang="en-US" altLang="zh-CN" sz="2800" dirty="0"/>
              <a:t>4</a:t>
            </a:r>
            <a:r>
              <a:rPr lang="zh-CN" altLang="en-US" sz="2800" dirty="0"/>
              <a:t>级：量化管理级</a:t>
            </a:r>
            <a:endParaRPr lang="en-US" altLang="zh-CN" sz="2800" dirty="0"/>
          </a:p>
          <a:p>
            <a:pPr lvl="1"/>
            <a:r>
              <a:rPr lang="zh-CN" altLang="en-US" sz="2800" i="0" dirty="0"/>
              <a:t>组织机构已经建立了质量、过程的量化目标并将其作为项目管理的准则付诸实施。</a:t>
            </a:r>
            <a:endParaRPr lang="en-US" altLang="zh-CN" sz="2800" i="0" dirty="0"/>
          </a:p>
          <a:p>
            <a:pPr lvl="1"/>
            <a:r>
              <a:rPr lang="zh-CN" altLang="en-US" sz="2800" i="0" dirty="0"/>
              <a:t>产品质量、软件过程的性能通过统计分析表示为统计图表、统计指标。</a:t>
            </a:r>
            <a:endParaRPr lang="en-US" altLang="zh-CN" sz="2800" i="0" dirty="0"/>
          </a:p>
          <a:p>
            <a:pPr lvl="1"/>
            <a:r>
              <a:rPr lang="zh-CN" altLang="en-US" sz="2800" i="0" dirty="0"/>
              <a:t>以统计报告为基础，对过程性能进行分析和预测，使得软件过程的提前干预成为可能。</a:t>
            </a:r>
          </a:p>
          <a:p>
            <a:endParaRPr lang="zh-CN" altLang="en-US" dirty="0"/>
          </a:p>
        </p:txBody>
      </p:sp>
    </p:spTree>
    <p:extLst>
      <p:ext uri="{BB962C8B-B14F-4D97-AF65-F5344CB8AC3E}">
        <p14:creationId xmlns:p14="http://schemas.microsoft.com/office/powerpoint/2010/main" val="30256463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03496E-C3B0-47C6-A2B6-57E55F3DD6FD}"/>
              </a:ext>
            </a:extLst>
          </p:cNvPr>
          <p:cNvSpPr>
            <a:spLocks noGrp="1"/>
          </p:cNvSpPr>
          <p:nvPr>
            <p:ph idx="1"/>
          </p:nvPr>
        </p:nvSpPr>
        <p:spPr>
          <a:xfrm>
            <a:off x="1371600" y="1338349"/>
            <a:ext cx="10820400" cy="5004262"/>
          </a:xfrm>
        </p:spPr>
        <p:txBody>
          <a:bodyPr/>
          <a:lstStyle/>
          <a:p>
            <a:r>
              <a:rPr lang="en-US" altLang="zh-CN" sz="2800" dirty="0"/>
              <a:t>5</a:t>
            </a:r>
            <a:r>
              <a:rPr lang="zh-CN" altLang="en-US" sz="2800" dirty="0"/>
              <a:t>级：持续优化级</a:t>
            </a:r>
            <a:endParaRPr lang="en-US" altLang="zh-CN" sz="2800" dirty="0"/>
          </a:p>
          <a:p>
            <a:pPr lvl="1"/>
            <a:r>
              <a:rPr lang="zh-CN" altLang="en-US" sz="2800" i="0" dirty="0"/>
              <a:t>对软件过程进行度量。</a:t>
            </a:r>
            <a:endParaRPr lang="en-US" altLang="zh-CN" sz="2800" i="0" dirty="0"/>
          </a:p>
          <a:p>
            <a:pPr lvl="1"/>
            <a:r>
              <a:rPr lang="zh-CN" altLang="en-US" sz="2800" i="0" dirty="0"/>
              <a:t>根据现有过程对业务目标、绩效指标的作用情况，通过技术改进、过程改进等手段不断地改进过程性能。</a:t>
            </a:r>
            <a:endParaRPr lang="en-US" altLang="zh-CN" sz="2800" i="0" dirty="0"/>
          </a:p>
          <a:p>
            <a:pPr lvl="1"/>
            <a:r>
              <a:rPr lang="zh-CN" altLang="en-US" sz="2800" i="0" dirty="0"/>
              <a:t>处于</a:t>
            </a:r>
            <a:r>
              <a:rPr lang="en-US" altLang="zh-CN" sz="2800" i="0" dirty="0"/>
              <a:t>5</a:t>
            </a:r>
            <a:r>
              <a:rPr lang="zh-CN" altLang="en-US" sz="2800" i="0" dirty="0"/>
              <a:t>级的组织机构，从已有项目采集来的数据中对整个组织的过程绩效进行评价，根据数据分析识别出过程绩效和预期的差距，及时采取措施来实现组织级过程改进。</a:t>
            </a:r>
          </a:p>
          <a:p>
            <a:endParaRPr lang="zh-CN" altLang="en-US" dirty="0"/>
          </a:p>
        </p:txBody>
      </p:sp>
    </p:spTree>
    <p:extLst>
      <p:ext uri="{BB962C8B-B14F-4D97-AF65-F5344CB8AC3E}">
        <p14:creationId xmlns:p14="http://schemas.microsoft.com/office/powerpoint/2010/main" val="223055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2F7DEC5-1E44-4417-A0F4-A45BCE0A4A6A}"/>
              </a:ext>
            </a:extLst>
          </p:cNvPr>
          <p:cNvSpPr>
            <a:spLocks noGrp="1"/>
          </p:cNvSpPr>
          <p:nvPr>
            <p:ph idx="1"/>
          </p:nvPr>
        </p:nvSpPr>
        <p:spPr>
          <a:xfrm>
            <a:off x="955964" y="720833"/>
            <a:ext cx="10551226" cy="5004262"/>
          </a:xfrm>
        </p:spPr>
        <p:txBody>
          <a:bodyPr/>
          <a:lstStyle/>
          <a:p>
            <a:r>
              <a:rPr lang="zh-CN" altLang="en-US" sz="2800" dirty="0"/>
              <a:t>连续式表示法</a:t>
            </a:r>
            <a:endParaRPr lang="en-US" altLang="zh-CN" sz="2800" dirty="0"/>
          </a:p>
          <a:p>
            <a:pPr lvl="1"/>
            <a:r>
              <a:rPr lang="zh-CN" altLang="en-US" sz="2800" i="0" dirty="0"/>
              <a:t>连续式表示法认为组织的总体过程能力根植于开展过程活动的效能，过程的执行能力的提高才能促成组织的总过程能力的提升。</a:t>
            </a:r>
            <a:endParaRPr lang="en-US" altLang="zh-CN" sz="2800" i="0" dirty="0"/>
          </a:p>
          <a:p>
            <a:pPr lvl="1"/>
            <a:endParaRPr lang="zh-CN" altLang="en-US" dirty="0"/>
          </a:p>
        </p:txBody>
      </p:sp>
      <p:pic>
        <p:nvPicPr>
          <p:cNvPr id="6" name="Picture 2">
            <a:extLst>
              <a:ext uri="{FF2B5EF4-FFF2-40B4-BE49-F238E27FC236}">
                <a16:creationId xmlns:a16="http://schemas.microsoft.com/office/drawing/2014/main" id="{66EC4B5F-1672-4698-806C-08F695224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4660" y="2723424"/>
            <a:ext cx="9067528" cy="4045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957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67E92D1-A8AC-4C38-A97D-04369DA48C73}"/>
              </a:ext>
            </a:extLst>
          </p:cNvPr>
          <p:cNvSpPr>
            <a:spLocks noGrp="1"/>
          </p:cNvSpPr>
          <p:nvPr>
            <p:ph idx="1"/>
          </p:nvPr>
        </p:nvSpPr>
        <p:spPr>
          <a:xfrm>
            <a:off x="890649" y="1282534"/>
            <a:ext cx="11099470" cy="5119453"/>
          </a:xfrm>
        </p:spPr>
        <p:txBody>
          <a:bodyPr/>
          <a:lstStyle/>
          <a:p>
            <a:pPr>
              <a:lnSpc>
                <a:spcPct val="150000"/>
              </a:lnSpc>
            </a:pPr>
            <a:r>
              <a:rPr lang="zh-CN" altLang="en-US" sz="2800" dirty="0"/>
              <a:t>软件过程域分类法</a:t>
            </a:r>
            <a:endParaRPr lang="en-US" altLang="zh-CN" sz="2800" dirty="0"/>
          </a:p>
          <a:p>
            <a:pPr lvl="1">
              <a:lnSpc>
                <a:spcPct val="150000"/>
              </a:lnSpc>
            </a:pPr>
            <a:r>
              <a:rPr lang="zh-CN" altLang="en-US" sz="2800" i="0" dirty="0"/>
              <a:t>按照主题内容，划分为过程管理、项目管理、工程、支持四种过程域。</a:t>
            </a:r>
            <a:endParaRPr lang="en-US" altLang="zh-CN" sz="2800" i="0" dirty="0"/>
          </a:p>
          <a:p>
            <a:pPr lvl="1">
              <a:lnSpc>
                <a:spcPct val="150000"/>
              </a:lnSpc>
            </a:pPr>
            <a:r>
              <a:rPr lang="zh-CN" altLang="en-US" sz="2800" i="0" dirty="0"/>
              <a:t>按照其实施难度，细分为基础过程域、高级过程域。</a:t>
            </a:r>
          </a:p>
          <a:p>
            <a:endParaRPr lang="zh-CN" altLang="en-US" dirty="0"/>
          </a:p>
        </p:txBody>
      </p:sp>
    </p:spTree>
    <p:extLst>
      <p:ext uri="{BB962C8B-B14F-4D97-AF65-F5344CB8AC3E}">
        <p14:creationId xmlns:p14="http://schemas.microsoft.com/office/powerpoint/2010/main" val="1179708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C93E4B5-2A64-4D40-A510-42C885056342}"/>
              </a:ext>
            </a:extLst>
          </p:cNvPr>
          <p:cNvSpPr>
            <a:spLocks noGrp="1"/>
          </p:cNvSpPr>
          <p:nvPr>
            <p:ph type="title"/>
          </p:nvPr>
        </p:nvSpPr>
        <p:spPr/>
        <p:txBody>
          <a:bodyPr/>
          <a:lstStyle/>
          <a:p>
            <a:r>
              <a:rPr lang="zh-CN" altLang="en-US" dirty="0"/>
              <a:t>标准的分类</a:t>
            </a:r>
          </a:p>
        </p:txBody>
      </p:sp>
    </p:spTree>
    <p:extLst>
      <p:ext uri="{BB962C8B-B14F-4D97-AF65-F5344CB8AC3E}">
        <p14:creationId xmlns:p14="http://schemas.microsoft.com/office/powerpoint/2010/main" val="42675567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4">
            <a:extLst>
              <a:ext uri="{FF2B5EF4-FFF2-40B4-BE49-F238E27FC236}">
                <a16:creationId xmlns:a16="http://schemas.microsoft.com/office/drawing/2014/main" id="{7124E7CB-B131-4C72-BE95-E57BB1B40DDF}"/>
              </a:ext>
            </a:extLst>
          </p:cNvPr>
          <p:cNvGraphicFramePr>
            <a:graphicFrameLocks noGrp="1"/>
          </p:cNvGraphicFramePr>
          <p:nvPr>
            <p:extLst>
              <p:ext uri="{D42A27DB-BD31-4B8C-83A1-F6EECF244321}">
                <p14:modId xmlns:p14="http://schemas.microsoft.com/office/powerpoint/2010/main" val="399311703"/>
              </p:ext>
            </p:extLst>
          </p:nvPr>
        </p:nvGraphicFramePr>
        <p:xfrm>
          <a:off x="1591652" y="91440"/>
          <a:ext cx="9228747" cy="6675120"/>
        </p:xfrm>
        <a:graphic>
          <a:graphicData uri="http://schemas.openxmlformats.org/drawingml/2006/table">
            <a:tbl>
              <a:tblPr firstRow="1" bandRow="1">
                <a:tableStyleId>{5C22544A-7EE6-4342-B048-85BDC9FD1C3A}</a:tableStyleId>
              </a:tblPr>
              <a:tblGrid>
                <a:gridCol w="1444662">
                  <a:extLst>
                    <a:ext uri="{9D8B030D-6E8A-4147-A177-3AD203B41FA5}">
                      <a16:colId xmlns:a16="http://schemas.microsoft.com/office/drawing/2014/main" val="1097089752"/>
                    </a:ext>
                  </a:extLst>
                </a:gridCol>
                <a:gridCol w="2782755">
                  <a:extLst>
                    <a:ext uri="{9D8B030D-6E8A-4147-A177-3AD203B41FA5}">
                      <a16:colId xmlns:a16="http://schemas.microsoft.com/office/drawing/2014/main" val="2105410587"/>
                    </a:ext>
                  </a:extLst>
                </a:gridCol>
                <a:gridCol w="5001330">
                  <a:extLst>
                    <a:ext uri="{9D8B030D-6E8A-4147-A177-3AD203B41FA5}">
                      <a16:colId xmlns:a16="http://schemas.microsoft.com/office/drawing/2014/main" val="468797010"/>
                    </a:ext>
                  </a:extLst>
                </a:gridCol>
              </a:tblGrid>
              <a:tr h="600418">
                <a:tc>
                  <a:txBody>
                    <a:bodyPr/>
                    <a:lstStyle/>
                    <a:p>
                      <a:r>
                        <a:rPr lang="zh-CN" altLang="en-US" sz="2400" dirty="0"/>
                        <a:t>类型</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2400" dirty="0"/>
                        <a:t>基础过程域</a:t>
                      </a:r>
                      <a:r>
                        <a:rPr lang="en-US" altLang="zh-CN" sz="2400" dirty="0"/>
                        <a:t>/</a:t>
                      </a:r>
                      <a:r>
                        <a:rPr lang="zh-CN" altLang="en-US" sz="2400" dirty="0"/>
                        <a:t>高级过程域</a:t>
                      </a:r>
                    </a:p>
                  </a:txBody>
                  <a:tcPr/>
                </a:tc>
                <a:tc>
                  <a:txBody>
                    <a:bodyPr/>
                    <a:lstStyle/>
                    <a:p>
                      <a:r>
                        <a:rPr lang="zh-CN" altLang="en-US" sz="2400" dirty="0"/>
                        <a:t>过程域</a:t>
                      </a:r>
                    </a:p>
                  </a:txBody>
                  <a:tcPr/>
                </a:tc>
                <a:extLst>
                  <a:ext uri="{0D108BD9-81ED-4DB2-BD59-A6C34878D82A}">
                    <a16:rowId xmlns:a16="http://schemas.microsoft.com/office/drawing/2014/main" val="3124752745"/>
                  </a:ext>
                </a:extLst>
              </a:tr>
              <a:tr h="600418">
                <a:tc rowSpan="2">
                  <a:txBody>
                    <a:bodyPr/>
                    <a:lstStyle/>
                    <a:p>
                      <a:r>
                        <a:rPr lang="zh-CN" altLang="en-US" sz="2400" dirty="0"/>
                        <a:t>过程管理</a:t>
                      </a:r>
                    </a:p>
                  </a:txBody>
                  <a:tcPr/>
                </a:tc>
                <a:tc>
                  <a:txBody>
                    <a:bodyPr/>
                    <a:lstStyle/>
                    <a:p>
                      <a:r>
                        <a:rPr lang="zh-CN" altLang="en-US" sz="2400" dirty="0"/>
                        <a:t>基础过程域</a:t>
                      </a:r>
                    </a:p>
                  </a:txBody>
                  <a:tcPr/>
                </a:tc>
                <a:tc>
                  <a:txBody>
                    <a:bodyPr/>
                    <a:lstStyle/>
                    <a:p>
                      <a:r>
                        <a:rPr lang="zh-CN" altLang="en-US" sz="2400" dirty="0"/>
                        <a:t>组织过程焦点、组织过程定义、组织培训</a:t>
                      </a:r>
                    </a:p>
                  </a:txBody>
                  <a:tcPr/>
                </a:tc>
                <a:extLst>
                  <a:ext uri="{0D108BD9-81ED-4DB2-BD59-A6C34878D82A}">
                    <a16:rowId xmlns:a16="http://schemas.microsoft.com/office/drawing/2014/main" val="2609469805"/>
                  </a:ext>
                </a:extLst>
              </a:tr>
              <a:tr h="347861">
                <a:tc vMerge="1">
                  <a:txBody>
                    <a:bodyPr/>
                    <a:lstStyle/>
                    <a:p>
                      <a:endParaRPr lang="zh-CN" altLang="en-US" dirty="0"/>
                    </a:p>
                  </a:txBody>
                  <a:tcPr/>
                </a:tc>
                <a:tc>
                  <a:txBody>
                    <a:bodyPr/>
                    <a:lstStyle/>
                    <a:p>
                      <a:r>
                        <a:rPr lang="zh-CN" altLang="en-US" sz="2400" dirty="0"/>
                        <a:t>高级过程域</a:t>
                      </a:r>
                    </a:p>
                  </a:txBody>
                  <a:tcPr/>
                </a:tc>
                <a:tc>
                  <a:txBody>
                    <a:bodyPr/>
                    <a:lstStyle/>
                    <a:p>
                      <a:r>
                        <a:rPr lang="zh-CN" altLang="en-US" sz="2400" dirty="0"/>
                        <a:t>组织过程绩效、组织革新与部署</a:t>
                      </a:r>
                    </a:p>
                  </a:txBody>
                  <a:tcPr/>
                </a:tc>
                <a:extLst>
                  <a:ext uri="{0D108BD9-81ED-4DB2-BD59-A6C34878D82A}">
                    <a16:rowId xmlns:a16="http://schemas.microsoft.com/office/drawing/2014/main" val="3661708851"/>
                  </a:ext>
                </a:extLst>
              </a:tr>
              <a:tr h="600418">
                <a:tc rowSpan="2">
                  <a:txBody>
                    <a:bodyPr/>
                    <a:lstStyle/>
                    <a:p>
                      <a:r>
                        <a:rPr lang="zh-CN" altLang="en-US" sz="2400" dirty="0"/>
                        <a:t>项目管理</a:t>
                      </a:r>
                    </a:p>
                  </a:txBody>
                  <a:tcPr/>
                </a:tc>
                <a:tc>
                  <a:txBody>
                    <a:bodyPr/>
                    <a:lstStyle/>
                    <a:p>
                      <a:r>
                        <a:rPr lang="zh-CN" altLang="en-US" sz="2400" dirty="0"/>
                        <a:t>基础过程域</a:t>
                      </a:r>
                    </a:p>
                  </a:txBody>
                  <a:tcPr/>
                </a:tc>
                <a:tc>
                  <a:txBody>
                    <a:bodyPr/>
                    <a:lstStyle/>
                    <a:p>
                      <a:r>
                        <a:rPr lang="zh-CN" altLang="en-US" sz="2400" dirty="0"/>
                        <a:t>项目规划、项目监控、供应商协议管理</a:t>
                      </a:r>
                    </a:p>
                  </a:txBody>
                  <a:tcPr/>
                </a:tc>
                <a:extLst>
                  <a:ext uri="{0D108BD9-81ED-4DB2-BD59-A6C34878D82A}">
                    <a16:rowId xmlns:a16="http://schemas.microsoft.com/office/drawing/2014/main" val="161317368"/>
                  </a:ext>
                </a:extLst>
              </a:tr>
              <a:tr h="600418">
                <a:tc vMerge="1">
                  <a:txBody>
                    <a:bodyPr/>
                    <a:lstStyle/>
                    <a:p>
                      <a:endParaRPr lang="zh-CN" altLang="en-US" dirty="0"/>
                    </a:p>
                  </a:txBody>
                  <a:tcPr/>
                </a:tc>
                <a:tc>
                  <a:txBody>
                    <a:bodyPr/>
                    <a:lstStyle/>
                    <a:p>
                      <a:r>
                        <a:rPr lang="zh-CN" altLang="en-US" sz="2400" dirty="0"/>
                        <a:t>高级过程域</a:t>
                      </a:r>
                    </a:p>
                  </a:txBody>
                  <a:tcPr/>
                </a:tc>
                <a:tc>
                  <a:txBody>
                    <a:bodyPr/>
                    <a:lstStyle/>
                    <a:p>
                      <a:r>
                        <a:rPr lang="zh-CN" altLang="en-US" sz="2400" dirty="0"/>
                        <a:t>集成化项目管理、风险管理、定量项目管理</a:t>
                      </a:r>
                    </a:p>
                  </a:txBody>
                  <a:tcPr/>
                </a:tc>
                <a:extLst>
                  <a:ext uri="{0D108BD9-81ED-4DB2-BD59-A6C34878D82A}">
                    <a16:rowId xmlns:a16="http://schemas.microsoft.com/office/drawing/2014/main" val="1225927086"/>
                  </a:ext>
                </a:extLst>
              </a:tr>
              <a:tr h="600418">
                <a:tc rowSpan="2">
                  <a:txBody>
                    <a:bodyPr/>
                    <a:lstStyle/>
                    <a:p>
                      <a:r>
                        <a:rPr lang="zh-CN" altLang="en-US" sz="2400" dirty="0"/>
                        <a:t>工程</a:t>
                      </a:r>
                    </a:p>
                  </a:txBody>
                  <a:tcPr/>
                </a:tc>
                <a:tc>
                  <a:txBody>
                    <a:bodyPr/>
                    <a:lstStyle/>
                    <a:p>
                      <a:r>
                        <a:rPr lang="zh-CN" altLang="en-US" sz="2400" dirty="0"/>
                        <a:t>基础过程域</a:t>
                      </a:r>
                    </a:p>
                  </a:txBody>
                  <a:tcPr/>
                </a:tc>
                <a:tc>
                  <a:txBody>
                    <a:bodyPr/>
                    <a:lstStyle/>
                    <a:p>
                      <a:r>
                        <a:rPr lang="zh-CN" altLang="en-US" sz="2400" dirty="0"/>
                        <a:t>需求管理、需求开发、技术方案、产品集成、验证与确认</a:t>
                      </a:r>
                    </a:p>
                  </a:txBody>
                  <a:tcPr/>
                </a:tc>
                <a:extLst>
                  <a:ext uri="{0D108BD9-81ED-4DB2-BD59-A6C34878D82A}">
                    <a16:rowId xmlns:a16="http://schemas.microsoft.com/office/drawing/2014/main" val="218342372"/>
                  </a:ext>
                </a:extLst>
              </a:tr>
              <a:tr h="347861">
                <a:tc vMerge="1">
                  <a:txBody>
                    <a:bodyPr/>
                    <a:lstStyle/>
                    <a:p>
                      <a:endParaRPr lang="zh-CN" altLang="en-US" dirty="0"/>
                    </a:p>
                  </a:txBody>
                  <a:tcPr/>
                </a:tc>
                <a:tc>
                  <a:txBody>
                    <a:bodyPr/>
                    <a:lstStyle/>
                    <a:p>
                      <a:r>
                        <a:rPr lang="zh-CN" altLang="en-US" sz="2400" dirty="0"/>
                        <a:t>高级过程域</a:t>
                      </a:r>
                    </a:p>
                  </a:txBody>
                  <a:tcPr/>
                </a:tc>
                <a:tc>
                  <a:txBody>
                    <a:bodyPr/>
                    <a:lstStyle/>
                    <a:p>
                      <a:r>
                        <a:rPr lang="zh-CN" altLang="en-US" sz="2400" dirty="0"/>
                        <a:t>无</a:t>
                      </a:r>
                    </a:p>
                  </a:txBody>
                  <a:tcPr/>
                </a:tc>
                <a:extLst>
                  <a:ext uri="{0D108BD9-81ED-4DB2-BD59-A6C34878D82A}">
                    <a16:rowId xmlns:a16="http://schemas.microsoft.com/office/drawing/2014/main" val="1556202917"/>
                  </a:ext>
                </a:extLst>
              </a:tr>
              <a:tr h="600418">
                <a:tc>
                  <a:txBody>
                    <a:bodyPr/>
                    <a:lstStyle/>
                    <a:p>
                      <a:r>
                        <a:rPr lang="zh-CN" altLang="en-US" sz="2400" dirty="0"/>
                        <a:t>支持</a:t>
                      </a:r>
                    </a:p>
                  </a:txBody>
                  <a:tcPr/>
                </a:tc>
                <a:tc>
                  <a:txBody>
                    <a:bodyPr/>
                    <a:lstStyle/>
                    <a:p>
                      <a:r>
                        <a:rPr lang="zh-CN" altLang="en-US" sz="2400" dirty="0"/>
                        <a:t>基础过程域</a:t>
                      </a:r>
                    </a:p>
                  </a:txBody>
                  <a:tcPr/>
                </a:tc>
                <a:tc>
                  <a:txBody>
                    <a:bodyPr/>
                    <a:lstStyle/>
                    <a:p>
                      <a:r>
                        <a:rPr lang="zh-CN" altLang="en-US" sz="2400" dirty="0"/>
                        <a:t>度量分析、配置管理、过程和产品质量保证</a:t>
                      </a:r>
                    </a:p>
                  </a:txBody>
                  <a:tcPr/>
                </a:tc>
                <a:extLst>
                  <a:ext uri="{0D108BD9-81ED-4DB2-BD59-A6C34878D82A}">
                    <a16:rowId xmlns:a16="http://schemas.microsoft.com/office/drawing/2014/main" val="610339829"/>
                  </a:ext>
                </a:extLst>
              </a:tr>
              <a:tr h="600418">
                <a:tc>
                  <a:txBody>
                    <a:bodyPr/>
                    <a:lstStyle/>
                    <a:p>
                      <a:endParaRPr lang="zh-CN" altLang="en-US" sz="2400" dirty="0"/>
                    </a:p>
                  </a:txBody>
                  <a:tcPr/>
                </a:tc>
                <a:tc>
                  <a:txBody>
                    <a:bodyPr/>
                    <a:lstStyle/>
                    <a:p>
                      <a:r>
                        <a:rPr lang="zh-CN" altLang="en-US" sz="2400" dirty="0"/>
                        <a:t>高级过程域</a:t>
                      </a:r>
                    </a:p>
                  </a:txBody>
                  <a:tcPr/>
                </a:tc>
                <a:tc>
                  <a:txBody>
                    <a:bodyPr/>
                    <a:lstStyle/>
                    <a:p>
                      <a:r>
                        <a:rPr lang="zh-CN" altLang="en-US" sz="2400" dirty="0"/>
                        <a:t>决策分析与解决方案、原因分析与解决方案</a:t>
                      </a:r>
                    </a:p>
                  </a:txBody>
                  <a:tcPr/>
                </a:tc>
                <a:extLst>
                  <a:ext uri="{0D108BD9-81ED-4DB2-BD59-A6C34878D82A}">
                    <a16:rowId xmlns:a16="http://schemas.microsoft.com/office/drawing/2014/main" val="3045251296"/>
                  </a:ext>
                </a:extLst>
              </a:tr>
            </a:tbl>
          </a:graphicData>
        </a:graphic>
      </p:graphicFrame>
    </p:spTree>
    <p:extLst>
      <p:ext uri="{BB962C8B-B14F-4D97-AF65-F5344CB8AC3E}">
        <p14:creationId xmlns:p14="http://schemas.microsoft.com/office/powerpoint/2010/main" val="2084248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C9A5FA-7D77-4C31-A8C8-CE4DF8FA6CA2}"/>
              </a:ext>
            </a:extLst>
          </p:cNvPr>
          <p:cNvSpPr>
            <a:spLocks noGrp="1"/>
          </p:cNvSpPr>
          <p:nvPr>
            <p:ph idx="1"/>
          </p:nvPr>
        </p:nvSpPr>
        <p:spPr>
          <a:xfrm>
            <a:off x="1264722" y="1065217"/>
            <a:ext cx="10820400" cy="5004262"/>
          </a:xfrm>
        </p:spPr>
        <p:txBody>
          <a:bodyPr/>
          <a:lstStyle/>
          <a:p>
            <a:r>
              <a:rPr lang="zh-CN" altLang="en-US" sz="3200" dirty="0"/>
              <a:t>根据过程域的实施绩效，把过程域的成熟度划分为</a:t>
            </a:r>
            <a:r>
              <a:rPr lang="en-US" altLang="zh-CN" sz="3200" dirty="0"/>
              <a:t>0~5</a:t>
            </a:r>
            <a:r>
              <a:rPr lang="zh-CN" altLang="en-US" sz="3200" dirty="0"/>
              <a:t>总共</a:t>
            </a:r>
            <a:r>
              <a:rPr lang="en-US" altLang="zh-CN" sz="3200" dirty="0"/>
              <a:t>6</a:t>
            </a:r>
            <a:r>
              <a:rPr lang="zh-CN" altLang="en-US" sz="3200" dirty="0"/>
              <a:t>个级，分别是：</a:t>
            </a:r>
            <a:endParaRPr lang="en-US" altLang="zh-CN" sz="3200" dirty="0"/>
          </a:p>
          <a:p>
            <a:pPr lvl="1"/>
            <a:r>
              <a:rPr lang="en-US" altLang="zh-CN" sz="3200" i="0" dirty="0"/>
              <a:t>0-</a:t>
            </a:r>
            <a:r>
              <a:rPr lang="zh-CN" altLang="en-US" sz="3200" i="0" dirty="0"/>
              <a:t>不完整级；</a:t>
            </a:r>
            <a:endParaRPr lang="en-US" altLang="zh-CN" sz="3200" i="0" dirty="0"/>
          </a:p>
          <a:p>
            <a:pPr lvl="1"/>
            <a:r>
              <a:rPr lang="en-US" altLang="zh-CN" sz="3200" i="0" dirty="0"/>
              <a:t>1-</a:t>
            </a:r>
            <a:r>
              <a:rPr lang="zh-CN" altLang="en-US" sz="3200" i="0" dirty="0"/>
              <a:t>已执行级；</a:t>
            </a:r>
            <a:endParaRPr lang="en-US" altLang="zh-CN" sz="3200" i="0" dirty="0"/>
          </a:p>
          <a:p>
            <a:pPr lvl="1"/>
            <a:r>
              <a:rPr lang="en-US" altLang="zh-CN" sz="3200" i="0" dirty="0"/>
              <a:t>2-</a:t>
            </a:r>
            <a:r>
              <a:rPr lang="zh-CN" altLang="en-US" sz="3200" i="0" dirty="0"/>
              <a:t>已管理级；</a:t>
            </a:r>
            <a:endParaRPr lang="en-US" altLang="zh-CN" sz="3200" i="0" dirty="0"/>
          </a:p>
          <a:p>
            <a:pPr lvl="1"/>
            <a:r>
              <a:rPr lang="en-US" altLang="zh-CN" sz="3200" i="0" dirty="0"/>
              <a:t>3-</a:t>
            </a:r>
            <a:r>
              <a:rPr lang="zh-CN" altLang="en-US" sz="3200" i="0" dirty="0"/>
              <a:t>已定义级；</a:t>
            </a:r>
            <a:endParaRPr lang="en-US" altLang="zh-CN" sz="3200" i="0" dirty="0"/>
          </a:p>
          <a:p>
            <a:pPr lvl="1"/>
            <a:r>
              <a:rPr lang="en-US" altLang="zh-CN" sz="3200" i="0" dirty="0"/>
              <a:t>4-</a:t>
            </a:r>
            <a:r>
              <a:rPr lang="zh-CN" altLang="en-US" sz="3200" i="0" dirty="0"/>
              <a:t>量化管理级；</a:t>
            </a:r>
            <a:endParaRPr lang="en-US" altLang="zh-CN" sz="3200" i="0" dirty="0"/>
          </a:p>
          <a:p>
            <a:pPr lvl="1"/>
            <a:r>
              <a:rPr lang="en-US" altLang="zh-CN" sz="3200" i="0" dirty="0"/>
              <a:t>5-</a:t>
            </a:r>
            <a:r>
              <a:rPr lang="zh-CN" altLang="en-US" sz="3200" i="0" dirty="0"/>
              <a:t>持续优化级。</a:t>
            </a:r>
          </a:p>
          <a:p>
            <a:endParaRPr lang="zh-CN" altLang="en-US" dirty="0"/>
          </a:p>
          <a:p>
            <a:endParaRPr lang="zh-CN" altLang="en-US" dirty="0"/>
          </a:p>
        </p:txBody>
      </p:sp>
    </p:spTree>
    <p:extLst>
      <p:ext uri="{BB962C8B-B14F-4D97-AF65-F5344CB8AC3E}">
        <p14:creationId xmlns:p14="http://schemas.microsoft.com/office/powerpoint/2010/main" val="2131867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7B22EE-833D-41AF-A194-75403CB439F0}"/>
              </a:ext>
            </a:extLst>
          </p:cNvPr>
          <p:cNvSpPr>
            <a:spLocks noGrp="1"/>
          </p:cNvSpPr>
          <p:nvPr>
            <p:ph idx="1"/>
          </p:nvPr>
        </p:nvSpPr>
        <p:spPr>
          <a:xfrm>
            <a:off x="1353787" y="736270"/>
            <a:ext cx="10355283" cy="5606341"/>
          </a:xfrm>
        </p:spPr>
        <p:txBody>
          <a:bodyPr>
            <a:normAutofit/>
          </a:bodyPr>
          <a:lstStyle/>
          <a:p>
            <a:r>
              <a:rPr lang="en-US" altLang="zh-CN" sz="2800" dirty="0"/>
              <a:t>0</a:t>
            </a:r>
            <a:r>
              <a:rPr lang="zh-CN" altLang="en-US" sz="2800" dirty="0"/>
              <a:t>级：不完整级：也称为未执行级</a:t>
            </a:r>
            <a:endParaRPr lang="en-US" altLang="zh-CN" sz="2800" dirty="0"/>
          </a:p>
          <a:p>
            <a:pPr lvl="1"/>
            <a:r>
              <a:rPr lang="zh-CN" altLang="en-US" sz="2800" i="0" dirty="0"/>
              <a:t>过程域的一个或多个特定目标未被满足；</a:t>
            </a:r>
            <a:endParaRPr lang="en-US" altLang="zh-CN" sz="2800" i="0" dirty="0"/>
          </a:p>
          <a:p>
            <a:r>
              <a:rPr lang="en-US" altLang="zh-CN" sz="2800" dirty="0"/>
              <a:t>1</a:t>
            </a:r>
            <a:r>
              <a:rPr lang="zh-CN" altLang="en-US" sz="2800" dirty="0"/>
              <a:t>级：已执行级</a:t>
            </a:r>
            <a:endParaRPr lang="en-US" altLang="zh-CN" sz="2800" dirty="0"/>
          </a:p>
          <a:p>
            <a:pPr lvl="1"/>
            <a:r>
              <a:rPr lang="zh-CN" altLang="en-US" sz="2800" i="0" dirty="0"/>
              <a:t>满足过程域的所有特定目标。</a:t>
            </a:r>
            <a:endParaRPr lang="en-US" altLang="zh-CN" sz="2800" i="0" dirty="0"/>
          </a:p>
          <a:p>
            <a:r>
              <a:rPr lang="en-US" altLang="zh-CN" sz="2800" dirty="0"/>
              <a:t>2</a:t>
            </a:r>
            <a:r>
              <a:rPr lang="zh-CN" altLang="en-US" sz="2800" dirty="0"/>
              <a:t>级：已管理级</a:t>
            </a:r>
            <a:endParaRPr lang="en-US" altLang="zh-CN" sz="2800" dirty="0"/>
          </a:p>
          <a:p>
            <a:pPr lvl="1"/>
            <a:r>
              <a:rPr lang="zh-CN" altLang="en-US" sz="2800" i="0" dirty="0"/>
              <a:t>已管理级的过程具有如下特征：</a:t>
            </a:r>
            <a:endParaRPr lang="en-US" altLang="zh-CN" sz="2800" i="0" dirty="0"/>
          </a:p>
          <a:p>
            <a:pPr lvl="2"/>
            <a:r>
              <a:rPr lang="zh-CN" altLang="en-US" sz="2400" dirty="0"/>
              <a:t>按照预定方针，软件过程得以有效执行。</a:t>
            </a:r>
            <a:endParaRPr lang="en-US" altLang="zh-CN" sz="2400" dirty="0"/>
          </a:p>
          <a:p>
            <a:pPr lvl="2"/>
            <a:r>
              <a:rPr lang="zh-CN" altLang="en-US" sz="2400" dirty="0"/>
              <a:t>为过程的执行分派了足够的资源，各方涉众深入参与过程执行。</a:t>
            </a:r>
            <a:endParaRPr lang="en-US" altLang="zh-CN" sz="2400" dirty="0"/>
          </a:p>
          <a:p>
            <a:pPr lvl="2"/>
            <a:r>
              <a:rPr lang="zh-CN" altLang="en-US" sz="2400" dirty="0"/>
              <a:t>对过程实施情况进行审核和评价。</a:t>
            </a:r>
            <a:endParaRPr lang="en-US" altLang="zh-CN" sz="2400" dirty="0"/>
          </a:p>
          <a:p>
            <a:pPr lvl="2"/>
            <a:r>
              <a:rPr lang="zh-CN" altLang="en-US" sz="2400" dirty="0"/>
              <a:t>当实际结果和预期的过程性能目标存在偏差时候，采取纠正措施。</a:t>
            </a:r>
            <a:endParaRPr lang="en-US" altLang="zh-CN" sz="2400"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179418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6A99A9-D971-4A42-A4C4-B58486C19C57}"/>
              </a:ext>
            </a:extLst>
          </p:cNvPr>
          <p:cNvSpPr>
            <a:spLocks noGrp="1"/>
          </p:cNvSpPr>
          <p:nvPr>
            <p:ph idx="1"/>
          </p:nvPr>
        </p:nvSpPr>
        <p:spPr>
          <a:xfrm>
            <a:off x="1056904" y="613954"/>
            <a:ext cx="10794670" cy="5962601"/>
          </a:xfrm>
        </p:spPr>
        <p:txBody>
          <a:bodyPr>
            <a:normAutofit/>
          </a:bodyPr>
          <a:lstStyle/>
          <a:p>
            <a:r>
              <a:rPr lang="en-US" altLang="zh-CN" sz="2800" dirty="0"/>
              <a:t>3</a:t>
            </a:r>
            <a:r>
              <a:rPr lang="zh-CN" altLang="en-US" sz="2800" dirty="0"/>
              <a:t>级：已定义级</a:t>
            </a:r>
            <a:endParaRPr lang="en-US" altLang="zh-CN" sz="2800" dirty="0"/>
          </a:p>
          <a:p>
            <a:pPr lvl="1"/>
            <a:r>
              <a:rPr lang="zh-CN" altLang="en-US" sz="2800" i="0" dirty="0"/>
              <a:t>已定义级的软件过程具有如下特征：</a:t>
            </a:r>
            <a:endParaRPr lang="en-US" altLang="zh-CN" sz="2800" i="0" dirty="0"/>
          </a:p>
          <a:p>
            <a:pPr lvl="2"/>
            <a:r>
              <a:rPr lang="zh-CN" altLang="en-US" sz="2400" dirty="0"/>
              <a:t>对标准过程集合进行剪裁，产生组织级和项目级的过程定义。</a:t>
            </a:r>
            <a:endParaRPr lang="en-US" altLang="zh-CN" sz="2400" dirty="0"/>
          </a:p>
          <a:p>
            <a:pPr lvl="2"/>
            <a:r>
              <a:rPr lang="zh-CN" altLang="en-US" sz="2400" dirty="0"/>
              <a:t>详细描述软件过程，按计划严格执行。</a:t>
            </a:r>
            <a:endParaRPr lang="en-US" altLang="zh-CN" sz="2400" dirty="0"/>
          </a:p>
          <a:p>
            <a:pPr lvl="2"/>
            <a:r>
              <a:rPr lang="zh-CN" altLang="en-US" sz="2400" dirty="0"/>
              <a:t>软件过程以制度化方式沉淀下来，形成组织的标准过程集，标准过程集合在长期实践中建立并不断完善。</a:t>
            </a:r>
          </a:p>
          <a:p>
            <a:r>
              <a:rPr lang="en-US" altLang="zh-CN" sz="2800" dirty="0"/>
              <a:t>4</a:t>
            </a:r>
            <a:r>
              <a:rPr lang="zh-CN" altLang="en-US" sz="2800" dirty="0"/>
              <a:t>级：量化管理级</a:t>
            </a:r>
            <a:endParaRPr lang="en-US" altLang="zh-CN" sz="2800" dirty="0"/>
          </a:p>
          <a:p>
            <a:pPr lvl="1"/>
            <a:r>
              <a:rPr lang="zh-CN" altLang="en-US" sz="2800" i="0" dirty="0"/>
              <a:t>量化管理级别关注某过程的一个或多个关键子过程的实施效果。</a:t>
            </a:r>
          </a:p>
          <a:p>
            <a:pPr lvl="1"/>
            <a:r>
              <a:rPr lang="zh-CN" altLang="en-US" sz="2800" i="0" dirty="0"/>
              <a:t>对标产品质量目标和绩效目标，利用统计、度量等技术对过程进行统计分析，识别出过程绩效差的发生原因。</a:t>
            </a:r>
            <a:endParaRPr lang="en-US" altLang="zh-CN" sz="2800" i="0" dirty="0"/>
          </a:p>
          <a:p>
            <a:pPr lvl="1"/>
            <a:r>
              <a:rPr lang="zh-CN" altLang="en-US" sz="2800" i="0" dirty="0"/>
              <a:t>适当时，对绩效偏低的特殊原因进行处理，避免将来再次发生。</a:t>
            </a:r>
            <a:endParaRPr lang="en-US" altLang="zh-CN" sz="2800" i="0" dirty="0"/>
          </a:p>
          <a:p>
            <a:endParaRPr lang="zh-CN" altLang="en-US" dirty="0"/>
          </a:p>
        </p:txBody>
      </p:sp>
    </p:spTree>
    <p:extLst>
      <p:ext uri="{BB962C8B-B14F-4D97-AF65-F5344CB8AC3E}">
        <p14:creationId xmlns:p14="http://schemas.microsoft.com/office/powerpoint/2010/main" val="3638154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0CF44D-515B-4CFC-8C75-5393EE0C0121}"/>
              </a:ext>
            </a:extLst>
          </p:cNvPr>
          <p:cNvSpPr>
            <a:spLocks noGrp="1"/>
          </p:cNvSpPr>
          <p:nvPr>
            <p:ph type="title"/>
          </p:nvPr>
        </p:nvSpPr>
        <p:spPr>
          <a:xfrm>
            <a:off x="1371600" y="437012"/>
            <a:ext cx="9601200" cy="571500"/>
          </a:xfrm>
        </p:spPr>
        <p:txBody>
          <a:bodyPr>
            <a:normAutofit fontScale="90000"/>
          </a:bodyPr>
          <a:lstStyle/>
          <a:p>
            <a:r>
              <a:rPr lang="en-US" altLang="zh-CN" dirty="0"/>
              <a:t>CMMI</a:t>
            </a:r>
            <a:r>
              <a:rPr lang="zh-CN" altLang="en-US" dirty="0"/>
              <a:t>评估方法</a:t>
            </a:r>
            <a:r>
              <a:rPr lang="en-US" altLang="zh-CN" dirty="0"/>
              <a:t>SCAMPI</a:t>
            </a:r>
            <a:endParaRPr lang="zh-CN" altLang="en-US" dirty="0"/>
          </a:p>
        </p:txBody>
      </p:sp>
      <p:sp>
        <p:nvSpPr>
          <p:cNvPr id="3" name="内容占位符 2">
            <a:extLst>
              <a:ext uri="{FF2B5EF4-FFF2-40B4-BE49-F238E27FC236}">
                <a16:creationId xmlns:a16="http://schemas.microsoft.com/office/drawing/2014/main" id="{24F4D0EC-17CA-445A-9725-3CF0E0C7EF94}"/>
              </a:ext>
            </a:extLst>
          </p:cNvPr>
          <p:cNvSpPr>
            <a:spLocks noGrp="1"/>
          </p:cNvSpPr>
          <p:nvPr>
            <p:ph idx="1"/>
          </p:nvPr>
        </p:nvSpPr>
        <p:spPr>
          <a:xfrm>
            <a:off x="831273" y="1338349"/>
            <a:ext cx="11234057" cy="5004262"/>
          </a:xfrm>
        </p:spPr>
        <p:txBody>
          <a:bodyPr>
            <a:normAutofit/>
          </a:bodyPr>
          <a:lstStyle/>
          <a:p>
            <a:r>
              <a:rPr lang="zh-CN" altLang="en-US" sz="2800" dirty="0"/>
              <a:t>使用</a:t>
            </a:r>
            <a:r>
              <a:rPr lang="en-US" altLang="zh-CN" sz="2800" dirty="0"/>
              <a:t>CMMI</a:t>
            </a:r>
            <a:r>
              <a:rPr lang="zh-CN" altLang="en-US" sz="2800" dirty="0"/>
              <a:t>模型评估时，通常采用“标准</a:t>
            </a:r>
            <a:r>
              <a:rPr lang="en-US" altLang="zh-CN" sz="2800" dirty="0"/>
              <a:t>CMMI</a:t>
            </a:r>
            <a:r>
              <a:rPr lang="zh-CN" altLang="en-US" sz="2800" dirty="0"/>
              <a:t>评估方法”（</a:t>
            </a:r>
            <a:r>
              <a:rPr lang="en-US" altLang="zh-CN" sz="2800" dirty="0"/>
              <a:t>Standard CMMI Appraisal Method for Process Improvement</a:t>
            </a:r>
            <a:r>
              <a:rPr lang="zh-CN" altLang="en-US" sz="2800" dirty="0"/>
              <a:t>，</a:t>
            </a:r>
            <a:r>
              <a:rPr lang="en-US" altLang="zh-CN" sz="2800" dirty="0"/>
              <a:t>SCAMPI</a:t>
            </a:r>
            <a:r>
              <a:rPr lang="zh-CN" altLang="en-US" sz="2800" dirty="0"/>
              <a:t>）。</a:t>
            </a:r>
            <a:endParaRPr lang="en-US" altLang="zh-CN" sz="2800" dirty="0"/>
          </a:p>
          <a:p>
            <a:r>
              <a:rPr lang="en-US" altLang="zh-CN" sz="2800" dirty="0"/>
              <a:t>SCAMPI</a:t>
            </a:r>
            <a:r>
              <a:rPr lang="zh-CN" altLang="en-US" sz="2800" dirty="0"/>
              <a:t>定义了一些规则，确保评估定级的一致性。对于与其它企业实现标杆性对比的评估，评估定级必须确保一致性。</a:t>
            </a:r>
          </a:p>
          <a:p>
            <a:r>
              <a:rPr lang="en-US" altLang="zh-CN" sz="2800" dirty="0"/>
              <a:t>SCAMPI</a:t>
            </a:r>
            <a:r>
              <a:rPr lang="zh-CN" altLang="en-US" sz="2800" dirty="0"/>
              <a:t>评估法包含</a:t>
            </a:r>
            <a:r>
              <a:rPr lang="en-US" altLang="zh-CN" sz="2800" dirty="0"/>
              <a:t>A</a:t>
            </a:r>
            <a:r>
              <a:rPr lang="zh-CN" altLang="en-US" sz="2800" dirty="0"/>
              <a:t>级、</a:t>
            </a:r>
            <a:r>
              <a:rPr lang="en-US" altLang="zh-CN" sz="2800" dirty="0"/>
              <a:t>B</a:t>
            </a:r>
            <a:r>
              <a:rPr lang="zh-CN" altLang="en-US" sz="2800" dirty="0"/>
              <a:t>级、</a:t>
            </a:r>
            <a:r>
              <a:rPr lang="en-US" altLang="zh-CN" sz="2800" dirty="0"/>
              <a:t>C</a:t>
            </a:r>
            <a:r>
              <a:rPr lang="zh-CN" altLang="en-US" sz="2800" dirty="0"/>
              <a:t>级三种。</a:t>
            </a:r>
            <a:endParaRPr lang="en-US" altLang="zh-CN" sz="2800" dirty="0"/>
          </a:p>
          <a:p>
            <a:pPr lvl="1"/>
            <a:r>
              <a:rPr lang="en-US" altLang="zh-CN" sz="2800" i="0" dirty="0"/>
              <a:t>SCAMPI-A</a:t>
            </a:r>
            <a:r>
              <a:rPr lang="zh-CN" altLang="en-US" sz="2800" i="0" dirty="0"/>
              <a:t>是最严格的和唯一能评定等级的评估方法。</a:t>
            </a:r>
            <a:endParaRPr lang="en-US" altLang="zh-CN" sz="2800" i="0" dirty="0"/>
          </a:p>
          <a:p>
            <a:pPr lvl="1"/>
            <a:r>
              <a:rPr lang="en-US" altLang="zh-CN" sz="2800" i="0" dirty="0"/>
              <a:t>SCAMPI-B</a:t>
            </a:r>
            <a:r>
              <a:rPr lang="zh-CN" altLang="en-US" sz="2800" i="0" dirty="0"/>
              <a:t>提供了可选部分，但实践描述是一个固定比例的范围和这些实践得到实施。</a:t>
            </a:r>
            <a:endParaRPr lang="en-US" altLang="zh-CN" sz="2800" i="0" dirty="0"/>
          </a:p>
          <a:p>
            <a:pPr lvl="1"/>
            <a:r>
              <a:rPr lang="en-US" altLang="zh-CN" sz="2800" i="0" dirty="0"/>
              <a:t>SCAMPI-C</a:t>
            </a:r>
            <a:r>
              <a:rPr lang="zh-CN" altLang="en-US" sz="2800" i="0" dirty="0"/>
              <a:t>提供了更广泛的选择范围，使用者可以预先定义好评估的范围，在进行过程描述时也是采用一种非常接近的方式。</a:t>
            </a:r>
          </a:p>
          <a:p>
            <a:endParaRPr lang="zh-CN" altLang="en-US" dirty="0"/>
          </a:p>
        </p:txBody>
      </p:sp>
    </p:spTree>
    <p:extLst>
      <p:ext uri="{BB962C8B-B14F-4D97-AF65-F5344CB8AC3E}">
        <p14:creationId xmlns:p14="http://schemas.microsoft.com/office/powerpoint/2010/main" val="1475845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D7669C1-3427-464A-AA0F-8247C5D32F91}"/>
              </a:ext>
            </a:extLst>
          </p:cNvPr>
          <p:cNvPicPr>
            <a:picLocks noChangeAspect="1"/>
          </p:cNvPicPr>
          <p:nvPr/>
        </p:nvPicPr>
        <p:blipFill>
          <a:blip r:embed="rId2"/>
          <a:stretch>
            <a:fillRect/>
          </a:stretch>
        </p:blipFill>
        <p:spPr>
          <a:xfrm>
            <a:off x="924061" y="1591294"/>
            <a:ext cx="11267939" cy="4763144"/>
          </a:xfrm>
          <a:prstGeom prst="rect">
            <a:avLst/>
          </a:prstGeom>
        </p:spPr>
      </p:pic>
    </p:spTree>
    <p:extLst>
      <p:ext uri="{BB962C8B-B14F-4D97-AF65-F5344CB8AC3E}">
        <p14:creationId xmlns:p14="http://schemas.microsoft.com/office/powerpoint/2010/main" val="106978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1BB6F-B0C5-4AB8-ADCA-DFE13A5AC8DD}"/>
              </a:ext>
            </a:extLst>
          </p:cNvPr>
          <p:cNvSpPr>
            <a:spLocks noGrp="1"/>
          </p:cNvSpPr>
          <p:nvPr>
            <p:ph type="title"/>
          </p:nvPr>
        </p:nvSpPr>
        <p:spPr>
          <a:xfrm>
            <a:off x="1371600" y="412667"/>
            <a:ext cx="9601200" cy="925681"/>
          </a:xfrm>
        </p:spPr>
        <p:txBody>
          <a:bodyPr>
            <a:noAutofit/>
          </a:bodyPr>
          <a:lstStyle/>
          <a:p>
            <a:r>
              <a:rPr lang="zh-CN" altLang="en-US" b="1" dirty="0"/>
              <a:t>国际标准</a:t>
            </a:r>
          </a:p>
        </p:txBody>
      </p:sp>
      <p:sp>
        <p:nvSpPr>
          <p:cNvPr id="3" name="内容占位符 2">
            <a:extLst>
              <a:ext uri="{FF2B5EF4-FFF2-40B4-BE49-F238E27FC236}">
                <a16:creationId xmlns:a16="http://schemas.microsoft.com/office/drawing/2014/main" id="{304D15C7-BC8D-4976-B0ED-291DF0D2CC54}"/>
              </a:ext>
            </a:extLst>
          </p:cNvPr>
          <p:cNvSpPr>
            <a:spLocks noGrp="1"/>
          </p:cNvSpPr>
          <p:nvPr>
            <p:ph idx="1"/>
          </p:nvPr>
        </p:nvSpPr>
        <p:spPr>
          <a:xfrm>
            <a:off x="1371599" y="1338349"/>
            <a:ext cx="10705605" cy="5004262"/>
          </a:xfrm>
        </p:spPr>
        <p:txBody>
          <a:bodyPr/>
          <a:lstStyle/>
          <a:p>
            <a:r>
              <a:rPr lang="zh-CN" altLang="en-US" sz="2800" dirty="0"/>
              <a:t>由国际机构制定并发布、供各国参考的标准称为国际标准。</a:t>
            </a:r>
            <a:endParaRPr lang="en-US" altLang="zh-CN" sz="2800" dirty="0"/>
          </a:p>
          <a:p>
            <a:pPr lvl="1"/>
            <a:r>
              <a:rPr lang="zh-CN" altLang="en-US" sz="2800" i="0" dirty="0"/>
              <a:t>国际标准化组织（</a:t>
            </a:r>
            <a:r>
              <a:rPr lang="en-US" altLang="zh-CN" sz="2800" i="0" dirty="0"/>
              <a:t>ISO, International Organization for Standardization</a:t>
            </a:r>
            <a:r>
              <a:rPr lang="zh-CN" altLang="en-US" sz="2800" i="0" dirty="0"/>
              <a:t>）是一个由多国家标准化机构组成的世界范围的联合会，有</a:t>
            </a:r>
            <a:r>
              <a:rPr lang="en-US" altLang="zh-CN" sz="2800" i="0" dirty="0"/>
              <a:t>140</a:t>
            </a:r>
            <a:r>
              <a:rPr lang="zh-CN" altLang="en-US" sz="2800" i="0" dirty="0"/>
              <a:t>个成员国。</a:t>
            </a:r>
          </a:p>
          <a:p>
            <a:pPr lvl="1"/>
            <a:r>
              <a:rPr lang="zh-CN" altLang="en-US" sz="2800" i="0" dirty="0"/>
              <a:t>国际标准化组织公布的标准带有“</a:t>
            </a:r>
            <a:r>
              <a:rPr lang="en-US" altLang="zh-CN" sz="2800" i="0" dirty="0"/>
              <a:t>ISO”</a:t>
            </a:r>
            <a:r>
              <a:rPr lang="zh-CN" altLang="en-US" sz="2800" i="0" dirty="0"/>
              <a:t>标识，如</a:t>
            </a:r>
            <a:r>
              <a:rPr lang="en-US" altLang="zh-CN" sz="2800" i="0" dirty="0"/>
              <a:t>ISO 9001</a:t>
            </a:r>
            <a:r>
              <a:rPr lang="zh-CN" altLang="en-US" sz="2800" i="0" dirty="0"/>
              <a:t>：</a:t>
            </a:r>
            <a:r>
              <a:rPr lang="en-US" altLang="zh-CN" sz="2800" i="0" dirty="0"/>
              <a:t>2015</a:t>
            </a:r>
            <a:r>
              <a:rPr lang="zh-CN" altLang="en-US" sz="2800" i="0" dirty="0"/>
              <a:t>标准。</a:t>
            </a:r>
          </a:p>
          <a:p>
            <a:endParaRPr lang="zh-CN" altLang="en-US" dirty="0"/>
          </a:p>
        </p:txBody>
      </p:sp>
    </p:spTree>
    <p:extLst>
      <p:ext uri="{BB962C8B-B14F-4D97-AF65-F5344CB8AC3E}">
        <p14:creationId xmlns:p14="http://schemas.microsoft.com/office/powerpoint/2010/main" val="4185336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53937-2C4A-45CE-B1DE-F2916C5CC2BF}"/>
              </a:ext>
            </a:extLst>
          </p:cNvPr>
          <p:cNvSpPr>
            <a:spLocks noGrp="1"/>
          </p:cNvSpPr>
          <p:nvPr>
            <p:ph type="title"/>
          </p:nvPr>
        </p:nvSpPr>
        <p:spPr>
          <a:xfrm>
            <a:off x="1371600" y="388916"/>
            <a:ext cx="9601200" cy="571500"/>
          </a:xfrm>
        </p:spPr>
        <p:txBody>
          <a:bodyPr>
            <a:noAutofit/>
          </a:bodyPr>
          <a:lstStyle/>
          <a:p>
            <a:r>
              <a:rPr lang="zh-CN" altLang="en-US" b="1" dirty="0"/>
              <a:t>国家标准</a:t>
            </a:r>
          </a:p>
        </p:txBody>
      </p:sp>
      <p:sp>
        <p:nvSpPr>
          <p:cNvPr id="3" name="内容占位符 2">
            <a:extLst>
              <a:ext uri="{FF2B5EF4-FFF2-40B4-BE49-F238E27FC236}">
                <a16:creationId xmlns:a16="http://schemas.microsoft.com/office/drawing/2014/main" id="{B6AF5763-7674-4A3E-A776-D9A22E6B3C3D}"/>
              </a:ext>
            </a:extLst>
          </p:cNvPr>
          <p:cNvSpPr>
            <a:spLocks noGrp="1"/>
          </p:cNvSpPr>
          <p:nvPr>
            <p:ph idx="1"/>
          </p:nvPr>
        </p:nvSpPr>
        <p:spPr>
          <a:xfrm>
            <a:off x="1371599" y="1338349"/>
            <a:ext cx="10705605" cy="5004262"/>
          </a:xfrm>
        </p:spPr>
        <p:txBody>
          <a:bodyPr/>
          <a:lstStyle/>
          <a:p>
            <a:r>
              <a:rPr lang="zh-CN" altLang="en-US" sz="2800" dirty="0"/>
              <a:t>国家标准是指由各国政府或国家级机构制定、批准和发布的标准。</a:t>
            </a:r>
          </a:p>
          <a:p>
            <a:pPr lvl="1"/>
            <a:r>
              <a:rPr lang="zh-CN" altLang="en-US" sz="2800" i="0" dirty="0"/>
              <a:t>美国国家标准的编制机构包括美国商务部国家标准局、美国国家表标准协会等机构。</a:t>
            </a:r>
            <a:endParaRPr lang="en-US" altLang="zh-CN" sz="2800" i="0" dirty="0"/>
          </a:p>
          <a:p>
            <a:pPr lvl="1"/>
            <a:r>
              <a:rPr lang="zh-CN" altLang="en-US" sz="2800" i="0" dirty="0"/>
              <a:t>英国、德国、日本的国家标准分别冠有</a:t>
            </a:r>
            <a:r>
              <a:rPr lang="en-US" altLang="zh-CN" sz="2800" i="0" dirty="0"/>
              <a:t>BS</a:t>
            </a:r>
            <a:r>
              <a:rPr lang="zh-CN" altLang="en-US" sz="2800" i="0" dirty="0"/>
              <a:t>（</a:t>
            </a:r>
            <a:r>
              <a:rPr lang="en-US" altLang="zh-CN" sz="2800" i="0" dirty="0"/>
              <a:t>British Standard</a:t>
            </a:r>
            <a:r>
              <a:rPr lang="zh-CN" altLang="en-US" sz="2800" i="0" dirty="0"/>
              <a:t>）、</a:t>
            </a:r>
            <a:r>
              <a:rPr lang="en-US" altLang="zh-CN" sz="2800" i="0" dirty="0"/>
              <a:t>DIN</a:t>
            </a:r>
            <a:r>
              <a:rPr lang="zh-CN" altLang="en-US" sz="2800" i="0" dirty="0"/>
              <a:t>（</a:t>
            </a:r>
            <a:r>
              <a:rPr lang="en-US" altLang="zh-CN" sz="2800" i="0" dirty="0"/>
              <a:t>Deutsche </a:t>
            </a:r>
            <a:r>
              <a:rPr lang="en-US" altLang="zh-CN" sz="2800" i="0" dirty="0" err="1"/>
              <a:t>Industrie</a:t>
            </a:r>
            <a:r>
              <a:rPr lang="en-US" altLang="zh-CN" sz="2800" i="0" dirty="0"/>
              <a:t> </a:t>
            </a:r>
            <a:r>
              <a:rPr lang="en-US" altLang="zh-CN" sz="2800" i="0" dirty="0" err="1"/>
              <a:t>Normen</a:t>
            </a:r>
            <a:r>
              <a:rPr lang="zh-CN" altLang="en-US" sz="2800" i="0" dirty="0"/>
              <a:t>）、</a:t>
            </a:r>
            <a:r>
              <a:rPr lang="en-US" altLang="zh-CN" sz="2800" i="0" dirty="0"/>
              <a:t>JS</a:t>
            </a:r>
            <a:r>
              <a:rPr lang="zh-CN" altLang="en-US" sz="2800" i="0" dirty="0"/>
              <a:t>（</a:t>
            </a:r>
            <a:r>
              <a:rPr lang="en-US" altLang="zh-CN" sz="2800" i="0" dirty="0"/>
              <a:t>Japanese Industrial Standard</a:t>
            </a:r>
            <a:r>
              <a:rPr lang="zh-CN" altLang="en-US" sz="2800" i="0" dirty="0"/>
              <a:t>）字样。</a:t>
            </a:r>
          </a:p>
          <a:p>
            <a:pPr lvl="1"/>
            <a:r>
              <a:rPr lang="zh-CN" altLang="en-US" sz="2800" i="0" dirty="0"/>
              <a:t>我国国家技术监督局是中国的最高标准化机构，它所公布实施的标准简称为“国标”。</a:t>
            </a:r>
          </a:p>
          <a:p>
            <a:endParaRPr lang="zh-CN" altLang="en-US" dirty="0"/>
          </a:p>
        </p:txBody>
      </p:sp>
    </p:spTree>
    <p:extLst>
      <p:ext uri="{BB962C8B-B14F-4D97-AF65-F5344CB8AC3E}">
        <p14:creationId xmlns:p14="http://schemas.microsoft.com/office/powerpoint/2010/main" val="4102001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BEE5B7D-FB3D-46D3-83A7-2384CC5DEE1A}"/>
              </a:ext>
            </a:extLst>
          </p:cNvPr>
          <p:cNvSpPr>
            <a:spLocks noGrp="1"/>
          </p:cNvSpPr>
          <p:nvPr>
            <p:ph idx="1"/>
          </p:nvPr>
        </p:nvSpPr>
        <p:spPr>
          <a:xfrm>
            <a:off x="1347849" y="1124594"/>
            <a:ext cx="10681855" cy="5004262"/>
          </a:xfrm>
        </p:spPr>
        <p:txBody>
          <a:bodyPr/>
          <a:lstStyle/>
          <a:p>
            <a:r>
              <a:rPr lang="zh-CN" altLang="en-US" sz="2800" dirty="0"/>
              <a:t>美国国家标准</a:t>
            </a:r>
            <a:endParaRPr lang="en-US" altLang="zh-CN" sz="2800" dirty="0"/>
          </a:p>
          <a:p>
            <a:pPr lvl="1"/>
            <a:r>
              <a:rPr lang="zh-CN" altLang="en-US" sz="2800" i="0" dirty="0"/>
              <a:t>美国商务部国家标准局联邦信息处理标准，冠以“</a:t>
            </a:r>
            <a:r>
              <a:rPr lang="en-US" altLang="zh-CN" sz="2800" i="0" dirty="0"/>
              <a:t>FIPs”</a:t>
            </a:r>
            <a:r>
              <a:rPr lang="zh-CN" altLang="en-US" sz="2800" i="0" dirty="0"/>
              <a:t>字样；</a:t>
            </a:r>
            <a:endParaRPr lang="en-US" altLang="zh-CN" sz="2800" i="0" dirty="0"/>
          </a:p>
          <a:p>
            <a:pPr lvl="1"/>
            <a:r>
              <a:rPr lang="zh-CN" altLang="en-US" sz="2800" i="0" dirty="0"/>
              <a:t>美国国家表标准协会是美国民间标准化组织的领导机构，制定的标准冠以“</a:t>
            </a:r>
            <a:r>
              <a:rPr lang="en-US" altLang="zh-CN" sz="2800" i="0" dirty="0"/>
              <a:t>ANSI”</a:t>
            </a:r>
            <a:r>
              <a:rPr lang="zh-CN" altLang="en-US" sz="2800" i="0" dirty="0"/>
              <a:t>标识。</a:t>
            </a:r>
          </a:p>
          <a:p>
            <a:r>
              <a:rPr lang="zh-CN" altLang="en-US" sz="2800" dirty="0"/>
              <a:t>中国国家标准</a:t>
            </a:r>
            <a:endParaRPr lang="en-US" altLang="zh-CN" sz="2800" dirty="0"/>
          </a:p>
          <a:p>
            <a:pPr lvl="1"/>
            <a:r>
              <a:rPr lang="zh-CN" altLang="en-US" sz="2800" i="0" dirty="0"/>
              <a:t>我国国家标准细分为强制性国家标准和推荐性国家标准。</a:t>
            </a:r>
            <a:endParaRPr lang="en-US" altLang="zh-CN" sz="2800" i="0" dirty="0"/>
          </a:p>
          <a:p>
            <a:pPr lvl="2"/>
            <a:r>
              <a:rPr lang="zh-CN" altLang="en-US" sz="2400" dirty="0"/>
              <a:t>强制性国家标准，冠以“</a:t>
            </a:r>
            <a:r>
              <a:rPr lang="en-US" altLang="zh-CN" sz="2400" dirty="0"/>
              <a:t>GB</a:t>
            </a:r>
            <a:r>
              <a:rPr lang="zh-CN" altLang="en-US" sz="2400" dirty="0"/>
              <a:t>”字样；</a:t>
            </a:r>
            <a:endParaRPr lang="en-US" altLang="zh-CN" sz="2400" dirty="0"/>
          </a:p>
          <a:p>
            <a:pPr lvl="2"/>
            <a:r>
              <a:rPr lang="zh-CN" altLang="en-US" sz="2400" dirty="0"/>
              <a:t>推荐性国家标准，冠以“</a:t>
            </a:r>
            <a:r>
              <a:rPr lang="en-US" altLang="zh-CN" sz="2400" dirty="0"/>
              <a:t>GB/T</a:t>
            </a:r>
            <a:r>
              <a:rPr lang="zh-CN" altLang="en-US" sz="2400" dirty="0"/>
              <a:t>”字样。</a:t>
            </a:r>
          </a:p>
          <a:p>
            <a:endParaRPr lang="zh-CN" altLang="en-US" dirty="0"/>
          </a:p>
        </p:txBody>
      </p:sp>
    </p:spTree>
    <p:extLst>
      <p:ext uri="{BB962C8B-B14F-4D97-AF65-F5344CB8AC3E}">
        <p14:creationId xmlns:p14="http://schemas.microsoft.com/office/powerpoint/2010/main" val="235454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17153-E06B-48F8-B476-74D7EC1085CE}"/>
              </a:ext>
            </a:extLst>
          </p:cNvPr>
          <p:cNvSpPr>
            <a:spLocks noGrp="1"/>
          </p:cNvSpPr>
          <p:nvPr>
            <p:ph type="title"/>
          </p:nvPr>
        </p:nvSpPr>
        <p:spPr>
          <a:xfrm>
            <a:off x="1371600" y="515389"/>
            <a:ext cx="9601200" cy="571500"/>
          </a:xfrm>
        </p:spPr>
        <p:txBody>
          <a:bodyPr>
            <a:noAutofit/>
          </a:bodyPr>
          <a:lstStyle/>
          <a:p>
            <a:r>
              <a:rPr lang="zh-CN" altLang="en-US" b="1" dirty="0"/>
              <a:t>行业标准</a:t>
            </a:r>
          </a:p>
        </p:txBody>
      </p:sp>
      <p:sp>
        <p:nvSpPr>
          <p:cNvPr id="3" name="内容占位符 2">
            <a:extLst>
              <a:ext uri="{FF2B5EF4-FFF2-40B4-BE49-F238E27FC236}">
                <a16:creationId xmlns:a16="http://schemas.microsoft.com/office/drawing/2014/main" id="{3BB2C218-B140-435B-A13E-BEAF03C03D3A}"/>
              </a:ext>
            </a:extLst>
          </p:cNvPr>
          <p:cNvSpPr>
            <a:spLocks noGrp="1"/>
          </p:cNvSpPr>
          <p:nvPr>
            <p:ph idx="1"/>
          </p:nvPr>
        </p:nvSpPr>
        <p:spPr>
          <a:xfrm>
            <a:off x="1371600" y="1338349"/>
            <a:ext cx="10820400" cy="5264332"/>
          </a:xfrm>
        </p:spPr>
        <p:txBody>
          <a:bodyPr>
            <a:normAutofit fontScale="92500" lnSpcReduction="10000"/>
          </a:bodyPr>
          <a:lstStyle/>
          <a:p>
            <a:r>
              <a:rPr lang="zh-CN" altLang="en-US" sz="2800" dirty="0"/>
              <a:t>行业标准是指由行业协会或管理机构、学术团体、国防机构制定，适用于特定业务领域的标准。</a:t>
            </a:r>
            <a:endParaRPr lang="en-US" altLang="zh-CN" sz="2800" dirty="0"/>
          </a:p>
          <a:p>
            <a:pPr lvl="1"/>
            <a:r>
              <a:rPr lang="zh-CN" altLang="en-US" sz="2800" i="0" dirty="0"/>
              <a:t>美国电气和电子工程师学会（</a:t>
            </a:r>
            <a:r>
              <a:rPr lang="en-US" altLang="zh-CN" sz="2800" i="0" dirty="0"/>
              <a:t>IEEE</a:t>
            </a:r>
            <a:r>
              <a:rPr lang="zh-CN" altLang="en-US" sz="2800" i="0" dirty="0"/>
              <a:t>，全称为</a:t>
            </a:r>
            <a:r>
              <a:rPr lang="en-US" altLang="zh-CN" sz="2800" i="0" dirty="0"/>
              <a:t>Institute of Electrical and Electronics Engineers</a:t>
            </a:r>
            <a:r>
              <a:rPr lang="zh-CN" altLang="en-US" sz="2800" i="0" dirty="0"/>
              <a:t>），成立了软件标准技术委员会，开发</a:t>
            </a:r>
            <a:r>
              <a:rPr lang="en-US" altLang="zh-CN" sz="2800" i="0" dirty="0"/>
              <a:t>IEEE</a:t>
            </a:r>
            <a:r>
              <a:rPr lang="zh-CN" altLang="en-US" sz="2800" i="0" dirty="0"/>
              <a:t>系列标准。</a:t>
            </a:r>
          </a:p>
          <a:p>
            <a:pPr lvl="1"/>
            <a:r>
              <a:rPr lang="zh-CN" altLang="en-US" sz="2800" i="0" dirty="0"/>
              <a:t>美国国防部为国防任务领域体系结构的制定相关标准，形成美国国防部标准（</a:t>
            </a:r>
            <a:r>
              <a:rPr lang="en-US" altLang="zh-CN" sz="2800" i="0" dirty="0"/>
              <a:t>DoD Standard</a:t>
            </a:r>
            <a:r>
              <a:rPr lang="zh-CN" altLang="en-US" sz="2800" i="0" dirty="0"/>
              <a:t>）、美国军用标准（</a:t>
            </a:r>
            <a:r>
              <a:rPr lang="en-US" altLang="zh-CN" sz="2800" i="0" dirty="0"/>
              <a:t>MIL-S</a:t>
            </a:r>
            <a:r>
              <a:rPr lang="zh-CN" altLang="en-US" sz="2800" i="0" dirty="0"/>
              <a:t>，</a:t>
            </a:r>
            <a:r>
              <a:rPr lang="en-US" altLang="zh-CN" sz="2800" i="0" dirty="0"/>
              <a:t>Military Standards</a:t>
            </a:r>
            <a:r>
              <a:rPr lang="zh-CN" altLang="en-US" sz="2800" i="0" dirty="0"/>
              <a:t>）。</a:t>
            </a:r>
          </a:p>
          <a:p>
            <a:pPr lvl="1"/>
            <a:r>
              <a:rPr lang="zh-CN" altLang="en-US" sz="2800" i="0" dirty="0"/>
              <a:t>我国国防科学技术工业委员会为我国国防部门和军队制定我国国军用标准，冠名以“</a:t>
            </a:r>
            <a:r>
              <a:rPr lang="en-US" altLang="zh-CN" sz="2800" i="0" dirty="0"/>
              <a:t>GJB”</a:t>
            </a:r>
            <a:r>
              <a:rPr lang="zh-CN" altLang="en-US" sz="2800" i="0" dirty="0"/>
              <a:t> 。</a:t>
            </a:r>
          </a:p>
          <a:p>
            <a:pPr lvl="1"/>
            <a:r>
              <a:rPr lang="zh-CN" altLang="en-US" sz="2800" i="0" dirty="0"/>
              <a:t>各类行业协会制定的标准也隶属于行业标准的范畴。例如，江苏省软件行业协会批准发布行业标准</a:t>
            </a:r>
            <a:r>
              <a:rPr lang="en-US" altLang="zh-CN" sz="2800" i="0" dirty="0"/>
              <a:t>《</a:t>
            </a:r>
            <a:r>
              <a:rPr lang="zh-CN" altLang="en-US" sz="2800" i="0" dirty="0"/>
              <a:t>软件企业和信息竞争力评价规范</a:t>
            </a:r>
            <a:r>
              <a:rPr lang="en-US" altLang="zh-CN" sz="2800" i="0" dirty="0"/>
              <a:t>》</a:t>
            </a:r>
            <a:r>
              <a:rPr lang="zh-CN" altLang="en-US" sz="2800" i="0" dirty="0"/>
              <a:t>。</a:t>
            </a:r>
          </a:p>
          <a:p>
            <a:endParaRPr lang="zh-CN" altLang="en-US" dirty="0"/>
          </a:p>
        </p:txBody>
      </p:sp>
    </p:spTree>
    <p:extLst>
      <p:ext uri="{BB962C8B-B14F-4D97-AF65-F5344CB8AC3E}">
        <p14:creationId xmlns:p14="http://schemas.microsoft.com/office/powerpoint/2010/main" val="4090189747"/>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301</TotalTime>
  <Words>2784</Words>
  <Application>Microsoft Office PowerPoint</Application>
  <PresentationFormat>宽屏</PresentationFormat>
  <Paragraphs>310</Paragraphs>
  <Slides>44</Slides>
  <Notes>0</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44</vt:i4>
      </vt:variant>
    </vt:vector>
  </HeadingPairs>
  <TitlesOfParts>
    <vt:vector size="54" baseType="lpstr">
      <vt:lpstr>等线</vt:lpstr>
      <vt:lpstr>Calibri</vt:lpstr>
      <vt:lpstr>Calibri Light</vt:lpstr>
      <vt:lpstr>Franklin Gothic Book</vt:lpstr>
      <vt:lpstr>Wingdings</vt:lpstr>
      <vt:lpstr>Wingdings 2</vt:lpstr>
      <vt:lpstr>HDOfficeLightV0</vt:lpstr>
      <vt:lpstr>1_HDOfficeLightV0</vt:lpstr>
      <vt:lpstr>2_HDOfficeLightV0</vt:lpstr>
      <vt:lpstr>裁剪</vt:lpstr>
      <vt:lpstr>软件质量标准</vt:lpstr>
      <vt:lpstr>引言</vt:lpstr>
      <vt:lpstr>标准的定义</vt:lpstr>
      <vt:lpstr>标准的分类</vt:lpstr>
      <vt:lpstr>PowerPoint 演示文稿</vt:lpstr>
      <vt:lpstr>国际标准</vt:lpstr>
      <vt:lpstr>国家标准</vt:lpstr>
      <vt:lpstr>PowerPoint 演示文稿</vt:lpstr>
      <vt:lpstr>行业标准</vt:lpstr>
      <vt:lpstr>地方标准</vt:lpstr>
      <vt:lpstr>企业标准</vt:lpstr>
      <vt:lpstr>软件质量标准概述</vt:lpstr>
      <vt:lpstr>ISO/IEC/IEEE 12207: 2017标准</vt:lpstr>
      <vt:lpstr>PowerPoint 演示文稿</vt:lpstr>
      <vt:lpstr>主要内容</vt:lpstr>
      <vt:lpstr>PowerPoint 演示文稿</vt:lpstr>
      <vt:lpstr>PowerPoint 演示文稿</vt:lpstr>
      <vt:lpstr>PowerPoint 演示文稿</vt:lpstr>
      <vt:lpstr>PowerPoint 演示文稿</vt:lpstr>
      <vt:lpstr>特点</vt:lpstr>
      <vt:lpstr>CMM及CMMI标准</vt:lpstr>
      <vt:lpstr>从CMM到CMMI</vt:lpstr>
      <vt:lpstr>CMM标准</vt:lpstr>
      <vt:lpstr>CMM软件过程成熟度等级</vt:lpstr>
      <vt:lpstr>CMM评估方法</vt:lpstr>
      <vt:lpstr>CMM评估过程</vt:lpstr>
      <vt:lpstr>CMMI标准</vt:lpstr>
      <vt:lpstr>CMMI模型组件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CMMI评估方法SCAMPI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dc:title>
  <dc:creator>Administrator</dc:creator>
  <cp:lastModifiedBy>志维 张</cp:lastModifiedBy>
  <cp:revision>21</cp:revision>
  <dcterms:created xsi:type="dcterms:W3CDTF">2021-01-16T01:58:47Z</dcterms:created>
  <dcterms:modified xsi:type="dcterms:W3CDTF">2024-06-01T16:23:07Z</dcterms:modified>
</cp:coreProperties>
</file>