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162"/>
  </p:notesMasterIdLst>
  <p:sldIdLst>
    <p:sldId id="416" r:id="rId5"/>
    <p:sldId id="417" r:id="rId6"/>
    <p:sldId id="418" r:id="rId7"/>
    <p:sldId id="419" r:id="rId8"/>
    <p:sldId id="420" r:id="rId9"/>
    <p:sldId id="421" r:id="rId10"/>
    <p:sldId id="422" r:id="rId11"/>
    <p:sldId id="423" r:id="rId12"/>
    <p:sldId id="424" r:id="rId13"/>
    <p:sldId id="425" r:id="rId14"/>
    <p:sldId id="426" r:id="rId15"/>
    <p:sldId id="427" r:id="rId16"/>
    <p:sldId id="428" r:id="rId17"/>
    <p:sldId id="413" r:id="rId18"/>
    <p:sldId id="414" r:id="rId19"/>
    <p:sldId id="937" r:id="rId20"/>
    <p:sldId id="415" r:id="rId21"/>
    <p:sldId id="790" r:id="rId22"/>
    <p:sldId id="791" r:id="rId23"/>
    <p:sldId id="792" r:id="rId24"/>
    <p:sldId id="793" r:id="rId25"/>
    <p:sldId id="794" r:id="rId26"/>
    <p:sldId id="799" r:id="rId27"/>
    <p:sldId id="800" r:id="rId28"/>
    <p:sldId id="801" r:id="rId29"/>
    <p:sldId id="802" r:id="rId30"/>
    <p:sldId id="803" r:id="rId31"/>
    <p:sldId id="804" r:id="rId32"/>
    <p:sldId id="382" r:id="rId33"/>
    <p:sldId id="381" r:id="rId34"/>
    <p:sldId id="383" r:id="rId35"/>
    <p:sldId id="384" r:id="rId36"/>
    <p:sldId id="386" r:id="rId37"/>
    <p:sldId id="387" r:id="rId38"/>
    <p:sldId id="388" r:id="rId39"/>
    <p:sldId id="389" r:id="rId40"/>
    <p:sldId id="390" r:id="rId41"/>
    <p:sldId id="391" r:id="rId42"/>
    <p:sldId id="392" r:id="rId43"/>
    <p:sldId id="258" r:id="rId44"/>
    <p:sldId id="257" r:id="rId45"/>
    <p:sldId id="259" r:id="rId46"/>
    <p:sldId id="260" r:id="rId47"/>
    <p:sldId id="261" r:id="rId48"/>
    <p:sldId id="262" r:id="rId49"/>
    <p:sldId id="372" r:id="rId50"/>
    <p:sldId id="263" r:id="rId51"/>
    <p:sldId id="264" r:id="rId52"/>
    <p:sldId id="265" r:id="rId53"/>
    <p:sldId id="266" r:id="rId54"/>
    <p:sldId id="267" r:id="rId55"/>
    <p:sldId id="268" r:id="rId56"/>
    <p:sldId id="269" r:id="rId57"/>
    <p:sldId id="270" r:id="rId58"/>
    <p:sldId id="271" r:id="rId59"/>
    <p:sldId id="292" r:id="rId60"/>
    <p:sldId id="272" r:id="rId61"/>
    <p:sldId id="273" r:id="rId62"/>
    <p:sldId id="274" r:id="rId63"/>
    <p:sldId id="275" r:id="rId64"/>
    <p:sldId id="276" r:id="rId65"/>
    <p:sldId id="277" r:id="rId66"/>
    <p:sldId id="287" r:id="rId67"/>
    <p:sldId id="288" r:id="rId68"/>
    <p:sldId id="289" r:id="rId69"/>
    <p:sldId id="290" r:id="rId70"/>
    <p:sldId id="291" r:id="rId71"/>
    <p:sldId id="278" r:id="rId72"/>
    <p:sldId id="279" r:id="rId73"/>
    <p:sldId id="924" r:id="rId74"/>
    <p:sldId id="925" r:id="rId75"/>
    <p:sldId id="926" r:id="rId76"/>
    <p:sldId id="927" r:id="rId77"/>
    <p:sldId id="280" r:id="rId78"/>
    <p:sldId id="281" r:id="rId79"/>
    <p:sldId id="282" r:id="rId80"/>
    <p:sldId id="374" r:id="rId81"/>
    <p:sldId id="373" r:id="rId82"/>
    <p:sldId id="375" r:id="rId83"/>
    <p:sldId id="922" r:id="rId84"/>
    <p:sldId id="923" r:id="rId85"/>
    <p:sldId id="376" r:id="rId86"/>
    <p:sldId id="377" r:id="rId87"/>
    <p:sldId id="378" r:id="rId88"/>
    <p:sldId id="379" r:id="rId89"/>
    <p:sldId id="380" r:id="rId90"/>
    <p:sldId id="936" r:id="rId91"/>
    <p:sldId id="283" r:id="rId92"/>
    <p:sldId id="284" r:id="rId93"/>
    <p:sldId id="293" r:id="rId94"/>
    <p:sldId id="301" r:id="rId95"/>
    <p:sldId id="310" r:id="rId96"/>
    <p:sldId id="311" r:id="rId97"/>
    <p:sldId id="312" r:id="rId98"/>
    <p:sldId id="313" r:id="rId99"/>
    <p:sldId id="314" r:id="rId100"/>
    <p:sldId id="315" r:id="rId101"/>
    <p:sldId id="305" r:id="rId102"/>
    <p:sldId id="316" r:id="rId103"/>
    <p:sldId id="931" r:id="rId104"/>
    <p:sldId id="932" r:id="rId105"/>
    <p:sldId id="933" r:id="rId106"/>
    <p:sldId id="318" r:id="rId107"/>
    <p:sldId id="317" r:id="rId108"/>
    <p:sldId id="319" r:id="rId109"/>
    <p:sldId id="320" r:id="rId110"/>
    <p:sldId id="321" r:id="rId111"/>
    <p:sldId id="322" r:id="rId112"/>
    <p:sldId id="323" r:id="rId113"/>
    <p:sldId id="345" r:id="rId114"/>
    <p:sldId id="324" r:id="rId115"/>
    <p:sldId id="326" r:id="rId116"/>
    <p:sldId id="327" r:id="rId117"/>
    <p:sldId id="304" r:id="rId118"/>
    <p:sldId id="346" r:id="rId119"/>
    <p:sldId id="347" r:id="rId120"/>
    <p:sldId id="348" r:id="rId121"/>
    <p:sldId id="349" r:id="rId122"/>
    <p:sldId id="350" r:id="rId123"/>
    <p:sldId id="351" r:id="rId124"/>
    <p:sldId id="302" r:id="rId125"/>
    <p:sldId id="934" r:id="rId126"/>
    <p:sldId id="935" r:id="rId127"/>
    <p:sldId id="303" r:id="rId128"/>
    <p:sldId id="352" r:id="rId129"/>
    <p:sldId id="359" r:id="rId130"/>
    <p:sldId id="353" r:id="rId131"/>
    <p:sldId id="360" r:id="rId132"/>
    <p:sldId id="354" r:id="rId133"/>
    <p:sldId id="355" r:id="rId134"/>
    <p:sldId id="361" r:id="rId135"/>
    <p:sldId id="362" r:id="rId136"/>
    <p:sldId id="363" r:id="rId137"/>
    <p:sldId id="356" r:id="rId138"/>
    <p:sldId id="328" r:id="rId139"/>
    <p:sldId id="364" r:id="rId140"/>
    <p:sldId id="306" r:id="rId141"/>
    <p:sldId id="307" r:id="rId142"/>
    <p:sldId id="308" r:id="rId143"/>
    <p:sldId id="329" r:id="rId144"/>
    <p:sldId id="309" r:id="rId145"/>
    <p:sldId id="365" r:id="rId146"/>
    <p:sldId id="367" r:id="rId147"/>
    <p:sldId id="368" r:id="rId148"/>
    <p:sldId id="369" r:id="rId149"/>
    <p:sldId id="370" r:id="rId150"/>
    <p:sldId id="371" r:id="rId151"/>
    <p:sldId id="298" r:id="rId152"/>
    <p:sldId id="285" r:id="rId153"/>
    <p:sldId id="342" r:id="rId154"/>
    <p:sldId id="343" r:id="rId155"/>
    <p:sldId id="344" r:id="rId156"/>
    <p:sldId id="286" r:id="rId157"/>
    <p:sldId id="330" r:id="rId158"/>
    <p:sldId id="331" r:id="rId159"/>
    <p:sldId id="332" r:id="rId160"/>
    <p:sldId id="333" r:id="rId161"/>
  </p:sldIdLst>
  <p:sldSz cx="12192000" cy="6858000"/>
  <p:notesSz cx="6858000" cy="9144000"/>
  <p:custDataLst>
    <p:tags r:id="rId1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5" autoAdjust="0"/>
    <p:restoredTop sz="96357" autoAdjust="0"/>
  </p:normalViewPr>
  <p:slideViewPr>
    <p:cSldViewPr snapToGrid="0">
      <p:cViewPr varScale="1">
        <p:scale>
          <a:sx n="105" d="100"/>
          <a:sy n="105" d="100"/>
        </p:scale>
        <p:origin x="308" y="60"/>
      </p:cViewPr>
      <p:guideLst/>
    </p:cSldViewPr>
  </p:slideViewPr>
  <p:outlineViewPr>
    <p:cViewPr>
      <p:scale>
        <a:sx n="33" d="100"/>
        <a:sy n="33" d="100"/>
      </p:scale>
      <p:origin x="0" y="-12451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tags" Target="tags/tag1.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viewProps" Target="viewProp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78D5E-FFDD-4D34-AB42-6AA63AB45FEB}" type="datetimeFigureOut">
              <a:rPr lang="zh-CN" altLang="en-US" smtClean="0"/>
              <a:t>2024/6/10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7AFE6-D0B8-426E-8B8C-F86736C15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7AFE6-D0B8-426E-8B8C-F86736C159C8}"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26E5757-8BAA-4111-8929-33BF5C2C55A2}"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1371600" y="1338349"/>
            <a:ext cx="9601200" cy="50042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a:prstGeom prst="rect">
            <a:avLst/>
          </a:prstGeom>
        </p:spPr>
        <p:txBody>
          <a:bodyPr/>
          <a:lstStyle>
            <a:lvl1pPr>
              <a:defRPr>
                <a:solidFill>
                  <a:schemeClr val="tx2"/>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sz="half" idx="1" hasCustomPrompt="1"/>
          </p:nvPr>
        </p:nvSpPr>
        <p:spPr>
          <a:xfrm>
            <a:off x="1371600" y="1338348"/>
            <a:ext cx="4447786" cy="5029199"/>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25403" y="1338348"/>
            <a:ext cx="4447786" cy="50292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371600"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371600"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525014"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525014"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627611"/>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1404851"/>
            <a:ext cx="9601200" cy="496269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26E5757-8BAA-4111-8929-33BF5C2C55A2}"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35.xml"/><Relationship Id="rId4" Type="http://schemas.openxmlformats.org/officeDocument/2006/relationships/image" Target="../media/image9.emf"/></Relationships>
</file>

<file path=ppt/slides/_rels/slide10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4.bin"/><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5.xml"/></Relationships>
</file>

<file path=ppt/slides/_rels/slide10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5.xml"/></Relationships>
</file>

<file path=ppt/slides/_rels/slide10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5.bin"/><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8.png"/><Relationship Id="rId1" Type="http://schemas.openxmlformats.org/officeDocument/2006/relationships/slideLayout" Target="../slideLayouts/slideLayout35.x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5.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2.bin"/><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3.bin"/><Relationship Id="rId1" Type="http://schemas.openxmlformats.org/officeDocument/2006/relationships/slideLayout" Target="../slideLayouts/slideLayout35.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5.xml"/></Relationships>
</file>

<file path=ppt/slides/_rels/slide9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测试入门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sym typeface="+mn-ea"/>
              </a:rPr>
              <a:t>软件测试的基本思路（四）</a:t>
            </a:r>
            <a:endParaRPr lang="zh-CN" altLang="en-US" b="1" dirty="0"/>
          </a:p>
        </p:txBody>
      </p:sp>
      <p:sp>
        <p:nvSpPr>
          <p:cNvPr id="3" name="内容占位符 2"/>
          <p:cNvSpPr>
            <a:spLocks noGrp="1"/>
          </p:cNvSpPr>
          <p:nvPr>
            <p:ph idx="1"/>
          </p:nvPr>
        </p:nvSpPr>
        <p:spPr/>
        <p:txBody>
          <a:bodyPr>
            <a:normAutofit/>
          </a:bodyPr>
          <a:lstStyle/>
          <a:p>
            <a:r>
              <a:rPr lang="zh-CN" altLang="en-US" sz="3200" dirty="0">
                <a:sym typeface="+mn-ea"/>
              </a:rPr>
              <a:t>查询功能的测试思路</a:t>
            </a:r>
            <a:endParaRPr lang="zh-CN" altLang="en-US" sz="3200" dirty="0"/>
          </a:p>
        </p:txBody>
      </p:sp>
      <p:pic>
        <p:nvPicPr>
          <p:cNvPr id="4" name="图片 50194"/>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908050" y="2417989"/>
            <a:ext cx="5972175" cy="4156075"/>
          </a:xfrm>
          <a:prstGeom prst="rect">
            <a:avLst/>
          </a:prstGeom>
        </p:spPr>
      </p:pic>
      <p:pic>
        <p:nvPicPr>
          <p:cNvPr id="5" name="图片 4"/>
          <p:cNvPicPr>
            <a:picLocks noChangeAspect="1"/>
          </p:cNvPicPr>
          <p:nvPr/>
        </p:nvPicPr>
        <p:blipFill>
          <a:blip r:embed="rId4"/>
          <a:srcRect l="27076" r="26651" b="10172"/>
          <a:stretch>
            <a:fillRect/>
          </a:stretch>
        </p:blipFill>
        <p:spPr>
          <a:xfrm>
            <a:off x="7184390" y="2845344"/>
            <a:ext cx="5007610" cy="3301365"/>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0C0BF-7B88-4592-8A80-8A028B6CC0C3}"/>
              </a:ext>
            </a:extLst>
          </p:cNvPr>
          <p:cNvSpPr>
            <a:spLocks noGrp="1"/>
          </p:cNvSpPr>
          <p:nvPr>
            <p:ph type="title"/>
          </p:nvPr>
        </p:nvSpPr>
        <p:spPr>
          <a:xfrm>
            <a:off x="1295400" y="381000"/>
            <a:ext cx="9601200" cy="571500"/>
          </a:xfrm>
        </p:spPr>
        <p:txBody>
          <a:bodyPr>
            <a:noAutofit/>
          </a:bodyPr>
          <a:lstStyle/>
          <a:p>
            <a:r>
              <a:rPr lang="zh-CN" altLang="en-US" b="1" dirty="0"/>
              <a:t>性能测试目标</a:t>
            </a:r>
          </a:p>
        </p:txBody>
      </p:sp>
      <p:sp>
        <p:nvSpPr>
          <p:cNvPr id="3" name="内容占位符 2">
            <a:extLst>
              <a:ext uri="{FF2B5EF4-FFF2-40B4-BE49-F238E27FC236}">
                <a16:creationId xmlns:a16="http://schemas.microsoft.com/office/drawing/2014/main" id="{92FD5815-B7A7-4384-9FFD-BD128C649872}"/>
              </a:ext>
            </a:extLst>
          </p:cNvPr>
          <p:cNvSpPr>
            <a:spLocks noGrp="1"/>
          </p:cNvSpPr>
          <p:nvPr>
            <p:ph idx="1"/>
          </p:nvPr>
        </p:nvSpPr>
        <p:spPr>
          <a:xfrm>
            <a:off x="1371600" y="1236785"/>
            <a:ext cx="10662138" cy="5380892"/>
          </a:xfrm>
        </p:spPr>
        <p:txBody>
          <a:bodyPr>
            <a:normAutofit fontScale="85000" lnSpcReduction="20000"/>
          </a:bodyPr>
          <a:lstStyle/>
          <a:p>
            <a:r>
              <a:rPr lang="zh-CN" altLang="zh-CN" sz="2600" dirty="0"/>
              <a:t>响应时间</a:t>
            </a:r>
          </a:p>
          <a:p>
            <a:pPr lvl="1"/>
            <a:r>
              <a:rPr lang="zh-CN" altLang="zh-CN" sz="2600" i="0" dirty="0"/>
              <a:t>响应时间（</a:t>
            </a:r>
            <a:r>
              <a:rPr lang="en-US" altLang="zh-CN" sz="2600" i="0" dirty="0"/>
              <a:t>Response Time</a:t>
            </a:r>
            <a:r>
              <a:rPr lang="zh-CN" altLang="zh-CN" sz="2600" i="0" dirty="0"/>
              <a:t>）指系统对用户请求作出响应所需要的时间。</a:t>
            </a:r>
            <a:endParaRPr lang="en-US" altLang="zh-CN" sz="2600" i="0" dirty="0"/>
          </a:p>
          <a:p>
            <a:pPr lvl="1"/>
            <a:r>
              <a:rPr lang="zh-CN" altLang="zh-CN" sz="2600" i="0" dirty="0"/>
              <a:t>这个时间是指用户从软件客户端发出请求到用户接收到返回数据的整个过程所需要的时间，包括各种中间件（如服务器、数据库等）的处理时间</a:t>
            </a:r>
            <a:r>
              <a:rPr lang="zh-CN" altLang="en-US" sz="2600" i="0" dirty="0"/>
              <a:t>。</a:t>
            </a:r>
            <a:endParaRPr lang="en-US" altLang="zh-CN" sz="2600" i="0" dirty="0"/>
          </a:p>
          <a:p>
            <a:pPr lvl="1"/>
            <a:endParaRPr lang="en-US" altLang="zh-CN" sz="2600" i="0" dirty="0"/>
          </a:p>
          <a:p>
            <a:pPr lvl="1"/>
            <a:endParaRPr lang="en-US" altLang="zh-CN" sz="2600" i="0" dirty="0"/>
          </a:p>
          <a:p>
            <a:pPr lvl="1"/>
            <a:endParaRPr lang="en-US" altLang="zh-CN" sz="2600" i="0" dirty="0"/>
          </a:p>
          <a:p>
            <a:pPr lvl="1"/>
            <a:endParaRPr lang="en-US" altLang="zh-CN" sz="2600" i="0" dirty="0"/>
          </a:p>
          <a:p>
            <a:pPr lvl="1"/>
            <a:endParaRPr lang="en-US" altLang="zh-CN" sz="2600" i="0" dirty="0"/>
          </a:p>
          <a:p>
            <a:pPr lvl="1"/>
            <a:endParaRPr lang="en-US" altLang="zh-CN" sz="2600" i="0" dirty="0"/>
          </a:p>
          <a:p>
            <a:pPr lvl="1"/>
            <a:endParaRPr lang="en-US" altLang="zh-CN" sz="2600" i="0" dirty="0"/>
          </a:p>
          <a:p>
            <a:pPr lvl="1"/>
            <a:endParaRPr lang="en-US" altLang="zh-CN" sz="2600" i="0" dirty="0"/>
          </a:p>
          <a:p>
            <a:pPr lvl="1"/>
            <a:endParaRPr lang="en-US" altLang="zh-CN" sz="2600" i="0" dirty="0"/>
          </a:p>
          <a:p>
            <a:pPr lvl="1"/>
            <a:r>
              <a:rPr lang="zh-CN" altLang="zh-CN" sz="2600" i="0" dirty="0"/>
              <a:t>响应时间越短，表明软件的响应速度越快，性能越好。但是响应时间需要与用户的具体需求相结合，例如火车订票查询功能响应时间一般</a:t>
            </a:r>
            <a:r>
              <a:rPr lang="en-US" altLang="zh-CN" sz="2600" i="0" dirty="0"/>
              <a:t>2s</a:t>
            </a:r>
            <a:r>
              <a:rPr lang="zh-CN" altLang="zh-CN" sz="2600" i="0" dirty="0"/>
              <a:t>内就可以完成，而在网站下载电影时，几分钟完成下载的网站就已经很快了。</a:t>
            </a:r>
            <a:endParaRPr lang="en-US" altLang="zh-CN" sz="2600" i="0" dirty="0"/>
          </a:p>
          <a:p>
            <a:pPr lvl="1"/>
            <a:endParaRPr lang="zh-CN" altLang="zh-CN" dirty="0"/>
          </a:p>
          <a:p>
            <a:endParaRPr lang="zh-CN" altLang="en-US" dirty="0"/>
          </a:p>
        </p:txBody>
      </p:sp>
      <p:sp>
        <p:nvSpPr>
          <p:cNvPr id="8" name="内容占位符 2">
            <a:extLst>
              <a:ext uri="{FF2B5EF4-FFF2-40B4-BE49-F238E27FC236}">
                <a16:creationId xmlns:a16="http://schemas.microsoft.com/office/drawing/2014/main" id="{90AB9F30-B760-40B0-A46C-54C3957C84FF}"/>
              </a:ext>
            </a:extLst>
          </p:cNvPr>
          <p:cNvSpPr txBox="1">
            <a:spLocks/>
          </p:cNvSpPr>
          <p:nvPr/>
        </p:nvSpPr>
        <p:spPr>
          <a:xfrm>
            <a:off x="3058159" y="4419601"/>
            <a:ext cx="6228082" cy="8191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itchFamily="34" charset="-122"/>
                <a:ea typeface="微软雅黑" pitchFamily="34" charset="-122"/>
                <a:cs typeface="Times New Roman" pitchFamily="18" charset="0"/>
              </a:rPr>
              <a:t>系统的响应时间为</a:t>
            </a:r>
            <a:r>
              <a:rPr lang="en-US" altLang="zh-CN" sz="2400" dirty="0">
                <a:solidFill>
                  <a:srgbClr val="FF0000"/>
                </a:solidFill>
                <a:latin typeface="微软雅黑" pitchFamily="34" charset="-122"/>
                <a:ea typeface="微软雅黑" pitchFamily="34" charset="-122"/>
                <a:cs typeface="Times New Roman" pitchFamily="18" charset="0"/>
              </a:rPr>
              <a:t>t1+t2+t3+t4+t5+t6</a:t>
            </a:r>
            <a:r>
              <a:rPr lang="zh-CN" altLang="en-US" sz="2400" dirty="0">
                <a:solidFill>
                  <a:schemeClr val="bg1">
                    <a:lumMod val="50000"/>
                  </a:schemeClr>
                </a:solidFill>
                <a:latin typeface="微软雅黑" pitchFamily="34" charset="-122"/>
                <a:ea typeface="微软雅黑" pitchFamily="34" charset="-122"/>
                <a:cs typeface="Times New Roman" pitchFamily="18" charset="0"/>
              </a:rPr>
              <a:t>。</a:t>
            </a:r>
            <a:endParaRPr lang="en-US" altLang="zh-CN" sz="2400" dirty="0">
              <a:solidFill>
                <a:schemeClr val="bg1">
                  <a:lumMod val="50000"/>
                </a:schemeClr>
              </a:solidFill>
              <a:latin typeface="微软雅黑" pitchFamily="34" charset="-122"/>
              <a:ea typeface="微软雅黑" pitchFamily="34" charset="-122"/>
              <a:cs typeface="Times New Roman" pitchFamily="18" charset="0"/>
            </a:endParaRPr>
          </a:p>
        </p:txBody>
      </p:sp>
      <p:graphicFrame>
        <p:nvGraphicFramePr>
          <p:cNvPr id="9" name="对象 8">
            <a:extLst>
              <a:ext uri="{FF2B5EF4-FFF2-40B4-BE49-F238E27FC236}">
                <a16:creationId xmlns:a16="http://schemas.microsoft.com/office/drawing/2014/main" id="{40FD1BF6-BCD2-4373-A972-26E659F579AF}"/>
              </a:ext>
            </a:extLst>
          </p:cNvPr>
          <p:cNvGraphicFramePr>
            <a:graphicFrameLocks noChangeAspect="1"/>
          </p:cNvGraphicFramePr>
          <p:nvPr>
            <p:extLst>
              <p:ext uri="{D42A27DB-BD31-4B8C-83A1-F6EECF244321}">
                <p14:modId xmlns:p14="http://schemas.microsoft.com/office/powerpoint/2010/main" val="2236552062"/>
              </p:ext>
            </p:extLst>
          </p:nvPr>
        </p:nvGraphicFramePr>
        <p:xfrm>
          <a:off x="2710145" y="2540001"/>
          <a:ext cx="6771710" cy="1879600"/>
        </p:xfrm>
        <a:graphic>
          <a:graphicData uri="http://schemas.openxmlformats.org/presentationml/2006/ole">
            <mc:AlternateContent xmlns:mc="http://schemas.openxmlformats.org/markup-compatibility/2006">
              <mc:Choice xmlns:v="urn:schemas-microsoft-com:vml" Requires="v">
                <p:oleObj name="Visio" r:id="rId2" imgW="4172798" imgH="1155600" progId="Visio.Drawing.11">
                  <p:embed/>
                </p:oleObj>
              </mc:Choice>
              <mc:Fallback>
                <p:oleObj name="Visio" r:id="rId2" imgW="4172798" imgH="1155600" progId="Visio.Drawing.11">
                  <p:embed/>
                  <p:pic>
                    <p:nvPicPr>
                      <p:cNvPr id="3"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145" y="2540001"/>
                        <a:ext cx="6771710" cy="1879600"/>
                      </a:xfrm>
                      <a:prstGeom prst="rect">
                        <a:avLst/>
                      </a:prstGeom>
                      <a:noFill/>
                    </p:spPr>
                  </p:pic>
                </p:oleObj>
              </mc:Fallback>
            </mc:AlternateContent>
          </a:graphicData>
        </a:graphic>
      </p:graphicFrame>
    </p:spTree>
    <p:extLst>
      <p:ext uri="{BB962C8B-B14F-4D97-AF65-F5344CB8AC3E}">
        <p14:creationId xmlns:p14="http://schemas.microsoft.com/office/powerpoint/2010/main" val="372777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E277B4-B7A1-40FC-8C75-F1DCC7866297}"/>
              </a:ext>
            </a:extLst>
          </p:cNvPr>
          <p:cNvSpPr>
            <a:spLocks noGrp="1"/>
          </p:cNvSpPr>
          <p:nvPr>
            <p:ph idx="1"/>
          </p:nvPr>
        </p:nvSpPr>
        <p:spPr>
          <a:xfrm>
            <a:off x="1070810" y="866891"/>
            <a:ext cx="10978662" cy="5451657"/>
          </a:xfrm>
        </p:spPr>
        <p:txBody>
          <a:bodyPr>
            <a:normAutofit/>
          </a:bodyPr>
          <a:lstStyle/>
          <a:p>
            <a:r>
              <a:rPr lang="zh-CN" altLang="en-US" sz="2800" dirty="0"/>
              <a:t>吞吐量</a:t>
            </a:r>
            <a:endParaRPr lang="en-US" altLang="zh-CN" sz="2800" dirty="0"/>
          </a:p>
          <a:p>
            <a:pPr lvl="1"/>
            <a:r>
              <a:rPr lang="zh-CN" altLang="zh-CN" sz="2800" i="0" dirty="0"/>
              <a:t>吞吐量（</a:t>
            </a:r>
            <a:r>
              <a:rPr lang="en-US" altLang="zh-CN" sz="2800" i="0" dirty="0"/>
              <a:t>Throughput</a:t>
            </a:r>
            <a:r>
              <a:rPr lang="zh-CN" altLang="zh-CN" sz="2800" i="0" dirty="0"/>
              <a:t>）是指单位时间内系统能够完成的工作量，它衡量的是软件系统服务器的处理能力。</a:t>
            </a:r>
            <a:endParaRPr lang="en-US" altLang="zh-CN" sz="2800" i="0" dirty="0"/>
          </a:p>
          <a:p>
            <a:pPr lvl="1"/>
            <a:r>
              <a:rPr lang="zh-CN" altLang="zh-CN" sz="2800" i="0" dirty="0"/>
              <a:t>吞吐量的度量单位可以是请求数</a:t>
            </a:r>
            <a:r>
              <a:rPr lang="en-US" altLang="zh-CN" sz="2800" i="0" dirty="0"/>
              <a:t>/</a:t>
            </a:r>
            <a:r>
              <a:rPr lang="zh-CN" altLang="zh-CN" sz="2800" i="0" dirty="0"/>
              <a:t>秒、页面数</a:t>
            </a:r>
            <a:r>
              <a:rPr lang="en-US" altLang="zh-CN" sz="2800" i="0" dirty="0"/>
              <a:t>/</a:t>
            </a:r>
            <a:r>
              <a:rPr lang="zh-CN" altLang="zh-CN" sz="2800" i="0" dirty="0"/>
              <a:t>秒、访问人数</a:t>
            </a:r>
            <a:r>
              <a:rPr lang="en-US" altLang="zh-CN" sz="2800" i="0" dirty="0"/>
              <a:t>/</a:t>
            </a:r>
            <a:r>
              <a:rPr lang="zh-CN" altLang="zh-CN" sz="2800" i="0" dirty="0"/>
              <a:t>天、处理业务数</a:t>
            </a:r>
            <a:r>
              <a:rPr lang="en-US" altLang="zh-CN" sz="2800" i="0" dirty="0"/>
              <a:t>/</a:t>
            </a:r>
            <a:r>
              <a:rPr lang="zh-CN" altLang="zh-CN" sz="2800" i="0" dirty="0"/>
              <a:t>小时等。</a:t>
            </a:r>
          </a:p>
          <a:p>
            <a:pPr lvl="1"/>
            <a:r>
              <a:rPr lang="zh-CN" altLang="zh-CN" sz="2800" i="0" dirty="0"/>
              <a:t>吞吐量是软件系统衡量自身负载能力的一个很重要的指标，吞吐量越大，系统单位时间内处理的数据就越多，系统的负载能力就越强。</a:t>
            </a:r>
            <a:endParaRPr lang="en-US" altLang="zh-CN" sz="2800" i="0" dirty="0"/>
          </a:p>
          <a:p>
            <a:r>
              <a:rPr lang="en-US" altLang="zh-CN" sz="2800" dirty="0"/>
              <a:t>TPS</a:t>
            </a:r>
          </a:p>
          <a:p>
            <a:pPr lvl="1"/>
            <a:r>
              <a:rPr lang="en-US" altLang="zh-CN" sz="2800" i="0" dirty="0"/>
              <a:t>TPS</a:t>
            </a:r>
            <a:r>
              <a:rPr lang="zh-CN" altLang="zh-CN" sz="2800" i="0" dirty="0"/>
              <a:t>是指系统每秒钟能够处理的事务和交易的数量，它是衡量系统处理能力的重要指标。</a:t>
            </a:r>
            <a:endParaRPr lang="zh-CN" altLang="en-US" sz="2800" i="0" dirty="0"/>
          </a:p>
          <a:p>
            <a:endParaRPr lang="zh-CN" altLang="en-US" dirty="0"/>
          </a:p>
        </p:txBody>
      </p:sp>
    </p:spTree>
    <p:extLst>
      <p:ext uri="{BB962C8B-B14F-4D97-AF65-F5344CB8AC3E}">
        <p14:creationId xmlns:p14="http://schemas.microsoft.com/office/powerpoint/2010/main" val="41426132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3AB7EA-76B6-4BA5-89D6-8B8B0010FFA0}"/>
              </a:ext>
            </a:extLst>
          </p:cNvPr>
          <p:cNvSpPr>
            <a:spLocks noGrp="1"/>
          </p:cNvSpPr>
          <p:nvPr>
            <p:ph idx="1"/>
          </p:nvPr>
        </p:nvSpPr>
        <p:spPr>
          <a:xfrm>
            <a:off x="1043354" y="656492"/>
            <a:ext cx="11148646" cy="5779477"/>
          </a:xfrm>
        </p:spPr>
        <p:txBody>
          <a:bodyPr>
            <a:normAutofit lnSpcReduction="10000"/>
          </a:bodyPr>
          <a:lstStyle/>
          <a:p>
            <a:r>
              <a:rPr lang="zh-CN" altLang="en-US" sz="2600" dirty="0"/>
              <a:t>并发用户数</a:t>
            </a:r>
            <a:endParaRPr lang="en-US" altLang="zh-CN" sz="2600" dirty="0"/>
          </a:p>
          <a:p>
            <a:pPr lvl="1"/>
            <a:r>
              <a:rPr lang="zh-CN" altLang="zh-CN" sz="2600" i="0" dirty="0"/>
              <a:t>并发用户数是指同一时间请求和访问的用户数量。</a:t>
            </a:r>
            <a:endParaRPr lang="zh-CN" altLang="en-US" sz="2600" i="0" dirty="0"/>
          </a:p>
          <a:p>
            <a:pPr lvl="1"/>
            <a:r>
              <a:rPr lang="zh-CN" altLang="zh-CN" sz="2600" i="0" dirty="0"/>
              <a:t>并发用户数量越大，对系统的性能影响越大，并发用户数量较大可能会导致系统响应变慢、系统不稳定等。软件系统在设计时必须要考虑并发访问的情况，测试工程师在进行性能测试时也必须进行并发访问的测试。</a:t>
            </a:r>
          </a:p>
          <a:p>
            <a:r>
              <a:rPr lang="zh-CN" altLang="en-US" sz="2600" dirty="0"/>
              <a:t>点击率</a:t>
            </a:r>
            <a:endParaRPr lang="en-US" altLang="zh-CN" sz="2600" dirty="0"/>
          </a:p>
          <a:p>
            <a:pPr lvl="1"/>
            <a:r>
              <a:rPr lang="zh-CN" altLang="zh-CN" sz="2600" i="0" dirty="0"/>
              <a:t>点击率是指用户每秒向</a:t>
            </a:r>
            <a:r>
              <a:rPr lang="en-US" altLang="zh-CN" sz="2600" i="0" dirty="0"/>
              <a:t>Web</a:t>
            </a:r>
            <a:r>
              <a:rPr lang="zh-CN" altLang="zh-CN" sz="2600" i="0" dirty="0"/>
              <a:t>服务器提交的</a:t>
            </a:r>
            <a:r>
              <a:rPr lang="en-US" altLang="zh-CN" sz="2600" i="0" dirty="0"/>
              <a:t>HTTP</a:t>
            </a:r>
            <a:r>
              <a:rPr lang="zh-CN" altLang="zh-CN" sz="2600" i="0" dirty="0"/>
              <a:t>请求数，这个指标是</a:t>
            </a:r>
            <a:r>
              <a:rPr lang="en-US" altLang="zh-CN" sz="2600" i="0" dirty="0"/>
              <a:t>Web</a:t>
            </a:r>
            <a:r>
              <a:rPr lang="zh-CN" altLang="zh-CN" sz="2600" i="0" dirty="0"/>
              <a:t>应用特有的一个性能指标，通过点击率可以评估用户产生的负载量，并且可以判断系统是否稳定。点击率只是一个参考指标，帮助衡量</a:t>
            </a:r>
            <a:r>
              <a:rPr lang="en-US" altLang="zh-CN" sz="2600" i="0" dirty="0"/>
              <a:t>Web</a:t>
            </a:r>
            <a:r>
              <a:rPr lang="zh-CN" altLang="zh-CN" sz="2600" i="0" dirty="0"/>
              <a:t>服务器的性能。</a:t>
            </a:r>
          </a:p>
          <a:p>
            <a:r>
              <a:rPr lang="zh-CN" altLang="en-US" sz="2600" dirty="0"/>
              <a:t>资源利用率</a:t>
            </a:r>
            <a:endParaRPr lang="en-US" altLang="zh-CN" sz="2600" dirty="0"/>
          </a:p>
          <a:p>
            <a:pPr lvl="1"/>
            <a:r>
              <a:rPr lang="zh-CN" altLang="zh-CN" sz="2600" i="0" dirty="0"/>
              <a:t>资源利用率是指软件对系统资源的使用情况，包括</a:t>
            </a:r>
            <a:r>
              <a:rPr lang="en-US" altLang="zh-CN" sz="2600" i="0" dirty="0"/>
              <a:t>CPU</a:t>
            </a:r>
            <a:r>
              <a:rPr lang="zh-CN" altLang="zh-CN" sz="2600" i="0" dirty="0"/>
              <a:t>利用率、内存利用率、磁盘利用率等，资源利用率是分析软件性能瓶颈的重要参数。</a:t>
            </a:r>
          </a:p>
          <a:p>
            <a:endParaRPr lang="zh-CN" altLang="en-US" dirty="0"/>
          </a:p>
        </p:txBody>
      </p:sp>
    </p:spTree>
    <p:extLst>
      <p:ext uri="{BB962C8B-B14F-4D97-AF65-F5344CB8AC3E}">
        <p14:creationId xmlns:p14="http://schemas.microsoft.com/office/powerpoint/2010/main" val="28209945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4738" y="229639"/>
            <a:ext cx="9601200" cy="571500"/>
          </a:xfrm>
        </p:spPr>
        <p:txBody>
          <a:bodyPr>
            <a:noAutofit/>
          </a:bodyPr>
          <a:lstStyle/>
          <a:p>
            <a:r>
              <a:rPr lang="zh-CN" altLang="en-US" b="1" dirty="0"/>
              <a:t>性能测试要点</a:t>
            </a:r>
          </a:p>
        </p:txBody>
      </p:sp>
      <p:sp>
        <p:nvSpPr>
          <p:cNvPr id="3" name="内容占位符 2"/>
          <p:cNvSpPr>
            <a:spLocks noGrp="1"/>
          </p:cNvSpPr>
          <p:nvPr>
            <p:ph idx="1"/>
          </p:nvPr>
        </p:nvSpPr>
        <p:spPr>
          <a:xfrm>
            <a:off x="1166445" y="937846"/>
            <a:ext cx="10984523" cy="5615354"/>
          </a:xfrm>
        </p:spPr>
        <p:txBody>
          <a:bodyPr>
            <a:normAutofit fontScale="92500" lnSpcReduction="10000"/>
          </a:bodyPr>
          <a:lstStyle/>
          <a:p>
            <a:r>
              <a:rPr lang="zh-CN" altLang="en-US" sz="2800" dirty="0"/>
              <a:t>性能测试包括以下几个方面</a:t>
            </a:r>
            <a:endParaRPr lang="en-US" altLang="zh-CN" sz="2800" dirty="0"/>
          </a:p>
          <a:p>
            <a:pPr lvl="1"/>
            <a:r>
              <a:rPr lang="zh-CN" altLang="en-US" sz="2800" i="0" dirty="0"/>
              <a:t>评估系统的能力：测试中得到的负荷和响应时间等数据可以被用于</a:t>
            </a:r>
            <a:r>
              <a:rPr lang="zh-CN" altLang="en-US" sz="2800" i="0" dirty="0">
                <a:solidFill>
                  <a:schemeClr val="tx1"/>
                </a:solidFill>
              </a:rPr>
              <a:t>验证</a:t>
            </a:r>
            <a:r>
              <a:rPr lang="zh-CN" altLang="en-US" sz="2800" i="0" dirty="0"/>
              <a:t>所计划的模型的能力，并帮助做出</a:t>
            </a:r>
            <a:r>
              <a:rPr lang="zh-CN" altLang="en-US" sz="2800" i="0" dirty="0">
                <a:solidFill>
                  <a:schemeClr val="tx1"/>
                </a:solidFill>
              </a:rPr>
              <a:t>决策。</a:t>
            </a:r>
          </a:p>
          <a:p>
            <a:pPr lvl="1"/>
            <a:r>
              <a:rPr lang="zh-CN" altLang="en-US" sz="2800" i="0" dirty="0"/>
              <a:t>识别系统中的弱点：受控的负荷可以被增加到一个极端的水平并突破它，从而</a:t>
            </a:r>
            <a:r>
              <a:rPr lang="zh-CN" altLang="en-US" sz="2800" i="0" dirty="0">
                <a:solidFill>
                  <a:schemeClr val="tx1"/>
                </a:solidFill>
              </a:rPr>
              <a:t>修复</a:t>
            </a:r>
            <a:r>
              <a:rPr lang="zh-CN" altLang="en-US" sz="2800" i="0" dirty="0"/>
              <a:t>系统的瓶颈或薄弱的地方。</a:t>
            </a:r>
          </a:p>
          <a:p>
            <a:pPr lvl="1"/>
            <a:r>
              <a:rPr lang="zh-CN" altLang="en-US" sz="2800" i="0" dirty="0"/>
              <a:t>系统调优：重复运行测试，验证调整系统的活动得到了预期的结果，从而</a:t>
            </a:r>
            <a:r>
              <a:rPr lang="zh-CN" altLang="en-US" sz="2800" i="0" dirty="0">
                <a:solidFill>
                  <a:schemeClr val="tx1"/>
                </a:solidFill>
              </a:rPr>
              <a:t>改进性能</a:t>
            </a:r>
            <a:r>
              <a:rPr lang="zh-CN" altLang="en-US" sz="2800" i="0" dirty="0"/>
              <a:t>，检测软件中的问题</a:t>
            </a:r>
            <a:endParaRPr lang="en-US" altLang="zh-CN" sz="2800" i="0" dirty="0"/>
          </a:p>
          <a:p>
            <a:r>
              <a:rPr lang="zh-CN" altLang="en-US" sz="2800" dirty="0"/>
              <a:t>测试环境应尽量与产品运行环境保持一致，应单独运行尽量避免与其他软件同时使用</a:t>
            </a:r>
            <a:endParaRPr lang="en-US" altLang="zh-CN" sz="2800" dirty="0"/>
          </a:p>
          <a:p>
            <a:r>
              <a:rPr lang="zh-CN" altLang="en-US" sz="2800" dirty="0"/>
              <a:t>性能测试一般使用测试工具和测试人员编制测试脚本来完成</a:t>
            </a:r>
            <a:endParaRPr lang="en-US" altLang="zh-CN" sz="2800" dirty="0"/>
          </a:p>
          <a:p>
            <a:r>
              <a:rPr lang="zh-CN" altLang="en-US" sz="2800" dirty="0"/>
              <a:t>性能测试的重点在于前期数据的设计与后期数据的分析</a:t>
            </a:r>
            <a:endParaRPr lang="en-US" altLang="zh-CN" sz="2800" dirty="0"/>
          </a:p>
          <a:p>
            <a:r>
              <a:rPr lang="zh-CN" altLang="en-US" sz="2800" dirty="0"/>
              <a:t>性能测试的用例主要涉及到整个系统架构的问题，所以测试用例一旦生成，改动一般不大，所以做性能测试的重复使用率一般比较高</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6785" y="229639"/>
            <a:ext cx="9601200" cy="571500"/>
          </a:xfrm>
        </p:spPr>
        <p:txBody>
          <a:bodyPr>
            <a:noAutofit/>
          </a:bodyPr>
          <a:lstStyle/>
          <a:p>
            <a:r>
              <a:rPr lang="zh-CN" altLang="en-US" b="1" dirty="0"/>
              <a:t>性能测试方法</a:t>
            </a:r>
          </a:p>
        </p:txBody>
      </p:sp>
      <p:sp>
        <p:nvSpPr>
          <p:cNvPr id="3" name="内容占位符 2"/>
          <p:cNvSpPr>
            <a:spLocks noGrp="1"/>
          </p:cNvSpPr>
          <p:nvPr>
            <p:ph idx="1"/>
          </p:nvPr>
        </p:nvSpPr>
        <p:spPr>
          <a:xfrm>
            <a:off x="1143001" y="890954"/>
            <a:ext cx="10755922" cy="5920154"/>
          </a:xfrm>
        </p:spPr>
        <p:txBody>
          <a:bodyPr>
            <a:normAutofit fontScale="77500" lnSpcReduction="20000"/>
          </a:bodyPr>
          <a:lstStyle/>
          <a:p>
            <a:r>
              <a:rPr lang="zh-CN" altLang="en-US" sz="2800" dirty="0"/>
              <a:t>负载模拟：</a:t>
            </a:r>
            <a:endParaRPr lang="en-US" altLang="zh-CN" sz="2800" dirty="0"/>
          </a:p>
          <a:p>
            <a:pPr lvl="1"/>
            <a:r>
              <a:rPr lang="zh-CN" altLang="en-US" sz="2800" i="0" dirty="0"/>
              <a:t>并发用户 </a:t>
            </a:r>
            <a:r>
              <a:rPr lang="en-US" altLang="zh-CN" sz="2800" i="0" dirty="0"/>
              <a:t>+ </a:t>
            </a:r>
            <a:r>
              <a:rPr lang="zh-CN" altLang="en-US" sz="2800" i="0" dirty="0"/>
              <a:t>思考时间 </a:t>
            </a:r>
            <a:r>
              <a:rPr lang="en-US" altLang="zh-CN" sz="2800" i="0" dirty="0"/>
              <a:t>+ </a:t>
            </a:r>
            <a:r>
              <a:rPr lang="zh-CN" altLang="en-US" sz="2800" i="0" dirty="0"/>
              <a:t>每次请求的数据量</a:t>
            </a:r>
            <a:r>
              <a:rPr lang="en-US" altLang="zh-CN" sz="2800" i="0" dirty="0"/>
              <a:t>+ </a:t>
            </a:r>
            <a:r>
              <a:rPr lang="zh-CN" altLang="en-US" sz="2800" i="0" dirty="0"/>
              <a:t>负载模式。</a:t>
            </a:r>
          </a:p>
          <a:p>
            <a:r>
              <a:rPr lang="zh-CN" altLang="en-US" sz="2800" dirty="0"/>
              <a:t>性能测试步骤：</a:t>
            </a:r>
          </a:p>
          <a:p>
            <a:pPr lvl="1"/>
            <a:r>
              <a:rPr lang="zh-CN" altLang="en-US" sz="2800" i="0" dirty="0"/>
              <a:t>确定性能测试需求</a:t>
            </a:r>
          </a:p>
          <a:p>
            <a:pPr lvl="1"/>
            <a:r>
              <a:rPr lang="zh-CN" altLang="en-US" sz="2800" i="0" dirty="0"/>
              <a:t>根据测试需求，选择测试工具和开发相应的测试脚本</a:t>
            </a:r>
          </a:p>
          <a:p>
            <a:pPr lvl="1"/>
            <a:r>
              <a:rPr lang="zh-CN" altLang="en-US" sz="2800" i="0" dirty="0"/>
              <a:t>建立性能测试负载模型，就是确定并发虚拟用户的数量、每次请求的数据量、思考时间、加载方式和持续加载的时间等</a:t>
            </a:r>
          </a:p>
          <a:p>
            <a:pPr lvl="1"/>
            <a:r>
              <a:rPr lang="zh-CN" altLang="en-US" sz="2800" i="0" dirty="0"/>
              <a:t>执行性能测试</a:t>
            </a:r>
          </a:p>
          <a:p>
            <a:pPr lvl="1"/>
            <a:r>
              <a:rPr lang="zh-CN" altLang="en-US" sz="2800" i="0" dirty="0"/>
              <a:t>结果分析，并提交性能测试报告</a:t>
            </a:r>
            <a:endParaRPr lang="en-US" altLang="zh-CN" sz="2800" i="0" dirty="0"/>
          </a:p>
          <a:p>
            <a:r>
              <a:rPr lang="zh-CN" altLang="en-US" sz="2800" dirty="0"/>
              <a:t>两种负载类型</a:t>
            </a:r>
          </a:p>
          <a:p>
            <a:pPr lvl="1"/>
            <a:r>
              <a:rPr lang="en-US" altLang="zh-CN" sz="2800" i="0" dirty="0"/>
              <a:t>“flat”</a:t>
            </a:r>
            <a:r>
              <a:rPr lang="zh-CN" altLang="en-US" sz="2800" i="0" dirty="0"/>
              <a:t>测试</a:t>
            </a:r>
          </a:p>
          <a:p>
            <a:pPr lvl="1"/>
            <a:r>
              <a:rPr lang="en-US" altLang="zh-CN" sz="2800" i="0" dirty="0"/>
              <a:t>ramp-up</a:t>
            </a:r>
            <a:r>
              <a:rPr lang="zh-CN" altLang="en-US" sz="2800" i="0" dirty="0"/>
              <a:t>测试</a:t>
            </a:r>
            <a:endParaRPr lang="en-US" altLang="zh-CN" sz="2800" i="0" dirty="0"/>
          </a:p>
          <a:p>
            <a:r>
              <a:rPr lang="zh-CN" altLang="en-US" sz="2800" dirty="0"/>
              <a:t>对于企业级的系统，性能测试的方法主要有：</a:t>
            </a:r>
          </a:p>
          <a:p>
            <a:pPr lvl="1"/>
            <a:r>
              <a:rPr lang="zh-CN" altLang="en-US" sz="2800" i="0" dirty="0"/>
              <a:t>基准测试</a:t>
            </a:r>
          </a:p>
          <a:p>
            <a:pPr lvl="1"/>
            <a:r>
              <a:rPr lang="zh-CN" altLang="en-US" sz="2800" i="0" dirty="0"/>
              <a:t>性能规划测试</a:t>
            </a:r>
          </a:p>
          <a:p>
            <a:pPr lvl="1"/>
            <a:r>
              <a:rPr lang="zh-CN" altLang="en-US" sz="2800" i="0" dirty="0"/>
              <a:t>渗入测试</a:t>
            </a:r>
          </a:p>
          <a:p>
            <a:pPr lvl="1"/>
            <a:r>
              <a:rPr lang="zh-CN" altLang="en-US" sz="2800" i="0" dirty="0"/>
              <a:t>峰谷测试</a:t>
            </a:r>
          </a:p>
          <a:p>
            <a:pPr lvl="1"/>
            <a:endParaRPr lang="zh-CN" altLang="en-US" dirty="0"/>
          </a:p>
          <a:p>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98939"/>
            <a:ext cx="9601200" cy="571500"/>
          </a:xfrm>
        </p:spPr>
        <p:txBody>
          <a:bodyPr>
            <a:noAutofit/>
          </a:bodyPr>
          <a:lstStyle/>
          <a:p>
            <a:r>
              <a:rPr lang="zh-CN" altLang="en-US" b="1" dirty="0"/>
              <a:t>性能测试</a:t>
            </a:r>
            <a:r>
              <a:rPr lang="en-US" altLang="zh-CN" b="1" dirty="0"/>
              <a:t>-Flat</a:t>
            </a:r>
            <a:r>
              <a:rPr lang="zh-CN" altLang="en-US" b="1" dirty="0"/>
              <a:t>测试</a:t>
            </a:r>
          </a:p>
        </p:txBody>
      </p:sp>
      <p:sp>
        <p:nvSpPr>
          <p:cNvPr id="3" name="内容占位符 2"/>
          <p:cNvSpPr>
            <a:spLocks noGrp="1"/>
          </p:cNvSpPr>
          <p:nvPr>
            <p:ph idx="1"/>
          </p:nvPr>
        </p:nvSpPr>
        <p:spPr>
          <a:xfrm>
            <a:off x="1371599" y="1338349"/>
            <a:ext cx="10626969" cy="5004262"/>
          </a:xfrm>
        </p:spPr>
        <p:txBody>
          <a:bodyPr>
            <a:normAutofit/>
          </a:bodyPr>
          <a:lstStyle/>
          <a:p>
            <a:r>
              <a:rPr lang="zh-CN" altLang="en-US" sz="2400" dirty="0"/>
              <a:t>对于一次给定的测试，应该取响应时间和吞吐量的平均值。精确地获得这些值的唯一方法是</a:t>
            </a:r>
            <a:r>
              <a:rPr lang="zh-CN" altLang="en-US" sz="2400" dirty="0">
                <a:solidFill>
                  <a:srgbClr val="FF0000"/>
                </a:solidFill>
              </a:rPr>
              <a:t>一次</a:t>
            </a:r>
            <a:r>
              <a:rPr lang="zh-CN" altLang="en-US" sz="2400" dirty="0"/>
              <a:t>加载所有的用户，然后在预定的时间段内持续运行</a:t>
            </a:r>
          </a:p>
        </p:txBody>
      </p:sp>
      <p:pic>
        <p:nvPicPr>
          <p:cNvPr id="7" name="Picture 5" descr="4b-fl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547" y="2462052"/>
            <a:ext cx="5903912"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6"/>
          <p:cNvSpPr>
            <a:spLocks noChangeShapeType="1"/>
          </p:cNvSpPr>
          <p:nvPr/>
        </p:nvSpPr>
        <p:spPr bwMode="auto">
          <a:xfrm>
            <a:off x="4231459" y="2606515"/>
            <a:ext cx="4032250"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lIns="0" tIns="0" rIns="0" bIns="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7831" y="164122"/>
            <a:ext cx="9601200" cy="571500"/>
          </a:xfrm>
        </p:spPr>
        <p:txBody>
          <a:bodyPr>
            <a:noAutofit/>
          </a:bodyPr>
          <a:lstStyle/>
          <a:p>
            <a:r>
              <a:rPr lang="zh-CN" altLang="en-US" b="1" dirty="0"/>
              <a:t>性能测试</a:t>
            </a:r>
            <a:r>
              <a:rPr lang="en-US" altLang="zh-CN" b="1" dirty="0"/>
              <a:t>- Ramp-up</a:t>
            </a:r>
            <a:r>
              <a:rPr lang="zh-CN" altLang="en-US" b="1" dirty="0"/>
              <a:t>测试</a:t>
            </a:r>
          </a:p>
        </p:txBody>
      </p:sp>
      <p:sp>
        <p:nvSpPr>
          <p:cNvPr id="5" name="内容占位符 4"/>
          <p:cNvSpPr>
            <a:spLocks noGrp="1"/>
          </p:cNvSpPr>
          <p:nvPr>
            <p:ph idx="1"/>
          </p:nvPr>
        </p:nvSpPr>
        <p:spPr>
          <a:xfrm>
            <a:off x="1201615" y="926869"/>
            <a:ext cx="10873154" cy="5004262"/>
          </a:xfrm>
        </p:spPr>
        <p:txBody>
          <a:bodyPr/>
          <a:lstStyle/>
          <a:p>
            <a:r>
              <a:rPr lang="zh-CN" altLang="en-US" sz="2800" dirty="0"/>
              <a:t>用户是交错上升的（每几秒增加一些新用户）。</a:t>
            </a:r>
            <a:r>
              <a:rPr lang="en-US" altLang="zh-CN" sz="2800" dirty="0"/>
              <a:t>ramp-up</a:t>
            </a:r>
            <a:r>
              <a:rPr lang="zh-CN" altLang="en-US" sz="2800" dirty="0"/>
              <a:t>测试不能产生精确和可重现的平均值，这是因为由于用户的增加是每次一部分，系统的负载在不断地变化。其优点是，可以看出随着系统负载的改变，测量值是如何改变的</a:t>
            </a:r>
            <a:r>
              <a:rPr lang="zh-CN" altLang="en-US" sz="2800" dirty="0">
                <a:sym typeface="Wingdings" panose="05000000000000000000" pitchFamily="2" charset="2"/>
              </a:rPr>
              <a:t></a:t>
            </a:r>
            <a:r>
              <a:rPr lang="zh-CN" altLang="en-US" sz="2800" dirty="0"/>
              <a:t>据此选择要运行的</a:t>
            </a:r>
            <a:r>
              <a:rPr lang="en-US" altLang="zh-CN" sz="2800" dirty="0"/>
              <a:t>flat</a:t>
            </a:r>
            <a:r>
              <a:rPr lang="zh-CN" altLang="en-US" sz="2800" dirty="0"/>
              <a:t>测试的范围。</a:t>
            </a:r>
          </a:p>
          <a:p>
            <a:endParaRPr lang="zh-CN" altLang="en-US" dirty="0"/>
          </a:p>
        </p:txBody>
      </p:sp>
      <p:pic>
        <p:nvPicPr>
          <p:cNvPr id="8" name="Picture 7" descr="5b-V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353" y="3053115"/>
            <a:ext cx="6740401" cy="36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8"/>
          <p:cNvSpPr>
            <a:spLocks noChangeShapeType="1"/>
          </p:cNvSpPr>
          <p:nvPr/>
        </p:nvSpPr>
        <p:spPr bwMode="auto">
          <a:xfrm flipV="1">
            <a:off x="4682024" y="3410257"/>
            <a:ext cx="4319587" cy="241300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lIns="0" tIns="0" rIns="0" bIns="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1292" y="169985"/>
            <a:ext cx="9601200" cy="571500"/>
          </a:xfrm>
        </p:spPr>
        <p:txBody>
          <a:bodyPr>
            <a:noAutofit/>
          </a:bodyPr>
          <a:lstStyle/>
          <a:p>
            <a:r>
              <a:rPr lang="zh-CN" altLang="en-US" b="1" dirty="0"/>
              <a:t>性能测试</a:t>
            </a:r>
            <a:r>
              <a:rPr lang="en-US" altLang="zh-CN" b="1" dirty="0"/>
              <a:t>- </a:t>
            </a:r>
            <a:r>
              <a:rPr lang="zh-CN" altLang="en-US" b="1" dirty="0"/>
              <a:t>基准测试</a:t>
            </a:r>
          </a:p>
        </p:txBody>
      </p:sp>
      <p:sp>
        <p:nvSpPr>
          <p:cNvPr id="3" name="内容占位符 2"/>
          <p:cNvSpPr>
            <a:spLocks noGrp="1"/>
          </p:cNvSpPr>
          <p:nvPr>
            <p:ph idx="1"/>
          </p:nvPr>
        </p:nvSpPr>
        <p:spPr>
          <a:xfrm>
            <a:off x="674077" y="926869"/>
            <a:ext cx="11693770" cy="5004262"/>
          </a:xfrm>
        </p:spPr>
        <p:txBody>
          <a:bodyPr>
            <a:normAutofit/>
          </a:bodyPr>
          <a:lstStyle/>
          <a:p>
            <a:r>
              <a:rPr lang="zh-CN" altLang="en-US" sz="2100" dirty="0"/>
              <a:t>基准测试的关键是要获得一致的、可再现的结果。</a:t>
            </a:r>
          </a:p>
          <a:p>
            <a:r>
              <a:rPr lang="zh-CN" altLang="en-US" sz="2100" dirty="0"/>
              <a:t>假定测试的两个指标是服务器的响应时间和吞吐量，会受到负载的影响。而负载又受两个因素影响：</a:t>
            </a:r>
            <a:endParaRPr lang="en-US" altLang="zh-CN" sz="2100" dirty="0"/>
          </a:p>
          <a:p>
            <a:pPr lvl="1"/>
            <a:r>
              <a:rPr lang="zh-CN" altLang="en-US" sz="2100" i="0" dirty="0"/>
              <a:t>同时与服务器通信的连接（或虚拟用户）的数目，</a:t>
            </a:r>
          </a:p>
          <a:p>
            <a:pPr lvl="1"/>
            <a:r>
              <a:rPr lang="zh-CN" altLang="en-US" sz="2100" i="0" dirty="0"/>
              <a:t>每个虚拟用户请求之间间隔时间的长短。</a:t>
            </a:r>
          </a:p>
          <a:p>
            <a:r>
              <a:rPr lang="zh-CN" altLang="en-US" sz="2100" dirty="0"/>
              <a:t>与服务器通信的用户越多，负载就越大。同样，请求之间间隔时间越短，负载也越大。这两个因素的不同组合会产生不同的服务器负载等级</a:t>
            </a:r>
            <a:r>
              <a:rPr lang="en-US" altLang="zh-CN" sz="2100" dirty="0"/>
              <a:t>.</a:t>
            </a:r>
          </a:p>
          <a:p>
            <a:r>
              <a:rPr lang="zh-CN" altLang="en-US" sz="2100" dirty="0"/>
              <a:t>随着服务器上负载的增加，吞吐量会不断攀升，直到到达一个点</a:t>
            </a:r>
            <a:r>
              <a:rPr lang="en-US" altLang="zh-CN" sz="2100" dirty="0"/>
              <a:t>, </a:t>
            </a:r>
            <a:r>
              <a:rPr lang="zh-CN" altLang="en-US" sz="2100" dirty="0"/>
              <a:t>并在这个点上稳定下来</a:t>
            </a:r>
          </a:p>
        </p:txBody>
      </p:sp>
      <p:grpSp>
        <p:nvGrpSpPr>
          <p:cNvPr id="8" name="Group 14"/>
          <p:cNvGrpSpPr/>
          <p:nvPr/>
        </p:nvGrpSpPr>
        <p:grpSpPr bwMode="auto">
          <a:xfrm>
            <a:off x="4947139" y="4056184"/>
            <a:ext cx="5521569" cy="3767785"/>
            <a:chOff x="0" y="981"/>
            <a:chExt cx="5624" cy="3197"/>
          </a:xfrm>
        </p:grpSpPr>
        <p:pic>
          <p:nvPicPr>
            <p:cNvPr id="9" name="Picture 11" descr="1b-PD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
              <a:ext cx="5624" cy="3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12"/>
            <p:cNvSpPr>
              <a:spLocks noChangeShapeType="1"/>
            </p:cNvSpPr>
            <p:nvPr/>
          </p:nvSpPr>
          <p:spPr bwMode="auto">
            <a:xfrm>
              <a:off x="2423" y="1375"/>
              <a:ext cx="2608"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1" name="Oval 13"/>
            <p:cNvSpPr>
              <a:spLocks noChangeArrowheads="1"/>
            </p:cNvSpPr>
            <p:nvPr/>
          </p:nvSpPr>
          <p:spPr bwMode="auto">
            <a:xfrm>
              <a:off x="2472" y="1298"/>
              <a:ext cx="68" cy="91"/>
            </a:xfrm>
            <a:prstGeom prst="ellipse">
              <a:avLst/>
            </a:prstGeom>
            <a:solidFill>
              <a:schemeClr val="hlink">
                <a:alpha val="50195"/>
              </a:schemeClr>
            </a:solidFill>
            <a:ln w="9525">
              <a:solidFill>
                <a:schemeClr val="tx1"/>
              </a:solidFill>
              <a:round/>
            </a:ln>
          </p:spPr>
          <p:txBody>
            <a:bodyPr wrap="none"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0" lang="zh-CN" altLang="zh-CN" sz="1800" b="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015" y="119272"/>
            <a:ext cx="9601200" cy="571500"/>
          </a:xfrm>
        </p:spPr>
        <p:txBody>
          <a:bodyPr>
            <a:normAutofit fontScale="90000"/>
          </a:bodyPr>
          <a:lstStyle/>
          <a:p>
            <a:r>
              <a:rPr lang="zh-CN" altLang="en-US" b="1" dirty="0"/>
              <a:t>性能测试</a:t>
            </a:r>
            <a:r>
              <a:rPr lang="en-US" altLang="zh-CN" b="1" dirty="0"/>
              <a:t>- </a:t>
            </a:r>
            <a:r>
              <a:rPr lang="zh-CN" altLang="en-US" b="1" dirty="0"/>
              <a:t>基准测试（</a:t>
            </a:r>
            <a:r>
              <a:rPr lang="en-US" altLang="zh-CN" b="1" dirty="0"/>
              <a:t>2</a:t>
            </a:r>
            <a:r>
              <a:rPr lang="zh-CN" altLang="en-US" b="1" dirty="0"/>
              <a:t>）</a:t>
            </a:r>
          </a:p>
        </p:txBody>
      </p:sp>
      <p:sp>
        <p:nvSpPr>
          <p:cNvPr id="3" name="内容占位符 2"/>
          <p:cNvSpPr>
            <a:spLocks noGrp="1"/>
          </p:cNvSpPr>
          <p:nvPr>
            <p:ph idx="1"/>
          </p:nvPr>
        </p:nvSpPr>
        <p:spPr>
          <a:xfrm>
            <a:off x="750505" y="767679"/>
            <a:ext cx="11277601" cy="5004262"/>
          </a:xfrm>
        </p:spPr>
        <p:txBody>
          <a:bodyPr>
            <a:normAutofit/>
          </a:bodyPr>
          <a:lstStyle/>
          <a:p>
            <a:r>
              <a:rPr lang="zh-CN" altLang="en-US" sz="2400" dirty="0"/>
              <a:t>在某一点上，执行队列开始增长，因为服务器上所有的线程都已投入使用，传入的请求不再被立即处理，而是放入队列中，当线程空闲时再处理</a:t>
            </a:r>
            <a:endParaRPr lang="en-US" altLang="zh-CN" sz="2400" dirty="0"/>
          </a:p>
          <a:p>
            <a:r>
              <a:rPr lang="zh-CN" altLang="en-US" sz="2400" dirty="0"/>
              <a:t>当系统达到饱和点，服务器吞吐量保持稳定后，就达到了给定条件下的系统上限。但是，随着服务器负载的继续增长，响应时间也随之延长，虽然吞吐量保持稳定</a:t>
            </a:r>
          </a:p>
        </p:txBody>
      </p:sp>
      <p:grpSp>
        <p:nvGrpSpPr>
          <p:cNvPr id="6" name="Group 21"/>
          <p:cNvGrpSpPr/>
          <p:nvPr/>
        </p:nvGrpSpPr>
        <p:grpSpPr bwMode="auto">
          <a:xfrm>
            <a:off x="4161692" y="2549803"/>
            <a:ext cx="7567245" cy="4188925"/>
            <a:chOff x="408" y="1003"/>
            <a:chExt cx="5352" cy="2890"/>
          </a:xfrm>
        </p:grpSpPr>
        <p:pic>
          <p:nvPicPr>
            <p:cNvPr id="7" name="Picture 13" descr="2b-JM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 y="1003"/>
              <a:ext cx="5352" cy="2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8"/>
            <p:cNvSpPr txBox="1">
              <a:spLocks noChangeArrowheads="1"/>
            </p:cNvSpPr>
            <p:nvPr/>
          </p:nvSpPr>
          <p:spPr bwMode="auto">
            <a:xfrm>
              <a:off x="1655" y="3226"/>
              <a:ext cx="65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1800">
                  <a:solidFill>
                    <a:schemeClr val="bg2"/>
                  </a:solidFill>
                </a:rPr>
                <a:t>队列产生</a:t>
              </a:r>
            </a:p>
          </p:txBody>
        </p:sp>
        <p:sp>
          <p:nvSpPr>
            <p:cNvPr id="9" name="Text Box 19"/>
            <p:cNvSpPr txBox="1">
              <a:spLocks noChangeArrowheads="1"/>
            </p:cNvSpPr>
            <p:nvPr/>
          </p:nvSpPr>
          <p:spPr bwMode="auto">
            <a:xfrm>
              <a:off x="4967" y="3702"/>
              <a:ext cx="65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1800">
                  <a:solidFill>
                    <a:schemeClr val="bg2"/>
                  </a:solidFill>
                </a:rPr>
                <a:t>响应时间</a:t>
              </a:r>
            </a:p>
          </p:txBody>
        </p:sp>
        <p:sp>
          <p:nvSpPr>
            <p:cNvPr id="10" name="Text Box 20"/>
            <p:cNvSpPr txBox="1">
              <a:spLocks noChangeArrowheads="1"/>
            </p:cNvSpPr>
            <p:nvPr/>
          </p:nvSpPr>
          <p:spPr bwMode="auto">
            <a:xfrm>
              <a:off x="1020" y="1139"/>
              <a:ext cx="7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1800">
                  <a:solidFill>
                    <a:schemeClr val="bg2"/>
                  </a:solidFill>
                </a:rPr>
                <a:t>资源使用</a:t>
              </a:r>
            </a:p>
          </p:txBody>
        </p:sp>
      </p:grpSp>
      <p:sp>
        <p:nvSpPr>
          <p:cNvPr id="11" name="Line 16"/>
          <p:cNvSpPr>
            <a:spLocks noChangeShapeType="1"/>
          </p:cNvSpPr>
          <p:nvPr/>
        </p:nvSpPr>
        <p:spPr bwMode="auto">
          <a:xfrm flipV="1">
            <a:off x="6491652" y="2821643"/>
            <a:ext cx="4500562" cy="3565525"/>
          </a:xfrm>
          <a:prstGeom prst="line">
            <a:avLst/>
          </a:prstGeom>
          <a:noFill/>
          <a:ln w="38100" cmpd="dbl">
            <a:solidFill>
              <a:srgbClr val="FF0000"/>
            </a:solidFill>
            <a:round/>
            <a:tailEnd type="arrow" w="med"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 name="Oval 15"/>
          <p:cNvSpPr>
            <a:spLocks noChangeArrowheads="1"/>
          </p:cNvSpPr>
          <p:nvPr/>
        </p:nvSpPr>
        <p:spPr bwMode="auto">
          <a:xfrm>
            <a:off x="10654198" y="2834966"/>
            <a:ext cx="396875" cy="325437"/>
          </a:xfrm>
          <a:prstGeom prst="ellipse">
            <a:avLst/>
          </a:prstGeom>
          <a:solidFill>
            <a:srgbClr val="FF0000">
              <a:alpha val="50000"/>
            </a:srgbClr>
          </a:solidFill>
          <a:ln w="9525">
            <a:solidFill>
              <a:srgbClr val="FF0000"/>
            </a:solidFill>
            <a:round/>
          </a:ln>
        </p:spPr>
        <p:txBody>
          <a:bodyPr wrap="none"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0" lang="zh-CN" altLang="zh-CN" sz="1800" b="0"/>
          </a:p>
        </p:txBody>
      </p:sp>
      <p:sp>
        <p:nvSpPr>
          <p:cNvPr id="13" name="Line 17"/>
          <p:cNvSpPr>
            <a:spLocks noChangeShapeType="1"/>
          </p:cNvSpPr>
          <p:nvPr/>
        </p:nvSpPr>
        <p:spPr bwMode="auto">
          <a:xfrm flipV="1">
            <a:off x="6544406" y="6312454"/>
            <a:ext cx="4787900" cy="0"/>
          </a:xfrm>
          <a:prstGeom prst="line">
            <a:avLst/>
          </a:prstGeom>
          <a:noFill/>
          <a:ln w="38100" cmpd="dbl">
            <a:solidFill>
              <a:srgbClr val="FF0000"/>
            </a:solidFill>
            <a:round/>
            <a:tailEnd type="arrow" w="med"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623" y="194397"/>
            <a:ext cx="9601200" cy="571500"/>
          </a:xfrm>
        </p:spPr>
        <p:txBody>
          <a:bodyPr>
            <a:normAutofit fontScale="90000"/>
          </a:bodyPr>
          <a:lstStyle/>
          <a:p>
            <a:r>
              <a:rPr lang="zh-CN" altLang="en-US" b="1" dirty="0"/>
              <a:t>性能测试</a:t>
            </a:r>
            <a:r>
              <a:rPr lang="en-US" altLang="zh-CN" b="1" dirty="0"/>
              <a:t>- </a:t>
            </a:r>
            <a:r>
              <a:rPr lang="zh-CN" altLang="en-US" b="1" dirty="0"/>
              <a:t>基准测试（</a:t>
            </a:r>
            <a:r>
              <a:rPr lang="en-US" altLang="zh-CN" b="1" dirty="0"/>
              <a:t>3</a:t>
            </a:r>
            <a:r>
              <a:rPr lang="zh-CN" altLang="en-US" b="1" dirty="0"/>
              <a:t>）</a:t>
            </a:r>
          </a:p>
        </p:txBody>
      </p:sp>
      <p:sp>
        <p:nvSpPr>
          <p:cNvPr id="3" name="内容占位符 2"/>
          <p:cNvSpPr>
            <a:spLocks noGrp="1"/>
          </p:cNvSpPr>
          <p:nvPr>
            <p:ph idx="1"/>
          </p:nvPr>
        </p:nvSpPr>
        <p:spPr>
          <a:xfrm>
            <a:off x="1084385" y="914400"/>
            <a:ext cx="10879015" cy="5428211"/>
          </a:xfrm>
        </p:spPr>
        <p:txBody>
          <a:bodyPr/>
          <a:lstStyle/>
          <a:p>
            <a:r>
              <a:rPr lang="zh-CN" altLang="en-US" sz="2800" dirty="0"/>
              <a:t>将系统置于相同的高负载下，将请求之间间隔时间设为零。这样服务器会立即超载，并开始构建执行队列。如果请求（虚拟用户）数保持一致，基准测试的结果会非常精确</a:t>
            </a:r>
            <a:r>
              <a:rPr lang="zh-CN" altLang="en-US" sz="2800" dirty="0">
                <a:sym typeface="Wingdings" panose="05000000000000000000" pitchFamily="2" charset="2"/>
              </a:rPr>
              <a:t> </a:t>
            </a:r>
            <a:r>
              <a:rPr lang="en-US" altLang="zh-CN" sz="2800" dirty="0"/>
              <a:t>flat</a:t>
            </a:r>
            <a:r>
              <a:rPr lang="zh-CN" altLang="en-US" sz="2800" dirty="0"/>
              <a:t>运行是获得基准测试数据的理想模式</a:t>
            </a:r>
          </a:p>
          <a:p>
            <a:endParaRPr lang="zh-CN" altLang="en-US" dirty="0"/>
          </a:p>
        </p:txBody>
      </p:sp>
      <p:pic>
        <p:nvPicPr>
          <p:cNvPr id="6" name="Picture 7" descr="3b-AT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654" y="2723198"/>
            <a:ext cx="6919913"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p:nvSpPr>
        <p:spPr bwMode="auto">
          <a:xfrm>
            <a:off x="4696192" y="4110673"/>
            <a:ext cx="25320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1800" dirty="0">
                <a:solidFill>
                  <a:srgbClr val="000000"/>
                </a:solidFill>
              </a:rPr>
              <a:t>两个事务的响应时间曲线</a:t>
            </a:r>
          </a:p>
        </p:txBody>
      </p:sp>
      <p:sp>
        <p:nvSpPr>
          <p:cNvPr id="8" name="Line 9"/>
          <p:cNvSpPr>
            <a:spLocks noChangeShapeType="1"/>
          </p:cNvSpPr>
          <p:nvPr/>
        </p:nvSpPr>
        <p:spPr bwMode="auto">
          <a:xfrm>
            <a:off x="7252067" y="4290060"/>
            <a:ext cx="792162" cy="107950"/>
          </a:xfrm>
          <a:prstGeom prst="line">
            <a:avLst/>
          </a:prstGeom>
          <a:noFill/>
          <a:ln w="9525">
            <a:solidFill>
              <a:srgbClr val="91AC4E"/>
            </a:solidFill>
            <a:round/>
            <a:tailEnd type="triangle" w="med"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 name="Line 10"/>
          <p:cNvSpPr>
            <a:spLocks noChangeShapeType="1"/>
          </p:cNvSpPr>
          <p:nvPr/>
        </p:nvSpPr>
        <p:spPr bwMode="auto">
          <a:xfrm>
            <a:off x="7107604" y="4399598"/>
            <a:ext cx="973138" cy="1439862"/>
          </a:xfrm>
          <a:prstGeom prst="line">
            <a:avLst/>
          </a:prstGeom>
          <a:noFill/>
          <a:ln w="9525">
            <a:solidFill>
              <a:srgbClr val="91AC4E"/>
            </a:solidFill>
            <a:round/>
            <a:tailEnd type="triangle" w="med"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200" y="234282"/>
            <a:ext cx="9601200" cy="571500"/>
          </a:xfrm>
        </p:spPr>
        <p:txBody>
          <a:bodyPr>
            <a:normAutofit fontScale="90000"/>
          </a:bodyPr>
          <a:lstStyle/>
          <a:p>
            <a:r>
              <a:rPr lang="zh-CN" altLang="en-US" dirty="0">
                <a:sym typeface="+mn-ea"/>
              </a:rPr>
              <a:t>软件测试的基本思路（五）</a:t>
            </a:r>
            <a:endParaRPr lang="zh-CN" altLang="en-US" dirty="0"/>
          </a:p>
        </p:txBody>
      </p:sp>
      <p:sp>
        <p:nvSpPr>
          <p:cNvPr id="3" name="内容占位符 2"/>
          <p:cNvSpPr>
            <a:spLocks noGrp="1"/>
          </p:cNvSpPr>
          <p:nvPr>
            <p:ph idx="1"/>
          </p:nvPr>
        </p:nvSpPr>
        <p:spPr>
          <a:xfrm>
            <a:off x="1027215" y="1053341"/>
            <a:ext cx="9601200" cy="5004262"/>
          </a:xfrm>
        </p:spPr>
        <p:txBody>
          <a:bodyPr>
            <a:normAutofit/>
          </a:bodyPr>
          <a:lstStyle/>
          <a:p>
            <a:r>
              <a:rPr lang="zh-CN" altLang="en-US" sz="2800" dirty="0"/>
              <a:t>导入/导出功能的测试思路</a:t>
            </a:r>
          </a:p>
        </p:txBody>
      </p:sp>
      <p:sp>
        <p:nvSpPr>
          <p:cNvPr id="4" name="文本框 3"/>
          <p:cNvSpPr txBox="1"/>
          <p:nvPr/>
        </p:nvSpPr>
        <p:spPr>
          <a:xfrm>
            <a:off x="862940" y="2318119"/>
            <a:ext cx="5746750" cy="2221762"/>
          </a:xfrm>
          <a:prstGeom prst="rect">
            <a:avLst/>
          </a:prstGeom>
          <a:noFill/>
        </p:spPr>
        <p:txBody>
          <a:bodyPr wrap="square" rtlCol="0" anchor="t">
            <a:spAutoFit/>
          </a:bodyPr>
          <a:lstStyle/>
          <a:p>
            <a:pPr>
              <a:lnSpc>
                <a:spcPct val="150000"/>
              </a:lnSpc>
            </a:pPr>
            <a:r>
              <a:rPr lang="zh-CN" altLang="en-US" sz="2400" dirty="0">
                <a:latin typeface="黑体" panose="02010609060101010101" charset="-122"/>
                <a:ea typeface="黑体" panose="02010609060101010101" charset="-122"/>
                <a:cs typeface="黑体" panose="02010609060101010101" charset="-122"/>
                <a:sym typeface="+mn-ea"/>
              </a:rPr>
              <a:t>导入文件类型格式测试</a:t>
            </a:r>
            <a:endParaRPr lang="zh-CN" altLang="en-US" sz="2400" b="0" dirty="0">
              <a:latin typeface="黑体" panose="02010609060101010101" charset="-122"/>
              <a:ea typeface="黑体" panose="02010609060101010101" charset="-122"/>
              <a:cs typeface="黑体" panose="02010609060101010101" charset="-122"/>
            </a:endParaRPr>
          </a:p>
          <a:p>
            <a:pPr>
              <a:lnSpc>
                <a:spcPct val="150000"/>
              </a:lnSpc>
            </a:pPr>
            <a:r>
              <a:rPr lang="zh-CN" altLang="en-US" sz="2400" dirty="0">
                <a:latin typeface="黑体" panose="02010609060101010101" charset="-122"/>
                <a:ea typeface="黑体" panose="02010609060101010101" charset="-122"/>
                <a:cs typeface="黑体" panose="02010609060101010101" charset="-122"/>
                <a:sym typeface="+mn-ea"/>
              </a:rPr>
              <a:t>导入文件大小测试</a:t>
            </a:r>
            <a:endParaRPr lang="zh-CN" altLang="en-US" sz="2400" b="0" dirty="0">
              <a:latin typeface="黑体" panose="02010609060101010101" charset="-122"/>
              <a:ea typeface="黑体" panose="02010609060101010101" charset="-122"/>
              <a:cs typeface="黑体" panose="02010609060101010101" charset="-122"/>
            </a:endParaRPr>
          </a:p>
          <a:p>
            <a:pPr>
              <a:lnSpc>
                <a:spcPct val="150000"/>
              </a:lnSpc>
            </a:pPr>
            <a:r>
              <a:rPr lang="zh-CN" altLang="en-US" sz="2400" dirty="0">
                <a:latin typeface="黑体" panose="02010609060101010101" charset="-122"/>
                <a:ea typeface="黑体" panose="02010609060101010101" charset="-122"/>
                <a:cs typeface="黑体" panose="02010609060101010101" charset="-122"/>
                <a:sym typeface="+mn-ea"/>
              </a:rPr>
              <a:t>导入文件数据格式测试</a:t>
            </a:r>
            <a:endParaRPr lang="zh-CN" altLang="en-US" sz="2400" b="0" dirty="0">
              <a:latin typeface="黑体" panose="02010609060101010101" charset="-122"/>
              <a:ea typeface="黑体" panose="02010609060101010101" charset="-122"/>
              <a:cs typeface="黑体" panose="02010609060101010101" charset="-122"/>
            </a:endParaRPr>
          </a:p>
          <a:p>
            <a:pPr>
              <a:lnSpc>
                <a:spcPct val="150000"/>
              </a:lnSpc>
            </a:pPr>
            <a:r>
              <a:rPr lang="zh-CN" altLang="en-US" sz="2400" dirty="0">
                <a:latin typeface="黑体" panose="02010609060101010101" charset="-122"/>
                <a:ea typeface="黑体" panose="02010609060101010101" charset="-122"/>
                <a:cs typeface="黑体" panose="02010609060101010101" charset="-122"/>
                <a:sym typeface="+mn-ea"/>
              </a:rPr>
              <a:t>导入结果（正常/异常）测试</a:t>
            </a:r>
          </a:p>
        </p:txBody>
      </p:sp>
      <p:pic>
        <p:nvPicPr>
          <p:cNvPr id="5" name="图片 4"/>
          <p:cNvPicPr>
            <a:picLocks noChangeAspect="1"/>
          </p:cNvPicPr>
          <p:nvPr/>
        </p:nvPicPr>
        <p:blipFill>
          <a:blip r:embed="rId2"/>
          <a:srcRect l="14671" b="2781"/>
          <a:stretch>
            <a:fillRect/>
          </a:stretch>
        </p:blipFill>
        <p:spPr>
          <a:xfrm>
            <a:off x="4884420" y="1660253"/>
            <a:ext cx="7209155" cy="5083810"/>
          </a:xfrm>
          <a:prstGeom prst="rect">
            <a:avLst/>
          </a:prstGeom>
          <a:ln>
            <a:solidFill>
              <a:schemeClr val="accent1"/>
            </a:solid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117231"/>
            <a:ext cx="9601200" cy="571500"/>
          </a:xfrm>
        </p:spPr>
        <p:txBody>
          <a:bodyPr>
            <a:noAutofit/>
          </a:bodyPr>
          <a:lstStyle/>
          <a:p>
            <a:r>
              <a:rPr lang="zh-CN" altLang="en-US" b="1" dirty="0"/>
              <a:t>性能测试</a:t>
            </a:r>
            <a:r>
              <a:rPr lang="en-US" altLang="zh-CN" b="1" dirty="0"/>
              <a:t>- </a:t>
            </a:r>
            <a:r>
              <a:rPr lang="zh-CN" altLang="en-US" b="1" dirty="0"/>
              <a:t>基准测试的思考</a:t>
            </a:r>
          </a:p>
        </p:txBody>
      </p:sp>
      <p:sp>
        <p:nvSpPr>
          <p:cNvPr id="3" name="内容占位符 2"/>
          <p:cNvSpPr>
            <a:spLocks noGrp="1"/>
          </p:cNvSpPr>
          <p:nvPr>
            <p:ph idx="1"/>
          </p:nvPr>
        </p:nvSpPr>
        <p:spPr>
          <a:xfrm>
            <a:off x="1295401" y="990600"/>
            <a:ext cx="10808676" cy="5352011"/>
          </a:xfrm>
        </p:spPr>
        <p:txBody>
          <a:bodyPr>
            <a:normAutofit/>
          </a:bodyPr>
          <a:lstStyle/>
          <a:p>
            <a:r>
              <a:rPr lang="zh-CN" altLang="en-US" sz="2400" dirty="0"/>
              <a:t>对用户来讲，响应时间的长短并没有绝对的区别</a:t>
            </a:r>
            <a:endParaRPr lang="en-US" altLang="zh-CN" sz="2400" dirty="0"/>
          </a:p>
          <a:p>
            <a:pPr lvl="1"/>
            <a:r>
              <a:rPr lang="zh-CN" altLang="en-US" sz="2400" i="0" dirty="0"/>
              <a:t>例如一个税务报账系统，用户每月使用一次该系统，每次进行数据录入等操作需要</a:t>
            </a:r>
            <a:r>
              <a:rPr lang="en-US" altLang="zh-CN" sz="2400" i="0" dirty="0"/>
              <a:t>2</a:t>
            </a:r>
            <a:r>
              <a:rPr lang="zh-CN" altLang="en-US" sz="2400" i="0" dirty="0"/>
              <a:t>小时以上的时间，当用户选择提交后，即使系统在</a:t>
            </a:r>
            <a:r>
              <a:rPr lang="en-US" altLang="zh-CN" sz="2400" i="0" dirty="0"/>
              <a:t>20</a:t>
            </a:r>
            <a:r>
              <a:rPr lang="zh-CN" altLang="en-US" sz="2400" i="0" dirty="0"/>
              <a:t>分钟后才给出处理成功的消息，用户仍然不会认为系统的响应时间不能接受。</a:t>
            </a:r>
            <a:endParaRPr lang="en-US" altLang="zh-CN" sz="2400" i="0" dirty="0"/>
          </a:p>
          <a:p>
            <a:pPr lvl="1"/>
            <a:r>
              <a:rPr lang="zh-CN" altLang="en-US" sz="2400" i="0" dirty="0"/>
              <a:t>因为相对于一个月才进行一次的操作来说，</a:t>
            </a:r>
            <a:r>
              <a:rPr lang="en-US" altLang="zh-CN" sz="2400" i="0" dirty="0"/>
              <a:t>20</a:t>
            </a:r>
            <a:r>
              <a:rPr lang="zh-CN" altLang="en-US" sz="2400" i="0" dirty="0"/>
              <a:t>分钟是一个可以接受的等待时间。所以在进行性能测试的时候，合理的响应时间取决于实际的用户需求，而不能根据测试人员自己的设想来决定</a:t>
            </a:r>
            <a:endParaRPr lang="en-US" altLang="zh-CN" sz="2400" i="0" dirty="0"/>
          </a:p>
          <a:p>
            <a:r>
              <a:rPr lang="zh-CN" altLang="en-US" sz="2400" dirty="0"/>
              <a:t>在实际的性能测试中，经常接触到的与并发用户数相关的概念还包括“系统用户数”、“同时在线用户人数”和“同时操作用户数”。</a:t>
            </a:r>
            <a:endParaRPr lang="en-US" altLang="zh-CN" sz="2400" dirty="0"/>
          </a:p>
          <a:p>
            <a:pPr lvl="1"/>
            <a:r>
              <a:rPr lang="zh-CN" altLang="en-US" sz="2400" i="0" dirty="0"/>
              <a:t>例如，某大学的网站有邮件服务及学生信息、选课系统等业务，基于这些业务的用户共有</a:t>
            </a:r>
            <a:r>
              <a:rPr lang="en-US" altLang="zh-CN" sz="2400" i="0" dirty="0"/>
              <a:t>10000</a:t>
            </a:r>
            <a:r>
              <a:rPr lang="zh-CN" altLang="en-US" sz="2400" i="0" dirty="0"/>
              <a:t>人，则这</a:t>
            </a:r>
            <a:r>
              <a:rPr lang="en-US" altLang="zh-CN" sz="2400" i="0" dirty="0"/>
              <a:t>10000</a:t>
            </a:r>
            <a:r>
              <a:rPr lang="zh-CN" altLang="en-US" sz="2400" i="0" dirty="0"/>
              <a:t>个用户就称为系统用户数。假设整个网站在最高峰时有</a:t>
            </a:r>
            <a:r>
              <a:rPr lang="en-US" altLang="zh-CN" sz="2400" i="0" dirty="0"/>
              <a:t>6000</a:t>
            </a:r>
            <a:r>
              <a:rPr lang="zh-CN" altLang="en-US" sz="2400" i="0" dirty="0"/>
              <a:t>人同时在线，则这</a:t>
            </a:r>
            <a:r>
              <a:rPr lang="en-US" altLang="zh-CN" sz="2400" i="0" dirty="0"/>
              <a:t>6000</a:t>
            </a:r>
            <a:r>
              <a:rPr lang="zh-CN" altLang="en-US" sz="2400" i="0" dirty="0"/>
              <a:t>人可以称作同时在线用户人数。假设</a:t>
            </a:r>
            <a:r>
              <a:rPr lang="en-US" altLang="zh-CN" sz="2400" i="0" dirty="0"/>
              <a:t>600</a:t>
            </a:r>
            <a:r>
              <a:rPr lang="zh-CN" altLang="en-US" sz="2400" i="0" dirty="0"/>
              <a:t>人同时请求操作，则</a:t>
            </a:r>
            <a:r>
              <a:rPr lang="en-US" altLang="zh-CN" sz="2400" i="0" dirty="0"/>
              <a:t>600</a:t>
            </a:r>
            <a:r>
              <a:rPr lang="zh-CN" altLang="en-US" sz="2400" i="0" dirty="0"/>
              <a:t>人作为系统的并发用户数</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134815"/>
            <a:ext cx="9601200" cy="571500"/>
          </a:xfrm>
        </p:spPr>
        <p:txBody>
          <a:bodyPr>
            <a:normAutofit fontScale="90000"/>
          </a:bodyPr>
          <a:lstStyle/>
          <a:p>
            <a:r>
              <a:rPr lang="zh-CN" altLang="en-US" b="1" dirty="0"/>
              <a:t>性能测试</a:t>
            </a:r>
            <a:r>
              <a:rPr lang="en-US" altLang="zh-CN" b="1" dirty="0"/>
              <a:t>-</a:t>
            </a:r>
            <a:r>
              <a:rPr lang="zh-CN" altLang="en-US" b="1" dirty="0"/>
              <a:t>性能规划测试</a:t>
            </a:r>
          </a:p>
        </p:txBody>
      </p:sp>
      <p:sp>
        <p:nvSpPr>
          <p:cNvPr id="3" name="内容占位符 2"/>
          <p:cNvSpPr>
            <a:spLocks noGrp="1"/>
          </p:cNvSpPr>
          <p:nvPr>
            <p:ph idx="1"/>
          </p:nvPr>
        </p:nvSpPr>
        <p:spPr>
          <a:xfrm>
            <a:off x="1113691" y="814754"/>
            <a:ext cx="10896601" cy="5609492"/>
          </a:xfrm>
        </p:spPr>
        <p:txBody>
          <a:bodyPr>
            <a:normAutofit fontScale="92500"/>
          </a:bodyPr>
          <a:lstStyle/>
          <a:p>
            <a:r>
              <a:rPr lang="zh-CN" altLang="en-US" sz="2200" dirty="0"/>
              <a:t>性能规划测试的目标是找出在特定的环境下，给定应用程序的性能可以达到何种程度。例如，如果要以</a:t>
            </a:r>
            <a:r>
              <a:rPr lang="en-US" altLang="zh-CN" sz="2200" dirty="0"/>
              <a:t>5</a:t>
            </a:r>
            <a:r>
              <a:rPr lang="zh-CN" altLang="en-US" sz="2200" dirty="0"/>
              <a:t>秒或更少的响应时间支持</a:t>
            </a:r>
            <a:r>
              <a:rPr lang="en-US" altLang="zh-CN" sz="2200" dirty="0"/>
              <a:t>8,000</a:t>
            </a:r>
            <a:r>
              <a:rPr lang="zh-CN" altLang="en-US" sz="2200" dirty="0"/>
              <a:t>个当前用户，需要多少个服务器？</a:t>
            </a:r>
          </a:p>
          <a:p>
            <a:r>
              <a:rPr lang="zh-CN" altLang="en-US" sz="2200" dirty="0"/>
              <a:t>要确定系统的容量，需要考虑几个因素</a:t>
            </a:r>
            <a:r>
              <a:rPr lang="en-US" altLang="zh-CN" sz="2200" dirty="0"/>
              <a:t>:</a:t>
            </a:r>
          </a:p>
          <a:p>
            <a:pPr lvl="1"/>
            <a:r>
              <a:rPr lang="zh-CN" altLang="en-US" sz="2200" i="0" dirty="0"/>
              <a:t>用户中有多少是并发与服务器通信的。</a:t>
            </a:r>
          </a:p>
          <a:p>
            <a:pPr lvl="1"/>
            <a:r>
              <a:rPr lang="zh-CN" altLang="en-US" sz="2200" i="0" dirty="0"/>
              <a:t>每个用户的请求间时间间隔是多少。</a:t>
            </a:r>
          </a:p>
          <a:p>
            <a:r>
              <a:rPr lang="zh-CN" altLang="en-US" sz="2200" dirty="0"/>
              <a:t>如何加载用户以模拟负载状态？</a:t>
            </a:r>
          </a:p>
          <a:p>
            <a:pPr lvl="1"/>
            <a:r>
              <a:rPr lang="zh-CN" altLang="en-US" sz="2200" i="0" dirty="0"/>
              <a:t>最好的方法是模拟高峰时间用户与服务器通信的状况。</a:t>
            </a:r>
          </a:p>
          <a:p>
            <a:pPr lvl="1"/>
            <a:r>
              <a:rPr lang="zh-CN" altLang="en-US" sz="2200" i="0" dirty="0"/>
              <a:t>如果用户负载状态是在一段时间内逐步达到的</a:t>
            </a:r>
            <a:r>
              <a:rPr lang="en-US" altLang="zh-CN" sz="2200" i="0" dirty="0"/>
              <a:t>,</a:t>
            </a:r>
            <a:r>
              <a:rPr lang="zh-CN" altLang="en-US" sz="2200" i="0" dirty="0"/>
              <a:t>选择</a:t>
            </a:r>
            <a:r>
              <a:rPr lang="en-US" altLang="zh-CN" sz="2200" i="0" dirty="0"/>
              <a:t>ramp-up</a:t>
            </a:r>
            <a:r>
              <a:rPr lang="zh-CN" altLang="en-US" sz="2200" i="0" dirty="0"/>
              <a:t>测试，每隔几秒增加</a:t>
            </a:r>
            <a:r>
              <a:rPr lang="en-US" altLang="zh-CN" sz="2200" i="0" dirty="0"/>
              <a:t>x</a:t>
            </a:r>
            <a:r>
              <a:rPr lang="zh-CN" altLang="en-US" sz="2200" i="0" dirty="0"/>
              <a:t>个用户</a:t>
            </a:r>
            <a:r>
              <a:rPr lang="en-US" altLang="zh-CN" sz="2200" i="0" dirty="0"/>
              <a:t>;</a:t>
            </a:r>
          </a:p>
          <a:p>
            <a:pPr lvl="1"/>
            <a:r>
              <a:rPr lang="zh-CN" altLang="en-US" sz="2200" i="0" dirty="0"/>
              <a:t>如果所有用户是在一个非常短的时间内同时与系统通信，就应该使用</a:t>
            </a:r>
            <a:r>
              <a:rPr lang="en-US" altLang="zh-CN" sz="2200" i="0" dirty="0"/>
              <a:t>flat</a:t>
            </a:r>
            <a:r>
              <a:rPr lang="zh-CN" altLang="en-US" sz="2200" i="0" dirty="0"/>
              <a:t>测试，将所有的用户同时加载到服务器</a:t>
            </a:r>
            <a:r>
              <a:rPr lang="en-US" altLang="zh-CN" sz="2200" i="0" dirty="0"/>
              <a:t>.	</a:t>
            </a:r>
          </a:p>
          <a:p>
            <a:r>
              <a:rPr lang="zh-CN" altLang="en-US" sz="2200" dirty="0"/>
              <a:t>什么是确定容量的最好方法？</a:t>
            </a:r>
          </a:p>
          <a:p>
            <a:pPr lvl="1"/>
            <a:r>
              <a:rPr lang="zh-CN" altLang="en-US" sz="2200" i="0" dirty="0"/>
              <a:t>结合两种负载类型的优点，并运行一系列的测试</a:t>
            </a:r>
            <a:r>
              <a:rPr lang="en-US" altLang="zh-CN" sz="2200" i="0" dirty="0"/>
              <a:t>;</a:t>
            </a:r>
            <a:r>
              <a:rPr lang="zh-CN" altLang="en-US" sz="2200" i="0" dirty="0"/>
              <a:t>如：首先使用</a:t>
            </a:r>
            <a:r>
              <a:rPr lang="en-US" altLang="zh-CN" sz="2200" i="0" dirty="0"/>
              <a:t>ramp-up</a:t>
            </a:r>
            <a:r>
              <a:rPr lang="zh-CN" altLang="en-US" sz="2200" i="0" dirty="0"/>
              <a:t>测试确定系统支持的用户范围该范围内不同的并发用户负载进行一系列的</a:t>
            </a:r>
            <a:r>
              <a:rPr lang="en-US" altLang="zh-CN" sz="2200" i="0" dirty="0"/>
              <a:t>flat</a:t>
            </a:r>
            <a:r>
              <a:rPr lang="zh-CN" altLang="en-US" sz="2200" i="0" dirty="0"/>
              <a:t>测试，更精确地确定系统的容量。</a:t>
            </a:r>
          </a:p>
          <a:p>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86861"/>
            <a:ext cx="9601200" cy="571500"/>
          </a:xfrm>
        </p:spPr>
        <p:txBody>
          <a:bodyPr>
            <a:normAutofit fontScale="90000"/>
          </a:bodyPr>
          <a:lstStyle/>
          <a:p>
            <a:r>
              <a:rPr lang="zh-CN" altLang="en-US" b="1" dirty="0"/>
              <a:t>性能测试</a:t>
            </a:r>
            <a:r>
              <a:rPr lang="en-US" altLang="zh-CN" b="1" dirty="0"/>
              <a:t>-</a:t>
            </a:r>
            <a:r>
              <a:rPr lang="zh-CN" altLang="en-US" b="1" dirty="0"/>
              <a:t>渗入测试</a:t>
            </a:r>
          </a:p>
        </p:txBody>
      </p:sp>
      <p:sp>
        <p:nvSpPr>
          <p:cNvPr id="3" name="内容占位符 2"/>
          <p:cNvSpPr>
            <a:spLocks noGrp="1"/>
          </p:cNvSpPr>
          <p:nvPr>
            <p:ph idx="1"/>
          </p:nvPr>
        </p:nvSpPr>
        <p:spPr>
          <a:xfrm>
            <a:off x="1143001" y="1230923"/>
            <a:ext cx="10961076" cy="5111688"/>
          </a:xfrm>
        </p:spPr>
        <p:txBody>
          <a:bodyPr/>
          <a:lstStyle/>
          <a:p>
            <a:r>
              <a:rPr lang="zh-CN" altLang="en-US" sz="2400" dirty="0"/>
              <a:t>渗入测试是一种比较简单的性能测试。渗入测试所需时间较长，它使用固定数目的并发用户测试系统的总体健壮性。这些测试将会通过内存泄漏、增加的垃圾收集</a:t>
            </a:r>
            <a:r>
              <a:rPr lang="en-US" altLang="zh-CN" sz="2400" dirty="0"/>
              <a:t>(GC)</a:t>
            </a:r>
            <a:r>
              <a:rPr lang="zh-CN" altLang="en-US" sz="2400" dirty="0"/>
              <a:t>或系统的其他问题，显示因长时间运行而出现的任何性能降低。</a:t>
            </a:r>
          </a:p>
          <a:p>
            <a:r>
              <a:rPr lang="zh-CN" altLang="en-US" sz="2400" dirty="0"/>
              <a:t>建议运行两次测试</a:t>
            </a:r>
            <a:r>
              <a:rPr lang="en-US" altLang="zh-CN" sz="2400" dirty="0"/>
              <a:t>——</a:t>
            </a:r>
            <a:r>
              <a:rPr lang="zh-CN" altLang="en-US" sz="2400" dirty="0"/>
              <a:t>一次使用较低的用户负载（要在系统容量之下，以便不会出现执行队列），一次使用较高的负载（以便出现积极的执行队列）。</a:t>
            </a:r>
          </a:p>
          <a:p>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88506"/>
            <a:ext cx="9601200" cy="571500"/>
          </a:xfrm>
        </p:spPr>
        <p:txBody>
          <a:bodyPr>
            <a:normAutofit fontScale="90000"/>
          </a:bodyPr>
          <a:lstStyle/>
          <a:p>
            <a:r>
              <a:rPr lang="zh-CN" altLang="en-US" b="1" dirty="0"/>
              <a:t>性能测试</a:t>
            </a:r>
            <a:r>
              <a:rPr lang="en-US" altLang="zh-CN" b="1" dirty="0"/>
              <a:t>-</a:t>
            </a:r>
            <a:r>
              <a:rPr lang="zh-CN" altLang="en-US" b="1" dirty="0"/>
              <a:t>峰谷测试</a:t>
            </a:r>
          </a:p>
        </p:txBody>
      </p:sp>
      <p:sp>
        <p:nvSpPr>
          <p:cNvPr id="5" name="内容占位符 4"/>
          <p:cNvSpPr>
            <a:spLocks noGrp="1"/>
          </p:cNvSpPr>
          <p:nvPr>
            <p:ph idx="1"/>
          </p:nvPr>
        </p:nvSpPr>
        <p:spPr>
          <a:xfrm>
            <a:off x="1107831" y="1043354"/>
            <a:ext cx="10843845" cy="5299257"/>
          </a:xfrm>
        </p:spPr>
        <p:txBody>
          <a:bodyPr>
            <a:normAutofit/>
          </a:bodyPr>
          <a:lstStyle/>
          <a:p>
            <a:r>
              <a:rPr lang="en-US" altLang="zh-CN" sz="2800" dirty="0"/>
              <a:t> </a:t>
            </a:r>
            <a:r>
              <a:rPr lang="zh-CN" altLang="en-US" sz="2800" dirty="0"/>
              <a:t>兼有容量规划</a:t>
            </a:r>
            <a:r>
              <a:rPr lang="en-US" altLang="zh-CN" sz="2800" dirty="0"/>
              <a:t>ramp-up</a:t>
            </a:r>
            <a:r>
              <a:rPr lang="zh-CN" altLang="en-US" sz="2800" dirty="0"/>
              <a:t>测试和渗入测试的特征</a:t>
            </a:r>
            <a:r>
              <a:rPr lang="en-US" altLang="zh-CN" sz="2800" dirty="0"/>
              <a:t>,</a:t>
            </a:r>
            <a:r>
              <a:rPr lang="zh-CN" altLang="en-US" sz="2800" dirty="0"/>
              <a:t>目标是确定从高负载（例如系统高峰时间的负载）恢复、转为几乎空闲、然后再攀升到高负载、再降低的能力。</a:t>
            </a:r>
          </a:p>
        </p:txBody>
      </p:sp>
      <p:pic>
        <p:nvPicPr>
          <p:cNvPr id="8" name="Picture 5" descr="0510270208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451" y="2626213"/>
            <a:ext cx="6011862"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117231"/>
            <a:ext cx="9601200" cy="571500"/>
          </a:xfrm>
        </p:spPr>
        <p:txBody>
          <a:bodyPr>
            <a:normAutofit fontScale="90000"/>
          </a:bodyPr>
          <a:lstStyle/>
          <a:p>
            <a:r>
              <a:rPr lang="zh-CN" altLang="en-US" b="1" dirty="0"/>
              <a:t>强度测试</a:t>
            </a:r>
          </a:p>
        </p:txBody>
      </p:sp>
      <p:sp>
        <p:nvSpPr>
          <p:cNvPr id="3" name="内容占位符 2"/>
          <p:cNvSpPr>
            <a:spLocks noGrp="1"/>
          </p:cNvSpPr>
          <p:nvPr>
            <p:ph idx="1"/>
          </p:nvPr>
        </p:nvSpPr>
        <p:spPr>
          <a:xfrm>
            <a:off x="1184031" y="791308"/>
            <a:ext cx="10820400" cy="5697415"/>
          </a:xfrm>
        </p:spPr>
        <p:txBody>
          <a:bodyPr>
            <a:normAutofit fontScale="92500" lnSpcReduction="10000"/>
          </a:bodyPr>
          <a:lstStyle/>
          <a:p>
            <a:r>
              <a:rPr lang="zh-CN" altLang="en-US" sz="2800" dirty="0"/>
              <a:t>强度测试（也称压力测试</a:t>
            </a:r>
            <a:r>
              <a:rPr lang="en-US" altLang="zh-CN" sz="2800" dirty="0"/>
              <a:t>-</a:t>
            </a:r>
            <a:r>
              <a:rPr lang="en-US" altLang="zh-CN" sz="2800" dirty="0" err="1"/>
              <a:t>Stree</a:t>
            </a:r>
            <a:r>
              <a:rPr lang="en-US" altLang="zh-CN" sz="2800" dirty="0"/>
              <a:t> Testing</a:t>
            </a:r>
            <a:r>
              <a:rPr lang="zh-CN" altLang="en-US" sz="2800" dirty="0"/>
              <a:t>）的目的是要检测非正常的情形，测试是想要破坏程序。  </a:t>
            </a:r>
          </a:p>
          <a:p>
            <a:r>
              <a:rPr lang="zh-CN" altLang="en-US" sz="2800" dirty="0"/>
              <a:t>通过模拟实际应用的软硬件环境及用户使用过程的系统负荷，逐渐加载或一次性加载，长时间或超大负荷地运行软件，以测试系统的稳定性，并试图找出系统性能的瓶颈和异常的地方</a:t>
            </a:r>
            <a:endParaRPr lang="en-US" altLang="zh-CN" sz="2800" dirty="0"/>
          </a:p>
          <a:p>
            <a:r>
              <a:rPr lang="zh-CN" altLang="en-US" sz="2800" dirty="0"/>
              <a:t>强度测试需要在反常规数据量、频率或资源的方式下运行系统，以检验系统能力的最高实际限度。 </a:t>
            </a:r>
          </a:p>
          <a:p>
            <a:r>
              <a:rPr lang="zh-CN" altLang="en-US" sz="2800" dirty="0"/>
              <a:t>举例：</a:t>
            </a:r>
          </a:p>
          <a:p>
            <a:pPr lvl="1"/>
            <a:r>
              <a:rPr lang="zh-CN" altLang="en-US" sz="2800" i="0" dirty="0"/>
              <a:t>如果正常的中断频率为每秒</a:t>
            </a:r>
            <a:r>
              <a:rPr lang="en-US" altLang="zh-CN" sz="2800" i="0" dirty="0"/>
              <a:t>5</a:t>
            </a:r>
            <a:r>
              <a:rPr lang="zh-CN" altLang="en-US" sz="2800" i="0" dirty="0"/>
              <a:t>次，强度测试设计为每秒</a:t>
            </a:r>
            <a:r>
              <a:rPr lang="en-US" altLang="zh-CN" sz="2800" i="0" dirty="0"/>
              <a:t>50</a:t>
            </a:r>
            <a:r>
              <a:rPr lang="zh-CN" altLang="en-US" sz="2800" i="0" dirty="0"/>
              <a:t>次中断。</a:t>
            </a:r>
          </a:p>
          <a:p>
            <a:pPr lvl="1"/>
            <a:r>
              <a:rPr lang="zh-CN" altLang="en-US" sz="2800" i="0" dirty="0"/>
              <a:t>把输入数据的量提高一个数量级来测试输入功能会如何响应。</a:t>
            </a:r>
          </a:p>
          <a:p>
            <a:pPr lvl="1"/>
            <a:r>
              <a:rPr lang="zh-CN" altLang="en-US" sz="2800" i="0" dirty="0"/>
              <a:t>若某系统正常运行可支持</a:t>
            </a:r>
            <a:r>
              <a:rPr lang="en-US" altLang="zh-CN" sz="2800" i="0" dirty="0"/>
              <a:t>200</a:t>
            </a:r>
            <a:r>
              <a:rPr lang="zh-CN" altLang="en-US" sz="2800" i="0" dirty="0"/>
              <a:t>个终端并行工作，强度测试则检验</a:t>
            </a:r>
            <a:r>
              <a:rPr lang="en-US" altLang="zh-CN" sz="2800" i="0" dirty="0"/>
              <a:t>1000</a:t>
            </a:r>
            <a:r>
              <a:rPr lang="zh-CN" altLang="en-US" sz="2800" i="0" dirty="0"/>
              <a:t>个终端并行工作的情况。</a:t>
            </a:r>
          </a:p>
          <a:p>
            <a:pPr lvl="1"/>
            <a:r>
              <a:rPr lang="zh-CN" altLang="en-US" sz="2800" i="0" dirty="0"/>
              <a:t>运行大量的消耗内存或其他系统资源的测试实例。</a:t>
            </a:r>
          </a:p>
          <a:p>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84739" y="298938"/>
            <a:ext cx="9601200" cy="571500"/>
          </a:xfrm>
        </p:spPr>
        <p:txBody>
          <a:bodyPr>
            <a:normAutofit fontScale="90000"/>
          </a:bodyPr>
          <a:lstStyle/>
          <a:p>
            <a:r>
              <a:rPr lang="zh-CN" altLang="en-US" b="1" dirty="0"/>
              <a:t>强度测试</a:t>
            </a:r>
          </a:p>
        </p:txBody>
      </p:sp>
      <p:sp>
        <p:nvSpPr>
          <p:cNvPr id="3" name="内容占位符 2"/>
          <p:cNvSpPr>
            <a:spLocks noGrp="1"/>
          </p:cNvSpPr>
          <p:nvPr>
            <p:ph idx="1"/>
          </p:nvPr>
        </p:nvSpPr>
        <p:spPr>
          <a:xfrm>
            <a:off x="779585" y="1078523"/>
            <a:ext cx="11090031" cy="5310553"/>
          </a:xfrm>
        </p:spPr>
        <p:txBody>
          <a:bodyPr>
            <a:normAutofit/>
          </a:bodyPr>
          <a:lstStyle/>
          <a:p>
            <a:r>
              <a:rPr lang="zh-CN" altLang="en-US" sz="2800" dirty="0"/>
              <a:t>与性能测试的联系与区别</a:t>
            </a:r>
            <a:endParaRPr lang="en-US" altLang="zh-CN" sz="2800" dirty="0"/>
          </a:p>
          <a:p>
            <a:pPr lvl="1"/>
            <a:r>
              <a:rPr lang="zh-CN" altLang="en-US" sz="2800" i="0" dirty="0"/>
              <a:t>强度测试用来保证产品发布后系统能否满足用户需求，关注的重点是系统整体；性能测试可以发生在各个测试阶段，即使是在单元层，一个单独模块的性能也可以进行评估。</a:t>
            </a:r>
            <a:endParaRPr lang="en-US" altLang="zh-CN" sz="2800" i="0" dirty="0"/>
          </a:p>
          <a:p>
            <a:pPr lvl="1"/>
            <a:r>
              <a:rPr lang="zh-CN" altLang="en-US" sz="2800" i="0" dirty="0"/>
              <a:t>强度测试是通过确定一个系统的瓶颈，来获得系统能提供的最大服务级别的测试。性能测试是检测系统在一定负荷下的表现，是正常能力的表现；而压力测试是极端情况下的系统能力的表现。</a:t>
            </a:r>
            <a:endParaRPr lang="en-US" altLang="zh-CN" sz="2800" i="0" dirty="0"/>
          </a:p>
          <a:p>
            <a:pPr lvl="2"/>
            <a:r>
              <a:rPr lang="zh-CN" altLang="en-US" sz="2400" dirty="0"/>
              <a:t>例如对一个网站进行测试，模拟</a:t>
            </a:r>
            <a:r>
              <a:rPr lang="en-US" altLang="zh-CN" sz="2400" dirty="0"/>
              <a:t>10</a:t>
            </a:r>
            <a:r>
              <a:rPr lang="zh-CN" altLang="en-US" sz="2400" dirty="0"/>
              <a:t>到</a:t>
            </a:r>
            <a:r>
              <a:rPr lang="en-US" altLang="zh-CN" sz="2400" dirty="0"/>
              <a:t>50</a:t>
            </a:r>
            <a:r>
              <a:rPr lang="zh-CN" altLang="en-US" sz="2400" dirty="0"/>
              <a:t>个用户同时在线并观测系统表现，是常规性能测试；当用户增加到系统出项瓶颈时，如</a:t>
            </a:r>
            <a:r>
              <a:rPr lang="en-US" altLang="zh-CN" sz="2400" dirty="0"/>
              <a:t>1000</a:t>
            </a:r>
            <a:r>
              <a:rPr lang="zh-CN" altLang="en-US" sz="2400" dirty="0"/>
              <a:t>乃至上万个用户时，则为强度测试</a:t>
            </a:r>
          </a:p>
          <a:p>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7139" y="439616"/>
            <a:ext cx="9601200" cy="571500"/>
          </a:xfrm>
        </p:spPr>
        <p:txBody>
          <a:bodyPr>
            <a:normAutofit fontScale="90000"/>
          </a:bodyPr>
          <a:lstStyle/>
          <a:p>
            <a:r>
              <a:rPr lang="zh-CN" altLang="en-US" b="1" dirty="0"/>
              <a:t>强度测试方法</a:t>
            </a:r>
          </a:p>
        </p:txBody>
      </p:sp>
      <p:sp>
        <p:nvSpPr>
          <p:cNvPr id="3" name="内容占位符 2"/>
          <p:cNvSpPr>
            <a:spLocks noGrp="1"/>
          </p:cNvSpPr>
          <p:nvPr>
            <p:ph idx="1"/>
          </p:nvPr>
        </p:nvSpPr>
        <p:spPr>
          <a:xfrm>
            <a:off x="1230923" y="1084384"/>
            <a:ext cx="10697308" cy="5334000"/>
          </a:xfrm>
        </p:spPr>
        <p:txBody>
          <a:bodyPr>
            <a:normAutofit/>
          </a:bodyPr>
          <a:lstStyle/>
          <a:p>
            <a:r>
              <a:rPr lang="zh-CN" altLang="en-US" sz="2400" dirty="0"/>
              <a:t>重复测试</a:t>
            </a:r>
            <a:endParaRPr lang="en-US" altLang="zh-CN" sz="2400" dirty="0"/>
          </a:p>
          <a:p>
            <a:pPr lvl="1"/>
            <a:r>
              <a:rPr lang="zh-CN" altLang="en-US" sz="2400" i="0" dirty="0"/>
              <a:t>重复测试就是一遍又一遍地执行某个操作或功能，比如重复调用一个</a:t>
            </a:r>
            <a:r>
              <a:rPr lang="en-US" altLang="zh-CN" sz="2400" i="0" dirty="0"/>
              <a:t>Web</a:t>
            </a:r>
            <a:r>
              <a:rPr lang="zh-CN" altLang="en-US" sz="2400" i="0" dirty="0"/>
              <a:t>服务。</a:t>
            </a:r>
            <a:endParaRPr lang="en-US" altLang="zh-CN" sz="2400" i="0" dirty="0"/>
          </a:p>
          <a:p>
            <a:pPr lvl="1"/>
            <a:r>
              <a:rPr lang="zh-CN" altLang="en-US" sz="2400" i="0" dirty="0"/>
              <a:t>强度测试的一项任务就是确定在极端情况下一个操作能否正常执行，并且能否持续不断地在每次执行时都正常。这对于推断一个产品是否适用于某种生产情况至关重要，客户通常会重复使用产品。重复测试往往与其它测试手段一并使用</a:t>
            </a:r>
            <a:endParaRPr lang="en-US" altLang="zh-CN" sz="2400" i="0" dirty="0"/>
          </a:p>
          <a:p>
            <a:r>
              <a:rPr lang="zh-CN" altLang="en-US" sz="2400" dirty="0"/>
              <a:t>并发测试</a:t>
            </a:r>
            <a:endParaRPr lang="en-US" altLang="zh-CN" sz="2400" dirty="0"/>
          </a:p>
          <a:p>
            <a:pPr lvl="1"/>
            <a:r>
              <a:rPr lang="zh-CN" altLang="en-US" sz="2400" i="0" dirty="0"/>
              <a:t>并发是同时执行多个操作的行为，即在同一时间执行多个测试线程。</a:t>
            </a:r>
            <a:endParaRPr lang="en-US" altLang="zh-CN" sz="2400" i="0" dirty="0"/>
          </a:p>
          <a:p>
            <a:pPr lvl="1"/>
            <a:r>
              <a:rPr lang="zh-CN" altLang="en-US" sz="2400" i="0" dirty="0"/>
              <a:t>例如，在同一个服务器上同时调用许多</a:t>
            </a:r>
            <a:r>
              <a:rPr lang="en-US" altLang="zh-CN" sz="2400" i="0" dirty="0"/>
              <a:t>Web</a:t>
            </a:r>
            <a:r>
              <a:rPr lang="zh-CN" altLang="en-US" sz="2400" i="0" dirty="0"/>
              <a:t>服务。并发测试原则上不一定适用于所有产品，但多数软件都具有某个并发行为或多线程行为元素，这一点只能通过执行多个代码测试用例才能得到测试结果</a:t>
            </a:r>
            <a:endParaRPr lang="en-US" altLang="zh-CN" sz="2400" i="0" dirty="0"/>
          </a:p>
          <a:p>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87215"/>
            <a:ext cx="9601200" cy="571500"/>
          </a:xfrm>
        </p:spPr>
        <p:txBody>
          <a:bodyPr>
            <a:normAutofit fontScale="90000"/>
          </a:bodyPr>
          <a:lstStyle/>
          <a:p>
            <a:r>
              <a:rPr lang="zh-CN" altLang="en-US" b="1" dirty="0"/>
              <a:t>强度测试方法（续）</a:t>
            </a:r>
          </a:p>
        </p:txBody>
      </p:sp>
      <p:sp>
        <p:nvSpPr>
          <p:cNvPr id="3" name="内容占位符 2"/>
          <p:cNvSpPr>
            <a:spLocks noGrp="1"/>
          </p:cNvSpPr>
          <p:nvPr>
            <p:ph idx="1"/>
          </p:nvPr>
        </p:nvSpPr>
        <p:spPr>
          <a:xfrm>
            <a:off x="1201615" y="984738"/>
            <a:ext cx="10585938" cy="5697416"/>
          </a:xfrm>
        </p:spPr>
        <p:txBody>
          <a:bodyPr>
            <a:normAutofit/>
          </a:bodyPr>
          <a:lstStyle/>
          <a:p>
            <a:r>
              <a:rPr lang="zh-CN" altLang="en-US" sz="2400" dirty="0"/>
              <a:t>量级增加</a:t>
            </a:r>
            <a:endParaRPr lang="en-US" altLang="zh-CN" sz="2400" dirty="0"/>
          </a:p>
          <a:p>
            <a:pPr lvl="1"/>
            <a:r>
              <a:rPr lang="zh-CN" altLang="en-US" sz="2400" i="0" dirty="0"/>
              <a:t>压力测试可以重复执行一个操作，但是操作自身也要尽量给产品增加负担。</a:t>
            </a:r>
            <a:endParaRPr lang="en-US" altLang="zh-CN" sz="2400" i="0" dirty="0"/>
          </a:p>
          <a:p>
            <a:pPr lvl="2"/>
            <a:r>
              <a:rPr lang="zh-CN" altLang="en-US" sz="2000" dirty="0"/>
              <a:t>例如一个</a:t>
            </a:r>
            <a:r>
              <a:rPr lang="en-US" altLang="zh-CN" sz="2000" dirty="0"/>
              <a:t>Web</a:t>
            </a:r>
            <a:r>
              <a:rPr lang="zh-CN" altLang="en-US" sz="2000" dirty="0"/>
              <a:t>服务允许客户机输入一条消息，测试人员可以通过模拟输入超长消息来使操作进行高强度的使用，即增加这个操作的量级。这个量级的确定总是与应用系统有关，可以通过查找产品的可配置参数来确定量级。例如，数据量的大小、延迟时间的长度、输入速度以及输入的变化等</a:t>
            </a:r>
            <a:endParaRPr lang="en-US" altLang="zh-CN" sz="2000" dirty="0"/>
          </a:p>
          <a:p>
            <a:r>
              <a:rPr lang="zh-CN" altLang="en-US" sz="2400" dirty="0"/>
              <a:t>随机变化</a:t>
            </a:r>
            <a:endParaRPr lang="en-US" altLang="zh-CN" sz="2400" dirty="0"/>
          </a:p>
          <a:p>
            <a:pPr lvl="1"/>
            <a:r>
              <a:rPr lang="zh-CN" altLang="en-US" sz="2400" i="0" dirty="0"/>
              <a:t>该手段是指对上述测试手段进行随机组合，以便获得最佳的测试效果。</a:t>
            </a:r>
            <a:endParaRPr lang="en-US" altLang="zh-CN" sz="2400" i="0" dirty="0"/>
          </a:p>
          <a:p>
            <a:pPr lvl="2"/>
            <a:r>
              <a:rPr lang="zh-CN" altLang="en-US" sz="2000" dirty="0"/>
              <a:t>例如，使用重复时，在重新启动或重新连接服务之前，可以改变重复操作间的时间间隔、重复的次数，或者也可以改变被重复的</a:t>
            </a:r>
            <a:r>
              <a:rPr lang="en-US" altLang="zh-CN" sz="2000" dirty="0"/>
              <a:t>Web</a:t>
            </a:r>
            <a:r>
              <a:rPr lang="zh-CN" altLang="en-US" sz="2000" dirty="0"/>
              <a:t>服务的顺序。</a:t>
            </a:r>
            <a:endParaRPr lang="en-US" altLang="zh-CN" sz="2000" dirty="0"/>
          </a:p>
          <a:p>
            <a:pPr lvl="2"/>
            <a:r>
              <a:rPr lang="zh-CN" altLang="en-US" sz="2000" dirty="0"/>
              <a:t>使用并发时，可以改变一起执行的</a:t>
            </a:r>
            <a:r>
              <a:rPr lang="en-US" altLang="zh-CN" sz="2000" dirty="0"/>
              <a:t>Web</a:t>
            </a:r>
            <a:r>
              <a:rPr lang="zh-CN" altLang="en-US" sz="2000" dirty="0"/>
              <a:t>服务、同一时间运行的</a:t>
            </a:r>
            <a:r>
              <a:rPr lang="en-US" altLang="zh-CN" sz="2000" dirty="0"/>
              <a:t>Web</a:t>
            </a:r>
            <a:r>
              <a:rPr lang="zh-CN" altLang="en-US" sz="2000" dirty="0"/>
              <a:t>服务数目，也可以改变关于是运行许多不同的服务还是运行许多同样的实例的决定。</a:t>
            </a:r>
            <a:endParaRPr lang="en-US" altLang="zh-CN" sz="2000" dirty="0"/>
          </a:p>
          <a:p>
            <a:pPr lvl="2"/>
            <a:r>
              <a:rPr lang="zh-CN" altLang="en-US" sz="2000" dirty="0"/>
              <a:t>量级测试时，每次重复测试时都可以更改应用程序中出现的变量（例如发送各种大小的消息或数字输入值）</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7830" y="246681"/>
            <a:ext cx="9601200" cy="571500"/>
          </a:xfrm>
        </p:spPr>
        <p:txBody>
          <a:bodyPr>
            <a:normAutofit fontScale="90000"/>
          </a:bodyPr>
          <a:lstStyle/>
          <a:p>
            <a:r>
              <a:rPr lang="zh-CN" altLang="en-US" b="1" dirty="0"/>
              <a:t>容量测试</a:t>
            </a:r>
          </a:p>
        </p:txBody>
      </p:sp>
      <p:sp>
        <p:nvSpPr>
          <p:cNvPr id="3" name="内容占位符 2"/>
          <p:cNvSpPr>
            <a:spLocks noGrp="1"/>
          </p:cNvSpPr>
          <p:nvPr>
            <p:ph idx="1"/>
          </p:nvPr>
        </p:nvSpPr>
        <p:spPr>
          <a:xfrm>
            <a:off x="797168" y="937846"/>
            <a:ext cx="11136923" cy="5439934"/>
          </a:xfrm>
        </p:spPr>
        <p:txBody>
          <a:bodyPr>
            <a:normAutofit lnSpcReduction="10000"/>
          </a:bodyPr>
          <a:lstStyle/>
          <a:p>
            <a:r>
              <a:rPr lang="zh-CN" altLang="en-US" sz="2600" dirty="0">
                <a:sym typeface="+mn-ea"/>
              </a:rPr>
              <a:t>采用特定的手段测试系统能够承载处理任务的极限值所从事的测试工作</a:t>
            </a:r>
            <a:endParaRPr lang="en-US" altLang="zh-CN" sz="2600" dirty="0">
              <a:sym typeface="+mn-ea"/>
            </a:endParaRPr>
          </a:p>
          <a:p>
            <a:r>
              <a:rPr lang="zh-CN" altLang="en-US" sz="2600" dirty="0"/>
              <a:t>目的：使系统承受超额的数据容量来发现它是否能够正确处理</a:t>
            </a:r>
            <a:endParaRPr lang="en-US" altLang="zh-CN" sz="2600" dirty="0"/>
          </a:p>
          <a:p>
            <a:r>
              <a:rPr lang="zh-CN" altLang="en-US" sz="2600" dirty="0"/>
              <a:t>容量测试的任务</a:t>
            </a:r>
          </a:p>
          <a:p>
            <a:pPr lvl="1"/>
            <a:r>
              <a:rPr lang="zh-CN" altLang="en-US" sz="2600" i="0" dirty="0"/>
              <a:t>确定被测系统数据量的极限</a:t>
            </a:r>
          </a:p>
          <a:p>
            <a:r>
              <a:rPr lang="zh-CN" altLang="en-US" sz="2600" dirty="0"/>
              <a:t>容量测试条件</a:t>
            </a:r>
          </a:p>
          <a:p>
            <a:pPr lvl="1"/>
            <a:r>
              <a:rPr lang="zh-CN" altLang="en-US" sz="2600" i="0" dirty="0"/>
              <a:t>链接或模拟了最大（实际或实际允许）数量的客户机。</a:t>
            </a:r>
          </a:p>
          <a:p>
            <a:pPr lvl="1"/>
            <a:r>
              <a:rPr lang="zh-CN" altLang="en-US" sz="2600" i="0" dirty="0"/>
              <a:t>所有客户机在长时间内执行相同的、可能性能不稳定的重要业务功能。</a:t>
            </a:r>
          </a:p>
          <a:p>
            <a:pPr lvl="1"/>
            <a:r>
              <a:rPr lang="zh-CN" altLang="en-US" sz="2600" i="0" dirty="0"/>
              <a:t>已达到最大的数据库大小（实际的或按比例缩放的），而一起同时执行多个查询或报表事务</a:t>
            </a:r>
            <a:endParaRPr lang="en-US" altLang="zh-CN" sz="2600" i="0" dirty="0"/>
          </a:p>
          <a:p>
            <a:pPr marL="384175" lvl="1">
              <a:spcBef>
                <a:spcPts val="1000"/>
              </a:spcBef>
              <a:buFont typeface="Franklin Gothic Book" panose="020B0503020102020204" pitchFamily="34" charset="0"/>
              <a:buChar char="■"/>
            </a:pPr>
            <a:r>
              <a:rPr lang="zh-CN" altLang="zh-CN" sz="2600" i="0" dirty="0"/>
              <a:t>容量测试通常与数据库、系统资源（如</a:t>
            </a:r>
            <a:r>
              <a:rPr lang="en-US" altLang="zh-CN" sz="2600" i="0" dirty="0"/>
              <a:t>CPU</a:t>
            </a:r>
            <a:r>
              <a:rPr lang="zh-CN" altLang="zh-CN" sz="2600" i="0" dirty="0"/>
              <a:t>、内存、磁盘等）有关，用于规划将来需求增长（如用户增长、业务量增加等）时，对数据库和系统资源的优化。</a:t>
            </a:r>
            <a:endParaRPr lang="en-US" altLang="zh-CN" sz="2600" i="0" dirty="0"/>
          </a:p>
          <a:p>
            <a:pPr lvl="1"/>
            <a:endParaRPr lang="zh-CN" altLang="en-US" dirty="0"/>
          </a:p>
        </p:txBody>
      </p:sp>
      <p:pic>
        <p:nvPicPr>
          <p:cNvPr id="4" name="图片 -2147482616"/>
          <p:cNvPicPr>
            <a:picLocks noChangeAspect="1"/>
          </p:cNvPicPr>
          <p:nvPr/>
        </p:nvPicPr>
        <p:blipFill>
          <a:blip r:embed="rId2"/>
          <a:srcRect b="5690"/>
          <a:stretch>
            <a:fillRect/>
          </a:stretch>
        </p:blipFill>
        <p:spPr>
          <a:xfrm>
            <a:off x="9832088" y="2080846"/>
            <a:ext cx="2359912" cy="1436216"/>
          </a:xfrm>
          <a:prstGeom prst="rect">
            <a:avLst/>
          </a:prstGeom>
          <a:noFill/>
          <a:ln w="9525">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22385"/>
            <a:ext cx="9601200" cy="571500"/>
          </a:xfrm>
        </p:spPr>
        <p:txBody>
          <a:bodyPr>
            <a:noAutofit/>
          </a:bodyPr>
          <a:lstStyle/>
          <a:p>
            <a:r>
              <a:rPr lang="zh-CN" altLang="en-US" b="1" dirty="0"/>
              <a:t>容量测试步骤</a:t>
            </a:r>
          </a:p>
        </p:txBody>
      </p:sp>
      <p:sp>
        <p:nvSpPr>
          <p:cNvPr id="3" name="内容占位符 2"/>
          <p:cNvSpPr>
            <a:spLocks noGrp="1"/>
          </p:cNvSpPr>
          <p:nvPr>
            <p:ph idx="1"/>
          </p:nvPr>
        </p:nvSpPr>
        <p:spPr>
          <a:xfrm>
            <a:off x="808893" y="1348152"/>
            <a:ext cx="11383107" cy="4976873"/>
          </a:xfrm>
        </p:spPr>
        <p:txBody>
          <a:bodyPr>
            <a:normAutofit/>
          </a:bodyPr>
          <a:lstStyle/>
          <a:p>
            <a:r>
              <a:rPr lang="zh-CN" altLang="en-US" sz="2800" dirty="0">
                <a:sym typeface="+mn-ea"/>
              </a:rPr>
              <a:t>分析系统的外部数据源，并进行分类</a:t>
            </a:r>
            <a:endParaRPr lang="en-US" altLang="zh-CN" sz="2800" dirty="0">
              <a:sym typeface="+mn-ea"/>
            </a:endParaRPr>
          </a:p>
          <a:p>
            <a:pPr marL="384175" lvl="1">
              <a:spcBef>
                <a:spcPts val="1000"/>
              </a:spcBef>
              <a:buFont typeface="Franklin Gothic Book" panose="020B0503020102020204" pitchFamily="34" charset="0"/>
              <a:buChar char="■"/>
            </a:pPr>
            <a:r>
              <a:rPr lang="zh-CN" altLang="zh-CN" sz="2800" i="0" dirty="0"/>
              <a:t>对每类数据源分析可能的容量限制，对于记录类型数据需要分析记录长度限制，记录中每个域长度限制和记录数量限制</a:t>
            </a:r>
            <a:r>
              <a:rPr lang="zh-CN" altLang="en-US" sz="2800" i="0" dirty="0"/>
              <a:t>。</a:t>
            </a:r>
            <a:endParaRPr lang="zh-CN" altLang="zh-CN" sz="2800" i="0" dirty="0"/>
          </a:p>
          <a:p>
            <a:pPr marL="384175" lvl="1">
              <a:spcBef>
                <a:spcPts val="1000"/>
              </a:spcBef>
              <a:buFont typeface="Franklin Gothic Book" panose="020B0503020102020204" pitchFamily="34" charset="0"/>
              <a:buChar char="■"/>
            </a:pPr>
            <a:r>
              <a:rPr lang="zh-CN" altLang="zh-CN" sz="2800" i="0" dirty="0">
                <a:sym typeface="+mn-ea"/>
              </a:rPr>
              <a:t>对每个类型数据源，构造大容量数据对系统进行测试</a:t>
            </a:r>
            <a:r>
              <a:rPr lang="zh-CN" altLang="en-US" sz="2800" i="0" dirty="0">
                <a:sym typeface="+mn-ea"/>
              </a:rPr>
              <a:t>。</a:t>
            </a:r>
            <a:endParaRPr lang="zh-CN" altLang="zh-CN" sz="2800" i="0" dirty="0"/>
          </a:p>
          <a:p>
            <a:pPr marL="384175" lvl="1">
              <a:spcBef>
                <a:spcPts val="1000"/>
              </a:spcBef>
              <a:buFont typeface="Franklin Gothic Book" panose="020B0503020102020204" pitchFamily="34" charset="0"/>
              <a:buChar char="■"/>
            </a:pPr>
            <a:r>
              <a:rPr lang="zh-CN" altLang="zh-CN" sz="2800" i="0" dirty="0"/>
              <a:t>分析测试结果，并与期望值比较，确定目前系统的容量瓶颈</a:t>
            </a:r>
            <a:r>
              <a:rPr lang="zh-CN" altLang="en-US" sz="2800" i="0" dirty="0"/>
              <a:t>。</a:t>
            </a:r>
            <a:endParaRPr lang="zh-CN" altLang="zh-CN" sz="2800" i="0" dirty="0"/>
          </a:p>
          <a:p>
            <a:pPr marL="384175" lvl="1">
              <a:spcBef>
                <a:spcPts val="1000"/>
              </a:spcBef>
              <a:buFont typeface="Franklin Gothic Book" panose="020B0503020102020204" pitchFamily="34" charset="0"/>
              <a:buChar char="■"/>
            </a:pPr>
            <a:r>
              <a:rPr lang="zh-CN" altLang="zh-CN" sz="2800" i="0" dirty="0"/>
              <a:t>对系统进行优化并重复以上四步，直到系统达到期望的容量处理能力</a:t>
            </a:r>
            <a:r>
              <a:rPr lang="zh-CN" altLang="en-US" sz="2800" i="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402677"/>
            <a:ext cx="9601200" cy="571500"/>
          </a:xfrm>
        </p:spPr>
        <p:txBody>
          <a:bodyPr>
            <a:normAutofit fontScale="90000"/>
          </a:bodyPr>
          <a:lstStyle/>
          <a:p>
            <a:r>
              <a:rPr lang="zh-CN" altLang="en-US" dirty="0">
                <a:sym typeface="+mn-ea"/>
              </a:rPr>
              <a:t>软件测试的基本思路（六）</a:t>
            </a:r>
            <a:endParaRPr lang="zh-CN" altLang="en-US" dirty="0"/>
          </a:p>
        </p:txBody>
      </p:sp>
      <p:sp>
        <p:nvSpPr>
          <p:cNvPr id="3" name="内容占位符 2"/>
          <p:cNvSpPr>
            <a:spLocks noGrp="1"/>
          </p:cNvSpPr>
          <p:nvPr>
            <p:ph idx="1"/>
          </p:nvPr>
        </p:nvSpPr>
        <p:spPr>
          <a:xfrm>
            <a:off x="1200060" y="1131022"/>
            <a:ext cx="9601200" cy="5004262"/>
          </a:xfrm>
        </p:spPr>
        <p:txBody>
          <a:bodyPr>
            <a:normAutofit/>
          </a:bodyPr>
          <a:lstStyle/>
          <a:p>
            <a:r>
              <a:rPr lang="zh-CN" altLang="en-US" sz="2800" dirty="0">
                <a:sym typeface="+mn-ea"/>
              </a:rPr>
              <a:t>计算功能的测试思路</a:t>
            </a:r>
            <a:endParaRPr lang="zh-CN" altLang="en-US" sz="2800" dirty="0"/>
          </a:p>
        </p:txBody>
      </p:sp>
      <p:sp>
        <p:nvSpPr>
          <p:cNvPr id="4" name="文本占位符 2"/>
          <p:cNvSpPr>
            <a:spLocks noGrp="1"/>
          </p:cNvSpPr>
          <p:nvPr/>
        </p:nvSpPr>
        <p:spPr>
          <a:xfrm>
            <a:off x="1100546" y="1789199"/>
            <a:ext cx="5159375" cy="1092835"/>
          </a:xfrm>
          <a:prstGeom prst="rect">
            <a:avLst/>
          </a:prstGeom>
          <a:noFill/>
          <a:ln w="9525">
            <a:noFill/>
          </a:ln>
        </p:spPr>
        <p:txBody>
          <a:bodyPr anchor="b"/>
          <a:lstStyle>
            <a:lvl1pPr marL="0" indent="0" algn="l" rtl="0" eaLnBrk="0" fontAlgn="base" hangingPunct="0">
              <a:spcBef>
                <a:spcPct val="20000"/>
              </a:spcBef>
              <a:spcAft>
                <a:spcPct val="0"/>
              </a:spcAft>
              <a:buNone/>
              <a:defRPr sz="2400" b="1" kern="1200">
                <a:solidFill>
                  <a:schemeClr val="accent1"/>
                </a:solidFill>
                <a:latin typeface="+mn-lt"/>
                <a:ea typeface="+mn-ea"/>
                <a:cs typeface="+mn-cs"/>
              </a:defRPr>
            </a:lvl1pPr>
            <a:lvl2pPr marL="457200" indent="0" algn="l" rtl="0" eaLnBrk="0" fontAlgn="base" hangingPunct="0">
              <a:spcBef>
                <a:spcPct val="20000"/>
              </a:spcBef>
              <a:spcAft>
                <a:spcPct val="0"/>
              </a:spcAft>
              <a:buNone/>
              <a:defRPr sz="2000" b="1" kern="1200">
                <a:solidFill>
                  <a:schemeClr val="accent1"/>
                </a:solidFill>
                <a:latin typeface="+mn-lt"/>
                <a:ea typeface="仿宋_GB2312" pitchFamily="1" charset="-122"/>
                <a:cs typeface="+mn-cs"/>
              </a:defRPr>
            </a:lvl2pPr>
            <a:lvl3pPr marL="914400" indent="0" algn="l" rtl="0" eaLnBrk="0" fontAlgn="base" hangingPunct="0">
              <a:spcBef>
                <a:spcPct val="20000"/>
              </a:spcBef>
              <a:spcAft>
                <a:spcPct val="0"/>
              </a:spcAft>
              <a:buNone/>
              <a:defRPr sz="1800" b="1" kern="1200">
                <a:solidFill>
                  <a:schemeClr val="tx1"/>
                </a:solidFill>
                <a:latin typeface="+mn-lt"/>
                <a:ea typeface="宋体" panose="02010600030101010101" pitchFamily="2" charset="-122"/>
                <a:cs typeface="+mn-cs"/>
              </a:defRPr>
            </a:lvl3pPr>
            <a:lvl4pPr marL="1371600" indent="0" algn="l" rtl="0" eaLnBrk="0" fontAlgn="base" hangingPunct="0">
              <a:spcBef>
                <a:spcPct val="20000"/>
              </a:spcBef>
              <a:spcAft>
                <a:spcPct val="0"/>
              </a:spcAft>
              <a:buNone/>
              <a:defRPr sz="1600" b="1" kern="1200">
                <a:solidFill>
                  <a:schemeClr val="tx1"/>
                </a:solidFill>
                <a:latin typeface="+mn-lt"/>
                <a:ea typeface="宋体" panose="02010600030101010101" pitchFamily="2" charset="-122"/>
                <a:cs typeface="+mn-cs"/>
              </a:defRPr>
            </a:lvl4pPr>
            <a:lvl5pPr marL="1828800" indent="0" algn="l" rtl="0" eaLnBrk="0" fontAlgn="base" hangingPunct="0">
              <a:spcBef>
                <a:spcPct val="20000"/>
              </a:spcBef>
              <a:spcAft>
                <a:spcPct val="0"/>
              </a:spcAft>
              <a:buNone/>
              <a:defRPr sz="1600" b="1" kern="1200">
                <a:solidFill>
                  <a:schemeClr val="tx1"/>
                </a:solidFill>
                <a:latin typeface="+mn-lt"/>
                <a:ea typeface="宋体" panose="02010600030101010101" pitchFamily="2"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zh-CN" altLang="en-US" sz="2000" dirty="0"/>
          </a:p>
          <a:p>
            <a:r>
              <a:rPr lang="zh-CN" altLang="en-US" sz="2000" b="0" dirty="0">
                <a:solidFill>
                  <a:schemeClr val="tx1"/>
                </a:solidFill>
              </a:rPr>
              <a:t>软件中常设计有一些计算功能，这些计算功能与软件后端无交互，仅在前端通过程序计算给出结果。</a:t>
            </a:r>
          </a:p>
        </p:txBody>
      </p:sp>
      <p:pic>
        <p:nvPicPr>
          <p:cNvPr id="5" name="Picture 4"/>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a14:imgEffect>
                    <a14:imgEffect>
                      <a14:colorTemperature colorTemp="11200"/>
                    </a14:imgEffect>
                    <a14:imgEffect>
                      <a14:saturation sat="0"/>
                    </a14:imgEffect>
                  </a14:imgLayer>
                </a14:imgProps>
              </a:ext>
            </a:extLst>
          </a:blip>
          <a:srcRect/>
          <a:stretch>
            <a:fillRect/>
          </a:stretch>
        </p:blipFill>
        <p:spPr>
          <a:xfrm>
            <a:off x="1390740" y="3113247"/>
            <a:ext cx="3415665" cy="3300730"/>
          </a:xfrm>
          <a:prstGeom prst="rect">
            <a:avLst/>
          </a:prstGeom>
          <a:noFill/>
          <a:ln w="9525">
            <a:noFill/>
            <a:miter lim="800000"/>
            <a:headEnd/>
            <a:tailEnd/>
          </a:ln>
          <a:effectLst/>
        </p:spPr>
      </p:pic>
      <p:sp>
        <p:nvSpPr>
          <p:cNvPr id="6" name="文本框 5"/>
          <p:cNvSpPr txBox="1"/>
          <p:nvPr/>
        </p:nvSpPr>
        <p:spPr>
          <a:xfrm>
            <a:off x="6096000" y="974177"/>
            <a:ext cx="5847080" cy="5940088"/>
          </a:xfrm>
          <a:prstGeom prst="rect">
            <a:avLst/>
          </a:prstGeom>
          <a:noFill/>
        </p:spPr>
        <p:txBody>
          <a:bodyPr wrap="square" rtlCol="0">
            <a:spAutoFit/>
          </a:bodyPr>
          <a:lstStyle/>
          <a:p>
            <a:pPr algn="l"/>
            <a:r>
              <a:rPr lang="zh-CN" altLang="en-US" sz="2000" dirty="0">
                <a:latin typeface="+mn-ea"/>
                <a:ea typeface="+mn-ea"/>
                <a:cs typeface="+mn-ea"/>
              </a:rPr>
              <a:t>对于软件中的计算功能，测试时首先要弄清楚计算逻辑，以抢红包功能为例，其计算逻辑描述如下：</a:t>
            </a:r>
          </a:p>
          <a:p>
            <a:pPr algn="l"/>
            <a:r>
              <a:rPr lang="zh-CN" altLang="en-US" sz="2000" dirty="0">
                <a:latin typeface="+mn-ea"/>
                <a:ea typeface="+mn-ea"/>
                <a:cs typeface="+mn-ea"/>
              </a:rPr>
              <a:t>如果顾客有有效的抽奖订单，系统按照算法抽奖；</a:t>
            </a:r>
          </a:p>
          <a:p>
            <a:pPr algn="l"/>
            <a:r>
              <a:rPr lang="zh-CN" altLang="en-US" sz="2000" dirty="0">
                <a:latin typeface="+mn-ea"/>
                <a:ea typeface="+mn-ea"/>
                <a:cs typeface="+mn-ea"/>
              </a:rPr>
              <a:t>只有一张订单，直接执行抽奖逻辑；</a:t>
            </a:r>
          </a:p>
          <a:p>
            <a:pPr algn="l"/>
            <a:r>
              <a:rPr lang="zh-CN" altLang="en-US" sz="2000" dirty="0">
                <a:latin typeface="+mn-ea"/>
                <a:ea typeface="+mn-ea"/>
                <a:cs typeface="+mn-ea"/>
              </a:rPr>
              <a:t>多张订单，系统按照时间的先后顺序进行抽奖，时间靠前先抽；</a:t>
            </a:r>
          </a:p>
          <a:p>
            <a:pPr algn="l"/>
            <a:r>
              <a:rPr lang="zh-CN" altLang="en-US" sz="2000" dirty="0">
                <a:latin typeface="+mn-ea"/>
                <a:ea typeface="+mn-ea"/>
                <a:cs typeface="+mn-ea"/>
              </a:rPr>
              <a:t>如果顾客是通过会员中心进入的，优先抽取带来的订单；</a:t>
            </a:r>
          </a:p>
          <a:p>
            <a:pPr algn="l"/>
            <a:r>
              <a:rPr lang="zh-CN" altLang="en-US" sz="2000" dirty="0">
                <a:latin typeface="+mn-ea"/>
                <a:ea typeface="+mn-ea"/>
                <a:cs typeface="+mn-ea"/>
              </a:rPr>
              <a:t>活动中奖规则：</a:t>
            </a:r>
          </a:p>
          <a:p>
            <a:pPr algn="l"/>
            <a:r>
              <a:rPr lang="zh-CN" altLang="en-US" sz="2000" dirty="0">
                <a:latin typeface="+mn-ea"/>
                <a:ea typeface="+mn-ea"/>
                <a:cs typeface="+mn-ea"/>
              </a:rPr>
              <a:t>一天共用100个红包，可以剩余但是不能多发。5元40个、20元30个、40元20个、100元10个；</a:t>
            </a:r>
          </a:p>
          <a:p>
            <a:pPr algn="l"/>
            <a:r>
              <a:rPr lang="zh-CN" altLang="en-US" sz="2000" dirty="0">
                <a:latin typeface="+mn-ea"/>
                <a:ea typeface="+mn-ea"/>
                <a:cs typeface="+mn-ea"/>
              </a:rPr>
              <a:t>如果中奖，100元订单可中5元、300元订单可中20元、500元订单可中40元、1000元订单可中100元；</a:t>
            </a:r>
          </a:p>
          <a:p>
            <a:pPr algn="l"/>
            <a:r>
              <a:rPr lang="zh-CN" altLang="en-US" sz="2000" dirty="0">
                <a:latin typeface="+mn-ea"/>
                <a:ea typeface="+mn-ea"/>
                <a:cs typeface="+mn-ea"/>
              </a:rPr>
              <a:t>中奖机率设置：5元红包每间隔6个顾客中奖1个；20元红包每间隔3个顾客中奖1个；40元红包每间隔4个顾客中奖1个；100元红包每间隔5个顾客中奖1个；</a:t>
            </a:r>
          </a:p>
          <a:p>
            <a:pPr algn="l"/>
            <a:r>
              <a:rPr lang="zh-CN" altLang="en-US" sz="2000" dirty="0">
                <a:latin typeface="+mn-ea"/>
                <a:ea typeface="+mn-ea"/>
                <a:cs typeface="+mn-ea"/>
              </a:rPr>
              <a:t>一个用户一天只能中一次奖。</a:t>
            </a:r>
          </a:p>
          <a:p>
            <a:pPr algn="l"/>
            <a:r>
              <a:rPr lang="zh-CN" altLang="en-US" sz="2000" dirty="0">
                <a:latin typeface="+mn-ea"/>
                <a:ea typeface="+mn-ea"/>
                <a:cs typeface="+mn-ea"/>
              </a:rPr>
              <a:t>弄清楚计算逻辑后，测试时只要把所有可能出现的情况都测了就可以了。</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404446"/>
            <a:ext cx="9601200" cy="571500"/>
          </a:xfrm>
        </p:spPr>
        <p:txBody>
          <a:bodyPr>
            <a:normAutofit fontScale="90000"/>
          </a:bodyPr>
          <a:lstStyle/>
          <a:p>
            <a:r>
              <a:rPr lang="zh-CN" altLang="en-US" b="1" dirty="0"/>
              <a:t>常见的容量测试例子</a:t>
            </a:r>
            <a:br>
              <a:rPr lang="zh-CN" altLang="en-US" dirty="0"/>
            </a:br>
            <a:endParaRPr lang="zh-CN" altLang="en-US" dirty="0"/>
          </a:p>
        </p:txBody>
      </p:sp>
      <p:sp>
        <p:nvSpPr>
          <p:cNvPr id="3" name="内容占位符 2"/>
          <p:cNvSpPr>
            <a:spLocks noGrp="1"/>
          </p:cNvSpPr>
          <p:nvPr>
            <p:ph idx="1"/>
          </p:nvPr>
        </p:nvSpPr>
        <p:spPr>
          <a:xfrm>
            <a:off x="1371600" y="1338349"/>
            <a:ext cx="9601200" cy="5004262"/>
          </a:xfrm>
        </p:spPr>
        <p:txBody>
          <a:bodyPr/>
          <a:lstStyle/>
          <a:p>
            <a:r>
              <a:rPr lang="zh-CN" altLang="en-US" sz="2800" dirty="0"/>
              <a:t>处理数据敏感操作时进行的相关数据比较</a:t>
            </a:r>
          </a:p>
          <a:p>
            <a:pPr marL="384175" lvl="1">
              <a:spcBef>
                <a:spcPts val="1000"/>
              </a:spcBef>
              <a:buFont typeface="Franklin Gothic Book" panose="020B0503020102020204" pitchFamily="34" charset="0"/>
              <a:buChar char="■"/>
            </a:pPr>
            <a:r>
              <a:rPr lang="zh-CN" altLang="en-US" sz="2800" i="0" dirty="0"/>
              <a:t>使用编译器编译一个极其庞大的源程序</a:t>
            </a:r>
          </a:p>
          <a:p>
            <a:pPr marL="384175" lvl="1">
              <a:spcBef>
                <a:spcPts val="1000"/>
              </a:spcBef>
              <a:buFont typeface="Franklin Gothic Book" panose="020B0503020102020204" pitchFamily="34" charset="0"/>
              <a:buChar char="■"/>
            </a:pPr>
            <a:r>
              <a:rPr lang="zh-CN" altLang="en-US" sz="2800" i="0" dirty="0"/>
              <a:t>使用一个链接编译器编辑一个包含成千上万模块的程序</a:t>
            </a:r>
          </a:p>
          <a:p>
            <a:pPr marL="384175" lvl="1">
              <a:spcBef>
                <a:spcPts val="1000"/>
              </a:spcBef>
              <a:buFont typeface="Franklin Gothic Book" panose="020B0503020102020204" pitchFamily="34" charset="0"/>
              <a:buChar char="■"/>
            </a:pPr>
            <a:r>
              <a:rPr lang="zh-CN" altLang="en-US" sz="2800" i="0" dirty="0"/>
              <a:t>一个电路模拟器模拟包含成千上万块的电路</a:t>
            </a:r>
          </a:p>
          <a:p>
            <a:pPr marL="384175" lvl="1">
              <a:spcBef>
                <a:spcPts val="1000"/>
              </a:spcBef>
              <a:buFont typeface="Franklin Gothic Book" panose="020B0503020102020204" pitchFamily="34" charset="0"/>
              <a:buChar char="■"/>
            </a:pPr>
            <a:r>
              <a:rPr lang="zh-CN" altLang="en-US" sz="2800" i="0" dirty="0"/>
              <a:t>一个操作系统的任务队列被充满</a:t>
            </a:r>
          </a:p>
          <a:p>
            <a:pPr marL="384175" lvl="1">
              <a:spcBef>
                <a:spcPts val="1000"/>
              </a:spcBef>
              <a:buFont typeface="Franklin Gothic Book" panose="020B0503020102020204" pitchFamily="34" charset="0"/>
              <a:buChar char="■"/>
            </a:pPr>
            <a:r>
              <a:rPr lang="zh-CN" altLang="en-US" sz="2800" i="0" dirty="0"/>
              <a:t>一个测试形式的系统被灌输了大量文档格式</a:t>
            </a:r>
          </a:p>
          <a:p>
            <a:pPr marL="384175" lvl="1">
              <a:spcBef>
                <a:spcPts val="1000"/>
              </a:spcBef>
              <a:buFont typeface="Franklin Gothic Book" panose="020B0503020102020204" pitchFamily="34" charset="0"/>
              <a:buChar char="■"/>
            </a:pPr>
            <a:r>
              <a:rPr lang="zh-CN" altLang="en-US" sz="2800" i="0" dirty="0"/>
              <a:t>互联网中庞大的</a:t>
            </a:r>
            <a:r>
              <a:rPr lang="en-US" altLang="zh-CN" sz="2800" i="0" dirty="0"/>
              <a:t>E-mail</a:t>
            </a:r>
            <a:r>
              <a:rPr lang="zh-CN" altLang="zh-CN" sz="2800" i="0" dirty="0"/>
              <a:t>信息和文件信息</a:t>
            </a:r>
          </a:p>
          <a:p>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015" y="281353"/>
            <a:ext cx="9601200" cy="571500"/>
          </a:xfrm>
        </p:spPr>
        <p:txBody>
          <a:bodyPr>
            <a:noAutofit/>
          </a:bodyPr>
          <a:lstStyle/>
          <a:p>
            <a:r>
              <a:rPr lang="zh-CN" altLang="en-US" b="1" dirty="0"/>
              <a:t>恢复测试</a:t>
            </a:r>
          </a:p>
        </p:txBody>
      </p:sp>
      <p:sp>
        <p:nvSpPr>
          <p:cNvPr id="3" name="内容占位符 2"/>
          <p:cNvSpPr>
            <a:spLocks noGrp="1"/>
          </p:cNvSpPr>
          <p:nvPr>
            <p:ph idx="1"/>
          </p:nvPr>
        </p:nvSpPr>
        <p:spPr>
          <a:xfrm>
            <a:off x="973015" y="1049215"/>
            <a:ext cx="11101753" cy="5644662"/>
          </a:xfrm>
        </p:spPr>
        <p:txBody>
          <a:bodyPr>
            <a:normAutofit/>
          </a:bodyPr>
          <a:lstStyle/>
          <a:p>
            <a:r>
              <a:rPr lang="zh-CN" altLang="en-US" sz="2400" dirty="0"/>
              <a:t>恢复测试是通过各种手段，强制性地使软件出错，使其不能正常工作，进而检验系统的恢复能力。</a:t>
            </a:r>
          </a:p>
          <a:p>
            <a:r>
              <a:rPr lang="zh-CN" altLang="en-US" sz="2400" dirty="0"/>
              <a:t>恢复测试包含的内容：</a:t>
            </a:r>
          </a:p>
          <a:p>
            <a:pPr lvl="1"/>
            <a:r>
              <a:rPr lang="zh-CN" altLang="en-US" sz="2400" i="0" dirty="0"/>
              <a:t>如果系统恢复是自动的（由系统自身完成），则应该检验：重新初始化、检验点设置机构、数据恢复以及重新启动是否正确。</a:t>
            </a:r>
          </a:p>
          <a:p>
            <a:pPr lvl="1"/>
            <a:r>
              <a:rPr lang="zh-CN" altLang="en-US" sz="2400" i="0" dirty="0"/>
              <a:t>如果这一恢复需要人为干预，则应考虑平均修复时间是否在限定的、可以接受的范围之内</a:t>
            </a:r>
            <a:endParaRPr lang="en-US" altLang="zh-CN" sz="2400" i="0" dirty="0"/>
          </a:p>
          <a:p>
            <a:r>
              <a:rPr lang="zh-CN" altLang="en-US" sz="2400" dirty="0"/>
              <a:t>恢复测试中需要检查以下各项： </a:t>
            </a:r>
          </a:p>
          <a:p>
            <a:pPr lvl="1"/>
            <a:r>
              <a:rPr lang="zh-CN" altLang="en-US" sz="2400" i="0" dirty="0"/>
              <a:t>错误探测功能</a:t>
            </a:r>
          </a:p>
          <a:p>
            <a:pPr lvl="1"/>
            <a:r>
              <a:rPr lang="zh-CN" altLang="en-US" sz="2400" i="0" dirty="0"/>
              <a:t>能否切换或启动备用的硬件； </a:t>
            </a:r>
          </a:p>
          <a:p>
            <a:pPr lvl="1"/>
            <a:r>
              <a:rPr lang="zh-CN" altLang="en-US" sz="2400" i="0" dirty="0"/>
              <a:t>在故障发生时能否保护正在运行的作业和系统状态； </a:t>
            </a:r>
          </a:p>
          <a:p>
            <a:pPr lvl="1"/>
            <a:r>
              <a:rPr lang="zh-CN" altLang="en-US" sz="2400" i="0" dirty="0"/>
              <a:t>在系统恢复后能否从最后记录下来的无错误状态开始继续执行作业，等等。 </a:t>
            </a:r>
          </a:p>
          <a:p>
            <a:pPr lvl="1"/>
            <a:r>
              <a:rPr lang="zh-CN" altLang="en-US" sz="2400" i="0" dirty="0"/>
              <a:t>掉电测试</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34DFE-1040-406A-B01B-A7AD671E175C}"/>
              </a:ext>
            </a:extLst>
          </p:cNvPr>
          <p:cNvSpPr>
            <a:spLocks noGrp="1"/>
          </p:cNvSpPr>
          <p:nvPr>
            <p:ph type="title"/>
          </p:nvPr>
        </p:nvSpPr>
        <p:spPr>
          <a:xfrm>
            <a:off x="1201615" y="229639"/>
            <a:ext cx="9601200" cy="571500"/>
          </a:xfrm>
        </p:spPr>
        <p:txBody>
          <a:bodyPr>
            <a:noAutofit/>
          </a:bodyPr>
          <a:lstStyle/>
          <a:p>
            <a:r>
              <a:rPr lang="zh-CN" altLang="en-US" b="1" dirty="0"/>
              <a:t>安全测试</a:t>
            </a:r>
          </a:p>
        </p:txBody>
      </p:sp>
      <p:sp>
        <p:nvSpPr>
          <p:cNvPr id="3" name="内容占位符 2">
            <a:extLst>
              <a:ext uri="{FF2B5EF4-FFF2-40B4-BE49-F238E27FC236}">
                <a16:creationId xmlns:a16="http://schemas.microsoft.com/office/drawing/2014/main" id="{C88D15B2-F669-4467-94B1-9A73053BB4C7}"/>
              </a:ext>
            </a:extLst>
          </p:cNvPr>
          <p:cNvSpPr>
            <a:spLocks noGrp="1"/>
          </p:cNvSpPr>
          <p:nvPr>
            <p:ph idx="1"/>
          </p:nvPr>
        </p:nvSpPr>
        <p:spPr>
          <a:xfrm>
            <a:off x="1201615" y="984738"/>
            <a:ext cx="10943493" cy="5357873"/>
          </a:xfrm>
        </p:spPr>
        <p:txBody>
          <a:bodyPr/>
          <a:lstStyle/>
          <a:p>
            <a:r>
              <a:rPr lang="zh-CN" altLang="zh-CN" sz="2800" dirty="0"/>
              <a:t>安全测试是在</a:t>
            </a:r>
            <a:r>
              <a:rPr lang="en-US" altLang="zh-CN" sz="2800" dirty="0"/>
              <a:t>IT</a:t>
            </a:r>
            <a:r>
              <a:rPr lang="zh-CN" altLang="zh-CN" sz="2800" dirty="0"/>
              <a:t>软件产品的生命周期中，特别是产品开发基本完成到发布阶段，对产品进行检验以验证产品符合安全需求定义和产品质量标准的过程</a:t>
            </a:r>
            <a:r>
              <a:rPr lang="zh-CN" altLang="en-US" sz="2800" dirty="0"/>
              <a:t>。</a:t>
            </a:r>
            <a:endParaRPr lang="en-US" altLang="zh-CN" sz="2800" dirty="0"/>
          </a:p>
          <a:p>
            <a:endParaRPr lang="zh-CN" altLang="en-US" dirty="0"/>
          </a:p>
        </p:txBody>
      </p:sp>
      <p:sp>
        <p:nvSpPr>
          <p:cNvPr id="4" name="内容占位符 2">
            <a:extLst>
              <a:ext uri="{FF2B5EF4-FFF2-40B4-BE49-F238E27FC236}">
                <a16:creationId xmlns:a16="http://schemas.microsoft.com/office/drawing/2014/main" id="{14F70561-DDFC-42A9-AF24-1F9225C9EF8C}"/>
              </a:ext>
            </a:extLst>
          </p:cNvPr>
          <p:cNvSpPr txBox="1">
            <a:spLocks/>
          </p:cNvSpPr>
          <p:nvPr/>
        </p:nvSpPr>
        <p:spPr>
          <a:xfrm>
            <a:off x="2091805" y="2634855"/>
            <a:ext cx="5831840" cy="6972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b="1" dirty="0">
                <a:latin typeface="微软雅黑" pitchFamily="34" charset="-122"/>
                <a:ea typeface="微软雅黑" pitchFamily="34" charset="-122"/>
                <a:cs typeface="Times New Roman" pitchFamily="18" charset="0"/>
              </a:rPr>
              <a:t>安全测试贯穿于软件的整个生命周期。</a:t>
            </a:r>
            <a:endParaRPr lang="en-US" altLang="zh-CN" sz="2400" b="1" dirty="0">
              <a:latin typeface="微软雅黑" pitchFamily="34" charset="-122"/>
              <a:ea typeface="微软雅黑" pitchFamily="34" charset="-122"/>
              <a:cs typeface="Times New Roman" pitchFamily="18" charset="0"/>
            </a:endParaRPr>
          </a:p>
        </p:txBody>
      </p:sp>
      <p:graphicFrame>
        <p:nvGraphicFramePr>
          <p:cNvPr id="5" name="对象 4">
            <a:extLst>
              <a:ext uri="{FF2B5EF4-FFF2-40B4-BE49-F238E27FC236}">
                <a16:creationId xmlns:a16="http://schemas.microsoft.com/office/drawing/2014/main" id="{4D1FD567-977A-4168-A4EE-B3E03823D32A}"/>
              </a:ext>
            </a:extLst>
          </p:cNvPr>
          <p:cNvGraphicFramePr>
            <a:graphicFrameLocks noChangeAspect="1"/>
          </p:cNvGraphicFramePr>
          <p:nvPr>
            <p:extLst>
              <p:ext uri="{D42A27DB-BD31-4B8C-83A1-F6EECF244321}">
                <p14:modId xmlns:p14="http://schemas.microsoft.com/office/powerpoint/2010/main" val="499639075"/>
              </p:ext>
            </p:extLst>
          </p:nvPr>
        </p:nvGraphicFramePr>
        <p:xfrm>
          <a:off x="1887972" y="3741651"/>
          <a:ext cx="8636000" cy="2540000"/>
        </p:xfrm>
        <a:graphic>
          <a:graphicData uri="http://schemas.openxmlformats.org/presentationml/2006/ole">
            <mc:AlternateContent xmlns:mc="http://schemas.openxmlformats.org/markup-compatibility/2006">
              <mc:Choice xmlns:v="urn:schemas-microsoft-com:vml" Requires="v">
                <p:oleObj name="Visio" r:id="rId2" imgW="3835456" imgH="1126224" progId="Visio.Drawing.11">
                  <p:embed/>
                </p:oleObj>
              </mc:Choice>
              <mc:Fallback>
                <p:oleObj name="Visio" r:id="rId2" imgW="3835456" imgH="1126224" progId="Visio.Drawing.11">
                  <p:embed/>
                  <p:pic>
                    <p:nvPicPr>
                      <p:cNvPr id="4"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972" y="3741651"/>
                        <a:ext cx="8636000" cy="2540000"/>
                      </a:xfrm>
                      <a:prstGeom prst="rect">
                        <a:avLst/>
                      </a:prstGeom>
                      <a:noFill/>
                    </p:spPr>
                  </p:pic>
                </p:oleObj>
              </mc:Fallback>
            </mc:AlternateContent>
          </a:graphicData>
        </a:graphic>
      </p:graphicFrame>
    </p:spTree>
    <p:extLst>
      <p:ext uri="{BB962C8B-B14F-4D97-AF65-F5344CB8AC3E}">
        <p14:creationId xmlns:p14="http://schemas.microsoft.com/office/powerpoint/2010/main" val="326677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8EF0E-F9B1-4A73-8703-843A9BC36CCB}"/>
              </a:ext>
            </a:extLst>
          </p:cNvPr>
          <p:cNvSpPr>
            <a:spLocks noGrp="1"/>
          </p:cNvSpPr>
          <p:nvPr>
            <p:ph type="title"/>
          </p:nvPr>
        </p:nvSpPr>
        <p:spPr>
          <a:xfrm>
            <a:off x="1166446" y="345831"/>
            <a:ext cx="9601200" cy="571500"/>
          </a:xfrm>
        </p:spPr>
        <p:txBody>
          <a:bodyPr>
            <a:noAutofit/>
          </a:bodyPr>
          <a:lstStyle/>
          <a:p>
            <a:r>
              <a:rPr lang="zh-CN" altLang="en-US" b="1" dirty="0"/>
              <a:t>常规测试与安全测试的不同</a:t>
            </a:r>
          </a:p>
        </p:txBody>
      </p:sp>
      <p:sp>
        <p:nvSpPr>
          <p:cNvPr id="3" name="内容占位符 2">
            <a:extLst>
              <a:ext uri="{FF2B5EF4-FFF2-40B4-BE49-F238E27FC236}">
                <a16:creationId xmlns:a16="http://schemas.microsoft.com/office/drawing/2014/main" id="{480ED10D-1B8D-4165-BE59-54C21C5E72DB}"/>
              </a:ext>
            </a:extLst>
          </p:cNvPr>
          <p:cNvSpPr>
            <a:spLocks noGrp="1"/>
          </p:cNvSpPr>
          <p:nvPr>
            <p:ph idx="1"/>
          </p:nvPr>
        </p:nvSpPr>
        <p:spPr>
          <a:xfrm>
            <a:off x="1125415" y="1195754"/>
            <a:ext cx="10890739" cy="5316415"/>
          </a:xfrm>
        </p:spPr>
        <p:txBody>
          <a:bodyPr>
            <a:normAutofit lnSpcReduction="10000"/>
          </a:bodyPr>
          <a:lstStyle/>
          <a:p>
            <a:r>
              <a:rPr lang="zh-CN" altLang="zh-CN" sz="2400" dirty="0"/>
              <a:t>测试目标不同</a:t>
            </a:r>
          </a:p>
          <a:p>
            <a:pPr lvl="1"/>
            <a:r>
              <a:rPr lang="zh-CN" altLang="zh-CN" sz="2400" i="0" dirty="0"/>
              <a:t>普通测试以发现</a:t>
            </a:r>
            <a:r>
              <a:rPr lang="en-US" altLang="zh-CN" sz="2400" i="0" dirty="0"/>
              <a:t>Bug</a:t>
            </a:r>
            <a:r>
              <a:rPr lang="zh-CN" altLang="zh-CN" sz="2400" i="0" dirty="0"/>
              <a:t>为目标；安全测试以发现安全隐患为目标。</a:t>
            </a:r>
          </a:p>
          <a:p>
            <a:r>
              <a:rPr lang="zh-CN" altLang="zh-CN" sz="2400" dirty="0"/>
              <a:t>假设条件不同</a:t>
            </a:r>
          </a:p>
          <a:p>
            <a:pPr lvl="1"/>
            <a:r>
              <a:rPr lang="zh-CN" altLang="zh-CN" sz="2400" i="0" dirty="0"/>
              <a:t>普通测试假设导致问题的数据是用户不小心造成的，接口一般只考虑用户界面；安全测试假设导致问题的数据是攻击者处心积虑构造的，需要考虑所有可能的攻击途径。</a:t>
            </a:r>
            <a:endParaRPr lang="en-US" altLang="zh-CN" sz="2400" i="0" dirty="0"/>
          </a:p>
          <a:p>
            <a:r>
              <a:rPr lang="zh-CN" altLang="zh-CN" sz="2400" dirty="0"/>
              <a:t>思考域不同</a:t>
            </a:r>
          </a:p>
          <a:p>
            <a:pPr lvl="1"/>
            <a:r>
              <a:rPr lang="zh-CN" altLang="zh-CN" sz="2400" i="0" dirty="0"/>
              <a:t>普通测试以系统所具有的功能为思考域；安全测试的思考域不但包括系统的功能，还有系统的机制、外部环境、应用与数据自身安全风险与安全属性等。</a:t>
            </a:r>
          </a:p>
          <a:p>
            <a:r>
              <a:rPr lang="zh-CN" altLang="zh-CN" sz="2400" dirty="0"/>
              <a:t>问题发现模式不同</a:t>
            </a:r>
          </a:p>
          <a:p>
            <a:pPr lvl="1"/>
            <a:r>
              <a:rPr lang="zh-CN" altLang="zh-CN" sz="2400" i="0" dirty="0"/>
              <a:t>普通测试以违反功能定义为判断依据；安全测试以违反权限与能力的约束为判断依据。</a:t>
            </a:r>
          </a:p>
          <a:p>
            <a:endParaRPr lang="en-US" altLang="zh-CN" dirty="0"/>
          </a:p>
          <a:p>
            <a:endParaRPr lang="zh-CN" altLang="en-US" dirty="0"/>
          </a:p>
        </p:txBody>
      </p:sp>
    </p:spTree>
    <p:extLst>
      <p:ext uri="{BB962C8B-B14F-4D97-AF65-F5344CB8AC3E}">
        <p14:creationId xmlns:p14="http://schemas.microsoft.com/office/powerpoint/2010/main" val="7313710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723" y="229639"/>
            <a:ext cx="9601200" cy="571500"/>
          </a:xfrm>
        </p:spPr>
        <p:txBody>
          <a:bodyPr>
            <a:noAutofit/>
          </a:bodyPr>
          <a:lstStyle/>
          <a:p>
            <a:r>
              <a:rPr lang="zh-CN" altLang="en-US" b="1" dirty="0"/>
              <a:t>安全测试</a:t>
            </a:r>
          </a:p>
        </p:txBody>
      </p:sp>
      <p:sp>
        <p:nvSpPr>
          <p:cNvPr id="3" name="内容占位符 2"/>
          <p:cNvSpPr>
            <a:spLocks noGrp="1"/>
          </p:cNvSpPr>
          <p:nvPr>
            <p:ph idx="1"/>
          </p:nvPr>
        </p:nvSpPr>
        <p:spPr>
          <a:xfrm>
            <a:off x="1096108" y="873369"/>
            <a:ext cx="10966938" cy="5754992"/>
          </a:xfrm>
        </p:spPr>
        <p:txBody>
          <a:bodyPr>
            <a:normAutofit/>
          </a:bodyPr>
          <a:lstStyle/>
          <a:p>
            <a:r>
              <a:rPr lang="zh-CN" altLang="en-US" dirty="0"/>
              <a:t>安全测试的目的在于验证安装在系统内的保护机制能否在实际中保护系统且不受非法入侵，不受各种非法干扰。</a:t>
            </a:r>
          </a:p>
          <a:p>
            <a:r>
              <a:rPr lang="zh-CN" altLang="en-US" dirty="0"/>
              <a:t>在安全测试中，测试者扮演着试图攻击系统的个人角色：</a:t>
            </a:r>
          </a:p>
          <a:p>
            <a:pPr lvl="1"/>
            <a:r>
              <a:rPr lang="zh-CN" altLang="en-US" i="0" dirty="0"/>
              <a:t>尝试去通过外部的手段来获取系统的密码</a:t>
            </a:r>
          </a:p>
          <a:p>
            <a:pPr lvl="1"/>
            <a:r>
              <a:rPr lang="zh-CN" altLang="en-US" i="0" dirty="0"/>
              <a:t>使用可以瓦解任何防守的客户软件来攻击系统</a:t>
            </a:r>
          </a:p>
          <a:p>
            <a:pPr lvl="1"/>
            <a:r>
              <a:rPr lang="zh-CN" altLang="en-US" i="0" dirty="0"/>
              <a:t>把系统“瘫痪”，使得其他用户无法访问</a:t>
            </a:r>
          </a:p>
          <a:p>
            <a:pPr lvl="1"/>
            <a:r>
              <a:rPr lang="zh-CN" altLang="en-US" i="0" dirty="0"/>
              <a:t>有目的地引发系统错误，期望在恢复过程中侵入系统</a:t>
            </a:r>
          </a:p>
          <a:p>
            <a:pPr lvl="1"/>
            <a:r>
              <a:rPr lang="zh-CN" altLang="en-US" i="0" dirty="0"/>
              <a:t>通过浏览非保密的数据，从中找到进入系统的钥匙</a:t>
            </a:r>
          </a:p>
          <a:p>
            <a:r>
              <a:rPr lang="zh-CN" altLang="en-US" dirty="0"/>
              <a:t>系统的安全测试要设置一些测试用例试图突破系统的安全保密措施，检验系统是否有安全保密的漏洞</a:t>
            </a:r>
            <a:endParaRPr lang="en-US" altLang="zh-CN" dirty="0"/>
          </a:p>
          <a:p>
            <a:r>
              <a:rPr lang="zh-CN" altLang="en-US" dirty="0"/>
              <a:t>对软件产品安全测试应侧重于以下方面：用户对数据或业务功能的访问控制，数据存储和数据通信的远程安全控制。</a:t>
            </a:r>
          </a:p>
          <a:p>
            <a:pPr lvl="1"/>
            <a:r>
              <a:rPr lang="zh-CN" altLang="en-US" i="0" dirty="0"/>
              <a:t>用户管理和访问控制</a:t>
            </a:r>
          </a:p>
          <a:p>
            <a:pPr lvl="1"/>
            <a:r>
              <a:rPr lang="zh-CN" altLang="en-US" i="0" dirty="0"/>
              <a:t>通信加密 </a:t>
            </a:r>
          </a:p>
          <a:p>
            <a:pPr lvl="1"/>
            <a:r>
              <a:rPr lang="zh-CN" altLang="en-US" i="0" dirty="0"/>
              <a:t>安全日志测试</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254369" y="229639"/>
            <a:ext cx="9601200" cy="571500"/>
          </a:xfrm>
        </p:spPr>
        <p:txBody>
          <a:bodyPr>
            <a:noAutofit/>
          </a:bodyPr>
          <a:lstStyle/>
          <a:p>
            <a:r>
              <a:rPr lang="zh-CN" altLang="en-US" b="1" dirty="0"/>
              <a:t>安全测试</a:t>
            </a:r>
          </a:p>
        </p:txBody>
      </p:sp>
      <p:sp>
        <p:nvSpPr>
          <p:cNvPr id="3" name="内容占位符 2"/>
          <p:cNvSpPr>
            <a:spLocks noGrp="1"/>
          </p:cNvSpPr>
          <p:nvPr>
            <p:ph idx="1"/>
          </p:nvPr>
        </p:nvSpPr>
        <p:spPr>
          <a:xfrm>
            <a:off x="1014046" y="1148862"/>
            <a:ext cx="10902462" cy="5140996"/>
          </a:xfrm>
        </p:spPr>
        <p:txBody>
          <a:bodyPr>
            <a:normAutofit/>
          </a:bodyPr>
          <a:lstStyle/>
          <a:p>
            <a:r>
              <a:rPr lang="zh-CN" altLang="en-US" sz="2400" dirty="0"/>
              <a:t>系统安全设计的准则</a:t>
            </a:r>
            <a:endParaRPr lang="en-US" altLang="zh-CN" sz="2400" dirty="0"/>
          </a:p>
          <a:p>
            <a:pPr lvl="1"/>
            <a:r>
              <a:rPr lang="zh-CN" altLang="en-US" sz="2400" i="0" dirty="0"/>
              <a:t>使非法侵入的代价超过被保护的信息的价值，从而令非法侵入者无利可图。</a:t>
            </a:r>
          </a:p>
          <a:p>
            <a:pPr lvl="1"/>
            <a:r>
              <a:rPr lang="zh-CN" altLang="en-US" sz="2400" i="0" dirty="0"/>
              <a:t>一般来讲，如果黑客为非法入侵花费的代价（考虑时间、费用、危险等因素）高于得到的好处，那么这样的系统可以认为是安全的系统</a:t>
            </a:r>
            <a:endParaRPr lang="en-US" altLang="zh-CN" sz="2400" i="0" dirty="0"/>
          </a:p>
          <a:p>
            <a:r>
              <a:rPr lang="zh-CN" altLang="en-US" sz="2400" dirty="0"/>
              <a:t>测试者扮演一个试图攻击系统的角色</a:t>
            </a:r>
            <a:endParaRPr lang="en-US" altLang="zh-CN" sz="2400" dirty="0"/>
          </a:p>
          <a:p>
            <a:pPr lvl="1"/>
            <a:r>
              <a:rPr lang="zh-CN" altLang="en-US" sz="2400" i="0" dirty="0"/>
              <a:t>尝试通过外部的手段来获取系统的密码</a:t>
            </a:r>
          </a:p>
          <a:p>
            <a:pPr lvl="1"/>
            <a:r>
              <a:rPr lang="zh-CN" altLang="en-US" sz="2400" i="0" dirty="0"/>
              <a:t>使用能够瓦解任何防护的客户软件来攻击系统</a:t>
            </a:r>
          </a:p>
          <a:p>
            <a:pPr lvl="1"/>
            <a:r>
              <a:rPr lang="zh-CN" altLang="en-US" sz="2400" i="0" dirty="0"/>
              <a:t>把系统“制服”，使别人无法访问</a:t>
            </a:r>
          </a:p>
          <a:p>
            <a:pPr lvl="1"/>
            <a:r>
              <a:rPr lang="zh-CN" altLang="en-US" sz="2400" i="0" dirty="0"/>
              <a:t>有目的地引发系统错误，期望在系统恢复过程中侵入系统</a:t>
            </a:r>
          </a:p>
          <a:p>
            <a:pPr lvl="1"/>
            <a:r>
              <a:rPr lang="zh-CN" altLang="en-US" sz="2400" i="0" dirty="0"/>
              <a:t>通过浏览非保密的数据，从中找到进入系统的钥匙等</a:t>
            </a:r>
          </a:p>
          <a:p>
            <a:pPr lvl="1"/>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1" y="1014046"/>
            <a:ext cx="10931768" cy="5328565"/>
          </a:xfrm>
        </p:spPr>
        <p:txBody>
          <a:bodyPr>
            <a:normAutofit/>
          </a:bodyPr>
          <a:lstStyle/>
          <a:p>
            <a:r>
              <a:rPr lang="zh-CN" altLang="en-US" sz="2400" dirty="0"/>
              <a:t>安全性一般分为两个层次</a:t>
            </a:r>
            <a:endParaRPr lang="en-US" altLang="zh-CN" sz="2400" dirty="0"/>
          </a:p>
          <a:p>
            <a:pPr lvl="1"/>
            <a:r>
              <a:rPr lang="zh-CN" altLang="en-US" sz="2400" i="0" dirty="0"/>
              <a:t>应用程序级别的安全性：对数据或业务功能的访问</a:t>
            </a:r>
          </a:p>
          <a:p>
            <a:pPr lvl="1"/>
            <a:r>
              <a:rPr lang="zh-CN" altLang="en-US" sz="2400" i="0" dirty="0"/>
              <a:t>系统级别的安全性：对系统的登录或远程访问</a:t>
            </a:r>
          </a:p>
          <a:p>
            <a:r>
              <a:rPr lang="zh-CN" altLang="en-US" sz="2400" dirty="0"/>
              <a:t>二者的关系</a:t>
            </a:r>
          </a:p>
          <a:p>
            <a:pPr lvl="1"/>
            <a:r>
              <a:rPr lang="zh-CN" altLang="en-US" sz="2400" i="0" dirty="0"/>
              <a:t>应用程序级别的安全性可确保在预期的安全性情况下，操作者只能访问特定的功能或用例，或者只能访问有限的数据。</a:t>
            </a:r>
            <a:endParaRPr lang="en-US" altLang="zh-CN" sz="2400" i="0" dirty="0"/>
          </a:p>
          <a:p>
            <a:pPr lvl="2"/>
            <a:r>
              <a:rPr lang="zh-CN" altLang="en-US" sz="2000" dirty="0"/>
              <a:t>例如，某财务系统可能会允许所有人输入数据，创建新账户，但只有管理员才能删除这些数据或账户。</a:t>
            </a:r>
          </a:p>
          <a:p>
            <a:pPr lvl="1"/>
            <a:r>
              <a:rPr lang="zh-CN" altLang="en-US" sz="2400" i="0" dirty="0"/>
              <a:t>系统级别的安全性对确保只有具备系统访问权限的用户才能访问应用程序，而且只能通过相应的入口来访问</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8861" y="357554"/>
            <a:ext cx="9601200" cy="571500"/>
          </a:xfrm>
        </p:spPr>
        <p:txBody>
          <a:bodyPr>
            <a:normAutofit fontScale="90000"/>
          </a:bodyPr>
          <a:lstStyle/>
          <a:p>
            <a:r>
              <a:rPr lang="zh-CN" altLang="en-US" b="1" dirty="0"/>
              <a:t>安全性测试方法</a:t>
            </a:r>
            <a:r>
              <a:rPr lang="en-US" altLang="zh-CN" b="1" dirty="0"/>
              <a:t>-</a:t>
            </a:r>
            <a:r>
              <a:rPr lang="zh-CN" altLang="en-US" b="1" dirty="0"/>
              <a:t>功能验证</a:t>
            </a:r>
          </a:p>
        </p:txBody>
      </p:sp>
      <p:sp>
        <p:nvSpPr>
          <p:cNvPr id="3" name="内容占位符 2"/>
          <p:cNvSpPr>
            <a:spLocks noGrp="1"/>
          </p:cNvSpPr>
          <p:nvPr>
            <p:ph idx="1"/>
          </p:nvPr>
        </p:nvSpPr>
        <p:spPr>
          <a:xfrm>
            <a:off x="1213338" y="1066800"/>
            <a:ext cx="10304585" cy="5433646"/>
          </a:xfrm>
        </p:spPr>
        <p:txBody>
          <a:bodyPr>
            <a:normAutofit fontScale="92500" lnSpcReduction="10000"/>
          </a:bodyPr>
          <a:lstStyle/>
          <a:p>
            <a:pPr>
              <a:lnSpc>
                <a:spcPct val="150000"/>
              </a:lnSpc>
            </a:pPr>
            <a:r>
              <a:rPr lang="zh-CN" altLang="en-US" sz="2200" dirty="0"/>
              <a:t>功能验证：采用软件测试当中的黑盒测试方法，对涉及安全的软件功能，如用户管理模块、权限管理模块、加密系统、认证系统等进行测试，主要是验证上述功能是否有效</a:t>
            </a:r>
            <a:endParaRPr lang="en-US" altLang="zh-CN" sz="2200" dirty="0"/>
          </a:p>
          <a:p>
            <a:r>
              <a:rPr lang="zh-CN" altLang="en-US" sz="2200" dirty="0"/>
              <a:t>功能性的安全性问题包括</a:t>
            </a:r>
            <a:endParaRPr lang="en-US" altLang="zh-CN" sz="2200" dirty="0"/>
          </a:p>
          <a:p>
            <a:pPr lvl="1"/>
            <a:r>
              <a:rPr lang="zh-CN" altLang="en-US" sz="2200" i="0" dirty="0"/>
              <a:t>控制特性是否工作正确？</a:t>
            </a:r>
          </a:p>
          <a:p>
            <a:pPr lvl="1"/>
            <a:r>
              <a:rPr lang="zh-CN" altLang="en-US" sz="2200" i="0" dirty="0"/>
              <a:t>无效的或者不可能的参数是否被检测并且适当的处理？</a:t>
            </a:r>
          </a:p>
          <a:p>
            <a:pPr lvl="1"/>
            <a:r>
              <a:rPr lang="zh-CN" altLang="en-US" sz="2200" i="0" dirty="0"/>
              <a:t>无效的或者超出范围的指令是否被检测并且适当的处理？</a:t>
            </a:r>
          </a:p>
          <a:p>
            <a:pPr lvl="1"/>
            <a:r>
              <a:rPr lang="zh-CN" altLang="en-US" sz="2200" i="0" dirty="0"/>
              <a:t>错误和文件访问是否适当的被记录？</a:t>
            </a:r>
          </a:p>
          <a:p>
            <a:pPr lvl="1"/>
            <a:r>
              <a:rPr lang="zh-CN" altLang="en-US" sz="2200" i="0" dirty="0"/>
              <a:t>是否有变更安全性表格的过程？</a:t>
            </a:r>
          </a:p>
          <a:p>
            <a:pPr lvl="1"/>
            <a:r>
              <a:rPr lang="zh-CN" altLang="en-US" sz="2200" i="0" dirty="0"/>
              <a:t>系统配置数据是否能正确保存，系统故障时是否能恢复？</a:t>
            </a:r>
            <a:endParaRPr lang="en-US" altLang="zh-CN" sz="2200" i="0" dirty="0"/>
          </a:p>
          <a:p>
            <a:pPr lvl="1"/>
            <a:r>
              <a:rPr lang="zh-CN" altLang="en-US" sz="2200" i="0" dirty="0"/>
              <a:t>系统配置数据能否导出，在其他机器上进行备份？</a:t>
            </a:r>
            <a:endParaRPr lang="en-US" altLang="zh-CN" sz="2200" i="0" dirty="0"/>
          </a:p>
          <a:p>
            <a:pPr lvl="1"/>
            <a:r>
              <a:rPr lang="zh-CN" altLang="en-US" sz="2200" i="0" dirty="0"/>
              <a:t>系统配置数据能否导入，导入后能否正常使用？</a:t>
            </a:r>
            <a:endParaRPr lang="en-US" altLang="zh-CN" sz="2200" i="0" dirty="0"/>
          </a:p>
          <a:p>
            <a:pPr lvl="1"/>
            <a:r>
              <a:rPr lang="zh-CN" altLang="en-US" sz="2200" i="0" dirty="0"/>
              <a:t>系统配置数据保存时是否加密？</a:t>
            </a:r>
          </a:p>
          <a:p>
            <a:pPr lvl="1"/>
            <a:r>
              <a:rPr lang="zh-CN" altLang="en-US" sz="2200" i="0" dirty="0"/>
              <a:t>没有口令是否可以登录到系统中？</a:t>
            </a:r>
          </a:p>
          <a:p>
            <a:pPr lvl="1"/>
            <a:r>
              <a:rPr lang="zh-CN" altLang="en-US" sz="2200" i="0" dirty="0"/>
              <a:t>有效的口令是否被接受，无效的口令是否被拒绝？</a:t>
            </a:r>
          </a:p>
          <a:p>
            <a:pPr lvl="1"/>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9639"/>
            <a:ext cx="9601200" cy="571500"/>
          </a:xfrm>
        </p:spPr>
        <p:txBody>
          <a:bodyPr>
            <a:normAutofit fontScale="90000"/>
          </a:bodyPr>
          <a:lstStyle/>
          <a:p>
            <a:r>
              <a:rPr lang="zh-CN" altLang="en-US" b="1" dirty="0"/>
              <a:t>安全性测试方法</a:t>
            </a:r>
            <a:r>
              <a:rPr lang="en-US" altLang="zh-CN" b="1" dirty="0"/>
              <a:t>-</a:t>
            </a:r>
            <a:r>
              <a:rPr lang="zh-CN" altLang="en-US" b="1" dirty="0"/>
              <a:t>功能验证</a:t>
            </a:r>
          </a:p>
        </p:txBody>
      </p:sp>
      <p:sp>
        <p:nvSpPr>
          <p:cNvPr id="3" name="内容占位符 2"/>
          <p:cNvSpPr>
            <a:spLocks noGrp="1"/>
          </p:cNvSpPr>
          <p:nvPr>
            <p:ph idx="1"/>
          </p:nvPr>
        </p:nvSpPr>
        <p:spPr>
          <a:xfrm>
            <a:off x="1371600" y="1166446"/>
            <a:ext cx="10738338" cy="5461915"/>
          </a:xfrm>
        </p:spPr>
        <p:txBody>
          <a:bodyPr>
            <a:normAutofit fontScale="92500" lnSpcReduction="10000"/>
          </a:bodyPr>
          <a:lstStyle/>
          <a:p>
            <a:pPr>
              <a:lnSpc>
                <a:spcPct val="150000"/>
              </a:lnSpc>
            </a:pPr>
            <a:r>
              <a:rPr lang="zh-CN" altLang="en-US" sz="2100" dirty="0"/>
              <a:t>功能验证：采用软件测试当中的黑盒测试方法，对涉及安全的软件功能，如用户管理模块、权限管理模块、加密系统、认证系统等进行测试，主要是验证上述功能是否有效</a:t>
            </a:r>
            <a:endParaRPr lang="en-US" altLang="zh-CN" sz="2100" dirty="0"/>
          </a:p>
          <a:p>
            <a:r>
              <a:rPr lang="zh-CN" altLang="en-US" sz="2100" dirty="0"/>
              <a:t>功能性的安全性问题包括</a:t>
            </a:r>
            <a:endParaRPr lang="en-US" altLang="zh-CN" sz="2100" dirty="0"/>
          </a:p>
          <a:p>
            <a:pPr lvl="1"/>
            <a:r>
              <a:rPr lang="zh-CN" altLang="en-US" sz="2100" i="0" dirty="0"/>
              <a:t>系统对多次无效口令是否有适当的反应？</a:t>
            </a:r>
            <a:endParaRPr lang="en-US" altLang="zh-CN" sz="2100" i="0" dirty="0"/>
          </a:p>
          <a:p>
            <a:pPr lvl="1"/>
            <a:r>
              <a:rPr lang="zh-CN" altLang="en-US" sz="2100" i="0" dirty="0"/>
              <a:t>系统初始的权限功能是否正确？</a:t>
            </a:r>
          </a:p>
          <a:p>
            <a:pPr lvl="1"/>
            <a:r>
              <a:rPr lang="zh-CN" altLang="en-US" sz="2100" i="0" dirty="0"/>
              <a:t>各级用户权限划分是否合理？</a:t>
            </a:r>
          </a:p>
          <a:p>
            <a:pPr lvl="1"/>
            <a:r>
              <a:rPr lang="zh-CN" altLang="en-US" sz="2100" i="0" dirty="0"/>
              <a:t>用户的生命期是否有限制？</a:t>
            </a:r>
          </a:p>
          <a:p>
            <a:pPr lvl="1"/>
            <a:r>
              <a:rPr lang="zh-CN" altLang="en-US" sz="2100" i="0" dirty="0"/>
              <a:t>低级别的用户是否可以操作高级别用户命令？</a:t>
            </a:r>
            <a:endParaRPr lang="en-US" altLang="zh-CN" sz="2100" i="0" dirty="0"/>
          </a:p>
          <a:p>
            <a:pPr lvl="1"/>
            <a:r>
              <a:rPr lang="zh-CN" altLang="en-US" sz="2100" i="0" dirty="0"/>
              <a:t>高级别的用户是否可以操作低级别用户命令？</a:t>
            </a:r>
          </a:p>
          <a:p>
            <a:pPr lvl="1"/>
            <a:r>
              <a:rPr lang="zh-CN" altLang="en-US" sz="2100" i="0" dirty="0"/>
              <a:t>用户是否会自动超时退出，超时的时间是否设置合理，用户数据是否会丢失？</a:t>
            </a:r>
            <a:endParaRPr lang="en-US" altLang="zh-CN" sz="2100" i="0" dirty="0"/>
          </a:p>
          <a:p>
            <a:pPr lvl="1"/>
            <a:r>
              <a:rPr lang="zh-CN" altLang="en-US" sz="2100" i="0" dirty="0"/>
              <a:t>登录用户修改其他用户的参数是否会立即生效？</a:t>
            </a:r>
          </a:p>
          <a:p>
            <a:pPr lvl="1"/>
            <a:r>
              <a:rPr lang="zh-CN" altLang="en-US" sz="2100" i="0" dirty="0"/>
              <a:t>系统在最大用户数量时是否操作正常？</a:t>
            </a:r>
          </a:p>
          <a:p>
            <a:pPr lvl="1"/>
            <a:r>
              <a:rPr lang="zh-CN" altLang="en-US" sz="2100" i="0" dirty="0"/>
              <a:t>对于远端操作是否有安全方面的特性？</a:t>
            </a:r>
          </a:p>
          <a:p>
            <a:pPr lvl="1"/>
            <a:r>
              <a:rPr lang="zh-CN" altLang="en-US" sz="2100" i="0" dirty="0"/>
              <a:t>防火墙是否能被激活和取消激活？</a:t>
            </a:r>
          </a:p>
          <a:p>
            <a:pPr lvl="1"/>
            <a:r>
              <a:rPr lang="zh-CN" altLang="en-US" sz="2100" i="0" dirty="0"/>
              <a:t>防火墙功能激活后是否会引起其他问题？</a:t>
            </a:r>
          </a:p>
          <a:p>
            <a:pPr lvl="1"/>
            <a:endParaRPr lang="zh-CN" altLang="en-US" dirty="0"/>
          </a:p>
          <a:p>
            <a:pPr lvl="1"/>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75138"/>
            <a:ext cx="9601200" cy="571500"/>
          </a:xfrm>
        </p:spPr>
        <p:txBody>
          <a:bodyPr>
            <a:normAutofit fontScale="90000"/>
          </a:bodyPr>
          <a:lstStyle/>
          <a:p>
            <a:r>
              <a:rPr lang="zh-CN" altLang="en-US" b="1" dirty="0"/>
              <a:t>安全性测试方法</a:t>
            </a:r>
            <a:r>
              <a:rPr lang="en-US" altLang="zh-CN" b="1" dirty="0"/>
              <a:t>-</a:t>
            </a:r>
            <a:r>
              <a:rPr lang="zh-CN" altLang="en-US" b="1" dirty="0"/>
              <a:t>漏洞扫描</a:t>
            </a:r>
          </a:p>
        </p:txBody>
      </p:sp>
      <p:sp>
        <p:nvSpPr>
          <p:cNvPr id="3" name="内容占位符 2"/>
          <p:cNvSpPr>
            <a:spLocks noGrp="1"/>
          </p:cNvSpPr>
          <p:nvPr>
            <p:ph idx="1"/>
          </p:nvPr>
        </p:nvSpPr>
        <p:spPr>
          <a:xfrm>
            <a:off x="1371600" y="1055076"/>
            <a:ext cx="10621108" cy="5521569"/>
          </a:xfrm>
        </p:spPr>
        <p:txBody>
          <a:bodyPr>
            <a:normAutofit/>
          </a:bodyPr>
          <a:lstStyle/>
          <a:p>
            <a:r>
              <a:rPr lang="zh-CN" altLang="en-US" sz="2400" dirty="0"/>
              <a:t>安全漏洞扫描通常都是借助于特定的漏洞扫描器完成</a:t>
            </a:r>
            <a:endParaRPr lang="en-US" altLang="zh-CN" sz="2400" dirty="0"/>
          </a:p>
          <a:p>
            <a:pPr lvl="1"/>
            <a:r>
              <a:rPr lang="zh-CN" altLang="en-US" sz="2400" i="0" dirty="0"/>
              <a:t>漏洞扫描器是一种能自动检测远程或本地主机安全性弱点的程序，通过使用漏洞扫描器，系统管理员能够发现所维护信息系统存在的安全漏洞，从而在信息系统网络安全防护过程中做到有的放矢，及时修补漏洞。</a:t>
            </a:r>
          </a:p>
          <a:p>
            <a:r>
              <a:rPr lang="zh-CN" altLang="en-US" sz="2400" dirty="0"/>
              <a:t>安全漏洞扫描是可以用于日常安全防护，同时可以作为对软件产品或信息系统进行测试的手段，可以在安全漏洞造成严重危害前发现漏洞并加以防范</a:t>
            </a:r>
            <a:endParaRPr lang="en-US" altLang="zh-CN" sz="2400" dirty="0"/>
          </a:p>
          <a:p>
            <a:r>
              <a:rPr lang="zh-CN" altLang="en-US" sz="2400" dirty="0"/>
              <a:t>按常规标准，可以将漏洞扫描器分为两种类型：主机漏洞扫描器（</a:t>
            </a:r>
            <a:r>
              <a:rPr lang="en-US" altLang="zh-CN" sz="2400" dirty="0"/>
              <a:t>Host Scanner</a:t>
            </a:r>
            <a:r>
              <a:rPr lang="zh-CN" altLang="en-US" sz="2400" dirty="0"/>
              <a:t>）和网络漏洞扫描器（</a:t>
            </a:r>
            <a:r>
              <a:rPr lang="en-US" altLang="zh-CN" sz="2400" dirty="0"/>
              <a:t>Network Scanner</a:t>
            </a:r>
            <a:r>
              <a:rPr lang="zh-CN" altLang="en-US" sz="2400" dirty="0"/>
              <a:t>）</a:t>
            </a:r>
          </a:p>
          <a:p>
            <a:pPr lvl="1"/>
            <a:r>
              <a:rPr lang="zh-CN" altLang="en-US" sz="2400" i="0" dirty="0"/>
              <a:t>主机漏洞扫描器是指在系统本地运行检测系统漏洞的程序，如著名的</a:t>
            </a:r>
            <a:r>
              <a:rPr lang="en-US" altLang="zh-CN" sz="2400" i="0" dirty="0"/>
              <a:t>COPS</a:t>
            </a:r>
            <a:r>
              <a:rPr lang="zh-CN" altLang="en-US" sz="2400" i="0" dirty="0"/>
              <a:t>、</a:t>
            </a:r>
            <a:r>
              <a:rPr lang="en-US" altLang="zh-CN" sz="2400" i="0" dirty="0" err="1"/>
              <a:t>Tripewire</a:t>
            </a:r>
            <a:r>
              <a:rPr lang="zh-CN" altLang="en-US" sz="2400" i="0" dirty="0"/>
              <a:t>、</a:t>
            </a:r>
            <a:r>
              <a:rPr lang="en-US" altLang="zh-CN" sz="2400" i="0" dirty="0"/>
              <a:t>Tiger</a:t>
            </a:r>
            <a:r>
              <a:rPr lang="zh-CN" altLang="en-US" sz="2400" i="0" dirty="0"/>
              <a:t>等自由软件。</a:t>
            </a:r>
          </a:p>
          <a:p>
            <a:pPr lvl="1"/>
            <a:r>
              <a:rPr lang="zh-CN" altLang="en-US" sz="2400" i="0" dirty="0"/>
              <a:t>网络漏洞扫描器是指基于网络远程检测目标网络和主机系统漏洞的程序，如</a:t>
            </a:r>
            <a:r>
              <a:rPr lang="en-US" altLang="zh-CN" sz="2400" i="0" dirty="0"/>
              <a:t>Satan</a:t>
            </a:r>
            <a:r>
              <a:rPr lang="zh-CN" altLang="en-US" sz="2400" i="0" dirty="0"/>
              <a:t>、</a:t>
            </a:r>
            <a:r>
              <a:rPr lang="en-US" altLang="zh-CN" sz="2400" i="0" dirty="0"/>
              <a:t>ISS Internet Scanner</a:t>
            </a:r>
            <a:r>
              <a:rPr lang="zh-CN" altLang="en-US" sz="2400" i="0" dirty="0"/>
              <a:t>等。</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软件测试的基本思路（七）</a:t>
            </a:r>
            <a:endParaRPr lang="zh-CN" altLang="en-US" dirty="0"/>
          </a:p>
        </p:txBody>
      </p:sp>
      <p:sp>
        <p:nvSpPr>
          <p:cNvPr id="3" name="内容占位符 2"/>
          <p:cNvSpPr>
            <a:spLocks noGrp="1"/>
          </p:cNvSpPr>
          <p:nvPr>
            <p:ph idx="1"/>
          </p:nvPr>
        </p:nvSpPr>
        <p:spPr>
          <a:xfrm>
            <a:off x="1371600" y="1355933"/>
            <a:ext cx="9601200" cy="5004262"/>
          </a:xfrm>
        </p:spPr>
        <p:txBody>
          <a:bodyPr>
            <a:normAutofit/>
          </a:bodyPr>
          <a:lstStyle/>
          <a:p>
            <a:r>
              <a:rPr lang="zh-CN" altLang="en-US" sz="2800" dirty="0"/>
              <a:t>业务流程</a:t>
            </a:r>
          </a:p>
        </p:txBody>
      </p:sp>
      <p:sp>
        <p:nvSpPr>
          <p:cNvPr id="4" name="矩形 3"/>
          <p:cNvSpPr/>
          <p:nvPr/>
        </p:nvSpPr>
        <p:spPr>
          <a:xfrm>
            <a:off x="7366544" y="2111920"/>
            <a:ext cx="4724400" cy="4404360"/>
          </a:xfrm>
          <a:prstGeom prst="rect">
            <a:avLst/>
          </a:prstGeom>
          <a:solidFill>
            <a:schemeClr val="accent2">
              <a:alpha val="59000"/>
            </a:schemeClr>
          </a:solidFill>
          <a:ln w="1270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5" name="图片 46" descr="https://pek3a.qingstor.com/alphacoding/course-res/test-testcase/assets/guahao.png"/>
          <p:cNvPicPr>
            <a:picLocks noChangeAspect="1" noChangeArrowheads="1"/>
          </p:cNvPicPr>
          <p:nvPr/>
        </p:nvPicPr>
        <p:blipFill>
          <a:blip r:embed="rId2">
            <a:extLst>
              <a:ext uri="{28A0092B-C50C-407E-A947-70E740481C1C}">
                <a14:useLocalDpi xmlns:a14="http://schemas.microsoft.com/office/drawing/2010/main" val="0"/>
              </a:ext>
            </a:extLst>
          </a:blip>
          <a:srcRect l="963" t="2314" r="833" b="5183"/>
          <a:stretch>
            <a:fillRect/>
          </a:stretch>
        </p:blipFill>
        <p:spPr>
          <a:xfrm>
            <a:off x="945878" y="2111920"/>
            <a:ext cx="6317209" cy="3945980"/>
          </a:xfrm>
          <a:prstGeom prst="rect">
            <a:avLst/>
          </a:prstGeom>
          <a:noFill/>
          <a:ln>
            <a:noFill/>
          </a:ln>
        </p:spPr>
      </p:pic>
      <p:pic>
        <p:nvPicPr>
          <p:cNvPr id="6" name="图片 5"/>
          <p:cNvPicPr>
            <a:picLocks noChangeAspect="1"/>
          </p:cNvPicPr>
          <p:nvPr/>
        </p:nvPicPr>
        <p:blipFill>
          <a:blip r:embed="rId3"/>
          <a:srcRect l="20226" r="23367" b="9243"/>
          <a:stretch>
            <a:fillRect/>
          </a:stretch>
        </p:blipFill>
        <p:spPr>
          <a:xfrm>
            <a:off x="7484654" y="3167290"/>
            <a:ext cx="4488180" cy="2293620"/>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98938"/>
            <a:ext cx="9601200" cy="571500"/>
          </a:xfrm>
        </p:spPr>
        <p:txBody>
          <a:bodyPr>
            <a:noAutofit/>
          </a:bodyPr>
          <a:lstStyle/>
          <a:p>
            <a:r>
              <a:rPr lang="zh-CN" altLang="en-US" b="1" dirty="0"/>
              <a:t>安全性测试方法</a:t>
            </a:r>
            <a:r>
              <a:rPr lang="en-US" altLang="zh-CN" b="1" dirty="0"/>
              <a:t>-</a:t>
            </a:r>
            <a:r>
              <a:rPr lang="zh-CN" altLang="en-US" b="1" dirty="0"/>
              <a:t>模拟攻击</a:t>
            </a:r>
          </a:p>
        </p:txBody>
      </p:sp>
      <p:sp>
        <p:nvSpPr>
          <p:cNvPr id="3" name="内容占位符 2"/>
          <p:cNvSpPr>
            <a:spLocks noGrp="1"/>
          </p:cNvSpPr>
          <p:nvPr>
            <p:ph idx="1"/>
          </p:nvPr>
        </p:nvSpPr>
        <p:spPr>
          <a:xfrm>
            <a:off x="1371600" y="1338349"/>
            <a:ext cx="10544908" cy="5004262"/>
          </a:xfrm>
        </p:spPr>
        <p:txBody>
          <a:bodyPr/>
          <a:lstStyle/>
          <a:p>
            <a:r>
              <a:rPr lang="zh-CN" altLang="en-US" sz="2400" dirty="0"/>
              <a:t>模拟攻击试验是一组特殊的黑盒测试案例，通常以模拟攻击来验证软件或信息系统的安全防护能力。</a:t>
            </a:r>
          </a:p>
          <a:p>
            <a:pPr lvl="1"/>
            <a:r>
              <a:rPr lang="zh-CN" altLang="en-US" sz="2400" i="0" dirty="0"/>
              <a:t>冒充</a:t>
            </a:r>
          </a:p>
          <a:p>
            <a:pPr lvl="1"/>
            <a:r>
              <a:rPr lang="zh-CN" altLang="en-US" sz="2400" i="0" dirty="0"/>
              <a:t>重演</a:t>
            </a:r>
          </a:p>
          <a:p>
            <a:pPr lvl="1"/>
            <a:r>
              <a:rPr lang="zh-CN" altLang="en-US" sz="2400" i="0" dirty="0"/>
              <a:t>消息篡改</a:t>
            </a:r>
          </a:p>
          <a:p>
            <a:pPr lvl="1"/>
            <a:r>
              <a:rPr lang="zh-CN" altLang="en-US" sz="2400" i="0" dirty="0"/>
              <a:t>拒绝服务</a:t>
            </a:r>
          </a:p>
          <a:p>
            <a:pPr lvl="1"/>
            <a:r>
              <a:rPr lang="zh-CN" altLang="en-US" sz="2400" i="0" dirty="0"/>
              <a:t>内部攻击</a:t>
            </a:r>
          </a:p>
          <a:p>
            <a:pPr lvl="1"/>
            <a:r>
              <a:rPr lang="zh-CN" altLang="en-US" sz="2400" i="0" dirty="0"/>
              <a:t>外部攻击</a:t>
            </a:r>
          </a:p>
          <a:p>
            <a:pPr lvl="1"/>
            <a:r>
              <a:rPr lang="zh-CN" altLang="en-US" sz="2400" i="0" dirty="0"/>
              <a:t>陷阱</a:t>
            </a:r>
          </a:p>
          <a:p>
            <a:pPr lvl="1"/>
            <a:r>
              <a:rPr lang="zh-CN" altLang="en-US" sz="2400" i="0" dirty="0"/>
              <a:t>木马 </a:t>
            </a:r>
          </a:p>
          <a:p>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969" y="128954"/>
            <a:ext cx="9601200" cy="571500"/>
          </a:xfrm>
        </p:spPr>
        <p:txBody>
          <a:bodyPr>
            <a:normAutofit fontScale="90000"/>
          </a:bodyPr>
          <a:lstStyle/>
          <a:p>
            <a:r>
              <a:rPr lang="zh-CN" altLang="en-US" b="1" dirty="0"/>
              <a:t>安全性测试方法</a:t>
            </a:r>
            <a:r>
              <a:rPr lang="en-US" altLang="zh-CN" b="1" dirty="0"/>
              <a:t>-</a:t>
            </a:r>
            <a:r>
              <a:rPr lang="zh-CN" altLang="en-US" b="1" dirty="0"/>
              <a:t>模拟攻击</a:t>
            </a:r>
          </a:p>
        </p:txBody>
      </p:sp>
      <p:sp>
        <p:nvSpPr>
          <p:cNvPr id="3" name="内容占位符 2"/>
          <p:cNvSpPr>
            <a:spLocks noGrp="1"/>
          </p:cNvSpPr>
          <p:nvPr>
            <p:ph idx="1"/>
          </p:nvPr>
        </p:nvSpPr>
        <p:spPr>
          <a:xfrm>
            <a:off x="1160585" y="870439"/>
            <a:ext cx="10697307" cy="5794130"/>
          </a:xfrm>
        </p:spPr>
        <p:txBody>
          <a:bodyPr>
            <a:normAutofit fontScale="92500" lnSpcReduction="20000"/>
          </a:bodyPr>
          <a:lstStyle/>
          <a:p>
            <a:r>
              <a:rPr lang="zh-CN" altLang="en-US" sz="2400" dirty="0"/>
              <a:t>口令猜测</a:t>
            </a:r>
            <a:endParaRPr lang="en-US" altLang="zh-CN" sz="2400" dirty="0"/>
          </a:p>
          <a:p>
            <a:pPr lvl="1"/>
            <a:r>
              <a:rPr lang="zh-CN" altLang="en-US" sz="2400" i="0" dirty="0"/>
              <a:t>一旦黑客识别了一台主机，而且发现了基于</a:t>
            </a:r>
            <a:r>
              <a:rPr lang="en-US" altLang="zh-CN" sz="2400" i="0" dirty="0"/>
              <a:t>NetBIOS</a:t>
            </a:r>
            <a:r>
              <a:rPr lang="zh-CN" altLang="en-US" sz="2400" i="0" dirty="0"/>
              <a:t>、</a:t>
            </a:r>
            <a:r>
              <a:rPr lang="en-US" altLang="zh-CN" sz="2400" i="0" dirty="0"/>
              <a:t>Telnet</a:t>
            </a:r>
            <a:r>
              <a:rPr lang="zh-CN" altLang="en-US" sz="2400" i="0" dirty="0"/>
              <a:t>或</a:t>
            </a:r>
            <a:r>
              <a:rPr lang="en-US" altLang="zh-CN" sz="2400" i="0" dirty="0"/>
              <a:t>NFS</a:t>
            </a:r>
            <a:r>
              <a:rPr lang="zh-CN" altLang="en-US" sz="2400" i="0" dirty="0"/>
              <a:t>服务的可利用的用户账号，并成功地猜测出了口令，就能对机器进行控制。</a:t>
            </a:r>
          </a:p>
          <a:p>
            <a:r>
              <a:rPr lang="zh-CN" altLang="en-US" sz="2400" dirty="0"/>
              <a:t>缓冲区溢出</a:t>
            </a:r>
            <a:endParaRPr lang="en-US" altLang="zh-CN" sz="2400" dirty="0"/>
          </a:p>
          <a:p>
            <a:pPr lvl="1"/>
            <a:r>
              <a:rPr lang="zh-CN" altLang="en-US" sz="2400" i="0" dirty="0"/>
              <a:t>在服务程序中，如果程序员使用类似于</a:t>
            </a:r>
            <a:r>
              <a:rPr lang="en-US" altLang="zh-CN" sz="2400" i="0" dirty="0" err="1"/>
              <a:t>strcpy</a:t>
            </a:r>
            <a:r>
              <a:rPr lang="en-US" altLang="zh-CN" sz="2400" i="0" dirty="0"/>
              <a:t>()</a:t>
            </a:r>
            <a:r>
              <a:rPr lang="zh-CN" altLang="en-US" sz="2400" i="0" dirty="0"/>
              <a:t>、</a:t>
            </a:r>
            <a:r>
              <a:rPr lang="en-US" altLang="zh-CN" sz="2400" i="0" dirty="0" err="1"/>
              <a:t>strcat</a:t>
            </a:r>
            <a:r>
              <a:rPr lang="en-US" altLang="zh-CN" sz="2400" i="0" dirty="0"/>
              <a:t> ()</a:t>
            </a:r>
            <a:r>
              <a:rPr lang="zh-CN" altLang="en-US" sz="2400" i="0" dirty="0"/>
              <a:t>等字符串函数，由于这些函数不进行有效位检查，所以可能导致恶意用户编写一小段程序来进一步打开缺口，将该代码放在缓冲区有效载荷末尾。这样，当发生缓冲区溢出时，返回指针指向恶意代码，执行恶意指令，就可以得到系统的控制权</a:t>
            </a:r>
            <a:endParaRPr lang="en-US" altLang="zh-CN" sz="2400" i="0" dirty="0"/>
          </a:p>
          <a:p>
            <a:r>
              <a:rPr lang="zh-CN" altLang="en-US" sz="2400" dirty="0"/>
              <a:t>当一个消息或部分消息为了产生非授权效果而被重复时，就出现了重演</a:t>
            </a:r>
            <a:endParaRPr lang="en-US" altLang="zh-CN" sz="2400" dirty="0"/>
          </a:p>
          <a:p>
            <a:pPr lvl="1"/>
            <a:r>
              <a:rPr lang="zh-CN" altLang="en-US" sz="2400" i="0" dirty="0"/>
              <a:t>例如，一个含有鉴别信息的有效消息可能被另一个实体所重演，目的是鉴别它自己。</a:t>
            </a:r>
          </a:p>
          <a:p>
            <a:r>
              <a:rPr lang="en-US" altLang="zh-CN" sz="2400" dirty="0"/>
              <a:t>DNS</a:t>
            </a:r>
            <a:r>
              <a:rPr lang="zh-CN" altLang="en-US" sz="2400" dirty="0"/>
              <a:t>高速缓存污染</a:t>
            </a:r>
            <a:endParaRPr lang="en-US" altLang="zh-CN" sz="2400" dirty="0"/>
          </a:p>
          <a:p>
            <a:pPr lvl="1"/>
            <a:r>
              <a:rPr lang="zh-CN" altLang="en-US" sz="2400" i="0" dirty="0"/>
              <a:t>由于</a:t>
            </a:r>
            <a:r>
              <a:rPr lang="en-US" altLang="zh-CN" sz="2400" i="0" dirty="0"/>
              <a:t>DNS</a:t>
            </a:r>
            <a:r>
              <a:rPr lang="zh-CN" altLang="en-US" sz="2400" i="0" dirty="0"/>
              <a:t>服务器与其他名称服务器交换信息的时候并不进行身份验证，这就使黑客可以加入不正确的信息，并把用户引向黑客自己的主机。</a:t>
            </a:r>
          </a:p>
          <a:p>
            <a:r>
              <a:rPr lang="zh-CN" altLang="en-US" sz="2400" dirty="0"/>
              <a:t>伪造电子邮件</a:t>
            </a:r>
          </a:p>
          <a:p>
            <a:pPr lvl="1"/>
            <a:r>
              <a:rPr lang="zh-CN" altLang="en-US" sz="2400" i="0" dirty="0"/>
              <a:t>由于</a:t>
            </a:r>
            <a:r>
              <a:rPr lang="en-US" altLang="zh-CN" sz="2400" i="0" dirty="0"/>
              <a:t>SMTP</a:t>
            </a:r>
            <a:r>
              <a:rPr lang="zh-CN" altLang="en-US" sz="2400" i="0" dirty="0"/>
              <a:t>并不对邮件发送附件的身份进行鉴定，因此黑客可以对内部客户伪造电子邮件，声称是来自某个客户认识并相信的人，并附上可安装的特洛伊木马程序，或者是一个指向恶意网站的链接。</a:t>
            </a:r>
          </a:p>
          <a:p>
            <a:pPr lvl="1"/>
            <a:endParaRPr lang="zh-CN" alt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9892" y="287216"/>
            <a:ext cx="9601200" cy="571500"/>
          </a:xfrm>
        </p:spPr>
        <p:txBody>
          <a:bodyPr>
            <a:normAutofit fontScale="90000"/>
          </a:bodyPr>
          <a:lstStyle/>
          <a:p>
            <a:r>
              <a:rPr lang="zh-CN" altLang="en-US" b="1" dirty="0"/>
              <a:t>安全性测试方法</a:t>
            </a:r>
            <a:r>
              <a:rPr lang="en-US" altLang="zh-CN" b="1" dirty="0"/>
              <a:t>-</a:t>
            </a:r>
            <a:r>
              <a:rPr lang="zh-CN" altLang="en-US" b="1" dirty="0"/>
              <a:t>模拟攻击</a:t>
            </a:r>
          </a:p>
        </p:txBody>
      </p:sp>
      <p:sp>
        <p:nvSpPr>
          <p:cNvPr id="3" name="内容占位符 2"/>
          <p:cNvSpPr>
            <a:spLocks noGrp="1"/>
          </p:cNvSpPr>
          <p:nvPr>
            <p:ph idx="1"/>
          </p:nvPr>
        </p:nvSpPr>
        <p:spPr>
          <a:xfrm>
            <a:off x="1084385" y="937846"/>
            <a:ext cx="10826261" cy="5632938"/>
          </a:xfrm>
        </p:spPr>
        <p:txBody>
          <a:bodyPr>
            <a:normAutofit fontScale="92500" lnSpcReduction="20000"/>
          </a:bodyPr>
          <a:lstStyle/>
          <a:p>
            <a:r>
              <a:rPr lang="zh-CN" altLang="en-US" sz="2600" dirty="0"/>
              <a:t>服务拒绝</a:t>
            </a:r>
            <a:endParaRPr lang="en-US" altLang="zh-CN" sz="2600" dirty="0"/>
          </a:p>
          <a:p>
            <a:pPr lvl="1"/>
            <a:r>
              <a:rPr lang="zh-CN" altLang="en-US" sz="2600" i="0" dirty="0"/>
              <a:t>当一个实体不能执行它的正常功能，或它的动作妨碍了别的实体执行它们的正常功能的时候，便发生服务拒绝。</a:t>
            </a:r>
            <a:endParaRPr lang="en-US" altLang="zh-CN" sz="2600" i="0" dirty="0"/>
          </a:p>
          <a:p>
            <a:pPr lvl="2"/>
            <a:r>
              <a:rPr lang="zh-CN" altLang="en-US" sz="2200" dirty="0"/>
              <a:t>可能是一般性的，比如一个实体抑制所有的消息</a:t>
            </a:r>
            <a:endParaRPr lang="en-US" altLang="zh-CN" sz="2200" dirty="0"/>
          </a:p>
          <a:p>
            <a:pPr lvl="2"/>
            <a:r>
              <a:rPr lang="zh-CN" altLang="en-US" sz="2200" dirty="0"/>
              <a:t>也可能是有具体目标的，例如一个实体抑制所有流向某一特定目的端的消息，如安全审计服务</a:t>
            </a:r>
            <a:endParaRPr lang="en-US" altLang="zh-CN" sz="2200" dirty="0"/>
          </a:p>
          <a:p>
            <a:pPr lvl="2"/>
            <a:r>
              <a:rPr lang="zh-CN" altLang="en-US" sz="2200" dirty="0"/>
              <a:t>死亡之</a:t>
            </a:r>
            <a:r>
              <a:rPr lang="en-US" altLang="zh-CN" sz="2200" dirty="0"/>
              <a:t>Ping</a:t>
            </a:r>
            <a:r>
              <a:rPr lang="zh-CN" altLang="en-US" sz="2200" dirty="0"/>
              <a:t>、泪滴、</a:t>
            </a:r>
            <a:r>
              <a:rPr lang="en-US" altLang="zh-CN" sz="2200" dirty="0"/>
              <a:t>UDP</a:t>
            </a:r>
            <a:r>
              <a:rPr lang="zh-CN" altLang="en-US" sz="2200" dirty="0"/>
              <a:t>洪水、</a:t>
            </a:r>
            <a:r>
              <a:rPr lang="en-US" altLang="zh-CN" sz="2200" dirty="0"/>
              <a:t>SYN</a:t>
            </a:r>
            <a:r>
              <a:rPr lang="zh-CN" altLang="en-US" sz="2200" dirty="0"/>
              <a:t>洪水、</a:t>
            </a:r>
            <a:r>
              <a:rPr lang="en-US" altLang="zh-CN" sz="2200" dirty="0"/>
              <a:t>Land</a:t>
            </a:r>
            <a:r>
              <a:rPr lang="zh-CN" altLang="en-US" sz="2200" dirty="0"/>
              <a:t>攻击、</a:t>
            </a:r>
            <a:r>
              <a:rPr lang="en-US" altLang="zh-CN" sz="2200" dirty="0"/>
              <a:t>Smurf</a:t>
            </a:r>
            <a:r>
              <a:rPr lang="zh-CN" altLang="en-US" sz="2200" dirty="0"/>
              <a:t>攻击、</a:t>
            </a:r>
            <a:r>
              <a:rPr lang="en-US" altLang="zh-CN" sz="2200" dirty="0" err="1"/>
              <a:t>Fraggle</a:t>
            </a:r>
            <a:r>
              <a:rPr lang="zh-CN" altLang="en-US" sz="2200" dirty="0"/>
              <a:t>攻击、电子邮件炸弹、畸形消息攻击</a:t>
            </a:r>
          </a:p>
          <a:p>
            <a:r>
              <a:rPr lang="zh-CN" altLang="en-US" sz="2600" dirty="0">
                <a:latin typeface="Times New Roman" panose="02020603050405020304" charset="0"/>
                <a:cs typeface="Times New Roman" panose="02020603050405020304" charset="0"/>
              </a:rPr>
              <a:t>内部攻击</a:t>
            </a:r>
            <a:endParaRPr lang="en-US" altLang="zh-CN" sz="2600" dirty="0">
              <a:latin typeface="Times New Roman" panose="02020603050405020304" charset="0"/>
              <a:cs typeface="Times New Roman" panose="02020603050405020304" charset="0"/>
            </a:endParaRPr>
          </a:p>
          <a:p>
            <a:pPr lvl="1"/>
            <a:r>
              <a:rPr lang="zh-CN" altLang="en-US" sz="2600" i="0" dirty="0">
                <a:latin typeface="Times New Roman" panose="02020603050405020304" charset="0"/>
                <a:cs typeface="Times New Roman" panose="02020603050405020304" charset="0"/>
              </a:rPr>
              <a:t>当系统的合法用户以非故意或非授权方式进行动作时就成为内部攻击。</a:t>
            </a:r>
            <a:endParaRPr lang="en-US" altLang="zh-CN" sz="2600" i="0" dirty="0">
              <a:latin typeface="Times New Roman" panose="02020603050405020304" charset="0"/>
              <a:cs typeface="Times New Roman" panose="02020603050405020304" charset="0"/>
            </a:endParaRPr>
          </a:p>
          <a:p>
            <a:pPr lvl="1"/>
            <a:r>
              <a:rPr lang="zh-CN" altLang="en-US" sz="2600" i="0" dirty="0">
                <a:latin typeface="Times New Roman" panose="02020603050405020304" charset="0"/>
                <a:cs typeface="Times New Roman" panose="02020603050405020304" charset="0"/>
              </a:rPr>
              <a:t>防止内部攻击的保护方法</a:t>
            </a:r>
            <a:endParaRPr lang="en-US" altLang="zh-CN" sz="2600" i="0" dirty="0">
              <a:latin typeface="Times New Roman" panose="02020603050405020304" charset="0"/>
              <a:cs typeface="Times New Roman" panose="02020603050405020304" charset="0"/>
            </a:endParaRPr>
          </a:p>
          <a:p>
            <a:pPr lvl="2">
              <a:lnSpc>
                <a:spcPct val="110000"/>
              </a:lnSpc>
            </a:pPr>
            <a:r>
              <a:rPr lang="zh-CN" altLang="en-US" sz="2200" dirty="0">
                <a:latin typeface="Times New Roman" panose="02020603050405020304" charset="0"/>
                <a:cs typeface="Times New Roman" panose="02020603050405020304" charset="0"/>
              </a:rPr>
              <a:t>所有管理数据流进行加密</a:t>
            </a:r>
            <a:endParaRPr lang="en-US" altLang="zh-CN" sz="2200" dirty="0">
              <a:latin typeface="Times New Roman" panose="02020603050405020304" charset="0"/>
              <a:cs typeface="Times New Roman" panose="02020603050405020304" charset="0"/>
            </a:endParaRPr>
          </a:p>
          <a:p>
            <a:pPr lvl="2">
              <a:lnSpc>
                <a:spcPct val="110000"/>
              </a:lnSpc>
            </a:pPr>
            <a:r>
              <a:rPr lang="zh-CN" altLang="en-US" sz="2200" dirty="0">
                <a:latin typeface="Times New Roman" panose="02020603050405020304" charset="0"/>
                <a:cs typeface="Times New Roman" panose="02020603050405020304" charset="0"/>
              </a:rPr>
              <a:t>利用包括使用强口令在内的</a:t>
            </a:r>
            <a:r>
              <a:rPr lang="zh-CN" altLang="en-US" sz="2200" dirty="0">
                <a:solidFill>
                  <a:schemeClr val="tx1"/>
                </a:solidFill>
                <a:latin typeface="Times New Roman" panose="02020603050405020304" charset="0"/>
                <a:cs typeface="Times New Roman" panose="02020603050405020304" charset="0"/>
              </a:rPr>
              <a:t>多级控制机制和集中管理机</a:t>
            </a:r>
            <a:r>
              <a:rPr lang="zh-CN" altLang="en-US" sz="2200" dirty="0">
                <a:latin typeface="Times New Roman" panose="02020603050405020304" charset="0"/>
                <a:cs typeface="Times New Roman" panose="02020603050405020304" charset="0"/>
              </a:rPr>
              <a:t>制来加强系统的控制能力</a:t>
            </a:r>
            <a:endParaRPr lang="en-US" altLang="zh-CN" sz="2200" dirty="0">
              <a:latin typeface="Times New Roman" panose="02020603050405020304" charset="0"/>
              <a:cs typeface="Times New Roman" panose="02020603050405020304" charset="0"/>
            </a:endParaRPr>
          </a:p>
          <a:p>
            <a:pPr lvl="2">
              <a:lnSpc>
                <a:spcPct val="110000"/>
              </a:lnSpc>
            </a:pPr>
            <a:r>
              <a:rPr lang="zh-CN" altLang="en-US" sz="2200" dirty="0">
                <a:latin typeface="Times New Roman" panose="02020603050405020304" charset="0"/>
                <a:cs typeface="Times New Roman" panose="02020603050405020304" charset="0"/>
              </a:rPr>
              <a:t>为分布在不同场所的业务部门划分</a:t>
            </a:r>
            <a:r>
              <a:rPr lang="en-US" altLang="zh-CN" sz="2200" dirty="0">
                <a:latin typeface="Times New Roman" panose="02020603050405020304" charset="0"/>
                <a:cs typeface="Times New Roman" panose="02020603050405020304" charset="0"/>
              </a:rPr>
              <a:t>VLAN</a:t>
            </a:r>
            <a:r>
              <a:rPr lang="zh-CN" altLang="en-US" sz="2200" dirty="0">
                <a:latin typeface="Times New Roman" panose="02020603050405020304" charset="0"/>
                <a:cs typeface="Times New Roman" panose="02020603050405020304" charset="0"/>
              </a:rPr>
              <a:t>，将数据流隔离在特定部门</a:t>
            </a:r>
            <a:endParaRPr lang="en-US" altLang="zh-CN" sz="2200" dirty="0">
              <a:latin typeface="Times New Roman" panose="02020603050405020304" charset="0"/>
              <a:cs typeface="Times New Roman" panose="02020603050405020304" charset="0"/>
            </a:endParaRPr>
          </a:p>
          <a:p>
            <a:pPr lvl="2">
              <a:lnSpc>
                <a:spcPct val="110000"/>
              </a:lnSpc>
            </a:pPr>
            <a:r>
              <a:rPr lang="zh-CN" altLang="en-US" sz="2200" dirty="0">
                <a:latin typeface="Times New Roman" panose="02020603050405020304" charset="0"/>
                <a:cs typeface="Times New Roman" panose="02020603050405020304" charset="0"/>
              </a:rPr>
              <a:t>利用防火墙为进出网络的用户提供认证功能，提供访问控制保护</a:t>
            </a:r>
            <a:endParaRPr lang="en-US" altLang="zh-CN" sz="2200" dirty="0">
              <a:latin typeface="Times New Roman" panose="02020603050405020304" charset="0"/>
              <a:cs typeface="Times New Roman" panose="02020603050405020304" charset="0"/>
            </a:endParaRPr>
          </a:p>
          <a:p>
            <a:pPr lvl="2">
              <a:lnSpc>
                <a:spcPct val="110000"/>
              </a:lnSpc>
            </a:pPr>
            <a:r>
              <a:rPr lang="zh-CN" altLang="en-US" sz="2200" dirty="0">
                <a:latin typeface="Times New Roman" panose="02020603050405020304" charset="0"/>
                <a:cs typeface="Times New Roman" panose="02020603050405020304" charset="0"/>
              </a:rPr>
              <a:t>使用安全日志记录网络管理数据流等</a:t>
            </a:r>
          </a:p>
          <a:p>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5754" y="229639"/>
            <a:ext cx="9601200" cy="571500"/>
          </a:xfrm>
        </p:spPr>
        <p:txBody>
          <a:bodyPr>
            <a:normAutofit fontScale="90000"/>
          </a:bodyPr>
          <a:lstStyle/>
          <a:p>
            <a:r>
              <a:rPr lang="zh-CN" altLang="en-US" b="1" dirty="0"/>
              <a:t>安全性测试方法</a:t>
            </a:r>
            <a:r>
              <a:rPr lang="en-US" altLang="zh-CN" b="1" dirty="0"/>
              <a:t>-</a:t>
            </a:r>
            <a:r>
              <a:rPr lang="zh-CN" altLang="en-US" b="1" dirty="0"/>
              <a:t>模拟攻击</a:t>
            </a:r>
          </a:p>
        </p:txBody>
      </p:sp>
      <p:sp>
        <p:nvSpPr>
          <p:cNvPr id="3" name="内容占位符 2"/>
          <p:cNvSpPr>
            <a:spLocks noGrp="1"/>
          </p:cNvSpPr>
          <p:nvPr>
            <p:ph idx="1"/>
          </p:nvPr>
        </p:nvSpPr>
        <p:spPr>
          <a:xfrm>
            <a:off x="1371599" y="961292"/>
            <a:ext cx="10503877" cy="5732585"/>
          </a:xfrm>
        </p:spPr>
        <p:txBody>
          <a:bodyPr>
            <a:normAutofit fontScale="92500" lnSpcReduction="20000"/>
          </a:bodyPr>
          <a:lstStyle/>
          <a:p>
            <a:r>
              <a:rPr lang="zh-CN" altLang="en-US" sz="2600" dirty="0"/>
              <a:t>外部攻击</a:t>
            </a:r>
            <a:endParaRPr lang="en-US" altLang="zh-CN" sz="2600" dirty="0"/>
          </a:p>
          <a:p>
            <a:pPr lvl="1"/>
            <a:r>
              <a:rPr lang="zh-CN" altLang="en-US" sz="2600" i="0" dirty="0"/>
              <a:t>搭线窃听（主动的与被动的）</a:t>
            </a:r>
            <a:endParaRPr lang="en-US" altLang="zh-CN" sz="2600" i="0" dirty="0"/>
          </a:p>
          <a:p>
            <a:pPr lvl="1"/>
            <a:r>
              <a:rPr lang="zh-CN" altLang="en-US" sz="2600" i="0" dirty="0"/>
              <a:t>截取辐射</a:t>
            </a:r>
            <a:endParaRPr lang="en-US" altLang="zh-CN" sz="2600" i="0" dirty="0"/>
          </a:p>
          <a:p>
            <a:pPr lvl="1"/>
            <a:r>
              <a:rPr lang="zh-CN" altLang="en-US" sz="2600" i="0" dirty="0"/>
              <a:t>冒充为系统的授权用户</a:t>
            </a:r>
            <a:endParaRPr lang="en-US" altLang="zh-CN" sz="2600" i="0" dirty="0"/>
          </a:p>
          <a:p>
            <a:pPr lvl="1"/>
            <a:r>
              <a:rPr lang="zh-CN" altLang="en-US" sz="2600" i="0" dirty="0"/>
              <a:t>冒充为系统的组成部分</a:t>
            </a:r>
            <a:endParaRPr lang="en-US" altLang="zh-CN" sz="2600" i="0" dirty="0"/>
          </a:p>
          <a:p>
            <a:pPr lvl="1"/>
            <a:r>
              <a:rPr lang="zh-CN" altLang="en-US" sz="2600" i="0" dirty="0"/>
              <a:t>为鉴别或访问控制机制设置旁路等</a:t>
            </a:r>
            <a:endParaRPr lang="en-US" altLang="zh-CN" sz="2600" i="0" dirty="0"/>
          </a:p>
          <a:p>
            <a:r>
              <a:rPr lang="zh-CN" altLang="en-US" sz="2600" dirty="0"/>
              <a:t>陷阱</a:t>
            </a:r>
            <a:endParaRPr lang="en-US" altLang="zh-CN" sz="2600" dirty="0"/>
          </a:p>
          <a:p>
            <a:pPr lvl="1"/>
            <a:r>
              <a:rPr lang="zh-CN" altLang="en-US" sz="2600" i="0" dirty="0"/>
              <a:t>当系统的实体受到改变，致使一个攻击者能对命令或对预定的事件或事件序列产生非授权的影响时，其结果就称为陷阱门。</a:t>
            </a:r>
            <a:endParaRPr lang="en-US" altLang="zh-CN" sz="2600" i="0" dirty="0"/>
          </a:p>
          <a:p>
            <a:pPr lvl="2"/>
            <a:r>
              <a:rPr lang="zh-CN" altLang="en-US" sz="2200" dirty="0"/>
              <a:t>例如：口令的有效性可能被修改，使其除了正常效力之外也使攻击者的口令生效</a:t>
            </a:r>
          </a:p>
          <a:p>
            <a:r>
              <a:rPr lang="zh-CN" altLang="en-US" sz="2600" dirty="0"/>
              <a:t>木马</a:t>
            </a:r>
            <a:endParaRPr lang="en-US" altLang="zh-CN" sz="2600" dirty="0"/>
          </a:p>
          <a:p>
            <a:pPr lvl="1"/>
            <a:r>
              <a:rPr lang="zh-CN" altLang="en-US" sz="2600" i="0" dirty="0"/>
              <a:t>对系统而言的特洛伊木马，是指它不但具有自己的授权功能，而且还有非授权功能。</a:t>
            </a:r>
            <a:endParaRPr lang="en-US" altLang="zh-CN" sz="2600" i="0" dirty="0"/>
          </a:p>
          <a:p>
            <a:pPr lvl="2"/>
            <a:r>
              <a:rPr lang="zh-CN" altLang="en-US" sz="2200" dirty="0"/>
              <a:t>一个向非授权信道拷贝消息的中继就是一个特洛伊木马</a:t>
            </a:r>
            <a:endParaRPr lang="en-US" altLang="zh-CN" sz="2200" dirty="0"/>
          </a:p>
          <a:p>
            <a:pPr lvl="2"/>
            <a:r>
              <a:rPr lang="zh-CN" altLang="en-US" sz="2200" dirty="0"/>
              <a:t>典型的特洛伊木马有</a:t>
            </a:r>
            <a:r>
              <a:rPr lang="en-US" altLang="zh-CN" sz="2200" dirty="0" err="1"/>
              <a:t>NetBus</a:t>
            </a:r>
            <a:r>
              <a:rPr lang="zh-CN" altLang="en-US" sz="2200" dirty="0"/>
              <a:t>、</a:t>
            </a:r>
            <a:r>
              <a:rPr lang="en-US" altLang="zh-CN" sz="2200" dirty="0"/>
              <a:t>BackOffice</a:t>
            </a:r>
            <a:r>
              <a:rPr lang="zh-CN" altLang="en-US" sz="2200" dirty="0"/>
              <a:t>和</a:t>
            </a:r>
            <a:r>
              <a:rPr lang="en-US" altLang="zh-CN" sz="2200" dirty="0"/>
              <a:t>BO2k</a:t>
            </a:r>
            <a:r>
              <a:rPr lang="zh-CN" altLang="en-US" sz="2200" dirty="0"/>
              <a:t>等</a:t>
            </a:r>
          </a:p>
          <a:p>
            <a:pPr lvl="1"/>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5754" y="229639"/>
            <a:ext cx="9601200" cy="571500"/>
          </a:xfrm>
        </p:spPr>
        <p:txBody>
          <a:bodyPr>
            <a:normAutofit fontScale="90000"/>
          </a:bodyPr>
          <a:lstStyle/>
          <a:p>
            <a:r>
              <a:rPr lang="zh-CN" altLang="en-US" sz="4900" b="1" dirty="0"/>
              <a:t>安全性测试方法</a:t>
            </a:r>
            <a:r>
              <a:rPr lang="en-US" altLang="zh-CN" sz="4900" b="1" dirty="0"/>
              <a:t>-</a:t>
            </a:r>
            <a:r>
              <a:rPr lang="zh-CN" altLang="en-US" sz="4900" b="1" dirty="0"/>
              <a:t>侦听技术</a:t>
            </a:r>
            <a:br>
              <a:rPr lang="zh-CN" altLang="en-US" dirty="0"/>
            </a:br>
            <a:endParaRPr lang="zh-CN" altLang="en-US" dirty="0"/>
          </a:p>
        </p:txBody>
      </p:sp>
      <p:sp>
        <p:nvSpPr>
          <p:cNvPr id="3" name="内容占位符 2"/>
          <p:cNvSpPr>
            <a:spLocks noGrp="1"/>
          </p:cNvSpPr>
          <p:nvPr>
            <p:ph idx="1"/>
          </p:nvPr>
        </p:nvSpPr>
        <p:spPr>
          <a:xfrm>
            <a:off x="1371600" y="1338349"/>
            <a:ext cx="10662138" cy="5004262"/>
          </a:xfrm>
        </p:spPr>
        <p:txBody>
          <a:bodyPr/>
          <a:lstStyle/>
          <a:p>
            <a:r>
              <a:rPr lang="zh-CN" altLang="en-US" sz="2800" dirty="0"/>
              <a:t>侦听技术实际上是在数据通信或数据交互过程，对数据进行截取分析的过程。</a:t>
            </a:r>
            <a:endParaRPr lang="en-US" altLang="zh-CN" sz="2800" dirty="0"/>
          </a:p>
          <a:p>
            <a:r>
              <a:rPr lang="zh-CN" altLang="en-US" sz="2800" dirty="0"/>
              <a:t>目前最为流行的是网络数据包的捕获技术，通常称为</a:t>
            </a:r>
            <a:r>
              <a:rPr lang="en-US" altLang="zh-CN" sz="2800" dirty="0"/>
              <a:t>Capture</a:t>
            </a:r>
            <a:r>
              <a:rPr lang="zh-CN" altLang="en-US" sz="2800" dirty="0"/>
              <a:t>，黑客可以利用该项技术实现数据的盗用，而测试人员同样可利用该项技术实现安全测试。</a:t>
            </a:r>
            <a:endParaRPr lang="en-US" altLang="zh-CN" sz="2800" dirty="0"/>
          </a:p>
          <a:p>
            <a:r>
              <a:rPr lang="zh-CN" altLang="en-US" sz="2800" dirty="0"/>
              <a:t>该项技术主要用于对网络加密的验证。</a:t>
            </a:r>
          </a:p>
          <a:p>
            <a:endParaRPr lang="zh-CN" alt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57553"/>
            <a:ext cx="9601200" cy="571500"/>
          </a:xfrm>
        </p:spPr>
        <p:txBody>
          <a:bodyPr>
            <a:noAutofit/>
          </a:bodyPr>
          <a:lstStyle/>
          <a:p>
            <a:r>
              <a:rPr lang="zh-CN" altLang="en-US" b="1" dirty="0"/>
              <a:t>配置测试</a:t>
            </a:r>
          </a:p>
        </p:txBody>
      </p:sp>
      <p:sp>
        <p:nvSpPr>
          <p:cNvPr id="3" name="内容占位符 2"/>
          <p:cNvSpPr>
            <a:spLocks noGrp="1"/>
          </p:cNvSpPr>
          <p:nvPr>
            <p:ph idx="1"/>
          </p:nvPr>
        </p:nvSpPr>
        <p:spPr>
          <a:xfrm>
            <a:off x="668216" y="1350072"/>
            <a:ext cx="11652738" cy="5004262"/>
          </a:xfrm>
        </p:spPr>
        <p:txBody>
          <a:bodyPr>
            <a:normAutofit/>
          </a:bodyPr>
          <a:lstStyle/>
          <a:p>
            <a:r>
              <a:rPr lang="zh-CN" altLang="en-US" sz="2800" dirty="0"/>
              <a:t>目标：在不同的硬件配置下，检查系统是否发生功能或者性能上的问题</a:t>
            </a:r>
            <a:endParaRPr lang="en-US" altLang="zh-CN" sz="2800" dirty="0"/>
          </a:p>
          <a:p>
            <a:r>
              <a:rPr lang="zh-CN" altLang="en-US" sz="2800" dirty="0"/>
              <a:t>方法：一般需要建立测试实验室</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0" y="1062856"/>
            <a:ext cx="9601200" cy="5004262"/>
          </a:xfrm>
        </p:spPr>
        <p:txBody>
          <a:bodyPr/>
          <a:lstStyle/>
          <a:p>
            <a:r>
              <a:rPr lang="zh-CN" altLang="en-US" sz="2800" dirty="0"/>
              <a:t>计划配置测试时一般采用的过程</a:t>
            </a:r>
          </a:p>
          <a:p>
            <a:pPr lvl="1"/>
            <a:r>
              <a:rPr lang="zh-CN" altLang="en-US" sz="2800" i="0" dirty="0"/>
              <a:t>确定所需的硬件类型</a:t>
            </a:r>
            <a:endParaRPr lang="en-US" altLang="zh-CN" sz="2800" i="0" dirty="0"/>
          </a:p>
          <a:p>
            <a:pPr lvl="1"/>
            <a:r>
              <a:rPr lang="zh-CN" altLang="en-US" sz="2800" i="0" dirty="0"/>
              <a:t>确定哪些硬件型号和驱动程序可以使用</a:t>
            </a:r>
            <a:endParaRPr lang="en-US" altLang="zh-CN" sz="2800" i="0" dirty="0"/>
          </a:p>
          <a:p>
            <a:pPr lvl="1"/>
            <a:r>
              <a:rPr lang="zh-CN" altLang="en-US" sz="2800" i="0" dirty="0"/>
              <a:t>确定可能的硬件特性、模式和选项</a:t>
            </a:r>
            <a:endParaRPr lang="en-US" altLang="zh-CN" sz="2800" i="0" dirty="0"/>
          </a:p>
          <a:p>
            <a:pPr lvl="1"/>
            <a:r>
              <a:rPr lang="zh-CN" altLang="en-US" sz="2800" i="0" dirty="0"/>
              <a:t>将硬件配置缩减到可以控制的范围内</a:t>
            </a:r>
            <a:endParaRPr lang="en-US" altLang="zh-CN" sz="2800" i="0" dirty="0"/>
          </a:p>
          <a:p>
            <a:pPr lvl="1"/>
            <a:r>
              <a:rPr lang="zh-CN" altLang="en-US" sz="2800" i="0" dirty="0"/>
              <a:t>明确使用硬件配置的软件的特性</a:t>
            </a:r>
            <a:endParaRPr lang="en-US" altLang="zh-CN" sz="2800" i="0" dirty="0"/>
          </a:p>
          <a:p>
            <a:pPr lvl="1"/>
            <a:r>
              <a:rPr lang="zh-CN" altLang="en-US" sz="2800" i="0" dirty="0"/>
              <a:t>设计在每种配置中执行的测试用例</a:t>
            </a:r>
            <a:endParaRPr lang="en-US" altLang="zh-CN" sz="2800" i="0" dirty="0"/>
          </a:p>
          <a:p>
            <a:pPr lvl="1"/>
            <a:r>
              <a:rPr lang="zh-CN" altLang="en-US" sz="2800" i="0" dirty="0"/>
              <a:t>反复测试直到对结果满意为止</a:t>
            </a:r>
            <a:endParaRPr lang="en-US" altLang="zh-CN" sz="2800" i="0" dirty="0"/>
          </a:p>
          <a:p>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6446" y="187569"/>
            <a:ext cx="9601200" cy="571500"/>
          </a:xfrm>
        </p:spPr>
        <p:txBody>
          <a:bodyPr>
            <a:noAutofit/>
          </a:bodyPr>
          <a:lstStyle/>
          <a:p>
            <a:r>
              <a:rPr lang="zh-CN" altLang="en-US" b="1" dirty="0"/>
              <a:t>正确性测试</a:t>
            </a:r>
          </a:p>
        </p:txBody>
      </p:sp>
      <p:sp>
        <p:nvSpPr>
          <p:cNvPr id="3" name="内容占位符 2"/>
          <p:cNvSpPr>
            <a:spLocks noGrp="1"/>
          </p:cNvSpPr>
          <p:nvPr>
            <p:ph idx="1"/>
          </p:nvPr>
        </p:nvSpPr>
        <p:spPr>
          <a:xfrm>
            <a:off x="1072662" y="1143000"/>
            <a:ext cx="10714892" cy="5187888"/>
          </a:xfrm>
        </p:spPr>
        <p:txBody>
          <a:bodyPr/>
          <a:lstStyle/>
          <a:p>
            <a:r>
              <a:rPr lang="zh-CN" altLang="en-US" sz="2800" dirty="0"/>
              <a:t>正确性测试检查软件的功能是否符合规格说明。</a:t>
            </a:r>
          </a:p>
          <a:p>
            <a:r>
              <a:rPr lang="zh-CN" altLang="en-US" sz="2800" dirty="0"/>
              <a:t>正确性测试的方法：</a:t>
            </a:r>
          </a:p>
          <a:p>
            <a:pPr lvl="1"/>
            <a:r>
              <a:rPr lang="zh-CN" altLang="en-US" sz="2800" i="0" dirty="0"/>
              <a:t>枚举法，即构造一些合理输入，检查是否得到期望的输出。</a:t>
            </a:r>
            <a:r>
              <a:rPr lang="zh-CN" altLang="zh-CN" sz="2800" i="0" dirty="0"/>
              <a:t>测试时应尽量设法减少枚举的次数，关键在于寻找等价区间，因为在等价区间中，只需用任意值测试一次即可。</a:t>
            </a:r>
            <a:endParaRPr lang="zh-CN" altLang="en-US" sz="2800" i="0" dirty="0"/>
          </a:p>
          <a:p>
            <a:pPr lvl="1"/>
            <a:r>
              <a:rPr lang="zh-CN" altLang="en-US" sz="2800" i="0" dirty="0"/>
              <a:t>边界值测试，即采用定义域或者等价区间的边界值进行测试。</a:t>
            </a:r>
            <a:r>
              <a:rPr lang="zh-CN" altLang="zh-CN" sz="2800" i="0" dirty="0"/>
              <a:t>因为程序设计容易疏忽边界情况，程序也容易在边界值处出错。</a:t>
            </a:r>
            <a:r>
              <a:rPr lang="zh-CN" altLang="en-US" sz="2800" i="0" dirty="0"/>
              <a:t> </a:t>
            </a:r>
          </a:p>
          <a:p>
            <a:endParaRPr lang="zh-CN" alt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87215"/>
            <a:ext cx="9601200" cy="571500"/>
          </a:xfrm>
        </p:spPr>
        <p:txBody>
          <a:bodyPr>
            <a:noAutofit/>
          </a:bodyPr>
          <a:lstStyle/>
          <a:p>
            <a:r>
              <a:rPr lang="zh-CN" altLang="en-US" b="1" dirty="0"/>
              <a:t>可靠性测试</a:t>
            </a:r>
          </a:p>
        </p:txBody>
      </p:sp>
      <p:sp>
        <p:nvSpPr>
          <p:cNvPr id="3" name="内容占位符 2"/>
          <p:cNvSpPr>
            <a:spLocks noGrp="1"/>
          </p:cNvSpPr>
          <p:nvPr>
            <p:ph idx="1"/>
          </p:nvPr>
        </p:nvSpPr>
        <p:spPr>
          <a:xfrm>
            <a:off x="1043353" y="984738"/>
            <a:ext cx="10902461" cy="5427785"/>
          </a:xfrm>
        </p:spPr>
        <p:txBody>
          <a:bodyPr>
            <a:normAutofit/>
          </a:bodyPr>
          <a:lstStyle/>
          <a:p>
            <a:r>
              <a:rPr lang="zh-CN" altLang="en-US" sz="2800" dirty="0"/>
              <a:t>可靠性测试是从验证的角度出发，检验系统的可靠性是否达到预期的目标，同时给出当前系统可能的可靠性增长情况。</a:t>
            </a:r>
          </a:p>
          <a:p>
            <a:r>
              <a:rPr lang="zh-CN" altLang="en-US" sz="2800" dirty="0"/>
              <a:t>对可靠性性测试来说，最关键的测试数据包括失效间隔时间，失效修复时间，失效数量，失效级别等。根据获得的测试数据，应用可靠性模型，可以得到系统的失效率及可靠性增长趋势。</a:t>
            </a:r>
          </a:p>
          <a:p>
            <a:r>
              <a:rPr lang="zh-CN" altLang="en-US" sz="2800" dirty="0"/>
              <a:t>可靠性指标有时很难确定，通常采用平均无故障时间或系统投入运行后出现的故障不能大于多少数量这些指标来对可靠性进行评估</a:t>
            </a:r>
            <a:endParaRPr lang="en-US" altLang="zh-CN" sz="2800" dirty="0"/>
          </a:p>
          <a:p>
            <a:r>
              <a:rPr lang="zh-CN" altLang="en-US" sz="2800" dirty="0"/>
              <a:t>通常使用以下几个指标来度量系统的可靠性：</a:t>
            </a:r>
            <a:endParaRPr lang="en-US" altLang="zh-CN" sz="2800" dirty="0"/>
          </a:p>
          <a:p>
            <a:pPr lvl="1"/>
            <a:r>
              <a:rPr lang="zh-CN" altLang="en-US" sz="2800" i="0" dirty="0"/>
              <a:t>平均失效等待时间  （</a:t>
            </a:r>
            <a:r>
              <a:rPr lang="en-US" altLang="zh-CN" sz="2800" i="0" dirty="0"/>
              <a:t>MTTF</a:t>
            </a:r>
            <a:r>
              <a:rPr lang="zh-CN" altLang="en-US" sz="2800" i="0" dirty="0"/>
              <a:t>，</a:t>
            </a:r>
            <a:r>
              <a:rPr lang="en-US" altLang="zh-CN" sz="2800" i="0" dirty="0"/>
              <a:t>Mean Time To Failure</a:t>
            </a:r>
            <a:r>
              <a:rPr lang="zh-CN" altLang="en-US" sz="2800" i="0" dirty="0"/>
              <a:t>）  </a:t>
            </a:r>
            <a:endParaRPr lang="en-US" altLang="zh-CN" sz="2800" i="0" dirty="0"/>
          </a:p>
          <a:p>
            <a:pPr lvl="1"/>
            <a:r>
              <a:rPr lang="zh-CN" altLang="en-US" sz="2800" i="0" dirty="0"/>
              <a:t>平均失效间隔时间（</a:t>
            </a:r>
            <a:r>
              <a:rPr lang="en-US" altLang="zh-CN" sz="2800" i="0" dirty="0"/>
              <a:t>MTBF</a:t>
            </a:r>
            <a:r>
              <a:rPr lang="zh-CN" altLang="en-US" sz="2800" i="0" dirty="0"/>
              <a:t>，</a:t>
            </a:r>
            <a:r>
              <a:rPr lang="en-US" altLang="zh-CN" sz="2800" i="0" dirty="0"/>
              <a:t>Mean Time Between Failure</a:t>
            </a:r>
            <a:r>
              <a:rPr lang="zh-CN" altLang="en-US" sz="2800" i="0" dirty="0"/>
              <a:t>）</a:t>
            </a:r>
            <a:endParaRPr lang="en-US" altLang="zh-CN" sz="2800" i="0" dirty="0"/>
          </a:p>
          <a:p>
            <a:pPr lvl="1"/>
            <a:r>
              <a:rPr lang="zh-CN" altLang="en-US" sz="2800" i="0" dirty="0"/>
              <a:t>因故障而停机的时间在一年中应不超过多少时间</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10661"/>
            <a:ext cx="9601200" cy="571500"/>
          </a:xfrm>
        </p:spPr>
        <p:txBody>
          <a:bodyPr>
            <a:noAutofit/>
          </a:bodyPr>
          <a:lstStyle/>
          <a:p>
            <a:r>
              <a:rPr lang="zh-CN" altLang="en-US" b="1" dirty="0"/>
              <a:t>兼容性测试</a:t>
            </a:r>
          </a:p>
        </p:txBody>
      </p:sp>
      <p:sp>
        <p:nvSpPr>
          <p:cNvPr id="3" name="内容占位符 2"/>
          <p:cNvSpPr>
            <a:spLocks noGrp="1"/>
          </p:cNvSpPr>
          <p:nvPr>
            <p:ph idx="1"/>
          </p:nvPr>
        </p:nvSpPr>
        <p:spPr>
          <a:xfrm>
            <a:off x="943708" y="1125415"/>
            <a:ext cx="11125199" cy="5182026"/>
          </a:xfrm>
        </p:spPr>
        <p:txBody>
          <a:bodyPr>
            <a:normAutofit/>
          </a:bodyPr>
          <a:lstStyle/>
          <a:p>
            <a:r>
              <a:rPr lang="zh-CN" altLang="en-US" sz="2800" dirty="0"/>
              <a:t>软件兼容性测试是检测各软件之间能否正确地交互和共享信息，其目标是保证软件按照用户期望的方式进行交互，使用其它软件检查软件操作的过程。</a:t>
            </a:r>
          </a:p>
          <a:p>
            <a:r>
              <a:rPr lang="zh-CN" altLang="en-US" sz="2800" dirty="0"/>
              <a:t>兼容性的测试通常需要解决以下问题：</a:t>
            </a:r>
          </a:p>
          <a:p>
            <a:pPr lvl="1"/>
            <a:r>
              <a:rPr lang="zh-CN" altLang="en-US" sz="2800" i="0" dirty="0"/>
              <a:t>新开发的软件需要与哪种操作系统、</a:t>
            </a:r>
            <a:r>
              <a:rPr lang="en-US" altLang="zh-CN" sz="2800" i="0" dirty="0"/>
              <a:t>Web</a:t>
            </a:r>
            <a:r>
              <a:rPr lang="zh-CN" altLang="en-US" sz="2800" i="0" dirty="0"/>
              <a:t>浏览器和应用软件保持兼容，如果要测试的软件是一个平台，那么要求应用程序能在其上运行。</a:t>
            </a:r>
          </a:p>
          <a:p>
            <a:pPr lvl="1"/>
            <a:r>
              <a:rPr lang="zh-CN" altLang="en-US" sz="2800" i="0" dirty="0"/>
              <a:t>应该遵守哪种定义软件之间交互的标准或者规范。</a:t>
            </a:r>
          </a:p>
          <a:p>
            <a:pPr lvl="1"/>
            <a:r>
              <a:rPr lang="zh-CN" altLang="en-US" sz="2800" i="0" dirty="0"/>
              <a:t>软件使用何种数据与其它平台、与新的软件进行交互和共享信息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599" y="1068779"/>
            <a:ext cx="10289969" cy="5273832"/>
          </a:xfrm>
        </p:spPr>
        <p:txBody>
          <a:bodyPr>
            <a:normAutofit fontScale="92500"/>
          </a:bodyPr>
          <a:lstStyle/>
          <a:p>
            <a:r>
              <a:rPr lang="zh-CN" altLang="en-US" sz="2800" dirty="0"/>
              <a:t>基本测试过程</a:t>
            </a:r>
            <a:endParaRPr lang="en-US" altLang="zh-CN" sz="2800" dirty="0"/>
          </a:p>
          <a:p>
            <a:pPr lvl="1"/>
            <a:r>
              <a:rPr lang="zh-CN" altLang="en-US" sz="2800" i="0" dirty="0"/>
              <a:t>基本测试过程原则：尽早测试、经常测试、充分测试。</a:t>
            </a:r>
          </a:p>
          <a:p>
            <a:pPr lvl="1"/>
            <a:r>
              <a:rPr lang="zh-CN" altLang="en-US" sz="2800" i="0" dirty="0"/>
              <a:t>开发过程与测试过程：分析、测试、设计、测试、编码、测试 。</a:t>
            </a:r>
          </a:p>
          <a:p>
            <a:pPr lvl="1"/>
            <a:r>
              <a:rPr lang="zh-CN" altLang="en-US" sz="2800" i="0" dirty="0"/>
              <a:t>测试计划应该是按照开发者的要求并用具体例子来描述一个测试计划的层次结构以及各个测试计划相联系的标准模版</a:t>
            </a:r>
            <a:endParaRPr lang="en-US" altLang="zh-CN" sz="2800" i="0" dirty="0"/>
          </a:p>
          <a:p>
            <a:r>
              <a:rPr lang="zh-CN" altLang="en-US" sz="2800" dirty="0"/>
              <a:t>测试的五个问题</a:t>
            </a:r>
            <a:endParaRPr lang="en-US" altLang="zh-CN" sz="2800" dirty="0"/>
          </a:p>
          <a:p>
            <a:pPr lvl="1"/>
            <a:r>
              <a:rPr lang="zh-CN" altLang="en-US" sz="2800" i="0" dirty="0"/>
              <a:t>谁执行了测试？ </a:t>
            </a:r>
          </a:p>
          <a:p>
            <a:pPr lvl="1"/>
            <a:r>
              <a:rPr lang="zh-CN" altLang="en-US" sz="2800" i="0" dirty="0"/>
              <a:t>测试什么？ </a:t>
            </a:r>
          </a:p>
          <a:p>
            <a:pPr lvl="1"/>
            <a:r>
              <a:rPr lang="zh-CN" altLang="en-US" sz="2800" i="0" dirty="0"/>
              <a:t>什么时候测试？ </a:t>
            </a:r>
          </a:p>
          <a:p>
            <a:pPr lvl="1"/>
            <a:r>
              <a:rPr lang="zh-CN" altLang="en-US" sz="2800" i="0" dirty="0"/>
              <a:t>怎样测试？ </a:t>
            </a:r>
          </a:p>
          <a:p>
            <a:pPr lvl="1"/>
            <a:r>
              <a:rPr lang="zh-CN" altLang="en-US" sz="2800" i="0" dirty="0"/>
              <a:t>测试应进行到何种程度？ </a:t>
            </a:r>
          </a:p>
          <a:p>
            <a:pPr lvl="1"/>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28246"/>
            <a:ext cx="9601200" cy="571500"/>
          </a:xfrm>
        </p:spPr>
        <p:txBody>
          <a:bodyPr>
            <a:noAutofit/>
          </a:bodyPr>
          <a:lstStyle/>
          <a:p>
            <a:r>
              <a:rPr lang="zh-CN" altLang="en-US" b="1" dirty="0"/>
              <a:t>兼容性测试</a:t>
            </a:r>
            <a:r>
              <a:rPr lang="en-US" altLang="zh-CN" b="1" dirty="0"/>
              <a:t>-</a:t>
            </a:r>
            <a:r>
              <a:rPr lang="zh-CN" altLang="en-US" b="1" dirty="0"/>
              <a:t>示例</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567" y="1367657"/>
            <a:ext cx="8207375" cy="5329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9639"/>
            <a:ext cx="9601200" cy="571500"/>
          </a:xfrm>
        </p:spPr>
        <p:txBody>
          <a:bodyPr>
            <a:noAutofit/>
          </a:bodyPr>
          <a:lstStyle/>
          <a:p>
            <a:r>
              <a:rPr lang="en-US" altLang="zh-CN" b="1" dirty="0"/>
              <a:t>Web</a:t>
            </a:r>
            <a:r>
              <a:rPr lang="zh-CN" altLang="en-US" b="1" dirty="0"/>
              <a:t>网站测试</a:t>
            </a:r>
          </a:p>
        </p:txBody>
      </p:sp>
      <p:sp>
        <p:nvSpPr>
          <p:cNvPr id="3" name="内容占位符 2"/>
          <p:cNvSpPr>
            <a:spLocks noGrp="1"/>
          </p:cNvSpPr>
          <p:nvPr>
            <p:ph idx="1"/>
          </p:nvPr>
        </p:nvSpPr>
        <p:spPr>
          <a:xfrm>
            <a:off x="1160585" y="973015"/>
            <a:ext cx="10040815" cy="5655346"/>
          </a:xfrm>
        </p:spPr>
        <p:txBody>
          <a:bodyPr>
            <a:normAutofit fontScale="92500"/>
          </a:bodyPr>
          <a:lstStyle/>
          <a:p>
            <a:r>
              <a:rPr lang="en-US" altLang="zh-CN" sz="2600" dirty="0"/>
              <a:t>Web</a:t>
            </a:r>
            <a:r>
              <a:rPr lang="zh-CN" altLang="en-US" sz="2600" dirty="0"/>
              <a:t>网站的网页是由文字、图形、音频、视频和超级链接组成的文档。</a:t>
            </a:r>
          </a:p>
          <a:p>
            <a:r>
              <a:rPr lang="zh-CN" altLang="en-US" sz="2600" dirty="0"/>
              <a:t>对网站的测试包含许多方面，如配置测试、兼容测试、可用性测试、文档测试等；黑盒测试、白盒测试、静态测试和动态测试都有可能采用。</a:t>
            </a:r>
          </a:p>
          <a:p>
            <a:r>
              <a:rPr lang="zh-CN" altLang="en-US" sz="2600" dirty="0"/>
              <a:t>通常</a:t>
            </a:r>
            <a:r>
              <a:rPr lang="en-US" altLang="zh-CN" sz="2600" dirty="0"/>
              <a:t>Web</a:t>
            </a:r>
            <a:r>
              <a:rPr lang="zh-CN" altLang="en-US" sz="2600" dirty="0"/>
              <a:t>网站测试包含以下内容：</a:t>
            </a:r>
            <a:endParaRPr lang="en-US" altLang="zh-CN" sz="2600" dirty="0"/>
          </a:p>
          <a:p>
            <a:pPr lvl="1"/>
            <a:r>
              <a:rPr lang="zh-CN" altLang="en-US" sz="2600" i="0" dirty="0"/>
              <a:t>文字测试</a:t>
            </a:r>
            <a:endParaRPr lang="en-US" altLang="zh-CN" sz="2600" i="0" dirty="0"/>
          </a:p>
          <a:p>
            <a:pPr lvl="1"/>
            <a:r>
              <a:rPr lang="zh-CN" altLang="en-US" sz="2600" i="0" dirty="0"/>
              <a:t>链接测试    </a:t>
            </a:r>
            <a:endParaRPr lang="en-US" altLang="zh-CN" sz="2600" i="0" dirty="0"/>
          </a:p>
          <a:p>
            <a:pPr lvl="1"/>
            <a:r>
              <a:rPr lang="zh-CN" altLang="en-US" sz="2600" i="0" dirty="0"/>
              <a:t>图像、图像测试</a:t>
            </a:r>
            <a:endParaRPr lang="en-US" altLang="zh-CN" sz="2600" i="0" dirty="0"/>
          </a:p>
          <a:p>
            <a:pPr lvl="1"/>
            <a:r>
              <a:rPr lang="zh-CN" altLang="en-US" sz="2600" i="0" dirty="0"/>
              <a:t>表单测试</a:t>
            </a:r>
            <a:endParaRPr lang="en-US" altLang="zh-CN" sz="2600" i="0" dirty="0"/>
          </a:p>
          <a:p>
            <a:pPr lvl="1"/>
            <a:r>
              <a:rPr lang="zh-CN" altLang="en-US" sz="2600" i="0" dirty="0"/>
              <a:t>动态内容测试</a:t>
            </a:r>
            <a:endParaRPr lang="en-US" altLang="zh-CN" sz="2600" i="0" dirty="0"/>
          </a:p>
          <a:p>
            <a:pPr lvl="1"/>
            <a:r>
              <a:rPr lang="zh-CN" altLang="en-US" sz="2600" i="0" dirty="0"/>
              <a:t>数据库测试</a:t>
            </a:r>
            <a:endParaRPr lang="en-US" altLang="zh-CN" sz="2600" i="0" dirty="0"/>
          </a:p>
          <a:p>
            <a:pPr lvl="1"/>
            <a:r>
              <a:rPr lang="zh-CN" altLang="en-US" sz="2600" i="0" dirty="0"/>
              <a:t>服务器性能及负载测试</a:t>
            </a:r>
            <a:endParaRPr lang="en-US" altLang="zh-CN" sz="2600" i="0" dirty="0"/>
          </a:p>
          <a:p>
            <a:pPr lvl="1"/>
            <a:r>
              <a:rPr lang="zh-CN" altLang="en-US" sz="2600" i="0" dirty="0"/>
              <a:t>安全性测试</a:t>
            </a:r>
          </a:p>
          <a:p>
            <a:endParaRPr lang="zh-CN" alt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9639"/>
            <a:ext cx="9601200" cy="571500"/>
          </a:xfrm>
        </p:spPr>
        <p:txBody>
          <a:bodyPr>
            <a:noAutofit/>
          </a:bodyPr>
          <a:lstStyle/>
          <a:p>
            <a:r>
              <a:rPr lang="zh-CN" altLang="en-US" b="1" dirty="0"/>
              <a:t>文档测试</a:t>
            </a:r>
            <a:r>
              <a:rPr lang="en-US" altLang="zh-CN" b="1" dirty="0"/>
              <a:t>-</a:t>
            </a:r>
            <a:r>
              <a:rPr lang="zh-CN" altLang="en-US" b="1" dirty="0"/>
              <a:t>文档</a:t>
            </a:r>
          </a:p>
        </p:txBody>
      </p:sp>
      <p:sp>
        <p:nvSpPr>
          <p:cNvPr id="3" name="内容占位符 2"/>
          <p:cNvSpPr>
            <a:spLocks noGrp="1"/>
          </p:cNvSpPr>
          <p:nvPr>
            <p:ph idx="1"/>
          </p:nvPr>
        </p:nvSpPr>
        <p:spPr>
          <a:xfrm>
            <a:off x="1055077" y="902677"/>
            <a:ext cx="10914185" cy="5439934"/>
          </a:xfrm>
        </p:spPr>
        <p:txBody>
          <a:bodyPr>
            <a:normAutofit/>
          </a:bodyPr>
          <a:lstStyle/>
          <a:p>
            <a:r>
              <a:rPr lang="zh-CN" altLang="en-US" sz="2400" dirty="0"/>
              <a:t>软件产品由可运行的程序、数据和文档组成。</a:t>
            </a:r>
            <a:endParaRPr lang="en-US" altLang="zh-CN" sz="2400" dirty="0"/>
          </a:p>
          <a:p>
            <a:r>
              <a:rPr lang="zh-CN" altLang="en-US" sz="2400" dirty="0"/>
              <a:t>文档是软件的一个重要组成部分。在软件的整个生命周期中，会产生许多文档，在各个阶段中以文档作为前阶段工作成果的总结和后阶段工作的依据。</a:t>
            </a:r>
            <a:endParaRPr lang="en-US" altLang="zh-CN" sz="2400" dirty="0"/>
          </a:p>
          <a:p>
            <a:r>
              <a:rPr lang="zh-CN" altLang="en-US" sz="2400" dirty="0"/>
              <a:t>一个好的软件文档能从以下</a:t>
            </a:r>
            <a:r>
              <a:rPr lang="en-US" altLang="zh-CN" sz="2400" dirty="0"/>
              <a:t>3</a:t>
            </a:r>
            <a:r>
              <a:rPr lang="zh-CN" altLang="en-US" sz="2400" dirty="0"/>
              <a:t>方面提高软件产品的整体质量。</a:t>
            </a:r>
          </a:p>
          <a:p>
            <a:pPr lvl="1"/>
            <a:r>
              <a:rPr lang="zh-CN" altLang="en-US" sz="2400" i="0" dirty="0"/>
              <a:t>提高可用性：可用性大都与软件文档有关 </a:t>
            </a:r>
          </a:p>
          <a:p>
            <a:pPr lvl="1"/>
            <a:r>
              <a:rPr lang="zh-CN" altLang="en-US" sz="2400" i="0" dirty="0"/>
              <a:t>提高可靠性：可靠性是指软件平稳运行的程度</a:t>
            </a:r>
          </a:p>
          <a:p>
            <a:pPr lvl="1"/>
            <a:r>
              <a:rPr lang="zh-CN" altLang="en-US" sz="2400" i="0" dirty="0"/>
              <a:t>降低支持费用：好的文档能够通过恰当的解释和引导帮助用户克服困难，尽可能预防这种情况发生</a:t>
            </a:r>
          </a:p>
          <a:p>
            <a:r>
              <a:rPr lang="zh-CN" altLang="en-US" sz="2400" dirty="0"/>
              <a:t>文档测试：针对系统提交给用户的文档进行验证，目标是验证软件文档是否正确记录系统的开发全过程的技术细节。通过文档测试可以改进系统的可用性、可靠性、可维护性和安装性</a:t>
            </a:r>
            <a:endParaRPr lang="en-US" altLang="zh-CN" sz="2400" dirty="0"/>
          </a:p>
          <a:p>
            <a:r>
              <a:rPr lang="zh-CN" altLang="en-US" sz="2400" dirty="0"/>
              <a:t>软件文档的分类如下表所示：</a:t>
            </a:r>
          </a:p>
          <a:p>
            <a:endParaRPr lang="zh-CN" altLang="en-US" dirty="0"/>
          </a:p>
        </p:txBody>
      </p:sp>
      <p:graphicFrame>
        <p:nvGraphicFramePr>
          <p:cNvPr id="4" name="Group 42"/>
          <p:cNvGraphicFramePr/>
          <p:nvPr>
            <p:extLst>
              <p:ext uri="{D42A27DB-BD31-4B8C-83A1-F6EECF244321}">
                <p14:modId xmlns:p14="http://schemas.microsoft.com/office/powerpoint/2010/main" val="1796814755"/>
              </p:ext>
            </p:extLst>
          </p:nvPr>
        </p:nvGraphicFramePr>
        <p:xfrm>
          <a:off x="4814618" y="5824451"/>
          <a:ext cx="7377382" cy="1036320"/>
        </p:xfrm>
        <a:graphic>
          <a:graphicData uri="http://schemas.openxmlformats.org/drawingml/2006/table">
            <a:tbl>
              <a:tblPr/>
              <a:tblGrid>
                <a:gridCol w="1639467">
                  <a:extLst>
                    <a:ext uri="{9D8B030D-6E8A-4147-A177-3AD203B41FA5}">
                      <a16:colId xmlns:a16="http://schemas.microsoft.com/office/drawing/2014/main" val="20000"/>
                    </a:ext>
                  </a:extLst>
                </a:gridCol>
                <a:gridCol w="3361840">
                  <a:extLst>
                    <a:ext uri="{9D8B030D-6E8A-4147-A177-3AD203B41FA5}">
                      <a16:colId xmlns:a16="http://schemas.microsoft.com/office/drawing/2014/main" val="20001"/>
                    </a:ext>
                  </a:extLst>
                </a:gridCol>
                <a:gridCol w="2376075">
                  <a:extLst>
                    <a:ext uri="{9D8B030D-6E8A-4147-A177-3AD203B41FA5}">
                      <a16:colId xmlns:a16="http://schemas.microsoft.com/office/drawing/2014/main" val="20002"/>
                    </a:ext>
                  </a:extLst>
                </a:gridCol>
              </a:tblGrid>
              <a:tr h="24518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mn-ea"/>
                          <a:ea typeface="+mn-ea"/>
                          <a:cs typeface="Times New Roman" panose="02020603050405020304" charset="0"/>
                        </a:rPr>
                        <a:t>用户文档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mn-ea"/>
                          <a:ea typeface="+mn-ea"/>
                          <a:cs typeface="Times New Roman" panose="02020603050405020304" charset="0"/>
                        </a:rPr>
                        <a:t>开发文档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mn-ea"/>
                          <a:ea typeface="+mn-ea"/>
                          <a:cs typeface="Times New Roman" panose="02020603050405020304" charset="0"/>
                        </a:rPr>
                        <a:t>管理文档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588432">
                <a:tc>
                  <a:txBody>
                    <a:bodyPr/>
                    <a:lstStyle/>
                    <a:p>
                      <a:pPr marL="0" marR="0" lvl="0" indent="441325"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mn-ea"/>
                          <a:ea typeface="+mn-ea"/>
                          <a:cs typeface="Times New Roman" panose="02020603050405020304" charset="0"/>
                        </a:rPr>
                        <a:t>用户手册、操作手册、维护修改建议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65125"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mn-ea"/>
                          <a:ea typeface="+mn-ea"/>
                          <a:cs typeface="Times New Roman" panose="02020603050405020304" charset="0"/>
                        </a:rPr>
                        <a:t>软件需求说明书、数据库设计说明书、概要设计说明书、详细设计说明书、可行性研究报告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65125"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mn-ea"/>
                          <a:ea typeface="+mn-ea"/>
                          <a:cs typeface="Times New Roman" panose="02020603050405020304" charset="0"/>
                        </a:rPr>
                        <a:t>项目开发计划、测试计划、测试报告、开发进度月报、开发总结报告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5062" y="169984"/>
            <a:ext cx="9601200" cy="571500"/>
          </a:xfrm>
        </p:spPr>
        <p:txBody>
          <a:bodyPr>
            <a:normAutofit fontScale="90000"/>
          </a:bodyPr>
          <a:lstStyle/>
          <a:p>
            <a:r>
              <a:rPr lang="zh-CN" altLang="en-US" sz="4900" b="1" dirty="0"/>
              <a:t>用户文档测试的内容</a:t>
            </a:r>
            <a:br>
              <a:rPr lang="en-US" altLang="zh-CN" dirty="0"/>
            </a:br>
            <a:endParaRPr lang="zh-CN" altLang="en-US" dirty="0"/>
          </a:p>
        </p:txBody>
      </p:sp>
      <p:sp>
        <p:nvSpPr>
          <p:cNvPr id="3" name="内容占位符 2"/>
          <p:cNvSpPr>
            <a:spLocks noGrp="1"/>
          </p:cNvSpPr>
          <p:nvPr>
            <p:ph idx="1"/>
          </p:nvPr>
        </p:nvSpPr>
        <p:spPr>
          <a:xfrm>
            <a:off x="1283677" y="902676"/>
            <a:ext cx="9689123" cy="5955323"/>
          </a:xfrm>
        </p:spPr>
        <p:txBody>
          <a:bodyPr>
            <a:normAutofit fontScale="70000" lnSpcReduction="20000"/>
          </a:bodyPr>
          <a:lstStyle/>
          <a:p>
            <a:r>
              <a:rPr lang="zh-CN" altLang="en-US" sz="2600" dirty="0"/>
              <a:t>用户文档测试的内容</a:t>
            </a:r>
            <a:endParaRPr lang="en-US" altLang="zh-CN" sz="2600" dirty="0"/>
          </a:p>
          <a:p>
            <a:pPr marL="384175" lvl="1">
              <a:spcBef>
                <a:spcPts val="1000"/>
              </a:spcBef>
              <a:buFont typeface="Franklin Gothic Book" panose="020B0503020102020204" pitchFamily="34" charset="0"/>
              <a:buChar char="■"/>
            </a:pPr>
            <a:r>
              <a:rPr lang="zh-CN" altLang="en-US" sz="2600" i="0" dirty="0"/>
              <a:t>把用户文档作为测试用例选择依据</a:t>
            </a:r>
          </a:p>
          <a:p>
            <a:pPr marL="384175" lvl="1">
              <a:spcBef>
                <a:spcPts val="1000"/>
              </a:spcBef>
              <a:buFont typeface="Franklin Gothic Book" panose="020B0503020102020204" pitchFamily="34" charset="0"/>
              <a:buChar char="■"/>
            </a:pPr>
            <a:r>
              <a:rPr lang="zh-CN" altLang="en-US" sz="2600" i="0" dirty="0"/>
              <a:t>确切的按照文档所描述的方法使用系统</a:t>
            </a:r>
          </a:p>
          <a:p>
            <a:pPr marL="384175" lvl="1">
              <a:spcBef>
                <a:spcPts val="1000"/>
              </a:spcBef>
              <a:buFont typeface="Franklin Gothic Book" panose="020B0503020102020204" pitchFamily="34" charset="0"/>
              <a:buChar char="■"/>
            </a:pPr>
            <a:r>
              <a:rPr lang="zh-CN" altLang="en-US" sz="2600" i="0" dirty="0"/>
              <a:t>测试每个提示和建议，检查每条陈述</a:t>
            </a:r>
          </a:p>
          <a:p>
            <a:pPr marL="384175" lvl="1">
              <a:spcBef>
                <a:spcPts val="1000"/>
              </a:spcBef>
              <a:buFont typeface="Franklin Gothic Book" panose="020B0503020102020204" pitchFamily="34" charset="0"/>
              <a:buChar char="■"/>
            </a:pPr>
            <a:r>
              <a:rPr lang="zh-CN" altLang="en-US" sz="2600" i="0" dirty="0"/>
              <a:t>查找容易误导用户的内容</a:t>
            </a:r>
          </a:p>
          <a:p>
            <a:pPr marL="384175" lvl="1">
              <a:spcBef>
                <a:spcPts val="1000"/>
              </a:spcBef>
              <a:buFont typeface="Franklin Gothic Book" panose="020B0503020102020204" pitchFamily="34" charset="0"/>
              <a:buChar char="■"/>
            </a:pPr>
            <a:r>
              <a:rPr lang="zh-CN" altLang="en-US" sz="2600" i="0" dirty="0"/>
              <a:t>把缺陷并入缺陷跟踪库</a:t>
            </a:r>
          </a:p>
          <a:p>
            <a:pPr marL="384175" lvl="1">
              <a:spcBef>
                <a:spcPts val="1000"/>
              </a:spcBef>
              <a:buFont typeface="Franklin Gothic Book" panose="020B0503020102020204" pitchFamily="34" charset="0"/>
              <a:buChar char="■"/>
            </a:pPr>
            <a:r>
              <a:rPr lang="zh-CN" altLang="en-US" sz="2600" i="0" dirty="0"/>
              <a:t>测试每个在线帮助超链接</a:t>
            </a:r>
          </a:p>
          <a:p>
            <a:pPr marL="384175" lvl="1">
              <a:spcBef>
                <a:spcPts val="1000"/>
              </a:spcBef>
              <a:buFont typeface="Franklin Gothic Book" panose="020B0503020102020204" pitchFamily="34" charset="0"/>
              <a:buChar char="■"/>
            </a:pPr>
            <a:r>
              <a:rPr lang="zh-CN" altLang="en-US" sz="2600" i="0" dirty="0"/>
              <a:t>测试每条语句，不要想当然</a:t>
            </a:r>
          </a:p>
          <a:p>
            <a:pPr marL="384175" lvl="1">
              <a:spcBef>
                <a:spcPts val="1000"/>
              </a:spcBef>
              <a:buFont typeface="Franklin Gothic Book" panose="020B0503020102020204" pitchFamily="34" charset="0"/>
              <a:buChar char="■"/>
            </a:pPr>
            <a:r>
              <a:rPr lang="zh-CN" altLang="en-US" sz="2600" i="0" dirty="0"/>
              <a:t>表现的像一个技术编辑而不是一个被动的评审者</a:t>
            </a:r>
          </a:p>
          <a:p>
            <a:pPr marL="384175" lvl="1">
              <a:spcBef>
                <a:spcPts val="1000"/>
              </a:spcBef>
              <a:buFont typeface="Franklin Gothic Book" panose="020B0503020102020204" pitchFamily="34" charset="0"/>
              <a:buChar char="■"/>
            </a:pPr>
            <a:r>
              <a:rPr lang="zh-CN" altLang="en-US" sz="2600" i="0" dirty="0"/>
              <a:t>首先对整个文档进行一般的评审，然后进行一个详细的评审</a:t>
            </a:r>
          </a:p>
          <a:p>
            <a:pPr marL="384175" lvl="1">
              <a:spcBef>
                <a:spcPts val="1000"/>
              </a:spcBef>
              <a:buFont typeface="Franklin Gothic Book" panose="020B0503020102020204" pitchFamily="34" charset="0"/>
              <a:buChar char="■"/>
            </a:pPr>
            <a:r>
              <a:rPr lang="zh-CN" altLang="en-US" sz="2600" i="0" dirty="0"/>
              <a:t>检查所有的错误信息</a:t>
            </a:r>
          </a:p>
          <a:p>
            <a:pPr marL="384175" lvl="1">
              <a:spcBef>
                <a:spcPts val="1000"/>
              </a:spcBef>
              <a:buFont typeface="Franklin Gothic Book" panose="020B0503020102020204" pitchFamily="34" charset="0"/>
              <a:buChar char="■"/>
            </a:pPr>
            <a:r>
              <a:rPr lang="zh-CN" altLang="en-US" sz="2600" i="0" dirty="0"/>
              <a:t>测试文档中提供的每个样例</a:t>
            </a:r>
          </a:p>
          <a:p>
            <a:pPr marL="384175" lvl="1">
              <a:spcBef>
                <a:spcPts val="1000"/>
              </a:spcBef>
              <a:buFont typeface="Franklin Gothic Book" panose="020B0503020102020204" pitchFamily="34" charset="0"/>
              <a:buChar char="■"/>
            </a:pPr>
            <a:r>
              <a:rPr lang="zh-CN" altLang="en-US" sz="2600" i="0" dirty="0"/>
              <a:t>保证所有索引的入口有文档文本</a:t>
            </a:r>
          </a:p>
          <a:p>
            <a:pPr marL="384175" lvl="1">
              <a:spcBef>
                <a:spcPts val="1000"/>
              </a:spcBef>
              <a:buFont typeface="Franklin Gothic Book" panose="020B0503020102020204" pitchFamily="34" charset="0"/>
              <a:buChar char="■"/>
            </a:pPr>
            <a:r>
              <a:rPr lang="zh-CN" altLang="en-US" sz="2600" i="0" dirty="0"/>
              <a:t>保证文档覆盖所有关键用户功能</a:t>
            </a:r>
          </a:p>
          <a:p>
            <a:pPr marL="384175" lvl="1">
              <a:spcBef>
                <a:spcPts val="1000"/>
              </a:spcBef>
              <a:buFont typeface="Franklin Gothic Book" panose="020B0503020102020204" pitchFamily="34" charset="0"/>
              <a:buChar char="■"/>
            </a:pPr>
            <a:r>
              <a:rPr lang="zh-CN" altLang="en-US" sz="2600" i="0" dirty="0"/>
              <a:t>保证阅读类型不是太技术化</a:t>
            </a:r>
          </a:p>
          <a:p>
            <a:pPr marL="384175" lvl="1">
              <a:spcBef>
                <a:spcPts val="1000"/>
              </a:spcBef>
              <a:buFont typeface="Franklin Gothic Book" panose="020B0503020102020204" pitchFamily="34" charset="0"/>
              <a:buChar char="■"/>
            </a:pPr>
            <a:r>
              <a:rPr lang="zh-CN" altLang="en-US" sz="2600" i="0" dirty="0"/>
              <a:t>寻找相对比较弱的区域，这些区域需要更多的解释</a:t>
            </a:r>
          </a:p>
          <a:p>
            <a:endParaRPr lang="zh-CN" alt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93785"/>
            <a:ext cx="9601200" cy="571500"/>
          </a:xfrm>
        </p:spPr>
        <p:txBody>
          <a:bodyPr>
            <a:normAutofit fontScale="90000"/>
          </a:bodyPr>
          <a:lstStyle/>
          <a:p>
            <a:r>
              <a:rPr lang="zh-CN" altLang="en-US" sz="4900" b="1" dirty="0"/>
              <a:t>开发文档测试的内容</a:t>
            </a:r>
            <a:br>
              <a:rPr lang="zh-CN" altLang="en-US" dirty="0"/>
            </a:br>
            <a:endParaRPr lang="zh-CN" altLang="en-US" dirty="0"/>
          </a:p>
        </p:txBody>
      </p:sp>
      <p:sp>
        <p:nvSpPr>
          <p:cNvPr id="3" name="内容占位符 2"/>
          <p:cNvSpPr>
            <a:spLocks noGrp="1"/>
          </p:cNvSpPr>
          <p:nvPr>
            <p:ph idx="1"/>
          </p:nvPr>
        </p:nvSpPr>
        <p:spPr>
          <a:xfrm>
            <a:off x="1371600" y="791308"/>
            <a:ext cx="9601200" cy="5867400"/>
          </a:xfrm>
        </p:spPr>
        <p:txBody>
          <a:bodyPr>
            <a:normAutofit fontScale="70000" lnSpcReduction="20000"/>
          </a:bodyPr>
          <a:lstStyle/>
          <a:p>
            <a:pPr marL="384175" lvl="1">
              <a:spcBef>
                <a:spcPts val="1000"/>
              </a:spcBef>
              <a:buFont typeface="Franklin Gothic Book" panose="020B0503020102020204" pitchFamily="34" charset="0"/>
              <a:buChar char="■"/>
            </a:pPr>
            <a:r>
              <a:rPr lang="zh-CN" altLang="en-US" sz="2600" i="0" dirty="0"/>
              <a:t>系统定义的目标是否与用户的要求一致</a:t>
            </a:r>
          </a:p>
          <a:p>
            <a:pPr marL="384175" lvl="1">
              <a:spcBef>
                <a:spcPts val="1000"/>
              </a:spcBef>
              <a:buFont typeface="Franklin Gothic Book" panose="020B0503020102020204" pitchFamily="34" charset="0"/>
              <a:buChar char="■"/>
            </a:pPr>
            <a:r>
              <a:rPr lang="zh-CN" altLang="en-US" sz="2600" i="0" dirty="0"/>
              <a:t>系统需求分析阶段提供的文档资料是否齐全</a:t>
            </a:r>
          </a:p>
          <a:p>
            <a:pPr marL="384175" lvl="1">
              <a:spcBef>
                <a:spcPts val="1000"/>
              </a:spcBef>
              <a:buFont typeface="Franklin Gothic Book" panose="020B0503020102020204" pitchFamily="34" charset="0"/>
              <a:buChar char="■"/>
            </a:pPr>
            <a:r>
              <a:rPr lang="zh-CN" altLang="en-US" sz="2600" i="0" dirty="0"/>
              <a:t>文档中的所有描述是否完整、清晰，准确地反映用户要求</a:t>
            </a:r>
          </a:p>
          <a:p>
            <a:pPr marL="384175" lvl="1">
              <a:spcBef>
                <a:spcPts val="1000"/>
              </a:spcBef>
              <a:buFont typeface="Franklin Gothic Book" panose="020B0503020102020204" pitchFamily="34" charset="0"/>
              <a:buChar char="■"/>
            </a:pPr>
            <a:r>
              <a:rPr lang="zh-CN" altLang="en-US" sz="2600" i="0" dirty="0"/>
              <a:t>与所有其他系统成份的重要接口是否都已经描述</a:t>
            </a:r>
          </a:p>
          <a:p>
            <a:pPr marL="384175" lvl="1">
              <a:spcBef>
                <a:spcPts val="1000"/>
              </a:spcBef>
              <a:buFont typeface="Franklin Gothic Book" panose="020B0503020102020204" pitchFamily="34" charset="0"/>
              <a:buChar char="■"/>
            </a:pPr>
            <a:r>
              <a:rPr lang="zh-CN" altLang="en-US" sz="2600" i="0" dirty="0"/>
              <a:t>被开发项目的数据流与数据结构是否足够、确定</a:t>
            </a:r>
          </a:p>
          <a:p>
            <a:pPr marL="384175" lvl="1">
              <a:spcBef>
                <a:spcPts val="1000"/>
              </a:spcBef>
              <a:buFont typeface="Franklin Gothic Book" panose="020B0503020102020204" pitchFamily="34" charset="0"/>
              <a:buChar char="■"/>
            </a:pPr>
            <a:r>
              <a:rPr lang="zh-CN" altLang="en-US" sz="2600" i="0" dirty="0"/>
              <a:t>所有图表是否清楚，在不补充说明时能否理解</a:t>
            </a:r>
          </a:p>
          <a:p>
            <a:pPr marL="384175" lvl="1">
              <a:spcBef>
                <a:spcPts val="1000"/>
              </a:spcBef>
              <a:buFont typeface="Franklin Gothic Book" panose="020B0503020102020204" pitchFamily="34" charset="0"/>
              <a:buChar char="■"/>
            </a:pPr>
            <a:r>
              <a:rPr lang="zh-CN" altLang="en-US" sz="2600" i="0" dirty="0"/>
              <a:t>主要功能是否已包括在规定的软件范围之内，是否都己充分说明</a:t>
            </a:r>
          </a:p>
          <a:p>
            <a:pPr marL="384175" lvl="1">
              <a:spcBef>
                <a:spcPts val="1000"/>
              </a:spcBef>
              <a:buFont typeface="Franklin Gothic Book" panose="020B0503020102020204" pitchFamily="34" charset="0"/>
              <a:buChar char="■"/>
            </a:pPr>
            <a:r>
              <a:rPr lang="zh-CN" altLang="en-US" sz="2600" i="0" dirty="0"/>
              <a:t>软件的行为和它必须处理的信息、必须完成的功能是否一致</a:t>
            </a:r>
            <a:endParaRPr lang="en-US" altLang="zh-CN" sz="2600" i="0" dirty="0"/>
          </a:p>
          <a:p>
            <a:pPr marL="384175" lvl="1">
              <a:spcBef>
                <a:spcPts val="1000"/>
              </a:spcBef>
              <a:buFont typeface="Franklin Gothic Book" panose="020B0503020102020204" pitchFamily="34" charset="0"/>
              <a:buChar char="■"/>
            </a:pPr>
            <a:r>
              <a:rPr lang="zh-CN" altLang="en-US" sz="2600" i="0" dirty="0"/>
              <a:t>设计的约束条件或限制条件是否符合实际</a:t>
            </a:r>
          </a:p>
          <a:p>
            <a:pPr marL="384175" lvl="1">
              <a:spcBef>
                <a:spcPts val="1000"/>
              </a:spcBef>
              <a:buFont typeface="Franklin Gothic Book" panose="020B0503020102020204" pitchFamily="34" charset="0"/>
              <a:buChar char="■"/>
            </a:pPr>
            <a:r>
              <a:rPr lang="zh-CN" altLang="en-US" sz="2600" i="0" dirty="0"/>
              <a:t>是否考虑了开发的技术风险</a:t>
            </a:r>
          </a:p>
          <a:p>
            <a:pPr marL="384175" lvl="1">
              <a:spcBef>
                <a:spcPts val="1000"/>
              </a:spcBef>
              <a:buFont typeface="Franklin Gothic Book" panose="020B0503020102020204" pitchFamily="34" charset="0"/>
              <a:buChar char="■"/>
            </a:pPr>
            <a:r>
              <a:rPr lang="zh-CN" altLang="en-US" sz="2600" i="0" dirty="0"/>
              <a:t>是否考虑过软件需求的其他方案</a:t>
            </a:r>
          </a:p>
          <a:p>
            <a:pPr marL="384175" lvl="1">
              <a:spcBef>
                <a:spcPts val="1000"/>
              </a:spcBef>
              <a:buFont typeface="Franklin Gothic Book" panose="020B0503020102020204" pitchFamily="34" charset="0"/>
              <a:buChar char="■"/>
            </a:pPr>
            <a:r>
              <a:rPr lang="zh-CN" altLang="en-US" sz="2600" i="0" dirty="0"/>
              <a:t>是否考虑过将来可能会提出的软件需求</a:t>
            </a:r>
          </a:p>
          <a:p>
            <a:pPr marL="384175" lvl="1">
              <a:spcBef>
                <a:spcPts val="1000"/>
              </a:spcBef>
              <a:buFont typeface="Franklin Gothic Book" panose="020B0503020102020204" pitchFamily="34" charset="0"/>
              <a:buChar char="■"/>
            </a:pPr>
            <a:r>
              <a:rPr lang="zh-CN" altLang="en-US" sz="2600" i="0" dirty="0"/>
              <a:t>是否详细制定了检验标准，它们能否对系统定义是否成功进行确认</a:t>
            </a:r>
          </a:p>
          <a:p>
            <a:pPr marL="384175" lvl="1">
              <a:spcBef>
                <a:spcPts val="1000"/>
              </a:spcBef>
              <a:buFont typeface="Franklin Gothic Book" panose="020B0503020102020204" pitchFamily="34" charset="0"/>
              <a:buChar char="■"/>
            </a:pPr>
            <a:r>
              <a:rPr lang="zh-CN" altLang="en-US" sz="2600" i="0" dirty="0"/>
              <a:t>有没有遗漏、重复或不一致的地方</a:t>
            </a:r>
          </a:p>
          <a:p>
            <a:pPr marL="384175" lvl="1">
              <a:spcBef>
                <a:spcPts val="1000"/>
              </a:spcBef>
              <a:buFont typeface="Franklin Gothic Book" panose="020B0503020102020204" pitchFamily="34" charset="0"/>
              <a:buChar char="■"/>
            </a:pPr>
            <a:r>
              <a:rPr lang="zh-CN" altLang="en-US" sz="2600" i="0" dirty="0"/>
              <a:t>用户是否审查了初步的用户手册或原型</a:t>
            </a:r>
          </a:p>
          <a:p>
            <a:pPr marL="384175" lvl="1">
              <a:spcBef>
                <a:spcPts val="1000"/>
              </a:spcBef>
              <a:buFont typeface="Franklin Gothic Book" panose="020B0503020102020204" pitchFamily="34" charset="0"/>
              <a:buChar char="■"/>
            </a:pPr>
            <a:r>
              <a:rPr lang="zh-CN" altLang="en-US" sz="2600" i="0" dirty="0"/>
              <a:t>项目开发计划中的估算是否受到了影响</a:t>
            </a:r>
          </a:p>
          <a:p>
            <a:pPr marL="384175" lvl="1">
              <a:spcBef>
                <a:spcPts val="1000"/>
              </a:spcBef>
              <a:buFont typeface="Franklin Gothic Book" panose="020B0503020102020204" pitchFamily="34" charset="0"/>
              <a:buChar char="■"/>
            </a:pPr>
            <a:endParaRPr lang="zh-CN" altLang="en-US" dirty="0"/>
          </a:p>
          <a:p>
            <a:endParaRPr lang="zh-CN" alt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1615" y="64477"/>
            <a:ext cx="9601200" cy="571500"/>
          </a:xfrm>
        </p:spPr>
        <p:txBody>
          <a:bodyPr>
            <a:noAutofit/>
          </a:bodyPr>
          <a:lstStyle/>
          <a:p>
            <a:r>
              <a:rPr lang="zh-CN" altLang="en-US" b="1" dirty="0"/>
              <a:t>开发文档测试包括</a:t>
            </a:r>
          </a:p>
        </p:txBody>
      </p:sp>
      <p:sp>
        <p:nvSpPr>
          <p:cNvPr id="3" name="内容占位符 2"/>
          <p:cNvSpPr>
            <a:spLocks noGrp="1"/>
          </p:cNvSpPr>
          <p:nvPr>
            <p:ph idx="1"/>
          </p:nvPr>
        </p:nvSpPr>
        <p:spPr>
          <a:xfrm>
            <a:off x="1107830" y="826477"/>
            <a:ext cx="10251831" cy="6178062"/>
          </a:xfrm>
        </p:spPr>
        <p:txBody>
          <a:bodyPr>
            <a:normAutofit/>
          </a:bodyPr>
          <a:lstStyle/>
          <a:p>
            <a:pPr marL="384175" lvl="1">
              <a:spcBef>
                <a:spcPts val="1000"/>
              </a:spcBef>
              <a:buFont typeface="Franklin Gothic Book" panose="020B0503020102020204" pitchFamily="34" charset="0"/>
              <a:buChar char="■"/>
            </a:pPr>
            <a:r>
              <a:rPr lang="zh-CN" altLang="en-US" sz="2400" b="1" i="0" dirty="0"/>
              <a:t>接口</a:t>
            </a:r>
            <a:r>
              <a:rPr lang="zh-CN" altLang="en-US" sz="2400" i="0" dirty="0"/>
              <a:t>   </a:t>
            </a:r>
            <a:r>
              <a:rPr lang="zh-CN" altLang="en-US" i="0" dirty="0"/>
              <a:t>分析软件各部分之间的联系，确认软件的内部接口与外部接口是否已经明确定义。模块是否满足高内聚低耦合的要求。模块作用范围是否在其控制范围之内</a:t>
            </a:r>
          </a:p>
          <a:p>
            <a:pPr marL="384175" lvl="1">
              <a:spcBef>
                <a:spcPts val="1000"/>
              </a:spcBef>
              <a:buFont typeface="Franklin Gothic Book" panose="020B0503020102020204" pitchFamily="34" charset="0"/>
              <a:buChar char="■"/>
            </a:pPr>
            <a:r>
              <a:rPr lang="zh-CN" altLang="en-US" sz="2400" b="1" i="0" dirty="0"/>
              <a:t>风险</a:t>
            </a:r>
            <a:r>
              <a:rPr lang="en-US" altLang="zh-CN" sz="2400" i="0" dirty="0"/>
              <a:t>    </a:t>
            </a:r>
            <a:r>
              <a:rPr lang="zh-CN" altLang="en-US" i="0" dirty="0"/>
              <a:t>确认该软件设计在现有的技术条件下和预算范围内是否能按时实现</a:t>
            </a:r>
          </a:p>
          <a:p>
            <a:pPr marL="384175" lvl="1">
              <a:spcBef>
                <a:spcPts val="1000"/>
              </a:spcBef>
              <a:buFont typeface="Franklin Gothic Book" panose="020B0503020102020204" pitchFamily="34" charset="0"/>
              <a:buChar char="■"/>
            </a:pPr>
            <a:r>
              <a:rPr lang="zh-CN" altLang="en-US" sz="2400" b="1" i="0" dirty="0"/>
              <a:t>实用性</a:t>
            </a:r>
            <a:r>
              <a:rPr lang="en-US" altLang="zh-CN" sz="2400" i="0" dirty="0"/>
              <a:t> </a:t>
            </a:r>
            <a:r>
              <a:rPr lang="zh-CN" altLang="en-US" i="0" dirty="0"/>
              <a:t>确认该软件设计对于需求的解决方案是否实用</a:t>
            </a:r>
          </a:p>
          <a:p>
            <a:pPr marL="384175" lvl="1">
              <a:spcBef>
                <a:spcPts val="1000"/>
              </a:spcBef>
              <a:buFont typeface="Franklin Gothic Book" panose="020B0503020102020204" pitchFamily="34" charset="0"/>
              <a:buChar char="■"/>
            </a:pPr>
            <a:r>
              <a:rPr lang="zh-CN" altLang="en-US" sz="2400" b="1" i="0" dirty="0"/>
              <a:t>技术清晰度</a:t>
            </a:r>
            <a:r>
              <a:rPr lang="en-US" altLang="zh-CN" sz="2400" b="1" i="0" dirty="0"/>
              <a:t>  </a:t>
            </a:r>
            <a:r>
              <a:rPr lang="zh-CN" altLang="en-US" i="0" dirty="0"/>
              <a:t>确认该软件设计是否以一种易于翻译成代码的形式表达</a:t>
            </a:r>
          </a:p>
          <a:p>
            <a:pPr marL="384175" lvl="1">
              <a:spcBef>
                <a:spcPts val="1000"/>
              </a:spcBef>
              <a:buFont typeface="Franklin Gothic Book" panose="020B0503020102020204" pitchFamily="34" charset="0"/>
              <a:buChar char="■"/>
            </a:pPr>
            <a:r>
              <a:rPr lang="zh-CN" altLang="en-US" sz="2400" b="1" i="0" dirty="0"/>
              <a:t>可维护性</a:t>
            </a:r>
            <a:r>
              <a:rPr lang="en-US" altLang="zh-CN" sz="2400" i="0" dirty="0"/>
              <a:t>   </a:t>
            </a:r>
            <a:r>
              <a:rPr lang="zh-CN" altLang="en-US" i="0" dirty="0"/>
              <a:t>从软件维护角度出发，确认该软件设计是否考虑了方便未来的维护</a:t>
            </a:r>
          </a:p>
          <a:p>
            <a:pPr marL="384175" lvl="1">
              <a:spcBef>
                <a:spcPts val="1000"/>
              </a:spcBef>
              <a:buFont typeface="Franklin Gothic Book" panose="020B0503020102020204" pitchFamily="34" charset="0"/>
              <a:buChar char="■"/>
            </a:pPr>
            <a:r>
              <a:rPr lang="zh-CN" altLang="en-US" sz="2400" b="1" i="0" dirty="0"/>
              <a:t>质量</a:t>
            </a:r>
            <a:r>
              <a:rPr lang="en-US" altLang="zh-CN" sz="2400" i="0" dirty="0"/>
              <a:t>    </a:t>
            </a:r>
            <a:r>
              <a:rPr lang="zh-CN" altLang="en-US" i="0" dirty="0"/>
              <a:t>确认该软件设计是否表现出良好的质量特征</a:t>
            </a:r>
          </a:p>
          <a:p>
            <a:pPr marL="384175" lvl="1">
              <a:spcBef>
                <a:spcPts val="1000"/>
              </a:spcBef>
              <a:buFont typeface="Franklin Gothic Book" panose="020B0503020102020204" pitchFamily="34" charset="0"/>
              <a:buChar char="■"/>
            </a:pPr>
            <a:r>
              <a:rPr lang="zh-CN" altLang="en-US" sz="2400" b="1" i="0" dirty="0"/>
              <a:t>各种选择方案</a:t>
            </a:r>
            <a:r>
              <a:rPr lang="en-US" altLang="zh-CN" sz="2400" b="1" i="0" dirty="0"/>
              <a:t>   </a:t>
            </a:r>
            <a:r>
              <a:rPr lang="zh-CN" altLang="en-US" i="0" dirty="0"/>
              <a:t>看是否考虑过其他方案，比较各种选择方案的标准是什么</a:t>
            </a:r>
          </a:p>
          <a:p>
            <a:pPr marL="384175" lvl="1">
              <a:spcBef>
                <a:spcPts val="1000"/>
              </a:spcBef>
              <a:buFont typeface="Franklin Gothic Book" panose="020B0503020102020204" pitchFamily="34" charset="0"/>
              <a:buChar char="■"/>
            </a:pPr>
            <a:r>
              <a:rPr lang="zh-CN" altLang="en-US" sz="2400" b="1" i="0" dirty="0"/>
              <a:t>限制</a:t>
            </a:r>
            <a:r>
              <a:rPr lang="en-US" altLang="zh-CN" sz="2400" i="0" dirty="0"/>
              <a:t>   </a:t>
            </a:r>
            <a:r>
              <a:rPr lang="zh-CN" altLang="en-US" i="0" dirty="0"/>
              <a:t>评估对该软件的限制是否实现，是否与需求一致</a:t>
            </a:r>
          </a:p>
          <a:p>
            <a:pPr marL="384175" lvl="1">
              <a:spcBef>
                <a:spcPts val="1000"/>
              </a:spcBef>
              <a:buFont typeface="Franklin Gothic Book" panose="020B0503020102020204" pitchFamily="34" charset="0"/>
              <a:buChar char="■"/>
            </a:pPr>
            <a:r>
              <a:rPr lang="zh-CN" altLang="en-US" sz="2400" b="1" i="0" dirty="0"/>
              <a:t>其他具体问题</a:t>
            </a:r>
            <a:r>
              <a:rPr lang="en-US" altLang="zh-CN" sz="2400" b="1" i="0" dirty="0"/>
              <a:t>  </a:t>
            </a:r>
            <a:r>
              <a:rPr lang="zh-CN" altLang="en-US" i="0" dirty="0"/>
              <a:t>对于文档、可测试性、设计过程等进行评估</a:t>
            </a:r>
            <a:endParaRPr lang="zh-CN" altLang="en-US" sz="1600" i="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148590"/>
            <a:ext cx="9601200" cy="571500"/>
          </a:xfrm>
        </p:spPr>
        <p:txBody>
          <a:bodyPr>
            <a:normAutofit fontScale="90000"/>
          </a:bodyPr>
          <a:lstStyle/>
          <a:p>
            <a:r>
              <a:rPr lang="zh-CN" altLang="en-US" sz="4900" b="1" dirty="0"/>
              <a:t>文档测试方法</a:t>
            </a:r>
            <a:br>
              <a:rPr lang="en-US" altLang="zh-CN" dirty="0"/>
            </a:br>
            <a:endParaRPr lang="zh-CN" altLang="en-US" dirty="0"/>
          </a:p>
        </p:txBody>
      </p:sp>
      <p:sp>
        <p:nvSpPr>
          <p:cNvPr id="3" name="内容占位符 2"/>
          <p:cNvSpPr>
            <a:spLocks noGrp="1"/>
          </p:cNvSpPr>
          <p:nvPr>
            <p:ph idx="1"/>
          </p:nvPr>
        </p:nvSpPr>
        <p:spPr>
          <a:xfrm>
            <a:off x="1201615" y="855785"/>
            <a:ext cx="9771185" cy="5486826"/>
          </a:xfrm>
        </p:spPr>
        <p:txBody>
          <a:bodyPr>
            <a:normAutofit/>
          </a:bodyPr>
          <a:lstStyle/>
          <a:p>
            <a:pPr marL="384175" lvl="1">
              <a:lnSpc>
                <a:spcPct val="104000"/>
              </a:lnSpc>
              <a:spcBef>
                <a:spcPts val="1000"/>
              </a:spcBef>
              <a:buFont typeface="Franklin Gothic Book" panose="020B0503020102020204" pitchFamily="34" charset="0"/>
              <a:buChar char="■"/>
            </a:pPr>
            <a:r>
              <a:rPr lang="zh-CN" altLang="en-US" sz="2400" i="0" dirty="0"/>
              <a:t>文档走查</a:t>
            </a:r>
            <a:endParaRPr lang="en-US" altLang="zh-CN" sz="2400" i="0" dirty="0"/>
          </a:p>
          <a:p>
            <a:pPr marL="841375" lvl="2">
              <a:lnSpc>
                <a:spcPct val="104000"/>
              </a:lnSpc>
              <a:spcBef>
                <a:spcPts val="1000"/>
              </a:spcBef>
            </a:pPr>
            <a:r>
              <a:rPr lang="zh-CN" altLang="en-US" sz="2000" dirty="0"/>
              <a:t>熟悉软件特性的人，通过阅读文档，来检查文档的质量</a:t>
            </a:r>
          </a:p>
          <a:p>
            <a:pPr marL="384175" lvl="1">
              <a:lnSpc>
                <a:spcPct val="104000"/>
              </a:lnSpc>
              <a:spcBef>
                <a:spcPts val="1000"/>
              </a:spcBef>
              <a:buFont typeface="Franklin Gothic Book" panose="020B0503020102020204" pitchFamily="34" charset="0"/>
              <a:buChar char="■"/>
            </a:pPr>
            <a:r>
              <a:rPr lang="zh-CN" altLang="en-US" sz="2400" i="0" dirty="0"/>
              <a:t>数据校对</a:t>
            </a:r>
            <a:endParaRPr lang="en-US" altLang="zh-CN" sz="2400" i="0" dirty="0"/>
          </a:p>
          <a:p>
            <a:pPr marL="841375" lvl="2">
              <a:lnSpc>
                <a:spcPct val="104000"/>
              </a:lnSpc>
              <a:spcBef>
                <a:spcPts val="1000"/>
              </a:spcBef>
            </a:pPr>
            <a:r>
              <a:rPr lang="zh-CN" altLang="en-US" sz="2000" dirty="0"/>
              <a:t>只需检查文档中数据所在部分，不必检查全部文档。数据有：边界值、程序的版本、硬件配置、参数缺省值等</a:t>
            </a:r>
          </a:p>
          <a:p>
            <a:pPr marL="384175" lvl="1">
              <a:lnSpc>
                <a:spcPct val="104000"/>
              </a:lnSpc>
              <a:spcBef>
                <a:spcPts val="1000"/>
              </a:spcBef>
              <a:buFont typeface="Franklin Gothic Book" panose="020B0503020102020204" pitchFamily="34" charset="0"/>
              <a:buChar char="■"/>
            </a:pPr>
            <a:r>
              <a:rPr lang="zh-CN" altLang="en-US" sz="2400" i="0" dirty="0"/>
              <a:t>操作流程检查</a:t>
            </a:r>
            <a:endParaRPr lang="en-US" altLang="zh-CN" sz="2400" i="0" dirty="0"/>
          </a:p>
          <a:p>
            <a:pPr marL="841375" lvl="2">
              <a:lnSpc>
                <a:spcPct val="104000"/>
              </a:lnSpc>
              <a:spcBef>
                <a:spcPts val="1000"/>
              </a:spcBef>
            </a:pPr>
            <a:r>
              <a:rPr lang="zh-CN" altLang="en-US" sz="2000" dirty="0"/>
              <a:t>安装</a:t>
            </a:r>
            <a:r>
              <a:rPr lang="en-US" altLang="zh-CN" sz="2000" dirty="0"/>
              <a:t>/</a:t>
            </a:r>
            <a:r>
              <a:rPr lang="zh-CN" altLang="en-US" sz="2000" dirty="0"/>
              <a:t>卸载过程、参数配置过程、功能操作和向导功能</a:t>
            </a:r>
          </a:p>
          <a:p>
            <a:pPr marL="384175" lvl="1">
              <a:lnSpc>
                <a:spcPct val="104000"/>
              </a:lnSpc>
              <a:spcBef>
                <a:spcPts val="1000"/>
              </a:spcBef>
              <a:buFont typeface="Franklin Gothic Book" panose="020B0503020102020204" pitchFamily="34" charset="0"/>
              <a:buChar char="■"/>
            </a:pPr>
            <a:r>
              <a:rPr lang="zh-CN" altLang="en-US" sz="2400" i="0" dirty="0"/>
              <a:t>引用测试</a:t>
            </a:r>
            <a:endParaRPr lang="en-US" altLang="zh-CN" sz="2400" i="0" dirty="0"/>
          </a:p>
          <a:p>
            <a:pPr marL="841375" lvl="2">
              <a:lnSpc>
                <a:spcPct val="104000"/>
              </a:lnSpc>
              <a:spcBef>
                <a:spcPts val="1000"/>
              </a:spcBef>
            </a:pPr>
            <a:r>
              <a:rPr lang="zh-CN" altLang="en-US" sz="2000" dirty="0"/>
              <a:t>文档之间的相互引用，如术语、图、表和示例等，是</a:t>
            </a:r>
            <a:r>
              <a:rPr lang="en-US" altLang="zh-CN" sz="2000" dirty="0"/>
              <a:t>Bug</a:t>
            </a:r>
            <a:r>
              <a:rPr lang="zh-CN" altLang="en-US" sz="2000" dirty="0"/>
              <a:t>的多发处</a:t>
            </a:r>
          </a:p>
          <a:p>
            <a:pPr marL="384175" lvl="1">
              <a:spcBef>
                <a:spcPts val="1000"/>
              </a:spcBef>
              <a:buFont typeface="Franklin Gothic Book" panose="020B0503020102020204" pitchFamily="34" charset="0"/>
              <a:buChar char="■"/>
            </a:pPr>
            <a:endParaRPr lang="en-US" altLang="zh-CN" dirty="0"/>
          </a:p>
          <a:p>
            <a:endParaRPr lang="zh-CN" altLang="en-US" dirty="0"/>
          </a:p>
        </p:txBody>
      </p:sp>
      <p:graphicFrame>
        <p:nvGraphicFramePr>
          <p:cNvPr id="4" name="表格 3"/>
          <p:cNvGraphicFramePr>
            <a:graphicFrameLocks noGrp="1"/>
          </p:cNvGraphicFramePr>
          <p:nvPr/>
        </p:nvGraphicFramePr>
        <p:xfrm>
          <a:off x="2481944" y="5326380"/>
          <a:ext cx="8839199" cy="1097280"/>
        </p:xfrm>
        <a:graphic>
          <a:graphicData uri="http://schemas.openxmlformats.org/drawingml/2006/table">
            <a:tbl>
              <a:tblPr>
                <a:tableStyleId>{5940675A-B579-460E-94D1-54222C63F5DA}</a:tableStyleId>
              </a:tblPr>
              <a:tblGrid>
                <a:gridCol w="2120789">
                  <a:extLst>
                    <a:ext uri="{9D8B030D-6E8A-4147-A177-3AD203B41FA5}">
                      <a16:colId xmlns:a16="http://schemas.microsoft.com/office/drawing/2014/main" val="20000"/>
                    </a:ext>
                  </a:extLst>
                </a:gridCol>
                <a:gridCol w="1083615">
                  <a:extLst>
                    <a:ext uri="{9D8B030D-6E8A-4147-A177-3AD203B41FA5}">
                      <a16:colId xmlns:a16="http://schemas.microsoft.com/office/drawing/2014/main" val="20001"/>
                    </a:ext>
                  </a:extLst>
                </a:gridCol>
                <a:gridCol w="1346778">
                  <a:extLst>
                    <a:ext uri="{9D8B030D-6E8A-4147-A177-3AD203B41FA5}">
                      <a16:colId xmlns:a16="http://schemas.microsoft.com/office/drawing/2014/main" val="20002"/>
                    </a:ext>
                  </a:extLst>
                </a:gridCol>
                <a:gridCol w="1346778">
                  <a:extLst>
                    <a:ext uri="{9D8B030D-6E8A-4147-A177-3AD203B41FA5}">
                      <a16:colId xmlns:a16="http://schemas.microsoft.com/office/drawing/2014/main" val="20003"/>
                    </a:ext>
                  </a:extLst>
                </a:gridCol>
                <a:gridCol w="1346778">
                  <a:extLst>
                    <a:ext uri="{9D8B030D-6E8A-4147-A177-3AD203B41FA5}">
                      <a16:colId xmlns:a16="http://schemas.microsoft.com/office/drawing/2014/main" val="20004"/>
                    </a:ext>
                  </a:extLst>
                </a:gridCol>
                <a:gridCol w="1594461">
                  <a:extLst>
                    <a:ext uri="{9D8B030D-6E8A-4147-A177-3AD203B41FA5}">
                      <a16:colId xmlns:a16="http://schemas.microsoft.com/office/drawing/2014/main" val="20005"/>
                    </a:ext>
                  </a:extLst>
                </a:gridCol>
              </a:tblGrid>
              <a:tr h="340837">
                <a:tc>
                  <a:txBody>
                    <a:bodyPr/>
                    <a:lstStyle/>
                    <a:p>
                      <a:endParaRPr lang="zh-CN" sz="1200" dirty="0">
                        <a:effectLst/>
                        <a:latin typeface="Times New Roman" panose="02020603050405020304" charset="0"/>
                      </a:endParaRPr>
                    </a:p>
                  </a:txBody>
                  <a:tcPr marL="68580" marR="68580" marT="0" marB="0"/>
                </a:tc>
                <a:tc>
                  <a:txBody>
                    <a:bodyPr/>
                    <a:lstStyle/>
                    <a:p>
                      <a:pPr algn="ctr">
                        <a:spcAft>
                          <a:spcPts val="0"/>
                        </a:spcAft>
                      </a:pPr>
                      <a:r>
                        <a:rPr lang="zh-CN" sz="1200" kern="100" dirty="0">
                          <a:effectLst/>
                        </a:rPr>
                        <a:t>语言类错误</a:t>
                      </a:r>
                      <a:endParaRPr lang="zh-CN" sz="1200" kern="100" dirty="0">
                        <a:effectLst/>
                        <a:latin typeface="Times New Roman" panose="02020603050405020304" charset="0"/>
                        <a:ea typeface="宋体" panose="02010600030101010101" pitchFamily="2" charset="-122"/>
                      </a:endParaRPr>
                    </a:p>
                  </a:txBody>
                  <a:tcPr marL="68580" marR="68580" marT="0" marB="0"/>
                </a:tc>
                <a:tc>
                  <a:txBody>
                    <a:bodyPr/>
                    <a:lstStyle/>
                    <a:p>
                      <a:pPr algn="ctr">
                        <a:spcAft>
                          <a:spcPts val="0"/>
                        </a:spcAft>
                      </a:pPr>
                      <a:r>
                        <a:rPr lang="zh-CN" sz="1200" kern="100">
                          <a:effectLst/>
                        </a:rPr>
                        <a:t>版面类</a:t>
                      </a:r>
                      <a:br>
                        <a:rPr lang="en-US" sz="1200" kern="100">
                          <a:effectLst/>
                        </a:rPr>
                      </a:br>
                      <a:r>
                        <a:rPr lang="zh-CN" sz="1200" kern="100">
                          <a:effectLst/>
                        </a:rPr>
                        <a:t>错误</a:t>
                      </a:r>
                      <a:endParaRPr lang="zh-CN" sz="1200" kern="100">
                        <a:effectLst/>
                        <a:latin typeface="Times New Roman" panose="02020603050405020304" charset="0"/>
                        <a:ea typeface="宋体" panose="02010600030101010101" pitchFamily="2" charset="-122"/>
                      </a:endParaRPr>
                    </a:p>
                  </a:txBody>
                  <a:tcPr marL="68580" marR="68580" marT="0" marB="0"/>
                </a:tc>
                <a:tc>
                  <a:txBody>
                    <a:bodyPr/>
                    <a:lstStyle/>
                    <a:p>
                      <a:pPr algn="ctr">
                        <a:spcAft>
                          <a:spcPts val="0"/>
                        </a:spcAft>
                      </a:pPr>
                      <a:r>
                        <a:rPr lang="zh-CN" sz="1200" kern="100">
                          <a:effectLst/>
                        </a:rPr>
                        <a:t>逻辑类</a:t>
                      </a:r>
                      <a:br>
                        <a:rPr lang="en-US" sz="1200" kern="100">
                          <a:effectLst/>
                        </a:rPr>
                      </a:br>
                      <a:r>
                        <a:rPr lang="zh-CN" sz="1200" kern="100">
                          <a:effectLst/>
                        </a:rPr>
                        <a:t>错误</a:t>
                      </a:r>
                      <a:endParaRPr lang="zh-CN" sz="1200" kern="100">
                        <a:effectLst/>
                        <a:latin typeface="Times New Roman" panose="02020603050405020304" charset="0"/>
                        <a:ea typeface="宋体" panose="02010600030101010101" pitchFamily="2" charset="-122"/>
                      </a:endParaRPr>
                    </a:p>
                  </a:txBody>
                  <a:tcPr marL="68580" marR="68580" marT="0" marB="0"/>
                </a:tc>
                <a:tc>
                  <a:txBody>
                    <a:bodyPr/>
                    <a:lstStyle/>
                    <a:p>
                      <a:pPr algn="ctr">
                        <a:spcAft>
                          <a:spcPts val="0"/>
                        </a:spcAft>
                      </a:pPr>
                      <a:r>
                        <a:rPr lang="zh-CN" sz="1200" kern="100">
                          <a:effectLst/>
                        </a:rPr>
                        <a:t>一致性</a:t>
                      </a:r>
                      <a:br>
                        <a:rPr lang="en-US" sz="1200" kern="100">
                          <a:effectLst/>
                        </a:rPr>
                      </a:br>
                      <a:r>
                        <a:rPr lang="zh-CN" sz="1200" kern="100">
                          <a:effectLst/>
                        </a:rPr>
                        <a:t>错误</a:t>
                      </a:r>
                      <a:endParaRPr lang="zh-CN" sz="1200" kern="100">
                        <a:effectLst/>
                        <a:latin typeface="Times New Roman" panose="02020603050405020304" charset="0"/>
                        <a:ea typeface="宋体" panose="02010600030101010101" pitchFamily="2" charset="-122"/>
                      </a:endParaRPr>
                    </a:p>
                  </a:txBody>
                  <a:tcPr marL="68580" marR="68580" marT="0" marB="0"/>
                </a:tc>
                <a:tc>
                  <a:txBody>
                    <a:bodyPr/>
                    <a:lstStyle/>
                    <a:p>
                      <a:pPr algn="ctr">
                        <a:spcAft>
                          <a:spcPts val="0"/>
                        </a:spcAft>
                      </a:pPr>
                      <a:r>
                        <a:rPr lang="zh-CN" sz="1200" kern="100">
                          <a:effectLst/>
                        </a:rPr>
                        <a:t>联机文档</a:t>
                      </a:r>
                      <a:br>
                        <a:rPr lang="en-US" sz="1200" kern="100">
                          <a:effectLst/>
                        </a:rPr>
                      </a:br>
                      <a:r>
                        <a:rPr lang="zh-CN" sz="1200" kern="100">
                          <a:effectLst/>
                        </a:rPr>
                        <a:t>功能错误</a:t>
                      </a:r>
                      <a:endParaRPr lang="zh-CN" sz="1200" kern="100">
                        <a:effectLst/>
                        <a:latin typeface="Times New Roman" panose="02020603050405020304"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170241">
                <a:tc>
                  <a:txBody>
                    <a:bodyPr/>
                    <a:lstStyle/>
                    <a:p>
                      <a:pPr algn="ctr">
                        <a:spcAft>
                          <a:spcPts val="0"/>
                        </a:spcAft>
                      </a:pPr>
                      <a:r>
                        <a:rPr lang="zh-CN" sz="1200" kern="100">
                          <a:effectLst/>
                        </a:rPr>
                        <a:t>文档走查</a:t>
                      </a:r>
                      <a:endParaRPr lang="zh-CN" sz="1200" kern="100">
                        <a:effectLst/>
                        <a:latin typeface="Times New Roman" panose="02020603050405020304" charset="0"/>
                        <a:ea typeface="宋体" panose="02010600030101010101" pitchFamily="2" charset="-122"/>
                      </a:endParaRPr>
                    </a:p>
                  </a:txBody>
                  <a:tcPr marL="68580" marR="68580" marT="0" marB="0"/>
                </a:tc>
                <a:tc>
                  <a:txBody>
                    <a:bodyPr/>
                    <a:lstStyle/>
                    <a:p>
                      <a:pPr algn="ctr">
                        <a:spcAft>
                          <a:spcPts val="0"/>
                        </a:spcAft>
                      </a:pPr>
                      <a:r>
                        <a:rPr lang="zh-CN" sz="1200" kern="100">
                          <a:effectLst/>
                        </a:rPr>
                        <a:t>√</a:t>
                      </a:r>
                      <a:endParaRPr lang="zh-CN" sz="1200" kern="100">
                        <a:effectLst/>
                        <a:latin typeface="Times New Roman" panose="02020603050405020304" charset="0"/>
                        <a:ea typeface="宋体" panose="02010600030101010101" pitchFamily="2" charset="-122"/>
                      </a:endParaRPr>
                    </a:p>
                  </a:txBody>
                  <a:tcPr marL="68580" marR="68580" marT="0" marB="0"/>
                </a:tc>
                <a:tc>
                  <a:txBody>
                    <a:bodyPr/>
                    <a:lstStyle/>
                    <a:p>
                      <a:pPr algn="ctr">
                        <a:spcAft>
                          <a:spcPts val="0"/>
                        </a:spcAft>
                      </a:pPr>
                      <a:r>
                        <a:rPr lang="zh-CN" sz="1200" kern="100">
                          <a:effectLst/>
                        </a:rPr>
                        <a:t>√</a:t>
                      </a:r>
                      <a:endParaRPr lang="zh-CN" sz="1200" kern="100">
                        <a:effectLst/>
                        <a:latin typeface="Times New Roman" panose="02020603050405020304" charset="0"/>
                        <a:ea typeface="宋体" panose="02010600030101010101" pitchFamily="2" charset="-122"/>
                      </a:endParaRPr>
                    </a:p>
                  </a:txBody>
                  <a:tcPr marL="68580" marR="68580" marT="0" marB="0"/>
                </a:tc>
                <a:tc>
                  <a:txBody>
                    <a:bodyPr/>
                    <a:lstStyle/>
                    <a:p>
                      <a:pPr algn="ctr">
                        <a:spcAft>
                          <a:spcPts val="0"/>
                        </a:spcAft>
                      </a:pPr>
                      <a:r>
                        <a:rPr lang="zh-CN" sz="1200" kern="100">
                          <a:effectLst/>
                        </a:rPr>
                        <a:t>√</a:t>
                      </a:r>
                      <a:endParaRPr lang="zh-CN" sz="1200" kern="100">
                        <a:effectLst/>
                        <a:latin typeface="Times New Roman" panose="02020603050405020304" charset="0"/>
                        <a:ea typeface="宋体" panose="02010600030101010101" pitchFamily="2" charset="-122"/>
                      </a:endParaRPr>
                    </a:p>
                  </a:txBody>
                  <a:tcPr marL="68580" marR="68580" marT="0" marB="0"/>
                </a:tc>
                <a:tc>
                  <a:txBody>
                    <a:bodyPr/>
                    <a:lstStyle/>
                    <a:p>
                      <a:pPr algn="ctr">
                        <a:spcAft>
                          <a:spcPts val="0"/>
                        </a:spcAft>
                      </a:pPr>
                      <a:r>
                        <a:rPr lang="zh-CN" sz="1200" kern="100">
                          <a:effectLst/>
                        </a:rPr>
                        <a:t>√</a:t>
                      </a:r>
                      <a:endParaRPr lang="zh-CN" sz="1200" kern="100">
                        <a:effectLst/>
                        <a:latin typeface="Times New Roman" panose="02020603050405020304" charset="0"/>
                        <a:ea typeface="宋体" panose="02010600030101010101" pitchFamily="2" charset="-122"/>
                      </a:endParaRPr>
                    </a:p>
                  </a:txBody>
                  <a:tcPr marL="68580" marR="68580" marT="0" marB="0"/>
                </a:tc>
                <a:tc>
                  <a:txBody>
                    <a:bodyPr/>
                    <a:lstStyle/>
                    <a:p>
                      <a:pPr algn="ctr">
                        <a:spcAft>
                          <a:spcPts val="0"/>
                        </a:spcAft>
                      </a:pPr>
                      <a:r>
                        <a:rPr lang="zh-CN" sz="1200" kern="100">
                          <a:effectLst/>
                        </a:rPr>
                        <a:t>√</a:t>
                      </a:r>
                      <a:endParaRPr lang="zh-CN" sz="1200" kern="100">
                        <a:effectLst/>
                        <a:latin typeface="Times New Roman" panose="02020603050405020304"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170241">
                <a:tc>
                  <a:txBody>
                    <a:bodyPr/>
                    <a:lstStyle/>
                    <a:p>
                      <a:pPr algn="ctr">
                        <a:spcAft>
                          <a:spcPts val="0"/>
                        </a:spcAft>
                      </a:pPr>
                      <a:r>
                        <a:rPr lang="zh-CN" sz="1200" kern="100">
                          <a:effectLst/>
                        </a:rPr>
                        <a:t>数据校对</a:t>
                      </a:r>
                      <a:endParaRPr lang="zh-CN" sz="1200" kern="100">
                        <a:effectLst/>
                        <a:latin typeface="Times New Roman" panose="02020603050405020304" charset="0"/>
                        <a:ea typeface="宋体" panose="02010600030101010101" pitchFamily="2" charset="-122"/>
                      </a:endParaRPr>
                    </a:p>
                  </a:txBody>
                  <a:tcPr marL="68580" marR="68580" marT="0" marB="0"/>
                </a:tc>
                <a:tc>
                  <a:txBody>
                    <a:bodyPr/>
                    <a:lstStyle/>
                    <a:p>
                      <a:endParaRPr lang="zh-CN" sz="1200">
                        <a:effectLst/>
                        <a:latin typeface="Times New Roman" panose="02020603050405020304" charset="0"/>
                      </a:endParaRPr>
                    </a:p>
                  </a:txBody>
                  <a:tcPr marL="68580" marR="68580" marT="0" marB="0"/>
                </a:tc>
                <a:tc>
                  <a:txBody>
                    <a:bodyPr/>
                    <a:lstStyle/>
                    <a:p>
                      <a:endParaRPr lang="zh-CN" sz="1200">
                        <a:effectLst/>
                        <a:latin typeface="Times New Roman" panose="02020603050405020304" charset="0"/>
                      </a:endParaRPr>
                    </a:p>
                  </a:txBody>
                  <a:tcPr marL="68580" marR="68580" marT="0" marB="0"/>
                </a:tc>
                <a:tc>
                  <a:txBody>
                    <a:bodyPr/>
                    <a:lstStyle/>
                    <a:p>
                      <a:pPr algn="ctr">
                        <a:spcAft>
                          <a:spcPts val="0"/>
                        </a:spcAft>
                      </a:pPr>
                      <a:r>
                        <a:rPr lang="zh-CN" sz="1200" kern="100">
                          <a:effectLst/>
                        </a:rPr>
                        <a:t>√</a:t>
                      </a:r>
                      <a:endParaRPr lang="zh-CN" sz="1200" kern="100">
                        <a:effectLst/>
                        <a:latin typeface="Times New Roman" panose="02020603050405020304" charset="0"/>
                        <a:ea typeface="宋体" panose="02010600030101010101" pitchFamily="2" charset="-122"/>
                      </a:endParaRPr>
                    </a:p>
                  </a:txBody>
                  <a:tcPr marL="68580" marR="68580" marT="0" marB="0"/>
                </a:tc>
                <a:tc>
                  <a:txBody>
                    <a:bodyPr/>
                    <a:lstStyle/>
                    <a:p>
                      <a:pPr algn="ctr">
                        <a:spcAft>
                          <a:spcPts val="0"/>
                        </a:spcAft>
                      </a:pPr>
                      <a:r>
                        <a:rPr lang="zh-CN" sz="1200" kern="100">
                          <a:effectLst/>
                        </a:rPr>
                        <a:t>√</a:t>
                      </a:r>
                      <a:endParaRPr lang="zh-CN" sz="1200" kern="100">
                        <a:effectLst/>
                        <a:latin typeface="Times New Roman" panose="02020603050405020304" charset="0"/>
                        <a:ea typeface="宋体" panose="02010600030101010101" pitchFamily="2" charset="-122"/>
                      </a:endParaRPr>
                    </a:p>
                  </a:txBody>
                  <a:tcPr marL="68580" marR="68580" marT="0" marB="0"/>
                </a:tc>
                <a:tc>
                  <a:txBody>
                    <a:bodyPr/>
                    <a:lstStyle/>
                    <a:p>
                      <a:endParaRPr lang="zh-CN" sz="1200">
                        <a:effectLst/>
                        <a:latin typeface="Times New Roman" panose="02020603050405020304" charset="0"/>
                      </a:endParaRPr>
                    </a:p>
                  </a:txBody>
                  <a:tcPr marL="68580" marR="68580" marT="0" marB="0"/>
                </a:tc>
                <a:extLst>
                  <a:ext uri="{0D108BD9-81ED-4DB2-BD59-A6C34878D82A}">
                    <a16:rowId xmlns:a16="http://schemas.microsoft.com/office/drawing/2014/main" val="10002"/>
                  </a:ext>
                </a:extLst>
              </a:tr>
              <a:tr h="170241">
                <a:tc>
                  <a:txBody>
                    <a:bodyPr/>
                    <a:lstStyle/>
                    <a:p>
                      <a:pPr algn="ctr">
                        <a:spcAft>
                          <a:spcPts val="0"/>
                        </a:spcAft>
                      </a:pPr>
                      <a:r>
                        <a:rPr lang="zh-CN" sz="1200" kern="100">
                          <a:effectLst/>
                        </a:rPr>
                        <a:t>操作流程检查</a:t>
                      </a:r>
                      <a:endParaRPr lang="zh-CN" sz="1200" kern="100">
                        <a:effectLst/>
                        <a:latin typeface="Times New Roman" panose="02020603050405020304" charset="0"/>
                        <a:ea typeface="宋体" panose="02010600030101010101" pitchFamily="2" charset="-122"/>
                      </a:endParaRPr>
                    </a:p>
                  </a:txBody>
                  <a:tcPr marL="68580" marR="68580" marT="0" marB="0"/>
                </a:tc>
                <a:tc>
                  <a:txBody>
                    <a:bodyPr/>
                    <a:lstStyle/>
                    <a:p>
                      <a:endParaRPr lang="zh-CN" sz="1200">
                        <a:effectLst/>
                        <a:latin typeface="Times New Roman" panose="02020603050405020304" charset="0"/>
                      </a:endParaRPr>
                    </a:p>
                  </a:txBody>
                  <a:tcPr marL="68580" marR="68580" marT="0" marB="0"/>
                </a:tc>
                <a:tc>
                  <a:txBody>
                    <a:bodyPr/>
                    <a:lstStyle/>
                    <a:p>
                      <a:endParaRPr lang="zh-CN" sz="1200">
                        <a:effectLst/>
                        <a:latin typeface="Times New Roman" panose="02020603050405020304" charset="0"/>
                      </a:endParaRPr>
                    </a:p>
                  </a:txBody>
                  <a:tcPr marL="68580" marR="68580" marT="0" marB="0"/>
                </a:tc>
                <a:tc>
                  <a:txBody>
                    <a:bodyPr/>
                    <a:lstStyle/>
                    <a:p>
                      <a:pPr algn="ctr">
                        <a:spcAft>
                          <a:spcPts val="0"/>
                        </a:spcAft>
                      </a:pPr>
                      <a:r>
                        <a:rPr lang="zh-CN" sz="1200" kern="100">
                          <a:effectLst/>
                        </a:rPr>
                        <a:t>√</a:t>
                      </a:r>
                      <a:endParaRPr lang="zh-CN" sz="1200" kern="100">
                        <a:effectLst/>
                        <a:latin typeface="Times New Roman" panose="02020603050405020304" charset="0"/>
                        <a:ea typeface="宋体" panose="02010600030101010101" pitchFamily="2" charset="-122"/>
                      </a:endParaRPr>
                    </a:p>
                  </a:txBody>
                  <a:tcPr marL="68580" marR="68580" marT="0" marB="0"/>
                </a:tc>
                <a:tc>
                  <a:txBody>
                    <a:bodyPr/>
                    <a:lstStyle/>
                    <a:p>
                      <a:endParaRPr lang="zh-CN" sz="1200">
                        <a:effectLst/>
                        <a:latin typeface="Times New Roman" panose="02020603050405020304" charset="0"/>
                      </a:endParaRPr>
                    </a:p>
                  </a:txBody>
                  <a:tcPr marL="68580" marR="68580" marT="0" marB="0"/>
                </a:tc>
                <a:tc>
                  <a:txBody>
                    <a:bodyPr/>
                    <a:lstStyle/>
                    <a:p>
                      <a:pPr algn="ctr">
                        <a:spcAft>
                          <a:spcPts val="0"/>
                        </a:spcAft>
                      </a:pPr>
                      <a:r>
                        <a:rPr lang="zh-CN" sz="1200" kern="100">
                          <a:effectLst/>
                        </a:rPr>
                        <a:t>√</a:t>
                      </a:r>
                      <a:endParaRPr lang="zh-CN" sz="1200" kern="100">
                        <a:effectLst/>
                        <a:latin typeface="Times New Roman" panose="02020603050405020304"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170241">
                <a:tc>
                  <a:txBody>
                    <a:bodyPr/>
                    <a:lstStyle/>
                    <a:p>
                      <a:pPr algn="ctr">
                        <a:spcAft>
                          <a:spcPts val="0"/>
                        </a:spcAft>
                      </a:pPr>
                      <a:r>
                        <a:rPr lang="zh-CN" sz="1200" kern="100">
                          <a:effectLst/>
                        </a:rPr>
                        <a:t>引用测试</a:t>
                      </a:r>
                      <a:endParaRPr lang="zh-CN" sz="1200" kern="100">
                        <a:effectLst/>
                        <a:latin typeface="Times New Roman" panose="02020603050405020304" charset="0"/>
                        <a:ea typeface="宋体" panose="02010600030101010101" pitchFamily="2" charset="-122"/>
                      </a:endParaRPr>
                    </a:p>
                  </a:txBody>
                  <a:tcPr marL="68580" marR="68580" marT="0" marB="0"/>
                </a:tc>
                <a:tc>
                  <a:txBody>
                    <a:bodyPr/>
                    <a:lstStyle/>
                    <a:p>
                      <a:endParaRPr lang="zh-CN" sz="1200">
                        <a:effectLst/>
                        <a:latin typeface="Times New Roman" panose="02020603050405020304" charset="0"/>
                      </a:endParaRPr>
                    </a:p>
                  </a:txBody>
                  <a:tcPr marL="68580" marR="68580" marT="0" marB="0"/>
                </a:tc>
                <a:tc>
                  <a:txBody>
                    <a:bodyPr/>
                    <a:lstStyle/>
                    <a:p>
                      <a:endParaRPr lang="zh-CN" sz="1200">
                        <a:effectLst/>
                        <a:latin typeface="Times New Roman" panose="02020603050405020304" charset="0"/>
                      </a:endParaRPr>
                    </a:p>
                  </a:txBody>
                  <a:tcPr marL="68580" marR="68580" marT="0" marB="0"/>
                </a:tc>
                <a:tc>
                  <a:txBody>
                    <a:bodyPr/>
                    <a:lstStyle/>
                    <a:p>
                      <a:endParaRPr lang="zh-CN" sz="1200">
                        <a:effectLst/>
                        <a:latin typeface="Times New Roman" panose="02020603050405020304" charset="0"/>
                      </a:endParaRPr>
                    </a:p>
                  </a:txBody>
                  <a:tcPr marL="68580" marR="68580" marT="0" marB="0"/>
                </a:tc>
                <a:tc>
                  <a:txBody>
                    <a:bodyPr/>
                    <a:lstStyle/>
                    <a:p>
                      <a:pPr algn="ctr">
                        <a:spcAft>
                          <a:spcPts val="0"/>
                        </a:spcAft>
                      </a:pPr>
                      <a:r>
                        <a:rPr lang="zh-CN" sz="1200" kern="100">
                          <a:effectLst/>
                        </a:rPr>
                        <a:t>√</a:t>
                      </a:r>
                      <a:endParaRPr lang="zh-CN" sz="1200" kern="100">
                        <a:effectLst/>
                        <a:latin typeface="Times New Roman" panose="02020603050405020304" charset="0"/>
                        <a:ea typeface="宋体" panose="02010600030101010101" pitchFamily="2" charset="-122"/>
                      </a:endParaRPr>
                    </a:p>
                  </a:txBody>
                  <a:tcPr marL="68580" marR="68580" marT="0" marB="0"/>
                </a:tc>
                <a:tc>
                  <a:txBody>
                    <a:bodyPr/>
                    <a:lstStyle/>
                    <a:p>
                      <a:endParaRPr lang="zh-CN" sz="1200" dirty="0">
                        <a:effectLst/>
                        <a:latin typeface="Times New Roman" panose="02020603050405020304"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系统测试工具</a:t>
            </a:r>
            <a:endParaRPr lang="zh-CN" altLang="en-US" b="1" dirty="0"/>
          </a:p>
        </p:txBody>
      </p:sp>
      <p:sp>
        <p:nvSpPr>
          <p:cNvPr id="3" name="内容占位符 2"/>
          <p:cNvSpPr>
            <a:spLocks noGrp="1"/>
          </p:cNvSpPr>
          <p:nvPr>
            <p:ph idx="1"/>
          </p:nvPr>
        </p:nvSpPr>
        <p:spPr/>
        <p:txBody>
          <a:bodyPr>
            <a:normAutofit/>
          </a:bodyPr>
          <a:lstStyle/>
          <a:p>
            <a:r>
              <a:rPr lang="en-US" altLang="zh-CN" sz="2400" dirty="0"/>
              <a:t>LoadRunner</a:t>
            </a:r>
          </a:p>
          <a:p>
            <a:r>
              <a:rPr lang="en-US" altLang="zh-CN" sz="2400" dirty="0" err="1"/>
              <a:t>Ttworkbench</a:t>
            </a:r>
            <a:endParaRPr lang="en-US" altLang="zh-CN" sz="2400" dirty="0"/>
          </a:p>
          <a:p>
            <a:r>
              <a:rPr lang="en-US" altLang="zh-CN" sz="2400" dirty="0" err="1"/>
              <a:t>QACenter</a:t>
            </a:r>
            <a:endParaRPr lang="en-US" altLang="zh-CN" sz="2400" dirty="0"/>
          </a:p>
          <a:p>
            <a:r>
              <a:rPr lang="en-US" altLang="zh-CN" sz="2400" dirty="0" err="1"/>
              <a:t>DataFactory</a:t>
            </a:r>
            <a:endParaRPr lang="en-US" altLang="zh-CN" sz="2400" dirty="0"/>
          </a:p>
          <a:p>
            <a:r>
              <a:rPr lang="en-US" altLang="zh-CN" sz="2400" dirty="0"/>
              <a:t>JMeter</a:t>
            </a:r>
            <a:endParaRPr lang="zh-CN" altLang="en-US" sz="24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验收测试</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7154" y="169986"/>
            <a:ext cx="9601200" cy="571500"/>
          </a:xfrm>
        </p:spPr>
        <p:txBody>
          <a:bodyPr>
            <a:normAutofit fontScale="90000"/>
          </a:bodyPr>
          <a:lstStyle/>
          <a:p>
            <a:r>
              <a:rPr lang="zh-CN" altLang="en-US" b="1" dirty="0"/>
              <a:t>概述</a:t>
            </a:r>
          </a:p>
        </p:txBody>
      </p:sp>
      <p:sp>
        <p:nvSpPr>
          <p:cNvPr id="3" name="内容占位符 2"/>
          <p:cNvSpPr>
            <a:spLocks noGrp="1"/>
          </p:cNvSpPr>
          <p:nvPr>
            <p:ph idx="1"/>
          </p:nvPr>
        </p:nvSpPr>
        <p:spPr>
          <a:xfrm>
            <a:off x="885092" y="826476"/>
            <a:ext cx="11306908" cy="6125309"/>
          </a:xfrm>
        </p:spPr>
        <p:txBody>
          <a:bodyPr>
            <a:normAutofit fontScale="92500" lnSpcReduction="10000"/>
          </a:bodyPr>
          <a:lstStyle/>
          <a:p>
            <a:r>
              <a:rPr lang="zh-CN" altLang="en-US" sz="2400" dirty="0"/>
              <a:t>验收测试</a:t>
            </a:r>
            <a:r>
              <a:rPr lang="en-US" altLang="zh-CN" sz="2400" dirty="0"/>
              <a:t>(Acceptance Test):</a:t>
            </a:r>
            <a:r>
              <a:rPr lang="zh-CN" altLang="en-US" sz="2400" dirty="0"/>
              <a:t>在软件产品完成了功能测试和系统测试之后、产品发布之前所进行的软件测试活动它是技术测试的最后一个阶段</a:t>
            </a:r>
            <a:r>
              <a:rPr lang="en-GB" altLang="zh-CN" sz="2400" dirty="0"/>
              <a:t>,</a:t>
            </a:r>
            <a:r>
              <a:rPr lang="zh-CN" altLang="en-US" sz="2400" dirty="0"/>
              <a:t>也称为交付测试</a:t>
            </a:r>
            <a:endParaRPr lang="en-US" altLang="zh-CN" sz="2400" dirty="0"/>
          </a:p>
          <a:p>
            <a:r>
              <a:rPr lang="zh-CN" altLang="en-US" sz="2400" dirty="0"/>
              <a:t>验收测试完成的准则</a:t>
            </a:r>
            <a:endParaRPr lang="en-US" altLang="zh-CN" sz="2400" dirty="0"/>
          </a:p>
          <a:p>
            <a:pPr lvl="1"/>
            <a:r>
              <a:rPr lang="zh-CN" altLang="en-US" sz="2400" i="0" dirty="0"/>
              <a:t>规定的所有验收测试用例已经运行</a:t>
            </a:r>
          </a:p>
          <a:p>
            <a:pPr lvl="1"/>
            <a:r>
              <a:rPr lang="zh-CN" altLang="en-US" sz="2400" i="0" dirty="0"/>
              <a:t>对软件缺陷的所有修改都已进行了回归测试</a:t>
            </a:r>
          </a:p>
          <a:p>
            <a:pPr lvl="1"/>
            <a:r>
              <a:rPr lang="zh-CN" altLang="en-US" sz="2400" i="0" dirty="0"/>
              <a:t>发现的缺陷已经解决或关闭</a:t>
            </a:r>
          </a:p>
          <a:p>
            <a:pPr lvl="1"/>
            <a:r>
              <a:rPr lang="zh-CN" altLang="en-US" sz="2400" i="0" dirty="0"/>
              <a:t>达到预期的覆盖率目标，一般要求产品特性或业务需求覆盖率为</a:t>
            </a:r>
            <a:r>
              <a:rPr lang="en-US" altLang="zh-CN" sz="2400" i="0" dirty="0"/>
              <a:t>100%</a:t>
            </a:r>
          </a:p>
          <a:p>
            <a:pPr lvl="1"/>
            <a:r>
              <a:rPr lang="zh-CN" altLang="en-US" sz="2400" i="0" dirty="0"/>
              <a:t>修改软件缺陷后，所有相关的软件文档的版本均已经更新</a:t>
            </a:r>
          </a:p>
          <a:p>
            <a:pPr lvl="1"/>
            <a:r>
              <a:rPr lang="zh-CN" altLang="en-US" sz="2400" i="0" dirty="0"/>
              <a:t>获得用户</a:t>
            </a:r>
            <a:r>
              <a:rPr lang="en-US" altLang="zh-CN" sz="2400" i="0" dirty="0"/>
              <a:t>/</a:t>
            </a:r>
            <a:r>
              <a:rPr lang="zh-CN" altLang="en-US" sz="2400" i="0" dirty="0"/>
              <a:t>客户签署的验收测试报告</a:t>
            </a:r>
            <a:endParaRPr lang="en-US" altLang="zh-CN" sz="2400" i="0" dirty="0"/>
          </a:p>
          <a:p>
            <a:r>
              <a:rPr lang="zh-CN" altLang="en-US" sz="2400" dirty="0"/>
              <a:t>验收测试完成后的主要交付物</a:t>
            </a:r>
            <a:endParaRPr lang="en-US" altLang="zh-CN" sz="2400" dirty="0"/>
          </a:p>
          <a:p>
            <a:pPr lvl="1"/>
            <a:r>
              <a:rPr lang="zh-CN" altLang="en-US" sz="2400" i="0" dirty="0"/>
              <a:t>验收测试计划</a:t>
            </a:r>
          </a:p>
          <a:p>
            <a:pPr lvl="1"/>
            <a:r>
              <a:rPr lang="zh-CN" altLang="en-US" sz="2400" i="0" dirty="0"/>
              <a:t>验收测试用例及测试数据</a:t>
            </a:r>
          </a:p>
          <a:p>
            <a:pPr lvl="1"/>
            <a:r>
              <a:rPr lang="zh-CN" altLang="en-US" sz="2400" i="0" dirty="0"/>
              <a:t>软件缺陷报告</a:t>
            </a:r>
          </a:p>
          <a:p>
            <a:pPr lvl="1"/>
            <a:r>
              <a:rPr lang="zh-CN" altLang="en-US" sz="2400" i="0" dirty="0"/>
              <a:t>验收测试报告</a:t>
            </a:r>
          </a:p>
          <a:p>
            <a:pPr lvl="1"/>
            <a:r>
              <a:rPr lang="zh-CN" altLang="en-US" sz="2400" i="0" dirty="0"/>
              <a:t>通过验收测试的，用于正式运行的系统版本</a:t>
            </a:r>
          </a:p>
          <a:p>
            <a:pPr lvl="1"/>
            <a:r>
              <a:rPr lang="zh-CN" altLang="en-US" sz="2400" i="0" dirty="0"/>
              <a:t>通过验收测试的代码及更新后的相关软件文档</a:t>
            </a:r>
          </a:p>
          <a:p>
            <a:pPr lvl="1"/>
            <a:endParaRPr lang="en-US" altLang="zh-CN"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541" y="-978"/>
            <a:ext cx="8678503" cy="6858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8169" y="229639"/>
            <a:ext cx="9601200" cy="571500"/>
          </a:xfrm>
        </p:spPr>
        <p:txBody>
          <a:bodyPr>
            <a:normAutofit fontScale="90000"/>
          </a:bodyPr>
          <a:lstStyle/>
          <a:p>
            <a:r>
              <a:rPr lang="zh-CN" altLang="zh-CN" b="1" dirty="0"/>
              <a:t>验收测试的首要条件</a:t>
            </a:r>
            <a:br>
              <a:rPr lang="zh-CN" altLang="en-US" dirty="0"/>
            </a:br>
            <a:endParaRPr lang="zh-CN" altLang="en-US" dirty="0"/>
          </a:p>
        </p:txBody>
      </p:sp>
      <p:sp>
        <p:nvSpPr>
          <p:cNvPr id="3" name="内容占位符 2"/>
          <p:cNvSpPr>
            <a:spLocks noGrp="1"/>
          </p:cNvSpPr>
          <p:nvPr>
            <p:ph idx="1"/>
          </p:nvPr>
        </p:nvSpPr>
        <p:spPr>
          <a:xfrm>
            <a:off x="1236785" y="996462"/>
            <a:ext cx="9736015" cy="5631899"/>
          </a:xfrm>
        </p:spPr>
        <p:txBody>
          <a:bodyPr>
            <a:normAutofit fontScale="92500" lnSpcReduction="20000"/>
          </a:bodyPr>
          <a:lstStyle/>
          <a:p>
            <a:pPr lvl="0"/>
            <a:r>
              <a:rPr lang="zh-CN" altLang="zh-CN" sz="2600" dirty="0"/>
              <a:t>软件开发已经完成，并全部解决了已知的软件缺陷；</a:t>
            </a:r>
            <a:endParaRPr lang="zh-CN" altLang="en-US" sz="2600" dirty="0"/>
          </a:p>
          <a:p>
            <a:pPr lvl="0"/>
            <a:r>
              <a:rPr lang="zh-CN" altLang="zh-CN" sz="2600" dirty="0"/>
              <a:t>验收测试计划已经过评审并批准，并且置于文档控制之下；</a:t>
            </a:r>
            <a:endParaRPr lang="zh-CN" altLang="en-US" sz="2600" dirty="0"/>
          </a:p>
          <a:p>
            <a:pPr lvl="0"/>
            <a:r>
              <a:rPr lang="zh-CN" altLang="zh-CN" sz="2600" dirty="0"/>
              <a:t>对软件需求说明书的审查已经完成； </a:t>
            </a:r>
            <a:endParaRPr lang="zh-CN" altLang="en-US" sz="2600" dirty="0"/>
          </a:p>
          <a:p>
            <a:pPr lvl="0"/>
            <a:r>
              <a:rPr lang="zh-CN" altLang="zh-CN" sz="2600" dirty="0"/>
              <a:t>对概要设计、详细设计的审查已经完成；</a:t>
            </a:r>
            <a:endParaRPr lang="zh-CN" altLang="en-US" sz="2600" dirty="0"/>
          </a:p>
          <a:p>
            <a:pPr lvl="0"/>
            <a:r>
              <a:rPr lang="zh-CN" altLang="zh-CN" sz="2600" dirty="0"/>
              <a:t>对所有关键模块的代码审查已经完成；</a:t>
            </a:r>
            <a:endParaRPr lang="zh-CN" altLang="en-US" sz="2600" dirty="0"/>
          </a:p>
          <a:p>
            <a:pPr lvl="0"/>
            <a:r>
              <a:rPr lang="zh-CN" altLang="zh-CN" sz="2600" dirty="0"/>
              <a:t>对单元、集成、系统测试计划和报告的审查已经完成；</a:t>
            </a:r>
            <a:endParaRPr lang="zh-CN" altLang="en-US" sz="2600" dirty="0"/>
          </a:p>
          <a:p>
            <a:pPr lvl="0"/>
            <a:r>
              <a:rPr lang="zh-CN" altLang="zh-CN" sz="2600" dirty="0"/>
              <a:t>所有的测试脚本已完成，并至少执行过一次，且通过评审；</a:t>
            </a:r>
            <a:endParaRPr lang="zh-CN" altLang="en-US" sz="2600" dirty="0"/>
          </a:p>
          <a:p>
            <a:pPr lvl="0"/>
            <a:r>
              <a:rPr lang="zh-CN" altLang="zh-CN" sz="2600" dirty="0"/>
              <a:t>使用配置管理工具且代码置于配置控制之下；</a:t>
            </a:r>
            <a:endParaRPr lang="zh-CN" altLang="en-US" sz="2600" dirty="0"/>
          </a:p>
          <a:p>
            <a:pPr lvl="0"/>
            <a:r>
              <a:rPr lang="zh-CN" altLang="zh-CN" sz="2600" dirty="0"/>
              <a:t>软件问题处理流程已经就绪；</a:t>
            </a:r>
            <a:endParaRPr lang="zh-CN" altLang="en-US" sz="2600" dirty="0"/>
          </a:p>
          <a:p>
            <a:pPr lvl="0"/>
            <a:r>
              <a:rPr lang="zh-CN" altLang="zh-CN" sz="2600" dirty="0"/>
              <a:t>新系统已通过尝试运行工作；</a:t>
            </a:r>
            <a:endParaRPr lang="zh-CN" altLang="en-US" sz="2600" dirty="0"/>
          </a:p>
          <a:p>
            <a:pPr lvl="0"/>
            <a:r>
              <a:rPr lang="zh-CN" altLang="zh-CN" sz="2600" dirty="0"/>
              <a:t>所被测的新系统应该是稳定的，要符合技术文档和标准的规定；</a:t>
            </a:r>
            <a:endParaRPr lang="zh-CN" altLang="en-US" sz="2600" dirty="0"/>
          </a:p>
          <a:p>
            <a:pPr lvl="0"/>
            <a:r>
              <a:rPr lang="zh-CN" altLang="zh-CN" sz="2600" dirty="0"/>
              <a:t>已经制定、评审并批准验收测试完成标准；</a:t>
            </a:r>
            <a:endParaRPr lang="zh-CN" altLang="en-US" sz="2600" dirty="0"/>
          </a:p>
          <a:p>
            <a:pPr lvl="0"/>
            <a:r>
              <a:rPr lang="zh-CN" altLang="zh-CN" sz="2600" dirty="0"/>
              <a:t>合同、附件规定的各类文档齐全。</a:t>
            </a:r>
            <a:endParaRPr lang="zh-CN" altLang="en-US" sz="2600" dirty="0"/>
          </a:p>
          <a:p>
            <a:endParaRPr lang="zh-CN" alt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9215" y="229639"/>
            <a:ext cx="9601200" cy="571500"/>
          </a:xfrm>
        </p:spPr>
        <p:txBody>
          <a:bodyPr>
            <a:noAutofit/>
          </a:bodyPr>
          <a:lstStyle/>
          <a:p>
            <a:r>
              <a:rPr lang="zh-CN" altLang="en-US" b="1" dirty="0"/>
              <a:t>验收测试的主要内容</a:t>
            </a:r>
          </a:p>
        </p:txBody>
      </p:sp>
      <p:sp>
        <p:nvSpPr>
          <p:cNvPr id="3" name="内容占位符 2"/>
          <p:cNvSpPr>
            <a:spLocks noGrp="1"/>
          </p:cNvSpPr>
          <p:nvPr>
            <p:ph idx="1"/>
          </p:nvPr>
        </p:nvSpPr>
        <p:spPr>
          <a:xfrm>
            <a:off x="1049215" y="1154723"/>
            <a:ext cx="9923585" cy="5187888"/>
          </a:xfrm>
        </p:spPr>
        <p:txBody>
          <a:bodyPr/>
          <a:lstStyle/>
          <a:p>
            <a:pPr lvl="0"/>
            <a:r>
              <a:rPr lang="zh-CN" altLang="en-US" sz="2400" dirty="0"/>
              <a:t>新建系统产品是否运行正常，达到预定的目标；</a:t>
            </a:r>
          </a:p>
          <a:p>
            <a:pPr lvl="0"/>
            <a:r>
              <a:rPr lang="zh-CN" altLang="en-US" sz="2400" dirty="0"/>
              <a:t>各个子系统是否运行正常，达到预定的目标；</a:t>
            </a:r>
          </a:p>
          <a:p>
            <a:pPr lvl="0"/>
            <a:r>
              <a:rPr lang="zh-CN" altLang="en-US" sz="2400" dirty="0"/>
              <a:t>各个功能模块是否运行正常，达到预定的目标；</a:t>
            </a:r>
          </a:p>
          <a:p>
            <a:pPr lvl="0"/>
            <a:r>
              <a:rPr lang="zh-CN" altLang="en-US" sz="2400" dirty="0"/>
              <a:t>按照系统使用说明书上所说的方法去做能否实现；</a:t>
            </a:r>
          </a:p>
          <a:p>
            <a:pPr lvl="0"/>
            <a:r>
              <a:rPr lang="zh-CN" altLang="en-US" sz="2400" dirty="0"/>
              <a:t>按照系统维护手册上所说的方法去做，能否实现；</a:t>
            </a:r>
          </a:p>
          <a:p>
            <a:pPr lvl="0"/>
            <a:r>
              <a:rPr lang="zh-CN" altLang="en-US" sz="2400" dirty="0"/>
              <a:t>测试文档验收，测试过程文档是否齐全，可信，符合标准。</a:t>
            </a:r>
          </a:p>
          <a:p>
            <a:pPr lvl="0"/>
            <a:r>
              <a:rPr lang="zh-CN" altLang="en-US" sz="2400" dirty="0"/>
              <a:t>测试评估，从总体对测试的质量进行评估；</a:t>
            </a:r>
          </a:p>
          <a:p>
            <a:pPr lvl="0"/>
            <a:r>
              <a:rPr lang="zh-CN" altLang="en-US" sz="2400" dirty="0"/>
              <a:t>测试建议，对本次测试工作指出不足，需要在以后工作中改进的地方。</a:t>
            </a:r>
          </a:p>
          <a:p>
            <a:endParaRPr lang="zh-CN" alt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9215" y="158262"/>
            <a:ext cx="9601200" cy="571500"/>
          </a:xfrm>
        </p:spPr>
        <p:txBody>
          <a:bodyPr>
            <a:normAutofit fontScale="90000"/>
          </a:bodyPr>
          <a:lstStyle/>
          <a:p>
            <a:r>
              <a:rPr lang="zh-CN" altLang="zh-CN" sz="4900" b="1" dirty="0"/>
              <a:t>验收测试的设计思路</a:t>
            </a:r>
            <a:br>
              <a:rPr lang="zh-CN" altLang="en-US" dirty="0"/>
            </a:br>
            <a:endParaRPr lang="zh-CN" altLang="en-US" dirty="0"/>
          </a:p>
        </p:txBody>
      </p:sp>
      <p:sp>
        <p:nvSpPr>
          <p:cNvPr id="3" name="内容占位符 2"/>
          <p:cNvSpPr>
            <a:spLocks noGrp="1"/>
          </p:cNvSpPr>
          <p:nvPr>
            <p:ph idx="1"/>
          </p:nvPr>
        </p:nvSpPr>
        <p:spPr>
          <a:xfrm>
            <a:off x="1090246" y="1101969"/>
            <a:ext cx="10492154" cy="5539154"/>
          </a:xfrm>
        </p:spPr>
        <p:txBody>
          <a:bodyPr>
            <a:normAutofit fontScale="92500" lnSpcReduction="10000"/>
          </a:bodyPr>
          <a:lstStyle/>
          <a:p>
            <a:r>
              <a:rPr lang="zh-CN" altLang="zh-CN" sz="2800" dirty="0"/>
              <a:t>验收测试由</a:t>
            </a:r>
            <a:r>
              <a:rPr lang="en-US" altLang="zh-CN" sz="2800" dirty="0"/>
              <a:t>3</a:t>
            </a:r>
            <a:r>
              <a:rPr lang="zh-CN" altLang="zh-CN" sz="2800" dirty="0"/>
              <a:t>大部分组成</a:t>
            </a:r>
            <a:endParaRPr lang="en-US" altLang="zh-CN" sz="2800" dirty="0"/>
          </a:p>
          <a:p>
            <a:pPr lvl="1"/>
            <a:r>
              <a:rPr lang="zh-CN" altLang="en-US" sz="2800" i="0" dirty="0"/>
              <a:t>软件配置审核</a:t>
            </a:r>
            <a:endParaRPr lang="en-US" altLang="zh-CN" sz="2800" i="0" dirty="0"/>
          </a:p>
          <a:p>
            <a:pPr lvl="1"/>
            <a:r>
              <a:rPr lang="zh-CN" altLang="en-US" sz="2800" i="0" dirty="0"/>
              <a:t>可执行程序测试</a:t>
            </a:r>
            <a:endParaRPr lang="en-US" altLang="zh-CN" sz="2800" i="0" dirty="0"/>
          </a:p>
          <a:p>
            <a:pPr lvl="1"/>
            <a:r>
              <a:rPr lang="zh-CN" altLang="en-US" sz="2800" i="0" dirty="0"/>
              <a:t>验收测试分为用户应用系统验收测试和  外包软件的验收测试</a:t>
            </a:r>
            <a:endParaRPr lang="en-US" altLang="zh-CN" sz="2800" i="0" dirty="0"/>
          </a:p>
          <a:p>
            <a:r>
              <a:rPr lang="zh-CN" altLang="zh-CN" sz="2800" dirty="0"/>
              <a:t>验收测试的要点</a:t>
            </a:r>
            <a:endParaRPr lang="en-US" altLang="zh-CN" sz="2800" dirty="0"/>
          </a:p>
          <a:p>
            <a:pPr lvl="1"/>
            <a:r>
              <a:rPr lang="zh-CN" altLang="en-US" sz="2800" i="0" dirty="0"/>
              <a:t>对文档进行审核</a:t>
            </a:r>
            <a:endParaRPr lang="en-US" altLang="zh-CN" sz="2800" i="0" dirty="0"/>
          </a:p>
          <a:p>
            <a:pPr lvl="1"/>
            <a:r>
              <a:rPr lang="zh-CN" altLang="en-US" sz="2800" i="0" dirty="0"/>
              <a:t>对源代码进行审核</a:t>
            </a:r>
            <a:endParaRPr lang="en-US" altLang="zh-CN" sz="2800" i="0" dirty="0"/>
          </a:p>
          <a:p>
            <a:pPr lvl="1"/>
            <a:r>
              <a:rPr lang="zh-CN" altLang="en-US" sz="2800" i="0" dirty="0"/>
              <a:t>对配置进行审核</a:t>
            </a:r>
            <a:endParaRPr lang="en-US" altLang="zh-CN" sz="2800" i="0" dirty="0"/>
          </a:p>
          <a:p>
            <a:pPr lvl="1"/>
            <a:r>
              <a:rPr lang="zh-CN" altLang="en-US" sz="2800" i="0" dirty="0"/>
              <a:t>对测试程序或脚本进行审核</a:t>
            </a:r>
            <a:endParaRPr lang="en-US" altLang="zh-CN" sz="2800" i="0" dirty="0"/>
          </a:p>
          <a:p>
            <a:pPr lvl="1"/>
            <a:r>
              <a:rPr lang="zh-CN" altLang="en-US" sz="2800" i="0" dirty="0"/>
              <a:t>对可执行程序进行测试</a:t>
            </a:r>
            <a:endParaRPr lang="en-US" altLang="zh-CN" sz="2800" i="0" dirty="0"/>
          </a:p>
          <a:p>
            <a:pPr lvl="1"/>
            <a:r>
              <a:rPr lang="zh-CN" altLang="en-US" sz="2800" i="0" dirty="0"/>
              <a:t>按照需求说明书</a:t>
            </a:r>
            <a:endParaRPr lang="en-US" altLang="zh-CN" sz="2800" i="0" dirty="0"/>
          </a:p>
          <a:p>
            <a:pPr lvl="1"/>
            <a:r>
              <a:rPr lang="zh-CN" altLang="en-US" sz="2800" i="0" dirty="0"/>
              <a:t>对系统进行评审</a:t>
            </a:r>
            <a:endParaRPr lang="en-US" altLang="zh-CN" sz="2800" i="0" dirty="0"/>
          </a:p>
          <a:p>
            <a:pPr lvl="1"/>
            <a:endParaRPr lang="en-US" altLang="zh-CN" dirty="0"/>
          </a:p>
          <a:p>
            <a:pPr lvl="1"/>
            <a:endParaRPr lang="en-US" altLang="zh-CN" dirty="0"/>
          </a:p>
          <a:p>
            <a:pPr lvl="1"/>
            <a:endParaRPr lang="en-US" altLang="zh-CN" dirty="0"/>
          </a:p>
          <a:p>
            <a:endParaRPr lang="en-US" altLang="zh-CN" dirty="0"/>
          </a:p>
          <a:p>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9639"/>
            <a:ext cx="9601200" cy="571500"/>
          </a:xfrm>
        </p:spPr>
        <p:txBody>
          <a:bodyPr>
            <a:noAutofit/>
          </a:bodyPr>
          <a:lstStyle/>
          <a:p>
            <a:r>
              <a:rPr lang="zh-CN" altLang="en-US" b="1" dirty="0"/>
              <a:t>验收测试安排 </a:t>
            </a:r>
          </a:p>
        </p:txBody>
      </p:sp>
      <p:sp>
        <p:nvSpPr>
          <p:cNvPr id="3" name="内容占位符 2"/>
          <p:cNvSpPr>
            <a:spLocks noGrp="1"/>
          </p:cNvSpPr>
          <p:nvPr>
            <p:ph idx="1"/>
          </p:nvPr>
        </p:nvSpPr>
        <p:spPr>
          <a:xfrm>
            <a:off x="1049215" y="1066800"/>
            <a:ext cx="10750062" cy="5275811"/>
          </a:xfrm>
        </p:spPr>
        <p:txBody>
          <a:bodyPr>
            <a:normAutofit/>
          </a:bodyPr>
          <a:lstStyle/>
          <a:p>
            <a:r>
              <a:rPr lang="zh-CN" altLang="en-US" sz="2400" dirty="0">
                <a:latin typeface="宋体" panose="02010600030101010101" pitchFamily="2" charset="-122"/>
              </a:rPr>
              <a:t>能否为了加快进度，将验收测试与系统测试合并或重叠？</a:t>
            </a:r>
            <a:endParaRPr lang="en-US" altLang="zh-CN" sz="2400" dirty="0">
              <a:latin typeface="宋体" panose="02010600030101010101" pitchFamily="2" charset="-122"/>
            </a:endParaRPr>
          </a:p>
          <a:p>
            <a:pPr lvl="1"/>
            <a:r>
              <a:rPr lang="zh-CN" altLang="en-US" sz="2400" i="0" dirty="0">
                <a:solidFill>
                  <a:schemeClr val="tx1"/>
                </a:solidFill>
              </a:rPr>
              <a:t>满足下列条件，合并验收测试与系统测试是有意义的：</a:t>
            </a:r>
          </a:p>
          <a:p>
            <a:pPr lvl="2"/>
            <a:r>
              <a:rPr lang="zh-CN" altLang="en-US" sz="2000" dirty="0">
                <a:solidFill>
                  <a:schemeClr val="tx1"/>
                </a:solidFill>
              </a:rPr>
              <a:t>用户代表实质性地参与了系统测试；</a:t>
            </a:r>
          </a:p>
          <a:p>
            <a:pPr lvl="2"/>
            <a:r>
              <a:rPr lang="zh-CN" altLang="en-US" sz="2000" dirty="0">
                <a:solidFill>
                  <a:schemeClr val="tx1"/>
                </a:solidFill>
              </a:rPr>
              <a:t>系统测试的环境足够真实；</a:t>
            </a:r>
          </a:p>
          <a:p>
            <a:pPr lvl="2"/>
            <a:r>
              <a:rPr lang="zh-CN" altLang="en-US" sz="2000" dirty="0">
                <a:solidFill>
                  <a:schemeClr val="tx1"/>
                </a:solidFill>
              </a:rPr>
              <a:t>验收测试用例是系统测试用例的一个子集</a:t>
            </a:r>
            <a:endParaRPr lang="en-US" altLang="zh-CN" sz="2000" dirty="0">
              <a:latin typeface="宋体" panose="02010600030101010101" pitchFamily="2" charset="-122"/>
            </a:endParaRPr>
          </a:p>
          <a:p>
            <a:r>
              <a:rPr lang="zh-CN" altLang="en-US" sz="2400" dirty="0">
                <a:latin typeface="宋体" panose="02010600030101010101" pitchFamily="2" charset="-122"/>
              </a:rPr>
              <a:t>针对产品软件或</a:t>
            </a:r>
            <a:r>
              <a:rPr lang="en-US" altLang="zh-CN" sz="2400" dirty="0">
                <a:latin typeface="宋体" panose="02010600030101010101" pitchFamily="2" charset="-122"/>
              </a:rPr>
              <a:t>Web</a:t>
            </a:r>
            <a:r>
              <a:rPr lang="zh-CN" altLang="en-US" sz="2400" dirty="0">
                <a:latin typeface="宋体" panose="02010600030101010101" pitchFamily="2" charset="-122"/>
              </a:rPr>
              <a:t>应用面向成千上万的用户，如何安排验收测试？</a:t>
            </a:r>
            <a:endParaRPr lang="en-US" altLang="zh-CN" sz="2400" dirty="0">
              <a:latin typeface="宋体" panose="02010600030101010101" pitchFamily="2" charset="-122"/>
            </a:endParaRPr>
          </a:p>
          <a:p>
            <a:pPr lvl="1"/>
            <a:r>
              <a:rPr lang="zh-CN" altLang="en-US" sz="2400" i="0" dirty="0">
                <a:solidFill>
                  <a:schemeClr val="tx1"/>
                </a:solidFill>
              </a:rPr>
              <a:t>将用户分类，对每类用户选择合适的用户代表；</a:t>
            </a:r>
          </a:p>
          <a:p>
            <a:pPr lvl="1"/>
            <a:r>
              <a:rPr lang="zh-CN" altLang="en-US" sz="2400" i="0" dirty="0">
                <a:solidFill>
                  <a:schemeClr val="tx1"/>
                </a:solidFill>
              </a:rPr>
              <a:t>有些企业使用来自某些特定公司的用户担当用户测试员；</a:t>
            </a:r>
          </a:p>
          <a:p>
            <a:pPr lvl="1"/>
            <a:r>
              <a:rPr lang="zh-CN" altLang="en-US" sz="2400" i="0" dirty="0">
                <a:solidFill>
                  <a:schemeClr val="tx1"/>
                </a:solidFill>
              </a:rPr>
              <a:t>有些企业发布产品的</a:t>
            </a:r>
            <a:r>
              <a:rPr lang="en-US" altLang="zh-CN" sz="2400" i="0" dirty="0">
                <a:solidFill>
                  <a:schemeClr val="tx1"/>
                </a:solidFill>
              </a:rPr>
              <a:t>Beta</a:t>
            </a:r>
            <a:r>
              <a:rPr lang="zh-CN" altLang="en-US" sz="2400" i="0" dirty="0">
                <a:solidFill>
                  <a:schemeClr val="tx1"/>
                </a:solidFill>
              </a:rPr>
              <a:t>测试版，请各类用户试用或体验新产品，同时搜集用户的反馈信息</a:t>
            </a:r>
            <a:endParaRPr lang="zh-CN" altLang="en-US" sz="2400" i="0"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3854" y="42070"/>
            <a:ext cx="9601200" cy="571500"/>
          </a:xfrm>
        </p:spPr>
        <p:txBody>
          <a:bodyPr>
            <a:noAutofit/>
          </a:bodyPr>
          <a:lstStyle/>
          <a:p>
            <a:r>
              <a:rPr lang="zh-CN" altLang="en-US" b="1" dirty="0"/>
              <a:t>验收测试流程</a:t>
            </a:r>
          </a:p>
        </p:txBody>
      </p:sp>
      <p:sp>
        <p:nvSpPr>
          <p:cNvPr id="3" name="内容占位符 2"/>
          <p:cNvSpPr>
            <a:spLocks noGrp="1"/>
          </p:cNvSpPr>
          <p:nvPr>
            <p:ph idx="1"/>
          </p:nvPr>
        </p:nvSpPr>
        <p:spPr>
          <a:xfrm>
            <a:off x="1233854" y="801139"/>
            <a:ext cx="9724292" cy="6183923"/>
          </a:xfrm>
        </p:spPr>
        <p:txBody>
          <a:bodyPr>
            <a:normAutofit lnSpcReduction="10000"/>
          </a:bodyPr>
          <a:lstStyle/>
          <a:p>
            <a:r>
              <a:rPr lang="zh-CN" altLang="en-US" sz="2100" dirty="0"/>
              <a:t>一个典型的验收测试流程</a:t>
            </a:r>
            <a:endParaRPr lang="en-US" altLang="zh-CN" sz="2100" dirty="0"/>
          </a:p>
          <a:p>
            <a:pPr lvl="1"/>
            <a:r>
              <a:rPr lang="zh-CN" altLang="en-US" sz="2100" i="0" dirty="0"/>
              <a:t>开发方的项目经理代表项目组提出项目验收申请</a:t>
            </a:r>
          </a:p>
          <a:p>
            <a:pPr lvl="1"/>
            <a:r>
              <a:rPr lang="zh-CN" altLang="en-US" sz="2100" i="0" dirty="0"/>
              <a:t>客户方和监理方检查项目测试验收的前提条件是否具备：</a:t>
            </a:r>
            <a:endParaRPr lang="en-US" altLang="zh-CN" sz="2100" i="0" dirty="0"/>
          </a:p>
          <a:p>
            <a:pPr lvl="2"/>
            <a:r>
              <a:rPr lang="zh-CN" altLang="en-US" sz="1900" dirty="0"/>
              <a:t>检查系统测试是否符合要求</a:t>
            </a:r>
          </a:p>
          <a:p>
            <a:pPr lvl="2"/>
            <a:r>
              <a:rPr lang="zh-CN" altLang="en-US" sz="1900" dirty="0"/>
              <a:t>检查是运行准备工作是否就绪</a:t>
            </a:r>
          </a:p>
          <a:p>
            <a:pPr lvl="2"/>
            <a:r>
              <a:rPr lang="zh-CN" altLang="en-US" sz="1900" dirty="0"/>
              <a:t>检查所要求的项目档案是否齐备</a:t>
            </a:r>
          </a:p>
          <a:p>
            <a:pPr lvl="1"/>
            <a:r>
              <a:rPr lang="zh-CN" altLang="en-US" sz="2100" i="0" dirty="0"/>
              <a:t>以客户方、监理方为主，三方共同编制验收测试计划；</a:t>
            </a:r>
          </a:p>
          <a:p>
            <a:pPr lvl="1"/>
            <a:r>
              <a:rPr lang="zh-CN" altLang="en-US" sz="2100" i="0" dirty="0"/>
              <a:t>三方评审和批准验收测试计划；</a:t>
            </a:r>
          </a:p>
          <a:p>
            <a:pPr lvl="1"/>
            <a:r>
              <a:rPr lang="zh-CN" altLang="en-US" sz="2100" i="0" dirty="0"/>
              <a:t>客户代表和监理方、开发方共同确定验收测试用例集</a:t>
            </a:r>
            <a:endParaRPr lang="en-US" altLang="zh-CN" sz="2100" i="0" dirty="0"/>
          </a:p>
          <a:p>
            <a:pPr lvl="1"/>
            <a:r>
              <a:rPr lang="zh-CN" altLang="en-US" sz="2100" i="0" dirty="0"/>
              <a:t>项目经理领导项目组，按照验收测试计划完成测试准备工作；</a:t>
            </a:r>
          </a:p>
          <a:p>
            <a:pPr lvl="1"/>
            <a:r>
              <a:rPr lang="zh-CN" altLang="en-US" sz="2100" i="0" dirty="0"/>
              <a:t>建立验收测试环境，安装系统，准备验收测试数据；</a:t>
            </a:r>
          </a:p>
          <a:p>
            <a:pPr lvl="1"/>
            <a:r>
              <a:rPr lang="zh-CN" altLang="en-US" sz="2100" i="0" dirty="0"/>
              <a:t>客户方、监理方进行系统试运行，运行测试用例集，记录测试结果；</a:t>
            </a:r>
          </a:p>
          <a:p>
            <a:pPr lvl="1"/>
            <a:r>
              <a:rPr lang="zh-CN" altLang="en-US" sz="2100" i="0" dirty="0"/>
              <a:t>如果发现缺陷，则在确认后项目组立即着手解决</a:t>
            </a:r>
            <a:endParaRPr lang="en-US" altLang="zh-CN" sz="2100" i="0" dirty="0"/>
          </a:p>
          <a:p>
            <a:pPr lvl="1"/>
            <a:r>
              <a:rPr lang="zh-CN" altLang="en-US" sz="2100" i="0" dirty="0"/>
              <a:t>客户方、监理方完成回归测试，确认缺陷已经修复、并已经关闭。</a:t>
            </a:r>
          </a:p>
          <a:p>
            <a:pPr lvl="1"/>
            <a:r>
              <a:rPr lang="zh-CN" altLang="en-US" sz="2100" i="0" dirty="0"/>
              <a:t>项目组在修复缺陷后，更新相关的项目文档；</a:t>
            </a:r>
          </a:p>
          <a:p>
            <a:pPr lvl="1"/>
            <a:r>
              <a:rPr lang="zh-CN" altLang="en-US" sz="2100" i="0" dirty="0"/>
              <a:t>客户方、监理方审查验收测试执行情况，起草验收测试报告；</a:t>
            </a:r>
          </a:p>
          <a:p>
            <a:pPr lvl="1"/>
            <a:r>
              <a:rPr lang="zh-CN" altLang="en-US" sz="2100" i="0" dirty="0"/>
              <a:t>客户方、监理方签署验收测试报告</a:t>
            </a:r>
          </a:p>
          <a:p>
            <a:pPr lvl="1"/>
            <a:endParaRPr lang="zh-CN" altLang="en-US" dirty="0"/>
          </a:p>
          <a:p>
            <a:pPr lvl="1"/>
            <a:endParaRPr lang="zh-CN" alt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9639"/>
            <a:ext cx="9601200" cy="571500"/>
          </a:xfrm>
        </p:spPr>
        <p:txBody>
          <a:bodyPr>
            <a:normAutofit fontScale="90000"/>
          </a:bodyPr>
          <a:lstStyle/>
          <a:p>
            <a:r>
              <a:rPr lang="zh-CN" altLang="en-US" b="1" dirty="0">
                <a:sym typeface="微软雅黑" panose="020B0503020204020204" pitchFamily="34" charset="-122"/>
              </a:rPr>
              <a:t>验收测试用例设计要点</a:t>
            </a:r>
            <a:endParaRPr lang="zh-CN" altLang="en-US" b="1" dirty="0"/>
          </a:p>
        </p:txBody>
      </p:sp>
      <p:sp>
        <p:nvSpPr>
          <p:cNvPr id="3" name="内容占位符 2"/>
          <p:cNvSpPr>
            <a:spLocks noGrp="1"/>
          </p:cNvSpPr>
          <p:nvPr>
            <p:ph idx="1"/>
          </p:nvPr>
        </p:nvSpPr>
        <p:spPr>
          <a:xfrm>
            <a:off x="1371599" y="1014046"/>
            <a:ext cx="10709031" cy="5328565"/>
          </a:xfrm>
        </p:spPr>
        <p:txBody>
          <a:bodyPr>
            <a:normAutofit/>
          </a:bodyPr>
          <a:lstStyle/>
          <a:p>
            <a:r>
              <a:rPr lang="zh-CN" altLang="en-US" sz="2400" dirty="0">
                <a:sym typeface="微软雅黑" panose="020B0503020204020204" pitchFamily="34" charset="-122"/>
              </a:rPr>
              <a:t>验收测试用例应当在研发阶段测试用例的基础上重新组织和编写，而不能拿来直接使用</a:t>
            </a:r>
            <a:endParaRPr lang="en-US" altLang="zh-CN" sz="2400" dirty="0">
              <a:sym typeface="微软雅黑" panose="020B0503020204020204" pitchFamily="34" charset="-122"/>
            </a:endParaRPr>
          </a:p>
          <a:p>
            <a:r>
              <a:rPr lang="zh-CN" altLang="en-US" sz="2400" dirty="0">
                <a:sym typeface="微软雅黑" panose="020B0503020204020204" pitchFamily="34" charset="-122"/>
              </a:rPr>
              <a:t>验收测试用例应客户需求相对应，具有面向客户的特点</a:t>
            </a:r>
            <a:endParaRPr lang="en-US" altLang="zh-CN" sz="2400" dirty="0">
              <a:sym typeface="微软雅黑" panose="020B0503020204020204" pitchFamily="34" charset="-122"/>
            </a:endParaRPr>
          </a:p>
          <a:p>
            <a:r>
              <a:rPr lang="zh-CN" altLang="en-US" sz="2400" dirty="0">
                <a:sym typeface="微软雅黑" panose="020B0503020204020204" pitchFamily="34" charset="-122"/>
              </a:rPr>
              <a:t>设计过程中要把握客户的关注点并适当展示软件的独有特性</a:t>
            </a:r>
            <a:endParaRPr lang="en-US" altLang="zh-CN" sz="2400" dirty="0">
              <a:sym typeface="微软雅黑" panose="020B0503020204020204" pitchFamily="34" charset="-122"/>
            </a:endParaRPr>
          </a:p>
          <a:p>
            <a:r>
              <a:rPr lang="zh-CN" altLang="en-US" sz="2400" dirty="0">
                <a:sym typeface="微软雅黑" panose="020B0503020204020204" pitchFamily="34" charset="-122"/>
              </a:rPr>
              <a:t>在验收测试中发现软件的缺陷或与需求存在偏差的地方应与客户保持良好的沟通共同确定修复和改进计划</a:t>
            </a:r>
            <a:endParaRPr lang="zh-CN" altLang="en-US" sz="2400"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117231"/>
            <a:ext cx="9601200" cy="571500"/>
          </a:xfrm>
        </p:spPr>
        <p:txBody>
          <a:bodyPr>
            <a:normAutofit fontScale="90000"/>
          </a:bodyPr>
          <a:lstStyle/>
          <a:p>
            <a:r>
              <a:rPr lang="zh-CN" altLang="en-US" b="1" dirty="0"/>
              <a:t>应用系统验收测试</a:t>
            </a:r>
            <a:br>
              <a:rPr lang="zh-CN" altLang="en-US" dirty="0"/>
            </a:br>
            <a:endParaRPr lang="zh-CN" altLang="en-US" dirty="0"/>
          </a:p>
        </p:txBody>
      </p:sp>
      <p:sp>
        <p:nvSpPr>
          <p:cNvPr id="3" name="内容占位符 2"/>
          <p:cNvSpPr>
            <a:spLocks noGrp="1"/>
          </p:cNvSpPr>
          <p:nvPr>
            <p:ph idx="1"/>
          </p:nvPr>
        </p:nvSpPr>
        <p:spPr>
          <a:xfrm>
            <a:off x="1225062" y="902677"/>
            <a:ext cx="10966938" cy="5591908"/>
          </a:xfrm>
        </p:spPr>
        <p:txBody>
          <a:bodyPr>
            <a:normAutofit fontScale="92500" lnSpcReduction="10000"/>
          </a:bodyPr>
          <a:lstStyle/>
          <a:p>
            <a:r>
              <a:rPr lang="zh-CN" altLang="en-US" sz="2600" dirty="0"/>
              <a:t>是系统开发机构向用户移交系统时履行的正式手续，也是用户对新系统的认可</a:t>
            </a:r>
            <a:endParaRPr lang="en-US" altLang="zh-CN" sz="2600" dirty="0"/>
          </a:p>
          <a:p>
            <a:r>
              <a:rPr lang="zh-CN" altLang="zh-CN" sz="2600" dirty="0"/>
              <a:t>验收报告</a:t>
            </a:r>
            <a:endParaRPr lang="zh-CN" altLang="en-US" sz="2600" dirty="0"/>
          </a:p>
          <a:p>
            <a:pPr lvl="1"/>
            <a:r>
              <a:rPr lang="zh-CN" altLang="en-US" sz="2600" i="0" dirty="0"/>
              <a:t>引言</a:t>
            </a:r>
            <a:endParaRPr lang="en-US" altLang="zh-CN" sz="2600" i="0" dirty="0"/>
          </a:p>
          <a:p>
            <a:pPr lvl="1"/>
            <a:r>
              <a:rPr lang="zh-CN" altLang="en-US" sz="2600" i="0" dirty="0"/>
              <a:t>性能指标</a:t>
            </a:r>
            <a:endParaRPr lang="en-US" altLang="zh-CN" sz="2600" i="0" dirty="0"/>
          </a:p>
          <a:p>
            <a:pPr lvl="1"/>
            <a:r>
              <a:rPr lang="zh-CN" altLang="en-US" sz="2600" i="0" dirty="0"/>
              <a:t>系统评价</a:t>
            </a:r>
            <a:endParaRPr lang="en-US" altLang="zh-CN" sz="2600" i="0" dirty="0"/>
          </a:p>
          <a:p>
            <a:r>
              <a:rPr lang="zh-CN" altLang="zh-CN" sz="2600" dirty="0"/>
              <a:t>鉴定工作程序和文档资料</a:t>
            </a:r>
            <a:endParaRPr lang="zh-CN" altLang="en-US" sz="2600" dirty="0"/>
          </a:p>
          <a:p>
            <a:pPr lvl="1"/>
            <a:r>
              <a:rPr lang="zh-CN" altLang="en-US" sz="2600" i="0" dirty="0"/>
              <a:t>鉴定组织工作</a:t>
            </a:r>
            <a:endParaRPr lang="en-US" altLang="zh-CN" sz="2600" i="0" dirty="0"/>
          </a:p>
          <a:p>
            <a:pPr lvl="1"/>
            <a:r>
              <a:rPr lang="zh-CN" altLang="en-US" sz="2600" i="0" dirty="0"/>
              <a:t>鉴定测试报告主要内容</a:t>
            </a:r>
          </a:p>
          <a:p>
            <a:pPr lvl="1"/>
            <a:r>
              <a:rPr lang="zh-CN" altLang="en-US" sz="2600" i="0" dirty="0"/>
              <a:t>测试结论报告主要内容</a:t>
            </a:r>
            <a:endParaRPr lang="en-US" altLang="zh-CN" sz="2600" i="0" dirty="0"/>
          </a:p>
          <a:p>
            <a:pPr lvl="1"/>
            <a:r>
              <a:rPr lang="zh-CN" altLang="en-US" sz="2600" i="0" dirty="0"/>
              <a:t>鉴定书草案主要内容</a:t>
            </a:r>
            <a:endParaRPr lang="en-US" altLang="zh-CN" sz="2600" i="0" dirty="0"/>
          </a:p>
          <a:p>
            <a:pPr lvl="1"/>
            <a:r>
              <a:rPr lang="zh-CN" altLang="en-US" sz="2600" i="0" dirty="0"/>
              <a:t>研究报告和技术报告主要内容</a:t>
            </a:r>
            <a:endParaRPr lang="en-US" altLang="zh-CN" sz="2600" i="0" dirty="0"/>
          </a:p>
          <a:p>
            <a:pPr lvl="1"/>
            <a:r>
              <a:rPr lang="zh-CN" altLang="en-US" sz="2600" i="0" dirty="0"/>
              <a:t>向鉴定考核小组提供的审变材料和鉴定材料</a:t>
            </a:r>
            <a:endParaRPr lang="en-US" altLang="zh-CN" sz="2600" i="0" dirty="0"/>
          </a:p>
          <a:p>
            <a:pPr lvl="1"/>
            <a:r>
              <a:rPr lang="zh-CN" altLang="en-US" sz="2600" i="0" dirty="0"/>
              <a:t>鉴定会会议程序</a:t>
            </a:r>
            <a:endParaRPr lang="en-US" altLang="zh-CN" sz="2600" i="0" dirty="0"/>
          </a:p>
          <a:p>
            <a:endParaRPr lang="zh-CN" alt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9639"/>
            <a:ext cx="9601200" cy="571500"/>
          </a:xfrm>
        </p:spPr>
        <p:txBody>
          <a:bodyPr>
            <a:normAutofit fontScale="90000"/>
          </a:bodyPr>
          <a:lstStyle/>
          <a:p>
            <a:r>
              <a:rPr lang="zh-CN" altLang="en-US" sz="4900" b="1" dirty="0"/>
              <a:t>外包软件的验收测试</a:t>
            </a:r>
            <a:br>
              <a:rPr lang="zh-CN" altLang="en-US" dirty="0"/>
            </a:br>
            <a:endParaRPr lang="zh-CN" altLang="en-US" dirty="0"/>
          </a:p>
        </p:txBody>
      </p:sp>
      <p:sp>
        <p:nvSpPr>
          <p:cNvPr id="3" name="内容占位符 2"/>
          <p:cNvSpPr>
            <a:spLocks noGrp="1"/>
          </p:cNvSpPr>
          <p:nvPr>
            <p:ph idx="1"/>
          </p:nvPr>
        </p:nvSpPr>
        <p:spPr/>
        <p:txBody>
          <a:bodyPr>
            <a:normAutofit/>
          </a:bodyPr>
          <a:lstStyle/>
          <a:p>
            <a:r>
              <a:rPr lang="zh-CN" altLang="en-US" sz="2800" dirty="0"/>
              <a:t>外包软件的验收测试事实上是根据应用对象或产品对象被分为：非正式验收测试和正式验收测试。外包软件的验收测试的策略通常建立在合同需求和公司标准的基础上</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796" y="451185"/>
            <a:ext cx="9191827" cy="616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421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6592" y="171400"/>
            <a:ext cx="9601200" cy="571500"/>
          </a:xfrm>
        </p:spPr>
        <p:txBody>
          <a:bodyPr>
            <a:normAutofit fontScale="90000"/>
          </a:bodyPr>
          <a:lstStyle/>
          <a:p>
            <a:r>
              <a:rPr lang="zh-CN" altLang="en-US" dirty="0"/>
              <a:t>软件测试工作</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202" y="794735"/>
            <a:ext cx="8476796" cy="606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599" y="229639"/>
            <a:ext cx="9601200" cy="571500"/>
          </a:xfrm>
        </p:spPr>
        <p:txBody>
          <a:bodyPr>
            <a:normAutofit fontScale="90000"/>
          </a:bodyPr>
          <a:lstStyle/>
          <a:p>
            <a:r>
              <a:rPr lang="zh-CN" altLang="en-US" dirty="0">
                <a:sym typeface="+mn-ea"/>
              </a:rPr>
              <a:t>测试用例</a:t>
            </a:r>
            <a:r>
              <a:rPr lang="zh-CN" altLang="en-US" dirty="0"/>
              <a:t>    </a:t>
            </a:r>
            <a:br>
              <a:rPr lang="zh-CN" altLang="en-US" dirty="0"/>
            </a:br>
            <a:endParaRPr lang="zh-CN" altLang="en-US" dirty="0"/>
          </a:p>
        </p:txBody>
      </p:sp>
      <p:sp>
        <p:nvSpPr>
          <p:cNvPr id="3" name="内容占位符 2"/>
          <p:cNvSpPr>
            <a:spLocks noGrp="1"/>
          </p:cNvSpPr>
          <p:nvPr>
            <p:ph idx="1"/>
          </p:nvPr>
        </p:nvSpPr>
        <p:spPr>
          <a:xfrm>
            <a:off x="1371599" y="1338349"/>
            <a:ext cx="10646229" cy="5004262"/>
          </a:xfrm>
        </p:spPr>
        <p:txBody>
          <a:bodyPr/>
          <a:lstStyle/>
          <a:p>
            <a:r>
              <a:rPr lang="zh-CN" altLang="en-US" sz="2800" dirty="0"/>
              <a:t>为什么需要测试用例</a:t>
            </a:r>
          </a:p>
          <a:p>
            <a:pPr lvl="1"/>
            <a:r>
              <a:rPr lang="zh-CN" altLang="en-US" sz="2800" i="0" dirty="0">
                <a:sym typeface="+mn-ea"/>
              </a:rPr>
              <a:t>设计测试用例是为了更有效、更快地发现软件缺陷</a:t>
            </a:r>
          </a:p>
          <a:p>
            <a:pPr lvl="1"/>
            <a:r>
              <a:rPr lang="zh-CN" altLang="en-US" sz="2800" i="0" dirty="0">
                <a:sym typeface="+mn-ea"/>
              </a:rPr>
              <a:t>测试用例具有很高的有效性和可重复性，依据测试用例进行测试可以节约测试时间，提升测试效率</a:t>
            </a:r>
          </a:p>
          <a:p>
            <a:pPr lvl="1"/>
            <a:r>
              <a:rPr lang="zh-CN" altLang="en-US" sz="2800" i="0" dirty="0">
                <a:sym typeface="+mn-ea"/>
              </a:rPr>
              <a:t>测试用例具有良好的组织性和可跟踪性，有利于测试的管理</a:t>
            </a:r>
          </a:p>
          <a:p>
            <a:r>
              <a:rPr lang="zh-CN" altLang="en-US" sz="2800" dirty="0"/>
              <a:t>什么是测试用例</a:t>
            </a:r>
          </a:p>
          <a:p>
            <a:pPr lvl="1"/>
            <a:r>
              <a:rPr lang="zh-CN" altLang="en-US" sz="2800" i="0" dirty="0"/>
              <a:t>测试用例就是为特定目标而开发的一组测试输入、执行条件和预期结果，其目标可以是测试某个程序路径或核实是否满足某个特定的需求。</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9639"/>
            <a:ext cx="9601200" cy="571500"/>
          </a:xfrm>
        </p:spPr>
        <p:txBody>
          <a:bodyPr>
            <a:normAutofit fontScale="90000"/>
          </a:bodyPr>
          <a:lstStyle/>
          <a:p>
            <a:r>
              <a:rPr lang="zh-CN" altLang="en-US" dirty="0">
                <a:sym typeface="+mn-ea"/>
              </a:rPr>
              <a:t>一个简单的测试用例</a:t>
            </a:r>
            <a:br>
              <a:rPr lang="zh-CN" altLang="en-US" dirty="0">
                <a:sym typeface="+mn-ea"/>
              </a:rPr>
            </a:br>
            <a:endParaRPr lang="zh-CN" altLang="en-US" dirty="0"/>
          </a:p>
        </p:txBody>
      </p:sp>
      <p:sp>
        <p:nvSpPr>
          <p:cNvPr id="5" name="内容占位符 4"/>
          <p:cNvSpPr>
            <a:spLocks noGrp="1"/>
          </p:cNvSpPr>
          <p:nvPr>
            <p:ph idx="1"/>
          </p:nvPr>
        </p:nvSpPr>
        <p:spPr>
          <a:xfrm>
            <a:off x="914400" y="1045029"/>
            <a:ext cx="11079678" cy="5297582"/>
          </a:xfrm>
        </p:spPr>
        <p:txBody>
          <a:bodyPr>
            <a:normAutofit/>
          </a:bodyPr>
          <a:lstStyle/>
          <a:p>
            <a:r>
              <a:rPr lang="zh-CN" altLang="en-US" sz="2400" dirty="0"/>
              <a:t>在测试系统登录功能时，只有输入正确的用户名和正确的密码，登录才能成功。</a:t>
            </a:r>
          </a:p>
          <a:p>
            <a:r>
              <a:rPr lang="zh-CN" altLang="en-US" sz="2400" dirty="0"/>
              <a:t>如果没有输入正确的用户名或密码，情况又会怎样？下面列举出一些可能碰到的非正常登录情况。</a:t>
            </a:r>
          </a:p>
          <a:p>
            <a:pPr lvl="1"/>
            <a:r>
              <a:rPr lang="zh-CN" altLang="en-US" sz="2400" i="0" dirty="0"/>
              <a:t>如果输入正确的用户名，而密码输入错误，登录应该失败</a:t>
            </a:r>
          </a:p>
          <a:p>
            <a:pPr lvl="1"/>
            <a:r>
              <a:rPr lang="zh-CN" altLang="en-US" sz="2400" i="0" dirty="0"/>
              <a:t>如果输入正确的用户名，密码不输，登录应该失败</a:t>
            </a:r>
          </a:p>
          <a:p>
            <a:pPr lvl="1"/>
            <a:r>
              <a:rPr lang="zh-CN" altLang="en-US" sz="2400" i="0" dirty="0"/>
              <a:t>如果用户名输错，输入正确的密码，登录应该失败</a:t>
            </a:r>
          </a:p>
          <a:p>
            <a:pPr lvl="1"/>
            <a:r>
              <a:rPr lang="zh-CN" altLang="en-US" sz="2400" i="0" dirty="0"/>
              <a:t>如果用户名和密码都不输，直接单击登录按钮，也不能通过登录</a:t>
            </a:r>
          </a:p>
          <a:p>
            <a:pPr lvl="1"/>
            <a:r>
              <a:rPr lang="zh-CN" altLang="en-US" sz="2400" i="0" dirty="0"/>
              <a:t>用户名中含有特殊字符，如“@_$~”是否可以通过测试？</a:t>
            </a:r>
          </a:p>
          <a:p>
            <a:pPr lvl="1"/>
            <a:r>
              <a:rPr lang="zh-CN" altLang="en-US" sz="2400" i="0" dirty="0"/>
              <a:t>密码超过长度，是否有效？</a:t>
            </a:r>
          </a:p>
          <a:p>
            <a:pPr lvl="1"/>
            <a:r>
              <a:rPr lang="zh-CN" altLang="en-US" sz="2400" i="0" dirty="0"/>
              <a:t>密码输错3次，情况又是怎样的？系统自动锁住还是退出？</a:t>
            </a:r>
          </a:p>
          <a:p>
            <a:pPr lvl="1"/>
            <a:r>
              <a:rPr lang="zh-CN" altLang="en-US" sz="2400" i="0" dirty="0"/>
              <a:t>……</a:t>
            </a:r>
          </a:p>
          <a:p>
            <a:r>
              <a:rPr lang="zh-CN" altLang="en-US" sz="2400" dirty="0"/>
              <a:t>以上这些都是测试点，每一个测试点都可以看作一个测试用例。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p:cNvSpPr txBox="1"/>
          <p:nvPr/>
        </p:nvSpPr>
        <p:spPr>
          <a:xfrm>
            <a:off x="997528" y="368482"/>
            <a:ext cx="4631376" cy="6121035"/>
          </a:xfrm>
          <a:prstGeom prst="rect">
            <a:avLst/>
          </a:prstGeom>
          <a:noFill/>
          <a:ln w="9525">
            <a:noFill/>
          </a:ln>
        </p:spPr>
        <p:txBody>
          <a:bodyPr wrap="square" anchor="t">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随着计算机在各行各业的广泛应用，各种各样的应用软件应运而生。软件测试人员在实际测试工作中会碰到各种不同的应用软件，需要针对不同的应用软件进行测试。图中列举了一些常用的软件，虽然不同软件产品的功能有差异，但仍然可以找出一些共性的思路和可复用的经验，并将这些思路和经验应用于各种各样的产品功能测试中。</a:t>
            </a:r>
          </a:p>
        </p:txBody>
      </p:sp>
      <p:pic>
        <p:nvPicPr>
          <p:cNvPr id="6" name="图片 13" descr="C:\Users\lihh\AppData\Local\Temp\WeChat Files\3a9f6a5540d2b77b34005dc8f5d9f2b.jpg"/>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a:xfrm>
            <a:off x="5944235" y="1608044"/>
            <a:ext cx="6247765" cy="4256405"/>
          </a:xfrm>
          <a:prstGeom prst="rect">
            <a:avLst/>
          </a:prstGeom>
          <a:noFill/>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9135" y="0"/>
            <a:ext cx="9601200" cy="571500"/>
          </a:xfrm>
        </p:spPr>
        <p:txBody>
          <a:bodyPr>
            <a:normAutofit fontScale="90000"/>
          </a:bodyPr>
          <a:lstStyle/>
          <a:p>
            <a:r>
              <a:rPr lang="zh-CN" altLang="en-US" dirty="0"/>
              <a:t>测试用例的元素</a:t>
            </a:r>
            <a:br>
              <a:rPr lang="zh-CN" altLang="en-US" dirty="0"/>
            </a:br>
            <a:endParaRPr lang="zh-CN" altLang="en-US" dirty="0"/>
          </a:p>
        </p:txBody>
      </p:sp>
      <p:pic>
        <p:nvPicPr>
          <p:cNvPr id="4" name="图片 3"/>
          <p:cNvPicPr>
            <a:picLocks noChangeAspect="1"/>
          </p:cNvPicPr>
          <p:nvPr/>
        </p:nvPicPr>
        <p:blipFill>
          <a:blip r:embed="rId2"/>
          <a:srcRect r="20474" b="4644"/>
          <a:stretch>
            <a:fillRect/>
          </a:stretch>
        </p:blipFill>
        <p:spPr>
          <a:xfrm>
            <a:off x="3842243" y="571500"/>
            <a:ext cx="8349757" cy="6292635"/>
          </a:xfrm>
          <a:prstGeom prst="rect">
            <a:avLst/>
          </a:prstGeom>
          <a:ln>
            <a:solidFill>
              <a:schemeClr val="accent1"/>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9639"/>
            <a:ext cx="9601200" cy="571500"/>
          </a:xfrm>
        </p:spPr>
        <p:txBody>
          <a:bodyPr>
            <a:normAutofit fontScale="90000"/>
          </a:bodyPr>
          <a:lstStyle/>
          <a:p>
            <a:r>
              <a:rPr lang="zh-CN" altLang="en-US" dirty="0">
                <a:sym typeface="+mn-ea"/>
              </a:rPr>
              <a:t>测试思维训练</a:t>
            </a:r>
            <a:endParaRPr lang="zh-CN" altLang="en-US" dirty="0"/>
          </a:p>
        </p:txBody>
      </p:sp>
      <p:sp>
        <p:nvSpPr>
          <p:cNvPr id="5" name="内容占位符 4"/>
          <p:cNvSpPr>
            <a:spLocks noGrp="1"/>
          </p:cNvSpPr>
          <p:nvPr>
            <p:ph idx="1"/>
          </p:nvPr>
        </p:nvSpPr>
        <p:spPr>
          <a:xfrm>
            <a:off x="1371600" y="1053342"/>
            <a:ext cx="10262507" cy="5004262"/>
          </a:xfrm>
        </p:spPr>
        <p:txBody>
          <a:bodyPr>
            <a:normAutofit lnSpcReduction="10000"/>
          </a:bodyPr>
          <a:lstStyle/>
          <a:p>
            <a:r>
              <a:rPr lang="zh-CN" altLang="en-US" sz="2400" dirty="0"/>
              <a:t>手机应用商店中有一个</a:t>
            </a:r>
            <a:r>
              <a:rPr lang="en-US" altLang="zh-CN" sz="2400" dirty="0"/>
              <a:t>APP</a:t>
            </a:r>
            <a:r>
              <a:rPr lang="zh-CN" altLang="en-US" sz="2400" dirty="0"/>
              <a:t>名字叫地铁通，可以通过这个</a:t>
            </a:r>
            <a:r>
              <a:rPr lang="en-US" altLang="zh-CN" sz="2400" dirty="0"/>
              <a:t>APP</a:t>
            </a:r>
            <a:r>
              <a:rPr lang="zh-CN" altLang="en-US" sz="2400" dirty="0"/>
              <a:t>查询全国所有的地铁站信息，现假设你是测试工程师，要对这个</a:t>
            </a:r>
            <a:r>
              <a:rPr lang="en-US" altLang="zh-CN" sz="2400" dirty="0"/>
              <a:t>APP</a:t>
            </a:r>
            <a:r>
              <a:rPr lang="zh-CN" altLang="en-US" sz="2400" dirty="0"/>
              <a:t>中的搜索车站功能进行测试，如图所示。</a:t>
            </a:r>
            <a:endParaRPr lang="en-US" altLang="zh-CN" sz="2400" dirty="0"/>
          </a:p>
          <a:p>
            <a:endParaRPr lang="en-US" altLang="zh-CN" sz="2400" dirty="0"/>
          </a:p>
          <a:p>
            <a:endParaRPr lang="en-US" altLang="zh-CN" sz="2400" dirty="0"/>
          </a:p>
          <a:p>
            <a:endParaRPr lang="en-US" altLang="zh-CN" sz="2400" dirty="0"/>
          </a:p>
          <a:p>
            <a:r>
              <a:rPr lang="zh-CN" altLang="en-US" sz="2400" dirty="0"/>
              <a:t>关于地铁通</a:t>
            </a:r>
            <a:r>
              <a:rPr lang="en-US" altLang="zh-CN" sz="2400" dirty="0"/>
              <a:t>APP</a:t>
            </a:r>
            <a:r>
              <a:rPr lang="zh-CN" altLang="en-US" sz="2400" dirty="0"/>
              <a:t>搜索功能的需求描述中，有如下一些关键点：</a:t>
            </a:r>
            <a:endParaRPr lang="en-US" altLang="zh-CN" sz="2400" dirty="0"/>
          </a:p>
          <a:p>
            <a:pPr lvl="1"/>
            <a:r>
              <a:rPr lang="zh-CN" altLang="en-US" sz="2400" i="0" dirty="0"/>
              <a:t>支持车站名称、拼音或首字母缩写进行搜索</a:t>
            </a:r>
            <a:endParaRPr lang="en-US" altLang="zh-CN" sz="2400" i="0" dirty="0"/>
          </a:p>
          <a:p>
            <a:pPr lvl="1"/>
            <a:r>
              <a:rPr lang="zh-CN" altLang="en-US" sz="2400" i="0" dirty="0"/>
              <a:t>支持模糊查询</a:t>
            </a:r>
          </a:p>
          <a:p>
            <a:r>
              <a:rPr lang="zh-CN" altLang="en-US" sz="2400" dirty="0"/>
              <a:t>根据上面的关键点，结合查询功能的特点（从数据库层面讲，查询功能的测试目的是为了查看在不同查询条件下是否能够查询出数据库中的数据），需要给定以下不同的测试用例，如表所示。</a:t>
            </a:r>
          </a:p>
          <a:p>
            <a:endParaRPr lang="zh-CN" altLang="en-US" dirty="0"/>
          </a:p>
        </p:txBody>
      </p:sp>
      <p:pic>
        <p:nvPicPr>
          <p:cNvPr id="6" name="图片 6"/>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Lst>
          </a:blip>
          <a:srcRect l="931" t="1664" r="410" b="46464"/>
          <a:stretch>
            <a:fillRect/>
          </a:stretch>
        </p:blipFill>
        <p:spPr>
          <a:xfrm>
            <a:off x="4587981" y="2037278"/>
            <a:ext cx="3362282" cy="1186986"/>
          </a:xfrm>
          <a:prstGeom prst="rect">
            <a:avLst/>
          </a:prstGeom>
          <a:ln w="6350" cap="flat" cmpd="sng" algn="ctr">
            <a:solidFill>
              <a:sysClr val="windowText" lastClr="000000"/>
            </a:solidFill>
            <a:prstDash val="solid"/>
            <a:round/>
            <a:headEnd type="none" w="med" len="med"/>
            <a:tailEnd type="none" w="med" len="med"/>
          </a:ln>
        </p:spPr>
      </p:pic>
      <p:pic>
        <p:nvPicPr>
          <p:cNvPr id="8" name="图片 7"/>
          <p:cNvPicPr>
            <a:picLocks noChangeAspect="1"/>
          </p:cNvPicPr>
          <p:nvPr/>
        </p:nvPicPr>
        <p:blipFill>
          <a:blip r:embed="rId4"/>
          <a:stretch>
            <a:fillRect/>
          </a:stretch>
        </p:blipFill>
        <p:spPr>
          <a:xfrm>
            <a:off x="8125877" y="5424804"/>
            <a:ext cx="5389045" cy="1637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Effect transition="in" filter="fade">
                                      <p:cBhvr>
                                        <p:cTn id="15" dur="500"/>
                                        <p:tgtEl>
                                          <p:spTgt spid="5">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测试思维训练</a:t>
            </a:r>
            <a:r>
              <a:rPr lang="en-US" altLang="zh-CN" dirty="0">
                <a:sym typeface="+mn-ea"/>
              </a:rPr>
              <a:t>(</a:t>
            </a:r>
            <a:r>
              <a:rPr lang="zh-CN" altLang="en-US" dirty="0">
                <a:sym typeface="+mn-ea"/>
              </a:rPr>
              <a:t>续</a:t>
            </a:r>
            <a:r>
              <a:rPr lang="en-US" altLang="zh-CN" dirty="0">
                <a:sym typeface="+mn-ea"/>
              </a:rPr>
              <a:t>)</a:t>
            </a:r>
            <a:endParaRPr lang="zh-CN" altLang="en-US" dirty="0"/>
          </a:p>
        </p:txBody>
      </p:sp>
      <p:sp>
        <p:nvSpPr>
          <p:cNvPr id="3" name="内容占位符 2"/>
          <p:cNvSpPr>
            <a:spLocks noGrp="1"/>
          </p:cNvSpPr>
          <p:nvPr>
            <p:ph idx="1"/>
          </p:nvPr>
        </p:nvSpPr>
        <p:spPr/>
        <p:txBody>
          <a:bodyPr/>
          <a:lstStyle/>
          <a:p>
            <a:r>
              <a:rPr lang="zh-CN" altLang="en-US" dirty="0"/>
              <a:t>上传功能与导入很类似</a:t>
            </a:r>
          </a:p>
        </p:txBody>
      </p:sp>
      <p:pic>
        <p:nvPicPr>
          <p:cNvPr id="4" name="图片 24"/>
          <p:cNvPicPr>
            <a:picLocks noChangeAspect="1"/>
          </p:cNvPicPr>
          <p:nvPr/>
        </p:nvPicPr>
        <p:blipFill>
          <a:blip r:embed="rId3" cstate="print">
            <a:extLst>
              <a:ext uri="{28A0092B-C50C-407E-A947-70E740481C1C}">
                <a14:useLocalDpi xmlns:a14="http://schemas.microsoft.com/office/drawing/2010/main" val="0"/>
              </a:ext>
            </a:extLst>
          </a:blip>
          <a:srcRect l="5291" t="3247" r="4961"/>
          <a:stretch>
            <a:fillRect/>
          </a:stretch>
        </p:blipFill>
        <p:spPr>
          <a:xfrm>
            <a:off x="7730022" y="1338349"/>
            <a:ext cx="4317583" cy="5618825"/>
          </a:xfrm>
          <a:prstGeom prst="rect">
            <a:avLst/>
          </a:prstGeom>
          <a:ln w="6350">
            <a:solidFill>
              <a:schemeClr val="accent1"/>
            </a:solidFill>
          </a:ln>
        </p:spPr>
      </p:pic>
      <p:pic>
        <p:nvPicPr>
          <p:cNvPr id="5" name="图片 4"/>
          <p:cNvPicPr>
            <a:picLocks noChangeAspect="1"/>
          </p:cNvPicPr>
          <p:nvPr/>
        </p:nvPicPr>
        <p:blipFill>
          <a:blip r:embed="rId4"/>
          <a:srcRect l="13190" r="23087" b="4651"/>
          <a:stretch>
            <a:fillRect/>
          </a:stretch>
        </p:blipFill>
        <p:spPr>
          <a:xfrm>
            <a:off x="1452284" y="2012803"/>
            <a:ext cx="6124088" cy="448579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mn-ea"/>
              </a:rPr>
              <a:t>软件测试类型</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306003" y="1334319"/>
            <a:ext cx="4441677" cy="4440091"/>
          </a:xfrm>
          <a:prstGeom prst="ellipse">
            <a:avLst/>
          </a:prstGeom>
          <a:noFill/>
          <a:ln w="9525" cap="flat" cmpd="sng">
            <a:solidFill>
              <a:schemeClr val="accent1"/>
            </a:solidFill>
            <a:prstDash val="dash"/>
            <a:round/>
            <a:headEnd type="none" w="med" len="med"/>
            <a:tailEnd type="none" w="med" len="med"/>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5" name="Oval 13"/>
          <p:cNvSpPr/>
          <p:nvPr/>
        </p:nvSpPr>
        <p:spPr>
          <a:xfrm>
            <a:off x="1947103" y="3403610"/>
            <a:ext cx="1685267" cy="1683680"/>
          </a:xfrm>
          <a:prstGeom prst="ellipse">
            <a:avLst/>
          </a:prstGeom>
          <a:solidFill>
            <a:srgbClr val="DCDADA"/>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6" name="Oval 14"/>
          <p:cNvSpPr/>
          <p:nvPr/>
        </p:nvSpPr>
        <p:spPr>
          <a:xfrm>
            <a:off x="2088335" y="3544843"/>
            <a:ext cx="1386933" cy="1386933"/>
          </a:xfrm>
          <a:prstGeom prst="ellipse">
            <a:avLst/>
          </a:prstGeom>
          <a:solidFill>
            <a:schemeClr val="bg1"/>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7" name="Oval 18"/>
          <p:cNvSpPr/>
          <p:nvPr/>
        </p:nvSpPr>
        <p:spPr>
          <a:xfrm>
            <a:off x="3621261" y="3127493"/>
            <a:ext cx="1685267" cy="1685267"/>
          </a:xfrm>
          <a:prstGeom prst="ellipse">
            <a:avLst/>
          </a:prstGeom>
          <a:solidFill>
            <a:srgbClr val="DCDADA"/>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8" name="Oval 19"/>
          <p:cNvSpPr/>
          <p:nvPr/>
        </p:nvSpPr>
        <p:spPr>
          <a:xfrm>
            <a:off x="3762494" y="3268726"/>
            <a:ext cx="1386933" cy="1386933"/>
          </a:xfrm>
          <a:prstGeom prst="ellipse">
            <a:avLst/>
          </a:prstGeom>
          <a:solidFill>
            <a:schemeClr val="accent1"/>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9" name="Oval 23"/>
          <p:cNvSpPr/>
          <p:nvPr/>
        </p:nvSpPr>
        <p:spPr>
          <a:xfrm>
            <a:off x="2500923" y="1850055"/>
            <a:ext cx="1683680" cy="1685267"/>
          </a:xfrm>
          <a:prstGeom prst="ellipse">
            <a:avLst/>
          </a:prstGeom>
          <a:solidFill>
            <a:srgbClr val="DCDADA"/>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10" name="Oval 24"/>
          <p:cNvSpPr/>
          <p:nvPr/>
        </p:nvSpPr>
        <p:spPr>
          <a:xfrm>
            <a:off x="2642157" y="1991287"/>
            <a:ext cx="1386933" cy="1386933"/>
          </a:xfrm>
          <a:prstGeom prst="ellipse">
            <a:avLst/>
          </a:prstGeom>
          <a:solidFill>
            <a:schemeClr val="tx1"/>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11" name="TextBox 10"/>
          <p:cNvSpPr txBox="1"/>
          <p:nvPr/>
        </p:nvSpPr>
        <p:spPr>
          <a:xfrm>
            <a:off x="6096000" y="1344956"/>
            <a:ext cx="2078178" cy="646331"/>
          </a:xfrm>
          <a:prstGeom prst="rect">
            <a:avLst/>
          </a:prstGeom>
          <a:noFill/>
          <a:ln w="9525">
            <a:noFill/>
          </a:ln>
        </p:spPr>
        <p:txBody>
          <a:bodyPr wrap="square" anchor="t">
            <a:spAutoFit/>
          </a:bodyPr>
          <a:lstStyle/>
          <a:p>
            <a:pPr algn="l"/>
            <a:r>
              <a:rPr lang="zh-CN" altLang="en-US" sz="3600" b="1" dirty="0">
                <a:latin typeface="微软雅黑" panose="020B0503020204020204" pitchFamily="34" charset="-122"/>
                <a:ea typeface="微软雅黑" panose="020B0503020204020204" pitchFamily="34" charset="-122"/>
              </a:rPr>
              <a:t>功能测试</a:t>
            </a:r>
          </a:p>
        </p:txBody>
      </p:sp>
      <p:sp>
        <p:nvSpPr>
          <p:cNvPr id="12" name="TextBox 11"/>
          <p:cNvSpPr txBox="1"/>
          <p:nvPr/>
        </p:nvSpPr>
        <p:spPr>
          <a:xfrm>
            <a:off x="6024432" y="2179081"/>
            <a:ext cx="6040898" cy="3905043"/>
          </a:xfrm>
          <a:prstGeom prst="rect">
            <a:avLst/>
          </a:prstGeom>
          <a:noFill/>
          <a:ln w="9525">
            <a:noFill/>
          </a:ln>
        </p:spPr>
        <p:txBody>
          <a:bodyPr wrap="square" anchor="t">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功能测试一般是在整个软件产品开发完成后，通过直接运行软件的方式，对前端（用户界面）的输入与输出功能进行测试，来检验软件能否正常使用各项功能、业务逻辑是否清楚、是否满足用户需求。功能测试所涉及的软件产品可能是Web程序、手机APP，也可能是微信小程序。</a:t>
            </a:r>
          </a:p>
        </p:txBody>
      </p:sp>
      <p:sp>
        <p:nvSpPr>
          <p:cNvPr id="13" name="TextBox 12"/>
          <p:cNvSpPr txBox="1"/>
          <p:nvPr/>
        </p:nvSpPr>
        <p:spPr>
          <a:xfrm>
            <a:off x="2876380" y="2247727"/>
            <a:ext cx="918803" cy="829621"/>
          </a:xfrm>
          <a:prstGeom prst="rect">
            <a:avLst/>
          </a:prstGeom>
          <a:noFill/>
          <a:ln w="9525">
            <a:noFill/>
          </a:ln>
        </p:spPr>
        <p:txBody>
          <a:bodyPr anchor="t">
            <a:spAutoFit/>
          </a:bodyPr>
          <a:lstStyle/>
          <a:p>
            <a:pPr algn="ctr"/>
            <a:r>
              <a:rPr lang="zh-CN" altLang="en-US" sz="2400" dirty="0">
                <a:solidFill>
                  <a:srgbClr val="F8F8F8"/>
                </a:solidFill>
                <a:latin typeface="微软雅黑" panose="020B0503020204020204" pitchFamily="34" charset="-122"/>
                <a:ea typeface="微软雅黑" panose="020B0503020204020204" pitchFamily="34" charset="-122"/>
              </a:rPr>
              <a:t>功能测试</a:t>
            </a:r>
          </a:p>
        </p:txBody>
      </p:sp>
      <p:sp>
        <p:nvSpPr>
          <p:cNvPr id="14" name="TextBox 14"/>
          <p:cNvSpPr txBox="1"/>
          <p:nvPr/>
        </p:nvSpPr>
        <p:spPr>
          <a:xfrm>
            <a:off x="2330493" y="3830799"/>
            <a:ext cx="918803" cy="829621"/>
          </a:xfrm>
          <a:prstGeom prst="rect">
            <a:avLst/>
          </a:prstGeom>
          <a:noFill/>
          <a:ln w="9525">
            <a:noFill/>
          </a:ln>
        </p:spPr>
        <p:txBody>
          <a:bodyPr anchor="t">
            <a:spAutoFit/>
          </a:bodyPr>
          <a:lstStyle/>
          <a:p>
            <a:pPr algn="ctr"/>
            <a:r>
              <a:rPr lang="zh-CN" altLang="en-US" sz="2400" dirty="0">
                <a:solidFill>
                  <a:srgbClr val="F8F8F8"/>
                </a:solidFill>
                <a:latin typeface="微软雅黑" panose="020B0503020204020204" pitchFamily="34" charset="-122"/>
                <a:ea typeface="微软雅黑" panose="020B0503020204020204" pitchFamily="34" charset="-122"/>
              </a:rPr>
              <a:t>接口测试</a:t>
            </a:r>
          </a:p>
        </p:txBody>
      </p:sp>
      <p:sp>
        <p:nvSpPr>
          <p:cNvPr id="15" name="TextBox 15"/>
          <p:cNvSpPr txBox="1"/>
          <p:nvPr/>
        </p:nvSpPr>
        <p:spPr>
          <a:xfrm>
            <a:off x="3996717" y="3554999"/>
            <a:ext cx="918803" cy="829621"/>
          </a:xfrm>
          <a:prstGeom prst="rect">
            <a:avLst/>
          </a:prstGeom>
          <a:noFill/>
          <a:ln w="9525">
            <a:noFill/>
          </a:ln>
        </p:spPr>
        <p:txBody>
          <a:bodyPr anchor="t">
            <a:spAutoFit/>
          </a:bodyPr>
          <a:lstStyle/>
          <a:p>
            <a:pPr algn="ctr"/>
            <a:r>
              <a:rPr lang="zh-CN" altLang="en-US" sz="2400" dirty="0">
                <a:solidFill>
                  <a:srgbClr val="F8F8F8"/>
                </a:solidFill>
                <a:latin typeface="微软雅黑" panose="020B0503020204020204" pitchFamily="34" charset="-122"/>
                <a:ea typeface="微软雅黑" panose="020B0503020204020204" pitchFamily="34" charset="-122"/>
              </a:rPr>
              <a:t>性能测试</a:t>
            </a:r>
          </a:p>
        </p:txBody>
      </p:sp>
      <p:cxnSp>
        <p:nvCxnSpPr>
          <p:cNvPr id="16" name="肘形连接符 1"/>
          <p:cNvCxnSpPr>
            <a:stCxn id="10" idx="0"/>
          </p:cNvCxnSpPr>
          <p:nvPr/>
        </p:nvCxnSpPr>
        <p:spPr>
          <a:xfrm rot="16200000">
            <a:off x="4396928" y="640534"/>
            <a:ext cx="289447" cy="2412058"/>
          </a:xfrm>
          <a:prstGeom prst="bentConnector2">
            <a:avLst/>
          </a:prstGeom>
          <a:solidFill>
            <a:schemeClr val="accent1"/>
          </a:solidFill>
          <a:ln w="57150"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5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Scale>
                                      <p:cBhvr>
                                        <p:cTn id="11"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9"/>
                                        </p:tgtEl>
                                        <p:attrNameLst>
                                          <p:attrName>ppt_x</p:attrName>
                                          <p:attrName>ppt_y</p:attrName>
                                        </p:attrNameLst>
                                      </p:cBhvr>
                                    </p:animMotion>
                                    <p:animEffect transition="in" filter="fade">
                                      <p:cBhvr>
                                        <p:cTn id="13" dur="1000"/>
                                        <p:tgtEl>
                                          <p:spTgt spid="9"/>
                                        </p:tgtEl>
                                      </p:cBhvr>
                                    </p:animEffect>
                                  </p:childTnLst>
                                </p:cTn>
                              </p:par>
                              <p:par>
                                <p:cTn id="14" presetID="52"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Scale>
                                      <p:cBhvr>
                                        <p:cTn id="16"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10"/>
                                        </p:tgtEl>
                                        <p:attrNameLst>
                                          <p:attrName>ppt_x</p:attrName>
                                          <p:attrName>ppt_y</p:attrName>
                                        </p:attrNameLst>
                                      </p:cBhvr>
                                    </p:animMotion>
                                    <p:animEffect transition="in" filter="fade">
                                      <p:cBhvr>
                                        <p:cTn id="18" dur="1000"/>
                                        <p:tgtEl>
                                          <p:spTgt spid="10"/>
                                        </p:tgtEl>
                                      </p:cBhvr>
                                    </p:animEffect>
                                  </p:childTnLst>
                                </p:cTn>
                              </p:par>
                              <p:par>
                                <p:cTn id="19" presetID="52"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Scale>
                                      <p:cBhvr>
                                        <p:cTn id="21"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13"/>
                                        </p:tgtEl>
                                        <p:attrNameLst>
                                          <p:attrName>ppt_x</p:attrName>
                                          <p:attrName>ppt_y</p:attrName>
                                        </p:attrNameLst>
                                      </p:cBhvr>
                                    </p:animMotion>
                                    <p:animEffect transition="in" filter="fade">
                                      <p:cBhvr>
                                        <p:cTn id="23" dur="1000"/>
                                        <p:tgtEl>
                                          <p:spTgt spid="13"/>
                                        </p:tgtEl>
                                      </p:cBhvr>
                                    </p:animEffect>
                                  </p:childTnLst>
                                </p:cTn>
                              </p:par>
                            </p:childTnLst>
                          </p:cTn>
                        </p:par>
                        <p:par>
                          <p:cTn id="24" fill="hold">
                            <p:stCondLst>
                              <p:cond delay="2000"/>
                            </p:stCondLst>
                            <p:childTnLst>
                              <p:par>
                                <p:cTn id="25" presetID="52"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Scale>
                                      <p:cBhvr>
                                        <p:cTn id="2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5"/>
                                        </p:tgtEl>
                                        <p:attrNameLst>
                                          <p:attrName>ppt_x</p:attrName>
                                          <p:attrName>ppt_y</p:attrName>
                                        </p:attrNameLst>
                                      </p:cBhvr>
                                    </p:animMotion>
                                    <p:animEffect transition="in" filter="fade">
                                      <p:cBhvr>
                                        <p:cTn id="29" dur="1000"/>
                                        <p:tgtEl>
                                          <p:spTgt spid="5"/>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Scale>
                                      <p:cBhvr>
                                        <p:cTn id="32"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6"/>
                                        </p:tgtEl>
                                        <p:attrNameLst>
                                          <p:attrName>ppt_x</p:attrName>
                                          <p:attrName>ppt_y</p:attrName>
                                        </p:attrNameLst>
                                      </p:cBhvr>
                                    </p:animMotion>
                                    <p:animEffect transition="in" filter="fade">
                                      <p:cBhvr>
                                        <p:cTn id="34" dur="1000"/>
                                        <p:tgtEl>
                                          <p:spTgt spid="6"/>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Scale>
                                      <p:cBhvr>
                                        <p:cTn id="37"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14"/>
                                        </p:tgtEl>
                                        <p:attrNameLst>
                                          <p:attrName>ppt_x</p:attrName>
                                          <p:attrName>ppt_y</p:attrName>
                                        </p:attrNameLst>
                                      </p:cBhvr>
                                    </p:animMotion>
                                    <p:animEffect transition="in" filter="fade">
                                      <p:cBhvr>
                                        <p:cTn id="39" dur="1000"/>
                                        <p:tgtEl>
                                          <p:spTgt spid="14"/>
                                        </p:tgtEl>
                                      </p:cBhvr>
                                    </p:animEffect>
                                  </p:childTnLst>
                                </p:cTn>
                              </p:par>
                            </p:childTnLst>
                          </p:cTn>
                        </p:par>
                        <p:par>
                          <p:cTn id="40" fill="hold">
                            <p:stCondLst>
                              <p:cond delay="3000"/>
                            </p:stCondLst>
                            <p:childTnLst>
                              <p:par>
                                <p:cTn id="41" presetID="52"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Scale>
                                      <p:cBhvr>
                                        <p:cTn id="43"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7"/>
                                        </p:tgtEl>
                                        <p:attrNameLst>
                                          <p:attrName>ppt_x</p:attrName>
                                          <p:attrName>ppt_y</p:attrName>
                                        </p:attrNameLst>
                                      </p:cBhvr>
                                    </p:animMotion>
                                    <p:animEffect transition="in" filter="fade">
                                      <p:cBhvr>
                                        <p:cTn id="45" dur="1000"/>
                                        <p:tgtEl>
                                          <p:spTgt spid="7"/>
                                        </p:tgtEl>
                                      </p:cBhvr>
                                    </p:animEffect>
                                  </p:childTnLst>
                                </p:cTn>
                              </p:par>
                              <p:par>
                                <p:cTn id="46" presetID="52"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Scale>
                                      <p:cBhvr>
                                        <p:cTn id="48"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8"/>
                                        </p:tgtEl>
                                        <p:attrNameLst>
                                          <p:attrName>ppt_x</p:attrName>
                                          <p:attrName>ppt_y</p:attrName>
                                        </p:attrNameLst>
                                      </p:cBhvr>
                                    </p:animMotion>
                                    <p:animEffect transition="in" filter="fade">
                                      <p:cBhvr>
                                        <p:cTn id="50" dur="1000"/>
                                        <p:tgtEl>
                                          <p:spTgt spid="8"/>
                                        </p:tgtEl>
                                      </p:cBhvr>
                                    </p:animEffect>
                                  </p:childTnLst>
                                </p:cTn>
                              </p:par>
                              <p:par>
                                <p:cTn id="51" presetID="52"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Scale>
                                      <p:cBhvr>
                                        <p:cTn id="53"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1000" decel="50000" fill="hold">
                                          <p:stCondLst>
                                            <p:cond delay="0"/>
                                          </p:stCondLst>
                                        </p:cTn>
                                        <p:tgtEl>
                                          <p:spTgt spid="15"/>
                                        </p:tgtEl>
                                        <p:attrNameLst>
                                          <p:attrName>ppt_x</p:attrName>
                                          <p:attrName>ppt_y</p:attrName>
                                        </p:attrNameLst>
                                      </p:cBhvr>
                                    </p:animMotion>
                                    <p:animEffect transition="in" filter="fade">
                                      <p:cBhvr>
                                        <p:cTn id="55" dur="1000"/>
                                        <p:tgtEl>
                                          <p:spTgt spid="15"/>
                                        </p:tgtEl>
                                      </p:cBhvr>
                                    </p:animEffect>
                                  </p:childTnLst>
                                </p:cTn>
                              </p:par>
                            </p:childTnLst>
                          </p:cTn>
                        </p:par>
                        <p:par>
                          <p:cTn id="56" fill="hold">
                            <p:stCondLst>
                              <p:cond delay="4000"/>
                            </p:stCondLst>
                            <p:childTnLst>
                              <p:par>
                                <p:cTn id="57" presetID="2" presetClass="entr" presetSubtype="6"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1+#ppt_w/2"/>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par>
                          <p:cTn id="61" fill="hold">
                            <p:stCondLst>
                              <p:cond delay="4500"/>
                            </p:stCondLst>
                            <p:childTnLst>
                              <p:par>
                                <p:cTn id="62" presetID="22" presetClass="entr" presetSubtype="1"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up)">
                                      <p:cBhvr>
                                        <p:cTn id="6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6"/>
          <p:cNvSpPr txBox="1"/>
          <p:nvPr/>
        </p:nvSpPr>
        <p:spPr>
          <a:xfrm>
            <a:off x="5953340" y="1334319"/>
            <a:ext cx="2439987" cy="646331"/>
          </a:xfrm>
          <a:prstGeom prst="rect">
            <a:avLst/>
          </a:prstGeom>
          <a:noFill/>
          <a:ln w="9525">
            <a:noFill/>
          </a:ln>
        </p:spPr>
        <p:txBody>
          <a:bodyPr wrap="square" anchor="t">
            <a:spAutoFit/>
          </a:bodyPr>
          <a:lstStyle/>
          <a:p>
            <a:r>
              <a:rPr lang="zh-CN" altLang="en-US" sz="3600" b="1" dirty="0">
                <a:latin typeface="微软雅黑" panose="020B0503020204020204" pitchFamily="34" charset="-122"/>
                <a:ea typeface="微软雅黑" panose="020B0503020204020204" pitchFamily="34" charset="-122"/>
              </a:rPr>
              <a:t>接口测试</a:t>
            </a:r>
            <a:endParaRPr lang="zh-CN" altLang="en-US" sz="2800" b="1" dirty="0">
              <a:latin typeface="微软雅黑" panose="020B0503020204020204" pitchFamily="34" charset="-122"/>
              <a:ea typeface="微软雅黑" panose="020B0503020204020204" pitchFamily="34" charset="-122"/>
            </a:endParaRPr>
          </a:p>
        </p:txBody>
      </p:sp>
      <p:sp>
        <p:nvSpPr>
          <p:cNvPr id="5" name="TextBox 17"/>
          <p:cNvSpPr txBox="1"/>
          <p:nvPr/>
        </p:nvSpPr>
        <p:spPr>
          <a:xfrm>
            <a:off x="5953340" y="2016361"/>
            <a:ext cx="6238660" cy="4486741"/>
          </a:xfrm>
          <a:prstGeom prst="rect">
            <a:avLst/>
          </a:prstGeom>
          <a:noFill/>
          <a:ln w="9525">
            <a:noFill/>
          </a:ln>
        </p:spPr>
        <p:txBody>
          <a:bodyPr wrap="square" anchor="t">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接口测试最重要的一个意义就是可以使得测试提前切入。测试人员可以在界面没有开发完成之前就可以开始测试，以便提早发现问题。一般来说，软件后台接口开发基本完毕之后，就需要开始接口测试。接口其实就是前端与后端做沟通交互的桥梁。接口测试除了可以将测试工作前置外，还可以解决下面的一些问题。比如在用户注册功能中，需求规定用户名为6~18个字符，可以包含字母（区分大小写）、数字和下划线。</a:t>
            </a:r>
            <a:endParaRPr lang="zh-CN" altLang="en-US" sz="1600" dirty="0">
              <a:latin typeface="微软雅黑" panose="020B0503020204020204" pitchFamily="34" charset="-122"/>
              <a:ea typeface="微软雅黑" panose="020B0503020204020204" pitchFamily="34" charset="-122"/>
            </a:endParaRPr>
          </a:p>
        </p:txBody>
      </p:sp>
      <p:sp>
        <p:nvSpPr>
          <p:cNvPr id="6" name="椭圆 3"/>
          <p:cNvSpPr/>
          <p:nvPr/>
        </p:nvSpPr>
        <p:spPr>
          <a:xfrm>
            <a:off x="1306003" y="1334319"/>
            <a:ext cx="4441677" cy="4440091"/>
          </a:xfrm>
          <a:prstGeom prst="ellipse">
            <a:avLst/>
          </a:prstGeom>
          <a:noFill/>
          <a:ln w="9525" cap="flat" cmpd="sng">
            <a:solidFill>
              <a:schemeClr val="accent1"/>
            </a:solidFill>
            <a:prstDash val="dash"/>
            <a:round/>
            <a:headEnd type="none" w="med" len="med"/>
            <a:tailEnd type="none" w="med" len="med"/>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7" name="Oval 13"/>
          <p:cNvSpPr/>
          <p:nvPr/>
        </p:nvSpPr>
        <p:spPr>
          <a:xfrm>
            <a:off x="1947103" y="3403610"/>
            <a:ext cx="1685267" cy="1683680"/>
          </a:xfrm>
          <a:prstGeom prst="ellipse">
            <a:avLst/>
          </a:prstGeom>
          <a:solidFill>
            <a:srgbClr val="DCDADA"/>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8" name="Oval 18"/>
          <p:cNvSpPr/>
          <p:nvPr/>
        </p:nvSpPr>
        <p:spPr>
          <a:xfrm>
            <a:off x="3621261" y="3127493"/>
            <a:ext cx="1685267" cy="1685267"/>
          </a:xfrm>
          <a:prstGeom prst="ellipse">
            <a:avLst/>
          </a:prstGeom>
          <a:solidFill>
            <a:srgbClr val="DCDADA"/>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9" name="Oval 19"/>
          <p:cNvSpPr/>
          <p:nvPr/>
        </p:nvSpPr>
        <p:spPr>
          <a:xfrm>
            <a:off x="3762494" y="3268726"/>
            <a:ext cx="1386933" cy="1386933"/>
          </a:xfrm>
          <a:prstGeom prst="ellipse">
            <a:avLst/>
          </a:prstGeom>
          <a:solidFill>
            <a:schemeClr val="accent1"/>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10" name="Oval 23"/>
          <p:cNvSpPr/>
          <p:nvPr/>
        </p:nvSpPr>
        <p:spPr>
          <a:xfrm>
            <a:off x="2500923" y="1850055"/>
            <a:ext cx="1683680" cy="1685267"/>
          </a:xfrm>
          <a:prstGeom prst="ellipse">
            <a:avLst/>
          </a:prstGeom>
          <a:solidFill>
            <a:srgbClr val="DCDADA"/>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11" name="Oval 14"/>
          <p:cNvSpPr/>
          <p:nvPr/>
        </p:nvSpPr>
        <p:spPr>
          <a:xfrm>
            <a:off x="2642474" y="2016360"/>
            <a:ext cx="1386933" cy="1386933"/>
          </a:xfrm>
          <a:prstGeom prst="ellipse">
            <a:avLst/>
          </a:prstGeom>
          <a:solidFill>
            <a:schemeClr val="bg1"/>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12" name="TextBox 12"/>
          <p:cNvSpPr txBox="1"/>
          <p:nvPr/>
        </p:nvSpPr>
        <p:spPr>
          <a:xfrm>
            <a:off x="2876380" y="2247727"/>
            <a:ext cx="918803" cy="829621"/>
          </a:xfrm>
          <a:prstGeom prst="rect">
            <a:avLst/>
          </a:prstGeom>
          <a:noFill/>
          <a:ln w="9525">
            <a:noFill/>
          </a:ln>
        </p:spPr>
        <p:txBody>
          <a:bodyPr anchor="t">
            <a:spAutoFit/>
          </a:bodyPr>
          <a:lstStyle/>
          <a:p>
            <a:pPr algn="ctr"/>
            <a:r>
              <a:rPr lang="zh-CN" altLang="en-US" sz="2400" dirty="0">
                <a:solidFill>
                  <a:srgbClr val="F8F8F8"/>
                </a:solidFill>
                <a:latin typeface="微软雅黑" panose="020B0503020204020204" pitchFamily="34" charset="-122"/>
                <a:ea typeface="微软雅黑" panose="020B0503020204020204" pitchFamily="34" charset="-122"/>
              </a:rPr>
              <a:t>接口测试</a:t>
            </a:r>
          </a:p>
        </p:txBody>
      </p:sp>
      <p:sp>
        <p:nvSpPr>
          <p:cNvPr id="13" name="Oval 24"/>
          <p:cNvSpPr/>
          <p:nvPr/>
        </p:nvSpPr>
        <p:spPr>
          <a:xfrm>
            <a:off x="2096270" y="3555316"/>
            <a:ext cx="1386933" cy="1386933"/>
          </a:xfrm>
          <a:prstGeom prst="ellipse">
            <a:avLst/>
          </a:prstGeom>
          <a:solidFill>
            <a:schemeClr val="tx1"/>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14" name="TextBox 14"/>
          <p:cNvSpPr txBox="1"/>
          <p:nvPr/>
        </p:nvSpPr>
        <p:spPr>
          <a:xfrm>
            <a:off x="2330493" y="3830799"/>
            <a:ext cx="918803" cy="829621"/>
          </a:xfrm>
          <a:prstGeom prst="rect">
            <a:avLst/>
          </a:prstGeom>
          <a:noFill/>
          <a:ln w="9525">
            <a:noFill/>
          </a:ln>
        </p:spPr>
        <p:txBody>
          <a:bodyPr anchor="t">
            <a:spAutoFit/>
          </a:bodyPr>
          <a:lstStyle/>
          <a:p>
            <a:pPr algn="ctr"/>
            <a:r>
              <a:rPr lang="zh-CN" altLang="en-US" sz="2400" dirty="0">
                <a:solidFill>
                  <a:srgbClr val="F8F8F8"/>
                </a:solidFill>
                <a:latin typeface="微软雅黑" panose="020B0503020204020204" pitchFamily="34" charset="-122"/>
                <a:ea typeface="微软雅黑" panose="020B0503020204020204" pitchFamily="34" charset="-122"/>
              </a:rPr>
              <a:t>功能测试</a:t>
            </a:r>
          </a:p>
        </p:txBody>
      </p:sp>
      <p:sp>
        <p:nvSpPr>
          <p:cNvPr id="15" name="TextBox 15"/>
          <p:cNvSpPr txBox="1"/>
          <p:nvPr/>
        </p:nvSpPr>
        <p:spPr>
          <a:xfrm>
            <a:off x="3996717" y="3554999"/>
            <a:ext cx="918803" cy="829621"/>
          </a:xfrm>
          <a:prstGeom prst="rect">
            <a:avLst/>
          </a:prstGeom>
          <a:noFill/>
          <a:ln w="9525">
            <a:noFill/>
          </a:ln>
        </p:spPr>
        <p:txBody>
          <a:bodyPr anchor="t">
            <a:spAutoFit/>
          </a:bodyPr>
          <a:lstStyle/>
          <a:p>
            <a:pPr algn="ctr"/>
            <a:r>
              <a:rPr lang="zh-CN" altLang="en-US" sz="2400" dirty="0">
                <a:solidFill>
                  <a:srgbClr val="F8F8F8"/>
                </a:solidFill>
                <a:latin typeface="微软雅黑" panose="020B0503020204020204" pitchFamily="34" charset="-122"/>
                <a:ea typeface="微软雅黑" panose="020B0503020204020204" pitchFamily="34" charset="-122"/>
              </a:rPr>
              <a:t>性能测试</a:t>
            </a:r>
          </a:p>
        </p:txBody>
      </p:sp>
      <p:cxnSp>
        <p:nvCxnSpPr>
          <p:cNvPr id="16" name="肘形连接符 15"/>
          <p:cNvCxnSpPr/>
          <p:nvPr/>
        </p:nvCxnSpPr>
        <p:spPr>
          <a:xfrm rot="16200000">
            <a:off x="4396928" y="640534"/>
            <a:ext cx="289447" cy="2412058"/>
          </a:xfrm>
          <a:prstGeom prst="bentConnector2">
            <a:avLst/>
          </a:prstGeom>
          <a:solidFill>
            <a:schemeClr val="accent1"/>
          </a:solidFill>
          <a:ln w="57150"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1000"/>
                                        <p:tgtEl>
                                          <p:spTgt spid="6"/>
                                        </p:tgtEl>
                                      </p:cBhvr>
                                    </p:animEffect>
                                  </p:childTnLst>
                                </p:cTn>
                              </p:par>
                            </p:childTnLst>
                          </p:cTn>
                        </p:par>
                        <p:par>
                          <p:cTn id="16" fill="hold">
                            <p:stCondLst>
                              <p:cond delay="1500"/>
                            </p:stCondLst>
                            <p:childTnLst>
                              <p:par>
                                <p:cTn id="17" presetID="5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Scale>
                                      <p:cBhvr>
                                        <p:cTn id="19"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0"/>
                                        </p:tgtEl>
                                        <p:attrNameLst>
                                          <p:attrName>ppt_x</p:attrName>
                                          <p:attrName>ppt_y</p:attrName>
                                        </p:attrNameLst>
                                      </p:cBhvr>
                                    </p:animMotion>
                                    <p:animEffect transition="in" filter="fade">
                                      <p:cBhvr>
                                        <p:cTn id="21" dur="1000"/>
                                        <p:tgtEl>
                                          <p:spTgt spid="10"/>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Scale>
                                      <p:cBhvr>
                                        <p:cTn id="24"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12"/>
                                        </p:tgtEl>
                                        <p:attrNameLst>
                                          <p:attrName>ppt_x</p:attrName>
                                          <p:attrName>ppt_y</p:attrName>
                                        </p:attrNameLst>
                                      </p:cBhvr>
                                    </p:animMotion>
                                    <p:animEffect transition="in" filter="fade">
                                      <p:cBhvr>
                                        <p:cTn id="26" dur="1000"/>
                                        <p:tgtEl>
                                          <p:spTgt spid="12"/>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Scale>
                                      <p:cBhvr>
                                        <p:cTn id="30"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7"/>
                                        </p:tgtEl>
                                        <p:attrNameLst>
                                          <p:attrName>ppt_x</p:attrName>
                                          <p:attrName>ppt_y</p:attrName>
                                        </p:attrNameLst>
                                      </p:cBhvr>
                                    </p:animMotion>
                                    <p:animEffect transition="in" filter="fade">
                                      <p:cBhvr>
                                        <p:cTn id="32" dur="1000"/>
                                        <p:tgtEl>
                                          <p:spTgt spid="7"/>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Scale>
                                      <p:cBhvr>
                                        <p:cTn id="35"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11"/>
                                        </p:tgtEl>
                                        <p:attrNameLst>
                                          <p:attrName>ppt_x</p:attrName>
                                          <p:attrName>ppt_y</p:attrName>
                                        </p:attrNameLst>
                                      </p:cBhvr>
                                    </p:animMotion>
                                    <p:animEffect transition="in" filter="fade">
                                      <p:cBhvr>
                                        <p:cTn id="37" dur="1000"/>
                                        <p:tgtEl>
                                          <p:spTgt spid="11"/>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Scale>
                                      <p:cBhvr>
                                        <p:cTn id="40"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14"/>
                                        </p:tgtEl>
                                        <p:attrNameLst>
                                          <p:attrName>ppt_x</p:attrName>
                                          <p:attrName>ppt_y</p:attrName>
                                        </p:attrNameLst>
                                      </p:cBhvr>
                                    </p:animMotion>
                                    <p:animEffect transition="in" filter="fade">
                                      <p:cBhvr>
                                        <p:cTn id="42" dur="1000"/>
                                        <p:tgtEl>
                                          <p:spTgt spid="14"/>
                                        </p:tgtEl>
                                      </p:cBhvr>
                                    </p:animEffect>
                                  </p:childTnLst>
                                </p:cTn>
                              </p:par>
                            </p:childTnLst>
                          </p:cTn>
                        </p:par>
                        <p:par>
                          <p:cTn id="43" fill="hold">
                            <p:stCondLst>
                              <p:cond delay="3500"/>
                            </p:stCondLst>
                            <p:childTnLst>
                              <p:par>
                                <p:cTn id="44" presetID="52"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Scale>
                                      <p:cBhvr>
                                        <p:cTn id="46"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1000" decel="50000" fill="hold">
                                          <p:stCondLst>
                                            <p:cond delay="0"/>
                                          </p:stCondLst>
                                        </p:cTn>
                                        <p:tgtEl>
                                          <p:spTgt spid="8"/>
                                        </p:tgtEl>
                                        <p:attrNameLst>
                                          <p:attrName>ppt_x</p:attrName>
                                          <p:attrName>ppt_y</p:attrName>
                                        </p:attrNameLst>
                                      </p:cBhvr>
                                    </p:animMotion>
                                    <p:animEffect transition="in" filter="fade">
                                      <p:cBhvr>
                                        <p:cTn id="48" dur="1000"/>
                                        <p:tgtEl>
                                          <p:spTgt spid="8"/>
                                        </p:tgtEl>
                                      </p:cBhvr>
                                    </p:animEffect>
                                  </p:childTnLst>
                                </p:cTn>
                              </p:par>
                              <p:par>
                                <p:cTn id="49" presetID="52"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Scale>
                                      <p:cBhvr>
                                        <p:cTn id="51"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9"/>
                                        </p:tgtEl>
                                        <p:attrNameLst>
                                          <p:attrName>ppt_x</p:attrName>
                                          <p:attrName>ppt_y</p:attrName>
                                        </p:attrNameLst>
                                      </p:cBhvr>
                                    </p:animMotion>
                                    <p:animEffect transition="in" filter="fade">
                                      <p:cBhvr>
                                        <p:cTn id="53" dur="1000"/>
                                        <p:tgtEl>
                                          <p:spTgt spid="9"/>
                                        </p:tgtEl>
                                      </p:cBhvr>
                                    </p:animEffect>
                                  </p:childTnLst>
                                </p:cTn>
                              </p:par>
                              <p:par>
                                <p:cTn id="54" presetID="5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Scale>
                                      <p:cBhvr>
                                        <p:cTn id="56"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7" dur="1000" decel="50000" fill="hold">
                                          <p:stCondLst>
                                            <p:cond delay="0"/>
                                          </p:stCondLst>
                                        </p:cTn>
                                        <p:tgtEl>
                                          <p:spTgt spid="15"/>
                                        </p:tgtEl>
                                        <p:attrNameLst>
                                          <p:attrName>ppt_x</p:attrName>
                                          <p:attrName>ppt_y</p:attrName>
                                        </p:attrNameLst>
                                      </p:cBhvr>
                                    </p:animMotion>
                                    <p:animEffect transition="in" filter="fade">
                                      <p:cBhvr>
                                        <p:cTn id="58" dur="1000"/>
                                        <p:tgtEl>
                                          <p:spTgt spid="15"/>
                                        </p:tgtEl>
                                      </p:cBhvr>
                                    </p:animEffect>
                                  </p:childTnLst>
                                </p:cTn>
                              </p:par>
                              <p:par>
                                <p:cTn id="59" presetID="52"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Scale>
                                      <p:cBhvr>
                                        <p:cTn id="61"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13"/>
                                        </p:tgtEl>
                                        <p:attrNameLst>
                                          <p:attrName>ppt_x</p:attrName>
                                          <p:attrName>ppt_y</p:attrName>
                                        </p:attrNameLst>
                                      </p:cBhvr>
                                    </p:animMotion>
                                    <p:animEffect transition="in" filter="fade">
                                      <p:cBhvr>
                                        <p:cTn id="6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ldLvl="0" animBg="1"/>
      <p:bldP spid="7" grpId="0" bldLvl="0" animBg="1"/>
      <p:bldP spid="8" grpId="0" bldLvl="0" animBg="1"/>
      <p:bldP spid="9" grpId="0" bldLvl="0" animBg="1"/>
      <p:bldP spid="10" grpId="0" bldLvl="0" animBg="1"/>
      <p:bldP spid="11" grpId="0" bldLvl="0" animBg="1"/>
      <p:bldP spid="12" grpId="0"/>
      <p:bldP spid="13" grpId="0" bldLvl="0" animBg="1"/>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088" y="467612"/>
            <a:ext cx="9601200" cy="571500"/>
          </a:xfrm>
        </p:spPr>
        <p:txBody>
          <a:bodyPr>
            <a:normAutofit fontScale="90000"/>
          </a:bodyPr>
          <a:lstStyle/>
          <a:p>
            <a:r>
              <a:rPr lang="zh-CN" altLang="en-US" sz="5300" dirty="0"/>
              <a:t>接口测试</a:t>
            </a:r>
            <a:br>
              <a:rPr lang="zh-CN" altLang="en-US" dirty="0"/>
            </a:br>
            <a:endParaRPr lang="zh-CN" altLang="en-US" dirty="0"/>
          </a:p>
        </p:txBody>
      </p:sp>
      <p:sp>
        <p:nvSpPr>
          <p:cNvPr id="3" name="内容占位符 2"/>
          <p:cNvSpPr>
            <a:spLocks noGrp="1"/>
          </p:cNvSpPr>
          <p:nvPr>
            <p:ph idx="1"/>
          </p:nvPr>
        </p:nvSpPr>
        <p:spPr>
          <a:xfrm>
            <a:off x="855023" y="1377538"/>
            <a:ext cx="5949538" cy="4965073"/>
          </a:xfrm>
        </p:spPr>
        <p:txBody>
          <a:bodyPr>
            <a:normAutofit/>
          </a:bodyPr>
          <a:lstStyle/>
          <a:p>
            <a:r>
              <a:rPr lang="zh-CN" altLang="en-US" sz="2800" dirty="0"/>
              <a:t>通过接口测试，可以达到一些功能测试完成不了的测试效果：</a:t>
            </a:r>
          </a:p>
          <a:p>
            <a:pPr lvl="1"/>
            <a:r>
              <a:rPr lang="zh-CN" altLang="en-US" sz="2800" i="0" dirty="0"/>
              <a:t>可以发现很多在前端页面上操作时发现不了的Bug</a:t>
            </a:r>
          </a:p>
          <a:p>
            <a:pPr lvl="1"/>
            <a:r>
              <a:rPr lang="zh-CN" altLang="en-US" sz="2800" i="0" dirty="0"/>
              <a:t>可以检查系统的异常处理能力</a:t>
            </a:r>
          </a:p>
          <a:p>
            <a:r>
              <a:rPr lang="zh-CN" altLang="en-US" sz="2800" dirty="0"/>
              <a:t>接口测试相对UI测试也比较稳定，其更容易实现自动化持续集成，减少人工回归测试的人力成本与时间成本，缩短测试周期，支持软件系统后端的快速发版需求</a:t>
            </a:r>
          </a:p>
          <a:p>
            <a:endParaRPr lang="zh-CN" altLang="en-US" dirty="0"/>
          </a:p>
        </p:txBody>
      </p:sp>
      <p:pic>
        <p:nvPicPr>
          <p:cNvPr id="6" name="内容占位符 6"/>
          <p:cNvPicPr>
            <a:picLocks noChangeAspect="1"/>
          </p:cNvPicPr>
          <p:nvPr/>
        </p:nvPicPr>
        <p:blipFill>
          <a:blip r:embed="rId2"/>
          <a:stretch>
            <a:fillRect/>
          </a:stretch>
        </p:blipFill>
        <p:spPr>
          <a:xfrm>
            <a:off x="7016665" y="671751"/>
            <a:ext cx="4712273" cy="4160250"/>
          </a:xfrm>
          <a:prstGeom prst="rect">
            <a:avLst/>
          </a:prstGeom>
        </p:spPr>
      </p:pic>
      <p:sp>
        <p:nvSpPr>
          <p:cNvPr id="7" name="文本框 6"/>
          <p:cNvSpPr txBox="1"/>
          <p:nvPr/>
        </p:nvSpPr>
        <p:spPr>
          <a:xfrm>
            <a:off x="6563769" y="228823"/>
            <a:ext cx="5078016" cy="368156"/>
          </a:xfrm>
          <a:prstGeom prst="rect">
            <a:avLst/>
          </a:prstGeom>
          <a:noFill/>
          <a:ln w="9525">
            <a:noFill/>
          </a:ln>
        </p:spPr>
        <p:txBody>
          <a:bodyPr>
            <a:spAutoFit/>
          </a:bodyPr>
          <a:lstStyle/>
          <a:p>
            <a:pPr algn="ctr"/>
            <a:r>
              <a:rPr lang="zh-CN" altLang="en-US" sz="1800" dirty="0">
                <a:latin typeface="黑体" panose="02010609060101010101" charset="-122"/>
                <a:ea typeface="黑体" panose="02010609060101010101" charset="-122"/>
                <a:sym typeface="+mn-ea"/>
              </a:rPr>
              <a:t>注册接口示例</a:t>
            </a:r>
          </a:p>
        </p:txBody>
      </p:sp>
      <p:sp>
        <p:nvSpPr>
          <p:cNvPr id="8" name="文本框 7"/>
          <p:cNvSpPr txBox="1"/>
          <p:nvPr/>
        </p:nvSpPr>
        <p:spPr>
          <a:xfrm>
            <a:off x="6804561" y="5047014"/>
            <a:ext cx="5248894" cy="1754326"/>
          </a:xfrm>
          <a:prstGeom prst="rect">
            <a:avLst/>
          </a:prstGeom>
          <a:noFill/>
        </p:spPr>
        <p:txBody>
          <a:bodyPr wrap="square" rtlCol="0" anchor="t">
            <a:spAutoFit/>
            <a:scene3d>
              <a:camera prst="orthographicFront"/>
              <a:lightRig rig="threePt" dir="t"/>
            </a:scene3d>
          </a:bodyPr>
          <a:lstStyle/>
          <a:p>
            <a:r>
              <a:rPr lang="zh-CN" altLang="en-US" dirty="0">
                <a:latin typeface="楷体" panose="02010609060101010101" charset="-122"/>
                <a:ea typeface="楷体" panose="02010609060101010101" charset="-122"/>
                <a:cs typeface="楷体" panose="02010609060101010101" charset="-122"/>
                <a:sym typeface="+mn-ea"/>
              </a:rPr>
              <a:t>注册接口文档给出了接口的地址、方法、参数及返回值。该接口有3个参数，分别是用户ID、真实姓名及身份证，返回信息为Json数据。测试时，需要通过HTTP协议将设计好的测试数据发送至接口，验证返回的数据内容是否符合预期。一般使用Postman、Jmeter等工具进行接口测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8"/>
          <p:cNvSpPr txBox="1"/>
          <p:nvPr/>
        </p:nvSpPr>
        <p:spPr>
          <a:xfrm>
            <a:off x="6140591" y="1308474"/>
            <a:ext cx="2814491" cy="707886"/>
          </a:xfrm>
          <a:prstGeom prst="rect">
            <a:avLst/>
          </a:prstGeom>
          <a:noFill/>
          <a:ln w="9525">
            <a:noFill/>
          </a:ln>
        </p:spPr>
        <p:txBody>
          <a:bodyPr wrap="square" anchor="t">
            <a:spAutoFit/>
          </a:bodyPr>
          <a:lstStyle/>
          <a:p>
            <a:pPr algn="l"/>
            <a:r>
              <a:rPr lang="zh-CN" altLang="en-US" sz="32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性能测试</a:t>
            </a:r>
          </a:p>
        </p:txBody>
      </p:sp>
      <p:sp>
        <p:nvSpPr>
          <p:cNvPr id="5" name="TextBox 19"/>
          <p:cNvSpPr txBox="1"/>
          <p:nvPr/>
        </p:nvSpPr>
        <p:spPr>
          <a:xfrm>
            <a:off x="6140591" y="2541318"/>
            <a:ext cx="5758484" cy="3247877"/>
          </a:xfrm>
          <a:prstGeom prst="rect">
            <a:avLst/>
          </a:prstGeom>
          <a:noFill/>
          <a:ln w="9525">
            <a:noFill/>
          </a:ln>
        </p:spPr>
        <p:txBody>
          <a:bodyPr wrap="square" anchor="t">
            <a:spAutoFit/>
          </a:bodyPr>
          <a:lstStyle/>
          <a:p>
            <a:pPr algn="l">
              <a:lnSpc>
                <a:spcPct val="150000"/>
              </a:lnSpc>
              <a:buClrTx/>
              <a:buSzTx/>
            </a:pPr>
            <a:r>
              <a:rPr lang="zh-CN" altLang="en-US" sz="2800" dirty="0">
                <a:latin typeface="微软雅黑" panose="020B0503020204020204" pitchFamily="34" charset="-122"/>
                <a:ea typeface="微软雅黑" panose="020B0503020204020204" pitchFamily="34" charset="-122"/>
              </a:rPr>
              <a:t>性能测试是指通过模拟生产运行的业务压力或用户使用场景来测试系统的性能是否满足生产性能的要求，其目的时为软件产品的使用者提高高质量、高效率的软件产品。</a:t>
            </a:r>
          </a:p>
        </p:txBody>
      </p:sp>
      <p:sp>
        <p:nvSpPr>
          <p:cNvPr id="6" name="椭圆 3"/>
          <p:cNvSpPr/>
          <p:nvPr/>
        </p:nvSpPr>
        <p:spPr>
          <a:xfrm>
            <a:off x="1306003" y="1334319"/>
            <a:ext cx="4441677" cy="4440091"/>
          </a:xfrm>
          <a:prstGeom prst="ellipse">
            <a:avLst/>
          </a:prstGeom>
          <a:noFill/>
          <a:ln w="9525" cap="flat" cmpd="sng">
            <a:solidFill>
              <a:schemeClr val="accent1"/>
            </a:solidFill>
            <a:prstDash val="dash"/>
            <a:round/>
            <a:headEnd type="none" w="med" len="med"/>
            <a:tailEnd type="none" w="med" len="med"/>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7" name="Oval 13"/>
          <p:cNvSpPr/>
          <p:nvPr/>
        </p:nvSpPr>
        <p:spPr>
          <a:xfrm>
            <a:off x="1947103" y="3403610"/>
            <a:ext cx="1685267" cy="1683680"/>
          </a:xfrm>
          <a:prstGeom prst="ellipse">
            <a:avLst/>
          </a:prstGeom>
          <a:solidFill>
            <a:srgbClr val="DCDADA"/>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8" name="Oval 14"/>
          <p:cNvSpPr/>
          <p:nvPr/>
        </p:nvSpPr>
        <p:spPr>
          <a:xfrm>
            <a:off x="2088335" y="3544843"/>
            <a:ext cx="1386933" cy="1386933"/>
          </a:xfrm>
          <a:prstGeom prst="ellipse">
            <a:avLst/>
          </a:prstGeom>
          <a:solidFill>
            <a:schemeClr val="bg1"/>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9" name="Oval 18"/>
          <p:cNvSpPr/>
          <p:nvPr/>
        </p:nvSpPr>
        <p:spPr>
          <a:xfrm>
            <a:off x="3621261" y="3127493"/>
            <a:ext cx="1685267" cy="1685267"/>
          </a:xfrm>
          <a:prstGeom prst="ellipse">
            <a:avLst/>
          </a:prstGeom>
          <a:solidFill>
            <a:srgbClr val="DCDADA"/>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10" name="Oval 23"/>
          <p:cNvSpPr/>
          <p:nvPr/>
        </p:nvSpPr>
        <p:spPr>
          <a:xfrm>
            <a:off x="2500923" y="1850055"/>
            <a:ext cx="1683680" cy="1685267"/>
          </a:xfrm>
          <a:prstGeom prst="ellipse">
            <a:avLst/>
          </a:prstGeom>
          <a:solidFill>
            <a:srgbClr val="DCDADA"/>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11" name="Oval 19"/>
          <p:cNvSpPr/>
          <p:nvPr/>
        </p:nvSpPr>
        <p:spPr>
          <a:xfrm>
            <a:off x="2642157" y="2016360"/>
            <a:ext cx="1386933" cy="1386933"/>
          </a:xfrm>
          <a:prstGeom prst="ellipse">
            <a:avLst/>
          </a:prstGeom>
          <a:solidFill>
            <a:schemeClr val="accent1"/>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12" name="Oval 24"/>
          <p:cNvSpPr/>
          <p:nvPr/>
        </p:nvSpPr>
        <p:spPr>
          <a:xfrm>
            <a:off x="3762494" y="3276660"/>
            <a:ext cx="1386933" cy="1386933"/>
          </a:xfrm>
          <a:prstGeom prst="ellipse">
            <a:avLst/>
          </a:prstGeom>
          <a:solidFill>
            <a:schemeClr val="tx1"/>
          </a:solidFill>
          <a:ln w="9525">
            <a:noFill/>
          </a:ln>
        </p:spPr>
        <p:txBody>
          <a:bodyPr anchor="t"/>
          <a:lstStyle/>
          <a:p>
            <a:endParaRPr lang="zh-CN" altLang="en-US" sz="1800" dirty="0">
              <a:latin typeface="Arial" panose="020B0604020202020204" pitchFamily="34" charset="0"/>
              <a:ea typeface="宋体" panose="02010600030101010101" pitchFamily="2" charset="-122"/>
            </a:endParaRPr>
          </a:p>
        </p:txBody>
      </p:sp>
      <p:sp>
        <p:nvSpPr>
          <p:cNvPr id="13" name="TextBox 12"/>
          <p:cNvSpPr txBox="1"/>
          <p:nvPr/>
        </p:nvSpPr>
        <p:spPr>
          <a:xfrm>
            <a:off x="2876380" y="2247727"/>
            <a:ext cx="918803" cy="829621"/>
          </a:xfrm>
          <a:prstGeom prst="rect">
            <a:avLst/>
          </a:prstGeom>
          <a:noFill/>
          <a:ln w="9525">
            <a:noFill/>
          </a:ln>
        </p:spPr>
        <p:txBody>
          <a:bodyPr anchor="t">
            <a:spAutoFit/>
          </a:bodyPr>
          <a:lstStyle/>
          <a:p>
            <a:pPr algn="ctr"/>
            <a:r>
              <a:rPr lang="zh-CN" altLang="en-US" sz="2400" dirty="0">
                <a:solidFill>
                  <a:srgbClr val="F8F8F8"/>
                </a:solidFill>
                <a:latin typeface="微软雅黑" panose="020B0503020204020204" pitchFamily="34" charset="-122"/>
                <a:ea typeface="微软雅黑" panose="020B0503020204020204" pitchFamily="34" charset="-122"/>
              </a:rPr>
              <a:t>性能测试</a:t>
            </a:r>
          </a:p>
        </p:txBody>
      </p:sp>
      <p:sp>
        <p:nvSpPr>
          <p:cNvPr id="14" name="TextBox 14"/>
          <p:cNvSpPr txBox="1"/>
          <p:nvPr/>
        </p:nvSpPr>
        <p:spPr>
          <a:xfrm>
            <a:off x="2330493" y="3830799"/>
            <a:ext cx="918803" cy="829621"/>
          </a:xfrm>
          <a:prstGeom prst="rect">
            <a:avLst/>
          </a:prstGeom>
          <a:noFill/>
          <a:ln w="9525">
            <a:noFill/>
          </a:ln>
        </p:spPr>
        <p:txBody>
          <a:bodyPr anchor="t">
            <a:spAutoFit/>
          </a:bodyPr>
          <a:lstStyle/>
          <a:p>
            <a:pPr algn="ctr"/>
            <a:r>
              <a:rPr lang="zh-CN" altLang="en-US" sz="2400" dirty="0">
                <a:solidFill>
                  <a:srgbClr val="F8F8F8"/>
                </a:solidFill>
                <a:latin typeface="微软雅黑" panose="020B0503020204020204" pitchFamily="34" charset="-122"/>
                <a:ea typeface="微软雅黑" panose="020B0503020204020204" pitchFamily="34" charset="-122"/>
              </a:rPr>
              <a:t>接口测试</a:t>
            </a:r>
          </a:p>
        </p:txBody>
      </p:sp>
      <p:sp>
        <p:nvSpPr>
          <p:cNvPr id="15" name="TextBox 15"/>
          <p:cNvSpPr txBox="1"/>
          <p:nvPr/>
        </p:nvSpPr>
        <p:spPr>
          <a:xfrm>
            <a:off x="3996717" y="3554999"/>
            <a:ext cx="918803" cy="829621"/>
          </a:xfrm>
          <a:prstGeom prst="rect">
            <a:avLst/>
          </a:prstGeom>
          <a:noFill/>
          <a:ln w="9525">
            <a:noFill/>
          </a:ln>
        </p:spPr>
        <p:txBody>
          <a:bodyPr anchor="t">
            <a:spAutoFit/>
          </a:bodyPr>
          <a:lstStyle/>
          <a:p>
            <a:pPr algn="ctr"/>
            <a:r>
              <a:rPr lang="zh-CN" altLang="en-US" sz="2400" dirty="0">
                <a:solidFill>
                  <a:srgbClr val="F8F8F8"/>
                </a:solidFill>
                <a:latin typeface="微软雅黑" panose="020B0503020204020204" pitchFamily="34" charset="-122"/>
                <a:ea typeface="微软雅黑" panose="020B0503020204020204" pitchFamily="34" charset="-122"/>
              </a:rPr>
              <a:t>功能测试</a:t>
            </a:r>
          </a:p>
        </p:txBody>
      </p:sp>
      <p:cxnSp>
        <p:nvCxnSpPr>
          <p:cNvPr id="16" name="肘形连接符 11"/>
          <p:cNvCxnSpPr>
            <a:stCxn id="11" idx="0"/>
          </p:cNvCxnSpPr>
          <p:nvPr/>
        </p:nvCxnSpPr>
        <p:spPr>
          <a:xfrm rot="16200000">
            <a:off x="4560694" y="625301"/>
            <a:ext cx="165670" cy="2617083"/>
          </a:xfrm>
          <a:prstGeom prst="bentConnector2">
            <a:avLst/>
          </a:prstGeom>
          <a:solidFill>
            <a:schemeClr val="accent1"/>
          </a:solidFill>
          <a:ln w="57150"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1000"/>
                                        <p:tgtEl>
                                          <p:spTgt spid="6"/>
                                        </p:tgtEl>
                                      </p:cBhvr>
                                    </p:animEffect>
                                  </p:childTnLst>
                                </p:cTn>
                              </p:par>
                            </p:childTnLst>
                          </p:cTn>
                        </p:par>
                        <p:par>
                          <p:cTn id="16" fill="hold">
                            <p:stCondLst>
                              <p:cond delay="1500"/>
                            </p:stCondLst>
                            <p:childTnLst>
                              <p:par>
                                <p:cTn id="17" presetID="5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Scale>
                                      <p:cBhvr>
                                        <p:cTn id="19"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0"/>
                                        </p:tgtEl>
                                        <p:attrNameLst>
                                          <p:attrName>ppt_x</p:attrName>
                                          <p:attrName>ppt_y</p:attrName>
                                        </p:attrNameLst>
                                      </p:cBhvr>
                                    </p:animMotion>
                                    <p:animEffect transition="in" filter="fade">
                                      <p:cBhvr>
                                        <p:cTn id="21" dur="1000"/>
                                        <p:tgtEl>
                                          <p:spTgt spid="10"/>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Scale>
                                      <p:cBhvr>
                                        <p:cTn id="24"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12"/>
                                        </p:tgtEl>
                                        <p:attrNameLst>
                                          <p:attrName>ppt_x</p:attrName>
                                          <p:attrName>ppt_y</p:attrName>
                                        </p:attrNameLst>
                                      </p:cBhvr>
                                    </p:animMotion>
                                    <p:animEffect transition="in" filter="fade">
                                      <p:cBhvr>
                                        <p:cTn id="26" dur="1000"/>
                                        <p:tgtEl>
                                          <p:spTgt spid="12"/>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Scale>
                                      <p:cBhvr>
                                        <p:cTn id="29"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13"/>
                                        </p:tgtEl>
                                        <p:attrNameLst>
                                          <p:attrName>ppt_x</p:attrName>
                                          <p:attrName>ppt_y</p:attrName>
                                        </p:attrNameLst>
                                      </p:cBhvr>
                                    </p:animMotion>
                                    <p:animEffect transition="in" filter="fade">
                                      <p:cBhvr>
                                        <p:cTn id="31" dur="1000"/>
                                        <p:tgtEl>
                                          <p:spTgt spid="13"/>
                                        </p:tgtEl>
                                      </p:cBhvr>
                                    </p:animEffect>
                                  </p:childTnLst>
                                </p:cTn>
                              </p:par>
                            </p:childTnLst>
                          </p:cTn>
                        </p:par>
                        <p:par>
                          <p:cTn id="32" fill="hold">
                            <p:stCondLst>
                              <p:cond delay="2500"/>
                            </p:stCondLst>
                            <p:childTnLst>
                              <p:par>
                                <p:cTn id="33" presetID="52"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Scale>
                                      <p:cBhvr>
                                        <p:cTn id="35"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7"/>
                                        </p:tgtEl>
                                        <p:attrNameLst>
                                          <p:attrName>ppt_x</p:attrName>
                                          <p:attrName>ppt_y</p:attrName>
                                        </p:attrNameLst>
                                      </p:cBhvr>
                                    </p:animMotion>
                                    <p:animEffect transition="in" filter="fade">
                                      <p:cBhvr>
                                        <p:cTn id="37" dur="1000"/>
                                        <p:tgtEl>
                                          <p:spTgt spid="7"/>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Scale>
                                      <p:cBhvr>
                                        <p:cTn id="40"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8"/>
                                        </p:tgtEl>
                                        <p:attrNameLst>
                                          <p:attrName>ppt_x</p:attrName>
                                          <p:attrName>ppt_y</p:attrName>
                                        </p:attrNameLst>
                                      </p:cBhvr>
                                    </p:animMotion>
                                    <p:animEffect transition="in" filter="fade">
                                      <p:cBhvr>
                                        <p:cTn id="42" dur="1000"/>
                                        <p:tgtEl>
                                          <p:spTgt spid="8"/>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Scale>
                                      <p:cBhvr>
                                        <p:cTn id="45"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14"/>
                                        </p:tgtEl>
                                        <p:attrNameLst>
                                          <p:attrName>ppt_x</p:attrName>
                                          <p:attrName>ppt_y</p:attrName>
                                        </p:attrNameLst>
                                      </p:cBhvr>
                                    </p:animMotion>
                                    <p:animEffect transition="in" filter="fade">
                                      <p:cBhvr>
                                        <p:cTn id="47" dur="1000"/>
                                        <p:tgtEl>
                                          <p:spTgt spid="14"/>
                                        </p:tgtEl>
                                      </p:cBhvr>
                                    </p:animEffect>
                                  </p:childTnLst>
                                </p:cTn>
                              </p:par>
                            </p:childTnLst>
                          </p:cTn>
                        </p:par>
                        <p:par>
                          <p:cTn id="48" fill="hold">
                            <p:stCondLst>
                              <p:cond delay="3500"/>
                            </p:stCondLst>
                            <p:childTnLst>
                              <p:par>
                                <p:cTn id="49" presetID="52" presetClass="entr" presetSubtype="0"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Scale>
                                      <p:cBhvr>
                                        <p:cTn id="51"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9"/>
                                        </p:tgtEl>
                                        <p:attrNameLst>
                                          <p:attrName>ppt_x</p:attrName>
                                          <p:attrName>ppt_y</p:attrName>
                                        </p:attrNameLst>
                                      </p:cBhvr>
                                    </p:animMotion>
                                    <p:animEffect transition="in" filter="fade">
                                      <p:cBhvr>
                                        <p:cTn id="53" dur="1000"/>
                                        <p:tgtEl>
                                          <p:spTgt spid="9"/>
                                        </p:tgtEl>
                                      </p:cBhvr>
                                    </p:animEffect>
                                  </p:childTnLst>
                                </p:cTn>
                              </p:par>
                              <p:par>
                                <p:cTn id="54" presetID="52"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Scale>
                                      <p:cBhvr>
                                        <p:cTn id="56"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7" dur="1000" decel="50000" fill="hold">
                                          <p:stCondLst>
                                            <p:cond delay="0"/>
                                          </p:stCondLst>
                                        </p:cTn>
                                        <p:tgtEl>
                                          <p:spTgt spid="11"/>
                                        </p:tgtEl>
                                        <p:attrNameLst>
                                          <p:attrName>ppt_x</p:attrName>
                                          <p:attrName>ppt_y</p:attrName>
                                        </p:attrNameLst>
                                      </p:cBhvr>
                                    </p:animMotion>
                                    <p:animEffect transition="in" filter="fade">
                                      <p:cBhvr>
                                        <p:cTn id="58" dur="1000"/>
                                        <p:tgtEl>
                                          <p:spTgt spid="11"/>
                                        </p:tgtEl>
                                      </p:cBhvr>
                                    </p:animEffect>
                                  </p:childTnLst>
                                </p:cTn>
                              </p:par>
                              <p:par>
                                <p:cTn id="59" presetID="52"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Scale>
                                      <p:cBhvr>
                                        <p:cTn id="61"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15"/>
                                        </p:tgtEl>
                                        <p:attrNameLst>
                                          <p:attrName>ppt_x</p:attrName>
                                          <p:attrName>ppt_y</p:attrName>
                                        </p:attrNameLst>
                                      </p:cBhvr>
                                    </p:animMotion>
                                    <p:animEffect transition="in" filter="fade">
                                      <p:cBhvr>
                                        <p:cTn id="6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ldLvl="0" animBg="1"/>
      <p:bldP spid="7" grpId="0" bldLvl="0" animBg="1"/>
      <p:bldP spid="8" grpId="0" bldLvl="0" animBg="1"/>
      <p:bldP spid="9" grpId="0" bldLvl="0" animBg="1"/>
      <p:bldP spid="10" grpId="0" bldLvl="0" animBg="1"/>
      <p:bldP spid="11" grpId="0" bldLvl="0" animBg="1"/>
      <p:bldP spid="12" grpId="0" bldLvl="0" animBg="1"/>
      <p:bldP spid="13" grpId="0"/>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97964"/>
            <a:ext cx="9601200" cy="571500"/>
          </a:xfrm>
        </p:spPr>
        <p:txBody>
          <a:bodyPr>
            <a:normAutofit fontScale="90000"/>
          </a:bodyPr>
          <a:lstStyle/>
          <a:p>
            <a:r>
              <a:rPr lang="zh-CN" altLang="en-US" b="1" dirty="0"/>
              <a:t>性能测试</a:t>
            </a:r>
            <a:br>
              <a:rPr lang="zh-CN" altLang="en-US" dirty="0"/>
            </a:br>
            <a:endParaRPr lang="zh-CN" altLang="en-US" dirty="0"/>
          </a:p>
        </p:txBody>
      </p:sp>
      <p:sp>
        <p:nvSpPr>
          <p:cNvPr id="3" name="内容占位符 2"/>
          <p:cNvSpPr>
            <a:spLocks noGrp="1"/>
          </p:cNvSpPr>
          <p:nvPr>
            <p:ph idx="1"/>
          </p:nvPr>
        </p:nvSpPr>
        <p:spPr>
          <a:xfrm>
            <a:off x="1217221" y="1065944"/>
            <a:ext cx="10820400" cy="5004262"/>
          </a:xfrm>
        </p:spPr>
        <p:txBody>
          <a:bodyPr/>
          <a:lstStyle/>
          <a:p>
            <a:r>
              <a:rPr lang="zh-CN" altLang="en-US" sz="2800" dirty="0"/>
              <a:t>当功能测试通过后，软件系统上线运行之前，还需要对其进行性能测试。</a:t>
            </a:r>
          </a:p>
          <a:p>
            <a:r>
              <a:rPr lang="zh-CN" altLang="en-US" sz="2800" dirty="0"/>
              <a:t>想象一个场景，淘宝双11活动时，大量用户在同一时间段访问系统，系统是否可以正常运行？系统是否能够及时反应？</a:t>
            </a:r>
          </a:p>
          <a:p>
            <a:endParaRPr lang="zh-CN" altLang="en-US" dirty="0"/>
          </a:p>
        </p:txBody>
      </p:sp>
      <p:pic>
        <p:nvPicPr>
          <p:cNvPr id="6" name="图片 7"/>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 b="12062"/>
          <a:stretch>
            <a:fillRect/>
          </a:stretch>
        </p:blipFill>
        <p:spPr>
          <a:xfrm>
            <a:off x="4073236" y="3148886"/>
            <a:ext cx="4391992" cy="2921320"/>
          </a:xfrm>
          <a:prstGeom prst="rect">
            <a:avLst/>
          </a:prstGeom>
          <a:ln w="6350" cap="flat" cmpd="sng" algn="ctr">
            <a:solidFill>
              <a:sysClr val="windowText" lastClr="000000"/>
            </a:solidFill>
            <a:prstDash val="solid"/>
            <a:round/>
            <a:headEnd type="none" w="med" len="med"/>
            <a:tailEnd type="none" w="med" len="med"/>
          </a:ln>
        </p:spPr>
      </p:pic>
      <p:sp>
        <p:nvSpPr>
          <p:cNvPr id="7" name="文本框 6"/>
          <p:cNvSpPr txBox="1"/>
          <p:nvPr/>
        </p:nvSpPr>
        <p:spPr>
          <a:xfrm>
            <a:off x="3285477" y="6166686"/>
            <a:ext cx="5697534" cy="368156"/>
          </a:xfrm>
          <a:prstGeom prst="rect">
            <a:avLst/>
          </a:prstGeom>
          <a:noFill/>
        </p:spPr>
        <p:txBody>
          <a:bodyPr wrap="none" rtlCol="0" anchor="t">
            <a:spAutoFit/>
          </a:bodyPr>
          <a:lstStyle/>
          <a:p>
            <a:r>
              <a:rPr lang="zh-CN" altLang="en-US" sz="1800" b="1">
                <a:latin typeface="楷体" panose="02010609060101010101" charset="-122"/>
                <a:ea typeface="楷体" panose="02010609060101010101" charset="-122"/>
                <a:sym typeface="+mn-ea"/>
              </a:rPr>
              <a:t>某软件在大量用户同时访问时不能再成功对外提供服务</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单元测试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77042"/>
            <a:ext cx="9601200" cy="571500"/>
          </a:xfrm>
        </p:spPr>
        <p:txBody>
          <a:bodyPr>
            <a:normAutofit fontScale="90000"/>
          </a:bodyPr>
          <a:lstStyle/>
          <a:p>
            <a:r>
              <a:rPr lang="zh-CN" altLang="en-US" b="1" dirty="0">
                <a:sym typeface="+mn-ea"/>
              </a:rPr>
              <a:t>常见应用系统的基本特征</a:t>
            </a:r>
            <a:endParaRPr lang="zh-CN" altLang="en-US" b="1" dirty="0"/>
          </a:p>
        </p:txBody>
      </p:sp>
      <p:sp>
        <p:nvSpPr>
          <p:cNvPr id="5" name="内容占位符 4"/>
          <p:cNvSpPr>
            <a:spLocks noGrp="1"/>
          </p:cNvSpPr>
          <p:nvPr>
            <p:ph idx="1"/>
          </p:nvPr>
        </p:nvSpPr>
        <p:spPr>
          <a:xfrm>
            <a:off x="1140031" y="1338349"/>
            <a:ext cx="11051969" cy="5004262"/>
          </a:xfrm>
        </p:spPr>
        <p:txBody>
          <a:bodyPr>
            <a:normAutofit/>
          </a:bodyPr>
          <a:lstStyle/>
          <a:p>
            <a:r>
              <a:rPr lang="zh-CN" altLang="en-US" sz="2800" dirty="0"/>
              <a:t>C/S（Client/Server）是客户/服务器模式，通过特定的客户端程序访问服务器。移动APP和微信小程序都属于C/S结构的应用软件</a:t>
            </a:r>
          </a:p>
          <a:p>
            <a:r>
              <a:rPr lang="zh-CN" altLang="en-US" sz="2800" dirty="0"/>
              <a:t>B/S结构（Browser/Server，浏览器/服务器模式）是从C/S结构改进而来，随着Web技术的飞速发展以及人们对网络的依赖程度加深，B/S模式的软件一举成为当今最流行的软件结构</a:t>
            </a:r>
          </a:p>
          <a:p>
            <a:pPr lvl="1"/>
            <a:r>
              <a:rPr lang="zh-CN" altLang="en-US" sz="2800" i="0" dirty="0"/>
              <a:t>B/S模式采取浏览器请求服务器响应的工作模式，用户通过浏览器对许多分布于网络上的服务器进行请求访问，服务器对浏览器的请求进行处理，并将处理结果即响应的信息返回给浏览器</a:t>
            </a:r>
          </a:p>
          <a:p>
            <a:pPr lvl="1"/>
            <a:r>
              <a:rPr lang="zh-CN" altLang="en-US" sz="2800" i="0" dirty="0"/>
              <a:t>B/S模式中的数据加工、请求全部都是由Web Server完成的</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127660"/>
            <a:ext cx="9601200" cy="571500"/>
          </a:xfrm>
        </p:spPr>
        <p:txBody>
          <a:bodyPr>
            <a:noAutofit/>
          </a:bodyPr>
          <a:lstStyle/>
          <a:p>
            <a:r>
              <a:rPr lang="zh-CN" altLang="en-US" dirty="0"/>
              <a:t>概述</a:t>
            </a:r>
          </a:p>
        </p:txBody>
      </p:sp>
      <p:sp>
        <p:nvSpPr>
          <p:cNvPr id="3" name="内容占位符 2"/>
          <p:cNvSpPr>
            <a:spLocks noGrp="1"/>
          </p:cNvSpPr>
          <p:nvPr>
            <p:ph idx="1"/>
          </p:nvPr>
        </p:nvSpPr>
        <p:spPr>
          <a:xfrm>
            <a:off x="914400" y="831273"/>
            <a:ext cx="11277600" cy="6026726"/>
          </a:xfrm>
        </p:spPr>
        <p:txBody>
          <a:bodyPr>
            <a:normAutofit lnSpcReduction="10000"/>
          </a:bodyPr>
          <a:lstStyle/>
          <a:p>
            <a:r>
              <a:rPr lang="zh-CN" altLang="en-US" dirty="0"/>
              <a:t>单元：一个最小的单元应该有明确的功能、性能、接口定义而且可以清析地与其他单元区分开</a:t>
            </a:r>
            <a:endParaRPr lang="en-US" altLang="zh-CN" dirty="0"/>
          </a:p>
          <a:p>
            <a:r>
              <a:rPr lang="zh-CN" altLang="en-US" dirty="0"/>
              <a:t>单元测试（</a:t>
            </a:r>
            <a:r>
              <a:rPr lang="en-US" altLang="zh-CN" dirty="0"/>
              <a:t>Unite Testing</a:t>
            </a:r>
            <a:r>
              <a:rPr lang="zh-CN" altLang="en-US" dirty="0"/>
              <a:t>）又称为模块测试，主要来检验软件设计中最小的单位</a:t>
            </a:r>
            <a:r>
              <a:rPr lang="en-US" altLang="zh-CN" dirty="0"/>
              <a:t>——</a:t>
            </a:r>
            <a:r>
              <a:rPr lang="zh-CN" altLang="en-US" dirty="0"/>
              <a:t>模块。一般来说模块的内聚程度高，每一个模块只能完成一种功能，因此模块测试的程序规模小，易检查出错误。我们可以通过单元测试进行程序语法检查和程序逻辑检查，验证程序的正确性。单元测试非常重要，因为它影响的范围比较广，主要表现在如果一个单元模块的一个函数或者参数出现问题，会造成后面很多问题的出现，而且如果单元测试做不好，使得集成测试或者后面系统测试工作也做不好。做好单元测试是一个重要而且基础性的工作，主要的测试方法分为人工测试和自动化测试两种方式</a:t>
            </a:r>
            <a:endParaRPr lang="en-US" altLang="zh-CN" dirty="0"/>
          </a:p>
          <a:p>
            <a:r>
              <a:rPr lang="zh-CN" altLang="en-US" dirty="0"/>
              <a:t>单元测试目的：</a:t>
            </a:r>
          </a:p>
          <a:p>
            <a:pPr lvl="1"/>
            <a:r>
              <a:rPr lang="zh-CN" altLang="en-US" i="0" dirty="0"/>
              <a:t>检查单元模块内部的错误，为软件的评审验收提供依据。</a:t>
            </a:r>
          </a:p>
          <a:p>
            <a:pPr lvl="1"/>
            <a:r>
              <a:rPr lang="zh-CN" altLang="en-US" i="0" dirty="0"/>
              <a:t>单元测试是以程序设计说明书和之前所作的测试数据（正常的和错误的）为指导，测试模块内重要的路径，以检查出错误；</a:t>
            </a:r>
          </a:p>
          <a:p>
            <a:pPr lvl="1"/>
            <a:r>
              <a:rPr lang="zh-CN" altLang="en-US" i="0" dirty="0"/>
              <a:t>检验信息能否正确地流入和流出单元；</a:t>
            </a:r>
          </a:p>
          <a:p>
            <a:pPr lvl="1"/>
            <a:r>
              <a:rPr lang="zh-CN" altLang="en-US" i="0" dirty="0"/>
              <a:t>在单元测试工作过程中，其内部数据能否保持其完整性，包括内部数据的形式、内容及相互关系不发生错误，也包括全局变量在单元中的处理和影响。 </a:t>
            </a:r>
          </a:p>
          <a:p>
            <a:pPr lvl="1"/>
            <a:r>
              <a:rPr lang="zh-CN" altLang="en-US" i="0" dirty="0"/>
              <a:t>在为限制数据加工而设置的边界处，能否正确工作。</a:t>
            </a:r>
          </a:p>
          <a:p>
            <a:pPr lvl="1"/>
            <a:r>
              <a:rPr lang="zh-CN" altLang="en-US" i="0" dirty="0"/>
              <a:t>单元的运行能否做到满足特定的逻辑覆盖。 </a:t>
            </a:r>
          </a:p>
          <a:p>
            <a:pPr lvl="1"/>
            <a:r>
              <a:rPr lang="zh-CN" altLang="en-US" i="0" dirty="0"/>
              <a:t>单元中发生了错误，其中的出错处理措施是否有效</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单元测试的内容</a:t>
            </a:r>
          </a:p>
        </p:txBody>
      </p:sp>
      <p:sp>
        <p:nvSpPr>
          <p:cNvPr id="3" name="内容占位符 2"/>
          <p:cNvSpPr>
            <a:spLocks noGrp="1"/>
          </p:cNvSpPr>
          <p:nvPr>
            <p:ph idx="1"/>
          </p:nvPr>
        </p:nvSpPr>
        <p:spPr/>
        <p:txBody>
          <a:bodyPr>
            <a:normAutofit/>
          </a:bodyPr>
          <a:lstStyle/>
          <a:p>
            <a:r>
              <a:rPr lang="zh-CN" altLang="en-US" sz="2800" dirty="0"/>
              <a:t>目标：确保模块被正确地编码；</a:t>
            </a:r>
          </a:p>
          <a:p>
            <a:r>
              <a:rPr lang="zh-CN" altLang="en-US" sz="2800" dirty="0"/>
              <a:t>依据：详细设计说明书、源程序；</a:t>
            </a:r>
          </a:p>
          <a:p>
            <a:r>
              <a:rPr lang="zh-CN" altLang="en-US" sz="2800" dirty="0"/>
              <a:t>过程：包括设计、脚本开发、执行、调试和分析结果；</a:t>
            </a:r>
          </a:p>
          <a:p>
            <a:r>
              <a:rPr lang="zh-CN" altLang="en-US" sz="2800" dirty="0"/>
              <a:t>执行者：开发人员和测试人员</a:t>
            </a:r>
          </a:p>
          <a:p>
            <a:r>
              <a:rPr lang="zh-CN" altLang="en-US" sz="2800" dirty="0"/>
              <a:t>测试方法：白盒为主，黑盒为辅</a:t>
            </a:r>
          </a:p>
          <a:p>
            <a:r>
              <a:rPr lang="zh-CN" altLang="en-US" sz="2800" dirty="0"/>
              <a:t>评估：通过所有单元测试用例，代码没有严重缺陷</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单元测试的优点</a:t>
            </a:r>
          </a:p>
        </p:txBody>
      </p:sp>
      <p:sp>
        <p:nvSpPr>
          <p:cNvPr id="3" name="内容占位符 2"/>
          <p:cNvSpPr>
            <a:spLocks noGrp="1"/>
          </p:cNvSpPr>
          <p:nvPr>
            <p:ph idx="1"/>
          </p:nvPr>
        </p:nvSpPr>
        <p:spPr>
          <a:xfrm>
            <a:off x="1157844" y="1448789"/>
            <a:ext cx="10907486" cy="4893821"/>
          </a:xfrm>
        </p:spPr>
        <p:txBody>
          <a:bodyPr>
            <a:normAutofit/>
          </a:bodyPr>
          <a:lstStyle/>
          <a:p>
            <a:r>
              <a:rPr lang="zh-CN" altLang="en-US" sz="2800" dirty="0"/>
              <a:t>是一种验证行为：程序中的每一项功能都是测试来验证它的正确性。</a:t>
            </a:r>
          </a:p>
          <a:p>
            <a:r>
              <a:rPr lang="zh-CN" altLang="en-US" sz="2800" dirty="0"/>
              <a:t>是一种设计技术：单元测试使我们把程序设计成易于调用和可测试的设计，是一种设计技术。</a:t>
            </a:r>
          </a:p>
          <a:p>
            <a:r>
              <a:rPr lang="zh-CN" altLang="en-US" sz="2800" dirty="0"/>
              <a:t>是一种编写文档的行为：单元测试是一种文档，它是展示函数或类如何使用的最佳文档。这份文档是可编译、可运行的，并且它保持最新，永远与代码同步。</a:t>
            </a:r>
          </a:p>
          <a:p>
            <a:r>
              <a:rPr lang="zh-CN" altLang="en-US" sz="2800" dirty="0"/>
              <a:t>具有回归性：单元测试避免了代码出现回归，编写完成之后，可以随时随地的快速运行测试。 </a:t>
            </a:r>
          </a:p>
          <a:p>
            <a:r>
              <a:rPr lang="zh-CN" altLang="en-US" sz="2800" dirty="0"/>
              <a:t>保证：保证代码质量，保证代码的可维护性，保证代码的可扩展性</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单元测试的停止准则</a:t>
            </a:r>
          </a:p>
        </p:txBody>
      </p:sp>
      <p:sp>
        <p:nvSpPr>
          <p:cNvPr id="3" name="内容占位符 2"/>
          <p:cNvSpPr>
            <a:spLocks noGrp="1"/>
          </p:cNvSpPr>
          <p:nvPr>
            <p:ph idx="1"/>
          </p:nvPr>
        </p:nvSpPr>
        <p:spPr/>
        <p:txBody>
          <a:bodyPr>
            <a:normAutofit/>
          </a:bodyPr>
          <a:lstStyle/>
          <a:p>
            <a:r>
              <a:rPr lang="zh-CN" altLang="en-US" sz="2800" dirty="0"/>
              <a:t>软件单元功能与设计需求一致；</a:t>
            </a:r>
          </a:p>
          <a:p>
            <a:r>
              <a:rPr lang="zh-CN" altLang="en-US" sz="2800" dirty="0"/>
              <a:t>软件单元接口与设计需求一致；</a:t>
            </a:r>
          </a:p>
          <a:p>
            <a:r>
              <a:rPr lang="zh-CN" altLang="en-US" sz="2800" dirty="0"/>
              <a:t>能够正确处理输入和运行中的错误；</a:t>
            </a:r>
          </a:p>
          <a:p>
            <a:r>
              <a:rPr lang="zh-CN" altLang="en-US" sz="2800" dirty="0"/>
              <a:t>在单元测试中发现的错误已经修改并通过了测试；</a:t>
            </a:r>
          </a:p>
          <a:p>
            <a:r>
              <a:rPr lang="zh-CN" altLang="en-US" sz="2800" dirty="0"/>
              <a:t>达到了相关的覆盖率的要求；</a:t>
            </a:r>
          </a:p>
          <a:p>
            <a:r>
              <a:rPr lang="zh-CN" altLang="en-US" sz="2800" dirty="0"/>
              <a:t>完成软件单元测试报告</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53291"/>
            <a:ext cx="9601200" cy="571500"/>
          </a:xfrm>
        </p:spPr>
        <p:txBody>
          <a:bodyPr>
            <a:normAutofit fontScale="90000"/>
          </a:bodyPr>
          <a:lstStyle/>
          <a:p>
            <a:r>
              <a:rPr lang="zh-CN" altLang="en-US" dirty="0"/>
              <a:t>单元测试检查表</a:t>
            </a:r>
          </a:p>
        </p:txBody>
      </p:sp>
      <p:sp>
        <p:nvSpPr>
          <p:cNvPr id="3" name="内容占位符 2"/>
          <p:cNvSpPr>
            <a:spLocks noGrp="1"/>
          </p:cNvSpPr>
          <p:nvPr>
            <p:ph idx="1"/>
          </p:nvPr>
        </p:nvSpPr>
        <p:spPr>
          <a:xfrm>
            <a:off x="1371600" y="1257300"/>
            <a:ext cx="10515600" cy="5600700"/>
          </a:xfrm>
        </p:spPr>
        <p:txBody>
          <a:bodyPr>
            <a:normAutofit fontScale="62500" lnSpcReduction="20000"/>
          </a:bodyPr>
          <a:lstStyle/>
          <a:p>
            <a:r>
              <a:rPr lang="zh-CN" altLang="en-US" sz="2900" dirty="0"/>
              <a:t>借助单元测试检查表进行评估。 </a:t>
            </a:r>
          </a:p>
          <a:p>
            <a:endParaRPr lang="zh-CN" altLang="en-GB" sz="2900" dirty="0"/>
          </a:p>
          <a:p>
            <a:pPr marL="0" indent="0">
              <a:buNone/>
            </a:pPr>
            <a:r>
              <a:rPr lang="zh-CN" altLang="en-GB" sz="2900" dirty="0"/>
              <a:t>案例：</a:t>
            </a:r>
          </a:p>
          <a:p>
            <a:pPr marL="0" indent="0">
              <a:buNone/>
            </a:pPr>
            <a:r>
              <a:rPr lang="zh-CN" altLang="en-GB" sz="2900" dirty="0"/>
              <a:t>单元测试检查表</a:t>
            </a:r>
          </a:p>
          <a:p>
            <a:pPr marL="0" indent="0">
              <a:buNone/>
            </a:pPr>
            <a:r>
              <a:rPr lang="zh-CN" altLang="en-GB" sz="2900" dirty="0"/>
              <a:t>单元名称</a:t>
            </a:r>
            <a:r>
              <a:rPr lang="en-US" altLang="zh-CN" sz="2900" dirty="0"/>
              <a:t>___________ </a:t>
            </a:r>
            <a:r>
              <a:rPr lang="zh-CN" altLang="en-US" sz="2900" dirty="0"/>
              <a:t>系统 </a:t>
            </a:r>
            <a:r>
              <a:rPr lang="en-US" altLang="zh-CN" sz="2900" dirty="0"/>
              <a:t>_______________ </a:t>
            </a:r>
            <a:r>
              <a:rPr lang="zh-CN" altLang="en-US" sz="2900" dirty="0"/>
              <a:t>构造</a:t>
            </a:r>
            <a:r>
              <a:rPr lang="en-US" altLang="zh-CN" sz="2900" dirty="0"/>
              <a:t>______________</a:t>
            </a:r>
          </a:p>
          <a:p>
            <a:pPr marL="0" indent="0">
              <a:buNone/>
            </a:pPr>
            <a:r>
              <a:rPr lang="zh-CN" altLang="en-US" sz="2900" dirty="0"/>
              <a:t>任务编号</a:t>
            </a:r>
            <a:r>
              <a:rPr lang="en-US" altLang="zh-CN" sz="2900" dirty="0"/>
              <a:t>____________________ </a:t>
            </a:r>
            <a:r>
              <a:rPr lang="zh-CN" altLang="en-US" sz="2900" dirty="0"/>
              <a:t>初次测试日期</a:t>
            </a:r>
            <a:r>
              <a:rPr lang="en-US" altLang="zh-CN" sz="2900" dirty="0"/>
              <a:t>_________________</a:t>
            </a:r>
          </a:p>
          <a:p>
            <a:pPr marL="0" indent="0">
              <a:buNone/>
            </a:pPr>
            <a:endParaRPr lang="en-US" altLang="zh-CN" sz="2900" dirty="0"/>
          </a:p>
          <a:p>
            <a:pPr marL="0" indent="0">
              <a:buNone/>
            </a:pPr>
            <a:r>
              <a:rPr lang="zh-CN" altLang="en-US" sz="2900" dirty="0"/>
              <a:t>关键测试项是否已纠正</a:t>
            </a:r>
          </a:p>
          <a:p>
            <a:pPr marL="457200" indent="-457200">
              <a:buFont typeface="+mj-lt"/>
              <a:buAutoNum type="arabicPeriod"/>
            </a:pPr>
            <a:r>
              <a:rPr lang="zh-CN" altLang="en-US" sz="2900" dirty="0"/>
              <a:t>有无任何输入参数没有使用？有无任何输出参数没有产生？</a:t>
            </a:r>
          </a:p>
          <a:p>
            <a:pPr marL="457200" indent="-457200">
              <a:buFont typeface="+mj-lt"/>
              <a:buAutoNum type="arabicPeriod"/>
            </a:pPr>
            <a:r>
              <a:rPr lang="zh-CN" altLang="en-US" sz="2900" dirty="0"/>
              <a:t>有无任何数据类型不正确或不一致？</a:t>
            </a:r>
          </a:p>
          <a:p>
            <a:pPr marL="457200" indent="-457200">
              <a:buFont typeface="+mj-lt"/>
              <a:buAutoNum type="arabicPeriod"/>
            </a:pPr>
            <a:r>
              <a:rPr lang="zh-CN" altLang="en-US" sz="2900" dirty="0"/>
              <a:t>有无任何算法与</a:t>
            </a:r>
            <a:r>
              <a:rPr lang="en-US" altLang="zh-CN" sz="2900" dirty="0"/>
              <a:t>PDL</a:t>
            </a:r>
            <a:r>
              <a:rPr lang="zh-CN" altLang="en-US" sz="2900" dirty="0"/>
              <a:t>或功能需求中的描述不一致？</a:t>
            </a:r>
          </a:p>
          <a:p>
            <a:pPr marL="457200" indent="-457200">
              <a:buFont typeface="+mj-lt"/>
              <a:buAutoNum type="arabicPeriod"/>
            </a:pPr>
            <a:r>
              <a:rPr lang="zh-CN" altLang="en-US" sz="2900" dirty="0"/>
              <a:t>有无任何局部变量使用前没有初始化？</a:t>
            </a:r>
          </a:p>
          <a:p>
            <a:pPr marL="457200" indent="-457200">
              <a:buFont typeface="+mj-lt"/>
              <a:buAutoNum type="arabicPeriod"/>
            </a:pPr>
            <a:r>
              <a:rPr lang="zh-CN" altLang="en-US" sz="2900" dirty="0"/>
              <a:t>有无任何外部接口编码错误？即调用语句、文件存取、 数据库错误。</a:t>
            </a:r>
          </a:p>
          <a:p>
            <a:pPr marL="457200" indent="-457200">
              <a:buFont typeface="+mj-lt"/>
              <a:buAutoNum type="arabicPeriod"/>
            </a:pPr>
            <a:r>
              <a:rPr lang="zh-CN" altLang="en-US" sz="2900" dirty="0"/>
              <a:t>有无任何逻辑路径错误？</a:t>
            </a:r>
          </a:p>
          <a:p>
            <a:pPr marL="457200" indent="-457200">
              <a:buFont typeface="+mj-lt"/>
              <a:buAutoNum type="arabicPeriod"/>
            </a:pPr>
            <a:r>
              <a:rPr lang="zh-CN" altLang="en-US" sz="2900" dirty="0"/>
              <a:t>该单元是否有多个入口或多个正常的出口？</a:t>
            </a:r>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966" y="377042"/>
            <a:ext cx="9601200" cy="571500"/>
          </a:xfrm>
        </p:spPr>
        <p:txBody>
          <a:bodyPr>
            <a:normAutofit fontScale="90000"/>
          </a:bodyPr>
          <a:lstStyle/>
          <a:p>
            <a:r>
              <a:rPr lang="zh-CN" altLang="en-US" dirty="0"/>
              <a:t>单元测试检查表（续）</a:t>
            </a:r>
          </a:p>
        </p:txBody>
      </p:sp>
      <p:sp>
        <p:nvSpPr>
          <p:cNvPr id="3" name="内容占位符 2"/>
          <p:cNvSpPr>
            <a:spLocks noGrp="1"/>
          </p:cNvSpPr>
          <p:nvPr>
            <p:ph idx="1"/>
          </p:nvPr>
        </p:nvSpPr>
        <p:spPr>
          <a:xfrm>
            <a:off x="1050966" y="1246910"/>
            <a:ext cx="11141034" cy="5611090"/>
          </a:xfrm>
        </p:spPr>
        <p:txBody>
          <a:bodyPr>
            <a:normAutofit fontScale="85000" lnSpcReduction="20000"/>
          </a:bodyPr>
          <a:lstStyle/>
          <a:p>
            <a:pPr marL="0" indent="0">
              <a:buNone/>
            </a:pPr>
            <a:r>
              <a:rPr lang="zh-CN" altLang="en-GB" sz="2600" dirty="0"/>
              <a:t>额外测试项</a:t>
            </a:r>
          </a:p>
          <a:p>
            <a:pPr marL="530225" lvl="1" indent="0">
              <a:buNone/>
            </a:pPr>
            <a:r>
              <a:rPr lang="en-GB" altLang="zh-CN" sz="2600" i="0" dirty="0"/>
              <a:t>8.</a:t>
            </a:r>
            <a:r>
              <a:rPr lang="zh-CN" altLang="en-GB" sz="2600" i="0" dirty="0"/>
              <a:t>该单元中有任何地方与</a:t>
            </a:r>
            <a:r>
              <a:rPr lang="en-US" altLang="zh-CN" sz="2600" i="0" dirty="0"/>
              <a:t>PDL</a:t>
            </a:r>
            <a:r>
              <a:rPr lang="zh-CN" altLang="en-US" sz="2600" i="0" dirty="0"/>
              <a:t>与</a:t>
            </a:r>
            <a:r>
              <a:rPr lang="en-US" altLang="zh-CN" sz="2600" i="0" dirty="0"/>
              <a:t>PROLOG</a:t>
            </a:r>
            <a:r>
              <a:rPr lang="zh-CN" altLang="en-US" sz="2600" i="0" dirty="0"/>
              <a:t>中的描述不一致？</a:t>
            </a:r>
          </a:p>
          <a:p>
            <a:pPr marL="530225" lvl="1" indent="0">
              <a:buNone/>
            </a:pPr>
            <a:r>
              <a:rPr lang="en-US" altLang="zh-CN" sz="2600" i="0" dirty="0"/>
              <a:t>9.</a:t>
            </a:r>
            <a:r>
              <a:rPr lang="zh-CN" altLang="en-US" sz="2600" i="0" dirty="0"/>
              <a:t>代码中有无任何偏离本项目标准的地方？</a:t>
            </a:r>
          </a:p>
          <a:p>
            <a:pPr marL="530225" lvl="1" indent="0">
              <a:buNone/>
            </a:pPr>
            <a:r>
              <a:rPr lang="en-US" altLang="zh-CN" sz="2600" i="0" dirty="0"/>
              <a:t>10.</a:t>
            </a:r>
            <a:r>
              <a:rPr lang="zh-CN" altLang="en-US" sz="2600" i="0" dirty="0"/>
              <a:t>代码中有无任何对于用户来说不清楚的错误提示信息？</a:t>
            </a:r>
          </a:p>
          <a:p>
            <a:pPr marL="530225" lvl="1" indent="0">
              <a:buNone/>
            </a:pPr>
            <a:r>
              <a:rPr lang="en-US" altLang="zh-CN" sz="2600" i="0" dirty="0"/>
              <a:t>11.</a:t>
            </a:r>
            <a:r>
              <a:rPr lang="zh-CN" altLang="en-US" sz="2600" i="0" dirty="0"/>
              <a:t>如果该单元是设计为可重用的，代码中是有可能妨碍重用的地方？</a:t>
            </a:r>
          </a:p>
          <a:p>
            <a:pPr marL="530225" lvl="1" indent="0">
              <a:buNone/>
            </a:pPr>
            <a:r>
              <a:rPr lang="zh-CN" altLang="en-US" sz="2600" i="0" dirty="0"/>
              <a:t>采取的动作和说明</a:t>
            </a:r>
          </a:p>
          <a:p>
            <a:pPr marL="530225" lvl="1" indent="0">
              <a:buNone/>
            </a:pPr>
            <a:r>
              <a:rPr lang="zh-CN" altLang="en-US" sz="2600" i="0" dirty="0"/>
              <a:t>（请用单独的一页或多页。每一项动作必须指出所引用的问题。）</a:t>
            </a:r>
          </a:p>
          <a:p>
            <a:pPr marL="0" indent="0">
              <a:buNone/>
            </a:pPr>
            <a:r>
              <a:rPr lang="zh-CN" altLang="en-US" sz="2600" dirty="0"/>
              <a:t>审查结果</a:t>
            </a:r>
          </a:p>
          <a:p>
            <a:pPr marL="530225" lvl="1" indent="0">
              <a:buNone/>
            </a:pPr>
            <a:r>
              <a:rPr lang="en-US" altLang="zh-CN" sz="2600" i="0" dirty="0"/>
              <a:t>1.</a:t>
            </a:r>
            <a:r>
              <a:rPr lang="zh-CN" altLang="en-US" sz="2600" i="0" dirty="0"/>
              <a:t>如果上述</a:t>
            </a:r>
            <a:r>
              <a:rPr lang="en-US" altLang="zh-CN" sz="2600" i="0" dirty="0"/>
              <a:t>11</a:t>
            </a:r>
            <a:r>
              <a:rPr lang="zh-CN" altLang="en-US" sz="2600" i="0" dirty="0"/>
              <a:t>个问题的答案均为</a:t>
            </a:r>
            <a:r>
              <a:rPr lang="en-US" altLang="zh-CN" sz="2600" i="0" dirty="0"/>
              <a:t>"</a:t>
            </a:r>
            <a:r>
              <a:rPr lang="zh-CN" altLang="en-US" sz="2600" i="0" dirty="0"/>
              <a:t>否</a:t>
            </a:r>
            <a:r>
              <a:rPr lang="en-US" altLang="zh-CN" sz="2600" i="0" dirty="0"/>
              <a:t>"</a:t>
            </a:r>
            <a:r>
              <a:rPr lang="zh-CN" altLang="en-US" sz="2600" i="0" dirty="0"/>
              <a:t>，那么测试通过，请在此标记并且在最后签名。</a:t>
            </a:r>
          </a:p>
          <a:p>
            <a:pPr marL="530225" lvl="1" indent="0">
              <a:buNone/>
            </a:pPr>
            <a:r>
              <a:rPr lang="en-US" altLang="zh-CN" sz="2600" i="0" dirty="0"/>
              <a:t>2.</a:t>
            </a:r>
            <a:r>
              <a:rPr lang="zh-CN" altLang="en-US" sz="2600" i="0" dirty="0"/>
              <a:t>如果代码存在严重的问题，例如多个关键问题的答案为</a:t>
            </a:r>
            <a:r>
              <a:rPr lang="en-US" altLang="zh-CN" sz="2600" i="0" dirty="0"/>
              <a:t>"</a:t>
            </a:r>
            <a:r>
              <a:rPr lang="zh-CN" altLang="en-US" sz="2600" i="0" dirty="0"/>
              <a:t>是</a:t>
            </a:r>
            <a:r>
              <a:rPr lang="en-US" altLang="zh-CN" sz="2600" i="0" dirty="0"/>
              <a:t>"</a:t>
            </a:r>
            <a:r>
              <a:rPr lang="zh-CN" altLang="en-US" sz="2600" i="0" dirty="0"/>
              <a:t>，那么程序编制者纠正这些错误，并且必须重新安排一次单元测试。</a:t>
            </a:r>
          </a:p>
          <a:p>
            <a:pPr marL="530225" lvl="1" indent="0">
              <a:buNone/>
            </a:pPr>
            <a:r>
              <a:rPr lang="zh-CN" altLang="en-US" sz="2600" i="0" dirty="0"/>
              <a:t>下一次单元测试的日期：</a:t>
            </a:r>
            <a:r>
              <a:rPr lang="en-US" altLang="zh-CN" sz="2600" i="0" dirty="0"/>
              <a:t>_________________________</a:t>
            </a:r>
          </a:p>
          <a:p>
            <a:pPr marL="530225" lvl="1" indent="0">
              <a:buNone/>
            </a:pPr>
            <a:r>
              <a:rPr lang="en-US" altLang="zh-CN" sz="2600" i="0" dirty="0"/>
              <a:t>3.</a:t>
            </a:r>
            <a:r>
              <a:rPr lang="zh-CN" altLang="en-US" sz="2600" i="0" dirty="0"/>
              <a:t>如果代码存在小的缺陷，那么程序编制者纠正这些错误，并且仲裁者必须安排一次跟踪会议。</a:t>
            </a:r>
          </a:p>
          <a:p>
            <a:pPr marL="0" indent="0">
              <a:buNone/>
            </a:pPr>
            <a:r>
              <a:rPr lang="zh-CN" altLang="en-US" sz="2600" dirty="0"/>
              <a:t>跟踪会议的日期：</a:t>
            </a:r>
            <a:r>
              <a:rPr lang="en-US" altLang="zh-CN" sz="2600" dirty="0"/>
              <a:t>_________________________</a:t>
            </a:r>
          </a:p>
          <a:p>
            <a:pPr marL="0" indent="0">
              <a:buNone/>
            </a:pPr>
            <a:r>
              <a:rPr lang="zh-CN" altLang="en-US" sz="2600" dirty="0"/>
              <a:t>测试人签名：</a:t>
            </a:r>
            <a:r>
              <a:rPr lang="en-US" altLang="zh-CN" sz="2600" dirty="0"/>
              <a:t>__________________ </a:t>
            </a:r>
            <a:r>
              <a:rPr lang="zh-CN" altLang="en-US" sz="2600" dirty="0"/>
              <a:t>日期：</a:t>
            </a:r>
            <a:r>
              <a:rPr lang="en-US" altLang="zh-CN" sz="2600" dirty="0"/>
              <a:t>_________________ </a:t>
            </a:r>
          </a:p>
          <a:p>
            <a:pPr marL="0" indent="0">
              <a:buNone/>
            </a:pP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9639"/>
            <a:ext cx="9601200" cy="571500"/>
          </a:xfrm>
        </p:spPr>
        <p:txBody>
          <a:bodyPr>
            <a:normAutofit fontScale="90000"/>
          </a:bodyPr>
          <a:lstStyle/>
          <a:p>
            <a:r>
              <a:rPr lang="zh-CN" altLang="en-US" dirty="0"/>
              <a:t>单元测试的过程与文档管理</a:t>
            </a:r>
          </a:p>
        </p:txBody>
      </p:sp>
      <p:sp>
        <p:nvSpPr>
          <p:cNvPr id="3" name="内容占位符 2"/>
          <p:cNvSpPr>
            <a:spLocks noGrp="1"/>
          </p:cNvSpPr>
          <p:nvPr>
            <p:ph idx="1"/>
          </p:nvPr>
        </p:nvSpPr>
        <p:spPr>
          <a:xfrm>
            <a:off x="908462" y="1029590"/>
            <a:ext cx="9601200" cy="5004262"/>
          </a:xfrm>
        </p:spPr>
        <p:txBody>
          <a:bodyPr>
            <a:normAutofit/>
          </a:bodyPr>
          <a:lstStyle/>
          <a:p>
            <a:r>
              <a:rPr lang="zh-CN" altLang="en-US" sz="2400" dirty="0"/>
              <a:t>单元测试过程由以下</a:t>
            </a:r>
            <a:r>
              <a:rPr lang="en-US" altLang="zh-CN" sz="2400" dirty="0"/>
              <a:t>5</a:t>
            </a:r>
            <a:r>
              <a:rPr lang="zh-CN" altLang="en-US" sz="2400" dirty="0"/>
              <a:t>个步骤组成：</a:t>
            </a:r>
          </a:p>
          <a:p>
            <a:pPr lvl="1"/>
            <a:r>
              <a:rPr lang="zh-CN" altLang="en-US" sz="2400" i="0" dirty="0"/>
              <a:t>在详细设计阶段完成单元测试计划；</a:t>
            </a:r>
          </a:p>
          <a:p>
            <a:pPr lvl="1"/>
            <a:r>
              <a:rPr lang="zh-CN" altLang="en-US" sz="2400" i="0" dirty="0"/>
              <a:t>建立单元测试环境，完成测试设计和开发；</a:t>
            </a:r>
          </a:p>
          <a:p>
            <a:pPr lvl="1"/>
            <a:r>
              <a:rPr lang="zh-CN" altLang="en-US" sz="2400" i="0" dirty="0"/>
              <a:t>执行单元测试用例，并详细记录测试结果；</a:t>
            </a:r>
          </a:p>
          <a:p>
            <a:pPr lvl="1"/>
            <a:r>
              <a:rPr lang="zh-CN" altLang="en-US" sz="2400" i="0" dirty="0"/>
              <a:t>判定测试用例是否通过</a:t>
            </a:r>
          </a:p>
          <a:p>
            <a:pPr lvl="1"/>
            <a:r>
              <a:rPr lang="zh-CN" altLang="en-US" sz="2400" i="0" dirty="0"/>
              <a:t>提交</a:t>
            </a:r>
            <a:r>
              <a:rPr lang="en-US" altLang="zh-CN" sz="2400" i="0" dirty="0"/>
              <a:t>《</a:t>
            </a:r>
            <a:r>
              <a:rPr lang="zh-CN" altLang="en-US" sz="2400" i="0" dirty="0"/>
              <a:t>单元测试报告</a:t>
            </a:r>
            <a:r>
              <a:rPr lang="en-US" altLang="zh-CN" sz="2400" i="0" dirty="0"/>
              <a:t>》</a:t>
            </a:r>
            <a:endParaRPr lang="zh-CN" altLang="en-US" sz="2400" i="0" dirty="0"/>
          </a:p>
        </p:txBody>
      </p:sp>
      <p:pic>
        <p:nvPicPr>
          <p:cNvPr id="6"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5553" y="1348739"/>
            <a:ext cx="4340361" cy="38431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Group 44"/>
          <p:cNvGraphicFramePr>
            <a:graphicFrameLocks noGrp="1"/>
          </p:cNvGraphicFramePr>
          <p:nvPr>
            <p:extLst>
              <p:ext uri="{D42A27DB-BD31-4B8C-83A1-F6EECF244321}">
                <p14:modId xmlns:p14="http://schemas.microsoft.com/office/powerpoint/2010/main" val="176117753"/>
              </p:ext>
            </p:extLst>
          </p:nvPr>
        </p:nvGraphicFramePr>
        <p:xfrm>
          <a:off x="1371600" y="3966158"/>
          <a:ext cx="7604762" cy="2451475"/>
        </p:xfrm>
        <a:graphic>
          <a:graphicData uri="http://schemas.openxmlformats.org/drawingml/2006/table">
            <a:tbl>
              <a:tblPr/>
              <a:tblGrid>
                <a:gridCol w="857794">
                  <a:extLst>
                    <a:ext uri="{9D8B030D-6E8A-4147-A177-3AD203B41FA5}">
                      <a16:colId xmlns:a16="http://schemas.microsoft.com/office/drawing/2014/main" val="20000"/>
                    </a:ext>
                  </a:extLst>
                </a:gridCol>
                <a:gridCol w="1306286">
                  <a:extLst>
                    <a:ext uri="{9D8B030D-6E8A-4147-A177-3AD203B41FA5}">
                      <a16:colId xmlns:a16="http://schemas.microsoft.com/office/drawing/2014/main" val="20001"/>
                    </a:ext>
                  </a:extLst>
                </a:gridCol>
                <a:gridCol w="2092148">
                  <a:extLst>
                    <a:ext uri="{9D8B030D-6E8A-4147-A177-3AD203B41FA5}">
                      <a16:colId xmlns:a16="http://schemas.microsoft.com/office/drawing/2014/main" val="20002"/>
                    </a:ext>
                  </a:extLst>
                </a:gridCol>
                <a:gridCol w="1939921">
                  <a:extLst>
                    <a:ext uri="{9D8B030D-6E8A-4147-A177-3AD203B41FA5}">
                      <a16:colId xmlns:a16="http://schemas.microsoft.com/office/drawing/2014/main" val="20003"/>
                    </a:ext>
                  </a:extLst>
                </a:gridCol>
                <a:gridCol w="1408613">
                  <a:extLst>
                    <a:ext uri="{9D8B030D-6E8A-4147-A177-3AD203B41FA5}">
                      <a16:colId xmlns:a16="http://schemas.microsoft.com/office/drawing/2014/main" val="20004"/>
                    </a:ext>
                  </a:extLst>
                </a:gridCol>
              </a:tblGrid>
              <a:tr h="33739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1200" b="0" i="0" u="none" strike="noStrike" cap="none" normalizeH="0" baseline="0">
                        <a:ln>
                          <a:noFill/>
                        </a:ln>
                        <a:solidFill>
                          <a:schemeClr val="tx1"/>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依据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任务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成果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833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计划阶段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详细设计阶段后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a:t>
                      </a: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软件需求规格说明书</a:t>
                      </a:r>
                      <a:r>
                        <a:rPr kumimoji="0" lang="en-US" altLang="zh-CN"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a:t>
                      </a: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详细设计说明书</a:t>
                      </a:r>
                      <a:r>
                        <a:rPr kumimoji="0" lang="en-US" altLang="zh-CN"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制定测试计划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单元测试计划</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82">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设计阶段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a:t>
                      </a: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单元测试计划</a:t>
                      </a:r>
                      <a:r>
                        <a:rPr kumimoji="0" lang="en-US" altLang="zh-CN"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a:t>
                      </a: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提交后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a:t>
                      </a:r>
                      <a:r>
                        <a:rPr kumimoji="0" lang="zh-CN" altLang="en-US"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单元测试计划</a:t>
                      </a:r>
                      <a:r>
                        <a:rPr kumimoji="0" lang="en-US" altLang="zh-CN"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a:t>
                      </a:r>
                      <a:r>
                        <a:rPr kumimoji="0" lang="zh-CN" altLang="en-US"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软件详细设计说明书</a:t>
                      </a:r>
                      <a:r>
                        <a:rPr kumimoji="0" lang="en-US" altLang="zh-CN"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测试用例的编写</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驱动模块、桩模块的设计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单元测试用例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180">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执行阶段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编码完成后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a:t>
                      </a:r>
                      <a:r>
                        <a:rPr kumimoji="0" lang="zh-CN" altLang="en-US"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单元测试用例</a:t>
                      </a:r>
                      <a:r>
                        <a:rPr kumimoji="0" lang="en-US" altLang="zh-CN"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a:t>
                      </a:r>
                      <a:r>
                        <a:rPr kumimoji="0" lang="zh-CN" altLang="en-US"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软件需求规格说明书</a:t>
                      </a:r>
                      <a:r>
                        <a:rPr kumimoji="0" lang="en-US" altLang="zh-CN"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a:t>
                      </a:r>
                      <a:r>
                        <a:rPr kumimoji="0" lang="zh-CN" altLang="en-US"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详细设计说明书</a:t>
                      </a:r>
                      <a:r>
                        <a:rPr kumimoji="0" lang="en-US" altLang="zh-CN"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执行测试用例</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记录缺陷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a:t>
                      </a: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缺陷跟踪报告</a:t>
                      </a:r>
                      <a:r>
                        <a:rPr kumimoji="0" lang="en-US" altLang="zh-CN"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3026">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评估阶段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1200" b="0" i="0" u="none" strike="noStrike" cap="none" normalizeH="0" baseline="0">
                        <a:ln>
                          <a:noFill/>
                        </a:ln>
                        <a:solidFill>
                          <a:schemeClr val="tx1"/>
                        </a:solidFill>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a:t>
                      </a: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单元测试用例</a:t>
                      </a:r>
                      <a:r>
                        <a:rPr kumimoji="0" lang="en-US" altLang="zh-CN"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a:t>
                      </a: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缺陷跟踪报告</a:t>
                      </a:r>
                      <a:r>
                        <a:rPr kumimoji="0" lang="en-US" altLang="zh-CN"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a:t>
                      </a: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缺陷检查表</a:t>
                      </a:r>
                      <a:r>
                        <a:rPr kumimoji="0" lang="en-US" altLang="zh-CN"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完备性评估</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Garamond" panose="02020404030301010803" pitchFamily="18" charset="0"/>
                          <a:ea typeface="宋体" panose="02010600030101010101" pitchFamily="2" charset="-122"/>
                        </a:rPr>
                        <a:t>代码覆盖率评估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19875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38925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57975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77025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12274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16846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21418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259905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a:t>
                      </a:r>
                      <a:r>
                        <a:rPr kumimoji="0" lang="zh-CN" altLang="en-US"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单元测试报告</a:t>
                      </a:r>
                      <a:r>
                        <a:rPr kumimoji="0" lang="en-US" altLang="zh-CN" sz="12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6603" y="229639"/>
            <a:ext cx="9601200" cy="571500"/>
          </a:xfrm>
        </p:spPr>
        <p:txBody>
          <a:bodyPr>
            <a:normAutofit fontScale="90000"/>
          </a:bodyPr>
          <a:lstStyle/>
          <a:p>
            <a:r>
              <a:rPr lang="zh-CN" altLang="en-US" dirty="0"/>
              <a:t>单元测试的任务</a:t>
            </a:r>
          </a:p>
        </p:txBody>
      </p:sp>
      <p:sp>
        <p:nvSpPr>
          <p:cNvPr id="3" name="内容占位符 2"/>
          <p:cNvSpPr>
            <a:spLocks noGrp="1"/>
          </p:cNvSpPr>
          <p:nvPr>
            <p:ph idx="1"/>
          </p:nvPr>
        </p:nvSpPr>
        <p:spPr>
          <a:xfrm>
            <a:off x="1116281" y="973778"/>
            <a:ext cx="10901547" cy="5884222"/>
          </a:xfrm>
        </p:spPr>
        <p:txBody>
          <a:bodyPr>
            <a:normAutofit lnSpcReduction="10000"/>
          </a:bodyPr>
          <a:lstStyle/>
          <a:p>
            <a:r>
              <a:rPr lang="zh-CN" altLang="en-US" sz="2200" dirty="0"/>
              <a:t>模块独立执行通路测试：检查每一条独立执行路径的测试。保证每条语句被至少执行一次。</a:t>
            </a:r>
          </a:p>
          <a:p>
            <a:pPr lvl="1"/>
            <a:r>
              <a:rPr lang="zh-CN" altLang="en-US" sz="2200" i="0" dirty="0"/>
              <a:t>误解或用错了算符优先级。</a:t>
            </a:r>
          </a:p>
          <a:p>
            <a:pPr lvl="1"/>
            <a:r>
              <a:rPr lang="zh-CN" altLang="en-US" sz="2200" i="0" dirty="0"/>
              <a:t>混合类型运算。</a:t>
            </a:r>
          </a:p>
          <a:p>
            <a:pPr lvl="1"/>
            <a:r>
              <a:rPr lang="zh-CN" altLang="en-US" sz="2200" i="0" dirty="0"/>
              <a:t>变量初值错 。</a:t>
            </a:r>
          </a:p>
          <a:p>
            <a:pPr lvl="1"/>
            <a:r>
              <a:rPr lang="zh-CN" altLang="en-US" sz="2200" i="0" dirty="0"/>
              <a:t>精度不够 。</a:t>
            </a:r>
          </a:p>
          <a:p>
            <a:pPr lvl="1"/>
            <a:r>
              <a:rPr lang="zh-CN" altLang="en-US" sz="2200" i="0" dirty="0"/>
              <a:t>表达式符号错 。</a:t>
            </a:r>
          </a:p>
          <a:p>
            <a:pPr lvl="1"/>
            <a:r>
              <a:rPr lang="zh-CN" altLang="en-US" sz="2200" i="0" dirty="0"/>
              <a:t> 其它</a:t>
            </a:r>
          </a:p>
          <a:p>
            <a:r>
              <a:rPr lang="zh-CN" altLang="en-US" sz="2200" dirty="0"/>
              <a:t>模块局部数据结构测试：检查局部数据结构完整性</a:t>
            </a:r>
          </a:p>
          <a:p>
            <a:pPr lvl="1"/>
            <a:r>
              <a:rPr lang="zh-CN" altLang="en-US" sz="2200" i="0" dirty="0"/>
              <a:t>不适合或不相容的类型说明。</a:t>
            </a:r>
          </a:p>
          <a:p>
            <a:pPr lvl="1"/>
            <a:r>
              <a:rPr lang="zh-CN" altLang="en-US" sz="2200" i="0" dirty="0"/>
              <a:t>变量无初值。</a:t>
            </a:r>
          </a:p>
          <a:p>
            <a:pPr lvl="1"/>
            <a:r>
              <a:rPr lang="zh-CN" altLang="en-US" sz="2200" i="0" dirty="0"/>
              <a:t>变量初始化或默认值有错。</a:t>
            </a:r>
          </a:p>
          <a:p>
            <a:pPr lvl="1"/>
            <a:r>
              <a:rPr lang="zh-CN" altLang="en-US" sz="2200" i="0" dirty="0"/>
              <a:t>不正确的变量名或从来未被使用过。</a:t>
            </a:r>
          </a:p>
          <a:p>
            <a:pPr lvl="1"/>
            <a:r>
              <a:rPr lang="zh-CN" altLang="en-US" sz="2200" i="0" dirty="0"/>
              <a:t>出现上溢或下溢和地址异常。</a:t>
            </a:r>
          </a:p>
          <a:p>
            <a:pPr lvl="1"/>
            <a:r>
              <a:rPr lang="zh-CN" altLang="en-US" sz="2200" i="0" dirty="0"/>
              <a:t>其它</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9639"/>
            <a:ext cx="9601200" cy="571500"/>
          </a:xfrm>
        </p:spPr>
        <p:txBody>
          <a:bodyPr>
            <a:normAutofit fontScale="90000"/>
          </a:bodyPr>
          <a:lstStyle/>
          <a:p>
            <a:r>
              <a:rPr lang="zh-CN" altLang="en-US" dirty="0"/>
              <a:t>单元测试的任务（续）</a:t>
            </a:r>
          </a:p>
        </p:txBody>
      </p:sp>
      <p:sp>
        <p:nvSpPr>
          <p:cNvPr id="3" name="内容占位符 2"/>
          <p:cNvSpPr>
            <a:spLocks noGrp="1"/>
          </p:cNvSpPr>
          <p:nvPr>
            <p:ph idx="1"/>
          </p:nvPr>
        </p:nvSpPr>
        <p:spPr>
          <a:xfrm>
            <a:off x="1128157" y="985652"/>
            <a:ext cx="10782794" cy="5642709"/>
          </a:xfrm>
        </p:spPr>
        <p:txBody>
          <a:bodyPr>
            <a:normAutofit fontScale="85000" lnSpcReduction="20000"/>
          </a:bodyPr>
          <a:lstStyle/>
          <a:p>
            <a:r>
              <a:rPr lang="zh-CN" altLang="en-US" sz="2400" dirty="0"/>
              <a:t>模块接口测试：检查模块接口是否正确</a:t>
            </a:r>
            <a:endParaRPr lang="en-US" altLang="zh-CN" sz="2400" dirty="0"/>
          </a:p>
          <a:p>
            <a:pPr lvl="1"/>
            <a:r>
              <a:rPr lang="zh-CN" altLang="en-US" sz="2400" i="0" dirty="0"/>
              <a:t>输入的实际参数与形式参数是否一致。</a:t>
            </a:r>
          </a:p>
          <a:p>
            <a:pPr lvl="2"/>
            <a:r>
              <a:rPr lang="zh-CN" altLang="en-US" sz="2100" dirty="0"/>
              <a:t>个数、属性、量纲</a:t>
            </a:r>
          </a:p>
          <a:p>
            <a:pPr lvl="1"/>
            <a:r>
              <a:rPr lang="zh-CN" altLang="en-US" sz="2400" i="0" dirty="0"/>
              <a:t> 调用其他模块的实际参数与被调模块的形参是否一致。</a:t>
            </a:r>
            <a:endParaRPr lang="en-US" altLang="zh-CN" sz="2400" i="0" dirty="0"/>
          </a:p>
          <a:p>
            <a:pPr lvl="2"/>
            <a:r>
              <a:rPr lang="zh-CN" altLang="en-US" sz="2100" dirty="0"/>
              <a:t>个数、属性、量纲</a:t>
            </a:r>
            <a:endParaRPr lang="en-US" altLang="zh-CN" sz="2100" dirty="0"/>
          </a:p>
          <a:p>
            <a:pPr lvl="1"/>
            <a:r>
              <a:rPr lang="zh-CN" altLang="en-US" sz="2400" i="0" dirty="0"/>
              <a:t>调用预定义函数时所用参数是否一致。</a:t>
            </a:r>
          </a:p>
          <a:p>
            <a:pPr lvl="2"/>
            <a:r>
              <a:rPr lang="zh-CN" altLang="en-US" sz="2100" dirty="0"/>
              <a:t>个数、属性、量纲</a:t>
            </a:r>
          </a:p>
          <a:p>
            <a:pPr lvl="1"/>
            <a:r>
              <a:rPr lang="zh-CN" altLang="en-US" sz="2400" i="0" dirty="0"/>
              <a:t>全程变量的定义在各模块是否一致。</a:t>
            </a:r>
          </a:p>
          <a:p>
            <a:pPr lvl="1"/>
            <a:r>
              <a:rPr lang="zh-CN" altLang="en-US" sz="2400" i="0" dirty="0"/>
              <a:t> 外部输入、输出</a:t>
            </a:r>
          </a:p>
          <a:p>
            <a:pPr lvl="2"/>
            <a:r>
              <a:rPr lang="zh-CN" altLang="en-US" sz="2100" dirty="0"/>
              <a:t>文件、缓冲区、错误处理</a:t>
            </a:r>
          </a:p>
          <a:p>
            <a:pPr lvl="1"/>
            <a:r>
              <a:rPr lang="zh-CN" altLang="en-US" sz="2400" i="0" dirty="0"/>
              <a:t>其它</a:t>
            </a:r>
          </a:p>
          <a:p>
            <a:r>
              <a:rPr lang="zh-CN" altLang="en-US" sz="2400" dirty="0"/>
              <a:t>模块边界条件测试：检查临界数据处理的正确性</a:t>
            </a:r>
          </a:p>
          <a:p>
            <a:pPr lvl="1"/>
            <a:r>
              <a:rPr lang="zh-CN" altLang="en-US" sz="2400" i="0" dirty="0"/>
              <a:t>普通合法数据的处理。</a:t>
            </a:r>
          </a:p>
          <a:p>
            <a:pPr lvl="1"/>
            <a:r>
              <a:rPr lang="zh-CN" altLang="en-US" sz="2400" i="0" dirty="0"/>
              <a:t>普通非法数据的处理。</a:t>
            </a:r>
          </a:p>
          <a:p>
            <a:pPr lvl="1"/>
            <a:r>
              <a:rPr lang="zh-CN" altLang="en-US" sz="2400" i="0" dirty="0"/>
              <a:t>边界值内合法边界数据的处理。</a:t>
            </a:r>
          </a:p>
          <a:p>
            <a:pPr lvl="1"/>
            <a:r>
              <a:rPr lang="zh-CN" altLang="en-US" sz="2400" i="0" dirty="0"/>
              <a:t>边界值外非法边界数据的处理。</a:t>
            </a:r>
          </a:p>
          <a:p>
            <a:pPr lvl="1"/>
            <a:r>
              <a:rPr lang="zh-CN" altLang="en-US" sz="2400" i="0" dirty="0"/>
              <a:t>其它</a:t>
            </a: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6592" y="515390"/>
            <a:ext cx="9601200" cy="571500"/>
          </a:xfrm>
        </p:spPr>
        <p:txBody>
          <a:bodyPr>
            <a:normAutofit fontScale="90000"/>
          </a:bodyPr>
          <a:lstStyle/>
          <a:p>
            <a:r>
              <a:rPr lang="zh-CN" altLang="en-US" dirty="0"/>
              <a:t>单元测试的任务（续</a:t>
            </a:r>
            <a:r>
              <a:rPr lang="en-US" altLang="zh-CN" dirty="0"/>
              <a:t>II</a:t>
            </a:r>
            <a:r>
              <a:rPr lang="zh-CN" altLang="en-US" dirty="0"/>
              <a:t>）</a:t>
            </a:r>
          </a:p>
        </p:txBody>
      </p:sp>
      <p:sp>
        <p:nvSpPr>
          <p:cNvPr id="3" name="内容占位符 2"/>
          <p:cNvSpPr>
            <a:spLocks noGrp="1"/>
          </p:cNvSpPr>
          <p:nvPr>
            <p:ph idx="1"/>
          </p:nvPr>
        </p:nvSpPr>
        <p:spPr>
          <a:xfrm>
            <a:off x="902525" y="1365661"/>
            <a:ext cx="11289475" cy="4976949"/>
          </a:xfrm>
        </p:spPr>
        <p:txBody>
          <a:bodyPr/>
          <a:lstStyle/>
          <a:p>
            <a:r>
              <a:rPr lang="zh-CN" altLang="en-US" sz="2800" dirty="0"/>
              <a:t>模块的各条错误处理通路测试：预见、预设的各种出错处理是否正确有效。</a:t>
            </a:r>
          </a:p>
          <a:p>
            <a:pPr lvl="1"/>
            <a:r>
              <a:rPr lang="zh-CN" altLang="en-US" sz="2800" i="0" dirty="0"/>
              <a:t>输出的出错信息难以理解。</a:t>
            </a:r>
          </a:p>
          <a:p>
            <a:pPr lvl="1"/>
            <a:r>
              <a:rPr lang="zh-CN" altLang="en-US" sz="2800" i="0" dirty="0"/>
              <a:t>记录的错误与实际不相符。</a:t>
            </a:r>
          </a:p>
          <a:p>
            <a:pPr lvl="1"/>
            <a:r>
              <a:rPr lang="zh-CN" altLang="en-US" sz="2800" i="0" dirty="0"/>
              <a:t>程序定义的出错处理前系统已介入。</a:t>
            </a:r>
          </a:p>
          <a:p>
            <a:pPr lvl="1"/>
            <a:r>
              <a:rPr lang="zh-CN" altLang="en-US" sz="2800" i="0" dirty="0"/>
              <a:t>异常处理不当。</a:t>
            </a:r>
          </a:p>
          <a:p>
            <a:pPr lvl="1"/>
            <a:r>
              <a:rPr lang="zh-CN" altLang="en-US" sz="2800" i="0" dirty="0"/>
              <a:t>未提供足够的定位出错的信息。</a:t>
            </a:r>
          </a:p>
          <a:p>
            <a:pPr lvl="1"/>
            <a:r>
              <a:rPr lang="zh-CN" altLang="en-US" sz="2800" i="0" dirty="0"/>
              <a:t>其它</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txBox="1"/>
          <p:nvPr/>
        </p:nvSpPr>
        <p:spPr>
          <a:xfrm>
            <a:off x="320634" y="0"/>
            <a:ext cx="4302879" cy="4243705"/>
          </a:xfrm>
          <a:prstGeom prst="rect">
            <a:avLst/>
          </a:prstGeom>
        </p:spPr>
        <p:txBody>
          <a:bodyPr/>
          <a:lst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indent="457200">
              <a:lnSpc>
                <a:spcPct val="150000"/>
              </a:lnSpc>
              <a:spcBef>
                <a:spcPts val="0"/>
              </a:spcBef>
              <a:extLst>
                <a:ext uri="{35155182-B16C-46BC-9424-99874614C6A1}">
                  <wpsdc:indentchars xmlns="" xmlns:wpsdc="http://www.wps.cn/officeDocument/2017/drawingmlCustomData" val="200" checksum="59296752"/>
                </a:ext>
              </a:extLst>
            </a:pPr>
            <a:r>
              <a:rPr lang="zh-CN" altLang="en-US" sz="2400" dirty="0"/>
              <a:t>人们经常使用的支付宝、微信、12306、饿了么、滴滴等应用软件都支持移动端。</a:t>
            </a:r>
          </a:p>
          <a:p>
            <a:pPr indent="457200">
              <a:lnSpc>
                <a:spcPct val="150000"/>
              </a:lnSpc>
              <a:spcBef>
                <a:spcPts val="0"/>
              </a:spcBef>
              <a:extLst>
                <a:ext uri="{35155182-B16C-46BC-9424-99874614C6A1}">
                  <wpsdc:indentchars xmlns="" xmlns:wpsdc="http://www.wps.cn/officeDocument/2017/drawingmlCustomData" val="200" checksum="59296752"/>
                </a:ext>
              </a:extLst>
            </a:pPr>
            <a:r>
              <a:rPr lang="zh-CN" altLang="en-US" sz="2400" dirty="0"/>
              <a:t>前端接收到的数据传递给后端程序，后端程序通过不同的编程语言（Java、Go、Python等）开发，对数据进行不同的运算与处理，这些数据（如订单数据、用户数据等）会存储在数据存储平台中，通过一系列操作最终满足用户需求。</a:t>
            </a:r>
          </a:p>
        </p:txBody>
      </p:sp>
      <p:graphicFrame>
        <p:nvGraphicFramePr>
          <p:cNvPr id="5" name="对象 -2147482622"/>
          <p:cNvGraphicFramePr>
            <a:graphicFrameLocks noChangeAspect="1"/>
          </p:cNvGraphicFramePr>
          <p:nvPr>
            <p:extLst>
              <p:ext uri="{D42A27DB-BD31-4B8C-83A1-F6EECF244321}">
                <p14:modId xmlns:p14="http://schemas.microsoft.com/office/powerpoint/2010/main" val="3162284189"/>
              </p:ext>
            </p:extLst>
          </p:nvPr>
        </p:nvGraphicFramePr>
        <p:xfrm>
          <a:off x="4623513" y="1315480"/>
          <a:ext cx="7632038" cy="4243705"/>
        </p:xfrm>
        <a:graphic>
          <a:graphicData uri="http://schemas.openxmlformats.org/presentationml/2006/ole">
            <mc:AlternateContent xmlns:mc="http://schemas.openxmlformats.org/markup-compatibility/2006">
              <mc:Choice xmlns:v="urn:schemas-microsoft-com:vml" Requires="v">
                <p:oleObj r:id="rId2" imgW="7251700" imgH="3956050" progId="Visio.Drawing.11">
                  <p:embed/>
                </p:oleObj>
              </mc:Choice>
              <mc:Fallback>
                <p:oleObj r:id="rId2" imgW="7251700" imgH="3956050" progId="Visio.Drawing.11">
                  <p:embed/>
                  <p:pic>
                    <p:nvPicPr>
                      <p:cNvPr id="0" name="对象 -2147482622"/>
                      <p:cNvPicPr/>
                      <p:nvPr/>
                    </p:nvPicPr>
                    <p:blipFill>
                      <a:blip r:embed="rId3"/>
                      <a:stretch>
                        <a:fillRect/>
                      </a:stretch>
                    </p:blipFill>
                    <p:spPr>
                      <a:xfrm>
                        <a:off x="4623513" y="1315480"/>
                        <a:ext cx="7632038" cy="4243705"/>
                      </a:xfrm>
                      <a:prstGeom prst="rect">
                        <a:avLst/>
                      </a:prstGeom>
                      <a:noFill/>
                      <a:ln w="38100">
                        <a:noFill/>
                        <a:miter/>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集成测试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816" y="158262"/>
            <a:ext cx="9601200" cy="571500"/>
          </a:xfrm>
        </p:spPr>
        <p:txBody>
          <a:bodyPr>
            <a:normAutofit fontScale="90000"/>
          </a:bodyPr>
          <a:lstStyle/>
          <a:p>
            <a:r>
              <a:rPr lang="zh-CN" altLang="en-US" b="1" dirty="0"/>
              <a:t>基本概念</a:t>
            </a:r>
          </a:p>
        </p:txBody>
      </p:sp>
      <p:sp>
        <p:nvSpPr>
          <p:cNvPr id="3" name="内容占位符 2"/>
          <p:cNvSpPr>
            <a:spLocks noGrp="1"/>
          </p:cNvSpPr>
          <p:nvPr>
            <p:ph idx="1"/>
          </p:nvPr>
        </p:nvSpPr>
        <p:spPr>
          <a:xfrm>
            <a:off x="838200" y="967154"/>
            <a:ext cx="11353800" cy="5967046"/>
          </a:xfrm>
        </p:spPr>
        <p:txBody>
          <a:bodyPr>
            <a:normAutofit/>
          </a:bodyPr>
          <a:lstStyle/>
          <a:p>
            <a:r>
              <a:rPr lang="zh-CN" altLang="en-US" sz="2200" dirty="0"/>
              <a:t>集成</a:t>
            </a:r>
            <a:endParaRPr lang="en-US" altLang="zh-CN" sz="2200" dirty="0"/>
          </a:p>
          <a:p>
            <a:pPr lvl="1"/>
            <a:r>
              <a:rPr lang="zh-CN" altLang="en-US" sz="2200" i="0" dirty="0"/>
              <a:t>把多个单元组合起来形成更大的单元</a:t>
            </a:r>
            <a:endParaRPr lang="en-US" altLang="zh-CN" sz="2200" i="0" dirty="0"/>
          </a:p>
          <a:p>
            <a:r>
              <a:rPr lang="zh-CN" altLang="en-US" sz="2200" dirty="0"/>
              <a:t>集成测试</a:t>
            </a:r>
            <a:endParaRPr lang="en-US" altLang="zh-CN" sz="2200" dirty="0"/>
          </a:p>
          <a:p>
            <a:pPr lvl="1"/>
            <a:r>
              <a:rPr lang="zh-CN" altLang="en-US" sz="2200" i="0" dirty="0"/>
              <a:t>也称为组装测试、联合测试、子系统测试、部件测试</a:t>
            </a:r>
            <a:endParaRPr lang="en-US" altLang="zh-CN" sz="2200" i="0" dirty="0"/>
          </a:p>
          <a:p>
            <a:pPr lvl="1"/>
            <a:r>
              <a:rPr lang="zh-CN" altLang="en-US" sz="2200" i="0" dirty="0"/>
              <a:t>在假定各个软件单元已经通过了单元测试的前提下，检查各个软件单元接口之间的协同工作（参数、全局数据结构、文件、数据库）是否正确。</a:t>
            </a:r>
            <a:endParaRPr lang="en-US" altLang="zh-CN" sz="2200" i="0" dirty="0"/>
          </a:p>
          <a:p>
            <a:pPr lvl="1"/>
            <a:r>
              <a:rPr lang="zh-CN" altLang="en-US" sz="2200" i="0" dirty="0"/>
              <a:t>通常采用黑盒测试用例设计方法、灰盒测试方法</a:t>
            </a:r>
            <a:endParaRPr lang="en-US" altLang="zh-CN" sz="2200" i="0" dirty="0"/>
          </a:p>
          <a:p>
            <a:pPr marL="384175" lvl="1">
              <a:spcBef>
                <a:spcPts val="1000"/>
              </a:spcBef>
              <a:buFont typeface="Franklin Gothic Book" panose="020B0503020102020204" pitchFamily="34" charset="0"/>
              <a:buChar char="■"/>
            </a:pPr>
            <a:r>
              <a:rPr lang="zh-CN" altLang="en-US" sz="2200" i="0" dirty="0"/>
              <a:t>集成测试关注的问题</a:t>
            </a:r>
            <a:endParaRPr lang="en-US" altLang="zh-CN" sz="2200" i="0" dirty="0"/>
          </a:p>
          <a:p>
            <a:pPr lvl="1"/>
            <a:r>
              <a:rPr lang="zh-CN" altLang="en-US" sz="2200" i="0" dirty="0">
                <a:latin typeface="Times New Roman" panose="02020603050405020304" charset="0"/>
                <a:cs typeface="Times New Roman" panose="02020603050405020304" charset="0"/>
              </a:rPr>
              <a:t>模块间的数据传递是否正确？（参数个数、类型、次序）</a:t>
            </a:r>
          </a:p>
          <a:p>
            <a:pPr lvl="1"/>
            <a:r>
              <a:rPr lang="zh-CN" altLang="en-US" sz="2200" i="0" dirty="0">
                <a:latin typeface="Times New Roman" panose="02020603050405020304" charset="0"/>
                <a:cs typeface="Times New Roman" panose="02020603050405020304" charset="0"/>
              </a:rPr>
              <a:t>一个模块的功能是否会对另一个模块的功能产生错误的影响？ （资源内容及操作）</a:t>
            </a:r>
          </a:p>
          <a:p>
            <a:pPr lvl="1"/>
            <a:r>
              <a:rPr lang="zh-CN" altLang="en-US" sz="2200" i="0" dirty="0">
                <a:latin typeface="Times New Roman" panose="02020603050405020304" charset="0"/>
                <a:cs typeface="Times New Roman" panose="02020603050405020304" charset="0"/>
              </a:rPr>
              <a:t>全局数据结构是否有问题，会不会被异常修改？ （使用一致性）</a:t>
            </a:r>
          </a:p>
          <a:p>
            <a:pPr lvl="1"/>
            <a:r>
              <a:rPr lang="zh-CN" altLang="en-US" sz="2200" i="0" dirty="0">
                <a:latin typeface="Times New Roman" panose="02020603050405020304" charset="0"/>
                <a:cs typeface="Times New Roman" panose="02020603050405020304" charset="0"/>
              </a:rPr>
              <a:t>集成后各个模块的累积误差是否会扩大，是否达到不可接受的程度？（精度缺失、逻辑错误） </a:t>
            </a:r>
          </a:p>
          <a:p>
            <a:pPr lvl="1"/>
            <a:r>
              <a:rPr lang="zh-CN" altLang="en-US" sz="2200" i="0" dirty="0">
                <a:latin typeface="Times New Roman" panose="02020603050405020304" charset="0"/>
                <a:cs typeface="Times New Roman" panose="02020603050405020304" charset="0"/>
              </a:rPr>
              <a:t>模块组合起来的功能能否满足要求？（需求覆盖）</a:t>
            </a:r>
          </a:p>
          <a:p>
            <a:pPr lvl="1"/>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015" y="82061"/>
            <a:ext cx="9601200" cy="571500"/>
          </a:xfrm>
        </p:spPr>
        <p:txBody>
          <a:bodyPr>
            <a:noAutofit/>
          </a:bodyPr>
          <a:lstStyle/>
          <a:p>
            <a:r>
              <a:rPr lang="zh-CN" altLang="en-US" dirty="0"/>
              <a:t>概述</a:t>
            </a:r>
          </a:p>
        </p:txBody>
      </p:sp>
      <p:sp>
        <p:nvSpPr>
          <p:cNvPr id="3" name="内容占位符 2"/>
          <p:cNvSpPr>
            <a:spLocks noGrp="1"/>
          </p:cNvSpPr>
          <p:nvPr>
            <p:ph idx="1"/>
          </p:nvPr>
        </p:nvSpPr>
        <p:spPr>
          <a:xfrm>
            <a:off x="973015" y="706314"/>
            <a:ext cx="11084170" cy="6151686"/>
          </a:xfrm>
        </p:spPr>
        <p:txBody>
          <a:bodyPr>
            <a:normAutofit/>
          </a:bodyPr>
          <a:lstStyle/>
          <a:p>
            <a:r>
              <a:rPr lang="zh-CN" altLang="en-US" sz="2800" dirty="0"/>
              <a:t>模块分析</a:t>
            </a:r>
            <a:endParaRPr lang="en-US" altLang="zh-CN" sz="2800" dirty="0"/>
          </a:p>
          <a:p>
            <a:pPr lvl="1"/>
            <a:r>
              <a:rPr lang="zh-CN" altLang="en-US" sz="2800" i="0" dirty="0"/>
              <a:t>集成测试的第一步，也是最重要的工作之一。</a:t>
            </a:r>
          </a:p>
          <a:p>
            <a:pPr lvl="1"/>
            <a:r>
              <a:rPr lang="zh-CN" altLang="en-US" sz="2800" i="0" dirty="0"/>
              <a:t>软件工程有一条事实上的原则，即</a:t>
            </a:r>
            <a:r>
              <a:rPr lang="en-US" altLang="zh-CN" sz="2800" i="0" dirty="0"/>
              <a:t>2/8</a:t>
            </a:r>
            <a:r>
              <a:rPr lang="zh-CN" altLang="en-US" sz="2800" i="0" dirty="0"/>
              <a:t>原则，即测试中发现的</a:t>
            </a:r>
            <a:r>
              <a:rPr lang="en-US" altLang="zh-CN" sz="2800" i="0" dirty="0"/>
              <a:t>80%</a:t>
            </a:r>
            <a:r>
              <a:rPr lang="zh-CN" altLang="en-US" sz="2800" i="0" dirty="0"/>
              <a:t>的错误可能源于</a:t>
            </a:r>
            <a:r>
              <a:rPr lang="en-US" altLang="zh-CN" sz="2800" i="0" dirty="0"/>
              <a:t>20%</a:t>
            </a:r>
            <a:r>
              <a:rPr lang="zh-CN" altLang="en-US" sz="2800" i="0" dirty="0"/>
              <a:t>的模块。例如，</a:t>
            </a:r>
            <a:r>
              <a:rPr lang="en-US" altLang="zh-CN" sz="2800" i="0" dirty="0"/>
              <a:t>IBM OS/370</a:t>
            </a:r>
            <a:r>
              <a:rPr lang="zh-CN" altLang="en-US" sz="2800" i="0" dirty="0"/>
              <a:t>操作系统中，用户发现的</a:t>
            </a:r>
            <a:r>
              <a:rPr lang="en-US" altLang="zh-CN" sz="2800" i="0" dirty="0"/>
              <a:t>47%</a:t>
            </a:r>
            <a:r>
              <a:rPr lang="zh-CN" altLang="en-US" sz="2800" i="0" dirty="0"/>
              <a:t>的错误源于</a:t>
            </a:r>
            <a:r>
              <a:rPr lang="en-US" altLang="zh-CN" sz="2800" i="0" dirty="0"/>
              <a:t>4%</a:t>
            </a:r>
            <a:r>
              <a:rPr lang="zh-CN" altLang="en-US" sz="2800" i="0" dirty="0"/>
              <a:t>的模块。</a:t>
            </a:r>
          </a:p>
          <a:p>
            <a:pPr lvl="1"/>
            <a:r>
              <a:rPr lang="zh-CN" altLang="en-US" sz="2800" i="0" dirty="0"/>
              <a:t>一般将模块划分为</a:t>
            </a:r>
            <a:r>
              <a:rPr lang="en-US" altLang="zh-CN" sz="2800" i="0" dirty="0"/>
              <a:t>3</a:t>
            </a:r>
            <a:r>
              <a:rPr lang="zh-CN" altLang="en-US" sz="2800" i="0" dirty="0"/>
              <a:t>个等级</a:t>
            </a:r>
            <a:endParaRPr lang="en-US" altLang="zh-CN" sz="2800" i="0" dirty="0"/>
          </a:p>
          <a:p>
            <a:pPr lvl="2"/>
            <a:r>
              <a:rPr lang="zh-CN" altLang="en-US" sz="2400" dirty="0"/>
              <a:t>高危模块、一般模块和低危模块</a:t>
            </a:r>
          </a:p>
          <a:p>
            <a:pPr lvl="1"/>
            <a:r>
              <a:rPr lang="zh-CN" altLang="en-US" sz="2800" i="0" dirty="0"/>
              <a:t>高危模块应该优先测试</a:t>
            </a:r>
            <a:endParaRPr lang="en-US" altLang="zh-CN" sz="2800" i="0" dirty="0"/>
          </a:p>
          <a:p>
            <a:r>
              <a:rPr lang="zh-CN" altLang="en-US" sz="2800" dirty="0"/>
              <a:t>模块的划分常常遵循下列几个原则</a:t>
            </a:r>
          </a:p>
          <a:p>
            <a:pPr lvl="1"/>
            <a:r>
              <a:rPr lang="zh-CN" altLang="en-US" sz="2800" i="0" dirty="0"/>
              <a:t>本次测试希望测试哪个模块</a:t>
            </a:r>
          </a:p>
          <a:p>
            <a:pPr lvl="1"/>
            <a:r>
              <a:rPr lang="zh-CN" altLang="en-US" sz="2800" i="0" dirty="0"/>
              <a:t>把与该模块最紧密的模块聚集在一起</a:t>
            </a:r>
          </a:p>
          <a:p>
            <a:pPr lvl="1"/>
            <a:r>
              <a:rPr lang="zh-CN" altLang="en-US" sz="2800" i="0" dirty="0"/>
              <a:t>在考虑划分后的外围模块，并分析外围模块和被集成模块之间的信息流是否容易模拟和控制</a:t>
            </a:r>
          </a:p>
          <a:p>
            <a:pPr lvl="1"/>
            <a:endParaRPr lang="zh-CN" altLang="en-US" dirty="0"/>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296869"/>
            <a:ext cx="9601200" cy="571500"/>
          </a:xfrm>
        </p:spPr>
        <p:txBody>
          <a:bodyPr>
            <a:normAutofit fontScale="90000"/>
          </a:bodyPr>
          <a:lstStyle/>
          <a:p>
            <a:r>
              <a:rPr lang="zh-CN" altLang="en-US" b="1" dirty="0"/>
              <a:t>概述（续）</a:t>
            </a:r>
          </a:p>
        </p:txBody>
      </p:sp>
      <p:sp>
        <p:nvSpPr>
          <p:cNvPr id="3" name="内容占位符 2"/>
          <p:cNvSpPr>
            <a:spLocks noGrp="1"/>
          </p:cNvSpPr>
          <p:nvPr>
            <p:ph idx="1"/>
          </p:nvPr>
        </p:nvSpPr>
        <p:spPr>
          <a:xfrm>
            <a:off x="1215973" y="1032492"/>
            <a:ext cx="9601200" cy="5416488"/>
          </a:xfrm>
        </p:spPr>
        <p:txBody>
          <a:bodyPr/>
          <a:lstStyle/>
          <a:p>
            <a:r>
              <a:rPr lang="zh-CN" altLang="en-US" sz="2800" dirty="0"/>
              <a:t>集成测试与系统测试的区别</a:t>
            </a:r>
            <a:endParaRPr lang="en-US" altLang="zh-CN" sz="2800"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70475244"/>
              </p:ext>
            </p:extLst>
          </p:nvPr>
        </p:nvGraphicFramePr>
        <p:xfrm>
          <a:off x="1980609" y="1905001"/>
          <a:ext cx="8071929" cy="4128994"/>
        </p:xfrm>
        <a:graphic>
          <a:graphicData uri="http://schemas.openxmlformats.org/drawingml/2006/table">
            <a:tbl>
              <a:tblPr firstRow="1" firstCol="1" lastCol="1" bandRow="1">
                <a:tableStyleId>{BC89EF96-8CEA-46FF-86C4-4CE0E7609802}</a:tableStyleId>
              </a:tblPr>
              <a:tblGrid>
                <a:gridCol w="2690643">
                  <a:extLst>
                    <a:ext uri="{9D8B030D-6E8A-4147-A177-3AD203B41FA5}">
                      <a16:colId xmlns:a16="http://schemas.microsoft.com/office/drawing/2014/main" val="20000"/>
                    </a:ext>
                  </a:extLst>
                </a:gridCol>
                <a:gridCol w="2690643">
                  <a:extLst>
                    <a:ext uri="{9D8B030D-6E8A-4147-A177-3AD203B41FA5}">
                      <a16:colId xmlns:a16="http://schemas.microsoft.com/office/drawing/2014/main" val="20001"/>
                    </a:ext>
                  </a:extLst>
                </a:gridCol>
                <a:gridCol w="2690643">
                  <a:extLst>
                    <a:ext uri="{9D8B030D-6E8A-4147-A177-3AD203B41FA5}">
                      <a16:colId xmlns:a16="http://schemas.microsoft.com/office/drawing/2014/main" val="20002"/>
                    </a:ext>
                  </a:extLst>
                </a:gridCol>
              </a:tblGrid>
              <a:tr h="619080">
                <a:tc>
                  <a:txBody>
                    <a:bodyPr/>
                    <a:lstStyle/>
                    <a:p>
                      <a:pPr algn="l">
                        <a:spcAft>
                          <a:spcPts val="0"/>
                        </a:spcAft>
                      </a:pPr>
                      <a:r>
                        <a:rPr lang="zh-CN" sz="3200" b="0" kern="100" dirty="0"/>
                        <a:t>测试对象</a:t>
                      </a:r>
                      <a:endParaRPr lang="zh-CN" sz="3200" b="0" kern="100" dirty="0">
                        <a:latin typeface="黑体" panose="02010609060101010101" charset="-122"/>
                        <a:ea typeface="黑体" panose="02010609060101010101" charset="-122"/>
                      </a:endParaRPr>
                    </a:p>
                  </a:txBody>
                  <a:tcPr marL="180000" marR="68580" marT="0" marB="0" anchor="ctr"/>
                </a:tc>
                <a:tc>
                  <a:txBody>
                    <a:bodyPr/>
                    <a:lstStyle/>
                    <a:p>
                      <a:pPr algn="just">
                        <a:spcAft>
                          <a:spcPts val="0"/>
                        </a:spcAft>
                      </a:pPr>
                      <a:r>
                        <a:rPr lang="zh-CN" sz="3200" b="0" kern="100" dirty="0"/>
                        <a:t>单元</a:t>
                      </a:r>
                      <a:endParaRPr lang="zh-CN" sz="3200" b="0" kern="100" dirty="0">
                        <a:latin typeface="楷体_GB2312" pitchFamily="49" charset="-122"/>
                        <a:ea typeface="楷体_GB2312" pitchFamily="49" charset="-122"/>
                      </a:endParaRPr>
                    </a:p>
                  </a:txBody>
                  <a:tcPr marL="180000" marR="68580" marT="0" marB="0" anchor="ctr"/>
                </a:tc>
                <a:tc>
                  <a:txBody>
                    <a:bodyPr/>
                    <a:lstStyle/>
                    <a:p>
                      <a:pPr algn="just">
                        <a:spcAft>
                          <a:spcPts val="0"/>
                        </a:spcAft>
                      </a:pPr>
                      <a:r>
                        <a:rPr lang="zh-CN" sz="3200" b="0" kern="100" dirty="0"/>
                        <a:t>系统</a:t>
                      </a:r>
                      <a:endParaRPr lang="zh-CN" sz="3200" b="0" kern="100" dirty="0">
                        <a:latin typeface="楷体_GB2312" pitchFamily="49" charset="-122"/>
                        <a:ea typeface="楷体_GB2312" pitchFamily="49" charset="-122"/>
                      </a:endParaRPr>
                    </a:p>
                  </a:txBody>
                  <a:tcPr marL="180000" marR="68580" marT="0" marB="0" anchor="ctr"/>
                </a:tc>
                <a:extLst>
                  <a:ext uri="{0D108BD9-81ED-4DB2-BD59-A6C34878D82A}">
                    <a16:rowId xmlns:a16="http://schemas.microsoft.com/office/drawing/2014/main" val="10000"/>
                  </a:ext>
                </a:extLst>
              </a:tr>
              <a:tr h="619080">
                <a:tc>
                  <a:txBody>
                    <a:bodyPr/>
                    <a:lstStyle/>
                    <a:p>
                      <a:pPr algn="l">
                        <a:spcAft>
                          <a:spcPts val="0"/>
                        </a:spcAft>
                      </a:pPr>
                      <a:r>
                        <a:rPr lang="zh-CN" sz="3200" b="0" kern="100" dirty="0"/>
                        <a:t>测试时间</a:t>
                      </a:r>
                      <a:endParaRPr lang="zh-CN" sz="3200" b="0" kern="100" dirty="0">
                        <a:latin typeface="黑体" panose="02010609060101010101" charset="-122"/>
                        <a:ea typeface="黑体" panose="02010609060101010101" charset="-122"/>
                      </a:endParaRPr>
                    </a:p>
                  </a:txBody>
                  <a:tcPr marL="180000" marR="68580" marT="0" marB="0" anchor="ctr"/>
                </a:tc>
                <a:tc>
                  <a:txBody>
                    <a:bodyPr/>
                    <a:lstStyle/>
                    <a:p>
                      <a:pPr algn="just">
                        <a:spcAft>
                          <a:spcPts val="0"/>
                        </a:spcAft>
                      </a:pPr>
                      <a:r>
                        <a:rPr lang="zh-CN" sz="3200" b="0" kern="100" dirty="0"/>
                        <a:t>开发过程</a:t>
                      </a:r>
                      <a:endParaRPr lang="zh-CN" sz="3200" b="0" kern="100" dirty="0">
                        <a:solidFill>
                          <a:schemeClr val="tx1"/>
                        </a:solidFill>
                        <a:latin typeface="楷体_GB2312" pitchFamily="49" charset="-122"/>
                        <a:ea typeface="楷体_GB2312" pitchFamily="49" charset="-122"/>
                        <a:cs typeface="+mn-cs"/>
                      </a:endParaRPr>
                    </a:p>
                  </a:txBody>
                  <a:tcPr marL="180000" marR="68580" marT="0" marB="0" anchor="ctr"/>
                </a:tc>
                <a:tc>
                  <a:txBody>
                    <a:bodyPr/>
                    <a:lstStyle/>
                    <a:p>
                      <a:pPr algn="just">
                        <a:spcAft>
                          <a:spcPts val="0"/>
                        </a:spcAft>
                      </a:pPr>
                      <a:r>
                        <a:rPr lang="zh-CN" sz="3200" b="0" kern="100" dirty="0"/>
                        <a:t>开发完成</a:t>
                      </a:r>
                      <a:endParaRPr lang="zh-CN" sz="3200" b="0" kern="100" dirty="0">
                        <a:solidFill>
                          <a:schemeClr val="tx1"/>
                        </a:solidFill>
                        <a:latin typeface="楷体_GB2312" pitchFamily="49" charset="-122"/>
                        <a:ea typeface="楷体_GB2312" pitchFamily="49" charset="-122"/>
                        <a:cs typeface="+mn-cs"/>
                      </a:endParaRPr>
                    </a:p>
                  </a:txBody>
                  <a:tcPr marL="180000" marR="68580" marT="0" marB="0" anchor="ctr"/>
                </a:tc>
                <a:extLst>
                  <a:ext uri="{0D108BD9-81ED-4DB2-BD59-A6C34878D82A}">
                    <a16:rowId xmlns:a16="http://schemas.microsoft.com/office/drawing/2014/main" val="10001"/>
                  </a:ext>
                </a:extLst>
              </a:tr>
              <a:tr h="619080">
                <a:tc>
                  <a:txBody>
                    <a:bodyPr/>
                    <a:lstStyle/>
                    <a:p>
                      <a:pPr algn="l">
                        <a:spcAft>
                          <a:spcPts val="0"/>
                        </a:spcAft>
                      </a:pPr>
                      <a:r>
                        <a:rPr lang="zh-CN" sz="3200" b="0" kern="100" dirty="0"/>
                        <a:t>测试方法</a:t>
                      </a:r>
                      <a:endParaRPr lang="zh-CN" sz="3200" b="0" kern="100" dirty="0">
                        <a:latin typeface="黑体" panose="02010609060101010101" charset="-122"/>
                        <a:ea typeface="黑体" panose="02010609060101010101" charset="-122"/>
                      </a:endParaRPr>
                    </a:p>
                  </a:txBody>
                  <a:tcPr marL="180000" marR="68580" marT="0" marB="0" anchor="ctr"/>
                </a:tc>
                <a:tc>
                  <a:txBody>
                    <a:bodyPr/>
                    <a:lstStyle/>
                    <a:p>
                      <a:pPr algn="just">
                        <a:spcAft>
                          <a:spcPts val="0"/>
                        </a:spcAft>
                      </a:pPr>
                      <a:r>
                        <a:rPr lang="zh-CN" sz="3200" b="0" kern="100" dirty="0"/>
                        <a:t>黑白结合</a:t>
                      </a:r>
                      <a:endParaRPr lang="zh-CN" sz="3200" b="0" kern="100" dirty="0">
                        <a:latin typeface="楷体_GB2312" pitchFamily="49" charset="-122"/>
                        <a:ea typeface="楷体_GB2312" pitchFamily="49" charset="-122"/>
                      </a:endParaRPr>
                    </a:p>
                  </a:txBody>
                  <a:tcPr marL="180000" marR="68580" marT="0" marB="0" anchor="ctr"/>
                </a:tc>
                <a:tc>
                  <a:txBody>
                    <a:bodyPr/>
                    <a:lstStyle/>
                    <a:p>
                      <a:pPr algn="just">
                        <a:spcAft>
                          <a:spcPts val="0"/>
                        </a:spcAft>
                      </a:pPr>
                      <a:r>
                        <a:rPr lang="zh-CN" sz="3200" b="0" kern="100" dirty="0"/>
                        <a:t>黑盒</a:t>
                      </a:r>
                      <a:endParaRPr lang="zh-CN" sz="3200" b="0" kern="100" dirty="0">
                        <a:latin typeface="楷体_GB2312" pitchFamily="49" charset="-122"/>
                        <a:ea typeface="楷体_GB2312" pitchFamily="49" charset="-122"/>
                      </a:endParaRPr>
                    </a:p>
                  </a:txBody>
                  <a:tcPr marL="180000" marR="68580" marT="0" marB="0" anchor="ctr"/>
                </a:tc>
                <a:extLst>
                  <a:ext uri="{0D108BD9-81ED-4DB2-BD59-A6C34878D82A}">
                    <a16:rowId xmlns:a16="http://schemas.microsoft.com/office/drawing/2014/main" val="10002"/>
                  </a:ext>
                </a:extLst>
              </a:tr>
              <a:tr h="619080">
                <a:tc>
                  <a:txBody>
                    <a:bodyPr/>
                    <a:lstStyle/>
                    <a:p>
                      <a:pPr algn="l">
                        <a:spcAft>
                          <a:spcPts val="0"/>
                        </a:spcAft>
                      </a:pPr>
                      <a:r>
                        <a:rPr lang="zh-CN" sz="3200" b="0" kern="100"/>
                        <a:t>测试内容</a:t>
                      </a:r>
                      <a:endParaRPr lang="zh-CN" sz="3200" b="0" kern="100">
                        <a:latin typeface="黑体" panose="02010609060101010101" charset="-122"/>
                        <a:ea typeface="黑体" panose="02010609060101010101" charset="-122"/>
                      </a:endParaRPr>
                    </a:p>
                  </a:txBody>
                  <a:tcPr marL="180000" marR="68580" marT="0" marB="0" anchor="ctr"/>
                </a:tc>
                <a:tc>
                  <a:txBody>
                    <a:bodyPr/>
                    <a:lstStyle/>
                    <a:p>
                      <a:pPr algn="just">
                        <a:spcAft>
                          <a:spcPts val="0"/>
                        </a:spcAft>
                      </a:pPr>
                      <a:r>
                        <a:rPr lang="zh-CN" sz="3200" b="0" kern="100" dirty="0"/>
                        <a:t>接口</a:t>
                      </a:r>
                      <a:endParaRPr lang="zh-CN" sz="3200" b="0" kern="100" dirty="0">
                        <a:latin typeface="楷体_GB2312" pitchFamily="49" charset="-122"/>
                        <a:ea typeface="楷体_GB2312" pitchFamily="49" charset="-122"/>
                      </a:endParaRPr>
                    </a:p>
                  </a:txBody>
                  <a:tcPr marL="180000" marR="68580" marT="0" marB="0" anchor="ctr"/>
                </a:tc>
                <a:tc>
                  <a:txBody>
                    <a:bodyPr/>
                    <a:lstStyle/>
                    <a:p>
                      <a:pPr algn="just">
                        <a:spcAft>
                          <a:spcPts val="0"/>
                        </a:spcAft>
                      </a:pPr>
                      <a:r>
                        <a:rPr lang="zh-CN" sz="3200" b="0" kern="100" dirty="0"/>
                        <a:t>需求</a:t>
                      </a:r>
                      <a:endParaRPr lang="zh-CN" sz="3200" b="0" kern="100" dirty="0">
                        <a:latin typeface="楷体_GB2312" pitchFamily="49" charset="-122"/>
                        <a:ea typeface="楷体_GB2312" pitchFamily="49" charset="-122"/>
                      </a:endParaRPr>
                    </a:p>
                  </a:txBody>
                  <a:tcPr marL="180000" marR="68580" marT="0" marB="0" anchor="ctr"/>
                </a:tc>
                <a:extLst>
                  <a:ext uri="{0D108BD9-81ED-4DB2-BD59-A6C34878D82A}">
                    <a16:rowId xmlns:a16="http://schemas.microsoft.com/office/drawing/2014/main" val="10003"/>
                  </a:ext>
                </a:extLst>
              </a:tr>
              <a:tr h="1033594">
                <a:tc>
                  <a:txBody>
                    <a:bodyPr/>
                    <a:lstStyle/>
                    <a:p>
                      <a:pPr algn="l">
                        <a:spcAft>
                          <a:spcPts val="0"/>
                        </a:spcAft>
                      </a:pPr>
                      <a:r>
                        <a:rPr lang="zh-CN" sz="3200" b="0" kern="100"/>
                        <a:t>测试目的</a:t>
                      </a:r>
                      <a:endParaRPr lang="zh-CN" sz="3200" b="0" kern="100">
                        <a:latin typeface="黑体" panose="02010609060101010101" charset="-122"/>
                        <a:ea typeface="黑体" panose="02010609060101010101" charset="-122"/>
                      </a:endParaRPr>
                    </a:p>
                  </a:txBody>
                  <a:tcPr marL="180000" marR="68580" marT="0" marB="0" anchor="ctr"/>
                </a:tc>
                <a:tc>
                  <a:txBody>
                    <a:bodyPr/>
                    <a:lstStyle/>
                    <a:p>
                      <a:pPr algn="just">
                        <a:spcAft>
                          <a:spcPts val="0"/>
                        </a:spcAft>
                      </a:pPr>
                      <a:r>
                        <a:rPr lang="zh-CN" sz="3200" b="0" kern="100" dirty="0"/>
                        <a:t>接口错误</a:t>
                      </a:r>
                      <a:endParaRPr lang="zh-CN" sz="3200" b="0" kern="100" dirty="0">
                        <a:latin typeface="楷体_GB2312" pitchFamily="49" charset="-122"/>
                        <a:ea typeface="楷体_GB2312" pitchFamily="49" charset="-122"/>
                      </a:endParaRPr>
                    </a:p>
                  </a:txBody>
                  <a:tcPr marL="180000" marR="68580" marT="0" marB="0" anchor="ctr"/>
                </a:tc>
                <a:tc>
                  <a:txBody>
                    <a:bodyPr/>
                    <a:lstStyle/>
                    <a:p>
                      <a:pPr algn="just">
                        <a:spcAft>
                          <a:spcPts val="0"/>
                        </a:spcAft>
                      </a:pPr>
                      <a:r>
                        <a:rPr lang="zh-CN" sz="3200" b="0" kern="100" dirty="0"/>
                        <a:t>需求不一致</a:t>
                      </a:r>
                      <a:endParaRPr lang="zh-CN" sz="3200" b="0" kern="100" dirty="0">
                        <a:latin typeface="楷体_GB2312" pitchFamily="49" charset="-122"/>
                        <a:ea typeface="楷体_GB2312" pitchFamily="49" charset="-122"/>
                      </a:endParaRPr>
                    </a:p>
                  </a:txBody>
                  <a:tcPr marL="180000" marR="68580" marT="0" marB="0" anchor="ctr"/>
                </a:tc>
                <a:extLst>
                  <a:ext uri="{0D108BD9-81ED-4DB2-BD59-A6C34878D82A}">
                    <a16:rowId xmlns:a16="http://schemas.microsoft.com/office/drawing/2014/main" val="10004"/>
                  </a:ext>
                </a:extLst>
              </a:tr>
              <a:tr h="619080">
                <a:tc>
                  <a:txBody>
                    <a:bodyPr/>
                    <a:lstStyle/>
                    <a:p>
                      <a:pPr algn="l">
                        <a:spcAft>
                          <a:spcPts val="0"/>
                        </a:spcAft>
                      </a:pPr>
                      <a:r>
                        <a:rPr lang="zh-CN" sz="3200" b="0" kern="100" dirty="0"/>
                        <a:t>测试角度</a:t>
                      </a:r>
                      <a:endParaRPr lang="zh-CN" sz="3200" b="0" kern="100" dirty="0">
                        <a:latin typeface="黑体" panose="02010609060101010101" charset="-122"/>
                        <a:ea typeface="黑体" panose="02010609060101010101" charset="-122"/>
                      </a:endParaRPr>
                    </a:p>
                  </a:txBody>
                  <a:tcPr marL="180000" marR="68580" marT="0" marB="0" anchor="ctr"/>
                </a:tc>
                <a:tc>
                  <a:txBody>
                    <a:bodyPr/>
                    <a:lstStyle/>
                    <a:p>
                      <a:pPr algn="just">
                        <a:spcAft>
                          <a:spcPts val="0"/>
                        </a:spcAft>
                      </a:pPr>
                      <a:r>
                        <a:rPr lang="zh-CN" sz="3200" b="0" kern="100"/>
                        <a:t>开发者</a:t>
                      </a:r>
                      <a:endParaRPr lang="zh-CN" sz="3200" b="0" kern="100">
                        <a:latin typeface="楷体_GB2312" pitchFamily="49" charset="-122"/>
                        <a:ea typeface="楷体_GB2312" pitchFamily="49" charset="-122"/>
                      </a:endParaRPr>
                    </a:p>
                  </a:txBody>
                  <a:tcPr marL="180000" marR="68580" marT="0" marB="0" anchor="ctr"/>
                </a:tc>
                <a:tc>
                  <a:txBody>
                    <a:bodyPr/>
                    <a:lstStyle/>
                    <a:p>
                      <a:pPr algn="just">
                        <a:spcAft>
                          <a:spcPts val="0"/>
                        </a:spcAft>
                      </a:pPr>
                      <a:r>
                        <a:rPr lang="zh-CN" sz="3200" b="0" kern="100" dirty="0"/>
                        <a:t>用户</a:t>
                      </a:r>
                      <a:endParaRPr lang="zh-CN" sz="3200" b="0" kern="100" dirty="0">
                        <a:latin typeface="楷体_GB2312" pitchFamily="49" charset="-122"/>
                        <a:ea typeface="楷体_GB2312" pitchFamily="49" charset="-122"/>
                      </a:endParaRPr>
                    </a:p>
                  </a:txBody>
                  <a:tcPr marL="180000" marR="6858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5416" y="99646"/>
            <a:ext cx="9601200" cy="571500"/>
          </a:xfrm>
        </p:spPr>
        <p:txBody>
          <a:bodyPr>
            <a:noAutofit/>
          </a:bodyPr>
          <a:lstStyle/>
          <a:p>
            <a:r>
              <a:rPr lang="zh-CN" altLang="en-US" b="1" dirty="0"/>
              <a:t>概述（续）</a:t>
            </a:r>
          </a:p>
        </p:txBody>
      </p:sp>
      <p:sp>
        <p:nvSpPr>
          <p:cNvPr id="3" name="内容占位符 2"/>
          <p:cNvSpPr>
            <a:spLocks noGrp="1"/>
          </p:cNvSpPr>
          <p:nvPr>
            <p:ph idx="1"/>
          </p:nvPr>
        </p:nvSpPr>
        <p:spPr>
          <a:xfrm>
            <a:off x="861646" y="791308"/>
            <a:ext cx="11330354" cy="6066692"/>
          </a:xfrm>
        </p:spPr>
        <p:txBody>
          <a:bodyPr>
            <a:normAutofit fontScale="92500" lnSpcReduction="10000"/>
          </a:bodyPr>
          <a:lstStyle/>
          <a:p>
            <a:r>
              <a:rPr lang="zh-CN" altLang="en-US" sz="2800" dirty="0"/>
              <a:t>集成测试与开发的关系</a:t>
            </a:r>
          </a:p>
          <a:p>
            <a:pPr lvl="1"/>
            <a:r>
              <a:rPr lang="zh-CN" altLang="en-US" sz="2800" i="0" dirty="0"/>
              <a:t>集成测试与软件开发过程中的概要设计阶段相对应，软件概要设计中关于整个系统的体系结构是集成测试用例输入的基础。</a:t>
            </a:r>
            <a:endParaRPr lang="en-US" altLang="zh-CN" sz="2800" i="0" dirty="0"/>
          </a:p>
          <a:p>
            <a:pPr lvl="2"/>
            <a:r>
              <a:rPr lang="zh-CN" altLang="en-US" sz="2400" dirty="0"/>
              <a:t>概要设计作为软件设计的骨架，从一个成熟的体系结构中，可以清晰地看出大型系统中的组件或子系统的层次构造。</a:t>
            </a:r>
            <a:endParaRPr lang="en-US" altLang="zh-CN" sz="2400" dirty="0"/>
          </a:p>
          <a:p>
            <a:pPr lvl="2"/>
            <a:r>
              <a:rPr lang="zh-CN" altLang="en-US" sz="2400" dirty="0"/>
              <a:t>为集成测试策略的选取提供了重要的参考依据，从而可以减少集成测试过程中桩模块和驱动模块开发的工作量，促使集成测试快速、高质量的完成</a:t>
            </a:r>
            <a:endParaRPr lang="en-US" altLang="zh-CN" sz="2400" dirty="0"/>
          </a:p>
          <a:p>
            <a:pPr marL="384175" lvl="1">
              <a:spcBef>
                <a:spcPts val="1000"/>
              </a:spcBef>
              <a:buFont typeface="Franklin Gothic Book" panose="020B0503020102020204" pitchFamily="34" charset="0"/>
              <a:buChar char="■"/>
            </a:pPr>
            <a:r>
              <a:rPr lang="zh-CN" altLang="en-US" sz="2800" i="0" dirty="0"/>
              <a:t>集成测试的层次</a:t>
            </a:r>
          </a:p>
          <a:p>
            <a:pPr lvl="1"/>
            <a:r>
              <a:rPr lang="zh-CN" altLang="en-US" sz="2800" i="0" dirty="0"/>
              <a:t>传统软件按集成粒度不同，可以分为</a:t>
            </a:r>
            <a:r>
              <a:rPr lang="en-US" altLang="zh-CN" sz="2800" i="0" dirty="0"/>
              <a:t>4</a:t>
            </a:r>
            <a:r>
              <a:rPr lang="zh-CN" altLang="en-US" sz="2800" i="0" dirty="0"/>
              <a:t>个层次</a:t>
            </a:r>
          </a:p>
          <a:p>
            <a:pPr lvl="2"/>
            <a:r>
              <a:rPr lang="zh-CN" altLang="en-US" sz="2400" dirty="0"/>
              <a:t>模块内集成测试</a:t>
            </a:r>
          </a:p>
          <a:p>
            <a:pPr lvl="2"/>
            <a:r>
              <a:rPr lang="zh-CN" altLang="en-US" sz="2400" dirty="0"/>
              <a:t>模块间集成测试</a:t>
            </a:r>
          </a:p>
          <a:p>
            <a:pPr lvl="2"/>
            <a:r>
              <a:rPr lang="zh-CN" altLang="en-US" sz="2400" dirty="0"/>
              <a:t>子系统内集成测试</a:t>
            </a:r>
          </a:p>
          <a:p>
            <a:pPr lvl="2"/>
            <a:r>
              <a:rPr lang="zh-CN" altLang="en-US" sz="2400" dirty="0"/>
              <a:t>子系统间集成测试</a:t>
            </a:r>
            <a:endParaRPr lang="en-US" altLang="zh-CN" sz="2400" dirty="0"/>
          </a:p>
          <a:p>
            <a:pPr lvl="1"/>
            <a:r>
              <a:rPr lang="zh-CN" altLang="en-US" sz="2800" i="0" dirty="0"/>
              <a:t>面向对象的应用系统，按集成粒度不同可分为</a:t>
            </a:r>
            <a:r>
              <a:rPr lang="en-US" altLang="zh-CN" sz="2800" i="0" dirty="0"/>
              <a:t>2</a:t>
            </a:r>
            <a:r>
              <a:rPr lang="zh-CN" altLang="en-US" sz="2800" i="0" dirty="0"/>
              <a:t>个层次</a:t>
            </a:r>
          </a:p>
          <a:p>
            <a:pPr lvl="2"/>
            <a:r>
              <a:rPr lang="zh-CN" altLang="en-US" sz="2400" dirty="0"/>
              <a:t>类内集成测试</a:t>
            </a:r>
            <a:endParaRPr lang="en-US" altLang="zh-CN" sz="2400" dirty="0"/>
          </a:p>
          <a:p>
            <a:pPr lvl="2"/>
            <a:r>
              <a:rPr lang="zh-CN" altLang="en-US" sz="2400" dirty="0"/>
              <a:t>类间集成测试 </a:t>
            </a:r>
          </a:p>
          <a:p>
            <a:pPr lvl="2"/>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164123"/>
            <a:ext cx="9601200" cy="571500"/>
          </a:xfrm>
        </p:spPr>
        <p:txBody>
          <a:bodyPr>
            <a:noAutofit/>
          </a:bodyPr>
          <a:lstStyle/>
          <a:p>
            <a:r>
              <a:rPr lang="zh-CN" altLang="en-US" b="1" dirty="0"/>
              <a:t>概述（续）</a:t>
            </a:r>
          </a:p>
        </p:txBody>
      </p:sp>
      <p:sp>
        <p:nvSpPr>
          <p:cNvPr id="3" name="内容占位符 2"/>
          <p:cNvSpPr>
            <a:spLocks noGrp="1"/>
          </p:cNvSpPr>
          <p:nvPr>
            <p:ph idx="1"/>
          </p:nvPr>
        </p:nvSpPr>
        <p:spPr>
          <a:xfrm>
            <a:off x="1371600" y="902677"/>
            <a:ext cx="10562492" cy="5791200"/>
          </a:xfrm>
        </p:spPr>
        <p:txBody>
          <a:bodyPr>
            <a:normAutofit/>
          </a:bodyPr>
          <a:lstStyle/>
          <a:p>
            <a:r>
              <a:rPr lang="zh-CN" altLang="en-US" sz="2600" dirty="0"/>
              <a:t>集成测试的原则</a:t>
            </a:r>
            <a:endParaRPr lang="en-US" altLang="zh-CN" sz="2600" dirty="0"/>
          </a:p>
          <a:p>
            <a:pPr lvl="1"/>
            <a:r>
              <a:rPr lang="zh-CN" altLang="en-US" sz="2600" i="0" dirty="0"/>
              <a:t>所有公共接口必须被测试到</a:t>
            </a:r>
            <a:endParaRPr lang="en-US" altLang="zh-CN" sz="2600" i="0" dirty="0"/>
          </a:p>
          <a:p>
            <a:pPr lvl="1"/>
            <a:r>
              <a:rPr lang="zh-CN" altLang="en-US" sz="2600" i="0" dirty="0"/>
              <a:t>关键模块必须进行充分测试</a:t>
            </a:r>
          </a:p>
          <a:p>
            <a:pPr lvl="1"/>
            <a:r>
              <a:rPr lang="zh-CN" altLang="en-US" sz="2600" i="0" dirty="0"/>
              <a:t>集成测试应当按一定层次进行</a:t>
            </a:r>
          </a:p>
          <a:p>
            <a:pPr lvl="1"/>
            <a:r>
              <a:rPr lang="zh-CN" altLang="en-US" sz="2600" i="0" dirty="0"/>
              <a:t>集成测试策略选择应当综合考虑质量、成本和进度三者的关系</a:t>
            </a:r>
          </a:p>
          <a:p>
            <a:pPr lvl="1"/>
            <a:r>
              <a:rPr lang="zh-CN" altLang="en-US" sz="2600" i="0" dirty="0"/>
              <a:t>集成测试应当尽早开始，并以文档为基础</a:t>
            </a:r>
          </a:p>
          <a:p>
            <a:pPr lvl="1"/>
            <a:r>
              <a:rPr lang="zh-CN" altLang="en-US" sz="2600" i="0" dirty="0"/>
              <a:t>在模块和接口的划分上，测试人员应该和开发人员进行充分沟通</a:t>
            </a:r>
          </a:p>
          <a:p>
            <a:pPr lvl="1"/>
            <a:r>
              <a:rPr lang="zh-CN" altLang="en-US" sz="2600" i="0" dirty="0"/>
              <a:t>当测试计划中的结束标准满足时，集成测试才能结束</a:t>
            </a:r>
          </a:p>
          <a:p>
            <a:pPr lvl="1"/>
            <a:r>
              <a:rPr lang="zh-CN" altLang="en-US" sz="2600" i="0" dirty="0"/>
              <a:t>当接口发生修改时，涉及到的相关接口都必须进行回归测试</a:t>
            </a:r>
          </a:p>
          <a:p>
            <a:pPr lvl="1"/>
            <a:r>
              <a:rPr lang="zh-CN" altLang="en-US" sz="2600" i="0" dirty="0"/>
              <a:t>集成测试应根据集成测试计划和方案进行，不能随意测试</a:t>
            </a:r>
          </a:p>
          <a:p>
            <a:pPr lvl="1"/>
            <a:r>
              <a:rPr lang="zh-CN" altLang="en-US" sz="2600" i="0" dirty="0"/>
              <a:t>项目管理者应保证测试用例经过审核</a:t>
            </a:r>
          </a:p>
          <a:p>
            <a:pPr lvl="1"/>
            <a:r>
              <a:rPr lang="zh-CN" altLang="en-US" sz="2600" i="0" dirty="0"/>
              <a:t>测试执行结果应当如实的记录</a:t>
            </a:r>
          </a:p>
          <a:p>
            <a:pPr lvl="1"/>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3369" y="88962"/>
            <a:ext cx="9601200" cy="571500"/>
          </a:xfrm>
        </p:spPr>
        <p:txBody>
          <a:bodyPr>
            <a:normAutofit fontScale="90000"/>
          </a:bodyPr>
          <a:lstStyle/>
          <a:p>
            <a:r>
              <a:rPr lang="zh-CN" altLang="en-US" dirty="0"/>
              <a:t>集成测试重点考虑的内容</a:t>
            </a:r>
          </a:p>
        </p:txBody>
      </p:sp>
      <p:sp>
        <p:nvSpPr>
          <p:cNvPr id="3" name="内容占位符 2"/>
          <p:cNvSpPr>
            <a:spLocks noGrp="1"/>
          </p:cNvSpPr>
          <p:nvPr>
            <p:ph idx="1"/>
          </p:nvPr>
        </p:nvSpPr>
        <p:spPr>
          <a:xfrm>
            <a:off x="1043354" y="756138"/>
            <a:ext cx="10691446" cy="6101861"/>
          </a:xfrm>
        </p:spPr>
        <p:txBody>
          <a:bodyPr>
            <a:normAutofit/>
          </a:bodyPr>
          <a:lstStyle/>
          <a:p>
            <a:r>
              <a:rPr lang="zh-CN" altLang="en-US" sz="1800" dirty="0"/>
              <a:t>采用何种集成方法来进行集成测试；</a:t>
            </a:r>
          </a:p>
          <a:p>
            <a:r>
              <a:rPr lang="zh-CN" altLang="en-US" sz="1800" dirty="0"/>
              <a:t>集成测试过程中连接各个模块的顺序；</a:t>
            </a:r>
          </a:p>
          <a:p>
            <a:r>
              <a:rPr lang="zh-CN" altLang="en-US" sz="1800" dirty="0"/>
              <a:t>模块代码编制和测试进度是否与集成测试的顺序一致；</a:t>
            </a:r>
          </a:p>
          <a:p>
            <a:r>
              <a:rPr lang="zh-CN" altLang="en-US" sz="1800" dirty="0"/>
              <a:t>模块之间的接口有没有错误；</a:t>
            </a:r>
          </a:p>
          <a:p>
            <a:r>
              <a:rPr lang="zh-CN" altLang="en-US" sz="1800" dirty="0"/>
              <a:t>测试过程中是否需要专门的硬件设备；</a:t>
            </a:r>
          </a:p>
          <a:p>
            <a:r>
              <a:rPr lang="zh-CN" altLang="en-US" sz="1800" dirty="0"/>
              <a:t>在把各个模块连接起来的时候，穿越模块接口的数据是否会丢失；</a:t>
            </a:r>
          </a:p>
          <a:p>
            <a:r>
              <a:rPr lang="zh-CN" altLang="en-US" sz="1800" dirty="0"/>
              <a:t>功能有没有达到预期效果；</a:t>
            </a:r>
          </a:p>
          <a:p>
            <a:r>
              <a:rPr lang="zh-CN" altLang="en-US" sz="1800" dirty="0"/>
              <a:t>模块相互调用时有没有引入了新的问题；</a:t>
            </a:r>
          </a:p>
          <a:p>
            <a:r>
              <a:rPr lang="zh-CN" altLang="en-US" sz="1800" dirty="0"/>
              <a:t>计算的误差累计达到了不能接受的程度；</a:t>
            </a:r>
          </a:p>
          <a:p>
            <a:r>
              <a:rPr lang="zh-CN" altLang="en-US" sz="1800" dirty="0"/>
              <a:t>模块组合能否正常工作</a:t>
            </a:r>
            <a:r>
              <a:rPr lang="en-US" altLang="zh-CN" sz="1800" dirty="0"/>
              <a:t>;</a:t>
            </a:r>
          </a:p>
          <a:p>
            <a:r>
              <a:rPr lang="zh-CN" altLang="en-US" sz="1800" dirty="0"/>
              <a:t>各个子功能组合起来，能否达到预期要求的父功能；</a:t>
            </a:r>
          </a:p>
          <a:p>
            <a:r>
              <a:rPr lang="zh-CN" altLang="en-US" sz="1800" dirty="0"/>
              <a:t>一个模块的功能是否会对另一个模块的功能产生不利的影响；</a:t>
            </a:r>
          </a:p>
          <a:p>
            <a:r>
              <a:rPr lang="zh-CN" altLang="en-US" sz="1800" dirty="0"/>
              <a:t>进行回归测试，以保证不引入新的错误。</a:t>
            </a:r>
          </a:p>
          <a:p>
            <a:r>
              <a:rPr lang="zh-CN" altLang="en-US" sz="1800" dirty="0"/>
              <a:t>数据经过接口可能丢失；</a:t>
            </a:r>
          </a:p>
          <a:p>
            <a:r>
              <a:rPr lang="zh-CN" altLang="en-US" sz="1800" dirty="0"/>
              <a:t>全局数据结构是否有问题</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110552"/>
            <a:ext cx="9601200" cy="571500"/>
          </a:xfrm>
        </p:spPr>
        <p:txBody>
          <a:bodyPr>
            <a:noAutofit/>
          </a:bodyPr>
          <a:lstStyle/>
          <a:p>
            <a:r>
              <a:rPr lang="zh-CN" altLang="en-US" b="1" dirty="0"/>
              <a:t>集成测试策略</a:t>
            </a:r>
          </a:p>
        </p:txBody>
      </p:sp>
      <p:sp>
        <p:nvSpPr>
          <p:cNvPr id="3" name="内容占位符 2"/>
          <p:cNvSpPr>
            <a:spLocks noGrp="1"/>
          </p:cNvSpPr>
          <p:nvPr>
            <p:ph idx="1"/>
          </p:nvPr>
        </p:nvSpPr>
        <p:spPr>
          <a:xfrm>
            <a:off x="914402" y="762000"/>
            <a:ext cx="10058398" cy="5985448"/>
          </a:xfrm>
        </p:spPr>
        <p:txBody>
          <a:bodyPr>
            <a:normAutofit/>
          </a:bodyPr>
          <a:lstStyle/>
          <a:p>
            <a:r>
              <a:rPr lang="zh-CN" altLang="en-US" sz="2400" dirty="0"/>
              <a:t>模块组装方法</a:t>
            </a:r>
            <a:endParaRPr lang="en-US" altLang="zh-CN" sz="2400" dirty="0"/>
          </a:p>
          <a:p>
            <a:pPr lvl="1"/>
            <a:r>
              <a:rPr lang="zh-CN" altLang="en-US" sz="2400" i="0" dirty="0"/>
              <a:t>非渐增式集成</a:t>
            </a:r>
            <a:endParaRPr lang="en-US" altLang="zh-CN" sz="2400" i="0" dirty="0"/>
          </a:p>
          <a:p>
            <a:pPr lvl="2"/>
            <a:r>
              <a:rPr lang="zh-CN" altLang="en-US" sz="2000" dirty="0"/>
              <a:t>先分别测试每个模块，再把所有模块按设计要求放在一起结合成所要的程序</a:t>
            </a:r>
            <a:endParaRPr lang="en-US" altLang="zh-CN" sz="2000" dirty="0"/>
          </a:p>
          <a:p>
            <a:pPr lvl="1"/>
            <a:r>
              <a:rPr lang="zh-CN" altLang="en-US" sz="2400" i="0" dirty="0"/>
              <a:t>渐增式集成</a:t>
            </a:r>
            <a:endParaRPr lang="en-US" altLang="zh-CN" sz="2400" i="0" dirty="0"/>
          </a:p>
          <a:p>
            <a:pPr lvl="2"/>
            <a:r>
              <a:rPr lang="zh-CN" altLang="en-US" sz="2000" dirty="0"/>
              <a:t>把下一个要测试的模块同已经测试好的模块结合起来进行测试，然后再把下一个待测试的模块结合起来进行测试</a:t>
            </a:r>
            <a:endParaRPr lang="en-US" altLang="zh-CN" sz="2000" dirty="0"/>
          </a:p>
          <a:p>
            <a:pPr lvl="2"/>
            <a:r>
              <a:rPr lang="zh-CN" altLang="en-US" sz="2000" dirty="0"/>
              <a:t>同时完成单元测试和集成测试</a:t>
            </a:r>
            <a:endParaRPr lang="en-US" altLang="zh-CN" sz="2000" dirty="0"/>
          </a:p>
          <a:p>
            <a:r>
              <a:rPr lang="zh-CN" altLang="en-US" sz="2400" dirty="0"/>
              <a:t>辅助模块</a:t>
            </a:r>
            <a:endParaRPr lang="en-US" altLang="zh-CN" sz="2400" dirty="0"/>
          </a:p>
          <a:p>
            <a:pPr lvl="1"/>
            <a:r>
              <a:rPr lang="zh-CN" altLang="zh-CN" sz="2400" i="0" dirty="0"/>
              <a:t>驱动模块（</a:t>
            </a:r>
            <a:r>
              <a:rPr lang="en-US" altLang="zh-CN" sz="2400" i="0" dirty="0"/>
              <a:t>Driver</a:t>
            </a:r>
            <a:r>
              <a:rPr lang="zh-CN" altLang="zh-CN" sz="2400" i="0" dirty="0"/>
              <a:t>）</a:t>
            </a:r>
            <a:endParaRPr lang="en-US" altLang="zh-CN" sz="2400" i="0" dirty="0"/>
          </a:p>
          <a:p>
            <a:pPr lvl="2"/>
            <a:r>
              <a:rPr lang="zh-CN" altLang="zh-CN" sz="2000" dirty="0"/>
              <a:t>用以模拟待测模块的上级模块</a:t>
            </a:r>
            <a:r>
              <a:rPr lang="zh-CN" altLang="en-US" sz="2000" dirty="0"/>
              <a:t>；</a:t>
            </a:r>
            <a:r>
              <a:rPr lang="zh-CN" altLang="zh-CN" sz="2000" dirty="0"/>
              <a:t>接受测试数据，</a:t>
            </a:r>
            <a:r>
              <a:rPr lang="zh-CN" altLang="en-US" sz="2000" dirty="0"/>
              <a:t>并</a:t>
            </a:r>
            <a:r>
              <a:rPr lang="zh-CN" altLang="zh-CN" sz="2000" dirty="0"/>
              <a:t>传送给待测模块，启动待测模块，并打印出相应的结果</a:t>
            </a:r>
            <a:r>
              <a:rPr lang="zh-CN" altLang="en-US" sz="2000" dirty="0"/>
              <a:t>。</a:t>
            </a:r>
            <a:endParaRPr lang="zh-CN" altLang="zh-CN" sz="2000" dirty="0"/>
          </a:p>
          <a:p>
            <a:pPr lvl="1"/>
            <a:r>
              <a:rPr lang="zh-CN" altLang="zh-CN" sz="2400" i="0" dirty="0"/>
              <a:t>桩模块（</a:t>
            </a:r>
            <a:r>
              <a:rPr lang="en-US" altLang="zh-CN" sz="2400" i="0" dirty="0"/>
              <a:t>Stub</a:t>
            </a:r>
            <a:r>
              <a:rPr lang="zh-CN" altLang="zh-CN" sz="2400" i="0" dirty="0"/>
              <a:t>）</a:t>
            </a:r>
            <a:endParaRPr lang="en-US" altLang="zh-CN" sz="2400" i="0" dirty="0"/>
          </a:p>
          <a:p>
            <a:pPr lvl="2"/>
            <a:r>
              <a:rPr lang="zh-CN" altLang="zh-CN" sz="2000" dirty="0"/>
              <a:t>也称存根程序</a:t>
            </a:r>
            <a:r>
              <a:rPr lang="zh-CN" altLang="en-US" sz="2000" dirty="0"/>
              <a:t>。</a:t>
            </a:r>
            <a:r>
              <a:rPr lang="zh-CN" altLang="zh-CN" sz="2000" dirty="0"/>
              <a:t>用以模拟待测模块工作过程中所调用的模块。桩模块由待测模块调用，它们一般只进行很少的数据处理，例如打印入口和返回，以便于检验待测模块与其下级模块的接口</a:t>
            </a:r>
            <a:r>
              <a:rPr lang="zh-CN" altLang="en-US" sz="2000" dirty="0"/>
              <a:t>。</a:t>
            </a:r>
            <a:endParaRPr lang="zh-CN" altLang="zh-CN" sz="2000" dirty="0"/>
          </a:p>
          <a:p>
            <a:endParaRPr lang="zh-CN" altLang="en-US" dirty="0"/>
          </a:p>
        </p:txBody>
      </p:sp>
      <p:grpSp>
        <p:nvGrpSpPr>
          <p:cNvPr id="8" name="组合 24"/>
          <p:cNvGrpSpPr/>
          <p:nvPr/>
        </p:nvGrpSpPr>
        <p:grpSpPr bwMode="auto">
          <a:xfrm>
            <a:off x="10517584" y="1435074"/>
            <a:ext cx="1655762" cy="2160587"/>
            <a:chOff x="7138907" y="1344645"/>
            <a:chExt cx="1655763" cy="2160587"/>
          </a:xfrm>
        </p:grpSpPr>
        <p:sp>
          <p:nvSpPr>
            <p:cNvPr id="9" name="Rectangle 4"/>
            <p:cNvSpPr>
              <a:spLocks noChangeArrowheads="1"/>
            </p:cNvSpPr>
            <p:nvPr/>
          </p:nvSpPr>
          <p:spPr bwMode="auto">
            <a:xfrm>
              <a:off x="7611982" y="1344645"/>
              <a:ext cx="504825"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nchorCtr="1"/>
            <a:lstStyle/>
            <a:p>
              <a:pPr fontAlgn="auto">
                <a:spcBef>
                  <a:spcPts val="0"/>
                </a:spcBef>
                <a:spcAft>
                  <a:spcPts val="0"/>
                </a:spcAft>
                <a:defRPr/>
              </a:pPr>
              <a:r>
                <a:rPr lang="en-US" altLang="zh-CN" kern="0" dirty="0">
                  <a:solidFill>
                    <a:sysClr val="windowText" lastClr="000000"/>
                  </a:solidFill>
                </a:rPr>
                <a:t>A</a:t>
              </a:r>
            </a:p>
          </p:txBody>
        </p:sp>
        <p:sp>
          <p:nvSpPr>
            <p:cNvPr id="10" name="Rectangle 6"/>
            <p:cNvSpPr>
              <a:spLocks noChangeArrowheads="1"/>
            </p:cNvSpPr>
            <p:nvPr/>
          </p:nvSpPr>
          <p:spPr bwMode="auto">
            <a:xfrm>
              <a:off x="7619919" y="2209832"/>
              <a:ext cx="504825"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nchorCtr="1"/>
            <a:lstStyle/>
            <a:p>
              <a:pPr fontAlgn="auto">
                <a:spcBef>
                  <a:spcPts val="0"/>
                </a:spcBef>
                <a:spcAft>
                  <a:spcPts val="0"/>
                </a:spcAft>
                <a:defRPr/>
              </a:pPr>
              <a:r>
                <a:rPr lang="en-US" altLang="zh-CN" kern="0" dirty="0">
                  <a:solidFill>
                    <a:schemeClr val="tx1"/>
                  </a:solidFill>
                </a:rPr>
                <a:t>B</a:t>
              </a:r>
            </a:p>
          </p:txBody>
        </p:sp>
        <p:sp>
          <p:nvSpPr>
            <p:cNvPr id="11" name="Rectangle 8"/>
            <p:cNvSpPr>
              <a:spLocks noChangeArrowheads="1"/>
            </p:cNvSpPr>
            <p:nvPr/>
          </p:nvSpPr>
          <p:spPr bwMode="auto">
            <a:xfrm>
              <a:off x="7138907" y="3073432"/>
              <a:ext cx="504825"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nchorCtr="1"/>
            <a:lstStyle/>
            <a:p>
              <a:pPr fontAlgn="auto">
                <a:spcBef>
                  <a:spcPts val="0"/>
                </a:spcBef>
                <a:spcAft>
                  <a:spcPts val="0"/>
                </a:spcAft>
                <a:defRPr/>
              </a:pPr>
              <a:r>
                <a:rPr lang="en-US" altLang="zh-CN" kern="0" dirty="0">
                  <a:solidFill>
                    <a:sysClr val="windowText" lastClr="000000"/>
                  </a:solidFill>
                </a:rPr>
                <a:t>C</a:t>
              </a:r>
            </a:p>
          </p:txBody>
        </p:sp>
        <p:sp>
          <p:nvSpPr>
            <p:cNvPr id="12" name="Rectangle 9"/>
            <p:cNvSpPr>
              <a:spLocks noChangeArrowheads="1"/>
            </p:cNvSpPr>
            <p:nvPr/>
          </p:nvSpPr>
          <p:spPr bwMode="auto">
            <a:xfrm>
              <a:off x="8289845" y="3073432"/>
              <a:ext cx="504825"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nchorCtr="1"/>
            <a:lstStyle/>
            <a:p>
              <a:pPr fontAlgn="auto">
                <a:spcBef>
                  <a:spcPts val="0"/>
                </a:spcBef>
                <a:spcAft>
                  <a:spcPts val="0"/>
                </a:spcAft>
                <a:defRPr/>
              </a:pPr>
              <a:r>
                <a:rPr lang="en-US" altLang="zh-CN" kern="0">
                  <a:solidFill>
                    <a:sysClr val="windowText" lastClr="000000"/>
                  </a:solidFill>
                </a:rPr>
                <a:t>D</a:t>
              </a:r>
            </a:p>
          </p:txBody>
        </p:sp>
        <p:sp>
          <p:nvSpPr>
            <p:cNvPr id="13" name="Line 11"/>
            <p:cNvSpPr>
              <a:spLocks noChangeShapeType="1"/>
            </p:cNvSpPr>
            <p:nvPr/>
          </p:nvSpPr>
          <p:spPr bwMode="auto">
            <a:xfrm>
              <a:off x="7859632" y="1776445"/>
              <a:ext cx="0" cy="433387"/>
            </a:xfrm>
            <a:prstGeom prst="line">
              <a:avLst/>
            </a:prstGeom>
            <a:noFill/>
            <a:ln w="9525">
              <a:solidFill>
                <a:srgbClr val="000000"/>
              </a:solidFill>
              <a:round/>
              <a:tailEnd type="triangle" w="med" len="med"/>
            </a:ln>
          </p:spPr>
          <p:txBody>
            <a:bodyPr wrap="none" anchor="ctr"/>
            <a:lstStyle/>
            <a:p>
              <a:pPr fontAlgn="auto">
                <a:spcBef>
                  <a:spcPts val="0"/>
                </a:spcBef>
                <a:spcAft>
                  <a:spcPts val="0"/>
                </a:spcAft>
                <a:defRPr/>
              </a:pPr>
              <a:endParaRPr lang="zh-CN" altLang="en-US" kern="0">
                <a:solidFill>
                  <a:sysClr val="windowText" lastClr="000000"/>
                </a:solidFill>
                <a:ea typeface="宋体" panose="02010600030101010101" pitchFamily="2" charset="-122"/>
              </a:endParaRPr>
            </a:p>
          </p:txBody>
        </p:sp>
        <p:sp>
          <p:nvSpPr>
            <p:cNvPr id="14" name="Line 12"/>
            <p:cNvSpPr>
              <a:spLocks noChangeShapeType="1"/>
            </p:cNvSpPr>
            <p:nvPr/>
          </p:nvSpPr>
          <p:spPr bwMode="auto">
            <a:xfrm flipH="1">
              <a:off x="7354807" y="2641632"/>
              <a:ext cx="431800" cy="431800"/>
            </a:xfrm>
            <a:prstGeom prst="line">
              <a:avLst/>
            </a:prstGeom>
            <a:noFill/>
            <a:ln w="9525">
              <a:solidFill>
                <a:srgbClr val="000000"/>
              </a:solidFill>
              <a:round/>
              <a:tailEnd type="triangle" w="med" len="med"/>
            </a:ln>
          </p:spPr>
          <p:txBody>
            <a:bodyPr wrap="none" anchor="ctr"/>
            <a:lstStyle/>
            <a:p>
              <a:pPr fontAlgn="auto">
                <a:spcBef>
                  <a:spcPts val="0"/>
                </a:spcBef>
                <a:spcAft>
                  <a:spcPts val="0"/>
                </a:spcAft>
                <a:defRPr/>
              </a:pPr>
              <a:endParaRPr lang="zh-CN" altLang="en-US" kern="0">
                <a:solidFill>
                  <a:sysClr val="windowText" lastClr="000000"/>
                </a:solidFill>
                <a:ea typeface="宋体" panose="02010600030101010101" pitchFamily="2" charset="-122"/>
              </a:endParaRPr>
            </a:p>
          </p:txBody>
        </p:sp>
        <p:sp>
          <p:nvSpPr>
            <p:cNvPr id="15" name="Line 13"/>
            <p:cNvSpPr>
              <a:spLocks noChangeShapeType="1"/>
            </p:cNvSpPr>
            <p:nvPr/>
          </p:nvSpPr>
          <p:spPr bwMode="auto">
            <a:xfrm>
              <a:off x="7931069" y="2641632"/>
              <a:ext cx="576263" cy="431800"/>
            </a:xfrm>
            <a:prstGeom prst="line">
              <a:avLst/>
            </a:prstGeom>
            <a:noFill/>
            <a:ln w="9525">
              <a:solidFill>
                <a:srgbClr val="000000"/>
              </a:solidFill>
              <a:round/>
              <a:tailEnd type="triangle" w="med" len="med"/>
            </a:ln>
          </p:spPr>
          <p:txBody>
            <a:bodyPr wrap="none" anchor="ctr"/>
            <a:lstStyle/>
            <a:p>
              <a:pPr fontAlgn="auto">
                <a:spcBef>
                  <a:spcPts val="0"/>
                </a:spcBef>
                <a:spcAft>
                  <a:spcPts val="0"/>
                </a:spcAft>
                <a:defRPr/>
              </a:pPr>
              <a:endParaRPr lang="zh-CN" altLang="en-US" kern="0">
                <a:solidFill>
                  <a:sysClr val="windowText" lastClr="000000"/>
                </a:solidFill>
                <a:ea typeface="宋体" panose="02010600030101010101" pitchFamily="2" charset="-122"/>
              </a:endParaRPr>
            </a:p>
          </p:txBody>
        </p:sp>
      </p:grpSp>
      <p:grpSp>
        <p:nvGrpSpPr>
          <p:cNvPr id="16" name="组合 25"/>
          <p:cNvGrpSpPr/>
          <p:nvPr/>
        </p:nvGrpSpPr>
        <p:grpSpPr bwMode="auto">
          <a:xfrm>
            <a:off x="10535231" y="4485428"/>
            <a:ext cx="1655762" cy="2160587"/>
            <a:chOff x="7215105" y="4087773"/>
            <a:chExt cx="1655763" cy="2160587"/>
          </a:xfrm>
        </p:grpSpPr>
        <p:sp>
          <p:nvSpPr>
            <p:cNvPr id="17" name="Rectangle 4"/>
            <p:cNvSpPr>
              <a:spLocks noChangeArrowheads="1"/>
            </p:cNvSpPr>
            <p:nvPr/>
          </p:nvSpPr>
          <p:spPr bwMode="auto">
            <a:xfrm>
              <a:off x="7688180" y="4087773"/>
              <a:ext cx="504825"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nchorCtr="1"/>
            <a:lstStyle/>
            <a:p>
              <a:pPr fontAlgn="auto">
                <a:spcBef>
                  <a:spcPts val="0"/>
                </a:spcBef>
                <a:spcAft>
                  <a:spcPts val="0"/>
                </a:spcAft>
                <a:defRPr/>
              </a:pPr>
              <a:r>
                <a:rPr lang="en-US" altLang="zh-CN" kern="0" dirty="0">
                  <a:solidFill>
                    <a:sysClr val="windowText" lastClr="000000"/>
                  </a:solidFill>
                </a:rPr>
                <a:t>D</a:t>
              </a:r>
              <a:r>
                <a:rPr lang="en-US" altLang="zh-CN" kern="0" baseline="-25000" dirty="0">
                  <a:solidFill>
                    <a:sysClr val="windowText" lastClr="000000"/>
                  </a:solidFill>
                </a:rPr>
                <a:t>A</a:t>
              </a:r>
            </a:p>
          </p:txBody>
        </p:sp>
        <p:sp>
          <p:nvSpPr>
            <p:cNvPr id="18" name="Rectangle 6"/>
            <p:cNvSpPr>
              <a:spLocks noChangeArrowheads="1"/>
            </p:cNvSpPr>
            <p:nvPr/>
          </p:nvSpPr>
          <p:spPr bwMode="auto">
            <a:xfrm>
              <a:off x="7696117" y="4952960"/>
              <a:ext cx="504825" cy="431800"/>
            </a:xfrm>
            <a:prstGeom prst="rect">
              <a:avLst/>
            </a:prstGeom>
          </p:spPr>
          <p:style>
            <a:lnRef idx="1">
              <a:schemeClr val="accent2"/>
            </a:lnRef>
            <a:fillRef idx="3">
              <a:schemeClr val="accent2"/>
            </a:fillRef>
            <a:effectRef idx="2">
              <a:schemeClr val="accent2"/>
            </a:effectRef>
            <a:fontRef idx="minor">
              <a:schemeClr val="lt1"/>
            </a:fontRef>
          </p:style>
          <p:txBody>
            <a:bodyPr wrap="none" anchor="ctr" anchorCtr="1"/>
            <a:lstStyle/>
            <a:p>
              <a:pPr fontAlgn="auto">
                <a:spcBef>
                  <a:spcPts val="0"/>
                </a:spcBef>
                <a:spcAft>
                  <a:spcPts val="0"/>
                </a:spcAft>
                <a:defRPr/>
              </a:pPr>
              <a:r>
                <a:rPr lang="en-US" altLang="zh-CN" kern="0" dirty="0">
                  <a:solidFill>
                    <a:schemeClr val="tx1"/>
                  </a:solidFill>
                </a:rPr>
                <a:t>B</a:t>
              </a:r>
            </a:p>
          </p:txBody>
        </p:sp>
        <p:sp>
          <p:nvSpPr>
            <p:cNvPr id="19" name="Rectangle 8"/>
            <p:cNvSpPr>
              <a:spLocks noChangeArrowheads="1"/>
            </p:cNvSpPr>
            <p:nvPr/>
          </p:nvSpPr>
          <p:spPr bwMode="auto">
            <a:xfrm>
              <a:off x="7215105" y="5816560"/>
              <a:ext cx="504825"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nchorCtr="1"/>
            <a:lstStyle/>
            <a:p>
              <a:pPr fontAlgn="auto">
                <a:spcBef>
                  <a:spcPts val="0"/>
                </a:spcBef>
                <a:spcAft>
                  <a:spcPts val="0"/>
                </a:spcAft>
                <a:defRPr/>
              </a:pPr>
              <a:r>
                <a:rPr lang="en-US" altLang="zh-CN" kern="0" dirty="0">
                  <a:solidFill>
                    <a:sysClr val="windowText" lastClr="000000"/>
                  </a:solidFill>
                </a:rPr>
                <a:t>S</a:t>
              </a:r>
              <a:r>
                <a:rPr lang="en-US" altLang="zh-CN" kern="0" baseline="-25000" dirty="0">
                  <a:solidFill>
                    <a:sysClr val="windowText" lastClr="000000"/>
                  </a:solidFill>
                </a:rPr>
                <a:t>C</a:t>
              </a:r>
            </a:p>
          </p:txBody>
        </p:sp>
        <p:sp>
          <p:nvSpPr>
            <p:cNvPr id="20" name="Rectangle 9"/>
            <p:cNvSpPr>
              <a:spLocks noChangeArrowheads="1"/>
            </p:cNvSpPr>
            <p:nvPr/>
          </p:nvSpPr>
          <p:spPr bwMode="auto">
            <a:xfrm>
              <a:off x="8366043" y="5816560"/>
              <a:ext cx="504825"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nchorCtr="1"/>
            <a:lstStyle/>
            <a:p>
              <a:pPr fontAlgn="auto">
                <a:spcBef>
                  <a:spcPts val="0"/>
                </a:spcBef>
                <a:spcAft>
                  <a:spcPts val="0"/>
                </a:spcAft>
                <a:defRPr/>
              </a:pPr>
              <a:r>
                <a:rPr lang="en-US" altLang="zh-CN" kern="0" dirty="0">
                  <a:solidFill>
                    <a:sysClr val="windowText" lastClr="000000"/>
                  </a:solidFill>
                </a:rPr>
                <a:t>S</a:t>
              </a:r>
              <a:r>
                <a:rPr lang="en-US" altLang="zh-CN" kern="0" baseline="-25000" dirty="0">
                  <a:solidFill>
                    <a:sysClr val="windowText" lastClr="000000"/>
                  </a:solidFill>
                </a:rPr>
                <a:t>D</a:t>
              </a:r>
            </a:p>
          </p:txBody>
        </p:sp>
        <p:sp>
          <p:nvSpPr>
            <p:cNvPr id="21" name="Line 11"/>
            <p:cNvSpPr>
              <a:spLocks noChangeShapeType="1"/>
            </p:cNvSpPr>
            <p:nvPr/>
          </p:nvSpPr>
          <p:spPr bwMode="auto">
            <a:xfrm>
              <a:off x="7935830" y="4519573"/>
              <a:ext cx="0" cy="433387"/>
            </a:xfrm>
            <a:prstGeom prst="line">
              <a:avLst/>
            </a:prstGeom>
            <a:noFill/>
            <a:ln w="9525">
              <a:solidFill>
                <a:srgbClr val="000000"/>
              </a:solidFill>
              <a:round/>
              <a:tailEnd type="triangle" w="med" len="med"/>
            </a:ln>
          </p:spPr>
          <p:txBody>
            <a:bodyPr wrap="none" anchor="ctr"/>
            <a:lstStyle/>
            <a:p>
              <a:pPr fontAlgn="auto">
                <a:spcBef>
                  <a:spcPts val="0"/>
                </a:spcBef>
                <a:spcAft>
                  <a:spcPts val="0"/>
                </a:spcAft>
                <a:defRPr/>
              </a:pPr>
              <a:endParaRPr lang="zh-CN" altLang="en-US" kern="0">
                <a:solidFill>
                  <a:sysClr val="windowText" lastClr="000000"/>
                </a:solidFill>
                <a:ea typeface="宋体" panose="02010600030101010101" pitchFamily="2" charset="-122"/>
              </a:endParaRPr>
            </a:p>
          </p:txBody>
        </p:sp>
        <p:sp>
          <p:nvSpPr>
            <p:cNvPr id="22" name="Line 12"/>
            <p:cNvSpPr>
              <a:spLocks noChangeShapeType="1"/>
            </p:cNvSpPr>
            <p:nvPr/>
          </p:nvSpPr>
          <p:spPr bwMode="auto">
            <a:xfrm flipH="1">
              <a:off x="7431005" y="5384760"/>
              <a:ext cx="431800" cy="431800"/>
            </a:xfrm>
            <a:prstGeom prst="line">
              <a:avLst/>
            </a:prstGeom>
            <a:noFill/>
            <a:ln w="9525">
              <a:solidFill>
                <a:srgbClr val="000000"/>
              </a:solidFill>
              <a:round/>
              <a:tailEnd type="triangle" w="med" len="med"/>
            </a:ln>
          </p:spPr>
          <p:txBody>
            <a:bodyPr wrap="none" anchor="ctr"/>
            <a:lstStyle/>
            <a:p>
              <a:pPr fontAlgn="auto">
                <a:spcBef>
                  <a:spcPts val="0"/>
                </a:spcBef>
                <a:spcAft>
                  <a:spcPts val="0"/>
                </a:spcAft>
                <a:defRPr/>
              </a:pPr>
              <a:endParaRPr lang="zh-CN" altLang="en-US" kern="0">
                <a:solidFill>
                  <a:sysClr val="windowText" lastClr="000000"/>
                </a:solidFill>
                <a:ea typeface="宋体" panose="02010600030101010101" pitchFamily="2" charset="-122"/>
              </a:endParaRPr>
            </a:p>
          </p:txBody>
        </p:sp>
        <p:sp>
          <p:nvSpPr>
            <p:cNvPr id="23" name="Line 13"/>
            <p:cNvSpPr>
              <a:spLocks noChangeShapeType="1"/>
            </p:cNvSpPr>
            <p:nvPr/>
          </p:nvSpPr>
          <p:spPr bwMode="auto">
            <a:xfrm>
              <a:off x="8007267" y="5384760"/>
              <a:ext cx="576263" cy="431800"/>
            </a:xfrm>
            <a:prstGeom prst="line">
              <a:avLst/>
            </a:prstGeom>
            <a:noFill/>
            <a:ln w="9525">
              <a:solidFill>
                <a:srgbClr val="000000"/>
              </a:solidFill>
              <a:round/>
              <a:tailEnd type="triangle" w="med" len="med"/>
            </a:ln>
          </p:spPr>
          <p:txBody>
            <a:bodyPr wrap="none" anchor="ctr"/>
            <a:lstStyle/>
            <a:p>
              <a:pPr fontAlgn="auto">
                <a:spcBef>
                  <a:spcPts val="0"/>
                </a:spcBef>
                <a:spcAft>
                  <a:spcPts val="0"/>
                </a:spcAft>
                <a:defRPr/>
              </a:pPr>
              <a:endParaRPr lang="zh-CN" altLang="en-US" kern="0">
                <a:solidFill>
                  <a:sysClr val="windowText" lastClr="000000"/>
                </a:solidFill>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87387"/>
            <a:ext cx="9601200" cy="571500"/>
          </a:xfrm>
        </p:spPr>
        <p:txBody>
          <a:bodyPr>
            <a:normAutofit fontScale="90000"/>
          </a:bodyPr>
          <a:lstStyle/>
          <a:p>
            <a:r>
              <a:rPr lang="zh-CN" altLang="en-US" b="1" dirty="0"/>
              <a:t>集成测试策略</a:t>
            </a:r>
          </a:p>
        </p:txBody>
      </p:sp>
      <p:sp>
        <p:nvSpPr>
          <p:cNvPr id="3" name="内容占位符 2"/>
          <p:cNvSpPr>
            <a:spLocks noGrp="1"/>
          </p:cNvSpPr>
          <p:nvPr>
            <p:ph idx="1"/>
          </p:nvPr>
        </p:nvSpPr>
        <p:spPr>
          <a:xfrm>
            <a:off x="1371599" y="984738"/>
            <a:ext cx="10398369" cy="5357873"/>
          </a:xfrm>
        </p:spPr>
        <p:txBody>
          <a:bodyPr/>
          <a:lstStyle/>
          <a:p>
            <a:r>
              <a:rPr lang="zh-CN" altLang="en-US" sz="2800" dirty="0">
                <a:latin typeface="Times New Roman" panose="02020603050405020304" charset="0"/>
                <a:cs typeface="Times New Roman" panose="02020603050405020304" charset="0"/>
              </a:rPr>
              <a:t>非渐增式集成</a:t>
            </a:r>
          </a:p>
          <a:p>
            <a:pPr lvl="1"/>
            <a:r>
              <a:rPr lang="zh-CN" altLang="en-US" sz="2800" i="0" dirty="0"/>
              <a:t>首先对每个子模块进行测试（即单元测试），然后将所有模块全部集成起来一次性进行集成测试。</a:t>
            </a:r>
            <a:endParaRPr lang="en-US" altLang="zh-CN" sz="2800" i="0" dirty="0"/>
          </a:p>
          <a:p>
            <a:pPr lvl="1"/>
            <a:r>
              <a:rPr lang="zh-CN" altLang="en-US" sz="2800" i="0" dirty="0"/>
              <a:t>举例：</a:t>
            </a:r>
            <a:endParaRPr lang="en-US" altLang="zh-CN" sz="2800" i="0" dirty="0"/>
          </a:p>
          <a:p>
            <a:endParaRPr lang="zh-CN" altLang="en-US" dirty="0"/>
          </a:p>
        </p:txBody>
      </p:sp>
      <p:grpSp>
        <p:nvGrpSpPr>
          <p:cNvPr id="4" name="Group 4"/>
          <p:cNvGrpSpPr/>
          <p:nvPr/>
        </p:nvGrpSpPr>
        <p:grpSpPr bwMode="auto">
          <a:xfrm>
            <a:off x="2538893" y="2934363"/>
            <a:ext cx="3048000" cy="3505200"/>
            <a:chOff x="2250" y="2064"/>
            <a:chExt cx="2340" cy="2727"/>
          </a:xfrm>
        </p:grpSpPr>
        <p:sp>
          <p:nvSpPr>
            <p:cNvPr id="5" name="Text Box 5"/>
            <p:cNvSpPr txBox="1">
              <a:spLocks noChangeArrowheads="1"/>
            </p:cNvSpPr>
            <p:nvPr/>
          </p:nvSpPr>
          <p:spPr bwMode="auto">
            <a:xfrm>
              <a:off x="3327" y="2064"/>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600" b="1">
                  <a:latin typeface="Times New Roman" panose="02020603050405020304" charset="0"/>
                </a:rPr>
                <a:t>A</a:t>
              </a:r>
              <a:endParaRPr lang="en-US" altLang="zh-CN" sz="3600" b="1"/>
            </a:p>
          </p:txBody>
        </p:sp>
        <p:sp>
          <p:nvSpPr>
            <p:cNvPr id="6" name="Text Box 6"/>
            <p:cNvSpPr txBox="1">
              <a:spLocks noChangeArrowheads="1"/>
            </p:cNvSpPr>
            <p:nvPr/>
          </p:nvSpPr>
          <p:spPr bwMode="auto">
            <a:xfrm>
              <a:off x="2520"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600" b="1">
                  <a:latin typeface="Times New Roman" panose="02020603050405020304" charset="0"/>
                </a:rPr>
                <a:t>B</a:t>
              </a:r>
              <a:endParaRPr lang="en-US" altLang="zh-CN" sz="3600" b="1"/>
            </a:p>
          </p:txBody>
        </p:sp>
        <p:sp>
          <p:nvSpPr>
            <p:cNvPr id="7" name="Text Box 7"/>
            <p:cNvSpPr txBox="1">
              <a:spLocks noChangeArrowheads="1"/>
            </p:cNvSpPr>
            <p:nvPr/>
          </p:nvSpPr>
          <p:spPr bwMode="auto">
            <a:xfrm>
              <a:off x="3345"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600" b="1" dirty="0">
                  <a:latin typeface="Times New Roman" panose="02020603050405020304" charset="0"/>
                </a:rPr>
                <a:t>C</a:t>
              </a:r>
              <a:endParaRPr lang="en-US" altLang="zh-CN" sz="3600" b="1" dirty="0"/>
            </a:p>
          </p:txBody>
        </p:sp>
        <p:sp>
          <p:nvSpPr>
            <p:cNvPr id="8" name="Text Box 8"/>
            <p:cNvSpPr txBox="1">
              <a:spLocks noChangeArrowheads="1"/>
            </p:cNvSpPr>
            <p:nvPr/>
          </p:nvSpPr>
          <p:spPr bwMode="auto">
            <a:xfrm>
              <a:off x="4140"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600" b="1">
                  <a:latin typeface="Times New Roman" panose="02020603050405020304" charset="0"/>
                </a:rPr>
                <a:t>D</a:t>
              </a:r>
              <a:endParaRPr lang="en-US" altLang="zh-CN" sz="3600" b="1"/>
            </a:p>
          </p:txBody>
        </p:sp>
        <p:sp>
          <p:nvSpPr>
            <p:cNvPr id="9" name="Text Box 9"/>
            <p:cNvSpPr txBox="1">
              <a:spLocks noChangeArrowheads="1"/>
            </p:cNvSpPr>
            <p:nvPr/>
          </p:nvSpPr>
          <p:spPr bwMode="auto">
            <a:xfrm>
              <a:off x="2265" y="3828"/>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600" b="1">
                  <a:latin typeface="Times New Roman" panose="02020603050405020304" charset="0"/>
                </a:rPr>
                <a:t>E</a:t>
              </a:r>
              <a:endParaRPr lang="en-US" altLang="zh-CN" sz="3600" b="1"/>
            </a:p>
          </p:txBody>
        </p:sp>
        <p:sp>
          <p:nvSpPr>
            <p:cNvPr id="10" name="Text Box 10"/>
            <p:cNvSpPr txBox="1">
              <a:spLocks noChangeArrowheads="1"/>
            </p:cNvSpPr>
            <p:nvPr/>
          </p:nvSpPr>
          <p:spPr bwMode="auto">
            <a:xfrm>
              <a:off x="2805" y="3828"/>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600" b="1">
                  <a:latin typeface="Times New Roman" panose="02020603050405020304" charset="0"/>
                </a:rPr>
                <a:t>F</a:t>
              </a:r>
              <a:endParaRPr lang="en-US" altLang="zh-CN" sz="3600" b="1"/>
            </a:p>
          </p:txBody>
        </p:sp>
        <p:sp>
          <p:nvSpPr>
            <p:cNvPr id="11" name="Text Box 11"/>
            <p:cNvSpPr txBox="1">
              <a:spLocks noChangeArrowheads="1"/>
            </p:cNvSpPr>
            <p:nvPr/>
          </p:nvSpPr>
          <p:spPr bwMode="auto">
            <a:xfrm>
              <a:off x="3360" y="3828"/>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600" b="1">
                  <a:latin typeface="Times New Roman" panose="02020603050405020304" charset="0"/>
                </a:rPr>
                <a:t>G</a:t>
              </a:r>
              <a:endParaRPr lang="en-US" altLang="zh-CN" sz="3600" b="1"/>
            </a:p>
          </p:txBody>
        </p:sp>
        <p:sp>
          <p:nvSpPr>
            <p:cNvPr id="12" name="Line 12"/>
            <p:cNvSpPr>
              <a:spLocks noChangeShapeType="1"/>
            </p:cNvSpPr>
            <p:nvPr/>
          </p:nvSpPr>
          <p:spPr bwMode="auto">
            <a:xfrm>
              <a:off x="2700" y="2703"/>
              <a:ext cx="1620" cy="0"/>
            </a:xfrm>
            <a:prstGeom prst="line">
              <a:avLst/>
            </a:prstGeom>
            <a:noFill/>
            <a:ln w="9525">
              <a:solidFill>
                <a:srgbClr val="000000"/>
              </a:solidFill>
              <a:round/>
            </a:ln>
          </p:spPr>
          <p:txBody>
            <a:bodyPr/>
            <a:lstStyle/>
            <a:p>
              <a:endParaRPr lang="zh-CN" altLang="en-US"/>
            </a:p>
          </p:txBody>
        </p:sp>
        <p:sp>
          <p:nvSpPr>
            <p:cNvPr id="13" name="Line 13"/>
            <p:cNvSpPr>
              <a:spLocks noChangeShapeType="1"/>
            </p:cNvSpPr>
            <p:nvPr/>
          </p:nvSpPr>
          <p:spPr bwMode="auto">
            <a:xfrm>
              <a:off x="3525" y="2433"/>
              <a:ext cx="0" cy="510"/>
            </a:xfrm>
            <a:prstGeom prst="line">
              <a:avLst/>
            </a:prstGeom>
            <a:noFill/>
            <a:ln w="9525">
              <a:solidFill>
                <a:srgbClr val="000000"/>
              </a:solidFill>
              <a:round/>
            </a:ln>
          </p:spPr>
          <p:txBody>
            <a:bodyPr/>
            <a:lstStyle/>
            <a:p>
              <a:endParaRPr lang="zh-CN" altLang="en-US"/>
            </a:p>
          </p:txBody>
        </p:sp>
        <p:sp>
          <p:nvSpPr>
            <p:cNvPr id="14" name="Line 14"/>
            <p:cNvSpPr>
              <a:spLocks noChangeShapeType="1"/>
            </p:cNvSpPr>
            <p:nvPr/>
          </p:nvSpPr>
          <p:spPr bwMode="auto">
            <a:xfrm>
              <a:off x="2700" y="2703"/>
              <a:ext cx="0" cy="255"/>
            </a:xfrm>
            <a:prstGeom prst="line">
              <a:avLst/>
            </a:prstGeom>
            <a:noFill/>
            <a:ln w="9525">
              <a:solidFill>
                <a:srgbClr val="000000"/>
              </a:solidFill>
              <a:round/>
            </a:ln>
          </p:spPr>
          <p:txBody>
            <a:bodyPr/>
            <a:lstStyle/>
            <a:p>
              <a:endParaRPr lang="zh-CN" altLang="en-US"/>
            </a:p>
          </p:txBody>
        </p:sp>
        <p:sp>
          <p:nvSpPr>
            <p:cNvPr id="15" name="Line 15"/>
            <p:cNvSpPr>
              <a:spLocks noChangeShapeType="1"/>
            </p:cNvSpPr>
            <p:nvPr/>
          </p:nvSpPr>
          <p:spPr bwMode="auto">
            <a:xfrm>
              <a:off x="4320" y="2703"/>
              <a:ext cx="0" cy="255"/>
            </a:xfrm>
            <a:prstGeom prst="line">
              <a:avLst/>
            </a:prstGeom>
            <a:noFill/>
            <a:ln w="9525">
              <a:solidFill>
                <a:srgbClr val="000000"/>
              </a:solidFill>
              <a:round/>
            </a:ln>
          </p:spPr>
          <p:txBody>
            <a:bodyPr/>
            <a:lstStyle/>
            <a:p>
              <a:endParaRPr lang="zh-CN" altLang="en-US"/>
            </a:p>
          </p:txBody>
        </p:sp>
        <p:sp>
          <p:nvSpPr>
            <p:cNvPr id="16" name="Line 16"/>
            <p:cNvSpPr>
              <a:spLocks noChangeShapeType="1"/>
            </p:cNvSpPr>
            <p:nvPr/>
          </p:nvSpPr>
          <p:spPr bwMode="auto">
            <a:xfrm>
              <a:off x="2460" y="3564"/>
              <a:ext cx="0" cy="255"/>
            </a:xfrm>
            <a:prstGeom prst="line">
              <a:avLst/>
            </a:prstGeom>
            <a:noFill/>
            <a:ln w="9525">
              <a:solidFill>
                <a:srgbClr val="000000"/>
              </a:solidFill>
              <a:round/>
            </a:ln>
          </p:spPr>
          <p:txBody>
            <a:bodyPr/>
            <a:lstStyle/>
            <a:p>
              <a:endParaRPr lang="zh-CN" altLang="en-US"/>
            </a:p>
          </p:txBody>
        </p:sp>
        <p:sp>
          <p:nvSpPr>
            <p:cNvPr id="17" name="Line 17"/>
            <p:cNvSpPr>
              <a:spLocks noChangeShapeType="1"/>
            </p:cNvSpPr>
            <p:nvPr/>
          </p:nvSpPr>
          <p:spPr bwMode="auto">
            <a:xfrm>
              <a:off x="3540" y="3312"/>
              <a:ext cx="0" cy="510"/>
            </a:xfrm>
            <a:prstGeom prst="line">
              <a:avLst/>
            </a:prstGeom>
            <a:noFill/>
            <a:ln w="9525">
              <a:solidFill>
                <a:srgbClr val="000000"/>
              </a:solidFill>
              <a:round/>
            </a:ln>
          </p:spPr>
          <p:txBody>
            <a:bodyPr/>
            <a:lstStyle/>
            <a:p>
              <a:endParaRPr lang="zh-CN" altLang="en-US"/>
            </a:p>
          </p:txBody>
        </p:sp>
        <p:sp>
          <p:nvSpPr>
            <p:cNvPr id="18" name="Line 18"/>
            <p:cNvSpPr>
              <a:spLocks noChangeShapeType="1"/>
            </p:cNvSpPr>
            <p:nvPr/>
          </p:nvSpPr>
          <p:spPr bwMode="auto">
            <a:xfrm>
              <a:off x="2475" y="3564"/>
              <a:ext cx="510" cy="0"/>
            </a:xfrm>
            <a:prstGeom prst="line">
              <a:avLst/>
            </a:prstGeom>
            <a:noFill/>
            <a:ln w="9525">
              <a:solidFill>
                <a:srgbClr val="000000"/>
              </a:solidFill>
              <a:round/>
            </a:ln>
          </p:spPr>
          <p:txBody>
            <a:bodyPr/>
            <a:lstStyle/>
            <a:p>
              <a:endParaRPr lang="zh-CN" altLang="en-US"/>
            </a:p>
          </p:txBody>
        </p:sp>
        <p:sp>
          <p:nvSpPr>
            <p:cNvPr id="19" name="Line 19"/>
            <p:cNvSpPr>
              <a:spLocks noChangeShapeType="1"/>
            </p:cNvSpPr>
            <p:nvPr/>
          </p:nvSpPr>
          <p:spPr bwMode="auto">
            <a:xfrm>
              <a:off x="2985" y="3564"/>
              <a:ext cx="0" cy="255"/>
            </a:xfrm>
            <a:prstGeom prst="line">
              <a:avLst/>
            </a:prstGeom>
            <a:noFill/>
            <a:ln w="9525">
              <a:solidFill>
                <a:srgbClr val="000000"/>
              </a:solidFill>
              <a:round/>
            </a:ln>
          </p:spPr>
          <p:txBody>
            <a:bodyPr/>
            <a:lstStyle/>
            <a:p>
              <a:endParaRPr lang="zh-CN" altLang="en-US"/>
            </a:p>
          </p:txBody>
        </p:sp>
        <p:sp>
          <p:nvSpPr>
            <p:cNvPr id="20" name="Line 20"/>
            <p:cNvSpPr>
              <a:spLocks noChangeShapeType="1"/>
            </p:cNvSpPr>
            <p:nvPr/>
          </p:nvSpPr>
          <p:spPr bwMode="auto">
            <a:xfrm>
              <a:off x="2715" y="3312"/>
              <a:ext cx="0" cy="255"/>
            </a:xfrm>
            <a:prstGeom prst="line">
              <a:avLst/>
            </a:prstGeom>
            <a:noFill/>
            <a:ln w="9525">
              <a:solidFill>
                <a:srgbClr val="000000"/>
              </a:solidFill>
              <a:round/>
            </a:ln>
          </p:spPr>
          <p:txBody>
            <a:bodyPr/>
            <a:lstStyle/>
            <a:p>
              <a:endParaRPr lang="zh-CN" altLang="en-US"/>
            </a:p>
          </p:txBody>
        </p:sp>
        <p:sp>
          <p:nvSpPr>
            <p:cNvPr id="21" name="Text Box 21"/>
            <p:cNvSpPr txBox="1">
              <a:spLocks noChangeArrowheads="1"/>
            </p:cNvSpPr>
            <p:nvPr/>
          </p:nvSpPr>
          <p:spPr bwMode="auto">
            <a:xfrm>
              <a:off x="2250" y="4323"/>
              <a:ext cx="2340" cy="468"/>
            </a:xfrm>
            <a:prstGeom prst="rect">
              <a:avLst/>
            </a:prstGeom>
            <a:solidFill>
              <a:srgbClr val="FFFFFF"/>
            </a:solidFill>
            <a:ln w="9525">
              <a:noFill/>
              <a:miter lim="800000"/>
            </a:ln>
          </p:spPr>
          <p:txBody>
            <a:bodyPr/>
            <a:lstStyle/>
            <a:p>
              <a:pPr algn="ctr"/>
              <a:r>
                <a:rPr lang="zh-CN" altLang="en-US" sz="1600" dirty="0">
                  <a:latin typeface="黑体" panose="02010609060101010101" charset="-122"/>
                  <a:ea typeface="黑体" panose="02010609060101010101" charset="-122"/>
                </a:rPr>
                <a:t>程序结构图</a:t>
              </a:r>
            </a:p>
          </p:txBody>
        </p:sp>
      </p:grpSp>
      <p:grpSp>
        <p:nvGrpSpPr>
          <p:cNvPr id="22" name="Group 23"/>
          <p:cNvGrpSpPr/>
          <p:nvPr/>
        </p:nvGrpSpPr>
        <p:grpSpPr bwMode="auto">
          <a:xfrm>
            <a:off x="7331041" y="3010563"/>
            <a:ext cx="4038600" cy="3429000"/>
            <a:chOff x="5108" y="10488"/>
            <a:chExt cx="4252" cy="3558"/>
          </a:xfrm>
        </p:grpSpPr>
        <p:grpSp>
          <p:nvGrpSpPr>
            <p:cNvPr id="23" name="Group 24"/>
            <p:cNvGrpSpPr/>
            <p:nvPr/>
          </p:nvGrpSpPr>
          <p:grpSpPr bwMode="auto">
            <a:xfrm>
              <a:off x="5108" y="10488"/>
              <a:ext cx="4252" cy="2808"/>
              <a:chOff x="4568" y="10800"/>
              <a:chExt cx="4252" cy="2808"/>
            </a:xfrm>
          </p:grpSpPr>
          <p:sp>
            <p:nvSpPr>
              <p:cNvPr id="25" name="Oval 25"/>
              <p:cNvSpPr>
                <a:spLocks noChangeArrowheads="1"/>
              </p:cNvSpPr>
              <p:nvPr/>
            </p:nvSpPr>
            <p:spPr bwMode="auto">
              <a:xfrm>
                <a:off x="5220" y="10800"/>
                <a:ext cx="652" cy="652"/>
              </a:xfrm>
              <a:prstGeom prst="ellipse">
                <a:avLst/>
              </a:prstGeom>
              <a:solidFill>
                <a:srgbClr val="FFFFFF"/>
              </a:solidFill>
              <a:ln w="9525">
                <a:solidFill>
                  <a:srgbClr val="000000"/>
                </a:solidFill>
                <a:round/>
              </a:ln>
            </p:spPr>
            <p:txBody>
              <a:bodyPr lIns="0" tIns="0" rIns="0" bIns="0"/>
              <a:lstStyle/>
              <a:p>
                <a:pPr algn="ctr" fontAlgn="auto">
                  <a:lnSpc>
                    <a:spcPct val="96000"/>
                  </a:lnSpc>
                  <a:spcBef>
                    <a:spcPts val="0"/>
                  </a:spcBef>
                  <a:spcAft>
                    <a:spcPts val="0"/>
                  </a:spcAft>
                  <a:defRPr/>
                </a:pPr>
                <a:r>
                  <a:rPr lang="zh-CN" altLang="en-US" sz="1600" kern="0" dirty="0">
                    <a:solidFill>
                      <a:sysClr val="windowText" lastClr="000000"/>
                    </a:solidFill>
                    <a:latin typeface="Times New Roman" panose="02020603050405020304" charset="0"/>
                    <a:ea typeface="黑体" panose="02010609060101010101" charset="-122"/>
                    <a:cs typeface="Times New Roman" panose="02020603050405020304" charset="0"/>
                  </a:rPr>
                  <a:t>测试</a:t>
                </a:r>
              </a:p>
              <a:p>
                <a:pPr algn="ctr" fontAlgn="auto">
                  <a:lnSpc>
                    <a:spcPct val="96000"/>
                  </a:lnSpc>
                  <a:spcBef>
                    <a:spcPts val="0"/>
                  </a:spcBef>
                  <a:spcAft>
                    <a:spcPts val="0"/>
                  </a:spcAft>
                  <a:defRPr/>
                </a:pPr>
                <a:r>
                  <a:rPr lang="en-US" altLang="zh-CN" sz="1600" b="1" kern="0" dirty="0">
                    <a:solidFill>
                      <a:sysClr val="windowText" lastClr="000000"/>
                    </a:solidFill>
                    <a:latin typeface="Times New Roman" panose="02020603050405020304" charset="0"/>
                    <a:ea typeface="黑体" panose="02010609060101010101" charset="-122"/>
                    <a:cs typeface="Times New Roman" panose="02020603050405020304" charset="0"/>
                  </a:rPr>
                  <a:t>A</a:t>
                </a:r>
              </a:p>
            </p:txBody>
          </p:sp>
          <p:sp>
            <p:nvSpPr>
              <p:cNvPr id="26" name="Oval 26"/>
              <p:cNvSpPr>
                <a:spLocks noChangeArrowheads="1"/>
              </p:cNvSpPr>
              <p:nvPr/>
            </p:nvSpPr>
            <p:spPr bwMode="auto">
              <a:xfrm>
                <a:off x="4740" y="11306"/>
                <a:ext cx="652" cy="652"/>
              </a:xfrm>
              <a:prstGeom prst="ellipse">
                <a:avLst/>
              </a:prstGeom>
              <a:solidFill>
                <a:srgbClr val="FFFFFF"/>
              </a:solidFill>
              <a:ln w="9525">
                <a:solidFill>
                  <a:srgbClr val="000000"/>
                </a:solidFill>
                <a:round/>
              </a:ln>
            </p:spPr>
            <p:txBody>
              <a:bodyPr lIns="0" tIns="0" rIns="0" bIns="0"/>
              <a:lstStyle/>
              <a:p>
                <a:pPr algn="ctr" fontAlgn="auto">
                  <a:lnSpc>
                    <a:spcPct val="96000"/>
                  </a:lnSpc>
                  <a:spcBef>
                    <a:spcPts val="0"/>
                  </a:spcBef>
                  <a:spcAft>
                    <a:spcPts val="0"/>
                  </a:spcAft>
                  <a:defRPr/>
                </a:pPr>
                <a:r>
                  <a:rPr lang="zh-CN" altLang="en-US" sz="1600" kern="0" dirty="0">
                    <a:solidFill>
                      <a:sysClr val="windowText" lastClr="000000"/>
                    </a:solidFill>
                    <a:latin typeface="Times New Roman" panose="02020603050405020304" charset="0"/>
                    <a:ea typeface="黑体" panose="02010609060101010101" charset="-122"/>
                    <a:cs typeface="Times New Roman" panose="02020603050405020304" charset="0"/>
                  </a:rPr>
                  <a:t>测试</a:t>
                </a:r>
              </a:p>
              <a:p>
                <a:pPr algn="ctr" fontAlgn="auto">
                  <a:lnSpc>
                    <a:spcPct val="96000"/>
                  </a:lnSpc>
                  <a:spcBef>
                    <a:spcPts val="0"/>
                  </a:spcBef>
                  <a:spcAft>
                    <a:spcPts val="0"/>
                  </a:spcAft>
                  <a:defRPr/>
                </a:pPr>
                <a:r>
                  <a:rPr lang="en-US" altLang="zh-CN" sz="1600" b="1" kern="0" dirty="0">
                    <a:solidFill>
                      <a:sysClr val="windowText" lastClr="000000"/>
                    </a:solidFill>
                    <a:latin typeface="Times New Roman" panose="02020603050405020304" charset="0"/>
                    <a:ea typeface="黑体" panose="02010609060101010101" charset="-122"/>
                    <a:cs typeface="Times New Roman" panose="02020603050405020304" charset="0"/>
                  </a:rPr>
                  <a:t>B</a:t>
                </a:r>
              </a:p>
            </p:txBody>
          </p:sp>
          <p:sp>
            <p:nvSpPr>
              <p:cNvPr id="27" name="Oval 27"/>
              <p:cNvSpPr>
                <a:spLocks noChangeArrowheads="1"/>
              </p:cNvSpPr>
              <p:nvPr/>
            </p:nvSpPr>
            <p:spPr bwMode="auto">
              <a:xfrm>
                <a:off x="5476" y="11805"/>
                <a:ext cx="652" cy="652"/>
              </a:xfrm>
              <a:prstGeom prst="ellipse">
                <a:avLst/>
              </a:prstGeom>
              <a:solidFill>
                <a:srgbClr val="FFFFFF"/>
              </a:solidFill>
              <a:ln w="9525">
                <a:solidFill>
                  <a:srgbClr val="000000"/>
                </a:solidFill>
                <a:round/>
              </a:ln>
            </p:spPr>
            <p:txBody>
              <a:bodyPr lIns="0" tIns="0" rIns="0" bIns="0"/>
              <a:lstStyle/>
              <a:p>
                <a:pPr algn="ctr" fontAlgn="auto">
                  <a:lnSpc>
                    <a:spcPct val="96000"/>
                  </a:lnSpc>
                  <a:spcBef>
                    <a:spcPts val="0"/>
                  </a:spcBef>
                  <a:spcAft>
                    <a:spcPts val="0"/>
                  </a:spcAft>
                  <a:defRPr/>
                </a:pPr>
                <a:r>
                  <a:rPr lang="zh-CN" altLang="en-US" sz="1600" kern="0" dirty="0">
                    <a:solidFill>
                      <a:sysClr val="windowText" lastClr="000000"/>
                    </a:solidFill>
                    <a:latin typeface="Times New Roman" panose="02020603050405020304" charset="0"/>
                    <a:ea typeface="黑体" panose="02010609060101010101" charset="-122"/>
                    <a:cs typeface="Times New Roman" panose="02020603050405020304" charset="0"/>
                  </a:rPr>
                  <a:t>测试</a:t>
                </a:r>
              </a:p>
              <a:p>
                <a:pPr algn="ctr" fontAlgn="auto">
                  <a:lnSpc>
                    <a:spcPct val="96000"/>
                  </a:lnSpc>
                  <a:spcBef>
                    <a:spcPts val="0"/>
                  </a:spcBef>
                  <a:spcAft>
                    <a:spcPts val="0"/>
                  </a:spcAft>
                  <a:defRPr/>
                </a:pPr>
                <a:r>
                  <a:rPr lang="en-US" altLang="zh-CN" sz="1600" b="1" kern="0" dirty="0">
                    <a:solidFill>
                      <a:sysClr val="windowText" lastClr="000000"/>
                    </a:solidFill>
                    <a:latin typeface="Times New Roman" panose="02020603050405020304" charset="0"/>
                    <a:ea typeface="黑体" panose="02010609060101010101" charset="-122"/>
                    <a:cs typeface="Times New Roman" panose="02020603050405020304" charset="0"/>
                  </a:rPr>
                  <a:t>C</a:t>
                </a:r>
              </a:p>
            </p:txBody>
          </p:sp>
          <p:sp>
            <p:nvSpPr>
              <p:cNvPr id="28" name="Oval 28"/>
              <p:cNvSpPr>
                <a:spLocks noChangeArrowheads="1"/>
              </p:cNvSpPr>
              <p:nvPr/>
            </p:nvSpPr>
            <p:spPr bwMode="auto">
              <a:xfrm>
                <a:off x="4568" y="12332"/>
                <a:ext cx="652" cy="652"/>
              </a:xfrm>
              <a:prstGeom prst="ellipse">
                <a:avLst/>
              </a:prstGeom>
              <a:solidFill>
                <a:srgbClr val="FFFFFF"/>
              </a:solidFill>
              <a:ln w="9525">
                <a:solidFill>
                  <a:srgbClr val="000000"/>
                </a:solidFill>
                <a:round/>
              </a:ln>
            </p:spPr>
            <p:txBody>
              <a:bodyPr lIns="0" tIns="0" rIns="0" bIns="0"/>
              <a:lstStyle/>
              <a:p>
                <a:pPr algn="ctr" fontAlgn="auto">
                  <a:lnSpc>
                    <a:spcPct val="96000"/>
                  </a:lnSpc>
                  <a:spcBef>
                    <a:spcPts val="0"/>
                  </a:spcBef>
                  <a:spcAft>
                    <a:spcPts val="0"/>
                  </a:spcAft>
                  <a:defRPr/>
                </a:pPr>
                <a:r>
                  <a:rPr lang="zh-CN" altLang="en-US" sz="1600" kern="0" dirty="0">
                    <a:solidFill>
                      <a:sysClr val="windowText" lastClr="000000"/>
                    </a:solidFill>
                    <a:latin typeface="Times New Roman" panose="02020603050405020304" charset="0"/>
                    <a:ea typeface="黑体" panose="02010609060101010101" charset="-122"/>
                    <a:cs typeface="Times New Roman" panose="02020603050405020304" charset="0"/>
                  </a:rPr>
                  <a:t>测试</a:t>
                </a:r>
              </a:p>
              <a:p>
                <a:pPr algn="ctr" fontAlgn="auto">
                  <a:lnSpc>
                    <a:spcPct val="96000"/>
                  </a:lnSpc>
                  <a:spcBef>
                    <a:spcPts val="0"/>
                  </a:spcBef>
                  <a:spcAft>
                    <a:spcPts val="0"/>
                  </a:spcAft>
                  <a:defRPr/>
                </a:pPr>
                <a:r>
                  <a:rPr lang="en-US" altLang="zh-CN" sz="1600" b="1" kern="0" dirty="0">
                    <a:solidFill>
                      <a:sysClr val="windowText" lastClr="000000"/>
                    </a:solidFill>
                    <a:latin typeface="Times New Roman" panose="02020603050405020304" charset="0"/>
                    <a:ea typeface="黑体" panose="02010609060101010101" charset="-122"/>
                    <a:cs typeface="Times New Roman" panose="02020603050405020304" charset="0"/>
                  </a:rPr>
                  <a:t>D</a:t>
                </a:r>
              </a:p>
            </p:txBody>
          </p:sp>
          <p:sp>
            <p:nvSpPr>
              <p:cNvPr id="29" name="Oval 29"/>
              <p:cNvSpPr>
                <a:spLocks noChangeArrowheads="1"/>
              </p:cNvSpPr>
              <p:nvPr/>
            </p:nvSpPr>
            <p:spPr bwMode="auto">
              <a:xfrm>
                <a:off x="5370" y="12956"/>
                <a:ext cx="652" cy="652"/>
              </a:xfrm>
              <a:prstGeom prst="ellipse">
                <a:avLst/>
              </a:prstGeom>
              <a:solidFill>
                <a:srgbClr val="FFFFFF"/>
              </a:solidFill>
              <a:ln w="9525">
                <a:solidFill>
                  <a:srgbClr val="000000"/>
                </a:solidFill>
                <a:round/>
              </a:ln>
            </p:spPr>
            <p:txBody>
              <a:bodyPr lIns="0" tIns="0" rIns="0" bIns="0"/>
              <a:lstStyle/>
              <a:p>
                <a:pPr algn="ctr" fontAlgn="auto">
                  <a:lnSpc>
                    <a:spcPct val="96000"/>
                  </a:lnSpc>
                  <a:spcBef>
                    <a:spcPts val="0"/>
                  </a:spcBef>
                  <a:spcAft>
                    <a:spcPts val="0"/>
                  </a:spcAft>
                  <a:defRPr/>
                </a:pPr>
                <a:r>
                  <a:rPr lang="zh-CN" altLang="en-US" sz="1600" kern="0" dirty="0">
                    <a:solidFill>
                      <a:sysClr val="windowText" lastClr="000000"/>
                    </a:solidFill>
                    <a:latin typeface="Times New Roman" panose="02020603050405020304" charset="0"/>
                    <a:ea typeface="黑体" panose="02010609060101010101" charset="-122"/>
                    <a:cs typeface="Times New Roman" panose="02020603050405020304" charset="0"/>
                  </a:rPr>
                  <a:t>测试</a:t>
                </a:r>
              </a:p>
              <a:p>
                <a:pPr algn="ctr" fontAlgn="auto">
                  <a:lnSpc>
                    <a:spcPct val="96000"/>
                  </a:lnSpc>
                  <a:spcBef>
                    <a:spcPts val="0"/>
                  </a:spcBef>
                  <a:spcAft>
                    <a:spcPts val="0"/>
                  </a:spcAft>
                  <a:defRPr/>
                </a:pPr>
                <a:r>
                  <a:rPr lang="en-US" altLang="zh-CN" sz="1600" b="1" kern="0" dirty="0">
                    <a:solidFill>
                      <a:sysClr val="windowText" lastClr="000000"/>
                    </a:solidFill>
                    <a:latin typeface="Times New Roman" panose="02020603050405020304" charset="0"/>
                    <a:ea typeface="黑体" panose="02010609060101010101" charset="-122"/>
                    <a:cs typeface="Times New Roman" panose="02020603050405020304" charset="0"/>
                  </a:rPr>
                  <a:t>E</a:t>
                </a:r>
              </a:p>
            </p:txBody>
          </p:sp>
          <p:sp>
            <p:nvSpPr>
              <p:cNvPr id="30" name="Oval 30"/>
              <p:cNvSpPr>
                <a:spLocks noChangeArrowheads="1"/>
              </p:cNvSpPr>
              <p:nvPr/>
            </p:nvSpPr>
            <p:spPr bwMode="auto">
              <a:xfrm>
                <a:off x="6248" y="12956"/>
                <a:ext cx="652" cy="652"/>
              </a:xfrm>
              <a:prstGeom prst="ellipse">
                <a:avLst/>
              </a:prstGeom>
              <a:solidFill>
                <a:srgbClr val="FFFFFF"/>
              </a:solidFill>
              <a:ln w="9525">
                <a:solidFill>
                  <a:srgbClr val="000000"/>
                </a:solidFill>
                <a:round/>
              </a:ln>
            </p:spPr>
            <p:txBody>
              <a:bodyPr lIns="0" tIns="0" rIns="0" bIns="0"/>
              <a:lstStyle/>
              <a:p>
                <a:pPr algn="ctr" fontAlgn="auto">
                  <a:lnSpc>
                    <a:spcPct val="96000"/>
                  </a:lnSpc>
                  <a:spcBef>
                    <a:spcPts val="0"/>
                  </a:spcBef>
                  <a:spcAft>
                    <a:spcPts val="0"/>
                  </a:spcAft>
                  <a:defRPr/>
                </a:pPr>
                <a:r>
                  <a:rPr lang="zh-CN" altLang="en-US" sz="1600" kern="0" dirty="0">
                    <a:solidFill>
                      <a:sysClr val="windowText" lastClr="000000"/>
                    </a:solidFill>
                    <a:latin typeface="Times New Roman" panose="02020603050405020304" charset="0"/>
                    <a:ea typeface="黑体" panose="02010609060101010101" charset="-122"/>
                    <a:cs typeface="Times New Roman" panose="02020603050405020304" charset="0"/>
                  </a:rPr>
                  <a:t>测试</a:t>
                </a:r>
              </a:p>
              <a:p>
                <a:pPr algn="ctr" fontAlgn="auto">
                  <a:lnSpc>
                    <a:spcPct val="96000"/>
                  </a:lnSpc>
                  <a:spcBef>
                    <a:spcPts val="0"/>
                  </a:spcBef>
                  <a:spcAft>
                    <a:spcPts val="0"/>
                  </a:spcAft>
                  <a:defRPr/>
                </a:pPr>
                <a:r>
                  <a:rPr lang="en-US" altLang="zh-CN" sz="1600" b="1" kern="0" dirty="0">
                    <a:solidFill>
                      <a:sysClr val="windowText" lastClr="000000"/>
                    </a:solidFill>
                    <a:latin typeface="Times New Roman" panose="02020603050405020304" charset="0"/>
                    <a:ea typeface="黑体" panose="02010609060101010101" charset="-122"/>
                    <a:cs typeface="Times New Roman" panose="02020603050405020304" charset="0"/>
                  </a:rPr>
                  <a:t>F</a:t>
                </a:r>
              </a:p>
            </p:txBody>
          </p:sp>
          <p:sp>
            <p:nvSpPr>
              <p:cNvPr id="31" name="Oval 31"/>
              <p:cNvSpPr>
                <a:spLocks noChangeArrowheads="1"/>
              </p:cNvSpPr>
              <p:nvPr/>
            </p:nvSpPr>
            <p:spPr bwMode="auto">
              <a:xfrm>
                <a:off x="7088" y="12956"/>
                <a:ext cx="652" cy="652"/>
              </a:xfrm>
              <a:prstGeom prst="ellipse">
                <a:avLst/>
              </a:prstGeom>
              <a:solidFill>
                <a:srgbClr val="FFFFFF"/>
              </a:solidFill>
              <a:ln w="9525">
                <a:solidFill>
                  <a:srgbClr val="000000"/>
                </a:solidFill>
                <a:round/>
              </a:ln>
            </p:spPr>
            <p:txBody>
              <a:bodyPr lIns="0" tIns="0" rIns="0" bIns="0"/>
              <a:lstStyle/>
              <a:p>
                <a:pPr algn="ctr" fontAlgn="auto">
                  <a:lnSpc>
                    <a:spcPct val="96000"/>
                  </a:lnSpc>
                  <a:spcBef>
                    <a:spcPts val="0"/>
                  </a:spcBef>
                  <a:spcAft>
                    <a:spcPts val="0"/>
                  </a:spcAft>
                  <a:defRPr/>
                </a:pPr>
                <a:r>
                  <a:rPr lang="zh-CN" altLang="en-US" sz="1600" kern="0" dirty="0">
                    <a:solidFill>
                      <a:sysClr val="windowText" lastClr="000000"/>
                    </a:solidFill>
                    <a:latin typeface="Times New Roman" panose="02020603050405020304" charset="0"/>
                    <a:ea typeface="黑体" panose="02010609060101010101" charset="-122"/>
                    <a:cs typeface="Times New Roman" panose="02020603050405020304" charset="0"/>
                  </a:rPr>
                  <a:t>测试</a:t>
                </a:r>
              </a:p>
              <a:p>
                <a:pPr algn="ctr" fontAlgn="auto">
                  <a:lnSpc>
                    <a:spcPct val="96000"/>
                  </a:lnSpc>
                  <a:spcBef>
                    <a:spcPts val="0"/>
                  </a:spcBef>
                  <a:spcAft>
                    <a:spcPts val="0"/>
                  </a:spcAft>
                  <a:defRPr/>
                </a:pPr>
                <a:r>
                  <a:rPr lang="en-US" altLang="zh-CN" sz="1600" b="1" kern="0" dirty="0">
                    <a:solidFill>
                      <a:sysClr val="windowText" lastClr="000000"/>
                    </a:solidFill>
                    <a:latin typeface="Times New Roman" panose="02020603050405020304" charset="0"/>
                    <a:ea typeface="黑体" panose="02010609060101010101" charset="-122"/>
                    <a:cs typeface="Times New Roman" panose="02020603050405020304" charset="0"/>
                  </a:rPr>
                  <a:t>G</a:t>
                </a:r>
              </a:p>
            </p:txBody>
          </p:sp>
          <p:sp>
            <p:nvSpPr>
              <p:cNvPr id="32" name="Oval 32"/>
              <p:cNvSpPr>
                <a:spLocks noChangeArrowheads="1"/>
              </p:cNvSpPr>
              <p:nvPr/>
            </p:nvSpPr>
            <p:spPr bwMode="auto">
              <a:xfrm>
                <a:off x="7200" y="11424"/>
                <a:ext cx="1620" cy="936"/>
              </a:xfrm>
              <a:prstGeom prst="ellipse">
                <a:avLst/>
              </a:prstGeom>
              <a:solidFill>
                <a:srgbClr val="FFFFFF"/>
              </a:solidFill>
              <a:ln w="9525">
                <a:solidFill>
                  <a:srgbClr val="000000"/>
                </a:solidFill>
                <a:round/>
              </a:ln>
            </p:spPr>
            <p:txBody>
              <a:bodyPr lIns="0" tIns="0" rIns="0" bIns="0"/>
              <a:lstStyle/>
              <a:p>
                <a:pPr algn="ctr" fontAlgn="auto">
                  <a:lnSpc>
                    <a:spcPct val="80000"/>
                  </a:lnSpc>
                  <a:spcBef>
                    <a:spcPts val="0"/>
                  </a:spcBef>
                  <a:spcAft>
                    <a:spcPts val="0"/>
                  </a:spcAft>
                  <a:defRPr/>
                </a:pPr>
                <a:r>
                  <a:rPr lang="zh-CN" altLang="en-US" sz="1600" kern="0" dirty="0">
                    <a:solidFill>
                      <a:sysClr val="windowText" lastClr="000000"/>
                    </a:solidFill>
                    <a:latin typeface="Times New Roman" panose="02020603050405020304" charset="0"/>
                    <a:ea typeface="黑体" panose="02010609060101010101" charset="-122"/>
                    <a:cs typeface="Times New Roman" panose="02020603050405020304" charset="0"/>
                  </a:rPr>
                  <a:t>测试</a:t>
                </a:r>
              </a:p>
              <a:p>
                <a:pPr algn="ctr" fontAlgn="auto">
                  <a:lnSpc>
                    <a:spcPct val="80000"/>
                  </a:lnSpc>
                  <a:spcBef>
                    <a:spcPts val="0"/>
                  </a:spcBef>
                  <a:spcAft>
                    <a:spcPts val="0"/>
                  </a:spcAft>
                  <a:defRPr/>
                </a:pPr>
                <a:r>
                  <a:rPr lang="zh-CN" altLang="en-US" sz="1600" kern="0" dirty="0">
                    <a:solidFill>
                      <a:sysClr val="windowText" lastClr="000000"/>
                    </a:solidFill>
                    <a:latin typeface="Times New Roman" panose="02020603050405020304" charset="0"/>
                    <a:ea typeface="黑体" panose="02010609060101010101" charset="-122"/>
                    <a:cs typeface="Times New Roman" panose="02020603050405020304" charset="0"/>
                  </a:rPr>
                  <a:t>（</a:t>
                </a:r>
                <a:r>
                  <a:rPr lang="en-US" altLang="zh-CN" sz="1600" b="1" kern="0" dirty="0">
                    <a:solidFill>
                      <a:sysClr val="windowText" lastClr="000000"/>
                    </a:solidFill>
                    <a:latin typeface="Times New Roman" panose="02020603050405020304" charset="0"/>
                    <a:ea typeface="黑体" panose="02010609060101010101" charset="-122"/>
                    <a:cs typeface="Times New Roman" panose="02020603050405020304" charset="0"/>
                  </a:rPr>
                  <a:t>A</a:t>
                </a:r>
                <a:r>
                  <a:rPr lang="zh-CN" altLang="en-US" sz="1600" b="1" kern="0" dirty="0">
                    <a:solidFill>
                      <a:sysClr val="windowText" lastClr="000000"/>
                    </a:solidFill>
                    <a:latin typeface="Times New Roman" panose="02020603050405020304" charset="0"/>
                    <a:ea typeface="黑体" panose="02010609060101010101" charset="-122"/>
                    <a:cs typeface="Times New Roman" panose="02020603050405020304" charset="0"/>
                  </a:rPr>
                  <a:t>、</a:t>
                </a:r>
                <a:r>
                  <a:rPr lang="en-US" altLang="zh-CN" sz="1600" b="1" kern="0" dirty="0">
                    <a:solidFill>
                      <a:sysClr val="windowText" lastClr="000000"/>
                    </a:solidFill>
                    <a:latin typeface="Times New Roman" panose="02020603050405020304" charset="0"/>
                    <a:ea typeface="黑体" panose="02010609060101010101" charset="-122"/>
                    <a:cs typeface="Times New Roman" panose="02020603050405020304" charset="0"/>
                  </a:rPr>
                  <a:t>B</a:t>
                </a:r>
                <a:r>
                  <a:rPr lang="zh-CN" altLang="en-US" sz="1600" b="1" kern="0" dirty="0">
                    <a:solidFill>
                      <a:sysClr val="windowText" lastClr="000000"/>
                    </a:solidFill>
                    <a:latin typeface="Times New Roman" panose="02020603050405020304" charset="0"/>
                    <a:ea typeface="黑体" panose="02010609060101010101" charset="-122"/>
                    <a:cs typeface="Times New Roman" panose="02020603050405020304" charset="0"/>
                  </a:rPr>
                  <a:t>、</a:t>
                </a:r>
                <a:r>
                  <a:rPr lang="en-US" altLang="zh-CN" sz="1600" b="1" kern="0" dirty="0">
                    <a:solidFill>
                      <a:sysClr val="windowText" lastClr="000000"/>
                    </a:solidFill>
                    <a:latin typeface="Times New Roman" panose="02020603050405020304" charset="0"/>
                    <a:ea typeface="黑体" panose="02010609060101010101" charset="-122"/>
                    <a:cs typeface="Times New Roman" panose="02020603050405020304" charset="0"/>
                  </a:rPr>
                  <a:t>C</a:t>
                </a:r>
              </a:p>
              <a:p>
                <a:pPr algn="ctr" fontAlgn="auto">
                  <a:lnSpc>
                    <a:spcPct val="80000"/>
                  </a:lnSpc>
                  <a:spcBef>
                    <a:spcPts val="0"/>
                  </a:spcBef>
                  <a:spcAft>
                    <a:spcPts val="0"/>
                  </a:spcAft>
                  <a:defRPr/>
                </a:pPr>
                <a:r>
                  <a:rPr lang="en-US" altLang="zh-CN" sz="1600" b="1" kern="0" dirty="0">
                    <a:solidFill>
                      <a:sysClr val="windowText" lastClr="000000"/>
                    </a:solidFill>
                    <a:latin typeface="Times New Roman" panose="02020603050405020304" charset="0"/>
                    <a:ea typeface="黑体" panose="02010609060101010101" charset="-122"/>
                    <a:cs typeface="Times New Roman" panose="02020603050405020304" charset="0"/>
                  </a:rPr>
                  <a:t>D</a:t>
                </a:r>
                <a:r>
                  <a:rPr lang="zh-CN" altLang="en-US" sz="1600" b="1" kern="0" dirty="0">
                    <a:solidFill>
                      <a:sysClr val="windowText" lastClr="000000"/>
                    </a:solidFill>
                    <a:latin typeface="Times New Roman" panose="02020603050405020304" charset="0"/>
                    <a:ea typeface="黑体" panose="02010609060101010101" charset="-122"/>
                    <a:cs typeface="Times New Roman" panose="02020603050405020304" charset="0"/>
                  </a:rPr>
                  <a:t>、</a:t>
                </a:r>
                <a:r>
                  <a:rPr lang="en-US" altLang="zh-CN" sz="1600" b="1" kern="0" dirty="0">
                    <a:solidFill>
                      <a:sysClr val="windowText" lastClr="000000"/>
                    </a:solidFill>
                    <a:latin typeface="Times New Roman" panose="02020603050405020304" charset="0"/>
                    <a:ea typeface="黑体" panose="02010609060101010101" charset="-122"/>
                    <a:cs typeface="Times New Roman" panose="02020603050405020304" charset="0"/>
                  </a:rPr>
                  <a:t>E</a:t>
                </a:r>
                <a:r>
                  <a:rPr lang="zh-CN" altLang="en-US" sz="1600" b="1" kern="0" dirty="0">
                    <a:solidFill>
                      <a:sysClr val="windowText" lastClr="000000"/>
                    </a:solidFill>
                    <a:latin typeface="Times New Roman" panose="02020603050405020304" charset="0"/>
                    <a:ea typeface="黑体" panose="02010609060101010101" charset="-122"/>
                    <a:cs typeface="Times New Roman" panose="02020603050405020304" charset="0"/>
                  </a:rPr>
                  <a:t>、</a:t>
                </a:r>
                <a:r>
                  <a:rPr lang="en-US" altLang="zh-CN" sz="1600" b="1" kern="0" dirty="0">
                    <a:solidFill>
                      <a:sysClr val="windowText" lastClr="000000"/>
                    </a:solidFill>
                    <a:latin typeface="Times New Roman" panose="02020603050405020304" charset="0"/>
                    <a:ea typeface="黑体" panose="02010609060101010101" charset="-122"/>
                    <a:cs typeface="Times New Roman" panose="02020603050405020304" charset="0"/>
                  </a:rPr>
                  <a:t>F</a:t>
                </a:r>
                <a:r>
                  <a:rPr lang="zh-CN" altLang="en-US" sz="1600" b="1" kern="0" dirty="0">
                    <a:solidFill>
                      <a:sysClr val="windowText" lastClr="000000"/>
                    </a:solidFill>
                    <a:latin typeface="Times New Roman" panose="02020603050405020304" charset="0"/>
                    <a:ea typeface="黑体" panose="02010609060101010101" charset="-122"/>
                    <a:cs typeface="Times New Roman" panose="02020603050405020304" charset="0"/>
                  </a:rPr>
                  <a:t>、</a:t>
                </a:r>
                <a:r>
                  <a:rPr lang="en-US" altLang="zh-CN" sz="1600" b="1" kern="0" dirty="0">
                    <a:solidFill>
                      <a:sysClr val="windowText" lastClr="000000"/>
                    </a:solidFill>
                    <a:latin typeface="Times New Roman" panose="02020603050405020304" charset="0"/>
                    <a:ea typeface="黑体" panose="02010609060101010101" charset="-122"/>
                    <a:cs typeface="Times New Roman" panose="02020603050405020304" charset="0"/>
                  </a:rPr>
                  <a:t>G</a:t>
                </a:r>
                <a:r>
                  <a:rPr lang="zh-CN" altLang="en-US" sz="1600" kern="0" dirty="0">
                    <a:solidFill>
                      <a:sysClr val="windowText" lastClr="000000"/>
                    </a:solidFill>
                    <a:latin typeface="Times New Roman" panose="02020603050405020304" charset="0"/>
                    <a:ea typeface="黑体" panose="02010609060101010101" charset="-122"/>
                    <a:cs typeface="Times New Roman" panose="02020603050405020304" charset="0"/>
                  </a:rPr>
                  <a:t>）</a:t>
                </a:r>
              </a:p>
            </p:txBody>
          </p:sp>
          <p:sp>
            <p:nvSpPr>
              <p:cNvPr id="33" name="Line 33"/>
              <p:cNvSpPr>
                <a:spLocks noChangeShapeType="1"/>
              </p:cNvSpPr>
              <p:nvPr/>
            </p:nvSpPr>
            <p:spPr bwMode="auto">
              <a:xfrm>
                <a:off x="5865" y="11202"/>
                <a:ext cx="1441" cy="468"/>
              </a:xfrm>
              <a:prstGeom prst="line">
                <a:avLst/>
              </a:prstGeom>
              <a:noFill/>
              <a:ln w="9525">
                <a:solidFill>
                  <a:srgbClr val="000000"/>
                </a:solidFill>
                <a:round/>
                <a:tailEnd type="stealth" w="sm" len="lg"/>
              </a:ln>
            </p:spPr>
            <p:txBody>
              <a:bodyPr/>
              <a:lstStyle/>
              <a:p>
                <a:pPr fontAlgn="auto">
                  <a:spcBef>
                    <a:spcPts val="0"/>
                  </a:spcBef>
                  <a:spcAft>
                    <a:spcPts val="0"/>
                  </a:spcAft>
                  <a:defRPr/>
                </a:pPr>
                <a:endParaRPr lang="zh-CN" altLang="en-US" sz="1600" kern="0">
                  <a:solidFill>
                    <a:sysClr val="windowText" lastClr="000000"/>
                  </a:solidFill>
                  <a:latin typeface="Times New Roman" panose="02020603050405020304" charset="0"/>
                  <a:ea typeface="黑体" panose="02010609060101010101" charset="-122"/>
                  <a:cs typeface="Times New Roman" panose="02020603050405020304" charset="0"/>
                </a:endParaRPr>
              </a:p>
            </p:txBody>
          </p:sp>
          <p:sp>
            <p:nvSpPr>
              <p:cNvPr id="34" name="Line 34"/>
              <p:cNvSpPr>
                <a:spLocks noChangeShapeType="1"/>
              </p:cNvSpPr>
              <p:nvPr/>
            </p:nvSpPr>
            <p:spPr bwMode="auto">
              <a:xfrm>
                <a:off x="5400" y="11632"/>
                <a:ext cx="1800" cy="311"/>
              </a:xfrm>
              <a:prstGeom prst="line">
                <a:avLst/>
              </a:prstGeom>
              <a:noFill/>
              <a:ln w="9525">
                <a:solidFill>
                  <a:srgbClr val="000000"/>
                </a:solidFill>
                <a:round/>
                <a:tailEnd type="stealth" w="sm" len="lg"/>
              </a:ln>
            </p:spPr>
            <p:txBody>
              <a:bodyPr/>
              <a:lstStyle/>
              <a:p>
                <a:pPr fontAlgn="auto">
                  <a:spcBef>
                    <a:spcPts val="0"/>
                  </a:spcBef>
                  <a:spcAft>
                    <a:spcPts val="0"/>
                  </a:spcAft>
                  <a:defRPr/>
                </a:pPr>
                <a:endParaRPr lang="zh-CN" altLang="en-US" sz="1600" kern="0">
                  <a:solidFill>
                    <a:sysClr val="windowText" lastClr="000000"/>
                  </a:solidFill>
                  <a:latin typeface="Times New Roman" panose="02020603050405020304" charset="0"/>
                  <a:ea typeface="黑体" panose="02010609060101010101" charset="-122"/>
                  <a:cs typeface="Times New Roman" panose="02020603050405020304" charset="0"/>
                </a:endParaRPr>
              </a:p>
            </p:txBody>
          </p:sp>
          <p:sp>
            <p:nvSpPr>
              <p:cNvPr id="35" name="Line 35"/>
              <p:cNvSpPr>
                <a:spLocks noChangeShapeType="1"/>
              </p:cNvSpPr>
              <p:nvPr/>
            </p:nvSpPr>
            <p:spPr bwMode="auto">
              <a:xfrm flipV="1">
                <a:off x="6121" y="12049"/>
                <a:ext cx="1140" cy="156"/>
              </a:xfrm>
              <a:prstGeom prst="line">
                <a:avLst/>
              </a:prstGeom>
              <a:noFill/>
              <a:ln w="9525">
                <a:solidFill>
                  <a:srgbClr val="000000"/>
                </a:solidFill>
                <a:round/>
                <a:tailEnd type="stealth" w="sm" len="lg"/>
              </a:ln>
            </p:spPr>
            <p:txBody>
              <a:bodyPr/>
              <a:lstStyle/>
              <a:p>
                <a:pPr fontAlgn="auto">
                  <a:spcBef>
                    <a:spcPts val="0"/>
                  </a:spcBef>
                  <a:spcAft>
                    <a:spcPts val="0"/>
                  </a:spcAft>
                  <a:defRPr/>
                </a:pPr>
                <a:endParaRPr lang="zh-CN" altLang="en-US" sz="1600" kern="0">
                  <a:solidFill>
                    <a:sysClr val="windowText" lastClr="000000"/>
                  </a:solidFill>
                  <a:latin typeface="Times New Roman" panose="02020603050405020304" charset="0"/>
                  <a:ea typeface="黑体" panose="02010609060101010101" charset="-122"/>
                  <a:cs typeface="Times New Roman" panose="02020603050405020304" charset="0"/>
                </a:endParaRPr>
              </a:p>
            </p:txBody>
          </p:sp>
          <p:sp>
            <p:nvSpPr>
              <p:cNvPr id="36" name="Line 36"/>
              <p:cNvSpPr>
                <a:spLocks noChangeShapeType="1"/>
              </p:cNvSpPr>
              <p:nvPr/>
            </p:nvSpPr>
            <p:spPr bwMode="auto">
              <a:xfrm flipV="1">
                <a:off x="5220" y="12205"/>
                <a:ext cx="2159" cy="468"/>
              </a:xfrm>
              <a:prstGeom prst="line">
                <a:avLst/>
              </a:prstGeom>
              <a:noFill/>
              <a:ln w="9525">
                <a:solidFill>
                  <a:srgbClr val="000000"/>
                </a:solidFill>
                <a:round/>
                <a:tailEnd type="stealth" w="sm" len="lg"/>
              </a:ln>
            </p:spPr>
            <p:txBody>
              <a:bodyPr/>
              <a:lstStyle/>
              <a:p>
                <a:pPr fontAlgn="auto">
                  <a:spcBef>
                    <a:spcPts val="0"/>
                  </a:spcBef>
                  <a:spcAft>
                    <a:spcPts val="0"/>
                  </a:spcAft>
                  <a:defRPr/>
                </a:pPr>
                <a:endParaRPr lang="zh-CN" altLang="en-US" sz="1600" kern="0">
                  <a:solidFill>
                    <a:sysClr val="windowText" lastClr="000000"/>
                  </a:solidFill>
                  <a:latin typeface="Times New Roman" panose="02020603050405020304" charset="0"/>
                  <a:ea typeface="黑体" panose="02010609060101010101" charset="-122"/>
                  <a:cs typeface="Times New Roman" panose="02020603050405020304" charset="0"/>
                </a:endParaRPr>
              </a:p>
            </p:txBody>
          </p:sp>
          <p:sp>
            <p:nvSpPr>
              <p:cNvPr id="37" name="Line 37"/>
              <p:cNvSpPr>
                <a:spLocks noChangeShapeType="1"/>
              </p:cNvSpPr>
              <p:nvPr/>
            </p:nvSpPr>
            <p:spPr bwMode="auto">
              <a:xfrm flipV="1">
                <a:off x="5907" y="12264"/>
                <a:ext cx="1620" cy="781"/>
              </a:xfrm>
              <a:prstGeom prst="line">
                <a:avLst/>
              </a:prstGeom>
              <a:noFill/>
              <a:ln w="9525">
                <a:solidFill>
                  <a:srgbClr val="000000"/>
                </a:solidFill>
                <a:round/>
                <a:tailEnd type="stealth" w="sm" len="lg"/>
              </a:ln>
            </p:spPr>
            <p:txBody>
              <a:bodyPr/>
              <a:lstStyle/>
              <a:p>
                <a:pPr fontAlgn="auto">
                  <a:spcBef>
                    <a:spcPts val="0"/>
                  </a:spcBef>
                  <a:spcAft>
                    <a:spcPts val="0"/>
                  </a:spcAft>
                  <a:defRPr/>
                </a:pPr>
                <a:endParaRPr lang="zh-CN" altLang="en-US" sz="1600" kern="0">
                  <a:solidFill>
                    <a:sysClr val="windowText" lastClr="000000"/>
                  </a:solidFill>
                  <a:latin typeface="Times New Roman" panose="02020603050405020304" charset="0"/>
                  <a:ea typeface="黑体" panose="02010609060101010101" charset="-122"/>
                  <a:cs typeface="Times New Roman" panose="02020603050405020304" charset="0"/>
                </a:endParaRPr>
              </a:p>
            </p:txBody>
          </p:sp>
          <p:sp>
            <p:nvSpPr>
              <p:cNvPr id="38" name="Line 38"/>
              <p:cNvSpPr>
                <a:spLocks noChangeShapeType="1"/>
              </p:cNvSpPr>
              <p:nvPr/>
            </p:nvSpPr>
            <p:spPr bwMode="auto">
              <a:xfrm flipV="1">
                <a:off x="6676" y="12330"/>
                <a:ext cx="1080" cy="624"/>
              </a:xfrm>
              <a:prstGeom prst="line">
                <a:avLst/>
              </a:prstGeom>
              <a:noFill/>
              <a:ln w="9525">
                <a:solidFill>
                  <a:srgbClr val="000000"/>
                </a:solidFill>
                <a:round/>
                <a:tailEnd type="stealth" w="sm" len="lg"/>
              </a:ln>
            </p:spPr>
            <p:txBody>
              <a:bodyPr/>
              <a:lstStyle/>
              <a:p>
                <a:pPr fontAlgn="auto">
                  <a:spcBef>
                    <a:spcPts val="0"/>
                  </a:spcBef>
                  <a:spcAft>
                    <a:spcPts val="0"/>
                  </a:spcAft>
                  <a:defRPr/>
                </a:pPr>
                <a:endParaRPr lang="zh-CN" altLang="en-US" sz="1600" kern="0">
                  <a:solidFill>
                    <a:sysClr val="windowText" lastClr="000000"/>
                  </a:solidFill>
                  <a:latin typeface="Times New Roman" panose="02020603050405020304" charset="0"/>
                  <a:ea typeface="黑体" panose="02010609060101010101" charset="-122"/>
                  <a:cs typeface="Times New Roman" panose="02020603050405020304" charset="0"/>
                </a:endParaRPr>
              </a:p>
            </p:txBody>
          </p:sp>
          <p:sp>
            <p:nvSpPr>
              <p:cNvPr id="39" name="Line 39"/>
              <p:cNvSpPr>
                <a:spLocks noChangeShapeType="1"/>
              </p:cNvSpPr>
              <p:nvPr/>
            </p:nvSpPr>
            <p:spPr bwMode="auto">
              <a:xfrm flipV="1">
                <a:off x="7560" y="12360"/>
                <a:ext cx="361" cy="624"/>
              </a:xfrm>
              <a:prstGeom prst="line">
                <a:avLst/>
              </a:prstGeom>
              <a:noFill/>
              <a:ln w="9525">
                <a:solidFill>
                  <a:srgbClr val="000000"/>
                </a:solidFill>
                <a:round/>
                <a:tailEnd type="stealth" w="sm" len="lg"/>
              </a:ln>
            </p:spPr>
            <p:txBody>
              <a:bodyPr/>
              <a:lstStyle/>
              <a:p>
                <a:pPr fontAlgn="auto">
                  <a:spcBef>
                    <a:spcPts val="0"/>
                  </a:spcBef>
                  <a:spcAft>
                    <a:spcPts val="0"/>
                  </a:spcAft>
                  <a:defRPr/>
                </a:pPr>
                <a:endParaRPr lang="zh-CN" altLang="en-US" sz="1600" kern="0">
                  <a:solidFill>
                    <a:sysClr val="windowText" lastClr="000000"/>
                  </a:solidFill>
                  <a:latin typeface="Times New Roman" panose="02020603050405020304" charset="0"/>
                  <a:ea typeface="黑体" panose="02010609060101010101" charset="-122"/>
                  <a:cs typeface="Times New Roman" panose="02020603050405020304" charset="0"/>
                </a:endParaRPr>
              </a:p>
            </p:txBody>
          </p:sp>
        </p:grpSp>
        <p:sp>
          <p:nvSpPr>
            <p:cNvPr id="24" name="Text Box 40"/>
            <p:cNvSpPr txBox="1">
              <a:spLocks noChangeArrowheads="1"/>
            </p:cNvSpPr>
            <p:nvPr/>
          </p:nvSpPr>
          <p:spPr bwMode="auto">
            <a:xfrm>
              <a:off x="5940" y="13578"/>
              <a:ext cx="3239" cy="468"/>
            </a:xfrm>
            <a:prstGeom prst="rect">
              <a:avLst/>
            </a:prstGeom>
            <a:solidFill>
              <a:srgbClr val="FFFFFF"/>
            </a:solidFill>
            <a:ln w="9525">
              <a:noFill/>
              <a:miter lim="800000"/>
            </a:ln>
          </p:spPr>
          <p:txBody>
            <a:bodyPr/>
            <a:lstStyle/>
            <a:p>
              <a:pPr algn="ctr" fontAlgn="auto">
                <a:spcBef>
                  <a:spcPts val="0"/>
                </a:spcBef>
                <a:spcAft>
                  <a:spcPts val="0"/>
                </a:spcAft>
                <a:defRPr/>
              </a:pPr>
              <a:r>
                <a:rPr lang="zh-CN" altLang="en-US" sz="1600" kern="0" dirty="0">
                  <a:solidFill>
                    <a:sysClr val="windowText" lastClr="000000"/>
                  </a:solidFill>
                  <a:latin typeface="Times New Roman" panose="02020603050405020304" charset="0"/>
                  <a:ea typeface="黑体" panose="02010609060101010101" charset="-122"/>
                  <a:cs typeface="Times New Roman" panose="02020603050405020304" charset="0"/>
                </a:rPr>
                <a:t>非渐增式集成</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98938"/>
            <a:ext cx="9601200" cy="571500"/>
          </a:xfrm>
        </p:spPr>
        <p:txBody>
          <a:bodyPr>
            <a:normAutofit fontScale="90000"/>
          </a:bodyPr>
          <a:lstStyle/>
          <a:p>
            <a:r>
              <a:rPr lang="zh-CN" altLang="en-US" b="1" dirty="0"/>
              <a:t>集成测试策略</a:t>
            </a:r>
          </a:p>
        </p:txBody>
      </p:sp>
      <p:sp>
        <p:nvSpPr>
          <p:cNvPr id="3" name="内容占位符 2"/>
          <p:cNvSpPr>
            <a:spLocks noGrp="1"/>
          </p:cNvSpPr>
          <p:nvPr>
            <p:ph idx="1"/>
          </p:nvPr>
        </p:nvSpPr>
        <p:spPr>
          <a:xfrm>
            <a:off x="1295400" y="1037492"/>
            <a:ext cx="10896600" cy="5305119"/>
          </a:xfrm>
        </p:spPr>
        <p:txBody>
          <a:bodyPr>
            <a:normAutofit/>
          </a:bodyPr>
          <a:lstStyle/>
          <a:p>
            <a:r>
              <a:rPr lang="zh-CN" altLang="en-US" sz="2800" dirty="0"/>
              <a:t>渐增式集成</a:t>
            </a:r>
          </a:p>
          <a:p>
            <a:pPr lvl="1"/>
            <a:r>
              <a:rPr lang="zh-CN" altLang="en-US" sz="2800" i="0" dirty="0"/>
              <a:t>与“一步到位”的非渐增式集成相反，它把程序划分成小段来构造和测试。</a:t>
            </a:r>
            <a:endParaRPr lang="en-US" altLang="zh-CN" sz="2800" i="0" dirty="0"/>
          </a:p>
          <a:p>
            <a:pPr lvl="1"/>
            <a:r>
              <a:rPr lang="zh-CN" altLang="en-US" sz="2800" i="0" dirty="0"/>
              <a:t>容易定位和改正错误；对接口可以进行更彻底的测试；可以使用系统化的测试方法。目前在进行集成测试时普遍采用渐增式集成方法。</a:t>
            </a:r>
          </a:p>
          <a:p>
            <a:pPr lvl="1"/>
            <a:r>
              <a:rPr lang="zh-CN" altLang="en-US" sz="2800" i="0" dirty="0"/>
              <a:t>渐增方式有自顶向下和自底向上两种集成策略</a:t>
            </a:r>
            <a:endParaRPr lang="en-US" altLang="zh-CN" sz="2800" i="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0" y="797221"/>
            <a:ext cx="10619831" cy="5004262"/>
          </a:xfrm>
        </p:spPr>
        <p:txBody>
          <a:bodyPr/>
          <a:lstStyle/>
          <a:p>
            <a:r>
              <a:rPr lang="zh-CN" altLang="en-US" sz="2400" dirty="0"/>
              <a:t>测试人员不仅要关注软件中某个功能的正确性，还要关注由各个功能串起来的业务流程是否可以完整的执行，比如电商平台的退货退款流程。</a:t>
            </a:r>
          </a:p>
          <a:p>
            <a:r>
              <a:rPr lang="zh-CN" altLang="en-US" sz="2400" dirty="0"/>
              <a:t>一般，软件系统中包括多个业务流程，而业务流程又包括多个功能（动作），业务流程是功能点的有序连接。</a:t>
            </a:r>
          </a:p>
          <a:p>
            <a:endParaRPr lang="zh-CN" altLang="en-US" dirty="0"/>
          </a:p>
        </p:txBody>
      </p:sp>
      <p:pic>
        <p:nvPicPr>
          <p:cNvPr id="6" name="图片 30"/>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506" t="650" r="547" b="694"/>
          <a:stretch>
            <a:fillRect/>
          </a:stretch>
        </p:blipFill>
        <p:spPr>
          <a:xfrm>
            <a:off x="1100546" y="3014345"/>
            <a:ext cx="5412105" cy="3157855"/>
          </a:xfrm>
          <a:prstGeom prst="rect">
            <a:avLst/>
          </a:prstGeom>
          <a:ln w="6350" cap="flat" cmpd="sng" algn="ctr">
            <a:solidFill>
              <a:sysClr val="windowText" lastClr="000000"/>
            </a:solidFill>
            <a:prstDash val="solid"/>
            <a:round/>
            <a:headEnd type="none" w="med" len="med"/>
            <a:tailEnd type="none" w="med" len="med"/>
          </a:ln>
        </p:spPr>
      </p:pic>
      <p:pic>
        <p:nvPicPr>
          <p:cNvPr id="7" name="图片 6"/>
          <p:cNvPicPr/>
          <p:nvPr/>
        </p:nvPicPr>
        <p:blipFill>
          <a:blip r:embed="rId4"/>
          <a:stretch>
            <a:fillRect/>
          </a:stretch>
        </p:blipFill>
        <p:spPr>
          <a:xfrm>
            <a:off x="6949531" y="2955290"/>
            <a:ext cx="4965700" cy="3216910"/>
          </a:xfrm>
          <a:prstGeom prst="rect">
            <a:avLst/>
          </a:prstGeom>
          <a:noFill/>
          <a:ln w="9525">
            <a:solidFill>
              <a:schemeClr val="accent1"/>
            </a:solid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9639"/>
            <a:ext cx="9601200" cy="571500"/>
          </a:xfrm>
        </p:spPr>
        <p:txBody>
          <a:bodyPr>
            <a:normAutofit fontScale="90000"/>
          </a:bodyPr>
          <a:lstStyle/>
          <a:p>
            <a:r>
              <a:rPr lang="zh-CN" altLang="en-US" sz="4900" b="1" dirty="0"/>
              <a:t>集成测试策略</a:t>
            </a:r>
            <a:r>
              <a:rPr lang="en-US" altLang="zh-CN" sz="4900" b="1" dirty="0"/>
              <a:t>-</a:t>
            </a:r>
            <a:r>
              <a:rPr lang="zh-CN" altLang="en-US" sz="4900" b="1" dirty="0"/>
              <a:t>自顶向下集成</a:t>
            </a:r>
            <a:br>
              <a:rPr lang="zh-CN" altLang="en-US" dirty="0"/>
            </a:br>
            <a:endParaRPr lang="zh-CN" altLang="en-US" dirty="0"/>
          </a:p>
        </p:txBody>
      </p:sp>
      <p:sp>
        <p:nvSpPr>
          <p:cNvPr id="3" name="内容占位符 2"/>
          <p:cNvSpPr>
            <a:spLocks noGrp="1"/>
          </p:cNvSpPr>
          <p:nvPr>
            <p:ph idx="1"/>
          </p:nvPr>
        </p:nvSpPr>
        <p:spPr>
          <a:xfrm>
            <a:off x="1371600" y="908538"/>
            <a:ext cx="10691446" cy="5719823"/>
          </a:xfrm>
        </p:spPr>
        <p:txBody>
          <a:bodyPr>
            <a:normAutofit/>
          </a:bodyPr>
          <a:lstStyle/>
          <a:p>
            <a:r>
              <a:rPr lang="zh-CN" altLang="en-US" sz="2600" dirty="0"/>
              <a:t>自顶向下集成</a:t>
            </a:r>
          </a:p>
          <a:p>
            <a:pPr lvl="1"/>
            <a:r>
              <a:rPr lang="zh-CN" altLang="en-US" sz="2600" i="0" dirty="0"/>
              <a:t>从主控制模块开始，沿着程序的控制层次向下移动，逐渐把各个模块结合起来。在把附属于（及最终附属于）主控制模块的那些模块组装到程序结构中去。</a:t>
            </a:r>
            <a:endParaRPr lang="en-US" altLang="zh-CN" sz="2600" i="0" dirty="0"/>
          </a:p>
          <a:p>
            <a:pPr lvl="1"/>
            <a:r>
              <a:rPr lang="zh-CN" altLang="en-US" sz="2600" i="0" dirty="0"/>
              <a:t>使用深度优先的策略，或者使用宽度优先的策略</a:t>
            </a:r>
          </a:p>
          <a:p>
            <a:r>
              <a:rPr lang="zh-CN" altLang="en-US" sz="2600" dirty="0">
                <a:latin typeface="Times New Roman" panose="02020603050405020304" charset="0"/>
                <a:cs typeface="Times New Roman" panose="02020603050405020304" charset="0"/>
              </a:rPr>
              <a:t>自顶向下集成测试的步骤</a:t>
            </a:r>
            <a:endParaRPr lang="en-US" altLang="zh-CN" sz="2600" dirty="0">
              <a:latin typeface="Times New Roman" panose="02020603050405020304" charset="0"/>
              <a:cs typeface="Times New Roman" panose="02020603050405020304" charset="0"/>
            </a:endParaRPr>
          </a:p>
          <a:p>
            <a:pPr lvl="1"/>
            <a:r>
              <a:rPr lang="zh-CN" altLang="en-US" sz="2600" i="0" dirty="0">
                <a:latin typeface="Times New Roman" panose="02020603050405020304" charset="0"/>
                <a:cs typeface="Times New Roman" panose="02020603050405020304" charset="0"/>
              </a:rPr>
              <a:t>对主控制模块进行测试，测试时用桩模块代替所有直接附属于主控制模块的模块。</a:t>
            </a:r>
          </a:p>
          <a:p>
            <a:pPr lvl="1"/>
            <a:r>
              <a:rPr lang="zh-CN" altLang="en-US" sz="2600" i="0" dirty="0">
                <a:latin typeface="Times New Roman" panose="02020603050405020304" charset="0"/>
                <a:cs typeface="Times New Roman" panose="02020603050405020304" charset="0"/>
              </a:rPr>
              <a:t>根据选定的结合策略（深度优先或宽度优先），每次用一个实际模块代换一个桩模块（新结合进来的模块往往又需要新的桩模块）。</a:t>
            </a:r>
          </a:p>
          <a:p>
            <a:pPr lvl="1"/>
            <a:r>
              <a:rPr lang="zh-CN" altLang="en-US" sz="2600" i="0" dirty="0">
                <a:latin typeface="Times New Roman" panose="02020603050405020304" charset="0"/>
                <a:cs typeface="Times New Roman" panose="02020603050405020304" charset="0"/>
              </a:rPr>
              <a:t>在结合进一个模块的同时进行测试。</a:t>
            </a:r>
          </a:p>
          <a:p>
            <a:pPr lvl="1"/>
            <a:r>
              <a:rPr lang="zh-CN" altLang="en-US" sz="2600" i="0" dirty="0">
                <a:latin typeface="Times New Roman" panose="02020603050405020304" charset="0"/>
                <a:cs typeface="Times New Roman" panose="02020603050405020304" charset="0"/>
              </a:rPr>
              <a:t>为了保证加入模块没有引进新的错误，可能需要进行回归测试（即，全部或部分地重复以前做过的测试）。</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5426" y="456656"/>
            <a:ext cx="9601200" cy="571500"/>
          </a:xfrm>
        </p:spPr>
        <p:txBody>
          <a:bodyPr>
            <a:noAutofit/>
          </a:bodyPr>
          <a:lstStyle/>
          <a:p>
            <a:r>
              <a:rPr lang="zh-CN" altLang="en-US" b="1" dirty="0"/>
              <a:t>集成测试策略</a:t>
            </a:r>
            <a:r>
              <a:rPr lang="en-US" altLang="zh-CN" b="1" dirty="0"/>
              <a:t>-</a:t>
            </a:r>
            <a:r>
              <a:rPr lang="zh-CN" altLang="en-US" b="1" dirty="0"/>
              <a:t>自顶向下集成</a:t>
            </a:r>
          </a:p>
        </p:txBody>
      </p:sp>
      <p:grpSp>
        <p:nvGrpSpPr>
          <p:cNvPr id="4" name="Group 22"/>
          <p:cNvGrpSpPr/>
          <p:nvPr/>
        </p:nvGrpSpPr>
        <p:grpSpPr bwMode="auto">
          <a:xfrm>
            <a:off x="2190925" y="1882629"/>
            <a:ext cx="1571625" cy="2009775"/>
            <a:chOff x="1635" y="2064"/>
            <a:chExt cx="1980" cy="2727"/>
          </a:xfrm>
        </p:grpSpPr>
        <p:sp>
          <p:nvSpPr>
            <p:cNvPr id="5" name="Text Box 23"/>
            <p:cNvSpPr txBox="1">
              <a:spLocks noChangeArrowheads="1"/>
            </p:cNvSpPr>
            <p:nvPr/>
          </p:nvSpPr>
          <p:spPr bwMode="auto">
            <a:xfrm>
              <a:off x="2443" y="2064"/>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dirty="0">
                  <a:latin typeface="Times New Roman" panose="02020603050405020304" charset="0"/>
                  <a:ea typeface="黑体" panose="02010609060101010101" charset="-122"/>
                  <a:cs typeface="Times New Roman" panose="02020603050405020304" charset="0"/>
                </a:rPr>
                <a:t>A</a:t>
              </a:r>
            </a:p>
          </p:txBody>
        </p:sp>
        <p:sp>
          <p:nvSpPr>
            <p:cNvPr id="6" name="Text Box 24"/>
            <p:cNvSpPr txBox="1">
              <a:spLocks noChangeArrowheads="1"/>
            </p:cNvSpPr>
            <p:nvPr/>
          </p:nvSpPr>
          <p:spPr bwMode="auto">
            <a:xfrm>
              <a:off x="1635"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400">
                  <a:latin typeface="Times New Roman" panose="02020603050405020304" charset="0"/>
                  <a:ea typeface="黑体" panose="02010609060101010101" charset="-122"/>
                  <a:cs typeface="Times New Roman" panose="02020603050405020304" charset="0"/>
                </a:rPr>
                <a:t>S</a:t>
              </a:r>
              <a:r>
                <a:rPr lang="en-US" altLang="zh-CN" sz="1400" baseline="-25000">
                  <a:latin typeface="Times New Roman" panose="02020603050405020304" charset="0"/>
                  <a:ea typeface="黑体" panose="02010609060101010101" charset="-122"/>
                  <a:cs typeface="Times New Roman" panose="02020603050405020304" charset="0"/>
                </a:rPr>
                <a:t>B</a:t>
              </a:r>
              <a:endParaRPr lang="en-US" altLang="zh-CN" sz="1400">
                <a:latin typeface="Times New Roman" panose="02020603050405020304" charset="0"/>
                <a:ea typeface="黑体" panose="02010609060101010101" charset="-122"/>
                <a:cs typeface="Times New Roman" panose="02020603050405020304" charset="0"/>
              </a:endParaRPr>
            </a:p>
          </p:txBody>
        </p:sp>
        <p:sp>
          <p:nvSpPr>
            <p:cNvPr id="7" name="Text Box 25"/>
            <p:cNvSpPr txBox="1">
              <a:spLocks noChangeArrowheads="1"/>
            </p:cNvSpPr>
            <p:nvPr/>
          </p:nvSpPr>
          <p:spPr bwMode="auto">
            <a:xfrm>
              <a:off x="2460"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400">
                  <a:latin typeface="Times New Roman" panose="02020603050405020304" charset="0"/>
                  <a:ea typeface="黑体" panose="02010609060101010101" charset="-122"/>
                  <a:cs typeface="Times New Roman" panose="02020603050405020304" charset="0"/>
                </a:rPr>
                <a:t>S</a:t>
              </a:r>
              <a:r>
                <a:rPr lang="en-US" altLang="zh-CN" sz="1400" baseline="-25000">
                  <a:latin typeface="Times New Roman" panose="02020603050405020304" charset="0"/>
                  <a:ea typeface="黑体" panose="02010609060101010101" charset="-122"/>
                  <a:cs typeface="Times New Roman" panose="02020603050405020304" charset="0"/>
                </a:rPr>
                <a:t>C</a:t>
              </a:r>
              <a:endParaRPr lang="en-US" altLang="zh-CN" sz="1400">
                <a:latin typeface="Times New Roman" panose="02020603050405020304" charset="0"/>
                <a:ea typeface="黑体" panose="02010609060101010101" charset="-122"/>
                <a:cs typeface="Times New Roman" panose="02020603050405020304" charset="0"/>
              </a:endParaRPr>
            </a:p>
          </p:txBody>
        </p:sp>
        <p:sp>
          <p:nvSpPr>
            <p:cNvPr id="8" name="Text Box 26"/>
            <p:cNvSpPr txBox="1">
              <a:spLocks noChangeArrowheads="1"/>
            </p:cNvSpPr>
            <p:nvPr/>
          </p:nvSpPr>
          <p:spPr bwMode="auto">
            <a:xfrm>
              <a:off x="3255"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400">
                  <a:latin typeface="Times New Roman" panose="02020603050405020304" charset="0"/>
                  <a:ea typeface="黑体" panose="02010609060101010101" charset="-122"/>
                  <a:cs typeface="Times New Roman" panose="02020603050405020304" charset="0"/>
                </a:rPr>
                <a:t>S</a:t>
              </a:r>
              <a:r>
                <a:rPr lang="en-US" altLang="zh-CN" sz="1400" baseline="-25000">
                  <a:latin typeface="Times New Roman" panose="02020603050405020304" charset="0"/>
                  <a:ea typeface="黑体" panose="02010609060101010101" charset="-122"/>
                  <a:cs typeface="Times New Roman" panose="02020603050405020304" charset="0"/>
                </a:rPr>
                <a:t>D</a:t>
              </a:r>
              <a:endParaRPr lang="en-US" altLang="zh-CN" sz="1400">
                <a:latin typeface="Times New Roman" panose="02020603050405020304" charset="0"/>
                <a:ea typeface="黑体" panose="02010609060101010101" charset="-122"/>
                <a:cs typeface="Times New Roman" panose="02020603050405020304" charset="0"/>
              </a:endParaRPr>
            </a:p>
          </p:txBody>
        </p:sp>
        <p:sp>
          <p:nvSpPr>
            <p:cNvPr id="9" name="Line 27"/>
            <p:cNvSpPr>
              <a:spLocks noChangeShapeType="1"/>
            </p:cNvSpPr>
            <p:nvPr/>
          </p:nvSpPr>
          <p:spPr bwMode="auto">
            <a:xfrm>
              <a:off x="1815" y="2703"/>
              <a:ext cx="1620" cy="0"/>
            </a:xfrm>
            <a:prstGeom prst="line">
              <a:avLst/>
            </a:prstGeom>
            <a:noFill/>
            <a:ln w="9525">
              <a:solidFill>
                <a:srgbClr val="000000"/>
              </a:solidFill>
              <a:round/>
            </a:ln>
          </p:spPr>
          <p:txBody>
            <a:bodyPr anchor="ctr"/>
            <a:lstStyle/>
            <a:p>
              <a:endParaRPr lang="zh-CN" altLang="en-US"/>
            </a:p>
          </p:txBody>
        </p:sp>
        <p:sp>
          <p:nvSpPr>
            <p:cNvPr id="10" name="Line 28"/>
            <p:cNvSpPr>
              <a:spLocks noChangeShapeType="1"/>
            </p:cNvSpPr>
            <p:nvPr/>
          </p:nvSpPr>
          <p:spPr bwMode="auto">
            <a:xfrm>
              <a:off x="2640" y="2433"/>
              <a:ext cx="0" cy="510"/>
            </a:xfrm>
            <a:prstGeom prst="line">
              <a:avLst/>
            </a:prstGeom>
            <a:noFill/>
            <a:ln w="9525">
              <a:solidFill>
                <a:srgbClr val="000000"/>
              </a:solidFill>
              <a:round/>
            </a:ln>
          </p:spPr>
          <p:txBody>
            <a:bodyPr anchor="ctr"/>
            <a:lstStyle/>
            <a:p>
              <a:endParaRPr lang="zh-CN" altLang="en-US"/>
            </a:p>
          </p:txBody>
        </p:sp>
        <p:sp>
          <p:nvSpPr>
            <p:cNvPr id="11" name="Line 29"/>
            <p:cNvSpPr>
              <a:spLocks noChangeShapeType="1"/>
            </p:cNvSpPr>
            <p:nvPr/>
          </p:nvSpPr>
          <p:spPr bwMode="auto">
            <a:xfrm>
              <a:off x="1815" y="2703"/>
              <a:ext cx="0" cy="255"/>
            </a:xfrm>
            <a:prstGeom prst="line">
              <a:avLst/>
            </a:prstGeom>
            <a:noFill/>
            <a:ln w="9525">
              <a:solidFill>
                <a:srgbClr val="000000"/>
              </a:solidFill>
              <a:round/>
            </a:ln>
          </p:spPr>
          <p:txBody>
            <a:bodyPr anchor="ctr"/>
            <a:lstStyle/>
            <a:p>
              <a:endParaRPr lang="zh-CN" altLang="en-US"/>
            </a:p>
          </p:txBody>
        </p:sp>
        <p:sp>
          <p:nvSpPr>
            <p:cNvPr id="12" name="Line 30"/>
            <p:cNvSpPr>
              <a:spLocks noChangeShapeType="1"/>
            </p:cNvSpPr>
            <p:nvPr/>
          </p:nvSpPr>
          <p:spPr bwMode="auto">
            <a:xfrm>
              <a:off x="3435" y="2703"/>
              <a:ext cx="0" cy="255"/>
            </a:xfrm>
            <a:prstGeom prst="line">
              <a:avLst/>
            </a:prstGeom>
            <a:noFill/>
            <a:ln w="9525">
              <a:solidFill>
                <a:srgbClr val="000000"/>
              </a:solidFill>
              <a:round/>
            </a:ln>
          </p:spPr>
          <p:txBody>
            <a:bodyPr anchor="ctr"/>
            <a:lstStyle/>
            <a:p>
              <a:endParaRPr lang="zh-CN" altLang="en-US"/>
            </a:p>
          </p:txBody>
        </p:sp>
        <p:sp>
          <p:nvSpPr>
            <p:cNvPr id="13" name="Text Box 31"/>
            <p:cNvSpPr txBox="1">
              <a:spLocks noChangeArrowheads="1"/>
            </p:cNvSpPr>
            <p:nvPr/>
          </p:nvSpPr>
          <p:spPr bwMode="auto">
            <a:xfrm>
              <a:off x="1755" y="4323"/>
              <a:ext cx="1695" cy="468"/>
            </a:xfrm>
            <a:prstGeom prst="rect">
              <a:avLst/>
            </a:prstGeom>
            <a:solidFill>
              <a:srgbClr val="FFFFFF"/>
            </a:solidFill>
            <a:ln w="9525">
              <a:noFill/>
              <a:miter lim="800000"/>
            </a:ln>
          </p:spPr>
          <p:txBody>
            <a:bodyPr anchor="ctr"/>
            <a:lstStyle/>
            <a:p>
              <a:pPr algn="just"/>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a</a:t>
              </a:r>
              <a:r>
                <a:rPr lang="zh-CN" altLang="en-US" sz="1400">
                  <a:latin typeface="Times New Roman" panose="02020603050405020304" charset="0"/>
                  <a:ea typeface="黑体" panose="02010609060101010101" charset="-122"/>
                  <a:cs typeface="Times New Roman" panose="02020603050405020304" charset="0"/>
                </a:rPr>
                <a:t>）测试</a:t>
              </a:r>
              <a:r>
                <a:rPr lang="en-US" altLang="zh-CN" sz="1400">
                  <a:latin typeface="Times New Roman" panose="02020603050405020304" charset="0"/>
                  <a:ea typeface="黑体" panose="02010609060101010101" charset="-122"/>
                  <a:cs typeface="Times New Roman" panose="02020603050405020304" charset="0"/>
                </a:rPr>
                <a:t>A</a:t>
              </a:r>
            </a:p>
          </p:txBody>
        </p:sp>
      </p:grpSp>
      <p:grpSp>
        <p:nvGrpSpPr>
          <p:cNvPr id="14" name="Group 32"/>
          <p:cNvGrpSpPr/>
          <p:nvPr/>
        </p:nvGrpSpPr>
        <p:grpSpPr bwMode="auto">
          <a:xfrm>
            <a:off x="3943525" y="1882629"/>
            <a:ext cx="1774825" cy="2009775"/>
            <a:chOff x="3555" y="2064"/>
            <a:chExt cx="2235" cy="2727"/>
          </a:xfrm>
        </p:grpSpPr>
        <p:sp>
          <p:nvSpPr>
            <p:cNvPr id="15" name="Text Box 33"/>
            <p:cNvSpPr txBox="1">
              <a:spLocks noChangeArrowheads="1"/>
            </p:cNvSpPr>
            <p:nvPr/>
          </p:nvSpPr>
          <p:spPr bwMode="auto">
            <a:xfrm>
              <a:off x="4617" y="2064"/>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A</a:t>
              </a:r>
            </a:p>
          </p:txBody>
        </p:sp>
        <p:sp>
          <p:nvSpPr>
            <p:cNvPr id="16" name="Text Box 34"/>
            <p:cNvSpPr txBox="1">
              <a:spLocks noChangeArrowheads="1"/>
            </p:cNvSpPr>
            <p:nvPr/>
          </p:nvSpPr>
          <p:spPr bwMode="auto">
            <a:xfrm>
              <a:off x="3811" y="2951"/>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dirty="0">
                  <a:latin typeface="Times New Roman" panose="02020603050405020304" charset="0"/>
                  <a:ea typeface="黑体" panose="02010609060101010101" charset="-122"/>
                  <a:cs typeface="Times New Roman" panose="02020603050405020304" charset="0"/>
                </a:rPr>
                <a:t>B</a:t>
              </a:r>
            </a:p>
          </p:txBody>
        </p:sp>
        <p:sp>
          <p:nvSpPr>
            <p:cNvPr id="17" name="Text Box 35"/>
            <p:cNvSpPr txBox="1">
              <a:spLocks noChangeArrowheads="1"/>
            </p:cNvSpPr>
            <p:nvPr/>
          </p:nvSpPr>
          <p:spPr bwMode="auto">
            <a:xfrm>
              <a:off x="4635"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400">
                  <a:latin typeface="Times New Roman" panose="02020603050405020304" charset="0"/>
                  <a:ea typeface="黑体" panose="02010609060101010101" charset="-122"/>
                  <a:cs typeface="Times New Roman" panose="02020603050405020304" charset="0"/>
                </a:rPr>
                <a:t>S</a:t>
              </a:r>
              <a:r>
                <a:rPr lang="en-US" altLang="zh-CN" sz="1400" baseline="-25000">
                  <a:latin typeface="Times New Roman" panose="02020603050405020304" charset="0"/>
                  <a:ea typeface="黑体" panose="02010609060101010101" charset="-122"/>
                  <a:cs typeface="Times New Roman" panose="02020603050405020304" charset="0"/>
                </a:rPr>
                <a:t>C</a:t>
              </a:r>
              <a:endParaRPr lang="en-US" altLang="zh-CN" sz="1400">
                <a:latin typeface="Times New Roman" panose="02020603050405020304" charset="0"/>
                <a:ea typeface="黑体" panose="02010609060101010101" charset="-122"/>
                <a:cs typeface="Times New Roman" panose="02020603050405020304" charset="0"/>
              </a:endParaRPr>
            </a:p>
          </p:txBody>
        </p:sp>
        <p:sp>
          <p:nvSpPr>
            <p:cNvPr id="18" name="Text Box 36"/>
            <p:cNvSpPr txBox="1">
              <a:spLocks noChangeArrowheads="1"/>
            </p:cNvSpPr>
            <p:nvPr/>
          </p:nvSpPr>
          <p:spPr bwMode="auto">
            <a:xfrm>
              <a:off x="5430"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400">
                  <a:latin typeface="Times New Roman" panose="02020603050405020304" charset="0"/>
                  <a:ea typeface="黑体" panose="02010609060101010101" charset="-122"/>
                  <a:cs typeface="Times New Roman" panose="02020603050405020304" charset="0"/>
                </a:rPr>
                <a:t>S</a:t>
              </a:r>
              <a:r>
                <a:rPr lang="en-US" altLang="zh-CN" sz="1400" baseline="-25000">
                  <a:latin typeface="Times New Roman" panose="02020603050405020304" charset="0"/>
                  <a:ea typeface="黑体" panose="02010609060101010101" charset="-122"/>
                  <a:cs typeface="Times New Roman" panose="02020603050405020304" charset="0"/>
                </a:rPr>
                <a:t>D</a:t>
              </a:r>
              <a:endParaRPr lang="en-US" altLang="zh-CN" sz="1400">
                <a:latin typeface="Times New Roman" panose="02020603050405020304" charset="0"/>
                <a:ea typeface="黑体" panose="02010609060101010101" charset="-122"/>
                <a:cs typeface="Times New Roman" panose="02020603050405020304" charset="0"/>
              </a:endParaRPr>
            </a:p>
          </p:txBody>
        </p:sp>
        <p:sp>
          <p:nvSpPr>
            <p:cNvPr id="19" name="Text Box 37"/>
            <p:cNvSpPr txBox="1">
              <a:spLocks noChangeArrowheads="1"/>
            </p:cNvSpPr>
            <p:nvPr/>
          </p:nvSpPr>
          <p:spPr bwMode="auto">
            <a:xfrm>
              <a:off x="3555" y="3828"/>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400">
                  <a:latin typeface="Times New Roman" panose="02020603050405020304" charset="0"/>
                  <a:ea typeface="黑体" panose="02010609060101010101" charset="-122"/>
                  <a:cs typeface="Times New Roman" panose="02020603050405020304" charset="0"/>
                </a:rPr>
                <a:t>S</a:t>
              </a:r>
              <a:r>
                <a:rPr lang="en-US" altLang="zh-CN" sz="1400" baseline="-25000">
                  <a:latin typeface="Times New Roman" panose="02020603050405020304" charset="0"/>
                  <a:ea typeface="黑体" panose="02010609060101010101" charset="-122"/>
                  <a:cs typeface="Times New Roman" panose="02020603050405020304" charset="0"/>
                </a:rPr>
                <a:t>E</a:t>
              </a:r>
              <a:endParaRPr lang="en-US" altLang="zh-CN" sz="1400">
                <a:latin typeface="Times New Roman" panose="02020603050405020304" charset="0"/>
                <a:ea typeface="黑体" panose="02010609060101010101" charset="-122"/>
                <a:cs typeface="Times New Roman" panose="02020603050405020304" charset="0"/>
              </a:endParaRPr>
            </a:p>
          </p:txBody>
        </p:sp>
        <p:sp>
          <p:nvSpPr>
            <p:cNvPr id="20" name="Text Box 38"/>
            <p:cNvSpPr txBox="1">
              <a:spLocks noChangeArrowheads="1"/>
            </p:cNvSpPr>
            <p:nvPr/>
          </p:nvSpPr>
          <p:spPr bwMode="auto">
            <a:xfrm>
              <a:off x="4095" y="3828"/>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400">
                  <a:latin typeface="Times New Roman" panose="02020603050405020304" charset="0"/>
                  <a:ea typeface="黑体" panose="02010609060101010101" charset="-122"/>
                  <a:cs typeface="Times New Roman" panose="02020603050405020304" charset="0"/>
                </a:rPr>
                <a:t>S</a:t>
              </a:r>
              <a:r>
                <a:rPr lang="en-US" altLang="zh-CN" sz="1400" baseline="-25000">
                  <a:latin typeface="Times New Roman" panose="02020603050405020304" charset="0"/>
                  <a:ea typeface="黑体" panose="02010609060101010101" charset="-122"/>
                  <a:cs typeface="Times New Roman" panose="02020603050405020304" charset="0"/>
                </a:rPr>
                <a:t>F</a:t>
              </a:r>
              <a:endParaRPr lang="en-US" altLang="zh-CN" sz="1400">
                <a:latin typeface="Times New Roman" panose="02020603050405020304" charset="0"/>
                <a:ea typeface="黑体" panose="02010609060101010101" charset="-122"/>
                <a:cs typeface="Times New Roman" panose="02020603050405020304" charset="0"/>
              </a:endParaRPr>
            </a:p>
          </p:txBody>
        </p:sp>
        <p:sp>
          <p:nvSpPr>
            <p:cNvPr id="21" name="Line 39"/>
            <p:cNvSpPr>
              <a:spLocks noChangeShapeType="1"/>
            </p:cNvSpPr>
            <p:nvPr/>
          </p:nvSpPr>
          <p:spPr bwMode="auto">
            <a:xfrm>
              <a:off x="3990" y="2703"/>
              <a:ext cx="1620" cy="0"/>
            </a:xfrm>
            <a:prstGeom prst="line">
              <a:avLst/>
            </a:prstGeom>
            <a:noFill/>
            <a:ln w="9525">
              <a:solidFill>
                <a:srgbClr val="000000"/>
              </a:solidFill>
              <a:round/>
            </a:ln>
          </p:spPr>
          <p:txBody>
            <a:bodyPr anchor="ctr"/>
            <a:lstStyle/>
            <a:p>
              <a:endParaRPr lang="zh-CN" altLang="en-US"/>
            </a:p>
          </p:txBody>
        </p:sp>
        <p:sp>
          <p:nvSpPr>
            <p:cNvPr id="22" name="Line 40"/>
            <p:cNvSpPr>
              <a:spLocks noChangeShapeType="1"/>
            </p:cNvSpPr>
            <p:nvPr/>
          </p:nvSpPr>
          <p:spPr bwMode="auto">
            <a:xfrm>
              <a:off x="4815" y="2433"/>
              <a:ext cx="0" cy="510"/>
            </a:xfrm>
            <a:prstGeom prst="line">
              <a:avLst/>
            </a:prstGeom>
            <a:noFill/>
            <a:ln w="9525">
              <a:solidFill>
                <a:srgbClr val="000000"/>
              </a:solidFill>
              <a:round/>
            </a:ln>
          </p:spPr>
          <p:txBody>
            <a:bodyPr anchor="ctr"/>
            <a:lstStyle/>
            <a:p>
              <a:endParaRPr lang="zh-CN" altLang="en-US"/>
            </a:p>
          </p:txBody>
        </p:sp>
        <p:sp>
          <p:nvSpPr>
            <p:cNvPr id="23" name="Line 41"/>
            <p:cNvSpPr>
              <a:spLocks noChangeShapeType="1"/>
            </p:cNvSpPr>
            <p:nvPr/>
          </p:nvSpPr>
          <p:spPr bwMode="auto">
            <a:xfrm>
              <a:off x="3990" y="2703"/>
              <a:ext cx="0" cy="255"/>
            </a:xfrm>
            <a:prstGeom prst="line">
              <a:avLst/>
            </a:prstGeom>
            <a:noFill/>
            <a:ln w="9525">
              <a:solidFill>
                <a:srgbClr val="000000"/>
              </a:solidFill>
              <a:round/>
            </a:ln>
          </p:spPr>
          <p:txBody>
            <a:bodyPr anchor="ctr"/>
            <a:lstStyle/>
            <a:p>
              <a:endParaRPr lang="zh-CN" altLang="en-US"/>
            </a:p>
          </p:txBody>
        </p:sp>
        <p:sp>
          <p:nvSpPr>
            <p:cNvPr id="24" name="Line 42"/>
            <p:cNvSpPr>
              <a:spLocks noChangeShapeType="1"/>
            </p:cNvSpPr>
            <p:nvPr/>
          </p:nvSpPr>
          <p:spPr bwMode="auto">
            <a:xfrm>
              <a:off x="5610" y="2703"/>
              <a:ext cx="0" cy="255"/>
            </a:xfrm>
            <a:prstGeom prst="line">
              <a:avLst/>
            </a:prstGeom>
            <a:noFill/>
            <a:ln w="9525">
              <a:solidFill>
                <a:srgbClr val="000000"/>
              </a:solidFill>
              <a:round/>
            </a:ln>
          </p:spPr>
          <p:txBody>
            <a:bodyPr anchor="ctr"/>
            <a:lstStyle/>
            <a:p>
              <a:endParaRPr lang="zh-CN" altLang="en-US"/>
            </a:p>
          </p:txBody>
        </p:sp>
        <p:sp>
          <p:nvSpPr>
            <p:cNvPr id="25" name="Line 43"/>
            <p:cNvSpPr>
              <a:spLocks noChangeShapeType="1"/>
            </p:cNvSpPr>
            <p:nvPr/>
          </p:nvSpPr>
          <p:spPr bwMode="auto">
            <a:xfrm>
              <a:off x="3750" y="3564"/>
              <a:ext cx="0" cy="255"/>
            </a:xfrm>
            <a:prstGeom prst="line">
              <a:avLst/>
            </a:prstGeom>
            <a:noFill/>
            <a:ln w="9525">
              <a:solidFill>
                <a:srgbClr val="000000"/>
              </a:solidFill>
              <a:round/>
            </a:ln>
          </p:spPr>
          <p:txBody>
            <a:bodyPr anchor="ctr"/>
            <a:lstStyle/>
            <a:p>
              <a:endParaRPr lang="zh-CN" altLang="en-US"/>
            </a:p>
          </p:txBody>
        </p:sp>
        <p:sp>
          <p:nvSpPr>
            <p:cNvPr id="26" name="Line 44"/>
            <p:cNvSpPr>
              <a:spLocks noChangeShapeType="1"/>
            </p:cNvSpPr>
            <p:nvPr/>
          </p:nvSpPr>
          <p:spPr bwMode="auto">
            <a:xfrm>
              <a:off x="3765" y="3564"/>
              <a:ext cx="510" cy="0"/>
            </a:xfrm>
            <a:prstGeom prst="line">
              <a:avLst/>
            </a:prstGeom>
            <a:noFill/>
            <a:ln w="9525">
              <a:solidFill>
                <a:srgbClr val="000000"/>
              </a:solidFill>
              <a:round/>
            </a:ln>
          </p:spPr>
          <p:txBody>
            <a:bodyPr anchor="ctr"/>
            <a:lstStyle/>
            <a:p>
              <a:endParaRPr lang="zh-CN" altLang="en-US"/>
            </a:p>
          </p:txBody>
        </p:sp>
        <p:sp>
          <p:nvSpPr>
            <p:cNvPr id="27" name="Line 45"/>
            <p:cNvSpPr>
              <a:spLocks noChangeShapeType="1"/>
            </p:cNvSpPr>
            <p:nvPr/>
          </p:nvSpPr>
          <p:spPr bwMode="auto">
            <a:xfrm>
              <a:off x="4275" y="3564"/>
              <a:ext cx="0" cy="255"/>
            </a:xfrm>
            <a:prstGeom prst="line">
              <a:avLst/>
            </a:prstGeom>
            <a:noFill/>
            <a:ln w="9525">
              <a:solidFill>
                <a:srgbClr val="000000"/>
              </a:solidFill>
              <a:round/>
            </a:ln>
          </p:spPr>
          <p:txBody>
            <a:bodyPr anchor="ctr"/>
            <a:lstStyle/>
            <a:p>
              <a:endParaRPr lang="zh-CN" altLang="en-US"/>
            </a:p>
          </p:txBody>
        </p:sp>
        <p:sp>
          <p:nvSpPr>
            <p:cNvPr id="28" name="Line 46"/>
            <p:cNvSpPr>
              <a:spLocks noChangeShapeType="1"/>
            </p:cNvSpPr>
            <p:nvPr/>
          </p:nvSpPr>
          <p:spPr bwMode="auto">
            <a:xfrm>
              <a:off x="4005" y="3312"/>
              <a:ext cx="0" cy="255"/>
            </a:xfrm>
            <a:prstGeom prst="line">
              <a:avLst/>
            </a:prstGeom>
            <a:noFill/>
            <a:ln w="9525">
              <a:solidFill>
                <a:srgbClr val="000000"/>
              </a:solidFill>
              <a:round/>
            </a:ln>
          </p:spPr>
          <p:txBody>
            <a:bodyPr anchor="ctr"/>
            <a:lstStyle/>
            <a:p>
              <a:endParaRPr lang="zh-CN" altLang="en-US"/>
            </a:p>
          </p:txBody>
        </p:sp>
        <p:sp>
          <p:nvSpPr>
            <p:cNvPr id="29" name="Text Box 47"/>
            <p:cNvSpPr txBox="1">
              <a:spLocks noChangeArrowheads="1"/>
            </p:cNvSpPr>
            <p:nvPr/>
          </p:nvSpPr>
          <p:spPr bwMode="auto">
            <a:xfrm>
              <a:off x="3825" y="4323"/>
              <a:ext cx="1680" cy="468"/>
            </a:xfrm>
            <a:prstGeom prst="rect">
              <a:avLst/>
            </a:prstGeom>
            <a:solidFill>
              <a:srgbClr val="FFFFFF"/>
            </a:solidFill>
            <a:ln w="9525">
              <a:noFill/>
              <a:miter lim="800000"/>
            </a:ln>
          </p:spPr>
          <p:txBody>
            <a:bodyPr anchor="ctr"/>
            <a:lstStyle/>
            <a:p>
              <a:pPr algn="just"/>
              <a:r>
                <a:rPr lang="en-US" altLang="zh-CN" sz="1400">
                  <a:latin typeface="Times New Roman" panose="02020603050405020304" charset="0"/>
                  <a:ea typeface="黑体" panose="02010609060101010101" charset="-122"/>
                  <a:cs typeface="Times New Roman" panose="02020603050405020304" charset="0"/>
                </a:rPr>
                <a:t> </a:t>
              </a: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b</a:t>
              </a:r>
              <a:r>
                <a:rPr lang="zh-CN" altLang="en-US" sz="1400">
                  <a:latin typeface="Times New Roman" panose="02020603050405020304" charset="0"/>
                  <a:ea typeface="黑体" panose="02010609060101010101" charset="-122"/>
                  <a:cs typeface="Times New Roman" panose="02020603050405020304" charset="0"/>
                </a:rPr>
                <a:t>）测试</a:t>
              </a:r>
              <a:r>
                <a:rPr lang="en-US" altLang="zh-CN" sz="1400">
                  <a:latin typeface="Times New Roman" panose="02020603050405020304" charset="0"/>
                  <a:ea typeface="黑体" panose="02010609060101010101" charset="-122"/>
                  <a:cs typeface="Times New Roman" panose="02020603050405020304" charset="0"/>
                </a:rPr>
                <a:t>B</a:t>
              </a:r>
            </a:p>
          </p:txBody>
        </p:sp>
      </p:grpSp>
      <p:grpSp>
        <p:nvGrpSpPr>
          <p:cNvPr id="30" name="Group 48"/>
          <p:cNvGrpSpPr/>
          <p:nvPr/>
        </p:nvGrpSpPr>
        <p:grpSpPr bwMode="auto">
          <a:xfrm>
            <a:off x="2465563" y="4092429"/>
            <a:ext cx="1857375" cy="2009775"/>
            <a:chOff x="2250" y="2064"/>
            <a:chExt cx="2340" cy="2727"/>
          </a:xfrm>
        </p:grpSpPr>
        <p:sp>
          <p:nvSpPr>
            <p:cNvPr id="31" name="Text Box 49"/>
            <p:cNvSpPr txBox="1">
              <a:spLocks noChangeArrowheads="1"/>
            </p:cNvSpPr>
            <p:nvPr/>
          </p:nvSpPr>
          <p:spPr bwMode="auto">
            <a:xfrm>
              <a:off x="3328" y="2064"/>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dirty="0">
                  <a:latin typeface="Times New Roman" panose="02020603050405020304" charset="0"/>
                  <a:ea typeface="黑体" panose="02010609060101010101" charset="-122"/>
                  <a:cs typeface="Times New Roman" panose="02020603050405020304" charset="0"/>
                </a:rPr>
                <a:t>A</a:t>
              </a:r>
            </a:p>
          </p:txBody>
        </p:sp>
        <p:sp>
          <p:nvSpPr>
            <p:cNvPr id="32" name="Text Box 50"/>
            <p:cNvSpPr txBox="1">
              <a:spLocks noChangeArrowheads="1"/>
            </p:cNvSpPr>
            <p:nvPr/>
          </p:nvSpPr>
          <p:spPr bwMode="auto">
            <a:xfrm>
              <a:off x="2520" y="2951"/>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B</a:t>
              </a:r>
            </a:p>
          </p:txBody>
        </p:sp>
        <p:sp>
          <p:nvSpPr>
            <p:cNvPr id="33" name="Text Box 51"/>
            <p:cNvSpPr txBox="1">
              <a:spLocks noChangeArrowheads="1"/>
            </p:cNvSpPr>
            <p:nvPr/>
          </p:nvSpPr>
          <p:spPr bwMode="auto">
            <a:xfrm>
              <a:off x="3346" y="2951"/>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C</a:t>
              </a:r>
            </a:p>
          </p:txBody>
        </p:sp>
        <p:sp>
          <p:nvSpPr>
            <p:cNvPr id="34" name="Text Box 52"/>
            <p:cNvSpPr txBox="1">
              <a:spLocks noChangeArrowheads="1"/>
            </p:cNvSpPr>
            <p:nvPr/>
          </p:nvSpPr>
          <p:spPr bwMode="auto">
            <a:xfrm>
              <a:off x="4140"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400">
                  <a:latin typeface="Times New Roman" panose="02020603050405020304" charset="0"/>
                  <a:ea typeface="黑体" panose="02010609060101010101" charset="-122"/>
                  <a:cs typeface="Times New Roman" panose="02020603050405020304" charset="0"/>
                </a:rPr>
                <a:t>S</a:t>
              </a:r>
              <a:r>
                <a:rPr lang="en-US" altLang="zh-CN" sz="1400" baseline="-25000">
                  <a:latin typeface="Times New Roman" panose="02020603050405020304" charset="0"/>
                  <a:ea typeface="黑体" panose="02010609060101010101" charset="-122"/>
                  <a:cs typeface="Times New Roman" panose="02020603050405020304" charset="0"/>
                </a:rPr>
                <a:t>D</a:t>
              </a:r>
              <a:endParaRPr lang="en-US" altLang="zh-CN" sz="1400">
                <a:latin typeface="Times New Roman" panose="02020603050405020304" charset="0"/>
                <a:ea typeface="黑体" panose="02010609060101010101" charset="-122"/>
                <a:cs typeface="Times New Roman" panose="02020603050405020304" charset="0"/>
              </a:endParaRPr>
            </a:p>
          </p:txBody>
        </p:sp>
        <p:sp>
          <p:nvSpPr>
            <p:cNvPr id="35" name="Text Box 53"/>
            <p:cNvSpPr txBox="1">
              <a:spLocks noChangeArrowheads="1"/>
            </p:cNvSpPr>
            <p:nvPr/>
          </p:nvSpPr>
          <p:spPr bwMode="auto">
            <a:xfrm>
              <a:off x="2266" y="3828"/>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E</a:t>
              </a:r>
            </a:p>
          </p:txBody>
        </p:sp>
        <p:sp>
          <p:nvSpPr>
            <p:cNvPr id="36" name="Text Box 54"/>
            <p:cNvSpPr txBox="1">
              <a:spLocks noChangeArrowheads="1"/>
            </p:cNvSpPr>
            <p:nvPr/>
          </p:nvSpPr>
          <p:spPr bwMode="auto">
            <a:xfrm>
              <a:off x="2806" y="3828"/>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F</a:t>
              </a:r>
            </a:p>
          </p:txBody>
        </p:sp>
        <p:sp>
          <p:nvSpPr>
            <p:cNvPr id="37" name="Text Box 55"/>
            <p:cNvSpPr txBox="1">
              <a:spLocks noChangeArrowheads="1"/>
            </p:cNvSpPr>
            <p:nvPr/>
          </p:nvSpPr>
          <p:spPr bwMode="auto">
            <a:xfrm>
              <a:off x="3360" y="3828"/>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400">
                  <a:latin typeface="Times New Roman" panose="02020603050405020304" charset="0"/>
                  <a:ea typeface="黑体" panose="02010609060101010101" charset="-122"/>
                  <a:cs typeface="Times New Roman" panose="02020603050405020304" charset="0"/>
                </a:rPr>
                <a:t>S</a:t>
              </a:r>
              <a:r>
                <a:rPr lang="en-US" altLang="zh-CN" sz="1400" baseline="-25000">
                  <a:latin typeface="Times New Roman" panose="02020603050405020304" charset="0"/>
                  <a:ea typeface="黑体" panose="02010609060101010101" charset="-122"/>
                  <a:cs typeface="Times New Roman" panose="02020603050405020304" charset="0"/>
                </a:rPr>
                <a:t>G</a:t>
              </a:r>
              <a:endParaRPr lang="en-US" altLang="zh-CN" sz="1400">
                <a:latin typeface="Times New Roman" panose="02020603050405020304" charset="0"/>
                <a:ea typeface="黑体" panose="02010609060101010101" charset="-122"/>
                <a:cs typeface="Times New Roman" panose="02020603050405020304" charset="0"/>
              </a:endParaRPr>
            </a:p>
          </p:txBody>
        </p:sp>
        <p:sp>
          <p:nvSpPr>
            <p:cNvPr id="38" name="Line 56"/>
            <p:cNvSpPr>
              <a:spLocks noChangeShapeType="1"/>
            </p:cNvSpPr>
            <p:nvPr/>
          </p:nvSpPr>
          <p:spPr bwMode="auto">
            <a:xfrm>
              <a:off x="2700" y="2703"/>
              <a:ext cx="1620" cy="0"/>
            </a:xfrm>
            <a:prstGeom prst="line">
              <a:avLst/>
            </a:prstGeom>
            <a:noFill/>
            <a:ln w="9525">
              <a:solidFill>
                <a:srgbClr val="000000"/>
              </a:solidFill>
              <a:round/>
            </a:ln>
          </p:spPr>
          <p:txBody>
            <a:bodyPr anchor="ctr"/>
            <a:lstStyle/>
            <a:p>
              <a:endParaRPr lang="zh-CN" altLang="en-US"/>
            </a:p>
          </p:txBody>
        </p:sp>
        <p:sp>
          <p:nvSpPr>
            <p:cNvPr id="39" name="Line 57"/>
            <p:cNvSpPr>
              <a:spLocks noChangeShapeType="1"/>
            </p:cNvSpPr>
            <p:nvPr/>
          </p:nvSpPr>
          <p:spPr bwMode="auto">
            <a:xfrm>
              <a:off x="3525" y="2433"/>
              <a:ext cx="0" cy="510"/>
            </a:xfrm>
            <a:prstGeom prst="line">
              <a:avLst/>
            </a:prstGeom>
            <a:noFill/>
            <a:ln w="9525">
              <a:solidFill>
                <a:srgbClr val="000000"/>
              </a:solidFill>
              <a:round/>
            </a:ln>
          </p:spPr>
          <p:txBody>
            <a:bodyPr anchor="ctr"/>
            <a:lstStyle/>
            <a:p>
              <a:endParaRPr lang="zh-CN" altLang="en-US"/>
            </a:p>
          </p:txBody>
        </p:sp>
        <p:sp>
          <p:nvSpPr>
            <p:cNvPr id="40" name="Line 58"/>
            <p:cNvSpPr>
              <a:spLocks noChangeShapeType="1"/>
            </p:cNvSpPr>
            <p:nvPr/>
          </p:nvSpPr>
          <p:spPr bwMode="auto">
            <a:xfrm>
              <a:off x="2700" y="2703"/>
              <a:ext cx="0" cy="255"/>
            </a:xfrm>
            <a:prstGeom prst="line">
              <a:avLst/>
            </a:prstGeom>
            <a:noFill/>
            <a:ln w="9525">
              <a:solidFill>
                <a:srgbClr val="000000"/>
              </a:solidFill>
              <a:round/>
            </a:ln>
          </p:spPr>
          <p:txBody>
            <a:bodyPr anchor="ctr"/>
            <a:lstStyle/>
            <a:p>
              <a:endParaRPr lang="zh-CN" altLang="en-US"/>
            </a:p>
          </p:txBody>
        </p:sp>
        <p:sp>
          <p:nvSpPr>
            <p:cNvPr id="41" name="Line 59"/>
            <p:cNvSpPr>
              <a:spLocks noChangeShapeType="1"/>
            </p:cNvSpPr>
            <p:nvPr/>
          </p:nvSpPr>
          <p:spPr bwMode="auto">
            <a:xfrm>
              <a:off x="4320" y="2703"/>
              <a:ext cx="0" cy="255"/>
            </a:xfrm>
            <a:prstGeom prst="line">
              <a:avLst/>
            </a:prstGeom>
            <a:noFill/>
            <a:ln w="9525">
              <a:solidFill>
                <a:srgbClr val="000000"/>
              </a:solidFill>
              <a:round/>
            </a:ln>
          </p:spPr>
          <p:txBody>
            <a:bodyPr anchor="ctr"/>
            <a:lstStyle/>
            <a:p>
              <a:endParaRPr lang="zh-CN" altLang="en-US"/>
            </a:p>
          </p:txBody>
        </p:sp>
        <p:sp>
          <p:nvSpPr>
            <p:cNvPr id="42" name="Line 60"/>
            <p:cNvSpPr>
              <a:spLocks noChangeShapeType="1"/>
            </p:cNvSpPr>
            <p:nvPr/>
          </p:nvSpPr>
          <p:spPr bwMode="auto">
            <a:xfrm>
              <a:off x="2460" y="3564"/>
              <a:ext cx="0" cy="255"/>
            </a:xfrm>
            <a:prstGeom prst="line">
              <a:avLst/>
            </a:prstGeom>
            <a:noFill/>
            <a:ln w="9525">
              <a:solidFill>
                <a:srgbClr val="000000"/>
              </a:solidFill>
              <a:round/>
            </a:ln>
          </p:spPr>
          <p:txBody>
            <a:bodyPr anchor="ctr"/>
            <a:lstStyle/>
            <a:p>
              <a:endParaRPr lang="zh-CN" altLang="en-US"/>
            </a:p>
          </p:txBody>
        </p:sp>
        <p:sp>
          <p:nvSpPr>
            <p:cNvPr id="43" name="Line 61"/>
            <p:cNvSpPr>
              <a:spLocks noChangeShapeType="1"/>
            </p:cNvSpPr>
            <p:nvPr/>
          </p:nvSpPr>
          <p:spPr bwMode="auto">
            <a:xfrm>
              <a:off x="3540" y="3312"/>
              <a:ext cx="0" cy="510"/>
            </a:xfrm>
            <a:prstGeom prst="line">
              <a:avLst/>
            </a:prstGeom>
            <a:noFill/>
            <a:ln w="9525">
              <a:solidFill>
                <a:srgbClr val="000000"/>
              </a:solidFill>
              <a:round/>
            </a:ln>
          </p:spPr>
          <p:txBody>
            <a:bodyPr anchor="ctr"/>
            <a:lstStyle/>
            <a:p>
              <a:endParaRPr lang="zh-CN" altLang="en-US"/>
            </a:p>
          </p:txBody>
        </p:sp>
        <p:sp>
          <p:nvSpPr>
            <p:cNvPr id="44" name="Line 62"/>
            <p:cNvSpPr>
              <a:spLocks noChangeShapeType="1"/>
            </p:cNvSpPr>
            <p:nvPr/>
          </p:nvSpPr>
          <p:spPr bwMode="auto">
            <a:xfrm>
              <a:off x="2475" y="3564"/>
              <a:ext cx="510" cy="0"/>
            </a:xfrm>
            <a:prstGeom prst="line">
              <a:avLst/>
            </a:prstGeom>
            <a:noFill/>
            <a:ln w="9525">
              <a:solidFill>
                <a:srgbClr val="000000"/>
              </a:solidFill>
              <a:round/>
            </a:ln>
          </p:spPr>
          <p:txBody>
            <a:bodyPr anchor="ctr"/>
            <a:lstStyle/>
            <a:p>
              <a:endParaRPr lang="zh-CN" altLang="en-US"/>
            </a:p>
          </p:txBody>
        </p:sp>
        <p:sp>
          <p:nvSpPr>
            <p:cNvPr id="45" name="Line 63"/>
            <p:cNvSpPr>
              <a:spLocks noChangeShapeType="1"/>
            </p:cNvSpPr>
            <p:nvPr/>
          </p:nvSpPr>
          <p:spPr bwMode="auto">
            <a:xfrm>
              <a:off x="2985" y="3564"/>
              <a:ext cx="0" cy="255"/>
            </a:xfrm>
            <a:prstGeom prst="line">
              <a:avLst/>
            </a:prstGeom>
            <a:noFill/>
            <a:ln w="9525">
              <a:solidFill>
                <a:srgbClr val="000000"/>
              </a:solidFill>
              <a:round/>
            </a:ln>
          </p:spPr>
          <p:txBody>
            <a:bodyPr anchor="ctr"/>
            <a:lstStyle/>
            <a:p>
              <a:endParaRPr lang="zh-CN" altLang="en-US"/>
            </a:p>
          </p:txBody>
        </p:sp>
        <p:sp>
          <p:nvSpPr>
            <p:cNvPr id="46" name="Line 64"/>
            <p:cNvSpPr>
              <a:spLocks noChangeShapeType="1"/>
            </p:cNvSpPr>
            <p:nvPr/>
          </p:nvSpPr>
          <p:spPr bwMode="auto">
            <a:xfrm>
              <a:off x="2715" y="3312"/>
              <a:ext cx="0" cy="255"/>
            </a:xfrm>
            <a:prstGeom prst="line">
              <a:avLst/>
            </a:prstGeom>
            <a:noFill/>
            <a:ln w="9525">
              <a:solidFill>
                <a:srgbClr val="000000"/>
              </a:solidFill>
              <a:round/>
            </a:ln>
          </p:spPr>
          <p:txBody>
            <a:bodyPr anchor="ctr"/>
            <a:lstStyle/>
            <a:p>
              <a:endParaRPr lang="zh-CN" altLang="en-US"/>
            </a:p>
          </p:txBody>
        </p:sp>
        <p:sp>
          <p:nvSpPr>
            <p:cNvPr id="47" name="Text Box 65"/>
            <p:cNvSpPr txBox="1">
              <a:spLocks noChangeArrowheads="1"/>
            </p:cNvSpPr>
            <p:nvPr/>
          </p:nvSpPr>
          <p:spPr bwMode="auto">
            <a:xfrm>
              <a:off x="2250" y="4323"/>
              <a:ext cx="2340" cy="468"/>
            </a:xfrm>
            <a:prstGeom prst="rect">
              <a:avLst/>
            </a:prstGeom>
            <a:solidFill>
              <a:srgbClr val="FFFFFF"/>
            </a:solidFill>
            <a:ln w="9525">
              <a:noFill/>
              <a:miter lim="800000"/>
            </a:ln>
          </p:spPr>
          <p:txBody>
            <a:bodyPr anchor="ctr"/>
            <a:lstStyle/>
            <a:p>
              <a:pPr algn="just"/>
              <a:r>
                <a:rPr lang="en-US" altLang="zh-CN" sz="1400">
                  <a:latin typeface="Times New Roman" panose="02020603050405020304" charset="0"/>
                  <a:ea typeface="黑体" panose="02010609060101010101" charset="-122"/>
                  <a:cs typeface="Times New Roman" panose="02020603050405020304" charset="0"/>
                </a:rPr>
                <a:t>   </a:t>
              </a: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e</a:t>
              </a:r>
              <a:r>
                <a:rPr lang="zh-CN" altLang="en-US" sz="1400">
                  <a:latin typeface="Times New Roman" panose="02020603050405020304" charset="0"/>
                  <a:ea typeface="黑体" panose="02010609060101010101" charset="-122"/>
                  <a:cs typeface="Times New Roman" panose="02020603050405020304" charset="0"/>
                </a:rPr>
                <a:t>）测试</a:t>
              </a:r>
              <a:r>
                <a:rPr lang="en-US" altLang="zh-CN" sz="1400">
                  <a:latin typeface="Times New Roman" panose="02020603050405020304" charset="0"/>
                  <a:ea typeface="黑体" panose="02010609060101010101" charset="-122"/>
                  <a:cs typeface="Times New Roman" panose="02020603050405020304" charset="0"/>
                </a:rPr>
                <a:t>C</a:t>
              </a:r>
            </a:p>
          </p:txBody>
        </p:sp>
      </p:grpSp>
      <p:grpSp>
        <p:nvGrpSpPr>
          <p:cNvPr id="48" name="Group 66"/>
          <p:cNvGrpSpPr/>
          <p:nvPr/>
        </p:nvGrpSpPr>
        <p:grpSpPr bwMode="auto">
          <a:xfrm>
            <a:off x="4665838" y="4092429"/>
            <a:ext cx="1857375" cy="2009775"/>
            <a:chOff x="2250" y="2064"/>
            <a:chExt cx="2340" cy="2727"/>
          </a:xfrm>
        </p:grpSpPr>
        <p:sp>
          <p:nvSpPr>
            <p:cNvPr id="49" name="Text Box 67"/>
            <p:cNvSpPr txBox="1">
              <a:spLocks noChangeArrowheads="1"/>
            </p:cNvSpPr>
            <p:nvPr/>
          </p:nvSpPr>
          <p:spPr bwMode="auto">
            <a:xfrm>
              <a:off x="3328" y="2064"/>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dirty="0">
                  <a:latin typeface="Times New Roman" panose="02020603050405020304" charset="0"/>
                  <a:ea typeface="黑体" panose="02010609060101010101" charset="-122"/>
                  <a:cs typeface="Times New Roman" panose="02020603050405020304" charset="0"/>
                </a:rPr>
                <a:t>A</a:t>
              </a:r>
            </a:p>
          </p:txBody>
        </p:sp>
        <p:sp>
          <p:nvSpPr>
            <p:cNvPr id="50" name="Text Box 68"/>
            <p:cNvSpPr txBox="1">
              <a:spLocks noChangeArrowheads="1"/>
            </p:cNvSpPr>
            <p:nvPr/>
          </p:nvSpPr>
          <p:spPr bwMode="auto">
            <a:xfrm>
              <a:off x="2520" y="2951"/>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B</a:t>
              </a:r>
            </a:p>
          </p:txBody>
        </p:sp>
        <p:sp>
          <p:nvSpPr>
            <p:cNvPr id="51" name="Text Box 69"/>
            <p:cNvSpPr txBox="1">
              <a:spLocks noChangeArrowheads="1"/>
            </p:cNvSpPr>
            <p:nvPr/>
          </p:nvSpPr>
          <p:spPr bwMode="auto">
            <a:xfrm>
              <a:off x="3346" y="2951"/>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C</a:t>
              </a:r>
            </a:p>
          </p:txBody>
        </p:sp>
        <p:sp>
          <p:nvSpPr>
            <p:cNvPr id="52" name="Text Box 70"/>
            <p:cNvSpPr txBox="1">
              <a:spLocks noChangeArrowheads="1"/>
            </p:cNvSpPr>
            <p:nvPr/>
          </p:nvSpPr>
          <p:spPr bwMode="auto">
            <a:xfrm>
              <a:off x="4140"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400">
                  <a:latin typeface="Times New Roman" panose="02020603050405020304" charset="0"/>
                  <a:ea typeface="黑体" panose="02010609060101010101" charset="-122"/>
                  <a:cs typeface="Times New Roman" panose="02020603050405020304" charset="0"/>
                </a:rPr>
                <a:t>S</a:t>
              </a:r>
              <a:r>
                <a:rPr lang="en-US" altLang="zh-CN" sz="1400" baseline="-25000">
                  <a:latin typeface="Times New Roman" panose="02020603050405020304" charset="0"/>
                  <a:ea typeface="黑体" panose="02010609060101010101" charset="-122"/>
                  <a:cs typeface="Times New Roman" panose="02020603050405020304" charset="0"/>
                </a:rPr>
                <a:t>D</a:t>
              </a:r>
              <a:endParaRPr lang="en-US" altLang="zh-CN" sz="1400">
                <a:latin typeface="Times New Roman" panose="02020603050405020304" charset="0"/>
                <a:ea typeface="黑体" panose="02010609060101010101" charset="-122"/>
                <a:cs typeface="Times New Roman" panose="02020603050405020304" charset="0"/>
              </a:endParaRPr>
            </a:p>
          </p:txBody>
        </p:sp>
        <p:sp>
          <p:nvSpPr>
            <p:cNvPr id="53" name="Text Box 71"/>
            <p:cNvSpPr txBox="1">
              <a:spLocks noChangeArrowheads="1"/>
            </p:cNvSpPr>
            <p:nvPr/>
          </p:nvSpPr>
          <p:spPr bwMode="auto">
            <a:xfrm>
              <a:off x="2266" y="3828"/>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E</a:t>
              </a:r>
            </a:p>
          </p:txBody>
        </p:sp>
        <p:sp>
          <p:nvSpPr>
            <p:cNvPr id="54" name="Text Box 72"/>
            <p:cNvSpPr txBox="1">
              <a:spLocks noChangeArrowheads="1"/>
            </p:cNvSpPr>
            <p:nvPr/>
          </p:nvSpPr>
          <p:spPr bwMode="auto">
            <a:xfrm>
              <a:off x="2806" y="3828"/>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F</a:t>
              </a:r>
            </a:p>
          </p:txBody>
        </p:sp>
        <p:sp>
          <p:nvSpPr>
            <p:cNvPr id="55" name="Text Box 73"/>
            <p:cNvSpPr txBox="1">
              <a:spLocks noChangeArrowheads="1"/>
            </p:cNvSpPr>
            <p:nvPr/>
          </p:nvSpPr>
          <p:spPr bwMode="auto">
            <a:xfrm>
              <a:off x="3360" y="3828"/>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G</a:t>
              </a:r>
            </a:p>
          </p:txBody>
        </p:sp>
        <p:sp>
          <p:nvSpPr>
            <p:cNvPr id="56" name="Line 74"/>
            <p:cNvSpPr>
              <a:spLocks noChangeShapeType="1"/>
            </p:cNvSpPr>
            <p:nvPr/>
          </p:nvSpPr>
          <p:spPr bwMode="auto">
            <a:xfrm>
              <a:off x="2700" y="2703"/>
              <a:ext cx="1620" cy="0"/>
            </a:xfrm>
            <a:prstGeom prst="line">
              <a:avLst/>
            </a:prstGeom>
            <a:noFill/>
            <a:ln w="9525">
              <a:solidFill>
                <a:srgbClr val="000000"/>
              </a:solidFill>
              <a:round/>
            </a:ln>
          </p:spPr>
          <p:txBody>
            <a:bodyPr anchor="ctr"/>
            <a:lstStyle/>
            <a:p>
              <a:endParaRPr lang="zh-CN" altLang="en-US"/>
            </a:p>
          </p:txBody>
        </p:sp>
        <p:sp>
          <p:nvSpPr>
            <p:cNvPr id="57" name="Line 75"/>
            <p:cNvSpPr>
              <a:spLocks noChangeShapeType="1"/>
            </p:cNvSpPr>
            <p:nvPr/>
          </p:nvSpPr>
          <p:spPr bwMode="auto">
            <a:xfrm>
              <a:off x="3525" y="2433"/>
              <a:ext cx="0" cy="510"/>
            </a:xfrm>
            <a:prstGeom prst="line">
              <a:avLst/>
            </a:prstGeom>
            <a:noFill/>
            <a:ln w="9525">
              <a:solidFill>
                <a:srgbClr val="000000"/>
              </a:solidFill>
              <a:round/>
            </a:ln>
          </p:spPr>
          <p:txBody>
            <a:bodyPr anchor="ctr"/>
            <a:lstStyle/>
            <a:p>
              <a:endParaRPr lang="zh-CN" altLang="en-US"/>
            </a:p>
          </p:txBody>
        </p:sp>
        <p:sp>
          <p:nvSpPr>
            <p:cNvPr id="58" name="Line 76"/>
            <p:cNvSpPr>
              <a:spLocks noChangeShapeType="1"/>
            </p:cNvSpPr>
            <p:nvPr/>
          </p:nvSpPr>
          <p:spPr bwMode="auto">
            <a:xfrm>
              <a:off x="2700" y="2703"/>
              <a:ext cx="0" cy="255"/>
            </a:xfrm>
            <a:prstGeom prst="line">
              <a:avLst/>
            </a:prstGeom>
            <a:noFill/>
            <a:ln w="9525">
              <a:solidFill>
                <a:srgbClr val="000000"/>
              </a:solidFill>
              <a:round/>
            </a:ln>
          </p:spPr>
          <p:txBody>
            <a:bodyPr anchor="ctr"/>
            <a:lstStyle/>
            <a:p>
              <a:endParaRPr lang="zh-CN" altLang="en-US"/>
            </a:p>
          </p:txBody>
        </p:sp>
        <p:sp>
          <p:nvSpPr>
            <p:cNvPr id="59" name="Line 77"/>
            <p:cNvSpPr>
              <a:spLocks noChangeShapeType="1"/>
            </p:cNvSpPr>
            <p:nvPr/>
          </p:nvSpPr>
          <p:spPr bwMode="auto">
            <a:xfrm>
              <a:off x="4320" y="2703"/>
              <a:ext cx="0" cy="255"/>
            </a:xfrm>
            <a:prstGeom prst="line">
              <a:avLst/>
            </a:prstGeom>
            <a:noFill/>
            <a:ln w="9525">
              <a:solidFill>
                <a:srgbClr val="000000"/>
              </a:solidFill>
              <a:round/>
            </a:ln>
          </p:spPr>
          <p:txBody>
            <a:bodyPr anchor="ctr"/>
            <a:lstStyle/>
            <a:p>
              <a:endParaRPr lang="zh-CN" altLang="en-US"/>
            </a:p>
          </p:txBody>
        </p:sp>
        <p:sp>
          <p:nvSpPr>
            <p:cNvPr id="60" name="Line 78"/>
            <p:cNvSpPr>
              <a:spLocks noChangeShapeType="1"/>
            </p:cNvSpPr>
            <p:nvPr/>
          </p:nvSpPr>
          <p:spPr bwMode="auto">
            <a:xfrm>
              <a:off x="2460" y="3564"/>
              <a:ext cx="0" cy="255"/>
            </a:xfrm>
            <a:prstGeom prst="line">
              <a:avLst/>
            </a:prstGeom>
            <a:noFill/>
            <a:ln w="9525">
              <a:solidFill>
                <a:srgbClr val="000000"/>
              </a:solidFill>
              <a:round/>
            </a:ln>
          </p:spPr>
          <p:txBody>
            <a:bodyPr anchor="ctr"/>
            <a:lstStyle/>
            <a:p>
              <a:endParaRPr lang="zh-CN" altLang="en-US"/>
            </a:p>
          </p:txBody>
        </p:sp>
        <p:sp>
          <p:nvSpPr>
            <p:cNvPr id="61" name="Line 79"/>
            <p:cNvSpPr>
              <a:spLocks noChangeShapeType="1"/>
            </p:cNvSpPr>
            <p:nvPr/>
          </p:nvSpPr>
          <p:spPr bwMode="auto">
            <a:xfrm>
              <a:off x="3540" y="3312"/>
              <a:ext cx="0" cy="510"/>
            </a:xfrm>
            <a:prstGeom prst="line">
              <a:avLst/>
            </a:prstGeom>
            <a:noFill/>
            <a:ln w="9525">
              <a:solidFill>
                <a:srgbClr val="000000"/>
              </a:solidFill>
              <a:round/>
            </a:ln>
          </p:spPr>
          <p:txBody>
            <a:bodyPr anchor="ctr"/>
            <a:lstStyle/>
            <a:p>
              <a:endParaRPr lang="zh-CN" altLang="en-US"/>
            </a:p>
          </p:txBody>
        </p:sp>
        <p:sp>
          <p:nvSpPr>
            <p:cNvPr id="62" name="Line 80"/>
            <p:cNvSpPr>
              <a:spLocks noChangeShapeType="1"/>
            </p:cNvSpPr>
            <p:nvPr/>
          </p:nvSpPr>
          <p:spPr bwMode="auto">
            <a:xfrm>
              <a:off x="2475" y="3564"/>
              <a:ext cx="510" cy="0"/>
            </a:xfrm>
            <a:prstGeom prst="line">
              <a:avLst/>
            </a:prstGeom>
            <a:noFill/>
            <a:ln w="9525">
              <a:solidFill>
                <a:srgbClr val="000000"/>
              </a:solidFill>
              <a:round/>
            </a:ln>
          </p:spPr>
          <p:txBody>
            <a:bodyPr anchor="ctr"/>
            <a:lstStyle/>
            <a:p>
              <a:endParaRPr lang="zh-CN" altLang="en-US"/>
            </a:p>
          </p:txBody>
        </p:sp>
        <p:sp>
          <p:nvSpPr>
            <p:cNvPr id="63" name="Line 81"/>
            <p:cNvSpPr>
              <a:spLocks noChangeShapeType="1"/>
            </p:cNvSpPr>
            <p:nvPr/>
          </p:nvSpPr>
          <p:spPr bwMode="auto">
            <a:xfrm>
              <a:off x="2985" y="3564"/>
              <a:ext cx="0" cy="255"/>
            </a:xfrm>
            <a:prstGeom prst="line">
              <a:avLst/>
            </a:prstGeom>
            <a:noFill/>
            <a:ln w="9525">
              <a:solidFill>
                <a:srgbClr val="000000"/>
              </a:solidFill>
              <a:round/>
            </a:ln>
          </p:spPr>
          <p:txBody>
            <a:bodyPr anchor="ctr"/>
            <a:lstStyle/>
            <a:p>
              <a:endParaRPr lang="zh-CN" altLang="en-US"/>
            </a:p>
          </p:txBody>
        </p:sp>
        <p:sp>
          <p:nvSpPr>
            <p:cNvPr id="64" name="Line 82"/>
            <p:cNvSpPr>
              <a:spLocks noChangeShapeType="1"/>
            </p:cNvSpPr>
            <p:nvPr/>
          </p:nvSpPr>
          <p:spPr bwMode="auto">
            <a:xfrm>
              <a:off x="2715" y="3312"/>
              <a:ext cx="0" cy="255"/>
            </a:xfrm>
            <a:prstGeom prst="line">
              <a:avLst/>
            </a:prstGeom>
            <a:noFill/>
            <a:ln w="9525">
              <a:solidFill>
                <a:srgbClr val="000000"/>
              </a:solidFill>
              <a:round/>
            </a:ln>
          </p:spPr>
          <p:txBody>
            <a:bodyPr anchor="ctr"/>
            <a:lstStyle/>
            <a:p>
              <a:endParaRPr lang="zh-CN" altLang="en-US"/>
            </a:p>
          </p:txBody>
        </p:sp>
        <p:sp>
          <p:nvSpPr>
            <p:cNvPr id="65" name="Text Box 83"/>
            <p:cNvSpPr txBox="1">
              <a:spLocks noChangeArrowheads="1"/>
            </p:cNvSpPr>
            <p:nvPr/>
          </p:nvSpPr>
          <p:spPr bwMode="auto">
            <a:xfrm>
              <a:off x="2250" y="4323"/>
              <a:ext cx="2340" cy="468"/>
            </a:xfrm>
            <a:prstGeom prst="rect">
              <a:avLst/>
            </a:prstGeom>
            <a:solidFill>
              <a:srgbClr val="FFFFFF"/>
            </a:solidFill>
            <a:ln w="9525">
              <a:noFill/>
              <a:miter lim="800000"/>
            </a:ln>
          </p:spPr>
          <p:txBody>
            <a:bodyPr anchor="ctr"/>
            <a:lstStyle/>
            <a:p>
              <a:pPr algn="just"/>
              <a:r>
                <a:rPr lang="en-US" altLang="zh-CN" sz="1400">
                  <a:latin typeface="Times New Roman" panose="02020603050405020304" charset="0"/>
                  <a:ea typeface="黑体" panose="02010609060101010101" charset="-122"/>
                  <a:cs typeface="Times New Roman" panose="02020603050405020304" charset="0"/>
                </a:rPr>
                <a:t> </a:t>
              </a: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f</a:t>
              </a:r>
              <a:r>
                <a:rPr lang="zh-CN" altLang="en-US" sz="1400">
                  <a:latin typeface="Times New Roman" panose="02020603050405020304" charset="0"/>
                  <a:ea typeface="黑体" panose="02010609060101010101" charset="-122"/>
                  <a:cs typeface="Times New Roman" panose="02020603050405020304" charset="0"/>
                </a:rPr>
                <a:t>）测试</a:t>
              </a:r>
              <a:r>
                <a:rPr lang="en-US" altLang="zh-CN" sz="1400">
                  <a:latin typeface="Times New Roman" panose="02020603050405020304" charset="0"/>
                  <a:ea typeface="黑体" panose="02010609060101010101" charset="-122"/>
                  <a:cs typeface="Times New Roman" panose="02020603050405020304" charset="0"/>
                </a:rPr>
                <a:t>G</a:t>
              </a:r>
            </a:p>
          </p:txBody>
        </p:sp>
      </p:grpSp>
      <p:grpSp>
        <p:nvGrpSpPr>
          <p:cNvPr id="66" name="Group 84"/>
          <p:cNvGrpSpPr/>
          <p:nvPr/>
        </p:nvGrpSpPr>
        <p:grpSpPr bwMode="auto">
          <a:xfrm>
            <a:off x="7039150" y="4092429"/>
            <a:ext cx="1857375" cy="2009775"/>
            <a:chOff x="2250" y="2064"/>
            <a:chExt cx="2340" cy="2727"/>
          </a:xfrm>
        </p:grpSpPr>
        <p:sp>
          <p:nvSpPr>
            <p:cNvPr id="67" name="Text Box 85"/>
            <p:cNvSpPr txBox="1">
              <a:spLocks noChangeArrowheads="1"/>
            </p:cNvSpPr>
            <p:nvPr/>
          </p:nvSpPr>
          <p:spPr bwMode="auto">
            <a:xfrm>
              <a:off x="3328" y="2064"/>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dirty="0">
                  <a:latin typeface="Times New Roman" panose="02020603050405020304" charset="0"/>
                  <a:ea typeface="黑体" panose="02010609060101010101" charset="-122"/>
                  <a:cs typeface="Times New Roman" panose="02020603050405020304" charset="0"/>
                </a:rPr>
                <a:t>A</a:t>
              </a:r>
            </a:p>
          </p:txBody>
        </p:sp>
        <p:sp>
          <p:nvSpPr>
            <p:cNvPr id="68" name="Text Box 86"/>
            <p:cNvSpPr txBox="1">
              <a:spLocks noChangeArrowheads="1"/>
            </p:cNvSpPr>
            <p:nvPr/>
          </p:nvSpPr>
          <p:spPr bwMode="auto">
            <a:xfrm>
              <a:off x="2520" y="2951"/>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B</a:t>
              </a:r>
            </a:p>
          </p:txBody>
        </p:sp>
        <p:sp>
          <p:nvSpPr>
            <p:cNvPr id="69" name="Text Box 87"/>
            <p:cNvSpPr txBox="1">
              <a:spLocks noChangeArrowheads="1"/>
            </p:cNvSpPr>
            <p:nvPr/>
          </p:nvSpPr>
          <p:spPr bwMode="auto">
            <a:xfrm>
              <a:off x="3346" y="2951"/>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C</a:t>
              </a:r>
            </a:p>
          </p:txBody>
        </p:sp>
        <p:sp>
          <p:nvSpPr>
            <p:cNvPr id="70" name="Text Box 88"/>
            <p:cNvSpPr txBox="1">
              <a:spLocks noChangeArrowheads="1"/>
            </p:cNvSpPr>
            <p:nvPr/>
          </p:nvSpPr>
          <p:spPr bwMode="auto">
            <a:xfrm>
              <a:off x="4140" y="2951"/>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D</a:t>
              </a:r>
            </a:p>
          </p:txBody>
        </p:sp>
        <p:sp>
          <p:nvSpPr>
            <p:cNvPr id="71" name="Text Box 89"/>
            <p:cNvSpPr txBox="1">
              <a:spLocks noChangeArrowheads="1"/>
            </p:cNvSpPr>
            <p:nvPr/>
          </p:nvSpPr>
          <p:spPr bwMode="auto">
            <a:xfrm>
              <a:off x="2266" y="3828"/>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E</a:t>
              </a:r>
            </a:p>
          </p:txBody>
        </p:sp>
        <p:sp>
          <p:nvSpPr>
            <p:cNvPr id="72" name="Text Box 90"/>
            <p:cNvSpPr txBox="1">
              <a:spLocks noChangeArrowheads="1"/>
            </p:cNvSpPr>
            <p:nvPr/>
          </p:nvSpPr>
          <p:spPr bwMode="auto">
            <a:xfrm>
              <a:off x="2806" y="3828"/>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F</a:t>
              </a:r>
            </a:p>
          </p:txBody>
        </p:sp>
        <p:sp>
          <p:nvSpPr>
            <p:cNvPr id="73" name="Text Box 91"/>
            <p:cNvSpPr txBox="1">
              <a:spLocks noChangeArrowheads="1"/>
            </p:cNvSpPr>
            <p:nvPr/>
          </p:nvSpPr>
          <p:spPr bwMode="auto">
            <a:xfrm>
              <a:off x="3360" y="3828"/>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G</a:t>
              </a:r>
            </a:p>
          </p:txBody>
        </p:sp>
        <p:sp>
          <p:nvSpPr>
            <p:cNvPr id="74" name="Line 92"/>
            <p:cNvSpPr>
              <a:spLocks noChangeShapeType="1"/>
            </p:cNvSpPr>
            <p:nvPr/>
          </p:nvSpPr>
          <p:spPr bwMode="auto">
            <a:xfrm>
              <a:off x="2700" y="2703"/>
              <a:ext cx="1620" cy="0"/>
            </a:xfrm>
            <a:prstGeom prst="line">
              <a:avLst/>
            </a:prstGeom>
            <a:noFill/>
            <a:ln w="9525">
              <a:solidFill>
                <a:srgbClr val="000000"/>
              </a:solidFill>
              <a:round/>
            </a:ln>
          </p:spPr>
          <p:txBody>
            <a:bodyPr anchor="ctr"/>
            <a:lstStyle/>
            <a:p>
              <a:endParaRPr lang="zh-CN" altLang="en-US"/>
            </a:p>
          </p:txBody>
        </p:sp>
        <p:sp>
          <p:nvSpPr>
            <p:cNvPr id="75" name="Line 93"/>
            <p:cNvSpPr>
              <a:spLocks noChangeShapeType="1"/>
            </p:cNvSpPr>
            <p:nvPr/>
          </p:nvSpPr>
          <p:spPr bwMode="auto">
            <a:xfrm>
              <a:off x="3525" y="2433"/>
              <a:ext cx="0" cy="510"/>
            </a:xfrm>
            <a:prstGeom prst="line">
              <a:avLst/>
            </a:prstGeom>
            <a:noFill/>
            <a:ln w="9525">
              <a:solidFill>
                <a:srgbClr val="000000"/>
              </a:solidFill>
              <a:round/>
            </a:ln>
          </p:spPr>
          <p:txBody>
            <a:bodyPr anchor="ctr"/>
            <a:lstStyle/>
            <a:p>
              <a:endParaRPr lang="zh-CN" altLang="en-US"/>
            </a:p>
          </p:txBody>
        </p:sp>
        <p:sp>
          <p:nvSpPr>
            <p:cNvPr id="76" name="Line 94"/>
            <p:cNvSpPr>
              <a:spLocks noChangeShapeType="1"/>
            </p:cNvSpPr>
            <p:nvPr/>
          </p:nvSpPr>
          <p:spPr bwMode="auto">
            <a:xfrm>
              <a:off x="2700" y="2703"/>
              <a:ext cx="0" cy="255"/>
            </a:xfrm>
            <a:prstGeom prst="line">
              <a:avLst/>
            </a:prstGeom>
            <a:noFill/>
            <a:ln w="9525">
              <a:solidFill>
                <a:srgbClr val="000000"/>
              </a:solidFill>
              <a:round/>
            </a:ln>
          </p:spPr>
          <p:txBody>
            <a:bodyPr anchor="ctr"/>
            <a:lstStyle/>
            <a:p>
              <a:endParaRPr lang="zh-CN" altLang="en-US"/>
            </a:p>
          </p:txBody>
        </p:sp>
        <p:sp>
          <p:nvSpPr>
            <p:cNvPr id="77" name="Line 95"/>
            <p:cNvSpPr>
              <a:spLocks noChangeShapeType="1"/>
            </p:cNvSpPr>
            <p:nvPr/>
          </p:nvSpPr>
          <p:spPr bwMode="auto">
            <a:xfrm>
              <a:off x="4320" y="2703"/>
              <a:ext cx="0" cy="255"/>
            </a:xfrm>
            <a:prstGeom prst="line">
              <a:avLst/>
            </a:prstGeom>
            <a:noFill/>
            <a:ln w="9525">
              <a:solidFill>
                <a:srgbClr val="000000"/>
              </a:solidFill>
              <a:round/>
            </a:ln>
          </p:spPr>
          <p:txBody>
            <a:bodyPr anchor="ctr"/>
            <a:lstStyle/>
            <a:p>
              <a:endParaRPr lang="zh-CN" altLang="en-US"/>
            </a:p>
          </p:txBody>
        </p:sp>
        <p:sp>
          <p:nvSpPr>
            <p:cNvPr id="78" name="Line 96"/>
            <p:cNvSpPr>
              <a:spLocks noChangeShapeType="1"/>
            </p:cNvSpPr>
            <p:nvPr/>
          </p:nvSpPr>
          <p:spPr bwMode="auto">
            <a:xfrm>
              <a:off x="2460" y="3564"/>
              <a:ext cx="0" cy="255"/>
            </a:xfrm>
            <a:prstGeom prst="line">
              <a:avLst/>
            </a:prstGeom>
            <a:noFill/>
            <a:ln w="9525">
              <a:solidFill>
                <a:srgbClr val="000000"/>
              </a:solidFill>
              <a:round/>
            </a:ln>
          </p:spPr>
          <p:txBody>
            <a:bodyPr anchor="ctr"/>
            <a:lstStyle/>
            <a:p>
              <a:endParaRPr lang="zh-CN" altLang="en-US"/>
            </a:p>
          </p:txBody>
        </p:sp>
        <p:sp>
          <p:nvSpPr>
            <p:cNvPr id="79" name="Line 97"/>
            <p:cNvSpPr>
              <a:spLocks noChangeShapeType="1"/>
            </p:cNvSpPr>
            <p:nvPr/>
          </p:nvSpPr>
          <p:spPr bwMode="auto">
            <a:xfrm>
              <a:off x="3540" y="3312"/>
              <a:ext cx="0" cy="510"/>
            </a:xfrm>
            <a:prstGeom prst="line">
              <a:avLst/>
            </a:prstGeom>
            <a:noFill/>
            <a:ln w="9525">
              <a:solidFill>
                <a:srgbClr val="000000"/>
              </a:solidFill>
              <a:round/>
            </a:ln>
          </p:spPr>
          <p:txBody>
            <a:bodyPr anchor="ctr"/>
            <a:lstStyle/>
            <a:p>
              <a:endParaRPr lang="zh-CN" altLang="en-US"/>
            </a:p>
          </p:txBody>
        </p:sp>
        <p:sp>
          <p:nvSpPr>
            <p:cNvPr id="80" name="Line 98"/>
            <p:cNvSpPr>
              <a:spLocks noChangeShapeType="1"/>
            </p:cNvSpPr>
            <p:nvPr/>
          </p:nvSpPr>
          <p:spPr bwMode="auto">
            <a:xfrm>
              <a:off x="2475" y="3564"/>
              <a:ext cx="510" cy="0"/>
            </a:xfrm>
            <a:prstGeom prst="line">
              <a:avLst/>
            </a:prstGeom>
            <a:noFill/>
            <a:ln w="9525">
              <a:solidFill>
                <a:srgbClr val="000000"/>
              </a:solidFill>
              <a:round/>
            </a:ln>
          </p:spPr>
          <p:txBody>
            <a:bodyPr anchor="ctr"/>
            <a:lstStyle/>
            <a:p>
              <a:endParaRPr lang="zh-CN" altLang="en-US"/>
            </a:p>
          </p:txBody>
        </p:sp>
        <p:sp>
          <p:nvSpPr>
            <p:cNvPr id="81" name="Line 99"/>
            <p:cNvSpPr>
              <a:spLocks noChangeShapeType="1"/>
            </p:cNvSpPr>
            <p:nvPr/>
          </p:nvSpPr>
          <p:spPr bwMode="auto">
            <a:xfrm>
              <a:off x="2985" y="3564"/>
              <a:ext cx="0" cy="255"/>
            </a:xfrm>
            <a:prstGeom prst="line">
              <a:avLst/>
            </a:prstGeom>
            <a:noFill/>
            <a:ln w="9525">
              <a:solidFill>
                <a:srgbClr val="000000"/>
              </a:solidFill>
              <a:round/>
            </a:ln>
          </p:spPr>
          <p:txBody>
            <a:bodyPr anchor="ctr"/>
            <a:lstStyle/>
            <a:p>
              <a:endParaRPr lang="zh-CN" altLang="en-US"/>
            </a:p>
          </p:txBody>
        </p:sp>
        <p:sp>
          <p:nvSpPr>
            <p:cNvPr id="82" name="Line 100"/>
            <p:cNvSpPr>
              <a:spLocks noChangeShapeType="1"/>
            </p:cNvSpPr>
            <p:nvPr/>
          </p:nvSpPr>
          <p:spPr bwMode="auto">
            <a:xfrm>
              <a:off x="2715" y="3312"/>
              <a:ext cx="0" cy="255"/>
            </a:xfrm>
            <a:prstGeom prst="line">
              <a:avLst/>
            </a:prstGeom>
            <a:noFill/>
            <a:ln w="9525">
              <a:solidFill>
                <a:srgbClr val="000000"/>
              </a:solidFill>
              <a:round/>
            </a:ln>
          </p:spPr>
          <p:txBody>
            <a:bodyPr anchor="ctr"/>
            <a:lstStyle/>
            <a:p>
              <a:endParaRPr lang="zh-CN" altLang="en-US"/>
            </a:p>
          </p:txBody>
        </p:sp>
        <p:sp>
          <p:nvSpPr>
            <p:cNvPr id="83" name="Text Box 101"/>
            <p:cNvSpPr txBox="1">
              <a:spLocks noChangeArrowheads="1"/>
            </p:cNvSpPr>
            <p:nvPr/>
          </p:nvSpPr>
          <p:spPr bwMode="auto">
            <a:xfrm>
              <a:off x="2250" y="4323"/>
              <a:ext cx="2340" cy="468"/>
            </a:xfrm>
            <a:prstGeom prst="rect">
              <a:avLst/>
            </a:prstGeom>
            <a:solidFill>
              <a:srgbClr val="FFFFFF"/>
            </a:solidFill>
            <a:ln w="9525">
              <a:noFill/>
              <a:miter lim="800000"/>
            </a:ln>
          </p:spPr>
          <p:txBody>
            <a:bodyPr anchor="ctr"/>
            <a:lstStyle/>
            <a:p>
              <a:pPr algn="just"/>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g</a:t>
              </a:r>
              <a:r>
                <a:rPr lang="zh-CN" altLang="en-US" sz="1400">
                  <a:latin typeface="Times New Roman" panose="02020603050405020304" charset="0"/>
                  <a:ea typeface="黑体" panose="02010609060101010101" charset="-122"/>
                  <a:cs typeface="Times New Roman" panose="02020603050405020304" charset="0"/>
                </a:rPr>
                <a:t>）测试</a:t>
              </a:r>
              <a:r>
                <a:rPr lang="en-US" altLang="zh-CN" sz="1400">
                  <a:latin typeface="Times New Roman" panose="02020603050405020304" charset="0"/>
                  <a:ea typeface="黑体" panose="02010609060101010101" charset="-122"/>
                  <a:cs typeface="Times New Roman" panose="02020603050405020304" charset="0"/>
                </a:rPr>
                <a:t>D</a:t>
              </a:r>
            </a:p>
          </p:txBody>
        </p:sp>
      </p:grpSp>
      <p:grpSp>
        <p:nvGrpSpPr>
          <p:cNvPr id="84" name="Group 102"/>
          <p:cNvGrpSpPr/>
          <p:nvPr/>
        </p:nvGrpSpPr>
        <p:grpSpPr bwMode="auto">
          <a:xfrm>
            <a:off x="5940600" y="1882629"/>
            <a:ext cx="1774825" cy="2009775"/>
            <a:chOff x="3555" y="2064"/>
            <a:chExt cx="2235" cy="2727"/>
          </a:xfrm>
        </p:grpSpPr>
        <p:sp>
          <p:nvSpPr>
            <p:cNvPr id="85" name="Text Box 103"/>
            <p:cNvSpPr txBox="1">
              <a:spLocks noChangeArrowheads="1"/>
            </p:cNvSpPr>
            <p:nvPr/>
          </p:nvSpPr>
          <p:spPr bwMode="auto">
            <a:xfrm>
              <a:off x="4617" y="2064"/>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A</a:t>
              </a:r>
            </a:p>
          </p:txBody>
        </p:sp>
        <p:sp>
          <p:nvSpPr>
            <p:cNvPr id="86" name="Text Box 104"/>
            <p:cNvSpPr txBox="1">
              <a:spLocks noChangeArrowheads="1"/>
            </p:cNvSpPr>
            <p:nvPr/>
          </p:nvSpPr>
          <p:spPr bwMode="auto">
            <a:xfrm>
              <a:off x="3811" y="2951"/>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B</a:t>
              </a:r>
            </a:p>
          </p:txBody>
        </p:sp>
        <p:sp>
          <p:nvSpPr>
            <p:cNvPr id="87" name="Text Box 105"/>
            <p:cNvSpPr txBox="1">
              <a:spLocks noChangeArrowheads="1"/>
            </p:cNvSpPr>
            <p:nvPr/>
          </p:nvSpPr>
          <p:spPr bwMode="auto">
            <a:xfrm>
              <a:off x="4635"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400">
                  <a:latin typeface="Times New Roman" panose="02020603050405020304" charset="0"/>
                  <a:ea typeface="黑体" panose="02010609060101010101" charset="-122"/>
                  <a:cs typeface="Times New Roman" panose="02020603050405020304" charset="0"/>
                </a:rPr>
                <a:t>S</a:t>
              </a:r>
              <a:r>
                <a:rPr lang="en-US" altLang="zh-CN" sz="1400" baseline="-25000">
                  <a:latin typeface="Times New Roman" panose="02020603050405020304" charset="0"/>
                  <a:ea typeface="黑体" panose="02010609060101010101" charset="-122"/>
                  <a:cs typeface="Times New Roman" panose="02020603050405020304" charset="0"/>
                </a:rPr>
                <a:t>C</a:t>
              </a:r>
              <a:endParaRPr lang="en-US" altLang="zh-CN" sz="1400">
                <a:latin typeface="Times New Roman" panose="02020603050405020304" charset="0"/>
                <a:ea typeface="黑体" panose="02010609060101010101" charset="-122"/>
                <a:cs typeface="Times New Roman" panose="02020603050405020304" charset="0"/>
              </a:endParaRPr>
            </a:p>
          </p:txBody>
        </p:sp>
        <p:sp>
          <p:nvSpPr>
            <p:cNvPr id="88" name="Text Box 106"/>
            <p:cNvSpPr txBox="1">
              <a:spLocks noChangeArrowheads="1"/>
            </p:cNvSpPr>
            <p:nvPr/>
          </p:nvSpPr>
          <p:spPr bwMode="auto">
            <a:xfrm>
              <a:off x="5430"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400">
                  <a:latin typeface="Times New Roman" panose="02020603050405020304" charset="0"/>
                  <a:ea typeface="黑体" panose="02010609060101010101" charset="-122"/>
                  <a:cs typeface="Times New Roman" panose="02020603050405020304" charset="0"/>
                </a:rPr>
                <a:t>S</a:t>
              </a:r>
              <a:r>
                <a:rPr lang="en-US" altLang="zh-CN" sz="1400" baseline="-25000">
                  <a:latin typeface="Times New Roman" panose="02020603050405020304" charset="0"/>
                  <a:ea typeface="黑体" panose="02010609060101010101" charset="-122"/>
                  <a:cs typeface="Times New Roman" panose="02020603050405020304" charset="0"/>
                </a:rPr>
                <a:t>D</a:t>
              </a:r>
              <a:endParaRPr lang="en-US" altLang="zh-CN" sz="1400">
                <a:latin typeface="Times New Roman" panose="02020603050405020304" charset="0"/>
                <a:ea typeface="黑体" panose="02010609060101010101" charset="-122"/>
                <a:cs typeface="Times New Roman" panose="02020603050405020304" charset="0"/>
              </a:endParaRPr>
            </a:p>
          </p:txBody>
        </p:sp>
        <p:sp>
          <p:nvSpPr>
            <p:cNvPr id="89" name="Text Box 107"/>
            <p:cNvSpPr txBox="1">
              <a:spLocks noChangeArrowheads="1"/>
            </p:cNvSpPr>
            <p:nvPr/>
          </p:nvSpPr>
          <p:spPr bwMode="auto">
            <a:xfrm>
              <a:off x="3555" y="3828"/>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E</a:t>
              </a:r>
            </a:p>
          </p:txBody>
        </p:sp>
        <p:sp>
          <p:nvSpPr>
            <p:cNvPr id="90" name="Text Box 108"/>
            <p:cNvSpPr txBox="1">
              <a:spLocks noChangeArrowheads="1"/>
            </p:cNvSpPr>
            <p:nvPr/>
          </p:nvSpPr>
          <p:spPr bwMode="auto">
            <a:xfrm>
              <a:off x="4095" y="3828"/>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400">
                  <a:latin typeface="Times New Roman" panose="02020603050405020304" charset="0"/>
                  <a:ea typeface="黑体" panose="02010609060101010101" charset="-122"/>
                  <a:cs typeface="Times New Roman" panose="02020603050405020304" charset="0"/>
                </a:rPr>
                <a:t>S</a:t>
              </a:r>
              <a:r>
                <a:rPr lang="en-US" altLang="zh-CN" sz="1400" baseline="-25000">
                  <a:latin typeface="Times New Roman" panose="02020603050405020304" charset="0"/>
                  <a:ea typeface="黑体" panose="02010609060101010101" charset="-122"/>
                  <a:cs typeface="Times New Roman" panose="02020603050405020304" charset="0"/>
                </a:rPr>
                <a:t>F</a:t>
              </a:r>
              <a:endParaRPr lang="en-US" altLang="zh-CN" sz="1400">
                <a:latin typeface="Times New Roman" panose="02020603050405020304" charset="0"/>
                <a:ea typeface="黑体" panose="02010609060101010101" charset="-122"/>
                <a:cs typeface="Times New Roman" panose="02020603050405020304" charset="0"/>
              </a:endParaRPr>
            </a:p>
          </p:txBody>
        </p:sp>
        <p:sp>
          <p:nvSpPr>
            <p:cNvPr id="91" name="Line 109"/>
            <p:cNvSpPr>
              <a:spLocks noChangeShapeType="1"/>
            </p:cNvSpPr>
            <p:nvPr/>
          </p:nvSpPr>
          <p:spPr bwMode="auto">
            <a:xfrm>
              <a:off x="3990" y="2703"/>
              <a:ext cx="1620" cy="0"/>
            </a:xfrm>
            <a:prstGeom prst="line">
              <a:avLst/>
            </a:prstGeom>
            <a:noFill/>
            <a:ln w="9525">
              <a:solidFill>
                <a:srgbClr val="000000"/>
              </a:solidFill>
              <a:round/>
            </a:ln>
          </p:spPr>
          <p:txBody>
            <a:bodyPr anchor="ctr"/>
            <a:lstStyle/>
            <a:p>
              <a:endParaRPr lang="zh-CN" altLang="en-US"/>
            </a:p>
          </p:txBody>
        </p:sp>
        <p:sp>
          <p:nvSpPr>
            <p:cNvPr id="92" name="Line 110"/>
            <p:cNvSpPr>
              <a:spLocks noChangeShapeType="1"/>
            </p:cNvSpPr>
            <p:nvPr/>
          </p:nvSpPr>
          <p:spPr bwMode="auto">
            <a:xfrm>
              <a:off x="4815" y="2433"/>
              <a:ext cx="0" cy="510"/>
            </a:xfrm>
            <a:prstGeom prst="line">
              <a:avLst/>
            </a:prstGeom>
            <a:noFill/>
            <a:ln w="9525">
              <a:solidFill>
                <a:srgbClr val="000000"/>
              </a:solidFill>
              <a:round/>
            </a:ln>
          </p:spPr>
          <p:txBody>
            <a:bodyPr anchor="ctr"/>
            <a:lstStyle/>
            <a:p>
              <a:endParaRPr lang="zh-CN" altLang="en-US"/>
            </a:p>
          </p:txBody>
        </p:sp>
        <p:sp>
          <p:nvSpPr>
            <p:cNvPr id="93" name="Line 111"/>
            <p:cNvSpPr>
              <a:spLocks noChangeShapeType="1"/>
            </p:cNvSpPr>
            <p:nvPr/>
          </p:nvSpPr>
          <p:spPr bwMode="auto">
            <a:xfrm>
              <a:off x="3990" y="2703"/>
              <a:ext cx="0" cy="255"/>
            </a:xfrm>
            <a:prstGeom prst="line">
              <a:avLst/>
            </a:prstGeom>
            <a:noFill/>
            <a:ln w="9525">
              <a:solidFill>
                <a:srgbClr val="000000"/>
              </a:solidFill>
              <a:round/>
            </a:ln>
          </p:spPr>
          <p:txBody>
            <a:bodyPr anchor="ctr"/>
            <a:lstStyle/>
            <a:p>
              <a:endParaRPr lang="zh-CN" altLang="en-US"/>
            </a:p>
          </p:txBody>
        </p:sp>
        <p:sp>
          <p:nvSpPr>
            <p:cNvPr id="94" name="Line 112"/>
            <p:cNvSpPr>
              <a:spLocks noChangeShapeType="1"/>
            </p:cNvSpPr>
            <p:nvPr/>
          </p:nvSpPr>
          <p:spPr bwMode="auto">
            <a:xfrm>
              <a:off x="5610" y="2703"/>
              <a:ext cx="0" cy="255"/>
            </a:xfrm>
            <a:prstGeom prst="line">
              <a:avLst/>
            </a:prstGeom>
            <a:noFill/>
            <a:ln w="9525">
              <a:solidFill>
                <a:srgbClr val="000000"/>
              </a:solidFill>
              <a:round/>
            </a:ln>
          </p:spPr>
          <p:txBody>
            <a:bodyPr anchor="ctr"/>
            <a:lstStyle/>
            <a:p>
              <a:endParaRPr lang="zh-CN" altLang="en-US"/>
            </a:p>
          </p:txBody>
        </p:sp>
        <p:sp>
          <p:nvSpPr>
            <p:cNvPr id="95" name="Line 113"/>
            <p:cNvSpPr>
              <a:spLocks noChangeShapeType="1"/>
            </p:cNvSpPr>
            <p:nvPr/>
          </p:nvSpPr>
          <p:spPr bwMode="auto">
            <a:xfrm>
              <a:off x="3750" y="3564"/>
              <a:ext cx="0" cy="255"/>
            </a:xfrm>
            <a:prstGeom prst="line">
              <a:avLst/>
            </a:prstGeom>
            <a:noFill/>
            <a:ln w="9525">
              <a:solidFill>
                <a:srgbClr val="000000"/>
              </a:solidFill>
              <a:round/>
            </a:ln>
          </p:spPr>
          <p:txBody>
            <a:bodyPr anchor="ctr"/>
            <a:lstStyle/>
            <a:p>
              <a:endParaRPr lang="zh-CN" altLang="en-US"/>
            </a:p>
          </p:txBody>
        </p:sp>
        <p:sp>
          <p:nvSpPr>
            <p:cNvPr id="96" name="Line 114"/>
            <p:cNvSpPr>
              <a:spLocks noChangeShapeType="1"/>
            </p:cNvSpPr>
            <p:nvPr/>
          </p:nvSpPr>
          <p:spPr bwMode="auto">
            <a:xfrm>
              <a:off x="3765" y="3564"/>
              <a:ext cx="510" cy="0"/>
            </a:xfrm>
            <a:prstGeom prst="line">
              <a:avLst/>
            </a:prstGeom>
            <a:noFill/>
            <a:ln w="9525">
              <a:solidFill>
                <a:srgbClr val="000000"/>
              </a:solidFill>
              <a:round/>
            </a:ln>
          </p:spPr>
          <p:txBody>
            <a:bodyPr anchor="ctr"/>
            <a:lstStyle/>
            <a:p>
              <a:endParaRPr lang="zh-CN" altLang="en-US"/>
            </a:p>
          </p:txBody>
        </p:sp>
        <p:sp>
          <p:nvSpPr>
            <p:cNvPr id="97" name="Line 115"/>
            <p:cNvSpPr>
              <a:spLocks noChangeShapeType="1"/>
            </p:cNvSpPr>
            <p:nvPr/>
          </p:nvSpPr>
          <p:spPr bwMode="auto">
            <a:xfrm>
              <a:off x="4275" y="3564"/>
              <a:ext cx="0" cy="255"/>
            </a:xfrm>
            <a:prstGeom prst="line">
              <a:avLst/>
            </a:prstGeom>
            <a:noFill/>
            <a:ln w="9525">
              <a:solidFill>
                <a:srgbClr val="000000"/>
              </a:solidFill>
              <a:round/>
            </a:ln>
          </p:spPr>
          <p:txBody>
            <a:bodyPr anchor="ctr"/>
            <a:lstStyle/>
            <a:p>
              <a:endParaRPr lang="zh-CN" altLang="en-US"/>
            </a:p>
          </p:txBody>
        </p:sp>
        <p:sp>
          <p:nvSpPr>
            <p:cNvPr id="98" name="Line 116"/>
            <p:cNvSpPr>
              <a:spLocks noChangeShapeType="1"/>
            </p:cNvSpPr>
            <p:nvPr/>
          </p:nvSpPr>
          <p:spPr bwMode="auto">
            <a:xfrm>
              <a:off x="4005" y="3312"/>
              <a:ext cx="0" cy="255"/>
            </a:xfrm>
            <a:prstGeom prst="line">
              <a:avLst/>
            </a:prstGeom>
            <a:noFill/>
            <a:ln w="9525">
              <a:solidFill>
                <a:srgbClr val="000000"/>
              </a:solidFill>
              <a:round/>
            </a:ln>
          </p:spPr>
          <p:txBody>
            <a:bodyPr anchor="ctr"/>
            <a:lstStyle/>
            <a:p>
              <a:endParaRPr lang="zh-CN" altLang="en-US"/>
            </a:p>
          </p:txBody>
        </p:sp>
        <p:sp>
          <p:nvSpPr>
            <p:cNvPr id="99" name="Text Box 117"/>
            <p:cNvSpPr txBox="1">
              <a:spLocks noChangeArrowheads="1"/>
            </p:cNvSpPr>
            <p:nvPr/>
          </p:nvSpPr>
          <p:spPr bwMode="auto">
            <a:xfrm>
              <a:off x="3825" y="4323"/>
              <a:ext cx="1680" cy="468"/>
            </a:xfrm>
            <a:prstGeom prst="rect">
              <a:avLst/>
            </a:prstGeom>
            <a:solidFill>
              <a:srgbClr val="FFFFFF"/>
            </a:solidFill>
            <a:ln w="9525">
              <a:noFill/>
              <a:miter lim="800000"/>
            </a:ln>
          </p:spPr>
          <p:txBody>
            <a:bodyPr anchor="ctr"/>
            <a:lstStyle/>
            <a:p>
              <a:pPr algn="just"/>
              <a:r>
                <a:rPr lang="en-US" altLang="zh-CN" sz="1400">
                  <a:latin typeface="Times New Roman" panose="02020603050405020304" charset="0"/>
                  <a:ea typeface="黑体" panose="02010609060101010101" charset="-122"/>
                  <a:cs typeface="Times New Roman" panose="02020603050405020304" charset="0"/>
                </a:rPr>
                <a:t> </a:t>
              </a: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c</a:t>
              </a:r>
              <a:r>
                <a:rPr lang="zh-CN" altLang="en-US" sz="1400">
                  <a:latin typeface="Times New Roman" panose="02020603050405020304" charset="0"/>
                  <a:ea typeface="黑体" panose="02010609060101010101" charset="-122"/>
                  <a:cs typeface="Times New Roman" panose="02020603050405020304" charset="0"/>
                </a:rPr>
                <a:t>）测试</a:t>
              </a:r>
              <a:r>
                <a:rPr lang="en-US" altLang="zh-CN" sz="1400">
                  <a:latin typeface="Times New Roman" panose="02020603050405020304" charset="0"/>
                  <a:ea typeface="黑体" panose="02010609060101010101" charset="-122"/>
                  <a:cs typeface="Times New Roman" panose="02020603050405020304" charset="0"/>
                </a:rPr>
                <a:t>E</a:t>
              </a:r>
            </a:p>
          </p:txBody>
        </p:sp>
      </p:grpSp>
      <p:grpSp>
        <p:nvGrpSpPr>
          <p:cNvPr id="100" name="Group 118"/>
          <p:cNvGrpSpPr/>
          <p:nvPr/>
        </p:nvGrpSpPr>
        <p:grpSpPr bwMode="auto">
          <a:xfrm>
            <a:off x="8036100" y="1882629"/>
            <a:ext cx="1774825" cy="2009775"/>
            <a:chOff x="3555" y="2064"/>
            <a:chExt cx="2235" cy="2727"/>
          </a:xfrm>
        </p:grpSpPr>
        <p:sp>
          <p:nvSpPr>
            <p:cNvPr id="101" name="Text Box 119"/>
            <p:cNvSpPr txBox="1">
              <a:spLocks noChangeArrowheads="1"/>
            </p:cNvSpPr>
            <p:nvPr/>
          </p:nvSpPr>
          <p:spPr bwMode="auto">
            <a:xfrm>
              <a:off x="4617" y="2064"/>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dirty="0">
                  <a:latin typeface="Times New Roman" panose="02020603050405020304" charset="0"/>
                  <a:ea typeface="黑体" panose="02010609060101010101" charset="-122"/>
                  <a:cs typeface="Times New Roman" panose="02020603050405020304" charset="0"/>
                </a:rPr>
                <a:t>A</a:t>
              </a:r>
            </a:p>
          </p:txBody>
        </p:sp>
        <p:sp>
          <p:nvSpPr>
            <p:cNvPr id="102" name="Text Box 120"/>
            <p:cNvSpPr txBox="1">
              <a:spLocks noChangeArrowheads="1"/>
            </p:cNvSpPr>
            <p:nvPr/>
          </p:nvSpPr>
          <p:spPr bwMode="auto">
            <a:xfrm>
              <a:off x="3811" y="2951"/>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B</a:t>
              </a:r>
            </a:p>
          </p:txBody>
        </p:sp>
        <p:sp>
          <p:nvSpPr>
            <p:cNvPr id="103" name="Text Box 121"/>
            <p:cNvSpPr txBox="1">
              <a:spLocks noChangeArrowheads="1"/>
            </p:cNvSpPr>
            <p:nvPr/>
          </p:nvSpPr>
          <p:spPr bwMode="auto">
            <a:xfrm>
              <a:off x="4635"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400">
                  <a:latin typeface="Times New Roman" panose="02020603050405020304" charset="0"/>
                  <a:ea typeface="黑体" panose="02010609060101010101" charset="-122"/>
                  <a:cs typeface="Times New Roman" panose="02020603050405020304" charset="0"/>
                </a:rPr>
                <a:t>S</a:t>
              </a:r>
              <a:r>
                <a:rPr lang="en-US" altLang="zh-CN" sz="1400" baseline="-25000">
                  <a:latin typeface="Times New Roman" panose="02020603050405020304" charset="0"/>
                  <a:ea typeface="黑体" panose="02010609060101010101" charset="-122"/>
                  <a:cs typeface="Times New Roman" panose="02020603050405020304" charset="0"/>
                </a:rPr>
                <a:t>C</a:t>
              </a:r>
              <a:endParaRPr lang="en-US" altLang="zh-CN" sz="1400">
                <a:latin typeface="Times New Roman" panose="02020603050405020304" charset="0"/>
                <a:ea typeface="黑体" panose="02010609060101010101" charset="-122"/>
                <a:cs typeface="Times New Roman" panose="02020603050405020304" charset="0"/>
              </a:endParaRPr>
            </a:p>
          </p:txBody>
        </p:sp>
        <p:sp>
          <p:nvSpPr>
            <p:cNvPr id="104" name="Text Box 122"/>
            <p:cNvSpPr txBox="1">
              <a:spLocks noChangeArrowheads="1"/>
            </p:cNvSpPr>
            <p:nvPr/>
          </p:nvSpPr>
          <p:spPr bwMode="auto">
            <a:xfrm>
              <a:off x="5430"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400">
                  <a:latin typeface="Times New Roman" panose="02020603050405020304" charset="0"/>
                  <a:ea typeface="黑体" panose="02010609060101010101" charset="-122"/>
                  <a:cs typeface="Times New Roman" panose="02020603050405020304" charset="0"/>
                </a:rPr>
                <a:t>S</a:t>
              </a:r>
              <a:r>
                <a:rPr lang="en-US" altLang="zh-CN" sz="1400" baseline="-25000">
                  <a:latin typeface="Times New Roman" panose="02020603050405020304" charset="0"/>
                  <a:ea typeface="黑体" panose="02010609060101010101" charset="-122"/>
                  <a:cs typeface="Times New Roman" panose="02020603050405020304" charset="0"/>
                </a:rPr>
                <a:t>D</a:t>
              </a:r>
              <a:endParaRPr lang="en-US" altLang="zh-CN" sz="1400">
                <a:latin typeface="Times New Roman" panose="02020603050405020304" charset="0"/>
                <a:ea typeface="黑体" panose="02010609060101010101" charset="-122"/>
                <a:cs typeface="Times New Roman" panose="02020603050405020304" charset="0"/>
              </a:endParaRPr>
            </a:p>
          </p:txBody>
        </p:sp>
        <p:sp>
          <p:nvSpPr>
            <p:cNvPr id="105" name="Text Box 123"/>
            <p:cNvSpPr txBox="1">
              <a:spLocks noChangeArrowheads="1"/>
            </p:cNvSpPr>
            <p:nvPr/>
          </p:nvSpPr>
          <p:spPr bwMode="auto">
            <a:xfrm>
              <a:off x="3555" y="3828"/>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E</a:t>
              </a:r>
            </a:p>
          </p:txBody>
        </p:sp>
        <p:sp>
          <p:nvSpPr>
            <p:cNvPr id="106" name="Text Box 124"/>
            <p:cNvSpPr txBox="1">
              <a:spLocks noChangeArrowheads="1"/>
            </p:cNvSpPr>
            <p:nvPr/>
          </p:nvSpPr>
          <p:spPr bwMode="auto">
            <a:xfrm>
              <a:off x="4095" y="3828"/>
              <a:ext cx="360" cy="360"/>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400">
                  <a:latin typeface="Times New Roman" panose="02020603050405020304" charset="0"/>
                  <a:ea typeface="黑体" panose="02010609060101010101" charset="-122"/>
                  <a:cs typeface="Times New Roman" panose="02020603050405020304" charset="0"/>
                </a:rPr>
                <a:t>F</a:t>
              </a:r>
            </a:p>
          </p:txBody>
        </p:sp>
        <p:sp>
          <p:nvSpPr>
            <p:cNvPr id="107" name="Line 125"/>
            <p:cNvSpPr>
              <a:spLocks noChangeShapeType="1"/>
            </p:cNvSpPr>
            <p:nvPr/>
          </p:nvSpPr>
          <p:spPr bwMode="auto">
            <a:xfrm>
              <a:off x="3990" y="2703"/>
              <a:ext cx="1620" cy="0"/>
            </a:xfrm>
            <a:prstGeom prst="line">
              <a:avLst/>
            </a:prstGeom>
            <a:noFill/>
            <a:ln w="9525">
              <a:solidFill>
                <a:srgbClr val="000000"/>
              </a:solidFill>
              <a:round/>
            </a:ln>
          </p:spPr>
          <p:txBody>
            <a:bodyPr anchor="ctr"/>
            <a:lstStyle/>
            <a:p>
              <a:endParaRPr lang="zh-CN" altLang="en-US"/>
            </a:p>
          </p:txBody>
        </p:sp>
        <p:sp>
          <p:nvSpPr>
            <p:cNvPr id="108" name="Line 126"/>
            <p:cNvSpPr>
              <a:spLocks noChangeShapeType="1"/>
            </p:cNvSpPr>
            <p:nvPr/>
          </p:nvSpPr>
          <p:spPr bwMode="auto">
            <a:xfrm>
              <a:off x="4815" y="2433"/>
              <a:ext cx="0" cy="510"/>
            </a:xfrm>
            <a:prstGeom prst="line">
              <a:avLst/>
            </a:prstGeom>
            <a:noFill/>
            <a:ln w="9525">
              <a:solidFill>
                <a:srgbClr val="000000"/>
              </a:solidFill>
              <a:round/>
            </a:ln>
          </p:spPr>
          <p:txBody>
            <a:bodyPr anchor="ctr"/>
            <a:lstStyle/>
            <a:p>
              <a:endParaRPr lang="zh-CN" altLang="en-US"/>
            </a:p>
          </p:txBody>
        </p:sp>
        <p:sp>
          <p:nvSpPr>
            <p:cNvPr id="109" name="Line 127"/>
            <p:cNvSpPr>
              <a:spLocks noChangeShapeType="1"/>
            </p:cNvSpPr>
            <p:nvPr/>
          </p:nvSpPr>
          <p:spPr bwMode="auto">
            <a:xfrm>
              <a:off x="3990" y="2703"/>
              <a:ext cx="0" cy="255"/>
            </a:xfrm>
            <a:prstGeom prst="line">
              <a:avLst/>
            </a:prstGeom>
            <a:noFill/>
            <a:ln w="9525">
              <a:solidFill>
                <a:srgbClr val="000000"/>
              </a:solidFill>
              <a:round/>
            </a:ln>
          </p:spPr>
          <p:txBody>
            <a:bodyPr anchor="ctr"/>
            <a:lstStyle/>
            <a:p>
              <a:endParaRPr lang="zh-CN" altLang="en-US"/>
            </a:p>
          </p:txBody>
        </p:sp>
        <p:sp>
          <p:nvSpPr>
            <p:cNvPr id="110" name="Line 128"/>
            <p:cNvSpPr>
              <a:spLocks noChangeShapeType="1"/>
            </p:cNvSpPr>
            <p:nvPr/>
          </p:nvSpPr>
          <p:spPr bwMode="auto">
            <a:xfrm>
              <a:off x="5610" y="2703"/>
              <a:ext cx="0" cy="255"/>
            </a:xfrm>
            <a:prstGeom prst="line">
              <a:avLst/>
            </a:prstGeom>
            <a:noFill/>
            <a:ln w="9525">
              <a:solidFill>
                <a:srgbClr val="000000"/>
              </a:solidFill>
              <a:round/>
            </a:ln>
          </p:spPr>
          <p:txBody>
            <a:bodyPr anchor="ctr"/>
            <a:lstStyle/>
            <a:p>
              <a:endParaRPr lang="zh-CN" altLang="en-US"/>
            </a:p>
          </p:txBody>
        </p:sp>
        <p:sp>
          <p:nvSpPr>
            <p:cNvPr id="111" name="Line 129"/>
            <p:cNvSpPr>
              <a:spLocks noChangeShapeType="1"/>
            </p:cNvSpPr>
            <p:nvPr/>
          </p:nvSpPr>
          <p:spPr bwMode="auto">
            <a:xfrm>
              <a:off x="3750" y="3564"/>
              <a:ext cx="0" cy="255"/>
            </a:xfrm>
            <a:prstGeom prst="line">
              <a:avLst/>
            </a:prstGeom>
            <a:noFill/>
            <a:ln w="9525">
              <a:solidFill>
                <a:srgbClr val="000000"/>
              </a:solidFill>
              <a:round/>
            </a:ln>
          </p:spPr>
          <p:txBody>
            <a:bodyPr anchor="ctr"/>
            <a:lstStyle/>
            <a:p>
              <a:endParaRPr lang="zh-CN" altLang="en-US"/>
            </a:p>
          </p:txBody>
        </p:sp>
        <p:sp>
          <p:nvSpPr>
            <p:cNvPr id="112" name="Line 130"/>
            <p:cNvSpPr>
              <a:spLocks noChangeShapeType="1"/>
            </p:cNvSpPr>
            <p:nvPr/>
          </p:nvSpPr>
          <p:spPr bwMode="auto">
            <a:xfrm>
              <a:off x="3765" y="3564"/>
              <a:ext cx="510" cy="0"/>
            </a:xfrm>
            <a:prstGeom prst="line">
              <a:avLst/>
            </a:prstGeom>
            <a:noFill/>
            <a:ln w="9525">
              <a:solidFill>
                <a:srgbClr val="000000"/>
              </a:solidFill>
              <a:round/>
            </a:ln>
          </p:spPr>
          <p:txBody>
            <a:bodyPr anchor="ctr"/>
            <a:lstStyle/>
            <a:p>
              <a:endParaRPr lang="zh-CN" altLang="en-US"/>
            </a:p>
          </p:txBody>
        </p:sp>
        <p:sp>
          <p:nvSpPr>
            <p:cNvPr id="113" name="Line 131"/>
            <p:cNvSpPr>
              <a:spLocks noChangeShapeType="1"/>
            </p:cNvSpPr>
            <p:nvPr/>
          </p:nvSpPr>
          <p:spPr bwMode="auto">
            <a:xfrm>
              <a:off x="4275" y="3564"/>
              <a:ext cx="0" cy="255"/>
            </a:xfrm>
            <a:prstGeom prst="line">
              <a:avLst/>
            </a:prstGeom>
            <a:noFill/>
            <a:ln w="9525">
              <a:solidFill>
                <a:srgbClr val="000000"/>
              </a:solidFill>
              <a:round/>
            </a:ln>
          </p:spPr>
          <p:txBody>
            <a:bodyPr anchor="ctr"/>
            <a:lstStyle/>
            <a:p>
              <a:endParaRPr lang="zh-CN" altLang="en-US"/>
            </a:p>
          </p:txBody>
        </p:sp>
        <p:sp>
          <p:nvSpPr>
            <p:cNvPr id="114" name="Line 132"/>
            <p:cNvSpPr>
              <a:spLocks noChangeShapeType="1"/>
            </p:cNvSpPr>
            <p:nvPr/>
          </p:nvSpPr>
          <p:spPr bwMode="auto">
            <a:xfrm>
              <a:off x="4005" y="3312"/>
              <a:ext cx="0" cy="255"/>
            </a:xfrm>
            <a:prstGeom prst="line">
              <a:avLst/>
            </a:prstGeom>
            <a:noFill/>
            <a:ln w="9525">
              <a:solidFill>
                <a:srgbClr val="000000"/>
              </a:solidFill>
              <a:round/>
            </a:ln>
          </p:spPr>
          <p:txBody>
            <a:bodyPr anchor="ctr"/>
            <a:lstStyle/>
            <a:p>
              <a:endParaRPr lang="zh-CN" altLang="en-US"/>
            </a:p>
          </p:txBody>
        </p:sp>
        <p:sp>
          <p:nvSpPr>
            <p:cNvPr id="115" name="Text Box 133"/>
            <p:cNvSpPr txBox="1">
              <a:spLocks noChangeArrowheads="1"/>
            </p:cNvSpPr>
            <p:nvPr/>
          </p:nvSpPr>
          <p:spPr bwMode="auto">
            <a:xfrm>
              <a:off x="3825" y="4323"/>
              <a:ext cx="1680" cy="468"/>
            </a:xfrm>
            <a:prstGeom prst="rect">
              <a:avLst/>
            </a:prstGeom>
            <a:solidFill>
              <a:srgbClr val="FFFFFF"/>
            </a:solidFill>
            <a:ln w="9525">
              <a:noFill/>
              <a:miter lim="800000"/>
            </a:ln>
          </p:spPr>
          <p:txBody>
            <a:bodyPr anchor="ctr"/>
            <a:lstStyle/>
            <a:p>
              <a:pPr algn="just"/>
              <a:r>
                <a:rPr lang="en-US" altLang="zh-CN" sz="1400">
                  <a:latin typeface="Times New Roman" panose="02020603050405020304" charset="0"/>
                  <a:ea typeface="黑体" panose="02010609060101010101" charset="-122"/>
                  <a:cs typeface="Times New Roman" panose="02020603050405020304" charset="0"/>
                </a:rPr>
                <a:t> </a:t>
              </a: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d</a:t>
              </a:r>
              <a:r>
                <a:rPr lang="zh-CN" altLang="en-US" sz="1400">
                  <a:latin typeface="Times New Roman" panose="02020603050405020304" charset="0"/>
                  <a:ea typeface="黑体" panose="02010609060101010101" charset="-122"/>
                  <a:cs typeface="Times New Roman" panose="02020603050405020304" charset="0"/>
                </a:rPr>
                <a:t>）测试</a:t>
              </a:r>
              <a:r>
                <a:rPr lang="en-US" altLang="zh-CN" sz="1400">
                  <a:latin typeface="Times New Roman" panose="02020603050405020304" charset="0"/>
                  <a:ea typeface="黑体" panose="02010609060101010101" charset="-122"/>
                  <a:cs typeface="Times New Roman" panose="02020603050405020304" charset="0"/>
                </a:rPr>
                <a:t>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10662"/>
            <a:ext cx="9601200" cy="571500"/>
          </a:xfrm>
        </p:spPr>
        <p:txBody>
          <a:bodyPr>
            <a:noAutofit/>
          </a:bodyPr>
          <a:lstStyle/>
          <a:p>
            <a:r>
              <a:rPr lang="zh-CN" altLang="en-US" b="1" dirty="0"/>
              <a:t>集成测试策略</a:t>
            </a:r>
            <a:r>
              <a:rPr lang="en-US" altLang="zh-CN" b="1" dirty="0"/>
              <a:t>-</a:t>
            </a:r>
            <a:r>
              <a:rPr lang="zh-CN" altLang="en-US" b="1" dirty="0"/>
              <a:t>自顶向下集成</a:t>
            </a:r>
          </a:p>
        </p:txBody>
      </p:sp>
      <p:sp>
        <p:nvSpPr>
          <p:cNvPr id="3" name="内容占位符 2"/>
          <p:cNvSpPr>
            <a:spLocks noGrp="1"/>
          </p:cNvSpPr>
          <p:nvPr>
            <p:ph idx="1"/>
          </p:nvPr>
        </p:nvSpPr>
        <p:spPr>
          <a:xfrm>
            <a:off x="1371600" y="1260231"/>
            <a:ext cx="10720754" cy="5082380"/>
          </a:xfrm>
        </p:spPr>
        <p:txBody>
          <a:bodyPr>
            <a:normAutofit/>
          </a:bodyPr>
          <a:lstStyle/>
          <a:p>
            <a:r>
              <a:rPr lang="zh-CN" altLang="en-US" sz="2800" dirty="0"/>
              <a:t>优点</a:t>
            </a:r>
            <a:endParaRPr lang="en-US" altLang="zh-CN" sz="2800" dirty="0"/>
          </a:p>
          <a:p>
            <a:pPr lvl="1"/>
            <a:r>
              <a:rPr lang="zh-CN" altLang="en-US" sz="2800" i="0" dirty="0"/>
              <a:t>可以</a:t>
            </a:r>
            <a:r>
              <a:rPr lang="zh-CN" altLang="en-US" sz="2800" i="0" dirty="0">
                <a:latin typeface="Times New Roman" panose="02020603050405020304" charset="0"/>
                <a:cs typeface="Times New Roman" panose="02020603050405020304" charset="0"/>
              </a:rPr>
              <a:t>及早发现主控模块的问题解决</a:t>
            </a:r>
            <a:endParaRPr lang="en-US" altLang="zh-CN" sz="2800" i="0" dirty="0">
              <a:latin typeface="Times New Roman" panose="02020603050405020304" charset="0"/>
              <a:cs typeface="Times New Roman" panose="02020603050405020304" charset="0"/>
            </a:endParaRPr>
          </a:p>
          <a:p>
            <a:pPr lvl="1"/>
            <a:r>
              <a:rPr lang="zh-CN" altLang="en-US" sz="2800" i="0" dirty="0">
                <a:latin typeface="Times New Roman" panose="02020603050405020304" charset="0"/>
                <a:cs typeface="Times New Roman" panose="02020603050405020304" charset="0"/>
              </a:rPr>
              <a:t>如果选择深度优先的结合方法，可以在早期实现并验证一个完整的功能，增强开发人员和用户双方的信心</a:t>
            </a:r>
            <a:endParaRPr lang="en-US" altLang="zh-CN" sz="2800" i="0" dirty="0"/>
          </a:p>
          <a:p>
            <a:r>
              <a:rPr lang="zh-CN" altLang="en-US" sz="2800" dirty="0"/>
              <a:t>缺点</a:t>
            </a:r>
            <a:endParaRPr lang="en-US" altLang="zh-CN" sz="2800" dirty="0"/>
          </a:p>
          <a:p>
            <a:pPr lvl="1"/>
            <a:r>
              <a:rPr lang="zh-CN" altLang="en-US" sz="2800" i="0" dirty="0">
                <a:latin typeface="Times New Roman" panose="02020603050405020304" charset="0"/>
                <a:cs typeface="Times New Roman" panose="02020603050405020304" charset="0"/>
              </a:rPr>
              <a:t>桩模块代替了低层次的实际模块，没有重要的数据自下往上流</a:t>
            </a:r>
            <a:endParaRPr lang="zh-CN" altLang="en-US" sz="2800" i="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9639"/>
            <a:ext cx="9601200" cy="571500"/>
          </a:xfrm>
        </p:spPr>
        <p:txBody>
          <a:bodyPr>
            <a:noAutofit/>
          </a:bodyPr>
          <a:lstStyle/>
          <a:p>
            <a:r>
              <a:rPr lang="zh-CN" altLang="en-US" b="1" dirty="0"/>
              <a:t>集成测试策略</a:t>
            </a:r>
            <a:r>
              <a:rPr lang="en-US" altLang="zh-CN" b="1" dirty="0"/>
              <a:t>-</a:t>
            </a:r>
            <a:r>
              <a:rPr lang="zh-CN" altLang="en-US" b="1" dirty="0"/>
              <a:t>自底向上集成</a:t>
            </a:r>
          </a:p>
        </p:txBody>
      </p:sp>
      <p:sp>
        <p:nvSpPr>
          <p:cNvPr id="3" name="内容占位符 2"/>
          <p:cNvSpPr>
            <a:spLocks noGrp="1"/>
          </p:cNvSpPr>
          <p:nvPr>
            <p:ph idx="1"/>
          </p:nvPr>
        </p:nvSpPr>
        <p:spPr>
          <a:xfrm>
            <a:off x="1084385" y="1066800"/>
            <a:ext cx="11043138" cy="5299257"/>
          </a:xfrm>
        </p:spPr>
        <p:txBody>
          <a:bodyPr/>
          <a:lstStyle/>
          <a:p>
            <a:r>
              <a:rPr lang="zh-CN" altLang="en-US" sz="2800" dirty="0"/>
              <a:t>自底向上集成</a:t>
            </a:r>
          </a:p>
          <a:p>
            <a:pPr lvl="1"/>
            <a:r>
              <a:rPr lang="zh-CN" altLang="en-US" sz="2800" i="0" dirty="0"/>
              <a:t>从“原子”模块（即最底层的模块）开始组装和测试</a:t>
            </a:r>
            <a:endParaRPr lang="en-US" altLang="zh-CN" sz="2800" i="0" dirty="0"/>
          </a:p>
          <a:p>
            <a:pPr lvl="1"/>
            <a:r>
              <a:rPr lang="zh-CN" altLang="en-US" sz="2800" i="0" dirty="0"/>
              <a:t>不需要桩模块</a:t>
            </a:r>
            <a:endParaRPr lang="en-US" altLang="zh-CN" sz="2800" i="0" dirty="0"/>
          </a:p>
          <a:p>
            <a:pPr lvl="1"/>
            <a:r>
              <a:rPr lang="zh-CN" altLang="en-US" sz="2800" i="0" dirty="0"/>
              <a:t>步骤</a:t>
            </a:r>
            <a:endParaRPr lang="en-US" altLang="zh-CN" sz="2800" i="0" dirty="0"/>
          </a:p>
          <a:p>
            <a:pPr lvl="2"/>
            <a:r>
              <a:rPr lang="zh-CN" altLang="en-US" sz="2400" dirty="0"/>
              <a:t>把低层模块组合成实现某个特定的软件子功能的族</a:t>
            </a:r>
          </a:p>
          <a:p>
            <a:pPr lvl="2"/>
            <a:r>
              <a:rPr lang="zh-CN" altLang="en-US" sz="2400" dirty="0"/>
              <a:t>写一个驱动程序（用于测试的控制程序），协调测试数据的输入和输出</a:t>
            </a:r>
          </a:p>
          <a:p>
            <a:pPr lvl="2"/>
            <a:r>
              <a:rPr lang="zh-CN" altLang="en-US" sz="2400" dirty="0"/>
              <a:t>对由模块组成的子功能族进行测试</a:t>
            </a:r>
          </a:p>
          <a:p>
            <a:pPr lvl="2"/>
            <a:r>
              <a:rPr lang="zh-CN" altLang="en-US" sz="2400" dirty="0"/>
              <a:t>去掉驱动程序，沿软件结构自下向上移动，把子功能族组合起来形成更大的子功能组</a:t>
            </a:r>
            <a:endParaRPr lang="en-US" altLang="zh-CN" sz="2400" dirty="0"/>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544224"/>
            <a:ext cx="9601200" cy="571500"/>
          </a:xfrm>
        </p:spPr>
        <p:txBody>
          <a:bodyPr>
            <a:noAutofit/>
          </a:bodyPr>
          <a:lstStyle/>
          <a:p>
            <a:r>
              <a:rPr lang="zh-CN" altLang="en-US" b="1" dirty="0"/>
              <a:t>集成测试策略</a:t>
            </a:r>
            <a:r>
              <a:rPr lang="en-US" altLang="zh-CN" b="1" dirty="0"/>
              <a:t>-</a:t>
            </a:r>
            <a:r>
              <a:rPr lang="zh-CN" altLang="en-US" b="1" dirty="0"/>
              <a:t>自底向上集成</a:t>
            </a:r>
          </a:p>
        </p:txBody>
      </p:sp>
      <p:grpSp>
        <p:nvGrpSpPr>
          <p:cNvPr id="4" name="Group 117"/>
          <p:cNvGrpSpPr/>
          <p:nvPr/>
        </p:nvGrpSpPr>
        <p:grpSpPr bwMode="auto">
          <a:xfrm>
            <a:off x="5243119" y="2127309"/>
            <a:ext cx="5259388" cy="2732441"/>
            <a:chOff x="2340" y="2346"/>
            <a:chExt cx="6571" cy="2721"/>
          </a:xfrm>
        </p:grpSpPr>
        <p:sp>
          <p:nvSpPr>
            <p:cNvPr id="5" name="Oval 118"/>
            <p:cNvSpPr>
              <a:spLocks noChangeArrowheads="1"/>
            </p:cNvSpPr>
            <p:nvPr/>
          </p:nvSpPr>
          <p:spPr bwMode="auto">
            <a:xfrm>
              <a:off x="2745" y="2346"/>
              <a:ext cx="652" cy="652"/>
            </a:xfrm>
            <a:prstGeom prst="ellipse">
              <a:avLst/>
            </a:prstGeom>
            <a:solidFill>
              <a:srgbClr val="FFFFFF"/>
            </a:solidFill>
            <a:ln w="9525">
              <a:solidFill>
                <a:srgbClr val="000000"/>
              </a:solidFill>
              <a:round/>
            </a:ln>
          </p:spPr>
          <p:txBody>
            <a:bodyPr lIns="0" tIns="0" rIns="0" bIns="0"/>
            <a:lstStyle/>
            <a:p>
              <a:pPr algn="ctr">
                <a:lnSpc>
                  <a:spcPct val="96000"/>
                </a:lnSpc>
              </a:pPr>
              <a:r>
                <a:rPr lang="zh-CN" altLang="en-US" sz="1400">
                  <a:latin typeface="Times New Roman" panose="02020603050405020304" charset="0"/>
                  <a:ea typeface="黑体" panose="02010609060101010101" charset="-122"/>
                  <a:cs typeface="Times New Roman" panose="02020603050405020304" charset="0"/>
                </a:rPr>
                <a:t>测试</a:t>
              </a:r>
            </a:p>
            <a:p>
              <a:pPr algn="ctr">
                <a:lnSpc>
                  <a:spcPct val="96000"/>
                </a:lnSpc>
              </a:pPr>
              <a:r>
                <a:rPr lang="en-US" altLang="zh-CN" sz="1400">
                  <a:latin typeface="Times New Roman" panose="02020603050405020304" charset="0"/>
                  <a:ea typeface="黑体" panose="02010609060101010101" charset="-122"/>
                  <a:cs typeface="Times New Roman" panose="02020603050405020304" charset="0"/>
                </a:rPr>
                <a:t>E</a:t>
              </a:r>
            </a:p>
          </p:txBody>
        </p:sp>
        <p:sp>
          <p:nvSpPr>
            <p:cNvPr id="6" name="Oval 119"/>
            <p:cNvSpPr>
              <a:spLocks noChangeArrowheads="1"/>
            </p:cNvSpPr>
            <p:nvPr/>
          </p:nvSpPr>
          <p:spPr bwMode="auto">
            <a:xfrm>
              <a:off x="2340" y="2957"/>
              <a:ext cx="652" cy="652"/>
            </a:xfrm>
            <a:prstGeom prst="ellipse">
              <a:avLst/>
            </a:prstGeom>
            <a:solidFill>
              <a:srgbClr val="FFFFFF"/>
            </a:solidFill>
            <a:ln w="9525">
              <a:solidFill>
                <a:srgbClr val="000000"/>
              </a:solidFill>
              <a:round/>
            </a:ln>
          </p:spPr>
          <p:txBody>
            <a:bodyPr lIns="0" tIns="0" rIns="0" bIns="0"/>
            <a:lstStyle/>
            <a:p>
              <a:pPr algn="ctr">
                <a:lnSpc>
                  <a:spcPct val="96000"/>
                </a:lnSpc>
              </a:pPr>
              <a:r>
                <a:rPr lang="zh-CN" altLang="en-US" sz="1400">
                  <a:latin typeface="Times New Roman" panose="02020603050405020304" charset="0"/>
                  <a:ea typeface="黑体" panose="02010609060101010101" charset="-122"/>
                  <a:cs typeface="Times New Roman" panose="02020603050405020304" charset="0"/>
                </a:rPr>
                <a:t>测试</a:t>
              </a:r>
            </a:p>
            <a:p>
              <a:pPr algn="ctr">
                <a:lnSpc>
                  <a:spcPct val="96000"/>
                </a:lnSpc>
              </a:pPr>
              <a:r>
                <a:rPr lang="en-US" altLang="zh-CN" sz="1400">
                  <a:latin typeface="Times New Roman" panose="02020603050405020304" charset="0"/>
                  <a:ea typeface="黑体" panose="02010609060101010101" charset="-122"/>
                  <a:cs typeface="Times New Roman" panose="02020603050405020304" charset="0"/>
                </a:rPr>
                <a:t>F</a:t>
              </a:r>
            </a:p>
          </p:txBody>
        </p:sp>
        <p:sp>
          <p:nvSpPr>
            <p:cNvPr id="7" name="Oval 120"/>
            <p:cNvSpPr>
              <a:spLocks noChangeArrowheads="1"/>
            </p:cNvSpPr>
            <p:nvPr/>
          </p:nvSpPr>
          <p:spPr bwMode="auto">
            <a:xfrm>
              <a:off x="3059" y="3602"/>
              <a:ext cx="652" cy="652"/>
            </a:xfrm>
            <a:prstGeom prst="ellipse">
              <a:avLst/>
            </a:prstGeom>
            <a:solidFill>
              <a:srgbClr val="FFFFFF"/>
            </a:solidFill>
            <a:ln w="9525">
              <a:solidFill>
                <a:srgbClr val="000000"/>
              </a:solidFill>
              <a:round/>
            </a:ln>
          </p:spPr>
          <p:txBody>
            <a:bodyPr lIns="0" tIns="0" rIns="0" bIns="0"/>
            <a:lstStyle/>
            <a:p>
              <a:pPr algn="ctr">
                <a:lnSpc>
                  <a:spcPct val="96000"/>
                </a:lnSpc>
              </a:pPr>
              <a:r>
                <a:rPr lang="zh-CN" altLang="en-US" sz="1400">
                  <a:latin typeface="Times New Roman" panose="02020603050405020304" charset="0"/>
                  <a:ea typeface="黑体" panose="02010609060101010101" charset="-122"/>
                  <a:cs typeface="Times New Roman" panose="02020603050405020304" charset="0"/>
                </a:rPr>
                <a:t>测试</a:t>
              </a:r>
            </a:p>
            <a:p>
              <a:pPr algn="ctr">
                <a:lnSpc>
                  <a:spcPct val="96000"/>
                </a:lnSpc>
              </a:pPr>
              <a:r>
                <a:rPr lang="en-US" altLang="zh-CN" sz="1400">
                  <a:latin typeface="Times New Roman" panose="02020603050405020304" charset="0"/>
                  <a:ea typeface="黑体" panose="02010609060101010101" charset="-122"/>
                  <a:cs typeface="Times New Roman" panose="02020603050405020304" charset="0"/>
                </a:rPr>
                <a:t>G</a:t>
              </a:r>
            </a:p>
          </p:txBody>
        </p:sp>
        <p:sp>
          <p:nvSpPr>
            <p:cNvPr id="8" name="Oval 121"/>
            <p:cNvSpPr>
              <a:spLocks noChangeArrowheads="1"/>
            </p:cNvSpPr>
            <p:nvPr/>
          </p:nvSpPr>
          <p:spPr bwMode="auto">
            <a:xfrm>
              <a:off x="3967" y="4415"/>
              <a:ext cx="652" cy="652"/>
            </a:xfrm>
            <a:prstGeom prst="ellipse">
              <a:avLst/>
            </a:prstGeom>
            <a:solidFill>
              <a:srgbClr val="FFFFFF"/>
            </a:solidFill>
            <a:ln w="9525">
              <a:solidFill>
                <a:srgbClr val="000000"/>
              </a:solidFill>
              <a:round/>
            </a:ln>
          </p:spPr>
          <p:txBody>
            <a:bodyPr lIns="0" tIns="0" rIns="0" bIns="0"/>
            <a:lstStyle/>
            <a:p>
              <a:pPr algn="ctr">
                <a:lnSpc>
                  <a:spcPct val="96000"/>
                </a:lnSpc>
              </a:pPr>
              <a:r>
                <a:rPr lang="zh-CN" altLang="en-US" sz="1400">
                  <a:latin typeface="Times New Roman" panose="02020603050405020304" charset="0"/>
                  <a:ea typeface="黑体" panose="02010609060101010101" charset="-122"/>
                  <a:cs typeface="Times New Roman" panose="02020603050405020304" charset="0"/>
                </a:rPr>
                <a:t>测试</a:t>
              </a:r>
            </a:p>
            <a:p>
              <a:pPr algn="ctr">
                <a:lnSpc>
                  <a:spcPct val="96000"/>
                </a:lnSpc>
              </a:pPr>
              <a:r>
                <a:rPr lang="en-US" altLang="zh-CN" sz="1400">
                  <a:latin typeface="Times New Roman" panose="02020603050405020304" charset="0"/>
                  <a:ea typeface="黑体" panose="02010609060101010101" charset="-122"/>
                  <a:cs typeface="Times New Roman" panose="02020603050405020304" charset="0"/>
                </a:rPr>
                <a:t>D</a:t>
              </a:r>
            </a:p>
          </p:txBody>
        </p:sp>
        <p:sp>
          <p:nvSpPr>
            <p:cNvPr id="9" name="Oval 122"/>
            <p:cNvSpPr>
              <a:spLocks noChangeArrowheads="1"/>
            </p:cNvSpPr>
            <p:nvPr/>
          </p:nvSpPr>
          <p:spPr bwMode="auto">
            <a:xfrm>
              <a:off x="7291" y="2865"/>
              <a:ext cx="1620" cy="936"/>
            </a:xfrm>
            <a:prstGeom prst="ellipse">
              <a:avLst/>
            </a:prstGeom>
            <a:solidFill>
              <a:srgbClr val="FFFFFF"/>
            </a:solidFill>
            <a:ln w="9525">
              <a:solidFill>
                <a:srgbClr val="000000"/>
              </a:solidFill>
              <a:round/>
            </a:ln>
          </p:spPr>
          <p:txBody>
            <a:bodyPr lIns="0" tIns="0" rIns="0" bIns="0"/>
            <a:lstStyle/>
            <a:p>
              <a:pPr algn="ctr">
                <a:lnSpc>
                  <a:spcPct val="80000"/>
                </a:lnSpc>
              </a:pPr>
              <a:r>
                <a:rPr lang="zh-CN" altLang="en-US" sz="1400">
                  <a:latin typeface="Times New Roman" panose="02020603050405020304" charset="0"/>
                  <a:ea typeface="黑体" panose="02010609060101010101" charset="-122"/>
                  <a:cs typeface="Times New Roman" panose="02020603050405020304" charset="0"/>
                </a:rPr>
                <a:t>测试</a:t>
              </a:r>
            </a:p>
            <a:p>
              <a:pPr algn="ctr">
                <a:lnSpc>
                  <a:spcPct val="80000"/>
                </a:lnSpc>
              </a:pP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A</a:t>
              </a: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B</a:t>
              </a: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C</a:t>
              </a:r>
            </a:p>
            <a:p>
              <a:pPr algn="ctr">
                <a:lnSpc>
                  <a:spcPct val="80000"/>
                </a:lnSpc>
              </a:pPr>
              <a:r>
                <a:rPr lang="en-US" altLang="zh-CN" sz="1400">
                  <a:latin typeface="Times New Roman" panose="02020603050405020304" charset="0"/>
                  <a:ea typeface="黑体" panose="02010609060101010101" charset="-122"/>
                  <a:cs typeface="Times New Roman" panose="02020603050405020304" charset="0"/>
                </a:rPr>
                <a:t>D</a:t>
              </a: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E</a:t>
              </a: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F</a:t>
              </a: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G</a:t>
              </a:r>
              <a:r>
                <a:rPr lang="zh-CN" altLang="en-US" sz="1400">
                  <a:latin typeface="Times New Roman" panose="02020603050405020304" charset="0"/>
                  <a:ea typeface="黑体" panose="02010609060101010101" charset="-122"/>
                  <a:cs typeface="Times New Roman" panose="02020603050405020304" charset="0"/>
                </a:rPr>
                <a:t>）</a:t>
              </a:r>
            </a:p>
          </p:txBody>
        </p:sp>
        <p:sp>
          <p:nvSpPr>
            <p:cNvPr id="10" name="Line 123"/>
            <p:cNvSpPr>
              <a:spLocks noChangeShapeType="1"/>
            </p:cNvSpPr>
            <p:nvPr/>
          </p:nvSpPr>
          <p:spPr bwMode="auto">
            <a:xfrm flipV="1">
              <a:off x="3704" y="3846"/>
              <a:ext cx="1140" cy="156"/>
            </a:xfrm>
            <a:prstGeom prst="line">
              <a:avLst/>
            </a:prstGeom>
            <a:noFill/>
            <a:ln w="9525">
              <a:solidFill>
                <a:srgbClr val="000000"/>
              </a:solidFill>
              <a:round/>
              <a:tailEnd type="stealth" w="sm" len="lg"/>
            </a:ln>
          </p:spPr>
          <p:txBody>
            <a:bodyPr/>
            <a:lstStyle/>
            <a:p>
              <a:endParaRPr lang="zh-CN" altLang="en-US"/>
            </a:p>
          </p:txBody>
        </p:sp>
        <p:sp>
          <p:nvSpPr>
            <p:cNvPr id="11" name="Line 124"/>
            <p:cNvSpPr>
              <a:spLocks noChangeShapeType="1"/>
            </p:cNvSpPr>
            <p:nvPr/>
          </p:nvSpPr>
          <p:spPr bwMode="auto">
            <a:xfrm flipV="1">
              <a:off x="4619" y="3699"/>
              <a:ext cx="2958" cy="1056"/>
            </a:xfrm>
            <a:prstGeom prst="line">
              <a:avLst/>
            </a:prstGeom>
            <a:noFill/>
            <a:ln w="9525">
              <a:solidFill>
                <a:srgbClr val="000000"/>
              </a:solidFill>
              <a:round/>
              <a:tailEnd type="stealth" w="sm" len="lg"/>
            </a:ln>
          </p:spPr>
          <p:txBody>
            <a:bodyPr/>
            <a:lstStyle/>
            <a:p>
              <a:endParaRPr lang="zh-CN" altLang="en-US"/>
            </a:p>
          </p:txBody>
        </p:sp>
        <p:sp>
          <p:nvSpPr>
            <p:cNvPr id="13" name="Oval 126"/>
            <p:cNvSpPr>
              <a:spLocks noChangeArrowheads="1"/>
            </p:cNvSpPr>
            <p:nvPr/>
          </p:nvSpPr>
          <p:spPr bwMode="auto">
            <a:xfrm>
              <a:off x="4777" y="2493"/>
              <a:ext cx="1320" cy="654"/>
            </a:xfrm>
            <a:prstGeom prst="ellipse">
              <a:avLst/>
            </a:prstGeom>
            <a:solidFill>
              <a:srgbClr val="FFFFFF"/>
            </a:solidFill>
            <a:ln w="9525">
              <a:solidFill>
                <a:srgbClr val="000000"/>
              </a:solidFill>
              <a:round/>
            </a:ln>
          </p:spPr>
          <p:txBody>
            <a:bodyPr lIns="0" tIns="0" rIns="0" bIns="0"/>
            <a:lstStyle/>
            <a:p>
              <a:pPr algn="ctr">
                <a:lnSpc>
                  <a:spcPct val="80000"/>
                </a:lnSpc>
              </a:pPr>
              <a:r>
                <a:rPr lang="zh-CN" altLang="en-US" sz="1400">
                  <a:latin typeface="Times New Roman" panose="02020603050405020304" charset="0"/>
                  <a:ea typeface="黑体" panose="02010609060101010101" charset="-122"/>
                  <a:cs typeface="Times New Roman" panose="02020603050405020304" charset="0"/>
                </a:rPr>
                <a:t>测试</a:t>
              </a:r>
            </a:p>
            <a:p>
              <a:pPr algn="ctr">
                <a:lnSpc>
                  <a:spcPct val="80000"/>
                </a:lnSpc>
              </a:pP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B</a:t>
              </a: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E</a:t>
              </a: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F</a:t>
              </a:r>
              <a:r>
                <a:rPr lang="zh-CN" altLang="en-US" sz="1400">
                  <a:latin typeface="Times New Roman" panose="02020603050405020304" charset="0"/>
                  <a:ea typeface="黑体" panose="02010609060101010101" charset="-122"/>
                  <a:cs typeface="Times New Roman" panose="02020603050405020304" charset="0"/>
                </a:rPr>
                <a:t>）</a:t>
              </a:r>
            </a:p>
          </p:txBody>
        </p:sp>
        <p:sp>
          <p:nvSpPr>
            <p:cNvPr id="14" name="Oval 127"/>
            <p:cNvSpPr>
              <a:spLocks noChangeArrowheads="1"/>
            </p:cNvSpPr>
            <p:nvPr/>
          </p:nvSpPr>
          <p:spPr bwMode="auto">
            <a:xfrm>
              <a:off x="4852" y="3504"/>
              <a:ext cx="1320" cy="654"/>
            </a:xfrm>
            <a:prstGeom prst="ellipse">
              <a:avLst/>
            </a:prstGeom>
            <a:solidFill>
              <a:srgbClr val="FFFFFF"/>
            </a:solidFill>
            <a:ln w="9525">
              <a:solidFill>
                <a:srgbClr val="000000"/>
              </a:solidFill>
              <a:round/>
            </a:ln>
          </p:spPr>
          <p:txBody>
            <a:bodyPr lIns="0" tIns="0" rIns="0" bIns="0"/>
            <a:lstStyle/>
            <a:p>
              <a:pPr algn="ctr">
                <a:lnSpc>
                  <a:spcPct val="80000"/>
                </a:lnSpc>
              </a:pPr>
              <a:r>
                <a:rPr lang="zh-CN" altLang="en-US" sz="1400">
                  <a:latin typeface="Times New Roman" panose="02020603050405020304" charset="0"/>
                  <a:ea typeface="黑体" panose="02010609060101010101" charset="-122"/>
                  <a:cs typeface="Times New Roman" panose="02020603050405020304" charset="0"/>
                </a:rPr>
                <a:t>测试</a:t>
              </a:r>
            </a:p>
            <a:p>
              <a:pPr algn="ctr">
                <a:lnSpc>
                  <a:spcPct val="80000"/>
                </a:lnSpc>
              </a:pP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C</a:t>
              </a:r>
              <a:r>
                <a:rPr lang="zh-CN" altLang="en-US" sz="1400">
                  <a:latin typeface="Times New Roman" panose="02020603050405020304" charset="0"/>
                  <a:ea typeface="黑体" panose="02010609060101010101" charset="-122"/>
                  <a:cs typeface="Times New Roman" panose="02020603050405020304" charset="0"/>
                </a:rPr>
                <a:t>、</a:t>
              </a:r>
              <a:r>
                <a:rPr lang="en-US" altLang="zh-CN" sz="1400">
                  <a:latin typeface="Times New Roman" panose="02020603050405020304" charset="0"/>
                  <a:ea typeface="黑体" panose="02010609060101010101" charset="-122"/>
                  <a:cs typeface="Times New Roman" panose="02020603050405020304" charset="0"/>
                </a:rPr>
                <a:t>G</a:t>
              </a:r>
              <a:r>
                <a:rPr lang="zh-CN" altLang="en-US" sz="1400">
                  <a:latin typeface="Times New Roman" panose="02020603050405020304" charset="0"/>
                  <a:ea typeface="黑体" panose="02010609060101010101" charset="-122"/>
                  <a:cs typeface="Times New Roman" panose="02020603050405020304" charset="0"/>
                </a:rPr>
                <a:t>）</a:t>
              </a:r>
            </a:p>
          </p:txBody>
        </p:sp>
        <p:sp>
          <p:nvSpPr>
            <p:cNvPr id="15" name="Line 128"/>
            <p:cNvSpPr>
              <a:spLocks noChangeShapeType="1"/>
            </p:cNvSpPr>
            <p:nvPr/>
          </p:nvSpPr>
          <p:spPr bwMode="auto">
            <a:xfrm flipV="1">
              <a:off x="6112" y="3396"/>
              <a:ext cx="1179" cy="294"/>
            </a:xfrm>
            <a:prstGeom prst="line">
              <a:avLst/>
            </a:prstGeom>
            <a:noFill/>
            <a:ln w="9525">
              <a:solidFill>
                <a:srgbClr val="000000"/>
              </a:solidFill>
              <a:round/>
              <a:tailEnd type="stealth" w="sm" len="lg"/>
            </a:ln>
          </p:spPr>
          <p:txBody>
            <a:bodyPr/>
            <a:lstStyle/>
            <a:p>
              <a:endParaRPr lang="zh-CN" altLang="en-US"/>
            </a:p>
          </p:txBody>
        </p:sp>
        <p:sp>
          <p:nvSpPr>
            <p:cNvPr id="16" name="Line 129"/>
            <p:cNvSpPr>
              <a:spLocks noChangeShapeType="1"/>
            </p:cNvSpPr>
            <p:nvPr/>
          </p:nvSpPr>
          <p:spPr bwMode="auto">
            <a:xfrm>
              <a:off x="3390" y="2703"/>
              <a:ext cx="1440" cy="0"/>
            </a:xfrm>
            <a:prstGeom prst="line">
              <a:avLst/>
            </a:prstGeom>
            <a:noFill/>
            <a:ln w="9525">
              <a:solidFill>
                <a:srgbClr val="000000"/>
              </a:solidFill>
              <a:round/>
              <a:tailEnd type="stealth" w="sm" len="lg"/>
            </a:ln>
          </p:spPr>
          <p:txBody>
            <a:bodyPr/>
            <a:lstStyle/>
            <a:p>
              <a:endParaRPr lang="zh-CN" altLang="en-US"/>
            </a:p>
          </p:txBody>
        </p:sp>
        <p:sp>
          <p:nvSpPr>
            <p:cNvPr id="17" name="Line 130"/>
            <p:cNvSpPr>
              <a:spLocks noChangeShapeType="1"/>
            </p:cNvSpPr>
            <p:nvPr/>
          </p:nvSpPr>
          <p:spPr bwMode="auto">
            <a:xfrm flipV="1">
              <a:off x="3000" y="2925"/>
              <a:ext cx="1800" cy="312"/>
            </a:xfrm>
            <a:prstGeom prst="line">
              <a:avLst/>
            </a:prstGeom>
            <a:noFill/>
            <a:ln w="9525">
              <a:solidFill>
                <a:srgbClr val="000000"/>
              </a:solidFill>
              <a:round/>
              <a:tailEnd type="stealth" w="sm" len="lg"/>
            </a:ln>
          </p:spPr>
          <p:txBody>
            <a:bodyPr/>
            <a:lstStyle/>
            <a:p>
              <a:endParaRPr lang="zh-CN" altLang="en-US"/>
            </a:p>
          </p:txBody>
        </p:sp>
        <p:sp>
          <p:nvSpPr>
            <p:cNvPr id="18" name="Line 131"/>
            <p:cNvSpPr>
              <a:spLocks noChangeShapeType="1"/>
            </p:cNvSpPr>
            <p:nvPr/>
          </p:nvSpPr>
          <p:spPr bwMode="auto">
            <a:xfrm>
              <a:off x="6090" y="2844"/>
              <a:ext cx="1391" cy="172"/>
            </a:xfrm>
            <a:prstGeom prst="line">
              <a:avLst/>
            </a:prstGeom>
            <a:noFill/>
            <a:ln w="9525">
              <a:solidFill>
                <a:srgbClr val="000000"/>
              </a:solidFill>
              <a:round/>
              <a:tailEnd type="stealth" w="sm" len="lg"/>
            </a:ln>
          </p:spPr>
          <p:txBody>
            <a:bodyPr/>
            <a:lstStyle/>
            <a:p>
              <a:endParaRPr lang="zh-CN" altLang="en-US"/>
            </a:p>
          </p:txBody>
        </p:sp>
      </p:grpSp>
      <p:grpSp>
        <p:nvGrpSpPr>
          <p:cNvPr id="19" name="Group 4"/>
          <p:cNvGrpSpPr/>
          <p:nvPr/>
        </p:nvGrpSpPr>
        <p:grpSpPr bwMode="auto">
          <a:xfrm>
            <a:off x="1909369" y="2292409"/>
            <a:ext cx="2911475" cy="2730500"/>
            <a:chOff x="2265" y="2064"/>
            <a:chExt cx="2235" cy="2124"/>
          </a:xfrm>
        </p:grpSpPr>
        <p:sp>
          <p:nvSpPr>
            <p:cNvPr id="20" name="Text Box 5"/>
            <p:cNvSpPr txBox="1">
              <a:spLocks noChangeArrowheads="1"/>
            </p:cNvSpPr>
            <p:nvPr/>
          </p:nvSpPr>
          <p:spPr bwMode="auto">
            <a:xfrm>
              <a:off x="3327" y="2064"/>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600" b="1">
                  <a:latin typeface="Times New Roman" panose="02020603050405020304" charset="0"/>
                </a:rPr>
                <a:t>A</a:t>
              </a:r>
            </a:p>
          </p:txBody>
        </p:sp>
        <p:sp>
          <p:nvSpPr>
            <p:cNvPr id="21" name="Text Box 6"/>
            <p:cNvSpPr txBox="1">
              <a:spLocks noChangeArrowheads="1"/>
            </p:cNvSpPr>
            <p:nvPr/>
          </p:nvSpPr>
          <p:spPr bwMode="auto">
            <a:xfrm>
              <a:off x="2520"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600" b="1">
                  <a:latin typeface="Times New Roman" panose="02020603050405020304" charset="0"/>
                </a:rPr>
                <a:t>B</a:t>
              </a:r>
              <a:endParaRPr lang="en-US" altLang="zh-CN" sz="3600" b="1"/>
            </a:p>
          </p:txBody>
        </p:sp>
        <p:sp>
          <p:nvSpPr>
            <p:cNvPr id="22" name="Text Box 7"/>
            <p:cNvSpPr txBox="1">
              <a:spLocks noChangeArrowheads="1"/>
            </p:cNvSpPr>
            <p:nvPr/>
          </p:nvSpPr>
          <p:spPr bwMode="auto">
            <a:xfrm>
              <a:off x="3345"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600" b="1">
                  <a:latin typeface="Times New Roman" panose="02020603050405020304" charset="0"/>
                </a:rPr>
                <a:t>C</a:t>
              </a:r>
              <a:endParaRPr lang="en-US" altLang="zh-CN" sz="3600" b="1"/>
            </a:p>
          </p:txBody>
        </p:sp>
        <p:sp>
          <p:nvSpPr>
            <p:cNvPr id="23" name="Text Box 8"/>
            <p:cNvSpPr txBox="1">
              <a:spLocks noChangeArrowheads="1"/>
            </p:cNvSpPr>
            <p:nvPr/>
          </p:nvSpPr>
          <p:spPr bwMode="auto">
            <a:xfrm>
              <a:off x="4140" y="2952"/>
              <a:ext cx="360" cy="361"/>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600" b="1" dirty="0">
                  <a:latin typeface="Times New Roman" panose="02020603050405020304" charset="0"/>
                </a:rPr>
                <a:t>D</a:t>
              </a:r>
              <a:endParaRPr lang="en-US" altLang="zh-CN" sz="3600" b="1" dirty="0"/>
            </a:p>
          </p:txBody>
        </p:sp>
        <p:sp>
          <p:nvSpPr>
            <p:cNvPr id="24" name="Text Box 9"/>
            <p:cNvSpPr txBox="1">
              <a:spLocks noChangeArrowheads="1"/>
            </p:cNvSpPr>
            <p:nvPr/>
          </p:nvSpPr>
          <p:spPr bwMode="auto">
            <a:xfrm>
              <a:off x="2265" y="3827"/>
              <a:ext cx="360" cy="361"/>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600" b="1" dirty="0">
                  <a:latin typeface="Times New Roman" panose="02020603050405020304" charset="0"/>
                </a:rPr>
                <a:t>E</a:t>
              </a:r>
              <a:endParaRPr lang="en-US" altLang="zh-CN" sz="3600" b="1" dirty="0"/>
            </a:p>
          </p:txBody>
        </p:sp>
        <p:sp>
          <p:nvSpPr>
            <p:cNvPr id="25" name="Text Box 10"/>
            <p:cNvSpPr txBox="1">
              <a:spLocks noChangeArrowheads="1"/>
            </p:cNvSpPr>
            <p:nvPr/>
          </p:nvSpPr>
          <p:spPr bwMode="auto">
            <a:xfrm>
              <a:off x="2805" y="3827"/>
              <a:ext cx="361" cy="361"/>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600" b="1">
                  <a:latin typeface="Times New Roman" panose="02020603050405020304" charset="0"/>
                </a:rPr>
                <a:t>F</a:t>
              </a:r>
              <a:endParaRPr lang="en-US" altLang="zh-CN" sz="3600" b="1"/>
            </a:p>
          </p:txBody>
        </p:sp>
        <p:sp>
          <p:nvSpPr>
            <p:cNvPr id="26" name="Text Box 11"/>
            <p:cNvSpPr txBox="1">
              <a:spLocks noChangeArrowheads="1"/>
            </p:cNvSpPr>
            <p:nvPr/>
          </p:nvSpPr>
          <p:spPr bwMode="auto">
            <a:xfrm>
              <a:off x="3361" y="3827"/>
              <a:ext cx="362" cy="361"/>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600" b="1" dirty="0">
                  <a:latin typeface="Times New Roman" panose="02020603050405020304" charset="0"/>
                </a:rPr>
                <a:t>G</a:t>
              </a:r>
              <a:endParaRPr lang="en-US" altLang="zh-CN" sz="3600" b="1" dirty="0"/>
            </a:p>
          </p:txBody>
        </p:sp>
        <p:sp>
          <p:nvSpPr>
            <p:cNvPr id="27" name="Line 12"/>
            <p:cNvSpPr>
              <a:spLocks noChangeShapeType="1"/>
            </p:cNvSpPr>
            <p:nvPr/>
          </p:nvSpPr>
          <p:spPr bwMode="auto">
            <a:xfrm>
              <a:off x="2700" y="2703"/>
              <a:ext cx="1620" cy="0"/>
            </a:xfrm>
            <a:prstGeom prst="line">
              <a:avLst/>
            </a:prstGeom>
            <a:noFill/>
            <a:ln w="9525">
              <a:solidFill>
                <a:srgbClr val="000000"/>
              </a:solidFill>
              <a:round/>
            </a:ln>
          </p:spPr>
          <p:txBody>
            <a:bodyPr/>
            <a:lstStyle/>
            <a:p>
              <a:endParaRPr lang="zh-CN" altLang="en-US"/>
            </a:p>
          </p:txBody>
        </p:sp>
        <p:sp>
          <p:nvSpPr>
            <p:cNvPr id="28" name="Line 13"/>
            <p:cNvSpPr>
              <a:spLocks noChangeShapeType="1"/>
            </p:cNvSpPr>
            <p:nvPr/>
          </p:nvSpPr>
          <p:spPr bwMode="auto">
            <a:xfrm>
              <a:off x="3525" y="2433"/>
              <a:ext cx="0" cy="510"/>
            </a:xfrm>
            <a:prstGeom prst="line">
              <a:avLst/>
            </a:prstGeom>
            <a:noFill/>
            <a:ln w="9525">
              <a:solidFill>
                <a:srgbClr val="000000"/>
              </a:solidFill>
              <a:round/>
            </a:ln>
          </p:spPr>
          <p:txBody>
            <a:bodyPr/>
            <a:lstStyle/>
            <a:p>
              <a:endParaRPr lang="zh-CN" altLang="en-US"/>
            </a:p>
          </p:txBody>
        </p:sp>
        <p:sp>
          <p:nvSpPr>
            <p:cNvPr id="29" name="Line 14"/>
            <p:cNvSpPr>
              <a:spLocks noChangeShapeType="1"/>
            </p:cNvSpPr>
            <p:nvPr/>
          </p:nvSpPr>
          <p:spPr bwMode="auto">
            <a:xfrm>
              <a:off x="2700" y="2703"/>
              <a:ext cx="0" cy="255"/>
            </a:xfrm>
            <a:prstGeom prst="line">
              <a:avLst/>
            </a:prstGeom>
            <a:noFill/>
            <a:ln w="9525">
              <a:solidFill>
                <a:srgbClr val="000000"/>
              </a:solidFill>
              <a:round/>
            </a:ln>
          </p:spPr>
          <p:txBody>
            <a:bodyPr/>
            <a:lstStyle/>
            <a:p>
              <a:endParaRPr lang="zh-CN" altLang="en-US"/>
            </a:p>
          </p:txBody>
        </p:sp>
        <p:sp>
          <p:nvSpPr>
            <p:cNvPr id="30" name="Line 15"/>
            <p:cNvSpPr>
              <a:spLocks noChangeShapeType="1"/>
            </p:cNvSpPr>
            <p:nvPr/>
          </p:nvSpPr>
          <p:spPr bwMode="auto">
            <a:xfrm>
              <a:off x="4320" y="2703"/>
              <a:ext cx="0" cy="255"/>
            </a:xfrm>
            <a:prstGeom prst="line">
              <a:avLst/>
            </a:prstGeom>
            <a:noFill/>
            <a:ln w="9525">
              <a:solidFill>
                <a:srgbClr val="000000"/>
              </a:solidFill>
              <a:round/>
            </a:ln>
          </p:spPr>
          <p:txBody>
            <a:bodyPr/>
            <a:lstStyle/>
            <a:p>
              <a:endParaRPr lang="zh-CN" altLang="en-US"/>
            </a:p>
          </p:txBody>
        </p:sp>
        <p:sp>
          <p:nvSpPr>
            <p:cNvPr id="31" name="Line 16"/>
            <p:cNvSpPr>
              <a:spLocks noChangeShapeType="1"/>
            </p:cNvSpPr>
            <p:nvPr/>
          </p:nvSpPr>
          <p:spPr bwMode="auto">
            <a:xfrm>
              <a:off x="2460" y="3564"/>
              <a:ext cx="0" cy="255"/>
            </a:xfrm>
            <a:prstGeom prst="line">
              <a:avLst/>
            </a:prstGeom>
            <a:noFill/>
            <a:ln w="9525">
              <a:solidFill>
                <a:srgbClr val="000000"/>
              </a:solidFill>
              <a:round/>
            </a:ln>
          </p:spPr>
          <p:txBody>
            <a:bodyPr/>
            <a:lstStyle/>
            <a:p>
              <a:endParaRPr lang="zh-CN" altLang="en-US"/>
            </a:p>
          </p:txBody>
        </p:sp>
        <p:sp>
          <p:nvSpPr>
            <p:cNvPr id="32" name="Line 17"/>
            <p:cNvSpPr>
              <a:spLocks noChangeShapeType="1"/>
            </p:cNvSpPr>
            <p:nvPr/>
          </p:nvSpPr>
          <p:spPr bwMode="auto">
            <a:xfrm>
              <a:off x="3540" y="3312"/>
              <a:ext cx="0" cy="510"/>
            </a:xfrm>
            <a:prstGeom prst="line">
              <a:avLst/>
            </a:prstGeom>
            <a:noFill/>
            <a:ln w="9525">
              <a:solidFill>
                <a:srgbClr val="000000"/>
              </a:solidFill>
              <a:round/>
            </a:ln>
          </p:spPr>
          <p:txBody>
            <a:bodyPr/>
            <a:lstStyle/>
            <a:p>
              <a:endParaRPr lang="zh-CN" altLang="en-US"/>
            </a:p>
          </p:txBody>
        </p:sp>
        <p:sp>
          <p:nvSpPr>
            <p:cNvPr id="33" name="Line 18"/>
            <p:cNvSpPr>
              <a:spLocks noChangeShapeType="1"/>
            </p:cNvSpPr>
            <p:nvPr/>
          </p:nvSpPr>
          <p:spPr bwMode="auto">
            <a:xfrm>
              <a:off x="2475" y="3564"/>
              <a:ext cx="510" cy="0"/>
            </a:xfrm>
            <a:prstGeom prst="line">
              <a:avLst/>
            </a:prstGeom>
            <a:noFill/>
            <a:ln w="9525">
              <a:solidFill>
                <a:srgbClr val="000000"/>
              </a:solidFill>
              <a:round/>
            </a:ln>
          </p:spPr>
          <p:txBody>
            <a:bodyPr/>
            <a:lstStyle/>
            <a:p>
              <a:endParaRPr lang="zh-CN" altLang="en-US"/>
            </a:p>
          </p:txBody>
        </p:sp>
        <p:sp>
          <p:nvSpPr>
            <p:cNvPr id="34" name="Line 19"/>
            <p:cNvSpPr>
              <a:spLocks noChangeShapeType="1"/>
            </p:cNvSpPr>
            <p:nvPr/>
          </p:nvSpPr>
          <p:spPr bwMode="auto">
            <a:xfrm>
              <a:off x="2985" y="3564"/>
              <a:ext cx="0" cy="255"/>
            </a:xfrm>
            <a:prstGeom prst="line">
              <a:avLst/>
            </a:prstGeom>
            <a:noFill/>
            <a:ln w="9525">
              <a:solidFill>
                <a:srgbClr val="000000"/>
              </a:solidFill>
              <a:round/>
            </a:ln>
          </p:spPr>
          <p:txBody>
            <a:bodyPr/>
            <a:lstStyle/>
            <a:p>
              <a:endParaRPr lang="zh-CN" altLang="en-US"/>
            </a:p>
          </p:txBody>
        </p:sp>
        <p:sp>
          <p:nvSpPr>
            <p:cNvPr id="35" name="Line 20"/>
            <p:cNvSpPr>
              <a:spLocks noChangeShapeType="1"/>
            </p:cNvSpPr>
            <p:nvPr/>
          </p:nvSpPr>
          <p:spPr bwMode="auto">
            <a:xfrm>
              <a:off x="2715" y="3312"/>
              <a:ext cx="0" cy="255"/>
            </a:xfrm>
            <a:prstGeom prst="line">
              <a:avLst/>
            </a:prstGeom>
            <a:noFill/>
            <a:ln w="9525">
              <a:solidFill>
                <a:srgbClr val="000000"/>
              </a:solidFill>
              <a:rou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2343" y="47676"/>
            <a:ext cx="9601200" cy="571500"/>
          </a:xfrm>
        </p:spPr>
        <p:txBody>
          <a:bodyPr>
            <a:noAutofit/>
          </a:bodyPr>
          <a:lstStyle/>
          <a:p>
            <a:r>
              <a:rPr lang="zh-CN" altLang="en-US" b="1" dirty="0"/>
              <a:t>集成测试策略</a:t>
            </a:r>
            <a:r>
              <a:rPr lang="en-US" altLang="zh-CN" b="1" dirty="0"/>
              <a:t>-</a:t>
            </a:r>
            <a:r>
              <a:rPr lang="zh-CN" altLang="en-US" b="1" dirty="0">
                <a:latin typeface="Times New Roman" panose="02020603050405020304" charset="0"/>
                <a:cs typeface="Times New Roman" panose="02020603050405020304" charset="0"/>
              </a:rPr>
              <a:t>三明治集成</a:t>
            </a:r>
            <a:endParaRPr lang="zh-CN" altLang="en-US" b="1" dirty="0"/>
          </a:p>
        </p:txBody>
      </p:sp>
      <p:sp>
        <p:nvSpPr>
          <p:cNvPr id="3" name="内容占位符 2"/>
          <p:cNvSpPr>
            <a:spLocks noGrp="1"/>
          </p:cNvSpPr>
          <p:nvPr>
            <p:ph idx="1"/>
          </p:nvPr>
        </p:nvSpPr>
        <p:spPr>
          <a:xfrm>
            <a:off x="861182" y="662354"/>
            <a:ext cx="8912115" cy="6119873"/>
          </a:xfrm>
        </p:spPr>
        <p:txBody>
          <a:bodyPr>
            <a:normAutofit/>
          </a:bodyPr>
          <a:lstStyle/>
          <a:p>
            <a:r>
              <a:rPr lang="zh-CN" altLang="en-US" dirty="0">
                <a:latin typeface="Times New Roman" panose="02020603050405020304" charset="0"/>
                <a:cs typeface="Times New Roman" panose="02020603050405020304" charset="0"/>
              </a:rPr>
              <a:t>三明治集成</a:t>
            </a:r>
            <a:endParaRPr lang="en-US" altLang="zh-CN" dirty="0">
              <a:latin typeface="Times New Roman" panose="02020603050405020304" charset="0"/>
              <a:cs typeface="Times New Roman" panose="02020603050405020304" charset="0"/>
            </a:endParaRPr>
          </a:p>
          <a:p>
            <a:pPr lvl="1"/>
            <a:r>
              <a:rPr lang="zh-CN" altLang="en-US" i="0" dirty="0">
                <a:latin typeface="Times New Roman" panose="02020603050405020304" charset="0"/>
                <a:cs typeface="Times New Roman" panose="02020603050405020304" charset="0"/>
              </a:rPr>
              <a:t>混合增量式测试策略，综合了自顶向下和自底向上两种集成方法的优点</a:t>
            </a:r>
            <a:endParaRPr lang="en-US" altLang="zh-CN" i="0" dirty="0">
              <a:latin typeface="Times New Roman" panose="02020603050405020304" charset="0"/>
              <a:cs typeface="Times New Roman" panose="02020603050405020304" charset="0"/>
            </a:endParaRPr>
          </a:p>
          <a:p>
            <a:pPr lvl="1"/>
            <a:r>
              <a:rPr lang="zh-CN" altLang="en-US" i="0" dirty="0">
                <a:latin typeface="Times New Roman" panose="02020603050405020304" charset="0"/>
                <a:cs typeface="Times New Roman" panose="02020603050405020304" charset="0"/>
              </a:rPr>
              <a:t>桩模块和驱动模块的开发工作都比较小</a:t>
            </a:r>
            <a:endParaRPr lang="en-US" altLang="zh-CN" i="0" dirty="0">
              <a:latin typeface="Times New Roman" panose="02020603050405020304" charset="0"/>
              <a:cs typeface="Times New Roman" panose="02020603050405020304" charset="0"/>
            </a:endParaRPr>
          </a:p>
          <a:p>
            <a:pPr lvl="1"/>
            <a:r>
              <a:rPr lang="zh-CN" altLang="en-US" i="0" dirty="0">
                <a:latin typeface="Times New Roman" panose="02020603050405020304" charset="0"/>
                <a:cs typeface="Times New Roman" panose="02020603050405020304" charset="0"/>
              </a:rPr>
              <a:t>代价：一定程度上增加了定位缺陷的难度</a:t>
            </a:r>
          </a:p>
          <a:p>
            <a:r>
              <a:rPr lang="zh-CN" altLang="en-US" dirty="0">
                <a:latin typeface="Times New Roman" panose="02020603050405020304" charset="0"/>
                <a:cs typeface="Times New Roman" panose="02020603050405020304" charset="0"/>
              </a:rPr>
              <a:t>三明治集成测试的过程</a:t>
            </a:r>
            <a:endParaRPr lang="en-US" altLang="zh-CN" dirty="0">
              <a:latin typeface="Times New Roman" panose="02020603050405020304" charset="0"/>
              <a:cs typeface="Times New Roman" panose="02020603050405020304" charset="0"/>
            </a:endParaRPr>
          </a:p>
          <a:p>
            <a:pPr lvl="1"/>
            <a:r>
              <a:rPr lang="zh-CN" altLang="en-US" i="0" dirty="0">
                <a:latin typeface="Times New Roman" panose="02020603050405020304" charset="0"/>
                <a:cs typeface="Times New Roman" panose="02020603050405020304" charset="0"/>
              </a:rPr>
              <a:t>确定以哪一层为界来进行集成，如图的</a:t>
            </a:r>
            <a:r>
              <a:rPr lang="en-US" altLang="zh-CN" i="0" dirty="0">
                <a:latin typeface="Times New Roman" panose="02020603050405020304" charset="0"/>
                <a:cs typeface="Times New Roman" panose="02020603050405020304" charset="0"/>
              </a:rPr>
              <a:t>B</a:t>
            </a:r>
            <a:r>
              <a:rPr lang="zh-CN" altLang="en-US" i="0" dirty="0">
                <a:latin typeface="Times New Roman" panose="02020603050405020304" charset="0"/>
                <a:cs typeface="Times New Roman" panose="02020603050405020304" charset="0"/>
              </a:rPr>
              <a:t>模块</a:t>
            </a:r>
          </a:p>
          <a:p>
            <a:pPr lvl="1"/>
            <a:r>
              <a:rPr lang="zh-CN" altLang="en-US" i="0" dirty="0">
                <a:latin typeface="Times New Roman" panose="02020603050405020304" charset="0"/>
                <a:cs typeface="Times New Roman" panose="02020603050405020304" charset="0"/>
              </a:rPr>
              <a:t>对模块</a:t>
            </a:r>
            <a:r>
              <a:rPr lang="en-US" altLang="zh-CN" i="0" dirty="0">
                <a:latin typeface="Times New Roman" panose="02020603050405020304" charset="0"/>
                <a:cs typeface="Times New Roman" panose="02020603050405020304" charset="0"/>
              </a:rPr>
              <a:t>B</a:t>
            </a:r>
            <a:r>
              <a:rPr lang="zh-CN" altLang="en-US" i="0" dirty="0">
                <a:latin typeface="Times New Roman" panose="02020603050405020304" charset="0"/>
                <a:cs typeface="Times New Roman" panose="02020603050405020304" charset="0"/>
              </a:rPr>
              <a:t>及其所在层下面的各层使用自底向上的集成策略</a:t>
            </a:r>
          </a:p>
          <a:p>
            <a:pPr lvl="1"/>
            <a:r>
              <a:rPr lang="zh-CN" altLang="en-US" i="0" dirty="0">
                <a:latin typeface="Times New Roman" panose="02020603050405020304" charset="0"/>
                <a:cs typeface="Times New Roman" panose="02020603050405020304" charset="0"/>
              </a:rPr>
              <a:t>对模块</a:t>
            </a:r>
            <a:r>
              <a:rPr lang="en-US" altLang="zh-CN" i="0" dirty="0">
                <a:latin typeface="Times New Roman" panose="02020603050405020304" charset="0"/>
                <a:cs typeface="Times New Roman" panose="02020603050405020304" charset="0"/>
              </a:rPr>
              <a:t>B</a:t>
            </a:r>
            <a:r>
              <a:rPr lang="zh-CN" altLang="en-US" i="0" dirty="0">
                <a:latin typeface="Times New Roman" panose="02020603050405020304" charset="0"/>
                <a:cs typeface="Times New Roman" panose="02020603050405020304" charset="0"/>
              </a:rPr>
              <a:t>所在层上面的层次使用自顶向下的集成策略</a:t>
            </a:r>
          </a:p>
          <a:p>
            <a:pPr lvl="1"/>
            <a:r>
              <a:rPr lang="zh-CN" altLang="en-US" i="0" dirty="0">
                <a:latin typeface="Times New Roman" panose="02020603050405020304" charset="0"/>
                <a:cs typeface="Times New Roman" panose="02020603050405020304" charset="0"/>
              </a:rPr>
              <a:t>对模块</a:t>
            </a:r>
            <a:r>
              <a:rPr lang="en-US" altLang="zh-CN" i="0" dirty="0">
                <a:latin typeface="Times New Roman" panose="02020603050405020304" charset="0"/>
                <a:cs typeface="Times New Roman" panose="02020603050405020304" charset="0"/>
              </a:rPr>
              <a:t>B</a:t>
            </a:r>
            <a:r>
              <a:rPr lang="zh-CN" altLang="en-US" i="0" dirty="0">
                <a:latin typeface="Times New Roman" panose="02020603050405020304" charset="0"/>
                <a:cs typeface="Times New Roman" panose="02020603050405020304" charset="0"/>
              </a:rPr>
              <a:t>所在层各模块同相应的下层集成</a:t>
            </a:r>
          </a:p>
          <a:p>
            <a:pPr lvl="1"/>
            <a:r>
              <a:rPr lang="zh-CN" altLang="en-US" i="0" dirty="0">
                <a:latin typeface="Times New Roman" panose="02020603050405020304" charset="0"/>
                <a:cs typeface="Times New Roman" panose="02020603050405020304" charset="0"/>
              </a:rPr>
              <a:t>对系统进行整体测试</a:t>
            </a:r>
            <a:endParaRPr lang="en-US" altLang="zh-CN" i="0" dirty="0">
              <a:latin typeface="Times New Roman" panose="02020603050405020304" charset="0"/>
              <a:cs typeface="Times New Roman" panose="02020603050405020304" charset="0"/>
            </a:endParaRPr>
          </a:p>
          <a:p>
            <a:r>
              <a:rPr lang="zh-CN" altLang="en-US" dirty="0"/>
              <a:t>优点：</a:t>
            </a:r>
            <a:endParaRPr lang="en-US" altLang="zh-CN" dirty="0"/>
          </a:p>
          <a:p>
            <a:pPr lvl="1"/>
            <a:r>
              <a:rPr lang="zh-CN" altLang="en-US" i="0" dirty="0"/>
              <a:t>将自顶向下和自底向上的集成方法有机地结合起来</a:t>
            </a:r>
            <a:endParaRPr lang="en-US" altLang="zh-CN" i="0" dirty="0"/>
          </a:p>
          <a:p>
            <a:pPr lvl="1"/>
            <a:r>
              <a:rPr lang="zh-CN" altLang="en-US" i="0" dirty="0"/>
              <a:t>不需要写桩程序因为在测试初自底向上集成已经验证了底层模块的正确性</a:t>
            </a:r>
            <a:endParaRPr lang="en-US" altLang="zh-CN" i="0" dirty="0"/>
          </a:p>
          <a:p>
            <a:r>
              <a:rPr lang="zh-CN" altLang="en-US" dirty="0"/>
              <a:t>主要缺点： 在真正集成之前每一个独立的模块没有完全测试过</a:t>
            </a:r>
          </a:p>
        </p:txBody>
      </p:sp>
      <p:grpSp>
        <p:nvGrpSpPr>
          <p:cNvPr id="4" name="Group 18"/>
          <p:cNvGrpSpPr/>
          <p:nvPr/>
        </p:nvGrpSpPr>
        <p:grpSpPr bwMode="auto">
          <a:xfrm>
            <a:off x="8205116" y="3633146"/>
            <a:ext cx="3990125" cy="2550686"/>
            <a:chOff x="2160" y="2376"/>
            <a:chExt cx="6386" cy="3402"/>
          </a:xfrm>
        </p:grpSpPr>
        <p:sp>
          <p:nvSpPr>
            <p:cNvPr id="5" name="Oval 19"/>
            <p:cNvSpPr>
              <a:spLocks noChangeArrowheads="1"/>
            </p:cNvSpPr>
            <p:nvPr/>
          </p:nvSpPr>
          <p:spPr bwMode="auto">
            <a:xfrm>
              <a:off x="2565" y="2376"/>
              <a:ext cx="652" cy="652"/>
            </a:xfrm>
            <a:prstGeom prst="ellipse">
              <a:avLst/>
            </a:prstGeom>
            <a:solidFill>
              <a:srgbClr val="FFFFFF"/>
            </a:solidFill>
            <a:ln w="9525">
              <a:solidFill>
                <a:srgbClr val="000000"/>
              </a:solidFill>
              <a:round/>
            </a:ln>
          </p:spPr>
          <p:txBody>
            <a:bodyPr lIns="0" tIns="0" rIns="0" bIns="0"/>
            <a:lstStyle/>
            <a:p>
              <a:pPr algn="ctr">
                <a:lnSpc>
                  <a:spcPct val="96000"/>
                </a:lnSpc>
              </a:pPr>
              <a:r>
                <a:rPr lang="zh-CN" altLang="en-US" sz="1000" dirty="0">
                  <a:latin typeface="Times New Roman" panose="02020603050405020304" charset="0"/>
                  <a:ea typeface="黑体" panose="02010609060101010101" charset="-122"/>
                  <a:cs typeface="Times New Roman" panose="02020603050405020304" charset="0"/>
                </a:rPr>
                <a:t>测试</a:t>
              </a:r>
            </a:p>
            <a:p>
              <a:pPr algn="ctr">
                <a:lnSpc>
                  <a:spcPct val="96000"/>
                </a:lnSpc>
              </a:pPr>
              <a:r>
                <a:rPr lang="en-US" altLang="zh-CN" sz="1000" dirty="0">
                  <a:latin typeface="Times New Roman" panose="02020603050405020304" charset="0"/>
                  <a:ea typeface="黑体" panose="02010609060101010101" charset="-122"/>
                  <a:cs typeface="Times New Roman" panose="02020603050405020304" charset="0"/>
                </a:rPr>
                <a:t>E</a:t>
              </a:r>
            </a:p>
          </p:txBody>
        </p:sp>
        <p:sp>
          <p:nvSpPr>
            <p:cNvPr id="6" name="Oval 20"/>
            <p:cNvSpPr>
              <a:spLocks noChangeArrowheads="1"/>
            </p:cNvSpPr>
            <p:nvPr/>
          </p:nvSpPr>
          <p:spPr bwMode="auto">
            <a:xfrm>
              <a:off x="2160" y="2987"/>
              <a:ext cx="652" cy="652"/>
            </a:xfrm>
            <a:prstGeom prst="ellipse">
              <a:avLst/>
            </a:prstGeom>
            <a:solidFill>
              <a:srgbClr val="FFFFFF"/>
            </a:solidFill>
            <a:ln w="9525">
              <a:solidFill>
                <a:srgbClr val="000000"/>
              </a:solidFill>
              <a:round/>
            </a:ln>
          </p:spPr>
          <p:txBody>
            <a:bodyPr lIns="0" tIns="0" rIns="0" bIns="0"/>
            <a:lstStyle/>
            <a:p>
              <a:pPr algn="ctr">
                <a:lnSpc>
                  <a:spcPct val="96000"/>
                </a:lnSpc>
              </a:pPr>
              <a:r>
                <a:rPr lang="zh-CN" altLang="en-US" sz="1000">
                  <a:latin typeface="Times New Roman" panose="02020603050405020304" charset="0"/>
                  <a:ea typeface="黑体" panose="02010609060101010101" charset="-122"/>
                  <a:cs typeface="Times New Roman" panose="02020603050405020304" charset="0"/>
                </a:rPr>
                <a:t>测试</a:t>
              </a:r>
            </a:p>
            <a:p>
              <a:pPr algn="ctr">
                <a:lnSpc>
                  <a:spcPct val="96000"/>
                </a:lnSpc>
              </a:pPr>
              <a:r>
                <a:rPr lang="en-US" altLang="zh-CN" sz="1000">
                  <a:latin typeface="Times New Roman" panose="02020603050405020304" charset="0"/>
                  <a:ea typeface="黑体" panose="02010609060101010101" charset="-122"/>
                  <a:cs typeface="Times New Roman" panose="02020603050405020304" charset="0"/>
                </a:rPr>
                <a:t>F</a:t>
              </a:r>
            </a:p>
          </p:txBody>
        </p:sp>
        <p:sp>
          <p:nvSpPr>
            <p:cNvPr id="7" name="Oval 21"/>
            <p:cNvSpPr>
              <a:spLocks noChangeArrowheads="1"/>
            </p:cNvSpPr>
            <p:nvPr/>
          </p:nvSpPr>
          <p:spPr bwMode="auto">
            <a:xfrm>
              <a:off x="2879" y="3632"/>
              <a:ext cx="652" cy="652"/>
            </a:xfrm>
            <a:prstGeom prst="ellipse">
              <a:avLst/>
            </a:prstGeom>
            <a:solidFill>
              <a:srgbClr val="FFFFFF"/>
            </a:solidFill>
            <a:ln w="9525">
              <a:solidFill>
                <a:srgbClr val="000000"/>
              </a:solidFill>
              <a:round/>
            </a:ln>
          </p:spPr>
          <p:txBody>
            <a:bodyPr lIns="0" tIns="0" rIns="0" bIns="0"/>
            <a:lstStyle/>
            <a:p>
              <a:pPr algn="ctr">
                <a:lnSpc>
                  <a:spcPct val="96000"/>
                </a:lnSpc>
              </a:pPr>
              <a:r>
                <a:rPr lang="zh-CN" altLang="en-US" sz="1000">
                  <a:latin typeface="Times New Roman" panose="02020603050405020304" charset="0"/>
                  <a:ea typeface="黑体" panose="02010609060101010101" charset="-122"/>
                  <a:cs typeface="Times New Roman" panose="02020603050405020304" charset="0"/>
                </a:rPr>
                <a:t>测试</a:t>
              </a:r>
            </a:p>
            <a:p>
              <a:pPr algn="ctr">
                <a:lnSpc>
                  <a:spcPct val="96000"/>
                </a:lnSpc>
              </a:pPr>
              <a:r>
                <a:rPr lang="en-US" altLang="zh-CN" sz="1000">
                  <a:latin typeface="Times New Roman" panose="02020603050405020304" charset="0"/>
                  <a:ea typeface="黑体" panose="02010609060101010101" charset="-122"/>
                  <a:cs typeface="Times New Roman" panose="02020603050405020304" charset="0"/>
                </a:rPr>
                <a:t>G</a:t>
              </a:r>
            </a:p>
          </p:txBody>
        </p:sp>
        <p:sp>
          <p:nvSpPr>
            <p:cNvPr id="8" name="Oval 22"/>
            <p:cNvSpPr>
              <a:spLocks noChangeArrowheads="1"/>
            </p:cNvSpPr>
            <p:nvPr/>
          </p:nvSpPr>
          <p:spPr bwMode="auto">
            <a:xfrm>
              <a:off x="3787" y="4445"/>
              <a:ext cx="652" cy="652"/>
            </a:xfrm>
            <a:prstGeom prst="ellipse">
              <a:avLst/>
            </a:prstGeom>
            <a:solidFill>
              <a:srgbClr val="FFFFFF"/>
            </a:solidFill>
            <a:ln w="9525">
              <a:solidFill>
                <a:srgbClr val="000000"/>
              </a:solidFill>
              <a:round/>
            </a:ln>
          </p:spPr>
          <p:txBody>
            <a:bodyPr lIns="0" tIns="0" rIns="0" bIns="0"/>
            <a:lstStyle/>
            <a:p>
              <a:pPr algn="ctr">
                <a:lnSpc>
                  <a:spcPct val="96000"/>
                </a:lnSpc>
              </a:pPr>
              <a:r>
                <a:rPr lang="zh-CN" altLang="en-US" sz="1000">
                  <a:latin typeface="Times New Roman" panose="02020603050405020304" charset="0"/>
                  <a:ea typeface="黑体" panose="02010609060101010101" charset="-122"/>
                  <a:cs typeface="Times New Roman" panose="02020603050405020304" charset="0"/>
                </a:rPr>
                <a:t>测试</a:t>
              </a:r>
            </a:p>
            <a:p>
              <a:pPr algn="ctr">
                <a:lnSpc>
                  <a:spcPct val="96000"/>
                </a:lnSpc>
              </a:pPr>
              <a:r>
                <a:rPr lang="en-US" altLang="zh-CN" sz="1000">
                  <a:latin typeface="Times New Roman" panose="02020603050405020304" charset="0"/>
                  <a:ea typeface="黑体" panose="02010609060101010101" charset="-122"/>
                  <a:cs typeface="Times New Roman" panose="02020603050405020304" charset="0"/>
                </a:rPr>
                <a:t>A</a:t>
              </a:r>
            </a:p>
          </p:txBody>
        </p:sp>
        <p:sp>
          <p:nvSpPr>
            <p:cNvPr id="9" name="Oval 23"/>
            <p:cNvSpPr>
              <a:spLocks noChangeArrowheads="1"/>
            </p:cNvSpPr>
            <p:nvPr/>
          </p:nvSpPr>
          <p:spPr bwMode="auto">
            <a:xfrm>
              <a:off x="6926" y="2993"/>
              <a:ext cx="1620" cy="936"/>
            </a:xfrm>
            <a:prstGeom prst="ellipse">
              <a:avLst/>
            </a:prstGeom>
            <a:solidFill>
              <a:srgbClr val="FFFFFF"/>
            </a:solidFill>
            <a:ln w="9525">
              <a:solidFill>
                <a:srgbClr val="000000"/>
              </a:solidFill>
              <a:round/>
            </a:ln>
          </p:spPr>
          <p:txBody>
            <a:bodyPr lIns="0" tIns="0" rIns="0" bIns="0"/>
            <a:lstStyle/>
            <a:p>
              <a:pPr algn="ctr">
                <a:lnSpc>
                  <a:spcPct val="80000"/>
                </a:lnSpc>
              </a:pPr>
              <a:r>
                <a:rPr lang="zh-CN" altLang="en-US" sz="1000">
                  <a:latin typeface="Times New Roman" panose="02020603050405020304" charset="0"/>
                  <a:ea typeface="黑体" panose="02010609060101010101" charset="-122"/>
                  <a:cs typeface="Times New Roman" panose="02020603050405020304" charset="0"/>
                </a:rPr>
                <a:t>测试</a:t>
              </a:r>
            </a:p>
            <a:p>
              <a:pPr algn="ctr">
                <a:lnSpc>
                  <a:spcPct val="80000"/>
                </a:lnSpc>
              </a:pPr>
              <a:r>
                <a:rPr lang="zh-CN" altLang="en-US" sz="1000">
                  <a:latin typeface="Times New Roman" panose="02020603050405020304" charset="0"/>
                  <a:ea typeface="黑体" panose="02010609060101010101" charset="-122"/>
                  <a:cs typeface="Times New Roman" panose="02020603050405020304" charset="0"/>
                </a:rPr>
                <a:t>（</a:t>
              </a:r>
              <a:r>
                <a:rPr lang="en-US" altLang="zh-CN" sz="1000">
                  <a:latin typeface="Times New Roman" panose="02020603050405020304" charset="0"/>
                  <a:ea typeface="黑体" panose="02010609060101010101" charset="-122"/>
                  <a:cs typeface="Times New Roman" panose="02020603050405020304" charset="0"/>
                </a:rPr>
                <a:t>A</a:t>
              </a:r>
              <a:r>
                <a:rPr lang="zh-CN" altLang="en-US" sz="1000">
                  <a:latin typeface="Times New Roman" panose="02020603050405020304" charset="0"/>
                  <a:ea typeface="黑体" panose="02010609060101010101" charset="-122"/>
                  <a:cs typeface="Times New Roman" panose="02020603050405020304" charset="0"/>
                </a:rPr>
                <a:t>、</a:t>
              </a:r>
              <a:r>
                <a:rPr lang="en-US" altLang="zh-CN" sz="1000">
                  <a:latin typeface="Times New Roman" panose="02020603050405020304" charset="0"/>
                  <a:ea typeface="黑体" panose="02010609060101010101" charset="-122"/>
                  <a:cs typeface="Times New Roman" panose="02020603050405020304" charset="0"/>
                </a:rPr>
                <a:t>B</a:t>
              </a:r>
              <a:r>
                <a:rPr lang="zh-CN" altLang="en-US" sz="1000">
                  <a:latin typeface="Times New Roman" panose="02020603050405020304" charset="0"/>
                  <a:ea typeface="黑体" panose="02010609060101010101" charset="-122"/>
                  <a:cs typeface="Times New Roman" panose="02020603050405020304" charset="0"/>
                </a:rPr>
                <a:t>、</a:t>
              </a:r>
              <a:r>
                <a:rPr lang="en-US" altLang="zh-CN" sz="1000">
                  <a:latin typeface="Times New Roman" panose="02020603050405020304" charset="0"/>
                  <a:ea typeface="黑体" panose="02010609060101010101" charset="-122"/>
                  <a:cs typeface="Times New Roman" panose="02020603050405020304" charset="0"/>
                </a:rPr>
                <a:t>C</a:t>
              </a:r>
            </a:p>
            <a:p>
              <a:pPr algn="ctr">
                <a:lnSpc>
                  <a:spcPct val="80000"/>
                </a:lnSpc>
              </a:pPr>
              <a:r>
                <a:rPr lang="en-US" altLang="zh-CN" sz="1000">
                  <a:latin typeface="Times New Roman" panose="02020603050405020304" charset="0"/>
                  <a:ea typeface="黑体" panose="02010609060101010101" charset="-122"/>
                  <a:cs typeface="Times New Roman" panose="02020603050405020304" charset="0"/>
                </a:rPr>
                <a:t>D</a:t>
              </a:r>
              <a:r>
                <a:rPr lang="zh-CN" altLang="en-US" sz="1000">
                  <a:latin typeface="Times New Roman" panose="02020603050405020304" charset="0"/>
                  <a:ea typeface="黑体" panose="02010609060101010101" charset="-122"/>
                  <a:cs typeface="Times New Roman" panose="02020603050405020304" charset="0"/>
                </a:rPr>
                <a:t>、</a:t>
              </a:r>
              <a:r>
                <a:rPr lang="en-US" altLang="zh-CN" sz="1000">
                  <a:latin typeface="Times New Roman" panose="02020603050405020304" charset="0"/>
                  <a:ea typeface="黑体" panose="02010609060101010101" charset="-122"/>
                  <a:cs typeface="Times New Roman" panose="02020603050405020304" charset="0"/>
                </a:rPr>
                <a:t>E</a:t>
              </a:r>
              <a:r>
                <a:rPr lang="zh-CN" altLang="en-US" sz="1000">
                  <a:latin typeface="Times New Roman" panose="02020603050405020304" charset="0"/>
                  <a:ea typeface="黑体" panose="02010609060101010101" charset="-122"/>
                  <a:cs typeface="Times New Roman" panose="02020603050405020304" charset="0"/>
                </a:rPr>
                <a:t>、</a:t>
              </a:r>
              <a:r>
                <a:rPr lang="en-US" altLang="zh-CN" sz="1000">
                  <a:latin typeface="Times New Roman" panose="02020603050405020304" charset="0"/>
                  <a:ea typeface="黑体" panose="02010609060101010101" charset="-122"/>
                  <a:cs typeface="Times New Roman" panose="02020603050405020304" charset="0"/>
                </a:rPr>
                <a:t>F</a:t>
              </a:r>
              <a:r>
                <a:rPr lang="zh-CN" altLang="en-US" sz="1000">
                  <a:latin typeface="Times New Roman" panose="02020603050405020304" charset="0"/>
                  <a:ea typeface="黑体" panose="02010609060101010101" charset="-122"/>
                  <a:cs typeface="Times New Roman" panose="02020603050405020304" charset="0"/>
                </a:rPr>
                <a:t>、</a:t>
              </a:r>
              <a:r>
                <a:rPr lang="en-US" altLang="zh-CN" sz="1000">
                  <a:latin typeface="Times New Roman" panose="02020603050405020304" charset="0"/>
                  <a:ea typeface="黑体" panose="02010609060101010101" charset="-122"/>
                  <a:cs typeface="Times New Roman" panose="02020603050405020304" charset="0"/>
                </a:rPr>
                <a:t>G</a:t>
              </a:r>
              <a:r>
                <a:rPr lang="zh-CN" altLang="en-US" sz="1000">
                  <a:latin typeface="Times New Roman" panose="02020603050405020304" charset="0"/>
                  <a:ea typeface="黑体" panose="02010609060101010101" charset="-122"/>
                  <a:cs typeface="Times New Roman" panose="02020603050405020304" charset="0"/>
                </a:rPr>
                <a:t>）</a:t>
              </a:r>
            </a:p>
          </p:txBody>
        </p:sp>
        <p:sp>
          <p:nvSpPr>
            <p:cNvPr id="10" name="Line 24"/>
            <p:cNvSpPr>
              <a:spLocks noChangeShapeType="1"/>
            </p:cNvSpPr>
            <p:nvPr/>
          </p:nvSpPr>
          <p:spPr bwMode="auto">
            <a:xfrm flipV="1">
              <a:off x="3524" y="3876"/>
              <a:ext cx="1140" cy="156"/>
            </a:xfrm>
            <a:prstGeom prst="line">
              <a:avLst/>
            </a:prstGeom>
            <a:noFill/>
            <a:ln w="9525">
              <a:solidFill>
                <a:srgbClr val="000000"/>
              </a:solidFill>
              <a:round/>
              <a:tailEnd type="stealth" w="sm" len="lg"/>
            </a:ln>
          </p:spPr>
          <p:txBody>
            <a:bodyPr/>
            <a:lstStyle/>
            <a:p>
              <a:endParaRPr lang="zh-CN" altLang="en-US"/>
            </a:p>
          </p:txBody>
        </p:sp>
        <p:sp>
          <p:nvSpPr>
            <p:cNvPr id="11" name="Line 25"/>
            <p:cNvSpPr>
              <a:spLocks noChangeShapeType="1"/>
            </p:cNvSpPr>
            <p:nvPr/>
          </p:nvSpPr>
          <p:spPr bwMode="auto">
            <a:xfrm flipV="1">
              <a:off x="4537" y="3788"/>
              <a:ext cx="2671" cy="997"/>
            </a:xfrm>
            <a:prstGeom prst="line">
              <a:avLst/>
            </a:prstGeom>
            <a:noFill/>
            <a:ln w="9525">
              <a:solidFill>
                <a:srgbClr val="000000"/>
              </a:solidFill>
              <a:round/>
              <a:tailEnd type="stealth" w="sm" len="lg"/>
            </a:ln>
          </p:spPr>
          <p:txBody>
            <a:bodyPr/>
            <a:lstStyle/>
            <a:p>
              <a:endParaRPr lang="zh-CN" altLang="en-US"/>
            </a:p>
          </p:txBody>
        </p:sp>
        <p:sp>
          <p:nvSpPr>
            <p:cNvPr id="12" name="Text Box 26"/>
            <p:cNvSpPr txBox="1">
              <a:spLocks noChangeArrowheads="1"/>
            </p:cNvSpPr>
            <p:nvPr/>
          </p:nvSpPr>
          <p:spPr bwMode="auto">
            <a:xfrm>
              <a:off x="4215" y="5310"/>
              <a:ext cx="2880" cy="468"/>
            </a:xfrm>
            <a:prstGeom prst="rect">
              <a:avLst/>
            </a:prstGeom>
            <a:solidFill>
              <a:srgbClr val="FFFFFF"/>
            </a:solidFill>
            <a:ln w="9525">
              <a:noFill/>
              <a:miter lim="800000"/>
            </a:ln>
          </p:spPr>
          <p:txBody>
            <a:bodyPr/>
            <a:lstStyle/>
            <a:p>
              <a:pPr algn="ctr"/>
              <a:r>
                <a:rPr lang="zh-CN" altLang="en-US" sz="1400" dirty="0">
                  <a:latin typeface="Times New Roman" panose="02020603050405020304" charset="0"/>
                  <a:ea typeface="黑体" panose="02010609060101010101" charset="-122"/>
                  <a:cs typeface="Times New Roman" panose="02020603050405020304" charset="0"/>
                </a:rPr>
                <a:t>三明治集成</a:t>
              </a:r>
            </a:p>
          </p:txBody>
        </p:sp>
        <p:sp>
          <p:nvSpPr>
            <p:cNvPr id="13" name="Oval 27"/>
            <p:cNvSpPr>
              <a:spLocks noChangeArrowheads="1"/>
            </p:cNvSpPr>
            <p:nvPr/>
          </p:nvSpPr>
          <p:spPr bwMode="auto">
            <a:xfrm>
              <a:off x="4597" y="2523"/>
              <a:ext cx="1335" cy="654"/>
            </a:xfrm>
            <a:prstGeom prst="ellipse">
              <a:avLst/>
            </a:prstGeom>
            <a:solidFill>
              <a:srgbClr val="FFFFFF"/>
            </a:solidFill>
            <a:ln w="9525">
              <a:solidFill>
                <a:srgbClr val="000000"/>
              </a:solidFill>
              <a:round/>
            </a:ln>
          </p:spPr>
          <p:txBody>
            <a:bodyPr lIns="0" tIns="0" rIns="0" bIns="0"/>
            <a:lstStyle/>
            <a:p>
              <a:pPr algn="ctr">
                <a:lnSpc>
                  <a:spcPct val="80000"/>
                </a:lnSpc>
              </a:pPr>
              <a:r>
                <a:rPr lang="zh-CN" altLang="en-US" sz="1000" dirty="0">
                  <a:latin typeface="Times New Roman" panose="02020603050405020304" charset="0"/>
                  <a:ea typeface="黑体" panose="02010609060101010101" charset="-122"/>
                  <a:cs typeface="Times New Roman" panose="02020603050405020304" charset="0"/>
                </a:rPr>
                <a:t>测试</a:t>
              </a:r>
            </a:p>
            <a:p>
              <a:pPr algn="ctr">
                <a:lnSpc>
                  <a:spcPct val="80000"/>
                </a:lnSpc>
              </a:pPr>
              <a:r>
                <a:rPr lang="zh-CN" altLang="en-US" sz="1000" dirty="0">
                  <a:latin typeface="Times New Roman" panose="02020603050405020304" charset="0"/>
                  <a:ea typeface="黑体" panose="02010609060101010101" charset="-122"/>
                  <a:cs typeface="Times New Roman" panose="02020603050405020304" charset="0"/>
                </a:rPr>
                <a:t>（</a:t>
              </a:r>
              <a:r>
                <a:rPr lang="en-US" altLang="zh-CN" sz="1000" dirty="0">
                  <a:latin typeface="Times New Roman" panose="02020603050405020304" charset="0"/>
                  <a:ea typeface="黑体" panose="02010609060101010101" charset="-122"/>
                  <a:cs typeface="Times New Roman" panose="02020603050405020304" charset="0"/>
                </a:rPr>
                <a:t>B</a:t>
              </a:r>
              <a:r>
                <a:rPr lang="zh-CN" altLang="en-US" sz="1000" dirty="0">
                  <a:latin typeface="Times New Roman" panose="02020603050405020304" charset="0"/>
                  <a:ea typeface="黑体" panose="02010609060101010101" charset="-122"/>
                  <a:cs typeface="Times New Roman" panose="02020603050405020304" charset="0"/>
                </a:rPr>
                <a:t>、</a:t>
              </a:r>
              <a:r>
                <a:rPr lang="en-US" altLang="zh-CN" sz="1000" dirty="0">
                  <a:latin typeface="Times New Roman" panose="02020603050405020304" charset="0"/>
                  <a:ea typeface="黑体" panose="02010609060101010101" charset="-122"/>
                  <a:cs typeface="Times New Roman" panose="02020603050405020304" charset="0"/>
                </a:rPr>
                <a:t>E</a:t>
              </a:r>
              <a:r>
                <a:rPr lang="zh-CN" altLang="en-US" sz="1000" dirty="0">
                  <a:latin typeface="Times New Roman" panose="02020603050405020304" charset="0"/>
                  <a:ea typeface="黑体" panose="02010609060101010101" charset="-122"/>
                  <a:cs typeface="Times New Roman" panose="02020603050405020304" charset="0"/>
                </a:rPr>
                <a:t>、</a:t>
              </a:r>
              <a:r>
                <a:rPr lang="en-US" altLang="zh-CN" sz="1000" dirty="0">
                  <a:latin typeface="Times New Roman" panose="02020603050405020304" charset="0"/>
                  <a:ea typeface="黑体" panose="02010609060101010101" charset="-122"/>
                  <a:cs typeface="Times New Roman" panose="02020603050405020304" charset="0"/>
                </a:rPr>
                <a:t>F</a:t>
              </a:r>
              <a:r>
                <a:rPr lang="zh-CN" altLang="en-US" sz="1000" dirty="0">
                  <a:latin typeface="Times New Roman" panose="02020603050405020304" charset="0"/>
                  <a:ea typeface="黑体" panose="02010609060101010101" charset="-122"/>
                  <a:cs typeface="Times New Roman" panose="02020603050405020304" charset="0"/>
                </a:rPr>
                <a:t>）</a:t>
              </a:r>
            </a:p>
          </p:txBody>
        </p:sp>
        <p:sp>
          <p:nvSpPr>
            <p:cNvPr id="14" name="Oval 28"/>
            <p:cNvSpPr>
              <a:spLocks noChangeArrowheads="1"/>
            </p:cNvSpPr>
            <p:nvPr/>
          </p:nvSpPr>
          <p:spPr bwMode="auto">
            <a:xfrm>
              <a:off x="4672" y="3534"/>
              <a:ext cx="1320" cy="654"/>
            </a:xfrm>
            <a:prstGeom prst="ellipse">
              <a:avLst/>
            </a:prstGeom>
            <a:solidFill>
              <a:srgbClr val="FFFFFF"/>
            </a:solidFill>
            <a:ln w="9525">
              <a:solidFill>
                <a:srgbClr val="000000"/>
              </a:solidFill>
              <a:round/>
            </a:ln>
          </p:spPr>
          <p:txBody>
            <a:bodyPr lIns="0" tIns="0" rIns="0" bIns="0"/>
            <a:lstStyle/>
            <a:p>
              <a:pPr algn="ctr">
                <a:lnSpc>
                  <a:spcPct val="80000"/>
                </a:lnSpc>
              </a:pPr>
              <a:r>
                <a:rPr lang="zh-CN" altLang="en-US" sz="1000">
                  <a:latin typeface="Times New Roman" panose="02020603050405020304" charset="0"/>
                  <a:ea typeface="黑体" panose="02010609060101010101" charset="-122"/>
                  <a:cs typeface="Times New Roman" panose="02020603050405020304" charset="0"/>
                </a:rPr>
                <a:t>测试</a:t>
              </a:r>
            </a:p>
            <a:p>
              <a:pPr algn="ctr">
                <a:lnSpc>
                  <a:spcPct val="80000"/>
                </a:lnSpc>
              </a:pPr>
              <a:r>
                <a:rPr lang="zh-CN" altLang="en-US" sz="1000">
                  <a:latin typeface="Times New Roman" panose="02020603050405020304" charset="0"/>
                  <a:ea typeface="黑体" panose="02010609060101010101" charset="-122"/>
                  <a:cs typeface="Times New Roman" panose="02020603050405020304" charset="0"/>
                </a:rPr>
                <a:t>（</a:t>
              </a:r>
              <a:r>
                <a:rPr lang="en-US" altLang="zh-CN" sz="1000">
                  <a:latin typeface="Times New Roman" panose="02020603050405020304" charset="0"/>
                  <a:ea typeface="黑体" panose="02010609060101010101" charset="-122"/>
                  <a:cs typeface="Times New Roman" panose="02020603050405020304" charset="0"/>
                </a:rPr>
                <a:t>C</a:t>
              </a:r>
              <a:r>
                <a:rPr lang="zh-CN" altLang="en-US" sz="1000">
                  <a:latin typeface="Times New Roman" panose="02020603050405020304" charset="0"/>
                  <a:ea typeface="黑体" panose="02010609060101010101" charset="-122"/>
                  <a:cs typeface="Times New Roman" panose="02020603050405020304" charset="0"/>
                </a:rPr>
                <a:t>、</a:t>
              </a:r>
              <a:r>
                <a:rPr lang="en-US" altLang="zh-CN" sz="1000">
                  <a:latin typeface="Times New Roman" panose="02020603050405020304" charset="0"/>
                  <a:ea typeface="黑体" panose="02010609060101010101" charset="-122"/>
                  <a:cs typeface="Times New Roman" panose="02020603050405020304" charset="0"/>
                </a:rPr>
                <a:t>G</a:t>
              </a:r>
              <a:r>
                <a:rPr lang="zh-CN" altLang="en-US" sz="1000">
                  <a:latin typeface="Times New Roman" panose="02020603050405020304" charset="0"/>
                  <a:ea typeface="黑体" panose="02010609060101010101" charset="-122"/>
                  <a:cs typeface="Times New Roman" panose="02020603050405020304" charset="0"/>
                </a:rPr>
                <a:t>）</a:t>
              </a:r>
            </a:p>
          </p:txBody>
        </p:sp>
        <p:sp>
          <p:nvSpPr>
            <p:cNvPr id="15" name="Line 29"/>
            <p:cNvSpPr>
              <a:spLocks noChangeShapeType="1"/>
            </p:cNvSpPr>
            <p:nvPr/>
          </p:nvSpPr>
          <p:spPr bwMode="auto">
            <a:xfrm flipV="1">
              <a:off x="5932" y="3470"/>
              <a:ext cx="994" cy="250"/>
            </a:xfrm>
            <a:prstGeom prst="line">
              <a:avLst/>
            </a:prstGeom>
            <a:noFill/>
            <a:ln w="9525">
              <a:solidFill>
                <a:srgbClr val="000000"/>
              </a:solidFill>
              <a:round/>
              <a:tailEnd type="stealth" w="sm" len="lg"/>
            </a:ln>
          </p:spPr>
          <p:txBody>
            <a:bodyPr/>
            <a:lstStyle/>
            <a:p>
              <a:endParaRPr lang="zh-CN" altLang="en-US"/>
            </a:p>
          </p:txBody>
        </p:sp>
        <p:sp>
          <p:nvSpPr>
            <p:cNvPr id="16" name="Line 30"/>
            <p:cNvSpPr>
              <a:spLocks noChangeShapeType="1"/>
            </p:cNvSpPr>
            <p:nvPr/>
          </p:nvSpPr>
          <p:spPr bwMode="auto">
            <a:xfrm>
              <a:off x="3210" y="2733"/>
              <a:ext cx="1440" cy="0"/>
            </a:xfrm>
            <a:prstGeom prst="line">
              <a:avLst/>
            </a:prstGeom>
            <a:noFill/>
            <a:ln w="9525">
              <a:solidFill>
                <a:srgbClr val="000000"/>
              </a:solidFill>
              <a:round/>
              <a:tailEnd type="stealth" w="sm" len="lg"/>
            </a:ln>
          </p:spPr>
          <p:txBody>
            <a:bodyPr/>
            <a:lstStyle/>
            <a:p>
              <a:endParaRPr lang="zh-CN" altLang="en-US"/>
            </a:p>
          </p:txBody>
        </p:sp>
        <p:sp>
          <p:nvSpPr>
            <p:cNvPr id="17" name="Line 31"/>
            <p:cNvSpPr>
              <a:spLocks noChangeShapeType="1"/>
            </p:cNvSpPr>
            <p:nvPr/>
          </p:nvSpPr>
          <p:spPr bwMode="auto">
            <a:xfrm flipV="1">
              <a:off x="2820" y="2955"/>
              <a:ext cx="1800" cy="312"/>
            </a:xfrm>
            <a:prstGeom prst="line">
              <a:avLst/>
            </a:prstGeom>
            <a:noFill/>
            <a:ln w="9525">
              <a:solidFill>
                <a:srgbClr val="000000"/>
              </a:solidFill>
              <a:round/>
              <a:tailEnd type="stealth" w="sm" len="lg"/>
            </a:ln>
          </p:spPr>
          <p:txBody>
            <a:bodyPr/>
            <a:lstStyle/>
            <a:p>
              <a:endParaRPr lang="zh-CN" altLang="en-US"/>
            </a:p>
          </p:txBody>
        </p:sp>
        <p:sp>
          <p:nvSpPr>
            <p:cNvPr id="18" name="Line 32"/>
            <p:cNvSpPr>
              <a:spLocks noChangeShapeType="1"/>
            </p:cNvSpPr>
            <p:nvPr/>
          </p:nvSpPr>
          <p:spPr bwMode="auto">
            <a:xfrm>
              <a:off x="5910" y="2874"/>
              <a:ext cx="1383" cy="198"/>
            </a:xfrm>
            <a:prstGeom prst="line">
              <a:avLst/>
            </a:prstGeom>
            <a:noFill/>
            <a:ln w="9525">
              <a:solidFill>
                <a:srgbClr val="000000"/>
              </a:solidFill>
              <a:round/>
              <a:tailEnd type="stealth" w="sm" len="lg"/>
            </a:ln>
          </p:spPr>
          <p:txBody>
            <a:bodyPr/>
            <a:lstStyle/>
            <a:p>
              <a:endParaRPr lang="zh-CN" altLang="en-US"/>
            </a:p>
          </p:txBody>
        </p:sp>
      </p:grpSp>
      <p:grpSp>
        <p:nvGrpSpPr>
          <p:cNvPr id="19" name="Group 4"/>
          <p:cNvGrpSpPr/>
          <p:nvPr/>
        </p:nvGrpSpPr>
        <p:grpSpPr bwMode="auto">
          <a:xfrm>
            <a:off x="9983454" y="875339"/>
            <a:ext cx="2049030" cy="2581151"/>
            <a:chOff x="2250" y="2064"/>
            <a:chExt cx="2340" cy="2727"/>
          </a:xfrm>
        </p:grpSpPr>
        <p:sp>
          <p:nvSpPr>
            <p:cNvPr id="20" name="Text Box 5"/>
            <p:cNvSpPr txBox="1">
              <a:spLocks noChangeArrowheads="1"/>
            </p:cNvSpPr>
            <p:nvPr/>
          </p:nvSpPr>
          <p:spPr bwMode="auto">
            <a:xfrm>
              <a:off x="3327" y="2064"/>
              <a:ext cx="360" cy="359"/>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600" b="1" dirty="0">
                  <a:latin typeface="Times New Roman" panose="02020603050405020304" charset="0"/>
                </a:rPr>
                <a:t>A</a:t>
              </a:r>
              <a:endParaRPr lang="en-US" altLang="zh-CN" sz="3600" b="1" dirty="0"/>
            </a:p>
          </p:txBody>
        </p:sp>
        <p:sp>
          <p:nvSpPr>
            <p:cNvPr id="21" name="Text Box 6"/>
            <p:cNvSpPr txBox="1">
              <a:spLocks noChangeArrowheads="1"/>
            </p:cNvSpPr>
            <p:nvPr/>
          </p:nvSpPr>
          <p:spPr bwMode="auto">
            <a:xfrm>
              <a:off x="2520"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600" b="1">
                  <a:latin typeface="Times New Roman" panose="02020603050405020304" charset="0"/>
                </a:rPr>
                <a:t>B</a:t>
              </a:r>
              <a:endParaRPr lang="en-US" altLang="zh-CN" sz="3600" b="1"/>
            </a:p>
          </p:txBody>
        </p:sp>
        <p:sp>
          <p:nvSpPr>
            <p:cNvPr id="22" name="Text Box 7"/>
            <p:cNvSpPr txBox="1">
              <a:spLocks noChangeArrowheads="1"/>
            </p:cNvSpPr>
            <p:nvPr/>
          </p:nvSpPr>
          <p:spPr bwMode="auto">
            <a:xfrm>
              <a:off x="3345"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600" b="1">
                  <a:latin typeface="Times New Roman" panose="02020603050405020304" charset="0"/>
                </a:rPr>
                <a:t>C</a:t>
              </a:r>
              <a:endParaRPr lang="en-US" altLang="zh-CN" sz="3600" b="1"/>
            </a:p>
          </p:txBody>
        </p:sp>
        <p:sp>
          <p:nvSpPr>
            <p:cNvPr id="23" name="Text Box 8"/>
            <p:cNvSpPr txBox="1">
              <a:spLocks noChangeArrowheads="1"/>
            </p:cNvSpPr>
            <p:nvPr/>
          </p:nvSpPr>
          <p:spPr bwMode="auto">
            <a:xfrm>
              <a:off x="4140" y="2952"/>
              <a:ext cx="360" cy="360"/>
            </a:xfrm>
            <a:prstGeom prst="rect">
              <a:avLst/>
            </a:prstGeom>
            <a:solidFill>
              <a:srgbClr val="FFFFFF"/>
            </a:solidFill>
            <a:ln w="9525">
              <a:solidFill>
                <a:srgbClr val="000000"/>
              </a:solidFill>
              <a:miter lim="800000"/>
            </a:ln>
          </p:spPr>
          <p:txBody>
            <a:bodyPr lIns="0" tIns="0" rIns="0" bIns="0" anchor="ctr"/>
            <a:lstStyle/>
            <a:p>
              <a:pPr algn="ctr"/>
              <a:r>
                <a:rPr lang="en-US" altLang="zh-CN" sz="1600" b="1">
                  <a:latin typeface="Times New Roman" panose="02020603050405020304" charset="0"/>
                </a:rPr>
                <a:t>D</a:t>
              </a:r>
              <a:endParaRPr lang="en-US" altLang="zh-CN" sz="3600" b="1"/>
            </a:p>
          </p:txBody>
        </p:sp>
        <p:sp>
          <p:nvSpPr>
            <p:cNvPr id="24" name="Text Box 9"/>
            <p:cNvSpPr txBox="1">
              <a:spLocks noChangeArrowheads="1"/>
            </p:cNvSpPr>
            <p:nvPr/>
          </p:nvSpPr>
          <p:spPr bwMode="auto">
            <a:xfrm>
              <a:off x="2265" y="3828"/>
              <a:ext cx="362" cy="3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600" b="1" dirty="0">
                  <a:latin typeface="Times New Roman" panose="02020603050405020304" charset="0"/>
                </a:rPr>
                <a:t>E</a:t>
              </a:r>
              <a:endParaRPr lang="en-US" altLang="zh-CN" sz="3600" b="1" dirty="0"/>
            </a:p>
          </p:txBody>
        </p:sp>
        <p:sp>
          <p:nvSpPr>
            <p:cNvPr id="25" name="Text Box 10"/>
            <p:cNvSpPr txBox="1">
              <a:spLocks noChangeArrowheads="1"/>
            </p:cNvSpPr>
            <p:nvPr/>
          </p:nvSpPr>
          <p:spPr bwMode="auto">
            <a:xfrm>
              <a:off x="2805" y="3828"/>
              <a:ext cx="362" cy="3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600" b="1">
                  <a:latin typeface="Times New Roman" panose="02020603050405020304" charset="0"/>
                </a:rPr>
                <a:t>F</a:t>
              </a:r>
              <a:endParaRPr lang="en-US" altLang="zh-CN" sz="3600" b="1"/>
            </a:p>
          </p:txBody>
        </p:sp>
        <p:sp>
          <p:nvSpPr>
            <p:cNvPr id="26" name="Text Box 11"/>
            <p:cNvSpPr txBox="1">
              <a:spLocks noChangeArrowheads="1"/>
            </p:cNvSpPr>
            <p:nvPr/>
          </p:nvSpPr>
          <p:spPr bwMode="auto">
            <a:xfrm>
              <a:off x="3360" y="3828"/>
              <a:ext cx="360" cy="3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lstStyle/>
            <a:p>
              <a:pPr algn="ctr">
                <a:defRPr/>
              </a:pPr>
              <a:r>
                <a:rPr lang="en-US" altLang="zh-CN" sz="1600" b="1" dirty="0">
                  <a:latin typeface="Times New Roman" panose="02020603050405020304" charset="0"/>
                </a:rPr>
                <a:t>G</a:t>
              </a:r>
              <a:endParaRPr lang="en-US" altLang="zh-CN" sz="3600" b="1" dirty="0"/>
            </a:p>
          </p:txBody>
        </p:sp>
        <p:sp>
          <p:nvSpPr>
            <p:cNvPr id="27" name="Line 12"/>
            <p:cNvSpPr>
              <a:spLocks noChangeShapeType="1"/>
            </p:cNvSpPr>
            <p:nvPr/>
          </p:nvSpPr>
          <p:spPr bwMode="auto">
            <a:xfrm>
              <a:off x="2700" y="2703"/>
              <a:ext cx="1620" cy="0"/>
            </a:xfrm>
            <a:prstGeom prst="line">
              <a:avLst/>
            </a:prstGeom>
            <a:noFill/>
            <a:ln w="9525">
              <a:solidFill>
                <a:srgbClr val="000000"/>
              </a:solidFill>
              <a:round/>
            </a:ln>
          </p:spPr>
          <p:txBody>
            <a:bodyPr/>
            <a:lstStyle/>
            <a:p>
              <a:endParaRPr lang="zh-CN" altLang="en-US"/>
            </a:p>
          </p:txBody>
        </p:sp>
        <p:sp>
          <p:nvSpPr>
            <p:cNvPr id="28" name="Line 13"/>
            <p:cNvSpPr>
              <a:spLocks noChangeShapeType="1"/>
            </p:cNvSpPr>
            <p:nvPr/>
          </p:nvSpPr>
          <p:spPr bwMode="auto">
            <a:xfrm>
              <a:off x="3525" y="2433"/>
              <a:ext cx="0" cy="510"/>
            </a:xfrm>
            <a:prstGeom prst="line">
              <a:avLst/>
            </a:prstGeom>
            <a:noFill/>
            <a:ln w="9525">
              <a:solidFill>
                <a:srgbClr val="000000"/>
              </a:solidFill>
              <a:round/>
            </a:ln>
          </p:spPr>
          <p:txBody>
            <a:bodyPr/>
            <a:lstStyle/>
            <a:p>
              <a:endParaRPr lang="zh-CN" altLang="en-US"/>
            </a:p>
          </p:txBody>
        </p:sp>
        <p:sp>
          <p:nvSpPr>
            <p:cNvPr id="29" name="Line 14"/>
            <p:cNvSpPr>
              <a:spLocks noChangeShapeType="1"/>
            </p:cNvSpPr>
            <p:nvPr/>
          </p:nvSpPr>
          <p:spPr bwMode="auto">
            <a:xfrm>
              <a:off x="2700" y="2703"/>
              <a:ext cx="0" cy="255"/>
            </a:xfrm>
            <a:prstGeom prst="line">
              <a:avLst/>
            </a:prstGeom>
            <a:noFill/>
            <a:ln w="9525">
              <a:solidFill>
                <a:srgbClr val="000000"/>
              </a:solidFill>
              <a:round/>
            </a:ln>
          </p:spPr>
          <p:txBody>
            <a:bodyPr/>
            <a:lstStyle/>
            <a:p>
              <a:endParaRPr lang="zh-CN" altLang="en-US"/>
            </a:p>
          </p:txBody>
        </p:sp>
        <p:sp>
          <p:nvSpPr>
            <p:cNvPr id="30" name="Line 15"/>
            <p:cNvSpPr>
              <a:spLocks noChangeShapeType="1"/>
            </p:cNvSpPr>
            <p:nvPr/>
          </p:nvSpPr>
          <p:spPr bwMode="auto">
            <a:xfrm>
              <a:off x="4320" y="2703"/>
              <a:ext cx="0" cy="255"/>
            </a:xfrm>
            <a:prstGeom prst="line">
              <a:avLst/>
            </a:prstGeom>
            <a:noFill/>
            <a:ln w="9525">
              <a:solidFill>
                <a:srgbClr val="000000"/>
              </a:solidFill>
              <a:round/>
            </a:ln>
          </p:spPr>
          <p:txBody>
            <a:bodyPr/>
            <a:lstStyle/>
            <a:p>
              <a:endParaRPr lang="zh-CN" altLang="en-US"/>
            </a:p>
          </p:txBody>
        </p:sp>
        <p:sp>
          <p:nvSpPr>
            <p:cNvPr id="31" name="Line 16"/>
            <p:cNvSpPr>
              <a:spLocks noChangeShapeType="1"/>
            </p:cNvSpPr>
            <p:nvPr/>
          </p:nvSpPr>
          <p:spPr bwMode="auto">
            <a:xfrm>
              <a:off x="2460" y="3564"/>
              <a:ext cx="0" cy="255"/>
            </a:xfrm>
            <a:prstGeom prst="line">
              <a:avLst/>
            </a:prstGeom>
            <a:noFill/>
            <a:ln w="9525">
              <a:solidFill>
                <a:srgbClr val="000000"/>
              </a:solidFill>
              <a:round/>
            </a:ln>
          </p:spPr>
          <p:txBody>
            <a:bodyPr/>
            <a:lstStyle/>
            <a:p>
              <a:endParaRPr lang="zh-CN" altLang="en-US"/>
            </a:p>
          </p:txBody>
        </p:sp>
        <p:sp>
          <p:nvSpPr>
            <p:cNvPr id="32" name="Line 17"/>
            <p:cNvSpPr>
              <a:spLocks noChangeShapeType="1"/>
            </p:cNvSpPr>
            <p:nvPr/>
          </p:nvSpPr>
          <p:spPr bwMode="auto">
            <a:xfrm>
              <a:off x="3540" y="3312"/>
              <a:ext cx="0" cy="510"/>
            </a:xfrm>
            <a:prstGeom prst="line">
              <a:avLst/>
            </a:prstGeom>
            <a:noFill/>
            <a:ln w="9525">
              <a:solidFill>
                <a:srgbClr val="000000"/>
              </a:solidFill>
              <a:round/>
            </a:ln>
          </p:spPr>
          <p:txBody>
            <a:bodyPr/>
            <a:lstStyle/>
            <a:p>
              <a:endParaRPr lang="zh-CN" altLang="en-US"/>
            </a:p>
          </p:txBody>
        </p:sp>
        <p:sp>
          <p:nvSpPr>
            <p:cNvPr id="33" name="Line 18"/>
            <p:cNvSpPr>
              <a:spLocks noChangeShapeType="1"/>
            </p:cNvSpPr>
            <p:nvPr/>
          </p:nvSpPr>
          <p:spPr bwMode="auto">
            <a:xfrm>
              <a:off x="2475" y="3564"/>
              <a:ext cx="510" cy="0"/>
            </a:xfrm>
            <a:prstGeom prst="line">
              <a:avLst/>
            </a:prstGeom>
            <a:noFill/>
            <a:ln w="9525">
              <a:solidFill>
                <a:srgbClr val="000000"/>
              </a:solidFill>
              <a:round/>
            </a:ln>
          </p:spPr>
          <p:txBody>
            <a:bodyPr/>
            <a:lstStyle/>
            <a:p>
              <a:endParaRPr lang="zh-CN" altLang="en-US"/>
            </a:p>
          </p:txBody>
        </p:sp>
        <p:sp>
          <p:nvSpPr>
            <p:cNvPr id="34" name="Line 19"/>
            <p:cNvSpPr>
              <a:spLocks noChangeShapeType="1"/>
            </p:cNvSpPr>
            <p:nvPr/>
          </p:nvSpPr>
          <p:spPr bwMode="auto">
            <a:xfrm>
              <a:off x="2985" y="3564"/>
              <a:ext cx="0" cy="255"/>
            </a:xfrm>
            <a:prstGeom prst="line">
              <a:avLst/>
            </a:prstGeom>
            <a:noFill/>
            <a:ln w="9525">
              <a:solidFill>
                <a:srgbClr val="000000"/>
              </a:solidFill>
              <a:round/>
            </a:ln>
          </p:spPr>
          <p:txBody>
            <a:bodyPr/>
            <a:lstStyle/>
            <a:p>
              <a:endParaRPr lang="zh-CN" altLang="en-US"/>
            </a:p>
          </p:txBody>
        </p:sp>
        <p:sp>
          <p:nvSpPr>
            <p:cNvPr id="35" name="Line 20"/>
            <p:cNvSpPr>
              <a:spLocks noChangeShapeType="1"/>
            </p:cNvSpPr>
            <p:nvPr/>
          </p:nvSpPr>
          <p:spPr bwMode="auto">
            <a:xfrm>
              <a:off x="2715" y="3312"/>
              <a:ext cx="0" cy="255"/>
            </a:xfrm>
            <a:prstGeom prst="line">
              <a:avLst/>
            </a:prstGeom>
            <a:noFill/>
            <a:ln w="9525">
              <a:solidFill>
                <a:srgbClr val="000000"/>
              </a:solidFill>
              <a:round/>
            </a:ln>
          </p:spPr>
          <p:txBody>
            <a:bodyPr/>
            <a:lstStyle/>
            <a:p>
              <a:endParaRPr lang="zh-CN" altLang="en-US"/>
            </a:p>
          </p:txBody>
        </p:sp>
        <p:sp>
          <p:nvSpPr>
            <p:cNvPr id="36" name="Text Box 21"/>
            <p:cNvSpPr txBox="1">
              <a:spLocks noChangeArrowheads="1"/>
            </p:cNvSpPr>
            <p:nvPr/>
          </p:nvSpPr>
          <p:spPr bwMode="auto">
            <a:xfrm>
              <a:off x="2250" y="4323"/>
              <a:ext cx="2340" cy="468"/>
            </a:xfrm>
            <a:prstGeom prst="rect">
              <a:avLst/>
            </a:prstGeom>
            <a:solidFill>
              <a:srgbClr val="FFFFFF"/>
            </a:solidFill>
            <a:ln w="9525">
              <a:noFill/>
              <a:miter lim="800000"/>
            </a:ln>
          </p:spPr>
          <p:txBody>
            <a:bodyPr/>
            <a:lstStyle/>
            <a:p>
              <a:pPr algn="ctr"/>
              <a:r>
                <a:rPr lang="zh-CN" altLang="en-US" sz="1600" dirty="0">
                  <a:latin typeface="黑体" panose="02010609060101010101" charset="-122"/>
                  <a:ea typeface="黑体" panose="02010609060101010101" charset="-122"/>
                </a:rPr>
                <a:t>程序结构图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3415"/>
            <a:ext cx="9601200" cy="571500"/>
          </a:xfrm>
        </p:spPr>
        <p:txBody>
          <a:bodyPr>
            <a:noAutofit/>
          </a:bodyPr>
          <a:lstStyle/>
          <a:p>
            <a:r>
              <a:rPr lang="zh-CN" altLang="en-US" b="1" dirty="0"/>
              <a:t>集成测试策略</a:t>
            </a:r>
            <a:r>
              <a:rPr lang="en-US" altLang="zh-CN" b="1" dirty="0"/>
              <a:t>-</a:t>
            </a:r>
            <a:r>
              <a:rPr lang="zh-CN" altLang="en-US" b="1" dirty="0"/>
              <a:t>改进的三明治集成</a:t>
            </a:r>
          </a:p>
        </p:txBody>
      </p:sp>
      <p:sp>
        <p:nvSpPr>
          <p:cNvPr id="3" name="内容占位符 2"/>
          <p:cNvSpPr>
            <a:spLocks noGrp="1"/>
          </p:cNvSpPr>
          <p:nvPr>
            <p:ph idx="1"/>
          </p:nvPr>
        </p:nvSpPr>
        <p:spPr>
          <a:xfrm>
            <a:off x="1160585" y="1266092"/>
            <a:ext cx="10955215" cy="5076519"/>
          </a:xfrm>
        </p:spPr>
        <p:txBody>
          <a:bodyPr>
            <a:normAutofit/>
          </a:bodyPr>
          <a:lstStyle/>
          <a:p>
            <a:r>
              <a:rPr lang="zh-CN" altLang="en-US" sz="2800" dirty="0"/>
              <a:t>不仅自两头向中间集成，而且保证每个模块得到单独的测试，使测试进行得比较彻底</a:t>
            </a:r>
          </a:p>
        </p:txBody>
      </p:sp>
      <p:pic>
        <p:nvPicPr>
          <p:cNvPr id="4" name="Picture 70" descr="图6－6改善的三明治集成方法示意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352" y="2659587"/>
            <a:ext cx="7920037" cy="320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422031"/>
            <a:ext cx="9601200" cy="571500"/>
          </a:xfrm>
        </p:spPr>
        <p:txBody>
          <a:bodyPr>
            <a:noAutofit/>
          </a:bodyPr>
          <a:lstStyle/>
          <a:p>
            <a:r>
              <a:rPr lang="zh-CN" altLang="en-US" b="1" dirty="0"/>
              <a:t>集成测试用例设计</a:t>
            </a:r>
          </a:p>
        </p:txBody>
      </p:sp>
      <p:sp>
        <p:nvSpPr>
          <p:cNvPr id="3" name="内容占位符 2"/>
          <p:cNvSpPr>
            <a:spLocks noGrp="1"/>
          </p:cNvSpPr>
          <p:nvPr>
            <p:ph idx="1"/>
          </p:nvPr>
        </p:nvSpPr>
        <p:spPr>
          <a:xfrm>
            <a:off x="1371600" y="1113692"/>
            <a:ext cx="10691446" cy="5533293"/>
          </a:xfrm>
        </p:spPr>
        <p:txBody>
          <a:bodyPr>
            <a:normAutofit lnSpcReduction="10000"/>
          </a:bodyPr>
          <a:lstStyle/>
          <a:p>
            <a:r>
              <a:rPr lang="zh-CN" altLang="en-US" sz="2400" dirty="0"/>
              <a:t>为系统运行设计用例 </a:t>
            </a:r>
            <a:endParaRPr lang="en-US" altLang="zh-CN" sz="2400" dirty="0"/>
          </a:p>
          <a:p>
            <a:pPr lvl="1"/>
            <a:r>
              <a:rPr lang="zh-CN" altLang="en-US" sz="2400" i="0" dirty="0"/>
              <a:t>目的：达到合适的功能覆盖率和接口覆盖率</a:t>
            </a:r>
          </a:p>
          <a:p>
            <a:pPr lvl="1"/>
            <a:r>
              <a:rPr lang="zh-CN" altLang="en-US" sz="2400" i="0" dirty="0"/>
              <a:t>可使用的主要测试分析技术</a:t>
            </a:r>
          </a:p>
          <a:p>
            <a:pPr lvl="2"/>
            <a:r>
              <a:rPr lang="zh-CN" altLang="en-US" sz="2000" dirty="0"/>
              <a:t>等价类划分</a:t>
            </a:r>
          </a:p>
          <a:p>
            <a:pPr lvl="2"/>
            <a:r>
              <a:rPr lang="zh-CN" altLang="en-US" sz="2000" dirty="0"/>
              <a:t>边界值分析</a:t>
            </a:r>
          </a:p>
          <a:p>
            <a:pPr lvl="2"/>
            <a:r>
              <a:rPr lang="zh-CN" altLang="en-US" sz="2000" dirty="0"/>
              <a:t>基于决策表的测试</a:t>
            </a:r>
          </a:p>
          <a:p>
            <a:r>
              <a:rPr lang="zh-CN" altLang="en-US" sz="2400" dirty="0"/>
              <a:t>为正向集成测试设计用例</a:t>
            </a:r>
            <a:endParaRPr lang="en-US" altLang="zh-CN" sz="2400" dirty="0"/>
          </a:p>
          <a:p>
            <a:pPr lvl="1"/>
            <a:r>
              <a:rPr lang="zh-CN" altLang="en-US" sz="2400" i="0" dirty="0"/>
              <a:t>测试目标：验证集成后的模块是否按照设计实现了预期的功能。</a:t>
            </a:r>
          </a:p>
          <a:p>
            <a:pPr lvl="1"/>
            <a:r>
              <a:rPr lang="zh-CN" altLang="en-US" sz="2400" i="0" dirty="0"/>
              <a:t>可直接根据概要设计文档导出相关测试用例，使用的主要测试分析技术有</a:t>
            </a:r>
          </a:p>
          <a:p>
            <a:pPr lvl="2"/>
            <a:r>
              <a:rPr lang="zh-CN" altLang="en-US" sz="2000" dirty="0"/>
              <a:t>输入域测试</a:t>
            </a:r>
          </a:p>
          <a:p>
            <a:pPr lvl="2"/>
            <a:r>
              <a:rPr lang="zh-CN" altLang="en-US" sz="2000" dirty="0"/>
              <a:t>输出域测试</a:t>
            </a:r>
          </a:p>
          <a:p>
            <a:pPr lvl="2"/>
            <a:r>
              <a:rPr lang="zh-CN" altLang="en-US" sz="2000" dirty="0"/>
              <a:t>等价类划分</a:t>
            </a:r>
          </a:p>
          <a:p>
            <a:pPr lvl="2"/>
            <a:r>
              <a:rPr lang="zh-CN" altLang="en-US" sz="2000" dirty="0"/>
              <a:t>状态转换测试</a:t>
            </a:r>
          </a:p>
          <a:p>
            <a:pPr lvl="2"/>
            <a:r>
              <a:rPr lang="zh-CN" altLang="en-US" sz="2000" dirty="0"/>
              <a:t>规范导出法</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248508" y="123093"/>
            <a:ext cx="9601200" cy="571500"/>
          </a:xfrm>
        </p:spPr>
        <p:txBody>
          <a:bodyPr>
            <a:noAutofit/>
          </a:bodyPr>
          <a:lstStyle/>
          <a:p>
            <a:r>
              <a:rPr lang="zh-CN" altLang="en-US" b="1" dirty="0"/>
              <a:t>集成测试用例设计（续）</a:t>
            </a:r>
          </a:p>
        </p:txBody>
      </p:sp>
      <p:sp>
        <p:nvSpPr>
          <p:cNvPr id="3" name="内容占位符 2"/>
          <p:cNvSpPr>
            <a:spLocks noGrp="1"/>
          </p:cNvSpPr>
          <p:nvPr>
            <p:ph idx="1"/>
          </p:nvPr>
        </p:nvSpPr>
        <p:spPr>
          <a:xfrm>
            <a:off x="1131277" y="826477"/>
            <a:ext cx="10732477" cy="6031523"/>
          </a:xfrm>
        </p:spPr>
        <p:txBody>
          <a:bodyPr>
            <a:normAutofit lnSpcReduction="10000"/>
          </a:bodyPr>
          <a:lstStyle/>
          <a:p>
            <a:r>
              <a:rPr lang="zh-CN" altLang="en-US" dirty="0"/>
              <a:t>为逆向集成测试设计用例</a:t>
            </a:r>
          </a:p>
          <a:p>
            <a:pPr lvl="1"/>
            <a:r>
              <a:rPr lang="zh-CN" altLang="en-US" i="0" dirty="0"/>
              <a:t>测试目标：分析被测接口是否实现了需求规格没有描述的功能，检查规格说明中可能出现的接口遗漏等。</a:t>
            </a:r>
            <a:endParaRPr lang="en-US" altLang="zh-CN" i="0" dirty="0"/>
          </a:p>
          <a:p>
            <a:pPr lvl="1"/>
            <a:r>
              <a:rPr lang="zh-CN" altLang="en-US" i="0" dirty="0"/>
              <a:t>可使用的主要测试分析技术</a:t>
            </a:r>
          </a:p>
          <a:p>
            <a:pPr lvl="2"/>
            <a:r>
              <a:rPr lang="zh-CN" altLang="en-US" dirty="0"/>
              <a:t>错误猜测法</a:t>
            </a:r>
          </a:p>
          <a:p>
            <a:pPr lvl="2"/>
            <a:r>
              <a:rPr lang="zh-CN" altLang="en-US" dirty="0"/>
              <a:t>基于风险的测试</a:t>
            </a:r>
          </a:p>
          <a:p>
            <a:pPr lvl="2"/>
            <a:r>
              <a:rPr lang="zh-CN" altLang="en-US" dirty="0"/>
              <a:t>基于故障的测试</a:t>
            </a:r>
          </a:p>
          <a:p>
            <a:pPr lvl="2"/>
            <a:r>
              <a:rPr lang="zh-CN" altLang="en-US" dirty="0"/>
              <a:t>边界值分析</a:t>
            </a:r>
          </a:p>
          <a:p>
            <a:pPr lvl="2"/>
            <a:r>
              <a:rPr lang="zh-CN" altLang="en-US" dirty="0"/>
              <a:t>特殊值测试</a:t>
            </a:r>
          </a:p>
          <a:p>
            <a:pPr lvl="2"/>
            <a:r>
              <a:rPr lang="zh-CN" altLang="en-US" dirty="0"/>
              <a:t>状态转换测试</a:t>
            </a:r>
          </a:p>
          <a:p>
            <a:r>
              <a:rPr lang="zh-CN" altLang="en-US" dirty="0"/>
              <a:t>为满足特殊需求设计用例</a:t>
            </a:r>
          </a:p>
          <a:p>
            <a:pPr lvl="1"/>
            <a:r>
              <a:rPr lang="zh-CN" altLang="en-US" i="0" dirty="0"/>
              <a:t>测试目标：接口的安全性指标、性能指标等</a:t>
            </a:r>
          </a:p>
          <a:p>
            <a:pPr lvl="1"/>
            <a:r>
              <a:rPr lang="zh-CN" altLang="en-US" i="0" dirty="0"/>
              <a:t>可使用的主要测试分析技术为规范导出法</a:t>
            </a:r>
            <a:endParaRPr lang="en-US" altLang="zh-CN" i="0" dirty="0"/>
          </a:p>
          <a:p>
            <a:pPr marL="384175" lvl="1">
              <a:spcBef>
                <a:spcPts val="1000"/>
              </a:spcBef>
              <a:buFont typeface="Franklin Gothic Book" panose="020B0503020102020204" pitchFamily="34" charset="0"/>
              <a:buChar char="■"/>
            </a:pPr>
            <a:r>
              <a:rPr lang="zh-CN" altLang="en-US" sz="2400" i="0" dirty="0"/>
              <a:t>为覆盖设计用例</a:t>
            </a:r>
            <a:endParaRPr lang="en-US" altLang="zh-CN" sz="2400" i="0" dirty="0"/>
          </a:p>
          <a:p>
            <a:pPr lvl="1"/>
            <a:r>
              <a:rPr lang="zh-CN" altLang="en-US" i="0" dirty="0"/>
              <a:t>可使用的主要测试分析技术有</a:t>
            </a:r>
          </a:p>
          <a:p>
            <a:pPr lvl="2"/>
            <a:r>
              <a:rPr lang="zh-CN" altLang="en-US" dirty="0"/>
              <a:t>功能覆盖分析</a:t>
            </a:r>
          </a:p>
          <a:p>
            <a:pPr lvl="2"/>
            <a:r>
              <a:rPr lang="zh-CN" altLang="en-US" dirty="0"/>
              <a:t>接口覆盖分析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123092"/>
            <a:ext cx="9601200" cy="571500"/>
          </a:xfrm>
        </p:spPr>
        <p:txBody>
          <a:bodyPr>
            <a:noAutofit/>
          </a:bodyPr>
          <a:lstStyle/>
          <a:p>
            <a:r>
              <a:rPr lang="zh-CN" altLang="en-US" b="1" dirty="0"/>
              <a:t>集成测试过程</a:t>
            </a:r>
          </a:p>
        </p:txBody>
      </p:sp>
      <p:sp>
        <p:nvSpPr>
          <p:cNvPr id="3" name="内容占位符 2"/>
          <p:cNvSpPr>
            <a:spLocks noGrp="1"/>
          </p:cNvSpPr>
          <p:nvPr>
            <p:ph idx="1"/>
          </p:nvPr>
        </p:nvSpPr>
        <p:spPr>
          <a:xfrm>
            <a:off x="1201615" y="762000"/>
            <a:ext cx="10785231" cy="6037385"/>
          </a:xfrm>
        </p:spPr>
        <p:txBody>
          <a:bodyPr>
            <a:normAutofit fontScale="92500" lnSpcReduction="10000"/>
          </a:bodyPr>
          <a:lstStyle/>
          <a:p>
            <a:r>
              <a:rPr lang="zh-CN" altLang="en-US" dirty="0"/>
              <a:t>集成测试可划分为</a:t>
            </a:r>
            <a:r>
              <a:rPr lang="en-US" altLang="zh-CN" dirty="0"/>
              <a:t>5</a:t>
            </a:r>
            <a:r>
              <a:rPr lang="zh-CN" altLang="en-US" dirty="0"/>
              <a:t>个阶段：计划阶段、设计阶段、实施阶段、执行阶段、评估阶段</a:t>
            </a:r>
          </a:p>
          <a:p>
            <a:r>
              <a:rPr lang="zh-CN" altLang="en-US" dirty="0"/>
              <a:t>计划阶段（制定行动指南）</a:t>
            </a:r>
          </a:p>
          <a:p>
            <a:pPr lvl="1"/>
            <a:r>
              <a:rPr lang="zh-CN" altLang="en-US" i="0" dirty="0"/>
              <a:t>确定被测试对象和测试范围</a:t>
            </a:r>
          </a:p>
          <a:p>
            <a:pPr lvl="1"/>
            <a:r>
              <a:rPr lang="zh-CN" altLang="en-US" i="0" dirty="0"/>
              <a:t>评估集成测试被测试对象的数量及难度，即工作量</a:t>
            </a:r>
          </a:p>
          <a:p>
            <a:pPr lvl="1"/>
            <a:r>
              <a:rPr lang="zh-CN" altLang="en-US" i="0" dirty="0"/>
              <a:t>确定角色分工和划分工作任务</a:t>
            </a:r>
          </a:p>
          <a:p>
            <a:pPr lvl="1"/>
            <a:r>
              <a:rPr lang="zh-CN" altLang="en-US" i="0" dirty="0"/>
              <a:t>标识出测试各个阶段的时间、任务、约束条件</a:t>
            </a:r>
          </a:p>
          <a:p>
            <a:pPr lvl="1"/>
            <a:r>
              <a:rPr lang="zh-CN" altLang="en-US" i="0" dirty="0"/>
              <a:t>考虑一定的风险分析及应急计划</a:t>
            </a:r>
          </a:p>
          <a:p>
            <a:pPr lvl="1"/>
            <a:r>
              <a:rPr lang="zh-CN" altLang="en-US" i="0" dirty="0"/>
              <a:t>考虑和准备集成测试需要的测试工具、测试仪器、环境等资源</a:t>
            </a:r>
          </a:p>
          <a:p>
            <a:pPr lvl="1"/>
            <a:r>
              <a:rPr lang="zh-CN" altLang="en-US" i="0" dirty="0"/>
              <a:t>考虑外部技术支援的力度和深度，以及相关培训安排；定义测试完成标准</a:t>
            </a:r>
          </a:p>
          <a:p>
            <a:r>
              <a:rPr lang="zh-CN" altLang="en-US" dirty="0"/>
              <a:t>设计阶段</a:t>
            </a:r>
          </a:p>
          <a:p>
            <a:pPr lvl="1"/>
            <a:r>
              <a:rPr lang="zh-CN" altLang="en-US" i="0" dirty="0"/>
              <a:t>被测对象结构分析</a:t>
            </a:r>
          </a:p>
          <a:p>
            <a:pPr lvl="1"/>
            <a:r>
              <a:rPr lang="zh-CN" altLang="en-US" i="0" dirty="0"/>
              <a:t>集成测试模块分析</a:t>
            </a:r>
          </a:p>
          <a:p>
            <a:pPr lvl="1"/>
            <a:r>
              <a:rPr lang="zh-CN" altLang="en-US" i="0" dirty="0"/>
              <a:t>集成测试接口分析</a:t>
            </a:r>
          </a:p>
          <a:p>
            <a:pPr lvl="1"/>
            <a:r>
              <a:rPr lang="zh-CN" altLang="en-US" i="0" dirty="0"/>
              <a:t>集成测试策略分析</a:t>
            </a:r>
          </a:p>
          <a:p>
            <a:pPr lvl="1"/>
            <a:r>
              <a:rPr lang="zh-CN" altLang="en-US" i="0" dirty="0"/>
              <a:t>集成测试工具分析</a:t>
            </a:r>
          </a:p>
          <a:p>
            <a:pPr lvl="1"/>
            <a:r>
              <a:rPr lang="zh-CN" altLang="en-US" i="0" dirty="0"/>
              <a:t>集成测试环境分析</a:t>
            </a:r>
          </a:p>
          <a:p>
            <a:pPr lvl="1"/>
            <a:r>
              <a:rPr lang="zh-CN" altLang="en-US" i="0" dirty="0"/>
              <a:t>集成测试工作量估计和安排</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405938"/>
            <a:ext cx="9601200" cy="571500"/>
          </a:xfrm>
        </p:spPr>
        <p:txBody>
          <a:bodyPr>
            <a:normAutofit fontScale="90000"/>
          </a:bodyPr>
          <a:lstStyle/>
          <a:p>
            <a:r>
              <a:rPr lang="zh-CN" altLang="en-US" b="1" dirty="0">
                <a:sym typeface="+mn-ea"/>
              </a:rPr>
              <a:t>软件测试的基本思路（一）</a:t>
            </a:r>
            <a:endParaRPr lang="zh-CN" altLang="en-US" b="1" dirty="0"/>
          </a:p>
        </p:txBody>
      </p:sp>
      <p:sp>
        <p:nvSpPr>
          <p:cNvPr id="5" name="内容占位符 4"/>
          <p:cNvSpPr>
            <a:spLocks noGrp="1"/>
          </p:cNvSpPr>
          <p:nvPr>
            <p:ph idx="1"/>
          </p:nvPr>
        </p:nvSpPr>
        <p:spPr/>
        <p:txBody>
          <a:bodyPr>
            <a:normAutofit/>
          </a:bodyPr>
          <a:lstStyle/>
          <a:p>
            <a:r>
              <a:rPr lang="zh-CN" altLang="en-US" sz="2800" dirty="0"/>
              <a:t>增加功能的测试思路</a:t>
            </a:r>
          </a:p>
        </p:txBody>
      </p:sp>
      <p:pic>
        <p:nvPicPr>
          <p:cNvPr id="8" name="图片 50189"/>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672862" y="2274570"/>
            <a:ext cx="3321050" cy="3707130"/>
          </a:xfrm>
          <a:prstGeom prst="rect">
            <a:avLst/>
          </a:prstGeom>
        </p:spPr>
      </p:pic>
      <p:sp>
        <p:nvSpPr>
          <p:cNvPr id="9" name="文本框 8"/>
          <p:cNvSpPr txBox="1"/>
          <p:nvPr/>
        </p:nvSpPr>
        <p:spPr>
          <a:xfrm>
            <a:off x="5225052" y="2305050"/>
            <a:ext cx="6966948" cy="3899144"/>
          </a:xfrm>
          <a:prstGeom prst="rect">
            <a:avLst/>
          </a:prstGeom>
          <a:noFill/>
          <a:ln w="9525">
            <a:noFill/>
          </a:ln>
        </p:spPr>
        <p:txBody>
          <a:bodyPr wrap="square">
            <a:spAutoFit/>
          </a:bodyPr>
          <a:lstStyle/>
          <a:p>
            <a:pPr indent="558800">
              <a:lnSpc>
                <a:spcPct val="150000"/>
              </a:lnSpc>
              <a:extLst>
                <a:ext uri="{35155182-B16C-46BC-9424-99874614C6A1}">
                  <wpsdc:indentchars xmlns="" xmlns:wpsdc="http://www.wps.cn/officeDocument/2017/drawingmlCustomData" val="200" checksum="1956455923"/>
                </a:ext>
              </a:extLst>
            </a:pPr>
            <a:r>
              <a:rPr lang="zh-CN" sz="2400" dirty="0">
                <a:ea typeface="宋体" panose="02010600030101010101" pitchFamily="2" charset="-122"/>
              </a:rPr>
              <a:t>当对注册功能进行测试时，可以从以下几个角度来考虑该功能是否有缺陷：</a:t>
            </a:r>
            <a:endParaRPr lang="en-US" sz="2400" dirty="0">
              <a:latin typeface="Wingdings" panose="05000000000000000000" charset="0"/>
              <a:ea typeface="宋体" panose="02010600030101010101" pitchFamily="2" charset="-122"/>
            </a:endParaRPr>
          </a:p>
          <a:p>
            <a:pPr indent="558800">
              <a:lnSpc>
                <a:spcPct val="150000"/>
              </a:lnSpc>
              <a:extLst>
                <a:ext uri="{35155182-B16C-46BC-9424-99874614C6A1}">
                  <wpsdc:indentchars xmlns="" xmlns:wpsdc="http://www.wps.cn/officeDocument/2017/drawingmlCustomData" val="200" checksum="1956455923"/>
                </a:ext>
              </a:extLst>
            </a:pPr>
            <a:r>
              <a:rPr lang="en-US" sz="2400" dirty="0">
                <a:latin typeface="Wingdings" panose="05000000000000000000" charset="0"/>
                <a:ea typeface="宋体" panose="02010600030101010101" pitchFamily="2" charset="-122"/>
              </a:rPr>
              <a:t>l </a:t>
            </a:r>
            <a:r>
              <a:rPr lang="en-US" sz="2400" dirty="0">
                <a:latin typeface="宋体" panose="02010600030101010101" pitchFamily="2" charset="-122"/>
                <a:cs typeface="Times New Roman" panose="02020603050405020304" charset="0"/>
              </a:rPr>
              <a:t> </a:t>
            </a:r>
            <a:r>
              <a:rPr lang="zh-CN" sz="2400" dirty="0">
                <a:ea typeface="宋体" panose="02010600030101010101" pitchFamily="2" charset="-122"/>
              </a:rPr>
              <a:t>必填项测试</a:t>
            </a:r>
            <a:endParaRPr lang="en-US" sz="2400" dirty="0">
              <a:latin typeface="Wingdings" panose="05000000000000000000" charset="0"/>
              <a:ea typeface="宋体" panose="02010600030101010101" pitchFamily="2" charset="-122"/>
            </a:endParaRPr>
          </a:p>
          <a:p>
            <a:pPr indent="558800">
              <a:lnSpc>
                <a:spcPct val="150000"/>
              </a:lnSpc>
              <a:extLst>
                <a:ext uri="{35155182-B16C-46BC-9424-99874614C6A1}">
                  <wpsdc:indentchars xmlns="" xmlns:wpsdc="http://www.wps.cn/officeDocument/2017/drawingmlCustomData" val="200" checksum="1956455923"/>
                </a:ext>
              </a:extLst>
            </a:pPr>
            <a:r>
              <a:rPr lang="en-US" sz="2400" dirty="0">
                <a:latin typeface="Wingdings" panose="05000000000000000000" charset="0"/>
                <a:ea typeface="宋体" panose="02010600030101010101" pitchFamily="2" charset="-122"/>
              </a:rPr>
              <a:t>l </a:t>
            </a:r>
            <a:r>
              <a:rPr lang="en-US" sz="2400" dirty="0">
                <a:latin typeface="宋体" panose="02010600030101010101" pitchFamily="2" charset="-122"/>
                <a:cs typeface="Times New Roman" panose="02020603050405020304" charset="0"/>
              </a:rPr>
              <a:t> </a:t>
            </a:r>
            <a:r>
              <a:rPr lang="zh-CN" sz="2400" dirty="0">
                <a:ea typeface="宋体" panose="02010600030101010101" pitchFamily="2" charset="-122"/>
              </a:rPr>
              <a:t>最大长度测试</a:t>
            </a:r>
            <a:endParaRPr lang="en-US" sz="2400" dirty="0">
              <a:latin typeface="Wingdings" panose="05000000000000000000" charset="0"/>
              <a:ea typeface="宋体" panose="02010600030101010101" pitchFamily="2" charset="-122"/>
            </a:endParaRPr>
          </a:p>
          <a:p>
            <a:pPr indent="558800">
              <a:lnSpc>
                <a:spcPct val="150000"/>
              </a:lnSpc>
              <a:extLst>
                <a:ext uri="{35155182-B16C-46BC-9424-99874614C6A1}">
                  <wpsdc:indentchars xmlns="" xmlns:wpsdc="http://www.wps.cn/officeDocument/2017/drawingmlCustomData" val="200" checksum="1956455923"/>
                </a:ext>
              </a:extLst>
            </a:pPr>
            <a:r>
              <a:rPr lang="en-US" sz="2400" dirty="0">
                <a:latin typeface="Wingdings" panose="05000000000000000000" charset="0"/>
                <a:ea typeface="宋体" panose="02010600030101010101" pitchFamily="2" charset="-122"/>
              </a:rPr>
              <a:t>l </a:t>
            </a:r>
            <a:r>
              <a:rPr lang="en-US" sz="2400" dirty="0">
                <a:latin typeface="宋体" panose="02010600030101010101" pitchFamily="2" charset="-122"/>
                <a:cs typeface="Times New Roman" panose="02020603050405020304" charset="0"/>
              </a:rPr>
              <a:t> </a:t>
            </a:r>
            <a:r>
              <a:rPr lang="zh-CN" sz="2400" dirty="0">
                <a:ea typeface="宋体" panose="02010600030101010101" pitchFamily="2" charset="-122"/>
              </a:rPr>
              <a:t>判重测试</a:t>
            </a:r>
            <a:endParaRPr lang="en-US" sz="2400" dirty="0">
              <a:latin typeface="Wingdings" panose="05000000000000000000" charset="0"/>
              <a:ea typeface="宋体" panose="02010600030101010101" pitchFamily="2" charset="-122"/>
            </a:endParaRPr>
          </a:p>
          <a:p>
            <a:pPr indent="558800">
              <a:lnSpc>
                <a:spcPct val="150000"/>
              </a:lnSpc>
              <a:extLst>
                <a:ext uri="{35155182-B16C-46BC-9424-99874614C6A1}">
                  <wpsdc:indentchars xmlns="" xmlns:wpsdc="http://www.wps.cn/officeDocument/2017/drawingmlCustomData" val="200" checksum="1956455923"/>
                </a:ext>
              </a:extLst>
            </a:pPr>
            <a:r>
              <a:rPr lang="en-US" sz="2400" dirty="0">
                <a:latin typeface="Wingdings" panose="05000000000000000000" charset="0"/>
                <a:ea typeface="宋体" panose="02010600030101010101" pitchFamily="2" charset="-122"/>
              </a:rPr>
              <a:t>l </a:t>
            </a:r>
            <a:r>
              <a:rPr lang="en-US" sz="2400" dirty="0">
                <a:latin typeface="宋体" panose="02010600030101010101" pitchFamily="2" charset="-122"/>
                <a:cs typeface="Times New Roman" panose="02020603050405020304" charset="0"/>
              </a:rPr>
              <a:t> </a:t>
            </a:r>
            <a:r>
              <a:rPr lang="zh-CN" sz="2400" dirty="0">
                <a:ea typeface="宋体" panose="02010600030101010101" pitchFamily="2" charset="-122"/>
              </a:rPr>
              <a:t>字段具体属性测试</a:t>
            </a:r>
            <a:endParaRPr lang="en-US" sz="2400" dirty="0">
              <a:latin typeface="Wingdings" panose="05000000000000000000" charset="0"/>
              <a:ea typeface="宋体" panose="02010600030101010101" pitchFamily="2" charset="-122"/>
            </a:endParaRPr>
          </a:p>
          <a:p>
            <a:pPr indent="558800">
              <a:lnSpc>
                <a:spcPct val="150000"/>
              </a:lnSpc>
              <a:extLst>
                <a:ext uri="{35155182-B16C-46BC-9424-99874614C6A1}">
                  <wpsdc:indentchars xmlns="" xmlns:wpsdc="http://www.wps.cn/officeDocument/2017/drawingmlCustomData" val="200" checksum="1956455923"/>
                </a:ext>
              </a:extLst>
            </a:pPr>
            <a:r>
              <a:rPr lang="en-US" sz="2400" dirty="0">
                <a:latin typeface="Wingdings" panose="05000000000000000000" charset="0"/>
                <a:ea typeface="宋体" panose="02010600030101010101" pitchFamily="2" charset="-122"/>
              </a:rPr>
              <a:t>l </a:t>
            </a:r>
            <a:r>
              <a:rPr lang="en-US" sz="2400" dirty="0">
                <a:latin typeface="宋体" panose="02010600030101010101" pitchFamily="2" charset="-122"/>
                <a:cs typeface="Times New Roman" panose="02020603050405020304" charset="0"/>
              </a:rPr>
              <a:t> </a:t>
            </a:r>
            <a:r>
              <a:rPr lang="zh-CN" sz="2400" dirty="0">
                <a:ea typeface="宋体" panose="02010600030101010101" pitchFamily="2" charset="-122"/>
              </a:rPr>
              <a:t>字段数据组合增加测试</a:t>
            </a:r>
            <a:r>
              <a:rPr lang="zh-CN" sz="2400" dirty="0">
                <a:ea typeface="宋体" panose="02010600030101010101" pitchFamily="2" charset="-122"/>
                <a:cs typeface="Times New Roman" panose="02020603050405020304" charset="0"/>
              </a:rPr>
              <a:t>      </a:t>
            </a:r>
            <a:endParaRPr lang="zh-CN" altLang="en-US" sz="2400" dirty="0">
              <a:ea typeface="宋体" panose="02010600030101010101" pitchFamily="2" charset="-122"/>
              <a:cs typeface="Times New Roman" panose="0202060305040502030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9892" y="229639"/>
            <a:ext cx="9601200" cy="571500"/>
          </a:xfrm>
        </p:spPr>
        <p:txBody>
          <a:bodyPr>
            <a:noAutofit/>
          </a:bodyPr>
          <a:lstStyle/>
          <a:p>
            <a:r>
              <a:rPr lang="zh-CN" altLang="en-US" b="1" dirty="0"/>
              <a:t>集成测试过程（续）</a:t>
            </a:r>
          </a:p>
        </p:txBody>
      </p:sp>
      <p:sp>
        <p:nvSpPr>
          <p:cNvPr id="3" name="内容占位符 2"/>
          <p:cNvSpPr>
            <a:spLocks noGrp="1"/>
          </p:cNvSpPr>
          <p:nvPr>
            <p:ph idx="1"/>
          </p:nvPr>
        </p:nvSpPr>
        <p:spPr>
          <a:xfrm>
            <a:off x="1096107" y="801139"/>
            <a:ext cx="11007969" cy="6015830"/>
          </a:xfrm>
        </p:spPr>
        <p:txBody>
          <a:bodyPr>
            <a:normAutofit lnSpcReduction="10000"/>
          </a:bodyPr>
          <a:lstStyle/>
          <a:p>
            <a:r>
              <a:rPr lang="zh-CN" altLang="en-US" dirty="0"/>
              <a:t>实施阶段</a:t>
            </a:r>
            <a:endParaRPr lang="en-US" altLang="zh-CN" dirty="0"/>
          </a:p>
          <a:p>
            <a:pPr lvl="1"/>
            <a:r>
              <a:rPr lang="zh-CN" altLang="en-US" i="0" dirty="0"/>
              <a:t>前提条件：详细设计阶段的评审已经通过</a:t>
            </a:r>
            <a:endParaRPr lang="en-US" altLang="zh-CN" i="0" dirty="0"/>
          </a:p>
          <a:p>
            <a:pPr lvl="1"/>
            <a:r>
              <a:rPr lang="zh-CN" altLang="en-US" i="0" dirty="0"/>
              <a:t>环节</a:t>
            </a:r>
          </a:p>
          <a:p>
            <a:pPr lvl="2"/>
            <a:r>
              <a:rPr lang="zh-CN" altLang="en-US" dirty="0"/>
              <a:t>集成测试用例设计</a:t>
            </a:r>
            <a:endParaRPr lang="en-US" altLang="zh-CN" dirty="0"/>
          </a:p>
          <a:p>
            <a:pPr lvl="2"/>
            <a:r>
              <a:rPr lang="zh-CN" altLang="en-US" dirty="0"/>
              <a:t>集成测试规程设计</a:t>
            </a:r>
          </a:p>
          <a:p>
            <a:pPr lvl="2"/>
            <a:r>
              <a:rPr lang="zh-CN" altLang="en-US" dirty="0"/>
              <a:t>集成测试代码设计</a:t>
            </a:r>
          </a:p>
          <a:p>
            <a:pPr lvl="2"/>
            <a:r>
              <a:rPr lang="zh-CN" altLang="en-US" dirty="0"/>
              <a:t>集成测试脚本开发</a:t>
            </a:r>
          </a:p>
          <a:p>
            <a:pPr lvl="2"/>
            <a:r>
              <a:rPr lang="zh-CN" altLang="en-US" dirty="0"/>
              <a:t>集成测试工具开发或选择</a:t>
            </a:r>
            <a:endParaRPr lang="en-US" altLang="zh-CN" dirty="0"/>
          </a:p>
          <a:p>
            <a:r>
              <a:rPr lang="zh-CN" altLang="en-US" dirty="0"/>
              <a:t>执行阶段</a:t>
            </a:r>
          </a:p>
          <a:p>
            <a:pPr lvl="1"/>
            <a:r>
              <a:rPr lang="zh-CN" altLang="en-US" i="0" dirty="0"/>
              <a:t>按照相应的测试规程，借助集成测试工具，并把需求规格说明书、概要设计、集成测试计划</a:t>
            </a:r>
            <a:r>
              <a:rPr lang="en-US" altLang="zh-CN" i="0" dirty="0"/>
              <a:t>/</a:t>
            </a:r>
            <a:r>
              <a:rPr lang="zh-CN" altLang="en-US" i="0" dirty="0"/>
              <a:t>设计</a:t>
            </a:r>
            <a:r>
              <a:rPr lang="en-US" altLang="zh-CN" i="0" dirty="0"/>
              <a:t>/</a:t>
            </a:r>
            <a:r>
              <a:rPr lang="zh-CN" altLang="en-US" i="0" dirty="0"/>
              <a:t>用例</a:t>
            </a:r>
            <a:r>
              <a:rPr lang="en-US" altLang="zh-CN" i="0" dirty="0"/>
              <a:t>/</a:t>
            </a:r>
            <a:r>
              <a:rPr lang="zh-CN" altLang="en-US" i="0" dirty="0"/>
              <a:t>代码</a:t>
            </a:r>
            <a:r>
              <a:rPr lang="en-US" altLang="zh-CN" i="0" dirty="0"/>
              <a:t>/</a:t>
            </a:r>
            <a:r>
              <a:rPr lang="zh-CN" altLang="en-US" i="0" dirty="0"/>
              <a:t>脚本作为测试执行的依据来执行集成测试用例。</a:t>
            </a:r>
            <a:endParaRPr lang="en-US" altLang="zh-CN" i="0" dirty="0"/>
          </a:p>
          <a:p>
            <a:pPr lvl="1"/>
            <a:r>
              <a:rPr lang="zh-CN" altLang="en-US" i="0" dirty="0"/>
              <a:t>测试执行的前提条件就是单元测试已经通过评审。</a:t>
            </a:r>
            <a:endParaRPr lang="en-US" altLang="zh-CN" i="0" dirty="0"/>
          </a:p>
          <a:p>
            <a:pPr lvl="1"/>
            <a:r>
              <a:rPr lang="zh-CN" altLang="en-US" i="0" dirty="0"/>
              <a:t>测试执行结束后，测试人员要记录下每个测试用例执行后的结果，填写集成测试报告，最后提交给相关人员评审</a:t>
            </a:r>
            <a:endParaRPr lang="en-US" altLang="zh-CN" i="0" dirty="0"/>
          </a:p>
          <a:p>
            <a:r>
              <a:rPr lang="zh-CN" altLang="en-US" dirty="0"/>
              <a:t>评估阶段 </a:t>
            </a:r>
          </a:p>
          <a:p>
            <a:pPr lvl="1"/>
            <a:r>
              <a:rPr lang="zh-CN" altLang="en-US" i="0" dirty="0"/>
              <a:t>集成测试执行结束后，要召集相关人员（测试设计人员、编码人员、系统设计人员等）对测试结果进行评估，确定是否通过集成测试</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9639"/>
            <a:ext cx="9601200" cy="571500"/>
          </a:xfrm>
        </p:spPr>
        <p:txBody>
          <a:bodyPr>
            <a:noAutofit/>
          </a:bodyPr>
          <a:lstStyle/>
          <a:p>
            <a:r>
              <a:rPr lang="zh-CN" altLang="en-US" b="1" dirty="0"/>
              <a:t>面向对象的集成测试</a:t>
            </a:r>
          </a:p>
        </p:txBody>
      </p:sp>
      <p:sp>
        <p:nvSpPr>
          <p:cNvPr id="3" name="内容占位符 2"/>
          <p:cNvSpPr>
            <a:spLocks noGrp="1"/>
          </p:cNvSpPr>
          <p:nvPr>
            <p:ph idx="1"/>
          </p:nvPr>
        </p:nvSpPr>
        <p:spPr>
          <a:xfrm>
            <a:off x="1002323" y="1213338"/>
            <a:ext cx="11084169" cy="5129273"/>
          </a:xfrm>
        </p:spPr>
        <p:txBody>
          <a:bodyPr/>
          <a:lstStyle/>
          <a:p>
            <a:r>
              <a:rPr lang="zh-CN" altLang="zh-CN" sz="2800" dirty="0"/>
              <a:t>面向对象的程序是由若干对象组成的，对象的协作方式决定了程序能做什么，从而决定了这个程序执行的正确性</a:t>
            </a:r>
            <a:r>
              <a:rPr lang="zh-CN" altLang="en-US" sz="2800" dirty="0"/>
              <a:t>。</a:t>
            </a:r>
            <a:endParaRPr lang="en-US" altLang="zh-CN" sz="2800" dirty="0"/>
          </a:p>
          <a:p>
            <a:r>
              <a:rPr lang="zh-CN" altLang="zh-CN" sz="2800" dirty="0"/>
              <a:t>交互测试的重点</a:t>
            </a:r>
            <a:r>
              <a:rPr lang="zh-CN" altLang="en-US" sz="2800" dirty="0"/>
              <a:t>：</a:t>
            </a:r>
            <a:r>
              <a:rPr lang="zh-CN" altLang="zh-CN" sz="2800" dirty="0"/>
              <a:t>确保对象的消息传送能够正确进</a:t>
            </a:r>
            <a:r>
              <a:rPr lang="zh-CN" altLang="en-US" sz="2800" dirty="0"/>
              <a:t>行</a:t>
            </a:r>
            <a:endParaRPr lang="en-US" altLang="zh-CN" sz="2800" dirty="0"/>
          </a:p>
          <a:p>
            <a:r>
              <a:rPr lang="zh-CN" altLang="zh-CN" sz="2800" dirty="0"/>
              <a:t>交互测试的执行</a:t>
            </a:r>
            <a:r>
              <a:rPr lang="zh-CN" altLang="en-US" sz="2800" dirty="0"/>
              <a:t>环境</a:t>
            </a:r>
            <a:endParaRPr lang="en-US" altLang="zh-CN" sz="2800" dirty="0"/>
          </a:p>
          <a:p>
            <a:pPr lvl="1"/>
            <a:r>
              <a:rPr lang="zh-CN" altLang="zh-CN" sz="2800" i="0" dirty="0"/>
              <a:t>嵌入到应用程序中的交互对象</a:t>
            </a:r>
            <a:endParaRPr lang="en-US" altLang="zh-CN" sz="2800" i="0" dirty="0"/>
          </a:p>
          <a:p>
            <a:pPr lvl="1"/>
            <a:r>
              <a:rPr lang="zh-CN" altLang="zh-CN" sz="2800" i="0" dirty="0"/>
              <a:t>在独立测试工具提供的环境中</a:t>
            </a:r>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338" y="229639"/>
            <a:ext cx="9601200" cy="571500"/>
          </a:xfrm>
        </p:spPr>
        <p:txBody>
          <a:bodyPr>
            <a:noAutofit/>
          </a:bodyPr>
          <a:lstStyle/>
          <a:p>
            <a:r>
              <a:rPr lang="zh-CN" altLang="en-US" b="1" dirty="0"/>
              <a:t>面向对象的集成测试</a:t>
            </a:r>
            <a:r>
              <a:rPr lang="en-US" altLang="zh-CN" b="1" dirty="0"/>
              <a:t>-</a:t>
            </a:r>
            <a:r>
              <a:rPr lang="zh-CN" altLang="en-US" b="1" dirty="0"/>
              <a:t>对象交互</a:t>
            </a:r>
          </a:p>
        </p:txBody>
      </p:sp>
      <p:sp>
        <p:nvSpPr>
          <p:cNvPr id="3" name="内容占位符 2"/>
          <p:cNvSpPr>
            <a:spLocks noGrp="1"/>
          </p:cNvSpPr>
          <p:nvPr>
            <p:ph idx="1"/>
          </p:nvPr>
        </p:nvSpPr>
        <p:spPr>
          <a:xfrm>
            <a:off x="1131277" y="1037492"/>
            <a:ext cx="10943491" cy="5305119"/>
          </a:xfrm>
        </p:spPr>
        <p:txBody>
          <a:bodyPr/>
          <a:lstStyle/>
          <a:p>
            <a:r>
              <a:rPr lang="zh-CN" altLang="en-US" sz="2800" dirty="0"/>
              <a:t>对象交互定义</a:t>
            </a:r>
            <a:endParaRPr lang="en-US" altLang="zh-CN" sz="2800" dirty="0"/>
          </a:p>
          <a:p>
            <a:pPr lvl="1"/>
            <a:r>
              <a:rPr lang="zh-CN" altLang="zh-CN" sz="2800" i="0" dirty="0"/>
              <a:t>一个对象（发送者）对另一个对象（接收者）的请求，发送者请求接收者执行接收者的一个操作，而接收者进行的所有处理工作就是完成这个请求</a:t>
            </a:r>
            <a:r>
              <a:rPr lang="zh-CN" altLang="en-US" sz="2800" i="0" dirty="0"/>
              <a:t>。</a:t>
            </a:r>
            <a:endParaRPr lang="en-US" altLang="zh-CN" sz="2800" i="0" dirty="0"/>
          </a:p>
          <a:p>
            <a:pPr lvl="1"/>
            <a:r>
              <a:rPr lang="zh-CN" altLang="zh-CN" sz="2800" i="0" dirty="0"/>
              <a:t>包含了对象及其组件的消息，还包含了对象和与之相关的其他对象之间的消息</a:t>
            </a:r>
            <a:r>
              <a:rPr lang="zh-CN" altLang="en-US" sz="2800" i="0" dirty="0"/>
              <a:t>。</a:t>
            </a:r>
            <a:endParaRPr lang="en-US" altLang="zh-CN" sz="2800" i="0" dirty="0"/>
          </a:p>
          <a:p>
            <a:r>
              <a:rPr lang="zh-CN" altLang="en-US" sz="2800" dirty="0"/>
              <a:t>对象交互的测试方法分类</a:t>
            </a:r>
            <a:endParaRPr lang="en-US" altLang="zh-CN" sz="2800" dirty="0"/>
          </a:p>
          <a:p>
            <a:pPr lvl="1"/>
            <a:r>
              <a:rPr lang="zh-CN" altLang="zh-CN" sz="2800" i="0" dirty="0"/>
              <a:t>原始类</a:t>
            </a:r>
            <a:endParaRPr lang="en-US" altLang="zh-CN" sz="2800" i="0" dirty="0"/>
          </a:p>
          <a:p>
            <a:pPr lvl="2"/>
            <a:r>
              <a:rPr lang="zh-CN" altLang="zh-CN" sz="2400" dirty="0"/>
              <a:t>使用类的单元测试方法</a:t>
            </a:r>
            <a:endParaRPr lang="en-US" altLang="zh-CN" sz="2400" dirty="0"/>
          </a:p>
          <a:p>
            <a:pPr lvl="1"/>
            <a:r>
              <a:rPr lang="zh-CN" altLang="zh-CN" sz="2800" i="0" dirty="0"/>
              <a:t>汇集类</a:t>
            </a:r>
            <a:endParaRPr lang="en-US" altLang="zh-CN" sz="2800" i="0" dirty="0"/>
          </a:p>
          <a:p>
            <a:pPr lvl="1"/>
            <a:r>
              <a:rPr lang="zh-CN" altLang="zh-CN" sz="2800" i="0" dirty="0"/>
              <a:t>协作类</a:t>
            </a:r>
            <a:endParaRPr lang="en-US" altLang="zh-CN" sz="2800" i="0" dirty="0"/>
          </a:p>
          <a:p>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4031" y="229639"/>
            <a:ext cx="9601200" cy="571500"/>
          </a:xfrm>
        </p:spPr>
        <p:txBody>
          <a:bodyPr>
            <a:noAutofit/>
          </a:bodyPr>
          <a:lstStyle/>
          <a:p>
            <a:r>
              <a:rPr lang="zh-CN" altLang="en-US" b="1" dirty="0"/>
              <a:t>面向对象的集成测试</a:t>
            </a:r>
            <a:r>
              <a:rPr lang="en-US" altLang="zh-CN" b="1" dirty="0"/>
              <a:t>-</a:t>
            </a:r>
            <a:r>
              <a:rPr lang="zh-CN" altLang="en-US" b="1" dirty="0"/>
              <a:t>对象交互</a:t>
            </a:r>
          </a:p>
        </p:txBody>
      </p:sp>
      <p:sp>
        <p:nvSpPr>
          <p:cNvPr id="3" name="内容占位符 2"/>
          <p:cNvSpPr>
            <a:spLocks noGrp="1"/>
          </p:cNvSpPr>
          <p:nvPr>
            <p:ph idx="1"/>
          </p:nvPr>
        </p:nvSpPr>
        <p:spPr>
          <a:xfrm>
            <a:off x="709246" y="961292"/>
            <a:ext cx="11430000" cy="5667069"/>
          </a:xfrm>
        </p:spPr>
        <p:txBody>
          <a:bodyPr>
            <a:normAutofit/>
          </a:bodyPr>
          <a:lstStyle/>
          <a:p>
            <a:r>
              <a:rPr lang="zh-CN" altLang="en-US" sz="2800" dirty="0"/>
              <a:t>汇集类测试</a:t>
            </a:r>
            <a:endParaRPr lang="en-US" altLang="zh-CN" sz="2800" dirty="0"/>
          </a:p>
          <a:p>
            <a:pPr lvl="1"/>
            <a:r>
              <a:rPr lang="zh-CN" altLang="en-US" sz="2800" i="0" dirty="0"/>
              <a:t>汇集类的特征</a:t>
            </a:r>
            <a:endParaRPr lang="en-US" altLang="zh-CN" sz="2800" i="0" dirty="0"/>
          </a:p>
          <a:p>
            <a:pPr lvl="2"/>
            <a:r>
              <a:rPr lang="zh-CN" altLang="en-US" sz="2400" dirty="0"/>
              <a:t>汇集</a:t>
            </a:r>
            <a:r>
              <a:rPr lang="zh-CN" altLang="zh-CN" sz="2400" dirty="0"/>
              <a:t>类在它们的说明中使用对象，</a:t>
            </a:r>
            <a:r>
              <a:rPr lang="zh-CN" altLang="en-US" sz="2400" dirty="0"/>
              <a:t>但</a:t>
            </a:r>
            <a:r>
              <a:rPr lang="zh-CN" altLang="zh-CN" sz="2400" dirty="0"/>
              <a:t>从不请求这些对象的任何服务</a:t>
            </a:r>
            <a:endParaRPr lang="en-US" altLang="zh-CN" sz="2400" dirty="0"/>
          </a:p>
          <a:p>
            <a:pPr lvl="2"/>
            <a:r>
              <a:rPr lang="zh-CN" altLang="zh-CN" sz="2400" dirty="0"/>
              <a:t>存放这些对象的引用（或指针），程序中常表现为对象之间一对多的关系。</a:t>
            </a:r>
          </a:p>
          <a:p>
            <a:pPr lvl="2"/>
            <a:r>
              <a:rPr lang="zh-CN" altLang="zh-CN" sz="2400" dirty="0"/>
              <a:t>创建这些对象的实例。</a:t>
            </a:r>
          </a:p>
          <a:p>
            <a:pPr lvl="2"/>
            <a:r>
              <a:rPr lang="zh-CN" altLang="zh-CN" sz="2400" dirty="0"/>
              <a:t>删除这些对象的实例</a:t>
            </a:r>
            <a:endParaRPr lang="en-US" altLang="zh-CN" sz="2400" dirty="0"/>
          </a:p>
          <a:p>
            <a:pPr lvl="1"/>
            <a:r>
              <a:rPr lang="zh-CN" altLang="en-US" sz="2800" i="0" dirty="0"/>
              <a:t>测试方法</a:t>
            </a:r>
            <a:endParaRPr lang="en-US" altLang="zh-CN" sz="2800" i="0" dirty="0"/>
          </a:p>
          <a:p>
            <a:pPr lvl="2"/>
            <a:r>
              <a:rPr lang="zh-CN" altLang="zh-CN" sz="2400" dirty="0"/>
              <a:t>可以使用测试原始类的方法来测试汇集类</a:t>
            </a:r>
            <a:r>
              <a:rPr lang="zh-CN" altLang="en-US" sz="2400" dirty="0"/>
              <a:t>。</a:t>
            </a:r>
            <a:endParaRPr lang="en-US" altLang="zh-CN" sz="2400" dirty="0"/>
          </a:p>
          <a:p>
            <a:pPr lvl="2"/>
            <a:r>
              <a:rPr lang="zh-CN" altLang="zh-CN" sz="2400" dirty="0"/>
              <a:t>测试驱动程序要创建一些实例，这些实例作为消息中的参数被传递给一个正在测试的集合</a:t>
            </a:r>
            <a:r>
              <a:rPr lang="zh-CN" altLang="en-US" sz="2400" dirty="0"/>
              <a:t>。</a:t>
            </a:r>
          </a:p>
          <a:p>
            <a:pPr lvl="1"/>
            <a:r>
              <a:rPr lang="zh-CN" altLang="en-US" sz="2800" i="0" dirty="0"/>
              <a:t>测试目的</a:t>
            </a:r>
            <a:endParaRPr lang="en-US" altLang="zh-CN" sz="2800" i="0" dirty="0"/>
          </a:p>
          <a:p>
            <a:pPr lvl="2"/>
            <a:r>
              <a:rPr lang="zh-CN" altLang="zh-CN" sz="2400" dirty="0"/>
              <a:t>保证</a:t>
            </a:r>
            <a:r>
              <a:rPr lang="zh-CN" altLang="en-US" sz="2400" dirty="0"/>
              <a:t>创建的</a:t>
            </a:r>
            <a:r>
              <a:rPr lang="zh-CN" altLang="zh-CN" sz="2400" dirty="0"/>
              <a:t>实例被正确从集合中移出</a:t>
            </a:r>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6784" y="457200"/>
            <a:ext cx="9601200" cy="571500"/>
          </a:xfrm>
        </p:spPr>
        <p:txBody>
          <a:bodyPr>
            <a:normAutofit fontScale="90000"/>
          </a:bodyPr>
          <a:lstStyle/>
          <a:p>
            <a:r>
              <a:rPr lang="zh-CN" altLang="en-US" b="1" dirty="0"/>
              <a:t>面向对象的集成测试</a:t>
            </a:r>
            <a:r>
              <a:rPr lang="en-US" altLang="zh-CN" b="1" dirty="0"/>
              <a:t>-</a:t>
            </a:r>
            <a:r>
              <a:rPr lang="zh-CN" altLang="en-US" b="1" dirty="0"/>
              <a:t>对象交互</a:t>
            </a:r>
          </a:p>
        </p:txBody>
      </p:sp>
      <p:sp>
        <p:nvSpPr>
          <p:cNvPr id="3" name="内容占位符 2"/>
          <p:cNvSpPr>
            <a:spLocks noGrp="1"/>
          </p:cNvSpPr>
          <p:nvPr>
            <p:ph idx="1"/>
          </p:nvPr>
        </p:nvSpPr>
        <p:spPr>
          <a:xfrm>
            <a:off x="1184031" y="1342292"/>
            <a:ext cx="10902461" cy="5175739"/>
          </a:xfrm>
        </p:spPr>
        <p:txBody>
          <a:bodyPr/>
          <a:lstStyle/>
          <a:p>
            <a:r>
              <a:rPr lang="zh-CN" altLang="en-US" sz="2800" dirty="0"/>
              <a:t>协作类测试</a:t>
            </a:r>
            <a:endParaRPr lang="en-US" altLang="zh-CN" sz="2800" dirty="0"/>
          </a:p>
          <a:p>
            <a:pPr lvl="1"/>
            <a:r>
              <a:rPr lang="zh-CN" altLang="en-US" sz="2800" i="0" dirty="0"/>
              <a:t>协作类的定义</a:t>
            </a:r>
            <a:endParaRPr lang="en-US" altLang="zh-CN" sz="2800" i="0" dirty="0"/>
          </a:p>
          <a:p>
            <a:pPr lvl="2"/>
            <a:r>
              <a:rPr lang="zh-CN" altLang="en-US" sz="2400" dirty="0"/>
              <a:t>协作</a:t>
            </a:r>
            <a:r>
              <a:rPr lang="zh-CN" altLang="zh-CN" sz="2400" dirty="0"/>
              <a:t>类的一个或多个操作中使用其他的对象并将其作为它们的实现中不可缺少的一部分</a:t>
            </a:r>
            <a:endParaRPr lang="en-US" altLang="zh-CN" sz="2400" dirty="0"/>
          </a:p>
          <a:p>
            <a:pPr lvl="2"/>
            <a:r>
              <a:rPr lang="zh-CN" altLang="zh-CN" sz="2400" dirty="0"/>
              <a:t>当类接口中的一个操作的某个后置条件引用了一具对象的实例状态，并且（或者）说明那个对象的某个属性被使用或修改了，那么这个类就是一个协作类</a:t>
            </a:r>
            <a:endParaRPr lang="en-US" altLang="zh-CN" sz="2400" dirty="0"/>
          </a:p>
          <a:p>
            <a:pPr lvl="1"/>
            <a:r>
              <a:rPr lang="zh-CN" altLang="en-US" sz="2800" i="0" dirty="0"/>
              <a:t>测试方法</a:t>
            </a:r>
            <a:endParaRPr lang="en-US" altLang="zh-CN" sz="2800" i="0" dirty="0"/>
          </a:p>
          <a:p>
            <a:pPr lvl="2"/>
            <a:r>
              <a:rPr lang="zh-CN" altLang="zh-CN" sz="2400" dirty="0"/>
              <a:t>协作类测试的复杂性远远高于汇集类或原始类的测试</a:t>
            </a:r>
            <a:endParaRPr lang="en-US" altLang="zh-CN" sz="2400" dirty="0"/>
          </a:p>
          <a:p>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4031" y="134389"/>
            <a:ext cx="9601200" cy="571500"/>
          </a:xfrm>
        </p:spPr>
        <p:txBody>
          <a:bodyPr>
            <a:normAutofit fontScale="90000"/>
          </a:bodyPr>
          <a:lstStyle/>
          <a:p>
            <a:r>
              <a:rPr lang="zh-CN" altLang="en-US" b="1" dirty="0"/>
              <a:t>面</a:t>
            </a:r>
            <a:r>
              <a:rPr lang="zh-CN" altLang="zh-CN" b="1" dirty="0"/>
              <a:t>向对象集成测试的常用方法</a:t>
            </a:r>
            <a:endParaRPr lang="zh-CN" altLang="en-US" b="1" dirty="0"/>
          </a:p>
        </p:txBody>
      </p:sp>
      <p:sp>
        <p:nvSpPr>
          <p:cNvPr id="3" name="内容占位符 2"/>
          <p:cNvSpPr>
            <a:spLocks noGrp="1"/>
          </p:cNvSpPr>
          <p:nvPr>
            <p:ph idx="1"/>
          </p:nvPr>
        </p:nvSpPr>
        <p:spPr>
          <a:xfrm>
            <a:off x="961292" y="709246"/>
            <a:ext cx="11013831" cy="5633365"/>
          </a:xfrm>
        </p:spPr>
        <p:txBody>
          <a:bodyPr>
            <a:normAutofit/>
          </a:bodyPr>
          <a:lstStyle/>
          <a:p>
            <a:r>
              <a:rPr lang="zh-CN" altLang="en-US" sz="2400" dirty="0"/>
              <a:t>抽样测试</a:t>
            </a:r>
            <a:endParaRPr lang="en-US" altLang="zh-CN" sz="2400" dirty="0"/>
          </a:p>
          <a:p>
            <a:pPr lvl="1"/>
            <a:r>
              <a:rPr lang="zh-CN" altLang="zh-CN" sz="2400" i="0" dirty="0"/>
              <a:t>抽样测试提供了一种运算法则，它使我们能够从一组可能的测试用例中选择一个测试序列。</a:t>
            </a:r>
            <a:endParaRPr lang="en-US" altLang="zh-CN" sz="2400" i="0" dirty="0"/>
          </a:p>
          <a:p>
            <a:pPr lvl="1"/>
            <a:r>
              <a:rPr lang="zh-CN" altLang="zh-CN" sz="2400" i="0" dirty="0"/>
              <a:t>不要求一定要首先明确如何来确定测试用例的总体。</a:t>
            </a:r>
            <a:endParaRPr lang="en-US" altLang="zh-CN" sz="2400" i="0" dirty="0"/>
          </a:p>
          <a:p>
            <a:pPr lvl="1"/>
            <a:r>
              <a:rPr lang="zh-CN" altLang="zh-CN" sz="2400" i="0" dirty="0"/>
              <a:t>测试过程的目的在于定义感兴趣的测试总体，然后定义一种方法，以便在这些测试用例中选择哪些被构建、哪些被执行</a:t>
            </a:r>
            <a:endParaRPr lang="zh-CN" altLang="en-US" sz="2400" i="0" dirty="0"/>
          </a:p>
          <a:p>
            <a:r>
              <a:rPr lang="zh-CN" altLang="en-US" sz="2400" dirty="0"/>
              <a:t>正交阵列测试</a:t>
            </a:r>
            <a:endParaRPr lang="en-US" altLang="zh-CN" sz="2400" dirty="0"/>
          </a:p>
          <a:p>
            <a:pPr lvl="1"/>
            <a:r>
              <a:rPr lang="zh-CN" altLang="zh-CN" sz="2400" i="0" dirty="0"/>
              <a:t>通过定义一组交互对象的配对方式组合，以尽力限制测试配置的组合数目激增。</a:t>
            </a:r>
            <a:endParaRPr lang="en-US" altLang="zh-CN" sz="2400" i="0" dirty="0"/>
          </a:p>
          <a:p>
            <a:pPr lvl="1"/>
            <a:r>
              <a:rPr lang="zh-CN" altLang="zh-CN" sz="2400" i="0" dirty="0"/>
              <a:t>正交阵列是一个数值矩阵，其中的每一列代表一个因素，即实验中的一个变量。在一个正交阵列中将各个因素组合成配对情况。</a:t>
            </a:r>
            <a:endParaRPr lang="en-US" altLang="zh-CN" sz="2400" i="0" dirty="0"/>
          </a:p>
          <a:p>
            <a:pPr lvl="1"/>
            <a:r>
              <a:rPr lang="en-US" altLang="zh-CN" sz="2400" i="0" dirty="0"/>
              <a:t>		3</a:t>
            </a:r>
            <a:r>
              <a:rPr lang="zh-CN" altLang="zh-CN" sz="2400" i="0" dirty="0"/>
              <a:t>个因素（每个因素有</a:t>
            </a:r>
            <a:r>
              <a:rPr lang="en-US" altLang="zh-CN" sz="2400" i="0" dirty="0"/>
              <a:t>3</a:t>
            </a:r>
            <a:r>
              <a:rPr lang="zh-CN" altLang="zh-CN" sz="2400" i="0" dirty="0"/>
              <a:t>个层次）配对方式的组合情况</a:t>
            </a:r>
            <a:endParaRPr lang="zh-CN" altLang="en-US" sz="2400" i="0" dirty="0"/>
          </a:p>
          <a:p>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95328415"/>
              </p:ext>
            </p:extLst>
          </p:nvPr>
        </p:nvGraphicFramePr>
        <p:xfrm>
          <a:off x="4120109" y="5649835"/>
          <a:ext cx="7028482" cy="1073776"/>
        </p:xfrm>
        <a:graphic>
          <a:graphicData uri="http://schemas.openxmlformats.org/drawingml/2006/table">
            <a:tbl>
              <a:tblPr/>
              <a:tblGrid>
                <a:gridCol w="702683">
                  <a:extLst>
                    <a:ext uri="{9D8B030D-6E8A-4147-A177-3AD203B41FA5}">
                      <a16:colId xmlns:a16="http://schemas.microsoft.com/office/drawing/2014/main" val="20000"/>
                    </a:ext>
                  </a:extLst>
                </a:gridCol>
                <a:gridCol w="702683">
                  <a:extLst>
                    <a:ext uri="{9D8B030D-6E8A-4147-A177-3AD203B41FA5}">
                      <a16:colId xmlns:a16="http://schemas.microsoft.com/office/drawing/2014/main" val="20001"/>
                    </a:ext>
                  </a:extLst>
                </a:gridCol>
                <a:gridCol w="702683">
                  <a:extLst>
                    <a:ext uri="{9D8B030D-6E8A-4147-A177-3AD203B41FA5}">
                      <a16:colId xmlns:a16="http://schemas.microsoft.com/office/drawing/2014/main" val="20002"/>
                    </a:ext>
                  </a:extLst>
                </a:gridCol>
                <a:gridCol w="702683">
                  <a:extLst>
                    <a:ext uri="{9D8B030D-6E8A-4147-A177-3AD203B41FA5}">
                      <a16:colId xmlns:a16="http://schemas.microsoft.com/office/drawing/2014/main" val="20003"/>
                    </a:ext>
                  </a:extLst>
                </a:gridCol>
                <a:gridCol w="702683">
                  <a:extLst>
                    <a:ext uri="{9D8B030D-6E8A-4147-A177-3AD203B41FA5}">
                      <a16:colId xmlns:a16="http://schemas.microsoft.com/office/drawing/2014/main" val="20004"/>
                    </a:ext>
                  </a:extLst>
                </a:gridCol>
                <a:gridCol w="702683">
                  <a:extLst>
                    <a:ext uri="{9D8B030D-6E8A-4147-A177-3AD203B41FA5}">
                      <a16:colId xmlns:a16="http://schemas.microsoft.com/office/drawing/2014/main" val="20005"/>
                    </a:ext>
                  </a:extLst>
                </a:gridCol>
                <a:gridCol w="702683">
                  <a:extLst>
                    <a:ext uri="{9D8B030D-6E8A-4147-A177-3AD203B41FA5}">
                      <a16:colId xmlns:a16="http://schemas.microsoft.com/office/drawing/2014/main" val="20006"/>
                    </a:ext>
                  </a:extLst>
                </a:gridCol>
                <a:gridCol w="702683">
                  <a:extLst>
                    <a:ext uri="{9D8B030D-6E8A-4147-A177-3AD203B41FA5}">
                      <a16:colId xmlns:a16="http://schemas.microsoft.com/office/drawing/2014/main" val="20007"/>
                    </a:ext>
                  </a:extLst>
                </a:gridCol>
                <a:gridCol w="703509">
                  <a:extLst>
                    <a:ext uri="{9D8B030D-6E8A-4147-A177-3AD203B41FA5}">
                      <a16:colId xmlns:a16="http://schemas.microsoft.com/office/drawing/2014/main" val="20008"/>
                    </a:ext>
                  </a:extLst>
                </a:gridCol>
                <a:gridCol w="703509">
                  <a:extLst>
                    <a:ext uri="{9D8B030D-6E8A-4147-A177-3AD203B41FA5}">
                      <a16:colId xmlns:a16="http://schemas.microsoft.com/office/drawing/2014/main" val="20009"/>
                    </a:ext>
                  </a:extLst>
                </a:gridCol>
              </a:tblGrid>
              <a:tr h="268444">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 </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1</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2</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charset="0"/>
                          <a:ea typeface="宋体" panose="02010600030101010101" pitchFamily="2" charset="-122"/>
                          <a:cs typeface="Times New Roman" panose="02020603050405020304" charset="0"/>
                        </a:rPr>
                        <a:t>3</a:t>
                      </a:r>
                      <a:endParaRPr lang="zh-CN" sz="16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4</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5</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6</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7</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8</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9</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8444">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A</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1</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1</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1</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2</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2</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2</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3</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3</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3</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8444">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B</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1</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2</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3</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1</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2</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3</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1</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2</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3</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8444">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C</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3</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charset="0"/>
                          <a:ea typeface="宋体" panose="02010600030101010101" pitchFamily="2" charset="-122"/>
                          <a:cs typeface="Times New Roman" panose="02020603050405020304" charset="0"/>
                        </a:rPr>
                        <a:t>2</a:t>
                      </a:r>
                      <a:endParaRPr lang="zh-CN" sz="16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1</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2</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1</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3</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1</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charset="0"/>
                          <a:ea typeface="宋体" panose="02010600030101010101" pitchFamily="2" charset="-122"/>
                          <a:cs typeface="Times New Roman" panose="02020603050405020304" charset="0"/>
                        </a:rPr>
                        <a:t>3</a:t>
                      </a:r>
                      <a:endParaRPr lang="zh-CN" sz="16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charset="0"/>
                          <a:ea typeface="宋体" panose="02010600030101010101" pitchFamily="2" charset="-122"/>
                          <a:cs typeface="Times New Roman" panose="02020603050405020304" charset="0"/>
                        </a:rPr>
                        <a:t>2</a:t>
                      </a:r>
                      <a:endParaRPr lang="zh-CN" sz="16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9639"/>
            <a:ext cx="9601200" cy="571500"/>
          </a:xfrm>
        </p:spPr>
        <p:txBody>
          <a:bodyPr>
            <a:noAutofit/>
          </a:bodyPr>
          <a:lstStyle/>
          <a:p>
            <a:r>
              <a:rPr lang="zh-CN" altLang="en-US" b="1" dirty="0"/>
              <a:t>分布式对象测试</a:t>
            </a:r>
          </a:p>
        </p:txBody>
      </p:sp>
      <p:sp>
        <p:nvSpPr>
          <p:cNvPr id="3" name="内容占位符 2"/>
          <p:cNvSpPr>
            <a:spLocks noGrp="1"/>
          </p:cNvSpPr>
          <p:nvPr>
            <p:ph idx="1"/>
          </p:nvPr>
        </p:nvSpPr>
        <p:spPr>
          <a:xfrm>
            <a:off x="1295400" y="931984"/>
            <a:ext cx="10750062" cy="5843953"/>
          </a:xfrm>
        </p:spPr>
        <p:txBody>
          <a:bodyPr>
            <a:normAutofit fontScale="92500" lnSpcReduction="10000"/>
          </a:bodyPr>
          <a:lstStyle/>
          <a:p>
            <a:r>
              <a:rPr lang="zh-CN" altLang="zh-CN" sz="2600" dirty="0"/>
              <a:t>分布式对象的概念和特点</a:t>
            </a:r>
            <a:endParaRPr lang="en-US" altLang="zh-CN" sz="2600" dirty="0"/>
          </a:p>
          <a:p>
            <a:pPr lvl="1"/>
            <a:r>
              <a:rPr lang="zh-CN" altLang="zh-CN" sz="2600" i="0" dirty="0"/>
              <a:t>分布式对象的概念</a:t>
            </a:r>
            <a:endParaRPr lang="en-US" altLang="zh-CN" sz="2600" i="0" dirty="0"/>
          </a:p>
          <a:p>
            <a:pPr lvl="2"/>
            <a:r>
              <a:rPr lang="zh-CN" altLang="zh-CN" sz="2200" dirty="0"/>
              <a:t>线程是一个操作系统进程内能够独立运行的内容，它拥有自己的计算器和本地数据。</a:t>
            </a:r>
            <a:endParaRPr lang="en-US" altLang="zh-CN" sz="2200" dirty="0"/>
          </a:p>
          <a:p>
            <a:pPr lvl="2"/>
            <a:r>
              <a:rPr lang="zh-CN" altLang="zh-CN" sz="2200" dirty="0"/>
              <a:t>线程是能够被调度执行的最小单位。</a:t>
            </a:r>
            <a:endParaRPr lang="en-US" altLang="zh-CN" sz="2200" dirty="0"/>
          </a:p>
          <a:p>
            <a:pPr lvl="1"/>
            <a:r>
              <a:rPr lang="zh-CN" altLang="zh-CN" sz="2600" i="0" dirty="0"/>
              <a:t>分布式对象的</a:t>
            </a:r>
            <a:r>
              <a:rPr lang="zh-CN" altLang="en-US" sz="2600" i="0" dirty="0"/>
              <a:t>特点：</a:t>
            </a:r>
            <a:r>
              <a:rPr lang="zh-CN" altLang="zh-CN" sz="2600" i="0" dirty="0"/>
              <a:t>不确定性</a:t>
            </a:r>
            <a:endParaRPr lang="en-US" altLang="zh-CN" sz="2600" i="0" dirty="0"/>
          </a:p>
          <a:p>
            <a:pPr lvl="1"/>
            <a:r>
              <a:rPr lang="zh-CN" altLang="en-US" sz="2600" i="0" dirty="0"/>
              <a:t>适用技术</a:t>
            </a:r>
            <a:endParaRPr lang="en-US" altLang="zh-CN" sz="2600" i="0" dirty="0"/>
          </a:p>
          <a:p>
            <a:pPr lvl="2"/>
            <a:r>
              <a:rPr lang="zh-CN" altLang="zh-CN" sz="2200" dirty="0"/>
              <a:t>在类的层次上进行更彻底的测试</a:t>
            </a:r>
            <a:endParaRPr lang="en-US" altLang="zh-CN" sz="2200" dirty="0"/>
          </a:p>
          <a:p>
            <a:pPr lvl="2"/>
            <a:r>
              <a:rPr lang="zh-CN" altLang="zh-CN" sz="2200" dirty="0"/>
              <a:t>在记录事件发生顺序的同时，执行大量的测试用例</a:t>
            </a:r>
            <a:endParaRPr lang="en-US" altLang="zh-CN" sz="2200" dirty="0"/>
          </a:p>
          <a:p>
            <a:pPr lvl="2"/>
            <a:r>
              <a:rPr lang="zh-CN" altLang="zh-CN" sz="2200" dirty="0"/>
              <a:t>指定标准的测试环境</a:t>
            </a:r>
            <a:endParaRPr lang="zh-CN" altLang="en-US" sz="2200" dirty="0"/>
          </a:p>
          <a:p>
            <a:r>
              <a:rPr lang="zh-CN" altLang="en-US" sz="2600" dirty="0"/>
              <a:t>测试中需要注意的情况</a:t>
            </a:r>
            <a:endParaRPr lang="en-US" altLang="zh-CN" sz="2600" dirty="0"/>
          </a:p>
          <a:p>
            <a:pPr lvl="1"/>
            <a:r>
              <a:rPr lang="zh-CN" altLang="en-US" sz="2600" i="0" dirty="0"/>
              <a:t>局部故障</a:t>
            </a:r>
            <a:endParaRPr lang="en-US" altLang="zh-CN" sz="2600" i="0" dirty="0"/>
          </a:p>
          <a:p>
            <a:pPr lvl="1"/>
            <a:r>
              <a:rPr lang="zh-CN" altLang="en-US" sz="2600" i="0" dirty="0"/>
              <a:t>超时</a:t>
            </a:r>
            <a:endParaRPr lang="en-US" altLang="zh-CN" sz="2600" i="0" dirty="0"/>
          </a:p>
          <a:p>
            <a:pPr lvl="1"/>
            <a:r>
              <a:rPr lang="zh-CN" altLang="en-US" sz="2600" i="0" dirty="0"/>
              <a:t>结构的动态性</a:t>
            </a:r>
            <a:endParaRPr lang="en-US" altLang="zh-CN" sz="2600" i="0" dirty="0"/>
          </a:p>
          <a:p>
            <a:pPr lvl="1"/>
            <a:r>
              <a:rPr lang="zh-CN" altLang="en-US" sz="2600" i="0" dirty="0"/>
              <a:t>线程</a:t>
            </a:r>
            <a:endParaRPr lang="en-US" altLang="zh-CN" sz="2600" i="0" dirty="0"/>
          </a:p>
          <a:p>
            <a:pPr lvl="1"/>
            <a:r>
              <a:rPr lang="zh-CN" altLang="en-US" sz="2600" i="0" dirty="0"/>
              <a:t>同步</a:t>
            </a:r>
            <a:endParaRPr lang="en-US" altLang="zh-CN" sz="2600" i="0" dirty="0"/>
          </a:p>
          <a:p>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功能测试</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169984"/>
            <a:ext cx="9601200" cy="571500"/>
          </a:xfrm>
        </p:spPr>
        <p:txBody>
          <a:bodyPr>
            <a:noAutofit/>
          </a:bodyPr>
          <a:lstStyle/>
          <a:p>
            <a:r>
              <a:rPr lang="zh-CN" altLang="en-US" b="1" dirty="0"/>
              <a:t>功能测试</a:t>
            </a:r>
          </a:p>
        </p:txBody>
      </p:sp>
      <p:sp>
        <p:nvSpPr>
          <p:cNvPr id="3" name="内容占位符 2"/>
          <p:cNvSpPr>
            <a:spLocks noGrp="1"/>
          </p:cNvSpPr>
          <p:nvPr>
            <p:ph idx="1"/>
          </p:nvPr>
        </p:nvSpPr>
        <p:spPr>
          <a:xfrm>
            <a:off x="1371599" y="855784"/>
            <a:ext cx="10732477" cy="6002215"/>
          </a:xfrm>
        </p:spPr>
        <p:txBody>
          <a:bodyPr>
            <a:normAutofit lnSpcReduction="10000"/>
          </a:bodyPr>
          <a:lstStyle/>
          <a:p>
            <a:r>
              <a:rPr lang="zh-CN" altLang="en-US" sz="2600" dirty="0"/>
              <a:t>功能测试属于黑盒测试技术范畴，是系统测试中要进行的最基本的测试，它不用考虑软件内部的具体实现过程。</a:t>
            </a:r>
          </a:p>
          <a:p>
            <a:r>
              <a:rPr lang="zh-CN" altLang="en-US" sz="2600" dirty="0"/>
              <a:t>主要是根据产品的需求规格说明书和测试需求列表，验证产品是否符合产品的需求规格。</a:t>
            </a:r>
          </a:p>
          <a:p>
            <a:r>
              <a:rPr lang="zh-CN" altLang="en-US" sz="2600" dirty="0"/>
              <a:t>需求规格说明是功能测试的基本输入。因此先对需求规格进行分析，明确功能测试的重点。</a:t>
            </a:r>
            <a:endParaRPr lang="en-US" altLang="zh-CN" sz="2600" dirty="0"/>
          </a:p>
          <a:p>
            <a:r>
              <a:rPr lang="zh-CN" altLang="en-US" sz="2600" dirty="0"/>
              <a:t>步骤进行： </a:t>
            </a:r>
          </a:p>
          <a:p>
            <a:pPr lvl="1"/>
            <a:r>
              <a:rPr lang="zh-CN" altLang="en-US" sz="2600" i="0" dirty="0"/>
              <a:t>为所有的功能需求（其中包括隐含的功能需求）加以标识；</a:t>
            </a:r>
          </a:p>
          <a:p>
            <a:pPr lvl="1"/>
            <a:r>
              <a:rPr lang="zh-CN" altLang="en-US" sz="2600" i="0" dirty="0"/>
              <a:t>为所有可能出现的功能异常进行分类分析并加以标识；</a:t>
            </a:r>
          </a:p>
          <a:p>
            <a:pPr lvl="1"/>
            <a:r>
              <a:rPr lang="zh-CN" altLang="en-US" sz="2600" i="0" dirty="0"/>
              <a:t>对前面表示的功能需求确定优先级。</a:t>
            </a:r>
          </a:p>
          <a:p>
            <a:pPr lvl="1"/>
            <a:r>
              <a:rPr lang="zh-CN" altLang="en-US" sz="2600" i="0" dirty="0"/>
              <a:t>对每个功能进行测试分析，分析其是否可测、采用何种测试方法、测试的入口条件、可能的输入、预期输出等等。</a:t>
            </a:r>
          </a:p>
          <a:p>
            <a:pPr lvl="1"/>
            <a:r>
              <a:rPr lang="zh-CN" altLang="en-US" sz="2600" i="0" dirty="0"/>
              <a:t>是否需要开发脚本或借助工具录制脚本。</a:t>
            </a:r>
          </a:p>
          <a:p>
            <a:pPr lvl="1"/>
            <a:r>
              <a:rPr lang="zh-CN" altLang="en-US" sz="2600" i="0" dirty="0"/>
              <a:t>确定要对哪些测试使用自动化测试，对哪些测试使用手工测试</a:t>
            </a:r>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9639"/>
            <a:ext cx="9601200" cy="571500"/>
          </a:xfrm>
        </p:spPr>
        <p:txBody>
          <a:bodyPr>
            <a:noAutofit/>
          </a:bodyPr>
          <a:lstStyle/>
          <a:p>
            <a:r>
              <a:rPr lang="zh-CN" altLang="en-US" b="1" dirty="0"/>
              <a:t>功能测试的主要内容</a:t>
            </a:r>
          </a:p>
        </p:txBody>
      </p:sp>
      <p:sp>
        <p:nvSpPr>
          <p:cNvPr id="3" name="内容占位符 2"/>
          <p:cNvSpPr>
            <a:spLocks noGrp="1"/>
          </p:cNvSpPr>
          <p:nvPr>
            <p:ph idx="1"/>
          </p:nvPr>
        </p:nvSpPr>
        <p:spPr>
          <a:xfrm>
            <a:off x="1371599" y="955431"/>
            <a:ext cx="10199077" cy="6037384"/>
          </a:xfrm>
        </p:spPr>
        <p:txBody>
          <a:bodyPr>
            <a:normAutofit/>
          </a:bodyPr>
          <a:lstStyle/>
          <a:p>
            <a:r>
              <a:rPr lang="zh-CN" altLang="en-US" sz="2400" dirty="0"/>
              <a:t>程序安装、启动正常，有相应的提示框、错误提示等</a:t>
            </a:r>
          </a:p>
          <a:p>
            <a:r>
              <a:rPr lang="zh-CN" altLang="en-US" sz="2400" dirty="0"/>
              <a:t>每项功能符合实际要求</a:t>
            </a:r>
          </a:p>
          <a:p>
            <a:r>
              <a:rPr lang="zh-CN" altLang="en-US" sz="2400" dirty="0"/>
              <a:t>系统的界面清晰、美观</a:t>
            </a:r>
          </a:p>
          <a:p>
            <a:r>
              <a:rPr lang="zh-CN" altLang="en-US" sz="2400" dirty="0"/>
              <a:t>菜单、按钮操作正常、灵活，能处理一些异常操作</a:t>
            </a:r>
          </a:p>
          <a:p>
            <a:r>
              <a:rPr lang="zh-CN" altLang="en-US" sz="2400" dirty="0"/>
              <a:t>能接受正确的数据输入，对异常数据的输入有提示、容错处理等</a:t>
            </a:r>
          </a:p>
          <a:p>
            <a:r>
              <a:rPr lang="zh-CN" altLang="en-US" sz="2400" dirty="0"/>
              <a:t>数据的输出结果准确，格式清晰，可以保存和读取</a:t>
            </a:r>
          </a:p>
          <a:p>
            <a:r>
              <a:rPr lang="zh-CN" altLang="en-US" sz="2400" dirty="0"/>
              <a:t>功能逻辑清楚，符合使用者习惯</a:t>
            </a:r>
          </a:p>
          <a:p>
            <a:r>
              <a:rPr lang="zh-CN" altLang="en-US" sz="2400" dirty="0"/>
              <a:t>系统的各种状态按照业务流程而变化，并保持稳定</a:t>
            </a:r>
          </a:p>
          <a:p>
            <a:r>
              <a:rPr lang="zh-CN" altLang="en-US" sz="2400" dirty="0"/>
              <a:t>支持各种应用的环境</a:t>
            </a:r>
          </a:p>
          <a:p>
            <a:r>
              <a:rPr lang="zh-CN" altLang="en-US" sz="2400" dirty="0"/>
              <a:t>能配合多种硬件周边设备</a:t>
            </a:r>
          </a:p>
          <a:p>
            <a:r>
              <a:rPr lang="zh-CN" altLang="en-US" sz="2400" dirty="0"/>
              <a:t>软件升级后，能继续支持旧版本的数据</a:t>
            </a:r>
          </a:p>
          <a:p>
            <a:r>
              <a:rPr lang="zh-CN" altLang="en-US" sz="2400" dirty="0"/>
              <a:t>与外部应用系统的接口有效 </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4143" y="103315"/>
            <a:ext cx="9601200" cy="5004262"/>
          </a:xfrm>
        </p:spPr>
        <p:txBody>
          <a:bodyPr/>
          <a:lstStyle/>
          <a:p>
            <a:r>
              <a:rPr lang="zh-CN" altLang="en-US" sz="2800" dirty="0"/>
              <a:t>增加功能的测试思路</a:t>
            </a:r>
          </a:p>
          <a:p>
            <a:pPr marL="0" indent="0">
              <a:buNone/>
            </a:pPr>
            <a:endParaRPr lang="zh-CN" altLang="en-US" dirty="0"/>
          </a:p>
        </p:txBody>
      </p:sp>
      <p:graphicFrame>
        <p:nvGraphicFramePr>
          <p:cNvPr id="4" name="表格 3"/>
          <p:cNvGraphicFramePr/>
          <p:nvPr>
            <p:custDataLst>
              <p:tags r:id="rId1"/>
            </p:custDataLst>
            <p:extLst>
              <p:ext uri="{D42A27DB-BD31-4B8C-83A1-F6EECF244321}">
                <p14:modId xmlns:p14="http://schemas.microsoft.com/office/powerpoint/2010/main" val="3915017197"/>
              </p:ext>
            </p:extLst>
          </p:nvPr>
        </p:nvGraphicFramePr>
        <p:xfrm>
          <a:off x="948633" y="666802"/>
          <a:ext cx="11069196" cy="6153573"/>
        </p:xfrm>
        <a:graphic>
          <a:graphicData uri="http://schemas.openxmlformats.org/drawingml/2006/table">
            <a:tbl>
              <a:tblPr firstRow="1" bandRow="1">
                <a:tableStyleId>{5C22544A-7EE6-4342-B048-85BDC9FD1C3A}</a:tableStyleId>
              </a:tblPr>
              <a:tblGrid>
                <a:gridCol w="1901360">
                  <a:extLst>
                    <a:ext uri="{9D8B030D-6E8A-4147-A177-3AD203B41FA5}">
                      <a16:colId xmlns:a16="http://schemas.microsoft.com/office/drawing/2014/main" val="20000"/>
                    </a:ext>
                  </a:extLst>
                </a:gridCol>
                <a:gridCol w="9167836">
                  <a:extLst>
                    <a:ext uri="{9D8B030D-6E8A-4147-A177-3AD203B41FA5}">
                      <a16:colId xmlns:a16="http://schemas.microsoft.com/office/drawing/2014/main" val="20001"/>
                    </a:ext>
                  </a:extLst>
                </a:gridCol>
              </a:tblGrid>
              <a:tr h="430478">
                <a:tc>
                  <a:txBody>
                    <a:bodyPr/>
                    <a:lstStyle/>
                    <a:p>
                      <a:pPr algn="ctr">
                        <a:buNone/>
                      </a:pPr>
                      <a:r>
                        <a:rPr lang="zh-CN" altLang="en-US" sz="2000" dirty="0">
                          <a:solidFill>
                            <a:schemeClr val="tx1"/>
                          </a:solidFill>
                          <a:sym typeface="+mn-ea"/>
                        </a:rPr>
                        <a:t>标题	</a:t>
                      </a:r>
                    </a:p>
                  </a:txBody>
                  <a:tcPr anchor="ctr"/>
                </a:tc>
                <a:tc>
                  <a:txBody>
                    <a:bodyPr/>
                    <a:lstStyle/>
                    <a:p>
                      <a:pPr algn="ctr">
                        <a:buNone/>
                      </a:pPr>
                      <a:r>
                        <a:rPr lang="zh-CN" altLang="en-US" sz="2000" dirty="0">
                          <a:solidFill>
                            <a:schemeClr val="tx1"/>
                          </a:solidFill>
                          <a:sym typeface="+mn-ea"/>
                        </a:rPr>
                        <a:t>描  述</a:t>
                      </a:r>
                    </a:p>
                  </a:txBody>
                  <a:tcPr anchor="ctr"/>
                </a:tc>
                <a:extLst>
                  <a:ext uri="{0D108BD9-81ED-4DB2-BD59-A6C34878D82A}">
                    <a16:rowId xmlns:a16="http://schemas.microsoft.com/office/drawing/2014/main" val="10000"/>
                  </a:ext>
                </a:extLst>
              </a:tr>
              <a:tr h="381418">
                <a:tc rowSpan="3">
                  <a:txBody>
                    <a:bodyPr/>
                    <a:lstStyle/>
                    <a:p>
                      <a:pPr algn="ctr">
                        <a:buNone/>
                      </a:pPr>
                      <a:r>
                        <a:rPr lang="zh-CN" altLang="en-US" sz="2000" dirty="0">
                          <a:solidFill>
                            <a:schemeClr val="tx1"/>
                          </a:solidFill>
                          <a:sym typeface="+mn-ea"/>
                        </a:rPr>
                        <a:t>必填项校验</a:t>
                      </a:r>
                    </a:p>
                  </a:txBody>
                  <a:tcPr anchor="ctr"/>
                </a:tc>
                <a:tc>
                  <a:txBody>
                    <a:bodyPr/>
                    <a:lstStyle/>
                    <a:p>
                      <a:pPr algn="l">
                        <a:buNone/>
                      </a:pPr>
                      <a:r>
                        <a:rPr lang="zh-CN" altLang="en-US" sz="2000" dirty="0">
                          <a:solidFill>
                            <a:schemeClr val="tx1"/>
                          </a:solidFill>
                          <a:sym typeface="+mn-ea"/>
                        </a:rPr>
                        <a:t>必填项红色*号标识</a:t>
                      </a:r>
                    </a:p>
                  </a:txBody>
                  <a:tcPr/>
                </a:tc>
                <a:extLst>
                  <a:ext uri="{0D108BD9-81ED-4DB2-BD59-A6C34878D82A}">
                    <a16:rowId xmlns:a16="http://schemas.microsoft.com/office/drawing/2014/main" val="10001"/>
                  </a:ext>
                </a:extLst>
              </a:tr>
              <a:tr h="381418">
                <a:tc vMerge="1">
                  <a:txBody>
                    <a:bodyPr/>
                    <a:lstStyle/>
                    <a:p>
                      <a:endParaRPr lang="zh-CN"/>
                    </a:p>
                  </a:txBody>
                  <a:tcPr/>
                </a:tc>
                <a:tc>
                  <a:txBody>
                    <a:bodyPr/>
                    <a:lstStyle/>
                    <a:p>
                      <a:pPr algn="l">
                        <a:buNone/>
                      </a:pPr>
                      <a:r>
                        <a:rPr lang="zh-CN" altLang="en-US" sz="2000" dirty="0">
                          <a:solidFill>
                            <a:schemeClr val="tx1"/>
                          </a:solidFill>
                          <a:sym typeface="+mn-ea"/>
                        </a:rPr>
                        <a:t>必填项不填写</a:t>
                      </a:r>
                    </a:p>
                  </a:txBody>
                  <a:tcPr/>
                </a:tc>
                <a:extLst>
                  <a:ext uri="{0D108BD9-81ED-4DB2-BD59-A6C34878D82A}">
                    <a16:rowId xmlns:a16="http://schemas.microsoft.com/office/drawing/2014/main" val="10002"/>
                  </a:ext>
                </a:extLst>
              </a:tr>
              <a:tr h="381418">
                <a:tc vMerge="1">
                  <a:txBody>
                    <a:bodyPr/>
                    <a:lstStyle/>
                    <a:p>
                      <a:endParaRPr lang="zh-CN"/>
                    </a:p>
                  </a:txBody>
                  <a:tcPr/>
                </a:tc>
                <a:tc>
                  <a:txBody>
                    <a:bodyPr/>
                    <a:lstStyle/>
                    <a:p>
                      <a:pPr algn="l">
                        <a:buNone/>
                      </a:pPr>
                      <a:r>
                        <a:rPr lang="zh-CN" altLang="en-US" sz="2000" dirty="0">
                          <a:solidFill>
                            <a:schemeClr val="tx1"/>
                          </a:solidFill>
                          <a:sym typeface="+mn-ea"/>
                        </a:rPr>
                        <a:t>必填项填写空格</a:t>
                      </a:r>
                    </a:p>
                  </a:txBody>
                  <a:tcPr/>
                </a:tc>
                <a:extLst>
                  <a:ext uri="{0D108BD9-81ED-4DB2-BD59-A6C34878D82A}">
                    <a16:rowId xmlns:a16="http://schemas.microsoft.com/office/drawing/2014/main" val="10003"/>
                  </a:ext>
                </a:extLst>
              </a:tr>
              <a:tr h="381418">
                <a:tc rowSpan="10">
                  <a:txBody>
                    <a:bodyPr/>
                    <a:lstStyle/>
                    <a:p>
                      <a:pPr algn="ctr">
                        <a:buNone/>
                      </a:pPr>
                      <a:r>
                        <a:rPr lang="zh-CN" altLang="en-US" sz="2000" dirty="0">
                          <a:solidFill>
                            <a:schemeClr val="tx1"/>
                          </a:solidFill>
                        </a:rPr>
                        <a:t>文本输入框校验</a:t>
                      </a:r>
                    </a:p>
                  </a:txBody>
                  <a:tcPr anchor="ctr"/>
                </a:tc>
                <a:tc>
                  <a:txBody>
                    <a:bodyPr/>
                    <a:lstStyle/>
                    <a:p>
                      <a:pPr algn="l">
                        <a:buNone/>
                      </a:pPr>
                      <a:r>
                        <a:rPr lang="zh-CN" altLang="en-US" sz="2000" dirty="0">
                          <a:solidFill>
                            <a:schemeClr val="tx1"/>
                          </a:solidFill>
                        </a:rPr>
                        <a:t>输入限制长度+1个字符</a:t>
                      </a:r>
                    </a:p>
                  </a:txBody>
                  <a:tcPr/>
                </a:tc>
                <a:extLst>
                  <a:ext uri="{0D108BD9-81ED-4DB2-BD59-A6C34878D82A}">
                    <a16:rowId xmlns:a16="http://schemas.microsoft.com/office/drawing/2014/main" val="10004"/>
                  </a:ext>
                </a:extLst>
              </a:tr>
              <a:tr h="381418">
                <a:tc vMerge="1">
                  <a:txBody>
                    <a:bodyPr/>
                    <a:lstStyle/>
                    <a:p>
                      <a:endParaRPr lang="zh-CN"/>
                    </a:p>
                  </a:txBody>
                  <a:tcPr/>
                </a:tc>
                <a:tc>
                  <a:txBody>
                    <a:bodyPr/>
                    <a:lstStyle/>
                    <a:p>
                      <a:pPr algn="l">
                        <a:buNone/>
                      </a:pPr>
                      <a:r>
                        <a:rPr lang="zh-CN" altLang="en-US" sz="2000" dirty="0">
                          <a:solidFill>
                            <a:schemeClr val="tx1"/>
                          </a:solidFill>
                        </a:rPr>
                        <a:t>输入等于限制长度个字符</a:t>
                      </a:r>
                    </a:p>
                  </a:txBody>
                  <a:tcPr/>
                </a:tc>
                <a:extLst>
                  <a:ext uri="{0D108BD9-81ED-4DB2-BD59-A6C34878D82A}">
                    <a16:rowId xmlns:a16="http://schemas.microsoft.com/office/drawing/2014/main" val="10005"/>
                  </a:ext>
                </a:extLst>
              </a:tr>
              <a:tr h="381418">
                <a:tc vMerge="1">
                  <a:txBody>
                    <a:bodyPr/>
                    <a:lstStyle/>
                    <a:p>
                      <a:endParaRPr lang="zh-CN"/>
                    </a:p>
                  </a:txBody>
                  <a:tcPr/>
                </a:tc>
                <a:tc>
                  <a:txBody>
                    <a:bodyPr/>
                    <a:lstStyle/>
                    <a:p>
                      <a:pPr algn="l">
                        <a:buNone/>
                      </a:pPr>
                      <a:r>
                        <a:rPr lang="zh-CN" altLang="en-US" sz="2000" dirty="0">
                          <a:solidFill>
                            <a:schemeClr val="tx1"/>
                          </a:solidFill>
                        </a:rPr>
                        <a:t>输入限制长度-1个字符</a:t>
                      </a:r>
                    </a:p>
                  </a:txBody>
                  <a:tcPr/>
                </a:tc>
                <a:extLst>
                  <a:ext uri="{0D108BD9-81ED-4DB2-BD59-A6C34878D82A}">
                    <a16:rowId xmlns:a16="http://schemas.microsoft.com/office/drawing/2014/main" val="10006"/>
                  </a:ext>
                </a:extLst>
              </a:tr>
              <a:tr h="381418">
                <a:tc vMerge="1">
                  <a:txBody>
                    <a:bodyPr/>
                    <a:lstStyle/>
                    <a:p>
                      <a:endParaRPr lang="zh-CN"/>
                    </a:p>
                  </a:txBody>
                  <a:tcPr/>
                </a:tc>
                <a:tc>
                  <a:txBody>
                    <a:bodyPr/>
                    <a:lstStyle/>
                    <a:p>
                      <a:pPr algn="l">
                        <a:buNone/>
                      </a:pPr>
                      <a:r>
                        <a:rPr lang="zh-CN" altLang="en-US" sz="2000">
                          <a:solidFill>
                            <a:schemeClr val="tx1"/>
                          </a:solidFill>
                        </a:rPr>
                        <a:t>首尾输入空格</a:t>
                      </a:r>
                    </a:p>
                  </a:txBody>
                  <a:tcPr/>
                </a:tc>
                <a:extLst>
                  <a:ext uri="{0D108BD9-81ED-4DB2-BD59-A6C34878D82A}">
                    <a16:rowId xmlns:a16="http://schemas.microsoft.com/office/drawing/2014/main" val="10007"/>
                  </a:ext>
                </a:extLst>
              </a:tr>
              <a:tr h="381418">
                <a:tc vMerge="1">
                  <a:txBody>
                    <a:bodyPr/>
                    <a:lstStyle/>
                    <a:p>
                      <a:endParaRPr lang="zh-CN"/>
                    </a:p>
                  </a:txBody>
                  <a:tcPr/>
                </a:tc>
                <a:tc>
                  <a:txBody>
                    <a:bodyPr/>
                    <a:lstStyle/>
                    <a:p>
                      <a:pPr algn="l">
                        <a:buNone/>
                      </a:pPr>
                      <a:r>
                        <a:rPr lang="zh-CN" altLang="en-US" sz="2000" dirty="0">
                          <a:solidFill>
                            <a:schemeClr val="tx1"/>
                          </a:solidFill>
                        </a:rPr>
                        <a:t>文本中间有空格</a:t>
                      </a:r>
                    </a:p>
                  </a:txBody>
                  <a:tcPr/>
                </a:tc>
                <a:extLst>
                  <a:ext uri="{0D108BD9-81ED-4DB2-BD59-A6C34878D82A}">
                    <a16:rowId xmlns:a16="http://schemas.microsoft.com/office/drawing/2014/main" val="10008"/>
                  </a:ext>
                </a:extLst>
              </a:tr>
              <a:tr h="381418">
                <a:tc vMerge="1">
                  <a:txBody>
                    <a:bodyPr/>
                    <a:lstStyle/>
                    <a:p>
                      <a:endParaRPr lang="zh-CN"/>
                    </a:p>
                  </a:txBody>
                  <a:tcPr/>
                </a:tc>
                <a:tc>
                  <a:txBody>
                    <a:bodyPr/>
                    <a:lstStyle/>
                    <a:p>
                      <a:pPr algn="l">
                        <a:buNone/>
                      </a:pPr>
                      <a:r>
                        <a:rPr lang="zh-CN" altLang="en-US" sz="2000" dirty="0">
                          <a:solidFill>
                            <a:schemeClr val="tx1"/>
                          </a:solidFill>
                        </a:rPr>
                        <a:t>输入特殊字符~！@#￥%……&amp;*（）——=+-{}[];:,./&lt;&gt;等</a:t>
                      </a:r>
                    </a:p>
                  </a:txBody>
                  <a:tcPr/>
                </a:tc>
                <a:extLst>
                  <a:ext uri="{0D108BD9-81ED-4DB2-BD59-A6C34878D82A}">
                    <a16:rowId xmlns:a16="http://schemas.microsoft.com/office/drawing/2014/main" val="10009"/>
                  </a:ext>
                </a:extLst>
              </a:tr>
              <a:tr h="968215">
                <a:tc vMerge="1">
                  <a:txBody>
                    <a:bodyPr/>
                    <a:lstStyle/>
                    <a:p>
                      <a:endParaRPr lang="zh-CN"/>
                    </a:p>
                  </a:txBody>
                  <a:tcPr/>
                </a:tc>
                <a:tc>
                  <a:txBody>
                    <a:bodyPr/>
                    <a:lstStyle/>
                    <a:p>
                      <a:pPr algn="l">
                        <a:buNone/>
                      </a:pPr>
                      <a:r>
                        <a:rPr lang="zh-CN" altLang="en-US" sz="2000" dirty="0">
                          <a:solidFill>
                            <a:schemeClr val="tx1"/>
                          </a:solidFill>
                        </a:rPr>
                        <a:t>输入特殊字符串NULL、null、&amp;nbsp（&amp;nbsp是空格的转义字符）、&lt;script&gt;、&lt;/script&gt;、&lt;br&gt;、&lt;tr&gt;、&lt;td&gt;、&lt;/tr&gt;、&lt;/td&gt;、&lt;/html&gt;、&lt;/body&gt;、&lt;/table&gt;等</a:t>
                      </a:r>
                    </a:p>
                  </a:txBody>
                  <a:tcPr/>
                </a:tc>
                <a:extLst>
                  <a:ext uri="{0D108BD9-81ED-4DB2-BD59-A6C34878D82A}">
                    <a16:rowId xmlns:a16="http://schemas.microsoft.com/office/drawing/2014/main" val="10010"/>
                  </a:ext>
                </a:extLst>
              </a:tr>
              <a:tr h="381418">
                <a:tc vMerge="1">
                  <a:txBody>
                    <a:bodyPr/>
                    <a:lstStyle/>
                    <a:p>
                      <a:endParaRPr lang="zh-CN"/>
                    </a:p>
                  </a:txBody>
                  <a:tcPr/>
                </a:tc>
                <a:tc>
                  <a:txBody>
                    <a:bodyPr/>
                    <a:lstStyle/>
                    <a:p>
                      <a:pPr algn="l">
                        <a:buNone/>
                      </a:pPr>
                      <a:r>
                        <a:rPr lang="zh-CN" altLang="en-US" sz="2000" dirty="0">
                          <a:solidFill>
                            <a:schemeClr val="tx1"/>
                          </a:solidFill>
                        </a:rPr>
                        <a:t>输入Javascript函数：&lt;b&gt;Hello&lt;/b&gt;，alert("hello")</a:t>
                      </a:r>
                    </a:p>
                  </a:txBody>
                  <a:tcPr/>
                </a:tc>
                <a:extLst>
                  <a:ext uri="{0D108BD9-81ED-4DB2-BD59-A6C34878D82A}">
                    <a16:rowId xmlns:a16="http://schemas.microsoft.com/office/drawing/2014/main" val="10011"/>
                  </a:ext>
                </a:extLst>
              </a:tr>
              <a:tr h="381418">
                <a:tc vMerge="1">
                  <a:txBody>
                    <a:bodyPr/>
                    <a:lstStyle/>
                    <a:p>
                      <a:endParaRPr lang="zh-CN"/>
                    </a:p>
                  </a:txBody>
                  <a:tcPr/>
                </a:tc>
                <a:tc>
                  <a:txBody>
                    <a:bodyPr/>
                    <a:lstStyle/>
                    <a:p>
                      <a:pPr algn="l">
                        <a:buNone/>
                      </a:pPr>
                      <a:r>
                        <a:rPr lang="zh-CN" altLang="en-US" sz="2000" dirty="0">
                          <a:solidFill>
                            <a:schemeClr val="tx1"/>
                          </a:solidFill>
                        </a:rPr>
                        <a:t>输入全角、半角的特殊符号、数字、空格等</a:t>
                      </a:r>
                    </a:p>
                  </a:txBody>
                  <a:tcPr/>
                </a:tc>
                <a:extLst>
                  <a:ext uri="{0D108BD9-81ED-4DB2-BD59-A6C34878D82A}">
                    <a16:rowId xmlns:a16="http://schemas.microsoft.com/office/drawing/2014/main" val="10012"/>
                  </a:ext>
                </a:extLst>
              </a:tr>
              <a:tr h="381418">
                <a:tc vMerge="1">
                  <a:txBody>
                    <a:bodyPr/>
                    <a:lstStyle/>
                    <a:p>
                      <a:endParaRPr lang="zh-CN"/>
                    </a:p>
                  </a:txBody>
                  <a:tcPr/>
                </a:tc>
                <a:tc>
                  <a:txBody>
                    <a:bodyPr/>
                    <a:lstStyle/>
                    <a:p>
                      <a:pPr algn="l">
                        <a:buNone/>
                      </a:pPr>
                      <a:r>
                        <a:rPr lang="zh-CN" altLang="en-US" sz="2000" dirty="0">
                          <a:solidFill>
                            <a:schemeClr val="tx1"/>
                          </a:solidFill>
                        </a:rPr>
                        <a:t>输入and 1=1 </a:t>
                      </a:r>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E8CFB-8DAF-4706-A682-543EA5882D97}"/>
              </a:ext>
            </a:extLst>
          </p:cNvPr>
          <p:cNvSpPr>
            <a:spLocks noGrp="1"/>
          </p:cNvSpPr>
          <p:nvPr>
            <p:ph type="title"/>
          </p:nvPr>
        </p:nvSpPr>
        <p:spPr>
          <a:xfrm>
            <a:off x="1295400" y="434340"/>
            <a:ext cx="9601200" cy="571500"/>
          </a:xfrm>
        </p:spPr>
        <p:txBody>
          <a:bodyPr>
            <a:noAutofit/>
          </a:bodyPr>
          <a:lstStyle/>
          <a:p>
            <a:r>
              <a:rPr lang="zh-CN" altLang="en-US" b="1" dirty="0"/>
              <a:t>示例</a:t>
            </a:r>
          </a:p>
        </p:txBody>
      </p:sp>
      <p:sp>
        <p:nvSpPr>
          <p:cNvPr id="3" name="内容占位符 2">
            <a:extLst>
              <a:ext uri="{FF2B5EF4-FFF2-40B4-BE49-F238E27FC236}">
                <a16:creationId xmlns:a16="http://schemas.microsoft.com/office/drawing/2014/main" id="{12161D27-61E8-4DAC-A1AC-56343DB1C41F}"/>
              </a:ext>
            </a:extLst>
          </p:cNvPr>
          <p:cNvSpPr>
            <a:spLocks noGrp="1"/>
          </p:cNvSpPr>
          <p:nvPr>
            <p:ph idx="1"/>
          </p:nvPr>
        </p:nvSpPr>
        <p:spPr>
          <a:xfrm>
            <a:off x="1295400" y="1347285"/>
            <a:ext cx="9601200" cy="5004262"/>
          </a:xfrm>
        </p:spPr>
        <p:txBody>
          <a:bodyPr>
            <a:normAutofit/>
          </a:bodyPr>
          <a:lstStyle/>
          <a:p>
            <a:r>
              <a:rPr lang="zh-CN" altLang="en-US" sz="2800" dirty="0"/>
              <a:t>摩拜单车</a:t>
            </a:r>
            <a:r>
              <a:rPr lang="en-US" altLang="zh-CN" sz="2800" dirty="0"/>
              <a:t>App</a:t>
            </a:r>
            <a:r>
              <a:rPr lang="zh-CN" altLang="en-US" sz="2800" dirty="0"/>
              <a:t>开锁用车功能测试流程</a:t>
            </a:r>
          </a:p>
        </p:txBody>
      </p:sp>
      <p:sp>
        <p:nvSpPr>
          <p:cNvPr id="4" name="内容占位符 2">
            <a:extLst>
              <a:ext uri="{FF2B5EF4-FFF2-40B4-BE49-F238E27FC236}">
                <a16:creationId xmlns:a16="http://schemas.microsoft.com/office/drawing/2014/main" id="{649E26AB-469F-47E1-842F-9D4232C886F1}"/>
              </a:ext>
            </a:extLst>
          </p:cNvPr>
          <p:cNvSpPr txBox="1">
            <a:spLocks/>
          </p:cNvSpPr>
          <p:nvPr/>
        </p:nvSpPr>
        <p:spPr>
          <a:xfrm>
            <a:off x="5238497" y="2952164"/>
            <a:ext cx="3344038" cy="89725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latin typeface="微软雅黑" pitchFamily="34" charset="-122"/>
                <a:ea typeface="微软雅黑" pitchFamily="34" charset="-122"/>
                <a:cs typeface="Times New Roman" pitchFamily="18" charset="0"/>
              </a:rPr>
              <a:t>摩拜单车业务流程图：</a:t>
            </a:r>
            <a:endParaRPr lang="zh-CN" altLang="zh-CN" sz="2400" dirty="0">
              <a:latin typeface="微软雅黑" pitchFamily="34" charset="-122"/>
              <a:ea typeface="微软雅黑" pitchFamily="34" charset="-122"/>
              <a:cs typeface="Times New Roman" pitchFamily="18" charset="0"/>
            </a:endParaRPr>
          </a:p>
        </p:txBody>
      </p:sp>
      <p:graphicFrame>
        <p:nvGraphicFramePr>
          <p:cNvPr id="5" name="对象 4">
            <a:extLst>
              <a:ext uri="{FF2B5EF4-FFF2-40B4-BE49-F238E27FC236}">
                <a16:creationId xmlns:a16="http://schemas.microsoft.com/office/drawing/2014/main" id="{C3BCE4DF-94BA-4730-AC58-E06B72ABF8FB}"/>
              </a:ext>
            </a:extLst>
          </p:cNvPr>
          <p:cNvGraphicFramePr>
            <a:graphicFrameLocks noChangeAspect="1"/>
          </p:cNvGraphicFramePr>
          <p:nvPr>
            <p:extLst>
              <p:ext uri="{D42A27DB-BD31-4B8C-83A1-F6EECF244321}">
                <p14:modId xmlns:p14="http://schemas.microsoft.com/office/powerpoint/2010/main" val="2446928378"/>
              </p:ext>
            </p:extLst>
          </p:nvPr>
        </p:nvGraphicFramePr>
        <p:xfrm>
          <a:off x="9047941" y="1275173"/>
          <a:ext cx="1989296" cy="5148487"/>
        </p:xfrm>
        <a:graphic>
          <a:graphicData uri="http://schemas.openxmlformats.org/presentationml/2006/ole">
            <mc:AlternateContent xmlns:mc="http://schemas.openxmlformats.org/markup-compatibility/2006">
              <mc:Choice xmlns:v="urn:schemas-microsoft-com:vml" Requires="v">
                <p:oleObj name="Visio" r:id="rId2" imgW="1337482" imgH="3454704" progId="Visio.Drawing.11">
                  <p:embed/>
                </p:oleObj>
              </mc:Choice>
              <mc:Fallback>
                <p:oleObj name="Visio" r:id="rId2" imgW="1337482" imgH="3454704" progId="Visio.Drawing.11">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7941" y="1275173"/>
                        <a:ext cx="1989296" cy="5148487"/>
                      </a:xfrm>
                      <a:prstGeom prst="rect">
                        <a:avLst/>
                      </a:prstGeom>
                      <a:noFill/>
                    </p:spPr>
                  </p:pic>
                </p:oleObj>
              </mc:Fallback>
            </mc:AlternateContent>
          </a:graphicData>
        </a:graphic>
      </p:graphicFrame>
    </p:spTree>
    <p:extLst>
      <p:ext uri="{BB962C8B-B14F-4D97-AF65-F5344CB8AC3E}">
        <p14:creationId xmlns:p14="http://schemas.microsoft.com/office/powerpoint/2010/main" val="152537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7301FD-5D75-4E16-BDFE-5F47EE79640E}"/>
              </a:ext>
            </a:extLst>
          </p:cNvPr>
          <p:cNvSpPr>
            <a:spLocks noGrp="1"/>
          </p:cNvSpPr>
          <p:nvPr>
            <p:ph idx="1"/>
          </p:nvPr>
        </p:nvSpPr>
        <p:spPr>
          <a:xfrm>
            <a:off x="978877" y="316523"/>
            <a:ext cx="11078308" cy="6026088"/>
          </a:xfrm>
        </p:spPr>
        <p:txBody>
          <a:bodyPr/>
          <a:lstStyle/>
          <a:p>
            <a:r>
              <a:rPr lang="zh-CN" altLang="en-US" sz="2800" dirty="0"/>
              <a:t>分析测试需求</a:t>
            </a:r>
            <a:endParaRPr lang="en-US" altLang="zh-CN" sz="2800" dirty="0"/>
          </a:p>
          <a:p>
            <a:pPr lvl="1"/>
            <a:r>
              <a:rPr lang="zh-CN" altLang="zh-CN" sz="2800" i="0" dirty="0"/>
              <a:t>摩拜单车的用车功能需要测试三个内容：</a:t>
            </a:r>
            <a:endParaRPr lang="en-US" altLang="zh-CN" sz="2800" i="0" dirty="0"/>
          </a:p>
          <a:p>
            <a:pPr lvl="2"/>
            <a:r>
              <a:rPr lang="zh-CN" altLang="zh-CN" sz="2400" dirty="0"/>
              <a:t>扫描二维码开锁。</a:t>
            </a:r>
          </a:p>
          <a:p>
            <a:pPr lvl="2"/>
            <a:r>
              <a:rPr lang="zh-CN" altLang="zh-CN" sz="2400" dirty="0"/>
              <a:t>输入车辆编号开锁。</a:t>
            </a:r>
          </a:p>
          <a:p>
            <a:pPr lvl="2"/>
            <a:r>
              <a:rPr lang="zh-CN" altLang="zh-CN" sz="2400" dirty="0"/>
              <a:t>调取手机手电筒。</a:t>
            </a:r>
            <a:endParaRPr lang="en-US" altLang="zh-CN" sz="2400" dirty="0"/>
          </a:p>
          <a:p>
            <a:pPr lvl="1"/>
            <a:r>
              <a:rPr lang="zh-CN" altLang="en-US" sz="2800" i="0" dirty="0"/>
              <a:t>注意：</a:t>
            </a:r>
            <a:r>
              <a:rPr lang="zh-CN" altLang="zh-CN" sz="2800" i="0" dirty="0"/>
              <a:t>开锁用车模块与其他模块的关联，在开锁时，如果有正在运行的订单或者有未支付的订单，则无法开锁。</a:t>
            </a:r>
          </a:p>
          <a:p>
            <a:r>
              <a:rPr lang="zh-CN" altLang="en-US" sz="2800" dirty="0"/>
              <a:t>制定测试计划</a:t>
            </a:r>
            <a:endParaRPr lang="en-US" altLang="zh-CN" sz="2800" dirty="0"/>
          </a:p>
          <a:p>
            <a:endParaRPr lang="zh-CN" altLang="en-US" dirty="0"/>
          </a:p>
        </p:txBody>
      </p:sp>
      <p:graphicFrame>
        <p:nvGraphicFramePr>
          <p:cNvPr id="6" name="表格 5">
            <a:extLst>
              <a:ext uri="{FF2B5EF4-FFF2-40B4-BE49-F238E27FC236}">
                <a16:creationId xmlns:a16="http://schemas.microsoft.com/office/drawing/2014/main" id="{C6677D0D-E333-485F-B577-AF71A149D1F8}"/>
              </a:ext>
            </a:extLst>
          </p:cNvPr>
          <p:cNvGraphicFramePr>
            <a:graphicFrameLocks noGrp="1"/>
          </p:cNvGraphicFramePr>
          <p:nvPr>
            <p:extLst>
              <p:ext uri="{D42A27DB-BD31-4B8C-83A1-F6EECF244321}">
                <p14:modId xmlns:p14="http://schemas.microsoft.com/office/powerpoint/2010/main" val="1984519795"/>
              </p:ext>
            </p:extLst>
          </p:nvPr>
        </p:nvGraphicFramePr>
        <p:xfrm>
          <a:off x="4363116" y="3612732"/>
          <a:ext cx="5757486" cy="2801386"/>
        </p:xfrm>
        <a:graphic>
          <a:graphicData uri="http://schemas.openxmlformats.org/drawingml/2006/table">
            <a:tbl>
              <a:tblPr firstRow="1" firstCol="1" bandRow="1">
                <a:tableStyleId>{5C22544A-7EE6-4342-B048-85BDC9FD1C3A}</a:tableStyleId>
              </a:tblPr>
              <a:tblGrid>
                <a:gridCol w="1441330">
                  <a:extLst>
                    <a:ext uri="{9D8B030D-6E8A-4147-A177-3AD203B41FA5}">
                      <a16:colId xmlns:a16="http://schemas.microsoft.com/office/drawing/2014/main" val="20000"/>
                    </a:ext>
                  </a:extLst>
                </a:gridCol>
                <a:gridCol w="4316156">
                  <a:extLst>
                    <a:ext uri="{9D8B030D-6E8A-4147-A177-3AD203B41FA5}">
                      <a16:colId xmlns:a16="http://schemas.microsoft.com/office/drawing/2014/main" val="20001"/>
                    </a:ext>
                  </a:extLst>
                </a:gridCol>
              </a:tblGrid>
              <a:tr h="400198">
                <a:tc>
                  <a:txBody>
                    <a:bodyPr/>
                    <a:lstStyle/>
                    <a:p>
                      <a:pPr algn="ctr">
                        <a:spcAft>
                          <a:spcPts val="0"/>
                        </a:spcAft>
                      </a:pPr>
                      <a:r>
                        <a:rPr lang="zh-CN" sz="1800" kern="100" dirty="0">
                          <a:effectLst/>
                          <a:latin typeface="幼圆" panose="02010509060101010101" pitchFamily="49" charset="-122"/>
                          <a:ea typeface="幼圆" panose="02010509060101010101" pitchFamily="49" charset="-122"/>
                        </a:rPr>
                        <a:t>软件版本</a:t>
                      </a:r>
                    </a:p>
                  </a:txBody>
                  <a:tcPr marL="68580" marR="68580" marT="0" marB="0" anchor="ctr"/>
                </a:tc>
                <a:tc>
                  <a:txBody>
                    <a:bodyPr/>
                    <a:lstStyle/>
                    <a:p>
                      <a:pPr marL="0" algn="ctr" defTabSz="914400" rtl="0" eaLnBrk="1" latinLnBrk="0" hangingPunct="1">
                        <a:spcAft>
                          <a:spcPts val="0"/>
                        </a:spcAft>
                      </a:pPr>
                      <a:r>
                        <a:rPr lang="zh-CN" sz="1800" b="1" kern="100" dirty="0">
                          <a:solidFill>
                            <a:schemeClr val="lt1"/>
                          </a:solidFill>
                          <a:effectLst/>
                          <a:latin typeface="幼圆" panose="02010509060101010101" pitchFamily="49" charset="-122"/>
                          <a:ea typeface="幼圆" panose="02010509060101010101" pitchFamily="49" charset="-122"/>
                          <a:cs typeface="+mn-cs"/>
                        </a:rPr>
                        <a:t>摩拜单车</a:t>
                      </a:r>
                      <a:r>
                        <a:rPr lang="en-US" sz="1800" b="1" kern="100" dirty="0">
                          <a:solidFill>
                            <a:schemeClr val="lt1"/>
                          </a:solidFill>
                          <a:effectLst/>
                          <a:latin typeface="幼圆" panose="02010509060101010101" pitchFamily="49" charset="-122"/>
                          <a:ea typeface="幼圆" panose="02010509060101010101" pitchFamily="49" charset="-122"/>
                          <a:cs typeface="+mn-cs"/>
                        </a:rPr>
                        <a:t>App 8.10.0</a:t>
                      </a:r>
                      <a:r>
                        <a:rPr lang="zh-CN" sz="1800" b="1" kern="100" dirty="0">
                          <a:solidFill>
                            <a:schemeClr val="lt1"/>
                          </a:solidFill>
                          <a:effectLst/>
                          <a:latin typeface="幼圆" panose="02010509060101010101" pitchFamily="49" charset="-122"/>
                          <a:ea typeface="幼圆" panose="02010509060101010101" pitchFamily="49" charset="-122"/>
                          <a:cs typeface="+mn-cs"/>
                        </a:rPr>
                        <a:t>版本</a:t>
                      </a:r>
                    </a:p>
                  </a:txBody>
                  <a:tcPr marL="68580" marR="68580" marT="0" marB="0" anchor="ctr"/>
                </a:tc>
                <a:extLst>
                  <a:ext uri="{0D108BD9-81ED-4DB2-BD59-A6C34878D82A}">
                    <a16:rowId xmlns:a16="http://schemas.microsoft.com/office/drawing/2014/main" val="10000"/>
                  </a:ext>
                </a:extLst>
              </a:tr>
              <a:tr h="400198">
                <a:tc>
                  <a:txBody>
                    <a:bodyPr/>
                    <a:lstStyle/>
                    <a:p>
                      <a:pPr algn="ctr">
                        <a:spcAft>
                          <a:spcPts val="0"/>
                        </a:spcAft>
                      </a:pPr>
                      <a:r>
                        <a:rPr lang="zh-CN" sz="1800" kern="100" dirty="0">
                          <a:effectLst/>
                          <a:latin typeface="幼圆" panose="02010509060101010101" pitchFamily="49" charset="-122"/>
                          <a:ea typeface="幼圆" panose="02010509060101010101" pitchFamily="49" charset="-122"/>
                        </a:rPr>
                        <a:t>模块</a:t>
                      </a:r>
                    </a:p>
                  </a:txBody>
                  <a:tcPr marL="68580" marR="68580" marT="0" marB="0" anchor="ctr"/>
                </a:tc>
                <a:tc>
                  <a:txBody>
                    <a:bodyPr/>
                    <a:lstStyle/>
                    <a:p>
                      <a:pPr algn="just">
                        <a:spcAft>
                          <a:spcPts val="0"/>
                        </a:spcAft>
                      </a:pPr>
                      <a:r>
                        <a:rPr lang="zh-CN" sz="1800" kern="100" dirty="0">
                          <a:effectLst/>
                          <a:latin typeface="幼圆" panose="02010509060101010101" pitchFamily="49" charset="-122"/>
                          <a:ea typeface="幼圆" panose="02010509060101010101" pitchFamily="49" charset="-122"/>
                        </a:rPr>
                        <a:t>开锁用车</a:t>
                      </a:r>
                    </a:p>
                  </a:txBody>
                  <a:tcPr marL="68580" marR="68580" marT="0" marB="0" anchor="ctr"/>
                </a:tc>
                <a:extLst>
                  <a:ext uri="{0D108BD9-81ED-4DB2-BD59-A6C34878D82A}">
                    <a16:rowId xmlns:a16="http://schemas.microsoft.com/office/drawing/2014/main" val="10001"/>
                  </a:ext>
                </a:extLst>
              </a:tr>
              <a:tr h="400198">
                <a:tc>
                  <a:txBody>
                    <a:bodyPr/>
                    <a:lstStyle/>
                    <a:p>
                      <a:pPr algn="ctr">
                        <a:spcAft>
                          <a:spcPts val="0"/>
                        </a:spcAft>
                      </a:pPr>
                      <a:r>
                        <a:rPr lang="zh-CN" sz="1800" kern="100" dirty="0">
                          <a:effectLst/>
                          <a:latin typeface="幼圆" panose="02010509060101010101" pitchFamily="49" charset="-122"/>
                          <a:ea typeface="幼圆" panose="02010509060101010101" pitchFamily="49" charset="-122"/>
                        </a:rPr>
                        <a:t>负责人</a:t>
                      </a:r>
                    </a:p>
                  </a:txBody>
                  <a:tcPr marL="68580" marR="68580" marT="0" marB="0" anchor="ctr"/>
                </a:tc>
                <a:tc>
                  <a:txBody>
                    <a:bodyPr/>
                    <a:lstStyle/>
                    <a:p>
                      <a:pPr algn="just">
                        <a:spcAft>
                          <a:spcPts val="0"/>
                        </a:spcAft>
                      </a:pPr>
                      <a:r>
                        <a:rPr lang="zh-CN" sz="1800" kern="100" dirty="0">
                          <a:effectLst/>
                          <a:latin typeface="幼圆" panose="02010509060101010101" pitchFamily="49" charset="-122"/>
                          <a:ea typeface="幼圆" panose="02010509060101010101" pitchFamily="49" charset="-122"/>
                        </a:rPr>
                        <a:t>测试组长</a:t>
                      </a:r>
                    </a:p>
                  </a:txBody>
                  <a:tcPr marL="68580" marR="68580" marT="0" marB="0" anchor="ctr"/>
                </a:tc>
                <a:extLst>
                  <a:ext uri="{0D108BD9-81ED-4DB2-BD59-A6C34878D82A}">
                    <a16:rowId xmlns:a16="http://schemas.microsoft.com/office/drawing/2014/main" val="10002"/>
                  </a:ext>
                </a:extLst>
              </a:tr>
              <a:tr h="400198">
                <a:tc>
                  <a:txBody>
                    <a:bodyPr/>
                    <a:lstStyle/>
                    <a:p>
                      <a:pPr algn="ctr">
                        <a:spcAft>
                          <a:spcPts val="0"/>
                        </a:spcAft>
                      </a:pPr>
                      <a:r>
                        <a:rPr lang="zh-CN" sz="1800" kern="100" dirty="0">
                          <a:effectLst/>
                          <a:latin typeface="幼圆" panose="02010509060101010101" pitchFamily="49" charset="-122"/>
                          <a:ea typeface="幼圆" panose="02010509060101010101" pitchFamily="49" charset="-122"/>
                        </a:rPr>
                        <a:t>测试人员</a:t>
                      </a:r>
                    </a:p>
                  </a:txBody>
                  <a:tcPr marL="68580" marR="68580" marT="0" marB="0" anchor="ctr"/>
                </a:tc>
                <a:tc>
                  <a:txBody>
                    <a:bodyPr/>
                    <a:lstStyle/>
                    <a:p>
                      <a:pPr algn="just">
                        <a:spcAft>
                          <a:spcPts val="0"/>
                        </a:spcAft>
                      </a:pPr>
                      <a:r>
                        <a:rPr lang="zh-CN" sz="1800" kern="100" dirty="0">
                          <a:effectLst/>
                          <a:latin typeface="幼圆" panose="02010509060101010101" pitchFamily="49" charset="-122"/>
                          <a:ea typeface="幼圆" panose="02010509060101010101" pitchFamily="49" charset="-122"/>
                        </a:rPr>
                        <a:t>测试员</a:t>
                      </a:r>
                      <a:r>
                        <a:rPr lang="en-US" sz="1800" kern="100" dirty="0">
                          <a:effectLst/>
                          <a:latin typeface="幼圆" panose="02010509060101010101" pitchFamily="49" charset="-122"/>
                          <a:ea typeface="幼圆" panose="02010509060101010101" pitchFamily="49" charset="-122"/>
                        </a:rPr>
                        <a:t>1</a:t>
                      </a:r>
                      <a:r>
                        <a:rPr lang="zh-CN" sz="1800" kern="100" dirty="0">
                          <a:effectLst/>
                          <a:latin typeface="幼圆" panose="02010509060101010101" pitchFamily="49" charset="-122"/>
                          <a:ea typeface="幼圆" panose="02010509060101010101" pitchFamily="49" charset="-122"/>
                        </a:rPr>
                        <a:t>、测试员</a:t>
                      </a:r>
                      <a:r>
                        <a:rPr lang="en-US" sz="1800" kern="100" dirty="0">
                          <a:effectLst/>
                          <a:latin typeface="幼圆" panose="02010509060101010101" pitchFamily="49" charset="-122"/>
                          <a:ea typeface="幼圆" panose="02010509060101010101" pitchFamily="49" charset="-122"/>
                        </a:rPr>
                        <a:t>2</a:t>
                      </a:r>
                      <a:endParaRPr lang="zh-CN" sz="1800" kern="100" dirty="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3"/>
                  </a:ext>
                </a:extLst>
              </a:tr>
              <a:tr h="400198">
                <a:tc>
                  <a:txBody>
                    <a:bodyPr/>
                    <a:lstStyle/>
                    <a:p>
                      <a:pPr algn="ctr">
                        <a:spcAft>
                          <a:spcPts val="0"/>
                        </a:spcAft>
                      </a:pPr>
                      <a:r>
                        <a:rPr lang="zh-CN" sz="1800" kern="100" dirty="0">
                          <a:effectLst/>
                          <a:latin typeface="幼圆" panose="02010509060101010101" pitchFamily="49" charset="-122"/>
                          <a:ea typeface="幼圆" panose="02010509060101010101" pitchFamily="49" charset="-122"/>
                        </a:rPr>
                        <a:t>测试时间</a:t>
                      </a:r>
                    </a:p>
                  </a:txBody>
                  <a:tcPr marL="68580" marR="68580" marT="0" marB="0" anchor="ctr"/>
                </a:tc>
                <a:tc>
                  <a:txBody>
                    <a:bodyPr/>
                    <a:lstStyle/>
                    <a:p>
                      <a:pPr algn="just">
                        <a:spcAft>
                          <a:spcPts val="0"/>
                        </a:spcAft>
                      </a:pPr>
                      <a:r>
                        <a:rPr lang="en-US" sz="1800" kern="100" dirty="0">
                          <a:effectLst/>
                          <a:latin typeface="幼圆" panose="02010509060101010101" pitchFamily="49" charset="-122"/>
                          <a:ea typeface="幼圆" panose="02010509060101010101" pitchFamily="49" charset="-122"/>
                        </a:rPr>
                        <a:t>2019.3.1~2019.3.3</a:t>
                      </a:r>
                      <a:endParaRPr lang="zh-CN" sz="1800" kern="100" dirty="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4"/>
                  </a:ext>
                </a:extLst>
              </a:tr>
              <a:tr h="400198">
                <a:tc>
                  <a:txBody>
                    <a:bodyPr/>
                    <a:lstStyle/>
                    <a:p>
                      <a:pPr algn="ctr">
                        <a:spcAft>
                          <a:spcPts val="0"/>
                        </a:spcAft>
                      </a:pPr>
                      <a:r>
                        <a:rPr lang="zh-CN" sz="1800" kern="100">
                          <a:effectLst/>
                          <a:latin typeface="幼圆" panose="02010509060101010101" pitchFamily="49" charset="-122"/>
                          <a:ea typeface="幼圆" panose="02010509060101010101" pitchFamily="49" charset="-122"/>
                        </a:rPr>
                        <a:t>测试用例</a:t>
                      </a:r>
                    </a:p>
                  </a:txBody>
                  <a:tcPr marL="68580" marR="68580" marT="0" marB="0" anchor="ctr"/>
                </a:tc>
                <a:tc>
                  <a:txBody>
                    <a:bodyPr/>
                    <a:lstStyle/>
                    <a:p>
                      <a:pPr algn="just">
                        <a:spcAft>
                          <a:spcPts val="0"/>
                        </a:spcAft>
                      </a:pPr>
                      <a:r>
                        <a:rPr lang="en-US" sz="1800" kern="100" dirty="0">
                          <a:effectLst/>
                          <a:latin typeface="幼圆" panose="02010509060101010101" pitchFamily="49" charset="-122"/>
                          <a:ea typeface="幼圆" panose="02010509060101010101" pitchFamily="49" charset="-122"/>
                        </a:rPr>
                        <a:t>001~012</a:t>
                      </a:r>
                      <a:endParaRPr lang="zh-CN" sz="1800" kern="100" dirty="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5"/>
                  </a:ext>
                </a:extLst>
              </a:tr>
              <a:tr h="400198">
                <a:tc>
                  <a:txBody>
                    <a:bodyPr/>
                    <a:lstStyle/>
                    <a:p>
                      <a:pPr algn="ctr">
                        <a:spcAft>
                          <a:spcPts val="0"/>
                        </a:spcAft>
                      </a:pPr>
                      <a:r>
                        <a:rPr lang="zh-CN" sz="1800" kern="100">
                          <a:effectLst/>
                          <a:latin typeface="幼圆" panose="02010509060101010101" pitchFamily="49" charset="-122"/>
                          <a:ea typeface="幼圆" panose="02010509060101010101" pitchFamily="49" charset="-122"/>
                        </a:rPr>
                        <a:t>回归测试</a:t>
                      </a:r>
                    </a:p>
                  </a:txBody>
                  <a:tcPr marL="68580" marR="68580" marT="0" marB="0" anchor="ctr"/>
                </a:tc>
                <a:tc>
                  <a:txBody>
                    <a:bodyPr/>
                    <a:lstStyle/>
                    <a:p>
                      <a:pPr algn="just">
                        <a:spcAft>
                          <a:spcPts val="0"/>
                        </a:spcAft>
                      </a:pPr>
                      <a:r>
                        <a:rPr lang="en-US" sz="1800" kern="100" dirty="0">
                          <a:effectLst/>
                          <a:latin typeface="幼圆" panose="02010509060101010101" pitchFamily="49" charset="-122"/>
                          <a:ea typeface="幼圆" panose="02010509060101010101" pitchFamily="49" charset="-122"/>
                        </a:rPr>
                        <a:t>2019.4.10~2019.4.13</a:t>
                      </a:r>
                      <a:endParaRPr lang="zh-CN" sz="1800" kern="100" dirty="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7538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FF719-A32A-4686-BCC1-F242A2A74AF7}"/>
              </a:ext>
            </a:extLst>
          </p:cNvPr>
          <p:cNvSpPr>
            <a:spLocks noGrp="1"/>
          </p:cNvSpPr>
          <p:nvPr>
            <p:ph idx="1"/>
          </p:nvPr>
        </p:nvSpPr>
        <p:spPr>
          <a:xfrm>
            <a:off x="943708" y="587432"/>
            <a:ext cx="10034634" cy="5771256"/>
          </a:xfrm>
        </p:spPr>
        <p:txBody>
          <a:bodyPr/>
          <a:lstStyle/>
          <a:p>
            <a:r>
              <a:rPr lang="zh-CN" altLang="en-US" sz="2400" dirty="0"/>
              <a:t>设计测试用例</a:t>
            </a:r>
            <a:endParaRPr lang="en-US" altLang="zh-CN" sz="2400" dirty="0"/>
          </a:p>
          <a:p>
            <a:pPr lvl="1"/>
            <a:r>
              <a:rPr lang="zh-CN" altLang="zh-CN" sz="2400" i="0" dirty="0"/>
              <a:t>白天：扫码开锁。</a:t>
            </a:r>
          </a:p>
          <a:p>
            <a:pPr lvl="1"/>
            <a:r>
              <a:rPr lang="zh-CN" altLang="zh-CN" sz="2400" i="0" dirty="0"/>
              <a:t>白天：手动输入车辆编号开锁。</a:t>
            </a:r>
          </a:p>
          <a:p>
            <a:pPr lvl="1"/>
            <a:r>
              <a:rPr lang="zh-CN" altLang="zh-CN" sz="2400" i="0" dirty="0"/>
              <a:t>晚上：扫码</a:t>
            </a:r>
            <a:r>
              <a:rPr lang="en-US" altLang="zh-CN" sz="2400" i="0" dirty="0"/>
              <a:t>+</a:t>
            </a:r>
            <a:r>
              <a:rPr lang="zh-CN" altLang="zh-CN" sz="2400" i="0" dirty="0"/>
              <a:t>手电筒开锁。</a:t>
            </a:r>
          </a:p>
          <a:p>
            <a:pPr lvl="1"/>
            <a:r>
              <a:rPr lang="zh-CN" altLang="zh-CN" sz="2400" i="0" dirty="0"/>
              <a:t>晚上：手动输入车辆编号开锁。</a:t>
            </a:r>
          </a:p>
          <a:p>
            <a:endParaRPr lang="zh-CN" altLang="en-US" dirty="0"/>
          </a:p>
        </p:txBody>
      </p:sp>
      <p:graphicFrame>
        <p:nvGraphicFramePr>
          <p:cNvPr id="6" name="表格 5">
            <a:extLst>
              <a:ext uri="{FF2B5EF4-FFF2-40B4-BE49-F238E27FC236}">
                <a16:creationId xmlns:a16="http://schemas.microsoft.com/office/drawing/2014/main" id="{297412AC-DDE3-4180-A36F-1927DCE81988}"/>
              </a:ext>
            </a:extLst>
          </p:cNvPr>
          <p:cNvGraphicFramePr>
            <a:graphicFrameLocks noGrp="1"/>
          </p:cNvGraphicFramePr>
          <p:nvPr>
            <p:extLst>
              <p:ext uri="{D42A27DB-BD31-4B8C-83A1-F6EECF244321}">
                <p14:modId xmlns:p14="http://schemas.microsoft.com/office/powerpoint/2010/main" val="1547856563"/>
              </p:ext>
            </p:extLst>
          </p:nvPr>
        </p:nvGraphicFramePr>
        <p:xfrm>
          <a:off x="6400800" y="587432"/>
          <a:ext cx="5410464" cy="3218766"/>
        </p:xfrm>
        <a:graphic>
          <a:graphicData uri="http://schemas.openxmlformats.org/drawingml/2006/table">
            <a:tbl>
              <a:tblPr firstRow="1" firstCol="1" bandRow="1">
                <a:tableStyleId>{5C22544A-7EE6-4342-B048-85BDC9FD1C3A}</a:tableStyleId>
              </a:tblPr>
              <a:tblGrid>
                <a:gridCol w="698053">
                  <a:extLst>
                    <a:ext uri="{9D8B030D-6E8A-4147-A177-3AD203B41FA5}">
                      <a16:colId xmlns:a16="http://schemas.microsoft.com/office/drawing/2014/main" val="20000"/>
                    </a:ext>
                  </a:extLst>
                </a:gridCol>
                <a:gridCol w="849009">
                  <a:extLst>
                    <a:ext uri="{9D8B030D-6E8A-4147-A177-3AD203B41FA5}">
                      <a16:colId xmlns:a16="http://schemas.microsoft.com/office/drawing/2014/main" val="20001"/>
                    </a:ext>
                  </a:extLst>
                </a:gridCol>
                <a:gridCol w="1471648">
                  <a:extLst>
                    <a:ext uri="{9D8B030D-6E8A-4147-A177-3AD203B41FA5}">
                      <a16:colId xmlns:a16="http://schemas.microsoft.com/office/drawing/2014/main" val="20002"/>
                    </a:ext>
                  </a:extLst>
                </a:gridCol>
                <a:gridCol w="827965">
                  <a:extLst>
                    <a:ext uri="{9D8B030D-6E8A-4147-A177-3AD203B41FA5}">
                      <a16:colId xmlns:a16="http://schemas.microsoft.com/office/drawing/2014/main" val="20003"/>
                    </a:ext>
                  </a:extLst>
                </a:gridCol>
                <a:gridCol w="1563789">
                  <a:extLst>
                    <a:ext uri="{9D8B030D-6E8A-4147-A177-3AD203B41FA5}">
                      <a16:colId xmlns:a16="http://schemas.microsoft.com/office/drawing/2014/main" val="20004"/>
                    </a:ext>
                  </a:extLst>
                </a:gridCol>
              </a:tblGrid>
              <a:tr h="362686">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序号</a:t>
                      </a:r>
                    </a:p>
                  </a:txBody>
                  <a:tcPr marL="60157" marR="60157"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用例说明</a:t>
                      </a:r>
                    </a:p>
                  </a:txBody>
                  <a:tcPr marL="60157" marR="60157"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前置操作</a:t>
                      </a:r>
                    </a:p>
                  </a:txBody>
                  <a:tcPr marL="60157" marR="60157"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操作</a:t>
                      </a:r>
                    </a:p>
                  </a:txBody>
                  <a:tcPr marL="60157" marR="60157"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预期结果</a:t>
                      </a:r>
                    </a:p>
                  </a:txBody>
                  <a:tcPr marL="60157" marR="60157" marT="0" marB="0" anchor="ctr"/>
                </a:tc>
                <a:extLst>
                  <a:ext uri="{0D108BD9-81ED-4DB2-BD59-A6C34878D82A}">
                    <a16:rowId xmlns:a16="http://schemas.microsoft.com/office/drawing/2014/main" val="10000"/>
                  </a:ext>
                </a:extLst>
              </a:tr>
              <a:tr h="681280">
                <a:tc>
                  <a:txBody>
                    <a:bodyPr/>
                    <a:lstStyle/>
                    <a:p>
                      <a:pPr algn="ctr">
                        <a:spcAft>
                          <a:spcPts val="0"/>
                        </a:spcAft>
                      </a:pPr>
                      <a:r>
                        <a:rPr lang="en-US" sz="1400" kern="100">
                          <a:effectLst/>
                          <a:latin typeface="幼圆" panose="02010509060101010101" pitchFamily="49" charset="-122"/>
                          <a:ea typeface="幼圆" panose="02010509060101010101" pitchFamily="49" charset="-122"/>
                        </a:rPr>
                        <a:t>001</a:t>
                      </a:r>
                      <a:endParaRPr lang="zh-CN" sz="14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开锁</a:t>
                      </a:r>
                    </a:p>
                  </a:txBody>
                  <a:tcPr marL="60157" marR="60157"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没有正在运行的订单，也没有未支付的订单</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白天扫码</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进入数码解锁页面</a:t>
                      </a:r>
                    </a:p>
                  </a:txBody>
                  <a:tcPr marL="60157" marR="60157" marT="0" marB="0" anchor="ctr"/>
                </a:tc>
                <a:extLst>
                  <a:ext uri="{0D108BD9-81ED-4DB2-BD59-A6C34878D82A}">
                    <a16:rowId xmlns:a16="http://schemas.microsoft.com/office/drawing/2014/main" val="10001"/>
                  </a:ext>
                </a:extLst>
              </a:tr>
              <a:tr h="681280">
                <a:tc>
                  <a:txBody>
                    <a:bodyPr/>
                    <a:lstStyle/>
                    <a:p>
                      <a:pPr algn="ctr">
                        <a:spcAft>
                          <a:spcPts val="0"/>
                        </a:spcAft>
                      </a:pPr>
                      <a:r>
                        <a:rPr lang="en-US" sz="1400" kern="100">
                          <a:effectLst/>
                          <a:latin typeface="幼圆" panose="02010509060101010101" pitchFamily="49" charset="-122"/>
                          <a:ea typeface="幼圆" panose="02010509060101010101" pitchFamily="49" charset="-122"/>
                        </a:rPr>
                        <a:t>002</a:t>
                      </a:r>
                      <a:endParaRPr lang="zh-CN" sz="14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开锁</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有正在运行的订单</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白天扫码</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无法开锁，提示正在骑行，需结束骑行并支付才能解锁</a:t>
                      </a:r>
                    </a:p>
                  </a:txBody>
                  <a:tcPr marL="60157" marR="60157" marT="0" marB="0" anchor="ctr"/>
                </a:tc>
                <a:extLst>
                  <a:ext uri="{0D108BD9-81ED-4DB2-BD59-A6C34878D82A}">
                    <a16:rowId xmlns:a16="http://schemas.microsoft.com/office/drawing/2014/main" val="10002"/>
                  </a:ext>
                </a:extLst>
              </a:tr>
              <a:tr h="544029">
                <a:tc>
                  <a:txBody>
                    <a:bodyPr/>
                    <a:lstStyle/>
                    <a:p>
                      <a:pPr algn="ctr">
                        <a:spcAft>
                          <a:spcPts val="0"/>
                        </a:spcAft>
                      </a:pPr>
                      <a:r>
                        <a:rPr lang="en-US" sz="1400" kern="100">
                          <a:effectLst/>
                          <a:latin typeface="幼圆" panose="02010509060101010101" pitchFamily="49" charset="-122"/>
                          <a:ea typeface="幼圆" panose="02010509060101010101" pitchFamily="49" charset="-122"/>
                        </a:rPr>
                        <a:t>003</a:t>
                      </a:r>
                      <a:endParaRPr lang="zh-CN" sz="14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开锁</a:t>
                      </a:r>
                    </a:p>
                  </a:txBody>
                  <a:tcPr marL="60157" marR="60157"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有未支付的订单</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白天扫码</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无法开锁，提示支付未支付订单才能解锁</a:t>
                      </a:r>
                    </a:p>
                  </a:txBody>
                  <a:tcPr marL="60157" marR="60157" marT="0" marB="0" anchor="ctr"/>
                </a:tc>
                <a:extLst>
                  <a:ext uri="{0D108BD9-81ED-4DB2-BD59-A6C34878D82A}">
                    <a16:rowId xmlns:a16="http://schemas.microsoft.com/office/drawing/2014/main" val="10003"/>
                  </a:ext>
                </a:extLst>
              </a:tr>
              <a:tr h="681280">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004</a:t>
                      </a:r>
                      <a:endParaRPr lang="zh-CN" sz="14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开锁</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没有正在运行的订单，也没有未支付的订单</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白天手动输入车辆编号</a:t>
                      </a:r>
                    </a:p>
                  </a:txBody>
                  <a:tcPr marL="60157" marR="60157"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进入数码解锁页面</a:t>
                      </a:r>
                    </a:p>
                  </a:txBody>
                  <a:tcPr marL="60157" marR="60157" marT="0" marB="0" anchor="ctr"/>
                </a:tc>
                <a:extLst>
                  <a:ext uri="{0D108BD9-81ED-4DB2-BD59-A6C34878D82A}">
                    <a16:rowId xmlns:a16="http://schemas.microsoft.com/office/drawing/2014/main" val="10004"/>
                  </a:ext>
                </a:extLst>
              </a:tr>
            </a:tbl>
          </a:graphicData>
        </a:graphic>
      </p:graphicFrame>
      <p:graphicFrame>
        <p:nvGraphicFramePr>
          <p:cNvPr id="7" name="表格 6">
            <a:extLst>
              <a:ext uri="{FF2B5EF4-FFF2-40B4-BE49-F238E27FC236}">
                <a16:creationId xmlns:a16="http://schemas.microsoft.com/office/drawing/2014/main" id="{2BD5B6CC-9749-46F3-BE33-46EF41D8DAF2}"/>
              </a:ext>
            </a:extLst>
          </p:cNvPr>
          <p:cNvGraphicFramePr>
            <a:graphicFrameLocks noGrp="1"/>
          </p:cNvGraphicFramePr>
          <p:nvPr>
            <p:extLst>
              <p:ext uri="{D42A27DB-BD31-4B8C-83A1-F6EECF244321}">
                <p14:modId xmlns:p14="http://schemas.microsoft.com/office/powerpoint/2010/main" val="1871761914"/>
              </p:ext>
            </p:extLst>
          </p:nvPr>
        </p:nvGraphicFramePr>
        <p:xfrm>
          <a:off x="885418" y="3496577"/>
          <a:ext cx="5410465" cy="3300817"/>
        </p:xfrm>
        <a:graphic>
          <a:graphicData uri="http://schemas.openxmlformats.org/drawingml/2006/table">
            <a:tbl>
              <a:tblPr firstRow="1" firstCol="1" bandRow="1">
                <a:tableStyleId>{5C22544A-7EE6-4342-B048-85BDC9FD1C3A}</a:tableStyleId>
              </a:tblPr>
              <a:tblGrid>
                <a:gridCol w="533289">
                  <a:extLst>
                    <a:ext uri="{9D8B030D-6E8A-4147-A177-3AD203B41FA5}">
                      <a16:colId xmlns:a16="http://schemas.microsoft.com/office/drawing/2014/main" val="20000"/>
                    </a:ext>
                  </a:extLst>
                </a:gridCol>
                <a:gridCol w="953192">
                  <a:extLst>
                    <a:ext uri="{9D8B030D-6E8A-4147-A177-3AD203B41FA5}">
                      <a16:colId xmlns:a16="http://schemas.microsoft.com/office/drawing/2014/main" val="20001"/>
                    </a:ext>
                  </a:extLst>
                </a:gridCol>
                <a:gridCol w="1172224">
                  <a:extLst>
                    <a:ext uri="{9D8B030D-6E8A-4147-A177-3AD203B41FA5}">
                      <a16:colId xmlns:a16="http://schemas.microsoft.com/office/drawing/2014/main" val="20002"/>
                    </a:ext>
                  </a:extLst>
                </a:gridCol>
                <a:gridCol w="1021082">
                  <a:extLst>
                    <a:ext uri="{9D8B030D-6E8A-4147-A177-3AD203B41FA5}">
                      <a16:colId xmlns:a16="http://schemas.microsoft.com/office/drawing/2014/main" val="20003"/>
                    </a:ext>
                  </a:extLst>
                </a:gridCol>
                <a:gridCol w="1730678">
                  <a:extLst>
                    <a:ext uri="{9D8B030D-6E8A-4147-A177-3AD203B41FA5}">
                      <a16:colId xmlns:a16="http://schemas.microsoft.com/office/drawing/2014/main" val="20004"/>
                    </a:ext>
                  </a:extLst>
                </a:gridCol>
              </a:tblGrid>
              <a:tr h="390226">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序号</a:t>
                      </a:r>
                    </a:p>
                  </a:txBody>
                  <a:tcPr marL="60157" marR="60157" marT="0" marB="0" anchor="ctr"/>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用例说明</a:t>
                      </a:r>
                    </a:p>
                  </a:txBody>
                  <a:tcPr marL="60157" marR="60157" marT="0" marB="0" anchor="ctr"/>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前置操作</a:t>
                      </a:r>
                    </a:p>
                  </a:txBody>
                  <a:tcPr marL="60157" marR="60157" marT="0" marB="0" anchor="ctr"/>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操作</a:t>
                      </a:r>
                    </a:p>
                  </a:txBody>
                  <a:tcPr marL="60157" marR="60157"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预期结果</a:t>
                      </a:r>
                    </a:p>
                  </a:txBody>
                  <a:tcPr marL="60157" marR="60157" marT="0" marB="0" anchor="ctr"/>
                </a:tc>
                <a:extLst>
                  <a:ext uri="{0D108BD9-81ED-4DB2-BD59-A6C34878D82A}">
                    <a16:rowId xmlns:a16="http://schemas.microsoft.com/office/drawing/2014/main" val="10000"/>
                  </a:ext>
                </a:extLst>
              </a:tr>
              <a:tr h="685717">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005</a:t>
                      </a:r>
                      <a:endParaRPr lang="zh-CN" sz="14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开锁</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有正在运行的订单</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白天手动输入车辆编号</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无法开锁，提示正在骑行，需结束骑行并支付才能解锁</a:t>
                      </a:r>
                    </a:p>
                  </a:txBody>
                  <a:tcPr marL="60157" marR="60157" marT="0" marB="0" anchor="ctr"/>
                </a:tc>
                <a:extLst>
                  <a:ext uri="{0D108BD9-81ED-4DB2-BD59-A6C34878D82A}">
                    <a16:rowId xmlns:a16="http://schemas.microsoft.com/office/drawing/2014/main" val="10001"/>
                  </a:ext>
                </a:extLst>
              </a:tr>
              <a:tr h="685717">
                <a:tc>
                  <a:txBody>
                    <a:bodyPr/>
                    <a:lstStyle/>
                    <a:p>
                      <a:pPr algn="ctr">
                        <a:spcAft>
                          <a:spcPts val="0"/>
                        </a:spcAft>
                      </a:pPr>
                      <a:r>
                        <a:rPr lang="en-US" sz="1400" kern="100">
                          <a:effectLst/>
                          <a:latin typeface="幼圆" panose="02010509060101010101" pitchFamily="49" charset="-122"/>
                          <a:ea typeface="幼圆" panose="02010509060101010101" pitchFamily="49" charset="-122"/>
                        </a:rPr>
                        <a:t>006</a:t>
                      </a:r>
                      <a:endParaRPr lang="zh-CN" sz="14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开锁</a:t>
                      </a:r>
                    </a:p>
                  </a:txBody>
                  <a:tcPr marL="60157" marR="60157"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有未支付的订单</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白天手动输入车辆编号</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无法开锁，提示支付未支付订单才能解锁</a:t>
                      </a:r>
                    </a:p>
                  </a:txBody>
                  <a:tcPr marL="60157" marR="60157" marT="0" marB="0" anchor="ctr"/>
                </a:tc>
                <a:extLst>
                  <a:ext uri="{0D108BD9-81ED-4DB2-BD59-A6C34878D82A}">
                    <a16:rowId xmlns:a16="http://schemas.microsoft.com/office/drawing/2014/main" val="10002"/>
                  </a:ext>
                </a:extLst>
              </a:tr>
              <a:tr h="824463">
                <a:tc>
                  <a:txBody>
                    <a:bodyPr/>
                    <a:lstStyle/>
                    <a:p>
                      <a:pPr algn="ctr">
                        <a:spcAft>
                          <a:spcPts val="0"/>
                        </a:spcAft>
                      </a:pPr>
                      <a:r>
                        <a:rPr lang="en-US" sz="1400" kern="100">
                          <a:effectLst/>
                          <a:latin typeface="幼圆" panose="02010509060101010101" pitchFamily="49" charset="-122"/>
                          <a:ea typeface="幼圆" panose="02010509060101010101" pitchFamily="49" charset="-122"/>
                        </a:rPr>
                        <a:t>007</a:t>
                      </a:r>
                      <a:endParaRPr lang="zh-CN" sz="14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开锁</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没有正在运行的订单，也没有未支付的订单</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晚上扫码</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开启手机手电筒，扫码成功，进入数码解锁页面</a:t>
                      </a:r>
                    </a:p>
                  </a:txBody>
                  <a:tcPr marL="60157" marR="60157" marT="0" marB="0" anchor="ctr"/>
                </a:tc>
                <a:extLst>
                  <a:ext uri="{0D108BD9-81ED-4DB2-BD59-A6C34878D82A}">
                    <a16:rowId xmlns:a16="http://schemas.microsoft.com/office/drawing/2014/main" val="10003"/>
                  </a:ext>
                </a:extLst>
              </a:tr>
              <a:tr h="685717">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008</a:t>
                      </a:r>
                      <a:endParaRPr lang="zh-CN" sz="14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开锁</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有正在运行的订单</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晚上扫码</a:t>
                      </a:r>
                    </a:p>
                  </a:txBody>
                  <a:tcPr marL="60157" marR="60157"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无法开锁，提示正在骑行，需结束骑行并支付才能解锁</a:t>
                      </a:r>
                    </a:p>
                  </a:txBody>
                  <a:tcPr marL="60157" marR="60157" marT="0" marB="0" anchor="ctr"/>
                </a:tc>
                <a:extLst>
                  <a:ext uri="{0D108BD9-81ED-4DB2-BD59-A6C34878D82A}">
                    <a16:rowId xmlns:a16="http://schemas.microsoft.com/office/drawing/2014/main" val="10004"/>
                  </a:ext>
                </a:extLst>
              </a:tr>
            </a:tbl>
          </a:graphicData>
        </a:graphic>
      </p:graphicFrame>
      <p:graphicFrame>
        <p:nvGraphicFramePr>
          <p:cNvPr id="8" name="表格 7">
            <a:extLst>
              <a:ext uri="{FF2B5EF4-FFF2-40B4-BE49-F238E27FC236}">
                <a16:creationId xmlns:a16="http://schemas.microsoft.com/office/drawing/2014/main" id="{5C80FF82-9D16-4D21-9DBB-655EA5D72643}"/>
              </a:ext>
            </a:extLst>
          </p:cNvPr>
          <p:cNvGraphicFramePr>
            <a:graphicFrameLocks noGrp="1"/>
          </p:cNvGraphicFramePr>
          <p:nvPr>
            <p:extLst>
              <p:ext uri="{D42A27DB-BD31-4B8C-83A1-F6EECF244321}">
                <p14:modId xmlns:p14="http://schemas.microsoft.com/office/powerpoint/2010/main" val="2695893173"/>
              </p:ext>
            </p:extLst>
          </p:nvPr>
        </p:nvGraphicFramePr>
        <p:xfrm>
          <a:off x="6400800" y="3806198"/>
          <a:ext cx="5558500" cy="3052839"/>
        </p:xfrm>
        <a:graphic>
          <a:graphicData uri="http://schemas.openxmlformats.org/drawingml/2006/table">
            <a:tbl>
              <a:tblPr firstRow="1" firstCol="1" bandRow="1">
                <a:tableStyleId>{5C22544A-7EE6-4342-B048-85BDC9FD1C3A}</a:tableStyleId>
              </a:tblPr>
              <a:tblGrid>
                <a:gridCol w="530860">
                  <a:extLst>
                    <a:ext uri="{9D8B030D-6E8A-4147-A177-3AD203B41FA5}">
                      <a16:colId xmlns:a16="http://schemas.microsoft.com/office/drawing/2014/main" val="20000"/>
                    </a:ext>
                  </a:extLst>
                </a:gridCol>
                <a:gridCol w="873569">
                  <a:extLst>
                    <a:ext uri="{9D8B030D-6E8A-4147-A177-3AD203B41FA5}">
                      <a16:colId xmlns:a16="http://schemas.microsoft.com/office/drawing/2014/main" val="20001"/>
                    </a:ext>
                  </a:extLst>
                </a:gridCol>
                <a:gridCol w="1516843">
                  <a:extLst>
                    <a:ext uri="{9D8B030D-6E8A-4147-A177-3AD203B41FA5}">
                      <a16:colId xmlns:a16="http://schemas.microsoft.com/office/drawing/2014/main" val="20002"/>
                    </a:ext>
                  </a:extLst>
                </a:gridCol>
                <a:gridCol w="912942">
                  <a:extLst>
                    <a:ext uri="{9D8B030D-6E8A-4147-A177-3AD203B41FA5}">
                      <a16:colId xmlns:a16="http://schemas.microsoft.com/office/drawing/2014/main" val="20003"/>
                    </a:ext>
                  </a:extLst>
                </a:gridCol>
                <a:gridCol w="1724286">
                  <a:extLst>
                    <a:ext uri="{9D8B030D-6E8A-4147-A177-3AD203B41FA5}">
                      <a16:colId xmlns:a16="http://schemas.microsoft.com/office/drawing/2014/main" val="20004"/>
                    </a:ext>
                  </a:extLst>
                </a:gridCol>
              </a:tblGrid>
              <a:tr h="344679">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序号</a:t>
                      </a:r>
                    </a:p>
                  </a:txBody>
                  <a:tcPr marL="60157" marR="60157"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用例说明</a:t>
                      </a:r>
                    </a:p>
                  </a:txBody>
                  <a:tcPr marL="60157" marR="60157"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前置操作</a:t>
                      </a:r>
                    </a:p>
                  </a:txBody>
                  <a:tcPr marL="60157" marR="60157"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操作</a:t>
                      </a:r>
                    </a:p>
                  </a:txBody>
                  <a:tcPr marL="60157" marR="60157"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预期结果</a:t>
                      </a:r>
                    </a:p>
                  </a:txBody>
                  <a:tcPr marL="60157" marR="60157" marT="0" marB="0" anchor="ctr"/>
                </a:tc>
                <a:extLst>
                  <a:ext uri="{0D108BD9-81ED-4DB2-BD59-A6C34878D82A}">
                    <a16:rowId xmlns:a16="http://schemas.microsoft.com/office/drawing/2014/main" val="10000"/>
                  </a:ext>
                </a:extLst>
              </a:tr>
              <a:tr h="620800">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009</a:t>
                      </a:r>
                      <a:endParaRPr lang="zh-CN" sz="14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开锁</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有未支付的订单</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晚上扫码</a:t>
                      </a:r>
                    </a:p>
                  </a:txBody>
                  <a:tcPr marL="60157" marR="60157"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无法开启手电筒，提示支付未支付订单才能解锁</a:t>
                      </a:r>
                    </a:p>
                  </a:txBody>
                  <a:tcPr marL="60157" marR="60157" marT="0" marB="0" anchor="ctr"/>
                </a:tc>
                <a:extLst>
                  <a:ext uri="{0D108BD9-81ED-4DB2-BD59-A6C34878D82A}">
                    <a16:rowId xmlns:a16="http://schemas.microsoft.com/office/drawing/2014/main" val="10001"/>
                  </a:ext>
                </a:extLst>
              </a:tr>
              <a:tr h="689360">
                <a:tc>
                  <a:txBody>
                    <a:bodyPr/>
                    <a:lstStyle/>
                    <a:p>
                      <a:pPr algn="ctr">
                        <a:spcAft>
                          <a:spcPts val="0"/>
                        </a:spcAft>
                      </a:pPr>
                      <a:r>
                        <a:rPr lang="en-US" sz="1400" kern="100">
                          <a:effectLst/>
                          <a:latin typeface="幼圆" panose="02010509060101010101" pitchFamily="49" charset="-122"/>
                          <a:ea typeface="幼圆" panose="02010509060101010101" pitchFamily="49" charset="-122"/>
                        </a:rPr>
                        <a:t>010</a:t>
                      </a:r>
                      <a:endParaRPr lang="zh-CN" sz="14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开锁</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没有正在运行的订单，也没有未支付的订单</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晚上手动输入车辆编号</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进入数码解锁页面</a:t>
                      </a:r>
                    </a:p>
                  </a:txBody>
                  <a:tcPr marL="60157" marR="60157" marT="0" marB="0" anchor="ctr"/>
                </a:tc>
                <a:extLst>
                  <a:ext uri="{0D108BD9-81ED-4DB2-BD59-A6C34878D82A}">
                    <a16:rowId xmlns:a16="http://schemas.microsoft.com/office/drawing/2014/main" val="10002"/>
                  </a:ext>
                </a:extLst>
              </a:tr>
              <a:tr h="689360">
                <a:tc>
                  <a:txBody>
                    <a:bodyPr/>
                    <a:lstStyle/>
                    <a:p>
                      <a:pPr algn="ctr">
                        <a:spcAft>
                          <a:spcPts val="0"/>
                        </a:spcAft>
                      </a:pPr>
                      <a:r>
                        <a:rPr lang="en-US" sz="1400" kern="100">
                          <a:effectLst/>
                          <a:latin typeface="幼圆" panose="02010509060101010101" pitchFamily="49" charset="-122"/>
                          <a:ea typeface="幼圆" panose="02010509060101010101" pitchFamily="49" charset="-122"/>
                        </a:rPr>
                        <a:t>011</a:t>
                      </a:r>
                      <a:endParaRPr lang="zh-CN" sz="14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开锁</a:t>
                      </a:r>
                    </a:p>
                  </a:txBody>
                  <a:tcPr marL="60157" marR="60157"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有正在运行的订单</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晚上手动输入车辆编号</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无法开锁，提示正在骑行，需结束骑行并支付才能解锁</a:t>
                      </a:r>
                    </a:p>
                  </a:txBody>
                  <a:tcPr marL="60157" marR="60157" marT="0" marB="0" anchor="ctr"/>
                </a:tc>
                <a:extLst>
                  <a:ext uri="{0D108BD9-81ED-4DB2-BD59-A6C34878D82A}">
                    <a16:rowId xmlns:a16="http://schemas.microsoft.com/office/drawing/2014/main" val="10003"/>
                  </a:ext>
                </a:extLst>
              </a:tr>
              <a:tr h="689360">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012</a:t>
                      </a:r>
                      <a:endParaRPr lang="zh-CN" sz="14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开锁</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有未支付的订单</a:t>
                      </a:r>
                    </a:p>
                  </a:txBody>
                  <a:tcPr marL="60157" marR="60157"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晚上手动输入车辆编号</a:t>
                      </a:r>
                    </a:p>
                  </a:txBody>
                  <a:tcPr marL="60157" marR="60157" marT="0" marB="0"/>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无法开锁，提示支付未支付订单才能解锁</a:t>
                      </a:r>
                    </a:p>
                  </a:txBody>
                  <a:tcPr marL="60157" marR="60157"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2690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5880FF-9938-4333-9B20-63FBC3C636AE}"/>
              </a:ext>
            </a:extLst>
          </p:cNvPr>
          <p:cNvSpPr>
            <a:spLocks noGrp="1"/>
          </p:cNvSpPr>
          <p:nvPr>
            <p:ph idx="1"/>
          </p:nvPr>
        </p:nvSpPr>
        <p:spPr>
          <a:xfrm>
            <a:off x="1101969" y="668215"/>
            <a:ext cx="11013831" cy="5674396"/>
          </a:xfrm>
        </p:spPr>
        <p:txBody>
          <a:bodyPr/>
          <a:lstStyle/>
          <a:p>
            <a:r>
              <a:rPr lang="zh-CN" altLang="en-US" sz="2800" dirty="0"/>
              <a:t>测试执行</a:t>
            </a:r>
            <a:endParaRPr lang="en-US" altLang="zh-CN" sz="2800" dirty="0"/>
          </a:p>
          <a:p>
            <a:pPr lvl="1"/>
            <a:r>
              <a:rPr lang="zh-CN" altLang="zh-CN" sz="2800" i="0" dirty="0"/>
              <a:t>执行测试用例，对测试过程进行记录和跟踪。对于测试发现的缺陷整理成缺陷报告。</a:t>
            </a:r>
          </a:p>
          <a:p>
            <a:endParaRPr lang="zh-CN" altLang="en-US" dirty="0"/>
          </a:p>
        </p:txBody>
      </p:sp>
      <p:graphicFrame>
        <p:nvGraphicFramePr>
          <p:cNvPr id="6" name="表格 5">
            <a:extLst>
              <a:ext uri="{FF2B5EF4-FFF2-40B4-BE49-F238E27FC236}">
                <a16:creationId xmlns:a16="http://schemas.microsoft.com/office/drawing/2014/main" id="{009FF47E-B26D-4181-A5AD-7946662502E1}"/>
              </a:ext>
            </a:extLst>
          </p:cNvPr>
          <p:cNvGraphicFramePr>
            <a:graphicFrameLocks noGrp="1"/>
          </p:cNvGraphicFramePr>
          <p:nvPr>
            <p:extLst>
              <p:ext uri="{D42A27DB-BD31-4B8C-83A1-F6EECF244321}">
                <p14:modId xmlns:p14="http://schemas.microsoft.com/office/powerpoint/2010/main" val="4099126556"/>
              </p:ext>
            </p:extLst>
          </p:nvPr>
        </p:nvGraphicFramePr>
        <p:xfrm>
          <a:off x="2004059" y="2331848"/>
          <a:ext cx="8968741" cy="1706069"/>
        </p:xfrm>
        <a:graphic>
          <a:graphicData uri="http://schemas.openxmlformats.org/drawingml/2006/table">
            <a:tbl>
              <a:tblPr firstRow="1" firstCol="1" bandRow="1">
                <a:tableStyleId>{5C22544A-7EE6-4342-B048-85BDC9FD1C3A}</a:tableStyleId>
              </a:tblPr>
              <a:tblGrid>
                <a:gridCol w="1434639">
                  <a:extLst>
                    <a:ext uri="{9D8B030D-6E8A-4147-A177-3AD203B41FA5}">
                      <a16:colId xmlns:a16="http://schemas.microsoft.com/office/drawing/2014/main" val="20000"/>
                    </a:ext>
                  </a:extLst>
                </a:gridCol>
                <a:gridCol w="7534102">
                  <a:extLst>
                    <a:ext uri="{9D8B030D-6E8A-4147-A177-3AD203B41FA5}">
                      <a16:colId xmlns:a16="http://schemas.microsoft.com/office/drawing/2014/main" val="20001"/>
                    </a:ext>
                  </a:extLst>
                </a:gridCol>
              </a:tblGrid>
              <a:tr h="213089">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缺陷</a:t>
                      </a:r>
                      <a:r>
                        <a:rPr lang="en-US" sz="1400" kern="100" dirty="0">
                          <a:effectLst/>
                          <a:latin typeface="幼圆" panose="02010509060101010101" pitchFamily="49" charset="-122"/>
                          <a:ea typeface="幼圆" panose="02010509060101010101" pitchFamily="49" charset="-122"/>
                        </a:rPr>
                        <a:t>ID</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1900210006</a:t>
                      </a:r>
                      <a:endParaRPr lang="zh-CN" sz="1400" kern="10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0"/>
                  </a:ext>
                </a:extLst>
              </a:tr>
              <a:tr h="213089">
                <a:tc>
                  <a:txBody>
                    <a:bodyPr/>
                    <a:lstStyle/>
                    <a:p>
                      <a:pPr algn="just">
                        <a:spcAft>
                          <a:spcPts val="0"/>
                        </a:spcAft>
                      </a:pPr>
                      <a:r>
                        <a:rPr lang="zh-CN" sz="1400" kern="100">
                          <a:effectLst/>
                          <a:latin typeface="幼圆" panose="02010509060101010101" pitchFamily="49" charset="-122"/>
                          <a:ea typeface="幼圆" panose="02010509060101010101" pitchFamily="49" charset="-122"/>
                        </a:rPr>
                        <a:t>测试软件名称</a:t>
                      </a: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摩拜单车</a:t>
                      </a:r>
                      <a:r>
                        <a:rPr lang="en-US" sz="1400" kern="100">
                          <a:effectLst/>
                          <a:latin typeface="幼圆" panose="02010509060101010101" pitchFamily="49" charset="-122"/>
                          <a:ea typeface="幼圆" panose="02010509060101010101" pitchFamily="49" charset="-122"/>
                        </a:rPr>
                        <a:t>App</a:t>
                      </a:r>
                      <a:endParaRPr lang="zh-CN" sz="1400" kern="10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1"/>
                  </a:ext>
                </a:extLst>
              </a:tr>
              <a:tr h="213089">
                <a:tc>
                  <a:txBody>
                    <a:bodyPr/>
                    <a:lstStyle/>
                    <a:p>
                      <a:pPr algn="just">
                        <a:spcAft>
                          <a:spcPts val="0"/>
                        </a:spcAft>
                      </a:pPr>
                      <a:r>
                        <a:rPr lang="zh-CN" sz="1400" kern="100">
                          <a:effectLst/>
                          <a:latin typeface="幼圆" panose="02010509060101010101" pitchFamily="49" charset="-122"/>
                          <a:ea typeface="幼圆" panose="02010509060101010101" pitchFamily="49" charset="-122"/>
                        </a:rPr>
                        <a:t>测试软件版本</a:t>
                      </a:r>
                    </a:p>
                  </a:txBody>
                  <a:tcPr marL="68580" marR="68580" marT="0" marB="0" anchor="ct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8.10.0</a:t>
                      </a:r>
                      <a:endParaRPr lang="zh-CN" sz="1400" kern="10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2"/>
                  </a:ext>
                </a:extLst>
              </a:tr>
              <a:tr h="213089">
                <a:tc>
                  <a:txBody>
                    <a:bodyPr/>
                    <a:lstStyle/>
                    <a:p>
                      <a:pPr algn="just">
                        <a:spcAft>
                          <a:spcPts val="0"/>
                        </a:spcAft>
                      </a:pPr>
                      <a:r>
                        <a:rPr lang="zh-CN" sz="1400" kern="100">
                          <a:effectLst/>
                          <a:latin typeface="幼圆" panose="02010509060101010101" pitchFamily="49" charset="-122"/>
                          <a:ea typeface="幼圆" panose="02010509060101010101" pitchFamily="49" charset="-122"/>
                        </a:rPr>
                        <a:t>缺陷发现日期</a:t>
                      </a:r>
                    </a:p>
                  </a:txBody>
                  <a:tcPr marL="68580" marR="68580" marT="0" marB="0" anchor="ct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20190302</a:t>
                      </a:r>
                      <a:endParaRPr lang="zh-CN" sz="1400" kern="10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3"/>
                  </a:ext>
                </a:extLst>
              </a:tr>
              <a:tr h="213089">
                <a:tc>
                  <a:txBody>
                    <a:bodyPr/>
                    <a:lstStyle/>
                    <a:p>
                      <a:pPr algn="just">
                        <a:spcAft>
                          <a:spcPts val="0"/>
                        </a:spcAft>
                      </a:pPr>
                      <a:r>
                        <a:rPr lang="zh-CN" sz="1400" kern="100">
                          <a:effectLst/>
                          <a:latin typeface="幼圆" panose="02010509060101010101" pitchFamily="49" charset="-122"/>
                          <a:ea typeface="幼圆" panose="02010509060101010101" pitchFamily="49" charset="-122"/>
                        </a:rPr>
                        <a:t>测试人员</a:t>
                      </a: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测试员</a:t>
                      </a:r>
                      <a:r>
                        <a:rPr lang="en-US" sz="1400" kern="100" dirty="0">
                          <a:effectLst/>
                          <a:latin typeface="幼圆" panose="02010509060101010101" pitchFamily="49" charset="-122"/>
                          <a:ea typeface="幼圆" panose="02010509060101010101" pitchFamily="49" charset="-122"/>
                        </a:rPr>
                        <a:t>1</a:t>
                      </a:r>
                      <a:r>
                        <a:rPr lang="zh-CN" sz="1400" kern="100" dirty="0">
                          <a:effectLst/>
                          <a:latin typeface="幼圆" panose="02010509060101010101" pitchFamily="49" charset="-122"/>
                          <a:ea typeface="幼圆" panose="02010509060101010101" pitchFamily="49" charset="-122"/>
                        </a:rPr>
                        <a:t>、测试员</a:t>
                      </a:r>
                      <a:r>
                        <a:rPr lang="en-US" sz="1400" kern="100" dirty="0">
                          <a:effectLst/>
                          <a:latin typeface="幼圆" panose="02010509060101010101" pitchFamily="49" charset="-122"/>
                          <a:ea typeface="幼圆" panose="02010509060101010101" pitchFamily="49" charset="-122"/>
                        </a:rPr>
                        <a:t>2</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4"/>
                  </a:ext>
                </a:extLst>
              </a:tr>
              <a:tr h="639269">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缺陷描述</a:t>
                      </a: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该版本的开锁用车功能在晚上扫码开锁时，无法启动手电筒，导致扫码不成功而无法完成开锁功能。</a:t>
                      </a:r>
                    </a:p>
                  </a:txBody>
                  <a:tcPr marL="68580" marR="68580" marT="0" marB="0" anchor="ctr"/>
                </a:tc>
                <a:extLst>
                  <a:ext uri="{0D108BD9-81ED-4DB2-BD59-A6C34878D82A}">
                    <a16:rowId xmlns:a16="http://schemas.microsoft.com/office/drawing/2014/main" val="10005"/>
                  </a:ext>
                </a:extLst>
              </a:tr>
            </a:tbl>
          </a:graphicData>
        </a:graphic>
      </p:graphicFrame>
      <p:graphicFrame>
        <p:nvGraphicFramePr>
          <p:cNvPr id="7" name="表格 6">
            <a:extLst>
              <a:ext uri="{FF2B5EF4-FFF2-40B4-BE49-F238E27FC236}">
                <a16:creationId xmlns:a16="http://schemas.microsoft.com/office/drawing/2014/main" id="{36E4B344-D02E-49A2-A8D0-FEF1A73E687C}"/>
              </a:ext>
            </a:extLst>
          </p:cNvPr>
          <p:cNvGraphicFramePr>
            <a:graphicFrameLocks noGrp="1"/>
          </p:cNvGraphicFramePr>
          <p:nvPr>
            <p:extLst>
              <p:ext uri="{D42A27DB-BD31-4B8C-83A1-F6EECF244321}">
                <p14:modId xmlns:p14="http://schemas.microsoft.com/office/powerpoint/2010/main" val="1387581304"/>
              </p:ext>
            </p:extLst>
          </p:nvPr>
        </p:nvGraphicFramePr>
        <p:xfrm>
          <a:off x="2004059" y="4037917"/>
          <a:ext cx="8851899" cy="2725654"/>
        </p:xfrm>
        <a:graphic>
          <a:graphicData uri="http://schemas.openxmlformats.org/drawingml/2006/table">
            <a:tbl>
              <a:tblPr firstRow="1" firstCol="1" bandRow="1">
                <a:tableStyleId>{5C22544A-7EE6-4342-B048-85BDC9FD1C3A}</a:tableStyleId>
              </a:tblPr>
              <a:tblGrid>
                <a:gridCol w="1442952">
                  <a:extLst>
                    <a:ext uri="{9D8B030D-6E8A-4147-A177-3AD203B41FA5}">
                      <a16:colId xmlns:a16="http://schemas.microsoft.com/office/drawing/2014/main" val="20000"/>
                    </a:ext>
                  </a:extLst>
                </a:gridCol>
                <a:gridCol w="7408947">
                  <a:extLst>
                    <a:ext uri="{9D8B030D-6E8A-4147-A177-3AD203B41FA5}">
                      <a16:colId xmlns:a16="http://schemas.microsoft.com/office/drawing/2014/main" val="20001"/>
                    </a:ext>
                  </a:extLst>
                </a:gridCol>
              </a:tblGrid>
              <a:tr h="227138">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附件（可附图）</a:t>
                      </a: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附图</a:t>
                      </a:r>
                      <a:r>
                        <a:rPr lang="en-US" sz="1400" kern="100">
                          <a:effectLst/>
                          <a:latin typeface="幼圆" panose="02010509060101010101" pitchFamily="49" charset="-122"/>
                          <a:ea typeface="幼圆" panose="02010509060101010101" pitchFamily="49" charset="-122"/>
                        </a:rPr>
                        <a:t>1</a:t>
                      </a:r>
                      <a:r>
                        <a:rPr lang="zh-CN" sz="1400" kern="100">
                          <a:effectLst/>
                          <a:latin typeface="幼圆" panose="02010509060101010101" pitchFamily="49" charset="-122"/>
                          <a:ea typeface="幼圆" panose="02010509060101010101" pitchFamily="49" charset="-122"/>
                        </a:rPr>
                        <a:t>（链接）</a:t>
                      </a:r>
                    </a:p>
                  </a:txBody>
                  <a:tcPr marL="68580" marR="68580" marT="0" marB="0" anchor="ctr"/>
                </a:tc>
                <a:extLst>
                  <a:ext uri="{0D108BD9-81ED-4DB2-BD59-A6C34878D82A}">
                    <a16:rowId xmlns:a16="http://schemas.microsoft.com/office/drawing/2014/main" val="10000"/>
                  </a:ext>
                </a:extLst>
              </a:tr>
              <a:tr h="227138">
                <a:tc>
                  <a:txBody>
                    <a:bodyPr/>
                    <a:lstStyle/>
                    <a:p>
                      <a:pPr algn="just">
                        <a:spcAft>
                          <a:spcPts val="0"/>
                        </a:spcAft>
                      </a:pPr>
                      <a:r>
                        <a:rPr lang="zh-CN" sz="1400" kern="100">
                          <a:effectLst/>
                          <a:latin typeface="幼圆" panose="02010509060101010101" pitchFamily="49" charset="-122"/>
                          <a:ea typeface="幼圆" panose="02010509060101010101" pitchFamily="49" charset="-122"/>
                        </a:rPr>
                        <a:t>缺陷类型</a:t>
                      </a: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功能类型缺陷</a:t>
                      </a:r>
                    </a:p>
                  </a:txBody>
                  <a:tcPr marL="68580" marR="68580" marT="0" marB="0" anchor="ctr"/>
                </a:tc>
                <a:extLst>
                  <a:ext uri="{0D108BD9-81ED-4DB2-BD59-A6C34878D82A}">
                    <a16:rowId xmlns:a16="http://schemas.microsoft.com/office/drawing/2014/main" val="10001"/>
                  </a:ext>
                </a:extLst>
              </a:tr>
              <a:tr h="227138">
                <a:tc>
                  <a:txBody>
                    <a:bodyPr/>
                    <a:lstStyle/>
                    <a:p>
                      <a:pPr algn="just">
                        <a:spcAft>
                          <a:spcPts val="0"/>
                        </a:spcAft>
                      </a:pPr>
                      <a:r>
                        <a:rPr lang="zh-CN" sz="1400" kern="100">
                          <a:effectLst/>
                          <a:latin typeface="幼圆" panose="02010509060101010101" pitchFamily="49" charset="-122"/>
                          <a:ea typeface="幼圆" panose="02010509060101010101" pitchFamily="49" charset="-122"/>
                        </a:rPr>
                        <a:t>缺陷严重程度</a:t>
                      </a: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严重</a:t>
                      </a:r>
                    </a:p>
                  </a:txBody>
                  <a:tcPr marL="68580" marR="68580" marT="0" marB="0" anchor="ctr"/>
                </a:tc>
                <a:extLst>
                  <a:ext uri="{0D108BD9-81ED-4DB2-BD59-A6C34878D82A}">
                    <a16:rowId xmlns:a16="http://schemas.microsoft.com/office/drawing/2014/main" val="10002"/>
                  </a:ext>
                </a:extLst>
              </a:tr>
              <a:tr h="227138">
                <a:tc>
                  <a:txBody>
                    <a:bodyPr/>
                    <a:lstStyle/>
                    <a:p>
                      <a:pPr algn="just">
                        <a:spcAft>
                          <a:spcPts val="0"/>
                        </a:spcAft>
                      </a:pPr>
                      <a:r>
                        <a:rPr lang="zh-CN" sz="1400" kern="100">
                          <a:effectLst/>
                          <a:latin typeface="幼圆" panose="02010509060101010101" pitchFamily="49" charset="-122"/>
                          <a:ea typeface="幼圆" panose="02010509060101010101" pitchFamily="49" charset="-122"/>
                        </a:rPr>
                        <a:t>缺陷优先级</a:t>
                      </a: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立即解决</a:t>
                      </a:r>
                    </a:p>
                  </a:txBody>
                  <a:tcPr marL="68580" marR="68580" marT="0" marB="0" anchor="ctr"/>
                </a:tc>
                <a:extLst>
                  <a:ext uri="{0D108BD9-81ED-4DB2-BD59-A6C34878D82A}">
                    <a16:rowId xmlns:a16="http://schemas.microsoft.com/office/drawing/2014/main" val="10003"/>
                  </a:ext>
                </a:extLst>
              </a:tr>
              <a:tr h="681413">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测试环境</a:t>
                      </a: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手机信息：华为</a:t>
                      </a:r>
                      <a:r>
                        <a:rPr lang="en-US" sz="1400" kern="100" dirty="0">
                          <a:effectLst/>
                          <a:latin typeface="幼圆" panose="02010509060101010101" pitchFamily="49" charset="-122"/>
                          <a:ea typeface="幼圆" panose="02010509060101010101" pitchFamily="49" charset="-122"/>
                        </a:rPr>
                        <a:t> honor AAL-AL20</a:t>
                      </a:r>
                      <a:endParaRPr lang="zh-CN" sz="1400" kern="100" dirty="0">
                        <a:effectLst/>
                        <a:latin typeface="幼圆" panose="02010509060101010101" pitchFamily="49" charset="-122"/>
                        <a:ea typeface="幼圆" panose="02010509060101010101" pitchFamily="49" charset="-122"/>
                      </a:endParaRPr>
                    </a:p>
                    <a:p>
                      <a:pPr algn="just">
                        <a:spcAft>
                          <a:spcPts val="0"/>
                        </a:spcAft>
                      </a:pPr>
                      <a:r>
                        <a:rPr lang="zh-CN" sz="1400" kern="100" dirty="0">
                          <a:effectLst/>
                          <a:latin typeface="幼圆" panose="02010509060101010101" pitchFamily="49" charset="-122"/>
                          <a:ea typeface="幼圆" panose="02010509060101010101" pitchFamily="49" charset="-122"/>
                        </a:rPr>
                        <a:t>内存：</a:t>
                      </a:r>
                      <a:r>
                        <a:rPr lang="en-US" sz="1400" kern="100" dirty="0">
                          <a:effectLst/>
                          <a:latin typeface="幼圆" panose="02010509060101010101" pitchFamily="49" charset="-122"/>
                          <a:ea typeface="幼圆" panose="02010509060101010101" pitchFamily="49" charset="-122"/>
                        </a:rPr>
                        <a:t>4.0GB</a:t>
                      </a:r>
                      <a:endParaRPr lang="zh-CN" sz="1400" kern="100" dirty="0">
                        <a:effectLst/>
                        <a:latin typeface="幼圆" panose="02010509060101010101" pitchFamily="49" charset="-122"/>
                        <a:ea typeface="幼圆" panose="02010509060101010101" pitchFamily="49" charset="-122"/>
                      </a:endParaRPr>
                    </a:p>
                    <a:p>
                      <a:pPr algn="just">
                        <a:spcAft>
                          <a:spcPts val="0"/>
                        </a:spcAft>
                      </a:pPr>
                      <a:r>
                        <a:rPr lang="zh-CN" sz="1400" kern="100" dirty="0">
                          <a:effectLst/>
                          <a:latin typeface="幼圆" panose="02010509060101010101" pitchFamily="49" charset="-122"/>
                          <a:ea typeface="幼圆" panose="02010509060101010101" pitchFamily="49" charset="-122"/>
                        </a:rPr>
                        <a:t>系统类型：</a:t>
                      </a:r>
                      <a:r>
                        <a:rPr lang="en-US" sz="1400" kern="100" dirty="0">
                          <a:effectLst/>
                          <a:latin typeface="幼圆" panose="02010509060101010101" pitchFamily="49" charset="-122"/>
                          <a:ea typeface="幼圆" panose="02010509060101010101" pitchFamily="49" charset="-122"/>
                        </a:rPr>
                        <a:t>Android8.0.0</a:t>
                      </a:r>
                      <a:r>
                        <a:rPr lang="zh-CN" sz="1400" kern="100" dirty="0">
                          <a:effectLst/>
                          <a:latin typeface="幼圆" panose="02010509060101010101" pitchFamily="49" charset="-122"/>
                          <a:ea typeface="幼圆" panose="02010509060101010101" pitchFamily="49" charset="-122"/>
                        </a:rPr>
                        <a:t>操作系统</a:t>
                      </a:r>
                    </a:p>
                  </a:txBody>
                  <a:tcPr marL="68580" marR="68580" marT="0" marB="0" anchor="ctr"/>
                </a:tc>
                <a:extLst>
                  <a:ext uri="{0D108BD9-81ED-4DB2-BD59-A6C34878D82A}">
                    <a16:rowId xmlns:a16="http://schemas.microsoft.com/office/drawing/2014/main" val="10004"/>
                  </a:ext>
                </a:extLst>
              </a:tr>
              <a:tr h="908551">
                <a:tc>
                  <a:txBody>
                    <a:bodyPr/>
                    <a:lstStyle/>
                    <a:p>
                      <a:pPr algn="just">
                        <a:spcAft>
                          <a:spcPts val="0"/>
                        </a:spcAft>
                      </a:pPr>
                      <a:r>
                        <a:rPr lang="zh-CN" sz="1400" kern="100">
                          <a:effectLst/>
                          <a:latin typeface="幼圆" panose="02010509060101010101" pitchFamily="49" charset="-122"/>
                          <a:ea typeface="幼圆" panose="02010509060101010101" pitchFamily="49" charset="-122"/>
                        </a:rPr>
                        <a:t>重现步骤</a:t>
                      </a:r>
                    </a:p>
                  </a:txBody>
                  <a:tcPr marL="68580" marR="68580" marT="0" marB="0" anchor="ct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1</a:t>
                      </a:r>
                      <a:r>
                        <a:rPr lang="zh-CN" sz="1400" kern="100">
                          <a:effectLst/>
                          <a:latin typeface="幼圆" panose="02010509060101010101" pitchFamily="49" charset="-122"/>
                          <a:ea typeface="幼圆" panose="02010509060101010101" pitchFamily="49" charset="-122"/>
                        </a:rPr>
                        <a:t>、进入摩拜单车</a:t>
                      </a:r>
                      <a:r>
                        <a:rPr lang="en-US" sz="1400" kern="100">
                          <a:effectLst/>
                          <a:latin typeface="幼圆" panose="02010509060101010101" pitchFamily="49" charset="-122"/>
                          <a:ea typeface="幼圆" panose="02010509060101010101" pitchFamily="49" charset="-122"/>
                        </a:rPr>
                        <a:t>App</a:t>
                      </a:r>
                      <a:r>
                        <a:rPr lang="zh-CN" sz="1400" kern="100">
                          <a:effectLst/>
                          <a:latin typeface="幼圆" panose="02010509060101010101" pitchFamily="49" charset="-122"/>
                          <a:ea typeface="幼圆" panose="02010509060101010101" pitchFamily="49" charset="-122"/>
                        </a:rPr>
                        <a:t>页面，点击“扫码开锁”按钮。</a:t>
                      </a:r>
                    </a:p>
                    <a:p>
                      <a:pPr algn="just">
                        <a:spcAft>
                          <a:spcPts val="0"/>
                        </a:spcAft>
                      </a:pPr>
                      <a:r>
                        <a:rPr lang="en-US" sz="1400" kern="100">
                          <a:effectLst/>
                          <a:latin typeface="幼圆" panose="02010509060101010101" pitchFamily="49" charset="-122"/>
                          <a:ea typeface="幼圆" panose="02010509060101010101" pitchFamily="49" charset="-122"/>
                        </a:rPr>
                        <a:t>2</a:t>
                      </a:r>
                      <a:r>
                        <a:rPr lang="zh-CN" sz="1400" kern="100">
                          <a:effectLst/>
                          <a:latin typeface="幼圆" panose="02010509060101010101" pitchFamily="49" charset="-122"/>
                          <a:ea typeface="幼圆" panose="02010509060101010101" pitchFamily="49" charset="-122"/>
                        </a:rPr>
                        <a:t>、手电筒未打开，扫取摩拜单车二维码，扫取失败。</a:t>
                      </a:r>
                    </a:p>
                  </a:txBody>
                  <a:tcPr marL="68580" marR="68580" marT="0" marB="0" anchor="ctr"/>
                </a:tc>
                <a:extLst>
                  <a:ext uri="{0D108BD9-81ED-4DB2-BD59-A6C34878D82A}">
                    <a16:rowId xmlns:a16="http://schemas.microsoft.com/office/drawing/2014/main" val="10005"/>
                  </a:ext>
                </a:extLst>
              </a:tr>
              <a:tr h="227138">
                <a:tc>
                  <a:txBody>
                    <a:bodyPr/>
                    <a:lstStyle/>
                    <a:p>
                      <a:pPr algn="just">
                        <a:spcAft>
                          <a:spcPts val="0"/>
                        </a:spcAft>
                      </a:pPr>
                      <a:r>
                        <a:rPr lang="zh-CN" sz="1400" kern="100">
                          <a:effectLst/>
                          <a:latin typeface="幼圆" panose="02010509060101010101" pitchFamily="49" charset="-122"/>
                          <a:ea typeface="幼圆" panose="02010509060101010101" pitchFamily="49" charset="-122"/>
                        </a:rPr>
                        <a:t>备注</a:t>
                      </a: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无</a:t>
                      </a: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9215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回归测试</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7138" y="124131"/>
            <a:ext cx="9601200" cy="571500"/>
          </a:xfrm>
        </p:spPr>
        <p:txBody>
          <a:bodyPr>
            <a:noAutofit/>
          </a:bodyPr>
          <a:lstStyle/>
          <a:p>
            <a:r>
              <a:rPr lang="zh-CN" altLang="en-US" b="1" dirty="0"/>
              <a:t>回归测试</a:t>
            </a:r>
          </a:p>
        </p:txBody>
      </p:sp>
      <p:sp>
        <p:nvSpPr>
          <p:cNvPr id="3" name="内容占位符 2"/>
          <p:cNvSpPr>
            <a:spLocks noGrp="1"/>
          </p:cNvSpPr>
          <p:nvPr>
            <p:ph idx="1"/>
          </p:nvPr>
        </p:nvSpPr>
        <p:spPr>
          <a:xfrm>
            <a:off x="1137138" y="885092"/>
            <a:ext cx="11054862" cy="5972908"/>
          </a:xfrm>
        </p:spPr>
        <p:txBody>
          <a:bodyPr>
            <a:normAutofit fontScale="92500" lnSpcReduction="10000"/>
          </a:bodyPr>
          <a:lstStyle/>
          <a:p>
            <a:r>
              <a:rPr lang="zh-CN" altLang="en-US" sz="3000" dirty="0"/>
              <a:t>回归测试是指修改了旧代码后，重新进行测试以确认修改没有引入新的错误或导致其它代码产生错误</a:t>
            </a:r>
            <a:endParaRPr lang="en-US" altLang="zh-CN" sz="3000" dirty="0"/>
          </a:p>
          <a:p>
            <a:r>
              <a:rPr lang="zh-CN" altLang="en-US" sz="3000" dirty="0"/>
              <a:t>目的</a:t>
            </a:r>
            <a:endParaRPr lang="en-US" altLang="zh-CN" sz="3000" dirty="0"/>
          </a:p>
          <a:p>
            <a:pPr lvl="1"/>
            <a:r>
              <a:rPr lang="zh-CN" altLang="en-US" sz="3000" i="0" dirty="0"/>
              <a:t>所做的修改达到了预定的目的，如错误得到了改正，新功能得到了实现，能够适应新的运行环境等；</a:t>
            </a:r>
          </a:p>
          <a:p>
            <a:pPr lvl="1"/>
            <a:r>
              <a:rPr lang="zh-CN" altLang="en-US" sz="3000" i="0" dirty="0"/>
              <a:t>不影响软件原有功能的正确性</a:t>
            </a:r>
            <a:endParaRPr lang="en-US" altLang="zh-CN" sz="3000" i="0" dirty="0"/>
          </a:p>
          <a:p>
            <a:r>
              <a:rPr lang="zh-CN" altLang="en-US" sz="3000" dirty="0"/>
              <a:t>回归测试的方法</a:t>
            </a:r>
          </a:p>
          <a:p>
            <a:pPr lvl="1"/>
            <a:r>
              <a:rPr lang="zh-CN" altLang="en-US" sz="3000" i="0" dirty="0"/>
              <a:t>再测试全部用例 </a:t>
            </a:r>
          </a:p>
          <a:p>
            <a:pPr lvl="1"/>
            <a:r>
              <a:rPr lang="zh-CN" altLang="en-US" sz="3000" i="0" dirty="0"/>
              <a:t>基于风险选择测试 </a:t>
            </a:r>
          </a:p>
          <a:p>
            <a:pPr lvl="1"/>
            <a:r>
              <a:rPr lang="zh-CN" altLang="en-US" sz="3000" i="0" dirty="0"/>
              <a:t>基于操作剖面选择测试 </a:t>
            </a:r>
          </a:p>
          <a:p>
            <a:pPr lvl="1"/>
            <a:r>
              <a:rPr lang="zh-CN" altLang="en-US" sz="3000" i="0" dirty="0"/>
              <a:t>再测试修改的部分</a:t>
            </a:r>
            <a:endParaRPr lang="en-US" altLang="zh-CN" sz="3000" i="0" dirty="0"/>
          </a:p>
          <a:p>
            <a:pPr marL="384175" lvl="1">
              <a:spcBef>
                <a:spcPts val="1000"/>
              </a:spcBef>
              <a:buFont typeface="Franklin Gothic Book" panose="020B0503020102020204" pitchFamily="34" charset="0"/>
              <a:buChar char="■"/>
            </a:pPr>
            <a:r>
              <a:rPr lang="zh-CN" altLang="en-US" sz="3000" i="0" dirty="0"/>
              <a:t>测试阶段</a:t>
            </a:r>
            <a:endParaRPr lang="en-US" altLang="zh-CN" sz="3000" i="0" dirty="0"/>
          </a:p>
          <a:p>
            <a:pPr lvl="1"/>
            <a:r>
              <a:rPr lang="zh-CN" altLang="en-US" sz="3000" i="0" dirty="0"/>
              <a:t>任一阶段</a:t>
            </a:r>
          </a:p>
          <a:p>
            <a:pPr lvl="1"/>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9639"/>
            <a:ext cx="9601200" cy="571500"/>
          </a:xfrm>
        </p:spPr>
        <p:txBody>
          <a:bodyPr>
            <a:noAutofit/>
          </a:bodyPr>
          <a:lstStyle/>
          <a:p>
            <a:r>
              <a:rPr lang="zh-CN" altLang="en-US" b="1" dirty="0"/>
              <a:t>回归测试的组织和实施</a:t>
            </a:r>
          </a:p>
        </p:txBody>
      </p:sp>
      <p:sp>
        <p:nvSpPr>
          <p:cNvPr id="3" name="内容占位符 2"/>
          <p:cNvSpPr>
            <a:spLocks noGrp="1"/>
          </p:cNvSpPr>
          <p:nvPr>
            <p:ph idx="1"/>
          </p:nvPr>
        </p:nvSpPr>
        <p:spPr>
          <a:xfrm>
            <a:off x="1371599" y="1219200"/>
            <a:ext cx="10703169" cy="5123411"/>
          </a:xfrm>
        </p:spPr>
        <p:txBody>
          <a:bodyPr>
            <a:normAutofit/>
          </a:bodyPr>
          <a:lstStyle/>
          <a:p>
            <a:r>
              <a:rPr lang="zh-CN" altLang="en-US" sz="2800" dirty="0"/>
              <a:t>通过代码相依分析，识别软件中被修改的部分</a:t>
            </a:r>
            <a:endParaRPr lang="en-US" altLang="zh-CN" sz="2800" dirty="0"/>
          </a:p>
          <a:p>
            <a:r>
              <a:rPr lang="zh-CN" altLang="en-US" sz="2800" dirty="0"/>
              <a:t>从原有测试用例库中，排除不适用的测试用例，建立新的测试用例基线库</a:t>
            </a:r>
            <a:r>
              <a:rPr lang="en-US" altLang="zh-CN" sz="2800" dirty="0"/>
              <a:t>T</a:t>
            </a:r>
            <a:r>
              <a:rPr lang="en-US" altLang="zh-CN" sz="2800" baseline="-25000" dirty="0"/>
              <a:t>0</a:t>
            </a:r>
          </a:p>
          <a:p>
            <a:r>
              <a:rPr lang="zh-CN" altLang="en-US" sz="2800" dirty="0"/>
              <a:t>基于风险和操作剖面选择相结合，从新的测试用例基线库中选择测试用例构造有效的套件，测试被修改的软件</a:t>
            </a:r>
          </a:p>
          <a:p>
            <a:r>
              <a:rPr lang="zh-CN" altLang="en-US" sz="2800" dirty="0"/>
              <a:t>若回归测试套件达不到所需的覆盖要求，必须补充新的测试用例，则生成新的测试用例集</a:t>
            </a:r>
            <a:r>
              <a:rPr lang="en-US" altLang="zh-CN" sz="2800" dirty="0"/>
              <a:t>T</a:t>
            </a:r>
            <a:r>
              <a:rPr lang="en-US" altLang="zh-CN" sz="2800" baseline="-25000" dirty="0"/>
              <a:t>1</a:t>
            </a:r>
          </a:p>
          <a:p>
            <a:r>
              <a:rPr lang="zh-CN" altLang="en-US" sz="2800" dirty="0"/>
              <a:t>用</a:t>
            </a:r>
            <a:r>
              <a:rPr lang="en-US" altLang="zh-CN" sz="2800" dirty="0"/>
              <a:t>T</a:t>
            </a:r>
            <a:r>
              <a:rPr lang="en-US" altLang="zh-CN" sz="2800" baseline="-25000" dirty="0"/>
              <a:t>1</a:t>
            </a:r>
            <a:r>
              <a:rPr lang="zh-CN" altLang="en-US" sz="2800" dirty="0"/>
              <a:t>测试修改后的软件</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45831"/>
            <a:ext cx="9601200" cy="571500"/>
          </a:xfrm>
        </p:spPr>
        <p:txBody>
          <a:bodyPr>
            <a:noAutofit/>
          </a:bodyPr>
          <a:lstStyle/>
          <a:p>
            <a:r>
              <a:rPr lang="zh-CN" altLang="en-US" b="1" dirty="0"/>
              <a:t>回归测试</a:t>
            </a:r>
          </a:p>
        </p:txBody>
      </p:sp>
      <p:sp>
        <p:nvSpPr>
          <p:cNvPr id="3" name="内容占位符 2"/>
          <p:cNvSpPr>
            <a:spLocks noGrp="1"/>
          </p:cNvSpPr>
          <p:nvPr>
            <p:ph idx="1"/>
          </p:nvPr>
        </p:nvSpPr>
        <p:spPr>
          <a:xfrm>
            <a:off x="1371599" y="1248508"/>
            <a:ext cx="10527323" cy="5094103"/>
          </a:xfrm>
        </p:spPr>
        <p:txBody>
          <a:bodyPr>
            <a:normAutofit/>
          </a:bodyPr>
          <a:lstStyle/>
          <a:p>
            <a:r>
              <a:rPr lang="zh-CN" altLang="en-US" sz="2800" dirty="0"/>
              <a:t>回归测试集</a:t>
            </a:r>
            <a:endParaRPr lang="en-US" altLang="zh-CN" sz="2800" dirty="0"/>
          </a:p>
          <a:p>
            <a:pPr lvl="1"/>
            <a:r>
              <a:rPr lang="zh-CN" altLang="en-US" sz="2800" i="0" dirty="0"/>
              <a:t>能够测试软件的所有功能的代表性测试用例</a:t>
            </a:r>
            <a:endParaRPr lang="en-US" altLang="zh-CN" sz="2800" i="0" dirty="0"/>
          </a:p>
          <a:p>
            <a:pPr lvl="1"/>
            <a:r>
              <a:rPr lang="zh-CN" altLang="en-US" sz="2800" i="0" dirty="0"/>
              <a:t>专门针对可能会被修改影响的软件功能的附加测试</a:t>
            </a:r>
            <a:endParaRPr lang="en-US" altLang="zh-CN" sz="2800" i="0" dirty="0"/>
          </a:p>
          <a:p>
            <a:pPr lvl="1"/>
            <a:r>
              <a:rPr lang="zh-CN" altLang="en-US" sz="2800" i="0" dirty="0"/>
              <a:t>针对修改过的软件成分的测试</a:t>
            </a:r>
            <a:endParaRPr lang="en-US" altLang="zh-CN" sz="2800" i="0" dirty="0"/>
          </a:p>
          <a:p>
            <a:r>
              <a:rPr lang="zh-CN" altLang="en-US" sz="2800" dirty="0"/>
              <a:t>回归测试的范围</a:t>
            </a:r>
            <a:endParaRPr lang="en-US" altLang="zh-CN" sz="2800" dirty="0"/>
          </a:p>
          <a:p>
            <a:pPr lvl="1"/>
            <a:r>
              <a:rPr lang="zh-CN" altLang="en-US" sz="2800" i="0" dirty="0"/>
              <a:t>测试所有修改或修正过的功能模块</a:t>
            </a:r>
            <a:endParaRPr lang="en-US" altLang="zh-CN" sz="2800" i="0" dirty="0"/>
          </a:p>
          <a:p>
            <a:pPr lvl="1"/>
            <a:r>
              <a:rPr lang="zh-CN" altLang="en-US" sz="2800" i="0" dirty="0"/>
              <a:t>测试与被修改的模块相关的模块</a:t>
            </a:r>
            <a:endParaRPr lang="en-US" altLang="zh-CN" sz="2800" i="0" dirty="0"/>
          </a:p>
          <a:p>
            <a:pPr lvl="1"/>
            <a:r>
              <a:rPr lang="zh-CN" altLang="en-US" sz="2800" i="0" dirty="0"/>
              <a:t>测试所有新增加的功能模块</a:t>
            </a:r>
            <a:endParaRPr lang="en-US" altLang="zh-CN" sz="2800" i="0" dirty="0"/>
          </a:p>
          <a:p>
            <a:pPr lvl="1"/>
            <a:r>
              <a:rPr lang="zh-CN" altLang="en-US" sz="2800" i="0" dirty="0"/>
              <a:t>测试整个系统</a:t>
            </a:r>
            <a:endParaRPr lang="en-US" altLang="zh-CN" sz="2800" i="0" dirty="0"/>
          </a:p>
          <a:p>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9639"/>
            <a:ext cx="9601200" cy="571500"/>
          </a:xfrm>
        </p:spPr>
        <p:txBody>
          <a:bodyPr>
            <a:noAutofit/>
          </a:bodyPr>
          <a:lstStyle/>
          <a:p>
            <a:r>
              <a:rPr lang="zh-CN" altLang="en-US" b="1" dirty="0"/>
              <a:t>回归用例的选择</a:t>
            </a:r>
          </a:p>
        </p:txBody>
      </p:sp>
      <p:sp>
        <p:nvSpPr>
          <p:cNvPr id="3" name="内容占位符 2"/>
          <p:cNvSpPr>
            <a:spLocks noGrp="1"/>
          </p:cNvSpPr>
          <p:nvPr>
            <p:ph idx="1"/>
          </p:nvPr>
        </p:nvSpPr>
        <p:spPr>
          <a:xfrm>
            <a:off x="1371600" y="973014"/>
            <a:ext cx="10539046" cy="5802923"/>
          </a:xfrm>
        </p:spPr>
        <p:txBody>
          <a:bodyPr>
            <a:normAutofit lnSpcReduction="10000"/>
          </a:bodyPr>
          <a:lstStyle/>
          <a:p>
            <a:r>
              <a:rPr lang="en-US" altLang="zh-CN" sz="2200" dirty="0" err="1"/>
              <a:t>再测试全部用例</a:t>
            </a:r>
            <a:endParaRPr lang="en-US" altLang="zh-CN" sz="2200" dirty="0"/>
          </a:p>
          <a:p>
            <a:pPr lvl="1"/>
            <a:r>
              <a:rPr lang="en-US" altLang="zh-CN" sz="2200" i="0" dirty="0" err="1"/>
              <a:t>选择测试用例库中的全部测试用例组成回归测试包</a:t>
            </a:r>
            <a:r>
              <a:rPr lang="en-US" altLang="zh-CN" sz="2200" i="0" dirty="0"/>
              <a:t>。</a:t>
            </a:r>
          </a:p>
          <a:p>
            <a:pPr lvl="1"/>
            <a:r>
              <a:rPr lang="en-US" altLang="zh-CN" sz="2200" i="0" dirty="0" err="1"/>
              <a:t>优点：安全，最低遗漏回归</a:t>
            </a:r>
            <a:r>
              <a:rPr lang="zh-CN" altLang="en-US" sz="2200" i="0" dirty="0"/>
              <a:t>错误风险</a:t>
            </a:r>
            <a:endParaRPr lang="en-US" altLang="zh-CN" sz="2200" i="0" dirty="0"/>
          </a:p>
          <a:p>
            <a:pPr lvl="1"/>
            <a:r>
              <a:rPr lang="zh-CN" altLang="en-US" sz="2200" i="0" dirty="0"/>
              <a:t>缺点：</a:t>
            </a:r>
            <a:r>
              <a:rPr lang="en-US" altLang="zh-CN" sz="2200" i="0" dirty="0" err="1"/>
              <a:t>测试成本最高、工作量大、时间进度受影响</a:t>
            </a:r>
            <a:endParaRPr lang="en-US" altLang="zh-CN" sz="2200" i="0" dirty="0"/>
          </a:p>
          <a:p>
            <a:r>
              <a:rPr lang="zh-CN" altLang="en-US" sz="2200" dirty="0"/>
              <a:t>基于风险选择测试</a:t>
            </a:r>
            <a:endParaRPr lang="en-US" altLang="zh-CN" sz="2200" dirty="0"/>
          </a:p>
          <a:p>
            <a:pPr lvl="1"/>
            <a:r>
              <a:rPr lang="en-US" altLang="zh-CN" sz="2200" i="0" dirty="0" err="1"/>
              <a:t>基于一定的风险标准从测试用例库中选择回归测试包</a:t>
            </a:r>
            <a:r>
              <a:rPr lang="en-US" altLang="zh-CN" sz="2200" i="0" dirty="0"/>
              <a:t>。</a:t>
            </a:r>
          </a:p>
          <a:p>
            <a:pPr lvl="1"/>
            <a:r>
              <a:rPr lang="en-US" altLang="zh-CN" sz="2200" i="0" dirty="0"/>
              <a:t>首先运行最重要的、关键的 </a:t>
            </a:r>
            <a:r>
              <a:rPr lang="en-US" altLang="zh-CN" sz="2200" i="0" dirty="0" err="1"/>
              <a:t>和可疑的测试</a:t>
            </a:r>
            <a:r>
              <a:rPr lang="en-US" altLang="zh-CN" sz="2200" i="0" dirty="0"/>
              <a:t>， </a:t>
            </a:r>
            <a:r>
              <a:rPr lang="en-US" altLang="zh-CN" sz="2200" i="0" dirty="0" err="1"/>
              <a:t>而跳过那些非关键的、优先级别低的或者高稳定的测试用例</a:t>
            </a:r>
            <a:endParaRPr lang="en-US" altLang="zh-CN" sz="2200" i="0" dirty="0"/>
          </a:p>
          <a:p>
            <a:r>
              <a:rPr lang="zh-CN" altLang="en-US" sz="2200" dirty="0"/>
              <a:t>基于操作剖面选择测试</a:t>
            </a:r>
            <a:endParaRPr lang="en-US" altLang="zh-CN" sz="2200" dirty="0"/>
          </a:p>
          <a:p>
            <a:pPr lvl="1"/>
            <a:r>
              <a:rPr lang="en-US" altLang="zh-CN" sz="2200" i="0" dirty="0" err="1"/>
              <a:t>用例分布情况反映了系统实际使用情况</a:t>
            </a:r>
            <a:r>
              <a:rPr lang="en-US" altLang="zh-CN" sz="2200" i="0" dirty="0"/>
              <a:t>。</a:t>
            </a:r>
          </a:p>
          <a:p>
            <a:pPr lvl="1"/>
            <a:r>
              <a:rPr lang="en-US" altLang="zh-CN" sz="2200" i="0" dirty="0" err="1"/>
              <a:t>优先选择那些针对最重要或最频繁使用功能的用例，释</a:t>
            </a:r>
            <a:r>
              <a:rPr lang="en-US" altLang="zh-CN" sz="2200" i="0" dirty="0"/>
              <a:t> </a:t>
            </a:r>
            <a:r>
              <a:rPr lang="en-US" altLang="zh-CN" sz="2200" i="0" dirty="0" err="1"/>
              <a:t>放和缓解最高级别的风险，有助于尽早发现那些对可靠性有最大影响的故障</a:t>
            </a:r>
            <a:endParaRPr lang="en-US" altLang="zh-CN" sz="2200" i="0" dirty="0"/>
          </a:p>
          <a:p>
            <a:r>
              <a:rPr lang="zh-CN" altLang="en-US" sz="2200" dirty="0"/>
              <a:t>再测试修改的部分</a:t>
            </a:r>
            <a:endParaRPr lang="en-US" altLang="zh-CN" sz="2200" dirty="0"/>
          </a:p>
          <a:p>
            <a:pPr lvl="1"/>
            <a:r>
              <a:rPr lang="en-US" altLang="zh-CN" sz="2200" i="0" dirty="0"/>
              <a:t>当测试者对修改的局部化有足够的信心时，可以通过相依性分析识别软件的修改情况并分析修改的影响，将回归测试局限于被改变的模块和它的接口上</a:t>
            </a:r>
          </a:p>
          <a:p>
            <a:endParaRPr lang="en-US" altLang="zh-CN" dirty="0"/>
          </a:p>
          <a:p>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34462"/>
            <a:ext cx="9601200" cy="571500"/>
          </a:xfrm>
        </p:spPr>
        <p:txBody>
          <a:bodyPr>
            <a:noAutofit/>
          </a:bodyPr>
          <a:lstStyle/>
          <a:p>
            <a:r>
              <a:rPr lang="zh-CN" altLang="en-US" b="1" dirty="0"/>
              <a:t>回归测试的基本过程</a:t>
            </a:r>
          </a:p>
        </p:txBody>
      </p:sp>
      <p:graphicFrame>
        <p:nvGraphicFramePr>
          <p:cNvPr id="4" name="对象 3"/>
          <p:cNvGraphicFramePr>
            <a:graphicFrameLocks noChangeAspect="1"/>
          </p:cNvGraphicFramePr>
          <p:nvPr>
            <p:extLst>
              <p:ext uri="{D42A27DB-BD31-4B8C-83A1-F6EECF244321}">
                <p14:modId xmlns:p14="http://schemas.microsoft.com/office/powerpoint/2010/main" val="378253026"/>
              </p:ext>
            </p:extLst>
          </p:nvPr>
        </p:nvGraphicFramePr>
        <p:xfrm>
          <a:off x="611867" y="821817"/>
          <a:ext cx="5969917" cy="5582665"/>
        </p:xfrm>
        <a:graphic>
          <a:graphicData uri="http://schemas.openxmlformats.org/presentationml/2006/ole">
            <mc:AlternateContent xmlns:mc="http://schemas.openxmlformats.org/markup-compatibility/2006">
              <mc:Choice xmlns:v="urn:schemas-microsoft-com:vml" Requires="v">
                <p:oleObj name="Visio" r:id="rId2" imgW="10439400" imgH="11785600" progId="Visio.Drawing.15">
                  <p:embed/>
                </p:oleObj>
              </mc:Choice>
              <mc:Fallback>
                <p:oleObj name="Visio" r:id="rId2" imgW="10439400" imgH="11785600" progId="Visio.Drawing.15">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67" y="821817"/>
                        <a:ext cx="5969917" cy="5582665"/>
                      </a:xfrm>
                      <a:prstGeom prst="rect">
                        <a:avLst/>
                      </a:prstGeom>
                      <a:noFill/>
                    </p:spPr>
                  </p:pic>
                </p:oleObj>
              </mc:Fallback>
            </mc:AlternateContent>
          </a:graphicData>
        </a:graphic>
      </p:graphicFrame>
      <p:pic>
        <p:nvPicPr>
          <p:cNvPr id="5" name="图片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4666" y="821817"/>
            <a:ext cx="5527334" cy="2320213"/>
          </a:xfrm>
          <a:prstGeom prst="rect">
            <a:avLst/>
          </a:prstGeom>
          <a:noFill/>
          <a:ln>
            <a:noFill/>
          </a:ln>
        </p:spPr>
      </p:pic>
      <p:pic>
        <p:nvPicPr>
          <p:cNvPr id="6" name="图片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4666" y="3830527"/>
            <a:ext cx="5527334" cy="2525138"/>
          </a:xfrm>
          <a:prstGeom prst="rect">
            <a:avLst/>
          </a:prstGeom>
          <a:noFill/>
          <a:ln>
            <a:noFill/>
          </a:ln>
        </p:spPr>
      </p:pic>
      <p:sp>
        <p:nvSpPr>
          <p:cNvPr id="7" name="文本框 6"/>
          <p:cNvSpPr txBox="1"/>
          <p:nvPr/>
        </p:nvSpPr>
        <p:spPr>
          <a:xfrm>
            <a:off x="8402934" y="6388377"/>
            <a:ext cx="2723823" cy="369332"/>
          </a:xfrm>
          <a:prstGeom prst="rect">
            <a:avLst/>
          </a:prstGeom>
          <a:noFill/>
        </p:spPr>
        <p:txBody>
          <a:bodyPr wrap="none" rtlCol="0">
            <a:spAutoFit/>
          </a:bodyPr>
          <a:lstStyle/>
          <a:p>
            <a:r>
              <a:rPr lang="zh-CN" altLang="en-US" dirty="0"/>
              <a:t>自动化自动回归测试流程</a:t>
            </a:r>
          </a:p>
        </p:txBody>
      </p:sp>
      <p:sp>
        <p:nvSpPr>
          <p:cNvPr id="8" name="文本框 7"/>
          <p:cNvSpPr txBox="1"/>
          <p:nvPr/>
        </p:nvSpPr>
        <p:spPr>
          <a:xfrm>
            <a:off x="8682402" y="3174742"/>
            <a:ext cx="2031325" cy="369332"/>
          </a:xfrm>
          <a:prstGeom prst="rect">
            <a:avLst/>
          </a:prstGeom>
          <a:noFill/>
        </p:spPr>
        <p:txBody>
          <a:bodyPr wrap="none" rtlCol="0">
            <a:spAutoFit/>
          </a:bodyPr>
          <a:lstStyle/>
          <a:p>
            <a:r>
              <a:rPr lang="zh-CN" altLang="en-US" dirty="0"/>
              <a:t>人工回归测试流程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176712"/>
            <a:ext cx="9601200" cy="571500"/>
          </a:xfrm>
        </p:spPr>
        <p:txBody>
          <a:bodyPr>
            <a:normAutofit fontScale="90000"/>
          </a:bodyPr>
          <a:lstStyle/>
          <a:p>
            <a:r>
              <a:rPr lang="zh-CN" altLang="en-US" dirty="0">
                <a:sym typeface="+mn-ea"/>
              </a:rPr>
              <a:t>软件测试的基本思路（二）</a:t>
            </a:r>
            <a:endParaRPr lang="zh-CN" altLang="en-US" dirty="0"/>
          </a:p>
        </p:txBody>
      </p:sp>
      <p:sp>
        <p:nvSpPr>
          <p:cNvPr id="3" name="内容占位符 2"/>
          <p:cNvSpPr>
            <a:spLocks noGrp="1"/>
          </p:cNvSpPr>
          <p:nvPr>
            <p:ph idx="1"/>
          </p:nvPr>
        </p:nvSpPr>
        <p:spPr/>
        <p:txBody>
          <a:bodyPr>
            <a:normAutofit/>
          </a:bodyPr>
          <a:lstStyle/>
          <a:p>
            <a:r>
              <a:rPr lang="zh-CN" altLang="en-US" sz="3200" dirty="0"/>
              <a:t>修改功能的测试思路</a:t>
            </a:r>
          </a:p>
        </p:txBody>
      </p:sp>
      <p:pic>
        <p:nvPicPr>
          <p:cNvPr id="4" name="图片 8"/>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rcRect l="467" t="1835" r="1634" b="1415"/>
          <a:stretch>
            <a:fillRect/>
          </a:stretch>
        </p:blipFill>
        <p:spPr>
          <a:xfrm>
            <a:off x="6759848" y="1467303"/>
            <a:ext cx="4848860" cy="5213985"/>
          </a:xfrm>
          <a:prstGeom prst="rect">
            <a:avLst/>
          </a:prstGeom>
          <a:ln w="6350" cap="flat" cmpd="sng" algn="ctr">
            <a:solidFill>
              <a:sysClr val="windowText" lastClr="000000"/>
            </a:solidFill>
            <a:prstDash val="solid"/>
            <a:round/>
            <a:headEnd type="none" w="med" len="med"/>
            <a:tailEnd type="none" w="med" len="med"/>
          </a:ln>
        </p:spPr>
      </p:pic>
      <p:sp>
        <p:nvSpPr>
          <p:cNvPr id="5" name="文本框 4"/>
          <p:cNvSpPr txBox="1"/>
          <p:nvPr/>
        </p:nvSpPr>
        <p:spPr>
          <a:xfrm>
            <a:off x="1371600" y="3429000"/>
            <a:ext cx="4664075" cy="1667764"/>
          </a:xfrm>
          <a:prstGeom prst="rect">
            <a:avLst/>
          </a:prstGeom>
          <a:noFill/>
        </p:spPr>
        <p:txBody>
          <a:bodyPr wrap="square" rtlCol="0" anchor="t">
            <a:spAutoFit/>
            <a:scene3d>
              <a:camera prst="orthographicFront"/>
              <a:lightRig rig="threePt" dir="t"/>
            </a:scene3d>
          </a:bodyPr>
          <a:lstStyle/>
          <a:p>
            <a:pPr>
              <a:lnSpc>
                <a:spcPct val="150000"/>
              </a:lnSpc>
            </a:pPr>
            <a:r>
              <a:rPr lang="zh-CN" altLang="en-US" sz="2400" dirty="0">
                <a:effectLst/>
                <a:latin typeface="黑体" panose="02010609060101010101" charset="-122"/>
                <a:ea typeface="黑体" panose="02010609060101010101" charset="-122"/>
                <a:sym typeface="+mn-ea"/>
              </a:rPr>
              <a:t>修改功能的测试思路类似于增加，要在增加功能的测试思路的基础上考虑什么类型的数据允许修改。</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68142"/>
            <a:ext cx="9601200" cy="571500"/>
          </a:xfrm>
        </p:spPr>
        <p:txBody>
          <a:bodyPr>
            <a:noAutofit/>
          </a:bodyPr>
          <a:lstStyle/>
          <a:p>
            <a:r>
              <a:rPr lang="zh-CN" altLang="en-US" b="1" dirty="0"/>
              <a:t>回归测试的基本流程</a:t>
            </a:r>
          </a:p>
        </p:txBody>
      </p:sp>
      <p:sp>
        <p:nvSpPr>
          <p:cNvPr id="3" name="内容占位符 2"/>
          <p:cNvSpPr>
            <a:spLocks noGrp="1"/>
          </p:cNvSpPr>
          <p:nvPr>
            <p:ph idx="1"/>
          </p:nvPr>
        </p:nvSpPr>
        <p:spPr/>
        <p:txBody>
          <a:bodyPr/>
          <a:lstStyle/>
          <a:p>
            <a:r>
              <a:rPr lang="zh-CN" altLang="en-US" dirty="0"/>
              <a:t>以</a:t>
            </a:r>
            <a:r>
              <a:rPr lang="en-US" altLang="zh-CN" dirty="0"/>
              <a:t>XYZ</a:t>
            </a:r>
            <a:r>
              <a:rPr lang="zh-CN" altLang="en-US" dirty="0"/>
              <a:t>邮箱测试为例</a:t>
            </a:r>
          </a:p>
        </p:txBody>
      </p:sp>
      <p:cxnSp>
        <p:nvCxnSpPr>
          <p:cNvPr id="4" name="直接连接符 3"/>
          <p:cNvCxnSpPr>
            <a:cxnSpLocks/>
          </p:cNvCxnSpPr>
          <p:nvPr/>
        </p:nvCxnSpPr>
        <p:spPr>
          <a:xfrm>
            <a:off x="3832860" y="1685500"/>
            <a:ext cx="0" cy="5129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a:cxnSpLocks/>
          </p:cNvCxnSpPr>
          <p:nvPr/>
        </p:nvCxnSpPr>
        <p:spPr>
          <a:xfrm>
            <a:off x="8076565" y="1685500"/>
            <a:ext cx="0" cy="5078788"/>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928611" y="1850600"/>
            <a:ext cx="1914307" cy="369332"/>
          </a:xfrm>
          <a:prstGeom prst="rect">
            <a:avLst/>
          </a:prstGeom>
          <a:noFill/>
        </p:spPr>
        <p:txBody>
          <a:bodyPr wrap="none" rtlCol="0">
            <a:spAutoFit/>
          </a:bodyPr>
          <a:lstStyle/>
          <a:p>
            <a:r>
              <a:rPr lang="en-US" altLang="zh-CN" dirty="0"/>
              <a:t>XYZ</a:t>
            </a:r>
            <a:r>
              <a:rPr lang="zh-CN" altLang="en-US" dirty="0"/>
              <a:t>邮箱</a:t>
            </a:r>
            <a:r>
              <a:rPr lang="en-US" altLang="zh-CN" dirty="0"/>
              <a:t>V1.0</a:t>
            </a:r>
            <a:r>
              <a:rPr lang="zh-CN" altLang="en-US" dirty="0"/>
              <a:t>版本</a:t>
            </a:r>
          </a:p>
        </p:txBody>
      </p:sp>
      <p:sp>
        <p:nvSpPr>
          <p:cNvPr id="8" name="文本框 7">
            <a:extLst>
              <a:ext uri="{FF2B5EF4-FFF2-40B4-BE49-F238E27FC236}">
                <a16:creationId xmlns:a16="http://schemas.microsoft.com/office/drawing/2014/main" id="{6D585E58-435A-438D-91BB-204AF2250675}"/>
              </a:ext>
            </a:extLst>
          </p:cNvPr>
          <p:cNvSpPr txBox="1"/>
          <p:nvPr/>
        </p:nvSpPr>
        <p:spPr>
          <a:xfrm>
            <a:off x="1935063" y="2868498"/>
            <a:ext cx="1914307" cy="369332"/>
          </a:xfrm>
          <a:prstGeom prst="rect">
            <a:avLst/>
          </a:prstGeom>
          <a:noFill/>
        </p:spPr>
        <p:txBody>
          <a:bodyPr wrap="none" rtlCol="0">
            <a:spAutoFit/>
          </a:bodyPr>
          <a:lstStyle/>
          <a:p>
            <a:r>
              <a:rPr lang="en-US" altLang="zh-CN" dirty="0"/>
              <a:t>XYZ</a:t>
            </a:r>
            <a:r>
              <a:rPr lang="zh-CN" altLang="en-US" dirty="0"/>
              <a:t>邮箱</a:t>
            </a:r>
            <a:r>
              <a:rPr lang="en-US" altLang="zh-CN" dirty="0"/>
              <a:t>V1.1</a:t>
            </a:r>
            <a:r>
              <a:rPr lang="zh-CN" altLang="en-US" dirty="0"/>
              <a:t>版本</a:t>
            </a:r>
          </a:p>
        </p:txBody>
      </p:sp>
      <p:sp>
        <p:nvSpPr>
          <p:cNvPr id="9" name="文本框 8">
            <a:extLst>
              <a:ext uri="{FF2B5EF4-FFF2-40B4-BE49-F238E27FC236}">
                <a16:creationId xmlns:a16="http://schemas.microsoft.com/office/drawing/2014/main" id="{8D4636DB-AC22-419E-B2B3-B785B197A6B3}"/>
              </a:ext>
            </a:extLst>
          </p:cNvPr>
          <p:cNvSpPr txBox="1"/>
          <p:nvPr/>
        </p:nvSpPr>
        <p:spPr>
          <a:xfrm>
            <a:off x="1918553" y="4398647"/>
            <a:ext cx="1914307" cy="369332"/>
          </a:xfrm>
          <a:prstGeom prst="rect">
            <a:avLst/>
          </a:prstGeom>
          <a:noFill/>
        </p:spPr>
        <p:txBody>
          <a:bodyPr wrap="none" rtlCol="0">
            <a:spAutoFit/>
          </a:bodyPr>
          <a:lstStyle/>
          <a:p>
            <a:r>
              <a:rPr lang="en-US" altLang="zh-CN" dirty="0"/>
              <a:t>XYZ</a:t>
            </a:r>
            <a:r>
              <a:rPr lang="zh-CN" altLang="en-US" dirty="0"/>
              <a:t>邮箱</a:t>
            </a:r>
            <a:r>
              <a:rPr lang="en-US" altLang="zh-CN" dirty="0"/>
              <a:t>V1.2</a:t>
            </a:r>
            <a:r>
              <a:rPr lang="zh-CN" altLang="en-US" dirty="0"/>
              <a:t>版本</a:t>
            </a:r>
          </a:p>
        </p:txBody>
      </p:sp>
      <p:sp>
        <p:nvSpPr>
          <p:cNvPr id="10" name="文本框 9">
            <a:extLst>
              <a:ext uri="{FF2B5EF4-FFF2-40B4-BE49-F238E27FC236}">
                <a16:creationId xmlns:a16="http://schemas.microsoft.com/office/drawing/2014/main" id="{339F0E21-AABA-4A41-A8B1-A972859E099F}"/>
              </a:ext>
            </a:extLst>
          </p:cNvPr>
          <p:cNvSpPr txBox="1"/>
          <p:nvPr/>
        </p:nvSpPr>
        <p:spPr>
          <a:xfrm>
            <a:off x="1935062" y="5602634"/>
            <a:ext cx="1914307" cy="369332"/>
          </a:xfrm>
          <a:prstGeom prst="rect">
            <a:avLst/>
          </a:prstGeom>
          <a:noFill/>
        </p:spPr>
        <p:txBody>
          <a:bodyPr wrap="none" rtlCol="0">
            <a:spAutoFit/>
          </a:bodyPr>
          <a:lstStyle/>
          <a:p>
            <a:r>
              <a:rPr lang="en-US" altLang="zh-CN" dirty="0"/>
              <a:t>XYZ</a:t>
            </a:r>
            <a:r>
              <a:rPr lang="zh-CN" altLang="en-US" dirty="0"/>
              <a:t>邮箱</a:t>
            </a:r>
            <a:r>
              <a:rPr lang="en-US" altLang="zh-CN" dirty="0"/>
              <a:t>V1.3</a:t>
            </a:r>
            <a:r>
              <a:rPr lang="zh-CN" altLang="en-US" dirty="0"/>
              <a:t>版本</a:t>
            </a:r>
          </a:p>
        </p:txBody>
      </p:sp>
      <p:sp>
        <p:nvSpPr>
          <p:cNvPr id="13" name="文本框 12">
            <a:extLst>
              <a:ext uri="{FF2B5EF4-FFF2-40B4-BE49-F238E27FC236}">
                <a16:creationId xmlns:a16="http://schemas.microsoft.com/office/drawing/2014/main" id="{1E184A09-B18A-4368-8815-F5C60828BD8C}"/>
              </a:ext>
            </a:extLst>
          </p:cNvPr>
          <p:cNvSpPr txBox="1"/>
          <p:nvPr/>
        </p:nvSpPr>
        <p:spPr>
          <a:xfrm>
            <a:off x="8177010" y="1850600"/>
            <a:ext cx="3937369" cy="646331"/>
          </a:xfrm>
          <a:prstGeom prst="rect">
            <a:avLst/>
          </a:prstGeom>
          <a:noFill/>
        </p:spPr>
        <p:txBody>
          <a:bodyPr wrap="square" rtlCol="0">
            <a:spAutoFit/>
          </a:bodyPr>
          <a:lstStyle/>
          <a:p>
            <a:r>
              <a:rPr lang="zh-CN" altLang="en-US" dirty="0"/>
              <a:t>测试人员共发现</a:t>
            </a:r>
            <a:r>
              <a:rPr lang="en-US" altLang="zh-CN" dirty="0"/>
              <a:t>100</a:t>
            </a:r>
            <a:r>
              <a:rPr lang="zh-CN" altLang="en-US" dirty="0"/>
              <a:t>个</a:t>
            </a:r>
            <a:r>
              <a:rPr lang="en-US" altLang="zh-CN" dirty="0"/>
              <a:t>bug</a:t>
            </a:r>
            <a:r>
              <a:rPr lang="zh-CN" altLang="en-US" dirty="0"/>
              <a:t>，存在严重质量问题，达不到上线标准</a:t>
            </a:r>
          </a:p>
        </p:txBody>
      </p:sp>
      <p:sp>
        <p:nvSpPr>
          <p:cNvPr id="14" name="文本框 13">
            <a:extLst>
              <a:ext uri="{FF2B5EF4-FFF2-40B4-BE49-F238E27FC236}">
                <a16:creationId xmlns:a16="http://schemas.microsoft.com/office/drawing/2014/main" id="{8F7639EE-8DC6-4B64-A4D2-F787DC5F5C59}"/>
              </a:ext>
            </a:extLst>
          </p:cNvPr>
          <p:cNvSpPr txBox="1"/>
          <p:nvPr/>
        </p:nvSpPr>
        <p:spPr>
          <a:xfrm>
            <a:off x="8177009" y="2729998"/>
            <a:ext cx="3937369" cy="1200329"/>
          </a:xfrm>
          <a:prstGeom prst="rect">
            <a:avLst/>
          </a:prstGeom>
          <a:noFill/>
        </p:spPr>
        <p:txBody>
          <a:bodyPr wrap="square" rtlCol="0">
            <a:spAutoFit/>
          </a:bodyPr>
          <a:lstStyle/>
          <a:p>
            <a:r>
              <a:rPr lang="zh-CN" altLang="en-US" dirty="0"/>
              <a:t>结果发现：上一轮的</a:t>
            </a:r>
            <a:r>
              <a:rPr lang="en-US" altLang="zh-CN" dirty="0"/>
              <a:t>100</a:t>
            </a:r>
            <a:r>
              <a:rPr lang="zh-CN" altLang="en-US" dirty="0"/>
              <a:t>个</a:t>
            </a:r>
            <a:r>
              <a:rPr lang="en-US" altLang="zh-CN" dirty="0"/>
              <a:t>bug</a:t>
            </a:r>
            <a:r>
              <a:rPr lang="zh-CN" altLang="en-US" dirty="0"/>
              <a:t>中有</a:t>
            </a:r>
            <a:r>
              <a:rPr lang="en-US" altLang="zh-CN" dirty="0"/>
              <a:t>15</a:t>
            </a:r>
            <a:r>
              <a:rPr lang="zh-CN" altLang="en-US" dirty="0"/>
              <a:t>个</a:t>
            </a:r>
            <a:r>
              <a:rPr lang="en-US" altLang="zh-CN" dirty="0"/>
              <a:t>bug</a:t>
            </a:r>
            <a:r>
              <a:rPr lang="zh-CN" altLang="en-US" dirty="0"/>
              <a:t>并没有修复好，另外还引入了</a:t>
            </a:r>
            <a:r>
              <a:rPr lang="en-US" altLang="zh-CN" dirty="0"/>
              <a:t>25</a:t>
            </a:r>
            <a:r>
              <a:rPr lang="zh-CN" altLang="en-US" dirty="0"/>
              <a:t>个</a:t>
            </a:r>
            <a:r>
              <a:rPr lang="en-US" altLang="zh-CN" dirty="0"/>
              <a:t>bug</a:t>
            </a:r>
            <a:r>
              <a:rPr lang="zh-CN" altLang="en-US" dirty="0"/>
              <a:t>，总计</a:t>
            </a:r>
            <a:r>
              <a:rPr lang="en-US" altLang="zh-CN" dirty="0"/>
              <a:t>40</a:t>
            </a:r>
            <a:r>
              <a:rPr lang="zh-CN" altLang="en-US" dirty="0"/>
              <a:t>个。存在多个严重问题，达不到上线标准</a:t>
            </a:r>
          </a:p>
        </p:txBody>
      </p:sp>
      <p:sp>
        <p:nvSpPr>
          <p:cNvPr id="15" name="文本框 14">
            <a:extLst>
              <a:ext uri="{FF2B5EF4-FFF2-40B4-BE49-F238E27FC236}">
                <a16:creationId xmlns:a16="http://schemas.microsoft.com/office/drawing/2014/main" id="{826E1A4E-166F-4C0C-A68D-BA29D230FAC6}"/>
              </a:ext>
            </a:extLst>
          </p:cNvPr>
          <p:cNvSpPr txBox="1"/>
          <p:nvPr/>
        </p:nvSpPr>
        <p:spPr>
          <a:xfrm>
            <a:off x="8177009" y="4050176"/>
            <a:ext cx="3937369" cy="1200329"/>
          </a:xfrm>
          <a:prstGeom prst="rect">
            <a:avLst/>
          </a:prstGeom>
          <a:noFill/>
        </p:spPr>
        <p:txBody>
          <a:bodyPr wrap="square" rtlCol="0">
            <a:spAutoFit/>
          </a:bodyPr>
          <a:lstStyle/>
          <a:p>
            <a:r>
              <a:rPr lang="zh-CN" altLang="en-US" dirty="0"/>
              <a:t>结果发现：上一轮的</a:t>
            </a:r>
            <a:r>
              <a:rPr lang="en-US" altLang="zh-CN" dirty="0"/>
              <a:t>40</a:t>
            </a:r>
            <a:r>
              <a:rPr lang="zh-CN" altLang="en-US" dirty="0"/>
              <a:t>个</a:t>
            </a:r>
            <a:r>
              <a:rPr lang="en-US" altLang="zh-CN" dirty="0"/>
              <a:t>bug</a:t>
            </a:r>
            <a:r>
              <a:rPr lang="zh-CN" altLang="en-US" dirty="0"/>
              <a:t>中有</a:t>
            </a:r>
            <a:r>
              <a:rPr lang="en-US" altLang="zh-CN" dirty="0"/>
              <a:t>2</a:t>
            </a:r>
            <a:r>
              <a:rPr lang="zh-CN" altLang="en-US" dirty="0"/>
              <a:t>个</a:t>
            </a:r>
            <a:r>
              <a:rPr lang="en-US" altLang="zh-CN" dirty="0"/>
              <a:t>bug</a:t>
            </a:r>
            <a:r>
              <a:rPr lang="zh-CN" altLang="en-US" dirty="0"/>
              <a:t>并没有修复好，另外还引入了</a:t>
            </a:r>
            <a:r>
              <a:rPr lang="en-US" altLang="zh-CN" dirty="0"/>
              <a:t>10</a:t>
            </a:r>
            <a:r>
              <a:rPr lang="zh-CN" altLang="en-US" dirty="0"/>
              <a:t>个</a:t>
            </a:r>
            <a:r>
              <a:rPr lang="en-US" altLang="zh-CN" dirty="0"/>
              <a:t>bug</a:t>
            </a:r>
            <a:r>
              <a:rPr lang="zh-CN" altLang="en-US" dirty="0"/>
              <a:t>，总计</a:t>
            </a:r>
            <a:r>
              <a:rPr lang="en-US" altLang="zh-CN" dirty="0"/>
              <a:t>12</a:t>
            </a:r>
            <a:r>
              <a:rPr lang="zh-CN" altLang="en-US" dirty="0"/>
              <a:t>个。存在</a:t>
            </a:r>
            <a:r>
              <a:rPr lang="en-US" altLang="zh-CN" dirty="0"/>
              <a:t>1</a:t>
            </a:r>
            <a:r>
              <a:rPr lang="zh-CN" altLang="en-US" dirty="0"/>
              <a:t>个严重问题，达不到上线标准</a:t>
            </a:r>
          </a:p>
        </p:txBody>
      </p:sp>
      <p:sp>
        <p:nvSpPr>
          <p:cNvPr id="16" name="文本框 15">
            <a:extLst>
              <a:ext uri="{FF2B5EF4-FFF2-40B4-BE49-F238E27FC236}">
                <a16:creationId xmlns:a16="http://schemas.microsoft.com/office/drawing/2014/main" id="{550A8331-8359-43EA-9C0C-55D0D34EBB74}"/>
              </a:ext>
            </a:extLst>
          </p:cNvPr>
          <p:cNvSpPr txBox="1"/>
          <p:nvPr/>
        </p:nvSpPr>
        <p:spPr>
          <a:xfrm>
            <a:off x="8198990" y="5394588"/>
            <a:ext cx="3937369" cy="1477328"/>
          </a:xfrm>
          <a:prstGeom prst="rect">
            <a:avLst/>
          </a:prstGeom>
          <a:noFill/>
        </p:spPr>
        <p:txBody>
          <a:bodyPr wrap="square" rtlCol="0">
            <a:spAutoFit/>
          </a:bodyPr>
          <a:lstStyle/>
          <a:p>
            <a:r>
              <a:rPr lang="zh-CN" altLang="en-US" dirty="0"/>
              <a:t>结果发现：上一轮的</a:t>
            </a:r>
            <a:r>
              <a:rPr lang="en-US" altLang="zh-CN" dirty="0"/>
              <a:t>12</a:t>
            </a:r>
            <a:r>
              <a:rPr lang="zh-CN" altLang="en-US" dirty="0"/>
              <a:t>个</a:t>
            </a:r>
            <a:r>
              <a:rPr lang="en-US" altLang="zh-CN" dirty="0"/>
              <a:t>bug</a:t>
            </a:r>
            <a:r>
              <a:rPr lang="zh-CN" altLang="en-US" dirty="0"/>
              <a:t>中仅有</a:t>
            </a:r>
            <a:r>
              <a:rPr lang="en-US" altLang="zh-CN" dirty="0"/>
              <a:t>2</a:t>
            </a:r>
            <a:r>
              <a:rPr lang="zh-CN" altLang="en-US" dirty="0"/>
              <a:t>个</a:t>
            </a:r>
            <a:r>
              <a:rPr lang="en-US" altLang="zh-CN" dirty="0"/>
              <a:t>bug</a:t>
            </a:r>
            <a:r>
              <a:rPr lang="zh-CN" altLang="en-US" dirty="0"/>
              <a:t>没有被修复，无严重问题，仅有的</a:t>
            </a:r>
            <a:r>
              <a:rPr lang="en-US" altLang="zh-CN" dirty="0"/>
              <a:t>2</a:t>
            </a:r>
            <a:r>
              <a:rPr lang="zh-CN" altLang="en-US" dirty="0"/>
              <a:t>个</a:t>
            </a:r>
            <a:r>
              <a:rPr lang="en-US" altLang="zh-CN" dirty="0"/>
              <a:t>bug</a:t>
            </a:r>
            <a:r>
              <a:rPr lang="zh-CN" altLang="en-US" dirty="0"/>
              <a:t>只是建设性问题，并不影响用户对功能的使用和体验，产品达到上线的要求和标准</a:t>
            </a:r>
          </a:p>
        </p:txBody>
      </p:sp>
      <p:cxnSp>
        <p:nvCxnSpPr>
          <p:cNvPr id="20" name="直接箭头连接符 19">
            <a:extLst>
              <a:ext uri="{FF2B5EF4-FFF2-40B4-BE49-F238E27FC236}">
                <a16:creationId xmlns:a16="http://schemas.microsoft.com/office/drawing/2014/main" id="{B25993DA-65EB-494C-8E0F-9801A0AED79D}"/>
              </a:ext>
            </a:extLst>
          </p:cNvPr>
          <p:cNvCxnSpPr>
            <a:cxnSpLocks/>
            <a:stCxn id="7" idx="3"/>
          </p:cNvCxnSpPr>
          <p:nvPr/>
        </p:nvCxnSpPr>
        <p:spPr>
          <a:xfrm>
            <a:off x="3842918" y="2035266"/>
            <a:ext cx="4148143" cy="398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DCD8231-A6D3-49A9-A6CB-F9D4CC5D8145}"/>
              </a:ext>
            </a:extLst>
          </p:cNvPr>
          <p:cNvSpPr txBox="1"/>
          <p:nvPr/>
        </p:nvSpPr>
        <p:spPr>
          <a:xfrm>
            <a:off x="4833372" y="1722623"/>
            <a:ext cx="1338828" cy="369332"/>
          </a:xfrm>
          <a:prstGeom prst="rect">
            <a:avLst/>
          </a:prstGeom>
          <a:noFill/>
        </p:spPr>
        <p:txBody>
          <a:bodyPr wrap="none" rtlCol="0">
            <a:spAutoFit/>
          </a:bodyPr>
          <a:lstStyle/>
          <a:p>
            <a:r>
              <a:rPr lang="zh-CN" altLang="en-US" dirty="0"/>
              <a:t>第一轮测试</a:t>
            </a:r>
          </a:p>
        </p:txBody>
      </p:sp>
      <p:cxnSp>
        <p:nvCxnSpPr>
          <p:cNvPr id="23" name="直接箭头连接符 22">
            <a:extLst>
              <a:ext uri="{FF2B5EF4-FFF2-40B4-BE49-F238E27FC236}">
                <a16:creationId xmlns:a16="http://schemas.microsoft.com/office/drawing/2014/main" id="{C595FCC4-105C-4C1E-95AB-E4215685C544}"/>
              </a:ext>
            </a:extLst>
          </p:cNvPr>
          <p:cNvCxnSpPr>
            <a:cxnSpLocks/>
          </p:cNvCxnSpPr>
          <p:nvPr/>
        </p:nvCxnSpPr>
        <p:spPr>
          <a:xfrm>
            <a:off x="3849369" y="3069505"/>
            <a:ext cx="4148143" cy="398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F50C127-39E2-40A8-9368-DE6C6CA4D438}"/>
              </a:ext>
            </a:extLst>
          </p:cNvPr>
          <p:cNvCxnSpPr>
            <a:cxnSpLocks/>
          </p:cNvCxnSpPr>
          <p:nvPr/>
        </p:nvCxnSpPr>
        <p:spPr>
          <a:xfrm>
            <a:off x="3878200" y="4543500"/>
            <a:ext cx="4148143" cy="398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F91A0F8-0021-486D-BAE8-7690B4C66258}"/>
              </a:ext>
            </a:extLst>
          </p:cNvPr>
          <p:cNvCxnSpPr>
            <a:cxnSpLocks/>
          </p:cNvCxnSpPr>
          <p:nvPr/>
        </p:nvCxnSpPr>
        <p:spPr>
          <a:xfrm>
            <a:off x="3903311" y="5746733"/>
            <a:ext cx="4148143" cy="398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D0FBC7F-A6AB-4365-8E3D-6C7547A0ED3D}"/>
              </a:ext>
            </a:extLst>
          </p:cNvPr>
          <p:cNvCxnSpPr>
            <a:endCxn id="8" idx="3"/>
          </p:cNvCxnSpPr>
          <p:nvPr/>
        </p:nvCxnSpPr>
        <p:spPr>
          <a:xfrm flipH="1">
            <a:off x="3849370" y="2219932"/>
            <a:ext cx="4104771" cy="833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E0B57DBD-84EA-424B-98B6-23C9040A0AE9}"/>
              </a:ext>
            </a:extLst>
          </p:cNvPr>
          <p:cNvSpPr txBox="1"/>
          <p:nvPr/>
        </p:nvSpPr>
        <p:spPr>
          <a:xfrm rot="21065750">
            <a:off x="3998326" y="2276324"/>
            <a:ext cx="3397410" cy="461665"/>
          </a:xfrm>
          <a:prstGeom prst="rect">
            <a:avLst/>
          </a:prstGeom>
          <a:noFill/>
        </p:spPr>
        <p:txBody>
          <a:bodyPr wrap="square" rtlCol="0">
            <a:spAutoFit/>
          </a:bodyPr>
          <a:lstStyle/>
          <a:p>
            <a:r>
              <a:rPr lang="zh-CN" altLang="en-US" sz="1200" b="1" dirty="0"/>
              <a:t>开发人员修复这</a:t>
            </a:r>
            <a:r>
              <a:rPr lang="en-US" altLang="zh-CN" sz="1200" b="1" dirty="0"/>
              <a:t>100</a:t>
            </a:r>
            <a:r>
              <a:rPr lang="zh-CN" altLang="en-US" sz="1200" b="1" dirty="0"/>
              <a:t>个</a:t>
            </a:r>
            <a:r>
              <a:rPr lang="en-US" altLang="zh-CN" sz="1200" b="1" dirty="0"/>
              <a:t>bug</a:t>
            </a:r>
            <a:r>
              <a:rPr lang="zh-CN" altLang="en-US" sz="1200" b="1" dirty="0"/>
              <a:t>，并把修复后的软件命名为</a:t>
            </a:r>
            <a:r>
              <a:rPr lang="en-US" altLang="zh-CN" sz="1200" b="1" dirty="0"/>
              <a:t>V1.1</a:t>
            </a:r>
            <a:r>
              <a:rPr lang="zh-CN" altLang="en-US" sz="1200" b="1" dirty="0"/>
              <a:t>版本</a:t>
            </a:r>
          </a:p>
        </p:txBody>
      </p:sp>
      <p:sp>
        <p:nvSpPr>
          <p:cNvPr id="29" name="文本框 28">
            <a:extLst>
              <a:ext uri="{FF2B5EF4-FFF2-40B4-BE49-F238E27FC236}">
                <a16:creationId xmlns:a16="http://schemas.microsoft.com/office/drawing/2014/main" id="{B67B5125-1358-4540-9062-C649BDC56B2E}"/>
              </a:ext>
            </a:extLst>
          </p:cNvPr>
          <p:cNvSpPr txBox="1"/>
          <p:nvPr/>
        </p:nvSpPr>
        <p:spPr>
          <a:xfrm>
            <a:off x="4980421" y="2761390"/>
            <a:ext cx="3163623" cy="369332"/>
          </a:xfrm>
          <a:prstGeom prst="rect">
            <a:avLst/>
          </a:prstGeom>
          <a:noFill/>
        </p:spPr>
        <p:txBody>
          <a:bodyPr wrap="none" rtlCol="0">
            <a:spAutoFit/>
          </a:bodyPr>
          <a:lstStyle/>
          <a:p>
            <a:r>
              <a:rPr lang="zh-CN" altLang="en-US" dirty="0"/>
              <a:t>对</a:t>
            </a:r>
            <a:r>
              <a:rPr lang="en-US" altLang="zh-CN" dirty="0"/>
              <a:t>V1.1</a:t>
            </a:r>
            <a:r>
              <a:rPr lang="zh-CN" altLang="en-US" dirty="0"/>
              <a:t>进行第二轮的回归测试</a:t>
            </a:r>
          </a:p>
        </p:txBody>
      </p:sp>
      <p:sp>
        <p:nvSpPr>
          <p:cNvPr id="30" name="文本框 29">
            <a:extLst>
              <a:ext uri="{FF2B5EF4-FFF2-40B4-BE49-F238E27FC236}">
                <a16:creationId xmlns:a16="http://schemas.microsoft.com/office/drawing/2014/main" id="{D8793DFB-A375-4BE3-9986-2CDC90A63939}"/>
              </a:ext>
            </a:extLst>
          </p:cNvPr>
          <p:cNvSpPr txBox="1"/>
          <p:nvPr/>
        </p:nvSpPr>
        <p:spPr>
          <a:xfrm>
            <a:off x="4885246" y="4196628"/>
            <a:ext cx="3172663" cy="369332"/>
          </a:xfrm>
          <a:prstGeom prst="rect">
            <a:avLst/>
          </a:prstGeom>
          <a:noFill/>
        </p:spPr>
        <p:txBody>
          <a:bodyPr wrap="none" rtlCol="0">
            <a:spAutoFit/>
          </a:bodyPr>
          <a:lstStyle/>
          <a:p>
            <a:r>
              <a:rPr lang="zh-CN" altLang="en-US" dirty="0"/>
              <a:t>对</a:t>
            </a:r>
            <a:r>
              <a:rPr lang="en-US" altLang="zh-CN" dirty="0"/>
              <a:t>V1.2</a:t>
            </a:r>
            <a:r>
              <a:rPr lang="zh-CN" altLang="en-US" dirty="0"/>
              <a:t>进行第三轮的回归测试</a:t>
            </a:r>
          </a:p>
        </p:txBody>
      </p:sp>
      <p:sp>
        <p:nvSpPr>
          <p:cNvPr id="31" name="文本框 30">
            <a:extLst>
              <a:ext uri="{FF2B5EF4-FFF2-40B4-BE49-F238E27FC236}">
                <a16:creationId xmlns:a16="http://schemas.microsoft.com/office/drawing/2014/main" id="{BCFF52D8-26EF-46A7-A796-099FB09110B0}"/>
              </a:ext>
            </a:extLst>
          </p:cNvPr>
          <p:cNvSpPr txBox="1"/>
          <p:nvPr/>
        </p:nvSpPr>
        <p:spPr>
          <a:xfrm>
            <a:off x="4912942" y="5360048"/>
            <a:ext cx="3172663" cy="369332"/>
          </a:xfrm>
          <a:prstGeom prst="rect">
            <a:avLst/>
          </a:prstGeom>
          <a:noFill/>
        </p:spPr>
        <p:txBody>
          <a:bodyPr wrap="none" rtlCol="0">
            <a:spAutoFit/>
          </a:bodyPr>
          <a:lstStyle/>
          <a:p>
            <a:r>
              <a:rPr lang="zh-CN" altLang="en-US" dirty="0"/>
              <a:t>对</a:t>
            </a:r>
            <a:r>
              <a:rPr lang="en-US" altLang="zh-CN" dirty="0"/>
              <a:t>V1.3</a:t>
            </a:r>
            <a:r>
              <a:rPr lang="zh-CN" altLang="en-US" dirty="0"/>
              <a:t>进行第四轮的回归测试</a:t>
            </a:r>
          </a:p>
        </p:txBody>
      </p:sp>
      <p:cxnSp>
        <p:nvCxnSpPr>
          <p:cNvPr id="32" name="直接箭头连接符 31">
            <a:extLst>
              <a:ext uri="{FF2B5EF4-FFF2-40B4-BE49-F238E27FC236}">
                <a16:creationId xmlns:a16="http://schemas.microsoft.com/office/drawing/2014/main" id="{1E23A81C-22B3-42B7-B8C9-E81511B71C84}"/>
              </a:ext>
            </a:extLst>
          </p:cNvPr>
          <p:cNvCxnSpPr>
            <a:cxnSpLocks/>
          </p:cNvCxnSpPr>
          <p:nvPr/>
        </p:nvCxnSpPr>
        <p:spPr>
          <a:xfrm flipH="1">
            <a:off x="3963540" y="3271211"/>
            <a:ext cx="4023567" cy="1216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958C24A1-2954-4264-B67C-11D565C824C7}"/>
              </a:ext>
            </a:extLst>
          </p:cNvPr>
          <p:cNvSpPr txBox="1"/>
          <p:nvPr/>
        </p:nvSpPr>
        <p:spPr>
          <a:xfrm rot="20521222">
            <a:off x="3829176" y="3566245"/>
            <a:ext cx="3397410" cy="461665"/>
          </a:xfrm>
          <a:prstGeom prst="rect">
            <a:avLst/>
          </a:prstGeom>
          <a:noFill/>
        </p:spPr>
        <p:txBody>
          <a:bodyPr wrap="square" rtlCol="0">
            <a:spAutoFit/>
          </a:bodyPr>
          <a:lstStyle/>
          <a:p>
            <a:r>
              <a:rPr lang="zh-CN" altLang="en-US" sz="1200" b="1" dirty="0"/>
              <a:t>开发人员修复这</a:t>
            </a:r>
            <a:r>
              <a:rPr lang="en-US" altLang="zh-CN" sz="1200" b="1" dirty="0"/>
              <a:t>40</a:t>
            </a:r>
            <a:r>
              <a:rPr lang="zh-CN" altLang="en-US" sz="1200" b="1" dirty="0"/>
              <a:t>个</a:t>
            </a:r>
            <a:r>
              <a:rPr lang="en-US" altLang="zh-CN" sz="1200" b="1" dirty="0"/>
              <a:t>bug</a:t>
            </a:r>
            <a:r>
              <a:rPr lang="zh-CN" altLang="en-US" sz="1200" b="1" dirty="0"/>
              <a:t>，并把修复后的软件命名为</a:t>
            </a:r>
            <a:r>
              <a:rPr lang="en-US" altLang="zh-CN" sz="1200" b="1" dirty="0"/>
              <a:t>V1.2</a:t>
            </a:r>
            <a:r>
              <a:rPr lang="zh-CN" altLang="en-US" sz="1200" b="1" dirty="0"/>
              <a:t>版本</a:t>
            </a:r>
          </a:p>
        </p:txBody>
      </p:sp>
      <p:cxnSp>
        <p:nvCxnSpPr>
          <p:cNvPr id="35" name="直接箭头连接符 34">
            <a:extLst>
              <a:ext uri="{FF2B5EF4-FFF2-40B4-BE49-F238E27FC236}">
                <a16:creationId xmlns:a16="http://schemas.microsoft.com/office/drawing/2014/main" id="{2AB9C647-7E94-4077-8590-01F826D5F57C}"/>
              </a:ext>
            </a:extLst>
          </p:cNvPr>
          <p:cNvCxnSpPr>
            <a:cxnSpLocks/>
          </p:cNvCxnSpPr>
          <p:nvPr/>
        </p:nvCxnSpPr>
        <p:spPr>
          <a:xfrm flipH="1">
            <a:off x="3955284" y="4674087"/>
            <a:ext cx="4007898" cy="1050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F3415D9F-43FA-49AB-8348-ADD117402A11}"/>
              </a:ext>
            </a:extLst>
          </p:cNvPr>
          <p:cNvSpPr txBox="1"/>
          <p:nvPr/>
        </p:nvSpPr>
        <p:spPr>
          <a:xfrm rot="20846356">
            <a:off x="3805249" y="4969121"/>
            <a:ext cx="3397410" cy="461665"/>
          </a:xfrm>
          <a:prstGeom prst="rect">
            <a:avLst/>
          </a:prstGeom>
          <a:noFill/>
        </p:spPr>
        <p:txBody>
          <a:bodyPr wrap="square" rtlCol="0">
            <a:spAutoFit/>
          </a:bodyPr>
          <a:lstStyle/>
          <a:p>
            <a:r>
              <a:rPr lang="zh-CN" altLang="en-US" sz="1200" b="1" dirty="0"/>
              <a:t>开发人员修复这</a:t>
            </a:r>
            <a:r>
              <a:rPr lang="en-US" altLang="zh-CN" sz="1200" b="1" dirty="0"/>
              <a:t>12</a:t>
            </a:r>
            <a:r>
              <a:rPr lang="zh-CN" altLang="en-US" sz="1200" b="1" dirty="0"/>
              <a:t>个</a:t>
            </a:r>
            <a:r>
              <a:rPr lang="en-US" altLang="zh-CN" sz="1200" b="1" dirty="0"/>
              <a:t>bug</a:t>
            </a:r>
            <a:r>
              <a:rPr lang="zh-CN" altLang="en-US" sz="1200" b="1" dirty="0"/>
              <a:t>，并把修复后的软件命名为</a:t>
            </a:r>
            <a:r>
              <a:rPr lang="en-US" altLang="zh-CN" sz="1200" b="1" dirty="0"/>
              <a:t>V1.3</a:t>
            </a:r>
            <a:r>
              <a:rPr lang="zh-CN" altLang="en-US" sz="1200" b="1" dirty="0"/>
              <a:t>版本</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22F37-1C64-4842-81CB-F22748470D25}"/>
              </a:ext>
            </a:extLst>
          </p:cNvPr>
          <p:cNvSpPr>
            <a:spLocks noGrp="1"/>
          </p:cNvSpPr>
          <p:nvPr>
            <p:ph type="title"/>
          </p:nvPr>
        </p:nvSpPr>
        <p:spPr>
          <a:xfrm>
            <a:off x="1371600" y="287215"/>
            <a:ext cx="9601200" cy="571500"/>
          </a:xfrm>
        </p:spPr>
        <p:txBody>
          <a:bodyPr>
            <a:normAutofit fontScale="90000"/>
          </a:bodyPr>
          <a:lstStyle/>
          <a:p>
            <a:r>
              <a:rPr lang="zh-CN" altLang="en-US" b="1" dirty="0"/>
              <a:t>续</a:t>
            </a:r>
            <a:r>
              <a:rPr lang="en-US" altLang="zh-CN" b="1" dirty="0"/>
              <a:t>-</a:t>
            </a:r>
            <a:r>
              <a:rPr lang="zh-CN" altLang="en-US" b="1" dirty="0"/>
              <a:t>示例的回归策略</a:t>
            </a:r>
          </a:p>
        </p:txBody>
      </p:sp>
      <p:sp>
        <p:nvSpPr>
          <p:cNvPr id="3" name="内容占位符 2">
            <a:extLst>
              <a:ext uri="{FF2B5EF4-FFF2-40B4-BE49-F238E27FC236}">
                <a16:creationId xmlns:a16="http://schemas.microsoft.com/office/drawing/2014/main" id="{F80FCDE3-986E-4FC1-B38A-C75D6E1CA189}"/>
              </a:ext>
            </a:extLst>
          </p:cNvPr>
          <p:cNvSpPr>
            <a:spLocks noGrp="1"/>
          </p:cNvSpPr>
          <p:nvPr>
            <p:ph idx="1"/>
          </p:nvPr>
        </p:nvSpPr>
        <p:spPr>
          <a:xfrm>
            <a:off x="1096109" y="1148862"/>
            <a:ext cx="10978660" cy="5421923"/>
          </a:xfrm>
        </p:spPr>
        <p:txBody>
          <a:bodyPr>
            <a:normAutofit/>
          </a:bodyPr>
          <a:lstStyle/>
          <a:p>
            <a:r>
              <a:rPr lang="zh-CN" altLang="en-US" sz="2400" dirty="0"/>
              <a:t>回归策略</a:t>
            </a:r>
            <a:endParaRPr lang="en-US" altLang="zh-CN" sz="2400" dirty="0"/>
          </a:p>
          <a:p>
            <a:pPr lvl="1"/>
            <a:r>
              <a:rPr lang="zh-CN" altLang="en-US" sz="2400" i="0" dirty="0"/>
              <a:t>回归测试时执行全部的测试用例。</a:t>
            </a:r>
            <a:r>
              <a:rPr lang="en-US" altLang="zh-CN" sz="2400" i="0" dirty="0"/>
              <a:t>V1.0</a:t>
            </a:r>
            <a:r>
              <a:rPr lang="zh-CN" altLang="en-US" sz="2400" i="0" dirty="0"/>
              <a:t>发现了</a:t>
            </a:r>
            <a:r>
              <a:rPr lang="en-US" altLang="zh-CN" sz="2400" i="0" dirty="0"/>
              <a:t>100</a:t>
            </a:r>
            <a:r>
              <a:rPr lang="zh-CN" altLang="en-US" sz="2400" i="0" dirty="0"/>
              <a:t>个</a:t>
            </a:r>
            <a:r>
              <a:rPr lang="en-US" altLang="zh-CN" sz="2400" i="0" dirty="0"/>
              <a:t>bug</a:t>
            </a:r>
            <a:r>
              <a:rPr lang="zh-CN" altLang="en-US" sz="2400" i="0" dirty="0"/>
              <a:t>，则在第二轮回归测试时，除测试这</a:t>
            </a:r>
            <a:r>
              <a:rPr lang="en-US" altLang="zh-CN" sz="2400" i="0" dirty="0"/>
              <a:t>100</a:t>
            </a:r>
            <a:r>
              <a:rPr lang="zh-CN" altLang="en-US" sz="2400" i="0" dirty="0"/>
              <a:t>个</a:t>
            </a:r>
            <a:r>
              <a:rPr lang="en-US" altLang="zh-CN" sz="2400" i="0" dirty="0"/>
              <a:t>bug</a:t>
            </a:r>
            <a:r>
              <a:rPr lang="zh-CN" altLang="en-US" sz="2400" i="0" dirty="0"/>
              <a:t>外，其他所有功能点的测试用例都要重新再执行一次</a:t>
            </a:r>
            <a:endParaRPr lang="en-US" altLang="zh-CN" sz="2400" i="0" dirty="0"/>
          </a:p>
          <a:p>
            <a:pPr lvl="1"/>
            <a:r>
              <a:rPr lang="zh-CN" altLang="en-US" sz="2400" i="0" dirty="0"/>
              <a:t>选择重要的功能点、常用的功能点，与</a:t>
            </a:r>
            <a:r>
              <a:rPr lang="en-US" altLang="zh-CN" sz="2400" i="0" dirty="0"/>
              <a:t>Bug</a:t>
            </a:r>
            <a:r>
              <a:rPr lang="zh-CN" altLang="en-US" sz="2400" i="0" dirty="0"/>
              <a:t>相关联的功能点进行回归测试。</a:t>
            </a:r>
            <a:r>
              <a:rPr lang="en-US" altLang="zh-CN" sz="2400" i="0" dirty="0"/>
              <a:t>V1.1</a:t>
            </a:r>
            <a:r>
              <a:rPr lang="zh-CN" altLang="en-US" sz="2400" i="0" dirty="0"/>
              <a:t>发现了</a:t>
            </a:r>
            <a:r>
              <a:rPr lang="en-US" altLang="zh-CN" sz="2400" i="0" dirty="0"/>
              <a:t>40</a:t>
            </a:r>
            <a:r>
              <a:rPr lang="zh-CN" altLang="en-US" sz="2400" i="0" dirty="0"/>
              <a:t>个</a:t>
            </a:r>
            <a:r>
              <a:rPr lang="en-US" altLang="zh-CN" sz="2400" i="0" dirty="0"/>
              <a:t>bug</a:t>
            </a:r>
            <a:r>
              <a:rPr lang="zh-CN" altLang="en-US" sz="2400" i="0" dirty="0"/>
              <a:t>，则在第三轮回归测试时，除测试这</a:t>
            </a:r>
            <a:r>
              <a:rPr lang="en-US" altLang="zh-CN" sz="2400" i="0" dirty="0"/>
              <a:t>40</a:t>
            </a:r>
            <a:r>
              <a:rPr lang="zh-CN" altLang="en-US" sz="2400" i="0" dirty="0"/>
              <a:t>个</a:t>
            </a:r>
            <a:r>
              <a:rPr lang="en-US" altLang="zh-CN" sz="2400" i="0" dirty="0"/>
              <a:t>bug</a:t>
            </a:r>
            <a:r>
              <a:rPr lang="zh-CN" altLang="en-US" sz="2400" i="0" dirty="0"/>
              <a:t>外，还应把重要的功能点、常用的功能点、与</a:t>
            </a:r>
            <a:r>
              <a:rPr lang="en-US" altLang="zh-CN" sz="2400" i="0" dirty="0"/>
              <a:t>Bug</a:t>
            </a:r>
            <a:r>
              <a:rPr lang="zh-CN" altLang="en-US" sz="2400" i="0" dirty="0"/>
              <a:t>相关的功能点的测试用例再次执行，其他次要的测试用例可在时间充足的情况下选择执行。</a:t>
            </a:r>
            <a:endParaRPr lang="en-US" altLang="zh-CN" sz="2400" i="0" dirty="0"/>
          </a:p>
          <a:p>
            <a:pPr lvl="1"/>
            <a:r>
              <a:rPr lang="zh-CN" altLang="en-US" sz="2400" i="0" dirty="0"/>
              <a:t>选择性执行关键功能点的测试用例。在第三轮测试中又发现了</a:t>
            </a:r>
            <a:r>
              <a:rPr lang="en-US" altLang="zh-CN" sz="2400" i="0" dirty="0"/>
              <a:t>12</a:t>
            </a:r>
            <a:r>
              <a:rPr lang="zh-CN" altLang="en-US" sz="2400" i="0" dirty="0"/>
              <a:t>个</a:t>
            </a:r>
            <a:r>
              <a:rPr lang="en-US" altLang="zh-CN" sz="2400" i="0" dirty="0"/>
              <a:t>bug</a:t>
            </a:r>
            <a:r>
              <a:rPr lang="zh-CN" altLang="en-US" sz="2400" i="0" dirty="0"/>
              <a:t>，则在第四轮回归测试时，除了测试这</a:t>
            </a:r>
            <a:r>
              <a:rPr lang="en-US" altLang="zh-CN" sz="2400" i="0" dirty="0"/>
              <a:t>12</a:t>
            </a:r>
            <a:r>
              <a:rPr lang="zh-CN" altLang="en-US" sz="2400" i="0" dirty="0"/>
              <a:t>个</a:t>
            </a:r>
            <a:r>
              <a:rPr lang="en-US" altLang="zh-CN" sz="2400" i="0" dirty="0"/>
              <a:t>bug</a:t>
            </a:r>
            <a:r>
              <a:rPr lang="zh-CN" altLang="en-US" sz="2400" i="0" dirty="0"/>
              <a:t>外，还可以选择性执行一些关键功能点的测试用例，其他测试用例可在时间充足的情况下选择执行。</a:t>
            </a:r>
            <a:endParaRPr lang="en-US" altLang="zh-CN" sz="2400" i="0" dirty="0"/>
          </a:p>
          <a:p>
            <a:pPr lvl="1"/>
            <a:r>
              <a:rPr lang="zh-CN" altLang="en-US" sz="2400" i="0" dirty="0"/>
              <a:t>仅测试出现</a:t>
            </a:r>
            <a:r>
              <a:rPr lang="en-US" altLang="zh-CN" sz="2400" i="0" dirty="0"/>
              <a:t>bug</a:t>
            </a:r>
            <a:r>
              <a:rPr lang="zh-CN" altLang="en-US" sz="2400" i="0" dirty="0"/>
              <a:t>的功能点。如果测试组认为软件的功能点已经十分稳定，则回归测试时可以选择仅测试出现</a:t>
            </a:r>
            <a:r>
              <a:rPr lang="en-US" altLang="zh-CN" sz="2400" i="0" dirty="0"/>
              <a:t>bug</a:t>
            </a:r>
            <a:r>
              <a:rPr lang="zh-CN" altLang="en-US" sz="2400" i="0" dirty="0"/>
              <a:t>的功能点。</a:t>
            </a:r>
          </a:p>
        </p:txBody>
      </p:sp>
    </p:spTree>
    <p:extLst>
      <p:ext uri="{BB962C8B-B14F-4D97-AF65-F5344CB8AC3E}">
        <p14:creationId xmlns:p14="http://schemas.microsoft.com/office/powerpoint/2010/main" val="34521547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277" y="322385"/>
            <a:ext cx="9601200" cy="571500"/>
          </a:xfrm>
        </p:spPr>
        <p:txBody>
          <a:bodyPr>
            <a:noAutofit/>
          </a:bodyPr>
          <a:lstStyle/>
          <a:p>
            <a:r>
              <a:rPr lang="zh-CN" altLang="en-US" b="1" dirty="0"/>
              <a:t>自动回归测试框架</a:t>
            </a:r>
          </a:p>
        </p:txBody>
      </p:sp>
      <p:sp>
        <p:nvSpPr>
          <p:cNvPr id="3" name="内容占位符 2"/>
          <p:cNvSpPr>
            <a:spLocks noGrp="1"/>
          </p:cNvSpPr>
          <p:nvPr>
            <p:ph idx="1"/>
          </p:nvPr>
        </p:nvSpPr>
        <p:spPr>
          <a:xfrm>
            <a:off x="1049215" y="1066800"/>
            <a:ext cx="10369062" cy="5685692"/>
          </a:xfrm>
        </p:spPr>
        <p:txBody>
          <a:bodyPr>
            <a:normAutofit fontScale="92500" lnSpcReduction="10000"/>
          </a:bodyPr>
          <a:lstStyle/>
          <a:p>
            <a:r>
              <a:rPr lang="zh-CN" altLang="zh-CN" sz="2600" dirty="0"/>
              <a:t>自动回归测试执行策略</a:t>
            </a:r>
            <a:endParaRPr lang="en-US" altLang="zh-CN" sz="2600" dirty="0"/>
          </a:p>
          <a:p>
            <a:pPr lvl="1"/>
            <a:r>
              <a:rPr lang="zh-CN" altLang="en-US" sz="2600" i="0" dirty="0">
                <a:sym typeface="微软雅黑" panose="020B0503020204020204" pitchFamily="34" charset="-122"/>
              </a:rPr>
              <a:t>测试用例设计</a:t>
            </a:r>
            <a:endParaRPr lang="en-US" altLang="zh-CN" sz="2600" i="0" dirty="0">
              <a:sym typeface="微软雅黑" panose="020B0503020204020204" pitchFamily="34" charset="-122"/>
            </a:endParaRPr>
          </a:p>
          <a:p>
            <a:pPr lvl="1"/>
            <a:r>
              <a:rPr lang="zh-CN" altLang="en-US" sz="2600" i="0" dirty="0">
                <a:sym typeface="微软雅黑" panose="020B0503020204020204" pitchFamily="34" charset="-122"/>
              </a:rPr>
              <a:t>脚本生成器</a:t>
            </a:r>
            <a:endParaRPr lang="en-US" altLang="zh-CN" sz="2600" i="0" dirty="0">
              <a:sym typeface="微软雅黑" panose="020B0503020204020204" pitchFamily="34" charset="-122"/>
            </a:endParaRPr>
          </a:p>
          <a:p>
            <a:pPr lvl="1"/>
            <a:r>
              <a:rPr lang="zh-CN" altLang="en-US" sz="2600" i="0" dirty="0">
                <a:sym typeface="微软雅黑" panose="020B0503020204020204" pitchFamily="34" charset="-122"/>
              </a:rPr>
              <a:t>业务流管理器</a:t>
            </a:r>
            <a:endParaRPr lang="en-US" altLang="zh-CN" sz="2600" i="0" dirty="0">
              <a:sym typeface="微软雅黑" panose="020B0503020204020204" pitchFamily="34" charset="-122"/>
            </a:endParaRPr>
          </a:p>
          <a:p>
            <a:pPr lvl="1"/>
            <a:r>
              <a:rPr lang="zh-CN" altLang="en-US" sz="2600" i="0" dirty="0">
                <a:sym typeface="微软雅黑" panose="020B0503020204020204" pitchFamily="34" charset="-122"/>
              </a:rPr>
              <a:t>数据管理器</a:t>
            </a:r>
            <a:endParaRPr lang="en-US" altLang="zh-CN" sz="2600" i="0" dirty="0">
              <a:sym typeface="微软雅黑" panose="020B0503020204020204" pitchFamily="34" charset="-122"/>
            </a:endParaRPr>
          </a:p>
          <a:p>
            <a:pPr lvl="1"/>
            <a:r>
              <a:rPr lang="zh-CN" altLang="en-US" sz="2600" i="0" dirty="0">
                <a:sym typeface="微软雅黑" panose="020B0503020204020204" pitchFamily="34" charset="-122"/>
              </a:rPr>
              <a:t>测试调度</a:t>
            </a:r>
            <a:endParaRPr lang="en-US" altLang="zh-CN" sz="2600" i="0" dirty="0"/>
          </a:p>
          <a:p>
            <a:r>
              <a:rPr lang="zh-CN" altLang="zh-CN" sz="2600" dirty="0"/>
              <a:t>自动回归测试框架的作用</a:t>
            </a:r>
            <a:endParaRPr lang="en-US" altLang="zh-CN" sz="2600" dirty="0"/>
          </a:p>
          <a:p>
            <a:pPr lvl="1"/>
            <a:r>
              <a:rPr lang="zh-CN" altLang="en-US" sz="2600" i="0" dirty="0"/>
              <a:t>降低管理难度，使用一个管理界面，隐藏管理细节 </a:t>
            </a:r>
            <a:endParaRPr lang="en-US" altLang="zh-CN" sz="2600" i="0" dirty="0"/>
          </a:p>
          <a:p>
            <a:pPr lvl="1"/>
            <a:r>
              <a:rPr lang="zh-CN" altLang="en-US" sz="2600" i="0" dirty="0"/>
              <a:t>测试设计和测试实现分离</a:t>
            </a:r>
            <a:endParaRPr lang="en-US" altLang="zh-CN" sz="2600" i="0" dirty="0"/>
          </a:p>
          <a:p>
            <a:pPr lvl="1"/>
            <a:r>
              <a:rPr lang="zh-CN" altLang="en-US" sz="2600" i="0" dirty="0"/>
              <a:t>具备自动脚本生成功能</a:t>
            </a:r>
            <a:endParaRPr lang="en-US" altLang="zh-CN" sz="2600" i="0" dirty="0"/>
          </a:p>
          <a:p>
            <a:pPr lvl="1"/>
            <a:r>
              <a:rPr lang="zh-CN" altLang="en-US" sz="2600" i="0" dirty="0"/>
              <a:t>集成数据驱动、关键字驱动和功能分解测试的最好特征</a:t>
            </a:r>
            <a:endParaRPr lang="zh-CN" altLang="zh-CN" sz="2600" i="0" dirty="0"/>
          </a:p>
          <a:p>
            <a:pPr lvl="1"/>
            <a:r>
              <a:rPr lang="zh-CN" altLang="en-US" sz="2600" i="0" dirty="0"/>
              <a:t>支持人工测试和自动测试</a:t>
            </a:r>
            <a:endParaRPr lang="en-US" altLang="zh-CN" sz="2600" i="0" dirty="0"/>
          </a:p>
          <a:p>
            <a:pPr lvl="1"/>
            <a:r>
              <a:rPr lang="zh-CN" altLang="en-US" sz="2600" i="0" dirty="0"/>
              <a:t>分离技术性测试人员和非技术性测试人员的工作</a:t>
            </a:r>
            <a:endParaRPr lang="en-US" altLang="zh-CN" sz="2600" i="0" dirty="0"/>
          </a:p>
          <a:p>
            <a:endParaRPr lang="zh-CN" altLang="en-US" dirty="0"/>
          </a:p>
        </p:txBody>
      </p:sp>
      <p:pic>
        <p:nvPicPr>
          <p:cNvPr id="4" name="图片 3"/>
          <p:cNvPicPr/>
          <p:nvPr/>
        </p:nvPicPr>
        <p:blipFill rotWithShape="1">
          <a:blip r:embed="rId2">
            <a:extLst>
              <a:ext uri="{28A0092B-C50C-407E-A947-70E740481C1C}">
                <a14:useLocalDpi xmlns:a14="http://schemas.microsoft.com/office/drawing/2010/main" val="0"/>
              </a:ext>
            </a:extLst>
          </a:blip>
          <a:srcRect t="4286" b="5306"/>
          <a:stretch>
            <a:fillRect/>
          </a:stretch>
        </p:blipFill>
        <p:spPr bwMode="auto">
          <a:xfrm>
            <a:off x="6188191" y="322385"/>
            <a:ext cx="5833824" cy="319445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4031" y="229639"/>
            <a:ext cx="9601200" cy="571500"/>
          </a:xfrm>
        </p:spPr>
        <p:txBody>
          <a:bodyPr>
            <a:noAutofit/>
          </a:bodyPr>
          <a:lstStyle/>
          <a:p>
            <a:r>
              <a:rPr lang="zh-CN" altLang="zh-CN" b="1" dirty="0"/>
              <a:t>自动回归测试框架的技术特点</a:t>
            </a:r>
            <a:endParaRPr lang="zh-CN" altLang="en-US" b="1" dirty="0"/>
          </a:p>
        </p:txBody>
      </p:sp>
      <p:sp>
        <p:nvSpPr>
          <p:cNvPr id="3" name="内容占位符 2"/>
          <p:cNvSpPr>
            <a:spLocks noGrp="1"/>
          </p:cNvSpPr>
          <p:nvPr>
            <p:ph idx="1"/>
          </p:nvPr>
        </p:nvSpPr>
        <p:spPr>
          <a:xfrm>
            <a:off x="1184031" y="879231"/>
            <a:ext cx="9788769" cy="5814646"/>
          </a:xfrm>
        </p:spPr>
        <p:txBody>
          <a:bodyPr>
            <a:normAutofit lnSpcReduction="10000"/>
          </a:bodyPr>
          <a:lstStyle/>
          <a:p>
            <a:pPr lvl="0"/>
            <a:r>
              <a:rPr lang="zh-CN" altLang="en-US" sz="2400" dirty="0"/>
              <a:t>基于自动测试工具的测试框架，具有测试计划驱动技术的所有优点；</a:t>
            </a:r>
          </a:p>
          <a:p>
            <a:pPr lvl="0"/>
            <a:r>
              <a:rPr lang="zh-CN" altLang="en-US" sz="2400" dirty="0"/>
              <a:t>充分利用测试工具的功能，与测试管理集成；</a:t>
            </a:r>
          </a:p>
          <a:p>
            <a:pPr lvl="0"/>
            <a:r>
              <a:rPr lang="zh-CN" altLang="en-US" sz="2400" dirty="0"/>
              <a:t>基于业务流的测试，数据也是基于业务流配置的；</a:t>
            </a:r>
          </a:p>
          <a:p>
            <a:pPr lvl="0"/>
            <a:r>
              <a:rPr lang="zh-CN" altLang="en-US" sz="2400" dirty="0"/>
              <a:t>应用与自动测试框架分开；</a:t>
            </a:r>
          </a:p>
          <a:p>
            <a:pPr lvl="0"/>
            <a:r>
              <a:rPr lang="zh-CN" altLang="en-US" sz="2400" dirty="0"/>
              <a:t>可支持技术性测试人员和非技术性测试人员使用；</a:t>
            </a:r>
          </a:p>
          <a:p>
            <a:pPr lvl="0"/>
            <a:r>
              <a:rPr lang="zh-CN" altLang="en-US" sz="2400" dirty="0"/>
              <a:t>脚本与数据分开；</a:t>
            </a:r>
          </a:p>
          <a:p>
            <a:pPr lvl="0"/>
            <a:r>
              <a:rPr lang="zh-CN" altLang="en-US" sz="2400" dirty="0"/>
              <a:t>自动测试开发与运行环境分开；</a:t>
            </a:r>
          </a:p>
          <a:p>
            <a:pPr lvl="0"/>
            <a:r>
              <a:rPr lang="zh-CN" altLang="en-US" sz="2400" dirty="0"/>
              <a:t>有专门的数据管理模块，数据维护简便；</a:t>
            </a:r>
          </a:p>
          <a:p>
            <a:pPr lvl="0"/>
            <a:r>
              <a:rPr lang="zh-CN" altLang="en-US" sz="2400" dirty="0"/>
              <a:t>自动生成代码，基本不需要编码，效率极高；</a:t>
            </a:r>
          </a:p>
          <a:p>
            <a:pPr lvl="0"/>
            <a:r>
              <a:rPr lang="zh-CN" altLang="en-US" sz="2400" dirty="0"/>
              <a:t>使用数据库，不需要人工管理大量文件；</a:t>
            </a:r>
          </a:p>
          <a:p>
            <a:pPr lvl="0"/>
            <a:r>
              <a:rPr lang="zh-CN" altLang="en-US" sz="2400" dirty="0"/>
              <a:t>采用基于组件的技术，提供预制组件；</a:t>
            </a:r>
          </a:p>
          <a:p>
            <a:pPr lvl="0"/>
            <a:r>
              <a:rPr lang="zh-CN" altLang="en-US" sz="2400" dirty="0"/>
              <a:t>支持业务功能脚本和录制脚本</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8508" y="146538"/>
            <a:ext cx="9601200" cy="571500"/>
          </a:xfrm>
        </p:spPr>
        <p:txBody>
          <a:bodyPr>
            <a:normAutofit fontScale="90000"/>
          </a:bodyPr>
          <a:lstStyle/>
          <a:p>
            <a:r>
              <a:rPr lang="zh-CN" altLang="zh-CN" sz="4900" b="1" dirty="0"/>
              <a:t>回归测试克服的几个问题</a:t>
            </a:r>
            <a:br>
              <a:rPr lang="zh-CN" altLang="en-US" dirty="0"/>
            </a:br>
            <a:endParaRPr lang="zh-CN" altLang="en-US" dirty="0"/>
          </a:p>
        </p:txBody>
      </p:sp>
      <p:sp>
        <p:nvSpPr>
          <p:cNvPr id="3" name="内容占位符 2"/>
          <p:cNvSpPr>
            <a:spLocks noGrp="1"/>
          </p:cNvSpPr>
          <p:nvPr>
            <p:ph idx="1"/>
          </p:nvPr>
        </p:nvSpPr>
        <p:spPr>
          <a:xfrm>
            <a:off x="1371600" y="1014046"/>
            <a:ext cx="10773508" cy="5697416"/>
          </a:xfrm>
        </p:spPr>
        <p:txBody>
          <a:bodyPr>
            <a:normAutofit/>
          </a:bodyPr>
          <a:lstStyle/>
          <a:p>
            <a:r>
              <a:rPr lang="zh-CN" altLang="zh-CN" sz="2800" dirty="0"/>
              <a:t>组织回归测试时需要注意的问题</a:t>
            </a:r>
            <a:endParaRPr lang="en-US" altLang="zh-CN" sz="2800" dirty="0"/>
          </a:p>
          <a:p>
            <a:pPr lvl="1"/>
            <a:r>
              <a:rPr lang="zh-CN" altLang="zh-CN" sz="2800" i="0" dirty="0"/>
              <a:t>各测试阶段发生的修改一定要在本测试阶段内完成回归，以免将错误遗留到下一回归测试阶段；</a:t>
            </a:r>
            <a:endParaRPr lang="zh-CN" altLang="en-US" sz="2800" i="0" dirty="0"/>
          </a:p>
          <a:p>
            <a:pPr lvl="1"/>
            <a:r>
              <a:rPr lang="zh-CN" altLang="zh-CN" sz="2800" i="0" dirty="0"/>
              <a:t>回归测试期间应对该软件版本冻结，将回归测试发现的问题集中修改、集中回归。</a:t>
            </a:r>
            <a:endParaRPr lang="zh-CN" altLang="en-US" sz="2800" i="0" dirty="0"/>
          </a:p>
          <a:p>
            <a:r>
              <a:rPr lang="zh-CN" altLang="zh-CN" sz="2800" dirty="0"/>
              <a:t>重新进行回归测试时需要注意的问题</a:t>
            </a:r>
            <a:endParaRPr lang="en-US" altLang="zh-CN" sz="2800" dirty="0"/>
          </a:p>
          <a:p>
            <a:pPr lvl="1"/>
            <a:r>
              <a:rPr lang="zh-CN" altLang="zh-CN" sz="2800" i="0" dirty="0"/>
              <a:t>安排新的测试者完成回归测试；</a:t>
            </a:r>
            <a:endParaRPr lang="zh-CN" altLang="en-US" sz="2800" i="0" dirty="0"/>
          </a:p>
          <a:p>
            <a:pPr lvl="1"/>
            <a:r>
              <a:rPr lang="zh-CN" altLang="zh-CN" sz="2800" i="0" dirty="0"/>
              <a:t>分配更有经验的测试者开发新的回归测试用例；</a:t>
            </a:r>
            <a:endParaRPr lang="zh-CN" altLang="en-US" sz="2800" i="0" dirty="0"/>
          </a:p>
          <a:p>
            <a:pPr lvl="1"/>
            <a:r>
              <a:rPr lang="zh-CN" altLang="zh-CN" sz="2800" i="0" dirty="0"/>
              <a:t>在不影响测试目标的前提下，鼓励测试者创造性地执行回归测试用例（变化的输入、按键和配置有助于激励测试者揭示新的错误）；</a:t>
            </a:r>
            <a:endParaRPr lang="zh-CN" altLang="en-US" sz="2800" i="0" dirty="0"/>
          </a:p>
          <a:p>
            <a:pPr lvl="1"/>
            <a:r>
              <a:rPr lang="zh-CN" altLang="zh-CN" sz="2800" i="0" dirty="0"/>
              <a:t>在回归测试当中，可以将回归测试与兼容性测试结合起来进行。</a:t>
            </a:r>
            <a:endParaRPr lang="zh-CN" altLang="en-US" sz="2800" i="0" dirty="0"/>
          </a:p>
          <a:p>
            <a:pPr lvl="1"/>
            <a:endParaRPr lang="en-US" altLang="zh-CN" dirty="0"/>
          </a:p>
          <a:p>
            <a:endParaRPr lang="en-US" altLang="zh-CN" dirty="0"/>
          </a:p>
          <a:p>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2308" y="229639"/>
            <a:ext cx="9601200" cy="571500"/>
          </a:xfrm>
        </p:spPr>
        <p:txBody>
          <a:bodyPr>
            <a:noAutofit/>
          </a:bodyPr>
          <a:lstStyle/>
          <a:p>
            <a:r>
              <a:rPr lang="zh-CN" altLang="zh-CN" b="1" dirty="0"/>
              <a:t>回归测试人员应掌握的测试手段</a:t>
            </a:r>
            <a:endParaRPr lang="zh-CN" altLang="en-US" b="1" dirty="0"/>
          </a:p>
        </p:txBody>
      </p:sp>
      <p:sp>
        <p:nvSpPr>
          <p:cNvPr id="3" name="内容占位符 2"/>
          <p:cNvSpPr>
            <a:spLocks noGrp="1"/>
          </p:cNvSpPr>
          <p:nvPr>
            <p:ph idx="1"/>
          </p:nvPr>
        </p:nvSpPr>
        <p:spPr>
          <a:xfrm>
            <a:off x="826477" y="1189892"/>
            <a:ext cx="11365523" cy="5152719"/>
          </a:xfrm>
        </p:spPr>
        <p:txBody>
          <a:bodyPr>
            <a:normAutofit/>
          </a:bodyPr>
          <a:lstStyle/>
          <a:p>
            <a:pPr lvl="0"/>
            <a:r>
              <a:rPr lang="zh-CN" altLang="zh-CN" sz="2800" dirty="0"/>
              <a:t>要熟悉系统的业务流程，对业务需求以及相关联模块要非常清楚，保证回归测试的质量和效率；</a:t>
            </a:r>
            <a:endParaRPr lang="zh-CN" altLang="en-US" sz="2800" dirty="0"/>
          </a:p>
          <a:p>
            <a:pPr lvl="0"/>
            <a:r>
              <a:rPr lang="zh-CN" altLang="zh-CN" sz="2800" dirty="0"/>
              <a:t>及时更新和维护回归测试用例库当中的测试用例，确保执行的回归测试用例是最新的；</a:t>
            </a:r>
            <a:endParaRPr lang="zh-CN" altLang="en-US" sz="2800" dirty="0"/>
          </a:p>
          <a:p>
            <a:pPr lvl="0"/>
            <a:r>
              <a:rPr lang="zh-CN" altLang="zh-CN" sz="2800" dirty="0"/>
              <a:t>要掌握回归测试的测试用例优先级别，对优先级高的功能模块优先进行回归测试测试；</a:t>
            </a:r>
            <a:endParaRPr lang="zh-CN" altLang="en-US" sz="2800" dirty="0"/>
          </a:p>
          <a:p>
            <a:pPr lvl="0"/>
            <a:r>
              <a:rPr lang="zh-CN" altLang="zh-CN" sz="2800" dirty="0"/>
              <a:t>使用回归测试自动化工具进行测试；</a:t>
            </a:r>
            <a:endParaRPr lang="zh-CN" altLang="en-US" sz="2800" dirty="0"/>
          </a:p>
          <a:p>
            <a:pPr lvl="0"/>
            <a:r>
              <a:rPr lang="zh-CN" altLang="zh-CN" sz="2800" dirty="0"/>
              <a:t>回归测试人员应及时与开发人员进行有效的沟通，及时地反馈回归测试测试情况；</a:t>
            </a:r>
            <a:endParaRPr lang="zh-CN" altLang="en-US" sz="2800" dirty="0"/>
          </a:p>
          <a:p>
            <a:pPr lvl="0"/>
            <a:r>
              <a:rPr lang="zh-CN" altLang="zh-CN" sz="2800" dirty="0"/>
              <a:t>回归测试人员应该熟悉并掌握系统开发的各种计算机类语言</a:t>
            </a:r>
            <a:endParaRPr lang="zh-CN" altLang="en-US" sz="28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599" y="392723"/>
            <a:ext cx="9601200" cy="571500"/>
          </a:xfrm>
        </p:spPr>
        <p:txBody>
          <a:bodyPr>
            <a:normAutofit fontScale="90000"/>
          </a:bodyPr>
          <a:lstStyle/>
          <a:p>
            <a:r>
              <a:rPr lang="zh-CN" altLang="zh-CN" sz="4900" b="1" dirty="0"/>
              <a:t>回归用例库的维护</a:t>
            </a:r>
            <a:br>
              <a:rPr lang="zh-CN" altLang="zh-CN" dirty="0"/>
            </a:br>
            <a:endParaRPr lang="zh-CN" altLang="en-US" dirty="0"/>
          </a:p>
        </p:txBody>
      </p:sp>
      <p:sp>
        <p:nvSpPr>
          <p:cNvPr id="3" name="内容占位符 2"/>
          <p:cNvSpPr>
            <a:spLocks noGrp="1"/>
          </p:cNvSpPr>
          <p:nvPr>
            <p:ph idx="1"/>
          </p:nvPr>
        </p:nvSpPr>
        <p:spPr>
          <a:xfrm>
            <a:off x="1371599" y="1257300"/>
            <a:ext cx="10761785" cy="5085311"/>
          </a:xfrm>
        </p:spPr>
        <p:txBody>
          <a:bodyPr>
            <a:normAutofit/>
          </a:bodyPr>
          <a:lstStyle/>
          <a:p>
            <a:r>
              <a:rPr lang="zh-CN" altLang="en-US" sz="2800" dirty="0">
                <a:sym typeface="微软雅黑" panose="020B0503020204020204" pitchFamily="34" charset="-122"/>
              </a:rPr>
              <a:t>软件测试项目组在进行测试的过程中会将所用到的测试用例保存到“测试用例库”中，并进行维护</a:t>
            </a:r>
            <a:endParaRPr lang="en-US" altLang="zh-CN" sz="2800" dirty="0">
              <a:sym typeface="微软雅黑" panose="020B0503020204020204" pitchFamily="34" charset="-122"/>
            </a:endParaRPr>
          </a:p>
          <a:p>
            <a:r>
              <a:rPr lang="zh-CN" altLang="en-US" sz="2800" dirty="0">
                <a:sym typeface="微软雅黑" panose="020B0503020204020204" pitchFamily="34" charset="-122"/>
              </a:rPr>
              <a:t>回归测试用例库的维护方法如下：</a:t>
            </a:r>
            <a:endParaRPr lang="en-US" altLang="zh-CN" sz="2800" dirty="0">
              <a:sym typeface="微软雅黑" panose="020B0503020204020204" pitchFamily="34" charset="-122"/>
            </a:endParaRPr>
          </a:p>
          <a:p>
            <a:pPr lvl="1"/>
            <a:r>
              <a:rPr lang="zh-CN" altLang="en-US" sz="2800" i="0" dirty="0"/>
              <a:t>删除过时的测试用例</a:t>
            </a:r>
            <a:endParaRPr lang="en-US" altLang="zh-CN" sz="2800" i="0" dirty="0"/>
          </a:p>
          <a:p>
            <a:pPr lvl="1"/>
            <a:r>
              <a:rPr lang="zh-CN" altLang="en-US" sz="2800" i="0" dirty="0"/>
              <a:t>改进不受控的测试用例</a:t>
            </a:r>
            <a:endParaRPr lang="en-US" altLang="zh-CN" sz="2800" i="0" dirty="0"/>
          </a:p>
          <a:p>
            <a:pPr lvl="1"/>
            <a:r>
              <a:rPr lang="zh-CN" altLang="en-US" sz="2800" i="0" dirty="0"/>
              <a:t>删除冗余的测试用例</a:t>
            </a:r>
            <a:endParaRPr lang="en-US" altLang="zh-CN" sz="2800" i="0" dirty="0"/>
          </a:p>
          <a:p>
            <a:pPr lvl="1"/>
            <a:r>
              <a:rPr lang="zh-CN" altLang="en-US" sz="2800" i="0" dirty="0"/>
              <a:t>增添新的测试用例</a:t>
            </a:r>
            <a:endParaRPr lang="en-US" altLang="zh-CN" sz="2800" i="0" dirty="0"/>
          </a:p>
          <a:p>
            <a:endParaRPr lang="zh-CN" altLang="en-US" dirty="0">
              <a:sym typeface="微软雅黑" panose="020B0503020204020204" pitchFamily="34" charset="-122"/>
            </a:endParaRPr>
          </a:p>
          <a:p>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C8FBB-D08B-4CDC-8200-90433E19B1C1}"/>
              </a:ext>
            </a:extLst>
          </p:cNvPr>
          <p:cNvSpPr>
            <a:spLocks noGrp="1"/>
          </p:cNvSpPr>
          <p:nvPr>
            <p:ph type="title"/>
          </p:nvPr>
        </p:nvSpPr>
        <p:spPr/>
        <p:txBody>
          <a:bodyPr>
            <a:noAutofit/>
          </a:bodyPr>
          <a:lstStyle/>
          <a:p>
            <a:r>
              <a:rPr lang="zh-CN" altLang="en-US" b="1" dirty="0"/>
              <a:t>回归测试过程</a:t>
            </a:r>
          </a:p>
        </p:txBody>
      </p:sp>
      <p:pic>
        <p:nvPicPr>
          <p:cNvPr id="5" name="内容占位符 4">
            <a:extLst>
              <a:ext uri="{FF2B5EF4-FFF2-40B4-BE49-F238E27FC236}">
                <a16:creationId xmlns:a16="http://schemas.microsoft.com/office/drawing/2014/main" id="{47F16AA2-484E-415A-9886-A53A19266C56}"/>
              </a:ext>
            </a:extLst>
          </p:cNvPr>
          <p:cNvPicPr>
            <a:picLocks noGrp="1" noChangeAspect="1"/>
          </p:cNvPicPr>
          <p:nvPr>
            <p:ph idx="1"/>
          </p:nvPr>
        </p:nvPicPr>
        <p:blipFill>
          <a:blip r:embed="rId2"/>
          <a:stretch>
            <a:fillRect/>
          </a:stretch>
        </p:blipFill>
        <p:spPr>
          <a:xfrm>
            <a:off x="1371600" y="2191848"/>
            <a:ext cx="9601200" cy="3296629"/>
          </a:xfrm>
          <a:prstGeom prst="rect">
            <a:avLst/>
          </a:prstGeom>
        </p:spPr>
      </p:pic>
    </p:spTree>
    <p:extLst>
      <p:ext uri="{BB962C8B-B14F-4D97-AF65-F5344CB8AC3E}">
        <p14:creationId xmlns:p14="http://schemas.microsoft.com/office/powerpoint/2010/main" val="34440774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系统测试</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9639"/>
            <a:ext cx="9601200" cy="571500"/>
          </a:xfrm>
        </p:spPr>
        <p:txBody>
          <a:bodyPr>
            <a:noAutofit/>
          </a:bodyPr>
          <a:lstStyle/>
          <a:p>
            <a:r>
              <a:rPr lang="zh-CN" altLang="en-US" b="1" dirty="0"/>
              <a:t>系统测试</a:t>
            </a:r>
          </a:p>
        </p:txBody>
      </p:sp>
      <p:sp>
        <p:nvSpPr>
          <p:cNvPr id="3" name="内容占位符 2"/>
          <p:cNvSpPr>
            <a:spLocks noGrp="1"/>
          </p:cNvSpPr>
          <p:nvPr>
            <p:ph idx="1"/>
          </p:nvPr>
        </p:nvSpPr>
        <p:spPr>
          <a:xfrm>
            <a:off x="1002323" y="926122"/>
            <a:ext cx="11189677" cy="5756031"/>
          </a:xfrm>
        </p:spPr>
        <p:txBody>
          <a:bodyPr>
            <a:normAutofit/>
          </a:bodyPr>
          <a:lstStyle/>
          <a:p>
            <a:r>
              <a:rPr lang="zh-CN" altLang="en-US" sz="2400" dirty="0"/>
              <a:t>系统测试：已经集成好的软件系统，作为整个计算机系统的一个元素，与计算机硬件、外设、某些支持软件、数据和人员等其它系统元素结合在一起，在实际运行（使用）环境下，对计算机系统进行一系列的组装测试和确认测试</a:t>
            </a:r>
            <a:endParaRPr lang="en-US" altLang="zh-CN" sz="2400" dirty="0"/>
          </a:p>
          <a:p>
            <a:r>
              <a:rPr lang="zh-CN" altLang="en-US" sz="2400" dirty="0"/>
              <a:t>根本任务：证明被测系统的功能和结构的稳定性；还要有一些非功能测试：性能测试、压力测试、可靠性测试等等。 </a:t>
            </a:r>
          </a:p>
          <a:p>
            <a:r>
              <a:rPr lang="zh-CN" altLang="en-US" sz="2400" dirty="0"/>
              <a:t>目的：在于通过与系统的需求定义比较，检查软件是否存在与系统定义不符合或与之矛盾的地方，以验证软件系统的功能和性能等满足其规约所指定的要求</a:t>
            </a:r>
          </a:p>
          <a:p>
            <a:r>
              <a:rPr lang="zh-CN" altLang="en-US" sz="2400" dirty="0"/>
              <a:t>系统测试属于黑盒测试范畴，不再对软件的源代码进行分析和测试</a:t>
            </a:r>
            <a:endParaRPr lang="en-US" altLang="zh-CN" sz="2400" dirty="0"/>
          </a:p>
          <a:p>
            <a:r>
              <a:rPr lang="zh-CN" altLang="en-US" sz="2400" dirty="0"/>
              <a:t>为什么要进行系统测试？</a:t>
            </a:r>
          </a:p>
          <a:p>
            <a:pPr lvl="1"/>
            <a:r>
              <a:rPr lang="zh-CN" altLang="en-US" sz="2400" i="0" dirty="0"/>
              <a:t>由于软件只是计算机系统中的一个组成部分，软件开发完成之后，最终还要和系统中的硬件系统、某些支持软件、数据信息等其他部分配套运行。因此，在投入运行前要完成系统测试，以保证各组成部分不仅能单独的得到检验，而且在系统各部分协调工作的环境下也能正常工作。</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77042"/>
            <a:ext cx="9601200" cy="571500"/>
          </a:xfrm>
        </p:spPr>
        <p:txBody>
          <a:bodyPr>
            <a:normAutofit fontScale="90000"/>
          </a:bodyPr>
          <a:lstStyle/>
          <a:p>
            <a:r>
              <a:rPr lang="zh-CN" altLang="en-US" b="1" dirty="0">
                <a:sym typeface="+mn-ea"/>
              </a:rPr>
              <a:t>软件测试的基本思路（三）</a:t>
            </a:r>
            <a:endParaRPr lang="zh-CN" altLang="en-US" b="1" dirty="0"/>
          </a:p>
        </p:txBody>
      </p:sp>
      <p:sp>
        <p:nvSpPr>
          <p:cNvPr id="3" name="内容占位符 2"/>
          <p:cNvSpPr>
            <a:spLocks noGrp="1"/>
          </p:cNvSpPr>
          <p:nvPr>
            <p:ph idx="1"/>
          </p:nvPr>
        </p:nvSpPr>
        <p:spPr>
          <a:xfrm>
            <a:off x="1205344" y="1077091"/>
            <a:ext cx="10788733" cy="5780909"/>
          </a:xfrm>
        </p:spPr>
        <p:txBody>
          <a:bodyPr>
            <a:normAutofit/>
          </a:bodyPr>
          <a:lstStyle/>
          <a:p>
            <a:r>
              <a:rPr lang="zh-CN" altLang="en-US" sz="2400" dirty="0"/>
              <a:t>单条记录删除测试</a:t>
            </a:r>
          </a:p>
          <a:p>
            <a:pPr lvl="1"/>
            <a:r>
              <a:rPr lang="zh-CN" altLang="en-US" sz="2400" i="0" dirty="0"/>
              <a:t>单条记录删除时，需要检查由于业务的约束而不能执行删除操作的软件功能实现情况。数据删除后，一定要检查数据库，确认该条记录及相关的记录已经被完整删除，避免产生冗余数据。</a:t>
            </a:r>
          </a:p>
          <a:p>
            <a:pPr lvl="1"/>
            <a:r>
              <a:rPr lang="zh-CN" altLang="en-US" sz="2400" i="0" dirty="0"/>
              <a:t>需要对软件的删除权限进行检查，为了提高系统的可靠性，对于一些重要的删除操作，检查软件是否设计了相关的删除恢复或删除撤销等操作。这些都是单条记录删除时需要考虑的条件。</a:t>
            </a:r>
          </a:p>
          <a:p>
            <a:r>
              <a:rPr lang="zh-CN" altLang="en-US" sz="2400" dirty="0"/>
              <a:t>多条记录删除测试</a:t>
            </a:r>
          </a:p>
          <a:p>
            <a:pPr lvl="1"/>
            <a:r>
              <a:rPr lang="zh-CN" altLang="en-US" sz="2400" i="0" dirty="0"/>
              <a:t>若软件有批量删除功能，要检测在批量删除的过程中，当软件系统出现异常（网络中断、服务异常、断电等情况）时，批量删除功能是否进行了相关的事务处理。</a:t>
            </a:r>
          </a:p>
          <a:p>
            <a:pPr lvl="1"/>
            <a:r>
              <a:rPr lang="zh-CN" altLang="en-US" sz="2400" i="0" dirty="0"/>
              <a:t>如果一次可以选择多条记录进行删除，并且删除还是有条件的，那就要构造同时选中一部分符合删除条件的、一部分不符合删除条件的数据进行删除，以检测软件系统是否能正确处理这种批量删除。另外，批量删除功能往往也需要检查批量删除所消耗的时间。</a:t>
            </a:r>
            <a:r>
              <a:rPr lang="zh-CN" altLang="en-US" sz="2400" i="0" dirty="0">
                <a:sym typeface="+mn-ea"/>
              </a:rPr>
              <a:t>删除功能的测试思路</a:t>
            </a:r>
            <a:endParaRPr lang="zh-CN" altLang="en-US" sz="2400" i="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0923" y="229639"/>
            <a:ext cx="9601200" cy="571500"/>
          </a:xfrm>
        </p:spPr>
        <p:txBody>
          <a:bodyPr>
            <a:noAutofit/>
          </a:bodyPr>
          <a:lstStyle/>
          <a:p>
            <a:r>
              <a:rPr lang="zh-CN" altLang="en-US" b="1" dirty="0"/>
              <a:t>系统测试的组织和分工</a:t>
            </a:r>
          </a:p>
        </p:txBody>
      </p:sp>
      <p:sp>
        <p:nvSpPr>
          <p:cNvPr id="3" name="内容占位符 2"/>
          <p:cNvSpPr>
            <a:spLocks noGrp="1"/>
          </p:cNvSpPr>
          <p:nvPr>
            <p:ph idx="1"/>
          </p:nvPr>
        </p:nvSpPr>
        <p:spPr>
          <a:xfrm>
            <a:off x="1371600" y="1225062"/>
            <a:ext cx="10668000" cy="5117549"/>
          </a:xfrm>
        </p:spPr>
        <p:txBody>
          <a:bodyPr>
            <a:normAutofit/>
          </a:bodyPr>
          <a:lstStyle/>
          <a:p>
            <a:r>
              <a:rPr lang="zh-CN" altLang="en-US" sz="2800" dirty="0"/>
              <a:t>测试组组长：组织测试；</a:t>
            </a:r>
          </a:p>
          <a:p>
            <a:r>
              <a:rPr lang="zh-CN" altLang="en-US" sz="2800" dirty="0"/>
              <a:t>测试分析员：负责设计和实现测试脚本和测试用例；</a:t>
            </a:r>
          </a:p>
          <a:p>
            <a:r>
              <a:rPr lang="zh-CN" altLang="en-US" sz="2800" dirty="0"/>
              <a:t>测试者：负责执行测试脚本中记录的测试用例。</a:t>
            </a:r>
            <a:endParaRPr lang="en-US" altLang="zh-CN" sz="2800" dirty="0"/>
          </a:p>
          <a:p>
            <a:r>
              <a:rPr lang="zh-CN" altLang="en-US" sz="2800" dirty="0"/>
              <a:t>同时可以邀请客户代表参与系统测试，可以与客户建立一个良好的平台，并且得到反馈信息。</a:t>
            </a:r>
          </a:p>
          <a:p>
            <a:r>
              <a:rPr lang="zh-CN" altLang="en-US" sz="2800" dirty="0"/>
              <a:t>过程：搭建好系统测试的软、硬件平台</a:t>
            </a:r>
            <a:r>
              <a:rPr lang="zh-CN" altLang="en-US" sz="2800" dirty="0">
                <a:sym typeface="Wingdings" panose="05000000000000000000" pitchFamily="2" charset="2"/>
              </a:rPr>
              <a:t></a:t>
            </a:r>
            <a:r>
              <a:rPr lang="zh-CN" altLang="en-US" sz="2800" dirty="0"/>
              <a:t>制定软件测试计划</a:t>
            </a:r>
            <a:r>
              <a:rPr lang="en-US" altLang="zh-CN" sz="2800" dirty="0"/>
              <a:t>(</a:t>
            </a:r>
            <a:r>
              <a:rPr lang="zh-CN" altLang="en-US" sz="2800" dirty="0"/>
              <a:t>与开发人员多多沟通</a:t>
            </a:r>
            <a:r>
              <a:rPr lang="en-US" altLang="zh-CN" sz="2800" dirty="0"/>
              <a:t>)</a:t>
            </a:r>
            <a:r>
              <a:rPr lang="en-US" altLang="zh-CN" sz="2800" dirty="0">
                <a:sym typeface="Wingdings" panose="05000000000000000000" pitchFamily="2" charset="2"/>
              </a:rPr>
              <a:t></a:t>
            </a:r>
            <a:r>
              <a:rPr lang="zh-CN" altLang="en-US" sz="2800" dirty="0"/>
              <a:t>系统测试</a:t>
            </a:r>
            <a:r>
              <a:rPr lang="zh-CN" altLang="en-US" sz="2800" dirty="0">
                <a:sym typeface="Wingdings" panose="05000000000000000000" pitchFamily="2" charset="2"/>
              </a:rPr>
              <a:t></a:t>
            </a:r>
            <a:r>
              <a:rPr lang="zh-CN" altLang="en-US" sz="2800" dirty="0"/>
              <a:t>提交系统测试的大量输出的拷贝文档</a:t>
            </a:r>
            <a:r>
              <a:rPr lang="en-US" altLang="zh-CN" sz="2800" dirty="0"/>
              <a:t>(</a:t>
            </a:r>
            <a:r>
              <a:rPr lang="zh-CN" altLang="en-US" sz="2800" dirty="0"/>
              <a:t>包括测试结果记录表格、系统测试日志和全面的系统测试总结报告</a:t>
            </a:r>
            <a:r>
              <a:rPr lang="en-US" altLang="zh-CN" sz="2800" dirty="0"/>
              <a:t>)</a:t>
            </a:r>
            <a:endParaRPr lang="zh-CN" altLang="en-US" sz="2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9639"/>
            <a:ext cx="9601200" cy="571500"/>
          </a:xfrm>
        </p:spPr>
        <p:txBody>
          <a:bodyPr>
            <a:noAutofit/>
          </a:bodyPr>
          <a:lstStyle/>
          <a:p>
            <a:r>
              <a:rPr lang="zh-CN" altLang="en-US" b="1" dirty="0"/>
              <a:t>系统测试方法</a:t>
            </a:r>
          </a:p>
        </p:txBody>
      </p:sp>
      <p:sp>
        <p:nvSpPr>
          <p:cNvPr id="3" name="内容占位符 2"/>
          <p:cNvSpPr>
            <a:spLocks noGrp="1"/>
          </p:cNvSpPr>
          <p:nvPr>
            <p:ph idx="1"/>
          </p:nvPr>
        </p:nvSpPr>
        <p:spPr>
          <a:xfrm>
            <a:off x="1178169" y="990600"/>
            <a:ext cx="9794631" cy="5750169"/>
          </a:xfrm>
        </p:spPr>
        <p:txBody>
          <a:bodyPr>
            <a:normAutofit lnSpcReduction="10000"/>
          </a:bodyPr>
          <a:lstStyle/>
          <a:p>
            <a:r>
              <a:rPr lang="zh-CN" altLang="en-US" sz="2400" dirty="0"/>
              <a:t>用户界面测试</a:t>
            </a:r>
            <a:endParaRPr lang="en-US" altLang="zh-CN" sz="2400" dirty="0"/>
          </a:p>
          <a:p>
            <a:r>
              <a:rPr lang="zh-CN" altLang="en-US" sz="2400" dirty="0"/>
              <a:t>恢复测试</a:t>
            </a:r>
            <a:endParaRPr lang="en-US" altLang="zh-CN" sz="2400" dirty="0"/>
          </a:p>
          <a:p>
            <a:r>
              <a:rPr lang="zh-CN" altLang="en-US" sz="2400" dirty="0"/>
              <a:t>安全测试</a:t>
            </a:r>
            <a:endParaRPr lang="en-US" altLang="zh-CN" sz="2400" dirty="0"/>
          </a:p>
          <a:p>
            <a:r>
              <a:rPr lang="zh-CN" altLang="en-US" sz="2400" dirty="0"/>
              <a:t>性能测试</a:t>
            </a:r>
            <a:endParaRPr lang="en-US" altLang="zh-CN" sz="2400" dirty="0"/>
          </a:p>
          <a:p>
            <a:r>
              <a:rPr lang="zh-CN" altLang="en-US" sz="2400" dirty="0"/>
              <a:t>强度测试</a:t>
            </a:r>
            <a:endParaRPr lang="en-US" altLang="zh-CN" sz="2400" dirty="0"/>
          </a:p>
          <a:p>
            <a:r>
              <a:rPr lang="zh-CN" altLang="en-US" sz="2400" dirty="0"/>
              <a:t>容量测试</a:t>
            </a:r>
            <a:endParaRPr lang="en-US" altLang="zh-CN" sz="2400" dirty="0"/>
          </a:p>
          <a:p>
            <a:r>
              <a:rPr lang="zh-CN" altLang="en-US" sz="2400" dirty="0"/>
              <a:t>配置测试</a:t>
            </a:r>
            <a:endParaRPr lang="en-US" altLang="zh-CN" sz="2400" dirty="0"/>
          </a:p>
          <a:p>
            <a:r>
              <a:rPr lang="zh-CN" altLang="en-US" sz="2400" dirty="0"/>
              <a:t>正确性测试</a:t>
            </a:r>
            <a:endParaRPr lang="en-US" altLang="zh-CN" sz="2400" dirty="0"/>
          </a:p>
          <a:p>
            <a:r>
              <a:rPr lang="zh-CN" altLang="en-US" sz="2400" dirty="0"/>
              <a:t>可靠性测试</a:t>
            </a:r>
            <a:endParaRPr lang="en-US" altLang="zh-CN" sz="2400" dirty="0"/>
          </a:p>
          <a:p>
            <a:r>
              <a:rPr lang="zh-CN" altLang="en-US" sz="2400" dirty="0"/>
              <a:t>兼容性测试</a:t>
            </a:r>
            <a:endParaRPr lang="en-US" altLang="zh-CN" sz="2400" dirty="0"/>
          </a:p>
          <a:p>
            <a:r>
              <a:rPr lang="en-US" altLang="zh-CN" sz="2400" dirty="0"/>
              <a:t>Web</a:t>
            </a:r>
            <a:r>
              <a:rPr lang="zh-CN" altLang="en-US" sz="2400" dirty="0"/>
              <a:t>测试</a:t>
            </a:r>
            <a:endParaRPr lang="en-US" altLang="zh-CN" sz="2400" dirty="0"/>
          </a:p>
          <a:p>
            <a:r>
              <a:rPr lang="zh-CN" altLang="en-US" sz="2400" dirty="0"/>
              <a:t>文档测试</a:t>
            </a:r>
            <a:endParaRPr lang="en-US" altLang="zh-CN" sz="24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98939"/>
            <a:ext cx="9601200" cy="571500"/>
          </a:xfrm>
        </p:spPr>
        <p:txBody>
          <a:bodyPr>
            <a:noAutofit/>
          </a:bodyPr>
          <a:lstStyle/>
          <a:p>
            <a:r>
              <a:rPr lang="zh-CN" altLang="en-US" b="1" dirty="0"/>
              <a:t>用户界面测试</a:t>
            </a:r>
          </a:p>
        </p:txBody>
      </p:sp>
      <p:sp>
        <p:nvSpPr>
          <p:cNvPr id="3" name="内容占位符 2"/>
          <p:cNvSpPr>
            <a:spLocks noGrp="1"/>
          </p:cNvSpPr>
          <p:nvPr>
            <p:ph idx="1"/>
          </p:nvPr>
        </p:nvSpPr>
        <p:spPr/>
        <p:txBody>
          <a:bodyPr>
            <a:normAutofit/>
          </a:bodyPr>
          <a:lstStyle/>
          <a:p>
            <a:r>
              <a:rPr lang="zh-CN" altLang="en-US" sz="2800" dirty="0"/>
              <a:t>优秀</a:t>
            </a:r>
            <a:r>
              <a:rPr lang="en-US" altLang="zh-CN" sz="2800" dirty="0"/>
              <a:t>UI</a:t>
            </a:r>
            <a:r>
              <a:rPr lang="zh-CN" altLang="en-US" sz="2800" dirty="0"/>
              <a:t>应具备的</a:t>
            </a:r>
            <a:r>
              <a:rPr lang="en-US" altLang="zh-CN" sz="2800" dirty="0"/>
              <a:t>7</a:t>
            </a:r>
            <a:r>
              <a:rPr lang="zh-CN" altLang="en-US" sz="2800" dirty="0"/>
              <a:t>要素：</a:t>
            </a:r>
          </a:p>
          <a:p>
            <a:pPr lvl="1"/>
            <a:r>
              <a:rPr lang="zh-CN" altLang="en-US" sz="2800" i="0" dirty="0"/>
              <a:t>符合标准和规范</a:t>
            </a:r>
          </a:p>
          <a:p>
            <a:pPr lvl="1"/>
            <a:r>
              <a:rPr lang="zh-CN" altLang="en-US" sz="2800" i="0" dirty="0"/>
              <a:t>一致性</a:t>
            </a:r>
          </a:p>
          <a:p>
            <a:pPr lvl="1"/>
            <a:r>
              <a:rPr lang="zh-CN" altLang="en-US" sz="2800" i="0" dirty="0"/>
              <a:t>正确性</a:t>
            </a:r>
          </a:p>
          <a:p>
            <a:pPr lvl="1"/>
            <a:r>
              <a:rPr lang="zh-CN" altLang="en-US" sz="2800" i="0" dirty="0"/>
              <a:t>直观性</a:t>
            </a:r>
          </a:p>
          <a:p>
            <a:pPr lvl="1"/>
            <a:r>
              <a:rPr lang="zh-CN" altLang="en-US" sz="2800" i="0" dirty="0"/>
              <a:t>灵活性</a:t>
            </a:r>
          </a:p>
          <a:p>
            <a:pPr lvl="1"/>
            <a:r>
              <a:rPr lang="zh-CN" altLang="en-US" sz="2800" i="0" dirty="0"/>
              <a:t>舒适性</a:t>
            </a:r>
          </a:p>
          <a:p>
            <a:pPr lvl="1"/>
            <a:r>
              <a:rPr lang="zh-CN" altLang="en-US" sz="2800" i="0" dirty="0"/>
              <a:t>宽容性</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445477"/>
            <a:ext cx="9601200" cy="571500"/>
          </a:xfrm>
        </p:spPr>
        <p:txBody>
          <a:bodyPr>
            <a:normAutofit fontScale="90000"/>
          </a:bodyPr>
          <a:lstStyle/>
          <a:p>
            <a:r>
              <a:rPr lang="zh-CN" altLang="en-US" b="1" dirty="0"/>
              <a:t>用户界面测试</a:t>
            </a:r>
            <a:r>
              <a:rPr lang="en-US" altLang="zh-CN" b="1" dirty="0"/>
              <a:t>-</a:t>
            </a:r>
            <a:r>
              <a:rPr lang="zh-CN" altLang="en-US" b="1" dirty="0"/>
              <a:t>符合标准和规范</a:t>
            </a:r>
          </a:p>
        </p:txBody>
      </p:sp>
      <p:sp>
        <p:nvSpPr>
          <p:cNvPr id="3" name="内容占位符 2"/>
          <p:cNvSpPr>
            <a:spLocks noGrp="1"/>
          </p:cNvSpPr>
          <p:nvPr>
            <p:ph idx="1"/>
          </p:nvPr>
        </p:nvSpPr>
        <p:spPr>
          <a:xfrm>
            <a:off x="1371600" y="1257300"/>
            <a:ext cx="10691446" cy="5085311"/>
          </a:xfrm>
        </p:spPr>
        <p:txBody>
          <a:bodyPr>
            <a:normAutofit/>
          </a:bodyPr>
          <a:lstStyle/>
          <a:p>
            <a:r>
              <a:rPr lang="zh-CN" altLang="en-US" sz="2800" dirty="0"/>
              <a:t>通常标准是已经确立的，多数用户已经熟悉并接受了这些标准和规范、或已经认同了这些信息所代表的意义</a:t>
            </a:r>
            <a:endParaRPr lang="en-US" altLang="zh-CN" sz="2800" dirty="0"/>
          </a:p>
          <a:p>
            <a:r>
              <a:rPr lang="zh-CN" altLang="en-US" sz="2800" dirty="0"/>
              <a:t>如果软件在某一个平台上运行，就需要把该平台的标准和规范作为产品规格说明书的补充内容，在建立测试案例时和产品规格说明书一样作为依据</a:t>
            </a:r>
          </a:p>
        </p:txBody>
      </p:sp>
      <p:pic>
        <p:nvPicPr>
          <p:cNvPr id="6" name="Picture 3" descr="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898" y="3957507"/>
            <a:ext cx="74882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7507" y="229639"/>
            <a:ext cx="9601200" cy="571500"/>
          </a:xfrm>
        </p:spPr>
        <p:txBody>
          <a:bodyPr>
            <a:noAutofit/>
          </a:bodyPr>
          <a:lstStyle/>
          <a:p>
            <a:r>
              <a:rPr lang="zh-CN" altLang="en-US" b="1" dirty="0"/>
              <a:t>用户界面测试</a:t>
            </a:r>
            <a:r>
              <a:rPr lang="en-US" altLang="zh-CN" b="1" dirty="0"/>
              <a:t>----</a:t>
            </a:r>
            <a:r>
              <a:rPr lang="zh-CN" altLang="en-US" b="1" dirty="0"/>
              <a:t>一致性</a:t>
            </a:r>
          </a:p>
        </p:txBody>
      </p:sp>
      <p:sp>
        <p:nvSpPr>
          <p:cNvPr id="3" name="内容占位符 2"/>
          <p:cNvSpPr>
            <a:spLocks noGrp="1"/>
          </p:cNvSpPr>
          <p:nvPr>
            <p:ph idx="1"/>
          </p:nvPr>
        </p:nvSpPr>
        <p:spPr>
          <a:xfrm>
            <a:off x="726830" y="1262149"/>
            <a:ext cx="9601200" cy="5004262"/>
          </a:xfrm>
        </p:spPr>
        <p:txBody>
          <a:bodyPr/>
          <a:lstStyle/>
          <a:p>
            <a:r>
              <a:rPr lang="zh-CN" altLang="en-US" sz="2800" dirty="0"/>
              <a:t>与用户的现实世界的一致性</a:t>
            </a:r>
          </a:p>
          <a:p>
            <a:r>
              <a:rPr lang="zh-CN" altLang="en-US" sz="2800" dirty="0"/>
              <a:t>与用户常用或习惯的软件产品的一致性</a:t>
            </a:r>
          </a:p>
          <a:p>
            <a:r>
              <a:rPr lang="zh-CN" altLang="en-US" sz="2800" dirty="0"/>
              <a:t>不同用户界面之间的一致性</a:t>
            </a:r>
          </a:p>
          <a:p>
            <a:endParaRPr lang="zh-CN" alt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150" y="801139"/>
            <a:ext cx="4895850" cy="248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789911"/>
            <a:ext cx="4953000" cy="2476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86861"/>
            <a:ext cx="9601200" cy="571500"/>
          </a:xfrm>
        </p:spPr>
        <p:txBody>
          <a:bodyPr>
            <a:noAutofit/>
          </a:bodyPr>
          <a:lstStyle/>
          <a:p>
            <a:r>
              <a:rPr lang="zh-CN" altLang="en-US" b="1" dirty="0"/>
              <a:t>用户界面测试</a:t>
            </a:r>
            <a:r>
              <a:rPr lang="en-US" altLang="zh-CN" b="1" dirty="0"/>
              <a:t>---</a:t>
            </a:r>
            <a:r>
              <a:rPr lang="zh-CN" altLang="en-US" b="1" dirty="0"/>
              <a:t>直观性</a:t>
            </a:r>
          </a:p>
        </p:txBody>
      </p:sp>
      <p:sp>
        <p:nvSpPr>
          <p:cNvPr id="3" name="内容占位符 2"/>
          <p:cNvSpPr>
            <a:spLocks noGrp="1"/>
          </p:cNvSpPr>
          <p:nvPr>
            <p:ph idx="1"/>
          </p:nvPr>
        </p:nvSpPr>
        <p:spPr>
          <a:xfrm>
            <a:off x="1022684" y="1272175"/>
            <a:ext cx="10925908" cy="5004262"/>
          </a:xfrm>
        </p:spPr>
        <p:txBody>
          <a:bodyPr>
            <a:normAutofit/>
          </a:bodyPr>
          <a:lstStyle/>
          <a:p>
            <a:r>
              <a:rPr lang="zh-CN" altLang="en-US" sz="2800" dirty="0"/>
              <a:t>首先了解所需的功能或期待的响应应该明显，并在预期的地方出现。</a:t>
            </a:r>
          </a:p>
          <a:p>
            <a:r>
              <a:rPr lang="zh-CN" altLang="en-US" sz="2800" dirty="0"/>
              <a:t>其次要考虑用户界面的组织和布局是否合理</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048" y="324853"/>
            <a:ext cx="9601200" cy="571500"/>
          </a:xfrm>
        </p:spPr>
        <p:txBody>
          <a:bodyPr>
            <a:noAutofit/>
          </a:bodyPr>
          <a:lstStyle/>
          <a:p>
            <a:r>
              <a:rPr lang="zh-CN" altLang="en-US" b="1" dirty="0"/>
              <a:t>用户界面测试</a:t>
            </a:r>
            <a:r>
              <a:rPr lang="en-US" altLang="zh-CN" b="1" dirty="0"/>
              <a:t>---</a:t>
            </a:r>
            <a:r>
              <a:rPr lang="zh-CN" altLang="en-US" b="1" dirty="0"/>
              <a:t>灵活性</a:t>
            </a:r>
          </a:p>
        </p:txBody>
      </p:sp>
      <p:sp>
        <p:nvSpPr>
          <p:cNvPr id="3" name="内容占位符 2"/>
          <p:cNvSpPr>
            <a:spLocks noGrp="1"/>
          </p:cNvSpPr>
          <p:nvPr>
            <p:ph idx="1"/>
          </p:nvPr>
        </p:nvSpPr>
        <p:spPr>
          <a:xfrm>
            <a:off x="1371599" y="1338349"/>
            <a:ext cx="10491537" cy="5004262"/>
          </a:xfrm>
        </p:spPr>
        <p:txBody>
          <a:bodyPr>
            <a:normAutofit/>
          </a:bodyPr>
          <a:lstStyle/>
          <a:p>
            <a:r>
              <a:rPr lang="zh-CN" altLang="en-US" sz="2800" dirty="0"/>
              <a:t>不同用户所使用的功能和数据存在差异，这种差异应反映到界面，即要为不同用户提供合适的个性化界面或选择的灵活性</a:t>
            </a:r>
          </a:p>
        </p:txBody>
      </p:sp>
      <p:pic>
        <p:nvPicPr>
          <p:cNvPr id="4" name="Picture 3" descr="计算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460" y="2653150"/>
            <a:ext cx="7561263"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969" y="345832"/>
            <a:ext cx="9601200" cy="571500"/>
          </a:xfrm>
        </p:spPr>
        <p:txBody>
          <a:bodyPr>
            <a:noAutofit/>
          </a:bodyPr>
          <a:lstStyle/>
          <a:p>
            <a:r>
              <a:rPr lang="zh-CN" altLang="en-US" b="1" dirty="0"/>
              <a:t>用户界面测试</a:t>
            </a:r>
          </a:p>
        </p:txBody>
      </p:sp>
      <p:sp>
        <p:nvSpPr>
          <p:cNvPr id="3" name="内容占位符 2"/>
          <p:cNvSpPr>
            <a:spLocks noGrp="1"/>
          </p:cNvSpPr>
          <p:nvPr>
            <p:ph idx="1"/>
          </p:nvPr>
        </p:nvSpPr>
        <p:spPr>
          <a:xfrm>
            <a:off x="1101969" y="1160584"/>
            <a:ext cx="11131062" cy="5176165"/>
          </a:xfrm>
        </p:spPr>
        <p:txBody>
          <a:bodyPr>
            <a:normAutofit/>
          </a:bodyPr>
          <a:lstStyle/>
          <a:p>
            <a:r>
              <a:rPr lang="zh-CN" altLang="en-US" sz="2800" dirty="0"/>
              <a:t>舒适性</a:t>
            </a:r>
            <a:endParaRPr lang="en-US" altLang="zh-CN" sz="2800" dirty="0"/>
          </a:p>
          <a:p>
            <a:pPr lvl="1"/>
            <a:r>
              <a:rPr lang="zh-CN" altLang="en-US" sz="2800" i="0" dirty="0"/>
              <a:t>尽可能降低用户操作的复杂性，尽量减少结构层次及用户操作量</a:t>
            </a:r>
          </a:p>
          <a:p>
            <a:pPr lvl="1"/>
            <a:r>
              <a:rPr lang="zh-CN" altLang="en-US" sz="2800" i="0" dirty="0"/>
              <a:t>用户界面的外观、风格与用户的工作性质和环境协调</a:t>
            </a:r>
          </a:p>
          <a:p>
            <a:pPr lvl="1"/>
            <a:r>
              <a:rPr lang="zh-CN" altLang="en-US" sz="2800" i="0" dirty="0"/>
              <a:t>错误处理</a:t>
            </a:r>
          </a:p>
          <a:p>
            <a:r>
              <a:rPr lang="zh-CN" altLang="en-US" sz="2800" dirty="0"/>
              <a:t>正确性</a:t>
            </a:r>
          </a:p>
          <a:p>
            <a:pPr lvl="1"/>
            <a:r>
              <a:rPr lang="zh-CN" altLang="en-US" sz="2800" i="0" dirty="0"/>
              <a:t>测试是否做了该做的事</a:t>
            </a:r>
            <a:endParaRPr lang="en-US" altLang="zh-CN" sz="2800" i="0" dirty="0"/>
          </a:p>
          <a:p>
            <a:r>
              <a:rPr lang="zh-CN" altLang="en-US" sz="2800" dirty="0"/>
              <a:t>宽容性</a:t>
            </a:r>
          </a:p>
          <a:p>
            <a:pPr lvl="1"/>
            <a:r>
              <a:rPr lang="zh-CN" altLang="en-US" sz="2800" i="0" dirty="0"/>
              <a:t>用户错误操作的宽容</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40322"/>
            <a:ext cx="9601200" cy="571500"/>
          </a:xfrm>
        </p:spPr>
        <p:txBody>
          <a:bodyPr>
            <a:noAutofit/>
          </a:bodyPr>
          <a:lstStyle/>
          <a:p>
            <a:r>
              <a:rPr lang="zh-CN" altLang="en-US" b="1" dirty="0"/>
              <a:t>性能测试</a:t>
            </a:r>
          </a:p>
        </p:txBody>
      </p:sp>
      <p:sp>
        <p:nvSpPr>
          <p:cNvPr id="3" name="内容占位符 2"/>
          <p:cNvSpPr>
            <a:spLocks noGrp="1"/>
          </p:cNvSpPr>
          <p:nvPr>
            <p:ph idx="1"/>
          </p:nvPr>
        </p:nvSpPr>
        <p:spPr>
          <a:xfrm>
            <a:off x="1371600" y="1090246"/>
            <a:ext cx="10744200" cy="5586046"/>
          </a:xfrm>
        </p:spPr>
        <p:txBody>
          <a:bodyPr>
            <a:normAutofit lnSpcReduction="10000"/>
          </a:bodyPr>
          <a:lstStyle/>
          <a:p>
            <a:r>
              <a:rPr lang="zh-CN" altLang="zh-CN" sz="2600" dirty="0"/>
              <a:t>性能测试</a:t>
            </a:r>
            <a:r>
              <a:rPr lang="zh-CN" altLang="en-US" sz="2600" dirty="0"/>
              <a:t>，</a:t>
            </a:r>
            <a:r>
              <a:rPr lang="zh-CN" altLang="zh-CN" sz="2600" dirty="0"/>
              <a:t>就是通过性能测试工具模拟正常、峰值及异常负载状态下对系统的各项性能指标进行测试的活动。性能测试能够验证软件系统是否达到了用户期望的性能需求，同时也可以发现系统中可能存在的性能瓶颈及缺陷，从而优化系统的性能。</a:t>
            </a:r>
            <a:endParaRPr lang="en-US" altLang="zh-CN" sz="2600" dirty="0"/>
          </a:p>
          <a:p>
            <a:r>
              <a:rPr lang="zh-CN" altLang="en-US" sz="2600" dirty="0"/>
              <a:t>性能测试用来测试软件在系统集成中的运行性能，特别是针对实时系统和嵌入式系统，仅提供符合功能需求但不符合性能需求的软件是不能被接受的。</a:t>
            </a:r>
          </a:p>
          <a:p>
            <a:r>
              <a:rPr lang="zh-CN" altLang="en-US" sz="2600" dirty="0"/>
              <a:t>性能测试可以在测试过程的任意阶段进行，但只有当整个系统的所有成分都集成在一起后，才能检查一个系统的真正性能。</a:t>
            </a:r>
          </a:p>
          <a:p>
            <a:r>
              <a:rPr lang="zh-CN" altLang="en-US" sz="2600" dirty="0"/>
              <a:t>性能测试常常和强度（压力）测试结合起来进行，而且常常需要硬件和软件测试设备，这就是说，常常有必要在一种苛刻的环境中衡量资源的使用（比如，处理器周期）</a:t>
            </a:r>
            <a:endParaRPr lang="en-US" altLang="zh-CN" sz="2600" dirty="0"/>
          </a:p>
          <a:p>
            <a:r>
              <a:rPr lang="zh-CN" altLang="en-US" sz="2600" dirty="0"/>
              <a:t>性能测试</a:t>
            </a:r>
            <a:r>
              <a:rPr lang="en-US" altLang="zh-CN" sz="2600" dirty="0"/>
              <a:t>(Performance test)</a:t>
            </a:r>
            <a:r>
              <a:rPr lang="zh-CN" altLang="en-US" sz="2600" dirty="0"/>
              <a:t>通过测试以确定系统运行时的性能表现，如得到运行速度、响应时间、占有系统资源等方面的系统数据</a:t>
            </a:r>
          </a:p>
          <a:p>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9639"/>
            <a:ext cx="9601200" cy="571500"/>
          </a:xfrm>
        </p:spPr>
        <p:txBody>
          <a:bodyPr>
            <a:noAutofit/>
          </a:bodyPr>
          <a:lstStyle/>
          <a:p>
            <a:r>
              <a:rPr lang="zh-CN" altLang="en-US" b="1" dirty="0"/>
              <a:t>性能测试的目的和需求</a:t>
            </a:r>
          </a:p>
        </p:txBody>
      </p:sp>
      <p:sp>
        <p:nvSpPr>
          <p:cNvPr id="3" name="内容占位符 2"/>
          <p:cNvSpPr>
            <a:spLocks noGrp="1"/>
          </p:cNvSpPr>
          <p:nvPr>
            <p:ph idx="1"/>
          </p:nvPr>
        </p:nvSpPr>
        <p:spPr>
          <a:xfrm>
            <a:off x="1166446" y="1101969"/>
            <a:ext cx="11025554" cy="5526392"/>
          </a:xfrm>
        </p:spPr>
        <p:txBody>
          <a:bodyPr>
            <a:normAutofit fontScale="92500"/>
          </a:bodyPr>
          <a:lstStyle/>
          <a:p>
            <a:r>
              <a:rPr lang="zh-CN" altLang="en-US" sz="2600" dirty="0"/>
              <a:t>目的： </a:t>
            </a:r>
            <a:endParaRPr lang="en-US" altLang="zh-CN" sz="2600" dirty="0"/>
          </a:p>
          <a:p>
            <a:pPr lvl="1"/>
            <a:r>
              <a:rPr lang="zh-CN" altLang="zh-CN" sz="2600" i="0" dirty="0"/>
              <a:t>验证系统性能是否满足预期的性能需求，包括系统的执行效率、稳定性、可靠性、安全性等。</a:t>
            </a:r>
          </a:p>
          <a:p>
            <a:pPr lvl="1"/>
            <a:r>
              <a:rPr lang="zh-CN" altLang="zh-CN" sz="2600" i="0" dirty="0"/>
              <a:t>分析软件系统在各种负载水平下的运行状态，提高性能调整效率。</a:t>
            </a:r>
          </a:p>
          <a:p>
            <a:pPr lvl="1"/>
            <a:r>
              <a:rPr lang="zh-CN" altLang="zh-CN" sz="2600" i="0" dirty="0"/>
              <a:t>识别系统缺陷，寻找系统中可能存在的性能问题，定位系统瓶颈并解决问题。</a:t>
            </a:r>
          </a:p>
          <a:p>
            <a:pPr lvl="1"/>
            <a:r>
              <a:rPr lang="zh-CN" altLang="zh-CN" sz="2600" i="0" dirty="0"/>
              <a:t>系统调优，探测系统设计与资源之间的最佳平衡，改善并优化系统的性能。</a:t>
            </a:r>
          </a:p>
          <a:p>
            <a:r>
              <a:rPr lang="zh-CN" altLang="en-US" sz="2600" dirty="0"/>
              <a:t>性能测试需求：</a:t>
            </a:r>
            <a:endParaRPr lang="en-US" altLang="zh-CN" sz="2600" dirty="0"/>
          </a:p>
          <a:p>
            <a:pPr lvl="1"/>
            <a:r>
              <a:rPr lang="zh-CN" altLang="en-US" sz="2600" i="0" dirty="0"/>
              <a:t>用户对各项指标提出的明确需求；如果用户没有提出性能指标则根据用户需求、测试设计人员的经验来设计各项测试指标。（需求</a:t>
            </a:r>
            <a:r>
              <a:rPr lang="en-US" altLang="zh-CN" sz="2600" i="0" dirty="0"/>
              <a:t>+</a:t>
            </a:r>
            <a:r>
              <a:rPr lang="zh-CN" altLang="en-US" sz="2600" i="0" dirty="0"/>
              <a:t>经验）</a:t>
            </a:r>
          </a:p>
          <a:p>
            <a:r>
              <a:rPr lang="zh-CN" altLang="en-US" sz="2600" dirty="0"/>
              <a:t>主要的性能指标：</a:t>
            </a:r>
            <a:endParaRPr lang="en-US" altLang="zh-CN" sz="2600" dirty="0"/>
          </a:p>
          <a:p>
            <a:pPr lvl="1"/>
            <a:r>
              <a:rPr lang="zh-CN" altLang="en-US" sz="2600" i="0" dirty="0"/>
              <a:t>服务器的各项指标（</a:t>
            </a:r>
            <a:r>
              <a:rPr lang="en-US" altLang="zh-CN" sz="2600" i="0" dirty="0"/>
              <a:t>CPU</a:t>
            </a:r>
            <a:r>
              <a:rPr lang="zh-CN" altLang="en-US" sz="2600" i="0" dirty="0"/>
              <a:t>、内存占用率等）、后台数据库的各项指标、网络流量、响应时间</a:t>
            </a:r>
          </a:p>
          <a:p>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fa627969-a11d-4805-9196-2b439c92d0a8"/>
  <p:tag name="COMMONDATA" val="eyJoZGlkIjoiM2EwYWQxMzYyYTY3MDllZTljMzU3NzZiNjU5NjJjOTE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59f968c-bf51-47bb-a031-68d07e1d15cf}"/>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268</TotalTime>
  <Words>16703</Words>
  <Application>Microsoft Office PowerPoint</Application>
  <PresentationFormat>宽屏</PresentationFormat>
  <Paragraphs>1611</Paragraphs>
  <Slides>157</Slides>
  <Notes>1</Notes>
  <HiddenSlides>0</HiddenSlides>
  <MMClips>0</MMClips>
  <ScaleCrop>false</ScaleCrop>
  <HeadingPairs>
    <vt:vector size="8" baseType="variant">
      <vt:variant>
        <vt:lpstr>已用的字体</vt:lpstr>
      </vt:variant>
      <vt:variant>
        <vt:i4>15</vt:i4>
      </vt:variant>
      <vt:variant>
        <vt:lpstr>主题</vt:lpstr>
      </vt:variant>
      <vt:variant>
        <vt:i4>4</vt:i4>
      </vt:variant>
      <vt:variant>
        <vt:lpstr>嵌入 OLE 服务器</vt:lpstr>
      </vt:variant>
      <vt:variant>
        <vt:i4>2</vt:i4>
      </vt:variant>
      <vt:variant>
        <vt:lpstr>幻灯片标题</vt:lpstr>
      </vt:variant>
      <vt:variant>
        <vt:i4>157</vt:i4>
      </vt:variant>
    </vt:vector>
  </HeadingPairs>
  <TitlesOfParts>
    <vt:vector size="178" baseType="lpstr">
      <vt:lpstr>等线</vt:lpstr>
      <vt:lpstr>黑体</vt:lpstr>
      <vt:lpstr>楷体</vt:lpstr>
      <vt:lpstr>楷体_GB2312</vt:lpstr>
      <vt:lpstr>宋体</vt:lpstr>
      <vt:lpstr>微软雅黑</vt:lpstr>
      <vt:lpstr>幼圆</vt:lpstr>
      <vt:lpstr>Arial</vt:lpstr>
      <vt:lpstr>Calibri</vt:lpstr>
      <vt:lpstr>Calibri Light</vt:lpstr>
      <vt:lpstr>Franklin Gothic Book</vt:lpstr>
      <vt:lpstr>Garamond</vt:lpstr>
      <vt:lpstr>Times New Roman</vt:lpstr>
      <vt:lpstr>Wingdings</vt:lpstr>
      <vt:lpstr>Wingdings 2</vt:lpstr>
      <vt:lpstr>HDOfficeLightV0</vt:lpstr>
      <vt:lpstr>1_HDOfficeLightV0</vt:lpstr>
      <vt:lpstr>2_HDOfficeLightV0</vt:lpstr>
      <vt:lpstr>裁剪</vt:lpstr>
      <vt:lpstr>Visio.Drawing.11</vt:lpstr>
      <vt:lpstr>Visio</vt:lpstr>
      <vt:lpstr>测试入门</vt:lpstr>
      <vt:lpstr>PowerPoint 演示文稿</vt:lpstr>
      <vt:lpstr>常见应用系统的基本特征</vt:lpstr>
      <vt:lpstr>PowerPoint 演示文稿</vt:lpstr>
      <vt:lpstr>PowerPoint 演示文稿</vt:lpstr>
      <vt:lpstr>软件测试的基本思路（一）</vt:lpstr>
      <vt:lpstr>PowerPoint 演示文稿</vt:lpstr>
      <vt:lpstr>软件测试的基本思路（二）</vt:lpstr>
      <vt:lpstr>软件测试的基本思路（三）</vt:lpstr>
      <vt:lpstr>软件测试的基本思路（四）</vt:lpstr>
      <vt:lpstr>软件测试的基本思路（五）</vt:lpstr>
      <vt:lpstr>软件测试的基本思路（六）</vt:lpstr>
      <vt:lpstr>软件测试的基本思路（七）</vt:lpstr>
      <vt:lpstr>PowerPoint 演示文稿</vt:lpstr>
      <vt:lpstr>PowerPoint 演示文稿</vt:lpstr>
      <vt:lpstr>PowerPoint 演示文稿</vt:lpstr>
      <vt:lpstr>软件测试工作</vt:lpstr>
      <vt:lpstr>测试用例     </vt:lpstr>
      <vt:lpstr>一个简单的测试用例 </vt:lpstr>
      <vt:lpstr>测试用例的元素 </vt:lpstr>
      <vt:lpstr>测试思维训练</vt:lpstr>
      <vt:lpstr>测试思维训练(续)</vt:lpstr>
      <vt:lpstr>软件测试类型</vt:lpstr>
      <vt:lpstr>PowerPoint 演示文稿</vt:lpstr>
      <vt:lpstr>PowerPoint 演示文稿</vt:lpstr>
      <vt:lpstr>接口测试 </vt:lpstr>
      <vt:lpstr>PowerPoint 演示文稿</vt:lpstr>
      <vt:lpstr>性能测试 </vt:lpstr>
      <vt:lpstr>单元测试</vt:lpstr>
      <vt:lpstr>概述</vt:lpstr>
      <vt:lpstr>单元测试的内容</vt:lpstr>
      <vt:lpstr>单元测试的优点</vt:lpstr>
      <vt:lpstr>单元测试的停止准则</vt:lpstr>
      <vt:lpstr>单元测试检查表</vt:lpstr>
      <vt:lpstr>单元测试检查表（续）</vt:lpstr>
      <vt:lpstr>单元测试的过程与文档管理</vt:lpstr>
      <vt:lpstr>单元测试的任务</vt:lpstr>
      <vt:lpstr>单元测试的任务（续）</vt:lpstr>
      <vt:lpstr>单元测试的任务（续II）</vt:lpstr>
      <vt:lpstr>集成测试</vt:lpstr>
      <vt:lpstr>基本概念</vt:lpstr>
      <vt:lpstr>概述</vt:lpstr>
      <vt:lpstr>概述（续）</vt:lpstr>
      <vt:lpstr>概述（续）</vt:lpstr>
      <vt:lpstr>概述（续）</vt:lpstr>
      <vt:lpstr>集成测试重点考虑的内容</vt:lpstr>
      <vt:lpstr>集成测试策略</vt:lpstr>
      <vt:lpstr>集成测试策略</vt:lpstr>
      <vt:lpstr>集成测试策略</vt:lpstr>
      <vt:lpstr>集成测试策略-自顶向下集成 </vt:lpstr>
      <vt:lpstr>集成测试策略-自顶向下集成</vt:lpstr>
      <vt:lpstr>集成测试策略-自顶向下集成</vt:lpstr>
      <vt:lpstr>集成测试策略-自底向上集成</vt:lpstr>
      <vt:lpstr>集成测试策略-自底向上集成</vt:lpstr>
      <vt:lpstr>集成测试策略-三明治集成</vt:lpstr>
      <vt:lpstr>集成测试策略-改进的三明治集成</vt:lpstr>
      <vt:lpstr>集成测试用例设计</vt:lpstr>
      <vt:lpstr>集成测试用例设计（续）</vt:lpstr>
      <vt:lpstr>集成测试过程</vt:lpstr>
      <vt:lpstr>集成测试过程（续）</vt:lpstr>
      <vt:lpstr>面向对象的集成测试</vt:lpstr>
      <vt:lpstr>面向对象的集成测试-对象交互</vt:lpstr>
      <vt:lpstr>面向对象的集成测试-对象交互</vt:lpstr>
      <vt:lpstr>面向对象的集成测试-对象交互</vt:lpstr>
      <vt:lpstr>面向对象集成测试的常用方法</vt:lpstr>
      <vt:lpstr>分布式对象测试</vt:lpstr>
      <vt:lpstr>功能测试</vt:lpstr>
      <vt:lpstr>功能测试</vt:lpstr>
      <vt:lpstr>功能测试的主要内容</vt:lpstr>
      <vt:lpstr>示例</vt:lpstr>
      <vt:lpstr>PowerPoint 演示文稿</vt:lpstr>
      <vt:lpstr>PowerPoint 演示文稿</vt:lpstr>
      <vt:lpstr>PowerPoint 演示文稿</vt:lpstr>
      <vt:lpstr>回归测试</vt:lpstr>
      <vt:lpstr>回归测试</vt:lpstr>
      <vt:lpstr>回归测试的组织和实施</vt:lpstr>
      <vt:lpstr>回归测试</vt:lpstr>
      <vt:lpstr>回归用例的选择</vt:lpstr>
      <vt:lpstr>回归测试的基本过程</vt:lpstr>
      <vt:lpstr>回归测试的基本流程</vt:lpstr>
      <vt:lpstr>续-示例的回归策略</vt:lpstr>
      <vt:lpstr>自动回归测试框架</vt:lpstr>
      <vt:lpstr>自动回归测试框架的技术特点</vt:lpstr>
      <vt:lpstr>回归测试克服的几个问题 </vt:lpstr>
      <vt:lpstr>回归测试人员应掌握的测试手段</vt:lpstr>
      <vt:lpstr>回归用例库的维护 </vt:lpstr>
      <vt:lpstr>回归测试过程</vt:lpstr>
      <vt:lpstr>系统测试</vt:lpstr>
      <vt:lpstr>系统测试</vt:lpstr>
      <vt:lpstr>系统测试的组织和分工</vt:lpstr>
      <vt:lpstr>系统测试方法</vt:lpstr>
      <vt:lpstr>用户界面测试</vt:lpstr>
      <vt:lpstr>用户界面测试-符合标准和规范</vt:lpstr>
      <vt:lpstr>用户界面测试----一致性</vt:lpstr>
      <vt:lpstr>用户界面测试---直观性</vt:lpstr>
      <vt:lpstr>用户界面测试---灵活性</vt:lpstr>
      <vt:lpstr>用户界面测试</vt:lpstr>
      <vt:lpstr>性能测试</vt:lpstr>
      <vt:lpstr>性能测试的目的和需求</vt:lpstr>
      <vt:lpstr>性能测试目标</vt:lpstr>
      <vt:lpstr>PowerPoint 演示文稿</vt:lpstr>
      <vt:lpstr>PowerPoint 演示文稿</vt:lpstr>
      <vt:lpstr>性能测试要点</vt:lpstr>
      <vt:lpstr>性能测试方法</vt:lpstr>
      <vt:lpstr>性能测试-Flat测试</vt:lpstr>
      <vt:lpstr>性能测试- Ramp-up测试</vt:lpstr>
      <vt:lpstr>性能测试- 基准测试</vt:lpstr>
      <vt:lpstr>性能测试- 基准测试（2）</vt:lpstr>
      <vt:lpstr>性能测试- 基准测试（3）</vt:lpstr>
      <vt:lpstr>性能测试- 基准测试的思考</vt:lpstr>
      <vt:lpstr>性能测试-性能规划测试</vt:lpstr>
      <vt:lpstr>性能测试-渗入测试</vt:lpstr>
      <vt:lpstr>性能测试-峰谷测试</vt:lpstr>
      <vt:lpstr>强度测试</vt:lpstr>
      <vt:lpstr>强度测试</vt:lpstr>
      <vt:lpstr>强度测试方法</vt:lpstr>
      <vt:lpstr>强度测试方法（续）</vt:lpstr>
      <vt:lpstr>容量测试</vt:lpstr>
      <vt:lpstr>容量测试步骤</vt:lpstr>
      <vt:lpstr>常见的容量测试例子 </vt:lpstr>
      <vt:lpstr>恢复测试</vt:lpstr>
      <vt:lpstr>安全测试</vt:lpstr>
      <vt:lpstr>常规测试与安全测试的不同</vt:lpstr>
      <vt:lpstr>安全测试</vt:lpstr>
      <vt:lpstr>安全测试</vt:lpstr>
      <vt:lpstr>PowerPoint 演示文稿</vt:lpstr>
      <vt:lpstr>安全性测试方法-功能验证</vt:lpstr>
      <vt:lpstr>安全性测试方法-功能验证</vt:lpstr>
      <vt:lpstr>安全性测试方法-漏洞扫描</vt:lpstr>
      <vt:lpstr>安全性测试方法-模拟攻击</vt:lpstr>
      <vt:lpstr>安全性测试方法-模拟攻击</vt:lpstr>
      <vt:lpstr>安全性测试方法-模拟攻击</vt:lpstr>
      <vt:lpstr>安全性测试方法-模拟攻击</vt:lpstr>
      <vt:lpstr>安全性测试方法-侦听技术 </vt:lpstr>
      <vt:lpstr>配置测试</vt:lpstr>
      <vt:lpstr>PowerPoint 演示文稿</vt:lpstr>
      <vt:lpstr>正确性测试</vt:lpstr>
      <vt:lpstr>可靠性测试</vt:lpstr>
      <vt:lpstr>兼容性测试</vt:lpstr>
      <vt:lpstr>兼容性测试-示例</vt:lpstr>
      <vt:lpstr>Web网站测试</vt:lpstr>
      <vt:lpstr>文档测试-文档</vt:lpstr>
      <vt:lpstr>用户文档测试的内容 </vt:lpstr>
      <vt:lpstr>开发文档测试的内容 </vt:lpstr>
      <vt:lpstr>开发文档测试包括</vt:lpstr>
      <vt:lpstr>文档测试方法 </vt:lpstr>
      <vt:lpstr>系统测试工具</vt:lpstr>
      <vt:lpstr>验收测试</vt:lpstr>
      <vt:lpstr>概述</vt:lpstr>
      <vt:lpstr>验收测试的首要条件 </vt:lpstr>
      <vt:lpstr>验收测试的主要内容</vt:lpstr>
      <vt:lpstr>验收测试的设计思路 </vt:lpstr>
      <vt:lpstr>验收测试安排 </vt:lpstr>
      <vt:lpstr>验收测试流程</vt:lpstr>
      <vt:lpstr>验收测试用例设计要点</vt:lpstr>
      <vt:lpstr>应用系统验收测试 </vt:lpstr>
      <vt:lpstr>外包软件的验收测试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Administrator</dc:creator>
  <cp:lastModifiedBy>志维 张</cp:lastModifiedBy>
  <cp:revision>72</cp:revision>
  <dcterms:created xsi:type="dcterms:W3CDTF">2021-01-16T01:58:00Z</dcterms:created>
  <dcterms:modified xsi:type="dcterms:W3CDTF">2024-06-10T10:46:26Z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194B93B56BE54EDB805438876B0A128D</vt:lpwstr>
  </property>
  <property fmtid="{D5CDD505-2E9C-101B-9397-08002B2CF9AE}" pid="3" name="KSOProductBuildVer">
    <vt:lpwstr>2052-11.1.0.11744</vt:lpwstr>
  </property>
</Properties>
</file>