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22" r:id="rId2"/>
    <p:sldMasterId id="2147483834" r:id="rId3"/>
    <p:sldMasterId id="2147483846" r:id="rId4"/>
  </p:sldMasterIdLst>
  <p:notesMasterIdLst>
    <p:notesMasterId r:id="rId77"/>
  </p:notesMasterIdLst>
  <p:sldIdLst>
    <p:sldId id="258" r:id="rId5"/>
    <p:sldId id="257" r:id="rId6"/>
    <p:sldId id="259" r:id="rId7"/>
    <p:sldId id="260" r:id="rId8"/>
    <p:sldId id="261" r:id="rId9"/>
    <p:sldId id="262" r:id="rId10"/>
    <p:sldId id="264" r:id="rId11"/>
    <p:sldId id="265" r:id="rId12"/>
    <p:sldId id="407" r:id="rId13"/>
    <p:sldId id="408" r:id="rId14"/>
    <p:sldId id="842" r:id="rId15"/>
    <p:sldId id="843" r:id="rId16"/>
    <p:sldId id="844" r:id="rId17"/>
    <p:sldId id="266" r:id="rId18"/>
    <p:sldId id="282" r:id="rId19"/>
    <p:sldId id="406" r:id="rId20"/>
    <p:sldId id="267" r:id="rId21"/>
    <p:sldId id="409" r:id="rId22"/>
    <p:sldId id="846" r:id="rId23"/>
    <p:sldId id="283" r:id="rId24"/>
    <p:sldId id="268" r:id="rId25"/>
    <p:sldId id="415" r:id="rId26"/>
    <p:sldId id="416" r:id="rId27"/>
    <p:sldId id="417" r:id="rId28"/>
    <p:sldId id="269" r:id="rId29"/>
    <p:sldId id="814" r:id="rId30"/>
    <p:sldId id="270" r:id="rId31"/>
    <p:sldId id="833" r:id="rId32"/>
    <p:sldId id="271" r:id="rId33"/>
    <p:sldId id="411" r:id="rId34"/>
    <p:sldId id="412" r:id="rId35"/>
    <p:sldId id="413" r:id="rId36"/>
    <p:sldId id="272" r:id="rId37"/>
    <p:sldId id="298" r:id="rId38"/>
    <p:sldId id="299" r:id="rId39"/>
    <p:sldId id="300" r:id="rId40"/>
    <p:sldId id="301" r:id="rId41"/>
    <p:sldId id="819" r:id="rId42"/>
    <p:sldId id="820" r:id="rId43"/>
    <p:sldId id="821" r:id="rId44"/>
    <p:sldId id="822" r:id="rId45"/>
    <p:sldId id="823" r:id="rId46"/>
    <p:sldId id="824" r:id="rId47"/>
    <p:sldId id="273" r:id="rId48"/>
    <p:sldId id="284" r:id="rId49"/>
    <p:sldId id="285" r:id="rId50"/>
    <p:sldId id="274" r:id="rId51"/>
    <p:sldId id="275" r:id="rId52"/>
    <p:sldId id="276" r:id="rId53"/>
    <p:sldId id="286" r:id="rId54"/>
    <p:sldId id="308" r:id="rId55"/>
    <p:sldId id="309" r:id="rId56"/>
    <p:sldId id="310" r:id="rId57"/>
    <p:sldId id="410" r:id="rId58"/>
    <p:sldId id="311" r:id="rId59"/>
    <p:sldId id="312" r:id="rId60"/>
    <p:sldId id="313" r:id="rId61"/>
    <p:sldId id="314" r:id="rId62"/>
    <p:sldId id="277" r:id="rId63"/>
    <p:sldId id="278" r:id="rId64"/>
    <p:sldId id="279" r:id="rId65"/>
    <p:sldId id="287" r:id="rId66"/>
    <p:sldId id="825" r:id="rId67"/>
    <p:sldId id="826" r:id="rId68"/>
    <p:sldId id="827" r:id="rId69"/>
    <p:sldId id="830" r:id="rId70"/>
    <p:sldId id="829" r:id="rId71"/>
    <p:sldId id="289" r:id="rId72"/>
    <p:sldId id="295" r:id="rId73"/>
    <p:sldId id="400" r:id="rId74"/>
    <p:sldId id="848" r:id="rId75"/>
    <p:sldId id="83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1" clrIdx="0">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3" d="100"/>
          <a:sy n="103" d="100"/>
        </p:scale>
        <p:origin x="344" y="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extLst>
      <p:ext uri="{BB962C8B-B14F-4D97-AF65-F5344CB8AC3E}">
        <p14:creationId xmlns:p14="http://schemas.microsoft.com/office/powerpoint/2010/main" val="12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5215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313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7912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712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1815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5271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7663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1300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678487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75301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1537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691771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102283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48237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11725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5567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2166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44733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3182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0184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4193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067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622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64916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23306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7362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22528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图片 9">
            <a:extLst>
              <a:ext uri="{FF2B5EF4-FFF2-40B4-BE49-F238E27FC236}">
                <a16:creationId xmlns:a16="http://schemas.microsoft.com/office/drawing/2014/main" id="{F26F0434-0F16-4F3F-BB10-1ADF70F9C2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362858369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a:extLst>
              <a:ext uri="{FF2B5EF4-FFF2-40B4-BE49-F238E27FC236}">
                <a16:creationId xmlns:a16="http://schemas.microsoft.com/office/drawing/2014/main" id="{4FED4370-522D-498C-B042-A9F50C4345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034590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224393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a:extLst>
              <a:ext uri="{FF2B5EF4-FFF2-40B4-BE49-F238E27FC236}">
                <a16:creationId xmlns:a16="http://schemas.microsoft.com/office/drawing/2014/main" id="{73618EB5-439B-45E1-8854-F5254E6C74B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491040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a:extLst>
              <a:ext uri="{FF2B5EF4-FFF2-40B4-BE49-F238E27FC236}">
                <a16:creationId xmlns:a16="http://schemas.microsoft.com/office/drawing/2014/main" id="{4717D578-4725-40BA-9122-C29DC8F812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51252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a:extLst>
              <a:ext uri="{FF2B5EF4-FFF2-40B4-BE49-F238E27FC236}">
                <a16:creationId xmlns:a16="http://schemas.microsoft.com/office/drawing/2014/main" id="{87D464C3-2724-4BEC-BE3E-D5EB034AB8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290500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664643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a:extLst>
              <a:ext uri="{FF2B5EF4-FFF2-40B4-BE49-F238E27FC236}">
                <a16:creationId xmlns:a16="http://schemas.microsoft.com/office/drawing/2014/main" id="{B0768A8C-4AF9-4957-8125-9CAB08FCC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39703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516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4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4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32436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4470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443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8231905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8825819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1750490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69011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hyperlink" Target="http://***.****&#25171;&#24320;&#24180;&#40836;&#36755;&#20837;&#26694;&#30340;&#39029;&#38754;" TargetMode="Externa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35.xml"/><Relationship Id="rId6" Type="http://schemas.openxmlformats.org/officeDocument/2006/relationships/oleObject" Target="../embeddings/oleObject3.bin"/><Relationship Id="rId5" Type="http://schemas.openxmlformats.org/officeDocument/2006/relationships/image" Target="../media/image5.emf"/><Relationship Id="rId4" Type="http://schemas.openxmlformats.org/officeDocument/2006/relationships/oleObject" Target="../embeddings/oleObject2.bin"/><Relationship Id="rId9" Type="http://schemas.openxmlformats.org/officeDocument/2006/relationships/image" Target="../media/image7.emf"/></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6.bin"/><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5.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7.bin"/><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93E4B5-2A64-4D40-A510-42C885056342}"/>
              </a:ext>
            </a:extLst>
          </p:cNvPr>
          <p:cNvSpPr>
            <a:spLocks noGrp="1"/>
          </p:cNvSpPr>
          <p:nvPr>
            <p:ph type="title"/>
          </p:nvPr>
        </p:nvSpPr>
        <p:spPr/>
        <p:txBody>
          <a:bodyPr/>
          <a:lstStyle/>
          <a:p>
            <a:r>
              <a:rPr lang="zh-CN" altLang="en-US" dirty="0"/>
              <a:t>黑盒测试</a:t>
            </a:r>
          </a:p>
        </p:txBody>
      </p:sp>
    </p:spTree>
    <p:extLst>
      <p:ext uri="{BB962C8B-B14F-4D97-AF65-F5344CB8AC3E}">
        <p14:creationId xmlns:p14="http://schemas.microsoft.com/office/powerpoint/2010/main" val="4267556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EB266-23B8-4674-8163-08E74CDADF01}"/>
              </a:ext>
            </a:extLst>
          </p:cNvPr>
          <p:cNvSpPr>
            <a:spLocks noGrp="1"/>
          </p:cNvSpPr>
          <p:nvPr>
            <p:ph type="title"/>
          </p:nvPr>
        </p:nvSpPr>
        <p:spPr>
          <a:xfrm>
            <a:off x="837210" y="103909"/>
            <a:ext cx="9601200" cy="571500"/>
          </a:xfrm>
        </p:spPr>
        <p:txBody>
          <a:bodyPr>
            <a:noAutofit/>
          </a:bodyPr>
          <a:lstStyle/>
          <a:p>
            <a:r>
              <a:rPr lang="zh-CN" altLang="en-US" b="1" dirty="0"/>
              <a:t>黑盒测试的方法</a:t>
            </a:r>
            <a:r>
              <a:rPr lang="en-US" altLang="zh-CN" b="1" dirty="0"/>
              <a:t>-</a:t>
            </a:r>
            <a:r>
              <a:rPr lang="zh-CN" altLang="en-US" b="1" dirty="0"/>
              <a:t>等价类划分法</a:t>
            </a:r>
          </a:p>
        </p:txBody>
      </p:sp>
      <p:sp>
        <p:nvSpPr>
          <p:cNvPr id="3" name="内容占位符 2">
            <a:extLst>
              <a:ext uri="{FF2B5EF4-FFF2-40B4-BE49-F238E27FC236}">
                <a16:creationId xmlns:a16="http://schemas.microsoft.com/office/drawing/2014/main" id="{F54431CC-92DD-4796-9D9E-E3F69E436E80}"/>
              </a:ext>
            </a:extLst>
          </p:cNvPr>
          <p:cNvSpPr>
            <a:spLocks noGrp="1"/>
          </p:cNvSpPr>
          <p:nvPr>
            <p:ph idx="1"/>
          </p:nvPr>
        </p:nvSpPr>
        <p:spPr>
          <a:xfrm>
            <a:off x="837211" y="866899"/>
            <a:ext cx="11204368" cy="5887192"/>
          </a:xfrm>
        </p:spPr>
        <p:txBody>
          <a:bodyPr>
            <a:normAutofit fontScale="92500"/>
          </a:bodyPr>
          <a:lstStyle/>
          <a:p>
            <a:r>
              <a:rPr lang="zh-CN" altLang="en-US" sz="3000" dirty="0"/>
              <a:t>划分等价类的原则</a:t>
            </a:r>
            <a:endParaRPr lang="en-US" altLang="zh-CN" sz="3000" dirty="0"/>
          </a:p>
          <a:p>
            <a:pPr lvl="1">
              <a:buClr>
                <a:schemeClr val="tx2"/>
              </a:buClr>
              <a:defRPr/>
            </a:pPr>
            <a:r>
              <a:rPr lang="zh-CN" altLang="en-US" sz="3000" i="0" dirty="0"/>
              <a:t>如果规定了输入数据的一组值，而且程序要对每个输入值分别进行处理。这时可为每一个输入值确立一个有效等价类，此外针对这组值确立一个无效等价类，它是所有不允许的输入值的集合。</a:t>
            </a:r>
          </a:p>
          <a:p>
            <a:pPr lvl="2">
              <a:defRPr/>
            </a:pPr>
            <a:r>
              <a:rPr lang="zh-CN" altLang="en-US" sz="2600" dirty="0"/>
              <a:t>例如，在教师上岗方案中规定对教授、副教授、讲师和助教分别计算分数，做相应的处理。</a:t>
            </a:r>
            <a:endParaRPr lang="en-US" altLang="zh-CN" sz="2600" dirty="0"/>
          </a:p>
          <a:p>
            <a:pPr marL="987552" lvl="2" indent="0">
              <a:buNone/>
              <a:defRPr/>
            </a:pPr>
            <a:r>
              <a:rPr lang="en-US" altLang="zh-CN" sz="2600" dirty="0"/>
              <a:t>       </a:t>
            </a:r>
            <a:r>
              <a:rPr lang="zh-CN" altLang="en-US" sz="2600" dirty="0"/>
              <a:t>因此可以确定</a:t>
            </a:r>
            <a:r>
              <a:rPr lang="en-US" altLang="zh-CN" sz="2600" dirty="0"/>
              <a:t>4</a:t>
            </a:r>
            <a:r>
              <a:rPr lang="zh-CN" altLang="en-US" sz="2600" dirty="0"/>
              <a:t>个有效等价类为教授、副教 授、讲师和助教，一个无效等价类，它是所有不符合以上身分的人员的输入值的集合</a:t>
            </a:r>
            <a:endParaRPr lang="en-US" altLang="zh-CN" sz="2600" dirty="0"/>
          </a:p>
          <a:p>
            <a:pPr lvl="1">
              <a:buClr>
                <a:schemeClr val="tx2"/>
              </a:buClr>
              <a:defRPr/>
            </a:pPr>
            <a:r>
              <a:rPr lang="zh-CN" altLang="en-US" sz="3000" i="0" dirty="0"/>
              <a:t>如果规定了输入数据必须遵守的规则，则可以确立一个有效等价类（符合规则）和若干个无效等价类（从不同角度违反规则）。</a:t>
            </a:r>
            <a:endParaRPr lang="en-US" altLang="zh-CN" sz="3000" i="0" dirty="0"/>
          </a:p>
          <a:p>
            <a:pPr lvl="2">
              <a:buClr>
                <a:schemeClr val="tx2"/>
              </a:buClr>
              <a:defRPr/>
            </a:pPr>
            <a:r>
              <a:rPr lang="zh-CN" altLang="en-US" sz="2600" dirty="0"/>
              <a:t>例如，</a:t>
            </a:r>
            <a:r>
              <a:rPr lang="en-US" altLang="zh-CN" sz="2600" dirty="0"/>
              <a:t>Pascal</a:t>
            </a:r>
            <a:r>
              <a:rPr lang="zh-CN" altLang="en-US" sz="2600" dirty="0"/>
              <a:t>语言规定 “一个语句必须以分号‘</a:t>
            </a:r>
            <a:r>
              <a:rPr lang="en-US" altLang="zh-CN" sz="2600" dirty="0"/>
              <a:t>;’</a:t>
            </a:r>
            <a:r>
              <a:rPr lang="zh-CN" altLang="en-US" sz="2600" dirty="0"/>
              <a:t>结束”。这时可以确定一个有效等价类 “以‘</a:t>
            </a:r>
            <a:r>
              <a:rPr lang="en-US" altLang="zh-CN" sz="2600" dirty="0"/>
              <a:t>;’</a:t>
            </a:r>
            <a:r>
              <a:rPr lang="zh-CN" altLang="en-US" sz="2600" dirty="0"/>
              <a:t>结束”，若干个无效等价类 “以‘</a:t>
            </a:r>
            <a:r>
              <a:rPr lang="en-US" altLang="zh-CN" sz="2600" dirty="0"/>
              <a:t>:’</a:t>
            </a:r>
            <a:r>
              <a:rPr lang="zh-CN" altLang="en-US" sz="2600" dirty="0"/>
              <a:t>结束”、“以‘</a:t>
            </a:r>
            <a:r>
              <a:rPr lang="en-US" altLang="zh-CN" sz="2600" dirty="0"/>
              <a:t>,’</a:t>
            </a:r>
            <a:r>
              <a:rPr lang="zh-CN" altLang="en-US" sz="2600" dirty="0"/>
              <a:t>结束”、“以‘ ’结束”、“以</a:t>
            </a:r>
            <a:r>
              <a:rPr lang="en-US" altLang="zh-CN" sz="2600" dirty="0"/>
              <a:t>LF</a:t>
            </a:r>
            <a:r>
              <a:rPr lang="zh-CN" altLang="en-US" sz="2600" dirty="0"/>
              <a:t>结束”。</a:t>
            </a:r>
          </a:p>
          <a:p>
            <a:pPr lvl="1">
              <a:defRPr/>
            </a:pPr>
            <a:endParaRPr lang="zh-CN" altLang="en-US" dirty="0"/>
          </a:p>
          <a:p>
            <a:pPr marL="530352" lvl="1" indent="0">
              <a:buNone/>
            </a:pPr>
            <a:endParaRPr lang="zh-CN" altLang="en-US" dirty="0"/>
          </a:p>
        </p:txBody>
      </p:sp>
    </p:spTree>
    <p:extLst>
      <p:ext uri="{BB962C8B-B14F-4D97-AF65-F5344CB8AC3E}">
        <p14:creationId xmlns:p14="http://schemas.microsoft.com/office/powerpoint/2010/main" val="406016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CBEDA-2891-4A5C-BF6D-B93787DCF1C7}"/>
              </a:ext>
            </a:extLst>
          </p:cNvPr>
          <p:cNvSpPr>
            <a:spLocks noGrp="1"/>
          </p:cNvSpPr>
          <p:nvPr>
            <p:ph type="title"/>
          </p:nvPr>
        </p:nvSpPr>
        <p:spPr>
          <a:xfrm>
            <a:off x="1371600" y="217787"/>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A1B85032-514F-48BF-A74D-6F6C3444CD9A}"/>
              </a:ext>
            </a:extLst>
          </p:cNvPr>
          <p:cNvSpPr>
            <a:spLocks noGrp="1"/>
          </p:cNvSpPr>
          <p:nvPr>
            <p:ph idx="1"/>
          </p:nvPr>
        </p:nvSpPr>
        <p:spPr>
          <a:xfrm>
            <a:off x="985652" y="890649"/>
            <a:ext cx="10557164" cy="5451962"/>
          </a:xfrm>
        </p:spPr>
        <p:txBody>
          <a:bodyPr>
            <a:normAutofit/>
          </a:bodyPr>
          <a:lstStyle/>
          <a:p>
            <a:r>
              <a:rPr lang="zh-CN" altLang="en-US" sz="2800" dirty="0"/>
              <a:t>如图，它展示的是某网页的一个年龄输入框的需求文档</a:t>
            </a:r>
            <a:endParaRPr lang="en-US" altLang="zh-CN" sz="2800" dirty="0"/>
          </a:p>
          <a:p>
            <a:r>
              <a:rPr lang="zh-CN" altLang="en-US" sz="2800" dirty="0"/>
              <a:t>等价类可分为：</a:t>
            </a:r>
            <a:endParaRPr lang="en-US" altLang="zh-CN" sz="2800" dirty="0"/>
          </a:p>
          <a:p>
            <a:pPr lvl="1"/>
            <a:r>
              <a:rPr lang="en-US" altLang="zh-CN" sz="2800" i="0" dirty="0"/>
              <a:t>20-99</a:t>
            </a:r>
            <a:r>
              <a:rPr lang="zh-CN" altLang="en-US" sz="2800" i="0" dirty="0"/>
              <a:t>的整数</a:t>
            </a:r>
            <a:endParaRPr lang="en-US" altLang="zh-CN" sz="2800" i="0" dirty="0"/>
          </a:p>
          <a:p>
            <a:pPr lvl="1"/>
            <a:r>
              <a:rPr lang="en-US" altLang="zh-CN" sz="2800" i="0" dirty="0"/>
              <a:t>&lt;20</a:t>
            </a:r>
            <a:r>
              <a:rPr lang="zh-CN" altLang="en-US" sz="2800" i="0" dirty="0"/>
              <a:t>的正整数</a:t>
            </a:r>
            <a:endParaRPr lang="en-US" altLang="zh-CN" sz="2800" i="0" dirty="0"/>
          </a:p>
          <a:p>
            <a:pPr lvl="1"/>
            <a:r>
              <a:rPr lang="en-US" altLang="zh-CN" sz="2800" i="0" dirty="0"/>
              <a:t>&gt;99</a:t>
            </a:r>
            <a:r>
              <a:rPr lang="zh-CN" altLang="en-US" sz="2800" i="0" dirty="0"/>
              <a:t>的整数</a:t>
            </a:r>
            <a:endParaRPr lang="en-US" altLang="zh-CN" sz="2800" i="0" dirty="0"/>
          </a:p>
          <a:p>
            <a:pPr lvl="1"/>
            <a:r>
              <a:rPr lang="zh-CN" altLang="en-US" sz="2800" i="0" dirty="0"/>
              <a:t>小数、负数、中文字符、英文字符、特殊字符空格等</a:t>
            </a:r>
          </a:p>
        </p:txBody>
      </p:sp>
      <p:pic>
        <p:nvPicPr>
          <p:cNvPr id="4" name="内容占位符 3">
            <a:extLst>
              <a:ext uri="{FF2B5EF4-FFF2-40B4-BE49-F238E27FC236}">
                <a16:creationId xmlns:a16="http://schemas.microsoft.com/office/drawing/2014/main" id="{2C2D712D-4879-4557-A81B-5B36000CD05A}"/>
              </a:ext>
            </a:extLst>
          </p:cNvPr>
          <p:cNvPicPr>
            <a:picLocks noChangeAspect="1"/>
          </p:cNvPicPr>
          <p:nvPr/>
        </p:nvPicPr>
        <p:blipFill>
          <a:blip r:embed="rId2"/>
          <a:stretch>
            <a:fillRect/>
          </a:stretch>
        </p:blipFill>
        <p:spPr>
          <a:xfrm>
            <a:off x="2303813" y="3856938"/>
            <a:ext cx="6715893" cy="3001063"/>
          </a:xfrm>
          <a:prstGeom prst="rect">
            <a:avLst/>
          </a:prstGeom>
        </p:spPr>
      </p:pic>
    </p:spTree>
    <p:extLst>
      <p:ext uri="{BB962C8B-B14F-4D97-AF65-F5344CB8AC3E}">
        <p14:creationId xmlns:p14="http://schemas.microsoft.com/office/powerpoint/2010/main" val="293342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82E95-F712-4516-82F9-A8A4AC8E0E79}"/>
              </a:ext>
            </a:extLst>
          </p:cNvPr>
          <p:cNvSpPr>
            <a:spLocks noGrp="1"/>
          </p:cNvSpPr>
          <p:nvPr>
            <p:ph type="title"/>
          </p:nvPr>
        </p:nvSpPr>
        <p:spPr>
          <a:xfrm>
            <a:off x="884712" y="222662"/>
            <a:ext cx="9601200" cy="571500"/>
          </a:xfrm>
        </p:spPr>
        <p:txBody>
          <a:bodyPr>
            <a:noAutofit/>
          </a:bodyPr>
          <a:lstStyle/>
          <a:p>
            <a:r>
              <a:rPr lang="zh-CN" altLang="en-US" b="1" dirty="0"/>
              <a:t>续</a:t>
            </a:r>
            <a:r>
              <a:rPr lang="en-US" altLang="zh-CN" b="1" dirty="0"/>
              <a:t>-</a:t>
            </a:r>
            <a:r>
              <a:rPr lang="zh-CN" altLang="en-US" b="1" dirty="0"/>
              <a:t>年龄输入框的测试点</a:t>
            </a:r>
          </a:p>
        </p:txBody>
      </p:sp>
      <p:graphicFrame>
        <p:nvGraphicFramePr>
          <p:cNvPr id="4" name="表格 4">
            <a:extLst>
              <a:ext uri="{FF2B5EF4-FFF2-40B4-BE49-F238E27FC236}">
                <a16:creationId xmlns:a16="http://schemas.microsoft.com/office/drawing/2014/main" id="{369129A5-5872-4D69-A5B4-2AD60A2D9438}"/>
              </a:ext>
            </a:extLst>
          </p:cNvPr>
          <p:cNvGraphicFramePr>
            <a:graphicFrameLocks noGrp="1"/>
          </p:cNvGraphicFramePr>
          <p:nvPr>
            <p:ph idx="1"/>
            <p:extLst>
              <p:ext uri="{D42A27DB-BD31-4B8C-83A1-F6EECF244321}">
                <p14:modId xmlns:p14="http://schemas.microsoft.com/office/powerpoint/2010/main" val="2296726939"/>
              </p:ext>
            </p:extLst>
          </p:nvPr>
        </p:nvGraphicFramePr>
        <p:xfrm>
          <a:off x="558140" y="1083678"/>
          <a:ext cx="11633860" cy="5760962"/>
        </p:xfrm>
        <a:graphic>
          <a:graphicData uri="http://schemas.openxmlformats.org/drawingml/2006/table">
            <a:tbl>
              <a:tblPr firstRow="1" bandRow="1">
                <a:tableStyleId>{5C22544A-7EE6-4342-B048-85BDC9FD1C3A}</a:tableStyleId>
              </a:tblPr>
              <a:tblGrid>
                <a:gridCol w="2326772">
                  <a:extLst>
                    <a:ext uri="{9D8B030D-6E8A-4147-A177-3AD203B41FA5}">
                      <a16:colId xmlns:a16="http://schemas.microsoft.com/office/drawing/2014/main" val="1544259039"/>
                    </a:ext>
                  </a:extLst>
                </a:gridCol>
                <a:gridCol w="2326772">
                  <a:extLst>
                    <a:ext uri="{9D8B030D-6E8A-4147-A177-3AD203B41FA5}">
                      <a16:colId xmlns:a16="http://schemas.microsoft.com/office/drawing/2014/main" val="1846462101"/>
                    </a:ext>
                  </a:extLst>
                </a:gridCol>
                <a:gridCol w="2326772">
                  <a:extLst>
                    <a:ext uri="{9D8B030D-6E8A-4147-A177-3AD203B41FA5}">
                      <a16:colId xmlns:a16="http://schemas.microsoft.com/office/drawing/2014/main" val="579203290"/>
                    </a:ext>
                  </a:extLst>
                </a:gridCol>
                <a:gridCol w="2326772">
                  <a:extLst>
                    <a:ext uri="{9D8B030D-6E8A-4147-A177-3AD203B41FA5}">
                      <a16:colId xmlns:a16="http://schemas.microsoft.com/office/drawing/2014/main" val="909397152"/>
                    </a:ext>
                  </a:extLst>
                </a:gridCol>
                <a:gridCol w="2326772">
                  <a:extLst>
                    <a:ext uri="{9D8B030D-6E8A-4147-A177-3AD203B41FA5}">
                      <a16:colId xmlns:a16="http://schemas.microsoft.com/office/drawing/2014/main" val="4119755001"/>
                    </a:ext>
                  </a:extLst>
                </a:gridCol>
              </a:tblGrid>
              <a:tr h="685921">
                <a:tc>
                  <a:txBody>
                    <a:bodyPr/>
                    <a:lstStyle/>
                    <a:p>
                      <a:r>
                        <a:rPr lang="zh-CN" altLang="en-US" sz="2400" dirty="0"/>
                        <a:t>输入条件</a:t>
                      </a:r>
                    </a:p>
                  </a:txBody>
                  <a:tcPr/>
                </a:tc>
                <a:tc>
                  <a:txBody>
                    <a:bodyPr/>
                    <a:lstStyle/>
                    <a:p>
                      <a:r>
                        <a:rPr lang="zh-CN" altLang="en-US" sz="2400" dirty="0"/>
                        <a:t>有效等价类</a:t>
                      </a:r>
                    </a:p>
                  </a:txBody>
                  <a:tcPr/>
                </a:tc>
                <a:tc>
                  <a:txBody>
                    <a:bodyPr/>
                    <a:lstStyle/>
                    <a:p>
                      <a:r>
                        <a:rPr lang="zh-CN" altLang="en-US" sz="2400" dirty="0"/>
                        <a:t>有效等价类取值</a:t>
                      </a:r>
                    </a:p>
                  </a:txBody>
                  <a:tcPr/>
                </a:tc>
                <a:tc>
                  <a:txBody>
                    <a:bodyPr/>
                    <a:lstStyle/>
                    <a:p>
                      <a:r>
                        <a:rPr lang="zh-CN" altLang="en-US" sz="2400" dirty="0"/>
                        <a:t>无效等价类</a:t>
                      </a:r>
                    </a:p>
                  </a:txBody>
                  <a:tcPr/>
                </a:tc>
                <a:tc>
                  <a:txBody>
                    <a:bodyPr/>
                    <a:lstStyle/>
                    <a:p>
                      <a:r>
                        <a:rPr lang="zh-CN" altLang="en-US" sz="2400" dirty="0"/>
                        <a:t>无效等价类取值</a:t>
                      </a:r>
                    </a:p>
                  </a:txBody>
                  <a:tcPr/>
                </a:tc>
                <a:extLst>
                  <a:ext uri="{0D108BD9-81ED-4DB2-BD59-A6C34878D82A}">
                    <a16:rowId xmlns:a16="http://schemas.microsoft.com/office/drawing/2014/main" val="304227261"/>
                  </a:ext>
                </a:extLst>
              </a:tr>
              <a:tr h="745039">
                <a:tc rowSpan="9">
                  <a:txBody>
                    <a:bodyPr/>
                    <a:lstStyle/>
                    <a:p>
                      <a:r>
                        <a:rPr lang="en-US" altLang="zh-CN" sz="2400" dirty="0"/>
                        <a:t>20-99</a:t>
                      </a:r>
                      <a:r>
                        <a:rPr lang="zh-CN" altLang="en-US" sz="2400" dirty="0"/>
                        <a:t>的整数</a:t>
                      </a:r>
                    </a:p>
                  </a:txBody>
                  <a:tcPr/>
                </a:tc>
                <a:tc rowSpan="9">
                  <a:txBody>
                    <a:bodyPr/>
                    <a:lstStyle/>
                    <a:p>
                      <a:r>
                        <a:rPr lang="en-US" altLang="zh-CN" sz="2400" dirty="0"/>
                        <a:t>20&lt;=</a:t>
                      </a:r>
                      <a:r>
                        <a:rPr lang="zh-CN" altLang="en-US" sz="2400" dirty="0"/>
                        <a:t>年龄</a:t>
                      </a:r>
                      <a:r>
                        <a:rPr lang="en-US" altLang="zh-CN" sz="2400" dirty="0"/>
                        <a:t>&lt;=99</a:t>
                      </a:r>
                      <a:endParaRPr lang="zh-CN" altLang="en-US" sz="2400" dirty="0"/>
                    </a:p>
                  </a:txBody>
                  <a:tcPr/>
                </a:tc>
                <a:tc rowSpan="9">
                  <a:txBody>
                    <a:bodyPr/>
                    <a:lstStyle/>
                    <a:p>
                      <a:r>
                        <a:rPr lang="en-US" altLang="zh-CN" sz="2400" dirty="0"/>
                        <a:t>88</a:t>
                      </a:r>
                    </a:p>
                    <a:p>
                      <a:endParaRPr lang="zh-CN" altLang="en-US" sz="2400" dirty="0"/>
                    </a:p>
                  </a:txBody>
                  <a:tcPr/>
                </a:tc>
                <a:tc>
                  <a:txBody>
                    <a:bodyPr/>
                    <a:lstStyle/>
                    <a:p>
                      <a:r>
                        <a:rPr lang="zh-CN" altLang="en-US" sz="2400" dirty="0"/>
                        <a:t>大于</a:t>
                      </a:r>
                      <a:r>
                        <a:rPr lang="en-US" altLang="zh-CN" sz="2400" dirty="0"/>
                        <a:t>20</a:t>
                      </a:r>
                      <a:r>
                        <a:rPr lang="zh-CN" altLang="en-US" sz="2400" dirty="0"/>
                        <a:t>的正整数</a:t>
                      </a:r>
                    </a:p>
                  </a:txBody>
                  <a:tcPr/>
                </a:tc>
                <a:tc>
                  <a:txBody>
                    <a:bodyPr/>
                    <a:lstStyle/>
                    <a:p>
                      <a:r>
                        <a:rPr lang="en-US" altLang="zh-CN" sz="2400" dirty="0"/>
                        <a:t>16</a:t>
                      </a:r>
                      <a:endParaRPr lang="zh-CN" altLang="en-US" sz="2400" dirty="0"/>
                    </a:p>
                  </a:txBody>
                  <a:tcPr/>
                </a:tc>
                <a:extLst>
                  <a:ext uri="{0D108BD9-81ED-4DB2-BD59-A6C34878D82A}">
                    <a16:rowId xmlns:a16="http://schemas.microsoft.com/office/drawing/2014/main" val="1700959474"/>
                  </a:ext>
                </a:extLst>
              </a:tr>
              <a:tr h="685921">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2400" dirty="0"/>
                        <a:t>小于</a:t>
                      </a:r>
                      <a:r>
                        <a:rPr lang="en-US" altLang="zh-CN" sz="2400" dirty="0"/>
                        <a:t>99</a:t>
                      </a:r>
                      <a:r>
                        <a:rPr lang="zh-CN" altLang="en-US" sz="2400" dirty="0"/>
                        <a:t>的整数</a:t>
                      </a:r>
                    </a:p>
                  </a:txBody>
                  <a:tcPr/>
                </a:tc>
                <a:tc>
                  <a:txBody>
                    <a:bodyPr/>
                    <a:lstStyle/>
                    <a:p>
                      <a:r>
                        <a:rPr lang="en-US" altLang="zh-CN" sz="2400" dirty="0"/>
                        <a:t>103</a:t>
                      </a:r>
                      <a:endParaRPr lang="zh-CN" altLang="en-US" sz="2400" dirty="0"/>
                    </a:p>
                  </a:txBody>
                  <a:tcPr/>
                </a:tc>
                <a:extLst>
                  <a:ext uri="{0D108BD9-81ED-4DB2-BD59-A6C34878D82A}">
                    <a16:rowId xmlns:a16="http://schemas.microsoft.com/office/drawing/2014/main" val="4269129942"/>
                  </a:ext>
                </a:extLst>
              </a:tr>
              <a:tr h="41391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2400" dirty="0"/>
                        <a:t>小数</a:t>
                      </a:r>
                    </a:p>
                  </a:txBody>
                  <a:tcPr/>
                </a:tc>
                <a:tc>
                  <a:txBody>
                    <a:bodyPr/>
                    <a:lstStyle/>
                    <a:p>
                      <a:r>
                        <a:rPr lang="en-US" altLang="zh-CN" sz="2400" dirty="0"/>
                        <a:t>1.2</a:t>
                      </a:r>
                      <a:endParaRPr lang="zh-CN" altLang="en-US" sz="2400" dirty="0"/>
                    </a:p>
                  </a:txBody>
                  <a:tcPr/>
                </a:tc>
                <a:extLst>
                  <a:ext uri="{0D108BD9-81ED-4DB2-BD59-A6C34878D82A}">
                    <a16:rowId xmlns:a16="http://schemas.microsoft.com/office/drawing/2014/main" val="414405537"/>
                  </a:ext>
                </a:extLst>
              </a:tr>
              <a:tr h="413910">
                <a:tc vMerge="1">
                  <a:txBody>
                    <a:bodyPr/>
                    <a:lstStyle/>
                    <a:p>
                      <a:endParaRPr lang="zh-CN" altLang="en-US" dirty="0"/>
                    </a:p>
                  </a:txBody>
                  <a:tcPr/>
                </a:tc>
                <a:tc vMerge="1">
                  <a:txBody>
                    <a:bodyPr/>
                    <a:lstStyle/>
                    <a:p>
                      <a:endParaRPr lang="zh-CN" altLang="en-US"/>
                    </a:p>
                  </a:txBody>
                  <a:tcPr/>
                </a:tc>
                <a:tc vMerge="1">
                  <a:txBody>
                    <a:bodyPr/>
                    <a:lstStyle/>
                    <a:p>
                      <a:endParaRPr lang="zh-CN" altLang="en-US" dirty="0"/>
                    </a:p>
                  </a:txBody>
                  <a:tcPr/>
                </a:tc>
                <a:tc>
                  <a:txBody>
                    <a:bodyPr/>
                    <a:lstStyle/>
                    <a:p>
                      <a:r>
                        <a:rPr lang="zh-CN" altLang="en-US" sz="2400" dirty="0"/>
                        <a:t>负数</a:t>
                      </a:r>
                    </a:p>
                  </a:txBody>
                  <a:tcPr/>
                </a:tc>
                <a:tc>
                  <a:txBody>
                    <a:bodyPr/>
                    <a:lstStyle/>
                    <a:p>
                      <a:r>
                        <a:rPr lang="en-US" altLang="zh-CN" sz="2400" dirty="0"/>
                        <a:t>-6</a:t>
                      </a:r>
                      <a:endParaRPr lang="zh-CN" altLang="en-US" sz="2400" dirty="0"/>
                    </a:p>
                  </a:txBody>
                  <a:tcPr/>
                </a:tc>
                <a:extLst>
                  <a:ext uri="{0D108BD9-81ED-4DB2-BD59-A6C34878D82A}">
                    <a16:rowId xmlns:a16="http://schemas.microsoft.com/office/drawing/2014/main" val="4070345440"/>
                  </a:ext>
                </a:extLst>
              </a:tr>
              <a:tr h="41391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a:p>
                  </a:txBody>
                  <a:tcPr/>
                </a:tc>
                <a:tc>
                  <a:txBody>
                    <a:bodyPr/>
                    <a:lstStyle/>
                    <a:p>
                      <a:r>
                        <a:rPr lang="zh-CN" altLang="en-US" sz="2400" dirty="0"/>
                        <a:t>中文字符</a:t>
                      </a:r>
                    </a:p>
                  </a:txBody>
                  <a:tcPr/>
                </a:tc>
                <a:tc>
                  <a:txBody>
                    <a:bodyPr/>
                    <a:lstStyle/>
                    <a:p>
                      <a:r>
                        <a:rPr lang="zh-CN" altLang="en-US" sz="2400" dirty="0"/>
                        <a:t>张三</a:t>
                      </a:r>
                    </a:p>
                  </a:txBody>
                  <a:tcPr/>
                </a:tc>
                <a:extLst>
                  <a:ext uri="{0D108BD9-81ED-4DB2-BD59-A6C34878D82A}">
                    <a16:rowId xmlns:a16="http://schemas.microsoft.com/office/drawing/2014/main" val="2767433196"/>
                  </a:ext>
                </a:extLst>
              </a:tr>
              <a:tr h="41391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2400" dirty="0"/>
                        <a:t>英文字符</a:t>
                      </a:r>
                    </a:p>
                  </a:txBody>
                  <a:tcPr/>
                </a:tc>
                <a:tc>
                  <a:txBody>
                    <a:bodyPr/>
                    <a:lstStyle/>
                    <a:p>
                      <a:r>
                        <a:rPr lang="en-US" altLang="zh-CN" sz="2400" dirty="0"/>
                        <a:t>Jon</a:t>
                      </a:r>
                      <a:endParaRPr lang="zh-CN" altLang="en-US" sz="2400" dirty="0"/>
                    </a:p>
                  </a:txBody>
                  <a:tcPr/>
                </a:tc>
                <a:extLst>
                  <a:ext uri="{0D108BD9-81ED-4DB2-BD59-A6C34878D82A}">
                    <a16:rowId xmlns:a16="http://schemas.microsoft.com/office/drawing/2014/main" val="3588290492"/>
                  </a:ext>
                </a:extLst>
              </a:tr>
              <a:tr h="41391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2400" dirty="0"/>
                        <a:t>特殊字符</a:t>
                      </a:r>
                    </a:p>
                  </a:txBody>
                  <a:tcPr/>
                </a:tc>
                <a:tc>
                  <a:txBody>
                    <a:bodyPr/>
                    <a:lstStyle/>
                    <a:p>
                      <a:r>
                        <a:rPr lang="en-US" altLang="zh-CN" sz="2400" dirty="0"/>
                        <a:t>@#@</a:t>
                      </a:r>
                      <a:r>
                        <a:rPr lang="zh-CN" altLang="en-US" sz="2400" dirty="0"/>
                        <a:t>￥</a:t>
                      </a:r>
                    </a:p>
                  </a:txBody>
                  <a:tcPr/>
                </a:tc>
                <a:extLst>
                  <a:ext uri="{0D108BD9-81ED-4DB2-BD59-A6C34878D82A}">
                    <a16:rowId xmlns:a16="http://schemas.microsoft.com/office/drawing/2014/main" val="419569594"/>
                  </a:ext>
                </a:extLst>
              </a:tr>
              <a:tr h="413910">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2400" dirty="0"/>
                        <a:t>空格</a:t>
                      </a:r>
                    </a:p>
                  </a:txBody>
                  <a:tcPr/>
                </a:tc>
                <a:tc>
                  <a:txBody>
                    <a:bodyPr/>
                    <a:lstStyle/>
                    <a:p>
                      <a:r>
                        <a:rPr lang="en-US" altLang="zh-CN" sz="2400" dirty="0"/>
                        <a:t> </a:t>
                      </a:r>
                      <a:endParaRPr lang="zh-CN" altLang="en-US" sz="2400" dirty="0"/>
                    </a:p>
                  </a:txBody>
                  <a:tcPr/>
                </a:tc>
                <a:extLst>
                  <a:ext uri="{0D108BD9-81ED-4DB2-BD59-A6C34878D82A}">
                    <a16:rowId xmlns:a16="http://schemas.microsoft.com/office/drawing/2014/main" val="3891635123"/>
                  </a:ext>
                </a:extLst>
              </a:tr>
              <a:tr h="745039">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2400" dirty="0"/>
                        <a:t>空（不输入任何字符）</a:t>
                      </a:r>
                    </a:p>
                  </a:txBody>
                  <a:tcPr/>
                </a:tc>
                <a:tc>
                  <a:txBody>
                    <a:bodyPr/>
                    <a:lstStyle/>
                    <a:p>
                      <a:endParaRPr lang="zh-CN" altLang="en-US" sz="2400" dirty="0"/>
                    </a:p>
                  </a:txBody>
                  <a:tcPr/>
                </a:tc>
                <a:extLst>
                  <a:ext uri="{0D108BD9-81ED-4DB2-BD59-A6C34878D82A}">
                    <a16:rowId xmlns:a16="http://schemas.microsoft.com/office/drawing/2014/main" val="1344196672"/>
                  </a:ext>
                </a:extLst>
              </a:tr>
            </a:tbl>
          </a:graphicData>
        </a:graphic>
      </p:graphicFrame>
    </p:spTree>
    <p:extLst>
      <p:ext uri="{BB962C8B-B14F-4D97-AF65-F5344CB8AC3E}">
        <p14:creationId xmlns:p14="http://schemas.microsoft.com/office/powerpoint/2010/main" val="309591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49543-6BCE-44E4-A4D6-0F6BFCB17433}"/>
              </a:ext>
            </a:extLst>
          </p:cNvPr>
          <p:cNvSpPr>
            <a:spLocks noGrp="1"/>
          </p:cNvSpPr>
          <p:nvPr>
            <p:ph type="title"/>
          </p:nvPr>
        </p:nvSpPr>
        <p:spPr>
          <a:xfrm>
            <a:off x="955963" y="127660"/>
            <a:ext cx="9601200" cy="571500"/>
          </a:xfrm>
        </p:spPr>
        <p:txBody>
          <a:bodyPr>
            <a:normAutofit fontScale="90000"/>
          </a:bodyPr>
          <a:lstStyle/>
          <a:p>
            <a:r>
              <a:rPr lang="zh-CN" altLang="en-US" b="1" dirty="0"/>
              <a:t>续</a:t>
            </a:r>
            <a:r>
              <a:rPr lang="en-US" altLang="zh-CN" b="1" dirty="0"/>
              <a:t>-</a:t>
            </a:r>
            <a:r>
              <a:rPr lang="zh-CN" altLang="en-US" b="1" dirty="0"/>
              <a:t>测试用例节选</a:t>
            </a:r>
          </a:p>
        </p:txBody>
      </p:sp>
      <p:sp>
        <p:nvSpPr>
          <p:cNvPr id="3" name="内容占位符 2">
            <a:extLst>
              <a:ext uri="{FF2B5EF4-FFF2-40B4-BE49-F238E27FC236}">
                <a16:creationId xmlns:a16="http://schemas.microsoft.com/office/drawing/2014/main" id="{ED7473E8-3FDF-472E-9091-170FE89173CF}"/>
              </a:ext>
            </a:extLst>
          </p:cNvPr>
          <p:cNvSpPr>
            <a:spLocks noGrp="1"/>
          </p:cNvSpPr>
          <p:nvPr>
            <p:ph idx="1"/>
          </p:nvPr>
        </p:nvSpPr>
        <p:spPr>
          <a:xfrm>
            <a:off x="1052550" y="699160"/>
            <a:ext cx="9601200" cy="5004262"/>
          </a:xfrm>
        </p:spPr>
        <p:txBody>
          <a:bodyPr>
            <a:normAutofit/>
          </a:bodyPr>
          <a:lstStyle/>
          <a:p>
            <a:r>
              <a:rPr lang="zh-CN" altLang="en-US" sz="2800" dirty="0"/>
              <a:t>如上页，一共有</a:t>
            </a:r>
            <a:r>
              <a:rPr lang="en-US" altLang="zh-CN" sz="2800" dirty="0"/>
              <a:t>10</a:t>
            </a:r>
            <a:r>
              <a:rPr lang="zh-CN" altLang="en-US" sz="2800" dirty="0"/>
              <a:t>个测试数据（用例）</a:t>
            </a:r>
          </a:p>
        </p:txBody>
      </p:sp>
      <p:graphicFrame>
        <p:nvGraphicFramePr>
          <p:cNvPr id="4" name="表格 4">
            <a:extLst>
              <a:ext uri="{FF2B5EF4-FFF2-40B4-BE49-F238E27FC236}">
                <a16:creationId xmlns:a16="http://schemas.microsoft.com/office/drawing/2014/main" id="{3486D9C3-8F63-4961-BF90-BCD5CBFAE2A5}"/>
              </a:ext>
            </a:extLst>
          </p:cNvPr>
          <p:cNvGraphicFramePr>
            <a:graphicFrameLocks noGrp="1"/>
          </p:cNvGraphicFramePr>
          <p:nvPr>
            <p:extLst>
              <p:ext uri="{D42A27DB-BD31-4B8C-83A1-F6EECF244321}">
                <p14:modId xmlns:p14="http://schemas.microsoft.com/office/powerpoint/2010/main" val="1817453920"/>
              </p:ext>
            </p:extLst>
          </p:nvPr>
        </p:nvGraphicFramePr>
        <p:xfrm>
          <a:off x="955963" y="1626029"/>
          <a:ext cx="11139450" cy="4663440"/>
        </p:xfrm>
        <a:graphic>
          <a:graphicData uri="http://schemas.openxmlformats.org/drawingml/2006/table">
            <a:tbl>
              <a:tblPr firstRow="1" bandRow="1">
                <a:tableStyleId>{5C22544A-7EE6-4342-B048-85BDC9FD1C3A}</a:tableStyleId>
              </a:tblPr>
              <a:tblGrid>
                <a:gridCol w="815032">
                  <a:extLst>
                    <a:ext uri="{9D8B030D-6E8A-4147-A177-3AD203B41FA5}">
                      <a16:colId xmlns:a16="http://schemas.microsoft.com/office/drawing/2014/main" val="756525481"/>
                    </a:ext>
                  </a:extLst>
                </a:gridCol>
                <a:gridCol w="723367">
                  <a:extLst>
                    <a:ext uri="{9D8B030D-6E8A-4147-A177-3AD203B41FA5}">
                      <a16:colId xmlns:a16="http://schemas.microsoft.com/office/drawing/2014/main" val="4079758566"/>
                    </a:ext>
                  </a:extLst>
                </a:gridCol>
                <a:gridCol w="908693">
                  <a:extLst>
                    <a:ext uri="{9D8B030D-6E8A-4147-A177-3AD203B41FA5}">
                      <a16:colId xmlns:a16="http://schemas.microsoft.com/office/drawing/2014/main" val="3501321454"/>
                    </a:ext>
                  </a:extLst>
                </a:gridCol>
                <a:gridCol w="1823361">
                  <a:extLst>
                    <a:ext uri="{9D8B030D-6E8A-4147-A177-3AD203B41FA5}">
                      <a16:colId xmlns:a16="http://schemas.microsoft.com/office/drawing/2014/main" val="3913301697"/>
                    </a:ext>
                  </a:extLst>
                </a:gridCol>
                <a:gridCol w="2469011">
                  <a:extLst>
                    <a:ext uri="{9D8B030D-6E8A-4147-A177-3AD203B41FA5}">
                      <a16:colId xmlns:a16="http://schemas.microsoft.com/office/drawing/2014/main" val="3444583091"/>
                    </a:ext>
                  </a:extLst>
                </a:gridCol>
                <a:gridCol w="2223903">
                  <a:extLst>
                    <a:ext uri="{9D8B030D-6E8A-4147-A177-3AD203B41FA5}">
                      <a16:colId xmlns:a16="http://schemas.microsoft.com/office/drawing/2014/main" val="2304533564"/>
                    </a:ext>
                  </a:extLst>
                </a:gridCol>
                <a:gridCol w="807063">
                  <a:extLst>
                    <a:ext uri="{9D8B030D-6E8A-4147-A177-3AD203B41FA5}">
                      <a16:colId xmlns:a16="http://schemas.microsoft.com/office/drawing/2014/main" val="2622534602"/>
                    </a:ext>
                  </a:extLst>
                </a:gridCol>
                <a:gridCol w="819018">
                  <a:extLst>
                    <a:ext uri="{9D8B030D-6E8A-4147-A177-3AD203B41FA5}">
                      <a16:colId xmlns:a16="http://schemas.microsoft.com/office/drawing/2014/main" val="1423082317"/>
                    </a:ext>
                  </a:extLst>
                </a:gridCol>
                <a:gridCol w="550002">
                  <a:extLst>
                    <a:ext uri="{9D8B030D-6E8A-4147-A177-3AD203B41FA5}">
                      <a16:colId xmlns:a16="http://schemas.microsoft.com/office/drawing/2014/main" val="1335659262"/>
                    </a:ext>
                  </a:extLst>
                </a:gridCol>
              </a:tblGrid>
              <a:tr h="458412">
                <a:tc>
                  <a:txBody>
                    <a:bodyPr/>
                    <a:lstStyle/>
                    <a:p>
                      <a:r>
                        <a:rPr lang="zh-CN" altLang="en-US" sz="1800" dirty="0"/>
                        <a:t>测试序号</a:t>
                      </a:r>
                    </a:p>
                  </a:txBody>
                  <a:tcPr/>
                </a:tc>
                <a:tc>
                  <a:txBody>
                    <a:bodyPr/>
                    <a:lstStyle/>
                    <a:p>
                      <a:r>
                        <a:rPr lang="zh-CN" altLang="en-US" sz="1800" dirty="0"/>
                        <a:t>测试模块</a:t>
                      </a:r>
                    </a:p>
                  </a:txBody>
                  <a:tcPr/>
                </a:tc>
                <a:tc>
                  <a:txBody>
                    <a:bodyPr/>
                    <a:lstStyle/>
                    <a:p>
                      <a:r>
                        <a:rPr lang="zh-CN" altLang="en-US" sz="1800" dirty="0"/>
                        <a:t>前置条件</a:t>
                      </a:r>
                    </a:p>
                  </a:txBody>
                  <a:tcPr/>
                </a:tc>
                <a:tc>
                  <a:txBody>
                    <a:bodyPr/>
                    <a:lstStyle/>
                    <a:p>
                      <a:r>
                        <a:rPr lang="zh-CN" altLang="en-US" sz="1800" dirty="0"/>
                        <a:t>测试环境</a:t>
                      </a:r>
                    </a:p>
                  </a:txBody>
                  <a:tcPr/>
                </a:tc>
                <a:tc>
                  <a:txBody>
                    <a:bodyPr/>
                    <a:lstStyle/>
                    <a:p>
                      <a:r>
                        <a:rPr lang="zh-CN" altLang="en-US" sz="1800" dirty="0"/>
                        <a:t>操作步骤和数据</a:t>
                      </a:r>
                    </a:p>
                  </a:txBody>
                  <a:tcPr/>
                </a:tc>
                <a:tc>
                  <a:txBody>
                    <a:bodyPr/>
                    <a:lstStyle/>
                    <a:p>
                      <a:r>
                        <a:rPr lang="zh-CN" altLang="en-US" sz="1800" dirty="0"/>
                        <a:t>预期结果</a:t>
                      </a:r>
                    </a:p>
                  </a:txBody>
                  <a:tcPr/>
                </a:tc>
                <a:tc>
                  <a:txBody>
                    <a:bodyPr/>
                    <a:lstStyle/>
                    <a:p>
                      <a:r>
                        <a:rPr lang="zh-CN" altLang="en-US" sz="1800" dirty="0"/>
                        <a:t>实际结果</a:t>
                      </a:r>
                    </a:p>
                  </a:txBody>
                  <a:tcPr/>
                </a:tc>
                <a:tc>
                  <a:txBody>
                    <a:bodyPr/>
                    <a:lstStyle/>
                    <a:p>
                      <a:r>
                        <a:rPr lang="zh-CN" altLang="en-US" sz="1800" dirty="0"/>
                        <a:t>是否通过</a:t>
                      </a:r>
                    </a:p>
                  </a:txBody>
                  <a:tcPr/>
                </a:tc>
                <a:tc>
                  <a:txBody>
                    <a:bodyPr/>
                    <a:lstStyle/>
                    <a:p>
                      <a:r>
                        <a:rPr lang="zh-CN" altLang="en-US" sz="1800" dirty="0"/>
                        <a:t>备注</a:t>
                      </a:r>
                    </a:p>
                  </a:txBody>
                  <a:tcPr/>
                </a:tc>
                <a:extLst>
                  <a:ext uri="{0D108BD9-81ED-4DB2-BD59-A6C34878D82A}">
                    <a16:rowId xmlns:a16="http://schemas.microsoft.com/office/drawing/2014/main" val="1162082857"/>
                  </a:ext>
                </a:extLst>
              </a:tr>
              <a:tr h="1853577">
                <a:tc>
                  <a:txBody>
                    <a:bodyPr/>
                    <a:lstStyle/>
                    <a:p>
                      <a:r>
                        <a:rPr lang="en-US" altLang="zh-CN" sz="1800" dirty="0"/>
                        <a:t>1</a:t>
                      </a:r>
                      <a:endParaRPr lang="zh-CN" altLang="en-US" sz="1800" dirty="0"/>
                    </a:p>
                  </a:txBody>
                  <a:tcPr/>
                </a:tc>
                <a:tc>
                  <a:txBody>
                    <a:bodyPr/>
                    <a:lstStyle/>
                    <a:p>
                      <a:r>
                        <a:rPr lang="zh-CN" altLang="en-US" sz="1800" dirty="0"/>
                        <a:t>年龄输入框</a:t>
                      </a:r>
                    </a:p>
                  </a:txBody>
                  <a:tcPr/>
                </a:tc>
                <a:tc>
                  <a:txBody>
                    <a:bodyPr/>
                    <a:lstStyle/>
                    <a:p>
                      <a:r>
                        <a:rPr lang="zh-CN" altLang="en-US" sz="1800" dirty="0"/>
                        <a:t>网络正常</a:t>
                      </a:r>
                    </a:p>
                  </a:txBody>
                  <a:tcPr/>
                </a:tc>
                <a:tc>
                  <a:txBody>
                    <a:bodyPr/>
                    <a:lstStyle/>
                    <a:p>
                      <a:r>
                        <a:rPr lang="en-US" altLang="zh-CN" sz="1800" dirty="0"/>
                        <a:t>Windows10</a:t>
                      </a:r>
                      <a:r>
                        <a:rPr lang="zh-CN" altLang="en-US" sz="1800" dirty="0"/>
                        <a:t>操作系统，</a:t>
                      </a:r>
                      <a:endParaRPr lang="en-US" altLang="zh-CN" sz="1800" dirty="0"/>
                    </a:p>
                    <a:p>
                      <a:r>
                        <a:rPr lang="en-US" altLang="zh-CN" sz="1800" dirty="0"/>
                        <a:t>Edge</a:t>
                      </a:r>
                      <a:r>
                        <a:rPr lang="zh-CN" altLang="en-US" sz="1800" dirty="0"/>
                        <a:t>浏览器</a:t>
                      </a:r>
                    </a:p>
                  </a:txBody>
                  <a:tcPr/>
                </a:tc>
                <a:tc>
                  <a:txBody>
                    <a:bodyPr/>
                    <a:lstStyle/>
                    <a:p>
                      <a:r>
                        <a:rPr lang="en-US" altLang="zh-CN" sz="1800" dirty="0"/>
                        <a:t>(1)</a:t>
                      </a:r>
                      <a:r>
                        <a:rPr lang="zh-CN" altLang="en-US" sz="1800" dirty="0"/>
                        <a:t>通过</a:t>
                      </a:r>
                      <a:r>
                        <a:rPr lang="en-US" altLang="zh-CN" sz="1800" dirty="0">
                          <a:hlinkClick r:id="rId2"/>
                        </a:rPr>
                        <a:t>http://***.****.com</a:t>
                      </a:r>
                    </a:p>
                    <a:p>
                      <a:pPr marL="0" algn="l" defTabSz="914400" rtl="0" eaLnBrk="1" latinLnBrk="0" hangingPunct="1"/>
                      <a:r>
                        <a:rPr lang="zh-CN" altLang="en-US" sz="1800" kern="1200" dirty="0">
                          <a:solidFill>
                            <a:schemeClr val="dk1"/>
                          </a:solidFill>
                          <a:latin typeface="+mn-lt"/>
                          <a:ea typeface="+mn-ea"/>
                          <a:cs typeface="+mn-cs"/>
                        </a:rPr>
                        <a:t>打开年龄输入框的页面</a:t>
                      </a:r>
                      <a:endParaRPr lang="en-US" altLang="zh-CN" sz="1800" kern="1200" dirty="0">
                        <a:solidFill>
                          <a:schemeClr val="dk1"/>
                        </a:solidFill>
                        <a:latin typeface="+mn-lt"/>
                        <a:ea typeface="+mn-ea"/>
                        <a:cs typeface="+mn-cs"/>
                      </a:endParaRPr>
                    </a:p>
                    <a:p>
                      <a:r>
                        <a:rPr lang="en-US" altLang="zh-CN" sz="1800" dirty="0"/>
                        <a:t>(2)</a:t>
                      </a:r>
                      <a:r>
                        <a:rPr lang="zh-CN" altLang="en-US" sz="1800" dirty="0"/>
                        <a:t>年龄输入框中输入</a:t>
                      </a:r>
                      <a:r>
                        <a:rPr lang="en-US" altLang="zh-CN" sz="1800" dirty="0"/>
                        <a:t>88</a:t>
                      </a:r>
                    </a:p>
                    <a:p>
                      <a:r>
                        <a:rPr lang="en-US" altLang="zh-CN" sz="1800" dirty="0"/>
                        <a:t>(3)</a:t>
                      </a:r>
                      <a:r>
                        <a:rPr lang="zh-CN" altLang="en-US" sz="1800" dirty="0"/>
                        <a:t>单击</a:t>
                      </a:r>
                      <a:r>
                        <a:rPr lang="en-US" altLang="zh-CN" sz="1800" dirty="0"/>
                        <a:t>”</a:t>
                      </a:r>
                      <a:r>
                        <a:rPr lang="zh-CN" altLang="en-US" sz="1800" dirty="0"/>
                        <a:t>提交</a:t>
                      </a:r>
                      <a:r>
                        <a:rPr lang="en-US" altLang="zh-CN" sz="1800" dirty="0"/>
                        <a:t>”</a:t>
                      </a:r>
                      <a:r>
                        <a:rPr lang="zh-CN" altLang="en-US" sz="1800" dirty="0"/>
                        <a:t>按钮，查看是否提交成功</a:t>
                      </a:r>
                    </a:p>
                  </a:txBody>
                  <a:tcPr/>
                </a:tc>
                <a:tc>
                  <a:txBody>
                    <a:bodyPr/>
                    <a:lstStyle/>
                    <a:p>
                      <a:r>
                        <a:rPr lang="en-US" altLang="zh-CN" sz="1800" dirty="0"/>
                        <a:t>(1)</a:t>
                      </a:r>
                      <a:r>
                        <a:rPr lang="zh-CN" altLang="en-US" sz="1800" dirty="0"/>
                        <a:t>年龄输入框页面可以正常打开</a:t>
                      </a:r>
                      <a:endParaRPr lang="en-US" altLang="zh-CN" sz="1800" dirty="0"/>
                    </a:p>
                    <a:p>
                      <a:r>
                        <a:rPr lang="en-US" altLang="zh-CN" sz="1800" dirty="0"/>
                        <a:t>(2)</a:t>
                      </a:r>
                      <a:r>
                        <a:rPr lang="zh-CN" altLang="en-US" sz="1800" dirty="0"/>
                        <a:t>年龄可以被正常输入</a:t>
                      </a:r>
                      <a:endParaRPr lang="en-US" altLang="zh-CN" sz="1800" dirty="0"/>
                    </a:p>
                    <a:p>
                      <a:r>
                        <a:rPr lang="en-US" altLang="zh-CN" sz="1800" dirty="0"/>
                        <a:t>(3)</a:t>
                      </a:r>
                      <a:r>
                        <a:rPr lang="zh-CN" altLang="en-US" sz="1800" dirty="0"/>
                        <a:t>系统提示：您输入的数据有效，并已提交成功</a:t>
                      </a:r>
                    </a:p>
                  </a:txBody>
                  <a:tcPr/>
                </a:tc>
                <a:tc>
                  <a:txBody>
                    <a:bodyPr/>
                    <a:lstStyle/>
                    <a:p>
                      <a:endParaRPr lang="zh-CN" altLang="en-US" sz="1800"/>
                    </a:p>
                  </a:txBody>
                  <a:tcPr/>
                </a:tc>
                <a:tc>
                  <a:txBody>
                    <a:bodyPr/>
                    <a:lstStyle/>
                    <a:p>
                      <a:endParaRPr lang="zh-CN" altLang="en-US" sz="1800"/>
                    </a:p>
                  </a:txBody>
                  <a:tcPr/>
                </a:tc>
                <a:tc>
                  <a:txBody>
                    <a:bodyPr/>
                    <a:lstStyle/>
                    <a:p>
                      <a:endParaRPr lang="zh-CN" altLang="en-US" sz="1800" dirty="0"/>
                    </a:p>
                  </a:txBody>
                  <a:tcPr/>
                </a:tc>
                <a:extLst>
                  <a:ext uri="{0D108BD9-81ED-4DB2-BD59-A6C34878D82A}">
                    <a16:rowId xmlns:a16="http://schemas.microsoft.com/office/drawing/2014/main" val="3524322423"/>
                  </a:ext>
                </a:extLst>
              </a:tr>
              <a:tr h="1853577">
                <a:tc>
                  <a:txBody>
                    <a:bodyPr/>
                    <a:lstStyle/>
                    <a:p>
                      <a:r>
                        <a:rPr lang="en-US" altLang="zh-CN" sz="1800" dirty="0"/>
                        <a:t>2</a:t>
                      </a:r>
                      <a:endParaRPr lang="zh-CN" altLang="en-US" sz="1800" dirty="0"/>
                    </a:p>
                  </a:txBody>
                  <a:tcPr/>
                </a:tc>
                <a:tc>
                  <a:txBody>
                    <a:bodyPr/>
                    <a:lstStyle/>
                    <a:p>
                      <a:r>
                        <a:rPr lang="zh-CN" altLang="en-US" sz="1800" dirty="0"/>
                        <a:t>年龄输入框</a:t>
                      </a:r>
                    </a:p>
                  </a:txBody>
                  <a:tcPr/>
                </a:tc>
                <a:tc>
                  <a:txBody>
                    <a:bodyPr/>
                    <a:lstStyle/>
                    <a:p>
                      <a:r>
                        <a:rPr lang="zh-CN" altLang="en-US" sz="1800" dirty="0"/>
                        <a:t>网络正常</a:t>
                      </a:r>
                    </a:p>
                  </a:txBody>
                  <a:tcPr/>
                </a:tc>
                <a:tc>
                  <a:txBody>
                    <a:bodyPr/>
                    <a:lstStyle/>
                    <a:p>
                      <a:r>
                        <a:rPr lang="en-US" altLang="zh-CN" sz="1800" dirty="0"/>
                        <a:t>Windows10</a:t>
                      </a:r>
                      <a:r>
                        <a:rPr lang="zh-CN" altLang="en-US" sz="1800" dirty="0"/>
                        <a:t>操作系统，</a:t>
                      </a:r>
                      <a:endParaRPr lang="en-US" altLang="zh-CN" sz="1800" dirty="0"/>
                    </a:p>
                    <a:p>
                      <a:r>
                        <a:rPr lang="en-US" altLang="zh-CN" sz="1800" dirty="0"/>
                        <a:t>Edge</a:t>
                      </a:r>
                      <a:r>
                        <a:rPr lang="zh-CN" altLang="en-US" sz="1800" dirty="0"/>
                        <a:t>浏览器</a:t>
                      </a:r>
                    </a:p>
                  </a:txBody>
                  <a:tcPr/>
                </a:tc>
                <a:tc>
                  <a:txBody>
                    <a:bodyPr/>
                    <a:lstStyle/>
                    <a:p>
                      <a:r>
                        <a:rPr lang="en-US" altLang="zh-CN" sz="1800" dirty="0"/>
                        <a:t>(1)</a:t>
                      </a:r>
                      <a:r>
                        <a:rPr lang="zh-CN" altLang="en-US" sz="1800" dirty="0"/>
                        <a:t>通过</a:t>
                      </a:r>
                      <a:r>
                        <a:rPr lang="en-US" altLang="zh-CN" sz="1800" dirty="0">
                          <a:hlinkClick r:id="rId2"/>
                        </a:rPr>
                        <a:t>http://***.****.com</a:t>
                      </a:r>
                    </a:p>
                    <a:p>
                      <a:pPr marL="0" algn="l" defTabSz="914400" rtl="0" eaLnBrk="1" latinLnBrk="0" hangingPunct="1"/>
                      <a:r>
                        <a:rPr lang="zh-CN" altLang="en-US" sz="1800" kern="1200" dirty="0">
                          <a:solidFill>
                            <a:schemeClr val="dk1"/>
                          </a:solidFill>
                          <a:latin typeface="+mn-lt"/>
                          <a:ea typeface="+mn-ea"/>
                          <a:cs typeface="+mn-cs"/>
                        </a:rPr>
                        <a:t>打开年龄输入框的页面</a:t>
                      </a:r>
                      <a:endParaRPr lang="en-US" altLang="zh-CN" sz="1800" kern="1200" dirty="0">
                        <a:solidFill>
                          <a:schemeClr val="dk1"/>
                        </a:solidFill>
                        <a:latin typeface="+mn-lt"/>
                        <a:ea typeface="+mn-ea"/>
                        <a:cs typeface="+mn-cs"/>
                      </a:endParaRPr>
                    </a:p>
                    <a:p>
                      <a:r>
                        <a:rPr lang="en-US" altLang="zh-CN" sz="1800" dirty="0"/>
                        <a:t>(2)</a:t>
                      </a:r>
                      <a:r>
                        <a:rPr lang="zh-CN" altLang="en-US" sz="1800" dirty="0"/>
                        <a:t>年龄输入框中输入</a:t>
                      </a:r>
                      <a:r>
                        <a:rPr lang="en-US" altLang="zh-CN" sz="1800" dirty="0"/>
                        <a:t>@#%</a:t>
                      </a:r>
                    </a:p>
                    <a:p>
                      <a:r>
                        <a:rPr lang="en-US" altLang="zh-CN" sz="1800" dirty="0"/>
                        <a:t>(3)</a:t>
                      </a:r>
                      <a:r>
                        <a:rPr lang="zh-CN" altLang="en-US" sz="1800" dirty="0"/>
                        <a:t>单击</a:t>
                      </a:r>
                      <a:r>
                        <a:rPr lang="en-US" altLang="zh-CN" sz="1800" dirty="0"/>
                        <a:t>”</a:t>
                      </a:r>
                      <a:r>
                        <a:rPr lang="zh-CN" altLang="en-US" sz="1800" dirty="0"/>
                        <a:t>提交</a:t>
                      </a:r>
                      <a:r>
                        <a:rPr lang="en-US" altLang="zh-CN" sz="1800" dirty="0"/>
                        <a:t>”</a:t>
                      </a:r>
                      <a:r>
                        <a:rPr lang="zh-CN" altLang="en-US" sz="1800" dirty="0"/>
                        <a:t>按钮，查看是否提交成功</a:t>
                      </a:r>
                    </a:p>
                  </a:txBody>
                  <a:tcPr/>
                </a:tc>
                <a:tc>
                  <a:txBody>
                    <a:bodyPr/>
                    <a:lstStyle/>
                    <a:p>
                      <a:r>
                        <a:rPr lang="en-US" altLang="zh-CN" sz="1800" dirty="0"/>
                        <a:t>(1)</a:t>
                      </a:r>
                      <a:r>
                        <a:rPr lang="zh-CN" altLang="en-US" sz="1800" dirty="0"/>
                        <a:t>年龄输入框页面可以正常打开</a:t>
                      </a:r>
                      <a:endParaRPr lang="en-US" altLang="zh-CN" sz="1800" dirty="0"/>
                    </a:p>
                    <a:p>
                      <a:r>
                        <a:rPr lang="en-US" altLang="zh-CN" sz="1800" dirty="0"/>
                        <a:t>(2)</a:t>
                      </a:r>
                      <a:r>
                        <a:rPr lang="zh-CN" altLang="en-US" sz="1800" dirty="0"/>
                        <a:t>年龄可以被正常输入</a:t>
                      </a:r>
                      <a:endParaRPr lang="en-US" altLang="zh-CN" sz="1800" dirty="0"/>
                    </a:p>
                    <a:p>
                      <a:r>
                        <a:rPr lang="en-US" altLang="zh-CN" sz="1800" dirty="0"/>
                        <a:t>(3)</a:t>
                      </a:r>
                      <a:r>
                        <a:rPr lang="zh-CN" altLang="en-US" sz="1800" dirty="0"/>
                        <a:t>系统提示：您输入的数据无效，请重新输入</a:t>
                      </a:r>
                    </a:p>
                  </a:txBody>
                  <a:tcPr/>
                </a:tc>
                <a:tc>
                  <a:txBody>
                    <a:bodyPr/>
                    <a:lstStyle/>
                    <a:p>
                      <a:endParaRPr lang="zh-CN" altLang="en-US" sz="1800" dirty="0"/>
                    </a:p>
                  </a:txBody>
                  <a:tcPr/>
                </a:tc>
                <a:tc>
                  <a:txBody>
                    <a:bodyPr/>
                    <a:lstStyle/>
                    <a:p>
                      <a:endParaRPr lang="zh-CN" altLang="en-US" sz="1800"/>
                    </a:p>
                  </a:txBody>
                  <a:tcPr/>
                </a:tc>
                <a:tc>
                  <a:txBody>
                    <a:bodyPr/>
                    <a:lstStyle/>
                    <a:p>
                      <a:endParaRPr lang="zh-CN" altLang="en-US" sz="1800" dirty="0"/>
                    </a:p>
                  </a:txBody>
                  <a:tcPr/>
                </a:tc>
                <a:extLst>
                  <a:ext uri="{0D108BD9-81ED-4DB2-BD59-A6C34878D82A}">
                    <a16:rowId xmlns:a16="http://schemas.microsoft.com/office/drawing/2014/main" val="1826290741"/>
                  </a:ext>
                </a:extLst>
              </a:tr>
            </a:tbl>
          </a:graphicData>
        </a:graphic>
      </p:graphicFrame>
    </p:spTree>
    <p:extLst>
      <p:ext uri="{BB962C8B-B14F-4D97-AF65-F5344CB8AC3E}">
        <p14:creationId xmlns:p14="http://schemas.microsoft.com/office/powerpoint/2010/main" val="21129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BA563-6250-476F-98BF-4A852A052700}"/>
              </a:ext>
            </a:extLst>
          </p:cNvPr>
          <p:cNvSpPr>
            <a:spLocks noGrp="1"/>
          </p:cNvSpPr>
          <p:nvPr>
            <p:ph type="title"/>
          </p:nvPr>
        </p:nvSpPr>
        <p:spPr>
          <a:xfrm>
            <a:off x="908462" y="198317"/>
            <a:ext cx="9601200" cy="571500"/>
          </a:xfrm>
        </p:spPr>
        <p:txBody>
          <a:bodyPr>
            <a:noAutofit/>
          </a:bodyPr>
          <a:lstStyle/>
          <a:p>
            <a:r>
              <a:rPr lang="zh-CN" altLang="en-US" b="1" dirty="0"/>
              <a:t>黑盒测试的方法</a:t>
            </a:r>
          </a:p>
        </p:txBody>
      </p:sp>
      <p:sp>
        <p:nvSpPr>
          <p:cNvPr id="3" name="内容占位符 2">
            <a:extLst>
              <a:ext uri="{FF2B5EF4-FFF2-40B4-BE49-F238E27FC236}">
                <a16:creationId xmlns:a16="http://schemas.microsoft.com/office/drawing/2014/main" id="{5E8B4FFA-69FD-402B-8193-ED5266B06D4A}"/>
              </a:ext>
            </a:extLst>
          </p:cNvPr>
          <p:cNvSpPr>
            <a:spLocks noGrp="1"/>
          </p:cNvSpPr>
          <p:nvPr>
            <p:ph idx="1"/>
          </p:nvPr>
        </p:nvSpPr>
        <p:spPr>
          <a:xfrm>
            <a:off x="760022" y="914399"/>
            <a:ext cx="5561017" cy="4448085"/>
          </a:xfrm>
        </p:spPr>
        <p:txBody>
          <a:bodyPr>
            <a:normAutofit/>
          </a:bodyPr>
          <a:lstStyle/>
          <a:p>
            <a:r>
              <a:rPr lang="zh-CN" altLang="zh-CN" sz="1900" dirty="0"/>
              <a:t>等价类划分法</a:t>
            </a:r>
            <a:endParaRPr lang="en-US" altLang="zh-CN" sz="1900" dirty="0"/>
          </a:p>
          <a:p>
            <a:pPr lvl="1"/>
            <a:r>
              <a:rPr lang="zh-CN" altLang="en-US" sz="1900" i="0" dirty="0"/>
              <a:t>示例</a:t>
            </a:r>
            <a:endParaRPr lang="en-US" altLang="zh-CN" sz="1900" i="0" dirty="0"/>
          </a:p>
          <a:p>
            <a:pPr lvl="1"/>
            <a:r>
              <a:rPr lang="zh-CN" altLang="zh-CN" sz="1900" i="0" dirty="0"/>
              <a:t>“用户登录”的功能需求如下：</a:t>
            </a:r>
            <a:endParaRPr lang="en-US" altLang="zh-CN" sz="1900" i="0" dirty="0"/>
          </a:p>
          <a:p>
            <a:pPr lvl="1"/>
            <a:endParaRPr lang="zh-CN" altLang="zh-CN" sz="1900" i="0" dirty="0"/>
          </a:p>
          <a:p>
            <a:pPr marL="0" lvl="0" indent="0" algn="r">
              <a:buNone/>
            </a:pPr>
            <a:r>
              <a:rPr lang="zh-CN" altLang="zh-CN" sz="1900" dirty="0"/>
              <a:t>用户名为字母、数字的组合，且字母不区分大小写；</a:t>
            </a:r>
          </a:p>
          <a:p>
            <a:pPr marL="0" lvl="0" indent="0" algn="r">
              <a:buNone/>
            </a:pPr>
            <a:r>
              <a:rPr lang="zh-CN" altLang="zh-CN" sz="1900" dirty="0"/>
              <a:t>用户名只能以字母开头；</a:t>
            </a:r>
          </a:p>
          <a:p>
            <a:pPr marL="0" lvl="0" indent="0" algn="r">
              <a:buNone/>
            </a:pPr>
            <a:r>
              <a:rPr lang="zh-CN" altLang="zh-CN" sz="1900" dirty="0"/>
              <a:t>用户名长度为</a:t>
            </a:r>
            <a:r>
              <a:rPr lang="en-US" altLang="zh-CN" sz="1900" dirty="0"/>
              <a:t>8</a:t>
            </a:r>
            <a:r>
              <a:rPr lang="zh-CN" altLang="zh-CN" sz="1900" dirty="0"/>
              <a:t>到</a:t>
            </a:r>
            <a:r>
              <a:rPr lang="en-US" altLang="zh-CN" sz="1900" dirty="0"/>
              <a:t>16</a:t>
            </a:r>
            <a:r>
              <a:rPr lang="zh-CN" altLang="zh-CN" sz="1900" dirty="0"/>
              <a:t>位；</a:t>
            </a:r>
          </a:p>
          <a:p>
            <a:pPr marL="0" lvl="0" indent="0" algn="r">
              <a:buNone/>
            </a:pPr>
            <a:r>
              <a:rPr lang="zh-CN" altLang="zh-CN" sz="1900" dirty="0"/>
              <a:t>不能为空、空格和特殊字符；</a:t>
            </a:r>
          </a:p>
          <a:p>
            <a:pPr marL="0" lvl="0" indent="0" algn="r">
              <a:buNone/>
            </a:pPr>
            <a:r>
              <a:rPr lang="zh-CN" altLang="zh-CN" sz="1900" dirty="0"/>
              <a:t>密码与用户名要求一致；</a:t>
            </a:r>
          </a:p>
          <a:p>
            <a:pPr lvl="1"/>
            <a:endParaRPr lang="zh-CN" altLang="en-US" dirty="0"/>
          </a:p>
        </p:txBody>
      </p:sp>
      <p:graphicFrame>
        <p:nvGraphicFramePr>
          <p:cNvPr id="5" name="表格 4">
            <a:extLst>
              <a:ext uri="{FF2B5EF4-FFF2-40B4-BE49-F238E27FC236}">
                <a16:creationId xmlns:a16="http://schemas.microsoft.com/office/drawing/2014/main" id="{5C724E54-849C-40A8-BB1C-60DAC8A0A37B}"/>
              </a:ext>
            </a:extLst>
          </p:cNvPr>
          <p:cNvGraphicFramePr>
            <a:graphicFrameLocks noGrp="1"/>
          </p:cNvGraphicFramePr>
          <p:nvPr>
            <p:extLst>
              <p:ext uri="{D42A27DB-BD31-4B8C-83A1-F6EECF244321}">
                <p14:modId xmlns:p14="http://schemas.microsoft.com/office/powerpoint/2010/main" val="498128880"/>
              </p:ext>
            </p:extLst>
          </p:nvPr>
        </p:nvGraphicFramePr>
        <p:xfrm>
          <a:off x="6321039" y="0"/>
          <a:ext cx="5767496" cy="6858002"/>
        </p:xfrm>
        <a:graphic>
          <a:graphicData uri="http://schemas.openxmlformats.org/drawingml/2006/table">
            <a:tbl>
              <a:tblPr firstRow="1" firstCol="1" bandRow="1">
                <a:tableStyleId>{F5AB1C69-6EDB-4FF4-983F-18BD219EF322}</a:tableStyleId>
              </a:tblPr>
              <a:tblGrid>
                <a:gridCol w="1404990">
                  <a:extLst>
                    <a:ext uri="{9D8B030D-6E8A-4147-A177-3AD203B41FA5}">
                      <a16:colId xmlns:a16="http://schemas.microsoft.com/office/drawing/2014/main" val="20000"/>
                    </a:ext>
                  </a:extLst>
                </a:gridCol>
                <a:gridCol w="1977543">
                  <a:extLst>
                    <a:ext uri="{9D8B030D-6E8A-4147-A177-3AD203B41FA5}">
                      <a16:colId xmlns:a16="http://schemas.microsoft.com/office/drawing/2014/main" val="20001"/>
                    </a:ext>
                  </a:extLst>
                </a:gridCol>
                <a:gridCol w="2384963">
                  <a:extLst>
                    <a:ext uri="{9D8B030D-6E8A-4147-A177-3AD203B41FA5}">
                      <a16:colId xmlns:a16="http://schemas.microsoft.com/office/drawing/2014/main" val="20002"/>
                    </a:ext>
                  </a:extLst>
                </a:gridCol>
              </a:tblGrid>
              <a:tr h="466179">
                <a:tc>
                  <a:txBody>
                    <a:bodyPr/>
                    <a:lstStyle/>
                    <a:p>
                      <a:pPr algn="l">
                        <a:lnSpc>
                          <a:spcPct val="150000"/>
                        </a:lnSpc>
                        <a:spcAft>
                          <a:spcPts val="0"/>
                        </a:spcAft>
                      </a:pPr>
                      <a:r>
                        <a:rPr lang="zh-CN" sz="1400" kern="100" dirty="0">
                          <a:effectLst/>
                        </a:rPr>
                        <a:t>输入条件</a:t>
                      </a:r>
                      <a:endParaRPr lang="zh-CN" sz="1400" kern="100" dirty="0">
                        <a:solidFill>
                          <a:schemeClr val="tx1">
                            <a:lumMod val="50000"/>
                            <a:lumOff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algn="l" defTabSz="914400" rtl="0" eaLnBrk="1" latinLnBrk="0" hangingPunct="1">
                        <a:lnSpc>
                          <a:spcPct val="150000"/>
                        </a:lnSpc>
                        <a:spcAft>
                          <a:spcPts val="0"/>
                        </a:spcAft>
                      </a:pPr>
                      <a:r>
                        <a:rPr lang="zh-CN" sz="1400" kern="100" dirty="0">
                          <a:effectLst/>
                        </a:rPr>
                        <a:t>有效等价类</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zh-CN" sz="1400" kern="100" dirty="0">
                          <a:effectLst/>
                        </a:rPr>
                        <a:t>无效等价类</a:t>
                      </a:r>
                      <a:endParaRPr lang="zh-CN" sz="1400" b="1" kern="100" dirty="0">
                        <a:solidFill>
                          <a:schemeClr val="tx1">
                            <a:lumMod val="50000"/>
                            <a:lumOff val="50000"/>
                          </a:schemeClr>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r h="1065333">
                <a:tc>
                  <a:txBody>
                    <a:bodyPr/>
                    <a:lstStyle/>
                    <a:p>
                      <a:pPr marL="0" algn="l" defTabSz="914400" rtl="0" eaLnBrk="1" latinLnBrk="0" hangingPunct="1">
                        <a:lnSpc>
                          <a:spcPct val="150000"/>
                        </a:lnSpc>
                        <a:spcAft>
                          <a:spcPts val="0"/>
                        </a:spcAft>
                      </a:pPr>
                      <a:endParaRPr lang="en-US" altLang="zh-CN" sz="1400" kern="100" dirty="0">
                        <a:effectLst/>
                      </a:endParaRPr>
                    </a:p>
                    <a:p>
                      <a:pPr marL="0" algn="l" defTabSz="914400" rtl="0" eaLnBrk="1" latinLnBrk="0" hangingPunct="1">
                        <a:lnSpc>
                          <a:spcPct val="150000"/>
                        </a:lnSpc>
                        <a:spcAft>
                          <a:spcPts val="0"/>
                        </a:spcAft>
                      </a:pPr>
                      <a:r>
                        <a:rPr lang="zh-CN" sz="1400" kern="100" dirty="0">
                          <a:effectLst/>
                        </a:rPr>
                        <a:t>用户名字符组合</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400" kern="100" dirty="0">
                          <a:effectLst/>
                        </a:rPr>
                        <a:t>①</a:t>
                      </a:r>
                      <a:r>
                        <a:rPr lang="zh-CN" sz="1400" kern="100" dirty="0">
                          <a:effectLst/>
                        </a:rPr>
                        <a:t>字母（</a:t>
                      </a:r>
                      <a:r>
                        <a:rPr lang="en-US" sz="1400" kern="100" dirty="0" err="1">
                          <a:effectLst/>
                        </a:rPr>
                        <a:t>a~z</a:t>
                      </a:r>
                      <a:r>
                        <a:rPr lang="zh-CN" sz="1400" kern="100" dirty="0">
                          <a:effectLst/>
                        </a:rPr>
                        <a:t>或</a:t>
                      </a:r>
                      <a:r>
                        <a:rPr lang="en-US" sz="1400" kern="100" dirty="0">
                          <a:effectLst/>
                        </a:rPr>
                        <a:t>A~Z</a:t>
                      </a:r>
                      <a:r>
                        <a:rPr lang="zh-CN" sz="1400" kern="100" dirty="0">
                          <a:effectLst/>
                        </a:rPr>
                        <a:t>）</a:t>
                      </a:r>
                    </a:p>
                    <a:p>
                      <a:pPr marL="0" algn="l" defTabSz="914400" rtl="0" eaLnBrk="1" latinLnBrk="0" hangingPunct="1">
                        <a:lnSpc>
                          <a:spcPct val="150000"/>
                        </a:lnSpc>
                        <a:spcAft>
                          <a:spcPts val="0"/>
                        </a:spcAft>
                      </a:pPr>
                      <a:r>
                        <a:rPr lang="zh-CN" sz="1400" kern="100" dirty="0">
                          <a:effectLst/>
                        </a:rPr>
                        <a:t>和数字（</a:t>
                      </a:r>
                      <a:r>
                        <a:rPr lang="en-US" sz="1400" kern="100" dirty="0">
                          <a:effectLst/>
                        </a:rPr>
                        <a:t>0~9</a:t>
                      </a:r>
                      <a:r>
                        <a:rPr lang="zh-CN" sz="1400" kern="100" dirty="0">
                          <a:effectLst/>
                        </a:rPr>
                        <a:t>）组合</a:t>
                      </a:r>
                      <a:r>
                        <a:rPr lang="en-US" sz="1400" kern="100" dirty="0">
                          <a:effectLst/>
                        </a:rPr>
                        <a:t> </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zh-CN" sz="1400" kern="100" dirty="0">
                          <a:effectLst/>
                        </a:rPr>
                        <a:t>②特殊字符</a:t>
                      </a:r>
                    </a:p>
                    <a:p>
                      <a:pPr marL="0" algn="l" defTabSz="914400" rtl="0" eaLnBrk="1" latinLnBrk="0" hangingPunct="1">
                        <a:lnSpc>
                          <a:spcPct val="150000"/>
                        </a:lnSpc>
                        <a:spcAft>
                          <a:spcPts val="0"/>
                        </a:spcAft>
                      </a:pPr>
                      <a:r>
                        <a:rPr lang="zh-CN" sz="1400" kern="100" dirty="0">
                          <a:effectLst/>
                        </a:rPr>
                        <a:t>③纯数字组合</a:t>
                      </a:r>
                    </a:p>
                    <a:p>
                      <a:pPr marL="0" algn="l" defTabSz="914400" rtl="0" eaLnBrk="1" latinLnBrk="0" hangingPunct="1">
                        <a:lnSpc>
                          <a:spcPct val="150000"/>
                        </a:lnSpc>
                        <a:spcAft>
                          <a:spcPts val="0"/>
                        </a:spcAft>
                      </a:pPr>
                      <a:r>
                        <a:rPr lang="zh-CN" sz="1400" kern="100" dirty="0">
                          <a:effectLst/>
                        </a:rPr>
                        <a:t>④纯字母组合</a:t>
                      </a:r>
                      <a:endParaRPr lang="zh-CN" sz="1400" b="1" kern="100" dirty="0">
                        <a:solidFill>
                          <a:schemeClr val="tx1">
                            <a:lumMod val="50000"/>
                            <a:lumOff val="50000"/>
                          </a:schemeClr>
                        </a:solidFill>
                        <a:effectLst/>
                        <a:latin typeface="+mn-lt"/>
                        <a:ea typeface="+mn-ea"/>
                        <a:cs typeface="+mn-cs"/>
                      </a:endParaRPr>
                    </a:p>
                  </a:txBody>
                  <a:tcPr marL="68580" marR="68580" marT="0" marB="0"/>
                </a:tc>
                <a:extLst>
                  <a:ext uri="{0D108BD9-81ED-4DB2-BD59-A6C34878D82A}">
                    <a16:rowId xmlns:a16="http://schemas.microsoft.com/office/drawing/2014/main" val="10001"/>
                  </a:ext>
                </a:extLst>
              </a:tr>
              <a:tr h="1432835">
                <a:tc>
                  <a:txBody>
                    <a:bodyPr/>
                    <a:lstStyle/>
                    <a:p>
                      <a:pPr marL="0" algn="l" defTabSz="914400" rtl="0" eaLnBrk="1" latinLnBrk="0" hangingPunct="1">
                        <a:lnSpc>
                          <a:spcPct val="150000"/>
                        </a:lnSpc>
                        <a:spcAft>
                          <a:spcPts val="0"/>
                        </a:spcAft>
                      </a:pPr>
                      <a:endParaRPr lang="en-US" altLang="zh-CN" sz="1400" kern="100" dirty="0">
                        <a:effectLst/>
                      </a:endParaRPr>
                    </a:p>
                    <a:p>
                      <a:pPr marL="0" algn="l" defTabSz="914400" rtl="0" eaLnBrk="1" latinLnBrk="0" hangingPunct="1">
                        <a:lnSpc>
                          <a:spcPct val="150000"/>
                        </a:lnSpc>
                        <a:spcAft>
                          <a:spcPts val="0"/>
                        </a:spcAft>
                      </a:pPr>
                      <a:r>
                        <a:rPr lang="zh-CN" sz="1400" kern="100" dirty="0">
                          <a:effectLst/>
                        </a:rPr>
                        <a:t>用户名长度</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zh-CN" sz="1400" kern="100" dirty="0">
                          <a:effectLst/>
                        </a:rPr>
                        <a:t>⑤</a:t>
                      </a:r>
                      <a:r>
                        <a:rPr lang="en-US" sz="1400" kern="100" dirty="0">
                          <a:effectLst/>
                        </a:rPr>
                        <a:t>[8</a:t>
                      </a:r>
                      <a:r>
                        <a:rPr lang="zh-CN" sz="1400" kern="100" dirty="0">
                          <a:effectLst/>
                        </a:rPr>
                        <a:t>—</a:t>
                      </a:r>
                      <a:r>
                        <a:rPr lang="en-US" sz="1400" kern="100" dirty="0">
                          <a:effectLst/>
                        </a:rPr>
                        <a:t>16]</a:t>
                      </a:r>
                      <a:r>
                        <a:rPr lang="zh-CN" sz="1400" kern="100" dirty="0">
                          <a:effectLst/>
                        </a:rPr>
                        <a:t>数字字母组合</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zh-CN" sz="1400" kern="100" dirty="0">
                          <a:effectLst/>
                        </a:rPr>
                        <a:t>⑥小于</a:t>
                      </a:r>
                      <a:r>
                        <a:rPr lang="en-US" sz="1400" kern="100" dirty="0">
                          <a:effectLst/>
                        </a:rPr>
                        <a:t>8</a:t>
                      </a:r>
                      <a:r>
                        <a:rPr lang="zh-CN" sz="1400" kern="100" dirty="0">
                          <a:effectLst/>
                        </a:rPr>
                        <a:t>位的数字字母组合</a:t>
                      </a:r>
                    </a:p>
                    <a:p>
                      <a:pPr marL="0" algn="l" defTabSz="914400" rtl="0" eaLnBrk="1" latinLnBrk="0" hangingPunct="1">
                        <a:lnSpc>
                          <a:spcPct val="150000"/>
                        </a:lnSpc>
                        <a:spcAft>
                          <a:spcPts val="0"/>
                        </a:spcAft>
                      </a:pPr>
                      <a:r>
                        <a:rPr lang="zh-CN" sz="1400" kern="100" dirty="0">
                          <a:effectLst/>
                        </a:rPr>
                        <a:t>⑦大于</a:t>
                      </a:r>
                      <a:r>
                        <a:rPr lang="en-US" sz="1400" kern="100" dirty="0">
                          <a:effectLst/>
                        </a:rPr>
                        <a:t>16</a:t>
                      </a:r>
                      <a:r>
                        <a:rPr lang="zh-CN" sz="1400" kern="100" dirty="0">
                          <a:effectLst/>
                        </a:rPr>
                        <a:t>位的数字字母组合</a:t>
                      </a:r>
                    </a:p>
                    <a:p>
                      <a:pPr marL="0" algn="l" defTabSz="914400" rtl="0" eaLnBrk="1" latinLnBrk="0" hangingPunct="1">
                        <a:lnSpc>
                          <a:spcPct val="150000"/>
                        </a:lnSpc>
                        <a:spcAft>
                          <a:spcPts val="0"/>
                        </a:spcAft>
                      </a:pPr>
                      <a:r>
                        <a:rPr lang="zh-CN" sz="1400" kern="100" dirty="0">
                          <a:effectLst/>
                        </a:rPr>
                        <a:t>⑧用户名为空</a:t>
                      </a:r>
                    </a:p>
                    <a:p>
                      <a:pPr marL="0" algn="l" defTabSz="914400" rtl="0" eaLnBrk="1" latinLnBrk="0" hangingPunct="1">
                        <a:lnSpc>
                          <a:spcPct val="150000"/>
                        </a:lnSpc>
                        <a:spcAft>
                          <a:spcPts val="0"/>
                        </a:spcAft>
                      </a:pPr>
                      <a:r>
                        <a:rPr lang="zh-CN" sz="1400" kern="100" dirty="0">
                          <a:effectLst/>
                        </a:rPr>
                        <a:t>⑨用户名为空格</a:t>
                      </a:r>
                      <a:endParaRPr lang="zh-CN" sz="1400" b="1" kern="100" dirty="0">
                        <a:solidFill>
                          <a:schemeClr val="tx1">
                            <a:lumMod val="50000"/>
                            <a:lumOff val="50000"/>
                          </a:schemeClr>
                        </a:solidFill>
                        <a:effectLst/>
                        <a:latin typeface="+mn-lt"/>
                        <a:ea typeface="+mn-ea"/>
                        <a:cs typeface="+mn-cs"/>
                      </a:endParaRPr>
                    </a:p>
                  </a:txBody>
                  <a:tcPr marL="68580" marR="68580" marT="0" marB="0"/>
                </a:tc>
                <a:extLst>
                  <a:ext uri="{0D108BD9-81ED-4DB2-BD59-A6C34878D82A}">
                    <a16:rowId xmlns:a16="http://schemas.microsoft.com/office/drawing/2014/main" val="10002"/>
                  </a:ext>
                </a:extLst>
              </a:tr>
              <a:tr h="697744">
                <a:tc>
                  <a:txBody>
                    <a:bodyPr/>
                    <a:lstStyle/>
                    <a:p>
                      <a:pPr marL="0" algn="l" defTabSz="914400" rtl="0" eaLnBrk="1" latinLnBrk="0" hangingPunct="1">
                        <a:lnSpc>
                          <a:spcPct val="150000"/>
                        </a:lnSpc>
                        <a:spcAft>
                          <a:spcPts val="0"/>
                        </a:spcAft>
                      </a:pPr>
                      <a:r>
                        <a:rPr lang="zh-CN" sz="1400" kern="100" dirty="0">
                          <a:effectLst/>
                        </a:rPr>
                        <a:t>用户名格式</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zh-CN" sz="1400" kern="100" dirty="0">
                          <a:effectLst/>
                        </a:rPr>
                        <a:t>⑩字母开头的用户名</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400" kern="100" dirty="0">
                          <a:effectLst/>
                        </a:rPr>
                        <a:t>⑪</a:t>
                      </a:r>
                      <a:r>
                        <a:rPr lang="zh-CN" sz="1400" kern="100" dirty="0">
                          <a:effectLst/>
                        </a:rPr>
                        <a:t>数字开头的用户名</a:t>
                      </a:r>
                    </a:p>
                    <a:p>
                      <a:pPr marL="0" algn="l" defTabSz="914400" rtl="0" eaLnBrk="1" latinLnBrk="0" hangingPunct="1">
                        <a:lnSpc>
                          <a:spcPct val="150000"/>
                        </a:lnSpc>
                        <a:spcAft>
                          <a:spcPts val="0"/>
                        </a:spcAft>
                      </a:pPr>
                      <a:r>
                        <a:rPr lang="en-US" sz="1400" kern="100" dirty="0">
                          <a:effectLst/>
                        </a:rPr>
                        <a:t>⑫</a:t>
                      </a:r>
                      <a:r>
                        <a:rPr lang="zh-CN" sz="1400" kern="100" dirty="0">
                          <a:effectLst/>
                        </a:rPr>
                        <a:t>其他字符开头的用户名</a:t>
                      </a:r>
                      <a:endParaRPr lang="zh-CN" sz="1400" b="1" kern="100" dirty="0">
                        <a:solidFill>
                          <a:schemeClr val="tx1">
                            <a:lumMod val="50000"/>
                            <a:lumOff val="50000"/>
                          </a:schemeClr>
                        </a:solidFill>
                        <a:effectLst/>
                        <a:latin typeface="+mn-lt"/>
                        <a:ea typeface="+mn-ea"/>
                        <a:cs typeface="+mn-cs"/>
                      </a:endParaRPr>
                    </a:p>
                  </a:txBody>
                  <a:tcPr marL="68580" marR="68580" marT="0" marB="0"/>
                </a:tc>
                <a:extLst>
                  <a:ext uri="{0D108BD9-81ED-4DB2-BD59-A6C34878D82A}">
                    <a16:rowId xmlns:a16="http://schemas.microsoft.com/office/drawing/2014/main" val="10003"/>
                  </a:ext>
                </a:extLst>
              </a:tr>
              <a:tr h="1065246">
                <a:tc>
                  <a:txBody>
                    <a:bodyPr/>
                    <a:lstStyle/>
                    <a:p>
                      <a:pPr marL="0" algn="l" defTabSz="914400" rtl="0" eaLnBrk="1" latinLnBrk="0" hangingPunct="1">
                        <a:lnSpc>
                          <a:spcPct val="150000"/>
                        </a:lnSpc>
                        <a:spcAft>
                          <a:spcPts val="0"/>
                        </a:spcAft>
                      </a:pPr>
                      <a:endParaRPr lang="en-US" altLang="zh-CN" sz="1400" kern="100" dirty="0">
                        <a:effectLst/>
                      </a:endParaRPr>
                    </a:p>
                    <a:p>
                      <a:pPr marL="0" algn="l" defTabSz="914400" rtl="0" eaLnBrk="1" latinLnBrk="0" hangingPunct="1">
                        <a:lnSpc>
                          <a:spcPct val="150000"/>
                        </a:lnSpc>
                        <a:spcAft>
                          <a:spcPts val="0"/>
                        </a:spcAft>
                      </a:pPr>
                      <a:r>
                        <a:rPr lang="zh-CN" sz="1400" kern="100" dirty="0">
                          <a:effectLst/>
                        </a:rPr>
                        <a:t>密码字符组合</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400" kern="100" dirty="0">
                          <a:effectLst/>
                        </a:rPr>
                        <a:t>⑬</a:t>
                      </a:r>
                      <a:r>
                        <a:rPr lang="zh-CN" sz="1400" kern="100" dirty="0">
                          <a:effectLst/>
                        </a:rPr>
                        <a:t>字母（</a:t>
                      </a:r>
                      <a:r>
                        <a:rPr lang="en-US" sz="1400" kern="100" dirty="0" err="1">
                          <a:effectLst/>
                        </a:rPr>
                        <a:t>a~z</a:t>
                      </a:r>
                      <a:r>
                        <a:rPr lang="zh-CN" sz="1400" kern="100" dirty="0">
                          <a:effectLst/>
                        </a:rPr>
                        <a:t>或</a:t>
                      </a:r>
                      <a:r>
                        <a:rPr lang="en-US" sz="1400" kern="100" dirty="0">
                          <a:effectLst/>
                        </a:rPr>
                        <a:t>A~Z</a:t>
                      </a:r>
                      <a:r>
                        <a:rPr lang="zh-CN" sz="1400" kern="100" dirty="0">
                          <a:effectLst/>
                        </a:rPr>
                        <a:t>）</a:t>
                      </a:r>
                    </a:p>
                    <a:p>
                      <a:pPr marL="0" algn="l" defTabSz="914400" rtl="0" eaLnBrk="1" latinLnBrk="0" hangingPunct="1">
                        <a:lnSpc>
                          <a:spcPct val="150000"/>
                        </a:lnSpc>
                        <a:spcAft>
                          <a:spcPts val="0"/>
                        </a:spcAft>
                      </a:pPr>
                      <a:r>
                        <a:rPr lang="zh-CN" sz="1400" kern="100" dirty="0">
                          <a:effectLst/>
                        </a:rPr>
                        <a:t>和数字（</a:t>
                      </a:r>
                      <a:r>
                        <a:rPr lang="en-US" sz="1400" kern="100" dirty="0">
                          <a:effectLst/>
                        </a:rPr>
                        <a:t>0~9</a:t>
                      </a:r>
                      <a:r>
                        <a:rPr lang="zh-CN" sz="1400" kern="100" dirty="0">
                          <a:effectLst/>
                        </a:rPr>
                        <a:t>）组合</a:t>
                      </a:r>
                      <a:r>
                        <a:rPr lang="en-US" sz="1400" kern="100" dirty="0">
                          <a:effectLst/>
                        </a:rPr>
                        <a:t> </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400" kern="100" dirty="0">
                          <a:effectLst/>
                        </a:rPr>
                        <a:t>⑭</a:t>
                      </a:r>
                      <a:r>
                        <a:rPr lang="zh-CN" sz="1400" kern="100" dirty="0">
                          <a:effectLst/>
                        </a:rPr>
                        <a:t>特殊字符</a:t>
                      </a:r>
                    </a:p>
                    <a:p>
                      <a:pPr marL="0" algn="l" defTabSz="914400" rtl="0" eaLnBrk="1" latinLnBrk="0" hangingPunct="1">
                        <a:lnSpc>
                          <a:spcPct val="150000"/>
                        </a:lnSpc>
                        <a:spcAft>
                          <a:spcPts val="0"/>
                        </a:spcAft>
                      </a:pPr>
                      <a:r>
                        <a:rPr lang="en-US" sz="1400" kern="100" dirty="0">
                          <a:effectLst/>
                        </a:rPr>
                        <a:t>⑮</a:t>
                      </a:r>
                      <a:r>
                        <a:rPr lang="zh-CN" sz="1400" kern="100" dirty="0">
                          <a:effectLst/>
                        </a:rPr>
                        <a:t>纯数字组合</a:t>
                      </a:r>
                    </a:p>
                    <a:p>
                      <a:pPr marL="0" algn="l" defTabSz="914400" rtl="0" eaLnBrk="1" latinLnBrk="0" hangingPunct="1">
                        <a:lnSpc>
                          <a:spcPct val="150000"/>
                        </a:lnSpc>
                        <a:spcAft>
                          <a:spcPts val="0"/>
                        </a:spcAft>
                      </a:pPr>
                      <a:r>
                        <a:rPr lang="en-US" sz="1400" kern="100" dirty="0">
                          <a:effectLst/>
                        </a:rPr>
                        <a:t>⑯</a:t>
                      </a:r>
                      <a:r>
                        <a:rPr lang="zh-CN" sz="1400" kern="100" dirty="0">
                          <a:effectLst/>
                        </a:rPr>
                        <a:t>纯字母组合</a:t>
                      </a:r>
                      <a:endParaRPr lang="zh-CN" sz="1400" b="1" kern="100" dirty="0">
                        <a:solidFill>
                          <a:schemeClr val="tx1">
                            <a:lumMod val="50000"/>
                            <a:lumOff val="50000"/>
                          </a:schemeClr>
                        </a:solidFill>
                        <a:effectLst/>
                        <a:latin typeface="+mn-lt"/>
                        <a:ea typeface="+mn-ea"/>
                        <a:cs typeface="+mn-cs"/>
                      </a:endParaRPr>
                    </a:p>
                  </a:txBody>
                  <a:tcPr marL="68580" marR="68580" marT="0" marB="0"/>
                </a:tc>
                <a:extLst>
                  <a:ext uri="{0D108BD9-81ED-4DB2-BD59-A6C34878D82A}">
                    <a16:rowId xmlns:a16="http://schemas.microsoft.com/office/drawing/2014/main" val="10004"/>
                  </a:ext>
                </a:extLst>
              </a:tr>
              <a:tr h="1432835">
                <a:tc>
                  <a:txBody>
                    <a:bodyPr/>
                    <a:lstStyle/>
                    <a:p>
                      <a:pPr marL="0" algn="l" defTabSz="914400" rtl="0" eaLnBrk="1" latinLnBrk="0" hangingPunct="1">
                        <a:lnSpc>
                          <a:spcPct val="150000"/>
                        </a:lnSpc>
                        <a:spcAft>
                          <a:spcPts val="0"/>
                        </a:spcAft>
                      </a:pPr>
                      <a:endParaRPr lang="en-US" altLang="zh-CN" sz="1400" kern="100" dirty="0">
                        <a:effectLst/>
                      </a:endParaRPr>
                    </a:p>
                    <a:p>
                      <a:pPr marL="0" algn="l" defTabSz="914400" rtl="0" eaLnBrk="1" latinLnBrk="0" hangingPunct="1">
                        <a:lnSpc>
                          <a:spcPct val="150000"/>
                        </a:lnSpc>
                        <a:spcAft>
                          <a:spcPts val="0"/>
                        </a:spcAft>
                      </a:pPr>
                      <a:r>
                        <a:rPr lang="zh-CN" sz="1400" kern="100" dirty="0">
                          <a:effectLst/>
                        </a:rPr>
                        <a:t>密码长度</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400" kern="100" dirty="0">
                          <a:effectLst/>
                        </a:rPr>
                        <a:t>⑰[8</a:t>
                      </a:r>
                      <a:r>
                        <a:rPr lang="zh-CN" sz="1400" kern="100" dirty="0">
                          <a:effectLst/>
                        </a:rPr>
                        <a:t>—</a:t>
                      </a:r>
                      <a:r>
                        <a:rPr lang="en-US" sz="1400" kern="100" dirty="0">
                          <a:effectLst/>
                        </a:rPr>
                        <a:t>16]</a:t>
                      </a:r>
                      <a:r>
                        <a:rPr lang="zh-CN" sz="1400" kern="100" dirty="0">
                          <a:effectLst/>
                        </a:rPr>
                        <a:t>数字字母组合</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400" kern="100" dirty="0">
                          <a:effectLst/>
                        </a:rPr>
                        <a:t>⑱</a:t>
                      </a:r>
                      <a:r>
                        <a:rPr lang="zh-CN" sz="1400" kern="100" dirty="0">
                          <a:effectLst/>
                        </a:rPr>
                        <a:t>小于</a:t>
                      </a:r>
                      <a:r>
                        <a:rPr lang="en-US" sz="1400" kern="100" dirty="0">
                          <a:effectLst/>
                        </a:rPr>
                        <a:t>8</a:t>
                      </a:r>
                      <a:r>
                        <a:rPr lang="zh-CN" sz="1400" kern="100" dirty="0">
                          <a:effectLst/>
                        </a:rPr>
                        <a:t>位的数字字母组合</a:t>
                      </a:r>
                    </a:p>
                    <a:p>
                      <a:pPr marL="0" algn="l" defTabSz="914400" rtl="0" eaLnBrk="1" latinLnBrk="0" hangingPunct="1">
                        <a:lnSpc>
                          <a:spcPct val="150000"/>
                        </a:lnSpc>
                        <a:spcAft>
                          <a:spcPts val="0"/>
                        </a:spcAft>
                      </a:pPr>
                      <a:r>
                        <a:rPr lang="en-US" sz="1400" kern="100" dirty="0">
                          <a:effectLst/>
                        </a:rPr>
                        <a:t>⑲</a:t>
                      </a:r>
                      <a:r>
                        <a:rPr lang="zh-CN" sz="1400" kern="100" dirty="0">
                          <a:effectLst/>
                        </a:rPr>
                        <a:t>大于</a:t>
                      </a:r>
                      <a:r>
                        <a:rPr lang="en-US" sz="1400" kern="100" dirty="0">
                          <a:effectLst/>
                        </a:rPr>
                        <a:t>16</a:t>
                      </a:r>
                      <a:r>
                        <a:rPr lang="zh-CN" sz="1400" kern="100" dirty="0">
                          <a:effectLst/>
                        </a:rPr>
                        <a:t>位的数字字母组合</a:t>
                      </a:r>
                    </a:p>
                    <a:p>
                      <a:pPr marL="0" algn="l" defTabSz="914400" rtl="0" eaLnBrk="1" latinLnBrk="0" hangingPunct="1">
                        <a:lnSpc>
                          <a:spcPct val="150000"/>
                        </a:lnSpc>
                        <a:spcAft>
                          <a:spcPts val="0"/>
                        </a:spcAft>
                      </a:pPr>
                      <a:r>
                        <a:rPr lang="en-US" sz="1400" kern="100" dirty="0">
                          <a:effectLst/>
                        </a:rPr>
                        <a:t>⑳</a:t>
                      </a:r>
                      <a:r>
                        <a:rPr lang="zh-CN" sz="1400" kern="100" dirty="0">
                          <a:effectLst/>
                        </a:rPr>
                        <a:t>密码为空</a:t>
                      </a:r>
                    </a:p>
                    <a:p>
                      <a:pPr marL="0" algn="l" defTabSz="914400" rtl="0" eaLnBrk="1" latinLnBrk="0" hangingPunct="1">
                        <a:lnSpc>
                          <a:spcPct val="150000"/>
                        </a:lnSpc>
                        <a:spcAft>
                          <a:spcPts val="0"/>
                        </a:spcAft>
                      </a:pPr>
                      <a:r>
                        <a:rPr lang="en-US" sz="1400" kern="100" dirty="0">
                          <a:effectLst/>
                        </a:rPr>
                        <a:t>21</a:t>
                      </a:r>
                      <a:r>
                        <a:rPr lang="zh-CN" sz="1400" kern="100" dirty="0">
                          <a:effectLst/>
                        </a:rPr>
                        <a:t>密码为空格</a:t>
                      </a:r>
                      <a:endParaRPr lang="zh-CN" sz="1400" b="1" kern="100" dirty="0">
                        <a:solidFill>
                          <a:schemeClr val="tx1">
                            <a:lumMod val="50000"/>
                            <a:lumOff val="50000"/>
                          </a:schemeClr>
                        </a:solidFill>
                        <a:effectLst/>
                        <a:latin typeface="+mn-lt"/>
                        <a:ea typeface="+mn-ea"/>
                        <a:cs typeface="+mn-cs"/>
                      </a:endParaRPr>
                    </a:p>
                  </a:txBody>
                  <a:tcPr marL="68580" marR="68580" marT="0" marB="0"/>
                </a:tc>
                <a:extLst>
                  <a:ext uri="{0D108BD9-81ED-4DB2-BD59-A6C34878D82A}">
                    <a16:rowId xmlns:a16="http://schemas.microsoft.com/office/drawing/2014/main" val="10005"/>
                  </a:ext>
                </a:extLst>
              </a:tr>
              <a:tr h="697830">
                <a:tc>
                  <a:txBody>
                    <a:bodyPr/>
                    <a:lstStyle/>
                    <a:p>
                      <a:pPr marL="0" algn="l" defTabSz="914400" rtl="0" eaLnBrk="1" latinLnBrk="0" hangingPunct="1">
                        <a:lnSpc>
                          <a:spcPct val="150000"/>
                        </a:lnSpc>
                        <a:spcAft>
                          <a:spcPts val="0"/>
                        </a:spcAft>
                      </a:pPr>
                      <a:r>
                        <a:rPr lang="zh-CN" sz="1400" kern="100" dirty="0">
                          <a:effectLst/>
                        </a:rPr>
                        <a:t>密码格式</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400" kern="100" dirty="0">
                          <a:effectLst/>
                        </a:rPr>
                        <a:t>22</a:t>
                      </a:r>
                      <a:r>
                        <a:rPr lang="zh-CN" sz="1400" kern="100" dirty="0">
                          <a:effectLst/>
                        </a:rPr>
                        <a:t>字母开头的密码</a:t>
                      </a:r>
                      <a:endParaRPr lang="zh-CN" sz="1400" b="1" kern="100" dirty="0">
                        <a:solidFill>
                          <a:schemeClr val="tx1">
                            <a:lumMod val="50000"/>
                            <a:lumOff val="50000"/>
                          </a:schemeClr>
                        </a:solidFill>
                        <a:effectLst/>
                        <a:latin typeface="+mn-lt"/>
                        <a:ea typeface="+mn-ea"/>
                        <a:cs typeface="+mn-cs"/>
                      </a:endParaRPr>
                    </a:p>
                  </a:txBody>
                  <a:tcPr marL="68580" marR="68580" marT="0" marB="0"/>
                </a:tc>
                <a:tc>
                  <a:txBody>
                    <a:bodyPr/>
                    <a:lstStyle/>
                    <a:p>
                      <a:pPr marL="0" algn="l" defTabSz="914400" rtl="0" eaLnBrk="1" latinLnBrk="0" hangingPunct="1">
                        <a:lnSpc>
                          <a:spcPct val="150000"/>
                        </a:lnSpc>
                        <a:spcAft>
                          <a:spcPts val="0"/>
                        </a:spcAft>
                      </a:pPr>
                      <a:r>
                        <a:rPr lang="en-US" sz="1400" kern="100" dirty="0">
                          <a:effectLst/>
                        </a:rPr>
                        <a:t>23</a:t>
                      </a:r>
                      <a:r>
                        <a:rPr lang="zh-CN" sz="1400" kern="100" dirty="0">
                          <a:effectLst/>
                        </a:rPr>
                        <a:t>数字开头的密码</a:t>
                      </a:r>
                    </a:p>
                    <a:p>
                      <a:pPr marL="0" algn="l" defTabSz="914400" rtl="0" eaLnBrk="1" latinLnBrk="0" hangingPunct="1">
                        <a:lnSpc>
                          <a:spcPct val="150000"/>
                        </a:lnSpc>
                        <a:spcAft>
                          <a:spcPts val="0"/>
                        </a:spcAft>
                      </a:pPr>
                      <a:r>
                        <a:rPr lang="en-US" sz="1400" kern="100" dirty="0">
                          <a:effectLst/>
                        </a:rPr>
                        <a:t>24</a:t>
                      </a:r>
                      <a:r>
                        <a:rPr lang="zh-CN" sz="1400" kern="100" dirty="0">
                          <a:effectLst/>
                        </a:rPr>
                        <a:t>其他字符开头的密码</a:t>
                      </a:r>
                      <a:endParaRPr lang="zh-CN" sz="1400" b="1" kern="100" dirty="0">
                        <a:solidFill>
                          <a:schemeClr val="tx1">
                            <a:lumMod val="50000"/>
                            <a:lumOff val="50000"/>
                          </a:schemeClr>
                        </a:solidFill>
                        <a:effectLst/>
                        <a:latin typeface="+mn-lt"/>
                        <a:ea typeface="+mn-ea"/>
                        <a:cs typeface="+mn-cs"/>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9164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BA563-6250-476F-98BF-4A852A052700}"/>
              </a:ext>
            </a:extLst>
          </p:cNvPr>
          <p:cNvSpPr>
            <a:spLocks noGrp="1"/>
          </p:cNvSpPr>
          <p:nvPr>
            <p:ph type="title"/>
          </p:nvPr>
        </p:nvSpPr>
        <p:spPr>
          <a:xfrm>
            <a:off x="647206" y="0"/>
            <a:ext cx="9601200" cy="571500"/>
          </a:xfrm>
        </p:spPr>
        <p:txBody>
          <a:bodyPr>
            <a:normAutofit fontScale="90000"/>
          </a:bodyPr>
          <a:lstStyle/>
          <a:p>
            <a:r>
              <a:rPr lang="zh-CN" altLang="en-US" b="1" dirty="0"/>
              <a:t>黑盒测试的方法</a:t>
            </a:r>
            <a:r>
              <a:rPr lang="en-US" altLang="zh-CN" b="1" dirty="0"/>
              <a:t>-</a:t>
            </a:r>
            <a:r>
              <a:rPr lang="zh-CN" altLang="en-US" b="1" dirty="0"/>
              <a:t>等价类划分法</a:t>
            </a:r>
          </a:p>
        </p:txBody>
      </p:sp>
      <p:graphicFrame>
        <p:nvGraphicFramePr>
          <p:cNvPr id="15" name="表格 14">
            <a:extLst>
              <a:ext uri="{FF2B5EF4-FFF2-40B4-BE49-F238E27FC236}">
                <a16:creationId xmlns:a16="http://schemas.microsoft.com/office/drawing/2014/main" id="{B75A7BAA-7677-4291-A17A-4A2FE7F9893F}"/>
              </a:ext>
            </a:extLst>
          </p:cNvPr>
          <p:cNvGraphicFramePr>
            <a:graphicFrameLocks noGrp="1"/>
          </p:cNvGraphicFramePr>
          <p:nvPr>
            <p:extLst>
              <p:ext uri="{D42A27DB-BD31-4B8C-83A1-F6EECF244321}">
                <p14:modId xmlns:p14="http://schemas.microsoft.com/office/powerpoint/2010/main" val="1848933881"/>
              </p:ext>
            </p:extLst>
          </p:nvPr>
        </p:nvGraphicFramePr>
        <p:xfrm>
          <a:off x="820485" y="1033153"/>
          <a:ext cx="4119650" cy="5254831"/>
        </p:xfrm>
        <a:graphic>
          <a:graphicData uri="http://schemas.openxmlformats.org/drawingml/2006/table">
            <a:tbl>
              <a:tblPr firstRow="1" firstCol="1" bandRow="1">
                <a:tableStyleId>{5C22544A-7EE6-4342-B048-85BDC9FD1C3A}</a:tableStyleId>
              </a:tblPr>
              <a:tblGrid>
                <a:gridCol w="357990">
                  <a:extLst>
                    <a:ext uri="{9D8B030D-6E8A-4147-A177-3AD203B41FA5}">
                      <a16:colId xmlns:a16="http://schemas.microsoft.com/office/drawing/2014/main" val="20000"/>
                    </a:ext>
                  </a:extLst>
                </a:gridCol>
                <a:gridCol w="977681">
                  <a:extLst>
                    <a:ext uri="{9D8B030D-6E8A-4147-A177-3AD203B41FA5}">
                      <a16:colId xmlns:a16="http://schemas.microsoft.com/office/drawing/2014/main" val="20001"/>
                    </a:ext>
                  </a:extLst>
                </a:gridCol>
                <a:gridCol w="872079">
                  <a:extLst>
                    <a:ext uri="{9D8B030D-6E8A-4147-A177-3AD203B41FA5}">
                      <a16:colId xmlns:a16="http://schemas.microsoft.com/office/drawing/2014/main" val="20002"/>
                    </a:ext>
                  </a:extLst>
                </a:gridCol>
                <a:gridCol w="626504">
                  <a:extLst>
                    <a:ext uri="{9D8B030D-6E8A-4147-A177-3AD203B41FA5}">
                      <a16:colId xmlns:a16="http://schemas.microsoft.com/office/drawing/2014/main" val="20003"/>
                    </a:ext>
                  </a:extLst>
                </a:gridCol>
                <a:gridCol w="626987">
                  <a:extLst>
                    <a:ext uri="{9D8B030D-6E8A-4147-A177-3AD203B41FA5}">
                      <a16:colId xmlns:a16="http://schemas.microsoft.com/office/drawing/2014/main" val="20004"/>
                    </a:ext>
                  </a:extLst>
                </a:gridCol>
                <a:gridCol w="658409">
                  <a:extLst>
                    <a:ext uri="{9D8B030D-6E8A-4147-A177-3AD203B41FA5}">
                      <a16:colId xmlns:a16="http://schemas.microsoft.com/office/drawing/2014/main" val="20005"/>
                    </a:ext>
                  </a:extLst>
                </a:gridCol>
              </a:tblGrid>
              <a:tr h="2308941">
                <a:tc>
                  <a:txBody>
                    <a:bodyPr/>
                    <a:lstStyle/>
                    <a:p>
                      <a:pPr algn="l">
                        <a:spcAft>
                          <a:spcPts val="600"/>
                        </a:spcAft>
                      </a:pPr>
                      <a:endParaRPr lang="en-US" altLang="zh-CN" sz="2000" kern="100" dirty="0">
                        <a:effectLst/>
                      </a:endParaRPr>
                    </a:p>
                    <a:p>
                      <a:pPr algn="l">
                        <a:spcAft>
                          <a:spcPts val="600"/>
                        </a:spcAft>
                      </a:pPr>
                      <a:r>
                        <a:rPr lang="zh-CN" sz="2000" kern="100" dirty="0">
                          <a:effectLst/>
                        </a:rPr>
                        <a:t>用例</a:t>
                      </a:r>
                      <a:r>
                        <a:rPr lang="en-US" sz="2000" kern="100" dirty="0">
                          <a:effectLst/>
                        </a:rPr>
                        <a:t>ID</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endParaRPr lang="en-US" altLang="zh-CN" sz="2000" kern="100" dirty="0">
                        <a:effectLst/>
                      </a:endParaRPr>
                    </a:p>
                    <a:p>
                      <a:pPr algn="l">
                        <a:spcAft>
                          <a:spcPts val="600"/>
                        </a:spcAft>
                      </a:pPr>
                      <a:r>
                        <a:rPr lang="zh-CN" sz="2000" kern="100" dirty="0">
                          <a:effectLst/>
                        </a:rPr>
                        <a:t>功能点</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endParaRPr lang="en-US" altLang="zh-CN" sz="2000" kern="100" dirty="0">
                        <a:effectLst/>
                      </a:endParaRPr>
                    </a:p>
                    <a:p>
                      <a:pPr algn="l">
                        <a:spcAft>
                          <a:spcPts val="600"/>
                        </a:spcAft>
                      </a:pPr>
                      <a:r>
                        <a:rPr lang="zh-CN" sz="2000" kern="100" dirty="0">
                          <a:effectLst/>
                        </a:rPr>
                        <a:t>测试输入</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endParaRPr lang="en-US" altLang="zh-CN" sz="2000" kern="100" dirty="0">
                        <a:effectLst/>
                      </a:endParaRPr>
                    </a:p>
                    <a:p>
                      <a:pPr algn="l">
                        <a:spcAft>
                          <a:spcPts val="600"/>
                        </a:spcAft>
                      </a:pPr>
                      <a:r>
                        <a:rPr lang="zh-CN" sz="2000" kern="100" dirty="0">
                          <a:effectLst/>
                        </a:rPr>
                        <a:t>预期结果</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endParaRPr lang="en-US" altLang="zh-CN" sz="2000" kern="100" dirty="0">
                        <a:effectLst/>
                      </a:endParaRPr>
                    </a:p>
                    <a:p>
                      <a:pPr algn="l">
                        <a:spcAft>
                          <a:spcPts val="600"/>
                        </a:spcAft>
                      </a:pPr>
                      <a:r>
                        <a:rPr lang="zh-CN" sz="2000" kern="100" dirty="0">
                          <a:effectLst/>
                        </a:rPr>
                        <a:t>实际结果</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endParaRPr lang="en-US" altLang="zh-CN" sz="2000" kern="100" dirty="0">
                        <a:effectLst/>
                      </a:endParaRPr>
                    </a:p>
                    <a:p>
                      <a:pPr algn="l">
                        <a:spcAft>
                          <a:spcPts val="600"/>
                        </a:spcAft>
                      </a:pPr>
                      <a:r>
                        <a:rPr lang="zh-CN" sz="2000" kern="100" dirty="0">
                          <a:effectLst/>
                        </a:rPr>
                        <a:t>覆盖的等价类</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2945890">
                <a:tc>
                  <a:txBody>
                    <a:bodyPr/>
                    <a:lstStyle/>
                    <a:p>
                      <a:pPr algn="l">
                        <a:spcAft>
                          <a:spcPts val="600"/>
                        </a:spcAft>
                      </a:pPr>
                      <a:r>
                        <a:rPr lang="en-US" sz="2000" kern="100" dirty="0">
                          <a:effectLst/>
                        </a:rPr>
                        <a:t>YHDL-0001</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2000" kern="100">
                          <a:effectLst/>
                        </a:rPr>
                        <a:t>用户登录</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2000" kern="100" dirty="0">
                          <a:effectLst/>
                        </a:rPr>
                        <a:t>用户名：</a:t>
                      </a:r>
                      <a:r>
                        <a:rPr lang="en-US" sz="2000" kern="100" dirty="0">
                          <a:effectLst/>
                        </a:rPr>
                        <a:t>Ahoz0159</a:t>
                      </a:r>
                      <a:r>
                        <a:rPr lang="zh-CN" sz="2000" kern="100" dirty="0">
                          <a:effectLst/>
                        </a:rPr>
                        <a:t>；</a:t>
                      </a:r>
                    </a:p>
                    <a:p>
                      <a:pPr algn="l">
                        <a:spcAft>
                          <a:spcPts val="600"/>
                        </a:spcAft>
                      </a:pPr>
                      <a:r>
                        <a:rPr lang="zh-CN" sz="2000" kern="100" dirty="0">
                          <a:effectLst/>
                        </a:rPr>
                        <a:t>密码：</a:t>
                      </a:r>
                      <a:r>
                        <a:rPr lang="en-US" sz="2000" kern="100" dirty="0">
                          <a:effectLst/>
                        </a:rPr>
                        <a:t>zwvb9641asdf1234</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2000" kern="100" dirty="0">
                          <a:effectLst/>
                        </a:rPr>
                        <a:t>登录成功</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2000" kern="100" dirty="0">
                          <a:effectLst/>
                        </a:rPr>
                        <a:t>登录成功</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000" kern="100" dirty="0">
                          <a:effectLst/>
                        </a:rPr>
                        <a:t>①</a:t>
                      </a:r>
                      <a:r>
                        <a:rPr lang="zh-CN" sz="2000" kern="100" dirty="0">
                          <a:effectLst/>
                        </a:rPr>
                        <a:t>、</a:t>
                      </a:r>
                      <a:r>
                        <a:rPr lang="en-US" sz="2000" kern="100" dirty="0">
                          <a:effectLst/>
                        </a:rPr>
                        <a:t>⑤</a:t>
                      </a:r>
                      <a:r>
                        <a:rPr lang="zh-CN" sz="2000" kern="100" dirty="0">
                          <a:effectLst/>
                        </a:rPr>
                        <a:t>、</a:t>
                      </a:r>
                      <a:r>
                        <a:rPr lang="en-US" sz="2000" kern="100" dirty="0">
                          <a:effectLst/>
                        </a:rPr>
                        <a:t>⑩</a:t>
                      </a:r>
                      <a:r>
                        <a:rPr lang="zh-CN" sz="2000" kern="100" dirty="0">
                          <a:effectLst/>
                        </a:rPr>
                        <a:t>、</a:t>
                      </a:r>
                      <a:r>
                        <a:rPr lang="en-US" sz="2000" kern="100" dirty="0">
                          <a:effectLst/>
                        </a:rPr>
                        <a:t>⑬</a:t>
                      </a:r>
                      <a:r>
                        <a:rPr lang="zh-CN" sz="2000" kern="100" dirty="0">
                          <a:effectLst/>
                        </a:rPr>
                        <a:t>、</a:t>
                      </a:r>
                      <a:r>
                        <a:rPr lang="en-US" sz="2000" kern="100" dirty="0">
                          <a:effectLst/>
                        </a:rPr>
                        <a:t>⑰</a:t>
                      </a:r>
                      <a:r>
                        <a:rPr lang="zh-CN" sz="2000" kern="100" dirty="0">
                          <a:effectLst/>
                        </a:rPr>
                        <a:t>、</a:t>
                      </a:r>
                      <a:r>
                        <a:rPr lang="en-US" sz="2000" kern="100" dirty="0">
                          <a:effectLst/>
                        </a:rPr>
                        <a:t>22</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6" name="表格 15">
            <a:extLst>
              <a:ext uri="{FF2B5EF4-FFF2-40B4-BE49-F238E27FC236}">
                <a16:creationId xmlns:a16="http://schemas.microsoft.com/office/drawing/2014/main" id="{A943A1B1-451F-4814-89AE-23FC15578467}"/>
              </a:ext>
            </a:extLst>
          </p:cNvPr>
          <p:cNvGraphicFramePr>
            <a:graphicFrameLocks noGrp="1"/>
          </p:cNvGraphicFramePr>
          <p:nvPr>
            <p:extLst>
              <p:ext uri="{D42A27DB-BD31-4B8C-83A1-F6EECF244321}">
                <p14:modId xmlns:p14="http://schemas.microsoft.com/office/powerpoint/2010/main" val="685062995"/>
              </p:ext>
            </p:extLst>
          </p:nvPr>
        </p:nvGraphicFramePr>
        <p:xfrm>
          <a:off x="5036063" y="774159"/>
          <a:ext cx="7155937" cy="6083841"/>
        </p:xfrm>
        <a:graphic>
          <a:graphicData uri="http://schemas.openxmlformats.org/drawingml/2006/table">
            <a:tbl>
              <a:tblPr firstRow="1" firstCol="1" bandRow="1">
                <a:tableStyleId>{5C22544A-7EE6-4342-B048-85BDC9FD1C3A}</a:tableStyleId>
              </a:tblPr>
              <a:tblGrid>
                <a:gridCol w="1180675">
                  <a:extLst>
                    <a:ext uri="{9D8B030D-6E8A-4147-A177-3AD203B41FA5}">
                      <a16:colId xmlns:a16="http://schemas.microsoft.com/office/drawing/2014/main" val="20000"/>
                    </a:ext>
                  </a:extLst>
                </a:gridCol>
                <a:gridCol w="912710">
                  <a:extLst>
                    <a:ext uri="{9D8B030D-6E8A-4147-A177-3AD203B41FA5}">
                      <a16:colId xmlns:a16="http://schemas.microsoft.com/office/drawing/2014/main" val="20001"/>
                    </a:ext>
                  </a:extLst>
                </a:gridCol>
                <a:gridCol w="2822074">
                  <a:extLst>
                    <a:ext uri="{9D8B030D-6E8A-4147-A177-3AD203B41FA5}">
                      <a16:colId xmlns:a16="http://schemas.microsoft.com/office/drawing/2014/main" val="20002"/>
                    </a:ext>
                  </a:extLst>
                </a:gridCol>
                <a:gridCol w="783772">
                  <a:extLst>
                    <a:ext uri="{9D8B030D-6E8A-4147-A177-3AD203B41FA5}">
                      <a16:colId xmlns:a16="http://schemas.microsoft.com/office/drawing/2014/main" val="20003"/>
                    </a:ext>
                  </a:extLst>
                </a:gridCol>
                <a:gridCol w="843148">
                  <a:extLst>
                    <a:ext uri="{9D8B030D-6E8A-4147-A177-3AD203B41FA5}">
                      <a16:colId xmlns:a16="http://schemas.microsoft.com/office/drawing/2014/main" val="20004"/>
                    </a:ext>
                  </a:extLst>
                </a:gridCol>
                <a:gridCol w="613558">
                  <a:extLst>
                    <a:ext uri="{9D8B030D-6E8A-4147-A177-3AD203B41FA5}">
                      <a16:colId xmlns:a16="http://schemas.microsoft.com/office/drawing/2014/main" val="20005"/>
                    </a:ext>
                  </a:extLst>
                </a:gridCol>
              </a:tblGrid>
              <a:tr h="365499">
                <a:tc>
                  <a:txBody>
                    <a:bodyPr/>
                    <a:lstStyle/>
                    <a:p>
                      <a:pPr algn="l">
                        <a:spcAft>
                          <a:spcPts val="0"/>
                        </a:spcAft>
                      </a:pPr>
                      <a:r>
                        <a:rPr lang="zh-CN" sz="1600" kern="100" dirty="0">
                          <a:effectLst/>
                        </a:rPr>
                        <a:t>用例</a:t>
                      </a:r>
                      <a:r>
                        <a:rPr lang="en-US" sz="1600" kern="100" dirty="0">
                          <a:effectLst/>
                        </a:rPr>
                        <a:t>ID</a:t>
                      </a:r>
                      <a:endParaRPr lang="zh-CN" sz="1600" kern="100" dirty="0">
                        <a:effectLst/>
                        <a:latin typeface="Times New Roman" panose="02020603050405020304" pitchFamily="18" charset="0"/>
                        <a:ea typeface="宋体" panose="02010600030101010101" pitchFamily="2" charset="-122"/>
                      </a:endParaRPr>
                    </a:p>
                  </a:txBody>
                  <a:tcPr marL="59552" marR="59552" marT="0" marB="0"/>
                </a:tc>
                <a:tc>
                  <a:txBody>
                    <a:bodyPr/>
                    <a:lstStyle/>
                    <a:p>
                      <a:pPr algn="l">
                        <a:spcAft>
                          <a:spcPts val="0"/>
                        </a:spcAft>
                      </a:pPr>
                      <a:r>
                        <a:rPr lang="zh-CN" sz="1600" kern="100" dirty="0">
                          <a:effectLst/>
                        </a:rPr>
                        <a:t>功能点</a:t>
                      </a:r>
                      <a:endParaRPr lang="zh-CN" sz="1600" kern="100" dirty="0">
                        <a:effectLst/>
                        <a:latin typeface="Times New Roman" panose="02020603050405020304" pitchFamily="18" charset="0"/>
                        <a:ea typeface="宋体" panose="02010600030101010101" pitchFamily="2" charset="-122"/>
                      </a:endParaRPr>
                    </a:p>
                  </a:txBody>
                  <a:tcPr marL="59552" marR="59552" marT="0" marB="0"/>
                </a:tc>
                <a:tc>
                  <a:txBody>
                    <a:bodyPr/>
                    <a:lstStyle/>
                    <a:p>
                      <a:pPr algn="l">
                        <a:spcAft>
                          <a:spcPts val="0"/>
                        </a:spcAft>
                      </a:pPr>
                      <a:r>
                        <a:rPr lang="zh-CN" sz="1600" kern="100" dirty="0">
                          <a:effectLst/>
                        </a:rPr>
                        <a:t>测试输入</a:t>
                      </a:r>
                      <a:endParaRPr lang="zh-CN" sz="1600" kern="100" dirty="0">
                        <a:effectLst/>
                        <a:latin typeface="Times New Roman" panose="02020603050405020304" pitchFamily="18" charset="0"/>
                        <a:ea typeface="宋体" panose="02010600030101010101" pitchFamily="2" charset="-122"/>
                      </a:endParaRPr>
                    </a:p>
                  </a:txBody>
                  <a:tcPr marL="59552" marR="59552" marT="0" marB="0"/>
                </a:tc>
                <a:tc>
                  <a:txBody>
                    <a:bodyPr/>
                    <a:lstStyle/>
                    <a:p>
                      <a:pPr algn="l">
                        <a:spcAft>
                          <a:spcPts val="0"/>
                        </a:spcAft>
                      </a:pPr>
                      <a:r>
                        <a:rPr lang="zh-CN" sz="1600" kern="100" dirty="0">
                          <a:effectLst/>
                        </a:rPr>
                        <a:t>预期结果</a:t>
                      </a:r>
                      <a:endParaRPr lang="zh-CN" sz="1600" kern="100" dirty="0">
                        <a:effectLst/>
                        <a:latin typeface="Times New Roman" panose="02020603050405020304" pitchFamily="18" charset="0"/>
                        <a:ea typeface="宋体" panose="02010600030101010101" pitchFamily="2" charset="-122"/>
                      </a:endParaRPr>
                    </a:p>
                  </a:txBody>
                  <a:tcPr marL="59552" marR="59552" marT="0" marB="0"/>
                </a:tc>
                <a:tc>
                  <a:txBody>
                    <a:bodyPr/>
                    <a:lstStyle/>
                    <a:p>
                      <a:pPr algn="l">
                        <a:spcAft>
                          <a:spcPts val="0"/>
                        </a:spcAft>
                      </a:pPr>
                      <a:r>
                        <a:rPr lang="zh-CN" sz="1600" kern="100" dirty="0">
                          <a:effectLst/>
                        </a:rPr>
                        <a:t>实际结果</a:t>
                      </a:r>
                      <a:endParaRPr lang="zh-CN" sz="1600" kern="100" dirty="0">
                        <a:effectLst/>
                        <a:latin typeface="Times New Roman" panose="02020603050405020304" pitchFamily="18" charset="0"/>
                        <a:ea typeface="宋体" panose="02010600030101010101" pitchFamily="2" charset="-122"/>
                      </a:endParaRPr>
                    </a:p>
                  </a:txBody>
                  <a:tcPr marL="59552" marR="59552" marT="0" marB="0"/>
                </a:tc>
                <a:tc>
                  <a:txBody>
                    <a:bodyPr/>
                    <a:lstStyle/>
                    <a:p>
                      <a:pPr algn="l">
                        <a:spcAft>
                          <a:spcPts val="0"/>
                        </a:spcAft>
                      </a:pPr>
                      <a:r>
                        <a:rPr lang="zh-CN" sz="1600" kern="100" dirty="0">
                          <a:effectLst/>
                        </a:rPr>
                        <a:t>覆盖的等价类</a:t>
                      </a:r>
                      <a:endParaRPr lang="zh-CN" sz="1600" kern="100" dirty="0">
                        <a:effectLst/>
                        <a:latin typeface="Times New Roman" panose="02020603050405020304" pitchFamily="18" charset="0"/>
                        <a:ea typeface="宋体" panose="02010600030101010101" pitchFamily="2" charset="-122"/>
                      </a:endParaRPr>
                    </a:p>
                  </a:txBody>
                  <a:tcPr marL="59552" marR="59552" marT="0" marB="0"/>
                </a:tc>
                <a:extLst>
                  <a:ext uri="{0D108BD9-81ED-4DB2-BD59-A6C34878D82A}">
                    <a16:rowId xmlns:a16="http://schemas.microsoft.com/office/drawing/2014/main" val="10000"/>
                  </a:ext>
                </a:extLst>
              </a:tr>
              <a:tr h="570277">
                <a:tc>
                  <a:txBody>
                    <a:bodyPr/>
                    <a:lstStyle/>
                    <a:p>
                      <a:pPr marL="0" algn="l" defTabSz="914400" rtl="0" eaLnBrk="1" latinLnBrk="0" hangingPunct="1">
                        <a:spcAft>
                          <a:spcPts val="0"/>
                        </a:spcAft>
                      </a:pPr>
                      <a:r>
                        <a:rPr lang="en-US" sz="1600" b="1" kern="100" dirty="0">
                          <a:solidFill>
                            <a:schemeClr val="lt1"/>
                          </a:solidFill>
                          <a:effectLst/>
                          <a:latin typeface="+mn-lt"/>
                          <a:ea typeface="+mn-ea"/>
                          <a:cs typeface="+mn-cs"/>
                        </a:rPr>
                        <a:t>YHDL-0002</a:t>
                      </a:r>
                      <a:endParaRPr lang="zh-CN" sz="1600" b="1" kern="100" dirty="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用户名：</a:t>
                      </a:r>
                      <a:r>
                        <a:rPr lang="en-US" sz="1600" b="1" kern="100" dirty="0">
                          <a:solidFill>
                            <a:schemeClr val="tx1"/>
                          </a:solidFill>
                          <a:effectLst/>
                          <a:latin typeface="+mn-lt"/>
                          <a:ea typeface="+mn-ea"/>
                          <a:cs typeface="+mn-cs"/>
                        </a:rPr>
                        <a:t>adf@1234</a:t>
                      </a:r>
                      <a:r>
                        <a:rPr lang="zh-CN" sz="1600" b="1" kern="100" dirty="0">
                          <a:solidFill>
                            <a:schemeClr val="tx1"/>
                          </a:solidFill>
                          <a:effectLst/>
                          <a:latin typeface="+mn-lt"/>
                          <a:ea typeface="+mn-ea"/>
                          <a:cs typeface="+mn-cs"/>
                        </a:rPr>
                        <a:t>；</a:t>
                      </a:r>
                    </a:p>
                    <a:p>
                      <a:pPr marL="0" algn="l" defTabSz="914400" rtl="0" eaLnBrk="1" latinLnBrk="0" hangingPunct="1">
                        <a:spcAft>
                          <a:spcPts val="0"/>
                        </a:spcAft>
                      </a:pPr>
                      <a:r>
                        <a:rPr lang="zh-CN" sz="1600" b="1" kern="100" dirty="0">
                          <a:solidFill>
                            <a:schemeClr val="tx1"/>
                          </a:solidFill>
                          <a:effectLst/>
                          <a:latin typeface="+mn-lt"/>
                          <a:ea typeface="+mn-ea"/>
                          <a:cs typeface="+mn-cs"/>
                        </a:rPr>
                        <a:t>密码：</a:t>
                      </a:r>
                      <a:r>
                        <a:rPr lang="en-US" sz="1600" b="1" kern="100" dirty="0">
                          <a:solidFill>
                            <a:schemeClr val="tx1"/>
                          </a:solidFill>
                          <a:effectLst/>
                          <a:latin typeface="+mn-lt"/>
                          <a:ea typeface="+mn-ea"/>
                          <a:cs typeface="+mn-cs"/>
                        </a:rPr>
                        <a:t>zwvb9641asdf1234</a:t>
                      </a:r>
                      <a:r>
                        <a:rPr lang="zh-CN" sz="1600" b="1" kern="100" dirty="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a:solidFill>
                            <a:schemeClr val="tx1"/>
                          </a:solidFill>
                          <a:effectLst/>
                          <a:latin typeface="+mn-lt"/>
                          <a:ea typeface="+mn-ea"/>
                          <a:cs typeface="+mn-cs"/>
                        </a:rPr>
                        <a:t>②</a:t>
                      </a:r>
                      <a:endParaRPr lang="zh-CN" sz="1600" b="1" kern="10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1"/>
                  </a:ext>
                </a:extLst>
              </a:tr>
              <a:tr h="570277">
                <a:tc>
                  <a:txBody>
                    <a:bodyPr/>
                    <a:lstStyle/>
                    <a:p>
                      <a:pPr marL="0" algn="l" defTabSz="914400" rtl="0" eaLnBrk="1" latinLnBrk="0" hangingPunct="1">
                        <a:spcAft>
                          <a:spcPts val="0"/>
                        </a:spcAft>
                      </a:pPr>
                      <a:r>
                        <a:rPr lang="en-US" sz="1600" b="1" kern="100">
                          <a:solidFill>
                            <a:schemeClr val="lt1"/>
                          </a:solidFill>
                          <a:effectLst/>
                          <a:latin typeface="+mn-lt"/>
                          <a:ea typeface="+mn-ea"/>
                          <a:cs typeface="+mn-cs"/>
                        </a:rPr>
                        <a:t>YHDL-0003</a:t>
                      </a:r>
                      <a:endParaRPr lang="zh-CN" sz="1600" b="1" kern="10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用户名：</a:t>
                      </a:r>
                      <a:r>
                        <a:rPr lang="en-US" sz="1600" b="1" kern="100" dirty="0">
                          <a:solidFill>
                            <a:schemeClr val="tx1"/>
                          </a:solidFill>
                          <a:effectLst/>
                          <a:latin typeface="+mn-lt"/>
                          <a:ea typeface="+mn-ea"/>
                          <a:cs typeface="+mn-cs"/>
                        </a:rPr>
                        <a:t>1234567890</a:t>
                      </a:r>
                      <a:r>
                        <a:rPr lang="zh-CN" sz="1600" b="1" kern="100" dirty="0">
                          <a:solidFill>
                            <a:schemeClr val="tx1"/>
                          </a:solidFill>
                          <a:effectLst/>
                          <a:latin typeface="+mn-lt"/>
                          <a:ea typeface="+mn-ea"/>
                          <a:cs typeface="+mn-cs"/>
                        </a:rPr>
                        <a:t>；</a:t>
                      </a:r>
                    </a:p>
                    <a:p>
                      <a:pPr marL="0" algn="l" defTabSz="914400" rtl="0" eaLnBrk="1" latinLnBrk="0" hangingPunct="1">
                        <a:spcAft>
                          <a:spcPts val="0"/>
                        </a:spcAft>
                      </a:pPr>
                      <a:r>
                        <a:rPr lang="zh-CN" sz="1600" b="1" kern="100" dirty="0">
                          <a:solidFill>
                            <a:schemeClr val="tx1"/>
                          </a:solidFill>
                          <a:effectLst/>
                          <a:latin typeface="+mn-lt"/>
                          <a:ea typeface="+mn-ea"/>
                          <a:cs typeface="+mn-cs"/>
                        </a:rPr>
                        <a:t>密码：</a:t>
                      </a:r>
                      <a:r>
                        <a:rPr lang="en-US" sz="1600" b="1" kern="100" dirty="0">
                          <a:solidFill>
                            <a:schemeClr val="tx1"/>
                          </a:solidFill>
                          <a:effectLst/>
                          <a:latin typeface="+mn-lt"/>
                          <a:ea typeface="+mn-ea"/>
                          <a:cs typeface="+mn-cs"/>
                        </a:rPr>
                        <a:t>zwvb9641asdf1234</a:t>
                      </a:r>
                      <a:r>
                        <a:rPr lang="zh-CN" sz="1600" b="1" kern="100" dirty="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a:solidFill>
                            <a:schemeClr val="tx1"/>
                          </a:solidFill>
                          <a:effectLst/>
                          <a:latin typeface="+mn-lt"/>
                          <a:ea typeface="+mn-ea"/>
                          <a:cs typeface="+mn-cs"/>
                        </a:rPr>
                        <a:t>③</a:t>
                      </a:r>
                      <a:endParaRPr lang="zh-CN" sz="1600" b="1" kern="10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2"/>
                  </a:ext>
                </a:extLst>
              </a:tr>
              <a:tr h="570277">
                <a:tc>
                  <a:txBody>
                    <a:bodyPr/>
                    <a:lstStyle/>
                    <a:p>
                      <a:pPr marL="0" algn="l" defTabSz="914400" rtl="0" eaLnBrk="1" latinLnBrk="0" hangingPunct="1">
                        <a:spcAft>
                          <a:spcPts val="0"/>
                        </a:spcAft>
                      </a:pPr>
                      <a:r>
                        <a:rPr lang="en-US" sz="1600" b="1" kern="100">
                          <a:solidFill>
                            <a:schemeClr val="lt1"/>
                          </a:solidFill>
                          <a:effectLst/>
                          <a:latin typeface="+mn-lt"/>
                          <a:ea typeface="+mn-ea"/>
                          <a:cs typeface="+mn-cs"/>
                        </a:rPr>
                        <a:t>YHDL-0004</a:t>
                      </a:r>
                      <a:endParaRPr lang="zh-CN" sz="1600" b="1" kern="10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用户名：</a:t>
                      </a:r>
                      <a:r>
                        <a:rPr lang="en-US" sz="1600" b="1" kern="100" dirty="0" err="1">
                          <a:solidFill>
                            <a:schemeClr val="tx1"/>
                          </a:solidFill>
                          <a:effectLst/>
                          <a:latin typeface="+mn-lt"/>
                          <a:ea typeface="+mn-ea"/>
                          <a:cs typeface="+mn-cs"/>
                        </a:rPr>
                        <a:t>qwerasdfzxcv</a:t>
                      </a:r>
                      <a:r>
                        <a:rPr lang="zh-CN" sz="1600" b="1" kern="100" dirty="0">
                          <a:solidFill>
                            <a:schemeClr val="tx1"/>
                          </a:solidFill>
                          <a:effectLst/>
                          <a:latin typeface="+mn-lt"/>
                          <a:ea typeface="+mn-ea"/>
                          <a:cs typeface="+mn-cs"/>
                        </a:rPr>
                        <a:t>；</a:t>
                      </a:r>
                    </a:p>
                    <a:p>
                      <a:pPr marL="0" algn="l" defTabSz="914400" rtl="0" eaLnBrk="1" latinLnBrk="0" hangingPunct="1">
                        <a:spcAft>
                          <a:spcPts val="0"/>
                        </a:spcAft>
                      </a:pPr>
                      <a:r>
                        <a:rPr lang="zh-CN" sz="1600" b="1" kern="100" dirty="0">
                          <a:solidFill>
                            <a:schemeClr val="tx1"/>
                          </a:solidFill>
                          <a:effectLst/>
                          <a:latin typeface="+mn-lt"/>
                          <a:ea typeface="+mn-ea"/>
                          <a:cs typeface="+mn-cs"/>
                        </a:rPr>
                        <a:t>密码：</a:t>
                      </a:r>
                      <a:r>
                        <a:rPr lang="en-US" sz="1600" b="1" kern="100" dirty="0">
                          <a:solidFill>
                            <a:schemeClr val="tx1"/>
                          </a:solidFill>
                          <a:effectLst/>
                          <a:latin typeface="+mn-lt"/>
                          <a:ea typeface="+mn-ea"/>
                          <a:cs typeface="+mn-cs"/>
                        </a:rPr>
                        <a:t>zwvb9641asdf1234</a:t>
                      </a:r>
                      <a:r>
                        <a:rPr lang="zh-CN" sz="1600" b="1" kern="100" dirty="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a:solidFill>
                            <a:schemeClr val="tx1"/>
                          </a:solidFill>
                          <a:effectLst/>
                          <a:latin typeface="+mn-lt"/>
                          <a:ea typeface="+mn-ea"/>
                          <a:cs typeface="+mn-cs"/>
                        </a:rPr>
                        <a:t>④</a:t>
                      </a:r>
                      <a:endParaRPr lang="zh-CN" sz="1600" b="1" kern="10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3"/>
                  </a:ext>
                </a:extLst>
              </a:tr>
              <a:tr h="570277">
                <a:tc>
                  <a:txBody>
                    <a:bodyPr/>
                    <a:lstStyle/>
                    <a:p>
                      <a:pPr marL="0" algn="l" defTabSz="914400" rtl="0" eaLnBrk="1" latinLnBrk="0" hangingPunct="1">
                        <a:spcAft>
                          <a:spcPts val="0"/>
                        </a:spcAft>
                      </a:pPr>
                      <a:r>
                        <a:rPr lang="en-US" sz="1600" b="1" kern="100">
                          <a:solidFill>
                            <a:schemeClr val="lt1"/>
                          </a:solidFill>
                          <a:effectLst/>
                          <a:latin typeface="+mn-lt"/>
                          <a:ea typeface="+mn-ea"/>
                          <a:cs typeface="+mn-cs"/>
                        </a:rPr>
                        <a:t>YHDL-0005</a:t>
                      </a:r>
                      <a:endParaRPr lang="zh-CN" sz="1600" b="1" kern="10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用户名：</a:t>
                      </a:r>
                      <a:r>
                        <a:rPr lang="en-US" sz="1600" b="1" kern="100" dirty="0">
                          <a:solidFill>
                            <a:schemeClr val="tx1"/>
                          </a:solidFill>
                          <a:effectLst/>
                          <a:latin typeface="+mn-lt"/>
                          <a:ea typeface="+mn-ea"/>
                          <a:cs typeface="+mn-cs"/>
                        </a:rPr>
                        <a:t>asd1234</a:t>
                      </a:r>
                      <a:r>
                        <a:rPr lang="zh-CN" sz="1600" b="1" kern="100" dirty="0">
                          <a:solidFill>
                            <a:schemeClr val="tx1"/>
                          </a:solidFill>
                          <a:effectLst/>
                          <a:latin typeface="+mn-lt"/>
                          <a:ea typeface="+mn-ea"/>
                          <a:cs typeface="+mn-cs"/>
                        </a:rPr>
                        <a:t>；</a:t>
                      </a:r>
                    </a:p>
                    <a:p>
                      <a:pPr marL="0" algn="l" defTabSz="914400" rtl="0" eaLnBrk="1" latinLnBrk="0" hangingPunct="1">
                        <a:spcAft>
                          <a:spcPts val="0"/>
                        </a:spcAft>
                      </a:pPr>
                      <a:r>
                        <a:rPr lang="zh-CN" sz="1600" b="1" kern="100" dirty="0">
                          <a:solidFill>
                            <a:schemeClr val="tx1"/>
                          </a:solidFill>
                          <a:effectLst/>
                          <a:latin typeface="+mn-lt"/>
                          <a:ea typeface="+mn-ea"/>
                          <a:cs typeface="+mn-cs"/>
                        </a:rPr>
                        <a:t>密码：</a:t>
                      </a:r>
                      <a:r>
                        <a:rPr lang="en-US" sz="1600" b="1" kern="100" dirty="0">
                          <a:solidFill>
                            <a:schemeClr val="tx1"/>
                          </a:solidFill>
                          <a:effectLst/>
                          <a:latin typeface="+mn-lt"/>
                          <a:ea typeface="+mn-ea"/>
                          <a:cs typeface="+mn-cs"/>
                        </a:rPr>
                        <a:t>zwvb9641asdf1234</a:t>
                      </a:r>
                      <a:r>
                        <a:rPr lang="zh-CN" sz="1600" b="1" kern="100" dirty="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a:solidFill>
                            <a:schemeClr val="tx1"/>
                          </a:solidFill>
                          <a:effectLst/>
                          <a:latin typeface="+mn-lt"/>
                          <a:ea typeface="+mn-ea"/>
                          <a:cs typeface="+mn-cs"/>
                        </a:rPr>
                        <a:t>⑥</a:t>
                      </a:r>
                      <a:endParaRPr lang="zh-CN" sz="1600" b="1" kern="10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4"/>
                  </a:ext>
                </a:extLst>
              </a:tr>
              <a:tr h="855416">
                <a:tc>
                  <a:txBody>
                    <a:bodyPr/>
                    <a:lstStyle/>
                    <a:p>
                      <a:pPr marL="0" algn="l" defTabSz="914400" rtl="0" eaLnBrk="1" latinLnBrk="0" hangingPunct="1">
                        <a:spcAft>
                          <a:spcPts val="0"/>
                        </a:spcAft>
                      </a:pPr>
                      <a:r>
                        <a:rPr lang="en-US" sz="1600" b="1" kern="100">
                          <a:solidFill>
                            <a:schemeClr val="lt1"/>
                          </a:solidFill>
                          <a:effectLst/>
                          <a:latin typeface="+mn-lt"/>
                          <a:ea typeface="+mn-ea"/>
                          <a:cs typeface="+mn-cs"/>
                        </a:rPr>
                        <a:t>YHDL-0006</a:t>
                      </a:r>
                      <a:endParaRPr lang="zh-CN" sz="1600" b="1" kern="10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用户名：</a:t>
                      </a:r>
                      <a:r>
                        <a:rPr lang="en-US" sz="1600" b="1" kern="100">
                          <a:solidFill>
                            <a:schemeClr val="tx1"/>
                          </a:solidFill>
                          <a:effectLst/>
                          <a:latin typeface="+mn-lt"/>
                          <a:ea typeface="+mn-ea"/>
                          <a:cs typeface="+mn-cs"/>
                        </a:rPr>
                        <a:t>qwer1234asdf1234z</a:t>
                      </a:r>
                      <a:r>
                        <a:rPr lang="zh-CN" sz="1600" b="1" kern="100">
                          <a:solidFill>
                            <a:schemeClr val="tx1"/>
                          </a:solidFill>
                          <a:effectLst/>
                          <a:latin typeface="+mn-lt"/>
                          <a:ea typeface="+mn-ea"/>
                          <a:cs typeface="+mn-cs"/>
                        </a:rPr>
                        <a:t>；</a:t>
                      </a:r>
                    </a:p>
                    <a:p>
                      <a:pPr marL="0" algn="l" defTabSz="914400" rtl="0" eaLnBrk="1" latinLnBrk="0" hangingPunct="1">
                        <a:spcAft>
                          <a:spcPts val="0"/>
                        </a:spcAft>
                      </a:pPr>
                      <a:r>
                        <a:rPr lang="zh-CN" sz="1600" b="1" kern="100">
                          <a:solidFill>
                            <a:schemeClr val="tx1"/>
                          </a:solidFill>
                          <a:effectLst/>
                          <a:latin typeface="+mn-lt"/>
                          <a:ea typeface="+mn-ea"/>
                          <a:cs typeface="+mn-cs"/>
                        </a:rPr>
                        <a:t>密码：</a:t>
                      </a:r>
                      <a:r>
                        <a:rPr lang="en-US" sz="1600" b="1" kern="100">
                          <a:solidFill>
                            <a:schemeClr val="tx1"/>
                          </a:solidFill>
                          <a:effectLst/>
                          <a:latin typeface="+mn-lt"/>
                          <a:ea typeface="+mn-ea"/>
                          <a:cs typeface="+mn-cs"/>
                        </a:rPr>
                        <a:t>zwvb9641asdf1234</a:t>
                      </a:r>
                      <a:r>
                        <a:rPr lang="zh-CN" sz="1600" b="1" kern="10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a:solidFill>
                            <a:schemeClr val="tx1"/>
                          </a:solidFill>
                          <a:effectLst/>
                          <a:latin typeface="+mn-lt"/>
                          <a:ea typeface="+mn-ea"/>
                          <a:cs typeface="+mn-cs"/>
                        </a:rPr>
                        <a:t>⑦</a:t>
                      </a:r>
                      <a:endParaRPr lang="zh-CN" sz="1600" b="1" kern="10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5"/>
                  </a:ext>
                </a:extLst>
              </a:tr>
              <a:tr h="570277">
                <a:tc>
                  <a:txBody>
                    <a:bodyPr/>
                    <a:lstStyle/>
                    <a:p>
                      <a:pPr marL="0" algn="l" defTabSz="914400" rtl="0" eaLnBrk="1" latinLnBrk="0" hangingPunct="1">
                        <a:spcAft>
                          <a:spcPts val="0"/>
                        </a:spcAft>
                      </a:pPr>
                      <a:r>
                        <a:rPr lang="en-US" sz="1600" b="1" kern="100">
                          <a:solidFill>
                            <a:schemeClr val="lt1"/>
                          </a:solidFill>
                          <a:effectLst/>
                          <a:latin typeface="+mn-lt"/>
                          <a:ea typeface="+mn-ea"/>
                          <a:cs typeface="+mn-cs"/>
                        </a:rPr>
                        <a:t>YHDL-0007</a:t>
                      </a:r>
                      <a:endParaRPr lang="zh-CN" sz="1600" b="1" kern="10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用户名：为空；</a:t>
                      </a:r>
                    </a:p>
                    <a:p>
                      <a:pPr marL="0" algn="l" defTabSz="914400" rtl="0" eaLnBrk="1" latinLnBrk="0" hangingPunct="1">
                        <a:spcAft>
                          <a:spcPts val="0"/>
                        </a:spcAft>
                      </a:pPr>
                      <a:r>
                        <a:rPr lang="zh-CN" sz="1600" b="1" kern="100">
                          <a:solidFill>
                            <a:schemeClr val="tx1"/>
                          </a:solidFill>
                          <a:effectLst/>
                          <a:latin typeface="+mn-lt"/>
                          <a:ea typeface="+mn-ea"/>
                          <a:cs typeface="+mn-cs"/>
                        </a:rPr>
                        <a:t>密码：</a:t>
                      </a:r>
                      <a:r>
                        <a:rPr lang="en-US" sz="1600" b="1" kern="100">
                          <a:solidFill>
                            <a:schemeClr val="tx1"/>
                          </a:solidFill>
                          <a:effectLst/>
                          <a:latin typeface="+mn-lt"/>
                          <a:ea typeface="+mn-ea"/>
                          <a:cs typeface="+mn-cs"/>
                        </a:rPr>
                        <a:t>zwvb9641asdf1234</a:t>
                      </a:r>
                      <a:r>
                        <a:rPr lang="zh-CN" sz="1600" b="1" kern="10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a:solidFill>
                            <a:schemeClr val="tx1"/>
                          </a:solidFill>
                          <a:effectLst/>
                          <a:latin typeface="+mn-lt"/>
                          <a:ea typeface="+mn-ea"/>
                          <a:cs typeface="+mn-cs"/>
                        </a:rPr>
                        <a:t>⑧</a:t>
                      </a:r>
                      <a:endParaRPr lang="zh-CN" sz="1600" b="1" kern="10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6"/>
                  </a:ext>
                </a:extLst>
              </a:tr>
              <a:tr h="570277">
                <a:tc>
                  <a:txBody>
                    <a:bodyPr/>
                    <a:lstStyle/>
                    <a:p>
                      <a:pPr marL="0" algn="l" defTabSz="914400" rtl="0" eaLnBrk="1" latinLnBrk="0" hangingPunct="1">
                        <a:spcAft>
                          <a:spcPts val="0"/>
                        </a:spcAft>
                      </a:pPr>
                      <a:r>
                        <a:rPr lang="en-US" sz="1600" b="1" kern="100">
                          <a:solidFill>
                            <a:schemeClr val="lt1"/>
                          </a:solidFill>
                          <a:effectLst/>
                          <a:latin typeface="+mn-lt"/>
                          <a:ea typeface="+mn-ea"/>
                          <a:cs typeface="+mn-cs"/>
                        </a:rPr>
                        <a:t>YHDL-0008</a:t>
                      </a:r>
                      <a:endParaRPr lang="zh-CN" sz="1600" b="1" kern="10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用户名： （空格）；</a:t>
                      </a:r>
                    </a:p>
                    <a:p>
                      <a:pPr marL="0" algn="l" defTabSz="914400" rtl="0" eaLnBrk="1" latinLnBrk="0" hangingPunct="1">
                        <a:spcAft>
                          <a:spcPts val="0"/>
                        </a:spcAft>
                      </a:pPr>
                      <a:r>
                        <a:rPr lang="zh-CN" sz="1600" b="1" kern="100">
                          <a:solidFill>
                            <a:schemeClr val="tx1"/>
                          </a:solidFill>
                          <a:effectLst/>
                          <a:latin typeface="+mn-lt"/>
                          <a:ea typeface="+mn-ea"/>
                          <a:cs typeface="+mn-cs"/>
                        </a:rPr>
                        <a:t>密码</a:t>
                      </a:r>
                      <a:r>
                        <a:rPr lang="en-US" sz="1600" b="1" kern="100">
                          <a:solidFill>
                            <a:schemeClr val="tx1"/>
                          </a:solidFill>
                          <a:effectLst/>
                          <a:latin typeface="+mn-lt"/>
                          <a:ea typeface="+mn-ea"/>
                          <a:cs typeface="+mn-cs"/>
                        </a:rPr>
                        <a:t>zwvb9641asdf1234</a:t>
                      </a:r>
                      <a:r>
                        <a:rPr lang="zh-CN" sz="1600" b="1" kern="10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a:solidFill>
                            <a:schemeClr val="tx1"/>
                          </a:solidFill>
                          <a:effectLst/>
                          <a:latin typeface="+mn-lt"/>
                          <a:ea typeface="+mn-ea"/>
                          <a:cs typeface="+mn-cs"/>
                        </a:rPr>
                        <a:t>⑨</a:t>
                      </a:r>
                      <a:endParaRPr lang="zh-CN" sz="1600" b="1" kern="10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7"/>
                  </a:ext>
                </a:extLst>
              </a:tr>
              <a:tr h="504966">
                <a:tc>
                  <a:txBody>
                    <a:bodyPr/>
                    <a:lstStyle/>
                    <a:p>
                      <a:pPr marL="0" algn="l" defTabSz="914400" rtl="0" eaLnBrk="1" latinLnBrk="0" hangingPunct="1">
                        <a:spcAft>
                          <a:spcPts val="0"/>
                        </a:spcAft>
                      </a:pPr>
                      <a:r>
                        <a:rPr lang="en-US" sz="1600" b="1" kern="100" dirty="0">
                          <a:solidFill>
                            <a:schemeClr val="lt1"/>
                          </a:solidFill>
                          <a:effectLst/>
                          <a:latin typeface="+mn-lt"/>
                          <a:ea typeface="+mn-ea"/>
                          <a:cs typeface="+mn-cs"/>
                        </a:rPr>
                        <a:t>YHDL-0009</a:t>
                      </a:r>
                      <a:endParaRPr lang="zh-CN" sz="1600" b="1" kern="100" dirty="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用户名：</a:t>
                      </a:r>
                      <a:r>
                        <a:rPr lang="en-US" sz="1600" b="1" kern="100">
                          <a:solidFill>
                            <a:schemeClr val="tx1"/>
                          </a:solidFill>
                          <a:effectLst/>
                          <a:latin typeface="+mn-lt"/>
                          <a:ea typeface="+mn-ea"/>
                          <a:cs typeface="+mn-cs"/>
                        </a:rPr>
                        <a:t>1234qwer</a:t>
                      </a:r>
                      <a:r>
                        <a:rPr lang="zh-CN" sz="1600" b="1" kern="100">
                          <a:solidFill>
                            <a:schemeClr val="tx1"/>
                          </a:solidFill>
                          <a:effectLst/>
                          <a:latin typeface="+mn-lt"/>
                          <a:ea typeface="+mn-ea"/>
                          <a:cs typeface="+mn-cs"/>
                        </a:rPr>
                        <a:t>；</a:t>
                      </a:r>
                    </a:p>
                    <a:p>
                      <a:pPr marL="0" algn="l" defTabSz="914400" rtl="0" eaLnBrk="1" latinLnBrk="0" hangingPunct="1">
                        <a:spcAft>
                          <a:spcPts val="0"/>
                        </a:spcAft>
                      </a:pPr>
                      <a:r>
                        <a:rPr lang="zh-CN" sz="1600" b="1" kern="100">
                          <a:solidFill>
                            <a:schemeClr val="tx1"/>
                          </a:solidFill>
                          <a:effectLst/>
                          <a:latin typeface="+mn-lt"/>
                          <a:ea typeface="+mn-ea"/>
                          <a:cs typeface="+mn-cs"/>
                        </a:rPr>
                        <a:t>密码</a:t>
                      </a:r>
                      <a:r>
                        <a:rPr lang="en-US" sz="1600" b="1" kern="100">
                          <a:solidFill>
                            <a:schemeClr val="tx1"/>
                          </a:solidFill>
                          <a:effectLst/>
                          <a:latin typeface="+mn-lt"/>
                          <a:ea typeface="+mn-ea"/>
                          <a:cs typeface="+mn-cs"/>
                        </a:rPr>
                        <a:t>zwvb9641asdf1234</a:t>
                      </a:r>
                      <a:r>
                        <a:rPr lang="zh-CN" sz="1600" b="1" kern="10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dirty="0">
                          <a:solidFill>
                            <a:schemeClr val="tx1"/>
                          </a:solidFill>
                          <a:effectLst/>
                          <a:latin typeface="+mn-lt"/>
                          <a:ea typeface="+mn-ea"/>
                          <a:cs typeface="+mn-cs"/>
                        </a:rPr>
                        <a:t>⑪</a:t>
                      </a:r>
                      <a:endParaRPr lang="zh-CN" sz="1600" b="1" kern="100" dirty="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8"/>
                  </a:ext>
                </a:extLst>
              </a:tr>
              <a:tr h="570277">
                <a:tc>
                  <a:txBody>
                    <a:bodyPr/>
                    <a:lstStyle/>
                    <a:p>
                      <a:pPr marL="0" algn="l" defTabSz="914400" rtl="0" eaLnBrk="1" latinLnBrk="0" hangingPunct="1">
                        <a:spcAft>
                          <a:spcPts val="0"/>
                        </a:spcAft>
                      </a:pPr>
                      <a:r>
                        <a:rPr lang="en-US" sz="1600" b="1" kern="100">
                          <a:solidFill>
                            <a:schemeClr val="lt1"/>
                          </a:solidFill>
                          <a:effectLst/>
                          <a:latin typeface="+mn-lt"/>
                          <a:ea typeface="+mn-ea"/>
                          <a:cs typeface="+mn-cs"/>
                        </a:rPr>
                        <a:t>YHDL-0010</a:t>
                      </a:r>
                      <a:endParaRPr lang="zh-CN" sz="1600" b="1" kern="100">
                        <a:solidFill>
                          <a:schemeClr val="lt1"/>
                        </a:solidFill>
                        <a:effectLst/>
                        <a:latin typeface="+mn-lt"/>
                        <a:ea typeface="+mn-ea"/>
                        <a:cs typeface="+mn-cs"/>
                      </a:endParaRP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用户登录</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用户名：我</a:t>
                      </a:r>
                      <a:r>
                        <a:rPr lang="en-US" sz="1600" b="1" kern="100" dirty="0">
                          <a:solidFill>
                            <a:schemeClr val="tx1"/>
                          </a:solidFill>
                          <a:effectLst/>
                          <a:latin typeface="+mn-lt"/>
                          <a:ea typeface="+mn-ea"/>
                          <a:cs typeface="+mn-cs"/>
                        </a:rPr>
                        <a:t>1234qwer</a:t>
                      </a:r>
                      <a:r>
                        <a:rPr lang="zh-CN" sz="1600" b="1" kern="100" dirty="0">
                          <a:solidFill>
                            <a:schemeClr val="tx1"/>
                          </a:solidFill>
                          <a:effectLst/>
                          <a:latin typeface="+mn-lt"/>
                          <a:ea typeface="+mn-ea"/>
                          <a:cs typeface="+mn-cs"/>
                        </a:rPr>
                        <a:t>；</a:t>
                      </a:r>
                    </a:p>
                    <a:p>
                      <a:pPr marL="0" algn="l" defTabSz="914400" rtl="0" eaLnBrk="1" latinLnBrk="0" hangingPunct="1">
                        <a:spcAft>
                          <a:spcPts val="0"/>
                        </a:spcAft>
                      </a:pPr>
                      <a:r>
                        <a:rPr lang="zh-CN" sz="1600" b="1" kern="100" dirty="0">
                          <a:solidFill>
                            <a:schemeClr val="tx1"/>
                          </a:solidFill>
                          <a:effectLst/>
                          <a:latin typeface="+mn-lt"/>
                          <a:ea typeface="+mn-ea"/>
                          <a:cs typeface="+mn-cs"/>
                        </a:rPr>
                        <a:t>密码：</a:t>
                      </a:r>
                      <a:r>
                        <a:rPr lang="en-US" sz="1600" b="1" kern="100" dirty="0">
                          <a:solidFill>
                            <a:schemeClr val="tx1"/>
                          </a:solidFill>
                          <a:effectLst/>
                          <a:latin typeface="+mn-lt"/>
                          <a:ea typeface="+mn-ea"/>
                          <a:cs typeface="+mn-cs"/>
                        </a:rPr>
                        <a:t>zwvb9641asdf1234</a:t>
                      </a:r>
                      <a:r>
                        <a:rPr lang="zh-CN" sz="1600" b="1" kern="100" dirty="0">
                          <a:solidFill>
                            <a:schemeClr val="tx1"/>
                          </a:solidFill>
                          <a:effectLst/>
                          <a:latin typeface="+mn-lt"/>
                          <a:ea typeface="+mn-ea"/>
                          <a:cs typeface="+mn-cs"/>
                        </a:rPr>
                        <a:t>；</a:t>
                      </a:r>
                    </a:p>
                  </a:txBody>
                  <a:tcPr marL="59552" marR="59552" marT="0" marB="0"/>
                </a:tc>
                <a:tc>
                  <a:txBody>
                    <a:bodyPr/>
                    <a:lstStyle/>
                    <a:p>
                      <a:pPr marL="0" algn="l" defTabSz="914400" rtl="0" eaLnBrk="1" latinLnBrk="0" hangingPunct="1">
                        <a:spcAft>
                          <a:spcPts val="0"/>
                        </a:spcAft>
                      </a:pPr>
                      <a:r>
                        <a:rPr lang="zh-CN" sz="1600" b="1" kern="10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zh-CN" sz="1600" b="1" kern="100" dirty="0">
                          <a:solidFill>
                            <a:schemeClr val="tx1"/>
                          </a:solidFill>
                          <a:effectLst/>
                          <a:latin typeface="+mn-lt"/>
                          <a:ea typeface="+mn-ea"/>
                          <a:cs typeface="+mn-cs"/>
                        </a:rPr>
                        <a:t>登录失败</a:t>
                      </a:r>
                    </a:p>
                  </a:txBody>
                  <a:tcPr marL="59552" marR="59552" marT="0" marB="0"/>
                </a:tc>
                <a:tc>
                  <a:txBody>
                    <a:bodyPr/>
                    <a:lstStyle/>
                    <a:p>
                      <a:pPr marL="0" algn="l" defTabSz="914400" rtl="0" eaLnBrk="1" latinLnBrk="0" hangingPunct="1">
                        <a:spcAft>
                          <a:spcPts val="0"/>
                        </a:spcAft>
                      </a:pPr>
                      <a:r>
                        <a:rPr lang="en-US" sz="1600" b="1" kern="100" dirty="0">
                          <a:solidFill>
                            <a:schemeClr val="tx1"/>
                          </a:solidFill>
                          <a:effectLst/>
                          <a:latin typeface="+mn-lt"/>
                          <a:ea typeface="+mn-ea"/>
                          <a:cs typeface="+mn-cs"/>
                        </a:rPr>
                        <a:t>⑫</a:t>
                      </a:r>
                      <a:endParaRPr lang="zh-CN" sz="1600" b="1" kern="100" dirty="0">
                        <a:solidFill>
                          <a:schemeClr val="tx1"/>
                        </a:solidFill>
                        <a:effectLst/>
                        <a:latin typeface="+mn-lt"/>
                        <a:ea typeface="+mn-ea"/>
                        <a:cs typeface="+mn-cs"/>
                      </a:endParaRPr>
                    </a:p>
                  </a:txBody>
                  <a:tcPr marL="59552" marR="59552"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6423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0" dur="1000" fill="hold"/>
                                        <p:tgtEl>
                                          <p:spTgt spid="1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
                                        </p:tgtEl>
                                      </p:cBhvr>
                                    </p:animEffect>
                                  </p:childTnLst>
                                </p:cTn>
                              </p:par>
                              <p:par>
                                <p:cTn id="15" presetID="25"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20" dur="1000" fill="hold"/>
                                        <p:tgtEl>
                                          <p:spTgt spid="1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539B2-85C1-49DF-8098-E4885A8CD93D}"/>
              </a:ext>
            </a:extLst>
          </p:cNvPr>
          <p:cNvSpPr>
            <a:spLocks noGrp="1"/>
          </p:cNvSpPr>
          <p:nvPr>
            <p:ph type="title"/>
          </p:nvPr>
        </p:nvSpPr>
        <p:spPr>
          <a:xfrm>
            <a:off x="896587" y="0"/>
            <a:ext cx="9601200" cy="571500"/>
          </a:xfrm>
        </p:spPr>
        <p:txBody>
          <a:bodyPr>
            <a:normAutofit fontScale="90000"/>
          </a:bodyPr>
          <a:lstStyle/>
          <a:p>
            <a:r>
              <a:rPr lang="zh-CN" altLang="en-US" b="1" dirty="0"/>
              <a:t>等价分类法</a:t>
            </a:r>
            <a:r>
              <a:rPr lang="en-US" altLang="zh-CN" b="1" dirty="0"/>
              <a:t>-</a:t>
            </a:r>
            <a:r>
              <a:rPr lang="zh-CN" altLang="en-US" b="1" dirty="0"/>
              <a:t>示例</a:t>
            </a:r>
            <a:r>
              <a:rPr lang="en-US" altLang="zh-CN" b="1" dirty="0"/>
              <a:t>2</a:t>
            </a:r>
            <a:endParaRPr lang="zh-CN" altLang="en-US" b="1" dirty="0"/>
          </a:p>
        </p:txBody>
      </p:sp>
      <p:sp>
        <p:nvSpPr>
          <p:cNvPr id="3" name="内容占位符 2">
            <a:extLst>
              <a:ext uri="{FF2B5EF4-FFF2-40B4-BE49-F238E27FC236}">
                <a16:creationId xmlns:a16="http://schemas.microsoft.com/office/drawing/2014/main" id="{E602081D-C687-4BF2-9486-7328EC0E1212}"/>
              </a:ext>
            </a:extLst>
          </p:cNvPr>
          <p:cNvSpPr>
            <a:spLocks noGrp="1"/>
          </p:cNvSpPr>
          <p:nvPr>
            <p:ph idx="1"/>
          </p:nvPr>
        </p:nvSpPr>
        <p:spPr>
          <a:xfrm>
            <a:off x="755071" y="571500"/>
            <a:ext cx="11524013" cy="5004262"/>
          </a:xfrm>
        </p:spPr>
        <p:txBody>
          <a:bodyPr/>
          <a:lstStyle/>
          <a:p>
            <a:r>
              <a:rPr lang="zh-CN" altLang="en-US" sz="2400" dirty="0">
                <a:solidFill>
                  <a:schemeClr val="tx1"/>
                </a:solidFill>
              </a:rPr>
              <a:t>三角形问题：</a:t>
            </a:r>
            <a:endParaRPr lang="en-US" altLang="zh-CN" sz="2400" dirty="0">
              <a:solidFill>
                <a:schemeClr val="tx1"/>
              </a:solidFill>
            </a:endParaRPr>
          </a:p>
          <a:p>
            <a:pPr marL="530352" lvl="1" indent="0">
              <a:buNone/>
            </a:pPr>
            <a:r>
              <a:rPr lang="zh-CN" altLang="en-US" sz="2400" i="0" dirty="0">
                <a:solidFill>
                  <a:schemeClr val="tx1"/>
                </a:solidFill>
              </a:rPr>
              <a:t>输入三个</a:t>
            </a:r>
            <a:r>
              <a:rPr lang="en-US" altLang="zh-CN" sz="2400" i="0" dirty="0">
                <a:solidFill>
                  <a:schemeClr val="tx1"/>
                </a:solidFill>
              </a:rPr>
              <a:t>100</a:t>
            </a:r>
            <a:r>
              <a:rPr lang="zh-CN" altLang="en-US" sz="2400" i="0" dirty="0">
                <a:solidFill>
                  <a:schemeClr val="tx1"/>
                </a:solidFill>
              </a:rPr>
              <a:t>以内的整数</a:t>
            </a:r>
            <a:r>
              <a:rPr lang="en-US" altLang="zh-CN" sz="2400" i="0" dirty="0" err="1">
                <a:solidFill>
                  <a:schemeClr val="tx1"/>
                </a:solidFill>
              </a:rPr>
              <a:t>a,b</a:t>
            </a:r>
            <a:r>
              <a:rPr lang="zh-CN" altLang="en-US" sz="2400" i="0" dirty="0">
                <a:solidFill>
                  <a:schemeClr val="tx1"/>
                </a:solidFill>
              </a:rPr>
              <a:t>和</a:t>
            </a:r>
            <a:r>
              <a:rPr lang="en-US" altLang="zh-CN" sz="2400" i="0" dirty="0">
                <a:solidFill>
                  <a:schemeClr val="tx1"/>
                </a:solidFill>
              </a:rPr>
              <a:t>c</a:t>
            </a:r>
            <a:r>
              <a:rPr lang="zh-CN" altLang="en-US" sz="2400" i="0" dirty="0">
                <a:solidFill>
                  <a:schemeClr val="tx1"/>
                </a:solidFill>
              </a:rPr>
              <a:t>分别作为三角形的</a:t>
            </a:r>
            <a:r>
              <a:rPr lang="en-US" altLang="zh-CN" sz="2400" i="0" dirty="0">
                <a:solidFill>
                  <a:schemeClr val="tx1"/>
                </a:solidFill>
              </a:rPr>
              <a:t>3</a:t>
            </a:r>
            <a:r>
              <a:rPr lang="zh-CN" altLang="en-US" sz="2400" i="0" dirty="0">
                <a:solidFill>
                  <a:schemeClr val="tx1"/>
                </a:solidFill>
              </a:rPr>
              <a:t>条边，通过程序判断由这</a:t>
            </a:r>
            <a:r>
              <a:rPr lang="en-US" altLang="zh-CN" sz="2400" i="0" dirty="0">
                <a:solidFill>
                  <a:schemeClr val="tx1"/>
                </a:solidFill>
              </a:rPr>
              <a:t>3</a:t>
            </a:r>
            <a:r>
              <a:rPr lang="zh-CN" altLang="en-US" sz="2400" i="0" dirty="0">
                <a:solidFill>
                  <a:schemeClr val="tx1"/>
                </a:solidFill>
              </a:rPr>
              <a:t>条边构成的三角形的类型是：等边三角形、等腰三角形、一般三角形或非三角形。</a:t>
            </a:r>
            <a:endParaRPr lang="en-US" altLang="zh-CN" sz="2400" i="0" dirty="0">
              <a:solidFill>
                <a:schemeClr val="tx1"/>
              </a:solidFill>
            </a:endParaRPr>
          </a:p>
          <a:p>
            <a:pPr marL="530352" lvl="1" indent="0">
              <a:buNone/>
            </a:pPr>
            <a:r>
              <a:rPr lang="zh-CN" altLang="en-US" sz="2400" i="0" dirty="0">
                <a:solidFill>
                  <a:schemeClr val="tx1"/>
                </a:solidFill>
              </a:rPr>
              <a:t>隐含规则：</a:t>
            </a:r>
            <a:endParaRPr lang="en-US" altLang="zh-CN" sz="2400" i="0" dirty="0">
              <a:solidFill>
                <a:schemeClr val="tx1"/>
              </a:solidFill>
            </a:endParaRPr>
          </a:p>
          <a:p>
            <a:pPr marL="530352" lvl="1" indent="0">
              <a:buNone/>
            </a:pPr>
            <a:r>
              <a:rPr lang="en-US" altLang="zh-CN" sz="2400" i="0" dirty="0">
                <a:solidFill>
                  <a:schemeClr val="tx1"/>
                </a:solidFill>
              </a:rPr>
              <a:t>	1&lt;=a&lt;=100, 1&lt;=b&lt;=100, 1&lt;=c&lt;=100,</a:t>
            </a:r>
          </a:p>
          <a:p>
            <a:pPr marL="530352" lvl="1" indent="0">
              <a:buNone/>
            </a:pPr>
            <a:r>
              <a:rPr lang="en-US" altLang="zh-CN" sz="2400" i="0" dirty="0">
                <a:solidFill>
                  <a:schemeClr val="tx1"/>
                </a:solidFill>
              </a:rPr>
              <a:t>	a&lt;</a:t>
            </a:r>
            <a:r>
              <a:rPr lang="en-US" altLang="zh-CN" sz="2400" i="0" dirty="0" err="1">
                <a:solidFill>
                  <a:schemeClr val="tx1"/>
                </a:solidFill>
              </a:rPr>
              <a:t>b+c,b</a:t>
            </a:r>
            <a:r>
              <a:rPr lang="en-US" altLang="zh-CN" sz="2400" i="0" dirty="0">
                <a:solidFill>
                  <a:schemeClr val="tx1"/>
                </a:solidFill>
              </a:rPr>
              <a:t>&lt;</a:t>
            </a:r>
            <a:r>
              <a:rPr lang="en-US" altLang="zh-CN" sz="2400" i="0" dirty="0" err="1">
                <a:solidFill>
                  <a:schemeClr val="tx1"/>
                </a:solidFill>
              </a:rPr>
              <a:t>a+c,c</a:t>
            </a:r>
            <a:r>
              <a:rPr lang="en-US" altLang="zh-CN" sz="2400" i="0" dirty="0">
                <a:solidFill>
                  <a:schemeClr val="tx1"/>
                </a:solidFill>
              </a:rPr>
              <a:t>&lt;</a:t>
            </a:r>
            <a:r>
              <a:rPr lang="en-US" altLang="zh-CN" sz="2400" i="0" dirty="0" err="1">
                <a:solidFill>
                  <a:schemeClr val="tx1"/>
                </a:solidFill>
              </a:rPr>
              <a:t>a+b</a:t>
            </a:r>
            <a:endParaRPr lang="en-US" altLang="zh-CN" sz="2400" i="0" dirty="0">
              <a:solidFill>
                <a:schemeClr val="tx1"/>
              </a:solidFill>
            </a:endParaRPr>
          </a:p>
          <a:p>
            <a:pPr lvl="1"/>
            <a:r>
              <a:rPr lang="zh-CN" altLang="en-US" sz="2400" i="0" dirty="0">
                <a:solidFill>
                  <a:schemeClr val="tx1"/>
                </a:solidFill>
              </a:rPr>
              <a:t>等价类</a:t>
            </a:r>
            <a:endParaRPr lang="en-US" altLang="zh-CN" sz="2400" i="0" dirty="0">
              <a:solidFill>
                <a:schemeClr val="tx1"/>
              </a:solidFill>
            </a:endParaRPr>
          </a:p>
          <a:p>
            <a:pPr marL="530352" lvl="1" indent="0">
              <a:buNone/>
            </a:pPr>
            <a:endParaRPr lang="zh-CN" altLang="en-US" dirty="0"/>
          </a:p>
        </p:txBody>
      </p:sp>
      <p:graphicFrame>
        <p:nvGraphicFramePr>
          <p:cNvPr id="4" name="表格 3">
            <a:extLst>
              <a:ext uri="{FF2B5EF4-FFF2-40B4-BE49-F238E27FC236}">
                <a16:creationId xmlns:a16="http://schemas.microsoft.com/office/drawing/2014/main" id="{A554B49B-3D4E-4C5A-9BC9-6AD0BCE1BEA8}"/>
              </a:ext>
            </a:extLst>
          </p:cNvPr>
          <p:cNvGraphicFramePr>
            <a:graphicFrameLocks noGrp="1"/>
          </p:cNvGraphicFramePr>
          <p:nvPr>
            <p:extLst>
              <p:ext uri="{D42A27DB-BD31-4B8C-83A1-F6EECF244321}">
                <p14:modId xmlns:p14="http://schemas.microsoft.com/office/powerpoint/2010/main" val="2049388842"/>
              </p:ext>
            </p:extLst>
          </p:nvPr>
        </p:nvGraphicFramePr>
        <p:xfrm>
          <a:off x="7564582" y="1737360"/>
          <a:ext cx="4627418" cy="5120640"/>
        </p:xfrm>
        <a:graphic>
          <a:graphicData uri="http://schemas.openxmlformats.org/drawingml/2006/table">
            <a:tbl>
              <a:tblPr firstRow="1" bandRow="1">
                <a:tableStyleId>{5C22544A-7EE6-4342-B048-85BDC9FD1C3A}</a:tableStyleId>
              </a:tblPr>
              <a:tblGrid>
                <a:gridCol w="1816925">
                  <a:extLst>
                    <a:ext uri="{9D8B030D-6E8A-4147-A177-3AD203B41FA5}">
                      <a16:colId xmlns:a16="http://schemas.microsoft.com/office/drawing/2014/main" val="3300958025"/>
                    </a:ext>
                  </a:extLst>
                </a:gridCol>
                <a:gridCol w="2810493">
                  <a:extLst>
                    <a:ext uri="{9D8B030D-6E8A-4147-A177-3AD203B41FA5}">
                      <a16:colId xmlns:a16="http://schemas.microsoft.com/office/drawing/2014/main" val="114119390"/>
                    </a:ext>
                  </a:extLst>
                </a:gridCol>
              </a:tblGrid>
              <a:tr h="376937">
                <a:tc>
                  <a:txBody>
                    <a:bodyPr/>
                    <a:lstStyle/>
                    <a:p>
                      <a:r>
                        <a:rPr lang="zh-CN" altLang="en-US" sz="2400" dirty="0"/>
                        <a:t>有效等价类</a:t>
                      </a:r>
                    </a:p>
                  </a:txBody>
                  <a:tcPr/>
                </a:tc>
                <a:tc>
                  <a:txBody>
                    <a:bodyPr/>
                    <a:lstStyle/>
                    <a:p>
                      <a:r>
                        <a:rPr lang="zh-CN" altLang="en-US" sz="2400" dirty="0"/>
                        <a:t>无效等价类</a:t>
                      </a:r>
                    </a:p>
                  </a:txBody>
                  <a:tcPr/>
                </a:tc>
                <a:extLst>
                  <a:ext uri="{0D108BD9-81ED-4DB2-BD59-A6C34878D82A}">
                    <a16:rowId xmlns:a16="http://schemas.microsoft.com/office/drawing/2014/main" val="372171200"/>
                  </a:ext>
                </a:extLst>
              </a:tr>
              <a:tr h="956840">
                <a:tc>
                  <a:txBody>
                    <a:bodyPr/>
                    <a:lstStyle/>
                    <a:p>
                      <a:r>
                        <a:rPr lang="zh-CN" altLang="en-US" sz="2400" dirty="0"/>
                        <a:t>整数</a:t>
                      </a:r>
                    </a:p>
                  </a:txBody>
                  <a:tcPr/>
                </a:tc>
                <a:tc>
                  <a:txBody>
                    <a:bodyPr/>
                    <a:lstStyle/>
                    <a:p>
                      <a:r>
                        <a:rPr lang="zh-CN" altLang="en-US" sz="2400" dirty="0"/>
                        <a:t>一边为非整数</a:t>
                      </a:r>
                      <a:endParaRPr lang="en-US" altLang="zh-CN" sz="2400" dirty="0"/>
                    </a:p>
                    <a:p>
                      <a:r>
                        <a:rPr lang="zh-CN" altLang="en-US" sz="2400" dirty="0"/>
                        <a:t>二边为非整数</a:t>
                      </a:r>
                      <a:endParaRPr lang="en-US" altLang="zh-CN" sz="2400" dirty="0"/>
                    </a:p>
                    <a:p>
                      <a:r>
                        <a:rPr lang="zh-CN" altLang="en-US" sz="2400" dirty="0"/>
                        <a:t>三边为非整数</a:t>
                      </a:r>
                    </a:p>
                  </a:txBody>
                  <a:tcPr/>
                </a:tc>
                <a:extLst>
                  <a:ext uri="{0D108BD9-81ED-4DB2-BD59-A6C34878D82A}">
                    <a16:rowId xmlns:a16="http://schemas.microsoft.com/office/drawing/2014/main" val="1964667843"/>
                  </a:ext>
                </a:extLst>
              </a:tr>
              <a:tr h="956840">
                <a:tc>
                  <a:txBody>
                    <a:bodyPr/>
                    <a:lstStyle/>
                    <a:p>
                      <a:r>
                        <a:rPr lang="en-US" altLang="zh-CN" sz="2400" dirty="0"/>
                        <a:t>3</a:t>
                      </a:r>
                      <a:r>
                        <a:rPr lang="zh-CN" altLang="en-US" sz="2400" dirty="0"/>
                        <a:t>个数</a:t>
                      </a:r>
                    </a:p>
                  </a:txBody>
                  <a:tcPr/>
                </a:tc>
                <a:tc>
                  <a:txBody>
                    <a:bodyPr/>
                    <a:lstStyle/>
                    <a:p>
                      <a:r>
                        <a:rPr lang="zh-CN" altLang="en-US" sz="2400" dirty="0"/>
                        <a:t>只有一条边</a:t>
                      </a:r>
                      <a:endParaRPr lang="en-US" altLang="zh-CN" sz="2400" dirty="0"/>
                    </a:p>
                    <a:p>
                      <a:r>
                        <a:rPr lang="zh-CN" altLang="en-US" sz="2400" dirty="0"/>
                        <a:t>只有二条边</a:t>
                      </a:r>
                      <a:endParaRPr lang="en-US" altLang="zh-CN" sz="2400" dirty="0"/>
                    </a:p>
                    <a:p>
                      <a:r>
                        <a:rPr lang="zh-CN" altLang="en-US" sz="2400" dirty="0"/>
                        <a:t>只有三条边</a:t>
                      </a:r>
                    </a:p>
                  </a:txBody>
                  <a:tcPr/>
                </a:tc>
                <a:extLst>
                  <a:ext uri="{0D108BD9-81ED-4DB2-BD59-A6C34878D82A}">
                    <a16:rowId xmlns:a16="http://schemas.microsoft.com/office/drawing/2014/main" val="3629043043"/>
                  </a:ext>
                </a:extLst>
              </a:tr>
              <a:tr h="2116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1&lt;=a&lt;=100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1&lt;=b&lt;=100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1&lt;=c&lt;=100,</a:t>
                      </a:r>
                    </a:p>
                    <a:p>
                      <a:endParaRPr lang="zh-CN" altLang="en-US" sz="2400" dirty="0"/>
                    </a:p>
                  </a:txBody>
                  <a:tcPr/>
                </a:tc>
                <a:tc>
                  <a:txBody>
                    <a:bodyPr/>
                    <a:lstStyle/>
                    <a:p>
                      <a:r>
                        <a:rPr lang="zh-CN" altLang="en-US" sz="2400" dirty="0"/>
                        <a:t>一边</a:t>
                      </a:r>
                      <a:r>
                        <a:rPr lang="en-US" altLang="zh-CN" sz="2400" dirty="0"/>
                        <a:t>&lt;1</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二边</a:t>
                      </a:r>
                      <a:r>
                        <a:rPr lang="en-US" altLang="zh-CN" sz="2400" dirty="0"/>
                        <a:t>&lt;1</a:t>
                      </a:r>
                      <a:endParaRPr lang="zh-CN" alt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三边</a:t>
                      </a:r>
                      <a:r>
                        <a:rPr lang="en-US" altLang="zh-CN" sz="2400" dirty="0"/>
                        <a:t>&lt;1</a:t>
                      </a:r>
                      <a:endParaRPr lang="zh-CN" alt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一边</a:t>
                      </a:r>
                      <a:r>
                        <a:rPr lang="en-US" altLang="zh-CN" sz="2400" dirty="0"/>
                        <a:t>&gt;100</a:t>
                      </a:r>
                      <a:endParaRPr lang="zh-CN" alt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二边</a:t>
                      </a:r>
                      <a:r>
                        <a:rPr lang="en-US" altLang="zh-CN" sz="2400" dirty="0"/>
                        <a:t>&gt;100</a:t>
                      </a:r>
                      <a:endParaRPr lang="zh-CN" alt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三边</a:t>
                      </a:r>
                      <a:r>
                        <a:rPr lang="en-US" altLang="zh-CN" sz="2400" dirty="0"/>
                        <a:t>&gt;100</a:t>
                      </a:r>
                      <a:endParaRPr lang="zh-CN" altLang="en-US" sz="2400" dirty="0"/>
                    </a:p>
                  </a:txBody>
                  <a:tcPr/>
                </a:tc>
                <a:extLst>
                  <a:ext uri="{0D108BD9-81ED-4DB2-BD59-A6C34878D82A}">
                    <a16:rowId xmlns:a16="http://schemas.microsoft.com/office/drawing/2014/main" val="444906819"/>
                  </a:ext>
                </a:extLst>
              </a:tr>
            </a:tbl>
          </a:graphicData>
        </a:graphic>
      </p:graphicFrame>
    </p:spTree>
    <p:extLst>
      <p:ext uri="{BB962C8B-B14F-4D97-AF65-F5344CB8AC3E}">
        <p14:creationId xmlns:p14="http://schemas.microsoft.com/office/powerpoint/2010/main" val="17312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821A3-F6C7-454D-9699-CC65CFBECCEB}"/>
              </a:ext>
            </a:extLst>
          </p:cNvPr>
          <p:cNvSpPr>
            <a:spLocks noGrp="1"/>
          </p:cNvSpPr>
          <p:nvPr>
            <p:ph type="title"/>
          </p:nvPr>
        </p:nvSpPr>
        <p:spPr>
          <a:xfrm>
            <a:off x="1015341" y="229639"/>
            <a:ext cx="9601200" cy="571500"/>
          </a:xfrm>
        </p:spPr>
        <p:txBody>
          <a:bodyPr>
            <a:noAutofit/>
          </a:bodyPr>
          <a:lstStyle/>
          <a:p>
            <a:r>
              <a:rPr lang="zh-CN" altLang="en-US" b="1" dirty="0"/>
              <a:t>黑盒测试的方法</a:t>
            </a:r>
            <a:r>
              <a:rPr lang="en-US" altLang="zh-CN" b="1" dirty="0"/>
              <a:t>-</a:t>
            </a:r>
            <a:r>
              <a:rPr lang="zh-CN" altLang="en-US" b="1" dirty="0"/>
              <a:t>边界值分析法</a:t>
            </a:r>
          </a:p>
        </p:txBody>
      </p:sp>
      <p:sp>
        <p:nvSpPr>
          <p:cNvPr id="3" name="内容占位符 2">
            <a:extLst>
              <a:ext uri="{FF2B5EF4-FFF2-40B4-BE49-F238E27FC236}">
                <a16:creationId xmlns:a16="http://schemas.microsoft.com/office/drawing/2014/main" id="{09125C3F-68D0-4706-8131-7933CE199E27}"/>
              </a:ext>
            </a:extLst>
          </p:cNvPr>
          <p:cNvSpPr>
            <a:spLocks noGrp="1"/>
          </p:cNvSpPr>
          <p:nvPr>
            <p:ph idx="1"/>
          </p:nvPr>
        </p:nvSpPr>
        <p:spPr>
          <a:xfrm>
            <a:off x="1015341" y="890648"/>
            <a:ext cx="11176659" cy="5854535"/>
          </a:xfrm>
        </p:spPr>
        <p:txBody>
          <a:bodyPr>
            <a:normAutofit/>
          </a:bodyPr>
          <a:lstStyle/>
          <a:p>
            <a:r>
              <a:rPr lang="zh-CN" altLang="zh-CN" sz="2400" dirty="0"/>
              <a:t>边界值分析法</a:t>
            </a:r>
            <a:endParaRPr lang="en-US" altLang="zh-CN" sz="2400" dirty="0"/>
          </a:p>
          <a:p>
            <a:pPr lvl="1"/>
            <a:r>
              <a:rPr lang="zh-CN" altLang="zh-CN" sz="2400" i="0" dirty="0"/>
              <a:t>用于对输入或输出的边界值进行测试的一种典型、重要的黑盒测试方法。在测试过程中，边界值分析法是作为对等价类划分法的补充，专注于每个等价类的边界值，区别是在等价类中随机选取一个测试点</a:t>
            </a:r>
            <a:endParaRPr lang="en-US" altLang="zh-CN" sz="2400" i="0" dirty="0"/>
          </a:p>
          <a:p>
            <a:pPr lvl="1"/>
            <a:r>
              <a:rPr lang="zh-CN" altLang="en-US" sz="2400" i="0" dirty="0"/>
              <a:t>边界条件：软件在能力发挥到极限的情况下能够正常运行，则在普通情况下运行一般也不会存在问题</a:t>
            </a:r>
            <a:endParaRPr lang="en-US" altLang="zh-CN" sz="2400" i="0" dirty="0"/>
          </a:p>
          <a:p>
            <a:pPr lvl="1"/>
            <a:r>
              <a:rPr lang="zh-CN" altLang="en-US" sz="2400" i="0" dirty="0"/>
              <a:t>次边界条件：普通边界条件一般在产品说明书中有明确定义，或者在使用软件的过程中能够的值。而有些边界条件在软件内部，软件使用者基本无法得知，但软件测试人员必须考虑。此类边界条件成为次边界条件或内部边界条件</a:t>
            </a:r>
            <a:endParaRPr lang="en-US" altLang="zh-CN" sz="2400" i="0" dirty="0"/>
          </a:p>
          <a:p>
            <a:pPr lvl="1"/>
            <a:r>
              <a:rPr lang="zh-CN" altLang="en-US" sz="2400" i="0" dirty="0"/>
              <a:t>其他边界条件：用户在输入框中输入登录信息或填写其他信息时，可能并没有输入数据，即直接回车。产品说明书一般会把这类情况忽略，但在现实生活中却时常发生。完善的软件通常会将输入内容默认为合法边界内的最小值或合法边界内的某个合理值，当没有值时直接返回提示信息，如“不能为空”等。</a:t>
            </a:r>
          </a:p>
        </p:txBody>
      </p:sp>
    </p:spTree>
    <p:extLst>
      <p:ext uri="{BB962C8B-B14F-4D97-AF65-F5344CB8AC3E}">
        <p14:creationId xmlns:p14="http://schemas.microsoft.com/office/powerpoint/2010/main" val="227773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821A3-F6C7-454D-9699-CC65CFBECCEB}"/>
              </a:ext>
            </a:extLst>
          </p:cNvPr>
          <p:cNvSpPr>
            <a:spLocks noGrp="1"/>
          </p:cNvSpPr>
          <p:nvPr>
            <p:ph type="title"/>
          </p:nvPr>
        </p:nvSpPr>
        <p:spPr>
          <a:xfrm>
            <a:off x="860961" y="163585"/>
            <a:ext cx="9601200" cy="571500"/>
          </a:xfrm>
        </p:spPr>
        <p:txBody>
          <a:bodyPr>
            <a:normAutofit fontScale="90000"/>
          </a:bodyPr>
          <a:lstStyle/>
          <a:p>
            <a:r>
              <a:rPr lang="zh-CN" altLang="en-US" b="1" dirty="0"/>
              <a:t>边界值分析</a:t>
            </a:r>
          </a:p>
        </p:txBody>
      </p:sp>
      <p:sp>
        <p:nvSpPr>
          <p:cNvPr id="3" name="内容占位符 2">
            <a:extLst>
              <a:ext uri="{FF2B5EF4-FFF2-40B4-BE49-F238E27FC236}">
                <a16:creationId xmlns:a16="http://schemas.microsoft.com/office/drawing/2014/main" id="{09125C3F-68D0-4706-8131-7933CE199E27}"/>
              </a:ext>
            </a:extLst>
          </p:cNvPr>
          <p:cNvSpPr>
            <a:spLocks noGrp="1"/>
          </p:cNvSpPr>
          <p:nvPr>
            <p:ph idx="1"/>
          </p:nvPr>
        </p:nvSpPr>
        <p:spPr>
          <a:xfrm>
            <a:off x="748145" y="819396"/>
            <a:ext cx="11443855" cy="6038603"/>
          </a:xfrm>
        </p:spPr>
        <p:txBody>
          <a:bodyPr>
            <a:normAutofit lnSpcReduction="10000"/>
          </a:bodyPr>
          <a:lstStyle/>
          <a:p>
            <a:r>
              <a:rPr lang="zh-CN" altLang="en-US" sz="2400" dirty="0"/>
              <a:t>测试用例的原则</a:t>
            </a:r>
            <a:endParaRPr lang="en-US" altLang="zh-CN" sz="2400" dirty="0"/>
          </a:p>
          <a:p>
            <a:pPr lvl="1">
              <a:buClr>
                <a:schemeClr val="tx2"/>
              </a:buClr>
            </a:pPr>
            <a:r>
              <a:rPr lang="zh-CN" altLang="en-US" sz="2400" i="0" dirty="0"/>
              <a:t>如果输入条件规定了值的范围，则应取刚刚到达这个范围边界的值，以及刚刚超过这个范围边界的值作为测试输入数据。</a:t>
            </a:r>
          </a:p>
          <a:p>
            <a:pPr lvl="2">
              <a:buClr>
                <a:schemeClr val="tx2"/>
              </a:buClr>
            </a:pPr>
            <a:r>
              <a:rPr lang="zh-CN" altLang="en-US" sz="2000" dirty="0"/>
              <a:t>例如，某数据的取值范围为</a:t>
            </a:r>
            <a:r>
              <a:rPr lang="en-US" altLang="zh-CN" sz="2000" dirty="0"/>
              <a:t>-1.0</a:t>
            </a:r>
            <a:r>
              <a:rPr lang="zh-CN" altLang="en-US" sz="2000" dirty="0"/>
              <a:t>～</a:t>
            </a:r>
            <a:r>
              <a:rPr lang="en-US" altLang="zh-CN" sz="2000" dirty="0"/>
              <a:t>1.0</a:t>
            </a:r>
            <a:r>
              <a:rPr lang="zh-CN" altLang="en-US" sz="2000" dirty="0"/>
              <a:t>，测试数据可取</a:t>
            </a:r>
            <a:r>
              <a:rPr lang="en-US" altLang="zh-CN" sz="2000" dirty="0"/>
              <a:t>-1.0</a:t>
            </a:r>
            <a:r>
              <a:rPr lang="zh-CN" altLang="en-US" sz="2000" dirty="0"/>
              <a:t>、</a:t>
            </a:r>
            <a:r>
              <a:rPr lang="en-US" altLang="zh-CN" sz="2000" dirty="0"/>
              <a:t>1.0</a:t>
            </a:r>
            <a:r>
              <a:rPr lang="zh-CN" altLang="en-US" sz="2000" dirty="0"/>
              <a:t>，以及</a:t>
            </a:r>
            <a:r>
              <a:rPr lang="en-US" altLang="zh-CN" sz="2000" dirty="0"/>
              <a:t>-1.1</a:t>
            </a:r>
            <a:r>
              <a:rPr lang="zh-CN" altLang="en-US" sz="2000" dirty="0"/>
              <a:t>、</a:t>
            </a:r>
            <a:r>
              <a:rPr lang="en-US" altLang="zh-CN" sz="2000" dirty="0"/>
              <a:t>1.1</a:t>
            </a:r>
          </a:p>
          <a:p>
            <a:pPr lvl="1">
              <a:buClr>
                <a:schemeClr val="tx2"/>
              </a:buClr>
            </a:pPr>
            <a:r>
              <a:rPr lang="zh-CN" altLang="en-US" sz="2400" i="0" dirty="0"/>
              <a:t>如果输入条件规定了值的个数，则应取最大个数、最小个数、比最大个数多</a:t>
            </a:r>
            <a:r>
              <a:rPr lang="en-US" altLang="zh-CN" sz="2400" i="0" dirty="0"/>
              <a:t>1</a:t>
            </a:r>
            <a:r>
              <a:rPr lang="zh-CN" altLang="en-US" sz="2400" i="0" dirty="0"/>
              <a:t>，比最小个数少</a:t>
            </a:r>
            <a:r>
              <a:rPr lang="en-US" altLang="zh-CN" sz="2400" i="0" dirty="0"/>
              <a:t>1</a:t>
            </a:r>
            <a:r>
              <a:rPr lang="zh-CN" altLang="en-US" sz="2400" i="0" dirty="0"/>
              <a:t>的数作为测试输入数据。</a:t>
            </a:r>
          </a:p>
          <a:p>
            <a:pPr lvl="2">
              <a:buClr>
                <a:schemeClr val="tx2"/>
              </a:buClr>
            </a:pPr>
            <a:r>
              <a:rPr lang="zh-CN" altLang="en-US" sz="2000" dirty="0"/>
              <a:t>例如，某文件有</a:t>
            </a:r>
            <a:r>
              <a:rPr lang="en-US" altLang="zh-CN" sz="2000" dirty="0"/>
              <a:t>255</a:t>
            </a:r>
            <a:r>
              <a:rPr lang="zh-CN" altLang="en-US" sz="2000" dirty="0"/>
              <a:t>个记录，测试数据可取</a:t>
            </a:r>
            <a:r>
              <a:rPr lang="en-US" altLang="zh-CN" sz="2000" dirty="0"/>
              <a:t>1</a:t>
            </a:r>
            <a:r>
              <a:rPr lang="zh-CN" altLang="en-US" sz="2000" dirty="0"/>
              <a:t>、</a:t>
            </a:r>
            <a:r>
              <a:rPr lang="en-US" altLang="zh-CN" sz="2000" dirty="0"/>
              <a:t>255</a:t>
            </a:r>
            <a:r>
              <a:rPr lang="zh-CN" altLang="en-US" sz="2000" dirty="0"/>
              <a:t>，以及</a:t>
            </a:r>
            <a:r>
              <a:rPr lang="en-US" altLang="zh-CN" sz="2000" dirty="0"/>
              <a:t>0</a:t>
            </a:r>
            <a:r>
              <a:rPr lang="zh-CN" altLang="en-US" sz="2000" dirty="0"/>
              <a:t>、</a:t>
            </a:r>
            <a:r>
              <a:rPr lang="en-US" altLang="zh-CN" sz="2000" dirty="0"/>
              <a:t>256</a:t>
            </a:r>
            <a:r>
              <a:rPr lang="zh-CN" altLang="en-US" sz="2000" dirty="0"/>
              <a:t>。</a:t>
            </a:r>
          </a:p>
          <a:p>
            <a:pPr lvl="1">
              <a:buClr>
                <a:schemeClr val="tx2"/>
              </a:buClr>
            </a:pPr>
            <a:r>
              <a:rPr lang="zh-CN" altLang="en-US" sz="2400" i="0" dirty="0"/>
              <a:t>根据规格说明和每个输出条件，使用原则</a:t>
            </a:r>
            <a:r>
              <a:rPr lang="en-US" altLang="zh-CN" sz="2400" i="0" dirty="0"/>
              <a:t>(1)</a:t>
            </a:r>
            <a:r>
              <a:rPr lang="zh-CN" altLang="en-US" sz="2400" i="0" dirty="0"/>
              <a:t>。</a:t>
            </a:r>
          </a:p>
          <a:p>
            <a:pPr lvl="2">
              <a:buClr>
                <a:schemeClr val="tx2"/>
              </a:buClr>
            </a:pPr>
            <a:r>
              <a:rPr lang="zh-CN" altLang="en-US" sz="2000" dirty="0"/>
              <a:t>例如，研究生录取分数范围</a:t>
            </a:r>
            <a:r>
              <a:rPr lang="en-US" altLang="zh-CN" sz="2000" dirty="0"/>
              <a:t>84</a:t>
            </a:r>
            <a:r>
              <a:rPr lang="zh-CN" altLang="en-US" sz="2000" dirty="0"/>
              <a:t>～</a:t>
            </a:r>
            <a:r>
              <a:rPr lang="en-US" altLang="zh-CN" sz="2000" dirty="0"/>
              <a:t>150</a:t>
            </a:r>
            <a:r>
              <a:rPr lang="zh-CN" altLang="en-US" sz="2000" dirty="0"/>
              <a:t>，测试数据可取</a:t>
            </a:r>
            <a:r>
              <a:rPr lang="en-US" altLang="zh-CN" sz="2000" dirty="0"/>
              <a:t>84</a:t>
            </a:r>
            <a:r>
              <a:rPr lang="zh-CN" altLang="en-US" sz="2000" dirty="0"/>
              <a:t>、</a:t>
            </a:r>
            <a:r>
              <a:rPr lang="en-US" altLang="zh-CN" sz="2000" dirty="0"/>
              <a:t>150</a:t>
            </a:r>
            <a:r>
              <a:rPr lang="zh-CN" altLang="en-US" sz="2000" dirty="0"/>
              <a:t>，以及</a:t>
            </a:r>
            <a:r>
              <a:rPr lang="en-US" altLang="zh-CN" sz="2000" dirty="0"/>
              <a:t>83</a:t>
            </a:r>
            <a:r>
              <a:rPr lang="zh-CN" altLang="en-US" sz="2000" dirty="0"/>
              <a:t>、</a:t>
            </a:r>
            <a:r>
              <a:rPr lang="en-US" altLang="zh-CN" sz="2000" dirty="0"/>
              <a:t>151</a:t>
            </a:r>
            <a:r>
              <a:rPr lang="zh-CN" altLang="en-US" sz="2000" dirty="0"/>
              <a:t>。</a:t>
            </a:r>
          </a:p>
          <a:p>
            <a:pPr lvl="1">
              <a:buClr>
                <a:schemeClr val="tx2"/>
              </a:buClr>
            </a:pPr>
            <a:r>
              <a:rPr lang="zh-CN" altLang="en-US" sz="2400" i="0" dirty="0"/>
              <a:t>根据规格说明和每个输出条件，使用原则</a:t>
            </a:r>
            <a:r>
              <a:rPr lang="en-US" altLang="zh-CN" sz="2400" i="0" dirty="0"/>
              <a:t>(2)</a:t>
            </a:r>
            <a:r>
              <a:rPr lang="zh-CN" altLang="en-US" sz="2400" i="0" dirty="0"/>
              <a:t>。</a:t>
            </a:r>
          </a:p>
          <a:p>
            <a:pPr lvl="2">
              <a:buClr>
                <a:schemeClr val="tx2"/>
              </a:buClr>
            </a:pPr>
            <a:r>
              <a:rPr lang="zh-CN" altLang="en-US" sz="2000" dirty="0"/>
              <a:t>例如，研究生录取人数</a:t>
            </a:r>
            <a:r>
              <a:rPr lang="en-US" altLang="zh-CN" sz="2000" dirty="0"/>
              <a:t>34</a:t>
            </a:r>
            <a:r>
              <a:rPr lang="zh-CN" altLang="en-US" sz="2000" dirty="0"/>
              <a:t>人，测试数据可取</a:t>
            </a:r>
            <a:r>
              <a:rPr lang="en-US" altLang="zh-CN" sz="2000" dirty="0"/>
              <a:t>1</a:t>
            </a:r>
            <a:r>
              <a:rPr lang="zh-CN" altLang="en-US" sz="2000" dirty="0"/>
              <a:t>、</a:t>
            </a:r>
            <a:r>
              <a:rPr lang="en-US" altLang="zh-CN" sz="2000" dirty="0"/>
              <a:t>34</a:t>
            </a:r>
            <a:r>
              <a:rPr lang="zh-CN" altLang="en-US" sz="2000" dirty="0"/>
              <a:t>、以及</a:t>
            </a:r>
            <a:r>
              <a:rPr lang="en-US" altLang="zh-CN" sz="2000" dirty="0"/>
              <a:t>0</a:t>
            </a:r>
            <a:r>
              <a:rPr lang="zh-CN" altLang="en-US" sz="2000" dirty="0"/>
              <a:t>、</a:t>
            </a:r>
            <a:r>
              <a:rPr lang="en-US" altLang="zh-CN" sz="2000" dirty="0"/>
              <a:t>35</a:t>
            </a:r>
            <a:r>
              <a:rPr lang="zh-CN" altLang="en-US" sz="2000" dirty="0"/>
              <a:t>。</a:t>
            </a:r>
            <a:endParaRPr lang="en-US" altLang="zh-CN" sz="2000" dirty="0"/>
          </a:p>
          <a:p>
            <a:pPr lvl="1">
              <a:buClr>
                <a:schemeClr val="tx2"/>
              </a:buClr>
            </a:pPr>
            <a:r>
              <a:rPr lang="zh-CN" altLang="en-US" sz="2400" i="0" dirty="0"/>
              <a:t>如果程序的规格说明给出的输入域或输出域是有序集合（如有序表），则选取集合的第一个元素和最后一个元素作为测试用例。</a:t>
            </a:r>
          </a:p>
          <a:p>
            <a:pPr lvl="2">
              <a:buClr>
                <a:schemeClr val="tx2"/>
              </a:buClr>
            </a:pPr>
            <a:r>
              <a:rPr lang="zh-CN" altLang="en-US" sz="2000" dirty="0"/>
              <a:t>例如，学生文件的学生记录按学号存放，班上总共</a:t>
            </a:r>
            <a:r>
              <a:rPr lang="en-US" altLang="zh-CN" sz="2000" dirty="0"/>
              <a:t>30</a:t>
            </a:r>
            <a:r>
              <a:rPr lang="zh-CN" altLang="en-US" sz="2000" dirty="0"/>
              <a:t>人，测试数据可取第</a:t>
            </a:r>
            <a:r>
              <a:rPr lang="en-US" altLang="zh-CN" sz="2000" dirty="0"/>
              <a:t>1</a:t>
            </a:r>
            <a:r>
              <a:rPr lang="zh-CN" altLang="en-US" sz="2000" dirty="0"/>
              <a:t>、第</a:t>
            </a:r>
            <a:r>
              <a:rPr lang="en-US" altLang="zh-CN" sz="2000" dirty="0"/>
              <a:t>30</a:t>
            </a:r>
            <a:r>
              <a:rPr lang="zh-CN" altLang="en-US" sz="2000" dirty="0"/>
              <a:t>个学生。</a:t>
            </a:r>
          </a:p>
          <a:p>
            <a:pPr lvl="1">
              <a:buClr>
                <a:schemeClr val="tx2"/>
              </a:buClr>
            </a:pPr>
            <a:r>
              <a:rPr lang="zh-CN" altLang="en-US" sz="2400" i="0" dirty="0"/>
              <a:t>如果程序中使用了一个内部数据结构，则应选择此数据结构的边界上的值作为测试用例。</a:t>
            </a:r>
          </a:p>
        </p:txBody>
      </p:sp>
    </p:spTree>
    <p:extLst>
      <p:ext uri="{BB962C8B-B14F-4D97-AF65-F5344CB8AC3E}">
        <p14:creationId xmlns:p14="http://schemas.microsoft.com/office/powerpoint/2010/main" val="273381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CBEDA-2891-4A5C-BF6D-B93787DCF1C7}"/>
              </a:ext>
            </a:extLst>
          </p:cNvPr>
          <p:cNvSpPr>
            <a:spLocks noGrp="1"/>
          </p:cNvSpPr>
          <p:nvPr>
            <p:ph type="title"/>
          </p:nvPr>
        </p:nvSpPr>
        <p:spPr>
          <a:xfrm>
            <a:off x="1015340" y="353290"/>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A1B85032-514F-48BF-A74D-6F6C3444CD9A}"/>
              </a:ext>
            </a:extLst>
          </p:cNvPr>
          <p:cNvSpPr>
            <a:spLocks noGrp="1"/>
          </p:cNvSpPr>
          <p:nvPr>
            <p:ph idx="1"/>
          </p:nvPr>
        </p:nvSpPr>
        <p:spPr/>
        <p:txBody>
          <a:bodyPr>
            <a:normAutofit/>
          </a:bodyPr>
          <a:lstStyle/>
          <a:p>
            <a:r>
              <a:rPr lang="zh-CN" altLang="en-US" sz="2800" dirty="0"/>
              <a:t>如图，它展示的是某网页的一个年龄输入框的需求文档</a:t>
            </a:r>
            <a:endParaRPr lang="en-US" altLang="zh-CN" sz="2800" dirty="0"/>
          </a:p>
          <a:p>
            <a:r>
              <a:rPr lang="zh-CN" altLang="en-US" sz="2800" dirty="0"/>
              <a:t>涉及边界值的地方：边界为</a:t>
            </a:r>
            <a:r>
              <a:rPr lang="en-US" altLang="zh-CN" sz="2800" dirty="0"/>
              <a:t>20</a:t>
            </a:r>
            <a:r>
              <a:rPr lang="zh-CN" altLang="en-US" sz="2800" dirty="0"/>
              <a:t>和</a:t>
            </a:r>
            <a:r>
              <a:rPr lang="en-US" altLang="zh-CN" sz="2800" dirty="0"/>
              <a:t>99</a:t>
            </a:r>
          </a:p>
          <a:p>
            <a:r>
              <a:rPr lang="zh-CN" altLang="en-US" sz="2800" dirty="0"/>
              <a:t>边界值分析法的取值：</a:t>
            </a:r>
            <a:endParaRPr lang="en-US" altLang="zh-CN" sz="2800" dirty="0"/>
          </a:p>
          <a:p>
            <a:pPr lvl="1"/>
            <a:r>
              <a:rPr lang="en-US" altLang="zh-CN" sz="2800" dirty="0"/>
              <a:t>19</a:t>
            </a:r>
          </a:p>
          <a:p>
            <a:pPr lvl="1"/>
            <a:r>
              <a:rPr lang="en-US" altLang="zh-CN" sz="2800" dirty="0"/>
              <a:t>20</a:t>
            </a:r>
          </a:p>
          <a:p>
            <a:pPr lvl="1"/>
            <a:r>
              <a:rPr lang="en-US" altLang="zh-CN" sz="2800" dirty="0"/>
              <a:t>21</a:t>
            </a:r>
          </a:p>
          <a:p>
            <a:pPr lvl="1"/>
            <a:r>
              <a:rPr lang="en-US" altLang="zh-CN" sz="2800" dirty="0"/>
              <a:t>98</a:t>
            </a:r>
          </a:p>
          <a:p>
            <a:pPr lvl="1"/>
            <a:r>
              <a:rPr lang="en-US" altLang="zh-CN" sz="2800" dirty="0"/>
              <a:t>99</a:t>
            </a:r>
          </a:p>
          <a:p>
            <a:pPr lvl="1"/>
            <a:r>
              <a:rPr lang="en-US" altLang="zh-CN" sz="2800" dirty="0"/>
              <a:t>100</a:t>
            </a:r>
            <a:endParaRPr lang="zh-CN" altLang="en-US" sz="2800" dirty="0"/>
          </a:p>
        </p:txBody>
      </p:sp>
      <p:pic>
        <p:nvPicPr>
          <p:cNvPr id="4" name="内容占位符 3">
            <a:extLst>
              <a:ext uri="{FF2B5EF4-FFF2-40B4-BE49-F238E27FC236}">
                <a16:creationId xmlns:a16="http://schemas.microsoft.com/office/drawing/2014/main" id="{2C2D712D-4879-4557-A81B-5B36000CD05A}"/>
              </a:ext>
            </a:extLst>
          </p:cNvPr>
          <p:cNvPicPr>
            <a:picLocks noChangeAspect="1"/>
          </p:cNvPicPr>
          <p:nvPr/>
        </p:nvPicPr>
        <p:blipFill>
          <a:blip r:embed="rId2"/>
          <a:stretch>
            <a:fillRect/>
          </a:stretch>
        </p:blipFill>
        <p:spPr>
          <a:xfrm>
            <a:off x="6787566" y="2576946"/>
            <a:ext cx="4986423" cy="2228233"/>
          </a:xfrm>
          <a:prstGeom prst="rect">
            <a:avLst/>
          </a:prstGeom>
        </p:spPr>
      </p:pic>
    </p:spTree>
    <p:extLst>
      <p:ext uri="{BB962C8B-B14F-4D97-AF65-F5344CB8AC3E}">
        <p14:creationId xmlns:p14="http://schemas.microsoft.com/office/powerpoint/2010/main" val="260260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15A9-287E-43D1-B41E-3A5F5EF9EF59}"/>
              </a:ext>
            </a:extLst>
          </p:cNvPr>
          <p:cNvSpPr>
            <a:spLocks noGrp="1"/>
          </p:cNvSpPr>
          <p:nvPr>
            <p:ph type="title"/>
          </p:nvPr>
        </p:nvSpPr>
        <p:spPr/>
        <p:txBody>
          <a:bodyPr>
            <a:normAutofit fontScale="90000"/>
          </a:bodyPr>
          <a:lstStyle/>
          <a:p>
            <a:r>
              <a:rPr lang="zh-CN" altLang="en-US" b="1" dirty="0"/>
              <a:t>黑盒测试对程序的功能性测试要求</a:t>
            </a:r>
          </a:p>
        </p:txBody>
      </p:sp>
      <p:sp>
        <p:nvSpPr>
          <p:cNvPr id="3" name="内容占位符 2">
            <a:extLst>
              <a:ext uri="{FF2B5EF4-FFF2-40B4-BE49-F238E27FC236}">
                <a16:creationId xmlns:a16="http://schemas.microsoft.com/office/drawing/2014/main" id="{7803406B-971B-4A40-8DBB-302BD933563B}"/>
              </a:ext>
            </a:extLst>
          </p:cNvPr>
          <p:cNvSpPr>
            <a:spLocks noGrp="1"/>
          </p:cNvSpPr>
          <p:nvPr>
            <p:ph idx="1"/>
          </p:nvPr>
        </p:nvSpPr>
        <p:spPr>
          <a:xfrm>
            <a:off x="1371599" y="1338349"/>
            <a:ext cx="10574977" cy="5004262"/>
          </a:xfrm>
        </p:spPr>
        <p:txBody>
          <a:bodyPr/>
          <a:lstStyle/>
          <a:p>
            <a:r>
              <a:rPr lang="zh-CN" altLang="zh-CN" sz="2800" dirty="0">
                <a:solidFill>
                  <a:schemeClr val="tx1"/>
                </a:solidFill>
              </a:rPr>
              <a:t>每个软件特性必须被一个测试用例或一个被认可的异常所覆盖</a:t>
            </a:r>
            <a:endParaRPr lang="zh-CN" altLang="en-US" sz="2800" dirty="0">
              <a:solidFill>
                <a:schemeClr val="tx1"/>
              </a:solidFill>
            </a:endParaRPr>
          </a:p>
          <a:p>
            <a:pPr lvl="1"/>
            <a:r>
              <a:rPr lang="zh-CN" altLang="en-US" sz="2800" i="0" dirty="0">
                <a:solidFill>
                  <a:schemeClr val="tx1"/>
                </a:solidFill>
              </a:rPr>
              <a:t>用一系列真实的数据类型和数据值运行，测试超负荷及其他“最坏情况”的结果</a:t>
            </a:r>
          </a:p>
          <a:p>
            <a:pPr lvl="1"/>
            <a:r>
              <a:rPr lang="zh-CN" altLang="en-US" sz="2800" i="0" dirty="0">
                <a:solidFill>
                  <a:schemeClr val="tx1"/>
                </a:solidFill>
              </a:rPr>
              <a:t>用假想的数据类型和数据值运行，测试排斥不规则输入的能力</a:t>
            </a:r>
          </a:p>
          <a:p>
            <a:pPr lvl="1"/>
            <a:r>
              <a:rPr lang="zh-CN" altLang="en-US" sz="2800" i="0" dirty="0">
                <a:solidFill>
                  <a:schemeClr val="tx1"/>
                </a:solidFill>
              </a:rPr>
              <a:t>对影响性能的关键模块，如基本算法、精度、时间、容量等是否正常</a:t>
            </a:r>
            <a:endParaRPr lang="en-US" altLang="zh-CN" sz="2800" i="0" dirty="0">
              <a:solidFill>
                <a:schemeClr val="tx1"/>
              </a:solidFill>
            </a:endParaRPr>
          </a:p>
          <a:p>
            <a:r>
              <a:rPr lang="zh-CN" altLang="zh-CN" sz="2800" dirty="0">
                <a:solidFill>
                  <a:schemeClr val="tx1"/>
                </a:solidFill>
              </a:rPr>
              <a:t>用数据类型和数据值的最小集测试</a:t>
            </a:r>
            <a:endParaRPr lang="zh-CN" altLang="en-US" sz="2800" dirty="0">
              <a:solidFill>
                <a:schemeClr val="tx1"/>
              </a:solidFill>
            </a:endParaRPr>
          </a:p>
          <a:p>
            <a:endParaRPr lang="zh-CN" altLang="en-US" dirty="0"/>
          </a:p>
        </p:txBody>
      </p:sp>
    </p:spTree>
    <p:extLst>
      <p:ext uri="{BB962C8B-B14F-4D97-AF65-F5344CB8AC3E}">
        <p14:creationId xmlns:p14="http://schemas.microsoft.com/office/powerpoint/2010/main" val="44712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BA563-6250-476F-98BF-4A852A052700}"/>
              </a:ext>
            </a:extLst>
          </p:cNvPr>
          <p:cNvSpPr>
            <a:spLocks noGrp="1"/>
          </p:cNvSpPr>
          <p:nvPr>
            <p:ph type="title"/>
          </p:nvPr>
        </p:nvSpPr>
        <p:spPr>
          <a:xfrm>
            <a:off x="908463" y="414206"/>
            <a:ext cx="9601200" cy="571500"/>
          </a:xfrm>
        </p:spPr>
        <p:txBody>
          <a:bodyPr>
            <a:noAutofit/>
          </a:bodyPr>
          <a:lstStyle/>
          <a:p>
            <a:r>
              <a:rPr lang="zh-CN" altLang="en-US" b="1" dirty="0"/>
              <a:t>黑盒测试的方法</a:t>
            </a:r>
            <a:r>
              <a:rPr lang="en-US" altLang="zh-CN" b="1" dirty="0"/>
              <a:t>-</a:t>
            </a:r>
            <a:r>
              <a:rPr lang="zh-CN" altLang="en-US" b="1" dirty="0"/>
              <a:t>边界值分析法</a:t>
            </a:r>
          </a:p>
        </p:txBody>
      </p:sp>
      <p:sp>
        <p:nvSpPr>
          <p:cNvPr id="3" name="内容占位符 2">
            <a:extLst>
              <a:ext uri="{FF2B5EF4-FFF2-40B4-BE49-F238E27FC236}">
                <a16:creationId xmlns:a16="http://schemas.microsoft.com/office/drawing/2014/main" id="{5E8B4FFA-69FD-402B-8193-ED5266B06D4A}"/>
              </a:ext>
            </a:extLst>
          </p:cNvPr>
          <p:cNvSpPr>
            <a:spLocks noGrp="1"/>
          </p:cNvSpPr>
          <p:nvPr>
            <p:ph idx="1"/>
          </p:nvPr>
        </p:nvSpPr>
        <p:spPr>
          <a:xfrm>
            <a:off x="1371600" y="1338349"/>
            <a:ext cx="5071145" cy="4592668"/>
          </a:xfrm>
        </p:spPr>
        <p:txBody>
          <a:bodyPr/>
          <a:lstStyle/>
          <a:p>
            <a:r>
              <a:rPr lang="zh-CN" altLang="zh-CN" sz="2400" dirty="0"/>
              <a:t>边界值分析法</a:t>
            </a:r>
            <a:endParaRPr lang="en-US" altLang="zh-CN" sz="2400" dirty="0"/>
          </a:p>
          <a:p>
            <a:pPr lvl="1"/>
            <a:r>
              <a:rPr lang="zh-CN" altLang="en-US" sz="2400" i="0" dirty="0"/>
              <a:t>示例</a:t>
            </a:r>
            <a:endParaRPr lang="en-US" altLang="zh-CN" sz="2400" i="0" dirty="0"/>
          </a:p>
          <a:p>
            <a:pPr lvl="1"/>
            <a:r>
              <a:rPr lang="zh-CN" altLang="zh-CN" sz="2400" i="0" dirty="0"/>
              <a:t>“用户登录”的功能需求如下：</a:t>
            </a:r>
            <a:endParaRPr lang="en-US" altLang="zh-CN" sz="2400" i="0" dirty="0"/>
          </a:p>
          <a:p>
            <a:pPr lvl="1"/>
            <a:endParaRPr lang="zh-CN" altLang="zh-CN" sz="2400" i="0" dirty="0"/>
          </a:p>
          <a:p>
            <a:pPr marL="0" lvl="0" indent="0" algn="r">
              <a:buNone/>
            </a:pPr>
            <a:r>
              <a:rPr lang="zh-CN" altLang="zh-CN" sz="1800" dirty="0"/>
              <a:t>用户名为字母、数字的组合，且字母不区分大小写；</a:t>
            </a:r>
          </a:p>
          <a:p>
            <a:pPr marL="0" lvl="0" indent="0" algn="r">
              <a:buNone/>
            </a:pPr>
            <a:r>
              <a:rPr lang="zh-CN" altLang="zh-CN" sz="1800" dirty="0"/>
              <a:t>用户名只能以字母开头；</a:t>
            </a:r>
          </a:p>
          <a:p>
            <a:pPr marL="0" lvl="0" indent="0" algn="r">
              <a:buNone/>
            </a:pPr>
            <a:r>
              <a:rPr lang="zh-CN" altLang="zh-CN" sz="1800" dirty="0"/>
              <a:t>用户名长度为</a:t>
            </a:r>
            <a:r>
              <a:rPr lang="en-US" altLang="zh-CN" sz="1800" dirty="0"/>
              <a:t>8</a:t>
            </a:r>
            <a:r>
              <a:rPr lang="zh-CN" altLang="zh-CN" sz="1800" dirty="0"/>
              <a:t>到</a:t>
            </a:r>
            <a:r>
              <a:rPr lang="en-US" altLang="zh-CN" sz="1800" dirty="0"/>
              <a:t>16</a:t>
            </a:r>
            <a:r>
              <a:rPr lang="zh-CN" altLang="zh-CN" sz="1800" dirty="0"/>
              <a:t>位；</a:t>
            </a:r>
          </a:p>
          <a:p>
            <a:pPr marL="0" lvl="0" indent="0" algn="r">
              <a:buNone/>
            </a:pPr>
            <a:r>
              <a:rPr lang="zh-CN" altLang="zh-CN" sz="1800" dirty="0"/>
              <a:t>不能为空、空格和特殊字符；</a:t>
            </a:r>
          </a:p>
          <a:p>
            <a:pPr marL="0" lvl="0" indent="0" algn="r">
              <a:buNone/>
            </a:pPr>
            <a:r>
              <a:rPr lang="zh-CN" altLang="zh-CN" sz="1800" dirty="0"/>
              <a:t>密码与用户名要求一致；</a:t>
            </a:r>
          </a:p>
          <a:p>
            <a:pPr lvl="1"/>
            <a:endParaRPr lang="zh-CN" altLang="en-US" dirty="0"/>
          </a:p>
        </p:txBody>
      </p:sp>
      <p:graphicFrame>
        <p:nvGraphicFramePr>
          <p:cNvPr id="6" name="表格 5">
            <a:extLst>
              <a:ext uri="{FF2B5EF4-FFF2-40B4-BE49-F238E27FC236}">
                <a16:creationId xmlns:a16="http://schemas.microsoft.com/office/drawing/2014/main" id="{0B4E487B-D978-42AC-A603-7B14001465D5}"/>
              </a:ext>
            </a:extLst>
          </p:cNvPr>
          <p:cNvGraphicFramePr>
            <a:graphicFrameLocks noGrp="1"/>
          </p:cNvGraphicFramePr>
          <p:nvPr>
            <p:extLst>
              <p:ext uri="{D42A27DB-BD31-4B8C-83A1-F6EECF244321}">
                <p14:modId xmlns:p14="http://schemas.microsoft.com/office/powerpoint/2010/main" val="417653738"/>
              </p:ext>
            </p:extLst>
          </p:nvPr>
        </p:nvGraphicFramePr>
        <p:xfrm>
          <a:off x="6978732" y="1338349"/>
          <a:ext cx="5213268" cy="5486400"/>
        </p:xfrm>
        <a:graphic>
          <a:graphicData uri="http://schemas.openxmlformats.org/drawingml/2006/table">
            <a:tbl>
              <a:tblPr firstRow="1" firstCol="1" bandRow="1">
                <a:tableStyleId>{5C22544A-7EE6-4342-B048-85BDC9FD1C3A}</a:tableStyleId>
              </a:tblPr>
              <a:tblGrid>
                <a:gridCol w="1377538">
                  <a:extLst>
                    <a:ext uri="{9D8B030D-6E8A-4147-A177-3AD203B41FA5}">
                      <a16:colId xmlns:a16="http://schemas.microsoft.com/office/drawing/2014/main" val="20000"/>
                    </a:ext>
                  </a:extLst>
                </a:gridCol>
                <a:gridCol w="2410691">
                  <a:extLst>
                    <a:ext uri="{9D8B030D-6E8A-4147-A177-3AD203B41FA5}">
                      <a16:colId xmlns:a16="http://schemas.microsoft.com/office/drawing/2014/main" val="20001"/>
                    </a:ext>
                  </a:extLst>
                </a:gridCol>
                <a:gridCol w="831273">
                  <a:extLst>
                    <a:ext uri="{9D8B030D-6E8A-4147-A177-3AD203B41FA5}">
                      <a16:colId xmlns:a16="http://schemas.microsoft.com/office/drawing/2014/main" val="20002"/>
                    </a:ext>
                  </a:extLst>
                </a:gridCol>
                <a:gridCol w="593766">
                  <a:extLst>
                    <a:ext uri="{9D8B030D-6E8A-4147-A177-3AD203B41FA5}">
                      <a16:colId xmlns:a16="http://schemas.microsoft.com/office/drawing/2014/main" val="20003"/>
                    </a:ext>
                  </a:extLst>
                </a:gridCol>
              </a:tblGrid>
              <a:tr h="189031">
                <a:tc>
                  <a:txBody>
                    <a:bodyPr/>
                    <a:lstStyle/>
                    <a:p>
                      <a:pPr algn="l">
                        <a:spcAft>
                          <a:spcPts val="600"/>
                        </a:spcAft>
                      </a:pPr>
                      <a:r>
                        <a:rPr lang="zh-CN" sz="1800" kern="100" dirty="0">
                          <a:effectLst/>
                        </a:rPr>
                        <a:t>输入条件</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边界值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取值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dirty="0">
                          <a:effectLst/>
                        </a:rPr>
                        <a:t>编号</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203581">
                <a:tc rowSpan="4">
                  <a:txBody>
                    <a:bodyPr/>
                    <a:lstStyle/>
                    <a:p>
                      <a:pPr algn="l">
                        <a:spcAft>
                          <a:spcPts val="600"/>
                        </a:spcAft>
                      </a:pPr>
                      <a:endParaRPr lang="en-US" altLang="zh-CN" sz="1800" kern="100" dirty="0">
                        <a:effectLst/>
                      </a:endParaRPr>
                    </a:p>
                    <a:p>
                      <a:pPr algn="l">
                        <a:spcAft>
                          <a:spcPts val="600"/>
                        </a:spcAft>
                      </a:pPr>
                      <a:r>
                        <a:rPr lang="zh-CN" sz="1800" kern="100" dirty="0">
                          <a:effectLst/>
                        </a:rPr>
                        <a:t>用户名组合</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rowSpan="2">
                  <a:txBody>
                    <a:bodyPr/>
                    <a:lstStyle/>
                    <a:p>
                      <a:pPr algn="l">
                        <a:spcAft>
                          <a:spcPts val="600"/>
                        </a:spcAft>
                      </a:pPr>
                      <a:r>
                        <a:rPr lang="zh-CN" sz="1800" kern="100" dirty="0">
                          <a:effectLst/>
                        </a:rPr>
                        <a:t>字母（</a:t>
                      </a:r>
                      <a:r>
                        <a:rPr lang="en-US" sz="1800" kern="100" dirty="0">
                          <a:effectLst/>
                        </a:rPr>
                        <a:t>a----z</a:t>
                      </a:r>
                      <a:r>
                        <a:rPr lang="zh-CN" sz="1800" kern="100" dirty="0">
                          <a:effectLst/>
                        </a:rPr>
                        <a:t>或</a:t>
                      </a:r>
                      <a:r>
                        <a:rPr lang="en-US" sz="1800" kern="100" dirty="0">
                          <a:effectLst/>
                        </a:rPr>
                        <a:t>A----Z</a:t>
                      </a:r>
                      <a:r>
                        <a:rPr lang="zh-CN"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a:effectLst/>
                        </a:rPr>
                        <a:t>a</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①</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a:effectLst/>
                        </a:rPr>
                        <a:t>z</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②</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203581">
                <a:tc vMerge="1">
                  <a:txBody>
                    <a:bodyPr/>
                    <a:lstStyle/>
                    <a:p>
                      <a:endParaRPr lang="zh-CN" altLang="en-US"/>
                    </a:p>
                  </a:txBody>
                  <a:tcPr/>
                </a:tc>
                <a:tc rowSpan="2">
                  <a:txBody>
                    <a:bodyPr/>
                    <a:lstStyle/>
                    <a:p>
                      <a:pPr algn="l">
                        <a:spcAft>
                          <a:spcPts val="600"/>
                        </a:spcAft>
                      </a:pPr>
                      <a:r>
                        <a:rPr lang="zh-CN" sz="1800" kern="100" dirty="0">
                          <a:effectLst/>
                        </a:rPr>
                        <a:t>数字（</a:t>
                      </a:r>
                      <a:r>
                        <a:rPr lang="en-US" sz="1800" kern="100" dirty="0">
                          <a:effectLst/>
                        </a:rPr>
                        <a:t>0----9</a:t>
                      </a:r>
                      <a:r>
                        <a:rPr lang="zh-CN"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a:effectLst/>
                        </a:rPr>
                        <a:t>0</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③</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203581">
                <a:tc rowSpan="5">
                  <a:txBody>
                    <a:bodyPr/>
                    <a:lstStyle/>
                    <a:p>
                      <a:pPr algn="l">
                        <a:spcAft>
                          <a:spcPts val="600"/>
                        </a:spcAft>
                      </a:pPr>
                      <a:endParaRPr lang="en-US" altLang="zh-CN" sz="1800" kern="100" dirty="0">
                        <a:effectLst/>
                      </a:endParaRPr>
                    </a:p>
                    <a:p>
                      <a:pPr algn="l">
                        <a:spcAft>
                          <a:spcPts val="600"/>
                        </a:spcAft>
                      </a:pPr>
                      <a:r>
                        <a:rPr lang="zh-CN" sz="1800" kern="100" dirty="0">
                          <a:effectLst/>
                        </a:rPr>
                        <a:t>用户名长度</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rowSpan="5">
                  <a:txBody>
                    <a:bodyPr/>
                    <a:lstStyle/>
                    <a:p>
                      <a:pPr algn="l">
                        <a:spcAft>
                          <a:spcPts val="600"/>
                        </a:spcAft>
                      </a:pPr>
                      <a:r>
                        <a:rPr lang="en-US" sz="1800" kern="100" dirty="0">
                          <a:effectLst/>
                        </a:rPr>
                        <a:t>[8----16]</a:t>
                      </a:r>
                      <a:r>
                        <a:rPr lang="zh-CN" sz="1800" kern="100" dirty="0">
                          <a:effectLst/>
                        </a:rPr>
                        <a:t>位</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a:effectLst/>
                        </a:rPr>
                        <a:t>NULL</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⑤</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a:effectLst/>
                        </a:rPr>
                        <a:t>7</a:t>
                      </a:r>
                      <a:r>
                        <a:rPr lang="zh-CN" sz="1800" kern="100">
                          <a:effectLst/>
                        </a:rPr>
                        <a:t>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⑥</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a:effectLst/>
                        </a:rPr>
                        <a:t>8</a:t>
                      </a:r>
                      <a:r>
                        <a:rPr lang="zh-CN" sz="1800" kern="100">
                          <a:effectLst/>
                        </a:rPr>
                        <a:t>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⑦</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a:effectLst/>
                        </a:rPr>
                        <a:t>16</a:t>
                      </a:r>
                      <a:r>
                        <a:rPr lang="zh-CN" sz="1800" kern="100">
                          <a:effectLst/>
                        </a:rPr>
                        <a:t>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⑧</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a:effectLst/>
                        </a:rPr>
                        <a:t>17</a:t>
                      </a:r>
                      <a:r>
                        <a:rPr lang="zh-CN" sz="1800" kern="100">
                          <a:effectLst/>
                        </a:rPr>
                        <a:t>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⑨</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203581">
                <a:tc rowSpan="4">
                  <a:txBody>
                    <a:bodyPr/>
                    <a:lstStyle/>
                    <a:p>
                      <a:pPr algn="l">
                        <a:spcAft>
                          <a:spcPts val="600"/>
                        </a:spcAft>
                      </a:pPr>
                      <a:endParaRPr lang="en-US" altLang="zh-CN" sz="1800" kern="100" dirty="0">
                        <a:effectLst/>
                      </a:endParaRPr>
                    </a:p>
                    <a:p>
                      <a:pPr algn="l">
                        <a:spcAft>
                          <a:spcPts val="600"/>
                        </a:spcAft>
                      </a:pPr>
                      <a:r>
                        <a:rPr lang="zh-CN" sz="1800" kern="100" dirty="0">
                          <a:effectLst/>
                        </a:rPr>
                        <a:t>密码组合</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rowSpan="2">
                  <a:txBody>
                    <a:bodyPr/>
                    <a:lstStyle/>
                    <a:p>
                      <a:pPr algn="l">
                        <a:spcAft>
                          <a:spcPts val="600"/>
                        </a:spcAft>
                      </a:pPr>
                      <a:r>
                        <a:rPr lang="zh-CN" sz="1800" kern="100">
                          <a:effectLst/>
                        </a:rPr>
                        <a:t>字母（</a:t>
                      </a:r>
                      <a:r>
                        <a:rPr lang="en-US" sz="1800" kern="100">
                          <a:effectLst/>
                        </a:rPr>
                        <a:t>a----z</a:t>
                      </a:r>
                      <a:r>
                        <a:rPr lang="zh-CN" sz="1800" kern="100">
                          <a:effectLst/>
                        </a:rPr>
                        <a:t>或</a:t>
                      </a:r>
                      <a:r>
                        <a:rPr lang="en-US" sz="1800" kern="100">
                          <a:effectLst/>
                        </a:rPr>
                        <a:t>A----Z</a:t>
                      </a:r>
                      <a:r>
                        <a:rPr lang="zh-CN" sz="1800" kern="100">
                          <a:effectLst/>
                        </a:rPr>
                        <a: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effectLst/>
                        </a:rPr>
                        <a:t>a</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a:effectLst/>
                        </a:rPr>
                        <a:t>⑩</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dirty="0">
                          <a:effectLst/>
                        </a:rPr>
                        <a:t>z</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a:effectLst/>
                        </a:rPr>
                        <a:t>⑪</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203581">
                <a:tc vMerge="1">
                  <a:txBody>
                    <a:bodyPr/>
                    <a:lstStyle/>
                    <a:p>
                      <a:endParaRPr lang="zh-CN" altLang="en-US"/>
                    </a:p>
                  </a:txBody>
                  <a:tcPr/>
                </a:tc>
                <a:tc rowSpan="2">
                  <a:txBody>
                    <a:bodyPr/>
                    <a:lstStyle/>
                    <a:p>
                      <a:pPr algn="l">
                        <a:spcAft>
                          <a:spcPts val="600"/>
                        </a:spcAft>
                      </a:pPr>
                      <a:r>
                        <a:rPr lang="zh-CN" sz="1800" kern="100">
                          <a:effectLst/>
                        </a:rPr>
                        <a:t>数字（</a:t>
                      </a:r>
                      <a:r>
                        <a:rPr lang="en-US" sz="1800" kern="100">
                          <a:effectLst/>
                        </a:rPr>
                        <a:t>0----9</a:t>
                      </a:r>
                      <a:r>
                        <a:rPr lang="zh-CN" sz="1800" kern="100">
                          <a:effectLst/>
                        </a:rPr>
                        <a:t>）</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a:effectLst/>
                        </a:rPr>
                        <a:t>⑫</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dirty="0">
                          <a:effectLst/>
                        </a:rPr>
                        <a:t>9</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a:effectLst/>
                        </a:rPr>
                        <a:t>⑬</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3"/>
                  </a:ext>
                </a:extLst>
              </a:tr>
              <a:tr h="203581">
                <a:tc rowSpan="5">
                  <a:txBody>
                    <a:bodyPr/>
                    <a:lstStyle/>
                    <a:p>
                      <a:pPr algn="l">
                        <a:spcAft>
                          <a:spcPts val="600"/>
                        </a:spcAft>
                      </a:pPr>
                      <a:endParaRPr lang="en-US" altLang="zh-CN" sz="1800" kern="100" dirty="0">
                        <a:effectLst/>
                      </a:endParaRPr>
                    </a:p>
                    <a:p>
                      <a:pPr algn="l">
                        <a:spcAft>
                          <a:spcPts val="600"/>
                        </a:spcAft>
                      </a:pPr>
                      <a:r>
                        <a:rPr lang="zh-CN" sz="1800" kern="100" dirty="0">
                          <a:effectLst/>
                        </a:rPr>
                        <a:t>密码长度</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rowSpan="5">
                  <a:txBody>
                    <a:bodyPr/>
                    <a:lstStyle/>
                    <a:p>
                      <a:pPr algn="l">
                        <a:spcAft>
                          <a:spcPts val="600"/>
                        </a:spcAft>
                      </a:pPr>
                      <a:r>
                        <a:rPr lang="en-US" sz="1800" kern="100">
                          <a:effectLst/>
                        </a:rPr>
                        <a:t>[8----16]</a:t>
                      </a:r>
                      <a:r>
                        <a:rPr lang="zh-CN" sz="1800" kern="100">
                          <a:effectLst/>
                        </a:rPr>
                        <a:t>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effectLst/>
                        </a:rPr>
                        <a:t>0</a:t>
                      </a:r>
                      <a:r>
                        <a:rPr lang="zh-CN" sz="1800" kern="100" dirty="0">
                          <a:effectLst/>
                        </a:rPr>
                        <a:t>（空）</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a:effectLst/>
                        </a:rPr>
                        <a:t>⑭</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4"/>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dirty="0">
                          <a:effectLst/>
                        </a:rPr>
                        <a:t>7</a:t>
                      </a:r>
                      <a:r>
                        <a:rPr lang="zh-CN" sz="1800" kern="100" dirty="0">
                          <a:effectLst/>
                        </a:rPr>
                        <a:t>位</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a:effectLst/>
                        </a:rPr>
                        <a:t>⑮</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5"/>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dirty="0">
                          <a:effectLst/>
                        </a:rPr>
                        <a:t>8</a:t>
                      </a:r>
                      <a:r>
                        <a:rPr lang="zh-CN" sz="1800" kern="100" dirty="0">
                          <a:effectLst/>
                        </a:rPr>
                        <a:t>位</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effectLst/>
                        </a:rPr>
                        <a:t>⑯</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6"/>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dirty="0">
                          <a:effectLst/>
                        </a:rPr>
                        <a:t>16</a:t>
                      </a:r>
                      <a:r>
                        <a:rPr lang="zh-CN" sz="1800" kern="100" dirty="0">
                          <a:effectLst/>
                        </a:rPr>
                        <a:t>位</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effectLst/>
                        </a:rPr>
                        <a:t>⑰</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7"/>
                  </a:ext>
                </a:extLst>
              </a:tr>
              <a:tr h="203581">
                <a:tc vMerge="1">
                  <a:txBody>
                    <a:bodyPr/>
                    <a:lstStyle/>
                    <a:p>
                      <a:endParaRPr lang="zh-CN" altLang="en-US"/>
                    </a:p>
                  </a:txBody>
                  <a:tcPr/>
                </a:tc>
                <a:tc vMerge="1">
                  <a:txBody>
                    <a:bodyPr/>
                    <a:lstStyle/>
                    <a:p>
                      <a:endParaRPr lang="zh-CN" altLang="en-US"/>
                    </a:p>
                  </a:txBody>
                  <a:tcPr/>
                </a:tc>
                <a:tc>
                  <a:txBody>
                    <a:bodyPr/>
                    <a:lstStyle/>
                    <a:p>
                      <a:pPr algn="l">
                        <a:spcAft>
                          <a:spcPts val="600"/>
                        </a:spcAft>
                      </a:pPr>
                      <a:r>
                        <a:rPr lang="en-US" sz="1800" kern="100">
                          <a:effectLst/>
                        </a:rPr>
                        <a:t>17</a:t>
                      </a:r>
                      <a:r>
                        <a:rPr lang="zh-CN" sz="1800" kern="100">
                          <a:effectLst/>
                        </a:rPr>
                        <a:t>位</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effectLst/>
                        </a:rPr>
                        <a:t>⑱</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32076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8C225-DE25-458A-BF53-C58C94A9684E}"/>
              </a:ext>
            </a:extLst>
          </p:cNvPr>
          <p:cNvSpPr>
            <a:spLocks noGrp="1"/>
          </p:cNvSpPr>
          <p:nvPr>
            <p:ph type="title"/>
          </p:nvPr>
        </p:nvSpPr>
        <p:spPr>
          <a:xfrm>
            <a:off x="1295400" y="242697"/>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BBD5DE25-76AD-4FF1-AE89-5F22797EAAC3}"/>
              </a:ext>
            </a:extLst>
          </p:cNvPr>
          <p:cNvSpPr>
            <a:spLocks noGrp="1"/>
          </p:cNvSpPr>
          <p:nvPr>
            <p:ph idx="1"/>
          </p:nvPr>
        </p:nvSpPr>
        <p:spPr>
          <a:xfrm>
            <a:off x="1371600" y="1100843"/>
            <a:ext cx="9601200" cy="5004262"/>
          </a:xfrm>
        </p:spPr>
        <p:txBody>
          <a:bodyPr/>
          <a:lstStyle/>
          <a:p>
            <a:r>
              <a:rPr lang="zh-CN" altLang="zh-CN" sz="2400" dirty="0"/>
              <a:t>边界值分析法</a:t>
            </a:r>
            <a:endParaRPr lang="en-US" altLang="zh-CN" sz="2400" dirty="0"/>
          </a:p>
          <a:p>
            <a:endParaRPr lang="zh-CN" altLang="en-US" dirty="0"/>
          </a:p>
        </p:txBody>
      </p:sp>
      <p:graphicFrame>
        <p:nvGraphicFramePr>
          <p:cNvPr id="4" name="表格 3">
            <a:extLst>
              <a:ext uri="{FF2B5EF4-FFF2-40B4-BE49-F238E27FC236}">
                <a16:creationId xmlns:a16="http://schemas.microsoft.com/office/drawing/2014/main" id="{463239DA-6D9D-4F10-BC1A-2AD28843DCEE}"/>
              </a:ext>
            </a:extLst>
          </p:cNvPr>
          <p:cNvGraphicFramePr>
            <a:graphicFrameLocks noGrp="1"/>
          </p:cNvGraphicFramePr>
          <p:nvPr>
            <p:extLst>
              <p:ext uri="{D42A27DB-BD31-4B8C-83A1-F6EECF244321}">
                <p14:modId xmlns:p14="http://schemas.microsoft.com/office/powerpoint/2010/main" val="1367458196"/>
              </p:ext>
            </p:extLst>
          </p:nvPr>
        </p:nvGraphicFramePr>
        <p:xfrm>
          <a:off x="2067744" y="1815153"/>
          <a:ext cx="8208912" cy="4608507"/>
        </p:xfrm>
        <a:graphic>
          <a:graphicData uri="http://schemas.openxmlformats.org/drawingml/2006/table">
            <a:tbl>
              <a:tblPr firstRow="1" firstCol="1" bandRow="1">
                <a:tableStyleId>{5C22544A-7EE6-4342-B048-85BDC9FD1C3A}</a:tableStyleId>
              </a:tblPr>
              <a:tblGrid>
                <a:gridCol w="1178636">
                  <a:extLst>
                    <a:ext uri="{9D8B030D-6E8A-4147-A177-3AD203B41FA5}">
                      <a16:colId xmlns:a16="http://schemas.microsoft.com/office/drawing/2014/main" val="20000"/>
                    </a:ext>
                  </a:extLst>
                </a:gridCol>
                <a:gridCol w="984671">
                  <a:extLst>
                    <a:ext uri="{9D8B030D-6E8A-4147-A177-3AD203B41FA5}">
                      <a16:colId xmlns:a16="http://schemas.microsoft.com/office/drawing/2014/main" val="20001"/>
                    </a:ext>
                  </a:extLst>
                </a:gridCol>
                <a:gridCol w="2719147">
                  <a:extLst>
                    <a:ext uri="{9D8B030D-6E8A-4147-A177-3AD203B41FA5}">
                      <a16:colId xmlns:a16="http://schemas.microsoft.com/office/drawing/2014/main" val="20002"/>
                    </a:ext>
                  </a:extLst>
                </a:gridCol>
                <a:gridCol w="984671">
                  <a:extLst>
                    <a:ext uri="{9D8B030D-6E8A-4147-A177-3AD203B41FA5}">
                      <a16:colId xmlns:a16="http://schemas.microsoft.com/office/drawing/2014/main" val="20003"/>
                    </a:ext>
                  </a:extLst>
                </a:gridCol>
                <a:gridCol w="984671">
                  <a:extLst>
                    <a:ext uri="{9D8B030D-6E8A-4147-A177-3AD203B41FA5}">
                      <a16:colId xmlns:a16="http://schemas.microsoft.com/office/drawing/2014/main" val="20004"/>
                    </a:ext>
                  </a:extLst>
                </a:gridCol>
                <a:gridCol w="1357116">
                  <a:extLst>
                    <a:ext uri="{9D8B030D-6E8A-4147-A177-3AD203B41FA5}">
                      <a16:colId xmlns:a16="http://schemas.microsoft.com/office/drawing/2014/main" val="20005"/>
                    </a:ext>
                  </a:extLst>
                </a:gridCol>
              </a:tblGrid>
              <a:tr h="234830">
                <a:tc>
                  <a:txBody>
                    <a:bodyPr/>
                    <a:lstStyle/>
                    <a:p>
                      <a:pPr algn="l">
                        <a:spcAft>
                          <a:spcPts val="0"/>
                        </a:spcAft>
                      </a:pPr>
                      <a:r>
                        <a:rPr lang="zh-CN" sz="1200" kern="100" dirty="0">
                          <a:effectLst/>
                        </a:rPr>
                        <a:t>用例</a:t>
                      </a:r>
                      <a:r>
                        <a:rPr lang="en-US" sz="1200" kern="100" dirty="0">
                          <a:effectLst/>
                        </a:rPr>
                        <a:t>ID</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功能点</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测试输入</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预期结果</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实际结果</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覆盖的边界值</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0"/>
                  </a:ext>
                </a:extLst>
              </a:tr>
              <a:tr h="397607">
                <a:tc>
                  <a:txBody>
                    <a:bodyPr/>
                    <a:lstStyle/>
                    <a:p>
                      <a:pPr algn="l">
                        <a:spcAft>
                          <a:spcPts val="0"/>
                        </a:spcAft>
                      </a:pPr>
                      <a:r>
                        <a:rPr lang="en-US" sz="1200" kern="100">
                          <a:effectLst/>
                        </a:rPr>
                        <a:t>YHDL-bjz0001</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用户登录</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a1234567</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登录成功</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①</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1"/>
                  </a:ext>
                </a:extLst>
              </a:tr>
              <a:tr h="397607">
                <a:tc>
                  <a:txBody>
                    <a:bodyPr/>
                    <a:lstStyle/>
                    <a:p>
                      <a:pPr algn="l">
                        <a:spcAft>
                          <a:spcPts val="0"/>
                        </a:spcAft>
                      </a:pPr>
                      <a:r>
                        <a:rPr lang="en-US" sz="1200" kern="100" dirty="0">
                          <a:effectLst/>
                        </a:rPr>
                        <a:t>YHDL-bjz0002</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z1234567</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②</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2"/>
                  </a:ext>
                </a:extLst>
              </a:tr>
              <a:tr h="397607">
                <a:tc>
                  <a:txBody>
                    <a:bodyPr/>
                    <a:lstStyle/>
                    <a:p>
                      <a:pPr algn="l">
                        <a:spcAft>
                          <a:spcPts val="0"/>
                        </a:spcAft>
                      </a:pPr>
                      <a:r>
                        <a:rPr lang="en-US" sz="1200" kern="100">
                          <a:effectLst/>
                        </a:rPr>
                        <a:t>YHDL-bjz0003</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asdfzxc0</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③</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3"/>
                  </a:ext>
                </a:extLst>
              </a:tr>
              <a:tr h="397607">
                <a:tc>
                  <a:txBody>
                    <a:bodyPr/>
                    <a:lstStyle/>
                    <a:p>
                      <a:pPr algn="l">
                        <a:spcAft>
                          <a:spcPts val="0"/>
                        </a:spcAft>
                      </a:pPr>
                      <a:r>
                        <a:rPr lang="en-US" sz="1200" kern="100">
                          <a:effectLst/>
                        </a:rPr>
                        <a:t>YHDL-bjz0004</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asdfzxc9</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④</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4"/>
                  </a:ext>
                </a:extLst>
              </a:tr>
              <a:tr h="397607">
                <a:tc>
                  <a:txBody>
                    <a:bodyPr/>
                    <a:lstStyle/>
                    <a:p>
                      <a:pPr algn="l">
                        <a:spcAft>
                          <a:spcPts val="0"/>
                        </a:spcAft>
                      </a:pPr>
                      <a:r>
                        <a:rPr lang="en-US" sz="1200" kern="100">
                          <a:effectLst/>
                        </a:rPr>
                        <a:t>YHDL-bjz0005</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Null</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登录失败</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登录失败</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⑤</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5"/>
                  </a:ext>
                </a:extLst>
              </a:tr>
              <a:tr h="397607">
                <a:tc>
                  <a:txBody>
                    <a:bodyPr/>
                    <a:lstStyle/>
                    <a:p>
                      <a:pPr algn="l">
                        <a:spcAft>
                          <a:spcPts val="0"/>
                        </a:spcAft>
                      </a:pPr>
                      <a:r>
                        <a:rPr lang="en-US" sz="1200" kern="100">
                          <a:effectLst/>
                        </a:rPr>
                        <a:t>YHDL-bjz0006</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a123456</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登录失败</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登录失败</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⑥</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6"/>
                  </a:ext>
                </a:extLst>
              </a:tr>
              <a:tr h="397607">
                <a:tc>
                  <a:txBody>
                    <a:bodyPr/>
                    <a:lstStyle/>
                    <a:p>
                      <a:pPr algn="l">
                        <a:spcAft>
                          <a:spcPts val="0"/>
                        </a:spcAft>
                      </a:pPr>
                      <a:r>
                        <a:rPr lang="en-US" sz="1200" kern="100">
                          <a:effectLst/>
                        </a:rPr>
                        <a:t>YHDL-bjz0007</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a1234567</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⑦</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7"/>
                  </a:ext>
                </a:extLst>
              </a:tr>
              <a:tr h="397607">
                <a:tc>
                  <a:txBody>
                    <a:bodyPr/>
                    <a:lstStyle/>
                    <a:p>
                      <a:pPr algn="l">
                        <a:spcAft>
                          <a:spcPts val="0"/>
                        </a:spcAft>
                      </a:pPr>
                      <a:r>
                        <a:rPr lang="en-US" sz="1200" kern="100">
                          <a:effectLst/>
                        </a:rPr>
                        <a:t>YHDL-bjz0008</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asdfzxcv12345678</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⑧</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8"/>
                  </a:ext>
                </a:extLst>
              </a:tr>
              <a:tr h="397607">
                <a:tc>
                  <a:txBody>
                    <a:bodyPr/>
                    <a:lstStyle/>
                    <a:p>
                      <a:pPr algn="l">
                        <a:spcAft>
                          <a:spcPts val="0"/>
                        </a:spcAft>
                      </a:pPr>
                      <a:r>
                        <a:rPr lang="en-US" sz="1200" kern="100">
                          <a:effectLst/>
                        </a:rPr>
                        <a:t>YHDL-bjz0009</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asdfzxcv123456789</a:t>
                      </a:r>
                      <a:r>
                        <a:rPr lang="zh-CN" sz="1200" kern="100" dirty="0">
                          <a:effectLst/>
                        </a:rPr>
                        <a:t>；</a:t>
                      </a:r>
                    </a:p>
                    <a:p>
                      <a:pPr algn="l">
                        <a:spcAft>
                          <a:spcPts val="0"/>
                        </a:spcAft>
                      </a:pPr>
                      <a:r>
                        <a:rPr lang="zh-CN" sz="1200" kern="100" dirty="0">
                          <a:effectLst/>
                        </a:rPr>
                        <a:t>密码：</a:t>
                      </a:r>
                      <a:r>
                        <a:rPr lang="en-US" altLang="zh-CN" sz="1200" kern="100" dirty="0">
                          <a:effectLst/>
                        </a:rPr>
                        <a:t>c</a:t>
                      </a:r>
                      <a:r>
                        <a:rPr lang="en-US" sz="1200" kern="100" dirty="0">
                          <a:effectLst/>
                        </a:rPr>
                        <a:t>wvb9641asdf1234</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登录失败</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登录失败</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⑨</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09"/>
                  </a:ext>
                </a:extLst>
              </a:tr>
              <a:tr h="397607">
                <a:tc>
                  <a:txBody>
                    <a:bodyPr/>
                    <a:lstStyle/>
                    <a:p>
                      <a:pPr algn="l">
                        <a:spcAft>
                          <a:spcPts val="0"/>
                        </a:spcAft>
                      </a:pPr>
                      <a:r>
                        <a:rPr lang="en-US" sz="1200" kern="100">
                          <a:effectLst/>
                        </a:rPr>
                        <a:t>YHDL-bjz0010</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用户登录</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用户名：</a:t>
                      </a:r>
                      <a:r>
                        <a:rPr lang="en-US" sz="1200" kern="100" dirty="0">
                          <a:effectLst/>
                        </a:rPr>
                        <a:t>asdf4567</a:t>
                      </a:r>
                      <a:r>
                        <a:rPr lang="zh-CN" sz="1200" kern="100" dirty="0">
                          <a:effectLst/>
                        </a:rPr>
                        <a:t>；</a:t>
                      </a:r>
                    </a:p>
                    <a:p>
                      <a:pPr algn="l">
                        <a:spcAft>
                          <a:spcPts val="0"/>
                        </a:spcAft>
                      </a:pPr>
                      <a:r>
                        <a:rPr lang="zh-CN" sz="1200" kern="100" dirty="0">
                          <a:effectLst/>
                        </a:rPr>
                        <a:t>密码：</a:t>
                      </a:r>
                      <a:r>
                        <a:rPr lang="en-US" sz="1200" kern="100" dirty="0">
                          <a:effectLst/>
                        </a:rPr>
                        <a:t>a1234567</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登录成功</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登录成功</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⑩</a:t>
                      </a:r>
                      <a:endParaRPr lang="zh-CN" sz="1200" kern="10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10"/>
                  </a:ext>
                </a:extLst>
              </a:tr>
              <a:tr h="397607">
                <a:tc>
                  <a:txBody>
                    <a:bodyPr/>
                    <a:lstStyle/>
                    <a:p>
                      <a:pPr algn="l">
                        <a:spcAft>
                          <a:spcPts val="0"/>
                        </a:spcAft>
                      </a:pPr>
                      <a:r>
                        <a:rPr lang="en-US" sz="1200" kern="100">
                          <a:effectLst/>
                        </a:rPr>
                        <a:t>YHDL-bjz0011</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用户登录</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a:effectLst/>
                        </a:rPr>
                        <a:t>用户名：</a:t>
                      </a:r>
                      <a:r>
                        <a:rPr lang="en-US" sz="1200" kern="100">
                          <a:effectLst/>
                        </a:rPr>
                        <a:t>asdf1234</a:t>
                      </a:r>
                      <a:r>
                        <a:rPr lang="zh-CN" sz="1200" kern="100">
                          <a:effectLst/>
                        </a:rPr>
                        <a:t>；</a:t>
                      </a:r>
                    </a:p>
                    <a:p>
                      <a:pPr algn="l">
                        <a:spcAft>
                          <a:spcPts val="0"/>
                        </a:spcAft>
                      </a:pPr>
                      <a:r>
                        <a:rPr lang="zh-CN" sz="1200" kern="100">
                          <a:effectLst/>
                        </a:rPr>
                        <a:t>密码：</a:t>
                      </a:r>
                      <a:r>
                        <a:rPr lang="en-US" sz="1200" kern="100">
                          <a:effectLst/>
                        </a:rPr>
                        <a:t>z1234567</a:t>
                      </a:r>
                      <a:endParaRPr lang="zh-CN" sz="1200" kern="10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登录成功</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zh-CN" sz="1200" kern="100" dirty="0">
                          <a:effectLst/>
                        </a:rPr>
                        <a:t>登录成功</a:t>
                      </a:r>
                      <a:endParaRPr lang="zh-CN" sz="1200" kern="100" dirty="0">
                        <a:effectLst/>
                        <a:latin typeface="Times New Roman" panose="02020603050405020304" pitchFamily="18" charset="0"/>
                        <a:ea typeface="宋体" panose="02010600030101010101" pitchFamily="2" charset="-122"/>
                      </a:endParaRPr>
                    </a:p>
                  </a:txBody>
                  <a:tcPr marL="61162" marR="61162" marT="0" marB="0"/>
                </a:tc>
                <a:tc>
                  <a:txBody>
                    <a:bodyPr/>
                    <a:lstStyle/>
                    <a:p>
                      <a:pPr algn="l">
                        <a:spcAft>
                          <a:spcPts val="0"/>
                        </a:spcAft>
                      </a:pPr>
                      <a:r>
                        <a:rPr lang="en-US" sz="1200" kern="100" dirty="0">
                          <a:effectLst/>
                        </a:rPr>
                        <a:t>⑪</a:t>
                      </a:r>
                      <a:endParaRPr lang="zh-CN" sz="1200" kern="100" dirty="0">
                        <a:effectLst/>
                        <a:latin typeface="Times New Roman" panose="02020603050405020304" pitchFamily="18" charset="0"/>
                        <a:ea typeface="宋体" panose="02010600030101010101" pitchFamily="2" charset="-122"/>
                      </a:endParaRPr>
                    </a:p>
                  </a:txBody>
                  <a:tcPr marL="61162" marR="61162"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3832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6770F-562C-415F-B6D2-9B08E92DEB00}"/>
              </a:ext>
            </a:extLst>
          </p:cNvPr>
          <p:cNvSpPr>
            <a:spLocks noGrp="1"/>
          </p:cNvSpPr>
          <p:nvPr>
            <p:ph type="title"/>
          </p:nvPr>
        </p:nvSpPr>
        <p:spPr/>
        <p:txBody>
          <a:bodyPr>
            <a:normAutofit fontScale="90000"/>
          </a:bodyPr>
          <a:lstStyle/>
          <a:p>
            <a:r>
              <a:rPr lang="zh-CN" altLang="en-US" b="1" dirty="0"/>
              <a:t>黑盒测试的方法</a:t>
            </a:r>
            <a:r>
              <a:rPr lang="en-US" altLang="zh-CN" b="1" dirty="0"/>
              <a:t>-</a:t>
            </a:r>
            <a:r>
              <a:rPr lang="zh-CN" altLang="en-US" b="1" dirty="0"/>
              <a:t>组合测试用例设计技术</a:t>
            </a:r>
          </a:p>
        </p:txBody>
      </p:sp>
      <p:sp>
        <p:nvSpPr>
          <p:cNvPr id="3" name="内容占位符 2">
            <a:extLst>
              <a:ext uri="{FF2B5EF4-FFF2-40B4-BE49-F238E27FC236}">
                <a16:creationId xmlns:a16="http://schemas.microsoft.com/office/drawing/2014/main" id="{0002F667-2197-4CAA-B46D-F66D9C76BE1C}"/>
              </a:ext>
            </a:extLst>
          </p:cNvPr>
          <p:cNvSpPr>
            <a:spLocks noGrp="1"/>
          </p:cNvSpPr>
          <p:nvPr>
            <p:ph idx="1"/>
          </p:nvPr>
        </p:nvSpPr>
        <p:spPr>
          <a:xfrm>
            <a:off x="1371599" y="1338349"/>
            <a:ext cx="10527475" cy="5004262"/>
          </a:xfrm>
        </p:spPr>
        <p:txBody>
          <a:bodyPr>
            <a:normAutofit/>
          </a:bodyPr>
          <a:lstStyle/>
          <a:p>
            <a:r>
              <a:rPr lang="zh-CN" altLang="en-US" sz="2400" dirty="0"/>
              <a:t>无论等价类划分法还是边界值法，都假定程序的各个输入变量是完全独立的。但在实际程序中，更多的情况是各个输入变量的组合共同导致了程序的输出。</a:t>
            </a:r>
            <a:endParaRPr lang="en-US" altLang="zh-CN" sz="2400" dirty="0"/>
          </a:p>
          <a:p>
            <a:r>
              <a:rPr lang="zh-CN" altLang="en-US" sz="2400" dirty="0"/>
              <a:t>大量的组合测试实验结果表明，约</a:t>
            </a:r>
            <a:r>
              <a:rPr lang="en-US" altLang="zh-CN" sz="2400" dirty="0"/>
              <a:t>20%-40%</a:t>
            </a:r>
            <a:r>
              <a:rPr lang="zh-CN" altLang="en-US" sz="2400" dirty="0"/>
              <a:t>的软件故障时由单个参数引起的，约</a:t>
            </a:r>
            <a:r>
              <a:rPr lang="en-US" altLang="zh-CN" sz="2400" dirty="0"/>
              <a:t>70%</a:t>
            </a:r>
            <a:r>
              <a:rPr lang="zh-CN" altLang="en-US" sz="2400" dirty="0"/>
              <a:t>的软件故障时由单个参数引起或两个参数的相互作用引起的，而只有</a:t>
            </a:r>
            <a:r>
              <a:rPr lang="en-US" altLang="zh-CN" sz="2400" dirty="0"/>
              <a:t>20%</a:t>
            </a:r>
            <a:r>
              <a:rPr lang="zh-CN" altLang="en-US" sz="2400" dirty="0"/>
              <a:t>左右的软件故障时由</a:t>
            </a:r>
            <a:r>
              <a:rPr lang="en-US" altLang="zh-CN" sz="2400" dirty="0"/>
              <a:t>3</a:t>
            </a:r>
            <a:r>
              <a:rPr lang="zh-CN" altLang="en-US" sz="2400" dirty="0"/>
              <a:t>个或</a:t>
            </a:r>
            <a:r>
              <a:rPr lang="en-US" altLang="zh-CN" sz="2400" dirty="0"/>
              <a:t>3</a:t>
            </a:r>
            <a:r>
              <a:rPr lang="zh-CN" altLang="en-US" sz="2400" dirty="0"/>
              <a:t>个以上的参数相互作用引起的。说明组合测试具有非常重要的应用价值</a:t>
            </a:r>
          </a:p>
        </p:txBody>
      </p:sp>
    </p:spTree>
    <p:extLst>
      <p:ext uri="{BB962C8B-B14F-4D97-AF65-F5344CB8AC3E}">
        <p14:creationId xmlns:p14="http://schemas.microsoft.com/office/powerpoint/2010/main" val="3419110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92BDE9F-33F2-44C3-9C7B-7636C67D09F0}"/>
              </a:ext>
            </a:extLst>
          </p:cNvPr>
          <p:cNvSpPr>
            <a:spLocks noGrp="1"/>
          </p:cNvSpPr>
          <p:nvPr>
            <p:ph type="title"/>
          </p:nvPr>
        </p:nvSpPr>
        <p:spPr>
          <a:xfrm>
            <a:off x="1181594" y="77314"/>
            <a:ext cx="9601200" cy="571500"/>
          </a:xfrm>
        </p:spPr>
        <p:txBody>
          <a:bodyPr>
            <a:normAutofit fontScale="90000"/>
          </a:bodyPr>
          <a:lstStyle/>
          <a:p>
            <a:r>
              <a:rPr lang="zh-CN" altLang="en-US" b="1" dirty="0"/>
              <a:t>组合测试用例设计技术</a:t>
            </a:r>
            <a:r>
              <a:rPr lang="en-US" altLang="zh-CN" b="1" dirty="0"/>
              <a:t>-</a:t>
            </a:r>
            <a:r>
              <a:rPr lang="zh-CN" altLang="en-US" b="1" dirty="0"/>
              <a:t>全面测试</a:t>
            </a:r>
          </a:p>
        </p:txBody>
      </p:sp>
      <p:sp>
        <p:nvSpPr>
          <p:cNvPr id="3" name="内容占位符 2">
            <a:extLst>
              <a:ext uri="{FF2B5EF4-FFF2-40B4-BE49-F238E27FC236}">
                <a16:creationId xmlns:a16="http://schemas.microsoft.com/office/drawing/2014/main" id="{6ECAFFBC-6D58-4956-9BF2-AFCD306C25E6}"/>
              </a:ext>
            </a:extLst>
          </p:cNvPr>
          <p:cNvSpPr>
            <a:spLocks noGrp="1"/>
          </p:cNvSpPr>
          <p:nvPr>
            <p:ph idx="1"/>
          </p:nvPr>
        </p:nvSpPr>
        <p:spPr>
          <a:xfrm>
            <a:off x="932212" y="630275"/>
            <a:ext cx="11010405" cy="5004262"/>
          </a:xfrm>
        </p:spPr>
        <p:txBody>
          <a:bodyPr/>
          <a:lstStyle/>
          <a:p>
            <a:r>
              <a:rPr lang="zh-CN" altLang="zh-CN" sz="2400" dirty="0"/>
              <a:t>全面测试需要对所有输入的各个取值之间的各种组合情形均进行相应的测试。对于软件测试而言，假设被测功能有</a:t>
            </a:r>
            <a:r>
              <a:rPr lang="en-US" altLang="zh-CN" sz="2400" dirty="0"/>
              <a:t>m</a:t>
            </a:r>
            <a:r>
              <a:rPr lang="zh-CN" altLang="zh-CN" sz="2400" dirty="0"/>
              <a:t>个输入，且每个输入有多个离散但有限的取值</a:t>
            </a:r>
            <a:r>
              <a:rPr lang="en-US" altLang="zh-CN" sz="2400" dirty="0"/>
              <a:t>N1</a:t>
            </a:r>
            <a:r>
              <a:rPr lang="zh-CN" altLang="zh-CN" sz="2400" dirty="0"/>
              <a:t>、</a:t>
            </a:r>
            <a:r>
              <a:rPr lang="en-US" altLang="zh-CN" sz="2400" dirty="0"/>
              <a:t>N2</a:t>
            </a:r>
            <a:r>
              <a:rPr lang="zh-CN" altLang="zh-CN" sz="2400" dirty="0"/>
              <a:t>……</a:t>
            </a:r>
            <a:r>
              <a:rPr lang="en-US" altLang="zh-CN" sz="2400" dirty="0"/>
              <a:t>Nm(</a:t>
            </a:r>
            <a:r>
              <a:rPr lang="zh-CN" altLang="zh-CN" sz="2400" dirty="0"/>
              <a:t>其中</a:t>
            </a:r>
            <a:r>
              <a:rPr lang="en-US" altLang="zh-CN" sz="2400" dirty="0"/>
              <a:t>Ni</a:t>
            </a:r>
            <a:r>
              <a:rPr lang="zh-CN" altLang="zh-CN" sz="2400" dirty="0"/>
              <a:t>的值可以不等，</a:t>
            </a:r>
            <a:r>
              <a:rPr lang="en-US" altLang="zh-CN" sz="2400" dirty="0"/>
              <a:t>1</a:t>
            </a:r>
            <a:r>
              <a:rPr lang="zh-CN" altLang="zh-CN" sz="2400" dirty="0"/>
              <a:t>≤</a:t>
            </a:r>
            <a:r>
              <a:rPr lang="en-US" altLang="zh-CN" sz="2400" dirty="0" err="1"/>
              <a:t>i</a:t>
            </a:r>
            <a:r>
              <a:rPr lang="zh-CN" altLang="zh-CN" sz="2400" dirty="0"/>
              <a:t>≤</a:t>
            </a:r>
            <a:r>
              <a:rPr lang="en-US" altLang="zh-CN" sz="2400" dirty="0"/>
              <a:t>m)</a:t>
            </a:r>
            <a:r>
              <a:rPr lang="zh-CN" altLang="zh-CN" sz="2400" dirty="0"/>
              <a:t>，为了覆盖输入参数的全部取值组合，需要</a:t>
            </a:r>
            <a:r>
              <a:rPr lang="en-US" altLang="zh-CN" sz="2400" dirty="0"/>
              <a:t>N1*N2…Nm</a:t>
            </a:r>
            <a:r>
              <a:rPr lang="zh-CN" altLang="zh-CN" sz="2400" dirty="0"/>
              <a:t>个测试用例。</a:t>
            </a:r>
            <a:r>
              <a:rPr lang="zh-CN" altLang="en-US" sz="2400" dirty="0"/>
              <a:t>当测试问题可以描述为一组参数，且每个参数有多个值，致使可能组合的参数值的总数大到测试不可行时，称为组合爆炸</a:t>
            </a:r>
            <a:endParaRPr lang="en-US" altLang="zh-CN" sz="2400" dirty="0"/>
          </a:p>
          <a:p>
            <a:r>
              <a:rPr lang="zh-CN" altLang="zh-CN" sz="2400" dirty="0"/>
              <a:t>以共享单车扫码功能为例（如图</a:t>
            </a:r>
            <a:r>
              <a:rPr lang="en-US" altLang="zh-CN" sz="2400" dirty="0"/>
              <a:t>6-3</a:t>
            </a:r>
            <a:r>
              <a:rPr lang="zh-CN" altLang="zh-CN" sz="2400" dirty="0"/>
              <a:t>所示），考察全面测试时测试用例的数量。对扫描二维码功能有影响的条件有：网络情况、光照、距离和二维码的完整性。</a:t>
            </a:r>
          </a:p>
          <a:p>
            <a:endParaRPr lang="zh-CN" altLang="en-US" dirty="0"/>
          </a:p>
        </p:txBody>
      </p:sp>
      <p:pic>
        <p:nvPicPr>
          <p:cNvPr id="6" name="图片 5">
            <a:extLst>
              <a:ext uri="{FF2B5EF4-FFF2-40B4-BE49-F238E27FC236}">
                <a16:creationId xmlns:a16="http://schemas.microsoft.com/office/drawing/2014/main" id="{EF890217-486C-4373-B3F9-0510C787C1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2354" y="3725594"/>
            <a:ext cx="2167817" cy="3055092"/>
          </a:xfrm>
          <a:prstGeom prst="rect">
            <a:avLst/>
          </a:prstGeom>
          <a:noFill/>
          <a:ln>
            <a:noFill/>
          </a:ln>
        </p:spPr>
      </p:pic>
      <p:graphicFrame>
        <p:nvGraphicFramePr>
          <p:cNvPr id="7" name="表格 6">
            <a:extLst>
              <a:ext uri="{FF2B5EF4-FFF2-40B4-BE49-F238E27FC236}">
                <a16:creationId xmlns:a16="http://schemas.microsoft.com/office/drawing/2014/main" id="{AA6715FC-89E9-4B38-A9A2-21B74A474197}"/>
              </a:ext>
            </a:extLst>
          </p:cNvPr>
          <p:cNvGraphicFramePr>
            <a:graphicFrameLocks noGrp="1"/>
          </p:cNvGraphicFramePr>
          <p:nvPr>
            <p:extLst>
              <p:ext uri="{D42A27DB-BD31-4B8C-83A1-F6EECF244321}">
                <p14:modId xmlns:p14="http://schemas.microsoft.com/office/powerpoint/2010/main" val="110904013"/>
              </p:ext>
            </p:extLst>
          </p:nvPr>
        </p:nvGraphicFramePr>
        <p:xfrm>
          <a:off x="4565508" y="3944419"/>
          <a:ext cx="6550172" cy="2620546"/>
        </p:xfrm>
        <a:graphic>
          <a:graphicData uri="http://schemas.openxmlformats.org/drawingml/2006/table">
            <a:tbl>
              <a:tblPr firstRow="1" firstCol="1" lastRow="1" lastCol="1" bandRow="1" bandCol="1">
                <a:tableStyleId>{5C22544A-7EE6-4342-B048-85BDC9FD1C3A}</a:tableStyleId>
              </a:tblPr>
              <a:tblGrid>
                <a:gridCol w="3275086">
                  <a:extLst>
                    <a:ext uri="{9D8B030D-6E8A-4147-A177-3AD203B41FA5}">
                      <a16:colId xmlns:a16="http://schemas.microsoft.com/office/drawing/2014/main" val="20000"/>
                    </a:ext>
                  </a:extLst>
                </a:gridCol>
                <a:gridCol w="3275086">
                  <a:extLst>
                    <a:ext uri="{9D8B030D-6E8A-4147-A177-3AD203B41FA5}">
                      <a16:colId xmlns:a16="http://schemas.microsoft.com/office/drawing/2014/main" val="20001"/>
                    </a:ext>
                  </a:extLst>
                </a:gridCol>
              </a:tblGrid>
              <a:tr h="522460">
                <a:tc>
                  <a:txBody>
                    <a:bodyPr/>
                    <a:lstStyle/>
                    <a:p>
                      <a:pPr algn="ctr">
                        <a:spcAft>
                          <a:spcPts val="0"/>
                        </a:spcAft>
                      </a:pPr>
                      <a:r>
                        <a:rPr lang="zh-CN" sz="1800" kern="100">
                          <a:effectLst/>
                        </a:rPr>
                        <a:t>影响条件</a:t>
                      </a:r>
                      <a:endParaRPr lang="zh-CN" sz="1800" kern="100">
                        <a:effectLst/>
                        <a:latin typeface="Times New Roman"/>
                        <a:ea typeface="Times New Roman"/>
                      </a:endParaRPr>
                    </a:p>
                  </a:txBody>
                  <a:tcPr marL="68553" marR="68553" marT="0" marB="0" anchor="ctr"/>
                </a:tc>
                <a:tc>
                  <a:txBody>
                    <a:bodyPr/>
                    <a:lstStyle/>
                    <a:p>
                      <a:pPr algn="ctr">
                        <a:spcAft>
                          <a:spcPts val="0"/>
                        </a:spcAft>
                        <a:tabLst>
                          <a:tab pos="437515" algn="l"/>
                        </a:tabLst>
                      </a:pPr>
                      <a:r>
                        <a:rPr lang="zh-CN" sz="1800" kern="100">
                          <a:effectLst/>
                        </a:rPr>
                        <a:t>等价类</a:t>
                      </a:r>
                      <a:endParaRPr lang="zh-CN" sz="1800" kern="100">
                        <a:effectLst/>
                        <a:latin typeface="Times New Roman"/>
                        <a:ea typeface="Times New Roman"/>
                      </a:endParaRPr>
                    </a:p>
                  </a:txBody>
                  <a:tcPr marL="68553" marR="68553" marT="0" marB="0" anchor="ctr"/>
                </a:tc>
                <a:extLst>
                  <a:ext uri="{0D108BD9-81ED-4DB2-BD59-A6C34878D82A}">
                    <a16:rowId xmlns:a16="http://schemas.microsoft.com/office/drawing/2014/main" val="10000"/>
                  </a:ext>
                </a:extLst>
              </a:tr>
              <a:tr h="516482">
                <a:tc>
                  <a:txBody>
                    <a:bodyPr/>
                    <a:lstStyle/>
                    <a:p>
                      <a:pPr algn="ctr">
                        <a:spcAft>
                          <a:spcPts val="0"/>
                        </a:spcAft>
                      </a:pPr>
                      <a:r>
                        <a:rPr lang="zh-CN" sz="1800" kern="100">
                          <a:effectLst/>
                        </a:rPr>
                        <a:t>网络</a:t>
                      </a:r>
                      <a:endParaRPr lang="zh-CN" sz="1800" kern="100">
                        <a:effectLst/>
                        <a:latin typeface="Times New Roman"/>
                        <a:ea typeface="Times New Roman"/>
                      </a:endParaRPr>
                    </a:p>
                  </a:txBody>
                  <a:tcPr marL="68553" marR="68553" marT="0" marB="0" anchor="ctr"/>
                </a:tc>
                <a:tc>
                  <a:txBody>
                    <a:bodyPr/>
                    <a:lstStyle/>
                    <a:p>
                      <a:pPr algn="ctr">
                        <a:spcAft>
                          <a:spcPts val="0"/>
                        </a:spcAft>
                      </a:pPr>
                      <a:r>
                        <a:rPr lang="en-US" sz="1800" kern="100">
                          <a:effectLst/>
                        </a:rPr>
                        <a:t>4G</a:t>
                      </a:r>
                      <a:r>
                        <a:rPr lang="zh-CN" sz="1800" kern="100">
                          <a:effectLst/>
                        </a:rPr>
                        <a:t>、</a:t>
                      </a:r>
                      <a:r>
                        <a:rPr lang="en-US" sz="1800" kern="100">
                          <a:effectLst/>
                        </a:rPr>
                        <a:t>3G</a:t>
                      </a:r>
                      <a:r>
                        <a:rPr lang="zh-CN" sz="1800" kern="100">
                          <a:effectLst/>
                        </a:rPr>
                        <a:t>、无线网络、无网络</a:t>
                      </a:r>
                      <a:endParaRPr lang="zh-CN" sz="1800" kern="100">
                        <a:effectLst/>
                        <a:latin typeface="Times New Roman"/>
                        <a:ea typeface="Times New Roman"/>
                      </a:endParaRPr>
                    </a:p>
                  </a:txBody>
                  <a:tcPr marL="68553" marR="68553" marT="0" marB="0" anchor="ctr"/>
                </a:tc>
                <a:extLst>
                  <a:ext uri="{0D108BD9-81ED-4DB2-BD59-A6C34878D82A}">
                    <a16:rowId xmlns:a16="http://schemas.microsoft.com/office/drawing/2014/main" val="10001"/>
                  </a:ext>
                </a:extLst>
              </a:tr>
              <a:tr h="516482">
                <a:tc>
                  <a:txBody>
                    <a:bodyPr/>
                    <a:lstStyle/>
                    <a:p>
                      <a:pPr algn="ctr">
                        <a:spcAft>
                          <a:spcPts val="0"/>
                        </a:spcAft>
                      </a:pPr>
                      <a:r>
                        <a:rPr lang="zh-CN" sz="1800" kern="100">
                          <a:effectLst/>
                        </a:rPr>
                        <a:t>光照</a:t>
                      </a:r>
                      <a:endParaRPr lang="zh-CN" sz="1800" kern="100">
                        <a:effectLst/>
                        <a:latin typeface="Times New Roman"/>
                        <a:ea typeface="Times New Roman"/>
                      </a:endParaRPr>
                    </a:p>
                  </a:txBody>
                  <a:tcPr marL="68553" marR="68553" marT="0" marB="0" anchor="ctr"/>
                </a:tc>
                <a:tc>
                  <a:txBody>
                    <a:bodyPr/>
                    <a:lstStyle/>
                    <a:p>
                      <a:pPr algn="ctr">
                        <a:spcAft>
                          <a:spcPts val="0"/>
                        </a:spcAft>
                      </a:pPr>
                      <a:r>
                        <a:rPr lang="zh-CN" sz="1800" kern="100">
                          <a:effectLst/>
                        </a:rPr>
                        <a:t>强、弱、正常</a:t>
                      </a:r>
                      <a:endParaRPr lang="zh-CN" sz="1800" kern="100">
                        <a:effectLst/>
                        <a:latin typeface="Times New Roman"/>
                        <a:ea typeface="Times New Roman"/>
                      </a:endParaRPr>
                    </a:p>
                  </a:txBody>
                  <a:tcPr marL="68553" marR="68553" marT="0" marB="0" anchor="ctr"/>
                </a:tc>
                <a:extLst>
                  <a:ext uri="{0D108BD9-81ED-4DB2-BD59-A6C34878D82A}">
                    <a16:rowId xmlns:a16="http://schemas.microsoft.com/office/drawing/2014/main" val="10002"/>
                  </a:ext>
                </a:extLst>
              </a:tr>
              <a:tr h="516482">
                <a:tc>
                  <a:txBody>
                    <a:bodyPr/>
                    <a:lstStyle/>
                    <a:p>
                      <a:pPr algn="ctr">
                        <a:spcAft>
                          <a:spcPts val="0"/>
                        </a:spcAft>
                      </a:pPr>
                      <a:r>
                        <a:rPr lang="zh-CN" sz="1800" kern="100">
                          <a:effectLst/>
                        </a:rPr>
                        <a:t>距离</a:t>
                      </a:r>
                      <a:endParaRPr lang="zh-CN" sz="1800" kern="100">
                        <a:effectLst/>
                        <a:latin typeface="Times New Roman"/>
                        <a:ea typeface="Times New Roman"/>
                      </a:endParaRPr>
                    </a:p>
                  </a:txBody>
                  <a:tcPr marL="68553" marR="68553" marT="0" marB="0" anchor="ctr"/>
                </a:tc>
                <a:tc>
                  <a:txBody>
                    <a:bodyPr/>
                    <a:lstStyle/>
                    <a:p>
                      <a:pPr algn="ctr">
                        <a:spcAft>
                          <a:spcPts val="0"/>
                        </a:spcAft>
                      </a:pPr>
                      <a:r>
                        <a:rPr lang="en-US" sz="1800" kern="100">
                          <a:effectLst/>
                        </a:rPr>
                        <a:t>0.3m-1.5m</a:t>
                      </a:r>
                      <a:r>
                        <a:rPr lang="zh-CN" sz="1800" kern="100">
                          <a:effectLst/>
                        </a:rPr>
                        <a:t>、</a:t>
                      </a:r>
                      <a:r>
                        <a:rPr lang="en-US" sz="1800" kern="100">
                          <a:effectLst/>
                        </a:rPr>
                        <a:t>&lt;0.3m</a:t>
                      </a:r>
                      <a:r>
                        <a:rPr lang="zh-CN" sz="1800" kern="100">
                          <a:effectLst/>
                        </a:rPr>
                        <a:t>、</a:t>
                      </a:r>
                      <a:r>
                        <a:rPr lang="en-US" sz="1800" kern="100">
                          <a:effectLst/>
                        </a:rPr>
                        <a:t>&gt;1.5m</a:t>
                      </a:r>
                      <a:endParaRPr lang="zh-CN" sz="1800" kern="100">
                        <a:effectLst/>
                        <a:latin typeface="Times New Roman"/>
                        <a:ea typeface="Times New Roman"/>
                      </a:endParaRPr>
                    </a:p>
                  </a:txBody>
                  <a:tcPr marL="68553" marR="68553" marT="0" marB="0" anchor="ctr"/>
                </a:tc>
                <a:extLst>
                  <a:ext uri="{0D108BD9-81ED-4DB2-BD59-A6C34878D82A}">
                    <a16:rowId xmlns:a16="http://schemas.microsoft.com/office/drawing/2014/main" val="10003"/>
                  </a:ext>
                </a:extLst>
              </a:tr>
              <a:tr h="548426">
                <a:tc>
                  <a:txBody>
                    <a:bodyPr/>
                    <a:lstStyle/>
                    <a:p>
                      <a:pPr algn="ctr">
                        <a:spcAft>
                          <a:spcPts val="0"/>
                        </a:spcAft>
                      </a:pPr>
                      <a:r>
                        <a:rPr lang="zh-CN" sz="1800" kern="100">
                          <a:effectLst/>
                        </a:rPr>
                        <a:t>二维码完整性</a:t>
                      </a:r>
                      <a:endParaRPr lang="zh-CN" sz="1800" kern="100">
                        <a:effectLst/>
                        <a:latin typeface="Times New Roman"/>
                        <a:ea typeface="Times New Roman"/>
                      </a:endParaRPr>
                    </a:p>
                  </a:txBody>
                  <a:tcPr marL="68553" marR="68553" marT="0" marB="0" anchor="ctr"/>
                </a:tc>
                <a:tc>
                  <a:txBody>
                    <a:bodyPr/>
                    <a:lstStyle/>
                    <a:p>
                      <a:pPr algn="ctr">
                        <a:spcAft>
                          <a:spcPts val="0"/>
                        </a:spcAft>
                      </a:pPr>
                      <a:r>
                        <a:rPr lang="zh-CN" sz="1800" kern="100" dirty="0">
                          <a:effectLst/>
                        </a:rPr>
                        <a:t>正常、缺少一个定位点、缺少</a:t>
                      </a:r>
                      <a:r>
                        <a:rPr lang="en-US" sz="1800" kern="100" dirty="0">
                          <a:effectLst/>
                        </a:rPr>
                        <a:t>1/2</a:t>
                      </a:r>
                      <a:r>
                        <a:rPr lang="zh-CN" sz="1800" kern="100" dirty="0">
                          <a:effectLst/>
                        </a:rPr>
                        <a:t>的非定位点</a:t>
                      </a:r>
                      <a:endParaRPr lang="zh-CN" sz="1800" kern="100" dirty="0">
                        <a:effectLst/>
                        <a:latin typeface="Times New Roman"/>
                        <a:ea typeface="Times New Roman"/>
                      </a:endParaRPr>
                    </a:p>
                  </a:txBody>
                  <a:tcPr marL="68553" marR="68553"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798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A0263-7792-4198-809D-43A0A1B33C77}"/>
              </a:ext>
            </a:extLst>
          </p:cNvPr>
          <p:cNvSpPr>
            <a:spLocks noGrp="1"/>
          </p:cNvSpPr>
          <p:nvPr>
            <p:ph type="title"/>
          </p:nvPr>
        </p:nvSpPr>
        <p:spPr/>
        <p:txBody>
          <a:bodyPr>
            <a:normAutofit fontScale="90000"/>
          </a:bodyPr>
          <a:lstStyle/>
          <a:p>
            <a:r>
              <a:rPr lang="zh-CN" altLang="en-US" b="1" dirty="0"/>
              <a:t>组合测试用例设计技术</a:t>
            </a:r>
            <a:r>
              <a:rPr lang="en-US" altLang="zh-CN" b="1" dirty="0"/>
              <a:t>-</a:t>
            </a:r>
            <a:r>
              <a:rPr lang="zh-CN" altLang="en-US" b="1" dirty="0"/>
              <a:t>全面测试</a:t>
            </a:r>
          </a:p>
        </p:txBody>
      </p:sp>
      <p:sp>
        <p:nvSpPr>
          <p:cNvPr id="3" name="内容占位符 2">
            <a:extLst>
              <a:ext uri="{FF2B5EF4-FFF2-40B4-BE49-F238E27FC236}">
                <a16:creationId xmlns:a16="http://schemas.microsoft.com/office/drawing/2014/main" id="{796427AD-C40F-4A57-B4F5-AD52E18D3079}"/>
              </a:ext>
            </a:extLst>
          </p:cNvPr>
          <p:cNvSpPr>
            <a:spLocks noGrp="1"/>
          </p:cNvSpPr>
          <p:nvPr>
            <p:ph idx="1"/>
          </p:nvPr>
        </p:nvSpPr>
        <p:spPr>
          <a:xfrm>
            <a:off x="1371599" y="1338349"/>
            <a:ext cx="10503725" cy="5004262"/>
          </a:xfrm>
        </p:spPr>
        <p:txBody>
          <a:bodyPr>
            <a:normAutofit/>
          </a:bodyPr>
          <a:lstStyle/>
          <a:p>
            <a:r>
              <a:rPr lang="zh-CN" altLang="en-US" sz="2800" dirty="0"/>
              <a:t>优点</a:t>
            </a:r>
            <a:endParaRPr lang="en-US" altLang="zh-CN" sz="2800" dirty="0"/>
          </a:p>
          <a:p>
            <a:pPr lvl="1"/>
            <a:r>
              <a:rPr lang="zh-CN" altLang="en-US" sz="2800" i="0" dirty="0"/>
              <a:t>各个参数的所有取值组合都得到测试，可以发现任何与参数组合相关的错误</a:t>
            </a:r>
            <a:endParaRPr lang="en-US" altLang="zh-CN" sz="2800" i="0" dirty="0"/>
          </a:p>
          <a:p>
            <a:r>
              <a:rPr lang="zh-CN" altLang="en-US" sz="2800" dirty="0"/>
              <a:t>缺点</a:t>
            </a:r>
            <a:endParaRPr lang="en-US" altLang="zh-CN" sz="2800" dirty="0"/>
          </a:p>
          <a:p>
            <a:pPr lvl="1"/>
            <a:r>
              <a:rPr lang="zh-CN" altLang="en-US" sz="2800" i="0" dirty="0"/>
              <a:t>当参数数量与取值个数都较大时，所需要的测试用例数量将非常庞大，这对于资源有限的软件测试而言，是不可行的</a:t>
            </a:r>
            <a:endParaRPr lang="en-US" altLang="zh-CN" sz="2800" i="0" dirty="0"/>
          </a:p>
          <a:p>
            <a:pPr lvl="1"/>
            <a:r>
              <a:rPr lang="zh-CN" altLang="en-US" sz="2800" i="0" dirty="0"/>
              <a:t>有时很多组合实际上对于被测软件而言，排错率相当低</a:t>
            </a:r>
            <a:endParaRPr lang="en-US" altLang="zh-CN" sz="2800" i="0" dirty="0"/>
          </a:p>
          <a:p>
            <a:pPr marL="384048" lvl="1">
              <a:spcBef>
                <a:spcPts val="1000"/>
              </a:spcBef>
              <a:buFont typeface="Franklin Gothic Book" panose="020B0503020102020204" pitchFamily="34" charset="0"/>
              <a:buChar char="■"/>
            </a:pPr>
            <a:r>
              <a:rPr lang="zh-CN" altLang="en-US" sz="2800" i="0" dirty="0"/>
              <a:t>全面测试是最完备的组合测试模型，但对于以人工测试为主的软件测试，全面测试的可行性大打折扣</a:t>
            </a:r>
          </a:p>
        </p:txBody>
      </p:sp>
    </p:spTree>
    <p:extLst>
      <p:ext uri="{BB962C8B-B14F-4D97-AF65-F5344CB8AC3E}">
        <p14:creationId xmlns:p14="http://schemas.microsoft.com/office/powerpoint/2010/main" val="105313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0F62A-20FE-407A-9EA9-F3EDC30B2B42}"/>
              </a:ext>
            </a:extLst>
          </p:cNvPr>
          <p:cNvSpPr>
            <a:spLocks noGrp="1"/>
          </p:cNvSpPr>
          <p:nvPr>
            <p:ph type="title"/>
          </p:nvPr>
        </p:nvSpPr>
        <p:spPr>
          <a:xfrm>
            <a:off x="1371600" y="229639"/>
            <a:ext cx="9601200" cy="571500"/>
          </a:xfrm>
        </p:spPr>
        <p:txBody>
          <a:bodyPr>
            <a:normAutofit fontScale="90000"/>
          </a:bodyPr>
          <a:lstStyle/>
          <a:p>
            <a:r>
              <a:rPr lang="zh-CN" altLang="en-US" b="1" dirty="0"/>
              <a:t>黑盒测试的方法</a:t>
            </a:r>
            <a:r>
              <a:rPr lang="en-US" altLang="zh-CN" b="1" dirty="0"/>
              <a:t>-</a:t>
            </a:r>
            <a:r>
              <a:rPr lang="zh-CN" altLang="en-US" b="1" dirty="0"/>
              <a:t>因果图法</a:t>
            </a:r>
          </a:p>
        </p:txBody>
      </p:sp>
      <p:sp>
        <p:nvSpPr>
          <p:cNvPr id="3" name="内容占位符 2">
            <a:extLst>
              <a:ext uri="{FF2B5EF4-FFF2-40B4-BE49-F238E27FC236}">
                <a16:creationId xmlns:a16="http://schemas.microsoft.com/office/drawing/2014/main" id="{E60EF92D-683C-4E07-A304-BDB7BE1947B0}"/>
              </a:ext>
            </a:extLst>
          </p:cNvPr>
          <p:cNvSpPr>
            <a:spLocks noGrp="1"/>
          </p:cNvSpPr>
          <p:nvPr>
            <p:ph idx="1"/>
          </p:nvPr>
        </p:nvSpPr>
        <p:spPr>
          <a:xfrm>
            <a:off x="1033153" y="1045029"/>
            <a:ext cx="11257808" cy="5583332"/>
          </a:xfrm>
        </p:spPr>
        <p:txBody>
          <a:bodyPr>
            <a:normAutofit lnSpcReduction="10000"/>
          </a:bodyPr>
          <a:lstStyle/>
          <a:p>
            <a:r>
              <a:rPr lang="zh-CN" altLang="en-US" sz="2800" dirty="0"/>
              <a:t>因果图法</a:t>
            </a:r>
            <a:endParaRPr lang="en-US" altLang="zh-CN" sz="2800" dirty="0"/>
          </a:p>
          <a:p>
            <a:pPr lvl="1"/>
            <a:r>
              <a:rPr lang="zh-CN" altLang="en-US" sz="2800" i="0" dirty="0"/>
              <a:t>一种适合于描述对于多种输入条件组合的测试方法，根据输入条件的组合、约束关系和输出条件的因果关系，分析输入条件的各种组合情况，从而设计测试用例的方法，它适合于检查程序输入条件到输出结果的各种组合情况。因果图法一般和判定表结合使用通过映射同时发生相互影响的多个输入来确定判定条件。因果图法最终生成的就是判定表</a:t>
            </a:r>
            <a:r>
              <a:rPr lang="en-US" altLang="zh-CN" sz="2800" i="0" dirty="0"/>
              <a:t>. </a:t>
            </a:r>
            <a:r>
              <a:rPr lang="zh-CN" altLang="en-US" sz="2800" i="0" dirty="0"/>
              <a:t>它适合于检查程序输入条件的各种组合情况</a:t>
            </a:r>
            <a:endParaRPr lang="en-US" altLang="zh-CN" sz="2800" i="0" dirty="0"/>
          </a:p>
          <a:p>
            <a:pPr lvl="1"/>
            <a:r>
              <a:rPr lang="zh-CN" altLang="en-US" sz="2800" i="0" dirty="0"/>
              <a:t>因果图法关系符号  </a:t>
            </a:r>
            <a:r>
              <a:rPr lang="en-US" altLang="zh-CN" sz="2800" i="0" dirty="0"/>
              <a:t>C</a:t>
            </a:r>
            <a:r>
              <a:rPr lang="zh-CN" altLang="en-US" sz="2800" i="0" dirty="0"/>
              <a:t>代表原因，  </a:t>
            </a:r>
            <a:r>
              <a:rPr lang="en-US" altLang="zh-CN" sz="2800" i="0" dirty="0"/>
              <a:t>E</a:t>
            </a:r>
            <a:r>
              <a:rPr lang="zh-CN" altLang="en-US" sz="2800" i="0" dirty="0"/>
              <a:t>代表结果</a:t>
            </a:r>
            <a:endParaRPr lang="en-US" altLang="zh-CN" sz="2800" i="0" dirty="0"/>
          </a:p>
          <a:p>
            <a:pPr lvl="1"/>
            <a:r>
              <a:rPr lang="zh-CN" altLang="en-US" sz="2800" i="0" dirty="0"/>
              <a:t>因果图中使用了简单的逻辑符号，以直线联接左右结点。左结点表示输入状态（或称原因），右结点表示输出状态（或称结果）</a:t>
            </a:r>
          </a:p>
          <a:p>
            <a:pPr lvl="1"/>
            <a:r>
              <a:rPr lang="en-US" altLang="zh-CN" sz="2800" i="0" dirty="0"/>
              <a:t>C</a:t>
            </a:r>
            <a:r>
              <a:rPr lang="en-US" altLang="zh-CN" sz="2800" i="0" baseline="-25000" dirty="0"/>
              <a:t>i</a:t>
            </a:r>
            <a:r>
              <a:rPr lang="zh-CN" altLang="en-US" sz="2800" i="0" dirty="0"/>
              <a:t>表示原因，通常置于图的左部；</a:t>
            </a:r>
            <a:r>
              <a:rPr lang="en-US" altLang="zh-CN" sz="2800" i="0" dirty="0" err="1"/>
              <a:t>E</a:t>
            </a:r>
            <a:r>
              <a:rPr lang="en-US" altLang="zh-CN" sz="2800" i="0" baseline="-25000" dirty="0" err="1"/>
              <a:t>i</a:t>
            </a:r>
            <a:r>
              <a:rPr lang="zh-CN" altLang="en-US" sz="2800" i="0" dirty="0"/>
              <a:t>表示结果，通常在图的右部。</a:t>
            </a:r>
            <a:r>
              <a:rPr lang="en-US" altLang="zh-CN" sz="2800" i="0" dirty="0"/>
              <a:t> C</a:t>
            </a:r>
            <a:r>
              <a:rPr lang="en-US" altLang="zh-CN" sz="2800" i="0" baseline="-25000" dirty="0"/>
              <a:t>i</a:t>
            </a:r>
            <a:r>
              <a:rPr lang="zh-CN" altLang="en-US" sz="2800" i="0" dirty="0"/>
              <a:t>和</a:t>
            </a:r>
            <a:r>
              <a:rPr lang="en-US" altLang="zh-CN" sz="2800" i="0" dirty="0" err="1"/>
              <a:t>E</a:t>
            </a:r>
            <a:r>
              <a:rPr lang="en-US" altLang="zh-CN" sz="2800" i="0" baseline="-25000" dirty="0" err="1"/>
              <a:t>i</a:t>
            </a:r>
            <a:r>
              <a:rPr lang="zh-CN" altLang="en-US" sz="2800" i="0" dirty="0"/>
              <a:t>均可取值</a:t>
            </a:r>
            <a:r>
              <a:rPr lang="en-US" altLang="zh-CN" sz="2800" i="0" dirty="0"/>
              <a:t>0</a:t>
            </a:r>
            <a:r>
              <a:rPr lang="zh-CN" altLang="en-US" sz="2800" i="0" dirty="0"/>
              <a:t>或</a:t>
            </a:r>
            <a:r>
              <a:rPr lang="en-US" altLang="zh-CN" sz="2800" i="0" dirty="0"/>
              <a:t>1</a:t>
            </a:r>
            <a:r>
              <a:rPr lang="zh-CN" altLang="en-US" sz="2800" i="0" dirty="0"/>
              <a:t>，</a:t>
            </a:r>
            <a:r>
              <a:rPr lang="en-US" altLang="zh-CN" sz="2800" i="0" dirty="0"/>
              <a:t>0</a:t>
            </a:r>
            <a:r>
              <a:rPr lang="zh-CN" altLang="en-US" sz="2800" i="0" dirty="0"/>
              <a:t>表示某状态不出现，</a:t>
            </a:r>
            <a:r>
              <a:rPr lang="en-US" altLang="zh-CN" sz="2800" i="0" dirty="0"/>
              <a:t>1</a:t>
            </a:r>
            <a:r>
              <a:rPr lang="zh-CN" altLang="en-US" sz="2800" i="0" dirty="0"/>
              <a:t>表示某状态出现</a:t>
            </a:r>
            <a:endParaRPr lang="en-US" altLang="zh-CN" sz="2800" i="0" dirty="0"/>
          </a:p>
          <a:p>
            <a:pPr lvl="1"/>
            <a:endParaRPr lang="zh-CN" altLang="en-US" dirty="0"/>
          </a:p>
          <a:p>
            <a:pPr lvl="1"/>
            <a:endParaRPr lang="zh-CN" altLang="en-US" dirty="0"/>
          </a:p>
        </p:txBody>
      </p:sp>
    </p:spTree>
    <p:extLst>
      <p:ext uri="{BB962C8B-B14F-4D97-AF65-F5344CB8AC3E}">
        <p14:creationId xmlns:p14="http://schemas.microsoft.com/office/powerpoint/2010/main" val="2410156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33EA7-1374-4496-AF97-211656F2A0A4}"/>
              </a:ext>
            </a:extLst>
          </p:cNvPr>
          <p:cNvSpPr>
            <a:spLocks noGrp="1"/>
          </p:cNvSpPr>
          <p:nvPr>
            <p:ph type="title"/>
          </p:nvPr>
        </p:nvSpPr>
        <p:spPr>
          <a:xfrm>
            <a:off x="1134094" y="246473"/>
            <a:ext cx="9601200" cy="571500"/>
          </a:xfrm>
        </p:spPr>
        <p:txBody>
          <a:bodyPr>
            <a:normAutofit fontScale="90000"/>
          </a:bodyPr>
          <a:lstStyle/>
          <a:p>
            <a:r>
              <a:rPr lang="zh-CN" altLang="en-US" b="1" dirty="0"/>
              <a:t>黑盒测试的方法</a:t>
            </a:r>
            <a:r>
              <a:rPr lang="en-US" altLang="zh-CN" b="1" dirty="0"/>
              <a:t>-</a:t>
            </a:r>
            <a:r>
              <a:rPr lang="zh-CN" altLang="en-US" b="1" dirty="0"/>
              <a:t>因果图法</a:t>
            </a:r>
          </a:p>
        </p:txBody>
      </p:sp>
      <p:sp>
        <p:nvSpPr>
          <p:cNvPr id="3" name="内容占位符 2">
            <a:extLst>
              <a:ext uri="{FF2B5EF4-FFF2-40B4-BE49-F238E27FC236}">
                <a16:creationId xmlns:a16="http://schemas.microsoft.com/office/drawing/2014/main" id="{AD170B7D-666F-4528-AD1A-363508783E7E}"/>
              </a:ext>
            </a:extLst>
          </p:cNvPr>
          <p:cNvSpPr>
            <a:spLocks noGrp="1"/>
          </p:cNvSpPr>
          <p:nvPr>
            <p:ph idx="1"/>
          </p:nvPr>
        </p:nvSpPr>
        <p:spPr>
          <a:xfrm>
            <a:off x="985653" y="902526"/>
            <a:ext cx="6981378" cy="5924166"/>
          </a:xfrm>
        </p:spPr>
        <p:txBody>
          <a:bodyPr>
            <a:normAutofit/>
          </a:bodyPr>
          <a:lstStyle/>
          <a:p>
            <a:r>
              <a:rPr lang="zh-CN" altLang="en-US" sz="2400" dirty="0"/>
              <a:t>基本符号</a:t>
            </a:r>
            <a:endParaRPr lang="en-US" altLang="zh-CN" sz="2400" dirty="0"/>
          </a:p>
          <a:p>
            <a:r>
              <a:rPr lang="zh-CN" altLang="zh-CN" sz="2400" dirty="0"/>
              <a:t>输入条件与输出结果之间的关系</a:t>
            </a:r>
            <a:endParaRPr lang="en-US" altLang="zh-CN" sz="2400" dirty="0"/>
          </a:p>
          <a:p>
            <a:pPr lvl="1"/>
            <a:r>
              <a:rPr lang="zh-CN" altLang="zh-CN" sz="2400" i="0" dirty="0"/>
              <a:t>恒等：若原因出现，则结果出现；若原因不出现，则结果也不出现。例如：</a:t>
            </a:r>
          </a:p>
          <a:p>
            <a:pPr lvl="2"/>
            <a:r>
              <a:rPr lang="zh-CN" altLang="zh-CN" sz="2000" dirty="0"/>
              <a:t>若</a:t>
            </a:r>
            <a:r>
              <a:rPr lang="en-US" altLang="zh-CN" sz="2000" dirty="0"/>
              <a:t>C1=1</a:t>
            </a:r>
            <a:r>
              <a:rPr lang="zh-CN" altLang="zh-CN" sz="2000" dirty="0"/>
              <a:t>，则</a:t>
            </a:r>
            <a:r>
              <a:rPr lang="en-US" altLang="zh-CN" sz="2000" dirty="0"/>
              <a:t>E1=1</a:t>
            </a:r>
            <a:r>
              <a:rPr lang="zh-CN" altLang="zh-CN" sz="2000" dirty="0"/>
              <a:t>；若</a:t>
            </a:r>
            <a:r>
              <a:rPr lang="en-US" altLang="zh-CN" sz="2000" dirty="0"/>
              <a:t>C1=0,</a:t>
            </a:r>
            <a:r>
              <a:rPr lang="zh-CN" altLang="zh-CN" sz="2000" dirty="0"/>
              <a:t>则</a:t>
            </a:r>
            <a:r>
              <a:rPr lang="en-US" altLang="zh-CN" sz="2000" dirty="0"/>
              <a:t>E1=0</a:t>
            </a:r>
            <a:r>
              <a:rPr lang="zh-CN" altLang="zh-CN" sz="2000" dirty="0"/>
              <a:t>。</a:t>
            </a:r>
          </a:p>
          <a:p>
            <a:pPr lvl="1"/>
            <a:r>
              <a:rPr lang="zh-CN" altLang="zh-CN" sz="2400" i="0" dirty="0"/>
              <a:t>非：若原因出现，则结果不出现；若原因不出现，则结果出现。例如：</a:t>
            </a:r>
          </a:p>
          <a:p>
            <a:pPr lvl="2"/>
            <a:r>
              <a:rPr lang="zh-CN" altLang="zh-CN" sz="2000" dirty="0"/>
              <a:t>若</a:t>
            </a:r>
            <a:r>
              <a:rPr lang="en-US" altLang="zh-CN" sz="2000" dirty="0"/>
              <a:t>C1=1</a:t>
            </a:r>
            <a:r>
              <a:rPr lang="zh-CN" altLang="zh-CN" sz="2000" dirty="0"/>
              <a:t>，则</a:t>
            </a:r>
            <a:r>
              <a:rPr lang="en-US" altLang="zh-CN" sz="2000" dirty="0"/>
              <a:t>E1=0</a:t>
            </a:r>
            <a:r>
              <a:rPr lang="zh-CN" altLang="zh-CN" sz="2000" dirty="0"/>
              <a:t>；若</a:t>
            </a:r>
            <a:r>
              <a:rPr lang="en-US" altLang="zh-CN" sz="2000" dirty="0"/>
              <a:t>C1=0,</a:t>
            </a:r>
            <a:r>
              <a:rPr lang="zh-CN" altLang="zh-CN" sz="2000" dirty="0"/>
              <a:t>则</a:t>
            </a:r>
            <a:r>
              <a:rPr lang="en-US" altLang="zh-CN" sz="2000" dirty="0"/>
              <a:t>E1=1</a:t>
            </a:r>
            <a:r>
              <a:rPr lang="zh-CN" altLang="zh-CN" sz="2000" dirty="0"/>
              <a:t>。</a:t>
            </a:r>
          </a:p>
          <a:p>
            <a:pPr lvl="1"/>
            <a:r>
              <a:rPr lang="zh-CN" altLang="zh-CN" sz="2400" i="0" dirty="0"/>
              <a:t>或：若几个原因中有一个出现，则结果出现；若几个原因都不出现则结果不出现。例如：</a:t>
            </a:r>
          </a:p>
          <a:p>
            <a:pPr lvl="2"/>
            <a:r>
              <a:rPr lang="zh-CN" altLang="zh-CN" sz="2000" dirty="0"/>
              <a:t>若</a:t>
            </a:r>
            <a:r>
              <a:rPr lang="en-US" altLang="zh-CN" sz="2000" dirty="0"/>
              <a:t>C1=1</a:t>
            </a:r>
            <a:r>
              <a:rPr lang="zh-CN" altLang="zh-CN" sz="2000" dirty="0"/>
              <a:t>或</a:t>
            </a:r>
            <a:r>
              <a:rPr lang="en-US" altLang="zh-CN" sz="2000" dirty="0"/>
              <a:t>C2=1,</a:t>
            </a:r>
            <a:r>
              <a:rPr lang="zh-CN" altLang="zh-CN" sz="2000" dirty="0"/>
              <a:t>则</a:t>
            </a:r>
            <a:r>
              <a:rPr lang="en-US" altLang="zh-CN" sz="2000" dirty="0"/>
              <a:t>E1=1</a:t>
            </a:r>
            <a:r>
              <a:rPr lang="zh-CN" altLang="zh-CN" sz="2000" dirty="0"/>
              <a:t>；若</a:t>
            </a:r>
            <a:r>
              <a:rPr lang="en-US" altLang="zh-CN" sz="2000" dirty="0"/>
              <a:t>C1=C2=0,</a:t>
            </a:r>
            <a:r>
              <a:rPr lang="zh-CN" altLang="zh-CN" sz="2000" dirty="0"/>
              <a:t>则</a:t>
            </a:r>
            <a:r>
              <a:rPr lang="en-US" altLang="zh-CN" sz="2000" dirty="0"/>
              <a:t>E1=0</a:t>
            </a:r>
            <a:r>
              <a:rPr lang="zh-CN" altLang="zh-CN" sz="2000" dirty="0"/>
              <a:t>。</a:t>
            </a:r>
          </a:p>
          <a:p>
            <a:pPr lvl="1"/>
            <a:r>
              <a:rPr lang="zh-CN" altLang="zh-CN" sz="2400" i="0" dirty="0"/>
              <a:t>与：若几个原因都出现，结果才出现；若其中有一个原因不出现，则结果不出现。例如：</a:t>
            </a:r>
          </a:p>
          <a:p>
            <a:pPr lvl="2"/>
            <a:r>
              <a:rPr lang="zh-CN" altLang="zh-CN" sz="2000" dirty="0"/>
              <a:t>若</a:t>
            </a:r>
            <a:r>
              <a:rPr lang="en-US" altLang="zh-CN" sz="2000" dirty="0"/>
              <a:t>C1=C2=1</a:t>
            </a:r>
            <a:r>
              <a:rPr lang="zh-CN" altLang="zh-CN" sz="2000" dirty="0"/>
              <a:t>，则</a:t>
            </a:r>
            <a:r>
              <a:rPr lang="en-US" altLang="zh-CN" sz="2000" dirty="0"/>
              <a:t>E1=1</a:t>
            </a:r>
            <a:r>
              <a:rPr lang="zh-CN" altLang="zh-CN" sz="2000" dirty="0"/>
              <a:t>；若</a:t>
            </a:r>
            <a:r>
              <a:rPr lang="en-US" altLang="zh-CN" sz="2000" dirty="0"/>
              <a:t>C1=0</a:t>
            </a:r>
            <a:r>
              <a:rPr lang="zh-CN" altLang="zh-CN" sz="2000" dirty="0"/>
              <a:t>或</a:t>
            </a:r>
            <a:r>
              <a:rPr lang="en-US" altLang="zh-CN" sz="2000" dirty="0"/>
              <a:t>C2=0,</a:t>
            </a:r>
            <a:r>
              <a:rPr lang="zh-CN" altLang="zh-CN" sz="2000" dirty="0"/>
              <a:t>则</a:t>
            </a:r>
            <a:r>
              <a:rPr lang="en-US" altLang="zh-CN" sz="2000" dirty="0"/>
              <a:t>E1=0</a:t>
            </a:r>
            <a:r>
              <a:rPr lang="zh-CN" altLang="zh-CN" sz="2000" dirty="0"/>
              <a:t>。</a:t>
            </a:r>
          </a:p>
          <a:p>
            <a:endParaRPr lang="zh-CN" altLang="en-US" dirty="0"/>
          </a:p>
        </p:txBody>
      </p:sp>
      <p:graphicFrame>
        <p:nvGraphicFramePr>
          <p:cNvPr id="7" name="Object 3">
            <a:extLst>
              <a:ext uri="{FF2B5EF4-FFF2-40B4-BE49-F238E27FC236}">
                <a16:creationId xmlns:a16="http://schemas.microsoft.com/office/drawing/2014/main" id="{4D3AA014-220B-4E23-A1DD-4BD0660345F0}"/>
              </a:ext>
            </a:extLst>
          </p:cNvPr>
          <p:cNvGraphicFramePr>
            <a:graphicFrameLocks noChangeAspect="1"/>
          </p:cNvGraphicFramePr>
          <p:nvPr>
            <p:extLst>
              <p:ext uri="{D42A27DB-BD31-4B8C-83A1-F6EECF244321}">
                <p14:modId xmlns:p14="http://schemas.microsoft.com/office/powerpoint/2010/main" val="866169608"/>
              </p:ext>
            </p:extLst>
          </p:nvPr>
        </p:nvGraphicFramePr>
        <p:xfrm>
          <a:off x="7967031" y="5050411"/>
          <a:ext cx="4064000" cy="685800"/>
        </p:xfrm>
        <a:graphic>
          <a:graphicData uri="http://schemas.openxmlformats.org/presentationml/2006/ole">
            <mc:AlternateContent xmlns:mc="http://schemas.openxmlformats.org/markup-compatibility/2006">
              <mc:Choice xmlns:v="urn:schemas-microsoft-com:vml" Requires="v">
                <p:oleObj r:id="rId2" imgW="1954800" imgH="325800" progId="Visio.Drawing.11">
                  <p:embed/>
                </p:oleObj>
              </mc:Choice>
              <mc:Fallback>
                <p:oleObj r:id="rId2" imgW="1954800" imgH="325800" progId="Visio.Drawing.11">
                  <p:embed/>
                  <p:pic>
                    <p:nvPicPr>
                      <p:cNvPr id="9" name="Object 3">
                        <a:extLst>
                          <a:ext uri="{FF2B5EF4-FFF2-40B4-BE49-F238E27FC236}">
                            <a16:creationId xmlns:a16="http://schemas.microsoft.com/office/drawing/2014/main" id="{73BD0D65-BA83-4ECA-8FD2-D7F5DD7D9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031" y="5050411"/>
                        <a:ext cx="406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23">
            <a:extLst>
              <a:ext uri="{FF2B5EF4-FFF2-40B4-BE49-F238E27FC236}">
                <a16:creationId xmlns:a16="http://schemas.microsoft.com/office/drawing/2014/main" id="{BF857005-2B99-4016-8935-B259595A69DE}"/>
              </a:ext>
            </a:extLst>
          </p:cNvPr>
          <p:cNvSpPr txBox="1">
            <a:spLocks noChangeArrowheads="1"/>
          </p:cNvSpPr>
          <p:nvPr/>
        </p:nvSpPr>
        <p:spPr bwMode="auto">
          <a:xfrm>
            <a:off x="9244611" y="5492045"/>
            <a:ext cx="976549"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latinLnBrk="1" hangingPunct="0">
              <a:defRPr sz="2400">
                <a:solidFill>
                  <a:schemeClr val="tx1"/>
                </a:solidFill>
                <a:latin typeface="Gulim" pitchFamily="34" charset="-127"/>
                <a:ea typeface="Gulim" pitchFamily="34" charset="-127"/>
              </a:defRPr>
            </a:lvl1pPr>
            <a:lvl2pPr marL="742950" indent="-285750" eaLnBrk="0" latinLnBrk="1" hangingPunct="0">
              <a:defRPr sz="2400">
                <a:solidFill>
                  <a:schemeClr val="tx1"/>
                </a:solidFill>
                <a:latin typeface="Gulim" pitchFamily="34" charset="-127"/>
                <a:ea typeface="Gulim" pitchFamily="34" charset="-127"/>
              </a:defRPr>
            </a:lvl2pPr>
            <a:lvl3pPr marL="1143000" indent="-228600" eaLnBrk="0" latinLnBrk="1" hangingPunct="0">
              <a:defRPr sz="2400">
                <a:solidFill>
                  <a:schemeClr val="tx1"/>
                </a:solidFill>
                <a:latin typeface="Gulim" pitchFamily="34" charset="-127"/>
                <a:ea typeface="Gulim" pitchFamily="34" charset="-127"/>
              </a:defRPr>
            </a:lvl3pPr>
            <a:lvl4pPr marL="1600200" indent="-228600" eaLnBrk="0" latinLnBrk="1" hangingPunct="0">
              <a:defRPr sz="2400">
                <a:solidFill>
                  <a:schemeClr val="tx1"/>
                </a:solidFill>
                <a:latin typeface="Gulim" pitchFamily="34" charset="-127"/>
                <a:ea typeface="Gulim" pitchFamily="34" charset="-127"/>
              </a:defRPr>
            </a:lvl4pPr>
            <a:lvl5pPr marL="2057400" indent="-228600" eaLnBrk="0" latinLnBrk="1" hangingPunct="0">
              <a:defRPr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sz="2400">
                <a:solidFill>
                  <a:schemeClr val="tx1"/>
                </a:solidFill>
                <a:latin typeface="Gulim" pitchFamily="34" charset="-127"/>
                <a:ea typeface="Gulim" pitchFamily="34" charset="-127"/>
              </a:defRPr>
            </a:lvl9pPr>
          </a:lstStyle>
          <a:p>
            <a:pPr marL="530352" lvl="1" indent="0" eaLnBrk="1" latinLnBrk="0" hangingPunct="1">
              <a:lnSpc>
                <a:spcPct val="94000"/>
              </a:lnSpc>
              <a:spcBef>
                <a:spcPts val="500"/>
              </a:spcBef>
              <a:spcAft>
                <a:spcPts val="200"/>
              </a:spcAft>
            </a:pPr>
            <a:r>
              <a:rPr lang="zh-CN" altLang="en-US" sz="2000" i="1" dirty="0">
                <a:solidFill>
                  <a:schemeClr val="tx2"/>
                </a:solidFill>
                <a:latin typeface="+mn-lt"/>
                <a:ea typeface="+mn-ea"/>
              </a:rPr>
              <a:t>非</a:t>
            </a:r>
          </a:p>
        </p:txBody>
      </p:sp>
      <p:graphicFrame>
        <p:nvGraphicFramePr>
          <p:cNvPr id="11" name="Object 5">
            <a:extLst>
              <a:ext uri="{FF2B5EF4-FFF2-40B4-BE49-F238E27FC236}">
                <a16:creationId xmlns:a16="http://schemas.microsoft.com/office/drawing/2014/main" id="{77848135-F84D-4196-A489-A9DE83462192}"/>
              </a:ext>
            </a:extLst>
          </p:cNvPr>
          <p:cNvGraphicFramePr>
            <a:graphicFrameLocks noChangeAspect="1"/>
          </p:cNvGraphicFramePr>
          <p:nvPr>
            <p:extLst>
              <p:ext uri="{D42A27DB-BD31-4B8C-83A1-F6EECF244321}">
                <p14:modId xmlns:p14="http://schemas.microsoft.com/office/powerpoint/2010/main" val="1667863509"/>
              </p:ext>
            </p:extLst>
          </p:nvPr>
        </p:nvGraphicFramePr>
        <p:xfrm>
          <a:off x="7939171" y="5765711"/>
          <a:ext cx="4174067" cy="944806"/>
        </p:xfrm>
        <a:graphic>
          <a:graphicData uri="http://schemas.openxmlformats.org/presentationml/2006/ole">
            <mc:AlternateContent xmlns:mc="http://schemas.openxmlformats.org/markup-compatibility/2006">
              <mc:Choice xmlns:v="urn:schemas-microsoft-com:vml" Requires="v">
                <p:oleObj r:id="rId4" imgW="1954800" imgH="726480" progId="Visio.Drawing.11">
                  <p:embed/>
                </p:oleObj>
              </mc:Choice>
              <mc:Fallback>
                <p:oleObj r:id="rId4" imgW="1954800" imgH="726480" progId="Visio.Drawing.11">
                  <p:embed/>
                  <p:pic>
                    <p:nvPicPr>
                      <p:cNvPr id="13" name="Object 5">
                        <a:extLst>
                          <a:ext uri="{FF2B5EF4-FFF2-40B4-BE49-F238E27FC236}">
                            <a16:creationId xmlns:a16="http://schemas.microsoft.com/office/drawing/2014/main" id="{14DFA7D2-0FAC-4EF5-AB2A-F0DDCBECC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9171" y="5765711"/>
                        <a:ext cx="4174067" cy="944806"/>
                      </a:xfrm>
                      <a:prstGeom prst="rect">
                        <a:avLst/>
                      </a:prstGeom>
                      <a:noFill/>
                      <a:ln>
                        <a:noFill/>
                      </a:ln>
                    </p:spPr>
                  </p:pic>
                </p:oleObj>
              </mc:Fallback>
            </mc:AlternateContent>
          </a:graphicData>
        </a:graphic>
      </p:graphicFrame>
      <p:sp>
        <p:nvSpPr>
          <p:cNvPr id="13" name="Text Box 29">
            <a:extLst>
              <a:ext uri="{FF2B5EF4-FFF2-40B4-BE49-F238E27FC236}">
                <a16:creationId xmlns:a16="http://schemas.microsoft.com/office/drawing/2014/main" id="{E0D1728B-26EF-4E84-A829-52E6C92D66DD}"/>
              </a:ext>
            </a:extLst>
          </p:cNvPr>
          <p:cNvSpPr txBox="1">
            <a:spLocks noChangeArrowheads="1"/>
          </p:cNvSpPr>
          <p:nvPr/>
        </p:nvSpPr>
        <p:spPr bwMode="auto">
          <a:xfrm>
            <a:off x="9244611" y="6445049"/>
            <a:ext cx="976549"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latinLnBrk="1" hangingPunct="0">
              <a:defRPr sz="2400">
                <a:solidFill>
                  <a:schemeClr val="tx1"/>
                </a:solidFill>
                <a:latin typeface="Gulim" pitchFamily="34" charset="-127"/>
                <a:ea typeface="Gulim" pitchFamily="34" charset="-127"/>
              </a:defRPr>
            </a:lvl1pPr>
            <a:lvl2pPr marL="742950" indent="-285750" eaLnBrk="0" latinLnBrk="1" hangingPunct="0">
              <a:defRPr sz="2400">
                <a:solidFill>
                  <a:schemeClr val="tx1"/>
                </a:solidFill>
                <a:latin typeface="Gulim" pitchFamily="34" charset="-127"/>
                <a:ea typeface="Gulim" pitchFamily="34" charset="-127"/>
              </a:defRPr>
            </a:lvl2pPr>
            <a:lvl3pPr marL="1143000" indent="-228600" eaLnBrk="0" latinLnBrk="1" hangingPunct="0">
              <a:defRPr sz="2400">
                <a:solidFill>
                  <a:schemeClr val="tx1"/>
                </a:solidFill>
                <a:latin typeface="Gulim" pitchFamily="34" charset="-127"/>
                <a:ea typeface="Gulim" pitchFamily="34" charset="-127"/>
              </a:defRPr>
            </a:lvl3pPr>
            <a:lvl4pPr marL="1600200" indent="-228600" eaLnBrk="0" latinLnBrk="1" hangingPunct="0">
              <a:defRPr sz="2400">
                <a:solidFill>
                  <a:schemeClr val="tx1"/>
                </a:solidFill>
                <a:latin typeface="Gulim" pitchFamily="34" charset="-127"/>
                <a:ea typeface="Gulim" pitchFamily="34" charset="-127"/>
              </a:defRPr>
            </a:lvl4pPr>
            <a:lvl5pPr marL="2057400" indent="-228600" eaLnBrk="0" latinLnBrk="1" hangingPunct="0">
              <a:defRPr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sz="2400">
                <a:solidFill>
                  <a:schemeClr val="tx1"/>
                </a:solidFill>
                <a:latin typeface="Gulim" pitchFamily="34" charset="-127"/>
                <a:ea typeface="Gulim" pitchFamily="34" charset="-127"/>
              </a:defRPr>
            </a:lvl9pPr>
          </a:lstStyle>
          <a:p>
            <a:pPr marL="530352" lvl="1" indent="0" eaLnBrk="1" latinLnBrk="0" hangingPunct="1">
              <a:lnSpc>
                <a:spcPct val="94000"/>
              </a:lnSpc>
              <a:spcBef>
                <a:spcPts val="500"/>
              </a:spcBef>
              <a:spcAft>
                <a:spcPts val="200"/>
              </a:spcAft>
            </a:pPr>
            <a:r>
              <a:rPr lang="zh-CN" altLang="en-US" sz="2000" i="1" dirty="0">
                <a:solidFill>
                  <a:schemeClr val="tx2"/>
                </a:solidFill>
                <a:latin typeface="+mn-lt"/>
                <a:ea typeface="+mn-ea"/>
              </a:rPr>
              <a:t>或</a:t>
            </a:r>
          </a:p>
        </p:txBody>
      </p:sp>
      <p:graphicFrame>
        <p:nvGraphicFramePr>
          <p:cNvPr id="14" name="Object 2">
            <a:extLst>
              <a:ext uri="{FF2B5EF4-FFF2-40B4-BE49-F238E27FC236}">
                <a16:creationId xmlns:a16="http://schemas.microsoft.com/office/drawing/2014/main" id="{9FF3E323-DD26-47DC-BF88-C40F96F0931D}"/>
              </a:ext>
            </a:extLst>
          </p:cNvPr>
          <p:cNvGraphicFramePr>
            <a:graphicFrameLocks noChangeAspect="1"/>
          </p:cNvGraphicFramePr>
          <p:nvPr>
            <p:extLst>
              <p:ext uri="{D42A27DB-BD31-4B8C-83A1-F6EECF244321}">
                <p14:modId xmlns:p14="http://schemas.microsoft.com/office/powerpoint/2010/main" val="3147637939"/>
              </p:ext>
            </p:extLst>
          </p:nvPr>
        </p:nvGraphicFramePr>
        <p:xfrm>
          <a:off x="7766577" y="3059925"/>
          <a:ext cx="4572000" cy="698500"/>
        </p:xfrm>
        <a:graphic>
          <a:graphicData uri="http://schemas.openxmlformats.org/presentationml/2006/ole">
            <mc:AlternateContent xmlns:mc="http://schemas.openxmlformats.org/markup-compatibility/2006">
              <mc:Choice xmlns:v="urn:schemas-microsoft-com:vml" Requires="v">
                <p:oleObj r:id="rId6" imgW="1954800" imgH="325800" progId="Visio.Drawing.11">
                  <p:embed/>
                </p:oleObj>
              </mc:Choice>
              <mc:Fallback>
                <p:oleObj r:id="rId6" imgW="1954800" imgH="325800" progId="Visio.Drawing.11">
                  <p:embed/>
                  <p:pic>
                    <p:nvPicPr>
                      <p:cNvPr id="6" name="Object 2">
                        <a:extLst>
                          <a:ext uri="{FF2B5EF4-FFF2-40B4-BE49-F238E27FC236}">
                            <a16:creationId xmlns:a16="http://schemas.microsoft.com/office/drawing/2014/main" id="{CBAF2177-5585-4E0C-9133-2A7EF04D9D97}"/>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6577" y="3059925"/>
                        <a:ext cx="4572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4">
            <a:extLst>
              <a:ext uri="{FF2B5EF4-FFF2-40B4-BE49-F238E27FC236}">
                <a16:creationId xmlns:a16="http://schemas.microsoft.com/office/drawing/2014/main" id="{66A8A4FB-115D-48A3-B9B6-360AE29B6725}"/>
              </a:ext>
            </a:extLst>
          </p:cNvPr>
          <p:cNvGraphicFramePr>
            <a:graphicFrameLocks noChangeAspect="1"/>
          </p:cNvGraphicFramePr>
          <p:nvPr>
            <p:extLst>
              <p:ext uri="{D42A27DB-BD31-4B8C-83A1-F6EECF244321}">
                <p14:modId xmlns:p14="http://schemas.microsoft.com/office/powerpoint/2010/main" val="3029126009"/>
              </p:ext>
            </p:extLst>
          </p:nvPr>
        </p:nvGraphicFramePr>
        <p:xfrm>
          <a:off x="7722333" y="3627806"/>
          <a:ext cx="4775200" cy="1222494"/>
        </p:xfrm>
        <a:graphic>
          <a:graphicData uri="http://schemas.openxmlformats.org/presentationml/2006/ole">
            <mc:AlternateContent xmlns:mc="http://schemas.openxmlformats.org/markup-compatibility/2006">
              <mc:Choice xmlns:v="urn:schemas-microsoft-com:vml" Requires="v">
                <p:oleObj r:id="rId8" imgW="1954800" imgH="726480" progId="Visio.Drawing.11">
                  <p:embed/>
                </p:oleObj>
              </mc:Choice>
              <mc:Fallback>
                <p:oleObj r:id="rId8" imgW="1954800" imgH="726480" progId="Visio.Drawing.11">
                  <p:embed/>
                  <p:pic>
                    <p:nvPicPr>
                      <p:cNvPr id="8" name="Object 4">
                        <a:extLst>
                          <a:ext uri="{FF2B5EF4-FFF2-40B4-BE49-F238E27FC236}">
                            <a16:creationId xmlns:a16="http://schemas.microsoft.com/office/drawing/2014/main" id="{E5F8157E-01C0-4C94-A2E9-ADCD90BA0A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2333" y="3627806"/>
                        <a:ext cx="4775200" cy="1222494"/>
                      </a:xfrm>
                      <a:prstGeom prst="rect">
                        <a:avLst/>
                      </a:prstGeom>
                      <a:noFill/>
                      <a:ln>
                        <a:noFill/>
                      </a:ln>
                    </p:spPr>
                  </p:pic>
                </p:oleObj>
              </mc:Fallback>
            </mc:AlternateContent>
          </a:graphicData>
        </a:graphic>
      </p:graphicFrame>
      <p:sp>
        <p:nvSpPr>
          <p:cNvPr id="16" name="Text Box 11">
            <a:extLst>
              <a:ext uri="{FF2B5EF4-FFF2-40B4-BE49-F238E27FC236}">
                <a16:creationId xmlns:a16="http://schemas.microsoft.com/office/drawing/2014/main" id="{CDDD5493-ACAE-4738-B4B5-91758D789ABF}"/>
              </a:ext>
            </a:extLst>
          </p:cNvPr>
          <p:cNvSpPr txBox="1">
            <a:spLocks noChangeArrowheads="1"/>
          </p:cNvSpPr>
          <p:nvPr/>
        </p:nvSpPr>
        <p:spPr bwMode="auto">
          <a:xfrm>
            <a:off x="9087378" y="3433553"/>
            <a:ext cx="1849967"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latinLnBrk="1" hangingPunct="0">
              <a:defRPr sz="2400">
                <a:solidFill>
                  <a:schemeClr val="tx1"/>
                </a:solidFill>
                <a:latin typeface="Gulim" pitchFamily="34" charset="-127"/>
                <a:ea typeface="Gulim" pitchFamily="34" charset="-127"/>
              </a:defRPr>
            </a:lvl1pPr>
            <a:lvl2pPr marL="742950" indent="-285750" eaLnBrk="0" latinLnBrk="1" hangingPunct="0">
              <a:defRPr sz="2400">
                <a:solidFill>
                  <a:schemeClr val="tx1"/>
                </a:solidFill>
                <a:latin typeface="Gulim" pitchFamily="34" charset="-127"/>
                <a:ea typeface="Gulim" pitchFamily="34" charset="-127"/>
              </a:defRPr>
            </a:lvl2pPr>
            <a:lvl3pPr marL="1143000" indent="-228600" eaLnBrk="0" latinLnBrk="1" hangingPunct="0">
              <a:defRPr sz="2400">
                <a:solidFill>
                  <a:schemeClr val="tx1"/>
                </a:solidFill>
                <a:latin typeface="Gulim" pitchFamily="34" charset="-127"/>
                <a:ea typeface="Gulim" pitchFamily="34" charset="-127"/>
              </a:defRPr>
            </a:lvl3pPr>
            <a:lvl4pPr marL="1600200" indent="-228600" eaLnBrk="0" latinLnBrk="1" hangingPunct="0">
              <a:defRPr sz="2400">
                <a:solidFill>
                  <a:schemeClr val="tx1"/>
                </a:solidFill>
                <a:latin typeface="Gulim" pitchFamily="34" charset="-127"/>
                <a:ea typeface="Gulim" pitchFamily="34" charset="-127"/>
              </a:defRPr>
            </a:lvl4pPr>
            <a:lvl5pPr marL="2057400" indent="-228600" eaLnBrk="0" latinLnBrk="1" hangingPunct="0">
              <a:defRPr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sz="2400">
                <a:solidFill>
                  <a:schemeClr val="tx1"/>
                </a:solidFill>
                <a:latin typeface="Gulim" pitchFamily="34" charset="-127"/>
                <a:ea typeface="Gulim" pitchFamily="34" charset="-127"/>
              </a:defRPr>
            </a:lvl9pPr>
          </a:lstStyle>
          <a:p>
            <a:pPr marL="530352" lvl="1" indent="0" eaLnBrk="1" latinLnBrk="0" hangingPunct="1">
              <a:lnSpc>
                <a:spcPct val="94000"/>
              </a:lnSpc>
              <a:spcBef>
                <a:spcPts val="500"/>
              </a:spcBef>
              <a:spcAft>
                <a:spcPts val="200"/>
              </a:spcAft>
            </a:pPr>
            <a:r>
              <a:rPr lang="zh-CN" altLang="en-US" sz="2000" i="1" dirty="0">
                <a:solidFill>
                  <a:schemeClr val="tx2"/>
                </a:solidFill>
                <a:latin typeface="+mn-lt"/>
                <a:ea typeface="+mn-ea"/>
              </a:rPr>
              <a:t>恒等</a:t>
            </a:r>
          </a:p>
        </p:txBody>
      </p:sp>
      <p:sp>
        <p:nvSpPr>
          <p:cNvPr id="17" name="Text Box 28">
            <a:extLst>
              <a:ext uri="{FF2B5EF4-FFF2-40B4-BE49-F238E27FC236}">
                <a16:creationId xmlns:a16="http://schemas.microsoft.com/office/drawing/2014/main" id="{6029BB3C-839D-4CFB-B3D1-A5E495EE22FF}"/>
              </a:ext>
            </a:extLst>
          </p:cNvPr>
          <p:cNvSpPr txBox="1">
            <a:spLocks noChangeArrowheads="1"/>
          </p:cNvSpPr>
          <p:nvPr/>
        </p:nvSpPr>
        <p:spPr bwMode="auto">
          <a:xfrm>
            <a:off x="9178439" y="4426166"/>
            <a:ext cx="976549"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latinLnBrk="1" hangingPunct="0">
              <a:defRPr sz="2400">
                <a:solidFill>
                  <a:schemeClr val="tx1"/>
                </a:solidFill>
                <a:latin typeface="Gulim" pitchFamily="34" charset="-127"/>
                <a:ea typeface="Gulim" pitchFamily="34" charset="-127"/>
              </a:defRPr>
            </a:lvl1pPr>
            <a:lvl2pPr marL="742950" indent="-285750" eaLnBrk="0" latinLnBrk="1" hangingPunct="0">
              <a:defRPr sz="2400">
                <a:solidFill>
                  <a:schemeClr val="tx1"/>
                </a:solidFill>
                <a:latin typeface="Gulim" pitchFamily="34" charset="-127"/>
                <a:ea typeface="Gulim" pitchFamily="34" charset="-127"/>
              </a:defRPr>
            </a:lvl2pPr>
            <a:lvl3pPr marL="1143000" indent="-228600" eaLnBrk="0" latinLnBrk="1" hangingPunct="0">
              <a:defRPr sz="2400">
                <a:solidFill>
                  <a:schemeClr val="tx1"/>
                </a:solidFill>
                <a:latin typeface="Gulim" pitchFamily="34" charset="-127"/>
                <a:ea typeface="Gulim" pitchFamily="34" charset="-127"/>
              </a:defRPr>
            </a:lvl3pPr>
            <a:lvl4pPr marL="1600200" indent="-228600" eaLnBrk="0" latinLnBrk="1" hangingPunct="0">
              <a:defRPr sz="2400">
                <a:solidFill>
                  <a:schemeClr val="tx1"/>
                </a:solidFill>
                <a:latin typeface="Gulim" pitchFamily="34" charset="-127"/>
                <a:ea typeface="Gulim" pitchFamily="34" charset="-127"/>
              </a:defRPr>
            </a:lvl4pPr>
            <a:lvl5pPr marL="2057400" indent="-228600" eaLnBrk="0" latinLnBrk="1" hangingPunct="0">
              <a:defRPr sz="2400">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sz="2400">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sz="2400">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sz="2400">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sz="2400">
                <a:solidFill>
                  <a:schemeClr val="tx1"/>
                </a:solidFill>
                <a:latin typeface="Gulim" pitchFamily="34" charset="-127"/>
                <a:ea typeface="Gulim" pitchFamily="34" charset="-127"/>
              </a:defRPr>
            </a:lvl9pPr>
          </a:lstStyle>
          <a:p>
            <a:pPr marL="530352" lvl="1" indent="0" eaLnBrk="1" latinLnBrk="0" hangingPunct="1">
              <a:lnSpc>
                <a:spcPct val="94000"/>
              </a:lnSpc>
              <a:spcBef>
                <a:spcPts val="500"/>
              </a:spcBef>
              <a:spcAft>
                <a:spcPts val="200"/>
              </a:spcAft>
            </a:pPr>
            <a:r>
              <a:rPr lang="zh-CN" altLang="en-US" sz="2000" i="1" dirty="0">
                <a:solidFill>
                  <a:schemeClr val="tx2"/>
                </a:solidFill>
                <a:latin typeface="+mn-lt"/>
                <a:ea typeface="+mn-ea"/>
              </a:rPr>
              <a:t>与</a:t>
            </a:r>
          </a:p>
        </p:txBody>
      </p:sp>
    </p:spTree>
    <p:extLst>
      <p:ext uri="{BB962C8B-B14F-4D97-AF65-F5344CB8AC3E}">
        <p14:creationId xmlns:p14="http://schemas.microsoft.com/office/powerpoint/2010/main" val="319387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8)">
                                      <p:cBhvr>
                                        <p:cTn id="7" dur="500"/>
                                        <p:tgtEl>
                                          <p:spTgt spid="7"/>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4)">
                                      <p:cBhvr>
                                        <p:cTn id="10" dur="500"/>
                                        <p:tgtEl>
                                          <p:spTgt spid="10"/>
                                        </p:tgtEl>
                                      </p:cBhvr>
                                    </p:animEffect>
                                  </p:childTnLst>
                                </p:cTn>
                              </p:par>
                            </p:childTnLst>
                          </p:cTn>
                        </p:par>
                        <p:par>
                          <p:cTn id="11" fill="hold">
                            <p:stCondLst>
                              <p:cond delay="500"/>
                            </p:stCondLst>
                            <p:childTnLst>
                              <p:par>
                                <p:cTn id="12" presetID="21" presetClass="entr" presetSubtype="4"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heel(4)">
                                      <p:cBhvr>
                                        <p:cTn id="14" dur="500"/>
                                        <p:tgtEl>
                                          <p:spTgt spid="11"/>
                                        </p:tgtEl>
                                      </p:cBhvr>
                                    </p:animEffect>
                                  </p:childTnLst>
                                </p:cTn>
                              </p:par>
                              <p:par>
                                <p:cTn id="15" presetID="21"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4)">
                                      <p:cBhvr>
                                        <p:cTn id="17" dur="500"/>
                                        <p:tgtEl>
                                          <p:spTgt spid="13"/>
                                        </p:tgtEl>
                                      </p:cBhvr>
                                    </p:animEffect>
                                  </p:childTnLst>
                                </p:cTn>
                              </p:par>
                            </p:childTnLst>
                          </p:cTn>
                        </p:par>
                        <p:par>
                          <p:cTn id="18" fill="hold">
                            <p:stCondLst>
                              <p:cond delay="1000"/>
                            </p:stCondLst>
                            <p:childTnLst>
                              <p:par>
                                <p:cTn id="19" presetID="21"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8)">
                                      <p:cBhvr>
                                        <p:cTn id="21" dur="500"/>
                                        <p:tgtEl>
                                          <p:spTgt spid="14"/>
                                        </p:tgtEl>
                                      </p:cBhvr>
                                    </p:animEffect>
                                  </p:childTnLst>
                                </p:cTn>
                              </p:par>
                              <p:par>
                                <p:cTn id="22" presetID="21"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8)">
                                      <p:cBhvr>
                                        <p:cTn id="24" dur="500"/>
                                        <p:tgtEl>
                                          <p:spTgt spid="16"/>
                                        </p:tgtEl>
                                      </p:cBhvr>
                                    </p:animEffect>
                                  </p:childTnLst>
                                </p:cTn>
                              </p:par>
                            </p:childTnLst>
                          </p:cTn>
                        </p:par>
                        <p:par>
                          <p:cTn id="25" fill="hold">
                            <p:stCondLst>
                              <p:cond delay="1500"/>
                            </p:stCondLst>
                            <p:childTnLst>
                              <p:par>
                                <p:cTn id="26" presetID="21"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4)">
                                      <p:cBhvr>
                                        <p:cTn id="28" dur="500"/>
                                        <p:tgtEl>
                                          <p:spTgt spid="15"/>
                                        </p:tgtEl>
                                      </p:cBhvr>
                                    </p:animEffect>
                                  </p:childTnLst>
                                </p:cTn>
                              </p:par>
                              <p:par>
                                <p:cTn id="29" presetID="21"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heel(4)">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3" grpId="0" autoUpdateAnimBg="0"/>
      <p:bldP spid="16" grpId="0" autoUpdateAnimBg="0"/>
      <p:bldP spid="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0F526-FAA4-49EC-969D-935D9FB56823}"/>
              </a:ext>
            </a:extLst>
          </p:cNvPr>
          <p:cNvSpPr>
            <a:spLocks noGrp="1"/>
          </p:cNvSpPr>
          <p:nvPr>
            <p:ph type="title"/>
          </p:nvPr>
        </p:nvSpPr>
        <p:spPr>
          <a:xfrm>
            <a:off x="771903" y="99010"/>
            <a:ext cx="9601200" cy="571500"/>
          </a:xfrm>
        </p:spPr>
        <p:txBody>
          <a:bodyPr>
            <a:normAutofit fontScale="90000"/>
          </a:bodyPr>
          <a:lstStyle/>
          <a:p>
            <a:r>
              <a:rPr lang="zh-CN" altLang="en-US" b="1" dirty="0"/>
              <a:t>黑盒测试的方法</a:t>
            </a:r>
            <a:r>
              <a:rPr lang="en-US" altLang="zh-CN" b="1" dirty="0"/>
              <a:t>-</a:t>
            </a:r>
            <a:r>
              <a:rPr lang="zh-CN" altLang="en-US" b="1" dirty="0"/>
              <a:t>因果图法</a:t>
            </a:r>
          </a:p>
        </p:txBody>
      </p:sp>
      <p:sp>
        <p:nvSpPr>
          <p:cNvPr id="3" name="内容占位符 2">
            <a:extLst>
              <a:ext uri="{FF2B5EF4-FFF2-40B4-BE49-F238E27FC236}">
                <a16:creationId xmlns:a16="http://schemas.microsoft.com/office/drawing/2014/main" id="{DA8AF58B-FFA7-4B96-9C78-128DF3A0798E}"/>
              </a:ext>
            </a:extLst>
          </p:cNvPr>
          <p:cNvSpPr>
            <a:spLocks noGrp="1"/>
          </p:cNvSpPr>
          <p:nvPr>
            <p:ph idx="1"/>
          </p:nvPr>
        </p:nvSpPr>
        <p:spPr>
          <a:xfrm>
            <a:off x="237506" y="670510"/>
            <a:ext cx="11245933" cy="5226330"/>
          </a:xfrm>
        </p:spPr>
        <p:txBody>
          <a:bodyPr/>
          <a:lstStyle/>
          <a:p>
            <a:r>
              <a:rPr lang="zh-CN" altLang="zh-CN" sz="2400" dirty="0"/>
              <a:t>输入或输出的约束关系</a:t>
            </a:r>
          </a:p>
          <a:p>
            <a:pPr lvl="1"/>
            <a:r>
              <a:rPr lang="zh-CN" altLang="en-US" sz="2400" i="0" dirty="0"/>
              <a:t>输入状态相互之间还可能存在某些依赖关系，称为约束。例如</a:t>
            </a:r>
            <a:r>
              <a:rPr lang="en-US" altLang="zh-CN" sz="2400" i="0" dirty="0"/>
              <a:t>, </a:t>
            </a:r>
            <a:r>
              <a:rPr lang="zh-CN" altLang="en-US" sz="2400" i="0" dirty="0"/>
              <a:t>某些输入条件本身不可能同时出现。输出状态之间也往往存在约束。在因果图中用特定的符号标明这些约束</a:t>
            </a:r>
            <a:endParaRPr lang="en-US" altLang="zh-CN" sz="2400" i="0" dirty="0"/>
          </a:p>
          <a:p>
            <a:pPr lvl="1"/>
            <a:r>
              <a:rPr lang="en-US" altLang="zh-CN" sz="2400" i="0" dirty="0"/>
              <a:t>E</a:t>
            </a:r>
            <a:r>
              <a:rPr lang="zh-CN" altLang="en-US" sz="2400" i="0" dirty="0"/>
              <a:t>约束符号（</a:t>
            </a:r>
            <a:r>
              <a:rPr lang="zh-CN" altLang="zh-CN" sz="2400" i="0" dirty="0"/>
              <a:t>互斥</a:t>
            </a:r>
            <a:r>
              <a:rPr lang="zh-CN" altLang="en-US" sz="2400" i="0" dirty="0"/>
              <a:t>）：</a:t>
            </a:r>
            <a:r>
              <a:rPr lang="en-US" altLang="zh-CN" sz="2400" i="0" dirty="0"/>
              <a:t>a</a:t>
            </a:r>
            <a:r>
              <a:rPr lang="zh-CN" altLang="en-US" sz="2400" i="0" dirty="0"/>
              <a:t>和</a:t>
            </a:r>
            <a:r>
              <a:rPr lang="en-US" altLang="zh-CN" sz="2400" i="0" dirty="0"/>
              <a:t>b</a:t>
            </a:r>
            <a:r>
              <a:rPr lang="zh-CN" altLang="en-US" sz="2400" i="0" dirty="0"/>
              <a:t>中至多有一个可能为</a:t>
            </a:r>
            <a:r>
              <a:rPr lang="en-US" altLang="zh-CN" sz="2400" i="0" dirty="0"/>
              <a:t>1</a:t>
            </a:r>
            <a:r>
              <a:rPr lang="zh-CN" altLang="en-US" sz="2400" i="0" dirty="0"/>
              <a:t>，即</a:t>
            </a:r>
            <a:r>
              <a:rPr lang="en-US" altLang="zh-CN" sz="2400" i="0" dirty="0"/>
              <a:t>a</a:t>
            </a:r>
            <a:r>
              <a:rPr lang="zh-CN" altLang="en-US" sz="2400" i="0" dirty="0"/>
              <a:t>和</a:t>
            </a:r>
            <a:r>
              <a:rPr lang="en-US" altLang="zh-CN" sz="2400" i="0" dirty="0"/>
              <a:t>b</a:t>
            </a:r>
            <a:r>
              <a:rPr lang="zh-CN" altLang="en-US" sz="2400" i="0" dirty="0"/>
              <a:t>不能同时为</a:t>
            </a:r>
            <a:r>
              <a:rPr lang="en-US" altLang="zh-CN" sz="2400" i="0" dirty="0"/>
              <a:t>1</a:t>
            </a:r>
          </a:p>
          <a:p>
            <a:pPr lvl="1"/>
            <a:r>
              <a:rPr lang="en-US" altLang="zh-CN" sz="2400" i="0" dirty="0"/>
              <a:t>I</a:t>
            </a:r>
            <a:r>
              <a:rPr lang="zh-CN" altLang="en-US" sz="2400" i="0" dirty="0"/>
              <a:t>约束符号（</a:t>
            </a:r>
            <a:r>
              <a:rPr lang="zh-CN" altLang="zh-CN" sz="2400" i="0" dirty="0"/>
              <a:t>包含</a:t>
            </a:r>
            <a:r>
              <a:rPr lang="zh-CN" altLang="en-US" sz="2400" i="0" dirty="0"/>
              <a:t>）：</a:t>
            </a:r>
            <a:r>
              <a:rPr lang="en-US" altLang="zh-CN" sz="2400" i="0" dirty="0"/>
              <a:t>a</a:t>
            </a:r>
            <a:r>
              <a:rPr lang="zh-CN" altLang="en-US" sz="2400" i="0" dirty="0"/>
              <a:t>、</a:t>
            </a:r>
            <a:r>
              <a:rPr lang="en-US" altLang="zh-CN" sz="2400" i="0" dirty="0"/>
              <a:t>b</a:t>
            </a:r>
            <a:r>
              <a:rPr lang="zh-CN" altLang="en-US" sz="2400" i="0" dirty="0"/>
              <a:t>和</a:t>
            </a:r>
            <a:r>
              <a:rPr lang="en-US" altLang="zh-CN" sz="2400" i="0" dirty="0"/>
              <a:t>c</a:t>
            </a:r>
            <a:r>
              <a:rPr lang="zh-CN" altLang="en-US" sz="2400" i="0" dirty="0"/>
              <a:t>中至少有一个必须是</a:t>
            </a:r>
            <a:r>
              <a:rPr lang="en-US" altLang="zh-CN" sz="2400" i="0" dirty="0"/>
              <a:t>1</a:t>
            </a:r>
            <a:r>
              <a:rPr lang="zh-CN" altLang="en-US" sz="2400" i="0" dirty="0"/>
              <a:t>，即 </a:t>
            </a:r>
            <a:r>
              <a:rPr lang="en-US" altLang="zh-CN" sz="2400" i="0" dirty="0"/>
              <a:t>a</a:t>
            </a:r>
            <a:r>
              <a:rPr lang="zh-CN" altLang="en-US" sz="2400" i="0" dirty="0"/>
              <a:t>、</a:t>
            </a:r>
            <a:r>
              <a:rPr lang="en-US" altLang="zh-CN" sz="2400" i="0" dirty="0"/>
              <a:t>b </a:t>
            </a:r>
            <a:r>
              <a:rPr lang="zh-CN" altLang="en-US" sz="2400" i="0" dirty="0"/>
              <a:t>和</a:t>
            </a:r>
            <a:r>
              <a:rPr lang="en-US" altLang="zh-CN" sz="2400" i="0" dirty="0"/>
              <a:t>c</a:t>
            </a:r>
            <a:r>
              <a:rPr lang="zh-CN" altLang="en-US" sz="2400" i="0" dirty="0"/>
              <a:t>不能同时为</a:t>
            </a:r>
            <a:r>
              <a:rPr lang="en-US" altLang="zh-CN" sz="2400" i="0" dirty="0"/>
              <a:t>0</a:t>
            </a:r>
          </a:p>
          <a:p>
            <a:pPr lvl="1"/>
            <a:r>
              <a:rPr lang="en-US" altLang="zh-CN" sz="2400" i="0" dirty="0"/>
              <a:t>O</a:t>
            </a:r>
            <a:r>
              <a:rPr lang="zh-CN" altLang="zh-CN" sz="2400" i="0" dirty="0"/>
              <a:t>约束</a:t>
            </a:r>
            <a:r>
              <a:rPr lang="en-US" altLang="zh-CN" sz="2400" i="0" dirty="0"/>
              <a:t>(</a:t>
            </a:r>
            <a:r>
              <a:rPr lang="zh-CN" altLang="zh-CN" sz="2400" i="0" dirty="0"/>
              <a:t>唯一</a:t>
            </a:r>
            <a:r>
              <a:rPr lang="en-US" altLang="zh-CN" sz="2400" i="0" dirty="0"/>
              <a:t>)</a:t>
            </a:r>
            <a:r>
              <a:rPr lang="zh-CN" altLang="zh-CN" sz="2400" i="0" dirty="0"/>
              <a:t>：</a:t>
            </a:r>
            <a:r>
              <a:rPr lang="en-US" altLang="zh-CN" sz="2400" i="0" dirty="0"/>
              <a:t>a</a:t>
            </a:r>
            <a:r>
              <a:rPr lang="zh-CN" altLang="zh-CN" sz="2400" i="0" dirty="0"/>
              <a:t>和</a:t>
            </a:r>
            <a:r>
              <a:rPr lang="en-US" altLang="zh-CN" sz="2400" i="0" dirty="0"/>
              <a:t>b</a:t>
            </a:r>
            <a:r>
              <a:rPr lang="zh-CN" altLang="zh-CN" sz="2400" i="0" dirty="0"/>
              <a:t>必须有一个且仅有一个为</a:t>
            </a:r>
            <a:r>
              <a:rPr lang="en-US" altLang="zh-CN" sz="2400" i="0" dirty="0"/>
              <a:t>1</a:t>
            </a:r>
          </a:p>
          <a:p>
            <a:pPr lvl="1"/>
            <a:r>
              <a:rPr lang="en-US" altLang="zh-CN" sz="2400" i="0" dirty="0"/>
              <a:t>R</a:t>
            </a:r>
            <a:r>
              <a:rPr lang="zh-CN" altLang="zh-CN" sz="2400" i="0" dirty="0"/>
              <a:t>约束</a:t>
            </a:r>
            <a:r>
              <a:rPr lang="en-US" altLang="zh-CN" sz="2400" i="0" dirty="0"/>
              <a:t>(</a:t>
            </a:r>
            <a:r>
              <a:rPr lang="zh-CN" altLang="zh-CN" sz="2400" i="0" dirty="0"/>
              <a:t>要求</a:t>
            </a:r>
            <a:r>
              <a:rPr lang="en-US" altLang="zh-CN" sz="2400" i="0" dirty="0"/>
              <a:t>)</a:t>
            </a:r>
            <a:r>
              <a:rPr lang="zh-CN" altLang="zh-CN" sz="2400" i="0" dirty="0"/>
              <a:t>：</a:t>
            </a:r>
            <a:r>
              <a:rPr lang="en-US" altLang="zh-CN" sz="2400" i="0" dirty="0"/>
              <a:t>a</a:t>
            </a:r>
            <a:r>
              <a:rPr lang="zh-CN" altLang="zh-CN" sz="2400" i="0" dirty="0"/>
              <a:t>是</a:t>
            </a:r>
            <a:r>
              <a:rPr lang="en-US" altLang="zh-CN" sz="2400" i="0" dirty="0"/>
              <a:t>1</a:t>
            </a:r>
            <a:r>
              <a:rPr lang="zh-CN" altLang="zh-CN" sz="2400" i="0" dirty="0"/>
              <a:t>时，</a:t>
            </a:r>
            <a:r>
              <a:rPr lang="en-US" altLang="zh-CN" sz="2400" i="0" dirty="0"/>
              <a:t>b</a:t>
            </a:r>
            <a:r>
              <a:rPr lang="zh-CN" altLang="zh-CN" sz="2400" i="0" dirty="0"/>
              <a:t>必须是</a:t>
            </a:r>
            <a:r>
              <a:rPr lang="en-US" altLang="zh-CN" sz="2400" i="0" dirty="0"/>
              <a:t>1</a:t>
            </a:r>
            <a:r>
              <a:rPr lang="zh-CN" altLang="zh-CN" sz="2400" i="0" dirty="0"/>
              <a:t>，即</a:t>
            </a:r>
            <a:r>
              <a:rPr lang="en-US" altLang="zh-CN" sz="2400" i="0" dirty="0"/>
              <a:t>a</a:t>
            </a:r>
            <a:r>
              <a:rPr lang="zh-CN" altLang="zh-CN" sz="2400" i="0" dirty="0"/>
              <a:t>为</a:t>
            </a:r>
            <a:r>
              <a:rPr lang="en-US" altLang="zh-CN" sz="2400" i="0" dirty="0"/>
              <a:t>1</a:t>
            </a:r>
            <a:r>
              <a:rPr lang="zh-CN" altLang="zh-CN" sz="2400" i="0" dirty="0"/>
              <a:t>时，</a:t>
            </a:r>
            <a:r>
              <a:rPr lang="en-US" altLang="zh-CN" sz="2400" i="0" dirty="0"/>
              <a:t>b</a:t>
            </a:r>
            <a:r>
              <a:rPr lang="zh-CN" altLang="zh-CN" sz="2400" i="0" dirty="0"/>
              <a:t>不能为</a:t>
            </a:r>
            <a:r>
              <a:rPr lang="en-US" altLang="zh-CN" sz="2400" i="0" dirty="0"/>
              <a:t>0</a:t>
            </a:r>
          </a:p>
          <a:p>
            <a:pPr lvl="1"/>
            <a:r>
              <a:rPr lang="en-US" altLang="zh-CN" sz="2400" i="0" dirty="0"/>
              <a:t>M</a:t>
            </a:r>
            <a:r>
              <a:rPr lang="zh-CN" altLang="zh-CN" sz="2400" i="0" dirty="0"/>
              <a:t>约束</a:t>
            </a:r>
            <a:r>
              <a:rPr lang="en-US" altLang="zh-CN" sz="2400" i="0" dirty="0"/>
              <a:t>(</a:t>
            </a:r>
            <a:r>
              <a:rPr lang="zh-CN" altLang="zh-CN" sz="2400" i="0" dirty="0"/>
              <a:t>强制</a:t>
            </a:r>
            <a:r>
              <a:rPr lang="en-US" altLang="zh-CN" sz="2400" i="0" dirty="0"/>
              <a:t>)</a:t>
            </a:r>
            <a:r>
              <a:rPr lang="zh-CN" altLang="zh-CN" sz="2400" i="0" dirty="0"/>
              <a:t>：若结果</a:t>
            </a:r>
            <a:r>
              <a:rPr lang="en-US" altLang="zh-CN" sz="2400" i="0" dirty="0"/>
              <a:t>a</a:t>
            </a:r>
            <a:r>
              <a:rPr lang="zh-CN" altLang="zh-CN" sz="2400" i="0" dirty="0"/>
              <a:t>为</a:t>
            </a:r>
            <a:r>
              <a:rPr lang="en-US" altLang="zh-CN" sz="2400" i="0" dirty="0"/>
              <a:t>1</a:t>
            </a:r>
            <a:r>
              <a:rPr lang="zh-CN" altLang="zh-CN" sz="2400" i="0" dirty="0"/>
              <a:t>，则结果</a:t>
            </a:r>
            <a:r>
              <a:rPr lang="en-US" altLang="zh-CN" sz="2400" i="0" dirty="0"/>
              <a:t>b</a:t>
            </a:r>
            <a:r>
              <a:rPr lang="zh-CN" altLang="zh-CN" sz="2400" i="0" dirty="0"/>
              <a:t>强制为</a:t>
            </a:r>
            <a:r>
              <a:rPr lang="en-US" altLang="zh-CN" sz="2400" i="0" dirty="0"/>
              <a:t>0</a:t>
            </a:r>
            <a:r>
              <a:rPr lang="zh-CN" altLang="zh-CN" sz="2400" i="0" dirty="0"/>
              <a:t>。</a:t>
            </a:r>
          </a:p>
          <a:p>
            <a:pPr lvl="1"/>
            <a:endParaRPr lang="en-US" altLang="zh-CN" dirty="0"/>
          </a:p>
          <a:p>
            <a:pPr lvl="1"/>
            <a:endParaRPr lang="zh-CN" altLang="en-US" dirty="0"/>
          </a:p>
        </p:txBody>
      </p:sp>
      <p:pic>
        <p:nvPicPr>
          <p:cNvPr id="13" name="图片 12">
            <a:extLst>
              <a:ext uri="{FF2B5EF4-FFF2-40B4-BE49-F238E27FC236}">
                <a16:creationId xmlns:a16="http://schemas.microsoft.com/office/drawing/2014/main" id="{5BF306B2-6836-44F6-B865-98B675D96FCC}"/>
              </a:ext>
            </a:extLst>
          </p:cNvPr>
          <p:cNvPicPr/>
          <p:nvPr/>
        </p:nvPicPr>
        <p:blipFill>
          <a:blip r:embed="rId2"/>
          <a:stretch>
            <a:fillRect/>
          </a:stretch>
        </p:blipFill>
        <p:spPr>
          <a:xfrm>
            <a:off x="8740239" y="4132613"/>
            <a:ext cx="3451761" cy="2725387"/>
          </a:xfrm>
          <a:prstGeom prst="rect">
            <a:avLst/>
          </a:prstGeom>
        </p:spPr>
      </p:pic>
    </p:spTree>
    <p:extLst>
      <p:ext uri="{BB962C8B-B14F-4D97-AF65-F5344CB8AC3E}">
        <p14:creationId xmlns:p14="http://schemas.microsoft.com/office/powerpoint/2010/main" val="2765815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A507-68ED-4DDD-8342-72C0D8B42165}"/>
              </a:ext>
            </a:extLst>
          </p:cNvPr>
          <p:cNvSpPr>
            <a:spLocks noGrp="1"/>
          </p:cNvSpPr>
          <p:nvPr>
            <p:ph type="title"/>
          </p:nvPr>
        </p:nvSpPr>
        <p:spPr/>
        <p:txBody>
          <a:bodyPr>
            <a:normAutofit fontScale="90000"/>
          </a:bodyPr>
          <a:lstStyle/>
          <a:p>
            <a:r>
              <a:rPr lang="zh-CN" altLang="en-US" b="1" dirty="0"/>
              <a:t>黑盒测试的方法</a:t>
            </a:r>
            <a:r>
              <a:rPr lang="en-US" altLang="zh-CN" b="1" dirty="0"/>
              <a:t>-</a:t>
            </a:r>
            <a:r>
              <a:rPr lang="zh-CN" altLang="en-US" b="1" dirty="0"/>
              <a:t>因果图法</a:t>
            </a:r>
          </a:p>
        </p:txBody>
      </p:sp>
      <p:sp>
        <p:nvSpPr>
          <p:cNvPr id="3" name="内容占位符 2">
            <a:extLst>
              <a:ext uri="{FF2B5EF4-FFF2-40B4-BE49-F238E27FC236}">
                <a16:creationId xmlns:a16="http://schemas.microsoft.com/office/drawing/2014/main" id="{B2B14D22-8E23-40C0-AAA0-D1994C04B5CA}"/>
              </a:ext>
            </a:extLst>
          </p:cNvPr>
          <p:cNvSpPr>
            <a:spLocks noGrp="1"/>
          </p:cNvSpPr>
          <p:nvPr>
            <p:ph idx="1"/>
          </p:nvPr>
        </p:nvSpPr>
        <p:spPr/>
        <p:txBody>
          <a:bodyPr>
            <a:normAutofit/>
          </a:bodyPr>
          <a:lstStyle/>
          <a:p>
            <a:r>
              <a:rPr lang="zh-CN" altLang="en-US" sz="2800" dirty="0"/>
              <a:t>特点</a:t>
            </a:r>
            <a:endParaRPr lang="en-US" altLang="zh-CN" sz="2800" dirty="0"/>
          </a:p>
          <a:p>
            <a:pPr lvl="1"/>
            <a:r>
              <a:rPr lang="zh-CN" altLang="en-US" sz="2800" i="0" dirty="0"/>
              <a:t>考虑输入条件的组合关系</a:t>
            </a:r>
            <a:endParaRPr lang="en-US" altLang="zh-CN" sz="2800" i="0" dirty="0"/>
          </a:p>
          <a:p>
            <a:pPr lvl="1"/>
            <a:r>
              <a:rPr lang="zh-CN" altLang="en-US" sz="2800" i="0" dirty="0"/>
              <a:t>考虑输出条件对输入条件的信赖关系，即因果关系</a:t>
            </a:r>
            <a:endParaRPr lang="en-US" altLang="zh-CN" sz="2800" i="0" dirty="0"/>
          </a:p>
          <a:p>
            <a:pPr lvl="1"/>
            <a:r>
              <a:rPr lang="zh-CN" altLang="en-US" sz="2800" i="0" dirty="0"/>
              <a:t>测试用例发现错误的效率高</a:t>
            </a:r>
            <a:endParaRPr lang="en-US" altLang="zh-CN" sz="2800" i="0" dirty="0"/>
          </a:p>
          <a:p>
            <a:pPr lvl="1"/>
            <a:r>
              <a:rPr lang="zh-CN" altLang="en-US" sz="2800" i="0" dirty="0"/>
              <a:t>可检查出功能说明书中的某些不一致或遗漏</a:t>
            </a:r>
            <a:endParaRPr lang="en-US" altLang="zh-CN" sz="2800" i="0" dirty="0"/>
          </a:p>
          <a:p>
            <a:pPr lvl="1"/>
            <a:r>
              <a:rPr lang="zh-CN" altLang="en-US" sz="2800" i="0" dirty="0"/>
              <a:t>适合于检查程序输入条件和各种组合情况</a:t>
            </a:r>
          </a:p>
        </p:txBody>
      </p:sp>
    </p:spTree>
    <p:extLst>
      <p:ext uri="{BB962C8B-B14F-4D97-AF65-F5344CB8AC3E}">
        <p14:creationId xmlns:p14="http://schemas.microsoft.com/office/powerpoint/2010/main" val="450753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CF5C8-8351-45A9-8958-C837D73FADBC}"/>
              </a:ext>
            </a:extLst>
          </p:cNvPr>
          <p:cNvSpPr>
            <a:spLocks noGrp="1"/>
          </p:cNvSpPr>
          <p:nvPr>
            <p:ph type="title"/>
          </p:nvPr>
        </p:nvSpPr>
        <p:spPr/>
        <p:txBody>
          <a:bodyPr>
            <a:normAutofit fontScale="90000"/>
          </a:bodyPr>
          <a:lstStyle/>
          <a:p>
            <a:r>
              <a:rPr lang="zh-CN" altLang="en-US" b="1" dirty="0"/>
              <a:t>黑盒测试的方法</a:t>
            </a:r>
            <a:r>
              <a:rPr lang="en-US" altLang="zh-CN" b="1" dirty="0"/>
              <a:t>-</a:t>
            </a:r>
            <a:r>
              <a:rPr lang="zh-CN" altLang="en-US" b="1" dirty="0"/>
              <a:t>因果图法</a:t>
            </a:r>
          </a:p>
        </p:txBody>
      </p:sp>
      <p:sp>
        <p:nvSpPr>
          <p:cNvPr id="3" name="内容占位符 2">
            <a:extLst>
              <a:ext uri="{FF2B5EF4-FFF2-40B4-BE49-F238E27FC236}">
                <a16:creationId xmlns:a16="http://schemas.microsoft.com/office/drawing/2014/main" id="{8D36364E-85B7-442E-83FF-8E700AACC978}"/>
              </a:ext>
            </a:extLst>
          </p:cNvPr>
          <p:cNvSpPr>
            <a:spLocks noGrp="1"/>
          </p:cNvSpPr>
          <p:nvPr>
            <p:ph idx="1"/>
          </p:nvPr>
        </p:nvSpPr>
        <p:spPr>
          <a:xfrm>
            <a:off x="914401" y="1389413"/>
            <a:ext cx="11277600" cy="5343896"/>
          </a:xfrm>
        </p:spPr>
        <p:txBody>
          <a:bodyPr>
            <a:normAutofit/>
          </a:bodyPr>
          <a:lstStyle/>
          <a:p>
            <a:pPr lvl="1"/>
            <a:r>
              <a:rPr lang="zh-CN" altLang="en-US" sz="2800" i="0" dirty="0"/>
              <a:t>导出测试用例一般要经过以下几个步骤：</a:t>
            </a:r>
          </a:p>
          <a:p>
            <a:pPr lvl="2"/>
            <a:r>
              <a:rPr lang="zh-CN" altLang="en-US" sz="2400" dirty="0"/>
              <a:t>分割功能说明书。对规模较大的程序，将其划分为若干个部分，然后对每个部分使用因果图法</a:t>
            </a:r>
            <a:endParaRPr lang="en-US" altLang="zh-CN" sz="2400" dirty="0"/>
          </a:p>
          <a:p>
            <a:pPr lvl="2"/>
            <a:r>
              <a:rPr lang="zh-CN" altLang="en-US" sz="2400" dirty="0"/>
              <a:t>分析软件规格说明的描述中那些是原因，那些是结果。原因是输入或输入条件的等价类，结果是输出条件。并给每个原因和结果赋予一个标示符，根据这些关系，画出因果图。</a:t>
            </a:r>
          </a:p>
          <a:p>
            <a:pPr lvl="2"/>
            <a:r>
              <a:rPr lang="zh-CN" altLang="en-US" sz="2400" dirty="0"/>
              <a:t>因果图上用一些记号表明约束条件或限制条件。</a:t>
            </a:r>
          </a:p>
          <a:p>
            <a:pPr lvl="2"/>
            <a:r>
              <a:rPr lang="zh-CN" altLang="en-US" sz="2400" dirty="0"/>
              <a:t>对需求加以分析并把它们表示为因果图之间的关系图。</a:t>
            </a:r>
          </a:p>
          <a:p>
            <a:pPr lvl="2"/>
            <a:r>
              <a:rPr lang="zh-CN" altLang="en-US" sz="2400" dirty="0"/>
              <a:t>把因果图转换成判定表。 </a:t>
            </a:r>
          </a:p>
          <a:p>
            <a:pPr lvl="2"/>
            <a:r>
              <a:rPr lang="zh-CN" altLang="en-US" sz="2400" dirty="0"/>
              <a:t>根据判定表的每一列作为依据，设计测试用例。</a:t>
            </a:r>
          </a:p>
        </p:txBody>
      </p:sp>
    </p:spTree>
    <p:extLst>
      <p:ext uri="{BB962C8B-B14F-4D97-AF65-F5344CB8AC3E}">
        <p14:creationId xmlns:p14="http://schemas.microsoft.com/office/powerpoint/2010/main" val="82305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BE745-0988-48E7-81D6-DACCF4047835}"/>
              </a:ext>
            </a:extLst>
          </p:cNvPr>
          <p:cNvSpPr>
            <a:spLocks noGrp="1"/>
          </p:cNvSpPr>
          <p:nvPr>
            <p:ph type="title"/>
          </p:nvPr>
        </p:nvSpPr>
        <p:spPr/>
        <p:txBody>
          <a:bodyPr>
            <a:normAutofit fontScale="90000"/>
          </a:bodyPr>
          <a:lstStyle/>
          <a:p>
            <a:r>
              <a:rPr lang="zh-CN" altLang="en-US" b="1" dirty="0"/>
              <a:t>黑盒测试的优点</a:t>
            </a:r>
          </a:p>
        </p:txBody>
      </p:sp>
      <p:sp>
        <p:nvSpPr>
          <p:cNvPr id="3" name="内容占位符 2">
            <a:extLst>
              <a:ext uri="{FF2B5EF4-FFF2-40B4-BE49-F238E27FC236}">
                <a16:creationId xmlns:a16="http://schemas.microsoft.com/office/drawing/2014/main" id="{69FAB67A-45BD-4353-A708-E063B011F265}"/>
              </a:ext>
            </a:extLst>
          </p:cNvPr>
          <p:cNvSpPr>
            <a:spLocks noGrp="1"/>
          </p:cNvSpPr>
          <p:nvPr>
            <p:ph idx="1"/>
          </p:nvPr>
        </p:nvSpPr>
        <p:spPr/>
        <p:txBody>
          <a:bodyPr/>
          <a:lstStyle/>
          <a:p>
            <a:pPr marL="384048" lvl="1">
              <a:spcBef>
                <a:spcPts val="1000"/>
              </a:spcBef>
              <a:buFont typeface="Franklin Gothic Book" panose="020B0503020102020204" pitchFamily="34" charset="0"/>
              <a:buChar char="■"/>
            </a:pPr>
            <a:r>
              <a:rPr lang="zh-CN" altLang="en-US" sz="2800" i="0" dirty="0"/>
              <a:t>黑盒测试与软件具体实现无关，所以如果软件实现发生了变化，测试用例仍然可以使用；</a:t>
            </a:r>
          </a:p>
          <a:p>
            <a:pPr marL="384048" lvl="1">
              <a:spcBef>
                <a:spcPts val="1000"/>
              </a:spcBef>
              <a:buFont typeface="Franklin Gothic Book" panose="020B0503020102020204" pitchFamily="34" charset="0"/>
              <a:buChar char="■"/>
            </a:pPr>
            <a:r>
              <a:rPr lang="zh-CN" altLang="en-US" sz="2800" i="0" dirty="0"/>
              <a:t>设计黑盒测试用例可以和软件实现同时进行，因此可以压缩项目总的开发时间</a:t>
            </a:r>
            <a:endParaRPr lang="en-US" altLang="zh-CN" sz="2800" i="0" dirty="0"/>
          </a:p>
          <a:p>
            <a:r>
              <a:rPr lang="zh-CN" altLang="zh-CN" sz="2800" dirty="0"/>
              <a:t>从产品功能角度测试可以最大程度满足用户的需求</a:t>
            </a:r>
            <a:endParaRPr lang="en-US" altLang="zh-CN" sz="2800" dirty="0"/>
          </a:p>
          <a:p>
            <a:r>
              <a:rPr lang="zh-CN" altLang="en-US" sz="2800" dirty="0"/>
              <a:t>相同动作可重复执行，最枯燥的部分可由机器完成。</a:t>
            </a:r>
          </a:p>
          <a:p>
            <a:r>
              <a:rPr lang="zh-CN" altLang="en-US" sz="2800" dirty="0"/>
              <a:t>依据测试用例针对性地找寻问题，定位更为准确，容易生成测试数据。</a:t>
            </a:r>
            <a:endParaRPr lang="zh-CN" altLang="en-US" sz="2800" dirty="0">
              <a:sym typeface="微软雅黑" pitchFamily="34" charset="-122"/>
            </a:endParaRPr>
          </a:p>
          <a:p>
            <a:r>
              <a:rPr lang="zh-CN" altLang="en-US" sz="2800" dirty="0"/>
              <a:t>将测试直接和程序</a:t>
            </a:r>
            <a:r>
              <a:rPr lang="en-US" altLang="zh-CN" sz="2800" dirty="0"/>
              <a:t>/</a:t>
            </a:r>
            <a:r>
              <a:rPr lang="zh-CN" altLang="en-US" sz="2800" dirty="0"/>
              <a:t>系统要完成的操作相关联。</a:t>
            </a:r>
            <a:endParaRPr lang="zh-CN" altLang="en-US" sz="2800" dirty="0">
              <a:sym typeface="微软雅黑" pitchFamily="34" charset="-122"/>
            </a:endParaRPr>
          </a:p>
          <a:p>
            <a:endParaRPr lang="en-US" altLang="zh-CN" dirty="0"/>
          </a:p>
          <a:p>
            <a:endParaRPr lang="zh-CN" altLang="en-US" dirty="0"/>
          </a:p>
        </p:txBody>
      </p:sp>
    </p:spTree>
    <p:extLst>
      <p:ext uri="{BB962C8B-B14F-4D97-AF65-F5344CB8AC3E}">
        <p14:creationId xmlns:p14="http://schemas.microsoft.com/office/powerpoint/2010/main" val="48081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C2E6E-2A87-4FDD-9536-EF7389C520BA}"/>
              </a:ext>
            </a:extLst>
          </p:cNvPr>
          <p:cNvSpPr>
            <a:spLocks noGrp="1"/>
          </p:cNvSpPr>
          <p:nvPr>
            <p:ph type="title"/>
          </p:nvPr>
        </p:nvSpPr>
        <p:spPr/>
        <p:txBody>
          <a:bodyPr>
            <a:normAutofit fontScale="90000"/>
          </a:bodyPr>
          <a:lstStyle/>
          <a:p>
            <a:r>
              <a:rPr lang="zh-CN" altLang="en-US" b="1" dirty="0"/>
              <a:t>黑盒测试的方法</a:t>
            </a:r>
            <a:r>
              <a:rPr lang="en-US" altLang="zh-CN" b="1" dirty="0"/>
              <a:t>-</a:t>
            </a:r>
            <a:r>
              <a:rPr lang="zh-CN" altLang="en-US" b="1" dirty="0"/>
              <a:t>因果图法</a:t>
            </a:r>
            <a:br>
              <a:rPr lang="en-US" altLang="zh-CN" dirty="0"/>
            </a:br>
            <a:endParaRPr lang="zh-CN" altLang="en-US" dirty="0"/>
          </a:p>
        </p:txBody>
      </p:sp>
      <p:sp>
        <p:nvSpPr>
          <p:cNvPr id="3" name="内容占位符 2">
            <a:extLst>
              <a:ext uri="{FF2B5EF4-FFF2-40B4-BE49-F238E27FC236}">
                <a16:creationId xmlns:a16="http://schemas.microsoft.com/office/drawing/2014/main" id="{EA937F4C-B140-4587-AE0A-981384036162}"/>
              </a:ext>
            </a:extLst>
          </p:cNvPr>
          <p:cNvSpPr>
            <a:spLocks noGrp="1"/>
          </p:cNvSpPr>
          <p:nvPr>
            <p:ph idx="1"/>
          </p:nvPr>
        </p:nvSpPr>
        <p:spPr>
          <a:xfrm>
            <a:off x="1371600" y="1338348"/>
            <a:ext cx="10408722" cy="5383127"/>
          </a:xfrm>
        </p:spPr>
        <p:txBody>
          <a:bodyPr>
            <a:normAutofit/>
          </a:bodyPr>
          <a:lstStyle/>
          <a:p>
            <a:r>
              <a:rPr lang="zh-CN" altLang="en-US" sz="2400" dirty="0"/>
              <a:t>示例：某软件规格说明书规定：输入的第一个字符必须是#或*，第二个字符必须是一个数字，此情况下进行文件的修改；如果第一个字符不是#或*，则给出信息N，如果第二个字符不是数字，则给出信息M。</a:t>
            </a:r>
          </a:p>
          <a:p>
            <a:r>
              <a:rPr lang="zh-CN" altLang="en-US" sz="2400" dirty="0"/>
              <a:t>测试设计步骤如下：</a:t>
            </a:r>
            <a:endParaRPr lang="en-US" altLang="zh-CN" sz="2400" dirty="0"/>
          </a:p>
          <a:p>
            <a:pPr marL="530352" lvl="1" indent="0">
              <a:buNone/>
            </a:pPr>
            <a:r>
              <a:rPr lang="zh-CN" altLang="en-US" sz="2400" i="0" dirty="0"/>
              <a:t>（</a:t>
            </a:r>
            <a:r>
              <a:rPr lang="en-US" altLang="zh-CN" sz="2400" i="0" dirty="0"/>
              <a:t>1</a:t>
            </a:r>
            <a:r>
              <a:rPr lang="zh-CN" altLang="en-US" sz="2400" i="0" dirty="0"/>
              <a:t>）分析软件规格说明书，找出原因和结果</a:t>
            </a:r>
            <a:endParaRPr lang="en-US" altLang="zh-CN" sz="2400" i="0" dirty="0"/>
          </a:p>
          <a:p>
            <a:pPr marL="530352" lvl="1" indent="0">
              <a:buNone/>
            </a:pPr>
            <a:r>
              <a:rPr lang="zh-CN" altLang="en-US" sz="2400" i="0" dirty="0"/>
              <a:t>原因：</a:t>
            </a:r>
            <a:r>
              <a:rPr lang="en-US" altLang="zh-CN" sz="2400" i="0" dirty="0"/>
              <a:t>	</a:t>
            </a:r>
            <a:r>
              <a:rPr lang="zh-CN" altLang="en-US" sz="2400" i="0" dirty="0"/>
              <a:t>第一个字符是</a:t>
            </a:r>
            <a:r>
              <a:rPr lang="en-US" altLang="zh-CN" sz="2400" i="0" dirty="0"/>
              <a:t>#</a:t>
            </a:r>
          </a:p>
          <a:p>
            <a:pPr marL="530352" lvl="1" indent="0">
              <a:buNone/>
            </a:pPr>
            <a:r>
              <a:rPr lang="en-US" altLang="zh-CN" sz="2400" i="0" dirty="0"/>
              <a:t>		</a:t>
            </a:r>
            <a:r>
              <a:rPr lang="zh-CN" altLang="en-US" sz="2400" i="0" dirty="0"/>
              <a:t>第一个字符是*</a:t>
            </a:r>
            <a:endParaRPr lang="en-US" altLang="zh-CN" sz="2400" i="0" dirty="0"/>
          </a:p>
          <a:p>
            <a:pPr marL="530352" lvl="1" indent="0">
              <a:buNone/>
            </a:pPr>
            <a:r>
              <a:rPr lang="en-US" altLang="zh-CN" sz="2400" i="0" dirty="0"/>
              <a:t>		</a:t>
            </a:r>
            <a:r>
              <a:rPr lang="zh-CN" altLang="en-US" sz="2400" i="0" dirty="0"/>
              <a:t>第二个字符是一个数字</a:t>
            </a:r>
            <a:endParaRPr lang="en-US" altLang="zh-CN" sz="2400" i="0" dirty="0"/>
          </a:p>
          <a:p>
            <a:pPr marL="530352" lvl="1" indent="0">
              <a:buNone/>
            </a:pPr>
            <a:r>
              <a:rPr lang="zh-CN" altLang="en-US" sz="2400" i="0" dirty="0"/>
              <a:t>结果：</a:t>
            </a:r>
            <a:r>
              <a:rPr lang="en-US" altLang="zh-CN" sz="2400" i="0" dirty="0"/>
              <a:t>	</a:t>
            </a:r>
            <a:r>
              <a:rPr lang="zh-CN" altLang="en-US" sz="2400" i="0" dirty="0"/>
              <a:t>给出信息</a:t>
            </a:r>
            <a:r>
              <a:rPr lang="en-US" altLang="zh-CN" sz="2400" i="0" dirty="0"/>
              <a:t>N</a:t>
            </a:r>
          </a:p>
          <a:p>
            <a:pPr marL="530352" lvl="1" indent="0">
              <a:buNone/>
            </a:pPr>
            <a:r>
              <a:rPr lang="en-US" altLang="zh-CN" sz="2400" i="0" dirty="0"/>
              <a:t>		</a:t>
            </a:r>
            <a:r>
              <a:rPr lang="zh-CN" altLang="en-US" sz="2400" i="0" dirty="0"/>
              <a:t>修改文件</a:t>
            </a:r>
            <a:endParaRPr lang="en-US" altLang="zh-CN" sz="2400" i="0" dirty="0"/>
          </a:p>
          <a:p>
            <a:pPr marL="530352" lvl="1" indent="0">
              <a:buNone/>
            </a:pPr>
            <a:r>
              <a:rPr lang="en-US" altLang="zh-CN" sz="2400" i="0" dirty="0"/>
              <a:t>		</a:t>
            </a:r>
            <a:r>
              <a:rPr lang="zh-CN" altLang="en-US" sz="2400" i="0" dirty="0"/>
              <a:t>给出信息</a:t>
            </a:r>
            <a:r>
              <a:rPr lang="en-US" altLang="zh-CN" sz="2400" i="0" dirty="0"/>
              <a:t>M</a:t>
            </a:r>
            <a:endParaRPr lang="zh-CN" altLang="en-US" sz="2400" i="0" dirty="0"/>
          </a:p>
          <a:p>
            <a:endParaRPr lang="zh-CN" altLang="en-US" dirty="0"/>
          </a:p>
        </p:txBody>
      </p:sp>
      <p:sp>
        <p:nvSpPr>
          <p:cNvPr id="6" name="日期占位符 3">
            <a:extLst>
              <a:ext uri="{FF2B5EF4-FFF2-40B4-BE49-F238E27FC236}">
                <a16:creationId xmlns:a16="http://schemas.microsoft.com/office/drawing/2014/main" id="{BC1F59D1-AB55-4D79-94E5-66A27E41FF17}"/>
              </a:ext>
            </a:extLst>
          </p:cNvPr>
          <p:cNvSpPr txBox="1">
            <a:spLocks/>
          </p:cNvSpPr>
          <p:nvPr/>
        </p:nvSpPr>
        <p:spPr>
          <a:xfrm>
            <a:off x="609600" y="6356351"/>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p>
        </p:txBody>
      </p:sp>
    </p:spTree>
    <p:extLst>
      <p:ext uri="{BB962C8B-B14F-4D97-AF65-F5344CB8AC3E}">
        <p14:creationId xmlns:p14="http://schemas.microsoft.com/office/powerpoint/2010/main" val="762148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C2E6E-2A87-4FDD-9536-EF7389C520BA}"/>
              </a:ext>
            </a:extLst>
          </p:cNvPr>
          <p:cNvSpPr>
            <a:spLocks noGrp="1"/>
          </p:cNvSpPr>
          <p:nvPr>
            <p:ph type="title"/>
          </p:nvPr>
        </p:nvSpPr>
        <p:spPr>
          <a:xfrm>
            <a:off x="857597" y="426627"/>
            <a:ext cx="9601200" cy="571500"/>
          </a:xfrm>
        </p:spPr>
        <p:txBody>
          <a:bodyPr>
            <a:normAutofit fontScale="90000"/>
          </a:bodyPr>
          <a:lstStyle/>
          <a:p>
            <a:r>
              <a:rPr lang="zh-CN" altLang="en-US" b="1" dirty="0"/>
              <a:t>黑盒测试的方法</a:t>
            </a:r>
            <a:r>
              <a:rPr lang="en-US" altLang="zh-CN" b="1" dirty="0"/>
              <a:t>-</a:t>
            </a:r>
            <a:r>
              <a:rPr lang="zh-CN" altLang="en-US" b="1" dirty="0"/>
              <a:t>因果图法</a:t>
            </a:r>
            <a:br>
              <a:rPr lang="en-US" altLang="zh-CN" dirty="0"/>
            </a:br>
            <a:endParaRPr lang="zh-CN" altLang="en-US" dirty="0"/>
          </a:p>
        </p:txBody>
      </p:sp>
      <p:sp>
        <p:nvSpPr>
          <p:cNvPr id="3" name="内容占位符 2">
            <a:extLst>
              <a:ext uri="{FF2B5EF4-FFF2-40B4-BE49-F238E27FC236}">
                <a16:creationId xmlns:a16="http://schemas.microsoft.com/office/drawing/2014/main" id="{EA937F4C-B140-4587-AE0A-981384036162}"/>
              </a:ext>
            </a:extLst>
          </p:cNvPr>
          <p:cNvSpPr>
            <a:spLocks noGrp="1"/>
          </p:cNvSpPr>
          <p:nvPr>
            <p:ph idx="1"/>
          </p:nvPr>
        </p:nvSpPr>
        <p:spPr>
          <a:xfrm>
            <a:off x="609601" y="1338349"/>
            <a:ext cx="11582400" cy="5004262"/>
          </a:xfrm>
        </p:spPr>
        <p:txBody>
          <a:bodyPr/>
          <a:lstStyle/>
          <a:p>
            <a:r>
              <a:rPr lang="zh-CN" altLang="en-US" sz="2400" dirty="0"/>
              <a:t>示例：某软件规格说明书规定：输入的第一个字符必须是#或*，第二个字符必须是一个数字，此情况下进行文件的修改；如果第一个字符不是#或*，则给出信息N，如果第二个字符不是数字，则给出信息M。</a:t>
            </a:r>
          </a:p>
          <a:p>
            <a:r>
              <a:rPr lang="zh-CN" altLang="en-US" sz="2400" dirty="0"/>
              <a:t>测试设计步骤如下：</a:t>
            </a:r>
            <a:endParaRPr lang="en-US" altLang="zh-CN" sz="2400" dirty="0"/>
          </a:p>
          <a:p>
            <a:pPr marL="530352" lvl="1" indent="0">
              <a:buNone/>
            </a:pPr>
            <a:r>
              <a:rPr lang="zh-CN" altLang="en-US" sz="2400" i="0" dirty="0"/>
              <a:t>（</a:t>
            </a:r>
            <a:r>
              <a:rPr lang="en-US" altLang="zh-CN" sz="2400" i="0" dirty="0"/>
              <a:t>2</a:t>
            </a:r>
            <a:r>
              <a:rPr lang="zh-CN" altLang="en-US" sz="2400" i="0" dirty="0"/>
              <a:t>）找出原因与结果之间的因果关系，原因与原因之间的约束关系，画出因果图</a:t>
            </a:r>
          </a:p>
          <a:p>
            <a:endParaRPr lang="zh-CN" altLang="en-US" dirty="0"/>
          </a:p>
        </p:txBody>
      </p:sp>
      <p:sp>
        <p:nvSpPr>
          <p:cNvPr id="6" name="日期占位符 3">
            <a:extLst>
              <a:ext uri="{FF2B5EF4-FFF2-40B4-BE49-F238E27FC236}">
                <a16:creationId xmlns:a16="http://schemas.microsoft.com/office/drawing/2014/main" id="{BC1F59D1-AB55-4D79-94E5-66A27E41FF17}"/>
              </a:ext>
            </a:extLst>
          </p:cNvPr>
          <p:cNvSpPr txBox="1">
            <a:spLocks/>
          </p:cNvSpPr>
          <p:nvPr/>
        </p:nvSpPr>
        <p:spPr>
          <a:xfrm>
            <a:off x="609600" y="6356351"/>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p>
        </p:txBody>
      </p:sp>
      <p:grpSp>
        <p:nvGrpSpPr>
          <p:cNvPr id="37" name="组合 36"/>
          <p:cNvGrpSpPr/>
          <p:nvPr/>
        </p:nvGrpSpPr>
        <p:grpSpPr>
          <a:xfrm>
            <a:off x="3222104" y="4025735"/>
            <a:ext cx="5747792" cy="2405637"/>
            <a:chOff x="1454725" y="3616036"/>
            <a:chExt cx="5747792" cy="1791739"/>
          </a:xfrm>
        </p:grpSpPr>
        <p:sp>
          <p:nvSpPr>
            <p:cNvPr id="4" name="椭圆 3"/>
            <p:cNvSpPr/>
            <p:nvPr/>
          </p:nvSpPr>
          <p:spPr>
            <a:xfrm>
              <a:off x="2718262" y="3616036"/>
              <a:ext cx="64008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C1</a:t>
              </a:r>
              <a:endParaRPr lang="zh-CN" altLang="en-US" dirty="0">
                <a:solidFill>
                  <a:schemeClr val="tx1"/>
                </a:solidFill>
              </a:endParaRPr>
            </a:p>
          </p:txBody>
        </p:sp>
        <p:sp>
          <p:nvSpPr>
            <p:cNvPr id="10" name="椭圆 9"/>
            <p:cNvSpPr/>
            <p:nvPr/>
          </p:nvSpPr>
          <p:spPr>
            <a:xfrm>
              <a:off x="2718262" y="4277472"/>
              <a:ext cx="64008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C2</a:t>
              </a:r>
              <a:endParaRPr lang="zh-CN" altLang="en-US" dirty="0">
                <a:solidFill>
                  <a:schemeClr val="tx1"/>
                </a:solidFill>
              </a:endParaRPr>
            </a:p>
          </p:txBody>
        </p:sp>
        <p:sp>
          <p:nvSpPr>
            <p:cNvPr id="11" name="椭圆 10"/>
            <p:cNvSpPr/>
            <p:nvPr/>
          </p:nvSpPr>
          <p:spPr>
            <a:xfrm>
              <a:off x="4583084" y="3973483"/>
              <a:ext cx="64008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13" name="椭圆 12"/>
            <p:cNvSpPr/>
            <p:nvPr/>
          </p:nvSpPr>
          <p:spPr>
            <a:xfrm>
              <a:off x="6561514" y="3741420"/>
              <a:ext cx="64008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E1</a:t>
              </a:r>
              <a:endParaRPr lang="zh-CN" altLang="en-US" dirty="0">
                <a:solidFill>
                  <a:schemeClr val="tx1"/>
                </a:solidFill>
              </a:endParaRPr>
            </a:p>
          </p:txBody>
        </p:sp>
        <p:sp>
          <p:nvSpPr>
            <p:cNvPr id="16" name="椭圆 15"/>
            <p:cNvSpPr/>
            <p:nvPr/>
          </p:nvSpPr>
          <p:spPr>
            <a:xfrm>
              <a:off x="6557819" y="4354078"/>
              <a:ext cx="64008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E2</a:t>
              </a:r>
              <a:endParaRPr lang="zh-CN" altLang="en-US" dirty="0">
                <a:solidFill>
                  <a:schemeClr val="tx1"/>
                </a:solidFill>
              </a:endParaRPr>
            </a:p>
          </p:txBody>
        </p:sp>
        <p:sp>
          <p:nvSpPr>
            <p:cNvPr id="17" name="椭圆 16"/>
            <p:cNvSpPr/>
            <p:nvPr/>
          </p:nvSpPr>
          <p:spPr>
            <a:xfrm>
              <a:off x="6562437" y="5042015"/>
              <a:ext cx="64008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E3</a:t>
              </a:r>
              <a:endParaRPr lang="zh-CN" altLang="en-US" dirty="0">
                <a:solidFill>
                  <a:schemeClr val="tx1"/>
                </a:solidFill>
              </a:endParaRPr>
            </a:p>
          </p:txBody>
        </p:sp>
        <p:cxnSp>
          <p:nvCxnSpPr>
            <p:cNvPr id="8" name="直接连接符 7"/>
            <p:cNvCxnSpPr>
              <a:endCxn id="4" idx="2"/>
            </p:cNvCxnSpPr>
            <p:nvPr/>
          </p:nvCxnSpPr>
          <p:spPr>
            <a:xfrm flipV="1">
              <a:off x="1729047" y="3798916"/>
              <a:ext cx="989215" cy="292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0" idx="2"/>
            </p:cNvCxnSpPr>
            <p:nvPr/>
          </p:nvCxnSpPr>
          <p:spPr>
            <a:xfrm>
              <a:off x="1704109" y="4090740"/>
              <a:ext cx="1014153" cy="369612"/>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454725" y="3890356"/>
              <a:ext cx="311304" cy="369332"/>
            </a:xfrm>
            <a:prstGeom prst="rect">
              <a:avLst/>
            </a:prstGeom>
            <a:noFill/>
          </p:spPr>
          <p:txBody>
            <a:bodyPr wrap="none" rtlCol="0">
              <a:spAutoFit/>
            </a:bodyPr>
            <a:lstStyle/>
            <a:p>
              <a:r>
                <a:rPr lang="en-US" altLang="zh-CN" dirty="0"/>
                <a:t>E</a:t>
              </a:r>
              <a:endParaRPr lang="zh-CN" altLang="en-US" dirty="0"/>
            </a:p>
          </p:txBody>
        </p:sp>
        <p:cxnSp>
          <p:nvCxnSpPr>
            <p:cNvPr id="21" name="直接连接符 20"/>
            <p:cNvCxnSpPr>
              <a:stCxn id="4" idx="6"/>
              <a:endCxn id="11" idx="2"/>
            </p:cNvCxnSpPr>
            <p:nvPr/>
          </p:nvCxnSpPr>
          <p:spPr>
            <a:xfrm>
              <a:off x="3358342" y="3798916"/>
              <a:ext cx="1224742" cy="357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6"/>
              <a:endCxn id="11" idx="2"/>
            </p:cNvCxnSpPr>
            <p:nvPr/>
          </p:nvCxnSpPr>
          <p:spPr>
            <a:xfrm flipV="1">
              <a:off x="3358342" y="4156363"/>
              <a:ext cx="1224742" cy="303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6"/>
              <a:endCxn id="13" idx="2"/>
            </p:cNvCxnSpPr>
            <p:nvPr/>
          </p:nvCxnSpPr>
          <p:spPr>
            <a:xfrm flipV="1">
              <a:off x="5223164" y="3924300"/>
              <a:ext cx="1338350" cy="232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1" idx="6"/>
              <a:endCxn id="16" idx="2"/>
            </p:cNvCxnSpPr>
            <p:nvPr/>
          </p:nvCxnSpPr>
          <p:spPr>
            <a:xfrm>
              <a:off x="5223164" y="4156363"/>
              <a:ext cx="1334655" cy="380595"/>
            </a:xfrm>
            <a:prstGeom prst="line">
              <a:avLst/>
            </a:prstGeom>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718262" y="5022475"/>
              <a:ext cx="64008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C3</a:t>
              </a:r>
              <a:endParaRPr lang="zh-CN" altLang="en-US" dirty="0">
                <a:solidFill>
                  <a:schemeClr val="tx1"/>
                </a:solidFill>
              </a:endParaRPr>
            </a:p>
          </p:txBody>
        </p:sp>
        <p:cxnSp>
          <p:nvCxnSpPr>
            <p:cNvPr id="30" name="直接连接符 29"/>
            <p:cNvCxnSpPr>
              <a:stCxn id="28" idx="6"/>
              <a:endCxn id="16" idx="2"/>
            </p:cNvCxnSpPr>
            <p:nvPr/>
          </p:nvCxnSpPr>
          <p:spPr>
            <a:xfrm flipV="1">
              <a:off x="3358342" y="4536958"/>
              <a:ext cx="3199477" cy="668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8" idx="6"/>
              <a:endCxn id="17" idx="2"/>
            </p:cNvCxnSpPr>
            <p:nvPr/>
          </p:nvCxnSpPr>
          <p:spPr>
            <a:xfrm>
              <a:off x="3358342" y="5205355"/>
              <a:ext cx="3204095" cy="1954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602605" y="3941861"/>
              <a:ext cx="415498" cy="369332"/>
            </a:xfrm>
            <a:prstGeom prst="rect">
              <a:avLst/>
            </a:prstGeom>
            <a:noFill/>
          </p:spPr>
          <p:txBody>
            <a:bodyPr wrap="none" rtlCol="0">
              <a:spAutoFit/>
            </a:bodyPr>
            <a:lstStyle/>
            <a:p>
              <a:r>
                <a:rPr lang="zh-CN" altLang="en-US" dirty="0"/>
                <a:t>或</a:t>
              </a:r>
            </a:p>
          </p:txBody>
        </p:sp>
        <p:sp>
          <p:nvSpPr>
            <p:cNvPr id="34" name="文本框 33"/>
            <p:cNvSpPr txBox="1"/>
            <p:nvPr/>
          </p:nvSpPr>
          <p:spPr>
            <a:xfrm>
              <a:off x="5774518" y="3660816"/>
              <a:ext cx="415498" cy="369332"/>
            </a:xfrm>
            <a:prstGeom prst="rect">
              <a:avLst/>
            </a:prstGeom>
            <a:noFill/>
          </p:spPr>
          <p:txBody>
            <a:bodyPr wrap="none" rtlCol="0">
              <a:spAutoFit/>
            </a:bodyPr>
            <a:lstStyle/>
            <a:p>
              <a:r>
                <a:rPr lang="zh-CN" altLang="en-US" dirty="0"/>
                <a:t>非</a:t>
              </a:r>
            </a:p>
          </p:txBody>
        </p:sp>
        <p:sp>
          <p:nvSpPr>
            <p:cNvPr id="35" name="文本框 34"/>
            <p:cNvSpPr txBox="1"/>
            <p:nvPr/>
          </p:nvSpPr>
          <p:spPr>
            <a:xfrm>
              <a:off x="5670963" y="4341029"/>
              <a:ext cx="415498" cy="369332"/>
            </a:xfrm>
            <a:prstGeom prst="rect">
              <a:avLst/>
            </a:prstGeom>
            <a:noFill/>
          </p:spPr>
          <p:txBody>
            <a:bodyPr wrap="none" rtlCol="0">
              <a:spAutoFit/>
            </a:bodyPr>
            <a:lstStyle/>
            <a:p>
              <a:r>
                <a:rPr lang="zh-CN" altLang="en-US" dirty="0"/>
                <a:t>与</a:t>
              </a:r>
            </a:p>
          </p:txBody>
        </p:sp>
        <p:sp>
          <p:nvSpPr>
            <p:cNvPr id="36" name="文本框 35"/>
            <p:cNvSpPr txBox="1"/>
            <p:nvPr/>
          </p:nvSpPr>
          <p:spPr>
            <a:xfrm>
              <a:off x="5782831" y="4917553"/>
              <a:ext cx="415498" cy="369332"/>
            </a:xfrm>
            <a:prstGeom prst="rect">
              <a:avLst/>
            </a:prstGeom>
            <a:noFill/>
          </p:spPr>
          <p:txBody>
            <a:bodyPr wrap="none" rtlCol="0">
              <a:spAutoFit/>
            </a:bodyPr>
            <a:lstStyle/>
            <a:p>
              <a:r>
                <a:rPr lang="zh-CN" altLang="en-US" dirty="0"/>
                <a:t>非</a:t>
              </a:r>
            </a:p>
          </p:txBody>
        </p:sp>
      </p:grpSp>
    </p:spTree>
    <p:extLst>
      <p:ext uri="{BB962C8B-B14F-4D97-AF65-F5344CB8AC3E}">
        <p14:creationId xmlns:p14="http://schemas.microsoft.com/office/powerpoint/2010/main" val="2338044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C2E6E-2A87-4FDD-9536-EF7389C520BA}"/>
              </a:ext>
            </a:extLst>
          </p:cNvPr>
          <p:cNvSpPr>
            <a:spLocks noGrp="1"/>
          </p:cNvSpPr>
          <p:nvPr>
            <p:ph type="title"/>
          </p:nvPr>
        </p:nvSpPr>
        <p:spPr>
          <a:xfrm>
            <a:off x="1122218" y="229639"/>
            <a:ext cx="9601200" cy="571500"/>
          </a:xfrm>
        </p:spPr>
        <p:txBody>
          <a:bodyPr>
            <a:normAutofit fontScale="90000"/>
          </a:bodyPr>
          <a:lstStyle/>
          <a:p>
            <a:r>
              <a:rPr lang="zh-CN" altLang="en-US" b="1" dirty="0"/>
              <a:t>黑盒测试的方法</a:t>
            </a:r>
            <a:r>
              <a:rPr lang="en-US" altLang="zh-CN" b="1" dirty="0"/>
              <a:t>-</a:t>
            </a:r>
            <a:r>
              <a:rPr lang="zh-CN" altLang="en-US" b="1" dirty="0"/>
              <a:t>因果图法</a:t>
            </a:r>
            <a:br>
              <a:rPr lang="en-US" altLang="zh-CN" dirty="0"/>
            </a:br>
            <a:endParaRPr lang="zh-CN" altLang="en-US" dirty="0"/>
          </a:p>
        </p:txBody>
      </p:sp>
      <p:sp>
        <p:nvSpPr>
          <p:cNvPr id="3" name="内容占位符 2">
            <a:extLst>
              <a:ext uri="{FF2B5EF4-FFF2-40B4-BE49-F238E27FC236}">
                <a16:creationId xmlns:a16="http://schemas.microsoft.com/office/drawing/2014/main" id="{EA937F4C-B140-4587-AE0A-981384036162}"/>
              </a:ext>
            </a:extLst>
          </p:cNvPr>
          <p:cNvSpPr>
            <a:spLocks noGrp="1"/>
          </p:cNvSpPr>
          <p:nvPr>
            <p:ph idx="1"/>
          </p:nvPr>
        </p:nvSpPr>
        <p:spPr>
          <a:xfrm>
            <a:off x="1037579" y="926869"/>
            <a:ext cx="10710553" cy="5004262"/>
          </a:xfrm>
        </p:spPr>
        <p:txBody>
          <a:bodyPr/>
          <a:lstStyle/>
          <a:p>
            <a:r>
              <a:rPr lang="zh-CN" altLang="en-US" sz="2400" dirty="0"/>
              <a:t>示例：某软件规格说明书规定：输入的第一个字符必须是#或*，第二个字符必须是一个数字，此情况下进行文件的修改；如果第一个字符不是#或*，则给出信息N，如果第二个字符不是数字，则给出信息M。</a:t>
            </a:r>
          </a:p>
          <a:p>
            <a:r>
              <a:rPr lang="zh-CN" altLang="en-US" sz="2400" dirty="0"/>
              <a:t>测试设计步骤如下：</a:t>
            </a:r>
          </a:p>
          <a:p>
            <a:endParaRPr lang="zh-CN" altLang="en-US" dirty="0"/>
          </a:p>
        </p:txBody>
      </p:sp>
      <p:sp>
        <p:nvSpPr>
          <p:cNvPr id="6" name="日期占位符 3">
            <a:extLst>
              <a:ext uri="{FF2B5EF4-FFF2-40B4-BE49-F238E27FC236}">
                <a16:creationId xmlns:a16="http://schemas.microsoft.com/office/drawing/2014/main" id="{BC1F59D1-AB55-4D79-94E5-66A27E41FF17}"/>
              </a:ext>
            </a:extLst>
          </p:cNvPr>
          <p:cNvSpPr txBox="1">
            <a:spLocks/>
          </p:cNvSpPr>
          <p:nvPr/>
        </p:nvSpPr>
        <p:spPr>
          <a:xfrm>
            <a:off x="609600" y="6356351"/>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p>
        </p:txBody>
      </p:sp>
      <p:pic>
        <p:nvPicPr>
          <p:cNvPr id="14" name="图片 11" descr="QQ截图未命名.jpg">
            <a:extLst>
              <a:ext uri="{FF2B5EF4-FFF2-40B4-BE49-F238E27FC236}">
                <a16:creationId xmlns:a16="http://schemas.microsoft.com/office/drawing/2014/main" id="{B25CE7E0-26AB-4EB0-B05A-7501F9D4B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139" y="2719449"/>
            <a:ext cx="9841806" cy="400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80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C2E6E-2A87-4FDD-9536-EF7389C520BA}"/>
              </a:ext>
            </a:extLst>
          </p:cNvPr>
          <p:cNvSpPr>
            <a:spLocks noGrp="1"/>
          </p:cNvSpPr>
          <p:nvPr>
            <p:ph type="title"/>
          </p:nvPr>
        </p:nvSpPr>
        <p:spPr>
          <a:xfrm>
            <a:off x="1295400" y="263676"/>
            <a:ext cx="9601200" cy="571500"/>
          </a:xfrm>
        </p:spPr>
        <p:txBody>
          <a:bodyPr>
            <a:normAutofit fontScale="90000"/>
          </a:bodyPr>
          <a:lstStyle/>
          <a:p>
            <a:r>
              <a:rPr lang="zh-CN" altLang="en-US" b="1" dirty="0"/>
              <a:t>黑盒测试的方法</a:t>
            </a:r>
            <a:r>
              <a:rPr lang="en-US" altLang="zh-CN" b="1" dirty="0"/>
              <a:t>-</a:t>
            </a:r>
            <a:r>
              <a:rPr lang="zh-CN" altLang="en-US" b="1" dirty="0"/>
              <a:t>因果图法</a:t>
            </a:r>
            <a:br>
              <a:rPr lang="en-US" altLang="zh-CN" dirty="0"/>
            </a:br>
            <a:endParaRPr lang="zh-CN" altLang="en-US" dirty="0"/>
          </a:p>
        </p:txBody>
      </p:sp>
      <p:sp>
        <p:nvSpPr>
          <p:cNvPr id="3" name="内容占位符 2">
            <a:extLst>
              <a:ext uri="{FF2B5EF4-FFF2-40B4-BE49-F238E27FC236}">
                <a16:creationId xmlns:a16="http://schemas.microsoft.com/office/drawing/2014/main" id="{EA937F4C-B140-4587-AE0A-981384036162}"/>
              </a:ext>
            </a:extLst>
          </p:cNvPr>
          <p:cNvSpPr>
            <a:spLocks noGrp="1"/>
          </p:cNvSpPr>
          <p:nvPr>
            <p:ph idx="1"/>
          </p:nvPr>
        </p:nvSpPr>
        <p:spPr>
          <a:xfrm>
            <a:off x="1371600" y="1056904"/>
            <a:ext cx="10566400" cy="5285707"/>
          </a:xfrm>
        </p:spPr>
        <p:txBody>
          <a:bodyPr/>
          <a:lstStyle/>
          <a:p>
            <a:r>
              <a:rPr lang="zh-CN" altLang="en-US" sz="2400" dirty="0"/>
              <a:t>示例：某软件规格说明书规定：输入的第一个字符必须是#或*，第二个字符必须是一个数字，此情况下进行文件的修改；如果第一个字符不是#或*，则给出信息N，如果第二个字符不是数字，则给出信息M。</a:t>
            </a:r>
          </a:p>
          <a:p>
            <a:r>
              <a:rPr lang="zh-CN" altLang="en-US" sz="2400" dirty="0"/>
              <a:t>测试设计步骤如下：</a:t>
            </a:r>
          </a:p>
          <a:p>
            <a:endParaRPr lang="zh-CN" altLang="en-US" dirty="0"/>
          </a:p>
        </p:txBody>
      </p:sp>
      <p:sp>
        <p:nvSpPr>
          <p:cNvPr id="6" name="日期占位符 3">
            <a:extLst>
              <a:ext uri="{FF2B5EF4-FFF2-40B4-BE49-F238E27FC236}">
                <a16:creationId xmlns:a16="http://schemas.microsoft.com/office/drawing/2014/main" id="{BC1F59D1-AB55-4D79-94E5-66A27E41FF17}"/>
              </a:ext>
            </a:extLst>
          </p:cNvPr>
          <p:cNvSpPr txBox="1">
            <a:spLocks/>
          </p:cNvSpPr>
          <p:nvPr/>
        </p:nvSpPr>
        <p:spPr>
          <a:xfrm>
            <a:off x="609600" y="6356351"/>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p>
        </p:txBody>
      </p:sp>
      <p:pic>
        <p:nvPicPr>
          <p:cNvPr id="15" name="图片 12" descr="QQ截图未命名.jpg">
            <a:extLst>
              <a:ext uri="{FF2B5EF4-FFF2-40B4-BE49-F238E27FC236}">
                <a16:creationId xmlns:a16="http://schemas.microsoft.com/office/drawing/2014/main" id="{46C92B6C-0E44-49C8-97E3-9FBFBBD88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984" y="2916196"/>
            <a:ext cx="10566400" cy="362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58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551A3-4B81-4480-B996-307CD299F246}"/>
              </a:ext>
            </a:extLst>
          </p:cNvPr>
          <p:cNvSpPr>
            <a:spLocks noGrp="1"/>
          </p:cNvSpPr>
          <p:nvPr>
            <p:ph type="title"/>
          </p:nvPr>
        </p:nvSpPr>
        <p:spPr/>
        <p:txBody>
          <a:bodyPr>
            <a:normAutofit fontScale="90000"/>
          </a:bodyPr>
          <a:lstStyle/>
          <a:p>
            <a:r>
              <a:rPr lang="zh-CN" altLang="en-US" b="1" dirty="0"/>
              <a:t>黑盒测试的方法</a:t>
            </a:r>
            <a:r>
              <a:rPr lang="en-US" altLang="zh-CN" b="1" dirty="0"/>
              <a:t>-</a:t>
            </a:r>
            <a:r>
              <a:rPr lang="zh-CN" altLang="en-US" b="1" dirty="0"/>
              <a:t>因果图法</a:t>
            </a:r>
            <a:br>
              <a:rPr lang="en-US" altLang="zh-CN" dirty="0"/>
            </a:br>
            <a:endParaRPr lang="zh-CN" altLang="en-US" dirty="0"/>
          </a:p>
        </p:txBody>
      </p:sp>
      <p:sp>
        <p:nvSpPr>
          <p:cNvPr id="3" name="内容占位符 2">
            <a:extLst>
              <a:ext uri="{FF2B5EF4-FFF2-40B4-BE49-F238E27FC236}">
                <a16:creationId xmlns:a16="http://schemas.microsoft.com/office/drawing/2014/main" id="{AB92DB16-5177-47B6-A215-40465874FF3E}"/>
              </a:ext>
            </a:extLst>
          </p:cNvPr>
          <p:cNvSpPr>
            <a:spLocks noGrp="1"/>
          </p:cNvSpPr>
          <p:nvPr>
            <p:ph idx="1"/>
          </p:nvPr>
        </p:nvSpPr>
        <p:spPr>
          <a:xfrm>
            <a:off x="1371600" y="1338349"/>
            <a:ext cx="10820400" cy="5004262"/>
          </a:xfrm>
        </p:spPr>
        <p:txBody>
          <a:bodyPr/>
          <a:lstStyle/>
          <a:p>
            <a:r>
              <a:rPr lang="zh-CN" altLang="en-US" sz="2800" dirty="0"/>
              <a:t>示例</a:t>
            </a:r>
            <a:r>
              <a:rPr lang="en-US" altLang="zh-CN" sz="2800" dirty="0"/>
              <a:t>2</a:t>
            </a:r>
          </a:p>
          <a:p>
            <a:pPr lvl="1">
              <a:lnSpc>
                <a:spcPct val="130000"/>
              </a:lnSpc>
            </a:pPr>
            <a:r>
              <a:rPr lang="zh-CN" altLang="en-US" sz="2800" i="0" dirty="0"/>
              <a:t>有一个饮料自动售货机（处理单价为</a:t>
            </a:r>
            <a:r>
              <a:rPr lang="en-US" altLang="zh-CN" sz="2800" i="0" dirty="0"/>
              <a:t>5</a:t>
            </a:r>
            <a:r>
              <a:rPr lang="zh-CN" altLang="en-US" sz="2800" i="0" dirty="0"/>
              <a:t>角钱）的控制处理软件，它的软件规格说明如下：</a:t>
            </a:r>
          </a:p>
          <a:p>
            <a:pPr lvl="1">
              <a:lnSpc>
                <a:spcPct val="130000"/>
              </a:lnSpc>
            </a:pPr>
            <a:r>
              <a:rPr lang="zh-CN" altLang="en-US" sz="2800" i="0" dirty="0"/>
              <a:t>若投入</a:t>
            </a:r>
            <a:r>
              <a:rPr lang="en-US" altLang="zh-CN" sz="2800" i="0" dirty="0"/>
              <a:t>5</a:t>
            </a:r>
            <a:r>
              <a:rPr lang="zh-CN" altLang="en-US" sz="2800" i="0" dirty="0"/>
              <a:t>角钱的硬币，按下“橙汁”或“啤酒”的按钮，则相应的饮料就送出来。若投入</a:t>
            </a:r>
            <a:r>
              <a:rPr lang="en-US" altLang="zh-CN" sz="2800" i="0" dirty="0"/>
              <a:t>1</a:t>
            </a:r>
            <a:r>
              <a:rPr lang="zh-CN" altLang="en-US" sz="2800" i="0" dirty="0"/>
              <a:t>元钱的硬币，同样也是按“橙汁”或“啤酒”的按钮，则自动售货机在送出相应饮料的同时退回</a:t>
            </a:r>
            <a:r>
              <a:rPr lang="en-US" altLang="zh-CN" sz="2800" i="0" dirty="0"/>
              <a:t>5</a:t>
            </a:r>
            <a:r>
              <a:rPr lang="zh-CN" altLang="en-US" sz="2800" i="0" dirty="0"/>
              <a:t>角钱的硬币。</a:t>
            </a:r>
          </a:p>
          <a:p>
            <a:endParaRPr lang="zh-CN" altLang="en-US" dirty="0"/>
          </a:p>
        </p:txBody>
      </p:sp>
      <p:graphicFrame>
        <p:nvGraphicFramePr>
          <p:cNvPr id="4" name="Group 33">
            <a:extLst>
              <a:ext uri="{FF2B5EF4-FFF2-40B4-BE49-F238E27FC236}">
                <a16:creationId xmlns:a16="http://schemas.microsoft.com/office/drawing/2014/main" id="{A0564E9E-3A1C-45CD-B327-2738F1A9857B}"/>
              </a:ext>
            </a:extLst>
          </p:cNvPr>
          <p:cNvGraphicFramePr>
            <a:graphicFrameLocks/>
          </p:cNvGraphicFramePr>
          <p:nvPr>
            <p:extLst>
              <p:ext uri="{D42A27DB-BD31-4B8C-83A1-F6EECF244321}">
                <p14:modId xmlns:p14="http://schemas.microsoft.com/office/powerpoint/2010/main" val="765462545"/>
              </p:ext>
            </p:extLst>
          </p:nvPr>
        </p:nvGraphicFramePr>
        <p:xfrm>
          <a:off x="6781800" y="4888533"/>
          <a:ext cx="4800675" cy="1806119"/>
        </p:xfrm>
        <a:graphic>
          <a:graphicData uri="http://schemas.openxmlformats.org/drawingml/2006/table">
            <a:tbl>
              <a:tblPr/>
              <a:tblGrid>
                <a:gridCol w="2502465">
                  <a:extLst>
                    <a:ext uri="{9D8B030D-6E8A-4147-A177-3AD203B41FA5}">
                      <a16:colId xmlns:a16="http://schemas.microsoft.com/office/drawing/2014/main" val="1380692771"/>
                    </a:ext>
                  </a:extLst>
                </a:gridCol>
                <a:gridCol w="2298210">
                  <a:extLst>
                    <a:ext uri="{9D8B030D-6E8A-4147-A177-3AD203B41FA5}">
                      <a16:colId xmlns:a16="http://schemas.microsoft.com/office/drawing/2014/main" val="494130198"/>
                    </a:ext>
                  </a:extLst>
                </a:gridCol>
              </a:tblGrid>
              <a:tr h="35500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原因</a:t>
                      </a:r>
                    </a:p>
                  </a:txBody>
                  <a:tcPr marL="46800" marR="46800" marT="36000" marB="36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结果</a:t>
                      </a:r>
                    </a:p>
                  </a:txBody>
                  <a:tcPr marL="46800" marR="46800" marT="36000" marB="36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59272888"/>
                  </a:ext>
                </a:extLst>
              </a:tr>
              <a:tr h="33809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   1</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投入1元硬币</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   21</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退还5角硬币</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61180725"/>
                  </a:ext>
                </a:extLst>
              </a:tr>
              <a:tr h="32998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   2</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投入5角硬币</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   22</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送出“橙汁”</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20707316"/>
                  </a:ext>
                </a:extLst>
              </a:tr>
              <a:tr h="339465">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   3</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按下“橙汁”按钮</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   23</a:t>
                      </a:r>
                      <a:r>
                        <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送出“啤酒”</a:t>
                      </a:r>
                      <a:endPar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23079011"/>
                  </a:ext>
                </a:extLst>
              </a:tr>
              <a:tr h="41215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   4</a:t>
                      </a:r>
                      <a:r>
                        <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按下“啤酒”按钮</a:t>
                      </a:r>
                      <a:endParaRPr kumimoji="0" lang="zh-CN" altLang="en-US" sz="1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   </a:t>
                      </a:r>
                    </a:p>
                  </a:txBody>
                  <a:tcPr marL="46800" marR="468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9550943"/>
                  </a:ext>
                </a:extLst>
              </a:tr>
            </a:tbl>
          </a:graphicData>
        </a:graphic>
      </p:graphicFrame>
    </p:spTree>
    <p:extLst>
      <p:ext uri="{BB962C8B-B14F-4D97-AF65-F5344CB8AC3E}">
        <p14:creationId xmlns:p14="http://schemas.microsoft.com/office/powerpoint/2010/main" val="114515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551A3-4B81-4480-B996-307CD299F246}"/>
              </a:ext>
            </a:extLst>
          </p:cNvPr>
          <p:cNvSpPr>
            <a:spLocks noGrp="1"/>
          </p:cNvSpPr>
          <p:nvPr>
            <p:ph type="title"/>
          </p:nvPr>
        </p:nvSpPr>
        <p:spPr>
          <a:xfrm>
            <a:off x="1019114" y="472786"/>
            <a:ext cx="9601200" cy="571500"/>
          </a:xfrm>
        </p:spPr>
        <p:txBody>
          <a:bodyPr>
            <a:normAutofit fontScale="90000"/>
          </a:bodyPr>
          <a:lstStyle/>
          <a:p>
            <a:r>
              <a:rPr lang="zh-CN" altLang="en-US" b="1" dirty="0"/>
              <a:t>黑盒测试的方法</a:t>
            </a:r>
            <a:r>
              <a:rPr lang="en-US" altLang="zh-CN" b="1" dirty="0"/>
              <a:t>-</a:t>
            </a:r>
            <a:r>
              <a:rPr lang="zh-CN" altLang="en-US" b="1" dirty="0"/>
              <a:t>因果图法</a:t>
            </a:r>
            <a:br>
              <a:rPr lang="en-US" altLang="zh-CN" dirty="0"/>
            </a:br>
            <a:endParaRPr lang="zh-CN" altLang="en-US" dirty="0"/>
          </a:p>
        </p:txBody>
      </p:sp>
      <p:sp>
        <p:nvSpPr>
          <p:cNvPr id="3" name="内容占位符 2">
            <a:extLst>
              <a:ext uri="{FF2B5EF4-FFF2-40B4-BE49-F238E27FC236}">
                <a16:creationId xmlns:a16="http://schemas.microsoft.com/office/drawing/2014/main" id="{AB92DB16-5177-47B6-A215-40465874FF3E}"/>
              </a:ext>
            </a:extLst>
          </p:cNvPr>
          <p:cNvSpPr>
            <a:spLocks noGrp="1"/>
          </p:cNvSpPr>
          <p:nvPr>
            <p:ph idx="1"/>
          </p:nvPr>
        </p:nvSpPr>
        <p:spPr/>
        <p:txBody>
          <a:bodyPr/>
          <a:lstStyle/>
          <a:p>
            <a:r>
              <a:rPr lang="zh-CN" altLang="en-US" sz="2800" dirty="0"/>
              <a:t>画出因果图</a:t>
            </a:r>
            <a:endParaRPr lang="en-US" altLang="zh-CN" sz="2800" dirty="0"/>
          </a:p>
          <a:p>
            <a:pPr marL="0" indent="0">
              <a:buNone/>
            </a:pPr>
            <a:r>
              <a:rPr lang="en-US" altLang="zh-CN" sz="2800" dirty="0"/>
              <a:t>		11</a:t>
            </a:r>
            <a:r>
              <a:rPr lang="zh-CN" altLang="en-US" sz="2800" dirty="0"/>
              <a:t>和</a:t>
            </a:r>
            <a:r>
              <a:rPr lang="en-US" altLang="zh-CN" sz="2800" dirty="0"/>
              <a:t>22</a:t>
            </a:r>
            <a:r>
              <a:rPr lang="zh-CN" altLang="en-US" sz="2800" dirty="0"/>
              <a:t>是中间节点</a:t>
            </a:r>
            <a:endParaRPr lang="en-US" altLang="zh-CN" sz="2800" dirty="0"/>
          </a:p>
          <a:p>
            <a:pPr marL="530352" lvl="1" indent="0">
              <a:lnSpc>
                <a:spcPct val="130000"/>
              </a:lnSpc>
              <a:buNone/>
            </a:pPr>
            <a:endParaRPr lang="zh-CN" altLang="en-US" dirty="0"/>
          </a:p>
        </p:txBody>
      </p:sp>
      <p:graphicFrame>
        <p:nvGraphicFramePr>
          <p:cNvPr id="4" name="Group 33">
            <a:extLst>
              <a:ext uri="{FF2B5EF4-FFF2-40B4-BE49-F238E27FC236}">
                <a16:creationId xmlns:a16="http://schemas.microsoft.com/office/drawing/2014/main" id="{A0564E9E-3A1C-45CD-B327-2738F1A9857B}"/>
              </a:ext>
            </a:extLst>
          </p:cNvPr>
          <p:cNvGraphicFramePr>
            <a:graphicFrameLocks/>
          </p:cNvGraphicFramePr>
          <p:nvPr>
            <p:extLst>
              <p:ext uri="{D42A27DB-BD31-4B8C-83A1-F6EECF244321}">
                <p14:modId xmlns:p14="http://schemas.microsoft.com/office/powerpoint/2010/main" val="1428862519"/>
              </p:ext>
            </p:extLst>
          </p:nvPr>
        </p:nvGraphicFramePr>
        <p:xfrm>
          <a:off x="7056318" y="708184"/>
          <a:ext cx="5133984" cy="1919359"/>
        </p:xfrm>
        <a:graphic>
          <a:graphicData uri="http://schemas.openxmlformats.org/drawingml/2006/table">
            <a:tbl>
              <a:tblPr/>
              <a:tblGrid>
                <a:gridCol w="2861954">
                  <a:extLst>
                    <a:ext uri="{9D8B030D-6E8A-4147-A177-3AD203B41FA5}">
                      <a16:colId xmlns:a16="http://schemas.microsoft.com/office/drawing/2014/main" val="1380692771"/>
                    </a:ext>
                  </a:extLst>
                </a:gridCol>
                <a:gridCol w="2272030">
                  <a:extLst>
                    <a:ext uri="{9D8B030D-6E8A-4147-A177-3AD203B41FA5}">
                      <a16:colId xmlns:a16="http://schemas.microsoft.com/office/drawing/2014/main" val="494130198"/>
                    </a:ext>
                  </a:extLst>
                </a:gridCol>
              </a:tblGrid>
              <a:tr h="281521">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原因</a:t>
                      </a:r>
                    </a:p>
                  </a:txBody>
                  <a:tcPr marL="46800" marR="46800" marT="36000" marB="36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结果</a:t>
                      </a:r>
                    </a:p>
                  </a:txBody>
                  <a:tcPr marL="46800" marR="46800" marT="36000" marB="36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59272888"/>
                  </a:ext>
                </a:extLst>
              </a:tr>
              <a:tr h="33809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投入1元硬币</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   21</a:t>
                      </a:r>
                      <a:r>
                        <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退还5角硬币</a:t>
                      </a:r>
                      <a:endPar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61180725"/>
                  </a:ext>
                </a:extLst>
              </a:tr>
              <a:tr h="32998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   2</a:t>
                      </a: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投入5角硬币</a:t>
                      </a:r>
                      <a:endPar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   22</a:t>
                      </a:r>
                      <a:r>
                        <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送出“橙汁”</a:t>
                      </a:r>
                      <a:endPar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20707316"/>
                  </a:ext>
                </a:extLst>
              </a:tr>
              <a:tr h="339465">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   3</a:t>
                      </a:r>
                      <a:r>
                        <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按下“橙汁”按钮</a:t>
                      </a:r>
                      <a:endPar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   23</a:t>
                      </a:r>
                      <a:r>
                        <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送出“啤酒”</a:t>
                      </a:r>
                      <a:endPar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23079011"/>
                  </a:ext>
                </a:extLst>
              </a:tr>
              <a:tr h="41215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   4</a:t>
                      </a:r>
                      <a:r>
                        <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按下“啤酒”按钮</a:t>
                      </a:r>
                      <a:endPar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46800" marR="468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   </a:t>
                      </a:r>
                    </a:p>
                  </a:txBody>
                  <a:tcPr marL="46800" marR="468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9550943"/>
                  </a:ext>
                </a:extLst>
              </a:tr>
            </a:tbl>
          </a:graphicData>
        </a:graphic>
      </p:graphicFrame>
      <p:graphicFrame>
        <p:nvGraphicFramePr>
          <p:cNvPr id="7" name="Object 28">
            <a:extLst>
              <a:ext uri="{FF2B5EF4-FFF2-40B4-BE49-F238E27FC236}">
                <a16:creationId xmlns:a16="http://schemas.microsoft.com/office/drawing/2014/main" id="{E447E9D0-E5FF-4E17-BBBB-E9E3B6868118}"/>
              </a:ext>
            </a:extLst>
          </p:cNvPr>
          <p:cNvGraphicFramePr>
            <a:graphicFrameLocks noChangeAspect="1"/>
          </p:cNvGraphicFramePr>
          <p:nvPr>
            <p:extLst>
              <p:ext uri="{D42A27DB-BD31-4B8C-83A1-F6EECF244321}">
                <p14:modId xmlns:p14="http://schemas.microsoft.com/office/powerpoint/2010/main" val="3157949994"/>
              </p:ext>
            </p:extLst>
          </p:nvPr>
        </p:nvGraphicFramePr>
        <p:xfrm>
          <a:off x="858270" y="2648197"/>
          <a:ext cx="8515711" cy="4162479"/>
        </p:xfrm>
        <a:graphic>
          <a:graphicData uri="http://schemas.openxmlformats.org/presentationml/2006/ole">
            <mc:AlternateContent xmlns:mc="http://schemas.openxmlformats.org/markup-compatibility/2006">
              <mc:Choice xmlns:v="urn:schemas-microsoft-com:vml" Requires="v">
                <p:oleObj r:id="rId2" imgW="4240987" imgH="1948891" progId="Visio.Drawing.11">
                  <p:embed/>
                </p:oleObj>
              </mc:Choice>
              <mc:Fallback>
                <p:oleObj r:id="rId2" imgW="4240987" imgH="1948891" progId="Visio.Drawing.11">
                  <p:embed/>
                  <p:pic>
                    <p:nvPicPr>
                      <p:cNvPr id="200732" name="Object 28">
                        <a:extLst>
                          <a:ext uri="{FF2B5EF4-FFF2-40B4-BE49-F238E27FC236}">
                            <a16:creationId xmlns:a16="http://schemas.microsoft.com/office/drawing/2014/main" id="{EA1E7196-8ACB-4F43-B16E-5BA9E45C6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70" y="2648197"/>
                        <a:ext cx="8515711" cy="4162479"/>
                      </a:xfrm>
                      <a:prstGeom prst="rect">
                        <a:avLst/>
                      </a:prstGeom>
                      <a:noFill/>
                    </p:spPr>
                  </p:pic>
                </p:oleObj>
              </mc:Fallback>
            </mc:AlternateContent>
          </a:graphicData>
        </a:graphic>
      </p:graphicFrame>
      <p:sp>
        <p:nvSpPr>
          <p:cNvPr id="5" name="文本框 4"/>
          <p:cNvSpPr txBox="1"/>
          <p:nvPr/>
        </p:nvSpPr>
        <p:spPr>
          <a:xfrm>
            <a:off x="7534277" y="4300411"/>
            <a:ext cx="2089033" cy="369332"/>
          </a:xfrm>
          <a:prstGeom prst="rect">
            <a:avLst/>
          </a:prstGeom>
          <a:noFill/>
        </p:spPr>
        <p:txBody>
          <a:bodyPr wrap="none" rtlCol="0">
            <a:spAutoFit/>
          </a:bodyPr>
          <a:lstStyle/>
          <a:p>
            <a:r>
              <a:rPr lang="zh-CN" altLang="en-US" dirty="0"/>
              <a:t>送出“橙汁” 饮料</a:t>
            </a:r>
          </a:p>
        </p:txBody>
      </p:sp>
    </p:spTree>
    <p:extLst>
      <p:ext uri="{BB962C8B-B14F-4D97-AF65-F5344CB8AC3E}">
        <p14:creationId xmlns:p14="http://schemas.microsoft.com/office/powerpoint/2010/main" val="198939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C3967-36DA-4004-A4B6-9A2D38A9A835}"/>
              </a:ext>
            </a:extLst>
          </p:cNvPr>
          <p:cNvSpPr>
            <a:spLocks noGrp="1"/>
          </p:cNvSpPr>
          <p:nvPr>
            <p:ph type="title"/>
          </p:nvPr>
        </p:nvSpPr>
        <p:spPr>
          <a:xfrm>
            <a:off x="1034143" y="170263"/>
            <a:ext cx="9601200" cy="571500"/>
          </a:xfrm>
        </p:spPr>
        <p:txBody>
          <a:bodyPr>
            <a:normAutofit fontScale="90000"/>
          </a:bodyPr>
          <a:lstStyle/>
          <a:p>
            <a:r>
              <a:rPr lang="zh-CN" altLang="en-US" b="1" dirty="0"/>
              <a:t>黑盒测试的方法</a:t>
            </a:r>
            <a:r>
              <a:rPr lang="en-US" altLang="zh-CN" b="1" dirty="0"/>
              <a:t>-</a:t>
            </a:r>
            <a:r>
              <a:rPr lang="zh-CN" altLang="en-US" b="1" dirty="0"/>
              <a:t>因果图法</a:t>
            </a:r>
            <a:br>
              <a:rPr lang="en-US" altLang="zh-CN" dirty="0"/>
            </a:br>
            <a:endParaRPr lang="zh-CN" altLang="en-US" dirty="0"/>
          </a:p>
        </p:txBody>
      </p:sp>
      <p:sp>
        <p:nvSpPr>
          <p:cNvPr id="3" name="内容占位符 2">
            <a:extLst>
              <a:ext uri="{FF2B5EF4-FFF2-40B4-BE49-F238E27FC236}">
                <a16:creationId xmlns:a16="http://schemas.microsoft.com/office/drawing/2014/main" id="{073DB01D-AA3C-4882-B6A7-B0CAD9661A35}"/>
              </a:ext>
            </a:extLst>
          </p:cNvPr>
          <p:cNvSpPr>
            <a:spLocks noGrp="1"/>
          </p:cNvSpPr>
          <p:nvPr>
            <p:ph idx="1"/>
          </p:nvPr>
        </p:nvSpPr>
        <p:spPr>
          <a:xfrm>
            <a:off x="1295400" y="1104405"/>
            <a:ext cx="9601200" cy="5297582"/>
          </a:xfrm>
        </p:spPr>
        <p:txBody>
          <a:bodyPr>
            <a:normAutofit/>
          </a:bodyPr>
          <a:lstStyle/>
          <a:p>
            <a:r>
              <a:rPr lang="zh-CN" altLang="en-US" sz="2800" dirty="0"/>
              <a:t>施加相关约束</a:t>
            </a:r>
          </a:p>
        </p:txBody>
      </p:sp>
      <p:graphicFrame>
        <p:nvGraphicFramePr>
          <p:cNvPr id="6" name="Object 26">
            <a:extLst>
              <a:ext uri="{FF2B5EF4-FFF2-40B4-BE49-F238E27FC236}">
                <a16:creationId xmlns:a16="http://schemas.microsoft.com/office/drawing/2014/main" id="{58C8E605-39E2-4DA9-920D-FC09B79DF8AE}"/>
              </a:ext>
            </a:extLst>
          </p:cNvPr>
          <p:cNvGraphicFramePr>
            <a:graphicFrameLocks noChangeAspect="1"/>
          </p:cNvGraphicFramePr>
          <p:nvPr>
            <p:extLst>
              <p:ext uri="{D42A27DB-BD31-4B8C-83A1-F6EECF244321}">
                <p14:modId xmlns:p14="http://schemas.microsoft.com/office/powerpoint/2010/main" val="619788264"/>
              </p:ext>
            </p:extLst>
          </p:nvPr>
        </p:nvGraphicFramePr>
        <p:xfrm>
          <a:off x="1742309" y="2067965"/>
          <a:ext cx="9715486" cy="4525421"/>
        </p:xfrm>
        <a:graphic>
          <a:graphicData uri="http://schemas.openxmlformats.org/presentationml/2006/ole">
            <mc:AlternateContent xmlns:mc="http://schemas.openxmlformats.org/markup-compatibility/2006">
              <mc:Choice xmlns:v="urn:schemas-microsoft-com:vml" Requires="v">
                <p:oleObj r:id="rId2" imgW="4564990" imgH="2146706" progId="Visio.Drawing.11">
                  <p:embed/>
                </p:oleObj>
              </mc:Choice>
              <mc:Fallback>
                <p:oleObj r:id="rId2" imgW="4564990" imgH="2146706" progId="Visio.Drawing.11">
                  <p:embed/>
                  <p:pic>
                    <p:nvPicPr>
                      <p:cNvPr id="203802" name="Object 26">
                        <a:extLst>
                          <a:ext uri="{FF2B5EF4-FFF2-40B4-BE49-F238E27FC236}">
                            <a16:creationId xmlns:a16="http://schemas.microsoft.com/office/drawing/2014/main" id="{558A4DD8-1F09-4313-B0B3-CD369D9C0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309" y="2067965"/>
                        <a:ext cx="9715486" cy="4525421"/>
                      </a:xfrm>
                      <a:prstGeom prst="rect">
                        <a:avLst/>
                      </a:prstGeom>
                      <a:noFill/>
                    </p:spPr>
                  </p:pic>
                </p:oleObj>
              </mc:Fallback>
            </mc:AlternateContent>
          </a:graphicData>
        </a:graphic>
      </p:graphicFrame>
    </p:spTree>
    <p:extLst>
      <p:ext uri="{BB962C8B-B14F-4D97-AF65-F5344CB8AC3E}">
        <p14:creationId xmlns:p14="http://schemas.microsoft.com/office/powerpoint/2010/main" val="2136738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C3967-36DA-4004-A4B6-9A2D38A9A835}"/>
              </a:ext>
            </a:extLst>
          </p:cNvPr>
          <p:cNvSpPr>
            <a:spLocks noGrp="1"/>
          </p:cNvSpPr>
          <p:nvPr>
            <p:ph type="title"/>
          </p:nvPr>
        </p:nvSpPr>
        <p:spPr>
          <a:xfrm>
            <a:off x="1062842" y="424543"/>
            <a:ext cx="9601200" cy="571500"/>
          </a:xfrm>
        </p:spPr>
        <p:txBody>
          <a:bodyPr>
            <a:normAutofit fontScale="90000"/>
          </a:bodyPr>
          <a:lstStyle/>
          <a:p>
            <a:r>
              <a:rPr lang="zh-CN" altLang="en-US" b="1" dirty="0"/>
              <a:t>黑盒测试的方法</a:t>
            </a:r>
            <a:r>
              <a:rPr lang="en-US" altLang="zh-CN" b="1" dirty="0"/>
              <a:t>-</a:t>
            </a:r>
            <a:r>
              <a:rPr lang="zh-CN" altLang="en-US" b="1" dirty="0"/>
              <a:t>因果图法</a:t>
            </a:r>
            <a:br>
              <a:rPr lang="en-US" altLang="zh-CN" dirty="0"/>
            </a:br>
            <a:endParaRPr lang="zh-CN" altLang="en-US" dirty="0"/>
          </a:p>
        </p:txBody>
      </p:sp>
      <p:sp>
        <p:nvSpPr>
          <p:cNvPr id="3" name="内容占位符 2">
            <a:extLst>
              <a:ext uri="{FF2B5EF4-FFF2-40B4-BE49-F238E27FC236}">
                <a16:creationId xmlns:a16="http://schemas.microsoft.com/office/drawing/2014/main" id="{073DB01D-AA3C-4882-B6A7-B0CAD9661A35}"/>
              </a:ext>
            </a:extLst>
          </p:cNvPr>
          <p:cNvSpPr>
            <a:spLocks noGrp="1"/>
          </p:cNvSpPr>
          <p:nvPr>
            <p:ph idx="1"/>
          </p:nvPr>
        </p:nvSpPr>
        <p:spPr/>
        <p:txBody>
          <a:bodyPr>
            <a:normAutofit/>
          </a:bodyPr>
          <a:lstStyle/>
          <a:p>
            <a:r>
              <a:rPr lang="zh-CN" altLang="en-US" sz="2800" dirty="0"/>
              <a:t>因果图转为判定表</a:t>
            </a:r>
          </a:p>
        </p:txBody>
      </p:sp>
      <p:pic>
        <p:nvPicPr>
          <p:cNvPr id="5" name="Picture 128">
            <a:extLst>
              <a:ext uri="{FF2B5EF4-FFF2-40B4-BE49-F238E27FC236}">
                <a16:creationId xmlns:a16="http://schemas.microsoft.com/office/drawing/2014/main" id="{C7343BB4-D235-4C5B-9EEB-D9DD7CCAD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647" y="2204060"/>
            <a:ext cx="8467106" cy="432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137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B90AC-5957-4E36-ADFF-98E495228EBA}"/>
              </a:ext>
            </a:extLst>
          </p:cNvPr>
          <p:cNvSpPr>
            <a:spLocks noGrp="1"/>
          </p:cNvSpPr>
          <p:nvPr>
            <p:ph type="title"/>
          </p:nvPr>
        </p:nvSpPr>
        <p:spPr>
          <a:xfrm>
            <a:off x="1295400" y="246414"/>
            <a:ext cx="9601200" cy="571500"/>
          </a:xfrm>
        </p:spPr>
        <p:txBody>
          <a:bodyPr>
            <a:normAutofit fontScale="90000"/>
          </a:bodyPr>
          <a:lstStyle/>
          <a:p>
            <a:r>
              <a:rPr lang="zh-CN" altLang="en-US" b="1" dirty="0"/>
              <a:t>黑盒测试的方法</a:t>
            </a:r>
            <a:r>
              <a:rPr lang="en-US" altLang="zh-CN" b="1" dirty="0"/>
              <a:t>-</a:t>
            </a:r>
            <a:r>
              <a:rPr lang="zh-CN" altLang="en-US" b="1" dirty="0"/>
              <a:t>因果图法</a:t>
            </a:r>
          </a:p>
        </p:txBody>
      </p:sp>
      <p:sp>
        <p:nvSpPr>
          <p:cNvPr id="3" name="内容占位符 2">
            <a:extLst>
              <a:ext uri="{FF2B5EF4-FFF2-40B4-BE49-F238E27FC236}">
                <a16:creationId xmlns:a16="http://schemas.microsoft.com/office/drawing/2014/main" id="{1C932B87-3F1B-4E72-99F7-86FB5192DD65}"/>
              </a:ext>
            </a:extLst>
          </p:cNvPr>
          <p:cNvSpPr>
            <a:spLocks noGrp="1"/>
          </p:cNvSpPr>
          <p:nvPr>
            <p:ph idx="1"/>
          </p:nvPr>
        </p:nvSpPr>
        <p:spPr>
          <a:xfrm>
            <a:off x="1371599" y="1055420"/>
            <a:ext cx="10349345" cy="5713515"/>
          </a:xfrm>
        </p:spPr>
        <p:txBody>
          <a:bodyPr>
            <a:normAutofit/>
          </a:bodyPr>
          <a:lstStyle/>
          <a:p>
            <a:r>
              <a:rPr lang="zh-CN" altLang="zh-CN" sz="2400" dirty="0"/>
              <a:t>实例分析</a:t>
            </a:r>
            <a:endParaRPr lang="en-US" altLang="zh-CN" sz="2400" dirty="0"/>
          </a:p>
          <a:p>
            <a:r>
              <a:rPr lang="zh-CN" altLang="zh-CN" sz="2400" dirty="0"/>
              <a:t>公交一卡通自动充值系统，其需求描述如下：</a:t>
            </a:r>
          </a:p>
          <a:p>
            <a:pPr lvl="1"/>
            <a:r>
              <a:rPr lang="zh-CN" altLang="zh-CN" sz="2400" i="0" dirty="0"/>
              <a:t>系统只接收</a:t>
            </a:r>
            <a:r>
              <a:rPr lang="en-US" altLang="zh-CN" sz="2400" i="0" dirty="0"/>
              <a:t>50</a:t>
            </a:r>
            <a:r>
              <a:rPr lang="zh-CN" altLang="zh-CN" sz="2400" i="0" dirty="0"/>
              <a:t>元或</a:t>
            </a:r>
            <a:r>
              <a:rPr lang="en-US" altLang="zh-CN" sz="2400" i="0" dirty="0"/>
              <a:t>100</a:t>
            </a:r>
            <a:r>
              <a:rPr lang="zh-CN" altLang="zh-CN" sz="2400" i="0" dirty="0"/>
              <a:t>元纸币，一次充值只能使用一张纸币，一次充值金额只能为</a:t>
            </a:r>
            <a:r>
              <a:rPr lang="en-US" altLang="zh-CN" sz="2400" i="0" dirty="0"/>
              <a:t>50</a:t>
            </a:r>
            <a:r>
              <a:rPr lang="zh-CN" altLang="zh-CN" sz="2400" i="0" dirty="0"/>
              <a:t>元或</a:t>
            </a:r>
            <a:r>
              <a:rPr lang="en-US" altLang="zh-CN" sz="2400" i="0" dirty="0"/>
              <a:t>100</a:t>
            </a:r>
            <a:r>
              <a:rPr lang="zh-CN" altLang="zh-CN" sz="2400" i="0" dirty="0"/>
              <a:t>元。</a:t>
            </a:r>
          </a:p>
          <a:p>
            <a:pPr lvl="1"/>
            <a:r>
              <a:rPr lang="zh-CN" altLang="zh-CN" sz="2400" i="0" dirty="0"/>
              <a:t>若输入</a:t>
            </a:r>
            <a:r>
              <a:rPr lang="en-US" altLang="zh-CN" sz="2400" i="0" dirty="0"/>
              <a:t>50</a:t>
            </a:r>
            <a:r>
              <a:rPr lang="zh-CN" altLang="zh-CN" sz="2400" i="0" dirty="0"/>
              <a:t>元纸币，并选择充值</a:t>
            </a:r>
            <a:r>
              <a:rPr lang="en-US" altLang="zh-CN" sz="2400" i="0" dirty="0"/>
              <a:t>50</a:t>
            </a:r>
            <a:r>
              <a:rPr lang="zh-CN" altLang="zh-CN" sz="2400" i="0" dirty="0"/>
              <a:t>元，完成充值后退卡，提示充值成功。</a:t>
            </a:r>
          </a:p>
          <a:p>
            <a:pPr lvl="1"/>
            <a:r>
              <a:rPr lang="zh-CN" altLang="zh-CN" sz="2400" i="0" dirty="0"/>
              <a:t>若输入</a:t>
            </a:r>
            <a:r>
              <a:rPr lang="en-US" altLang="zh-CN" sz="2400" i="0" dirty="0"/>
              <a:t>50</a:t>
            </a:r>
            <a:r>
              <a:rPr lang="zh-CN" altLang="zh-CN" sz="2400" i="0" dirty="0"/>
              <a:t>元纸币，并选择充值</a:t>
            </a:r>
            <a:r>
              <a:rPr lang="en-US" altLang="zh-CN" sz="2400" i="0" dirty="0"/>
              <a:t>100</a:t>
            </a:r>
            <a:r>
              <a:rPr lang="zh-CN" altLang="zh-CN" sz="2400" i="0" dirty="0"/>
              <a:t>元，提示输入金额不足，并退回</a:t>
            </a:r>
            <a:r>
              <a:rPr lang="en-US" altLang="zh-CN" sz="2400" i="0" dirty="0"/>
              <a:t>50</a:t>
            </a:r>
            <a:r>
              <a:rPr lang="zh-CN" altLang="zh-CN" sz="2400" i="0" dirty="0"/>
              <a:t>元。</a:t>
            </a:r>
          </a:p>
          <a:p>
            <a:pPr lvl="1"/>
            <a:r>
              <a:rPr lang="zh-CN" altLang="zh-CN" sz="2400" i="0" dirty="0"/>
              <a:t>若输入</a:t>
            </a:r>
            <a:r>
              <a:rPr lang="en-US" altLang="zh-CN" sz="2400" i="0" dirty="0"/>
              <a:t>100</a:t>
            </a:r>
            <a:r>
              <a:rPr lang="zh-CN" altLang="zh-CN" sz="2400" i="0" dirty="0"/>
              <a:t>元纸币，并选择充值</a:t>
            </a:r>
            <a:r>
              <a:rPr lang="en-US" altLang="zh-CN" sz="2400" i="0" dirty="0"/>
              <a:t>50</a:t>
            </a:r>
            <a:r>
              <a:rPr lang="zh-CN" altLang="zh-CN" sz="2400" i="0" dirty="0"/>
              <a:t>元，完成充值后退卡，提示充值成功，找零</a:t>
            </a:r>
            <a:r>
              <a:rPr lang="en-US" altLang="zh-CN" sz="2400" i="0" dirty="0"/>
              <a:t>50</a:t>
            </a:r>
            <a:r>
              <a:rPr lang="zh-CN" altLang="zh-CN" sz="2400" i="0" dirty="0"/>
              <a:t>元。</a:t>
            </a:r>
          </a:p>
          <a:p>
            <a:pPr lvl="1"/>
            <a:r>
              <a:rPr lang="zh-CN" altLang="zh-CN" sz="2400" i="0" dirty="0"/>
              <a:t>若输入</a:t>
            </a:r>
            <a:r>
              <a:rPr lang="en-US" altLang="zh-CN" sz="2400" i="0" dirty="0"/>
              <a:t>100</a:t>
            </a:r>
            <a:r>
              <a:rPr lang="zh-CN" altLang="zh-CN" sz="2400" i="0" dirty="0"/>
              <a:t>元纸币，并选择充值</a:t>
            </a:r>
            <a:r>
              <a:rPr lang="en-US" altLang="zh-CN" sz="2400" i="0" dirty="0"/>
              <a:t>100</a:t>
            </a:r>
            <a:r>
              <a:rPr lang="zh-CN" altLang="zh-CN" sz="2400" i="0" dirty="0"/>
              <a:t>元，完成充值后退卡，提示充值成功。</a:t>
            </a:r>
          </a:p>
          <a:p>
            <a:pPr lvl="1"/>
            <a:r>
              <a:rPr lang="zh-CN" altLang="zh-CN" sz="2400" i="0" dirty="0"/>
              <a:t>若输入纸币后在规定时间内不选择充值按钮，退回输入的纸币，并提示错误。</a:t>
            </a:r>
          </a:p>
          <a:p>
            <a:pPr lvl="1"/>
            <a:r>
              <a:rPr lang="zh-CN" altLang="zh-CN" sz="2400" i="0" dirty="0"/>
              <a:t>若选择充值按钮后不输入纸币，提示错误。</a:t>
            </a:r>
          </a:p>
          <a:p>
            <a:endParaRPr lang="zh-CN" altLang="en-US" dirty="0"/>
          </a:p>
        </p:txBody>
      </p:sp>
    </p:spTree>
    <p:extLst>
      <p:ext uri="{BB962C8B-B14F-4D97-AF65-F5344CB8AC3E}">
        <p14:creationId xmlns:p14="http://schemas.microsoft.com/office/powerpoint/2010/main" val="3373327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8169F-7874-497F-9F2B-5EE098F9D67C}"/>
              </a:ext>
            </a:extLst>
          </p:cNvPr>
          <p:cNvSpPr>
            <a:spLocks noGrp="1"/>
          </p:cNvSpPr>
          <p:nvPr>
            <p:ph type="title"/>
          </p:nvPr>
        </p:nvSpPr>
        <p:spPr>
          <a:xfrm>
            <a:off x="1205346" y="311289"/>
            <a:ext cx="9601200" cy="571500"/>
          </a:xfrm>
        </p:spPr>
        <p:txBody>
          <a:bodyPr>
            <a:normAutofit fontScale="90000"/>
          </a:bodyPr>
          <a:lstStyle/>
          <a:p>
            <a:r>
              <a:rPr lang="zh-CN" altLang="en-US" b="1" dirty="0"/>
              <a:t>黑盒测试的方法</a:t>
            </a:r>
            <a:r>
              <a:rPr lang="en-US" altLang="zh-CN" b="1" dirty="0"/>
              <a:t>-</a:t>
            </a:r>
            <a:r>
              <a:rPr lang="zh-CN" altLang="en-US" b="1" dirty="0"/>
              <a:t>因果图法</a:t>
            </a:r>
          </a:p>
        </p:txBody>
      </p:sp>
      <p:sp>
        <p:nvSpPr>
          <p:cNvPr id="3" name="内容占位符 2">
            <a:extLst>
              <a:ext uri="{FF2B5EF4-FFF2-40B4-BE49-F238E27FC236}">
                <a16:creationId xmlns:a16="http://schemas.microsoft.com/office/drawing/2014/main" id="{2F0A2FE4-3254-4158-9F97-FAECE5375DC3}"/>
              </a:ext>
            </a:extLst>
          </p:cNvPr>
          <p:cNvSpPr>
            <a:spLocks noGrp="1"/>
          </p:cNvSpPr>
          <p:nvPr>
            <p:ph idx="1"/>
          </p:nvPr>
        </p:nvSpPr>
        <p:spPr>
          <a:xfrm>
            <a:off x="1371600" y="1056904"/>
            <a:ext cx="9601200" cy="5285707"/>
          </a:xfrm>
        </p:spPr>
        <p:txBody>
          <a:bodyPr>
            <a:normAutofit lnSpcReduction="10000"/>
          </a:bodyPr>
          <a:lstStyle/>
          <a:p>
            <a:r>
              <a:rPr lang="zh-CN" altLang="zh-CN" sz="2800" dirty="0"/>
              <a:t>实例分析</a:t>
            </a:r>
            <a:endParaRPr lang="en-US" altLang="zh-CN" sz="2800" dirty="0"/>
          </a:p>
          <a:p>
            <a:r>
              <a:rPr lang="zh-CN" altLang="zh-CN" sz="2800" dirty="0"/>
              <a:t>条件之间的制约及组合关系</a:t>
            </a:r>
          </a:p>
          <a:p>
            <a:pPr lvl="1"/>
            <a:r>
              <a:rPr lang="zh-CN" altLang="zh-CN" sz="2800" dirty="0"/>
              <a:t>输入条件（原因）为：</a:t>
            </a:r>
          </a:p>
          <a:p>
            <a:pPr lvl="2"/>
            <a:r>
              <a:rPr lang="zh-CN" altLang="zh-CN" sz="2400" dirty="0"/>
              <a:t>① 投币</a:t>
            </a:r>
            <a:r>
              <a:rPr lang="en-US" altLang="zh-CN" sz="2400" dirty="0"/>
              <a:t>50</a:t>
            </a:r>
            <a:r>
              <a:rPr lang="zh-CN" altLang="zh-CN" sz="2400" dirty="0"/>
              <a:t>元</a:t>
            </a:r>
          </a:p>
          <a:p>
            <a:pPr lvl="2"/>
            <a:r>
              <a:rPr lang="zh-CN" altLang="zh-CN" sz="2400" dirty="0"/>
              <a:t>② 投币</a:t>
            </a:r>
            <a:r>
              <a:rPr lang="en-US" altLang="zh-CN" sz="2400" dirty="0"/>
              <a:t>100</a:t>
            </a:r>
            <a:r>
              <a:rPr lang="zh-CN" altLang="zh-CN" sz="2400" dirty="0"/>
              <a:t>元</a:t>
            </a:r>
          </a:p>
          <a:p>
            <a:pPr lvl="2"/>
            <a:r>
              <a:rPr lang="zh-CN" altLang="zh-CN" sz="2400" dirty="0"/>
              <a:t>③ 选择充值</a:t>
            </a:r>
            <a:r>
              <a:rPr lang="en-US" altLang="zh-CN" sz="2400" dirty="0"/>
              <a:t>50</a:t>
            </a:r>
            <a:r>
              <a:rPr lang="zh-CN" altLang="zh-CN" sz="2400" dirty="0"/>
              <a:t>元</a:t>
            </a:r>
          </a:p>
          <a:p>
            <a:pPr lvl="2"/>
            <a:r>
              <a:rPr lang="zh-CN" altLang="zh-CN" sz="2400" dirty="0"/>
              <a:t>④ 选择充值</a:t>
            </a:r>
            <a:r>
              <a:rPr lang="en-US" altLang="zh-CN" sz="2400" dirty="0"/>
              <a:t>100</a:t>
            </a:r>
            <a:r>
              <a:rPr lang="zh-CN" altLang="zh-CN" sz="2400" dirty="0"/>
              <a:t>元</a:t>
            </a:r>
          </a:p>
          <a:p>
            <a:pPr lvl="1"/>
            <a:r>
              <a:rPr lang="zh-CN" altLang="zh-CN" sz="2800" dirty="0"/>
              <a:t>输出（结果）有：</a:t>
            </a:r>
          </a:p>
          <a:p>
            <a:pPr lvl="2"/>
            <a:r>
              <a:rPr lang="zh-CN" altLang="zh-CN" sz="2400" dirty="0"/>
              <a:t>（</a:t>
            </a:r>
            <a:r>
              <a:rPr lang="en-US" altLang="zh-CN" sz="2400" dirty="0"/>
              <a:t>a</a:t>
            </a:r>
            <a:r>
              <a:rPr lang="zh-CN" altLang="zh-CN" sz="2400" dirty="0"/>
              <a:t>）完成充值、退卡</a:t>
            </a:r>
          </a:p>
          <a:p>
            <a:pPr lvl="2"/>
            <a:r>
              <a:rPr lang="zh-CN" altLang="zh-CN" sz="2400" dirty="0"/>
              <a:t>（</a:t>
            </a:r>
            <a:r>
              <a:rPr lang="en-US" altLang="zh-CN" sz="2400" dirty="0"/>
              <a:t>b</a:t>
            </a:r>
            <a:r>
              <a:rPr lang="zh-CN" altLang="zh-CN" sz="2400" dirty="0"/>
              <a:t>）提示充值成功</a:t>
            </a:r>
          </a:p>
          <a:p>
            <a:pPr lvl="2"/>
            <a:r>
              <a:rPr lang="zh-CN" altLang="zh-CN" sz="2400" dirty="0"/>
              <a:t>（</a:t>
            </a:r>
            <a:r>
              <a:rPr lang="en-US" altLang="zh-CN" sz="2400" dirty="0"/>
              <a:t>c</a:t>
            </a:r>
            <a:r>
              <a:rPr lang="zh-CN" altLang="zh-CN" sz="2400" dirty="0"/>
              <a:t>）找零</a:t>
            </a:r>
          </a:p>
          <a:p>
            <a:pPr lvl="2"/>
            <a:r>
              <a:rPr lang="zh-CN" altLang="zh-CN" sz="2400" dirty="0"/>
              <a:t>（</a:t>
            </a:r>
            <a:r>
              <a:rPr lang="en-US" altLang="zh-CN" sz="2400" dirty="0"/>
              <a:t>d</a:t>
            </a:r>
            <a:r>
              <a:rPr lang="zh-CN" altLang="zh-CN" sz="2400" dirty="0"/>
              <a:t>）提示错误</a:t>
            </a:r>
          </a:p>
          <a:p>
            <a:endParaRPr lang="en-US" altLang="zh-CN" dirty="0"/>
          </a:p>
          <a:p>
            <a:endParaRPr lang="zh-CN" altLang="en-US" dirty="0"/>
          </a:p>
        </p:txBody>
      </p:sp>
      <p:pic>
        <p:nvPicPr>
          <p:cNvPr id="9" name="Picture 5">
            <a:extLst>
              <a:ext uri="{FF2B5EF4-FFF2-40B4-BE49-F238E27FC236}">
                <a16:creationId xmlns:a16="http://schemas.microsoft.com/office/drawing/2014/main" id="{2E96FDAB-CC50-4D79-A201-4BA5F00D509B}"/>
              </a:ext>
            </a:extLst>
          </p:cNvPr>
          <p:cNvPicPr/>
          <p:nvPr/>
        </p:nvPicPr>
        <p:blipFill>
          <a:blip r:embed="rId2" cstate="print"/>
          <a:srcRect/>
          <a:stretch>
            <a:fillRect/>
          </a:stretch>
        </p:blipFill>
        <p:spPr bwMode="auto">
          <a:xfrm>
            <a:off x="6917965" y="1828801"/>
            <a:ext cx="3902435" cy="4150426"/>
          </a:xfrm>
          <a:prstGeom prst="rect">
            <a:avLst/>
          </a:prstGeom>
          <a:noFill/>
          <a:ln w="9525">
            <a:noFill/>
            <a:miter lim="800000"/>
            <a:headEnd/>
            <a:tailEnd/>
          </a:ln>
        </p:spPr>
      </p:pic>
    </p:spTree>
    <p:extLst>
      <p:ext uri="{BB962C8B-B14F-4D97-AF65-F5344CB8AC3E}">
        <p14:creationId xmlns:p14="http://schemas.microsoft.com/office/powerpoint/2010/main" val="79919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981D4-082B-47D6-999F-4831C68691C8}"/>
              </a:ext>
            </a:extLst>
          </p:cNvPr>
          <p:cNvSpPr>
            <a:spLocks noGrp="1"/>
          </p:cNvSpPr>
          <p:nvPr>
            <p:ph type="title"/>
          </p:nvPr>
        </p:nvSpPr>
        <p:spPr/>
        <p:txBody>
          <a:bodyPr>
            <a:normAutofit fontScale="90000"/>
          </a:bodyPr>
          <a:lstStyle/>
          <a:p>
            <a:r>
              <a:rPr lang="zh-CN" altLang="en-US" b="1" dirty="0"/>
              <a:t>黑盒测试的缺点</a:t>
            </a:r>
          </a:p>
        </p:txBody>
      </p:sp>
      <p:sp>
        <p:nvSpPr>
          <p:cNvPr id="3" name="内容占位符 2">
            <a:extLst>
              <a:ext uri="{FF2B5EF4-FFF2-40B4-BE49-F238E27FC236}">
                <a16:creationId xmlns:a16="http://schemas.microsoft.com/office/drawing/2014/main" id="{136881C5-A875-44E5-889E-E0F1B510C9E5}"/>
              </a:ext>
            </a:extLst>
          </p:cNvPr>
          <p:cNvSpPr>
            <a:spLocks noGrp="1"/>
          </p:cNvSpPr>
          <p:nvPr>
            <p:ph idx="1"/>
          </p:nvPr>
        </p:nvSpPr>
        <p:spPr/>
        <p:txBody>
          <a:bodyPr/>
          <a:lstStyle/>
          <a:p>
            <a:r>
              <a:rPr lang="zh-CN" altLang="en-US" sz="2800" dirty="0"/>
              <a:t>代码得不到测试</a:t>
            </a:r>
            <a:endParaRPr lang="en-US" altLang="zh-CN" sz="2800" dirty="0"/>
          </a:p>
          <a:p>
            <a:r>
              <a:rPr lang="zh-CN" altLang="en-US" sz="2800" dirty="0"/>
              <a:t>如果规格说明设计有误，很难发现</a:t>
            </a:r>
            <a:endParaRPr lang="en-US" altLang="zh-CN" sz="2800" dirty="0"/>
          </a:p>
          <a:p>
            <a:r>
              <a:rPr lang="zh-CN" altLang="en-US" sz="2800" dirty="0"/>
              <a:t>测试不能充分的进行</a:t>
            </a:r>
            <a:endParaRPr lang="en-US" altLang="zh-CN" sz="2800" dirty="0"/>
          </a:p>
          <a:p>
            <a:r>
              <a:rPr lang="zh-CN" altLang="en-US" sz="2800" dirty="0"/>
              <a:t>结果取决于测试用例的设计</a:t>
            </a:r>
            <a:endParaRPr lang="en-US" altLang="zh-CN" sz="2800" dirty="0"/>
          </a:p>
          <a:p>
            <a:endParaRPr lang="zh-CN" altLang="en-US" dirty="0"/>
          </a:p>
        </p:txBody>
      </p:sp>
    </p:spTree>
    <p:extLst>
      <p:ext uri="{BB962C8B-B14F-4D97-AF65-F5344CB8AC3E}">
        <p14:creationId xmlns:p14="http://schemas.microsoft.com/office/powerpoint/2010/main" val="3219406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AA1650-1EA7-4A4F-B52B-831DBBB76C90}"/>
              </a:ext>
            </a:extLst>
          </p:cNvPr>
          <p:cNvSpPr>
            <a:spLocks noGrp="1"/>
          </p:cNvSpPr>
          <p:nvPr>
            <p:ph idx="1"/>
          </p:nvPr>
        </p:nvSpPr>
        <p:spPr>
          <a:xfrm>
            <a:off x="819397" y="332509"/>
            <a:ext cx="11372603" cy="5867598"/>
          </a:xfrm>
        </p:spPr>
        <p:txBody>
          <a:bodyPr/>
          <a:lstStyle/>
          <a:p>
            <a:r>
              <a:rPr lang="zh-CN" altLang="zh-CN" sz="2800" dirty="0"/>
              <a:t>明确所有条件之间的制约关系以及组合关系</a:t>
            </a:r>
          </a:p>
          <a:p>
            <a:pPr lvl="1"/>
            <a:r>
              <a:rPr lang="zh-CN" altLang="zh-CN" sz="2800" i="0" dirty="0"/>
              <a:t>条件之间的制约关系以及组合关系如图所示。</a:t>
            </a:r>
            <a:endParaRPr lang="en-US" altLang="zh-CN" sz="2800" i="0" dirty="0"/>
          </a:p>
          <a:p>
            <a:endParaRPr lang="en-US" altLang="zh-CN" sz="2800" dirty="0"/>
          </a:p>
          <a:p>
            <a:endParaRPr lang="en-US" altLang="zh-CN" sz="2800" dirty="0"/>
          </a:p>
          <a:p>
            <a:r>
              <a:rPr lang="zh-CN" altLang="zh-CN" sz="2800" dirty="0"/>
              <a:t>画出因果图</a:t>
            </a:r>
          </a:p>
          <a:p>
            <a:pPr lvl="1"/>
            <a:r>
              <a:rPr lang="zh-CN" altLang="zh-CN" sz="2800" i="0" dirty="0"/>
              <a:t>为了描述得更清楚，这里把每种情况单独画一个因果图出来。</a:t>
            </a:r>
          </a:p>
          <a:p>
            <a:pPr lvl="1"/>
            <a:r>
              <a:rPr lang="zh-CN" altLang="zh-CN" sz="2800" i="0" dirty="0"/>
              <a:t>条件①和条件③可以组合，输出</a:t>
            </a:r>
            <a:r>
              <a:rPr lang="en-US" altLang="zh-CN" sz="2800" i="0" dirty="0"/>
              <a:t>a</a:t>
            </a:r>
            <a:r>
              <a:rPr lang="zh-CN" altLang="zh-CN" sz="2800" i="0" dirty="0"/>
              <a:t>和</a:t>
            </a:r>
            <a:r>
              <a:rPr lang="en-US" altLang="zh-CN" sz="2800" i="0" dirty="0"/>
              <a:t>b</a:t>
            </a:r>
            <a:r>
              <a:rPr lang="zh-CN" altLang="zh-CN" sz="2800" i="0" dirty="0"/>
              <a:t>的组合，也就是投币</a:t>
            </a:r>
            <a:r>
              <a:rPr lang="en-US" altLang="zh-CN" sz="2800" i="0" dirty="0"/>
              <a:t>50</a:t>
            </a:r>
            <a:r>
              <a:rPr lang="zh-CN" altLang="zh-CN" sz="2800" i="0" dirty="0"/>
              <a:t>元，充值</a:t>
            </a:r>
            <a:r>
              <a:rPr lang="en-US" altLang="zh-CN" sz="2800" i="0" dirty="0"/>
              <a:t>50</a:t>
            </a:r>
            <a:r>
              <a:rPr lang="zh-CN" altLang="zh-CN" sz="2800" i="0" dirty="0"/>
              <a:t>元，会输出完成充值、退卡，提示充值成功的结果。其因果图如图所示。</a:t>
            </a:r>
          </a:p>
          <a:p>
            <a:endParaRPr lang="zh-CN" altLang="en-US" dirty="0"/>
          </a:p>
        </p:txBody>
      </p:sp>
      <p:pic>
        <p:nvPicPr>
          <p:cNvPr id="4" name="图片 3">
            <a:extLst>
              <a:ext uri="{FF2B5EF4-FFF2-40B4-BE49-F238E27FC236}">
                <a16:creationId xmlns:a16="http://schemas.microsoft.com/office/drawing/2014/main" id="{57A10BE8-FB0C-434A-A30E-2C17494AB486}"/>
              </a:ext>
            </a:extLst>
          </p:cNvPr>
          <p:cNvPicPr/>
          <p:nvPr/>
        </p:nvPicPr>
        <p:blipFill rotWithShape="1">
          <a:blip r:embed="rId2" cstate="print"/>
          <a:srcRect l="17107" t="4939" r="10631" b="4150"/>
          <a:stretch/>
        </p:blipFill>
        <p:spPr bwMode="auto">
          <a:xfrm>
            <a:off x="9204831" y="332509"/>
            <a:ext cx="1459209" cy="2296231"/>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412F8C18-617A-46E6-81AF-14EBE72CEE69}"/>
              </a:ext>
            </a:extLst>
          </p:cNvPr>
          <p:cNvPicPr/>
          <p:nvPr/>
        </p:nvPicPr>
        <p:blipFill>
          <a:blip r:embed="rId3" cstate="print"/>
          <a:stretch>
            <a:fillRect/>
          </a:stretch>
        </p:blipFill>
        <p:spPr>
          <a:xfrm>
            <a:off x="8217725" y="4399277"/>
            <a:ext cx="3673802" cy="2296232"/>
          </a:xfrm>
          <a:prstGeom prst="rect">
            <a:avLst/>
          </a:prstGeom>
        </p:spPr>
      </p:pic>
    </p:spTree>
    <p:extLst>
      <p:ext uri="{BB962C8B-B14F-4D97-AF65-F5344CB8AC3E}">
        <p14:creationId xmlns:p14="http://schemas.microsoft.com/office/powerpoint/2010/main" val="3148617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4182CC-A08B-4DD8-9A58-24BDC389B880}"/>
              </a:ext>
            </a:extLst>
          </p:cNvPr>
          <p:cNvSpPr>
            <a:spLocks noGrp="1"/>
          </p:cNvSpPr>
          <p:nvPr>
            <p:ph idx="1"/>
          </p:nvPr>
        </p:nvSpPr>
        <p:spPr>
          <a:xfrm>
            <a:off x="926275" y="308758"/>
            <a:ext cx="8110633" cy="6305798"/>
          </a:xfrm>
        </p:spPr>
        <p:txBody>
          <a:bodyPr>
            <a:normAutofit/>
          </a:bodyPr>
          <a:lstStyle/>
          <a:p>
            <a:r>
              <a:rPr lang="zh-CN" altLang="zh-CN" sz="2600" dirty="0"/>
              <a:t>条件①和条件④可以组合，输出</a:t>
            </a:r>
            <a:r>
              <a:rPr lang="en-US" altLang="zh-CN" sz="2600" dirty="0"/>
              <a:t>c</a:t>
            </a:r>
            <a:r>
              <a:rPr lang="zh-CN" altLang="zh-CN" sz="2600" dirty="0"/>
              <a:t>和</a:t>
            </a:r>
            <a:r>
              <a:rPr lang="en-US" altLang="zh-CN" sz="2600" dirty="0"/>
              <a:t>d</a:t>
            </a:r>
            <a:r>
              <a:rPr lang="zh-CN" altLang="zh-CN" sz="2600" dirty="0"/>
              <a:t>的组合，也就是投币</a:t>
            </a:r>
            <a:r>
              <a:rPr lang="en-US" altLang="zh-CN" sz="2600" dirty="0"/>
              <a:t>50</a:t>
            </a:r>
            <a:r>
              <a:rPr lang="zh-CN" altLang="zh-CN" sz="2600" dirty="0"/>
              <a:t>元，充值</a:t>
            </a:r>
            <a:r>
              <a:rPr lang="en-US" altLang="zh-CN" sz="2600" dirty="0"/>
              <a:t>100</a:t>
            </a:r>
            <a:r>
              <a:rPr lang="zh-CN" altLang="zh-CN" sz="2600" dirty="0"/>
              <a:t>元，会输出找零、提示错误的结果。其因果图如图所示。</a:t>
            </a:r>
            <a:endParaRPr lang="en-US" altLang="zh-CN" sz="2600" dirty="0"/>
          </a:p>
          <a:p>
            <a:endParaRPr lang="en-US" altLang="zh-CN" sz="2600" dirty="0"/>
          </a:p>
          <a:p>
            <a:pPr marL="0" indent="0">
              <a:buNone/>
            </a:pPr>
            <a:endParaRPr lang="en-US" altLang="zh-CN" sz="2600" dirty="0"/>
          </a:p>
          <a:p>
            <a:r>
              <a:rPr lang="zh-CN" altLang="zh-CN" sz="2600" dirty="0"/>
              <a:t>条件②和条件③可以组合，输出</a:t>
            </a:r>
            <a:r>
              <a:rPr lang="en-US" altLang="zh-CN" sz="2600" dirty="0"/>
              <a:t>a</a:t>
            </a:r>
            <a:r>
              <a:rPr lang="zh-CN" altLang="zh-CN" sz="2600" dirty="0"/>
              <a:t>、</a:t>
            </a:r>
            <a:r>
              <a:rPr lang="en-US" altLang="zh-CN" sz="2600" dirty="0"/>
              <a:t>b</a:t>
            </a:r>
            <a:r>
              <a:rPr lang="zh-CN" altLang="zh-CN" sz="2600" dirty="0"/>
              <a:t>、</a:t>
            </a:r>
            <a:r>
              <a:rPr lang="en-US" altLang="zh-CN" sz="2600" dirty="0"/>
              <a:t>c</a:t>
            </a:r>
            <a:r>
              <a:rPr lang="zh-CN" altLang="zh-CN" sz="2600" dirty="0"/>
              <a:t>的组合，也就是投币</a:t>
            </a:r>
            <a:r>
              <a:rPr lang="en-US" altLang="zh-CN" sz="2600" dirty="0"/>
              <a:t>100</a:t>
            </a:r>
            <a:r>
              <a:rPr lang="zh-CN" altLang="zh-CN" sz="2600" dirty="0"/>
              <a:t>元，充值</a:t>
            </a:r>
            <a:r>
              <a:rPr lang="en-US" altLang="zh-CN" sz="2600" dirty="0"/>
              <a:t>50</a:t>
            </a:r>
            <a:r>
              <a:rPr lang="zh-CN" altLang="zh-CN" sz="2600" dirty="0"/>
              <a:t>元，会输出找零、完成充值、提示充值成功的结果。其因果图如图所示。</a:t>
            </a:r>
            <a:endParaRPr lang="en-US" altLang="zh-CN" sz="2600" dirty="0"/>
          </a:p>
          <a:p>
            <a:endParaRPr lang="en-US" altLang="zh-CN" sz="2600" dirty="0"/>
          </a:p>
          <a:p>
            <a:endParaRPr lang="en-US" altLang="zh-CN" sz="2600" dirty="0"/>
          </a:p>
          <a:p>
            <a:r>
              <a:rPr lang="zh-CN" altLang="zh-CN" sz="2600" dirty="0"/>
              <a:t>条件②和条件④可以组合，输出</a:t>
            </a:r>
            <a:r>
              <a:rPr lang="en-US" altLang="zh-CN" sz="2600" dirty="0"/>
              <a:t>a</a:t>
            </a:r>
            <a:r>
              <a:rPr lang="zh-CN" altLang="zh-CN" sz="2600" dirty="0"/>
              <a:t>和</a:t>
            </a:r>
            <a:r>
              <a:rPr lang="en-US" altLang="zh-CN" sz="2600" dirty="0"/>
              <a:t>b</a:t>
            </a:r>
            <a:r>
              <a:rPr lang="zh-CN" altLang="zh-CN" sz="2600" dirty="0"/>
              <a:t>的组合，也就是投币</a:t>
            </a:r>
            <a:r>
              <a:rPr lang="en-US" altLang="zh-CN" sz="2600" dirty="0"/>
              <a:t>100</a:t>
            </a:r>
            <a:r>
              <a:rPr lang="zh-CN" altLang="zh-CN" sz="2600" dirty="0"/>
              <a:t>元，充值</a:t>
            </a:r>
            <a:r>
              <a:rPr lang="en-US" altLang="zh-CN" sz="2600" dirty="0"/>
              <a:t>100</a:t>
            </a:r>
            <a:r>
              <a:rPr lang="zh-CN" altLang="zh-CN" sz="2600" dirty="0"/>
              <a:t>元，会输出完成充值、退卡，提示充值成功的结果。其因果图如图所示。</a:t>
            </a:r>
          </a:p>
          <a:p>
            <a:endParaRPr lang="zh-CN" altLang="zh-CN" dirty="0"/>
          </a:p>
          <a:p>
            <a:endParaRPr lang="en-US" altLang="zh-CN" dirty="0"/>
          </a:p>
          <a:p>
            <a:endParaRPr lang="en-US" altLang="zh-CN" dirty="0"/>
          </a:p>
          <a:p>
            <a:endParaRPr lang="zh-CN" altLang="zh-CN" dirty="0"/>
          </a:p>
          <a:p>
            <a:endParaRPr lang="zh-CN" altLang="en-US" dirty="0"/>
          </a:p>
        </p:txBody>
      </p:sp>
      <p:pic>
        <p:nvPicPr>
          <p:cNvPr id="6" name="图片 5">
            <a:extLst>
              <a:ext uri="{FF2B5EF4-FFF2-40B4-BE49-F238E27FC236}">
                <a16:creationId xmlns:a16="http://schemas.microsoft.com/office/drawing/2014/main" id="{66FA9248-9FE5-4402-A957-57494939569E}"/>
              </a:ext>
            </a:extLst>
          </p:cNvPr>
          <p:cNvPicPr/>
          <p:nvPr/>
        </p:nvPicPr>
        <p:blipFill>
          <a:blip r:embed="rId2" cstate="print"/>
          <a:stretch>
            <a:fillRect/>
          </a:stretch>
        </p:blipFill>
        <p:spPr>
          <a:xfrm>
            <a:off x="8942118" y="0"/>
            <a:ext cx="3249881" cy="1886363"/>
          </a:xfrm>
          <a:prstGeom prst="rect">
            <a:avLst/>
          </a:prstGeom>
        </p:spPr>
      </p:pic>
      <p:pic>
        <p:nvPicPr>
          <p:cNvPr id="7" name="图片 6">
            <a:extLst>
              <a:ext uri="{FF2B5EF4-FFF2-40B4-BE49-F238E27FC236}">
                <a16:creationId xmlns:a16="http://schemas.microsoft.com/office/drawing/2014/main" id="{4BC7129E-2705-452B-AEF9-DB151BDD2353}"/>
              </a:ext>
            </a:extLst>
          </p:cNvPr>
          <p:cNvPicPr/>
          <p:nvPr/>
        </p:nvPicPr>
        <p:blipFill>
          <a:blip r:embed="rId3" cstate="print"/>
          <a:stretch>
            <a:fillRect/>
          </a:stretch>
        </p:blipFill>
        <p:spPr>
          <a:xfrm>
            <a:off x="8942118" y="2143494"/>
            <a:ext cx="3249881" cy="2157182"/>
          </a:xfrm>
          <a:prstGeom prst="rect">
            <a:avLst/>
          </a:prstGeom>
        </p:spPr>
      </p:pic>
      <p:pic>
        <p:nvPicPr>
          <p:cNvPr id="8" name="图片 7">
            <a:extLst>
              <a:ext uri="{FF2B5EF4-FFF2-40B4-BE49-F238E27FC236}">
                <a16:creationId xmlns:a16="http://schemas.microsoft.com/office/drawing/2014/main" id="{20D557F3-CC53-4873-99AB-B320439567FF}"/>
              </a:ext>
            </a:extLst>
          </p:cNvPr>
          <p:cNvPicPr/>
          <p:nvPr/>
        </p:nvPicPr>
        <p:blipFill>
          <a:blip r:embed="rId4" cstate="print"/>
          <a:stretch>
            <a:fillRect/>
          </a:stretch>
        </p:blipFill>
        <p:spPr>
          <a:xfrm>
            <a:off x="8942120" y="4714505"/>
            <a:ext cx="3249880" cy="2157182"/>
          </a:xfrm>
          <a:prstGeom prst="rect">
            <a:avLst/>
          </a:prstGeom>
        </p:spPr>
      </p:pic>
    </p:spTree>
    <p:extLst>
      <p:ext uri="{BB962C8B-B14F-4D97-AF65-F5344CB8AC3E}">
        <p14:creationId xmlns:p14="http://schemas.microsoft.com/office/powerpoint/2010/main" val="367008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B70F51-8E07-4EC6-B3B4-002DEAC1EB97}"/>
              </a:ext>
            </a:extLst>
          </p:cNvPr>
          <p:cNvSpPr>
            <a:spLocks noGrp="1"/>
          </p:cNvSpPr>
          <p:nvPr>
            <p:ph idx="1"/>
          </p:nvPr>
        </p:nvSpPr>
        <p:spPr>
          <a:xfrm>
            <a:off x="1371600" y="330105"/>
            <a:ext cx="9601200" cy="5487588"/>
          </a:xfrm>
        </p:spPr>
        <p:txBody>
          <a:bodyPr/>
          <a:lstStyle/>
          <a:p>
            <a:r>
              <a:rPr lang="zh-CN" altLang="zh-CN" sz="2400" dirty="0"/>
              <a:t>条件①、②、③、④均可以单独出现，其因果图如图所示。</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400" dirty="0"/>
              <a:t>根据因果图，写出判定表</a:t>
            </a:r>
          </a:p>
          <a:p>
            <a:pPr lvl="1"/>
            <a:r>
              <a:rPr lang="zh-CN" altLang="zh-CN" sz="2400" i="0" dirty="0"/>
              <a:t>根据上面的因果图，写出对应的判定表</a:t>
            </a:r>
            <a:endParaRPr lang="en-US" altLang="zh-CN" sz="2400" i="0" dirty="0"/>
          </a:p>
          <a:p>
            <a:endParaRPr lang="zh-CN" altLang="zh-CN" dirty="0"/>
          </a:p>
          <a:p>
            <a:endParaRPr lang="zh-CN" altLang="en-US" dirty="0"/>
          </a:p>
        </p:txBody>
      </p:sp>
      <p:pic>
        <p:nvPicPr>
          <p:cNvPr id="4" name="图片 3">
            <a:extLst>
              <a:ext uri="{FF2B5EF4-FFF2-40B4-BE49-F238E27FC236}">
                <a16:creationId xmlns:a16="http://schemas.microsoft.com/office/drawing/2014/main" id="{9E73D4CF-8DF0-456C-B0FA-F4465E0DC5D9}"/>
              </a:ext>
            </a:extLst>
          </p:cNvPr>
          <p:cNvPicPr/>
          <p:nvPr/>
        </p:nvPicPr>
        <p:blipFill>
          <a:blip r:embed="rId2" cstate="print"/>
          <a:stretch>
            <a:fillRect/>
          </a:stretch>
        </p:blipFill>
        <p:spPr>
          <a:xfrm>
            <a:off x="5800039" y="890317"/>
            <a:ext cx="4483992" cy="2183582"/>
          </a:xfrm>
          <a:prstGeom prst="rect">
            <a:avLst/>
          </a:prstGeom>
        </p:spPr>
      </p:pic>
      <p:pic>
        <p:nvPicPr>
          <p:cNvPr id="5" name="图片 4">
            <a:extLst>
              <a:ext uri="{FF2B5EF4-FFF2-40B4-BE49-F238E27FC236}">
                <a16:creationId xmlns:a16="http://schemas.microsoft.com/office/drawing/2014/main" id="{649784B0-94CA-4575-AD3E-9BFEC3FE0E6D}"/>
              </a:ext>
            </a:extLst>
          </p:cNvPr>
          <p:cNvPicPr/>
          <p:nvPr/>
        </p:nvPicPr>
        <p:blipFill>
          <a:blip r:embed="rId3"/>
          <a:stretch>
            <a:fillRect/>
          </a:stretch>
        </p:blipFill>
        <p:spPr>
          <a:xfrm>
            <a:off x="2953061" y="3784100"/>
            <a:ext cx="5442793" cy="3073899"/>
          </a:xfrm>
          <a:prstGeom prst="rect">
            <a:avLst/>
          </a:prstGeom>
        </p:spPr>
      </p:pic>
    </p:spTree>
    <p:extLst>
      <p:ext uri="{BB962C8B-B14F-4D97-AF65-F5344CB8AC3E}">
        <p14:creationId xmlns:p14="http://schemas.microsoft.com/office/powerpoint/2010/main" val="3252806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7AB874-02C8-4424-A499-97CC4688F4C8}"/>
              </a:ext>
            </a:extLst>
          </p:cNvPr>
          <p:cNvSpPr>
            <a:spLocks noGrp="1"/>
          </p:cNvSpPr>
          <p:nvPr>
            <p:ph idx="1"/>
          </p:nvPr>
        </p:nvSpPr>
        <p:spPr>
          <a:xfrm>
            <a:off x="1104996" y="308759"/>
            <a:ext cx="10124304" cy="5511338"/>
          </a:xfrm>
        </p:spPr>
        <p:txBody>
          <a:bodyPr/>
          <a:lstStyle/>
          <a:p>
            <a:r>
              <a:rPr lang="zh-CN" altLang="zh-CN" sz="3200" dirty="0"/>
              <a:t>根据判定表，写出测试用例</a:t>
            </a:r>
          </a:p>
          <a:p>
            <a:pPr lvl="1"/>
            <a:r>
              <a:rPr lang="zh-CN" altLang="zh-CN" sz="3200" i="0" dirty="0"/>
              <a:t>根据上面的判定图，写出对应的测试用例</a:t>
            </a:r>
            <a:endParaRPr lang="en-US" altLang="zh-CN" sz="3200" i="0" dirty="0"/>
          </a:p>
          <a:p>
            <a:endParaRPr lang="zh-CN" altLang="en-US" dirty="0"/>
          </a:p>
        </p:txBody>
      </p:sp>
      <p:graphicFrame>
        <p:nvGraphicFramePr>
          <p:cNvPr id="6" name="表格 5">
            <a:extLst>
              <a:ext uri="{FF2B5EF4-FFF2-40B4-BE49-F238E27FC236}">
                <a16:creationId xmlns:a16="http://schemas.microsoft.com/office/drawing/2014/main" id="{47E20AA8-BA38-436B-BB57-1B8E54942FEE}"/>
              </a:ext>
            </a:extLst>
          </p:cNvPr>
          <p:cNvGraphicFramePr>
            <a:graphicFrameLocks noGrp="1"/>
          </p:cNvGraphicFramePr>
          <p:nvPr>
            <p:extLst>
              <p:ext uri="{D42A27DB-BD31-4B8C-83A1-F6EECF244321}">
                <p14:modId xmlns:p14="http://schemas.microsoft.com/office/powerpoint/2010/main" val="3672520903"/>
              </p:ext>
            </p:extLst>
          </p:nvPr>
        </p:nvGraphicFramePr>
        <p:xfrm>
          <a:off x="823547" y="1463292"/>
          <a:ext cx="11229908" cy="5394708"/>
        </p:xfrm>
        <a:graphic>
          <a:graphicData uri="http://schemas.openxmlformats.org/drawingml/2006/table">
            <a:tbl>
              <a:tblPr>
                <a:tableStyleId>{5C22544A-7EE6-4342-B048-85BDC9FD1C3A}</a:tableStyleId>
              </a:tblPr>
              <a:tblGrid>
                <a:gridCol w="793276">
                  <a:extLst>
                    <a:ext uri="{9D8B030D-6E8A-4147-A177-3AD203B41FA5}">
                      <a16:colId xmlns:a16="http://schemas.microsoft.com/office/drawing/2014/main" val="20000"/>
                    </a:ext>
                  </a:extLst>
                </a:gridCol>
                <a:gridCol w="3458089">
                  <a:extLst>
                    <a:ext uri="{9D8B030D-6E8A-4147-A177-3AD203B41FA5}">
                      <a16:colId xmlns:a16="http://schemas.microsoft.com/office/drawing/2014/main" val="20001"/>
                    </a:ext>
                  </a:extLst>
                </a:gridCol>
                <a:gridCol w="6978543">
                  <a:extLst>
                    <a:ext uri="{9D8B030D-6E8A-4147-A177-3AD203B41FA5}">
                      <a16:colId xmlns:a16="http://schemas.microsoft.com/office/drawing/2014/main" val="20002"/>
                    </a:ext>
                  </a:extLst>
                </a:gridCol>
              </a:tblGrid>
              <a:tr h="363317">
                <a:tc>
                  <a:txBody>
                    <a:bodyPr/>
                    <a:lstStyle/>
                    <a:p>
                      <a:pPr algn="ctr">
                        <a:spcAft>
                          <a:spcPts val="0"/>
                        </a:spcAft>
                        <a:tabLst>
                          <a:tab pos="457200" algn="l"/>
                          <a:tab pos="914400" algn="l"/>
                        </a:tabLst>
                      </a:pPr>
                      <a:r>
                        <a:rPr lang="zh-CN" sz="2400" kern="100" dirty="0">
                          <a:solidFill>
                            <a:schemeClr val="tx1"/>
                          </a:solidFill>
                          <a:effectLst/>
                        </a:rPr>
                        <a:t>编号</a:t>
                      </a:r>
                      <a:endParaRPr lang="zh-CN" sz="2400" kern="100" dirty="0">
                        <a:solidFill>
                          <a:schemeClr val="tx1"/>
                        </a:solidFill>
                        <a:effectLst/>
                        <a:latin typeface="等线"/>
                        <a:ea typeface="等线"/>
                        <a:cs typeface="Times New Roman"/>
                      </a:endParaRPr>
                    </a:p>
                  </a:txBody>
                  <a:tcPr marL="56493" marR="56493" marT="35546" marB="35546" anchor="ctr"/>
                </a:tc>
                <a:tc>
                  <a:txBody>
                    <a:bodyPr/>
                    <a:lstStyle/>
                    <a:p>
                      <a:pPr algn="ctr">
                        <a:spcAft>
                          <a:spcPts val="0"/>
                        </a:spcAft>
                        <a:tabLst>
                          <a:tab pos="457200" algn="l"/>
                          <a:tab pos="914400" algn="l"/>
                        </a:tabLst>
                      </a:pPr>
                      <a:r>
                        <a:rPr lang="zh-CN" sz="2400" kern="100">
                          <a:solidFill>
                            <a:schemeClr val="tx1"/>
                          </a:solidFill>
                          <a:effectLst/>
                        </a:rPr>
                        <a:t>用例说明</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ctr">
                        <a:spcAft>
                          <a:spcPts val="0"/>
                        </a:spcAft>
                        <a:tabLst>
                          <a:tab pos="457200" algn="l"/>
                          <a:tab pos="914400" algn="l"/>
                        </a:tabLst>
                      </a:pPr>
                      <a:r>
                        <a:rPr lang="zh-CN" sz="2400" kern="100">
                          <a:solidFill>
                            <a:schemeClr val="tx1"/>
                          </a:solidFill>
                          <a:effectLst/>
                        </a:rPr>
                        <a:t>预期结果</a:t>
                      </a:r>
                      <a:endParaRPr lang="zh-CN" sz="2400" kern="10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0"/>
                  </a:ext>
                </a:extLst>
              </a:tr>
              <a:tr h="644619">
                <a:tc>
                  <a:txBody>
                    <a:bodyPr/>
                    <a:lstStyle/>
                    <a:p>
                      <a:pPr algn="ctr">
                        <a:spcAft>
                          <a:spcPts val="0"/>
                        </a:spcAft>
                        <a:tabLst>
                          <a:tab pos="457200" algn="l"/>
                          <a:tab pos="914400" algn="l"/>
                        </a:tabLst>
                      </a:pPr>
                      <a:r>
                        <a:rPr lang="en-US" sz="2400" kern="100">
                          <a:solidFill>
                            <a:schemeClr val="tx1"/>
                          </a:solidFill>
                          <a:effectLst/>
                        </a:rPr>
                        <a:t>1</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pPr>
                      <a:r>
                        <a:rPr lang="zh-CN" sz="2400" kern="100" dirty="0">
                          <a:solidFill>
                            <a:schemeClr val="tx1"/>
                          </a:solidFill>
                          <a:effectLst/>
                        </a:rPr>
                        <a:t>投币</a:t>
                      </a:r>
                      <a:r>
                        <a:rPr lang="en-US" sz="2400" kern="100" dirty="0">
                          <a:solidFill>
                            <a:schemeClr val="tx1"/>
                          </a:solidFill>
                          <a:effectLst/>
                        </a:rPr>
                        <a:t>50</a:t>
                      </a:r>
                      <a:r>
                        <a:rPr lang="zh-CN" sz="2400" kern="100" dirty="0">
                          <a:solidFill>
                            <a:schemeClr val="tx1"/>
                          </a:solidFill>
                          <a:effectLst/>
                        </a:rPr>
                        <a:t>元</a:t>
                      </a:r>
                    </a:p>
                    <a:p>
                      <a:pPr algn="just">
                        <a:spcAft>
                          <a:spcPts val="0"/>
                        </a:spcAft>
                      </a:pPr>
                      <a:r>
                        <a:rPr lang="zh-CN" sz="2400" kern="100" dirty="0">
                          <a:solidFill>
                            <a:schemeClr val="tx1"/>
                          </a:solidFill>
                          <a:effectLst/>
                        </a:rPr>
                        <a:t>选择充值</a:t>
                      </a:r>
                      <a:r>
                        <a:rPr lang="en-US" sz="2400" kern="100" dirty="0">
                          <a:solidFill>
                            <a:schemeClr val="tx1"/>
                          </a:solidFill>
                          <a:effectLst/>
                        </a:rPr>
                        <a:t>50</a:t>
                      </a:r>
                      <a:r>
                        <a:rPr lang="zh-CN" sz="2400" kern="100" dirty="0">
                          <a:solidFill>
                            <a:schemeClr val="tx1"/>
                          </a:solidFill>
                          <a:effectLst/>
                        </a:rPr>
                        <a:t>元</a:t>
                      </a:r>
                      <a:endParaRPr lang="zh-CN" sz="2400" kern="100" dirty="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dirty="0">
                          <a:solidFill>
                            <a:schemeClr val="tx1"/>
                          </a:solidFill>
                          <a:effectLst/>
                        </a:rPr>
                        <a:t>正确充值</a:t>
                      </a:r>
                      <a:r>
                        <a:rPr lang="en-US" sz="2400" kern="100" dirty="0">
                          <a:solidFill>
                            <a:schemeClr val="tx1"/>
                          </a:solidFill>
                          <a:effectLst/>
                        </a:rPr>
                        <a:t>50</a:t>
                      </a:r>
                      <a:r>
                        <a:rPr lang="zh-CN" sz="2400" kern="100" dirty="0">
                          <a:solidFill>
                            <a:schemeClr val="tx1"/>
                          </a:solidFill>
                          <a:effectLst/>
                        </a:rPr>
                        <a:t>元，提示充值成功后退卡</a:t>
                      </a:r>
                      <a:endParaRPr lang="zh-CN" sz="2400" kern="100" dirty="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1"/>
                  </a:ext>
                </a:extLst>
              </a:tr>
              <a:tr h="644619">
                <a:tc>
                  <a:txBody>
                    <a:bodyPr/>
                    <a:lstStyle/>
                    <a:p>
                      <a:pPr algn="ctr">
                        <a:spcAft>
                          <a:spcPts val="0"/>
                        </a:spcAft>
                      </a:pPr>
                      <a:r>
                        <a:rPr lang="en-US" sz="2400" kern="100">
                          <a:solidFill>
                            <a:schemeClr val="tx1"/>
                          </a:solidFill>
                          <a:effectLst/>
                        </a:rPr>
                        <a:t>2</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pPr>
                      <a:r>
                        <a:rPr lang="zh-CN" sz="2400" kern="100" dirty="0">
                          <a:solidFill>
                            <a:schemeClr val="tx1"/>
                          </a:solidFill>
                          <a:effectLst/>
                        </a:rPr>
                        <a:t>投币</a:t>
                      </a:r>
                      <a:r>
                        <a:rPr lang="en-US" sz="2400" kern="100" dirty="0">
                          <a:solidFill>
                            <a:schemeClr val="tx1"/>
                          </a:solidFill>
                          <a:effectLst/>
                        </a:rPr>
                        <a:t>50</a:t>
                      </a:r>
                      <a:r>
                        <a:rPr lang="zh-CN" sz="2400" kern="100" dirty="0">
                          <a:solidFill>
                            <a:schemeClr val="tx1"/>
                          </a:solidFill>
                          <a:effectLst/>
                        </a:rPr>
                        <a:t>元</a:t>
                      </a:r>
                    </a:p>
                    <a:p>
                      <a:pPr algn="just">
                        <a:spcAft>
                          <a:spcPts val="0"/>
                        </a:spcAft>
                      </a:pPr>
                      <a:r>
                        <a:rPr lang="zh-CN" sz="2400" kern="100" dirty="0">
                          <a:solidFill>
                            <a:schemeClr val="tx1"/>
                          </a:solidFill>
                          <a:effectLst/>
                        </a:rPr>
                        <a:t>选择充值</a:t>
                      </a:r>
                      <a:r>
                        <a:rPr lang="en-US" sz="2400" kern="100" dirty="0">
                          <a:solidFill>
                            <a:schemeClr val="tx1"/>
                          </a:solidFill>
                          <a:effectLst/>
                        </a:rPr>
                        <a:t>100</a:t>
                      </a:r>
                      <a:r>
                        <a:rPr lang="zh-CN" sz="2400" kern="100" dirty="0">
                          <a:solidFill>
                            <a:schemeClr val="tx1"/>
                          </a:solidFill>
                          <a:effectLst/>
                        </a:rPr>
                        <a:t>元</a:t>
                      </a:r>
                      <a:endParaRPr lang="zh-CN" sz="2400" kern="100" dirty="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a:solidFill>
                            <a:schemeClr val="tx1"/>
                          </a:solidFill>
                          <a:effectLst/>
                        </a:rPr>
                        <a:t>系统提示错误并退回</a:t>
                      </a:r>
                      <a:r>
                        <a:rPr lang="en-US" sz="2400" kern="100">
                          <a:solidFill>
                            <a:schemeClr val="tx1"/>
                          </a:solidFill>
                          <a:effectLst/>
                        </a:rPr>
                        <a:t>50</a:t>
                      </a:r>
                      <a:r>
                        <a:rPr lang="zh-CN" sz="2400" kern="100">
                          <a:solidFill>
                            <a:schemeClr val="tx1"/>
                          </a:solidFill>
                          <a:effectLst/>
                        </a:rPr>
                        <a:t>元</a:t>
                      </a:r>
                      <a:endParaRPr lang="zh-CN" sz="2400" kern="10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2"/>
                  </a:ext>
                </a:extLst>
              </a:tr>
              <a:tr h="644619">
                <a:tc>
                  <a:txBody>
                    <a:bodyPr/>
                    <a:lstStyle/>
                    <a:p>
                      <a:pPr algn="ctr">
                        <a:spcAft>
                          <a:spcPts val="0"/>
                        </a:spcAft>
                        <a:tabLst>
                          <a:tab pos="457200" algn="l"/>
                          <a:tab pos="914400" algn="l"/>
                        </a:tabLst>
                      </a:pPr>
                      <a:r>
                        <a:rPr lang="en-US" sz="2400" kern="100">
                          <a:solidFill>
                            <a:schemeClr val="tx1"/>
                          </a:solidFill>
                          <a:effectLst/>
                        </a:rPr>
                        <a:t>3</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pPr>
                      <a:r>
                        <a:rPr lang="zh-CN" sz="2400" kern="100">
                          <a:solidFill>
                            <a:schemeClr val="tx1"/>
                          </a:solidFill>
                          <a:effectLst/>
                        </a:rPr>
                        <a:t>投币</a:t>
                      </a:r>
                      <a:r>
                        <a:rPr lang="en-US" sz="2400" kern="100">
                          <a:solidFill>
                            <a:schemeClr val="tx1"/>
                          </a:solidFill>
                          <a:effectLst/>
                        </a:rPr>
                        <a:t>100</a:t>
                      </a:r>
                      <a:r>
                        <a:rPr lang="zh-CN" sz="2400" kern="100">
                          <a:solidFill>
                            <a:schemeClr val="tx1"/>
                          </a:solidFill>
                          <a:effectLst/>
                        </a:rPr>
                        <a:t>元</a:t>
                      </a:r>
                    </a:p>
                    <a:p>
                      <a:pPr algn="just">
                        <a:spcAft>
                          <a:spcPts val="0"/>
                        </a:spcAft>
                      </a:pPr>
                      <a:r>
                        <a:rPr lang="zh-CN" sz="2400" kern="100">
                          <a:solidFill>
                            <a:schemeClr val="tx1"/>
                          </a:solidFill>
                          <a:effectLst/>
                        </a:rPr>
                        <a:t>选择充值</a:t>
                      </a:r>
                      <a:r>
                        <a:rPr lang="en-US" sz="2400" kern="100">
                          <a:solidFill>
                            <a:schemeClr val="tx1"/>
                          </a:solidFill>
                          <a:effectLst/>
                        </a:rPr>
                        <a:t>50</a:t>
                      </a:r>
                      <a:r>
                        <a:rPr lang="zh-CN" sz="2400" kern="100">
                          <a:solidFill>
                            <a:schemeClr val="tx1"/>
                          </a:solidFill>
                          <a:effectLst/>
                        </a:rPr>
                        <a:t>元</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dirty="0">
                          <a:solidFill>
                            <a:schemeClr val="tx1"/>
                          </a:solidFill>
                          <a:effectLst/>
                        </a:rPr>
                        <a:t>正确充值</a:t>
                      </a:r>
                      <a:r>
                        <a:rPr lang="en-US" sz="2400" kern="100" dirty="0">
                          <a:solidFill>
                            <a:schemeClr val="tx1"/>
                          </a:solidFill>
                          <a:effectLst/>
                        </a:rPr>
                        <a:t>50</a:t>
                      </a:r>
                      <a:r>
                        <a:rPr lang="zh-CN" sz="2400" kern="100" dirty="0">
                          <a:solidFill>
                            <a:schemeClr val="tx1"/>
                          </a:solidFill>
                          <a:effectLst/>
                        </a:rPr>
                        <a:t>元，提示充值成功后退卡，并找回</a:t>
                      </a:r>
                      <a:r>
                        <a:rPr lang="en-US" sz="2400" kern="100" dirty="0">
                          <a:solidFill>
                            <a:schemeClr val="tx1"/>
                          </a:solidFill>
                          <a:effectLst/>
                        </a:rPr>
                        <a:t>50</a:t>
                      </a:r>
                      <a:r>
                        <a:rPr lang="zh-CN" sz="2400" kern="100" dirty="0">
                          <a:solidFill>
                            <a:schemeClr val="tx1"/>
                          </a:solidFill>
                          <a:effectLst/>
                        </a:rPr>
                        <a:t>元</a:t>
                      </a:r>
                      <a:endParaRPr lang="zh-CN" sz="2400" kern="100" dirty="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3"/>
                  </a:ext>
                </a:extLst>
              </a:tr>
              <a:tr h="644619">
                <a:tc>
                  <a:txBody>
                    <a:bodyPr/>
                    <a:lstStyle/>
                    <a:p>
                      <a:pPr algn="ctr">
                        <a:spcAft>
                          <a:spcPts val="0"/>
                        </a:spcAft>
                        <a:tabLst>
                          <a:tab pos="457200" algn="l"/>
                          <a:tab pos="914400" algn="l"/>
                        </a:tabLst>
                      </a:pPr>
                      <a:r>
                        <a:rPr lang="en-US" sz="2400" kern="100">
                          <a:solidFill>
                            <a:schemeClr val="tx1"/>
                          </a:solidFill>
                          <a:effectLst/>
                        </a:rPr>
                        <a:t>4</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pPr>
                      <a:r>
                        <a:rPr lang="zh-CN" sz="2400" kern="100">
                          <a:solidFill>
                            <a:schemeClr val="tx1"/>
                          </a:solidFill>
                          <a:effectLst/>
                        </a:rPr>
                        <a:t>投币</a:t>
                      </a:r>
                      <a:r>
                        <a:rPr lang="en-US" sz="2400" kern="100">
                          <a:solidFill>
                            <a:schemeClr val="tx1"/>
                          </a:solidFill>
                          <a:effectLst/>
                        </a:rPr>
                        <a:t>100</a:t>
                      </a:r>
                      <a:r>
                        <a:rPr lang="zh-CN" sz="2400" kern="100">
                          <a:solidFill>
                            <a:schemeClr val="tx1"/>
                          </a:solidFill>
                          <a:effectLst/>
                        </a:rPr>
                        <a:t>元</a:t>
                      </a:r>
                    </a:p>
                    <a:p>
                      <a:pPr algn="just">
                        <a:spcAft>
                          <a:spcPts val="0"/>
                        </a:spcAft>
                      </a:pPr>
                      <a:r>
                        <a:rPr lang="zh-CN" sz="2400" kern="100">
                          <a:solidFill>
                            <a:schemeClr val="tx1"/>
                          </a:solidFill>
                          <a:effectLst/>
                        </a:rPr>
                        <a:t>选择充值</a:t>
                      </a:r>
                      <a:r>
                        <a:rPr lang="en-US" sz="2400" kern="100">
                          <a:solidFill>
                            <a:schemeClr val="tx1"/>
                          </a:solidFill>
                          <a:effectLst/>
                        </a:rPr>
                        <a:t>100</a:t>
                      </a:r>
                      <a:r>
                        <a:rPr lang="zh-CN" sz="2400" kern="100">
                          <a:solidFill>
                            <a:schemeClr val="tx1"/>
                          </a:solidFill>
                          <a:effectLst/>
                        </a:rPr>
                        <a:t>元</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dirty="0">
                          <a:solidFill>
                            <a:schemeClr val="tx1"/>
                          </a:solidFill>
                          <a:effectLst/>
                        </a:rPr>
                        <a:t>正确充值</a:t>
                      </a:r>
                      <a:r>
                        <a:rPr lang="en-US" sz="2400" kern="100" dirty="0">
                          <a:solidFill>
                            <a:schemeClr val="tx1"/>
                          </a:solidFill>
                          <a:effectLst/>
                        </a:rPr>
                        <a:t>100</a:t>
                      </a:r>
                      <a:r>
                        <a:rPr lang="zh-CN" sz="2400" kern="100" dirty="0">
                          <a:solidFill>
                            <a:schemeClr val="tx1"/>
                          </a:solidFill>
                          <a:effectLst/>
                        </a:rPr>
                        <a:t>元，提示充值成功后退卡</a:t>
                      </a:r>
                      <a:endParaRPr lang="zh-CN" sz="2400" kern="100" dirty="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4"/>
                  </a:ext>
                </a:extLst>
              </a:tr>
              <a:tr h="363317">
                <a:tc>
                  <a:txBody>
                    <a:bodyPr/>
                    <a:lstStyle/>
                    <a:p>
                      <a:pPr algn="ctr">
                        <a:spcAft>
                          <a:spcPts val="0"/>
                        </a:spcAft>
                        <a:tabLst>
                          <a:tab pos="457200" algn="l"/>
                          <a:tab pos="914400" algn="l"/>
                        </a:tabLst>
                      </a:pPr>
                      <a:r>
                        <a:rPr lang="en-US" sz="2400" kern="100">
                          <a:solidFill>
                            <a:schemeClr val="tx1"/>
                          </a:solidFill>
                          <a:effectLst/>
                        </a:rPr>
                        <a:t>5</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pPr>
                      <a:r>
                        <a:rPr lang="zh-CN" sz="2400" kern="100">
                          <a:solidFill>
                            <a:schemeClr val="tx1"/>
                          </a:solidFill>
                          <a:effectLst/>
                        </a:rPr>
                        <a:t>投币</a:t>
                      </a:r>
                      <a:r>
                        <a:rPr lang="en-US" sz="2400" kern="100">
                          <a:solidFill>
                            <a:schemeClr val="tx1"/>
                          </a:solidFill>
                          <a:effectLst/>
                        </a:rPr>
                        <a:t>50</a:t>
                      </a:r>
                      <a:r>
                        <a:rPr lang="zh-CN" sz="2400" kern="100">
                          <a:solidFill>
                            <a:schemeClr val="tx1"/>
                          </a:solidFill>
                          <a:effectLst/>
                        </a:rPr>
                        <a:t>元</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dirty="0">
                          <a:solidFill>
                            <a:schemeClr val="tx1"/>
                          </a:solidFill>
                          <a:effectLst/>
                        </a:rPr>
                        <a:t>系统提示错误并退回</a:t>
                      </a:r>
                      <a:r>
                        <a:rPr lang="en-US" sz="2400" kern="100" dirty="0">
                          <a:solidFill>
                            <a:schemeClr val="tx1"/>
                          </a:solidFill>
                          <a:effectLst/>
                        </a:rPr>
                        <a:t>50</a:t>
                      </a:r>
                      <a:r>
                        <a:rPr lang="zh-CN" sz="2400" kern="100" dirty="0">
                          <a:solidFill>
                            <a:schemeClr val="tx1"/>
                          </a:solidFill>
                          <a:effectLst/>
                        </a:rPr>
                        <a:t>元</a:t>
                      </a:r>
                      <a:endParaRPr lang="zh-CN" sz="2400" kern="100" dirty="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5"/>
                  </a:ext>
                </a:extLst>
              </a:tr>
              <a:tr h="363317">
                <a:tc>
                  <a:txBody>
                    <a:bodyPr/>
                    <a:lstStyle/>
                    <a:p>
                      <a:pPr algn="ctr">
                        <a:spcAft>
                          <a:spcPts val="0"/>
                        </a:spcAft>
                        <a:tabLst>
                          <a:tab pos="457200" algn="l"/>
                          <a:tab pos="914400" algn="l"/>
                        </a:tabLst>
                      </a:pPr>
                      <a:r>
                        <a:rPr lang="en-US" sz="2400" kern="100">
                          <a:solidFill>
                            <a:schemeClr val="tx1"/>
                          </a:solidFill>
                          <a:effectLst/>
                        </a:rPr>
                        <a:t>6</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a:solidFill>
                            <a:schemeClr val="tx1"/>
                          </a:solidFill>
                          <a:effectLst/>
                        </a:rPr>
                        <a:t>投币</a:t>
                      </a:r>
                      <a:r>
                        <a:rPr lang="en-US" sz="2400" kern="100">
                          <a:solidFill>
                            <a:schemeClr val="tx1"/>
                          </a:solidFill>
                          <a:effectLst/>
                        </a:rPr>
                        <a:t>100</a:t>
                      </a:r>
                      <a:r>
                        <a:rPr lang="zh-CN" sz="2400" kern="100">
                          <a:solidFill>
                            <a:schemeClr val="tx1"/>
                          </a:solidFill>
                          <a:effectLst/>
                        </a:rPr>
                        <a:t>元</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dirty="0">
                          <a:solidFill>
                            <a:schemeClr val="tx1"/>
                          </a:solidFill>
                          <a:effectLst/>
                        </a:rPr>
                        <a:t>系统提示错误并退回</a:t>
                      </a:r>
                      <a:r>
                        <a:rPr lang="en-US" sz="2400" kern="100" dirty="0">
                          <a:solidFill>
                            <a:schemeClr val="tx1"/>
                          </a:solidFill>
                          <a:effectLst/>
                        </a:rPr>
                        <a:t>100</a:t>
                      </a:r>
                      <a:r>
                        <a:rPr lang="zh-CN" sz="2400" kern="100" dirty="0">
                          <a:solidFill>
                            <a:schemeClr val="tx1"/>
                          </a:solidFill>
                          <a:effectLst/>
                        </a:rPr>
                        <a:t>元</a:t>
                      </a:r>
                      <a:endParaRPr lang="zh-CN" sz="2400" kern="100" dirty="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6"/>
                  </a:ext>
                </a:extLst>
              </a:tr>
              <a:tr h="363317">
                <a:tc>
                  <a:txBody>
                    <a:bodyPr/>
                    <a:lstStyle/>
                    <a:p>
                      <a:pPr algn="ctr">
                        <a:spcAft>
                          <a:spcPts val="0"/>
                        </a:spcAft>
                        <a:tabLst>
                          <a:tab pos="457200" algn="l"/>
                          <a:tab pos="914400" algn="l"/>
                        </a:tabLst>
                      </a:pPr>
                      <a:r>
                        <a:rPr lang="en-US" sz="2400" kern="100">
                          <a:solidFill>
                            <a:schemeClr val="tx1"/>
                          </a:solidFill>
                          <a:effectLst/>
                        </a:rPr>
                        <a:t>7</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a:solidFill>
                            <a:schemeClr val="tx1"/>
                          </a:solidFill>
                          <a:effectLst/>
                        </a:rPr>
                        <a:t>选择充值</a:t>
                      </a:r>
                      <a:r>
                        <a:rPr lang="en-US" sz="2400" kern="100">
                          <a:solidFill>
                            <a:schemeClr val="tx1"/>
                          </a:solidFill>
                          <a:effectLst/>
                        </a:rPr>
                        <a:t>50</a:t>
                      </a:r>
                      <a:r>
                        <a:rPr lang="zh-CN" sz="2400" kern="100">
                          <a:solidFill>
                            <a:schemeClr val="tx1"/>
                          </a:solidFill>
                          <a:effectLst/>
                        </a:rPr>
                        <a:t>元</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dirty="0">
                          <a:solidFill>
                            <a:schemeClr val="tx1"/>
                          </a:solidFill>
                          <a:effectLst/>
                        </a:rPr>
                        <a:t>系统提示错误</a:t>
                      </a:r>
                      <a:endParaRPr lang="zh-CN" sz="2400" kern="100" dirty="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7"/>
                  </a:ext>
                </a:extLst>
              </a:tr>
              <a:tr h="363317">
                <a:tc>
                  <a:txBody>
                    <a:bodyPr/>
                    <a:lstStyle/>
                    <a:p>
                      <a:pPr algn="ctr">
                        <a:spcAft>
                          <a:spcPts val="0"/>
                        </a:spcAft>
                        <a:tabLst>
                          <a:tab pos="457200" algn="l"/>
                          <a:tab pos="914400" algn="l"/>
                        </a:tabLst>
                      </a:pPr>
                      <a:r>
                        <a:rPr lang="en-US" sz="2400" kern="100">
                          <a:solidFill>
                            <a:schemeClr val="tx1"/>
                          </a:solidFill>
                          <a:effectLst/>
                        </a:rPr>
                        <a:t>8</a:t>
                      </a:r>
                      <a:endParaRPr lang="zh-CN" sz="2400" kern="10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dirty="0">
                          <a:solidFill>
                            <a:schemeClr val="tx1"/>
                          </a:solidFill>
                          <a:effectLst/>
                        </a:rPr>
                        <a:t>选择充值</a:t>
                      </a:r>
                      <a:r>
                        <a:rPr lang="en-US" sz="2400" kern="100" dirty="0">
                          <a:solidFill>
                            <a:schemeClr val="tx1"/>
                          </a:solidFill>
                          <a:effectLst/>
                        </a:rPr>
                        <a:t>100</a:t>
                      </a:r>
                      <a:r>
                        <a:rPr lang="zh-CN" sz="2400" kern="100" dirty="0">
                          <a:solidFill>
                            <a:schemeClr val="tx1"/>
                          </a:solidFill>
                          <a:effectLst/>
                        </a:rPr>
                        <a:t>元</a:t>
                      </a:r>
                      <a:endParaRPr lang="zh-CN" sz="2400" kern="100" dirty="0">
                        <a:solidFill>
                          <a:schemeClr val="tx1"/>
                        </a:solidFill>
                        <a:effectLst/>
                        <a:latin typeface="等线"/>
                        <a:ea typeface="等线"/>
                        <a:cs typeface="Times New Roman"/>
                      </a:endParaRPr>
                    </a:p>
                  </a:txBody>
                  <a:tcPr marL="56493" marR="56493" marT="35546" marB="35546" anchor="ctr"/>
                </a:tc>
                <a:tc>
                  <a:txBody>
                    <a:bodyPr/>
                    <a:lstStyle/>
                    <a:p>
                      <a:pPr algn="just">
                        <a:spcAft>
                          <a:spcPts val="0"/>
                        </a:spcAft>
                        <a:tabLst>
                          <a:tab pos="457200" algn="l"/>
                          <a:tab pos="914400" algn="l"/>
                        </a:tabLst>
                      </a:pPr>
                      <a:r>
                        <a:rPr lang="zh-CN" sz="2400" kern="100" dirty="0">
                          <a:solidFill>
                            <a:schemeClr val="tx1"/>
                          </a:solidFill>
                          <a:effectLst/>
                        </a:rPr>
                        <a:t>系统提示错误</a:t>
                      </a:r>
                      <a:endParaRPr lang="zh-CN" sz="2400" kern="100" dirty="0">
                        <a:solidFill>
                          <a:schemeClr val="tx1"/>
                        </a:solidFill>
                        <a:effectLst/>
                        <a:latin typeface="等线"/>
                        <a:ea typeface="等线"/>
                        <a:cs typeface="Times New Roman"/>
                      </a:endParaRPr>
                    </a:p>
                  </a:txBody>
                  <a:tcPr marL="56493" marR="56493" marT="35546" marB="35546"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00196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1A150-54F8-4582-8BA4-79214BCE726D}"/>
              </a:ext>
            </a:extLst>
          </p:cNvPr>
          <p:cNvSpPr>
            <a:spLocks noGrp="1"/>
          </p:cNvSpPr>
          <p:nvPr>
            <p:ph type="title"/>
          </p:nvPr>
        </p:nvSpPr>
        <p:spPr>
          <a:xfrm>
            <a:off x="1134093" y="341415"/>
            <a:ext cx="9601200" cy="571500"/>
          </a:xfrm>
        </p:spPr>
        <p:txBody>
          <a:bodyPr>
            <a:normAutofit fontScale="90000"/>
          </a:bodyPr>
          <a:lstStyle/>
          <a:p>
            <a:r>
              <a:rPr lang="zh-CN" altLang="en-US" b="1" dirty="0"/>
              <a:t>黑盒测试的方法</a:t>
            </a:r>
            <a:r>
              <a:rPr lang="en-US" altLang="zh-CN" b="1" dirty="0"/>
              <a:t>-</a:t>
            </a:r>
            <a:r>
              <a:rPr lang="zh-CN" altLang="en-US" b="1" dirty="0"/>
              <a:t>判定表驱动测试法</a:t>
            </a:r>
          </a:p>
        </p:txBody>
      </p:sp>
      <p:sp>
        <p:nvSpPr>
          <p:cNvPr id="3" name="内容占位符 2">
            <a:extLst>
              <a:ext uri="{FF2B5EF4-FFF2-40B4-BE49-F238E27FC236}">
                <a16:creationId xmlns:a16="http://schemas.microsoft.com/office/drawing/2014/main" id="{C805BFC7-0C68-412D-AF1A-000D0409F45E}"/>
              </a:ext>
            </a:extLst>
          </p:cNvPr>
          <p:cNvSpPr>
            <a:spLocks noGrp="1"/>
          </p:cNvSpPr>
          <p:nvPr>
            <p:ph idx="1"/>
          </p:nvPr>
        </p:nvSpPr>
        <p:spPr>
          <a:xfrm>
            <a:off x="1371600" y="1258784"/>
            <a:ext cx="10820400" cy="5083827"/>
          </a:xfrm>
        </p:spPr>
        <p:txBody>
          <a:bodyPr>
            <a:normAutofit/>
          </a:bodyPr>
          <a:lstStyle/>
          <a:p>
            <a:r>
              <a:rPr lang="zh-CN" altLang="zh-CN" sz="2800" dirty="0"/>
              <a:t>判定表驱动测试</a:t>
            </a:r>
            <a:endParaRPr lang="en-US" altLang="zh-CN" sz="2800" dirty="0"/>
          </a:p>
          <a:p>
            <a:pPr lvl="1"/>
            <a:r>
              <a:rPr lang="zh-CN" altLang="zh-CN" sz="2800" i="0" dirty="0"/>
              <a:t>判定表测试严格，能够将复杂的逻辑关系和多种条件组合的情况表达得既具体又明确。针对不同的逻辑条件组合值，分别执行不同的操作。因此，使用判定表能够设计书完整的测试用例集合。判定表一种针对存在条件、动作关系或者因果关系的特性测试的用例设计方法</a:t>
            </a:r>
            <a:endParaRPr lang="zh-CN" altLang="en-US" sz="2800" i="0" dirty="0"/>
          </a:p>
        </p:txBody>
      </p:sp>
    </p:spTree>
    <p:extLst>
      <p:ext uri="{BB962C8B-B14F-4D97-AF65-F5344CB8AC3E}">
        <p14:creationId xmlns:p14="http://schemas.microsoft.com/office/powerpoint/2010/main" val="11224923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1A150-54F8-4582-8BA4-79214BCE726D}"/>
              </a:ext>
            </a:extLst>
          </p:cNvPr>
          <p:cNvSpPr>
            <a:spLocks noGrp="1"/>
          </p:cNvSpPr>
          <p:nvPr>
            <p:ph type="title"/>
          </p:nvPr>
        </p:nvSpPr>
        <p:spPr>
          <a:xfrm>
            <a:off x="767508" y="182137"/>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C805BFC7-0C68-412D-AF1A-000D0409F45E}"/>
              </a:ext>
            </a:extLst>
          </p:cNvPr>
          <p:cNvSpPr>
            <a:spLocks noGrp="1"/>
          </p:cNvSpPr>
          <p:nvPr>
            <p:ph idx="1"/>
          </p:nvPr>
        </p:nvSpPr>
        <p:spPr>
          <a:xfrm>
            <a:off x="617519" y="753637"/>
            <a:ext cx="7885214" cy="5955475"/>
          </a:xfrm>
        </p:spPr>
        <p:txBody>
          <a:bodyPr>
            <a:normAutofit fontScale="92500"/>
          </a:bodyPr>
          <a:lstStyle/>
          <a:p>
            <a:r>
              <a:rPr lang="zh-CN" altLang="zh-CN" sz="2800" dirty="0"/>
              <a:t>判定表驱动测试</a:t>
            </a:r>
            <a:endParaRPr lang="en-US" altLang="zh-CN" sz="2800" dirty="0"/>
          </a:p>
          <a:p>
            <a:pPr lvl="1"/>
            <a:r>
              <a:rPr lang="zh-CN" altLang="zh-CN" sz="2800" i="0" dirty="0"/>
              <a:t>判定表的组成</a:t>
            </a:r>
            <a:endParaRPr lang="en-US" altLang="zh-CN" sz="2800" i="0" dirty="0"/>
          </a:p>
          <a:p>
            <a:pPr lvl="2"/>
            <a:r>
              <a:rPr lang="zh-CN" altLang="zh-CN" sz="2400" dirty="0"/>
              <a:t>条件桩（</a:t>
            </a:r>
            <a:r>
              <a:rPr lang="en-US" altLang="zh-CN" sz="2400" dirty="0"/>
              <a:t>Condition Stub</a:t>
            </a:r>
            <a:r>
              <a:rPr lang="zh-CN" altLang="zh-CN" sz="2400" dirty="0"/>
              <a:t>）：列出了问题</a:t>
            </a:r>
            <a:r>
              <a:rPr lang="zh-CN" altLang="en-US" sz="2400" dirty="0"/>
              <a:t>的</a:t>
            </a:r>
            <a:r>
              <a:rPr lang="zh-CN" altLang="zh-CN" sz="2400" dirty="0"/>
              <a:t>所有条件</a:t>
            </a:r>
            <a:r>
              <a:rPr lang="en-US" altLang="zh-CN" sz="2400" dirty="0"/>
              <a:t>.</a:t>
            </a:r>
            <a:r>
              <a:rPr lang="zh-CN" altLang="zh-CN" sz="2400" dirty="0"/>
              <a:t>列出条件的次序没有约束。</a:t>
            </a:r>
          </a:p>
          <a:p>
            <a:pPr lvl="2"/>
            <a:r>
              <a:rPr lang="zh-CN" altLang="zh-CN" sz="2400" dirty="0"/>
              <a:t>动作桩（</a:t>
            </a:r>
            <a:r>
              <a:rPr lang="en-US" altLang="zh-CN" sz="2400" dirty="0"/>
              <a:t>Action Stub</a:t>
            </a:r>
            <a:r>
              <a:rPr lang="zh-CN" altLang="zh-CN" sz="2400" dirty="0"/>
              <a:t>）：列出问题规定可能采取的操作</a:t>
            </a:r>
            <a:r>
              <a:rPr lang="en-US" altLang="zh-CN" sz="2400" dirty="0"/>
              <a:t>.</a:t>
            </a:r>
            <a:r>
              <a:rPr lang="zh-CN" altLang="zh-CN" sz="2400" dirty="0"/>
              <a:t>这些操作的排列顺序无关紧要。</a:t>
            </a:r>
          </a:p>
          <a:p>
            <a:pPr lvl="2"/>
            <a:r>
              <a:rPr lang="zh-CN" altLang="zh-CN" sz="2400" dirty="0"/>
              <a:t>条件项（</a:t>
            </a:r>
            <a:r>
              <a:rPr lang="en-US" altLang="zh-CN" sz="2400" dirty="0"/>
              <a:t>Condition Entry</a:t>
            </a:r>
            <a:r>
              <a:rPr lang="zh-CN" altLang="zh-CN" sz="2400" dirty="0"/>
              <a:t>）：列出条件桩给出的条件并列出所有可能取值。针对条件桩的取值</a:t>
            </a:r>
            <a:endParaRPr lang="en-US" altLang="zh-CN" sz="2400" dirty="0"/>
          </a:p>
          <a:p>
            <a:pPr lvl="2"/>
            <a:r>
              <a:rPr lang="zh-CN" altLang="zh-CN" sz="2400" dirty="0"/>
              <a:t>在所有可能情况下的真假值。</a:t>
            </a:r>
          </a:p>
          <a:p>
            <a:pPr lvl="2"/>
            <a:r>
              <a:rPr lang="zh-CN" altLang="zh-CN" sz="2400" dirty="0"/>
              <a:t>动作项（</a:t>
            </a:r>
            <a:r>
              <a:rPr lang="en-US" altLang="zh-CN" sz="2400" dirty="0"/>
              <a:t>Action Entry</a:t>
            </a:r>
            <a:r>
              <a:rPr lang="zh-CN" altLang="zh-CN" sz="2400" dirty="0"/>
              <a:t>）：列出在条件项的各种取值情况下应该采取的动作。</a:t>
            </a:r>
          </a:p>
          <a:p>
            <a:pPr lvl="2"/>
            <a:r>
              <a:rPr lang="zh-CN" altLang="zh-CN" sz="2400" dirty="0"/>
              <a:t>规则：任何一个条件组合的特定取值及其相应要执行的操作</a:t>
            </a:r>
            <a:r>
              <a:rPr lang="zh" altLang="zh-CN" sz="2400" dirty="0"/>
              <a:t>称为规则</a:t>
            </a:r>
            <a:r>
              <a:rPr lang="zh-CN" altLang="zh-CN" sz="2400" dirty="0"/>
              <a:t>。在判定表中贯穿条件项和动作项的一列就是一条规则。有</a:t>
            </a:r>
            <a:r>
              <a:rPr lang="en-US" altLang="zh-CN" sz="2400" dirty="0"/>
              <a:t>n</a:t>
            </a:r>
            <a:r>
              <a:rPr lang="zh-CN" altLang="zh-CN" sz="2400" dirty="0"/>
              <a:t>个条件，每个条件有两个取值（</a:t>
            </a:r>
            <a:r>
              <a:rPr lang="en-US" altLang="zh-CN" sz="2400" dirty="0"/>
              <a:t>0</a:t>
            </a:r>
            <a:r>
              <a:rPr lang="zh-CN" altLang="zh-CN" sz="2400" dirty="0"/>
              <a:t>，</a:t>
            </a:r>
            <a:r>
              <a:rPr lang="en-US" altLang="zh-CN" sz="2400" dirty="0"/>
              <a:t>1</a:t>
            </a:r>
            <a:r>
              <a:rPr lang="zh-CN" altLang="zh-CN" sz="2400" dirty="0"/>
              <a:t>），故有</a:t>
            </a:r>
            <a:r>
              <a:rPr lang="en-US" altLang="zh-CN" sz="2400" dirty="0"/>
              <a:t>2n</a:t>
            </a:r>
            <a:r>
              <a:rPr lang="zh-CN" altLang="zh-CN" sz="2400" dirty="0"/>
              <a:t>条规则。显然，判定表中列出多少组条件取值，也就有多少条规则。</a:t>
            </a:r>
          </a:p>
          <a:p>
            <a:pPr lvl="1"/>
            <a:endParaRPr lang="zh-CN" altLang="en-US" dirty="0"/>
          </a:p>
        </p:txBody>
      </p:sp>
      <p:pic>
        <p:nvPicPr>
          <p:cNvPr id="6" name="图片 5">
            <a:extLst>
              <a:ext uri="{FF2B5EF4-FFF2-40B4-BE49-F238E27FC236}">
                <a16:creationId xmlns:a16="http://schemas.microsoft.com/office/drawing/2014/main" id="{978AA6B5-B17A-403E-A6E8-4C9FE7B67432}"/>
              </a:ext>
            </a:extLst>
          </p:cNvPr>
          <p:cNvPicPr>
            <a:picLocks noChangeAspect="1"/>
          </p:cNvPicPr>
          <p:nvPr/>
        </p:nvPicPr>
        <p:blipFill>
          <a:blip r:embed="rId2"/>
          <a:stretch>
            <a:fillRect/>
          </a:stretch>
        </p:blipFill>
        <p:spPr>
          <a:xfrm>
            <a:off x="8502733" y="3661678"/>
            <a:ext cx="3689268" cy="2123320"/>
          </a:xfrm>
          <a:prstGeom prst="rect">
            <a:avLst/>
          </a:prstGeom>
        </p:spPr>
      </p:pic>
    </p:spTree>
    <p:extLst>
      <p:ext uri="{BB962C8B-B14F-4D97-AF65-F5344CB8AC3E}">
        <p14:creationId xmlns:p14="http://schemas.microsoft.com/office/powerpoint/2010/main" val="351853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1A150-54F8-4582-8BA4-79214BCE726D}"/>
              </a:ext>
            </a:extLst>
          </p:cNvPr>
          <p:cNvSpPr>
            <a:spLocks noGrp="1"/>
          </p:cNvSpPr>
          <p:nvPr>
            <p:ph type="title"/>
          </p:nvPr>
        </p:nvSpPr>
        <p:spPr>
          <a:xfrm>
            <a:off x="1074717" y="229639"/>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C805BFC7-0C68-412D-AF1A-000D0409F45E}"/>
              </a:ext>
            </a:extLst>
          </p:cNvPr>
          <p:cNvSpPr>
            <a:spLocks noGrp="1"/>
          </p:cNvSpPr>
          <p:nvPr>
            <p:ph idx="1"/>
          </p:nvPr>
        </p:nvSpPr>
        <p:spPr>
          <a:xfrm>
            <a:off x="813460" y="926869"/>
            <a:ext cx="9601200" cy="5701492"/>
          </a:xfrm>
        </p:spPr>
        <p:txBody>
          <a:bodyPr/>
          <a:lstStyle/>
          <a:p>
            <a:r>
              <a:rPr lang="zh-CN" altLang="zh-CN" sz="2800" dirty="0"/>
              <a:t>判定表驱动测试</a:t>
            </a:r>
            <a:endParaRPr lang="en-US" altLang="zh-CN" sz="2800" dirty="0"/>
          </a:p>
          <a:p>
            <a:pPr lvl="1"/>
            <a:r>
              <a:rPr lang="zh-CN" altLang="zh-CN" sz="2800" i="0" dirty="0"/>
              <a:t>规则合并</a:t>
            </a:r>
            <a:r>
              <a:rPr lang="zh-CN" altLang="en-US" sz="2800" i="0" dirty="0"/>
              <a:t>：就是有两条或多条规则合并为一条规则</a:t>
            </a:r>
            <a:r>
              <a:rPr lang="zh" altLang="zh-CN" sz="2800" i="0" dirty="0"/>
              <a:t>。</a:t>
            </a:r>
            <a:endParaRPr lang="zh-CN" altLang="zh-CN" sz="2800" i="0" dirty="0"/>
          </a:p>
          <a:p>
            <a:pPr lvl="1"/>
            <a:r>
              <a:rPr lang="zh" altLang="zh-CN" sz="2800" i="0" dirty="0"/>
              <a:t>合并条件</a:t>
            </a:r>
            <a:r>
              <a:rPr lang="zh-CN" altLang="en-US" sz="2800" i="0" dirty="0"/>
              <a:t>：</a:t>
            </a:r>
            <a:endParaRPr lang="zh-CN" altLang="zh-CN" sz="2800" i="0" dirty="0"/>
          </a:p>
          <a:p>
            <a:pPr marL="987552" lvl="2" indent="0">
              <a:buNone/>
            </a:pPr>
            <a:r>
              <a:rPr lang="zh" altLang="zh-CN" sz="2400" dirty="0"/>
              <a:t>左端</a:t>
            </a:r>
            <a:r>
              <a:rPr lang="zh-CN" altLang="zh-CN" sz="2400" dirty="0"/>
              <a:t>：</a:t>
            </a:r>
            <a:r>
              <a:rPr lang="en-US" altLang="zh-CN" sz="2400" dirty="0"/>
              <a:t>1</a:t>
            </a:r>
            <a:r>
              <a:rPr lang="zh-CN" altLang="zh-CN" sz="2400" dirty="0"/>
              <a:t>，</a:t>
            </a:r>
            <a:r>
              <a:rPr lang="en-US" altLang="zh-CN" sz="2400" dirty="0"/>
              <a:t>1 </a:t>
            </a:r>
            <a:r>
              <a:rPr lang="zh-CN" altLang="zh-CN" sz="2400" dirty="0"/>
              <a:t>；</a:t>
            </a:r>
            <a:r>
              <a:rPr lang="zh-CN" altLang="en-US" sz="2400" dirty="0"/>
              <a:t>合并</a:t>
            </a:r>
            <a:r>
              <a:rPr lang="zh-CN" altLang="zh-CN" sz="2400" dirty="0"/>
              <a:t>为右</a:t>
            </a:r>
            <a:r>
              <a:rPr lang="zh-CN" altLang="en-US" sz="2400" dirty="0"/>
              <a:t>端</a:t>
            </a:r>
            <a:r>
              <a:rPr lang="zh-CN" altLang="zh-CN" sz="2400" dirty="0"/>
              <a:t>：</a:t>
            </a:r>
            <a:r>
              <a:rPr lang="en-US" altLang="zh-CN" sz="2400" dirty="0"/>
              <a:t>1</a:t>
            </a:r>
            <a:r>
              <a:rPr lang="zh-CN" altLang="zh-CN" sz="2400" dirty="0"/>
              <a:t>。</a:t>
            </a:r>
          </a:p>
          <a:p>
            <a:pPr marL="987552" lvl="2" indent="0">
              <a:buNone/>
            </a:pPr>
            <a:r>
              <a:rPr lang="zh" altLang="zh-CN" sz="2400" dirty="0"/>
              <a:t>左端</a:t>
            </a:r>
            <a:r>
              <a:rPr lang="zh-CN" altLang="zh-CN" sz="2400" dirty="0"/>
              <a:t>：</a:t>
            </a:r>
            <a:r>
              <a:rPr lang="zh" altLang="zh-CN" sz="2400" dirty="0"/>
              <a:t>－</a:t>
            </a:r>
            <a:r>
              <a:rPr lang="zh-CN" altLang="zh-CN" sz="2400" dirty="0"/>
              <a:t>，</a:t>
            </a:r>
            <a:r>
              <a:rPr lang="en-US" altLang="zh-CN" sz="2400" dirty="0"/>
              <a:t>0 </a:t>
            </a:r>
            <a:r>
              <a:rPr lang="zh-CN" altLang="zh-CN" sz="2400" dirty="0"/>
              <a:t>；</a:t>
            </a:r>
            <a:r>
              <a:rPr lang="zh-CN" altLang="en-US" sz="2400" dirty="0"/>
              <a:t>合并</a:t>
            </a:r>
            <a:r>
              <a:rPr lang="zh-CN" altLang="zh-CN" sz="2400" dirty="0"/>
              <a:t>为右</a:t>
            </a:r>
            <a:r>
              <a:rPr lang="zh-CN" altLang="en-US" sz="2400" dirty="0"/>
              <a:t>端</a:t>
            </a:r>
            <a:r>
              <a:rPr lang="zh-CN" altLang="zh-CN" sz="2400" dirty="0"/>
              <a:t>：</a:t>
            </a:r>
            <a:r>
              <a:rPr lang="zh" altLang="zh-CN" sz="2400" dirty="0"/>
              <a:t>－</a:t>
            </a:r>
            <a:r>
              <a:rPr lang="zh-CN" altLang="zh-CN" sz="2400" dirty="0"/>
              <a:t>。</a:t>
            </a:r>
          </a:p>
          <a:p>
            <a:pPr marL="987552" lvl="2" indent="0">
              <a:buNone/>
            </a:pPr>
            <a:r>
              <a:rPr lang="zh" altLang="zh-CN" sz="2400" dirty="0"/>
              <a:t>左端</a:t>
            </a:r>
            <a:r>
              <a:rPr lang="zh-CN" altLang="zh-CN" sz="2400" dirty="0"/>
              <a:t>：</a:t>
            </a:r>
            <a:r>
              <a:rPr lang="en-US" altLang="zh-CN" sz="2400" dirty="0"/>
              <a:t>0</a:t>
            </a:r>
            <a:r>
              <a:rPr lang="zh-CN" altLang="zh-CN" sz="2400" dirty="0"/>
              <a:t>，</a:t>
            </a:r>
            <a:r>
              <a:rPr lang="en-US" altLang="zh-CN" sz="2400" dirty="0"/>
              <a:t>0 </a:t>
            </a:r>
            <a:r>
              <a:rPr lang="zh-CN" altLang="zh-CN" sz="2400" dirty="0"/>
              <a:t>；</a:t>
            </a:r>
            <a:r>
              <a:rPr lang="zh-CN" altLang="en-US" sz="2400" dirty="0"/>
              <a:t>合并</a:t>
            </a:r>
            <a:r>
              <a:rPr lang="zh-CN" altLang="zh-CN" sz="2400" dirty="0"/>
              <a:t>为右</a:t>
            </a:r>
            <a:r>
              <a:rPr lang="zh-CN" altLang="en-US" sz="2400" dirty="0"/>
              <a:t>端</a:t>
            </a:r>
            <a:r>
              <a:rPr lang="zh-CN" altLang="zh-CN" sz="2400" dirty="0"/>
              <a:t>：</a:t>
            </a:r>
            <a:r>
              <a:rPr lang="en-US" altLang="zh-CN" sz="2400" dirty="0"/>
              <a:t>0</a:t>
            </a:r>
            <a:r>
              <a:rPr lang="zh-CN" altLang="zh-CN" sz="2400" dirty="0"/>
              <a:t>。</a:t>
            </a:r>
          </a:p>
          <a:p>
            <a:pPr marL="987552" lvl="2" indent="0">
              <a:buNone/>
            </a:pPr>
            <a:r>
              <a:rPr lang="zh" altLang="zh-CN" sz="2400" dirty="0"/>
              <a:t>左端</a:t>
            </a:r>
            <a:r>
              <a:rPr lang="zh-CN" altLang="zh-CN" sz="2400" dirty="0"/>
              <a:t>：</a:t>
            </a:r>
            <a:r>
              <a:rPr lang="en-US" altLang="zh-CN" sz="2400" dirty="0"/>
              <a:t>1</a:t>
            </a:r>
            <a:r>
              <a:rPr lang="zh-CN" altLang="zh-CN" sz="2400" dirty="0"/>
              <a:t>，</a:t>
            </a:r>
            <a:r>
              <a:rPr lang="en-US" altLang="zh-CN" sz="2400" dirty="0"/>
              <a:t> 0</a:t>
            </a:r>
            <a:r>
              <a:rPr lang="zh-CN" altLang="zh-CN" sz="2400" dirty="0"/>
              <a:t>；</a:t>
            </a:r>
            <a:r>
              <a:rPr lang="zh-CN" altLang="en-US" sz="2400" dirty="0"/>
              <a:t>合并</a:t>
            </a:r>
            <a:r>
              <a:rPr lang="zh-CN" altLang="zh-CN" sz="2400" dirty="0"/>
              <a:t>为右</a:t>
            </a:r>
            <a:r>
              <a:rPr lang="zh-CN" altLang="en-US" sz="2400" dirty="0"/>
              <a:t>端</a:t>
            </a:r>
            <a:r>
              <a:rPr lang="zh-CN" altLang="zh-CN" sz="2400" dirty="0"/>
              <a:t>：</a:t>
            </a:r>
            <a:r>
              <a:rPr lang="en-US" altLang="zh-CN" sz="2400" dirty="0"/>
              <a:t>1</a:t>
            </a:r>
            <a:r>
              <a:rPr lang="zh-CN" altLang="zh-CN" sz="2400" dirty="0"/>
              <a:t>。</a:t>
            </a:r>
          </a:p>
          <a:p>
            <a:pPr marL="987552" lvl="2" indent="0">
              <a:buNone/>
            </a:pPr>
            <a:r>
              <a:rPr lang="zh" altLang="zh-CN" sz="2400" dirty="0"/>
              <a:t>左端</a:t>
            </a:r>
            <a:r>
              <a:rPr lang="zh-CN" altLang="zh-CN" sz="2400" dirty="0"/>
              <a:t>：</a:t>
            </a:r>
            <a:r>
              <a:rPr lang="en-US" altLang="zh-CN" sz="2400" dirty="0"/>
              <a:t>0</a:t>
            </a:r>
            <a:r>
              <a:rPr lang="zh-CN" altLang="zh-CN" sz="2400" dirty="0"/>
              <a:t>，</a:t>
            </a:r>
            <a:r>
              <a:rPr lang="en-US" altLang="zh-CN" sz="2400" dirty="0"/>
              <a:t>1 </a:t>
            </a:r>
            <a:r>
              <a:rPr lang="zh-CN" altLang="zh-CN" sz="2400" dirty="0"/>
              <a:t>；</a:t>
            </a:r>
            <a:r>
              <a:rPr lang="zh-CN" altLang="en-US" sz="2400" dirty="0"/>
              <a:t>合并</a:t>
            </a:r>
            <a:r>
              <a:rPr lang="zh-CN" altLang="zh-CN" sz="2400" dirty="0"/>
              <a:t>为右</a:t>
            </a:r>
            <a:r>
              <a:rPr lang="zh-CN" altLang="en-US" sz="2400" dirty="0"/>
              <a:t>端</a:t>
            </a:r>
            <a:r>
              <a:rPr lang="zh-CN" altLang="zh-CN" sz="2400" dirty="0"/>
              <a:t>：</a:t>
            </a:r>
            <a:r>
              <a:rPr lang="en-US" altLang="zh-CN" sz="2400" dirty="0"/>
              <a:t>1</a:t>
            </a:r>
            <a:r>
              <a:rPr lang="zh-CN" altLang="zh-CN" sz="2400" dirty="0"/>
              <a:t>。</a:t>
            </a:r>
          </a:p>
          <a:p>
            <a:pPr lvl="1"/>
            <a:r>
              <a:rPr lang="zh" altLang="zh-CN" sz="2800" i="0" dirty="0"/>
              <a:t>无关条件项</a:t>
            </a:r>
            <a:r>
              <a:rPr lang="en-US" altLang="zh-CN" sz="2800" i="0" dirty="0"/>
              <a:t>“</a:t>
            </a:r>
            <a:r>
              <a:rPr lang="zh" altLang="zh-CN" sz="2800" i="0" dirty="0"/>
              <a:t>－</a:t>
            </a:r>
            <a:r>
              <a:rPr lang="en-US" altLang="zh-CN" sz="2800" i="0" dirty="0"/>
              <a:t>”</a:t>
            </a:r>
            <a:r>
              <a:rPr lang="zh" altLang="zh-CN" sz="2800" i="0" dirty="0"/>
              <a:t>可包含其他条件项取值，具有相同动作的规则可合并，如图所示。</a:t>
            </a:r>
            <a:endParaRPr lang="en-US" altLang="zh" sz="2800" i="0" dirty="0"/>
          </a:p>
          <a:p>
            <a:pPr lvl="1"/>
            <a:endParaRPr lang="zh-CN" altLang="en-US" dirty="0"/>
          </a:p>
        </p:txBody>
      </p:sp>
      <p:pic>
        <p:nvPicPr>
          <p:cNvPr id="7" name="图片 6">
            <a:extLst>
              <a:ext uri="{FF2B5EF4-FFF2-40B4-BE49-F238E27FC236}">
                <a16:creationId xmlns:a16="http://schemas.microsoft.com/office/drawing/2014/main" id="{115354A6-467F-4433-A0A1-0C0F69495D77}"/>
              </a:ext>
            </a:extLst>
          </p:cNvPr>
          <p:cNvPicPr>
            <a:picLocks noChangeAspect="1"/>
          </p:cNvPicPr>
          <p:nvPr/>
        </p:nvPicPr>
        <p:blipFill>
          <a:blip r:embed="rId2"/>
          <a:stretch>
            <a:fillRect/>
          </a:stretch>
        </p:blipFill>
        <p:spPr>
          <a:xfrm>
            <a:off x="7649328" y="1876301"/>
            <a:ext cx="4451628" cy="2724475"/>
          </a:xfrm>
          <a:prstGeom prst="rect">
            <a:avLst/>
          </a:prstGeom>
        </p:spPr>
      </p:pic>
    </p:spTree>
    <p:extLst>
      <p:ext uri="{BB962C8B-B14F-4D97-AF65-F5344CB8AC3E}">
        <p14:creationId xmlns:p14="http://schemas.microsoft.com/office/powerpoint/2010/main" val="40901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85591-9835-403D-BFDD-CC3A4237395A}"/>
              </a:ext>
            </a:extLst>
          </p:cNvPr>
          <p:cNvSpPr>
            <a:spLocks noGrp="1"/>
          </p:cNvSpPr>
          <p:nvPr>
            <p:ph type="title"/>
          </p:nvPr>
        </p:nvSpPr>
        <p:spPr>
          <a:xfrm>
            <a:off x="789709" y="103909"/>
            <a:ext cx="9601200" cy="571500"/>
          </a:xfrm>
        </p:spPr>
        <p:txBody>
          <a:bodyPr>
            <a:normAutofit fontScale="90000"/>
          </a:bodyPr>
          <a:lstStyle/>
          <a:p>
            <a:r>
              <a:rPr lang="zh-CN" altLang="en-US" b="1" dirty="0"/>
              <a:t>黑盒测试的方法</a:t>
            </a:r>
            <a:r>
              <a:rPr lang="en-US" altLang="zh-CN" b="1" dirty="0"/>
              <a:t>-</a:t>
            </a:r>
            <a:r>
              <a:rPr lang="zh-CN" altLang="en-US" b="1" dirty="0"/>
              <a:t>判定表驱动测试法</a:t>
            </a:r>
          </a:p>
        </p:txBody>
      </p:sp>
      <p:sp>
        <p:nvSpPr>
          <p:cNvPr id="3" name="内容占位符 2">
            <a:extLst>
              <a:ext uri="{FF2B5EF4-FFF2-40B4-BE49-F238E27FC236}">
                <a16:creationId xmlns:a16="http://schemas.microsoft.com/office/drawing/2014/main" id="{E777F671-BFEA-46FD-A6D1-633B8DD1CC54}"/>
              </a:ext>
            </a:extLst>
          </p:cNvPr>
          <p:cNvSpPr>
            <a:spLocks noGrp="1"/>
          </p:cNvSpPr>
          <p:nvPr>
            <p:ph idx="1"/>
          </p:nvPr>
        </p:nvSpPr>
        <p:spPr>
          <a:xfrm>
            <a:off x="890648" y="841662"/>
            <a:ext cx="11301351" cy="6182591"/>
          </a:xfrm>
        </p:spPr>
        <p:txBody>
          <a:bodyPr>
            <a:normAutofit lnSpcReduction="10000"/>
          </a:bodyPr>
          <a:lstStyle/>
          <a:p>
            <a:r>
              <a:rPr lang="zh-CN" altLang="zh-CN" sz="2400" dirty="0"/>
              <a:t>判定表的建立步骤</a:t>
            </a:r>
            <a:endParaRPr lang="en-US" altLang="zh-CN" sz="2400" dirty="0"/>
          </a:p>
          <a:p>
            <a:pPr lvl="1"/>
            <a:r>
              <a:rPr lang="zh-CN" altLang="zh-CN" sz="2400" i="0" dirty="0"/>
              <a:t>确定规则的个数加入有</a:t>
            </a:r>
            <a:r>
              <a:rPr lang="en-US" altLang="zh-CN" sz="2400" i="0" dirty="0"/>
              <a:t>n</a:t>
            </a:r>
            <a:r>
              <a:rPr lang="zh-CN" altLang="zh-CN" sz="2400" i="0" dirty="0"/>
              <a:t>个条件的决策表有</a:t>
            </a:r>
            <a:r>
              <a:rPr lang="en-US" altLang="zh-CN" sz="2400" i="0" dirty="0"/>
              <a:t>2</a:t>
            </a:r>
            <a:r>
              <a:rPr lang="zh-CN" altLang="zh-CN" sz="2400" i="0" dirty="0"/>
              <a:t>的</a:t>
            </a:r>
            <a:r>
              <a:rPr lang="en-US" altLang="zh-CN" sz="2400" i="0" dirty="0"/>
              <a:t>n</a:t>
            </a:r>
            <a:r>
              <a:rPr lang="zh-CN" altLang="zh-CN" sz="2400" i="0" dirty="0"/>
              <a:t>次方个规则（每个条件取真、假值）。</a:t>
            </a:r>
          </a:p>
          <a:p>
            <a:pPr lvl="1"/>
            <a:r>
              <a:rPr lang="zh-CN" altLang="zh-CN" sz="2400" i="0" dirty="0"/>
              <a:t>列出所有的条件桩和动作桩。</a:t>
            </a:r>
          </a:p>
          <a:p>
            <a:pPr lvl="1"/>
            <a:r>
              <a:rPr lang="zh-CN" altLang="zh-CN" sz="2400" i="0" dirty="0"/>
              <a:t>填入条件项。</a:t>
            </a:r>
          </a:p>
          <a:p>
            <a:pPr lvl="1"/>
            <a:r>
              <a:rPr lang="zh-CN" altLang="zh-CN" sz="2400" i="0" dirty="0"/>
              <a:t>填入动作项，得到初始判定表。</a:t>
            </a:r>
          </a:p>
          <a:p>
            <a:pPr lvl="1"/>
            <a:r>
              <a:rPr lang="zh-CN" altLang="zh-CN" sz="2400" i="0" dirty="0"/>
              <a:t>简化判定表，合并相似规则。</a:t>
            </a:r>
          </a:p>
          <a:p>
            <a:pPr lvl="1"/>
            <a:r>
              <a:rPr lang="zh-CN" altLang="zh-CN" sz="2400" i="0" dirty="0"/>
              <a:t>判定表驱动法的优点和缺点</a:t>
            </a:r>
            <a:endParaRPr lang="en-US" altLang="zh-CN" sz="2400" i="0" dirty="0"/>
          </a:p>
          <a:p>
            <a:r>
              <a:rPr lang="zh-CN" altLang="zh-CN" sz="2400" dirty="0"/>
              <a:t>判定表驱动法的优点</a:t>
            </a:r>
            <a:r>
              <a:rPr lang="zh-CN" altLang="en-US" sz="2400" dirty="0"/>
              <a:t>：</a:t>
            </a:r>
            <a:endParaRPr lang="en-US" altLang="zh-CN" sz="2400" dirty="0"/>
          </a:p>
          <a:p>
            <a:pPr lvl="1"/>
            <a:r>
              <a:rPr lang="zh-CN" altLang="zh-CN" sz="2400" i="0" dirty="0"/>
              <a:t>在于它能够把复杂的问题按各种可能的情况一一列举出来</a:t>
            </a:r>
            <a:r>
              <a:rPr lang="en-US" altLang="zh-CN" sz="2400" i="0" dirty="0"/>
              <a:t>,</a:t>
            </a:r>
            <a:r>
              <a:rPr lang="zh-CN" altLang="zh-CN" sz="2400" i="0" dirty="0"/>
              <a:t>简明而易于理解</a:t>
            </a:r>
            <a:r>
              <a:rPr lang="en-US" altLang="zh-CN" sz="2400" i="0" dirty="0"/>
              <a:t>,</a:t>
            </a:r>
            <a:r>
              <a:rPr lang="zh-CN" altLang="zh-CN" sz="2400" i="0" dirty="0"/>
              <a:t>也可避免遗漏。在一些数据处理问题当中，某些操作的实施依赖于多个逻辑条件的组合，即：针对不同逻辑条件的组合值，分别执行不同的操作。判定表很适合于处理这类问题。</a:t>
            </a:r>
            <a:endParaRPr lang="en-US" altLang="zh-CN" sz="2400" i="0" dirty="0"/>
          </a:p>
          <a:p>
            <a:r>
              <a:rPr lang="zh-CN" altLang="en-US" sz="2400" dirty="0"/>
              <a:t>判定表驱动法的缺点：</a:t>
            </a:r>
            <a:endParaRPr lang="en-US" altLang="zh-CN" sz="2400" dirty="0"/>
          </a:p>
          <a:p>
            <a:pPr lvl="1"/>
            <a:r>
              <a:rPr lang="zh-CN" altLang="en-US" sz="2400" i="0" dirty="0"/>
              <a:t>在于它不能表达重复执行的动作</a:t>
            </a:r>
            <a:r>
              <a:rPr lang="en-US" altLang="zh-CN" sz="2400" i="0" dirty="0"/>
              <a:t>,</a:t>
            </a:r>
            <a:r>
              <a:rPr lang="zh-CN" altLang="en-US" sz="2400" i="0" dirty="0"/>
              <a:t>例如循环结构。</a:t>
            </a:r>
            <a:endParaRPr lang="en-US" altLang="zh-CN" sz="2400" i="0" dirty="0"/>
          </a:p>
          <a:p>
            <a:pPr lvl="1"/>
            <a:endParaRPr lang="zh-CN" altLang="en-US" dirty="0"/>
          </a:p>
        </p:txBody>
      </p:sp>
    </p:spTree>
    <p:extLst>
      <p:ext uri="{BB962C8B-B14F-4D97-AF65-F5344CB8AC3E}">
        <p14:creationId xmlns:p14="http://schemas.microsoft.com/office/powerpoint/2010/main" val="2712782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B233F-B0E1-48F3-B0BF-080C21398491}"/>
              </a:ext>
            </a:extLst>
          </p:cNvPr>
          <p:cNvSpPr>
            <a:spLocks noGrp="1"/>
          </p:cNvSpPr>
          <p:nvPr>
            <p:ph type="title"/>
          </p:nvPr>
        </p:nvSpPr>
        <p:spPr>
          <a:xfrm>
            <a:off x="1003465" y="168184"/>
            <a:ext cx="9601200" cy="571500"/>
          </a:xfrm>
        </p:spPr>
        <p:txBody>
          <a:bodyPr>
            <a:normAutofit fontScale="90000"/>
          </a:bodyPr>
          <a:lstStyle/>
          <a:p>
            <a:r>
              <a:rPr lang="zh-CN" altLang="en-US" b="1" dirty="0"/>
              <a:t>黑盒测试的方法</a:t>
            </a:r>
            <a:r>
              <a:rPr lang="en-US" altLang="zh-CN" b="1" dirty="0"/>
              <a:t>-</a:t>
            </a:r>
            <a:r>
              <a:rPr lang="zh-CN" altLang="en-US" b="1" dirty="0"/>
              <a:t>判定表驱动测试法</a:t>
            </a:r>
          </a:p>
        </p:txBody>
      </p:sp>
      <p:sp>
        <p:nvSpPr>
          <p:cNvPr id="3" name="内容占位符 2">
            <a:extLst>
              <a:ext uri="{FF2B5EF4-FFF2-40B4-BE49-F238E27FC236}">
                <a16:creationId xmlns:a16="http://schemas.microsoft.com/office/drawing/2014/main" id="{B8EE7098-463F-4861-A96D-9C5662208914}"/>
              </a:ext>
            </a:extLst>
          </p:cNvPr>
          <p:cNvSpPr>
            <a:spLocks noGrp="1"/>
          </p:cNvSpPr>
          <p:nvPr>
            <p:ph idx="1"/>
          </p:nvPr>
        </p:nvSpPr>
        <p:spPr>
          <a:xfrm>
            <a:off x="1104405" y="961901"/>
            <a:ext cx="9868395" cy="5380710"/>
          </a:xfrm>
        </p:spPr>
        <p:txBody>
          <a:bodyPr/>
          <a:lstStyle/>
          <a:p>
            <a:r>
              <a:rPr lang="zh-CN" altLang="zh-CN" sz="2400" dirty="0"/>
              <a:t>判定表驱动测试</a:t>
            </a:r>
            <a:endParaRPr lang="en-US" altLang="zh-CN" sz="2400" dirty="0"/>
          </a:p>
          <a:p>
            <a:r>
              <a:rPr lang="zh-CN" altLang="en-US" sz="2400" dirty="0"/>
              <a:t>示例</a:t>
            </a:r>
            <a:endParaRPr lang="en-US" altLang="zh-CN" sz="2400" dirty="0"/>
          </a:p>
          <a:p>
            <a:r>
              <a:rPr lang="zh-CN" altLang="zh-CN" sz="2400" dirty="0"/>
              <a:t>在使用判定表驱动法分析时，可以写出以下三个步骤</a:t>
            </a:r>
            <a:r>
              <a:rPr lang="zh-CN" altLang="en-US" sz="2400" dirty="0"/>
              <a:t>：识别条件和动作、生成判定表、简化判定表</a:t>
            </a:r>
            <a:endParaRPr lang="en-US" altLang="zh-CN" sz="2400" dirty="0"/>
          </a:p>
          <a:p>
            <a:r>
              <a:rPr lang="zh-CN" altLang="zh-CN" sz="2400" dirty="0"/>
              <a:t>识别条件和动作</a:t>
            </a:r>
          </a:p>
          <a:p>
            <a:endParaRPr lang="zh-CN" altLang="en-US" dirty="0"/>
          </a:p>
        </p:txBody>
      </p:sp>
      <p:graphicFrame>
        <p:nvGraphicFramePr>
          <p:cNvPr id="6" name="表格 5">
            <a:extLst>
              <a:ext uri="{FF2B5EF4-FFF2-40B4-BE49-F238E27FC236}">
                <a16:creationId xmlns:a16="http://schemas.microsoft.com/office/drawing/2014/main" id="{199E781F-341C-426B-A461-069639280F56}"/>
              </a:ext>
            </a:extLst>
          </p:cNvPr>
          <p:cNvGraphicFramePr>
            <a:graphicFrameLocks noGrp="1"/>
          </p:cNvGraphicFramePr>
          <p:nvPr>
            <p:extLst>
              <p:ext uri="{D42A27DB-BD31-4B8C-83A1-F6EECF244321}">
                <p14:modId xmlns:p14="http://schemas.microsoft.com/office/powerpoint/2010/main" val="2846885672"/>
              </p:ext>
            </p:extLst>
          </p:nvPr>
        </p:nvGraphicFramePr>
        <p:xfrm>
          <a:off x="4180114" y="2671949"/>
          <a:ext cx="7461055" cy="4017867"/>
        </p:xfrm>
        <a:graphic>
          <a:graphicData uri="http://schemas.openxmlformats.org/drawingml/2006/table">
            <a:tbl>
              <a:tblPr firstRow="1" firstCol="1" bandRow="1">
                <a:tableStyleId>{5C22544A-7EE6-4342-B048-85BDC9FD1C3A}</a:tableStyleId>
              </a:tblPr>
              <a:tblGrid>
                <a:gridCol w="3738817">
                  <a:extLst>
                    <a:ext uri="{9D8B030D-6E8A-4147-A177-3AD203B41FA5}">
                      <a16:colId xmlns:a16="http://schemas.microsoft.com/office/drawing/2014/main" val="20000"/>
                    </a:ext>
                  </a:extLst>
                </a:gridCol>
                <a:gridCol w="3722238">
                  <a:extLst>
                    <a:ext uri="{9D8B030D-6E8A-4147-A177-3AD203B41FA5}">
                      <a16:colId xmlns:a16="http://schemas.microsoft.com/office/drawing/2014/main" val="20001"/>
                    </a:ext>
                  </a:extLst>
                </a:gridCol>
              </a:tblGrid>
              <a:tr h="311455">
                <a:tc>
                  <a:txBody>
                    <a:bodyPr/>
                    <a:lstStyle/>
                    <a:p>
                      <a:pPr algn="l">
                        <a:spcAft>
                          <a:spcPts val="600"/>
                        </a:spcAft>
                      </a:pPr>
                      <a:r>
                        <a:rPr lang="zh-CN" sz="1800" kern="100" dirty="0">
                          <a:solidFill>
                            <a:schemeClr val="tx1"/>
                          </a:solidFill>
                          <a:effectLst/>
                        </a:rPr>
                        <a:t>条件桩</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dirty="0">
                          <a:solidFill>
                            <a:schemeClr val="tx1"/>
                          </a:solidFill>
                          <a:effectLst/>
                        </a:rPr>
                        <a:t>条件项</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1183082">
                <a:tc>
                  <a:txBody>
                    <a:bodyPr/>
                    <a:lstStyle/>
                    <a:p>
                      <a:pPr algn="l">
                        <a:spcAft>
                          <a:spcPts val="600"/>
                        </a:spcAft>
                      </a:pPr>
                      <a:r>
                        <a:rPr lang="zh-CN" sz="1800" kern="100" dirty="0">
                          <a:solidFill>
                            <a:schemeClr val="tx1"/>
                          </a:solidFill>
                          <a:effectLst/>
                        </a:rPr>
                        <a:t>用户名为以字母开头长度为</a:t>
                      </a:r>
                      <a:r>
                        <a:rPr lang="en-US" sz="1800" kern="100" dirty="0">
                          <a:solidFill>
                            <a:schemeClr val="tx1"/>
                          </a:solidFill>
                          <a:effectLst/>
                        </a:rPr>
                        <a:t>8-16</a:t>
                      </a:r>
                      <a:r>
                        <a:rPr lang="zh-CN" sz="1800" kern="100" dirty="0">
                          <a:solidFill>
                            <a:schemeClr val="tx1"/>
                          </a:solidFill>
                          <a:effectLst/>
                        </a:rPr>
                        <a:t>位的字母、数字的组合</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solidFill>
                            <a:schemeClr val="tx1"/>
                          </a:solidFill>
                          <a:effectLst/>
                        </a:rPr>
                        <a:t>1</a:t>
                      </a:r>
                      <a:r>
                        <a:rPr lang="zh-CN" sz="1800" kern="100" dirty="0">
                          <a:solidFill>
                            <a:schemeClr val="tx1"/>
                          </a:solidFill>
                          <a:effectLst/>
                        </a:rPr>
                        <a:t>：用户名为以字母开头长度为</a:t>
                      </a:r>
                      <a:r>
                        <a:rPr lang="en-US" sz="1800" kern="100" dirty="0">
                          <a:solidFill>
                            <a:schemeClr val="tx1"/>
                          </a:solidFill>
                          <a:effectLst/>
                        </a:rPr>
                        <a:t>8-16</a:t>
                      </a:r>
                      <a:r>
                        <a:rPr lang="zh-CN" sz="1800" kern="100" dirty="0">
                          <a:solidFill>
                            <a:schemeClr val="tx1"/>
                          </a:solidFill>
                          <a:effectLst/>
                        </a:rPr>
                        <a:t>位的字母、数字组合的字符串</a:t>
                      </a:r>
                    </a:p>
                    <a:p>
                      <a:pPr algn="l">
                        <a:spcAft>
                          <a:spcPts val="600"/>
                        </a:spcAft>
                      </a:pPr>
                      <a:r>
                        <a:rPr lang="en-US" sz="1800" kern="100" dirty="0">
                          <a:solidFill>
                            <a:schemeClr val="tx1"/>
                          </a:solidFill>
                          <a:effectLst/>
                        </a:rPr>
                        <a:t>0</a:t>
                      </a:r>
                      <a:r>
                        <a:rPr lang="zh-CN" sz="1800" kern="100" dirty="0">
                          <a:solidFill>
                            <a:schemeClr val="tx1"/>
                          </a:solidFill>
                          <a:effectLst/>
                        </a:rPr>
                        <a:t>：不合法的字符串或空</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966055">
                <a:tc>
                  <a:txBody>
                    <a:bodyPr/>
                    <a:lstStyle/>
                    <a:p>
                      <a:pPr algn="l">
                        <a:spcAft>
                          <a:spcPts val="600"/>
                        </a:spcAft>
                      </a:pPr>
                      <a:r>
                        <a:rPr lang="zh-CN" sz="1800" kern="100" dirty="0">
                          <a:solidFill>
                            <a:schemeClr val="tx1"/>
                          </a:solidFill>
                          <a:effectLst/>
                        </a:rPr>
                        <a:t>密码为以字母开头长度为</a:t>
                      </a:r>
                      <a:r>
                        <a:rPr lang="en-US" sz="1800" kern="100" dirty="0">
                          <a:solidFill>
                            <a:schemeClr val="tx1"/>
                          </a:solidFill>
                          <a:effectLst/>
                        </a:rPr>
                        <a:t>8-16</a:t>
                      </a:r>
                      <a:r>
                        <a:rPr lang="zh-CN" sz="1800" kern="100" dirty="0">
                          <a:solidFill>
                            <a:schemeClr val="tx1"/>
                          </a:solidFill>
                          <a:effectLst/>
                        </a:rPr>
                        <a:t>位的字母、数字的组合</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solidFill>
                            <a:schemeClr val="tx1"/>
                          </a:solidFill>
                          <a:effectLst/>
                        </a:rPr>
                        <a:t>1</a:t>
                      </a:r>
                      <a:r>
                        <a:rPr lang="zh-CN" sz="1800" kern="100" dirty="0">
                          <a:solidFill>
                            <a:schemeClr val="tx1"/>
                          </a:solidFill>
                          <a:effectLst/>
                        </a:rPr>
                        <a:t>：密码为以字母开头长度为</a:t>
                      </a:r>
                      <a:r>
                        <a:rPr lang="en-US" sz="1800" kern="100" dirty="0">
                          <a:solidFill>
                            <a:schemeClr val="tx1"/>
                          </a:solidFill>
                          <a:effectLst/>
                        </a:rPr>
                        <a:t>8-16</a:t>
                      </a:r>
                      <a:r>
                        <a:rPr lang="zh-CN" sz="1800" kern="100" dirty="0">
                          <a:solidFill>
                            <a:schemeClr val="tx1"/>
                          </a:solidFill>
                          <a:effectLst/>
                        </a:rPr>
                        <a:t>位的字母、数字组合的字符串</a:t>
                      </a:r>
                    </a:p>
                    <a:p>
                      <a:pPr algn="l">
                        <a:spcAft>
                          <a:spcPts val="600"/>
                        </a:spcAft>
                      </a:pPr>
                      <a:r>
                        <a:rPr lang="en-US" sz="1800" kern="100" dirty="0">
                          <a:solidFill>
                            <a:schemeClr val="tx1"/>
                          </a:solidFill>
                          <a:effectLst/>
                        </a:rPr>
                        <a:t>0</a:t>
                      </a:r>
                      <a:r>
                        <a:rPr lang="zh-CN" sz="1800" kern="100" dirty="0">
                          <a:solidFill>
                            <a:schemeClr val="tx1"/>
                          </a:solidFill>
                          <a:effectLst/>
                        </a:rPr>
                        <a:t>：密码为不合法的字符串或空</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11455">
                <a:tc>
                  <a:txBody>
                    <a:bodyPr/>
                    <a:lstStyle/>
                    <a:p>
                      <a:pPr algn="l">
                        <a:spcAft>
                          <a:spcPts val="600"/>
                        </a:spcAft>
                      </a:pPr>
                      <a:r>
                        <a:rPr lang="zh-CN" sz="1800" kern="100" dirty="0">
                          <a:solidFill>
                            <a:schemeClr val="tx1"/>
                          </a:solidFill>
                          <a:effectLst/>
                        </a:rPr>
                        <a:t>点击登录按钮</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solidFill>
                            <a:schemeClr val="tx1"/>
                          </a:solidFill>
                          <a:effectLst/>
                        </a:rPr>
                        <a:t>1</a:t>
                      </a:r>
                      <a:r>
                        <a:rPr lang="zh-CN" sz="1800" kern="100" dirty="0">
                          <a:solidFill>
                            <a:schemeClr val="tx1"/>
                          </a:solidFill>
                          <a:effectLst/>
                        </a:rPr>
                        <a:t>：点击登录</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311455">
                <a:tc>
                  <a:txBody>
                    <a:bodyPr/>
                    <a:lstStyle/>
                    <a:p>
                      <a:pPr algn="l">
                        <a:spcAft>
                          <a:spcPts val="600"/>
                        </a:spcAft>
                      </a:pPr>
                      <a:r>
                        <a:rPr lang="zh-CN" sz="1800" kern="100" dirty="0">
                          <a:solidFill>
                            <a:schemeClr val="tx1"/>
                          </a:solidFill>
                          <a:effectLst/>
                        </a:rPr>
                        <a:t>不点击登录按钮</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solidFill>
                            <a:schemeClr val="tx1"/>
                          </a:solidFill>
                          <a:effectLst/>
                        </a:rPr>
                        <a:t>2</a:t>
                      </a:r>
                      <a:r>
                        <a:rPr lang="zh-CN" sz="1800" kern="100" dirty="0">
                          <a:solidFill>
                            <a:schemeClr val="tx1"/>
                          </a:solidFill>
                          <a:effectLst/>
                        </a:rPr>
                        <a:t>：不点击登录</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311455">
                <a:tc>
                  <a:txBody>
                    <a:bodyPr/>
                    <a:lstStyle/>
                    <a:p>
                      <a:pPr algn="l">
                        <a:spcAft>
                          <a:spcPts val="600"/>
                        </a:spcAft>
                      </a:pPr>
                      <a:r>
                        <a:rPr lang="zh-CN" sz="1800" kern="100" dirty="0">
                          <a:solidFill>
                            <a:schemeClr val="tx1"/>
                          </a:solidFill>
                          <a:effectLst/>
                        </a:rPr>
                        <a:t>动作桩</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1800" kern="100" dirty="0">
                          <a:solidFill>
                            <a:schemeClr val="tx1"/>
                          </a:solidFill>
                          <a:effectLst/>
                        </a:rPr>
                        <a:t>动作项</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311455">
                <a:tc>
                  <a:txBody>
                    <a:bodyPr/>
                    <a:lstStyle/>
                    <a:p>
                      <a:pPr algn="l">
                        <a:spcAft>
                          <a:spcPts val="600"/>
                        </a:spcAft>
                      </a:pPr>
                      <a:r>
                        <a:rPr lang="zh-CN" sz="1800" kern="100" dirty="0">
                          <a:solidFill>
                            <a:schemeClr val="tx1"/>
                          </a:solidFill>
                          <a:effectLst/>
                        </a:rPr>
                        <a:t>登录成功</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solidFill>
                            <a:schemeClr val="tx1"/>
                          </a:solidFill>
                          <a:effectLst/>
                        </a:rPr>
                        <a:t>T</a:t>
                      </a:r>
                      <a:r>
                        <a:rPr lang="zh-CN" sz="1800" kern="100" dirty="0">
                          <a:solidFill>
                            <a:schemeClr val="tx1"/>
                          </a:solidFill>
                          <a:effectLst/>
                        </a:rPr>
                        <a:t>表示登录成功</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311455">
                <a:tc>
                  <a:txBody>
                    <a:bodyPr/>
                    <a:lstStyle/>
                    <a:p>
                      <a:pPr algn="l">
                        <a:spcAft>
                          <a:spcPts val="600"/>
                        </a:spcAft>
                      </a:pPr>
                      <a:r>
                        <a:rPr lang="zh-CN" sz="1800" kern="100" dirty="0">
                          <a:solidFill>
                            <a:schemeClr val="tx1"/>
                          </a:solidFill>
                          <a:effectLst/>
                        </a:rPr>
                        <a:t>登录失败</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1800" kern="100" dirty="0">
                          <a:solidFill>
                            <a:schemeClr val="tx1"/>
                          </a:solidFill>
                          <a:effectLst/>
                        </a:rPr>
                        <a:t>F</a:t>
                      </a:r>
                      <a:r>
                        <a:rPr lang="zh-CN" sz="1800" kern="100" dirty="0">
                          <a:solidFill>
                            <a:schemeClr val="tx1"/>
                          </a:solidFill>
                          <a:effectLst/>
                        </a:rPr>
                        <a:t>表示登录失败</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488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16FDF-CD84-4936-85B7-BCBCE3A5EF3B}"/>
              </a:ext>
            </a:extLst>
          </p:cNvPr>
          <p:cNvSpPr>
            <a:spLocks noGrp="1"/>
          </p:cNvSpPr>
          <p:nvPr>
            <p:ph type="title"/>
          </p:nvPr>
        </p:nvSpPr>
        <p:spPr>
          <a:xfrm>
            <a:off x="1295400" y="293848"/>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796DAB77-C275-47E7-81D1-1312D058D463}"/>
              </a:ext>
            </a:extLst>
          </p:cNvPr>
          <p:cNvSpPr>
            <a:spLocks noGrp="1"/>
          </p:cNvSpPr>
          <p:nvPr>
            <p:ph idx="1"/>
          </p:nvPr>
        </p:nvSpPr>
        <p:spPr>
          <a:xfrm>
            <a:off x="1295400" y="1065216"/>
            <a:ext cx="9601200" cy="5004262"/>
          </a:xfrm>
        </p:spPr>
        <p:txBody>
          <a:bodyPr>
            <a:normAutofit/>
          </a:bodyPr>
          <a:lstStyle/>
          <a:p>
            <a:r>
              <a:rPr lang="zh-CN" altLang="zh-CN" sz="2800" dirty="0"/>
              <a:t>判定表驱动测试</a:t>
            </a:r>
            <a:endParaRPr lang="en-US" altLang="zh-CN" sz="2800" dirty="0"/>
          </a:p>
          <a:p>
            <a:r>
              <a:rPr lang="zh-CN" altLang="en-US" sz="2800" dirty="0"/>
              <a:t>示例</a:t>
            </a:r>
            <a:endParaRPr lang="en-US" altLang="zh-CN" sz="2800" dirty="0"/>
          </a:p>
          <a:p>
            <a:r>
              <a:rPr lang="zh-CN" altLang="en-US" sz="2800" dirty="0"/>
              <a:t>生成判定表</a:t>
            </a:r>
          </a:p>
        </p:txBody>
      </p:sp>
      <p:graphicFrame>
        <p:nvGraphicFramePr>
          <p:cNvPr id="6" name="表格 5">
            <a:extLst>
              <a:ext uri="{FF2B5EF4-FFF2-40B4-BE49-F238E27FC236}">
                <a16:creationId xmlns:a16="http://schemas.microsoft.com/office/drawing/2014/main" id="{3C55E7DD-F2C0-4055-8E9C-2D4E390929E6}"/>
              </a:ext>
            </a:extLst>
          </p:cNvPr>
          <p:cNvGraphicFramePr>
            <a:graphicFrameLocks noGrp="1"/>
          </p:cNvGraphicFramePr>
          <p:nvPr>
            <p:extLst>
              <p:ext uri="{D42A27DB-BD31-4B8C-83A1-F6EECF244321}">
                <p14:modId xmlns:p14="http://schemas.microsoft.com/office/powerpoint/2010/main" val="4104572402"/>
              </p:ext>
            </p:extLst>
          </p:nvPr>
        </p:nvGraphicFramePr>
        <p:xfrm>
          <a:off x="2053979" y="2855851"/>
          <a:ext cx="9721080" cy="3886312"/>
        </p:xfrm>
        <a:graphic>
          <a:graphicData uri="http://schemas.openxmlformats.org/drawingml/2006/table">
            <a:tbl>
              <a:tblPr firstRow="1" firstCol="1" bandRow="1">
                <a:tableStyleId>{5C22544A-7EE6-4342-B048-85BDC9FD1C3A}</a:tableStyleId>
              </a:tblPr>
              <a:tblGrid>
                <a:gridCol w="5976520">
                  <a:extLst>
                    <a:ext uri="{9D8B030D-6E8A-4147-A177-3AD203B41FA5}">
                      <a16:colId xmlns:a16="http://schemas.microsoft.com/office/drawing/2014/main" val="20000"/>
                    </a:ext>
                  </a:extLst>
                </a:gridCol>
                <a:gridCol w="447170">
                  <a:extLst>
                    <a:ext uri="{9D8B030D-6E8A-4147-A177-3AD203B41FA5}">
                      <a16:colId xmlns:a16="http://schemas.microsoft.com/office/drawing/2014/main" val="20001"/>
                    </a:ext>
                  </a:extLst>
                </a:gridCol>
                <a:gridCol w="486054">
                  <a:extLst>
                    <a:ext uri="{9D8B030D-6E8A-4147-A177-3AD203B41FA5}">
                      <a16:colId xmlns:a16="http://schemas.microsoft.com/office/drawing/2014/main" val="20002"/>
                    </a:ext>
                  </a:extLst>
                </a:gridCol>
                <a:gridCol w="486054">
                  <a:extLst>
                    <a:ext uri="{9D8B030D-6E8A-4147-A177-3AD203B41FA5}">
                      <a16:colId xmlns:a16="http://schemas.microsoft.com/office/drawing/2014/main" val="20003"/>
                    </a:ext>
                  </a:extLst>
                </a:gridCol>
                <a:gridCol w="486054">
                  <a:extLst>
                    <a:ext uri="{9D8B030D-6E8A-4147-A177-3AD203B41FA5}">
                      <a16:colId xmlns:a16="http://schemas.microsoft.com/office/drawing/2014/main" val="20004"/>
                    </a:ext>
                  </a:extLst>
                </a:gridCol>
                <a:gridCol w="458835">
                  <a:extLst>
                    <a:ext uri="{9D8B030D-6E8A-4147-A177-3AD203B41FA5}">
                      <a16:colId xmlns:a16="http://schemas.microsoft.com/office/drawing/2014/main" val="20005"/>
                    </a:ext>
                  </a:extLst>
                </a:gridCol>
                <a:gridCol w="458835">
                  <a:extLst>
                    <a:ext uri="{9D8B030D-6E8A-4147-A177-3AD203B41FA5}">
                      <a16:colId xmlns:a16="http://schemas.microsoft.com/office/drawing/2014/main" val="20006"/>
                    </a:ext>
                  </a:extLst>
                </a:gridCol>
                <a:gridCol w="458835">
                  <a:extLst>
                    <a:ext uri="{9D8B030D-6E8A-4147-A177-3AD203B41FA5}">
                      <a16:colId xmlns:a16="http://schemas.microsoft.com/office/drawing/2014/main" val="20007"/>
                    </a:ext>
                  </a:extLst>
                </a:gridCol>
                <a:gridCol w="462723">
                  <a:extLst>
                    <a:ext uri="{9D8B030D-6E8A-4147-A177-3AD203B41FA5}">
                      <a16:colId xmlns:a16="http://schemas.microsoft.com/office/drawing/2014/main" val="20008"/>
                    </a:ext>
                  </a:extLst>
                </a:gridCol>
              </a:tblGrid>
              <a:tr h="425297">
                <a:tc>
                  <a:txBody>
                    <a:bodyPr/>
                    <a:lstStyle/>
                    <a:p>
                      <a:pPr algn="l">
                        <a:spcAft>
                          <a:spcPts val="600"/>
                        </a:spcAft>
                      </a:pPr>
                      <a:r>
                        <a:rPr lang="zh-CN" sz="2800" kern="100" dirty="0">
                          <a:solidFill>
                            <a:schemeClr val="tx1"/>
                          </a:solidFill>
                          <a:effectLst/>
                        </a:rPr>
                        <a:t>条件桩</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gridSpan="8">
                  <a:txBody>
                    <a:bodyPr/>
                    <a:lstStyle/>
                    <a:p>
                      <a:pPr algn="l">
                        <a:spcAft>
                          <a:spcPts val="600"/>
                        </a:spcAft>
                      </a:pPr>
                      <a:r>
                        <a:rPr lang="zh-CN" sz="2800" kern="100" dirty="0">
                          <a:solidFill>
                            <a:schemeClr val="tx1"/>
                          </a:solidFill>
                          <a:effectLst/>
                        </a:rPr>
                        <a:t>条件项</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25297">
                <a:tc>
                  <a:txBody>
                    <a:bodyPr/>
                    <a:lstStyle/>
                    <a:p>
                      <a:pPr algn="l">
                        <a:spcAft>
                          <a:spcPts val="600"/>
                        </a:spcAft>
                      </a:pPr>
                      <a:r>
                        <a:rPr lang="zh-CN" sz="2800" kern="100" dirty="0">
                          <a:solidFill>
                            <a:schemeClr val="tx1"/>
                          </a:solidFill>
                          <a:effectLst/>
                        </a:rPr>
                        <a:t>用户名为以字母开头长度为</a:t>
                      </a:r>
                      <a:r>
                        <a:rPr lang="en-US" sz="2800" kern="100" dirty="0">
                          <a:solidFill>
                            <a:schemeClr val="tx1"/>
                          </a:solidFill>
                          <a:effectLst/>
                        </a:rPr>
                        <a:t>8-16</a:t>
                      </a:r>
                      <a:r>
                        <a:rPr lang="zh-CN" sz="2800" kern="100" dirty="0">
                          <a:solidFill>
                            <a:schemeClr val="tx1"/>
                          </a:solidFill>
                          <a:effectLst/>
                        </a:rPr>
                        <a:t>位的字母、数字的组合</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425297">
                <a:tc>
                  <a:txBody>
                    <a:bodyPr/>
                    <a:lstStyle/>
                    <a:p>
                      <a:pPr algn="l">
                        <a:spcAft>
                          <a:spcPts val="600"/>
                        </a:spcAft>
                      </a:pPr>
                      <a:r>
                        <a:rPr lang="zh-CN" sz="2800" kern="100" dirty="0">
                          <a:solidFill>
                            <a:schemeClr val="tx1"/>
                          </a:solidFill>
                          <a:effectLst/>
                        </a:rPr>
                        <a:t>密码为以字母开头长度为</a:t>
                      </a:r>
                      <a:r>
                        <a:rPr lang="en-US" sz="2800" kern="100" dirty="0">
                          <a:solidFill>
                            <a:schemeClr val="tx1"/>
                          </a:solidFill>
                          <a:effectLst/>
                        </a:rPr>
                        <a:t>8-16</a:t>
                      </a:r>
                      <a:r>
                        <a:rPr lang="zh-CN" sz="2800" kern="100" dirty="0">
                          <a:solidFill>
                            <a:schemeClr val="tx1"/>
                          </a:solidFill>
                          <a:effectLst/>
                        </a:rPr>
                        <a:t>位的字母、数字的组合</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25297">
                <a:tc>
                  <a:txBody>
                    <a:bodyPr/>
                    <a:lstStyle/>
                    <a:p>
                      <a:pPr algn="l">
                        <a:spcAft>
                          <a:spcPts val="600"/>
                        </a:spcAft>
                      </a:pPr>
                      <a:r>
                        <a:rPr lang="zh-CN" sz="2800" kern="100" dirty="0">
                          <a:solidFill>
                            <a:schemeClr val="tx1"/>
                          </a:solidFill>
                          <a:effectLst/>
                        </a:rPr>
                        <a:t>点击登录按钮</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25297">
                <a:tc>
                  <a:txBody>
                    <a:bodyPr/>
                    <a:lstStyle/>
                    <a:p>
                      <a:pPr algn="l">
                        <a:spcAft>
                          <a:spcPts val="600"/>
                        </a:spcAft>
                      </a:pPr>
                      <a:r>
                        <a:rPr lang="zh-CN" sz="2800" kern="100" dirty="0">
                          <a:solidFill>
                            <a:schemeClr val="tx1"/>
                          </a:solidFill>
                          <a:effectLst/>
                        </a:rPr>
                        <a:t>动作桩</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 </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gridSpan="4">
                  <a:txBody>
                    <a:bodyPr/>
                    <a:lstStyle/>
                    <a:p>
                      <a:pPr algn="l">
                        <a:spcAft>
                          <a:spcPts val="600"/>
                        </a:spcAft>
                      </a:pPr>
                      <a:r>
                        <a:rPr lang="zh-CN" sz="2800" kern="100">
                          <a:solidFill>
                            <a:schemeClr val="tx1"/>
                          </a:solidFill>
                          <a:effectLst/>
                        </a:rPr>
                        <a:t>动作项</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72552">
                <a:tc>
                  <a:txBody>
                    <a:bodyPr/>
                    <a:lstStyle/>
                    <a:p>
                      <a:pPr algn="l">
                        <a:spcAft>
                          <a:spcPts val="600"/>
                        </a:spcAft>
                      </a:pPr>
                      <a:r>
                        <a:rPr lang="zh-CN" sz="2800" kern="100" dirty="0">
                          <a:solidFill>
                            <a:schemeClr val="tx1"/>
                          </a:solidFill>
                          <a:effectLst/>
                        </a:rPr>
                        <a:t>登录成功</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T</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sz="2800">
                        <a:solidFill>
                          <a:schemeClr val="tx1"/>
                        </a:solidFill>
                        <a:effectLst/>
                        <a:latin typeface="Times New Roman" panose="02020603050405020304" pitchFamily="18" charset="0"/>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425297">
                <a:tc>
                  <a:txBody>
                    <a:bodyPr/>
                    <a:lstStyle/>
                    <a:p>
                      <a:pPr algn="l">
                        <a:spcAft>
                          <a:spcPts val="600"/>
                        </a:spcAft>
                      </a:pPr>
                      <a:r>
                        <a:rPr lang="zh-CN" sz="2800" kern="100" dirty="0">
                          <a:solidFill>
                            <a:schemeClr val="tx1"/>
                          </a:solidFill>
                          <a:effectLst/>
                        </a:rPr>
                        <a:t>登录失败</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 </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2427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F633A-4FEE-4B94-9322-B4DD15E99CE0}"/>
              </a:ext>
            </a:extLst>
          </p:cNvPr>
          <p:cNvSpPr>
            <a:spLocks noGrp="1"/>
          </p:cNvSpPr>
          <p:nvPr>
            <p:ph type="title"/>
          </p:nvPr>
        </p:nvSpPr>
        <p:spPr/>
        <p:txBody>
          <a:bodyPr>
            <a:normAutofit fontScale="90000"/>
          </a:bodyPr>
          <a:lstStyle/>
          <a:p>
            <a:r>
              <a:rPr lang="zh-CN" altLang="en-US" b="1" dirty="0"/>
              <a:t>黑盒测试对测试工作的意义</a:t>
            </a:r>
          </a:p>
        </p:txBody>
      </p:sp>
      <p:sp>
        <p:nvSpPr>
          <p:cNvPr id="3" name="内容占位符 2">
            <a:extLst>
              <a:ext uri="{FF2B5EF4-FFF2-40B4-BE49-F238E27FC236}">
                <a16:creationId xmlns:a16="http://schemas.microsoft.com/office/drawing/2014/main" id="{C56102AC-A5A1-4127-82D5-73AD83C4FD00}"/>
              </a:ext>
            </a:extLst>
          </p:cNvPr>
          <p:cNvSpPr>
            <a:spLocks noGrp="1"/>
          </p:cNvSpPr>
          <p:nvPr>
            <p:ph idx="1"/>
          </p:nvPr>
        </p:nvSpPr>
        <p:spPr>
          <a:xfrm>
            <a:off x="1371600" y="1338349"/>
            <a:ext cx="10820400" cy="5004262"/>
          </a:xfrm>
        </p:spPr>
        <p:txBody>
          <a:bodyPr/>
          <a:lstStyle/>
          <a:p>
            <a:r>
              <a:rPr lang="zh-CN" altLang="zh-CN" sz="2800" dirty="0"/>
              <a:t>黑盒测试有助于对被测产品进行总体功能的需求进行验证；</a:t>
            </a:r>
          </a:p>
          <a:p>
            <a:r>
              <a:rPr lang="zh-CN" altLang="zh-CN" sz="2800" dirty="0"/>
              <a:t>从测试管理来说，黑盒测试是非常方便的，不需要对代码进行测试管理；</a:t>
            </a:r>
          </a:p>
          <a:p>
            <a:r>
              <a:rPr lang="zh-CN" altLang="zh-CN" sz="2800" dirty="0"/>
              <a:t>黑盒测试是把所有可能的输入都作为测试数据使用的，容易查出程序中的错误。</a:t>
            </a:r>
          </a:p>
          <a:p>
            <a:endParaRPr lang="zh-CN" altLang="en-US" dirty="0"/>
          </a:p>
        </p:txBody>
      </p:sp>
    </p:spTree>
    <p:extLst>
      <p:ext uri="{BB962C8B-B14F-4D97-AF65-F5344CB8AC3E}">
        <p14:creationId xmlns:p14="http://schemas.microsoft.com/office/powerpoint/2010/main" val="3512786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16FDF-CD84-4936-85B7-BCBCE3A5EF3B}"/>
              </a:ext>
            </a:extLst>
          </p:cNvPr>
          <p:cNvSpPr>
            <a:spLocks noGrp="1"/>
          </p:cNvSpPr>
          <p:nvPr>
            <p:ph type="title"/>
          </p:nvPr>
        </p:nvSpPr>
        <p:spPr>
          <a:xfrm>
            <a:off x="825334" y="134636"/>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796DAB77-C275-47E7-81D1-1312D058D463}"/>
              </a:ext>
            </a:extLst>
          </p:cNvPr>
          <p:cNvSpPr>
            <a:spLocks noGrp="1"/>
          </p:cNvSpPr>
          <p:nvPr>
            <p:ph idx="1"/>
          </p:nvPr>
        </p:nvSpPr>
        <p:spPr>
          <a:xfrm>
            <a:off x="944088" y="801139"/>
            <a:ext cx="9601200" cy="5004262"/>
          </a:xfrm>
        </p:spPr>
        <p:txBody>
          <a:bodyPr>
            <a:normAutofit/>
          </a:bodyPr>
          <a:lstStyle/>
          <a:p>
            <a:r>
              <a:rPr lang="zh-CN" altLang="zh-CN" sz="2800" dirty="0"/>
              <a:t>判定表驱动测试</a:t>
            </a:r>
            <a:endParaRPr lang="en-US" altLang="zh-CN" sz="2800" dirty="0"/>
          </a:p>
          <a:p>
            <a:r>
              <a:rPr lang="zh-CN" altLang="en-US" sz="2800" dirty="0"/>
              <a:t>示例</a:t>
            </a:r>
            <a:endParaRPr lang="en-US" altLang="zh-CN" sz="2800" dirty="0"/>
          </a:p>
          <a:p>
            <a:r>
              <a:rPr lang="zh-CN" altLang="zh-CN" sz="2800" dirty="0"/>
              <a:t>简化判定表</a:t>
            </a:r>
            <a:endParaRPr lang="zh-CN" altLang="en-US" sz="2800" dirty="0"/>
          </a:p>
        </p:txBody>
      </p:sp>
      <p:graphicFrame>
        <p:nvGraphicFramePr>
          <p:cNvPr id="7" name="表格 6">
            <a:extLst>
              <a:ext uri="{FF2B5EF4-FFF2-40B4-BE49-F238E27FC236}">
                <a16:creationId xmlns:a16="http://schemas.microsoft.com/office/drawing/2014/main" id="{743D8E49-CF03-4FD7-8C36-1F197BAEB508}"/>
              </a:ext>
            </a:extLst>
          </p:cNvPr>
          <p:cNvGraphicFramePr>
            <a:graphicFrameLocks noGrp="1"/>
          </p:cNvGraphicFramePr>
          <p:nvPr>
            <p:extLst>
              <p:ext uri="{D42A27DB-BD31-4B8C-83A1-F6EECF244321}">
                <p14:modId xmlns:p14="http://schemas.microsoft.com/office/powerpoint/2010/main" val="1374121736"/>
              </p:ext>
            </p:extLst>
          </p:nvPr>
        </p:nvGraphicFramePr>
        <p:xfrm>
          <a:off x="2903178" y="2331255"/>
          <a:ext cx="9321479" cy="4526745"/>
        </p:xfrm>
        <a:graphic>
          <a:graphicData uri="http://schemas.openxmlformats.org/drawingml/2006/table">
            <a:tbl>
              <a:tblPr firstRow="1" firstCol="1" bandRow="1">
                <a:tableStyleId>{5C22544A-7EE6-4342-B048-85BDC9FD1C3A}</a:tableStyleId>
              </a:tblPr>
              <a:tblGrid>
                <a:gridCol w="6013556">
                  <a:extLst>
                    <a:ext uri="{9D8B030D-6E8A-4147-A177-3AD203B41FA5}">
                      <a16:colId xmlns:a16="http://schemas.microsoft.com/office/drawing/2014/main" val="20000"/>
                    </a:ext>
                  </a:extLst>
                </a:gridCol>
                <a:gridCol w="447521">
                  <a:extLst>
                    <a:ext uri="{9D8B030D-6E8A-4147-A177-3AD203B41FA5}">
                      <a16:colId xmlns:a16="http://schemas.microsoft.com/office/drawing/2014/main" val="20001"/>
                    </a:ext>
                  </a:extLst>
                </a:gridCol>
                <a:gridCol w="492272">
                  <a:extLst>
                    <a:ext uri="{9D8B030D-6E8A-4147-A177-3AD203B41FA5}">
                      <a16:colId xmlns:a16="http://schemas.microsoft.com/office/drawing/2014/main" val="20002"/>
                    </a:ext>
                  </a:extLst>
                </a:gridCol>
                <a:gridCol w="490409">
                  <a:extLst>
                    <a:ext uri="{9D8B030D-6E8A-4147-A177-3AD203B41FA5}">
                      <a16:colId xmlns:a16="http://schemas.microsoft.com/office/drawing/2014/main" val="20003"/>
                    </a:ext>
                  </a:extLst>
                </a:gridCol>
                <a:gridCol w="490409">
                  <a:extLst>
                    <a:ext uri="{9D8B030D-6E8A-4147-A177-3AD203B41FA5}">
                      <a16:colId xmlns:a16="http://schemas.microsoft.com/office/drawing/2014/main" val="20004"/>
                    </a:ext>
                  </a:extLst>
                </a:gridCol>
                <a:gridCol w="460572">
                  <a:extLst>
                    <a:ext uri="{9D8B030D-6E8A-4147-A177-3AD203B41FA5}">
                      <a16:colId xmlns:a16="http://schemas.microsoft.com/office/drawing/2014/main" val="20005"/>
                    </a:ext>
                  </a:extLst>
                </a:gridCol>
                <a:gridCol w="462439">
                  <a:extLst>
                    <a:ext uri="{9D8B030D-6E8A-4147-A177-3AD203B41FA5}">
                      <a16:colId xmlns:a16="http://schemas.microsoft.com/office/drawing/2014/main" val="20006"/>
                    </a:ext>
                  </a:extLst>
                </a:gridCol>
                <a:gridCol w="464301">
                  <a:extLst>
                    <a:ext uri="{9D8B030D-6E8A-4147-A177-3AD203B41FA5}">
                      <a16:colId xmlns:a16="http://schemas.microsoft.com/office/drawing/2014/main" val="20007"/>
                    </a:ext>
                  </a:extLst>
                </a:gridCol>
              </a:tblGrid>
              <a:tr h="512613">
                <a:tc>
                  <a:txBody>
                    <a:bodyPr/>
                    <a:lstStyle/>
                    <a:p>
                      <a:pPr algn="l">
                        <a:spcAft>
                          <a:spcPts val="600"/>
                        </a:spcAft>
                      </a:pPr>
                      <a:r>
                        <a:rPr lang="zh-CN" sz="2800" kern="100" dirty="0">
                          <a:solidFill>
                            <a:schemeClr val="tx1"/>
                          </a:solidFill>
                          <a:effectLst/>
                        </a:rPr>
                        <a:t>条件桩</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gridSpan="7">
                  <a:txBody>
                    <a:bodyPr/>
                    <a:lstStyle/>
                    <a:p>
                      <a:pPr algn="l">
                        <a:spcAft>
                          <a:spcPts val="600"/>
                        </a:spcAft>
                      </a:pPr>
                      <a:r>
                        <a:rPr lang="zh-CN" sz="2800" kern="100" dirty="0">
                          <a:solidFill>
                            <a:schemeClr val="tx1"/>
                          </a:solidFill>
                          <a:effectLst/>
                        </a:rPr>
                        <a:t>条件项</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61223">
                <a:tc>
                  <a:txBody>
                    <a:bodyPr/>
                    <a:lstStyle/>
                    <a:p>
                      <a:pPr algn="l">
                        <a:spcAft>
                          <a:spcPts val="600"/>
                        </a:spcAft>
                      </a:pPr>
                      <a:r>
                        <a:rPr lang="zh-CN" sz="2800" kern="100" dirty="0">
                          <a:solidFill>
                            <a:schemeClr val="tx1"/>
                          </a:solidFill>
                          <a:effectLst/>
                        </a:rPr>
                        <a:t>用户名为以字母开头长度为</a:t>
                      </a:r>
                      <a:r>
                        <a:rPr lang="en-US" sz="2800" kern="100" dirty="0">
                          <a:solidFill>
                            <a:schemeClr val="tx1"/>
                          </a:solidFill>
                          <a:effectLst/>
                        </a:rPr>
                        <a:t>8-16</a:t>
                      </a:r>
                      <a:r>
                        <a:rPr lang="zh-CN" sz="2800" kern="100" dirty="0">
                          <a:solidFill>
                            <a:schemeClr val="tx1"/>
                          </a:solidFill>
                          <a:effectLst/>
                        </a:rPr>
                        <a:t>位的字母、数字的组合</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zh-CN" sz="2800" kern="100">
                          <a:solidFill>
                            <a:schemeClr val="tx1"/>
                          </a:solidFill>
                          <a:effectLst/>
                        </a:rPr>
                        <a:t>—</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561223">
                <a:tc>
                  <a:txBody>
                    <a:bodyPr/>
                    <a:lstStyle/>
                    <a:p>
                      <a:pPr algn="l">
                        <a:spcAft>
                          <a:spcPts val="600"/>
                        </a:spcAft>
                      </a:pPr>
                      <a:r>
                        <a:rPr lang="zh-CN" sz="2800" kern="100" dirty="0">
                          <a:solidFill>
                            <a:schemeClr val="tx1"/>
                          </a:solidFill>
                          <a:effectLst/>
                        </a:rPr>
                        <a:t>密码为以字母开头长度为</a:t>
                      </a:r>
                      <a:r>
                        <a:rPr lang="en-US" sz="2800" kern="100" dirty="0">
                          <a:solidFill>
                            <a:schemeClr val="tx1"/>
                          </a:solidFill>
                          <a:effectLst/>
                        </a:rPr>
                        <a:t>8-16</a:t>
                      </a:r>
                      <a:r>
                        <a:rPr lang="zh-CN" sz="2800" kern="100" dirty="0">
                          <a:solidFill>
                            <a:schemeClr val="tx1"/>
                          </a:solidFill>
                          <a:effectLst/>
                        </a:rPr>
                        <a:t>位的字母、数字的组合</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561223">
                <a:tc>
                  <a:txBody>
                    <a:bodyPr/>
                    <a:lstStyle/>
                    <a:p>
                      <a:pPr algn="l">
                        <a:spcAft>
                          <a:spcPts val="600"/>
                        </a:spcAft>
                      </a:pPr>
                      <a:r>
                        <a:rPr lang="zh-CN" sz="2800" kern="100" dirty="0">
                          <a:solidFill>
                            <a:schemeClr val="tx1"/>
                          </a:solidFill>
                          <a:effectLst/>
                        </a:rPr>
                        <a:t>点击登录按钮</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1</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0</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561223">
                <a:tc>
                  <a:txBody>
                    <a:bodyPr/>
                    <a:lstStyle/>
                    <a:p>
                      <a:pPr algn="l">
                        <a:spcAft>
                          <a:spcPts val="600"/>
                        </a:spcAft>
                      </a:pPr>
                      <a:r>
                        <a:rPr lang="zh-CN" sz="2800" kern="100" dirty="0">
                          <a:solidFill>
                            <a:schemeClr val="tx1"/>
                          </a:solidFill>
                          <a:effectLst/>
                        </a:rPr>
                        <a:t>动作桩</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gridSpan="7">
                  <a:txBody>
                    <a:bodyPr/>
                    <a:lstStyle/>
                    <a:p>
                      <a:pPr algn="l">
                        <a:spcAft>
                          <a:spcPts val="600"/>
                        </a:spcAft>
                      </a:pPr>
                      <a:r>
                        <a:rPr lang="zh-CN" sz="2800" kern="100">
                          <a:solidFill>
                            <a:schemeClr val="tx1"/>
                          </a:solidFill>
                          <a:effectLst/>
                        </a:rPr>
                        <a:t>动作项</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623583">
                <a:tc>
                  <a:txBody>
                    <a:bodyPr/>
                    <a:lstStyle/>
                    <a:p>
                      <a:pPr algn="l">
                        <a:spcAft>
                          <a:spcPts val="600"/>
                        </a:spcAft>
                      </a:pPr>
                      <a:r>
                        <a:rPr lang="zh-CN" sz="2800" kern="100" dirty="0">
                          <a:solidFill>
                            <a:schemeClr val="tx1"/>
                          </a:solidFill>
                          <a:effectLst/>
                        </a:rPr>
                        <a:t>登录成功</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T</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sz="2800">
                        <a:solidFill>
                          <a:schemeClr val="tx1"/>
                        </a:solidFill>
                        <a:effectLst/>
                        <a:latin typeface="Times New Roman" panose="02020603050405020304" pitchFamily="18" charset="0"/>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a:solidFill>
                            <a:schemeClr val="tx1"/>
                          </a:solidFill>
                          <a:effectLst/>
                        </a:rPr>
                        <a:t> </a:t>
                      </a:r>
                      <a:endParaRPr lang="zh-CN" sz="2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561223">
                <a:tc>
                  <a:txBody>
                    <a:bodyPr/>
                    <a:lstStyle/>
                    <a:p>
                      <a:pPr algn="l">
                        <a:spcAft>
                          <a:spcPts val="600"/>
                        </a:spcAft>
                      </a:pPr>
                      <a:r>
                        <a:rPr lang="zh-CN" sz="2800" kern="100" dirty="0">
                          <a:solidFill>
                            <a:schemeClr val="tx1"/>
                          </a:solidFill>
                          <a:effectLst/>
                        </a:rPr>
                        <a:t>登录失败</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 </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600"/>
                        </a:spcAft>
                      </a:pPr>
                      <a:r>
                        <a:rPr lang="en-US" sz="2800" kern="100" dirty="0">
                          <a:solidFill>
                            <a:schemeClr val="tx1"/>
                          </a:solidFill>
                          <a:effectLst/>
                        </a:rPr>
                        <a:t>F</a:t>
                      </a:r>
                      <a:endParaRPr lang="zh-CN" sz="2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11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1C5C2-30B4-4E28-8EB8-FF446D127A58}"/>
              </a:ext>
            </a:extLst>
          </p:cNvPr>
          <p:cNvSpPr>
            <a:spLocks noGrp="1"/>
          </p:cNvSpPr>
          <p:nvPr>
            <p:ph type="title"/>
          </p:nvPr>
        </p:nvSpPr>
        <p:spPr>
          <a:xfrm>
            <a:off x="777833" y="0"/>
            <a:ext cx="9601200" cy="571500"/>
          </a:xfrm>
        </p:spPr>
        <p:txBody>
          <a:bodyPr>
            <a:normAutofit fontScale="90000"/>
          </a:bodyPr>
          <a:lstStyle/>
          <a:p>
            <a:r>
              <a:rPr lang="zh-CN" altLang="en-US" b="1" dirty="0"/>
              <a:t>黑盒测试的方法</a:t>
            </a:r>
            <a:r>
              <a:rPr lang="en-US" altLang="zh-CN" b="1" dirty="0"/>
              <a:t>-</a:t>
            </a:r>
            <a:r>
              <a:rPr lang="zh-CN" altLang="en-US" b="1" dirty="0"/>
              <a:t>判定表驱动测试法</a:t>
            </a:r>
          </a:p>
        </p:txBody>
      </p:sp>
      <p:sp>
        <p:nvSpPr>
          <p:cNvPr id="3" name="内容占位符 2">
            <a:extLst>
              <a:ext uri="{FF2B5EF4-FFF2-40B4-BE49-F238E27FC236}">
                <a16:creationId xmlns:a16="http://schemas.microsoft.com/office/drawing/2014/main" id="{D2EC972E-2E76-46FC-8787-2084D4A696D7}"/>
              </a:ext>
            </a:extLst>
          </p:cNvPr>
          <p:cNvSpPr>
            <a:spLocks noGrp="1"/>
          </p:cNvSpPr>
          <p:nvPr>
            <p:ph idx="1"/>
          </p:nvPr>
        </p:nvSpPr>
        <p:spPr>
          <a:xfrm>
            <a:off x="884711" y="801139"/>
            <a:ext cx="11180619" cy="5920295"/>
          </a:xfrm>
        </p:spPr>
        <p:txBody>
          <a:bodyPr>
            <a:normAutofit lnSpcReduction="10000"/>
          </a:bodyPr>
          <a:lstStyle/>
          <a:p>
            <a:r>
              <a:rPr lang="zh-CN" altLang="zh-CN" sz="2400" dirty="0"/>
              <a:t>判定表</a:t>
            </a:r>
            <a:r>
              <a:rPr lang="en-US" altLang="zh-CN" sz="2400" dirty="0"/>
              <a:t>  </a:t>
            </a:r>
            <a:r>
              <a:rPr lang="zh-CN" altLang="en-US" sz="2400" dirty="0"/>
              <a:t>示例</a:t>
            </a:r>
            <a:r>
              <a:rPr lang="en-US" altLang="zh-CN" sz="2400" dirty="0"/>
              <a:t>2</a:t>
            </a:r>
          </a:p>
          <a:p>
            <a:r>
              <a:rPr lang="zh-CN" altLang="en-US" sz="2400" dirty="0"/>
              <a:t>为了获得下一个日期，</a:t>
            </a:r>
            <a:r>
              <a:rPr lang="en-US" altLang="zh-CN" sz="2400" dirty="0" err="1"/>
              <a:t>NextDate</a:t>
            </a:r>
            <a:r>
              <a:rPr lang="zh-CN" altLang="en-US" sz="2400" dirty="0"/>
              <a:t>函数执行如下操作：</a:t>
            </a:r>
          </a:p>
          <a:p>
            <a:pPr lvl="1"/>
            <a:r>
              <a:rPr lang="zh-CN" altLang="en-US" sz="2400" i="0" dirty="0"/>
              <a:t>如果输入日期不是当月最后一天，则把</a:t>
            </a:r>
            <a:r>
              <a:rPr lang="en-US" altLang="zh-CN" sz="2400" i="0" dirty="0"/>
              <a:t>day</a:t>
            </a:r>
            <a:r>
              <a:rPr lang="zh-CN" altLang="en-US" sz="2400" i="0" dirty="0"/>
              <a:t>变量的值加</a:t>
            </a:r>
            <a:r>
              <a:rPr lang="en-US" altLang="zh-CN" sz="2400" i="0" dirty="0"/>
              <a:t>1</a:t>
            </a:r>
            <a:r>
              <a:rPr lang="zh-CN" altLang="en-US" sz="2400" i="0" dirty="0"/>
              <a:t>；</a:t>
            </a:r>
          </a:p>
          <a:p>
            <a:pPr lvl="1"/>
            <a:r>
              <a:rPr lang="zh-CN" altLang="en-US" sz="2400" i="0" dirty="0"/>
              <a:t>如果输入日期是</a:t>
            </a:r>
            <a:r>
              <a:rPr lang="en-US" altLang="zh-CN" sz="2400" i="0" dirty="0"/>
              <a:t>1~11</a:t>
            </a:r>
            <a:r>
              <a:rPr lang="zh-CN" altLang="en-US" sz="2400" i="0" dirty="0"/>
              <a:t>月份中某月的最后一天，则把</a:t>
            </a:r>
            <a:r>
              <a:rPr lang="en-US" altLang="zh-CN" sz="2400" i="0" dirty="0"/>
              <a:t>day</a:t>
            </a:r>
            <a:r>
              <a:rPr lang="zh-CN" altLang="en-US" sz="2400" i="0" dirty="0"/>
              <a:t>变量的值复位为</a:t>
            </a:r>
            <a:r>
              <a:rPr lang="en-US" altLang="zh-CN" sz="2400" i="0" dirty="0"/>
              <a:t>1</a:t>
            </a:r>
            <a:r>
              <a:rPr lang="zh-CN" altLang="en-US" sz="2400" i="0" dirty="0"/>
              <a:t>，</a:t>
            </a:r>
            <a:r>
              <a:rPr lang="en-US" altLang="zh-CN" sz="2400" i="0" dirty="0"/>
              <a:t>month</a:t>
            </a:r>
            <a:r>
              <a:rPr lang="zh-CN" altLang="en-US" sz="2400" i="0" dirty="0"/>
              <a:t>变量的值加</a:t>
            </a:r>
            <a:r>
              <a:rPr lang="en-US" altLang="zh-CN" sz="2400" i="0" dirty="0"/>
              <a:t>1</a:t>
            </a:r>
            <a:r>
              <a:rPr lang="zh-CN" altLang="en-US" sz="2400" i="0" dirty="0"/>
              <a:t>；</a:t>
            </a:r>
          </a:p>
          <a:p>
            <a:pPr lvl="1"/>
            <a:r>
              <a:rPr lang="zh-CN" altLang="en-US" sz="2400" i="0" dirty="0"/>
              <a:t>如果输入日期是</a:t>
            </a:r>
            <a:r>
              <a:rPr lang="en-US" altLang="zh-CN" sz="2400" i="0" dirty="0"/>
              <a:t>12</a:t>
            </a:r>
            <a:r>
              <a:rPr lang="zh-CN" altLang="en-US" sz="2400" i="0" dirty="0"/>
              <a:t>月的最后一天，则</a:t>
            </a:r>
            <a:r>
              <a:rPr lang="en-US" altLang="zh-CN" sz="2400" i="0" dirty="0"/>
              <a:t>day</a:t>
            </a:r>
            <a:r>
              <a:rPr lang="zh-CN" altLang="en-US" sz="2400" i="0" dirty="0"/>
              <a:t>变量和</a:t>
            </a:r>
            <a:r>
              <a:rPr lang="en-US" altLang="zh-CN" sz="2400" i="0" dirty="0"/>
              <a:t>month</a:t>
            </a:r>
            <a:r>
              <a:rPr lang="zh-CN" altLang="en-US" sz="2400" i="0" dirty="0"/>
              <a:t>变量的值都复位为</a:t>
            </a:r>
            <a:r>
              <a:rPr lang="en-US" altLang="zh-CN" sz="2400" i="0" dirty="0"/>
              <a:t>1</a:t>
            </a:r>
            <a:r>
              <a:rPr lang="zh-CN" altLang="en-US" sz="2400" i="0" dirty="0"/>
              <a:t>，</a:t>
            </a:r>
            <a:r>
              <a:rPr lang="en-US" altLang="zh-CN" sz="2400" i="0" dirty="0"/>
              <a:t>year</a:t>
            </a:r>
            <a:r>
              <a:rPr lang="zh-CN" altLang="en-US" sz="2400" i="0" dirty="0"/>
              <a:t>变量的值加</a:t>
            </a:r>
            <a:r>
              <a:rPr lang="en-US" altLang="zh-CN" sz="2400" i="0" dirty="0"/>
              <a:t>1</a:t>
            </a:r>
            <a:r>
              <a:rPr lang="zh-CN" altLang="en-US" sz="2400" i="0" dirty="0"/>
              <a:t>。</a:t>
            </a:r>
          </a:p>
          <a:p>
            <a:r>
              <a:rPr lang="zh-CN" altLang="en-US" sz="2400" dirty="0"/>
              <a:t>关于最后一天的判断：</a:t>
            </a:r>
          </a:p>
          <a:p>
            <a:pPr lvl="1"/>
            <a:r>
              <a:rPr lang="zh-CN" altLang="en-US" sz="2400" i="0" dirty="0"/>
              <a:t>如果是有</a:t>
            </a:r>
            <a:r>
              <a:rPr lang="en-US" altLang="zh-CN" sz="2400" i="0" dirty="0"/>
              <a:t>31</a:t>
            </a:r>
            <a:r>
              <a:rPr lang="zh-CN" altLang="en-US" sz="2400" i="0" dirty="0"/>
              <a:t>天的月份</a:t>
            </a:r>
            <a:r>
              <a:rPr lang="en-US" altLang="zh-CN" sz="2400" i="0" dirty="0"/>
              <a:t>(1,3,5,7,8,10,12)</a:t>
            </a:r>
            <a:r>
              <a:rPr lang="zh-CN" altLang="en-US" sz="2400" i="0" dirty="0"/>
              <a:t>，</a:t>
            </a:r>
            <a:r>
              <a:rPr lang="en-US" altLang="zh-CN" sz="2400" i="0" dirty="0"/>
              <a:t>day=31</a:t>
            </a:r>
            <a:r>
              <a:rPr lang="zh-CN" altLang="en-US" sz="2400" i="0" dirty="0"/>
              <a:t>为最后一天；</a:t>
            </a:r>
          </a:p>
          <a:p>
            <a:pPr lvl="1"/>
            <a:r>
              <a:rPr lang="zh-CN" altLang="en-US" sz="2400" i="0" dirty="0"/>
              <a:t>如果是有</a:t>
            </a:r>
            <a:r>
              <a:rPr lang="en-US" altLang="zh-CN" sz="2400" i="0" dirty="0"/>
              <a:t>30</a:t>
            </a:r>
            <a:r>
              <a:rPr lang="zh-CN" altLang="en-US" sz="2400" i="0" dirty="0"/>
              <a:t>天的月份</a:t>
            </a:r>
            <a:r>
              <a:rPr lang="en-US" altLang="zh-CN" sz="2400" i="0" dirty="0"/>
              <a:t>(4,6,9,11)</a:t>
            </a:r>
            <a:r>
              <a:rPr lang="zh-CN" altLang="en-US" sz="2400" i="0" dirty="0"/>
              <a:t>， </a:t>
            </a:r>
            <a:r>
              <a:rPr lang="en-US" altLang="zh-CN" sz="2400" i="0" dirty="0"/>
              <a:t>day=30</a:t>
            </a:r>
            <a:r>
              <a:rPr lang="zh-CN" altLang="en-US" sz="2400" i="0" dirty="0"/>
              <a:t>为最后一天；</a:t>
            </a:r>
          </a:p>
          <a:p>
            <a:pPr lvl="1"/>
            <a:r>
              <a:rPr lang="zh-CN" altLang="en-US" sz="2400" i="0" dirty="0"/>
              <a:t>如果是有</a:t>
            </a:r>
            <a:r>
              <a:rPr lang="en-US" altLang="zh-CN" sz="2400" i="0" dirty="0"/>
              <a:t>29</a:t>
            </a:r>
            <a:r>
              <a:rPr lang="zh-CN" altLang="en-US" sz="2400" i="0" dirty="0"/>
              <a:t>天的月份</a:t>
            </a:r>
            <a:r>
              <a:rPr lang="en-US" altLang="zh-CN" sz="2400" i="0" dirty="0"/>
              <a:t>(</a:t>
            </a:r>
            <a:r>
              <a:rPr lang="zh-CN" altLang="en-US" sz="2400" i="0" dirty="0"/>
              <a:t>闰年的</a:t>
            </a:r>
            <a:r>
              <a:rPr lang="en-US" altLang="zh-CN" sz="2400" i="0" dirty="0"/>
              <a:t>2</a:t>
            </a:r>
            <a:r>
              <a:rPr lang="zh-CN" altLang="en-US" sz="2400" i="0" dirty="0"/>
              <a:t>月</a:t>
            </a:r>
            <a:r>
              <a:rPr lang="en-US" altLang="zh-CN" sz="2400" i="0" dirty="0"/>
              <a:t>)</a:t>
            </a:r>
            <a:r>
              <a:rPr lang="zh-CN" altLang="en-US" sz="2400" i="0" dirty="0"/>
              <a:t>， </a:t>
            </a:r>
            <a:r>
              <a:rPr lang="en-US" altLang="zh-CN" sz="2400" i="0" dirty="0"/>
              <a:t>day=29</a:t>
            </a:r>
            <a:r>
              <a:rPr lang="zh-CN" altLang="en-US" sz="2400" i="0" dirty="0"/>
              <a:t>为最后一天；</a:t>
            </a:r>
          </a:p>
          <a:p>
            <a:pPr lvl="1"/>
            <a:r>
              <a:rPr lang="zh-CN" altLang="en-US" sz="2400" i="0" dirty="0"/>
              <a:t>如果是有</a:t>
            </a:r>
            <a:r>
              <a:rPr lang="en-US" altLang="zh-CN" sz="2400" i="0" dirty="0"/>
              <a:t>28</a:t>
            </a:r>
            <a:r>
              <a:rPr lang="zh-CN" altLang="en-US" sz="2400" i="0" dirty="0"/>
              <a:t>天的月份</a:t>
            </a:r>
            <a:r>
              <a:rPr lang="en-US" altLang="zh-CN" sz="2400" i="0" dirty="0"/>
              <a:t>(</a:t>
            </a:r>
            <a:r>
              <a:rPr lang="zh-CN" altLang="en-US" sz="2400" i="0" dirty="0"/>
              <a:t>非闰年的</a:t>
            </a:r>
            <a:r>
              <a:rPr lang="en-US" altLang="zh-CN" sz="2400" i="0" dirty="0"/>
              <a:t>2</a:t>
            </a:r>
            <a:r>
              <a:rPr lang="zh-CN" altLang="en-US" sz="2400" i="0" dirty="0"/>
              <a:t>月</a:t>
            </a:r>
            <a:r>
              <a:rPr lang="en-US" altLang="zh-CN" sz="2400" i="0" dirty="0"/>
              <a:t>)</a:t>
            </a:r>
            <a:r>
              <a:rPr lang="zh-CN" altLang="en-US" sz="2400" i="0" dirty="0"/>
              <a:t>， </a:t>
            </a:r>
            <a:r>
              <a:rPr lang="en-US" altLang="zh-CN" sz="2400" i="0" dirty="0"/>
              <a:t>day=28</a:t>
            </a:r>
            <a:r>
              <a:rPr lang="zh-CN" altLang="en-US" sz="2400" i="0" dirty="0"/>
              <a:t>为最后一天。</a:t>
            </a:r>
          </a:p>
          <a:p>
            <a:r>
              <a:rPr lang="zh-CN" altLang="en-US" sz="2400" dirty="0"/>
              <a:t>程序的动作主要是</a:t>
            </a:r>
            <a:r>
              <a:rPr lang="en-US" altLang="zh-CN" sz="2400" dirty="0"/>
              <a:t>d</a:t>
            </a:r>
            <a:r>
              <a:rPr lang="zh-CN" altLang="en-US" sz="2400" dirty="0"/>
              <a:t>，</a:t>
            </a:r>
            <a:r>
              <a:rPr lang="en-US" altLang="zh-CN" sz="2400" dirty="0"/>
              <a:t>m</a:t>
            </a:r>
            <a:r>
              <a:rPr lang="zh-CN" altLang="en-US" sz="2400" dirty="0"/>
              <a:t>，</a:t>
            </a:r>
            <a:r>
              <a:rPr lang="en-US" altLang="zh-CN" sz="2400" dirty="0"/>
              <a:t>y</a:t>
            </a:r>
            <a:r>
              <a:rPr lang="zh-CN" altLang="en-US" sz="2400" dirty="0"/>
              <a:t>的加</a:t>
            </a:r>
            <a:r>
              <a:rPr lang="en-US" altLang="zh-CN" sz="2400" dirty="0"/>
              <a:t>1</a:t>
            </a:r>
            <a:r>
              <a:rPr lang="zh-CN" altLang="en-US" sz="2400" dirty="0"/>
              <a:t>或复位，而这些操作又与</a:t>
            </a:r>
            <a:r>
              <a:rPr lang="en-US" altLang="zh-CN" sz="2400" dirty="0"/>
              <a:t>d</a:t>
            </a:r>
            <a:r>
              <a:rPr lang="zh-CN" altLang="en-US" sz="2400" dirty="0"/>
              <a:t>，</a:t>
            </a:r>
            <a:r>
              <a:rPr lang="en-US" altLang="zh-CN" sz="2400" dirty="0"/>
              <a:t>m</a:t>
            </a:r>
            <a:r>
              <a:rPr lang="zh-CN" altLang="en-US" sz="2400" dirty="0"/>
              <a:t>，</a:t>
            </a:r>
            <a:r>
              <a:rPr lang="en-US" altLang="zh-CN" sz="2400" dirty="0"/>
              <a:t>y</a:t>
            </a:r>
            <a:r>
              <a:rPr lang="zh-CN" altLang="en-US" sz="2400" dirty="0"/>
              <a:t>的特征有关。因此可以把</a:t>
            </a:r>
            <a:r>
              <a:rPr lang="en-US" altLang="zh-CN" sz="2400" dirty="0"/>
              <a:t>d</a:t>
            </a:r>
            <a:r>
              <a:rPr lang="zh-CN" altLang="en-US" sz="2400" dirty="0"/>
              <a:t>，</a:t>
            </a:r>
            <a:r>
              <a:rPr lang="en-US" altLang="zh-CN" sz="2400" dirty="0"/>
              <a:t>m</a:t>
            </a:r>
            <a:r>
              <a:rPr lang="zh-CN" altLang="en-US" sz="2400" dirty="0"/>
              <a:t>，</a:t>
            </a:r>
            <a:r>
              <a:rPr lang="en-US" altLang="zh-CN" sz="2400" dirty="0"/>
              <a:t>y</a:t>
            </a:r>
            <a:r>
              <a:rPr lang="zh-CN" altLang="en-US" sz="2400" dirty="0"/>
              <a:t>的加</a:t>
            </a:r>
            <a:r>
              <a:rPr lang="en-US" altLang="zh-CN" sz="2400" dirty="0"/>
              <a:t>1</a:t>
            </a:r>
            <a:r>
              <a:rPr lang="zh-CN" altLang="en-US" sz="2400" dirty="0"/>
              <a:t>或复位作为动作桩， </a:t>
            </a:r>
            <a:r>
              <a:rPr lang="en-US" altLang="zh-CN" sz="2400" dirty="0"/>
              <a:t>d</a:t>
            </a:r>
            <a:r>
              <a:rPr lang="zh-CN" altLang="en-US" sz="2400" dirty="0"/>
              <a:t>，</a:t>
            </a:r>
            <a:r>
              <a:rPr lang="en-US" altLang="zh-CN" sz="2400" dirty="0"/>
              <a:t>m</a:t>
            </a:r>
            <a:r>
              <a:rPr lang="zh-CN" altLang="en-US" sz="2400" dirty="0"/>
              <a:t>，</a:t>
            </a:r>
            <a:r>
              <a:rPr lang="en-US" altLang="zh-CN" sz="2400" dirty="0"/>
              <a:t>y</a:t>
            </a:r>
            <a:r>
              <a:rPr lang="zh-CN" altLang="en-US" sz="2400" dirty="0"/>
              <a:t>的特征作为条件桩。</a:t>
            </a:r>
          </a:p>
        </p:txBody>
      </p:sp>
    </p:spTree>
    <p:extLst>
      <p:ext uri="{BB962C8B-B14F-4D97-AF65-F5344CB8AC3E}">
        <p14:creationId xmlns:p14="http://schemas.microsoft.com/office/powerpoint/2010/main" val="1894248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41E3C-E1A1-45FA-B462-711128F9E444}"/>
              </a:ext>
            </a:extLst>
          </p:cNvPr>
          <p:cNvSpPr>
            <a:spLocks noGrp="1"/>
          </p:cNvSpPr>
          <p:nvPr>
            <p:ph type="title"/>
          </p:nvPr>
        </p:nvSpPr>
        <p:spPr>
          <a:xfrm>
            <a:off x="1098468" y="68269"/>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5CCCF846-4E49-4471-AE77-AAE6AF923D98}"/>
              </a:ext>
            </a:extLst>
          </p:cNvPr>
          <p:cNvSpPr>
            <a:spLocks noGrp="1"/>
          </p:cNvSpPr>
          <p:nvPr>
            <p:ph idx="1"/>
          </p:nvPr>
        </p:nvSpPr>
        <p:spPr>
          <a:xfrm>
            <a:off x="1098468" y="748145"/>
            <a:ext cx="9874332" cy="5594466"/>
          </a:xfrm>
        </p:spPr>
        <p:txBody>
          <a:bodyPr>
            <a:normAutofit/>
          </a:bodyPr>
          <a:lstStyle/>
          <a:p>
            <a:r>
              <a:rPr lang="zh-CN" altLang="zh-CN" sz="2800" dirty="0"/>
              <a:t>判定表</a:t>
            </a:r>
            <a:r>
              <a:rPr lang="en-US" altLang="zh-CN" sz="2800" dirty="0"/>
              <a:t>  </a:t>
            </a:r>
            <a:r>
              <a:rPr lang="zh-CN" altLang="en-US" sz="2800" dirty="0"/>
              <a:t>示例</a:t>
            </a:r>
            <a:r>
              <a:rPr lang="en-US" altLang="zh-CN" sz="2800" dirty="0"/>
              <a:t>2</a:t>
            </a:r>
          </a:p>
          <a:p>
            <a:r>
              <a:rPr lang="zh-CN" altLang="en-US" sz="2800" dirty="0"/>
              <a:t>列出所有的条件桩和行动桩</a:t>
            </a:r>
            <a:endParaRPr lang="en-US" altLang="zh-CN" sz="2800" dirty="0"/>
          </a:p>
          <a:p>
            <a:r>
              <a:rPr lang="zh-CN" altLang="en-US" sz="2800" dirty="0"/>
              <a:t>修改条件桩，简化表述</a:t>
            </a:r>
          </a:p>
        </p:txBody>
      </p:sp>
      <p:sp>
        <p:nvSpPr>
          <p:cNvPr id="9" name="Rectangle 5" descr="蓝色面巾纸">
            <a:extLst>
              <a:ext uri="{FF2B5EF4-FFF2-40B4-BE49-F238E27FC236}">
                <a16:creationId xmlns:a16="http://schemas.microsoft.com/office/drawing/2014/main" id="{D5E4F649-A686-4962-A454-D143846F4A8B}"/>
              </a:ext>
            </a:extLst>
          </p:cNvPr>
          <p:cNvSpPr>
            <a:spLocks noRot="1" noChangeArrowheads="1"/>
          </p:cNvSpPr>
          <p:nvPr/>
        </p:nvSpPr>
        <p:spPr bwMode="auto">
          <a:xfrm>
            <a:off x="5533659" y="2735509"/>
            <a:ext cx="2698750" cy="3542201"/>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90000"/>
              </a:lnSpc>
            </a:pPr>
            <a:r>
              <a:rPr lang="zh-CN" altLang="en-US" sz="1400" b="0" dirty="0">
                <a:solidFill>
                  <a:srgbClr val="000000"/>
                </a:solidFill>
              </a:rPr>
              <a:t>条件桩：</a:t>
            </a:r>
          </a:p>
          <a:p>
            <a:pPr lvl="1">
              <a:lnSpc>
                <a:spcPct val="90000"/>
              </a:lnSpc>
            </a:pPr>
            <a:r>
              <a:rPr lang="en-US" altLang="zh-CN" sz="1400" b="0" dirty="0">
                <a:solidFill>
                  <a:srgbClr val="000000"/>
                </a:solidFill>
              </a:rPr>
              <a:t>C1:</a:t>
            </a:r>
            <a:r>
              <a:rPr lang="zh-CN" altLang="en-US" sz="1400" b="0" dirty="0">
                <a:solidFill>
                  <a:srgbClr val="000000"/>
                </a:solidFill>
              </a:rPr>
              <a:t>月份在</a:t>
            </a:r>
            <a:r>
              <a:rPr lang="en-US" altLang="zh-CN" sz="1400" b="0" dirty="0">
                <a:solidFill>
                  <a:srgbClr val="000000"/>
                </a:solidFill>
              </a:rPr>
              <a:t>M1</a:t>
            </a:r>
            <a:r>
              <a:rPr lang="zh-CN" altLang="en-US" sz="1400" b="0" dirty="0">
                <a:solidFill>
                  <a:srgbClr val="000000"/>
                </a:solidFill>
              </a:rPr>
              <a:t>中</a:t>
            </a:r>
          </a:p>
          <a:p>
            <a:pPr lvl="1">
              <a:lnSpc>
                <a:spcPct val="90000"/>
              </a:lnSpc>
            </a:pPr>
            <a:r>
              <a:rPr lang="en-US" altLang="zh-CN" sz="1400" b="0" dirty="0">
                <a:solidFill>
                  <a:srgbClr val="000000"/>
                </a:solidFill>
              </a:rPr>
              <a:t>C2:</a:t>
            </a:r>
            <a:r>
              <a:rPr lang="zh-CN" altLang="en-US" sz="1400" b="0" dirty="0">
                <a:solidFill>
                  <a:srgbClr val="000000"/>
                </a:solidFill>
              </a:rPr>
              <a:t>月份在</a:t>
            </a:r>
            <a:r>
              <a:rPr lang="en-US" altLang="zh-CN" sz="1400" b="0" dirty="0">
                <a:solidFill>
                  <a:srgbClr val="000000"/>
                </a:solidFill>
              </a:rPr>
              <a:t>M2</a:t>
            </a:r>
            <a:r>
              <a:rPr lang="zh-CN" altLang="en-US" sz="1400" b="0" dirty="0">
                <a:solidFill>
                  <a:srgbClr val="000000"/>
                </a:solidFill>
              </a:rPr>
              <a:t>中</a:t>
            </a:r>
          </a:p>
          <a:p>
            <a:pPr lvl="1">
              <a:lnSpc>
                <a:spcPct val="90000"/>
              </a:lnSpc>
            </a:pPr>
            <a:r>
              <a:rPr lang="en-US" altLang="zh-CN" sz="1400" b="0" dirty="0">
                <a:solidFill>
                  <a:srgbClr val="000000"/>
                </a:solidFill>
              </a:rPr>
              <a:t>C3:</a:t>
            </a:r>
            <a:r>
              <a:rPr lang="zh-CN" altLang="en-US" sz="1400" b="0" dirty="0">
                <a:solidFill>
                  <a:srgbClr val="000000"/>
                </a:solidFill>
              </a:rPr>
              <a:t>月份在</a:t>
            </a:r>
            <a:r>
              <a:rPr lang="en-US" altLang="zh-CN" sz="1400" b="0" dirty="0">
                <a:solidFill>
                  <a:srgbClr val="000000"/>
                </a:solidFill>
              </a:rPr>
              <a:t>M3</a:t>
            </a:r>
            <a:r>
              <a:rPr lang="zh-CN" altLang="en-US" sz="1400" b="0" dirty="0">
                <a:solidFill>
                  <a:srgbClr val="000000"/>
                </a:solidFill>
              </a:rPr>
              <a:t>中</a:t>
            </a:r>
          </a:p>
          <a:p>
            <a:pPr lvl="1">
              <a:lnSpc>
                <a:spcPct val="90000"/>
              </a:lnSpc>
            </a:pPr>
            <a:r>
              <a:rPr lang="en-US" altLang="zh-CN" sz="1400" b="0" dirty="0">
                <a:solidFill>
                  <a:srgbClr val="000000"/>
                </a:solidFill>
              </a:rPr>
              <a:t>C4:</a:t>
            </a:r>
            <a:r>
              <a:rPr lang="zh-CN" altLang="en-US" sz="1400" b="0" dirty="0">
                <a:solidFill>
                  <a:srgbClr val="000000"/>
                </a:solidFill>
              </a:rPr>
              <a:t>月份在</a:t>
            </a:r>
            <a:r>
              <a:rPr lang="en-US" altLang="zh-CN" sz="1400" b="0" dirty="0">
                <a:solidFill>
                  <a:srgbClr val="000000"/>
                </a:solidFill>
              </a:rPr>
              <a:t>M3</a:t>
            </a:r>
            <a:r>
              <a:rPr lang="zh-CN" altLang="en-US" sz="1400" b="0" dirty="0">
                <a:solidFill>
                  <a:srgbClr val="000000"/>
                </a:solidFill>
              </a:rPr>
              <a:t>中</a:t>
            </a:r>
          </a:p>
          <a:p>
            <a:pPr lvl="1">
              <a:lnSpc>
                <a:spcPct val="90000"/>
              </a:lnSpc>
            </a:pPr>
            <a:r>
              <a:rPr lang="en-US" altLang="zh-CN" sz="1400" b="0" dirty="0">
                <a:solidFill>
                  <a:srgbClr val="000000"/>
                </a:solidFill>
              </a:rPr>
              <a:t>C5:</a:t>
            </a:r>
            <a:r>
              <a:rPr lang="zh-CN" altLang="en-US" sz="1400" b="0" dirty="0">
                <a:solidFill>
                  <a:srgbClr val="000000"/>
                </a:solidFill>
              </a:rPr>
              <a:t>日期在</a:t>
            </a:r>
            <a:r>
              <a:rPr lang="en-US" altLang="zh-CN" sz="1400" b="0" dirty="0">
                <a:solidFill>
                  <a:srgbClr val="000000"/>
                </a:solidFill>
              </a:rPr>
              <a:t>D1</a:t>
            </a:r>
            <a:r>
              <a:rPr lang="zh-CN" altLang="en-US" sz="1400" b="0" dirty="0">
                <a:solidFill>
                  <a:srgbClr val="000000"/>
                </a:solidFill>
              </a:rPr>
              <a:t>中</a:t>
            </a:r>
          </a:p>
          <a:p>
            <a:pPr lvl="1">
              <a:lnSpc>
                <a:spcPct val="90000"/>
              </a:lnSpc>
            </a:pPr>
            <a:r>
              <a:rPr lang="en-US" altLang="zh-CN" sz="1400" b="0" dirty="0">
                <a:solidFill>
                  <a:srgbClr val="000000"/>
                </a:solidFill>
              </a:rPr>
              <a:t>C6:</a:t>
            </a:r>
            <a:r>
              <a:rPr lang="zh-CN" altLang="en-US" sz="1400" b="0" dirty="0">
                <a:solidFill>
                  <a:srgbClr val="000000"/>
                </a:solidFill>
              </a:rPr>
              <a:t>日期在</a:t>
            </a:r>
            <a:r>
              <a:rPr lang="en-US" altLang="zh-CN" sz="1400" b="0" dirty="0">
                <a:solidFill>
                  <a:srgbClr val="000000"/>
                </a:solidFill>
              </a:rPr>
              <a:t>D2</a:t>
            </a:r>
            <a:r>
              <a:rPr lang="zh-CN" altLang="en-US" sz="1400" b="0" dirty="0">
                <a:solidFill>
                  <a:srgbClr val="000000"/>
                </a:solidFill>
              </a:rPr>
              <a:t>中</a:t>
            </a:r>
          </a:p>
          <a:p>
            <a:pPr lvl="1">
              <a:lnSpc>
                <a:spcPct val="90000"/>
              </a:lnSpc>
            </a:pPr>
            <a:r>
              <a:rPr lang="en-US" altLang="zh-CN" sz="1400" b="0" dirty="0">
                <a:solidFill>
                  <a:srgbClr val="000000"/>
                </a:solidFill>
              </a:rPr>
              <a:t>C7:</a:t>
            </a:r>
            <a:r>
              <a:rPr lang="zh-CN" altLang="en-US" sz="1400" b="0" dirty="0">
                <a:solidFill>
                  <a:srgbClr val="000000"/>
                </a:solidFill>
              </a:rPr>
              <a:t>日期在</a:t>
            </a:r>
            <a:r>
              <a:rPr lang="en-US" altLang="zh-CN" sz="1400" b="0" dirty="0">
                <a:solidFill>
                  <a:srgbClr val="000000"/>
                </a:solidFill>
              </a:rPr>
              <a:t>D3</a:t>
            </a:r>
            <a:r>
              <a:rPr lang="zh-CN" altLang="en-US" sz="1400" b="0" dirty="0">
                <a:solidFill>
                  <a:srgbClr val="000000"/>
                </a:solidFill>
              </a:rPr>
              <a:t>中</a:t>
            </a:r>
          </a:p>
          <a:p>
            <a:pPr lvl="1">
              <a:lnSpc>
                <a:spcPct val="90000"/>
              </a:lnSpc>
            </a:pPr>
            <a:r>
              <a:rPr lang="en-US" altLang="zh-CN" sz="1400" b="0" dirty="0">
                <a:solidFill>
                  <a:srgbClr val="000000"/>
                </a:solidFill>
              </a:rPr>
              <a:t>C8:</a:t>
            </a:r>
            <a:r>
              <a:rPr lang="zh-CN" altLang="en-US" sz="1400" b="0" dirty="0">
                <a:solidFill>
                  <a:srgbClr val="000000"/>
                </a:solidFill>
              </a:rPr>
              <a:t>日期在</a:t>
            </a:r>
            <a:r>
              <a:rPr lang="en-US" altLang="zh-CN" sz="1400" b="0" dirty="0">
                <a:solidFill>
                  <a:srgbClr val="000000"/>
                </a:solidFill>
              </a:rPr>
              <a:t>D4</a:t>
            </a:r>
            <a:r>
              <a:rPr lang="zh-CN" altLang="en-US" sz="1400" b="0" dirty="0">
                <a:solidFill>
                  <a:srgbClr val="000000"/>
                </a:solidFill>
              </a:rPr>
              <a:t>中</a:t>
            </a:r>
          </a:p>
          <a:p>
            <a:pPr lvl="1">
              <a:lnSpc>
                <a:spcPct val="90000"/>
              </a:lnSpc>
            </a:pPr>
            <a:r>
              <a:rPr lang="en-US" altLang="zh-CN" sz="1400" b="0" dirty="0">
                <a:solidFill>
                  <a:srgbClr val="000000"/>
                </a:solidFill>
              </a:rPr>
              <a:t>C9:</a:t>
            </a:r>
            <a:r>
              <a:rPr lang="zh-CN" altLang="en-US" sz="1400" b="0" dirty="0">
                <a:solidFill>
                  <a:srgbClr val="000000"/>
                </a:solidFill>
              </a:rPr>
              <a:t>日期在</a:t>
            </a:r>
            <a:r>
              <a:rPr lang="en-US" altLang="zh-CN" sz="1400" b="0" dirty="0">
                <a:solidFill>
                  <a:srgbClr val="000000"/>
                </a:solidFill>
              </a:rPr>
              <a:t>D4</a:t>
            </a:r>
            <a:r>
              <a:rPr lang="zh-CN" altLang="en-US" sz="1400" b="0" dirty="0">
                <a:solidFill>
                  <a:srgbClr val="000000"/>
                </a:solidFill>
              </a:rPr>
              <a:t>中</a:t>
            </a:r>
          </a:p>
          <a:p>
            <a:pPr lvl="1">
              <a:lnSpc>
                <a:spcPct val="90000"/>
              </a:lnSpc>
            </a:pPr>
            <a:r>
              <a:rPr lang="en-US" altLang="zh-CN" sz="1400" b="0" dirty="0">
                <a:solidFill>
                  <a:srgbClr val="000000"/>
                </a:solidFill>
              </a:rPr>
              <a:t>C10:</a:t>
            </a:r>
            <a:r>
              <a:rPr lang="zh-CN" altLang="en-US" sz="1400" b="0" dirty="0">
                <a:solidFill>
                  <a:srgbClr val="000000"/>
                </a:solidFill>
              </a:rPr>
              <a:t>年是闰年</a:t>
            </a:r>
          </a:p>
          <a:p>
            <a:pPr lvl="1">
              <a:lnSpc>
                <a:spcPct val="90000"/>
              </a:lnSpc>
            </a:pPr>
            <a:r>
              <a:rPr lang="en-US" altLang="zh-CN" sz="1400" b="0" dirty="0">
                <a:solidFill>
                  <a:srgbClr val="000000"/>
                </a:solidFill>
              </a:rPr>
              <a:t>C11:</a:t>
            </a:r>
            <a:r>
              <a:rPr lang="zh-CN" altLang="en-US" sz="1400" b="0" dirty="0">
                <a:solidFill>
                  <a:srgbClr val="000000"/>
                </a:solidFill>
              </a:rPr>
              <a:t>年是平年</a:t>
            </a:r>
            <a:endParaRPr lang="en-US" altLang="zh-CN" sz="1400" b="0" dirty="0">
              <a:solidFill>
                <a:srgbClr val="000000"/>
              </a:solidFill>
            </a:endParaRPr>
          </a:p>
          <a:p>
            <a:pPr lvl="1">
              <a:lnSpc>
                <a:spcPct val="90000"/>
              </a:lnSpc>
            </a:pPr>
            <a:endParaRPr lang="zh-CN" altLang="en-US" sz="1400" b="0" dirty="0">
              <a:solidFill>
                <a:srgbClr val="000000"/>
              </a:solidFill>
            </a:endParaRPr>
          </a:p>
        </p:txBody>
      </p:sp>
      <p:sp>
        <p:nvSpPr>
          <p:cNvPr id="10" name="Rectangle 9" descr="蓝色面巾纸">
            <a:extLst>
              <a:ext uri="{FF2B5EF4-FFF2-40B4-BE49-F238E27FC236}">
                <a16:creationId xmlns:a16="http://schemas.microsoft.com/office/drawing/2014/main" id="{B490C7D3-20D1-439C-9704-09830E382759}"/>
              </a:ext>
            </a:extLst>
          </p:cNvPr>
          <p:cNvSpPr>
            <a:spLocks noRot="1" noChangeArrowheads="1"/>
          </p:cNvSpPr>
          <p:nvPr/>
        </p:nvSpPr>
        <p:spPr bwMode="auto">
          <a:xfrm>
            <a:off x="8378459" y="2735509"/>
            <a:ext cx="2520950" cy="3542201"/>
          </a:xfrm>
          <a:prstGeom prst="rect">
            <a:avLst/>
          </a:prstGeom>
          <a:ln/>
          <a:extLst>
            <a:ext uri="{91240B29-F687-4F45-9708-019B960494DF}">
              <a14:hiddenLine xmlns:a14="http://schemas.microsoft.com/office/drawing/2010/main" w="9525">
                <a:solidFill>
                  <a:schemeClr val="tx1"/>
                </a:solidFill>
                <a:miter lim="800000"/>
                <a:headEnd/>
                <a:tailEnd/>
              </a14:hiddenLine>
            </a:ext>
          </a:extLst>
        </p:spPr>
        <p:style>
          <a:lnRef idx="2">
            <a:schemeClr val="dk1"/>
          </a:lnRef>
          <a:fillRef idx="1">
            <a:schemeClr val="lt1"/>
          </a:fillRef>
          <a:effectRef idx="0">
            <a:schemeClr val="dk1"/>
          </a:effectRef>
          <a:fontRef idx="minor">
            <a:schemeClr val="dk1"/>
          </a:fontRef>
        </p:style>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90000"/>
              </a:lnSpc>
            </a:pPr>
            <a:r>
              <a:rPr lang="zh-CN" altLang="en-US" sz="1400" b="0" dirty="0">
                <a:solidFill>
                  <a:srgbClr val="000000"/>
                </a:solidFill>
              </a:rPr>
              <a:t>动作桩：</a:t>
            </a:r>
          </a:p>
          <a:p>
            <a:pPr>
              <a:lnSpc>
                <a:spcPct val="90000"/>
              </a:lnSpc>
            </a:pPr>
            <a:r>
              <a:rPr lang="en-US" altLang="zh-CN" sz="1400" b="0" dirty="0">
                <a:solidFill>
                  <a:srgbClr val="000000"/>
                </a:solidFill>
              </a:rPr>
              <a:t>A1:</a:t>
            </a:r>
            <a:r>
              <a:rPr lang="zh-CN" altLang="en-US" sz="1400" b="0" dirty="0">
                <a:solidFill>
                  <a:srgbClr val="000000"/>
                </a:solidFill>
              </a:rPr>
              <a:t>不可能</a:t>
            </a:r>
          </a:p>
          <a:p>
            <a:pPr>
              <a:lnSpc>
                <a:spcPct val="90000"/>
              </a:lnSpc>
            </a:pPr>
            <a:r>
              <a:rPr lang="en-US" altLang="zh-CN" sz="1400" b="0">
                <a:solidFill>
                  <a:srgbClr val="000000"/>
                </a:solidFill>
              </a:rPr>
              <a:t>A2:</a:t>
            </a:r>
            <a:r>
              <a:rPr lang="zh-CN" altLang="en-US" sz="1400" b="0" dirty="0">
                <a:solidFill>
                  <a:srgbClr val="000000"/>
                </a:solidFill>
              </a:rPr>
              <a:t>日期增</a:t>
            </a:r>
            <a:r>
              <a:rPr lang="en-US" altLang="zh-CN" sz="1400" b="0" dirty="0">
                <a:solidFill>
                  <a:srgbClr val="000000"/>
                </a:solidFill>
              </a:rPr>
              <a:t>1</a:t>
            </a:r>
          </a:p>
          <a:p>
            <a:pPr>
              <a:lnSpc>
                <a:spcPct val="90000"/>
              </a:lnSpc>
            </a:pPr>
            <a:r>
              <a:rPr lang="en-US" altLang="zh-CN" sz="1400" b="0" dirty="0">
                <a:solidFill>
                  <a:srgbClr val="000000"/>
                </a:solidFill>
              </a:rPr>
              <a:t>A3:</a:t>
            </a:r>
            <a:r>
              <a:rPr lang="zh-CN" altLang="en-US" sz="1400" b="0" dirty="0">
                <a:solidFill>
                  <a:srgbClr val="000000"/>
                </a:solidFill>
              </a:rPr>
              <a:t>日期复位</a:t>
            </a:r>
            <a:r>
              <a:rPr lang="en-US" altLang="zh-CN" sz="1400" b="0" dirty="0">
                <a:solidFill>
                  <a:srgbClr val="000000"/>
                </a:solidFill>
              </a:rPr>
              <a:t>(</a:t>
            </a:r>
            <a:r>
              <a:rPr lang="zh-CN" altLang="en-US" sz="1400" b="0" dirty="0">
                <a:solidFill>
                  <a:srgbClr val="000000"/>
                </a:solidFill>
              </a:rPr>
              <a:t>置</a:t>
            </a:r>
            <a:r>
              <a:rPr lang="en-US" altLang="zh-CN" sz="1400" b="0" dirty="0">
                <a:solidFill>
                  <a:srgbClr val="000000"/>
                </a:solidFill>
              </a:rPr>
              <a:t>1)</a:t>
            </a:r>
          </a:p>
          <a:p>
            <a:pPr>
              <a:lnSpc>
                <a:spcPct val="90000"/>
              </a:lnSpc>
            </a:pPr>
            <a:r>
              <a:rPr lang="en-US" altLang="zh-CN" sz="1400" b="0" dirty="0">
                <a:solidFill>
                  <a:srgbClr val="000000"/>
                </a:solidFill>
              </a:rPr>
              <a:t>A4:</a:t>
            </a:r>
            <a:r>
              <a:rPr lang="zh-CN" altLang="en-US" sz="1400" b="0" dirty="0">
                <a:solidFill>
                  <a:srgbClr val="000000"/>
                </a:solidFill>
              </a:rPr>
              <a:t>月份增</a:t>
            </a:r>
            <a:r>
              <a:rPr lang="en-US" altLang="zh-CN" sz="1400" b="0" dirty="0">
                <a:solidFill>
                  <a:srgbClr val="000000"/>
                </a:solidFill>
              </a:rPr>
              <a:t>1</a:t>
            </a:r>
          </a:p>
          <a:p>
            <a:pPr>
              <a:lnSpc>
                <a:spcPct val="90000"/>
              </a:lnSpc>
            </a:pPr>
            <a:r>
              <a:rPr lang="en-US" altLang="zh-CN" sz="1400" b="0" dirty="0">
                <a:solidFill>
                  <a:srgbClr val="000000"/>
                </a:solidFill>
              </a:rPr>
              <a:t>A5:</a:t>
            </a:r>
            <a:r>
              <a:rPr lang="zh-CN" altLang="en-US" sz="1400" b="0" dirty="0">
                <a:solidFill>
                  <a:srgbClr val="000000"/>
                </a:solidFill>
              </a:rPr>
              <a:t>月份复位</a:t>
            </a:r>
            <a:r>
              <a:rPr lang="en-US" altLang="zh-CN" sz="1400" b="0" dirty="0">
                <a:solidFill>
                  <a:srgbClr val="000000"/>
                </a:solidFill>
              </a:rPr>
              <a:t>(</a:t>
            </a:r>
            <a:r>
              <a:rPr lang="zh-CN" altLang="en-US" sz="1400" b="0" dirty="0">
                <a:solidFill>
                  <a:srgbClr val="000000"/>
                </a:solidFill>
              </a:rPr>
              <a:t>置</a:t>
            </a:r>
            <a:r>
              <a:rPr lang="en-US" altLang="zh-CN" sz="1400" b="0" dirty="0">
                <a:solidFill>
                  <a:srgbClr val="000000"/>
                </a:solidFill>
              </a:rPr>
              <a:t>1)</a:t>
            </a:r>
          </a:p>
          <a:p>
            <a:pPr>
              <a:lnSpc>
                <a:spcPct val="90000"/>
              </a:lnSpc>
            </a:pPr>
            <a:r>
              <a:rPr lang="en-US" altLang="zh-CN" sz="1400" b="0" dirty="0">
                <a:solidFill>
                  <a:srgbClr val="000000"/>
                </a:solidFill>
              </a:rPr>
              <a:t>A6:</a:t>
            </a:r>
            <a:r>
              <a:rPr lang="zh-CN" altLang="en-US" sz="1400" b="0" dirty="0">
                <a:solidFill>
                  <a:srgbClr val="000000"/>
                </a:solidFill>
              </a:rPr>
              <a:t>年增</a:t>
            </a:r>
            <a:r>
              <a:rPr lang="en-US" altLang="zh-CN" sz="1400" b="0" dirty="0">
                <a:solidFill>
                  <a:srgbClr val="000000"/>
                </a:solidFill>
              </a:rPr>
              <a:t>1</a:t>
            </a:r>
          </a:p>
        </p:txBody>
      </p:sp>
      <p:sp>
        <p:nvSpPr>
          <p:cNvPr id="11" name="Rectangle 13" descr="纸莎草纸">
            <a:extLst>
              <a:ext uri="{FF2B5EF4-FFF2-40B4-BE49-F238E27FC236}">
                <a16:creationId xmlns:a16="http://schemas.microsoft.com/office/drawing/2014/main" id="{BD728CE5-A19E-4798-9AB2-3B639A084058}"/>
              </a:ext>
            </a:extLst>
          </p:cNvPr>
          <p:cNvSpPr>
            <a:spLocks noRot="1" noChangeArrowheads="1"/>
          </p:cNvSpPr>
          <p:nvPr/>
        </p:nvSpPr>
        <p:spPr bwMode="auto">
          <a:xfrm>
            <a:off x="2255471" y="2735509"/>
            <a:ext cx="2952750" cy="3542201"/>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90000"/>
              </a:lnSpc>
            </a:pPr>
            <a:r>
              <a:rPr lang="zh-CN" altLang="en-US" sz="1400" b="0" dirty="0">
                <a:solidFill>
                  <a:srgbClr val="000000"/>
                </a:solidFill>
              </a:rPr>
              <a:t>等价类</a:t>
            </a:r>
          </a:p>
          <a:p>
            <a:pPr lvl="1"/>
            <a:r>
              <a:rPr lang="en-US" altLang="zh-CN" sz="1400" b="0" dirty="0">
                <a:solidFill>
                  <a:srgbClr val="000000"/>
                </a:solidFill>
              </a:rPr>
              <a:t>M1={</a:t>
            </a:r>
            <a:r>
              <a:rPr lang="zh-CN" altLang="en-US" sz="1400" b="0" dirty="0">
                <a:solidFill>
                  <a:srgbClr val="000000"/>
                </a:solidFill>
              </a:rPr>
              <a:t>月份</a:t>
            </a:r>
            <a:r>
              <a:rPr lang="en-US" altLang="zh-CN" sz="1400" b="0" dirty="0">
                <a:solidFill>
                  <a:srgbClr val="000000"/>
                </a:solidFill>
              </a:rPr>
              <a:t>:</a:t>
            </a:r>
            <a:r>
              <a:rPr lang="zh-CN" altLang="en-US" sz="1400" b="0" dirty="0">
                <a:solidFill>
                  <a:srgbClr val="000000"/>
                </a:solidFill>
              </a:rPr>
              <a:t>每月有</a:t>
            </a:r>
            <a:r>
              <a:rPr lang="en-US" altLang="zh-CN" sz="1400" b="0" dirty="0">
                <a:solidFill>
                  <a:srgbClr val="000000"/>
                </a:solidFill>
              </a:rPr>
              <a:t>30</a:t>
            </a:r>
            <a:r>
              <a:rPr lang="zh-CN" altLang="en-US" sz="1400" b="0" dirty="0">
                <a:solidFill>
                  <a:srgbClr val="000000"/>
                </a:solidFill>
              </a:rPr>
              <a:t>天</a:t>
            </a:r>
            <a:r>
              <a:rPr lang="en-US" altLang="zh-CN" sz="1400" b="0" dirty="0">
                <a:solidFill>
                  <a:srgbClr val="000000"/>
                </a:solidFill>
              </a:rPr>
              <a:t>}</a:t>
            </a:r>
          </a:p>
          <a:p>
            <a:pPr lvl="1"/>
            <a:r>
              <a:rPr lang="en-US" altLang="zh-CN" sz="1400" b="0" dirty="0">
                <a:solidFill>
                  <a:srgbClr val="000000"/>
                </a:solidFill>
              </a:rPr>
              <a:t>M2={</a:t>
            </a:r>
            <a:r>
              <a:rPr lang="zh-CN" altLang="en-US" sz="1400" b="0" dirty="0">
                <a:solidFill>
                  <a:srgbClr val="000000"/>
                </a:solidFill>
              </a:rPr>
              <a:t>月份</a:t>
            </a:r>
            <a:r>
              <a:rPr lang="en-US" altLang="zh-CN" sz="1400" b="0" dirty="0">
                <a:solidFill>
                  <a:srgbClr val="000000"/>
                </a:solidFill>
              </a:rPr>
              <a:t>:</a:t>
            </a:r>
            <a:r>
              <a:rPr lang="zh-CN" altLang="en-US" sz="1400" b="0" dirty="0">
                <a:solidFill>
                  <a:srgbClr val="000000"/>
                </a:solidFill>
              </a:rPr>
              <a:t>每月有</a:t>
            </a:r>
            <a:r>
              <a:rPr lang="en-US" altLang="zh-CN" sz="1400" b="0" dirty="0">
                <a:solidFill>
                  <a:srgbClr val="000000"/>
                </a:solidFill>
              </a:rPr>
              <a:t>31</a:t>
            </a:r>
            <a:r>
              <a:rPr lang="zh-CN" altLang="en-US" sz="1400" b="0" dirty="0">
                <a:solidFill>
                  <a:srgbClr val="000000"/>
                </a:solidFill>
              </a:rPr>
              <a:t>天</a:t>
            </a:r>
            <a:r>
              <a:rPr lang="en-US" altLang="zh-CN" sz="1400" b="0" dirty="0">
                <a:solidFill>
                  <a:srgbClr val="000000"/>
                </a:solidFill>
              </a:rPr>
              <a:t>,12</a:t>
            </a:r>
            <a:r>
              <a:rPr lang="zh-CN" altLang="en-US" sz="1400" b="0" dirty="0">
                <a:solidFill>
                  <a:srgbClr val="000000"/>
                </a:solidFill>
              </a:rPr>
              <a:t>月除外</a:t>
            </a:r>
            <a:r>
              <a:rPr lang="en-US" altLang="zh-CN" sz="1400" b="0" dirty="0">
                <a:solidFill>
                  <a:srgbClr val="000000"/>
                </a:solidFill>
              </a:rPr>
              <a:t>}</a:t>
            </a:r>
          </a:p>
          <a:p>
            <a:pPr lvl="1"/>
            <a:r>
              <a:rPr lang="en-US" altLang="zh-CN" sz="1400" b="0" dirty="0">
                <a:solidFill>
                  <a:srgbClr val="000000"/>
                </a:solidFill>
              </a:rPr>
              <a:t>M3={</a:t>
            </a:r>
            <a:r>
              <a:rPr lang="zh-CN" altLang="en-US" sz="1400" b="0" dirty="0">
                <a:solidFill>
                  <a:srgbClr val="000000"/>
                </a:solidFill>
              </a:rPr>
              <a:t>月份</a:t>
            </a:r>
            <a:r>
              <a:rPr lang="en-US" altLang="zh-CN" sz="1400" b="0" dirty="0">
                <a:solidFill>
                  <a:srgbClr val="000000"/>
                </a:solidFill>
              </a:rPr>
              <a:t>:</a:t>
            </a:r>
            <a:r>
              <a:rPr lang="zh-CN" altLang="en-US" sz="1400" b="0" dirty="0">
                <a:solidFill>
                  <a:srgbClr val="000000"/>
                </a:solidFill>
              </a:rPr>
              <a:t>此月是</a:t>
            </a:r>
            <a:r>
              <a:rPr lang="en-US" altLang="zh-CN" sz="1400" b="0" dirty="0">
                <a:solidFill>
                  <a:srgbClr val="000000"/>
                </a:solidFill>
              </a:rPr>
              <a:t>12</a:t>
            </a:r>
            <a:r>
              <a:rPr lang="zh-CN" altLang="en-US" sz="1400" b="0" dirty="0">
                <a:solidFill>
                  <a:srgbClr val="000000"/>
                </a:solidFill>
              </a:rPr>
              <a:t>月</a:t>
            </a:r>
            <a:r>
              <a:rPr lang="en-US" altLang="zh-CN" sz="1400" b="0" dirty="0">
                <a:solidFill>
                  <a:srgbClr val="000000"/>
                </a:solidFill>
              </a:rPr>
              <a:t>}</a:t>
            </a:r>
          </a:p>
          <a:p>
            <a:pPr lvl="1"/>
            <a:r>
              <a:rPr lang="en-US" altLang="zh-CN" sz="1400" b="0" dirty="0">
                <a:solidFill>
                  <a:srgbClr val="000000"/>
                </a:solidFill>
              </a:rPr>
              <a:t>M4={</a:t>
            </a:r>
            <a:r>
              <a:rPr lang="zh-CN" altLang="en-US" sz="1400" b="0" dirty="0">
                <a:solidFill>
                  <a:srgbClr val="000000"/>
                </a:solidFill>
              </a:rPr>
              <a:t>月份</a:t>
            </a:r>
            <a:r>
              <a:rPr lang="en-US" altLang="zh-CN" sz="1400" b="0" dirty="0">
                <a:solidFill>
                  <a:srgbClr val="000000"/>
                </a:solidFill>
              </a:rPr>
              <a:t>:</a:t>
            </a:r>
            <a:r>
              <a:rPr lang="zh-CN" altLang="en-US" sz="1400" b="0" dirty="0">
                <a:solidFill>
                  <a:srgbClr val="000000"/>
                </a:solidFill>
              </a:rPr>
              <a:t>此月是</a:t>
            </a:r>
            <a:r>
              <a:rPr lang="en-US" altLang="zh-CN" sz="1400" b="0" dirty="0">
                <a:solidFill>
                  <a:srgbClr val="000000"/>
                </a:solidFill>
              </a:rPr>
              <a:t>2</a:t>
            </a:r>
            <a:r>
              <a:rPr lang="zh-CN" altLang="en-US" sz="1400" b="0" dirty="0">
                <a:solidFill>
                  <a:srgbClr val="000000"/>
                </a:solidFill>
              </a:rPr>
              <a:t>月</a:t>
            </a:r>
            <a:r>
              <a:rPr lang="en-US" altLang="zh-CN" sz="1400" b="0" dirty="0">
                <a:solidFill>
                  <a:srgbClr val="000000"/>
                </a:solidFill>
              </a:rPr>
              <a:t>}</a:t>
            </a:r>
          </a:p>
          <a:p>
            <a:pPr lvl="1"/>
            <a:r>
              <a:rPr lang="en-US" altLang="zh-CN" sz="1400" b="0" dirty="0">
                <a:solidFill>
                  <a:srgbClr val="000000"/>
                </a:solidFill>
              </a:rPr>
              <a:t>D1={</a:t>
            </a:r>
            <a:r>
              <a:rPr lang="zh-CN" altLang="en-US" sz="1400" b="0" dirty="0">
                <a:solidFill>
                  <a:srgbClr val="000000"/>
                </a:solidFill>
              </a:rPr>
              <a:t>日期</a:t>
            </a:r>
            <a:r>
              <a:rPr lang="en-US" altLang="zh-CN" sz="1400" b="0" dirty="0">
                <a:solidFill>
                  <a:srgbClr val="000000"/>
                </a:solidFill>
              </a:rPr>
              <a:t>:1&lt;=</a:t>
            </a:r>
            <a:r>
              <a:rPr lang="zh-CN" altLang="en-US" sz="1400" b="0" dirty="0">
                <a:solidFill>
                  <a:srgbClr val="000000"/>
                </a:solidFill>
              </a:rPr>
              <a:t>日期</a:t>
            </a:r>
            <a:r>
              <a:rPr lang="en-US" altLang="zh-CN" sz="1400" b="0" dirty="0">
                <a:solidFill>
                  <a:srgbClr val="000000"/>
                </a:solidFill>
              </a:rPr>
              <a:t>&lt;=27}</a:t>
            </a:r>
          </a:p>
          <a:p>
            <a:pPr lvl="1"/>
            <a:r>
              <a:rPr lang="en-US" altLang="zh-CN" sz="1400" b="0" dirty="0">
                <a:solidFill>
                  <a:srgbClr val="000000"/>
                </a:solidFill>
              </a:rPr>
              <a:t>D2={</a:t>
            </a:r>
            <a:r>
              <a:rPr lang="zh-CN" altLang="en-US" sz="1400" b="0" dirty="0">
                <a:solidFill>
                  <a:srgbClr val="000000"/>
                </a:solidFill>
              </a:rPr>
              <a:t>日期</a:t>
            </a:r>
            <a:r>
              <a:rPr lang="en-US" altLang="zh-CN" sz="1400" b="0" dirty="0">
                <a:solidFill>
                  <a:srgbClr val="000000"/>
                </a:solidFill>
              </a:rPr>
              <a:t>:</a:t>
            </a:r>
            <a:r>
              <a:rPr lang="zh-CN" altLang="en-US" sz="1400" b="0" dirty="0">
                <a:solidFill>
                  <a:srgbClr val="000000"/>
                </a:solidFill>
              </a:rPr>
              <a:t>日期</a:t>
            </a:r>
            <a:r>
              <a:rPr lang="en-US" altLang="zh-CN" sz="1400" b="0" dirty="0">
                <a:solidFill>
                  <a:srgbClr val="000000"/>
                </a:solidFill>
              </a:rPr>
              <a:t>=28}</a:t>
            </a:r>
          </a:p>
          <a:p>
            <a:pPr lvl="1"/>
            <a:r>
              <a:rPr lang="en-US" altLang="zh-CN" sz="1400" b="0" dirty="0">
                <a:solidFill>
                  <a:srgbClr val="000000"/>
                </a:solidFill>
              </a:rPr>
              <a:t>D3={</a:t>
            </a:r>
            <a:r>
              <a:rPr lang="zh-CN" altLang="en-US" sz="1400" b="0" dirty="0">
                <a:solidFill>
                  <a:srgbClr val="000000"/>
                </a:solidFill>
              </a:rPr>
              <a:t>日期</a:t>
            </a:r>
            <a:r>
              <a:rPr lang="en-US" altLang="zh-CN" sz="1400" b="0" dirty="0">
                <a:solidFill>
                  <a:srgbClr val="000000"/>
                </a:solidFill>
              </a:rPr>
              <a:t>:</a:t>
            </a:r>
            <a:r>
              <a:rPr lang="zh-CN" altLang="en-US" sz="1400" b="0" dirty="0">
                <a:solidFill>
                  <a:srgbClr val="000000"/>
                </a:solidFill>
              </a:rPr>
              <a:t>日期</a:t>
            </a:r>
            <a:r>
              <a:rPr lang="en-US" altLang="zh-CN" sz="1400" b="0" dirty="0">
                <a:solidFill>
                  <a:srgbClr val="000000"/>
                </a:solidFill>
              </a:rPr>
              <a:t>=29} </a:t>
            </a:r>
          </a:p>
          <a:p>
            <a:pPr lvl="1"/>
            <a:r>
              <a:rPr lang="en-US" altLang="zh-CN" sz="1400" b="0" dirty="0">
                <a:solidFill>
                  <a:srgbClr val="000000"/>
                </a:solidFill>
              </a:rPr>
              <a:t>D4={</a:t>
            </a:r>
            <a:r>
              <a:rPr lang="zh-CN" altLang="en-US" sz="1400" b="0" dirty="0">
                <a:solidFill>
                  <a:srgbClr val="000000"/>
                </a:solidFill>
              </a:rPr>
              <a:t>日期</a:t>
            </a:r>
            <a:r>
              <a:rPr lang="en-US" altLang="zh-CN" sz="1400" b="0" dirty="0">
                <a:solidFill>
                  <a:srgbClr val="000000"/>
                </a:solidFill>
              </a:rPr>
              <a:t>:</a:t>
            </a:r>
            <a:r>
              <a:rPr lang="zh-CN" altLang="en-US" sz="1400" b="0" dirty="0">
                <a:solidFill>
                  <a:srgbClr val="000000"/>
                </a:solidFill>
              </a:rPr>
              <a:t>日期</a:t>
            </a:r>
            <a:r>
              <a:rPr lang="en-US" altLang="zh-CN" sz="1400" b="0" dirty="0">
                <a:solidFill>
                  <a:srgbClr val="000000"/>
                </a:solidFill>
              </a:rPr>
              <a:t>=30}</a:t>
            </a:r>
          </a:p>
          <a:p>
            <a:pPr lvl="1"/>
            <a:r>
              <a:rPr lang="en-US" altLang="zh-CN" sz="1400" b="0" dirty="0">
                <a:solidFill>
                  <a:srgbClr val="000000"/>
                </a:solidFill>
              </a:rPr>
              <a:t>D5={</a:t>
            </a:r>
            <a:r>
              <a:rPr lang="zh-CN" altLang="en-US" sz="1400" b="0" dirty="0">
                <a:solidFill>
                  <a:srgbClr val="000000"/>
                </a:solidFill>
              </a:rPr>
              <a:t>日期</a:t>
            </a:r>
            <a:r>
              <a:rPr lang="en-US" altLang="zh-CN" sz="1400" b="0" dirty="0">
                <a:solidFill>
                  <a:srgbClr val="000000"/>
                </a:solidFill>
              </a:rPr>
              <a:t>:</a:t>
            </a:r>
            <a:r>
              <a:rPr lang="zh-CN" altLang="en-US" sz="1400" b="0" dirty="0">
                <a:solidFill>
                  <a:srgbClr val="000000"/>
                </a:solidFill>
              </a:rPr>
              <a:t>日期</a:t>
            </a:r>
            <a:r>
              <a:rPr lang="en-US" altLang="zh-CN" sz="1400" b="0" dirty="0">
                <a:solidFill>
                  <a:srgbClr val="000000"/>
                </a:solidFill>
              </a:rPr>
              <a:t>=31}</a:t>
            </a:r>
          </a:p>
          <a:p>
            <a:pPr lvl="1"/>
            <a:r>
              <a:rPr lang="en-US" altLang="zh-CN" sz="1400" b="0" dirty="0">
                <a:solidFill>
                  <a:srgbClr val="000000"/>
                </a:solidFill>
              </a:rPr>
              <a:t>Y1={</a:t>
            </a:r>
            <a:r>
              <a:rPr lang="zh-CN" altLang="en-US" sz="1400" b="0" dirty="0">
                <a:solidFill>
                  <a:srgbClr val="000000"/>
                </a:solidFill>
              </a:rPr>
              <a:t>年</a:t>
            </a:r>
            <a:r>
              <a:rPr lang="en-US" altLang="zh-CN" sz="1400" b="0" dirty="0">
                <a:solidFill>
                  <a:srgbClr val="000000"/>
                </a:solidFill>
              </a:rPr>
              <a:t>:</a:t>
            </a:r>
            <a:r>
              <a:rPr lang="zh-CN" altLang="en-US" sz="1400" b="0" dirty="0">
                <a:solidFill>
                  <a:srgbClr val="000000"/>
                </a:solidFill>
              </a:rPr>
              <a:t>年是闰年</a:t>
            </a:r>
            <a:r>
              <a:rPr lang="en-US" altLang="zh-CN" sz="1400" b="0" dirty="0">
                <a:solidFill>
                  <a:srgbClr val="000000"/>
                </a:solidFill>
              </a:rPr>
              <a:t>}</a:t>
            </a:r>
          </a:p>
          <a:p>
            <a:pPr lvl="1"/>
            <a:r>
              <a:rPr lang="en-US" altLang="zh-CN" sz="1400" b="0" dirty="0">
                <a:solidFill>
                  <a:srgbClr val="000000"/>
                </a:solidFill>
              </a:rPr>
              <a:t>Y2={</a:t>
            </a:r>
            <a:r>
              <a:rPr lang="zh-CN" altLang="en-US" sz="1400" b="0" dirty="0">
                <a:solidFill>
                  <a:srgbClr val="000000"/>
                </a:solidFill>
              </a:rPr>
              <a:t>年</a:t>
            </a:r>
            <a:r>
              <a:rPr lang="en-US" altLang="zh-CN" sz="1400" b="0" dirty="0">
                <a:solidFill>
                  <a:srgbClr val="000000"/>
                </a:solidFill>
              </a:rPr>
              <a:t>:</a:t>
            </a:r>
            <a:r>
              <a:rPr lang="zh-CN" altLang="en-US" sz="1400" b="0" dirty="0">
                <a:solidFill>
                  <a:srgbClr val="000000"/>
                </a:solidFill>
              </a:rPr>
              <a:t>年是平年</a:t>
            </a:r>
            <a:r>
              <a:rPr lang="en-US" altLang="zh-CN" sz="1400" b="0" dirty="0">
                <a:solidFill>
                  <a:srgbClr val="000000"/>
                </a:solidFill>
              </a:rPr>
              <a:t>}</a:t>
            </a:r>
          </a:p>
        </p:txBody>
      </p:sp>
      <p:sp>
        <p:nvSpPr>
          <p:cNvPr id="12" name="Rectangle 5" descr="蓝色面巾纸">
            <a:extLst>
              <a:ext uri="{FF2B5EF4-FFF2-40B4-BE49-F238E27FC236}">
                <a16:creationId xmlns:a16="http://schemas.microsoft.com/office/drawing/2014/main" id="{B6F82501-608D-455A-BFF3-C1EB63A45C13}"/>
              </a:ext>
            </a:extLst>
          </p:cNvPr>
          <p:cNvSpPr>
            <a:spLocks noRot="1" noChangeArrowheads="1"/>
          </p:cNvSpPr>
          <p:nvPr/>
        </p:nvSpPr>
        <p:spPr bwMode="auto">
          <a:xfrm>
            <a:off x="5533659" y="2739488"/>
            <a:ext cx="2698750" cy="3538222"/>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90000"/>
              </a:lnSpc>
            </a:pPr>
            <a:r>
              <a:rPr lang="zh-CN" altLang="en-US" sz="1400" b="0" dirty="0">
                <a:solidFill>
                  <a:srgbClr val="000000"/>
                </a:solidFill>
              </a:rPr>
              <a:t>条件桩：</a:t>
            </a:r>
          </a:p>
          <a:p>
            <a:pPr>
              <a:lnSpc>
                <a:spcPct val="115000"/>
              </a:lnSpc>
            </a:pPr>
            <a:r>
              <a:rPr lang="en-US" altLang="en-US" sz="1400" b="0" dirty="0">
                <a:solidFill>
                  <a:srgbClr val="000000"/>
                </a:solidFill>
              </a:rPr>
              <a:t>C1:月份在{M1,M2,M3,</a:t>
            </a:r>
            <a:r>
              <a:rPr lang="en-US" altLang="zh-CN" sz="1400" b="0" dirty="0">
                <a:solidFill>
                  <a:srgbClr val="000000"/>
                </a:solidFill>
              </a:rPr>
              <a:t>M</a:t>
            </a:r>
            <a:r>
              <a:rPr lang="en-US" altLang="en-US" sz="1400" b="0" dirty="0">
                <a:solidFill>
                  <a:srgbClr val="000000"/>
                </a:solidFill>
              </a:rPr>
              <a:t>4}</a:t>
            </a:r>
            <a:r>
              <a:rPr lang="en-US" altLang="en-US" sz="1400" b="0" dirty="0" err="1">
                <a:solidFill>
                  <a:srgbClr val="000000"/>
                </a:solidFill>
              </a:rPr>
              <a:t>中之一</a:t>
            </a:r>
            <a:endParaRPr lang="en-US" altLang="en-US" sz="1400" b="0" dirty="0">
              <a:solidFill>
                <a:srgbClr val="000000"/>
              </a:solidFill>
            </a:endParaRPr>
          </a:p>
          <a:p>
            <a:pPr>
              <a:lnSpc>
                <a:spcPct val="115000"/>
              </a:lnSpc>
            </a:pPr>
            <a:r>
              <a:rPr lang="en-US" altLang="en-US" sz="1400" b="0" dirty="0">
                <a:solidFill>
                  <a:srgbClr val="000000"/>
                </a:solidFill>
              </a:rPr>
              <a:t>C2:日期在{D1,D2,D3,D4 ,D5}</a:t>
            </a:r>
            <a:r>
              <a:rPr lang="en-US" altLang="en-US" sz="1400" b="0" dirty="0" err="1">
                <a:solidFill>
                  <a:srgbClr val="000000"/>
                </a:solidFill>
              </a:rPr>
              <a:t>中之一</a:t>
            </a:r>
            <a:endParaRPr lang="en-US" altLang="en-US" sz="1400" b="0" dirty="0">
              <a:solidFill>
                <a:srgbClr val="000000"/>
              </a:solidFill>
            </a:endParaRPr>
          </a:p>
          <a:p>
            <a:pPr>
              <a:lnSpc>
                <a:spcPct val="115000"/>
              </a:lnSpc>
            </a:pPr>
            <a:r>
              <a:rPr lang="en-US" altLang="en-US" sz="1400" b="0" dirty="0">
                <a:solidFill>
                  <a:srgbClr val="000000"/>
                </a:solidFill>
              </a:rPr>
              <a:t>C3:年在{Y1,Y2}</a:t>
            </a:r>
            <a:r>
              <a:rPr lang="en-US" altLang="en-US" sz="1400" b="0" dirty="0" err="1">
                <a:solidFill>
                  <a:srgbClr val="000000"/>
                </a:solidFill>
              </a:rPr>
              <a:t>中之一</a:t>
            </a:r>
            <a:endParaRPr lang="en-US" altLang="en-US" sz="1400" b="0" dirty="0">
              <a:solidFill>
                <a:srgbClr val="000000"/>
              </a:solidFill>
            </a:endParaRPr>
          </a:p>
          <a:p>
            <a:pPr lvl="1">
              <a:lnSpc>
                <a:spcPct val="90000"/>
              </a:lnSpc>
            </a:pPr>
            <a:endParaRPr lang="zh-CN" altLang="en-US" sz="1400" b="0" dirty="0">
              <a:solidFill>
                <a:srgbClr val="000000"/>
              </a:solidFill>
            </a:endParaRPr>
          </a:p>
        </p:txBody>
      </p:sp>
    </p:spTree>
    <p:extLst>
      <p:ext uri="{BB962C8B-B14F-4D97-AF65-F5344CB8AC3E}">
        <p14:creationId xmlns:p14="http://schemas.microsoft.com/office/powerpoint/2010/main" val="28107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4ACD5-62DF-4E72-82AB-FD6EE416EB10}"/>
              </a:ext>
            </a:extLst>
          </p:cNvPr>
          <p:cNvSpPr>
            <a:spLocks noGrp="1"/>
          </p:cNvSpPr>
          <p:nvPr>
            <p:ph type="title"/>
          </p:nvPr>
        </p:nvSpPr>
        <p:spPr/>
        <p:txBody>
          <a:bodyPr>
            <a:normAutofit fontScale="90000"/>
          </a:bodyPr>
          <a:lstStyle/>
          <a:p>
            <a:r>
              <a:rPr lang="zh-CN" altLang="en-US" dirty="0"/>
              <a:t>黑盒测试的方法</a:t>
            </a:r>
          </a:p>
        </p:txBody>
      </p:sp>
      <p:sp>
        <p:nvSpPr>
          <p:cNvPr id="3" name="内容占位符 2">
            <a:extLst>
              <a:ext uri="{FF2B5EF4-FFF2-40B4-BE49-F238E27FC236}">
                <a16:creationId xmlns:a16="http://schemas.microsoft.com/office/drawing/2014/main" id="{939E572C-7D2E-4FC8-AD23-9217AEE0B29F}"/>
              </a:ext>
            </a:extLst>
          </p:cNvPr>
          <p:cNvSpPr>
            <a:spLocks noGrp="1"/>
          </p:cNvSpPr>
          <p:nvPr>
            <p:ph idx="1"/>
          </p:nvPr>
        </p:nvSpPr>
        <p:spPr/>
        <p:txBody>
          <a:bodyPr/>
          <a:lstStyle/>
          <a:p>
            <a:r>
              <a:rPr lang="zh-CN" altLang="zh-CN" dirty="0"/>
              <a:t>判定表</a:t>
            </a:r>
            <a:r>
              <a:rPr lang="en-US" altLang="zh-CN" dirty="0"/>
              <a:t>  </a:t>
            </a:r>
            <a:r>
              <a:rPr lang="zh-CN" altLang="en-US" dirty="0"/>
              <a:t>示例</a:t>
            </a:r>
            <a:r>
              <a:rPr lang="en-US" altLang="zh-CN" dirty="0"/>
              <a:t>2</a:t>
            </a:r>
          </a:p>
          <a:p>
            <a:endParaRPr lang="zh-CN" altLang="en-US" dirty="0"/>
          </a:p>
        </p:txBody>
      </p:sp>
      <p:graphicFrame>
        <p:nvGraphicFramePr>
          <p:cNvPr id="4" name="Group 8">
            <a:extLst>
              <a:ext uri="{FF2B5EF4-FFF2-40B4-BE49-F238E27FC236}">
                <a16:creationId xmlns:a16="http://schemas.microsoft.com/office/drawing/2014/main" id="{F7E92241-B1C2-431C-8DD7-ADC309913789}"/>
              </a:ext>
            </a:extLst>
          </p:cNvPr>
          <p:cNvGraphicFramePr>
            <a:graphicFrameLocks/>
          </p:cNvGraphicFramePr>
          <p:nvPr>
            <p:extLst>
              <p:ext uri="{D42A27DB-BD31-4B8C-83A1-F6EECF244321}">
                <p14:modId xmlns:p14="http://schemas.microsoft.com/office/powerpoint/2010/main" val="4218949180"/>
              </p:ext>
            </p:extLst>
          </p:nvPr>
        </p:nvGraphicFramePr>
        <p:xfrm>
          <a:off x="1219200" y="1863970"/>
          <a:ext cx="10198600" cy="4274117"/>
        </p:xfrm>
        <a:graphic>
          <a:graphicData uri="http://schemas.openxmlformats.org/drawingml/2006/table">
            <a:tbl>
              <a:tblPr/>
              <a:tblGrid>
                <a:gridCol w="694600">
                  <a:extLst>
                    <a:ext uri="{9D8B030D-6E8A-4147-A177-3AD203B41FA5}">
                      <a16:colId xmlns:a16="http://schemas.microsoft.com/office/drawing/2014/main" val="2494346010"/>
                    </a:ext>
                  </a:extLst>
                </a:gridCol>
                <a:gridCol w="432000">
                  <a:extLst>
                    <a:ext uri="{9D8B030D-6E8A-4147-A177-3AD203B41FA5}">
                      <a16:colId xmlns:a16="http://schemas.microsoft.com/office/drawing/2014/main" val="4206766876"/>
                    </a:ext>
                  </a:extLst>
                </a:gridCol>
                <a:gridCol w="432000">
                  <a:extLst>
                    <a:ext uri="{9D8B030D-6E8A-4147-A177-3AD203B41FA5}">
                      <a16:colId xmlns:a16="http://schemas.microsoft.com/office/drawing/2014/main" val="1388793111"/>
                    </a:ext>
                  </a:extLst>
                </a:gridCol>
                <a:gridCol w="432000">
                  <a:extLst>
                    <a:ext uri="{9D8B030D-6E8A-4147-A177-3AD203B41FA5}">
                      <a16:colId xmlns:a16="http://schemas.microsoft.com/office/drawing/2014/main" val="1853431308"/>
                    </a:ext>
                  </a:extLst>
                </a:gridCol>
                <a:gridCol w="432000">
                  <a:extLst>
                    <a:ext uri="{9D8B030D-6E8A-4147-A177-3AD203B41FA5}">
                      <a16:colId xmlns:a16="http://schemas.microsoft.com/office/drawing/2014/main" val="2882675572"/>
                    </a:ext>
                  </a:extLst>
                </a:gridCol>
                <a:gridCol w="432000">
                  <a:extLst>
                    <a:ext uri="{9D8B030D-6E8A-4147-A177-3AD203B41FA5}">
                      <a16:colId xmlns:a16="http://schemas.microsoft.com/office/drawing/2014/main" val="3034460715"/>
                    </a:ext>
                  </a:extLst>
                </a:gridCol>
                <a:gridCol w="432000">
                  <a:extLst>
                    <a:ext uri="{9D8B030D-6E8A-4147-A177-3AD203B41FA5}">
                      <a16:colId xmlns:a16="http://schemas.microsoft.com/office/drawing/2014/main" val="102953655"/>
                    </a:ext>
                  </a:extLst>
                </a:gridCol>
                <a:gridCol w="432000">
                  <a:extLst>
                    <a:ext uri="{9D8B030D-6E8A-4147-A177-3AD203B41FA5}">
                      <a16:colId xmlns:a16="http://schemas.microsoft.com/office/drawing/2014/main" val="2197295972"/>
                    </a:ext>
                  </a:extLst>
                </a:gridCol>
                <a:gridCol w="432000">
                  <a:extLst>
                    <a:ext uri="{9D8B030D-6E8A-4147-A177-3AD203B41FA5}">
                      <a16:colId xmlns:a16="http://schemas.microsoft.com/office/drawing/2014/main" val="1301208669"/>
                    </a:ext>
                  </a:extLst>
                </a:gridCol>
                <a:gridCol w="432000">
                  <a:extLst>
                    <a:ext uri="{9D8B030D-6E8A-4147-A177-3AD203B41FA5}">
                      <a16:colId xmlns:a16="http://schemas.microsoft.com/office/drawing/2014/main" val="1339928026"/>
                    </a:ext>
                  </a:extLst>
                </a:gridCol>
                <a:gridCol w="432000">
                  <a:extLst>
                    <a:ext uri="{9D8B030D-6E8A-4147-A177-3AD203B41FA5}">
                      <a16:colId xmlns:a16="http://schemas.microsoft.com/office/drawing/2014/main" val="720022328"/>
                    </a:ext>
                  </a:extLst>
                </a:gridCol>
                <a:gridCol w="432000">
                  <a:extLst>
                    <a:ext uri="{9D8B030D-6E8A-4147-A177-3AD203B41FA5}">
                      <a16:colId xmlns:a16="http://schemas.microsoft.com/office/drawing/2014/main" val="32949395"/>
                    </a:ext>
                  </a:extLst>
                </a:gridCol>
                <a:gridCol w="432000">
                  <a:extLst>
                    <a:ext uri="{9D8B030D-6E8A-4147-A177-3AD203B41FA5}">
                      <a16:colId xmlns:a16="http://schemas.microsoft.com/office/drawing/2014/main" val="3491681952"/>
                    </a:ext>
                  </a:extLst>
                </a:gridCol>
                <a:gridCol w="432000">
                  <a:extLst>
                    <a:ext uri="{9D8B030D-6E8A-4147-A177-3AD203B41FA5}">
                      <a16:colId xmlns:a16="http://schemas.microsoft.com/office/drawing/2014/main" val="2641426780"/>
                    </a:ext>
                  </a:extLst>
                </a:gridCol>
                <a:gridCol w="432000">
                  <a:extLst>
                    <a:ext uri="{9D8B030D-6E8A-4147-A177-3AD203B41FA5}">
                      <a16:colId xmlns:a16="http://schemas.microsoft.com/office/drawing/2014/main" val="1118236468"/>
                    </a:ext>
                  </a:extLst>
                </a:gridCol>
                <a:gridCol w="432000">
                  <a:extLst>
                    <a:ext uri="{9D8B030D-6E8A-4147-A177-3AD203B41FA5}">
                      <a16:colId xmlns:a16="http://schemas.microsoft.com/office/drawing/2014/main" val="1541324252"/>
                    </a:ext>
                  </a:extLst>
                </a:gridCol>
                <a:gridCol w="432000">
                  <a:extLst>
                    <a:ext uri="{9D8B030D-6E8A-4147-A177-3AD203B41FA5}">
                      <a16:colId xmlns:a16="http://schemas.microsoft.com/office/drawing/2014/main" val="1339535985"/>
                    </a:ext>
                  </a:extLst>
                </a:gridCol>
                <a:gridCol w="432000">
                  <a:extLst>
                    <a:ext uri="{9D8B030D-6E8A-4147-A177-3AD203B41FA5}">
                      <a16:colId xmlns:a16="http://schemas.microsoft.com/office/drawing/2014/main" val="1784165356"/>
                    </a:ext>
                  </a:extLst>
                </a:gridCol>
                <a:gridCol w="432000">
                  <a:extLst>
                    <a:ext uri="{9D8B030D-6E8A-4147-A177-3AD203B41FA5}">
                      <a16:colId xmlns:a16="http://schemas.microsoft.com/office/drawing/2014/main" val="3468704169"/>
                    </a:ext>
                  </a:extLst>
                </a:gridCol>
                <a:gridCol w="432000">
                  <a:extLst>
                    <a:ext uri="{9D8B030D-6E8A-4147-A177-3AD203B41FA5}">
                      <a16:colId xmlns:a16="http://schemas.microsoft.com/office/drawing/2014/main" val="414069444"/>
                    </a:ext>
                  </a:extLst>
                </a:gridCol>
                <a:gridCol w="432000">
                  <a:extLst>
                    <a:ext uri="{9D8B030D-6E8A-4147-A177-3AD203B41FA5}">
                      <a16:colId xmlns:a16="http://schemas.microsoft.com/office/drawing/2014/main" val="1816743006"/>
                    </a:ext>
                  </a:extLst>
                </a:gridCol>
                <a:gridCol w="432000">
                  <a:extLst>
                    <a:ext uri="{9D8B030D-6E8A-4147-A177-3AD203B41FA5}">
                      <a16:colId xmlns:a16="http://schemas.microsoft.com/office/drawing/2014/main" val="1988907695"/>
                    </a:ext>
                  </a:extLst>
                </a:gridCol>
                <a:gridCol w="432000">
                  <a:extLst>
                    <a:ext uri="{9D8B030D-6E8A-4147-A177-3AD203B41FA5}">
                      <a16:colId xmlns:a16="http://schemas.microsoft.com/office/drawing/2014/main" val="1988083376"/>
                    </a:ext>
                  </a:extLst>
                </a:gridCol>
              </a:tblGrid>
              <a:tr h="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规则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桩</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tx2">
                        <a:lumMod val="10000"/>
                        <a:lumOff val="9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10</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15</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16</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17</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18</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19</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20</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21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22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397003052"/>
                  </a:ext>
                </a:extLst>
              </a:tr>
              <a:tr h="39432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C1:</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月份在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678812341"/>
                  </a:ext>
                </a:extLst>
              </a:tr>
              <a:tr h="404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C2:</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日在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D5</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D5</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D5</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448531009"/>
                  </a:ext>
                </a:extLst>
              </a:tr>
              <a:tr h="515852">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C3:</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年在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4141054115"/>
                  </a:ext>
                </a:extLst>
              </a:tr>
              <a:tr h="35588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A1:</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不可能</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3843294023"/>
                  </a:ext>
                </a:extLst>
              </a:tr>
              <a:tr h="39309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A2:</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日增</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54280792"/>
                  </a:ext>
                </a:extLst>
              </a:tr>
              <a:tr h="39432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A3:</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日复位</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887567855"/>
                  </a:ext>
                </a:extLst>
              </a:tr>
              <a:tr h="39309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A4:</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月增</a:t>
                      </a: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3432824219"/>
                  </a:ext>
                </a:extLst>
              </a:tr>
              <a:tr h="39432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A5:</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月复位</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3641404020"/>
                  </a:ext>
                </a:extLst>
              </a:tr>
              <a:tr h="39309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A6:</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年增</a:t>
                      </a: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4245178665"/>
                  </a:ext>
                </a:extLst>
              </a:tr>
            </a:tbl>
          </a:graphicData>
        </a:graphic>
      </p:graphicFrame>
    </p:spTree>
    <p:extLst>
      <p:ext uri="{BB962C8B-B14F-4D97-AF65-F5344CB8AC3E}">
        <p14:creationId xmlns:p14="http://schemas.microsoft.com/office/powerpoint/2010/main" val="258730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4ACD5-62DF-4E72-82AB-FD6EE416EB10}"/>
              </a:ext>
            </a:extLst>
          </p:cNvPr>
          <p:cNvSpPr>
            <a:spLocks noGrp="1"/>
          </p:cNvSpPr>
          <p:nvPr>
            <p:ph type="title"/>
          </p:nvPr>
        </p:nvSpPr>
        <p:spPr/>
        <p:txBody>
          <a:bodyPr>
            <a:normAutofit fontScale="90000"/>
          </a:bodyPr>
          <a:lstStyle/>
          <a:p>
            <a:r>
              <a:rPr lang="zh-CN" altLang="en-US" dirty="0"/>
              <a:t>黑盒测试的方法</a:t>
            </a:r>
          </a:p>
        </p:txBody>
      </p:sp>
      <p:sp>
        <p:nvSpPr>
          <p:cNvPr id="3" name="内容占位符 2">
            <a:extLst>
              <a:ext uri="{FF2B5EF4-FFF2-40B4-BE49-F238E27FC236}">
                <a16:creationId xmlns:a16="http://schemas.microsoft.com/office/drawing/2014/main" id="{939E572C-7D2E-4FC8-AD23-9217AEE0B29F}"/>
              </a:ext>
            </a:extLst>
          </p:cNvPr>
          <p:cNvSpPr>
            <a:spLocks noGrp="1"/>
          </p:cNvSpPr>
          <p:nvPr>
            <p:ph idx="1"/>
          </p:nvPr>
        </p:nvSpPr>
        <p:spPr/>
        <p:txBody>
          <a:bodyPr/>
          <a:lstStyle/>
          <a:p>
            <a:r>
              <a:rPr lang="zh-CN" altLang="zh-CN" dirty="0"/>
              <a:t>判定表</a:t>
            </a:r>
            <a:r>
              <a:rPr lang="en-US" altLang="zh-CN" dirty="0"/>
              <a:t>  </a:t>
            </a:r>
            <a:r>
              <a:rPr lang="zh-CN" altLang="en-US" dirty="0"/>
              <a:t>示例</a:t>
            </a:r>
            <a:r>
              <a:rPr lang="en-US" altLang="zh-CN" dirty="0"/>
              <a:t>2-</a:t>
            </a:r>
            <a:r>
              <a:rPr lang="zh-CN" altLang="en-US" dirty="0"/>
              <a:t>简化后</a:t>
            </a:r>
            <a:endParaRPr lang="en-US" altLang="zh-CN" dirty="0"/>
          </a:p>
          <a:p>
            <a:endParaRPr lang="zh-CN" altLang="en-US" dirty="0"/>
          </a:p>
        </p:txBody>
      </p:sp>
      <p:graphicFrame>
        <p:nvGraphicFramePr>
          <p:cNvPr id="4" name="Group 8">
            <a:extLst>
              <a:ext uri="{FF2B5EF4-FFF2-40B4-BE49-F238E27FC236}">
                <a16:creationId xmlns:a16="http://schemas.microsoft.com/office/drawing/2014/main" id="{F7E92241-B1C2-431C-8DD7-ADC309913789}"/>
              </a:ext>
            </a:extLst>
          </p:cNvPr>
          <p:cNvGraphicFramePr>
            <a:graphicFrameLocks/>
          </p:cNvGraphicFramePr>
          <p:nvPr>
            <p:extLst>
              <p:ext uri="{D42A27DB-BD31-4B8C-83A1-F6EECF244321}">
                <p14:modId xmlns:p14="http://schemas.microsoft.com/office/powerpoint/2010/main" val="2092469006"/>
              </p:ext>
            </p:extLst>
          </p:nvPr>
        </p:nvGraphicFramePr>
        <p:xfrm>
          <a:off x="1999376" y="1863970"/>
          <a:ext cx="8495251" cy="4040584"/>
        </p:xfrm>
        <a:graphic>
          <a:graphicData uri="http://schemas.openxmlformats.org/drawingml/2006/table">
            <a:tbl>
              <a:tblPr/>
              <a:tblGrid>
                <a:gridCol w="935062">
                  <a:extLst>
                    <a:ext uri="{9D8B030D-6E8A-4147-A177-3AD203B41FA5}">
                      <a16:colId xmlns:a16="http://schemas.microsoft.com/office/drawing/2014/main" val="2494346010"/>
                    </a:ext>
                  </a:extLst>
                </a:gridCol>
                <a:gridCol w="581553">
                  <a:extLst>
                    <a:ext uri="{9D8B030D-6E8A-4147-A177-3AD203B41FA5}">
                      <a16:colId xmlns:a16="http://schemas.microsoft.com/office/drawing/2014/main" val="4206766876"/>
                    </a:ext>
                  </a:extLst>
                </a:gridCol>
                <a:gridCol w="581553">
                  <a:extLst>
                    <a:ext uri="{9D8B030D-6E8A-4147-A177-3AD203B41FA5}">
                      <a16:colId xmlns:a16="http://schemas.microsoft.com/office/drawing/2014/main" val="2882675572"/>
                    </a:ext>
                  </a:extLst>
                </a:gridCol>
                <a:gridCol w="581553">
                  <a:extLst>
                    <a:ext uri="{9D8B030D-6E8A-4147-A177-3AD203B41FA5}">
                      <a16:colId xmlns:a16="http://schemas.microsoft.com/office/drawing/2014/main" val="3034460715"/>
                    </a:ext>
                  </a:extLst>
                </a:gridCol>
                <a:gridCol w="581553">
                  <a:extLst>
                    <a:ext uri="{9D8B030D-6E8A-4147-A177-3AD203B41FA5}">
                      <a16:colId xmlns:a16="http://schemas.microsoft.com/office/drawing/2014/main" val="102953655"/>
                    </a:ext>
                  </a:extLst>
                </a:gridCol>
                <a:gridCol w="581553">
                  <a:extLst>
                    <a:ext uri="{9D8B030D-6E8A-4147-A177-3AD203B41FA5}">
                      <a16:colId xmlns:a16="http://schemas.microsoft.com/office/drawing/2014/main" val="720022328"/>
                    </a:ext>
                  </a:extLst>
                </a:gridCol>
                <a:gridCol w="581553">
                  <a:extLst>
                    <a:ext uri="{9D8B030D-6E8A-4147-A177-3AD203B41FA5}">
                      <a16:colId xmlns:a16="http://schemas.microsoft.com/office/drawing/2014/main" val="32949395"/>
                    </a:ext>
                  </a:extLst>
                </a:gridCol>
                <a:gridCol w="581553">
                  <a:extLst>
                    <a:ext uri="{9D8B030D-6E8A-4147-A177-3AD203B41FA5}">
                      <a16:colId xmlns:a16="http://schemas.microsoft.com/office/drawing/2014/main" val="1541324252"/>
                    </a:ext>
                  </a:extLst>
                </a:gridCol>
                <a:gridCol w="581553">
                  <a:extLst>
                    <a:ext uri="{9D8B030D-6E8A-4147-A177-3AD203B41FA5}">
                      <a16:colId xmlns:a16="http://schemas.microsoft.com/office/drawing/2014/main" val="1339535985"/>
                    </a:ext>
                  </a:extLst>
                </a:gridCol>
                <a:gridCol w="581553">
                  <a:extLst>
                    <a:ext uri="{9D8B030D-6E8A-4147-A177-3AD203B41FA5}">
                      <a16:colId xmlns:a16="http://schemas.microsoft.com/office/drawing/2014/main" val="1784165356"/>
                    </a:ext>
                  </a:extLst>
                </a:gridCol>
                <a:gridCol w="581553">
                  <a:extLst>
                    <a:ext uri="{9D8B030D-6E8A-4147-A177-3AD203B41FA5}">
                      <a16:colId xmlns:a16="http://schemas.microsoft.com/office/drawing/2014/main" val="3468704169"/>
                    </a:ext>
                  </a:extLst>
                </a:gridCol>
                <a:gridCol w="581553">
                  <a:extLst>
                    <a:ext uri="{9D8B030D-6E8A-4147-A177-3AD203B41FA5}">
                      <a16:colId xmlns:a16="http://schemas.microsoft.com/office/drawing/2014/main" val="414069444"/>
                    </a:ext>
                  </a:extLst>
                </a:gridCol>
                <a:gridCol w="581553">
                  <a:extLst>
                    <a:ext uri="{9D8B030D-6E8A-4147-A177-3AD203B41FA5}">
                      <a16:colId xmlns:a16="http://schemas.microsoft.com/office/drawing/2014/main" val="1816743006"/>
                    </a:ext>
                  </a:extLst>
                </a:gridCol>
                <a:gridCol w="581553">
                  <a:extLst>
                    <a:ext uri="{9D8B030D-6E8A-4147-A177-3AD203B41FA5}">
                      <a16:colId xmlns:a16="http://schemas.microsoft.com/office/drawing/2014/main" val="1988907695"/>
                    </a:ext>
                  </a:extLst>
                </a:gridCol>
              </a:tblGrid>
              <a:tr h="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规则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桩</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tx2">
                        <a:lumMod val="10000"/>
                        <a:lumOff val="9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6-9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10</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11-14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15</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16</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17</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18</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19</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20</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21-22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397003052"/>
                  </a:ext>
                </a:extLst>
              </a:tr>
              <a:tr h="39432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C1:</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月份在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678812341"/>
                  </a:ext>
                </a:extLst>
              </a:tr>
              <a:tr h="404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C2:</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日在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D1-D3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D1-D4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D5</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D1-D4</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D5</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D3</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D4,D5</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448531009"/>
                  </a:ext>
                </a:extLst>
              </a:tr>
              <a:tr h="515852">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C3:</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年在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4141054115"/>
                  </a:ext>
                </a:extLst>
              </a:tr>
              <a:tr h="35588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A1:</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不可能</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3843294023"/>
                  </a:ext>
                </a:extLst>
              </a:tr>
              <a:tr h="39309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A2:</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日增</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54280792"/>
                  </a:ext>
                </a:extLst>
              </a:tr>
              <a:tr h="39432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A3:</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日复位</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887567855"/>
                  </a:ext>
                </a:extLst>
              </a:tr>
              <a:tr h="39309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A4:</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月增</a:t>
                      </a: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3432824219"/>
                  </a:ext>
                </a:extLst>
              </a:tr>
              <a:tr h="39432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A5:</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月复位</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3641404020"/>
                  </a:ext>
                </a:extLst>
              </a:tr>
              <a:tr h="39309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A6:</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年增</a:t>
                      </a: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extLst>
                  <a:ext uri="{0D108BD9-81ED-4DB2-BD59-A6C34878D82A}">
                    <a16:rowId xmlns:a16="http://schemas.microsoft.com/office/drawing/2014/main" val="4245178665"/>
                  </a:ext>
                </a:extLst>
              </a:tr>
            </a:tbl>
          </a:graphicData>
        </a:graphic>
      </p:graphicFrame>
    </p:spTree>
    <p:extLst>
      <p:ext uri="{BB962C8B-B14F-4D97-AF65-F5344CB8AC3E}">
        <p14:creationId xmlns:p14="http://schemas.microsoft.com/office/powerpoint/2010/main" val="395049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4ACD5-62DF-4E72-82AB-FD6EE416EB10}"/>
              </a:ext>
            </a:extLst>
          </p:cNvPr>
          <p:cNvSpPr>
            <a:spLocks noGrp="1"/>
          </p:cNvSpPr>
          <p:nvPr>
            <p:ph type="title"/>
          </p:nvPr>
        </p:nvSpPr>
        <p:spPr>
          <a:xfrm>
            <a:off x="1295400" y="515389"/>
            <a:ext cx="9601200" cy="571500"/>
          </a:xfrm>
        </p:spPr>
        <p:txBody>
          <a:bodyPr>
            <a:normAutofit fontScale="90000"/>
          </a:bodyPr>
          <a:lstStyle/>
          <a:p>
            <a:r>
              <a:rPr lang="zh-CN" altLang="en-US" dirty="0"/>
              <a:t>黑盒测试的方法</a:t>
            </a:r>
          </a:p>
        </p:txBody>
      </p:sp>
      <p:sp>
        <p:nvSpPr>
          <p:cNvPr id="3" name="内容占位符 2">
            <a:extLst>
              <a:ext uri="{FF2B5EF4-FFF2-40B4-BE49-F238E27FC236}">
                <a16:creationId xmlns:a16="http://schemas.microsoft.com/office/drawing/2014/main" id="{939E572C-7D2E-4FC8-AD23-9217AEE0B29F}"/>
              </a:ext>
            </a:extLst>
          </p:cNvPr>
          <p:cNvSpPr>
            <a:spLocks noGrp="1"/>
          </p:cNvSpPr>
          <p:nvPr>
            <p:ph idx="1"/>
          </p:nvPr>
        </p:nvSpPr>
        <p:spPr/>
        <p:txBody>
          <a:bodyPr/>
          <a:lstStyle/>
          <a:p>
            <a:r>
              <a:rPr lang="zh-CN" altLang="zh-CN" sz="2800" dirty="0"/>
              <a:t>判定表</a:t>
            </a:r>
            <a:r>
              <a:rPr lang="en-US" altLang="zh-CN" sz="2800" dirty="0"/>
              <a:t>  </a:t>
            </a:r>
            <a:r>
              <a:rPr lang="zh-CN" altLang="en-US" sz="2800" dirty="0"/>
              <a:t>示例</a:t>
            </a:r>
            <a:r>
              <a:rPr lang="en-US" altLang="zh-CN" sz="2800" dirty="0"/>
              <a:t>2</a:t>
            </a:r>
          </a:p>
          <a:p>
            <a:r>
              <a:rPr lang="zh-CN" altLang="en-US" sz="2800" dirty="0"/>
              <a:t>写出测试用例</a:t>
            </a:r>
            <a:endParaRPr lang="en-US" altLang="zh-CN" sz="2800" dirty="0"/>
          </a:p>
          <a:p>
            <a:endParaRPr lang="zh-CN" altLang="zh-CN" dirty="0">
              <a:solidFill>
                <a:srgbClr val="000000"/>
              </a:solidFill>
              <a:latin typeface="Arial" panose="020B0604020202020204" pitchFamily="34" charset="0"/>
              <a:ea typeface="宋体" panose="02010600030101010101" pitchFamily="2" charset="-122"/>
            </a:endParaRPr>
          </a:p>
          <a:p>
            <a:endParaRPr lang="en-US" altLang="zh-CN" dirty="0"/>
          </a:p>
          <a:p>
            <a:endParaRPr lang="zh-CN" altLang="en-US" dirty="0"/>
          </a:p>
        </p:txBody>
      </p:sp>
      <p:graphicFrame>
        <p:nvGraphicFramePr>
          <p:cNvPr id="7" name="Group 248">
            <a:extLst>
              <a:ext uri="{FF2B5EF4-FFF2-40B4-BE49-F238E27FC236}">
                <a16:creationId xmlns:a16="http://schemas.microsoft.com/office/drawing/2014/main" id="{969ED6E1-A465-445F-8B2E-085BFB47D1A5}"/>
              </a:ext>
            </a:extLst>
          </p:cNvPr>
          <p:cNvGraphicFramePr>
            <a:graphicFrameLocks/>
          </p:cNvGraphicFramePr>
          <p:nvPr>
            <p:extLst>
              <p:ext uri="{D42A27DB-BD31-4B8C-83A1-F6EECF244321}">
                <p14:modId xmlns:p14="http://schemas.microsoft.com/office/powerpoint/2010/main" val="3042991175"/>
              </p:ext>
            </p:extLst>
          </p:nvPr>
        </p:nvGraphicFramePr>
        <p:xfrm>
          <a:off x="4916747" y="1602713"/>
          <a:ext cx="7105650" cy="5120640"/>
        </p:xfrm>
        <a:graphic>
          <a:graphicData uri="http://schemas.openxmlformats.org/drawingml/2006/table">
            <a:tbl>
              <a:tblPr/>
              <a:tblGrid>
                <a:gridCol w="1056542">
                  <a:extLst>
                    <a:ext uri="{9D8B030D-6E8A-4147-A177-3AD203B41FA5}">
                      <a16:colId xmlns:a16="http://schemas.microsoft.com/office/drawing/2014/main" val="1223767999"/>
                    </a:ext>
                  </a:extLst>
                </a:gridCol>
                <a:gridCol w="700644">
                  <a:extLst>
                    <a:ext uri="{9D8B030D-6E8A-4147-A177-3AD203B41FA5}">
                      <a16:colId xmlns:a16="http://schemas.microsoft.com/office/drawing/2014/main" val="1002315786"/>
                    </a:ext>
                  </a:extLst>
                </a:gridCol>
                <a:gridCol w="1477338">
                  <a:extLst>
                    <a:ext uri="{9D8B030D-6E8A-4147-A177-3AD203B41FA5}">
                      <a16:colId xmlns:a16="http://schemas.microsoft.com/office/drawing/2014/main" val="613669321"/>
                    </a:ext>
                  </a:extLst>
                </a:gridCol>
                <a:gridCol w="706602">
                  <a:extLst>
                    <a:ext uri="{9D8B030D-6E8A-4147-A177-3AD203B41FA5}">
                      <a16:colId xmlns:a16="http://schemas.microsoft.com/office/drawing/2014/main" val="3276332739"/>
                    </a:ext>
                  </a:extLst>
                </a:gridCol>
                <a:gridCol w="3164524">
                  <a:extLst>
                    <a:ext uri="{9D8B030D-6E8A-4147-A177-3AD203B41FA5}">
                      <a16:colId xmlns:a16="http://schemas.microsoft.com/office/drawing/2014/main" val="1886558710"/>
                    </a:ext>
                  </a:extLst>
                </a:gridCol>
              </a:tblGrid>
              <a:tr h="223484">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用例</a:t>
                      </a: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预期输出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2873418"/>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12/28/29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13/29/30</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3878287"/>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4628273"/>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不可能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142715"/>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6--9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15/28/29/30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16/29/30/31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1522845"/>
                  </a:ext>
                </a:extLst>
              </a:tr>
              <a:tr h="350838">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6055037"/>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11-14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15/28/29/30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16/29/30/31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699913"/>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2002</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1979685"/>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16</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8058817"/>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2004</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29</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2420657"/>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2824772"/>
                  </a:ext>
                </a:extLst>
              </a:tr>
              <a:tr h="350838">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2005</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年</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月</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4355258"/>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不可能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2255403"/>
                  </a:ext>
                </a:extLst>
              </a:tr>
              <a:tr h="34925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21,22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30/31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不可能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5171143"/>
                  </a:ext>
                </a:extLst>
              </a:tr>
            </a:tbl>
          </a:graphicData>
        </a:graphic>
      </p:graphicFrame>
    </p:spTree>
    <p:extLst>
      <p:ext uri="{BB962C8B-B14F-4D97-AF65-F5344CB8AC3E}">
        <p14:creationId xmlns:p14="http://schemas.microsoft.com/office/powerpoint/2010/main" val="21330267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B2AF9-F305-4769-9C0C-FD6DA2D3F652}"/>
              </a:ext>
            </a:extLst>
          </p:cNvPr>
          <p:cNvSpPr>
            <a:spLocks noGrp="1"/>
          </p:cNvSpPr>
          <p:nvPr>
            <p:ph type="title"/>
          </p:nvPr>
        </p:nvSpPr>
        <p:spPr>
          <a:xfrm>
            <a:off x="813460" y="638298"/>
            <a:ext cx="9601200" cy="571500"/>
          </a:xfrm>
        </p:spPr>
        <p:txBody>
          <a:bodyPr>
            <a:normAutofit fontScale="90000"/>
          </a:bodyPr>
          <a:lstStyle/>
          <a:p>
            <a:r>
              <a:rPr lang="zh-CN" altLang="en-US" b="1" dirty="0"/>
              <a:t>黑盒测试的方法</a:t>
            </a:r>
            <a:r>
              <a:rPr lang="en-US" altLang="zh-CN" b="1" dirty="0"/>
              <a:t>(</a:t>
            </a:r>
            <a:r>
              <a:rPr lang="zh-CN" altLang="en-US" b="1" dirty="0"/>
              <a:t>练习</a:t>
            </a:r>
            <a:r>
              <a:rPr lang="en-US" altLang="zh-CN" b="1" dirty="0"/>
              <a:t>)-</a:t>
            </a:r>
            <a:r>
              <a:rPr lang="zh-CN" altLang="en-US" b="1" dirty="0"/>
              <a:t>判定表驱动测试法</a:t>
            </a:r>
          </a:p>
        </p:txBody>
      </p:sp>
      <p:sp>
        <p:nvSpPr>
          <p:cNvPr id="3" name="内容占位符 2">
            <a:extLst>
              <a:ext uri="{FF2B5EF4-FFF2-40B4-BE49-F238E27FC236}">
                <a16:creationId xmlns:a16="http://schemas.microsoft.com/office/drawing/2014/main" id="{9B63EB0B-0790-4579-AC3A-33F4F8B78609}"/>
              </a:ext>
            </a:extLst>
          </p:cNvPr>
          <p:cNvSpPr>
            <a:spLocks noGrp="1"/>
          </p:cNvSpPr>
          <p:nvPr>
            <p:ph idx="1"/>
          </p:nvPr>
        </p:nvSpPr>
        <p:spPr>
          <a:xfrm>
            <a:off x="724395" y="1338349"/>
            <a:ext cx="11467605" cy="5004262"/>
          </a:xfrm>
        </p:spPr>
        <p:txBody>
          <a:bodyPr>
            <a:normAutofit/>
          </a:bodyPr>
          <a:lstStyle/>
          <a:p>
            <a:r>
              <a:rPr lang="zh-CN" altLang="en-US" sz="2800" dirty="0"/>
              <a:t>假设一个中国的航空公司规定：</a:t>
            </a:r>
          </a:p>
          <a:p>
            <a:pPr lvl="1"/>
            <a:r>
              <a:rPr lang="zh-CN" altLang="en-US" sz="2800" i="0" dirty="0"/>
              <a:t>中国去欧美的航线所有座位都有食物供应，每个座位都可以播放电影。</a:t>
            </a:r>
          </a:p>
          <a:p>
            <a:pPr lvl="1"/>
            <a:r>
              <a:rPr lang="zh-CN" altLang="en-US" sz="2800" i="0" dirty="0"/>
              <a:t>中国去非欧美的国外航线都有食物供应，只有商务舱可以播放电影。</a:t>
            </a:r>
          </a:p>
          <a:p>
            <a:pPr lvl="1"/>
            <a:r>
              <a:rPr lang="zh-CN" altLang="en-US" sz="2800" i="0" dirty="0"/>
              <a:t>中国国内的航班的商务舱有食物供应，但是不可以播放电影</a:t>
            </a:r>
          </a:p>
          <a:p>
            <a:pPr lvl="1"/>
            <a:r>
              <a:rPr lang="zh-CN" altLang="en-US" sz="2800" i="0" dirty="0"/>
              <a:t>中国国内的航班的经济舱除非飞行时间大于</a:t>
            </a:r>
            <a:r>
              <a:rPr lang="en-US" altLang="zh-CN" sz="2800" i="0" dirty="0"/>
              <a:t>2</a:t>
            </a:r>
            <a:r>
              <a:rPr lang="zh-CN" altLang="en-US" sz="2800" i="0" dirty="0"/>
              <a:t>小时就有食物供应，但是不可以播放电影。</a:t>
            </a:r>
          </a:p>
          <a:p>
            <a:r>
              <a:rPr lang="zh-CN" altLang="en-US" sz="2800" dirty="0"/>
              <a:t>请用决策表法设计测试用例。</a:t>
            </a:r>
          </a:p>
        </p:txBody>
      </p:sp>
    </p:spTree>
    <p:extLst>
      <p:ext uri="{BB962C8B-B14F-4D97-AF65-F5344CB8AC3E}">
        <p14:creationId xmlns:p14="http://schemas.microsoft.com/office/powerpoint/2010/main" val="1208413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B2AF9-F305-4769-9C0C-FD6DA2D3F652}"/>
              </a:ext>
            </a:extLst>
          </p:cNvPr>
          <p:cNvSpPr>
            <a:spLocks noGrp="1"/>
          </p:cNvSpPr>
          <p:nvPr>
            <p:ph type="title"/>
          </p:nvPr>
        </p:nvSpPr>
        <p:spPr>
          <a:xfrm>
            <a:off x="1371600" y="287415"/>
            <a:ext cx="9601200" cy="571500"/>
          </a:xfrm>
        </p:spPr>
        <p:txBody>
          <a:bodyPr>
            <a:normAutofit fontScale="90000"/>
          </a:bodyPr>
          <a:lstStyle/>
          <a:p>
            <a:r>
              <a:rPr lang="zh-CN" altLang="en-US" b="1" dirty="0"/>
              <a:t>黑盒测试的方法</a:t>
            </a:r>
            <a:r>
              <a:rPr lang="en-US" altLang="zh-CN" b="1" dirty="0"/>
              <a:t>(</a:t>
            </a:r>
            <a:r>
              <a:rPr lang="zh-CN" altLang="en-US" b="1" dirty="0"/>
              <a:t>答案</a:t>
            </a:r>
            <a:r>
              <a:rPr lang="en-US" altLang="zh-CN" b="1" dirty="0"/>
              <a:t>) -</a:t>
            </a:r>
            <a:r>
              <a:rPr lang="zh-CN" altLang="en-US" b="1" dirty="0"/>
              <a:t>判定表驱动测试法</a:t>
            </a:r>
          </a:p>
        </p:txBody>
      </p:sp>
      <p:sp>
        <p:nvSpPr>
          <p:cNvPr id="3" name="内容占位符 2">
            <a:extLst>
              <a:ext uri="{FF2B5EF4-FFF2-40B4-BE49-F238E27FC236}">
                <a16:creationId xmlns:a16="http://schemas.microsoft.com/office/drawing/2014/main" id="{9B63EB0B-0790-4579-AC3A-33F4F8B78609}"/>
              </a:ext>
            </a:extLst>
          </p:cNvPr>
          <p:cNvSpPr>
            <a:spLocks noGrp="1"/>
          </p:cNvSpPr>
          <p:nvPr>
            <p:ph idx="1"/>
          </p:nvPr>
        </p:nvSpPr>
        <p:spPr>
          <a:xfrm>
            <a:off x="1295400" y="1086230"/>
            <a:ext cx="9601200" cy="5004262"/>
          </a:xfrm>
        </p:spPr>
        <p:txBody>
          <a:bodyPr/>
          <a:lstStyle/>
          <a:p>
            <a:r>
              <a:rPr lang="zh-CN" altLang="en-US" sz="2800" dirty="0"/>
              <a:t>初始条件桩 </a:t>
            </a:r>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优化</a:t>
            </a:r>
            <a:endParaRPr lang="zh-CN" altLang="en-US" dirty="0"/>
          </a:p>
        </p:txBody>
      </p:sp>
      <p:sp>
        <p:nvSpPr>
          <p:cNvPr id="4" name="Rectangle 3" descr="蓝色面巾纸">
            <a:extLst>
              <a:ext uri="{FF2B5EF4-FFF2-40B4-BE49-F238E27FC236}">
                <a16:creationId xmlns:a16="http://schemas.microsoft.com/office/drawing/2014/main" id="{16FA2E10-E912-45C4-8421-5211624C88C4}"/>
              </a:ext>
            </a:extLst>
          </p:cNvPr>
          <p:cNvSpPr>
            <a:spLocks noRot="1" noChangeArrowheads="1"/>
          </p:cNvSpPr>
          <p:nvPr/>
        </p:nvSpPr>
        <p:spPr bwMode="auto">
          <a:xfrm>
            <a:off x="1929912" y="1704488"/>
            <a:ext cx="3671888" cy="1724512"/>
          </a:xfrm>
          <a:prstGeom prst="rect">
            <a:avLst/>
          </a:prstGeom>
          <a:solidFill>
            <a:schemeClr val="tx2">
              <a:lumMod val="25000"/>
              <a:lumOff val="75000"/>
            </a:schemeClr>
          </a:solidFill>
          <a:ln>
            <a:noFill/>
          </a:ln>
          <a:effectLst/>
        </p:spPr>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90000"/>
              </a:lnSpc>
            </a:pPr>
            <a:r>
              <a:rPr lang="zh-CN" altLang="en-US" sz="1200" b="0" dirty="0">
                <a:solidFill>
                  <a:srgbClr val="000000"/>
                </a:solidFill>
              </a:rPr>
              <a:t>条件桩：</a:t>
            </a:r>
          </a:p>
          <a:p>
            <a:pPr lvl="1">
              <a:lnSpc>
                <a:spcPct val="90000"/>
              </a:lnSpc>
            </a:pPr>
            <a:r>
              <a:rPr lang="en-US" altLang="zh-CN" sz="1200" b="0" dirty="0">
                <a:solidFill>
                  <a:srgbClr val="000000"/>
                </a:solidFill>
              </a:rPr>
              <a:t>C1:</a:t>
            </a:r>
            <a:r>
              <a:rPr lang="zh-CN" altLang="en-US" sz="1200" b="0" dirty="0">
                <a:solidFill>
                  <a:srgbClr val="000000"/>
                </a:solidFill>
              </a:rPr>
              <a:t>航线为国外欧美航线</a:t>
            </a:r>
          </a:p>
          <a:p>
            <a:pPr lvl="1">
              <a:lnSpc>
                <a:spcPct val="90000"/>
              </a:lnSpc>
            </a:pPr>
            <a:r>
              <a:rPr lang="en-US" altLang="zh-CN" sz="1200" b="0" dirty="0">
                <a:solidFill>
                  <a:srgbClr val="000000"/>
                </a:solidFill>
              </a:rPr>
              <a:t>C2:</a:t>
            </a:r>
            <a:r>
              <a:rPr lang="zh-CN" altLang="en-US" sz="1200" b="0" dirty="0">
                <a:solidFill>
                  <a:srgbClr val="000000"/>
                </a:solidFill>
              </a:rPr>
              <a:t>航线为国外非欧美航线</a:t>
            </a:r>
          </a:p>
          <a:p>
            <a:pPr lvl="1">
              <a:lnSpc>
                <a:spcPct val="90000"/>
              </a:lnSpc>
            </a:pPr>
            <a:r>
              <a:rPr lang="en-US" altLang="zh-CN" sz="1200" b="0" dirty="0">
                <a:solidFill>
                  <a:srgbClr val="000000"/>
                </a:solidFill>
              </a:rPr>
              <a:t>C3:</a:t>
            </a:r>
            <a:r>
              <a:rPr lang="zh-CN" altLang="en-US" sz="1200" b="0" dirty="0">
                <a:solidFill>
                  <a:srgbClr val="000000"/>
                </a:solidFill>
              </a:rPr>
              <a:t>航线为国内航线</a:t>
            </a:r>
          </a:p>
          <a:p>
            <a:pPr lvl="1">
              <a:lnSpc>
                <a:spcPct val="90000"/>
              </a:lnSpc>
            </a:pPr>
            <a:r>
              <a:rPr lang="en-US" altLang="zh-CN" sz="1200" b="0" dirty="0">
                <a:solidFill>
                  <a:srgbClr val="000000"/>
                </a:solidFill>
              </a:rPr>
              <a:t>C4:</a:t>
            </a:r>
            <a:r>
              <a:rPr lang="zh-CN" altLang="en-US" sz="1200" b="0" dirty="0">
                <a:solidFill>
                  <a:srgbClr val="000000"/>
                </a:solidFill>
              </a:rPr>
              <a:t>仓位为商务舱</a:t>
            </a:r>
          </a:p>
          <a:p>
            <a:pPr lvl="1">
              <a:lnSpc>
                <a:spcPct val="90000"/>
              </a:lnSpc>
            </a:pPr>
            <a:r>
              <a:rPr lang="en-US" altLang="zh-CN" sz="1200" b="0" dirty="0">
                <a:solidFill>
                  <a:srgbClr val="000000"/>
                </a:solidFill>
              </a:rPr>
              <a:t>C5:</a:t>
            </a:r>
            <a:r>
              <a:rPr lang="zh-CN" altLang="en-US" sz="1200" b="0" dirty="0">
                <a:solidFill>
                  <a:srgbClr val="000000"/>
                </a:solidFill>
              </a:rPr>
              <a:t>仓位为经济舱</a:t>
            </a:r>
          </a:p>
          <a:p>
            <a:pPr lvl="1">
              <a:lnSpc>
                <a:spcPct val="90000"/>
              </a:lnSpc>
            </a:pPr>
            <a:r>
              <a:rPr lang="en-US" altLang="zh-CN" sz="1200" b="0" dirty="0">
                <a:solidFill>
                  <a:srgbClr val="000000"/>
                </a:solidFill>
              </a:rPr>
              <a:t>C6:</a:t>
            </a:r>
            <a:r>
              <a:rPr lang="zh-CN" altLang="en-US" sz="1200" b="0" dirty="0">
                <a:solidFill>
                  <a:srgbClr val="000000"/>
                </a:solidFill>
              </a:rPr>
              <a:t>飞行时间小于</a:t>
            </a:r>
            <a:r>
              <a:rPr lang="en-US" altLang="zh-CN" sz="1200" b="0" dirty="0">
                <a:solidFill>
                  <a:srgbClr val="000000"/>
                </a:solidFill>
              </a:rPr>
              <a:t>2h</a:t>
            </a:r>
          </a:p>
          <a:p>
            <a:pPr lvl="1">
              <a:lnSpc>
                <a:spcPct val="90000"/>
              </a:lnSpc>
            </a:pPr>
            <a:r>
              <a:rPr lang="en-US" altLang="zh-CN" sz="1200" b="0" dirty="0">
                <a:solidFill>
                  <a:srgbClr val="000000"/>
                </a:solidFill>
              </a:rPr>
              <a:t>C7:</a:t>
            </a:r>
            <a:r>
              <a:rPr lang="zh-CN" altLang="en-US" sz="1200" b="0" dirty="0">
                <a:solidFill>
                  <a:srgbClr val="000000"/>
                </a:solidFill>
              </a:rPr>
              <a:t>飞行时间大于等于</a:t>
            </a:r>
            <a:r>
              <a:rPr lang="en-US" altLang="zh-CN" sz="1200" b="0" dirty="0">
                <a:solidFill>
                  <a:srgbClr val="000000"/>
                </a:solidFill>
              </a:rPr>
              <a:t>2h</a:t>
            </a:r>
          </a:p>
        </p:txBody>
      </p:sp>
      <p:sp>
        <p:nvSpPr>
          <p:cNvPr id="5" name="Rectangle 4" descr="蓝色面巾纸">
            <a:extLst>
              <a:ext uri="{FF2B5EF4-FFF2-40B4-BE49-F238E27FC236}">
                <a16:creationId xmlns:a16="http://schemas.microsoft.com/office/drawing/2014/main" id="{4603B066-C551-493E-92A9-8013D0B88DB0}"/>
              </a:ext>
            </a:extLst>
          </p:cNvPr>
          <p:cNvSpPr>
            <a:spLocks noRot="1" noChangeArrowheads="1"/>
          </p:cNvSpPr>
          <p:nvPr/>
        </p:nvSpPr>
        <p:spPr bwMode="auto">
          <a:xfrm>
            <a:off x="5873139" y="1704487"/>
            <a:ext cx="3168650" cy="1724512"/>
          </a:xfrm>
          <a:prstGeom prst="rect">
            <a:avLst/>
          </a:prstGeom>
          <a:solidFill>
            <a:schemeClr val="tx2">
              <a:lumMod val="25000"/>
              <a:lumOff val="75000"/>
            </a:schemeClr>
          </a:solidFill>
          <a:ln>
            <a:noFill/>
          </a:ln>
          <a:effectLst>
            <a:outerShdw dist="107763" dir="13500000" algn="ctr" rotWithShape="0">
              <a:schemeClr val="bg2">
                <a:alpha val="50000"/>
              </a:schemeClr>
            </a:outerShdw>
          </a:effectLst>
        </p:spPr>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90000"/>
              </a:lnSpc>
            </a:pPr>
            <a:r>
              <a:rPr lang="zh-CN" altLang="en-US" sz="1200" b="0" dirty="0">
                <a:solidFill>
                  <a:srgbClr val="000000"/>
                </a:solidFill>
              </a:rPr>
              <a:t>动作桩：</a:t>
            </a:r>
          </a:p>
          <a:p>
            <a:pPr>
              <a:lnSpc>
                <a:spcPct val="90000"/>
              </a:lnSpc>
            </a:pPr>
            <a:r>
              <a:rPr lang="en-US" altLang="zh-CN" sz="1200" b="0" dirty="0">
                <a:solidFill>
                  <a:srgbClr val="000000"/>
                </a:solidFill>
              </a:rPr>
              <a:t>A1:</a:t>
            </a:r>
            <a:r>
              <a:rPr lang="zh-CN" altLang="en-US" sz="1200" b="0" dirty="0">
                <a:solidFill>
                  <a:srgbClr val="000000"/>
                </a:solidFill>
              </a:rPr>
              <a:t>播放电影</a:t>
            </a:r>
          </a:p>
          <a:p>
            <a:pPr>
              <a:lnSpc>
                <a:spcPct val="90000"/>
              </a:lnSpc>
            </a:pPr>
            <a:r>
              <a:rPr lang="en-US" altLang="zh-CN" sz="1200" b="0">
                <a:solidFill>
                  <a:srgbClr val="000000"/>
                </a:solidFill>
              </a:rPr>
              <a:t>A2:</a:t>
            </a:r>
            <a:r>
              <a:rPr lang="zh-CN" altLang="zh-CN" sz="1200" b="0" dirty="0">
                <a:solidFill>
                  <a:srgbClr val="000000"/>
                </a:solidFill>
              </a:rPr>
              <a:t>食物供应</a:t>
            </a:r>
            <a:endParaRPr lang="zh-CN" altLang="en-US" sz="1200" b="0" dirty="0">
              <a:solidFill>
                <a:srgbClr val="000000"/>
              </a:solidFill>
            </a:endParaRPr>
          </a:p>
        </p:txBody>
      </p:sp>
      <p:sp>
        <p:nvSpPr>
          <p:cNvPr id="6" name="Rectangle 2" descr="纸莎草纸">
            <a:extLst>
              <a:ext uri="{FF2B5EF4-FFF2-40B4-BE49-F238E27FC236}">
                <a16:creationId xmlns:a16="http://schemas.microsoft.com/office/drawing/2014/main" id="{17A74BA8-87C6-4A6C-BDE4-9E462E97B0C1}"/>
              </a:ext>
            </a:extLst>
          </p:cNvPr>
          <p:cNvSpPr>
            <a:spLocks noRot="1" noChangeArrowheads="1"/>
          </p:cNvSpPr>
          <p:nvPr/>
        </p:nvSpPr>
        <p:spPr bwMode="auto">
          <a:xfrm>
            <a:off x="2535726" y="3588361"/>
            <a:ext cx="2952750" cy="2179393"/>
          </a:xfrm>
          <a:prstGeom prst="rect">
            <a:avLst/>
          </a:prstGeom>
          <a:solidFill>
            <a:schemeClr val="bg2">
              <a:lumMod val="75000"/>
            </a:schemeClr>
          </a:solidFill>
          <a:ln>
            <a:noFill/>
          </a:ln>
          <a:effectLst/>
        </p:spPr>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90000"/>
              </a:lnSpc>
            </a:pPr>
            <a:r>
              <a:rPr lang="zh-CN" altLang="en-US" sz="1200" b="0" dirty="0">
                <a:solidFill>
                  <a:srgbClr val="000000"/>
                </a:solidFill>
              </a:rPr>
              <a:t>等价类</a:t>
            </a:r>
          </a:p>
          <a:p>
            <a:pPr lvl="1"/>
            <a:r>
              <a:rPr lang="en-US" altLang="zh-CN" sz="1200" b="0" dirty="0">
                <a:solidFill>
                  <a:srgbClr val="000000"/>
                </a:solidFill>
              </a:rPr>
              <a:t>M1={</a:t>
            </a:r>
            <a:r>
              <a:rPr lang="zh-CN" altLang="en-US" sz="1200" b="0" dirty="0">
                <a:solidFill>
                  <a:srgbClr val="000000"/>
                </a:solidFill>
              </a:rPr>
              <a:t>航线为国外欧美航线</a:t>
            </a:r>
            <a:r>
              <a:rPr lang="en-US" altLang="zh-CN" sz="1200" b="0" dirty="0">
                <a:solidFill>
                  <a:srgbClr val="000000"/>
                </a:solidFill>
              </a:rPr>
              <a:t>}</a:t>
            </a:r>
          </a:p>
          <a:p>
            <a:pPr lvl="1"/>
            <a:r>
              <a:rPr lang="en-US" altLang="zh-CN" sz="1200" b="0" dirty="0">
                <a:solidFill>
                  <a:srgbClr val="000000"/>
                </a:solidFill>
              </a:rPr>
              <a:t>M2={</a:t>
            </a:r>
            <a:r>
              <a:rPr lang="zh-CN" altLang="en-US" sz="1200" b="0" dirty="0">
                <a:solidFill>
                  <a:srgbClr val="000000"/>
                </a:solidFill>
              </a:rPr>
              <a:t>航线为国外非欧美航线</a:t>
            </a:r>
            <a:r>
              <a:rPr lang="en-US" altLang="zh-CN" sz="1200" b="0" dirty="0">
                <a:solidFill>
                  <a:srgbClr val="000000"/>
                </a:solidFill>
              </a:rPr>
              <a:t>}</a:t>
            </a:r>
          </a:p>
          <a:p>
            <a:pPr lvl="1"/>
            <a:r>
              <a:rPr lang="en-US" altLang="zh-CN" sz="1200" b="0" dirty="0">
                <a:solidFill>
                  <a:srgbClr val="000000"/>
                </a:solidFill>
              </a:rPr>
              <a:t>M3={</a:t>
            </a:r>
            <a:r>
              <a:rPr lang="zh-CN" altLang="en-US" sz="1200" b="0" dirty="0">
                <a:solidFill>
                  <a:srgbClr val="000000"/>
                </a:solidFill>
              </a:rPr>
              <a:t>航线为国内航线</a:t>
            </a:r>
          </a:p>
          <a:p>
            <a:pPr lvl="1"/>
            <a:r>
              <a:rPr lang="en-US" altLang="zh-CN" sz="1200" b="0" dirty="0">
                <a:solidFill>
                  <a:srgbClr val="000000"/>
                </a:solidFill>
              </a:rPr>
              <a:t>}</a:t>
            </a:r>
          </a:p>
          <a:p>
            <a:pPr lvl="1"/>
            <a:r>
              <a:rPr lang="en-US" altLang="zh-CN" sz="1200" b="0" dirty="0">
                <a:solidFill>
                  <a:srgbClr val="000000"/>
                </a:solidFill>
              </a:rPr>
              <a:t>D1={</a:t>
            </a:r>
            <a:r>
              <a:rPr lang="zh-CN" altLang="en-US" sz="1200" b="0" dirty="0">
                <a:solidFill>
                  <a:srgbClr val="000000"/>
                </a:solidFill>
              </a:rPr>
              <a:t>仓位为商务舱</a:t>
            </a:r>
            <a:r>
              <a:rPr lang="en-US" altLang="zh-CN" sz="1200" b="0" dirty="0">
                <a:solidFill>
                  <a:srgbClr val="000000"/>
                </a:solidFill>
              </a:rPr>
              <a:t>}</a:t>
            </a:r>
          </a:p>
          <a:p>
            <a:pPr lvl="1"/>
            <a:r>
              <a:rPr lang="en-US" altLang="zh-CN" sz="1200" b="0" dirty="0">
                <a:solidFill>
                  <a:srgbClr val="000000"/>
                </a:solidFill>
              </a:rPr>
              <a:t>D2={</a:t>
            </a:r>
            <a:r>
              <a:rPr lang="zh-CN" altLang="en-US" sz="1200" b="0" dirty="0">
                <a:solidFill>
                  <a:srgbClr val="000000"/>
                </a:solidFill>
              </a:rPr>
              <a:t>仓位为经济舱</a:t>
            </a:r>
            <a:r>
              <a:rPr lang="en-US" altLang="zh-CN" sz="1200" b="0" dirty="0">
                <a:solidFill>
                  <a:srgbClr val="000000"/>
                </a:solidFill>
              </a:rPr>
              <a:t>}</a:t>
            </a:r>
          </a:p>
          <a:p>
            <a:pPr lvl="1"/>
            <a:r>
              <a:rPr lang="en-US" altLang="zh-CN" sz="1200" b="0" dirty="0">
                <a:solidFill>
                  <a:srgbClr val="000000"/>
                </a:solidFill>
              </a:rPr>
              <a:t>Y1={</a:t>
            </a:r>
            <a:r>
              <a:rPr lang="zh-CN" altLang="en-US" sz="1200" b="0" dirty="0">
                <a:solidFill>
                  <a:srgbClr val="000000"/>
                </a:solidFill>
              </a:rPr>
              <a:t>飞行时间小于</a:t>
            </a:r>
            <a:r>
              <a:rPr lang="en-US" altLang="zh-CN" sz="1200" b="0" dirty="0">
                <a:solidFill>
                  <a:srgbClr val="000000"/>
                </a:solidFill>
              </a:rPr>
              <a:t>2h}</a:t>
            </a:r>
          </a:p>
          <a:p>
            <a:pPr lvl="1"/>
            <a:r>
              <a:rPr lang="en-US" altLang="zh-CN" sz="1200" b="0" dirty="0">
                <a:solidFill>
                  <a:srgbClr val="000000"/>
                </a:solidFill>
              </a:rPr>
              <a:t>Y2={</a:t>
            </a:r>
            <a:r>
              <a:rPr lang="zh-CN" altLang="en-US" sz="1200" b="0" dirty="0">
                <a:solidFill>
                  <a:srgbClr val="000000"/>
                </a:solidFill>
              </a:rPr>
              <a:t>飞行时间大于等于</a:t>
            </a:r>
            <a:r>
              <a:rPr lang="en-US" altLang="zh-CN" sz="1200" b="0" dirty="0">
                <a:solidFill>
                  <a:srgbClr val="000000"/>
                </a:solidFill>
              </a:rPr>
              <a:t>2h}</a:t>
            </a:r>
          </a:p>
        </p:txBody>
      </p:sp>
      <p:sp>
        <p:nvSpPr>
          <p:cNvPr id="7" name="Rectangle 3" descr="蓝色面巾纸">
            <a:extLst>
              <a:ext uri="{FF2B5EF4-FFF2-40B4-BE49-F238E27FC236}">
                <a16:creationId xmlns:a16="http://schemas.microsoft.com/office/drawing/2014/main" id="{556E52D6-C4F9-4F73-9890-3AF807A2F341}"/>
              </a:ext>
            </a:extLst>
          </p:cNvPr>
          <p:cNvSpPr>
            <a:spLocks noRot="1" noChangeArrowheads="1"/>
          </p:cNvSpPr>
          <p:nvPr/>
        </p:nvSpPr>
        <p:spPr bwMode="auto">
          <a:xfrm>
            <a:off x="8730151" y="3588361"/>
            <a:ext cx="2520950" cy="2179393"/>
          </a:xfrm>
          <a:prstGeom prst="rect">
            <a:avLst/>
          </a:prstGeom>
          <a:solidFill>
            <a:schemeClr val="bg2">
              <a:lumMod val="75000"/>
            </a:schemeClr>
          </a:solidFill>
          <a:ln>
            <a:noFill/>
          </a:ln>
          <a:effectLst>
            <a:outerShdw dist="107763" dir="13500000" algn="ctr" rotWithShape="0">
              <a:schemeClr val="bg2">
                <a:alpha val="50000"/>
              </a:schemeClr>
            </a:outerShdw>
          </a:effectLst>
        </p:spPr>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90000"/>
              </a:lnSpc>
            </a:pPr>
            <a:r>
              <a:rPr lang="zh-CN" altLang="en-US" sz="1200" b="0" dirty="0">
                <a:solidFill>
                  <a:srgbClr val="000000"/>
                </a:solidFill>
              </a:rPr>
              <a:t>动作桩：</a:t>
            </a:r>
          </a:p>
          <a:p>
            <a:pPr>
              <a:lnSpc>
                <a:spcPct val="90000"/>
              </a:lnSpc>
            </a:pPr>
            <a:r>
              <a:rPr lang="en-US" altLang="zh-CN" sz="1200" b="0" dirty="0">
                <a:solidFill>
                  <a:srgbClr val="000000"/>
                </a:solidFill>
              </a:rPr>
              <a:t>A1:</a:t>
            </a:r>
            <a:r>
              <a:rPr lang="zh-CN" altLang="en-US" sz="1200" b="0" dirty="0">
                <a:solidFill>
                  <a:srgbClr val="000000"/>
                </a:solidFill>
              </a:rPr>
              <a:t>播放电影</a:t>
            </a:r>
          </a:p>
          <a:p>
            <a:pPr>
              <a:lnSpc>
                <a:spcPct val="90000"/>
              </a:lnSpc>
            </a:pPr>
            <a:r>
              <a:rPr lang="en-US" altLang="zh-CN" sz="1200" b="0">
                <a:solidFill>
                  <a:srgbClr val="000000"/>
                </a:solidFill>
              </a:rPr>
              <a:t>A2:</a:t>
            </a:r>
            <a:r>
              <a:rPr lang="zh-CN" altLang="zh-CN" sz="1200" b="0" dirty="0">
                <a:solidFill>
                  <a:srgbClr val="000000"/>
                </a:solidFill>
              </a:rPr>
              <a:t>食物供应</a:t>
            </a:r>
            <a:endParaRPr lang="zh-CN" altLang="en-US" sz="1200" b="0" dirty="0">
              <a:solidFill>
                <a:srgbClr val="000000"/>
              </a:solidFill>
            </a:endParaRPr>
          </a:p>
        </p:txBody>
      </p:sp>
      <p:sp>
        <p:nvSpPr>
          <p:cNvPr id="8" name="Rectangle 7" descr="蓝色面巾纸">
            <a:extLst>
              <a:ext uri="{FF2B5EF4-FFF2-40B4-BE49-F238E27FC236}">
                <a16:creationId xmlns:a16="http://schemas.microsoft.com/office/drawing/2014/main" id="{29CF8232-B12C-47B7-AD24-9C36FA371946}"/>
              </a:ext>
            </a:extLst>
          </p:cNvPr>
          <p:cNvSpPr>
            <a:spLocks noRot="1" noChangeArrowheads="1"/>
          </p:cNvSpPr>
          <p:nvPr/>
        </p:nvSpPr>
        <p:spPr bwMode="auto">
          <a:xfrm>
            <a:off x="5632938" y="3588361"/>
            <a:ext cx="2951163" cy="2179393"/>
          </a:xfrm>
          <a:prstGeom prst="rect">
            <a:avLst/>
          </a:prstGeom>
          <a:solidFill>
            <a:schemeClr val="bg2">
              <a:lumMod val="75000"/>
            </a:schemeClr>
          </a:solidFill>
          <a:ln>
            <a:noFill/>
          </a:ln>
          <a:effectLst/>
        </p:spPr>
        <p:txBody>
          <a:bodyPr/>
          <a:lstStyle>
            <a:lvl1pPr marL="342900" indent="-342900">
              <a:spcBef>
                <a:spcPct val="20000"/>
              </a:spcBef>
              <a:buClr>
                <a:schemeClr val="hlink"/>
              </a:buClr>
              <a:buSzPct val="7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8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a:lnSpc>
                <a:spcPct val="115000"/>
              </a:lnSpc>
            </a:pPr>
            <a:r>
              <a:rPr lang="zh-CN" altLang="en-US" sz="1200" b="0" dirty="0">
                <a:solidFill>
                  <a:srgbClr val="000000"/>
                </a:solidFill>
              </a:rPr>
              <a:t>条件桩：</a:t>
            </a:r>
          </a:p>
          <a:p>
            <a:pPr>
              <a:lnSpc>
                <a:spcPct val="115000"/>
              </a:lnSpc>
            </a:pPr>
            <a:r>
              <a:rPr lang="en-US" altLang="en-US" sz="1200" b="0" dirty="0">
                <a:solidFill>
                  <a:srgbClr val="000000"/>
                </a:solidFill>
              </a:rPr>
              <a:t>C1:</a:t>
            </a:r>
            <a:r>
              <a:rPr lang="zh-CN" altLang="en-US" sz="1200" b="0" dirty="0">
                <a:solidFill>
                  <a:srgbClr val="000000"/>
                </a:solidFill>
              </a:rPr>
              <a:t>航线</a:t>
            </a:r>
            <a:r>
              <a:rPr lang="en-US" altLang="en-US" sz="1200" b="0" dirty="0">
                <a:solidFill>
                  <a:srgbClr val="000000"/>
                </a:solidFill>
              </a:rPr>
              <a:t>在{M1,M2,M3}</a:t>
            </a:r>
            <a:r>
              <a:rPr lang="en-US" altLang="en-US" sz="1200" b="0" dirty="0" err="1">
                <a:solidFill>
                  <a:srgbClr val="000000"/>
                </a:solidFill>
              </a:rPr>
              <a:t>中之一</a:t>
            </a:r>
            <a:endParaRPr lang="en-US" altLang="en-US" sz="1200" b="0" dirty="0">
              <a:solidFill>
                <a:srgbClr val="000000"/>
              </a:solidFill>
            </a:endParaRPr>
          </a:p>
          <a:p>
            <a:pPr>
              <a:lnSpc>
                <a:spcPct val="115000"/>
              </a:lnSpc>
            </a:pPr>
            <a:r>
              <a:rPr lang="en-US" altLang="en-US" sz="1200" b="0" dirty="0">
                <a:solidFill>
                  <a:srgbClr val="000000"/>
                </a:solidFill>
              </a:rPr>
              <a:t>C2:</a:t>
            </a:r>
            <a:r>
              <a:rPr lang="zh-CN" altLang="en-US" sz="1200" b="0" dirty="0">
                <a:solidFill>
                  <a:srgbClr val="000000"/>
                </a:solidFill>
              </a:rPr>
              <a:t>舱位</a:t>
            </a:r>
            <a:r>
              <a:rPr lang="en-US" altLang="en-US" sz="1200" b="0" dirty="0">
                <a:solidFill>
                  <a:srgbClr val="000000"/>
                </a:solidFill>
              </a:rPr>
              <a:t>在{D1,D2}</a:t>
            </a:r>
            <a:r>
              <a:rPr lang="en-US" altLang="en-US" sz="1200" b="0" dirty="0" err="1">
                <a:solidFill>
                  <a:srgbClr val="000000"/>
                </a:solidFill>
              </a:rPr>
              <a:t>中之一</a:t>
            </a:r>
            <a:endParaRPr lang="en-US" altLang="en-US" sz="1200" b="0" dirty="0">
              <a:solidFill>
                <a:srgbClr val="000000"/>
              </a:solidFill>
            </a:endParaRPr>
          </a:p>
          <a:p>
            <a:pPr>
              <a:lnSpc>
                <a:spcPct val="115000"/>
              </a:lnSpc>
            </a:pPr>
            <a:r>
              <a:rPr lang="en-US" altLang="en-US" sz="1200" b="0" dirty="0">
                <a:solidFill>
                  <a:srgbClr val="000000"/>
                </a:solidFill>
              </a:rPr>
              <a:t>C3:</a:t>
            </a:r>
            <a:r>
              <a:rPr lang="zh-CN" altLang="en-US" sz="1200" b="0" dirty="0">
                <a:solidFill>
                  <a:srgbClr val="000000"/>
                </a:solidFill>
              </a:rPr>
              <a:t>飞行时间</a:t>
            </a:r>
            <a:r>
              <a:rPr lang="en-US" altLang="en-US" sz="1200" b="0" dirty="0">
                <a:solidFill>
                  <a:srgbClr val="000000"/>
                </a:solidFill>
              </a:rPr>
              <a:t>在{Y1,Y2}</a:t>
            </a:r>
            <a:r>
              <a:rPr lang="en-US" altLang="en-US" sz="1200" b="0" dirty="0" err="1">
                <a:solidFill>
                  <a:srgbClr val="000000"/>
                </a:solidFill>
              </a:rPr>
              <a:t>中之一</a:t>
            </a:r>
            <a:endParaRPr lang="en-US" altLang="en-US" sz="1200" b="0" dirty="0">
              <a:solidFill>
                <a:srgbClr val="000000"/>
              </a:solidFill>
            </a:endParaRPr>
          </a:p>
          <a:p>
            <a:pPr>
              <a:lnSpc>
                <a:spcPct val="115000"/>
              </a:lnSpc>
            </a:pPr>
            <a:endParaRPr lang="en-US" altLang="zh-CN" sz="1200" b="0" dirty="0">
              <a:solidFill>
                <a:srgbClr val="000000"/>
              </a:solidFill>
            </a:endParaRPr>
          </a:p>
        </p:txBody>
      </p:sp>
    </p:spTree>
    <p:extLst>
      <p:ext uri="{BB962C8B-B14F-4D97-AF65-F5344CB8AC3E}">
        <p14:creationId xmlns:p14="http://schemas.microsoft.com/office/powerpoint/2010/main" val="382913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05"/>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strVal val="#ppt_w*0.05"/>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anim calcmode="lin" valueType="num">
                                      <p:cBhvr>
                                        <p:cTn id="18" dur="500" fill="hold"/>
                                        <p:tgtEl>
                                          <p:spTgt spid="5"/>
                                        </p:tgtEl>
                                        <p:attrNameLst>
                                          <p:attrName>ppt_x</p:attrName>
                                        </p:attrNameLst>
                                      </p:cBhvr>
                                      <p:tavLst>
                                        <p:tav tm="0">
                                          <p:val>
                                            <p:strVal val="#ppt_x-.2"/>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strVal val="#ppt_w*0.05"/>
                                          </p:val>
                                        </p:tav>
                                        <p:tav tm="100000">
                                          <p:val>
                                            <p:strVal val="#ppt_w"/>
                                          </p:val>
                                        </p:tav>
                                      </p:tavLst>
                                    </p:anim>
                                    <p:anim calcmode="lin" valueType="num">
                                      <p:cBhvr>
                                        <p:cTn id="26" dur="500" fill="hold"/>
                                        <p:tgtEl>
                                          <p:spTgt spid="6"/>
                                        </p:tgtEl>
                                        <p:attrNameLst>
                                          <p:attrName>ppt_h</p:attrName>
                                        </p:attrNameLst>
                                      </p:cBhvr>
                                      <p:tavLst>
                                        <p:tav tm="0">
                                          <p:val>
                                            <p:strVal val="#ppt_h"/>
                                          </p:val>
                                        </p:tav>
                                        <p:tav tm="100000">
                                          <p:val>
                                            <p:strVal val="#ppt_h"/>
                                          </p:val>
                                        </p:tav>
                                      </p:tavLst>
                                    </p:anim>
                                    <p:anim calcmode="lin" valueType="num">
                                      <p:cBhvr>
                                        <p:cTn id="27" dur="500" fill="hold"/>
                                        <p:tgtEl>
                                          <p:spTgt spid="6"/>
                                        </p:tgtEl>
                                        <p:attrNameLst>
                                          <p:attrName>ppt_x</p:attrName>
                                        </p:attrNameLst>
                                      </p:cBhvr>
                                      <p:tavLst>
                                        <p:tav tm="0">
                                          <p:val>
                                            <p:strVal val="#ppt_x-.2"/>
                                          </p:val>
                                        </p:tav>
                                        <p:tav tm="100000">
                                          <p:val>
                                            <p:strVal val="#ppt_x"/>
                                          </p:val>
                                        </p:tav>
                                      </p:tavLst>
                                    </p:anim>
                                    <p:anim calcmode="lin" valueType="num">
                                      <p:cBhvr>
                                        <p:cTn id="28" dur="500" fill="hold"/>
                                        <p:tgtEl>
                                          <p:spTgt spid="6"/>
                                        </p:tgtEl>
                                        <p:attrNameLst>
                                          <p:attrName>ppt_y</p:attrName>
                                        </p:attrNameLst>
                                      </p:cBhvr>
                                      <p:tavLst>
                                        <p:tav tm="0">
                                          <p:val>
                                            <p:strVal val="#ppt_y"/>
                                          </p:val>
                                        </p:tav>
                                        <p:tav tm="100000">
                                          <p:val>
                                            <p:strVal val="#ppt_y"/>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strVal val="#ppt_w*0.05"/>
                                          </p:val>
                                        </p:tav>
                                        <p:tav tm="100000">
                                          <p:val>
                                            <p:strVal val="#ppt_w"/>
                                          </p:val>
                                        </p:tav>
                                      </p:tavLst>
                                    </p:anim>
                                    <p:anim calcmode="lin" valueType="num">
                                      <p:cBhvr>
                                        <p:cTn id="35" dur="500" fill="hold"/>
                                        <p:tgtEl>
                                          <p:spTgt spid="7"/>
                                        </p:tgtEl>
                                        <p:attrNameLst>
                                          <p:attrName>ppt_h</p:attrName>
                                        </p:attrNameLst>
                                      </p:cBhvr>
                                      <p:tavLst>
                                        <p:tav tm="0">
                                          <p:val>
                                            <p:strVal val="#ppt_h"/>
                                          </p:val>
                                        </p:tav>
                                        <p:tav tm="100000">
                                          <p:val>
                                            <p:strVal val="#ppt_h"/>
                                          </p:val>
                                        </p:tav>
                                      </p:tavLst>
                                    </p:anim>
                                    <p:anim calcmode="lin" valueType="num">
                                      <p:cBhvr>
                                        <p:cTn id="36" dur="500" fill="hold"/>
                                        <p:tgtEl>
                                          <p:spTgt spid="7"/>
                                        </p:tgtEl>
                                        <p:attrNameLst>
                                          <p:attrName>ppt_x</p:attrName>
                                        </p:attrNameLst>
                                      </p:cBhvr>
                                      <p:tavLst>
                                        <p:tav tm="0">
                                          <p:val>
                                            <p:strVal val="#ppt_x-.2"/>
                                          </p:val>
                                        </p:tav>
                                        <p:tav tm="100000">
                                          <p:val>
                                            <p:strVal val="#ppt_x"/>
                                          </p:val>
                                        </p:tav>
                                      </p:tavLst>
                                    </p:anim>
                                    <p:anim calcmode="lin" valueType="num">
                                      <p:cBhvr>
                                        <p:cTn id="37" dur="500" fill="hold"/>
                                        <p:tgtEl>
                                          <p:spTgt spid="7"/>
                                        </p:tgtEl>
                                        <p:attrNameLst>
                                          <p:attrName>ppt_y</p:attrName>
                                        </p:attrNameLst>
                                      </p:cBhvr>
                                      <p:tavLst>
                                        <p:tav tm="0">
                                          <p:val>
                                            <p:strVal val="#ppt_y"/>
                                          </p:val>
                                        </p:tav>
                                        <p:tav tm="100000">
                                          <p:val>
                                            <p:strVal val="#ppt_y"/>
                                          </p:val>
                                        </p:tav>
                                      </p:tavLst>
                                    </p:anim>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strVal val="#ppt_w*0.05"/>
                                          </p:val>
                                        </p:tav>
                                        <p:tav tm="100000">
                                          <p:val>
                                            <p:strVal val="#ppt_w"/>
                                          </p:val>
                                        </p:tav>
                                      </p:tavLst>
                                    </p:anim>
                                    <p:anim calcmode="lin" valueType="num">
                                      <p:cBhvr>
                                        <p:cTn id="44" dur="500" fill="hold"/>
                                        <p:tgtEl>
                                          <p:spTgt spid="8"/>
                                        </p:tgtEl>
                                        <p:attrNameLst>
                                          <p:attrName>ppt_h</p:attrName>
                                        </p:attrNameLst>
                                      </p:cBhvr>
                                      <p:tavLst>
                                        <p:tav tm="0">
                                          <p:val>
                                            <p:strVal val="#ppt_h"/>
                                          </p:val>
                                        </p:tav>
                                        <p:tav tm="100000">
                                          <p:val>
                                            <p:strVal val="#ppt_h"/>
                                          </p:val>
                                        </p:tav>
                                      </p:tavLst>
                                    </p:anim>
                                    <p:anim calcmode="lin" valueType="num">
                                      <p:cBhvr>
                                        <p:cTn id="45" dur="500" fill="hold"/>
                                        <p:tgtEl>
                                          <p:spTgt spid="8"/>
                                        </p:tgtEl>
                                        <p:attrNameLst>
                                          <p:attrName>ppt_x</p:attrName>
                                        </p:attrNameLst>
                                      </p:cBhvr>
                                      <p:tavLst>
                                        <p:tav tm="0">
                                          <p:val>
                                            <p:strVal val="#ppt_x-.2"/>
                                          </p:val>
                                        </p:tav>
                                        <p:tav tm="100000">
                                          <p:val>
                                            <p:strVal val="#ppt_x"/>
                                          </p:val>
                                        </p:tav>
                                      </p:tavLst>
                                    </p:anim>
                                    <p:anim calcmode="lin" valueType="num">
                                      <p:cBhvr>
                                        <p:cTn id="46" dur="500" fill="hold"/>
                                        <p:tgtEl>
                                          <p:spTgt spid="8"/>
                                        </p:tgtEl>
                                        <p:attrNameLst>
                                          <p:attrName>ppt_y</p:attrName>
                                        </p:attrNameLst>
                                      </p:cBhvr>
                                      <p:tavLst>
                                        <p:tav tm="0">
                                          <p:val>
                                            <p:strVal val="#ppt_y"/>
                                          </p:val>
                                        </p:tav>
                                        <p:tav tm="100000">
                                          <p:val>
                                            <p:strVal val="#ppt_y"/>
                                          </p:val>
                                        </p:tav>
                                      </p:tavLst>
                                    </p:anim>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522C5-5CA0-471D-889C-772D660D7B38}"/>
              </a:ext>
            </a:extLst>
          </p:cNvPr>
          <p:cNvSpPr>
            <a:spLocks noGrp="1"/>
          </p:cNvSpPr>
          <p:nvPr>
            <p:ph type="title"/>
          </p:nvPr>
        </p:nvSpPr>
        <p:spPr/>
        <p:txBody>
          <a:bodyPr>
            <a:normAutofit fontScale="90000"/>
          </a:bodyPr>
          <a:lstStyle/>
          <a:p>
            <a:r>
              <a:rPr lang="zh-CN" altLang="en-US" dirty="0"/>
              <a:t>黑盒测试的方法（答案）</a:t>
            </a:r>
          </a:p>
        </p:txBody>
      </p:sp>
      <p:sp>
        <p:nvSpPr>
          <p:cNvPr id="3" name="内容占位符 2">
            <a:extLst>
              <a:ext uri="{FF2B5EF4-FFF2-40B4-BE49-F238E27FC236}">
                <a16:creationId xmlns:a16="http://schemas.microsoft.com/office/drawing/2014/main" id="{C5B781B3-80EA-43A4-AD3F-57F5E0F41FAB}"/>
              </a:ext>
            </a:extLst>
          </p:cNvPr>
          <p:cNvSpPr>
            <a:spLocks noGrp="1"/>
          </p:cNvSpPr>
          <p:nvPr>
            <p:ph idx="1"/>
          </p:nvPr>
        </p:nvSpPr>
        <p:spPr>
          <a:xfrm>
            <a:off x="1295400" y="1338349"/>
            <a:ext cx="9601200" cy="5004262"/>
          </a:xfrm>
        </p:spPr>
        <p:txBody>
          <a:bodyPr/>
          <a:lstStyle/>
          <a:p>
            <a:r>
              <a:rPr lang="zh-CN" altLang="en-US" dirty="0"/>
              <a:t>生成判定表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简化判定表</a:t>
            </a:r>
          </a:p>
        </p:txBody>
      </p:sp>
      <p:graphicFrame>
        <p:nvGraphicFramePr>
          <p:cNvPr id="4" name="Group 260">
            <a:extLst>
              <a:ext uri="{FF2B5EF4-FFF2-40B4-BE49-F238E27FC236}">
                <a16:creationId xmlns:a16="http://schemas.microsoft.com/office/drawing/2014/main" id="{0A6F8049-EBEC-42FD-9DAB-FA75CA790269}"/>
              </a:ext>
            </a:extLst>
          </p:cNvPr>
          <p:cNvGraphicFramePr>
            <a:graphicFrameLocks/>
          </p:cNvGraphicFramePr>
          <p:nvPr>
            <p:extLst>
              <p:ext uri="{D42A27DB-BD31-4B8C-83A1-F6EECF244321}">
                <p14:modId xmlns:p14="http://schemas.microsoft.com/office/powerpoint/2010/main" val="2495063005"/>
              </p:ext>
            </p:extLst>
          </p:nvPr>
        </p:nvGraphicFramePr>
        <p:xfrm>
          <a:off x="1810850" y="1784230"/>
          <a:ext cx="7218849" cy="1824215"/>
        </p:xfrm>
        <a:graphic>
          <a:graphicData uri="http://schemas.openxmlformats.org/drawingml/2006/table">
            <a:tbl>
              <a:tblPr/>
              <a:tblGrid>
                <a:gridCol w="1390037">
                  <a:extLst>
                    <a:ext uri="{9D8B030D-6E8A-4147-A177-3AD203B41FA5}">
                      <a16:colId xmlns:a16="http://schemas.microsoft.com/office/drawing/2014/main" val="685674962"/>
                    </a:ext>
                  </a:extLst>
                </a:gridCol>
                <a:gridCol w="464319">
                  <a:extLst>
                    <a:ext uri="{9D8B030D-6E8A-4147-A177-3AD203B41FA5}">
                      <a16:colId xmlns:a16="http://schemas.microsoft.com/office/drawing/2014/main" val="3864042297"/>
                    </a:ext>
                  </a:extLst>
                </a:gridCol>
                <a:gridCol w="530024">
                  <a:extLst>
                    <a:ext uri="{9D8B030D-6E8A-4147-A177-3AD203B41FA5}">
                      <a16:colId xmlns:a16="http://schemas.microsoft.com/office/drawing/2014/main" val="304934823"/>
                    </a:ext>
                  </a:extLst>
                </a:gridCol>
                <a:gridCol w="462860">
                  <a:extLst>
                    <a:ext uri="{9D8B030D-6E8A-4147-A177-3AD203B41FA5}">
                      <a16:colId xmlns:a16="http://schemas.microsoft.com/office/drawing/2014/main" val="4027668676"/>
                    </a:ext>
                  </a:extLst>
                </a:gridCol>
                <a:gridCol w="464319">
                  <a:extLst>
                    <a:ext uri="{9D8B030D-6E8A-4147-A177-3AD203B41FA5}">
                      <a16:colId xmlns:a16="http://schemas.microsoft.com/office/drawing/2014/main" val="3407346231"/>
                    </a:ext>
                  </a:extLst>
                </a:gridCol>
                <a:gridCol w="462859">
                  <a:extLst>
                    <a:ext uri="{9D8B030D-6E8A-4147-A177-3AD203B41FA5}">
                      <a16:colId xmlns:a16="http://schemas.microsoft.com/office/drawing/2014/main" val="325068884"/>
                    </a:ext>
                  </a:extLst>
                </a:gridCol>
                <a:gridCol w="464319">
                  <a:extLst>
                    <a:ext uri="{9D8B030D-6E8A-4147-A177-3AD203B41FA5}">
                      <a16:colId xmlns:a16="http://schemas.microsoft.com/office/drawing/2014/main" val="3818811895"/>
                    </a:ext>
                  </a:extLst>
                </a:gridCol>
                <a:gridCol w="439136">
                  <a:extLst>
                    <a:ext uri="{9D8B030D-6E8A-4147-A177-3AD203B41FA5}">
                      <a16:colId xmlns:a16="http://schemas.microsoft.com/office/drawing/2014/main" val="2398568830"/>
                    </a:ext>
                  </a:extLst>
                </a:gridCol>
                <a:gridCol w="488043">
                  <a:extLst>
                    <a:ext uri="{9D8B030D-6E8A-4147-A177-3AD203B41FA5}">
                      <a16:colId xmlns:a16="http://schemas.microsoft.com/office/drawing/2014/main" val="98056284"/>
                    </a:ext>
                  </a:extLst>
                </a:gridCol>
                <a:gridCol w="462859">
                  <a:extLst>
                    <a:ext uri="{9D8B030D-6E8A-4147-A177-3AD203B41FA5}">
                      <a16:colId xmlns:a16="http://schemas.microsoft.com/office/drawing/2014/main" val="2301314659"/>
                    </a:ext>
                  </a:extLst>
                </a:gridCol>
                <a:gridCol w="530025">
                  <a:extLst>
                    <a:ext uri="{9D8B030D-6E8A-4147-A177-3AD203B41FA5}">
                      <a16:colId xmlns:a16="http://schemas.microsoft.com/office/drawing/2014/main" val="1138632664"/>
                    </a:ext>
                  </a:extLst>
                </a:gridCol>
                <a:gridCol w="530024">
                  <a:extLst>
                    <a:ext uri="{9D8B030D-6E8A-4147-A177-3AD203B41FA5}">
                      <a16:colId xmlns:a16="http://schemas.microsoft.com/office/drawing/2014/main" val="567971326"/>
                    </a:ext>
                  </a:extLst>
                </a:gridCol>
                <a:gridCol w="530025">
                  <a:extLst>
                    <a:ext uri="{9D8B030D-6E8A-4147-A177-3AD203B41FA5}">
                      <a16:colId xmlns:a16="http://schemas.microsoft.com/office/drawing/2014/main" val="4171543691"/>
                    </a:ext>
                  </a:extLst>
                </a:gridCol>
              </a:tblGrid>
              <a:tr h="372408">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规则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桩</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CCFFFF"/>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10</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12</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extLst>
                  <a:ext uri="{0D108BD9-81ED-4DB2-BD59-A6C34878D82A}">
                    <a16:rowId xmlns:a16="http://schemas.microsoft.com/office/drawing/2014/main" val="1902732385"/>
                  </a:ext>
                </a:extLst>
              </a:tr>
              <a:tr h="266488">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C1:航线在</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extLst>
                  <a:ext uri="{0D108BD9-81ED-4DB2-BD59-A6C34878D82A}">
                    <a16:rowId xmlns:a16="http://schemas.microsoft.com/office/drawing/2014/main" val="1183951262"/>
                  </a:ext>
                </a:extLst>
              </a:tr>
              <a:tr h="240509">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C2:</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仓位在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extLst>
                  <a:ext uri="{0D108BD9-81ED-4DB2-BD59-A6C34878D82A}">
                    <a16:rowId xmlns:a16="http://schemas.microsoft.com/office/drawing/2014/main" val="3550467458"/>
                  </a:ext>
                </a:extLst>
              </a:tr>
              <a:tr h="276891">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C3:</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飞行时间在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extLst>
                  <a:ext uri="{0D108BD9-81ED-4DB2-BD59-A6C34878D82A}">
                    <a16:rowId xmlns:a16="http://schemas.microsoft.com/office/drawing/2014/main" val="3726770463"/>
                  </a:ext>
                </a:extLst>
              </a:tr>
              <a:tr h="281221">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A1:</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播放电影</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3649522817"/>
                  </a:ext>
                </a:extLst>
              </a:tr>
              <a:tr h="315127">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A2:</a:t>
                      </a:r>
                      <a:r>
                        <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食物供应</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859270797"/>
                  </a:ext>
                </a:extLst>
              </a:tr>
            </a:tbl>
          </a:graphicData>
        </a:graphic>
      </p:graphicFrame>
      <p:sp>
        <p:nvSpPr>
          <p:cNvPr id="5" name="矩形 4">
            <a:extLst>
              <a:ext uri="{FF2B5EF4-FFF2-40B4-BE49-F238E27FC236}">
                <a16:creationId xmlns:a16="http://schemas.microsoft.com/office/drawing/2014/main" id="{C57D03FF-30D3-4EBB-A477-F0066FF5BFC4}"/>
              </a:ext>
            </a:extLst>
          </p:cNvPr>
          <p:cNvSpPr/>
          <p:nvPr/>
        </p:nvSpPr>
        <p:spPr>
          <a:xfrm>
            <a:off x="3200400" y="2224454"/>
            <a:ext cx="1899138" cy="756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B8BDAB0-3293-4074-9202-F925C76D6DC0}"/>
              </a:ext>
            </a:extLst>
          </p:cNvPr>
          <p:cNvSpPr/>
          <p:nvPr/>
        </p:nvSpPr>
        <p:spPr>
          <a:xfrm>
            <a:off x="5165480" y="2224454"/>
            <a:ext cx="839666" cy="756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6821495-1CC9-47DD-B31E-020A8A955CE8}"/>
              </a:ext>
            </a:extLst>
          </p:cNvPr>
          <p:cNvSpPr/>
          <p:nvPr/>
        </p:nvSpPr>
        <p:spPr>
          <a:xfrm>
            <a:off x="6098930" y="2224454"/>
            <a:ext cx="839666" cy="756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DACED57-AFC5-4363-96E6-862056DE1817}"/>
              </a:ext>
            </a:extLst>
          </p:cNvPr>
          <p:cNvSpPr/>
          <p:nvPr/>
        </p:nvSpPr>
        <p:spPr>
          <a:xfrm>
            <a:off x="7032380" y="2224454"/>
            <a:ext cx="839666" cy="7561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Group 124">
            <a:extLst>
              <a:ext uri="{FF2B5EF4-FFF2-40B4-BE49-F238E27FC236}">
                <a16:creationId xmlns:a16="http://schemas.microsoft.com/office/drawing/2014/main" id="{2C8CF435-C1C9-414A-918E-B46C9A25A070}"/>
              </a:ext>
            </a:extLst>
          </p:cNvPr>
          <p:cNvGraphicFramePr>
            <a:graphicFrameLocks/>
          </p:cNvGraphicFramePr>
          <p:nvPr>
            <p:extLst>
              <p:ext uri="{D42A27DB-BD31-4B8C-83A1-F6EECF244321}">
                <p14:modId xmlns:p14="http://schemas.microsoft.com/office/powerpoint/2010/main" val="3517926815"/>
              </p:ext>
            </p:extLst>
          </p:nvPr>
        </p:nvGraphicFramePr>
        <p:xfrm>
          <a:off x="2546105" y="4500275"/>
          <a:ext cx="4678363" cy="1842336"/>
        </p:xfrm>
        <a:graphic>
          <a:graphicData uri="http://schemas.openxmlformats.org/drawingml/2006/table">
            <a:tbl>
              <a:tblPr/>
              <a:tblGrid>
                <a:gridCol w="1511300">
                  <a:extLst>
                    <a:ext uri="{9D8B030D-6E8A-4147-A177-3AD203B41FA5}">
                      <a16:colId xmlns:a16="http://schemas.microsoft.com/office/drawing/2014/main" val="994976971"/>
                    </a:ext>
                  </a:extLst>
                </a:gridCol>
                <a:gridCol w="504825">
                  <a:extLst>
                    <a:ext uri="{9D8B030D-6E8A-4147-A177-3AD203B41FA5}">
                      <a16:colId xmlns:a16="http://schemas.microsoft.com/office/drawing/2014/main" val="408297405"/>
                    </a:ext>
                  </a:extLst>
                </a:gridCol>
                <a:gridCol w="503238">
                  <a:extLst>
                    <a:ext uri="{9D8B030D-6E8A-4147-A177-3AD203B41FA5}">
                      <a16:colId xmlns:a16="http://schemas.microsoft.com/office/drawing/2014/main" val="1129845529"/>
                    </a:ext>
                  </a:extLst>
                </a:gridCol>
                <a:gridCol w="503237">
                  <a:extLst>
                    <a:ext uri="{9D8B030D-6E8A-4147-A177-3AD203B41FA5}">
                      <a16:colId xmlns:a16="http://schemas.microsoft.com/office/drawing/2014/main" val="2752993518"/>
                    </a:ext>
                  </a:extLst>
                </a:gridCol>
                <a:gridCol w="550741">
                  <a:extLst>
                    <a:ext uri="{9D8B030D-6E8A-4147-A177-3AD203B41FA5}">
                      <a16:colId xmlns:a16="http://schemas.microsoft.com/office/drawing/2014/main" val="3780088623"/>
                    </a:ext>
                  </a:extLst>
                </a:gridCol>
                <a:gridCol w="528759">
                  <a:extLst>
                    <a:ext uri="{9D8B030D-6E8A-4147-A177-3AD203B41FA5}">
                      <a16:colId xmlns:a16="http://schemas.microsoft.com/office/drawing/2014/main" val="3032095900"/>
                    </a:ext>
                  </a:extLst>
                </a:gridCol>
                <a:gridCol w="576263">
                  <a:extLst>
                    <a:ext uri="{9D8B030D-6E8A-4147-A177-3AD203B41FA5}">
                      <a16:colId xmlns:a16="http://schemas.microsoft.com/office/drawing/2014/main" val="3966969826"/>
                    </a:ext>
                  </a:extLst>
                </a:gridCol>
              </a:tblGrid>
              <a:tr h="326464">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规则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      桩</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CCFFFF"/>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extLst>
                  <a:ext uri="{0D108BD9-81ED-4DB2-BD59-A6C34878D82A}">
                    <a16:rowId xmlns:a16="http://schemas.microsoft.com/office/drawing/2014/main" val="1435442654"/>
                  </a:ext>
                </a:extLst>
              </a:tr>
              <a:tr h="28800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C1:航线在</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M3</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extLst>
                  <a:ext uri="{0D108BD9-81ED-4DB2-BD59-A6C34878D82A}">
                    <a16:rowId xmlns:a16="http://schemas.microsoft.com/office/drawing/2014/main" val="1642845143"/>
                  </a:ext>
                </a:extLst>
              </a:tr>
              <a:tr h="28800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C2:</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仓位在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D1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D2</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extLst>
                  <a:ext uri="{0D108BD9-81ED-4DB2-BD59-A6C34878D82A}">
                    <a16:rowId xmlns:a16="http://schemas.microsoft.com/office/drawing/2014/main" val="855009908"/>
                  </a:ext>
                </a:extLst>
              </a:tr>
              <a:tr h="28800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C3:</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飞行时间在</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Y1</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Y2</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579"/>
                    </a:solidFill>
                  </a:tcPr>
                </a:tc>
                <a:extLst>
                  <a:ext uri="{0D108BD9-81ED-4DB2-BD59-A6C34878D82A}">
                    <a16:rowId xmlns:a16="http://schemas.microsoft.com/office/drawing/2014/main" val="2785953875"/>
                  </a:ext>
                </a:extLst>
              </a:tr>
              <a:tr h="28800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A1:</a:t>
                      </a: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播放电影</a:t>
                      </a: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648317521"/>
                  </a:ext>
                </a:extLst>
              </a:tr>
              <a:tr h="288000">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A2:</a:t>
                      </a:r>
                      <a:r>
                        <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食物供应</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36000" marR="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ahoma" panose="020B0604030504040204" pitchFamily="34" charset="0"/>
                        </a:rPr>
                        <a:t>√</a:t>
                      </a: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3072055926"/>
                  </a:ext>
                </a:extLst>
              </a:tr>
            </a:tbl>
          </a:graphicData>
        </a:graphic>
      </p:graphicFrame>
    </p:spTree>
    <p:extLst>
      <p:ext uri="{BB962C8B-B14F-4D97-AF65-F5344CB8AC3E}">
        <p14:creationId xmlns:p14="http://schemas.microsoft.com/office/powerpoint/2010/main" val="299884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C9663-F2ED-4EB8-A5CB-DECB5E048AF4}"/>
              </a:ext>
            </a:extLst>
          </p:cNvPr>
          <p:cNvSpPr>
            <a:spLocks noGrp="1"/>
          </p:cNvSpPr>
          <p:nvPr>
            <p:ph type="title"/>
          </p:nvPr>
        </p:nvSpPr>
        <p:spPr>
          <a:xfrm>
            <a:off x="1295400" y="388917"/>
            <a:ext cx="9601200" cy="571500"/>
          </a:xfrm>
        </p:spPr>
        <p:txBody>
          <a:bodyPr>
            <a:normAutofit fontScale="90000"/>
          </a:bodyPr>
          <a:lstStyle/>
          <a:p>
            <a:r>
              <a:rPr lang="zh-CN" altLang="en-US" b="1" dirty="0"/>
              <a:t>黑盒测试的方法</a:t>
            </a:r>
            <a:r>
              <a:rPr lang="en-US" altLang="zh-CN" b="1" dirty="0"/>
              <a:t>-</a:t>
            </a:r>
            <a:r>
              <a:rPr lang="zh-CN" altLang="en-US" b="1" dirty="0"/>
              <a:t>场景分析法</a:t>
            </a:r>
          </a:p>
        </p:txBody>
      </p:sp>
      <p:sp>
        <p:nvSpPr>
          <p:cNvPr id="3" name="内容占位符 2">
            <a:extLst>
              <a:ext uri="{FF2B5EF4-FFF2-40B4-BE49-F238E27FC236}">
                <a16:creationId xmlns:a16="http://schemas.microsoft.com/office/drawing/2014/main" id="{EC9F2EED-B77F-4614-A5F9-771A7F00864C}"/>
              </a:ext>
            </a:extLst>
          </p:cNvPr>
          <p:cNvSpPr>
            <a:spLocks noGrp="1"/>
          </p:cNvSpPr>
          <p:nvPr>
            <p:ph idx="1"/>
          </p:nvPr>
        </p:nvSpPr>
        <p:spPr>
          <a:xfrm>
            <a:off x="1033153" y="1383772"/>
            <a:ext cx="10949049" cy="5085311"/>
          </a:xfrm>
        </p:spPr>
        <p:txBody>
          <a:bodyPr/>
          <a:lstStyle/>
          <a:p>
            <a:r>
              <a:rPr lang="zh-CN" altLang="en-US" sz="2400" dirty="0"/>
              <a:t>一般把场景分为基本流和备选流。从一个流程开始，通过描述经过的路径来确定业务过程，经过遍历所有的基本流和备选流来完成整个场景。基本流和备选流往往是产品被同一事件的不同触发顺序和处理结果而形成的事件流，事件触发时的情景便形成了场景。通过描述事件的不同触发情景，能够更好的使测试人员理解场景，并设计出合适的测试用例，使测试用例更容易理解和执行</a:t>
            </a:r>
            <a:endParaRPr lang="en-US" altLang="zh-CN" sz="2400" dirty="0"/>
          </a:p>
          <a:p>
            <a:r>
              <a:rPr lang="zh-CN" altLang="zh-CN" sz="2400" dirty="0"/>
              <a:t>场景用来描述流经用例的路径，从用例开始到结束遍历这条路径上所有的基本流和备选流</a:t>
            </a:r>
            <a:endParaRPr lang="en-US" altLang="zh-CN" sz="2400" dirty="0"/>
          </a:p>
          <a:p>
            <a:pPr lvl="0"/>
            <a:r>
              <a:rPr lang="zh-CN" altLang="zh-CN" sz="2400" dirty="0"/>
              <a:t>基本流：按照正确的业务流程实现的一条操作路径（模拟正确的操作流程）。</a:t>
            </a:r>
          </a:p>
          <a:p>
            <a:pPr lvl="0"/>
            <a:r>
              <a:rPr lang="zh-CN" altLang="zh-CN" sz="2400" dirty="0"/>
              <a:t>备选流：导致程序出现错误的操作流程（模拟错误的操作流程）。</a:t>
            </a:r>
          </a:p>
          <a:p>
            <a:pPr marL="0" indent="0">
              <a:buNone/>
            </a:pPr>
            <a:endParaRPr lang="en-US" altLang="zh-CN" dirty="0"/>
          </a:p>
          <a:p>
            <a:endParaRPr lang="zh-CN" altLang="en-US" dirty="0"/>
          </a:p>
        </p:txBody>
      </p:sp>
    </p:spTree>
    <p:extLst>
      <p:ext uri="{BB962C8B-B14F-4D97-AF65-F5344CB8AC3E}">
        <p14:creationId xmlns:p14="http://schemas.microsoft.com/office/powerpoint/2010/main" val="288404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25D80-254C-47B7-9858-439D96809444}"/>
              </a:ext>
            </a:extLst>
          </p:cNvPr>
          <p:cNvSpPr>
            <a:spLocks noGrp="1"/>
          </p:cNvSpPr>
          <p:nvPr>
            <p:ph type="title"/>
          </p:nvPr>
        </p:nvSpPr>
        <p:spPr>
          <a:xfrm>
            <a:off x="754083" y="515389"/>
            <a:ext cx="9601200" cy="571500"/>
          </a:xfrm>
        </p:spPr>
        <p:txBody>
          <a:bodyPr>
            <a:normAutofit fontScale="90000"/>
          </a:bodyPr>
          <a:lstStyle/>
          <a:p>
            <a:r>
              <a:rPr lang="zh-CN" altLang="en-US" b="1" dirty="0"/>
              <a:t>黑盒测试的原则</a:t>
            </a:r>
          </a:p>
        </p:txBody>
      </p:sp>
      <p:sp>
        <p:nvSpPr>
          <p:cNvPr id="3" name="内容占位符 2">
            <a:extLst>
              <a:ext uri="{FF2B5EF4-FFF2-40B4-BE49-F238E27FC236}">
                <a16:creationId xmlns:a16="http://schemas.microsoft.com/office/drawing/2014/main" id="{768A5748-18C5-4126-9E9B-9CFD7ACDFC60}"/>
              </a:ext>
            </a:extLst>
          </p:cNvPr>
          <p:cNvSpPr>
            <a:spLocks noGrp="1"/>
          </p:cNvSpPr>
          <p:nvPr>
            <p:ph idx="1"/>
          </p:nvPr>
        </p:nvSpPr>
        <p:spPr>
          <a:xfrm>
            <a:off x="570017" y="1338349"/>
            <a:ext cx="11621984" cy="5004262"/>
          </a:xfrm>
        </p:spPr>
        <p:txBody>
          <a:bodyPr>
            <a:normAutofit/>
          </a:bodyPr>
          <a:lstStyle/>
          <a:p>
            <a:r>
              <a:rPr lang="zh-CN" altLang="zh-CN" sz="2800" dirty="0"/>
              <a:t>根据软件规格说明书设计测试用例，规格说明书的正确性是至关重要的。</a:t>
            </a:r>
            <a:endParaRPr lang="zh-CN" altLang="en-US" sz="2800" dirty="0">
              <a:sym typeface="微软雅黑" pitchFamily="34" charset="-122"/>
            </a:endParaRPr>
          </a:p>
          <a:p>
            <a:r>
              <a:rPr lang="zh-CN" altLang="zh-CN" sz="2800" dirty="0"/>
              <a:t>有针对性的地找问题，并且正确定位等价类</a:t>
            </a:r>
            <a:endParaRPr lang="zh-CN" altLang="en-US" sz="2800" dirty="0">
              <a:sym typeface="微软雅黑" pitchFamily="34" charset="-122"/>
            </a:endParaRPr>
          </a:p>
          <a:p>
            <a:r>
              <a:rPr lang="zh-CN" altLang="zh-CN" sz="2800" dirty="0"/>
              <a:t>功能是否有缺陷或错误现象？</a:t>
            </a:r>
            <a:endParaRPr lang="zh-CN" altLang="en-US" sz="2800" dirty="0">
              <a:sym typeface="微软雅黑" pitchFamily="34" charset="-122"/>
            </a:endParaRPr>
          </a:p>
          <a:p>
            <a:r>
              <a:rPr lang="zh-CN" altLang="zh-CN" sz="2800" dirty="0"/>
              <a:t>根据测试的重要性来确定测试等级和测试重点，减少程序可能出现的缺陷</a:t>
            </a:r>
            <a:endParaRPr lang="en-US" altLang="zh-CN" sz="2800" dirty="0"/>
          </a:p>
          <a:p>
            <a:r>
              <a:rPr lang="zh-CN" altLang="zh-CN" sz="2800" dirty="0"/>
              <a:t>在接口处，输入的信息是否能正确接受？接受后能否输出正确的结果</a:t>
            </a:r>
            <a:endParaRPr lang="en-US" altLang="zh-CN" sz="2800" dirty="0"/>
          </a:p>
          <a:p>
            <a:r>
              <a:rPr lang="zh-CN" altLang="zh-CN" sz="2800" dirty="0"/>
              <a:t>认真选择测试策略，尽可能发现程序的数据结构错误或外部信息访问错误，站在用户立场上进行测试</a:t>
            </a:r>
            <a:endParaRPr lang="zh-CN" altLang="en-US" sz="2800" dirty="0"/>
          </a:p>
        </p:txBody>
      </p:sp>
    </p:spTree>
    <p:extLst>
      <p:ext uri="{BB962C8B-B14F-4D97-AF65-F5344CB8AC3E}">
        <p14:creationId xmlns:p14="http://schemas.microsoft.com/office/powerpoint/2010/main" val="1957857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C41D7-F63B-4598-8A15-B2959E72A761}"/>
              </a:ext>
            </a:extLst>
          </p:cNvPr>
          <p:cNvSpPr>
            <a:spLocks noGrp="1"/>
          </p:cNvSpPr>
          <p:nvPr>
            <p:ph type="title"/>
          </p:nvPr>
        </p:nvSpPr>
        <p:spPr>
          <a:xfrm>
            <a:off x="991589" y="310261"/>
            <a:ext cx="9601200" cy="571500"/>
          </a:xfrm>
        </p:spPr>
        <p:txBody>
          <a:bodyPr>
            <a:normAutofit fontScale="90000"/>
          </a:bodyPr>
          <a:lstStyle/>
          <a:p>
            <a:r>
              <a:rPr lang="zh-CN" altLang="en-US" b="1" dirty="0"/>
              <a:t>黑盒测试的方法</a:t>
            </a:r>
            <a:r>
              <a:rPr lang="en-US" altLang="zh-CN" b="1" dirty="0"/>
              <a:t>-</a:t>
            </a:r>
            <a:r>
              <a:rPr lang="zh-CN" altLang="en-US" b="1" dirty="0"/>
              <a:t>场景分析法</a:t>
            </a:r>
            <a:br>
              <a:rPr lang="en-US" altLang="zh-CN" dirty="0"/>
            </a:br>
            <a:endParaRPr lang="zh-CN" altLang="en-US" dirty="0"/>
          </a:p>
        </p:txBody>
      </p:sp>
      <p:sp>
        <p:nvSpPr>
          <p:cNvPr id="3" name="内容占位符 2">
            <a:extLst>
              <a:ext uri="{FF2B5EF4-FFF2-40B4-BE49-F238E27FC236}">
                <a16:creationId xmlns:a16="http://schemas.microsoft.com/office/drawing/2014/main" id="{B377E8E8-EF05-4567-874E-C23FA3340671}"/>
              </a:ext>
            </a:extLst>
          </p:cNvPr>
          <p:cNvSpPr>
            <a:spLocks noGrp="1"/>
          </p:cNvSpPr>
          <p:nvPr>
            <p:ph idx="1"/>
          </p:nvPr>
        </p:nvSpPr>
        <p:spPr>
          <a:xfrm>
            <a:off x="991589" y="997527"/>
            <a:ext cx="10266219" cy="5860473"/>
          </a:xfrm>
        </p:spPr>
        <p:txBody>
          <a:bodyPr>
            <a:normAutofit/>
          </a:bodyPr>
          <a:lstStyle/>
          <a:p>
            <a:r>
              <a:rPr lang="zh-CN" altLang="zh-CN" dirty="0"/>
              <a:t>如何使用场景分析法</a:t>
            </a:r>
            <a:endParaRPr lang="en-US" altLang="zh-CN" dirty="0"/>
          </a:p>
          <a:p>
            <a:pPr lvl="1"/>
            <a:r>
              <a:rPr lang="zh-CN" altLang="en-US" i="0" dirty="0"/>
              <a:t>根据说明，描述出程序的基本流及各项备选流。</a:t>
            </a:r>
          </a:p>
          <a:p>
            <a:pPr lvl="1"/>
            <a:r>
              <a:rPr lang="zh-CN" altLang="en-US" i="0" dirty="0"/>
              <a:t>根据基本流和各项备选流生成不同的场景。</a:t>
            </a:r>
          </a:p>
          <a:p>
            <a:pPr lvl="1"/>
            <a:r>
              <a:rPr lang="zh-CN" altLang="en-US" i="0" dirty="0"/>
              <a:t>对每一个场景生成相应的测试用例。</a:t>
            </a:r>
          </a:p>
          <a:p>
            <a:pPr lvl="1"/>
            <a:r>
              <a:rPr lang="zh-CN" altLang="en-US" i="0" dirty="0"/>
              <a:t>对生成的所有测试用例重新审查，去掉多余的测试用例，</a:t>
            </a:r>
            <a:endParaRPr lang="en-US" altLang="zh-CN" i="0" dirty="0"/>
          </a:p>
          <a:p>
            <a:pPr lvl="1"/>
            <a:r>
              <a:rPr lang="zh-CN" altLang="en-US" i="0" dirty="0"/>
              <a:t>确定测试用例后，为每一个测试用例确定测试数据值。</a:t>
            </a:r>
          </a:p>
          <a:p>
            <a:r>
              <a:rPr lang="zh-CN" altLang="zh-CN" dirty="0"/>
              <a:t>在如图所示的操作流程中，可以确定以下场景：</a:t>
            </a:r>
          </a:p>
          <a:p>
            <a:pPr lvl="1"/>
            <a:r>
              <a:rPr lang="zh-CN" altLang="zh-CN" i="0" dirty="0"/>
              <a:t>场景</a:t>
            </a:r>
            <a:r>
              <a:rPr lang="en-US" altLang="zh-CN" i="0" dirty="0"/>
              <a:t>1</a:t>
            </a:r>
            <a:r>
              <a:rPr lang="zh-CN" altLang="zh-CN" i="0" dirty="0"/>
              <a:t>：基本流</a:t>
            </a:r>
          </a:p>
          <a:p>
            <a:pPr lvl="1"/>
            <a:r>
              <a:rPr lang="zh-CN" altLang="zh-CN" i="0" dirty="0"/>
              <a:t>场景</a:t>
            </a:r>
            <a:r>
              <a:rPr lang="en-US" altLang="zh-CN" i="0" dirty="0"/>
              <a:t>2</a:t>
            </a:r>
            <a:r>
              <a:rPr lang="zh-CN" altLang="zh-CN" i="0" dirty="0"/>
              <a:t>：基本流 备选流</a:t>
            </a:r>
            <a:r>
              <a:rPr lang="en-US" altLang="zh-CN" i="0" dirty="0"/>
              <a:t>1</a:t>
            </a:r>
            <a:endParaRPr lang="zh-CN" altLang="zh-CN" i="0" dirty="0"/>
          </a:p>
          <a:p>
            <a:pPr lvl="1"/>
            <a:r>
              <a:rPr lang="zh-CN" altLang="zh-CN" i="0" dirty="0"/>
              <a:t>场景</a:t>
            </a:r>
            <a:r>
              <a:rPr lang="en-US" altLang="zh-CN" i="0" dirty="0"/>
              <a:t>3</a:t>
            </a:r>
            <a:r>
              <a:rPr lang="zh-CN" altLang="zh-CN" i="0" dirty="0"/>
              <a:t>：基本流 备选流</a:t>
            </a:r>
            <a:r>
              <a:rPr lang="en-US" altLang="zh-CN" i="0" dirty="0"/>
              <a:t>1 </a:t>
            </a:r>
            <a:r>
              <a:rPr lang="zh-CN" altLang="zh-CN" i="0" dirty="0"/>
              <a:t>备选流</a:t>
            </a:r>
            <a:r>
              <a:rPr lang="en-US" altLang="zh-CN" i="0" dirty="0"/>
              <a:t>2</a:t>
            </a:r>
            <a:endParaRPr lang="zh-CN" altLang="zh-CN" i="0" dirty="0"/>
          </a:p>
          <a:p>
            <a:pPr lvl="1"/>
            <a:r>
              <a:rPr lang="zh-CN" altLang="zh-CN" i="0" dirty="0"/>
              <a:t>场景</a:t>
            </a:r>
            <a:r>
              <a:rPr lang="en-US" altLang="zh-CN" i="0" dirty="0"/>
              <a:t>4</a:t>
            </a:r>
            <a:r>
              <a:rPr lang="zh-CN" altLang="zh-CN" i="0" dirty="0"/>
              <a:t>：基本流 备选流</a:t>
            </a:r>
            <a:r>
              <a:rPr lang="en-US" altLang="zh-CN" i="0" dirty="0"/>
              <a:t>3</a:t>
            </a:r>
            <a:endParaRPr lang="zh-CN" altLang="zh-CN" i="0" dirty="0"/>
          </a:p>
          <a:p>
            <a:pPr lvl="1"/>
            <a:r>
              <a:rPr lang="zh-CN" altLang="zh-CN" i="0" dirty="0"/>
              <a:t>场景</a:t>
            </a:r>
            <a:r>
              <a:rPr lang="en-US" altLang="zh-CN" i="0" dirty="0"/>
              <a:t>5</a:t>
            </a:r>
            <a:r>
              <a:rPr lang="zh-CN" altLang="zh-CN" i="0" dirty="0"/>
              <a:t>：基本流 备选流</a:t>
            </a:r>
            <a:r>
              <a:rPr lang="en-US" altLang="zh-CN" i="0" dirty="0"/>
              <a:t>3 </a:t>
            </a:r>
            <a:r>
              <a:rPr lang="zh-CN" altLang="zh-CN" i="0" dirty="0"/>
              <a:t>备选流</a:t>
            </a:r>
            <a:r>
              <a:rPr lang="en-US" altLang="zh-CN" i="0" dirty="0"/>
              <a:t>1</a:t>
            </a:r>
            <a:endParaRPr lang="zh-CN" altLang="zh-CN" i="0" dirty="0"/>
          </a:p>
          <a:p>
            <a:pPr lvl="1"/>
            <a:r>
              <a:rPr lang="zh-CN" altLang="zh-CN" i="0" dirty="0"/>
              <a:t>场景</a:t>
            </a:r>
            <a:r>
              <a:rPr lang="en-US" altLang="zh-CN" i="0" dirty="0"/>
              <a:t>6</a:t>
            </a:r>
            <a:r>
              <a:rPr lang="zh-CN" altLang="zh-CN" i="0" dirty="0"/>
              <a:t>：基本流 备选流</a:t>
            </a:r>
            <a:r>
              <a:rPr lang="en-US" altLang="zh-CN" i="0" dirty="0"/>
              <a:t>3 </a:t>
            </a:r>
            <a:r>
              <a:rPr lang="zh-CN" altLang="zh-CN" i="0" dirty="0"/>
              <a:t>备选流</a:t>
            </a:r>
            <a:r>
              <a:rPr lang="en-US" altLang="zh-CN" i="0" dirty="0"/>
              <a:t>1 </a:t>
            </a:r>
            <a:r>
              <a:rPr lang="zh-CN" altLang="zh-CN" i="0" dirty="0"/>
              <a:t>备选流</a:t>
            </a:r>
            <a:r>
              <a:rPr lang="en-US" altLang="zh-CN" i="0" dirty="0"/>
              <a:t>2</a:t>
            </a:r>
            <a:endParaRPr lang="zh-CN" altLang="zh-CN" i="0" dirty="0"/>
          </a:p>
          <a:p>
            <a:pPr lvl="1"/>
            <a:r>
              <a:rPr lang="zh-CN" altLang="zh-CN" i="0" dirty="0"/>
              <a:t>场景</a:t>
            </a:r>
            <a:r>
              <a:rPr lang="en-US" altLang="zh-CN" i="0" dirty="0"/>
              <a:t>7</a:t>
            </a:r>
            <a:r>
              <a:rPr lang="zh-CN" altLang="zh-CN" i="0" dirty="0"/>
              <a:t>：基本流 备选流</a:t>
            </a:r>
            <a:r>
              <a:rPr lang="en-US" altLang="zh-CN" i="0" dirty="0"/>
              <a:t>4</a:t>
            </a:r>
            <a:endParaRPr lang="zh-CN" altLang="zh-CN" i="0" dirty="0"/>
          </a:p>
          <a:p>
            <a:pPr lvl="1"/>
            <a:r>
              <a:rPr lang="zh-CN" altLang="zh-CN" i="0" dirty="0"/>
              <a:t>场景</a:t>
            </a:r>
            <a:r>
              <a:rPr lang="en-US" altLang="zh-CN" i="0" dirty="0"/>
              <a:t>8</a:t>
            </a:r>
            <a:r>
              <a:rPr lang="zh-CN" altLang="zh-CN" i="0" dirty="0"/>
              <a:t>：基本流 备选流</a:t>
            </a:r>
            <a:r>
              <a:rPr lang="en-US" altLang="zh-CN" i="0" dirty="0"/>
              <a:t>3 </a:t>
            </a:r>
            <a:r>
              <a:rPr lang="zh-CN" altLang="zh-CN" i="0" dirty="0"/>
              <a:t>备选流</a:t>
            </a:r>
            <a:r>
              <a:rPr lang="en-US" altLang="zh-CN" i="0" dirty="0"/>
              <a:t>4</a:t>
            </a:r>
            <a:endParaRPr lang="zh-CN" altLang="en-US" i="0" dirty="0"/>
          </a:p>
        </p:txBody>
      </p:sp>
      <p:pic>
        <p:nvPicPr>
          <p:cNvPr id="6" name="图片 5">
            <a:extLst>
              <a:ext uri="{FF2B5EF4-FFF2-40B4-BE49-F238E27FC236}">
                <a16:creationId xmlns:a16="http://schemas.microsoft.com/office/drawing/2014/main" id="{F0A8890E-D40E-4688-B975-FEDF7B34B9C1}"/>
              </a:ext>
            </a:extLst>
          </p:cNvPr>
          <p:cNvPicPr>
            <a:picLocks noChangeAspect="1"/>
          </p:cNvPicPr>
          <p:nvPr/>
        </p:nvPicPr>
        <p:blipFill>
          <a:blip r:embed="rId2"/>
          <a:stretch>
            <a:fillRect/>
          </a:stretch>
        </p:blipFill>
        <p:spPr>
          <a:xfrm>
            <a:off x="8990593" y="2823023"/>
            <a:ext cx="3014109" cy="3867923"/>
          </a:xfrm>
          <a:prstGeom prst="rect">
            <a:avLst/>
          </a:prstGeom>
        </p:spPr>
      </p:pic>
    </p:spTree>
    <p:extLst>
      <p:ext uri="{BB962C8B-B14F-4D97-AF65-F5344CB8AC3E}">
        <p14:creationId xmlns:p14="http://schemas.microsoft.com/office/powerpoint/2010/main" val="348347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style.rotation</p:attrName>
                                        </p:attrNameLst>
                                      </p:cBhvr>
                                      <p:tavLst>
                                        <p:tav tm="0">
                                          <p:val>
                                            <p:fltVal val="720"/>
                                          </p:val>
                                        </p:tav>
                                        <p:tav tm="100000">
                                          <p:val>
                                            <p:fltVal val="0"/>
                                          </p:val>
                                        </p:tav>
                                      </p:tavLst>
                                    </p:anim>
                                    <p:anim calcmode="lin" valueType="num">
                                      <p:cBhvr>
                                        <p:cTn id="9" dur="2000" fill="hold"/>
                                        <p:tgtEl>
                                          <p:spTgt spid="6"/>
                                        </p:tgtEl>
                                        <p:attrNameLst>
                                          <p:attrName>ppt_h</p:attrName>
                                        </p:attrNameLst>
                                      </p:cBhvr>
                                      <p:tavLst>
                                        <p:tav tm="0">
                                          <p:val>
                                            <p:fltVal val="0"/>
                                          </p:val>
                                        </p:tav>
                                        <p:tav tm="100000">
                                          <p:val>
                                            <p:strVal val="#ppt_h"/>
                                          </p:val>
                                        </p:tav>
                                      </p:tavLst>
                                    </p:anim>
                                    <p:anim calcmode="lin" valueType="num">
                                      <p:cBhvr>
                                        <p:cTn id="10"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E932C-93A1-4139-BF93-646E0DCD3EAE}"/>
              </a:ext>
            </a:extLst>
          </p:cNvPr>
          <p:cNvSpPr>
            <a:spLocks noGrp="1"/>
          </p:cNvSpPr>
          <p:nvPr>
            <p:ph type="title"/>
          </p:nvPr>
        </p:nvSpPr>
        <p:spPr>
          <a:xfrm>
            <a:off x="985653" y="495795"/>
            <a:ext cx="9601200" cy="571500"/>
          </a:xfrm>
        </p:spPr>
        <p:txBody>
          <a:bodyPr>
            <a:normAutofit fontScale="90000"/>
          </a:bodyPr>
          <a:lstStyle/>
          <a:p>
            <a:r>
              <a:rPr lang="zh-CN" altLang="en-US" b="1" dirty="0"/>
              <a:t>黑盒测试的方法</a:t>
            </a:r>
            <a:r>
              <a:rPr lang="en-US" altLang="zh-CN" b="1" dirty="0"/>
              <a:t>-</a:t>
            </a:r>
            <a:r>
              <a:rPr lang="zh-CN" altLang="en-US" b="1" dirty="0"/>
              <a:t>场景分析法</a:t>
            </a:r>
            <a:br>
              <a:rPr lang="en-US" altLang="zh-CN" dirty="0"/>
            </a:br>
            <a:endParaRPr lang="zh-CN" altLang="en-US" dirty="0"/>
          </a:p>
        </p:txBody>
      </p:sp>
      <p:sp>
        <p:nvSpPr>
          <p:cNvPr id="3" name="内容占位符 2">
            <a:extLst>
              <a:ext uri="{FF2B5EF4-FFF2-40B4-BE49-F238E27FC236}">
                <a16:creationId xmlns:a16="http://schemas.microsoft.com/office/drawing/2014/main" id="{61364479-C45A-45DC-9D0A-E1DDE0EF8658}"/>
              </a:ext>
            </a:extLst>
          </p:cNvPr>
          <p:cNvSpPr>
            <a:spLocks noGrp="1"/>
          </p:cNvSpPr>
          <p:nvPr>
            <p:ph idx="1"/>
          </p:nvPr>
        </p:nvSpPr>
        <p:spPr>
          <a:xfrm>
            <a:off x="985653" y="1338348"/>
            <a:ext cx="10996550" cy="5406835"/>
          </a:xfrm>
        </p:spPr>
        <p:txBody>
          <a:bodyPr>
            <a:normAutofit/>
          </a:bodyPr>
          <a:lstStyle/>
          <a:p>
            <a:r>
              <a:rPr lang="zh-CN" altLang="en-US" sz="2400" dirty="0"/>
              <a:t>示例</a:t>
            </a:r>
            <a:endParaRPr lang="en-US" altLang="zh-CN" sz="2400" dirty="0"/>
          </a:p>
          <a:p>
            <a:pPr lvl="1"/>
            <a:r>
              <a:rPr lang="en-US" altLang="zh-CN" sz="2400" i="0" dirty="0"/>
              <a:t>【</a:t>
            </a:r>
            <a:r>
              <a:rPr lang="zh-CN" altLang="en-US" sz="2400" i="0" dirty="0"/>
              <a:t>在线购物系统</a:t>
            </a:r>
            <a:r>
              <a:rPr lang="en-US" altLang="zh-CN" sz="2400" i="0" dirty="0"/>
              <a:t>】</a:t>
            </a:r>
            <a:r>
              <a:rPr lang="zh-CN" altLang="en-US" sz="2400" i="0" dirty="0"/>
              <a:t>我们都在当当网或</a:t>
            </a:r>
            <a:r>
              <a:rPr lang="en-US" altLang="zh-CN" sz="2400" i="0" dirty="0"/>
              <a:t>china-pub</a:t>
            </a:r>
            <a:r>
              <a:rPr lang="zh-CN" altLang="en-US" sz="2400" i="0" dirty="0"/>
              <a:t>华章网上书店都订购过书籍，整个订购过程为：用户登录到网站后，进行书籍的选择，当选好自己心仪的书籍后进行订购，这时把所需图书放进购物车，等进行结帐的时候，用户需要登录自己注册的帐号，登录成功后，进行结帐并生成订单，整个购物过程结束。</a:t>
            </a:r>
            <a:endParaRPr lang="en-US" altLang="zh-CN" sz="2400" i="0" dirty="0"/>
          </a:p>
          <a:p>
            <a:pPr lvl="1"/>
            <a:r>
              <a:rPr lang="zh-CN" altLang="en-US" sz="2400" i="0" dirty="0"/>
              <a:t>基本流：用户登录到网站，书籍的选择，进行订购，把图书放进购物车，等进行结账的时候，登录自己的帐号，登录成功后，生成订单</a:t>
            </a:r>
            <a:endParaRPr lang="en-US" altLang="zh-CN" sz="2400" i="0" dirty="0"/>
          </a:p>
          <a:p>
            <a:pPr lvl="1"/>
            <a:r>
              <a:rPr lang="zh-CN" altLang="en-US" sz="2400" i="0" dirty="0"/>
              <a:t>备选流：</a:t>
            </a:r>
            <a:endParaRPr lang="en-US" altLang="zh-CN" sz="2400" i="0" dirty="0"/>
          </a:p>
          <a:p>
            <a:pPr lvl="2"/>
            <a:r>
              <a:rPr lang="en-US" altLang="zh-CN" sz="2000" dirty="0"/>
              <a:t>1</a:t>
            </a:r>
            <a:r>
              <a:rPr lang="zh-CN" altLang="en-US" sz="2000" dirty="0"/>
              <a:t>帐号不存在 </a:t>
            </a:r>
            <a:endParaRPr lang="en-US" altLang="zh-CN" sz="2000" dirty="0"/>
          </a:p>
          <a:p>
            <a:pPr lvl="2"/>
            <a:r>
              <a:rPr lang="en-US" altLang="zh-CN" sz="2000" dirty="0"/>
              <a:t>2</a:t>
            </a:r>
            <a:r>
              <a:rPr lang="zh-CN" altLang="en-US" sz="2000" dirty="0"/>
              <a:t>帐号错误</a:t>
            </a:r>
            <a:endParaRPr lang="en-US" altLang="zh-CN" sz="2000" dirty="0"/>
          </a:p>
          <a:p>
            <a:pPr lvl="2"/>
            <a:r>
              <a:rPr lang="en-US" altLang="zh-CN" sz="2000" dirty="0"/>
              <a:t>3</a:t>
            </a:r>
            <a:r>
              <a:rPr lang="zh-CN" altLang="en-US" sz="2000" dirty="0"/>
              <a:t>密码错误</a:t>
            </a:r>
            <a:endParaRPr lang="en-US" altLang="zh-CN" sz="2000" dirty="0"/>
          </a:p>
          <a:p>
            <a:pPr lvl="2"/>
            <a:r>
              <a:rPr lang="en-US" altLang="zh-CN" sz="2000" dirty="0"/>
              <a:t>4</a:t>
            </a:r>
            <a:r>
              <a:rPr lang="zh-CN" altLang="en-US" sz="2000" dirty="0"/>
              <a:t>无选购书籍</a:t>
            </a:r>
            <a:endParaRPr lang="en-US" altLang="zh-CN" sz="2000" dirty="0"/>
          </a:p>
          <a:p>
            <a:pPr lvl="2"/>
            <a:r>
              <a:rPr lang="en-US" altLang="zh-CN" sz="2000" dirty="0"/>
              <a:t>5</a:t>
            </a:r>
            <a:r>
              <a:rPr lang="zh-CN" altLang="en-US" sz="2000" dirty="0"/>
              <a:t>退出系统</a:t>
            </a:r>
            <a:endParaRPr lang="en-US" altLang="zh-CN" sz="2000" dirty="0"/>
          </a:p>
        </p:txBody>
      </p:sp>
    </p:spTree>
    <p:extLst>
      <p:ext uri="{BB962C8B-B14F-4D97-AF65-F5344CB8AC3E}">
        <p14:creationId xmlns:p14="http://schemas.microsoft.com/office/powerpoint/2010/main" val="119360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E932C-93A1-4139-BF93-646E0DCD3EAE}"/>
              </a:ext>
            </a:extLst>
          </p:cNvPr>
          <p:cNvSpPr>
            <a:spLocks noGrp="1"/>
          </p:cNvSpPr>
          <p:nvPr>
            <p:ph type="title"/>
          </p:nvPr>
        </p:nvSpPr>
        <p:spPr>
          <a:xfrm>
            <a:off x="742208" y="217764"/>
            <a:ext cx="9601200" cy="571500"/>
          </a:xfrm>
        </p:spPr>
        <p:txBody>
          <a:bodyPr>
            <a:normAutofit fontScale="90000"/>
          </a:bodyPr>
          <a:lstStyle/>
          <a:p>
            <a:r>
              <a:rPr lang="zh-CN" altLang="en-US" b="1" dirty="0"/>
              <a:t>黑盒测试的方法</a:t>
            </a:r>
            <a:r>
              <a:rPr lang="en-US" altLang="zh-CN" b="1" dirty="0"/>
              <a:t>-</a:t>
            </a:r>
            <a:r>
              <a:rPr lang="zh-CN" altLang="en-US" b="1" dirty="0"/>
              <a:t>场景分析法</a:t>
            </a:r>
            <a:br>
              <a:rPr lang="en-US" altLang="zh-CN" dirty="0"/>
            </a:br>
            <a:endParaRPr lang="zh-CN" altLang="en-US" dirty="0"/>
          </a:p>
        </p:txBody>
      </p:sp>
      <p:sp>
        <p:nvSpPr>
          <p:cNvPr id="3" name="内容占位符 2">
            <a:extLst>
              <a:ext uri="{FF2B5EF4-FFF2-40B4-BE49-F238E27FC236}">
                <a16:creationId xmlns:a16="http://schemas.microsoft.com/office/drawing/2014/main" id="{61364479-C45A-45DC-9D0A-E1DDE0EF8658}"/>
              </a:ext>
            </a:extLst>
          </p:cNvPr>
          <p:cNvSpPr>
            <a:spLocks noGrp="1"/>
          </p:cNvSpPr>
          <p:nvPr>
            <p:ph idx="1"/>
          </p:nvPr>
        </p:nvSpPr>
        <p:spPr>
          <a:xfrm>
            <a:off x="742208" y="926869"/>
            <a:ext cx="6153930" cy="5004262"/>
          </a:xfrm>
        </p:spPr>
        <p:txBody>
          <a:bodyPr>
            <a:normAutofit fontScale="92500"/>
          </a:bodyPr>
          <a:lstStyle/>
          <a:p>
            <a:r>
              <a:rPr lang="zh-CN" altLang="en-US" sz="2800" dirty="0"/>
              <a:t>示例</a:t>
            </a:r>
            <a:endParaRPr lang="en-US" altLang="zh-CN" sz="2800" dirty="0"/>
          </a:p>
          <a:p>
            <a:pPr lvl="1"/>
            <a:r>
              <a:rPr lang="zh-CN" altLang="en-US" sz="2800" i="0" dirty="0"/>
              <a:t>根据基本流和备选流确定场景</a:t>
            </a:r>
            <a:endParaRPr lang="en-US" altLang="zh-CN" sz="2800" i="0" dirty="0"/>
          </a:p>
          <a:p>
            <a:pPr lvl="2"/>
            <a:r>
              <a:rPr lang="zh-CN" altLang="en-US" sz="2400" dirty="0"/>
              <a:t>场景</a:t>
            </a:r>
            <a:r>
              <a:rPr lang="en-US" altLang="zh-CN" sz="2400" dirty="0"/>
              <a:t>1-</a:t>
            </a:r>
            <a:r>
              <a:rPr lang="zh-CN" altLang="en-US" sz="2400" dirty="0"/>
              <a:t>购物成功  </a:t>
            </a:r>
            <a:r>
              <a:rPr lang="en-US" altLang="zh-CN" sz="2400" dirty="0"/>
              <a:t>	</a:t>
            </a:r>
            <a:r>
              <a:rPr lang="zh-CN" altLang="en-US" sz="2400" dirty="0"/>
              <a:t>基本流</a:t>
            </a:r>
            <a:endParaRPr lang="en-US" altLang="zh-CN" sz="2400" dirty="0"/>
          </a:p>
          <a:p>
            <a:pPr lvl="2"/>
            <a:r>
              <a:rPr lang="zh-CN" altLang="en-US" sz="2400" dirty="0"/>
              <a:t>场景</a:t>
            </a:r>
            <a:r>
              <a:rPr lang="en-US" altLang="zh-CN" sz="2400" dirty="0"/>
              <a:t>2-</a:t>
            </a:r>
            <a:r>
              <a:rPr lang="zh-CN" altLang="en-US" sz="2400" dirty="0"/>
              <a:t>帐号不存在</a:t>
            </a:r>
            <a:r>
              <a:rPr lang="en-US" altLang="zh-CN" sz="2400" dirty="0"/>
              <a:t>	</a:t>
            </a:r>
            <a:r>
              <a:rPr lang="zh-CN" altLang="en-US" sz="2400" dirty="0"/>
              <a:t>基本流，备选流</a:t>
            </a:r>
            <a:r>
              <a:rPr lang="en-US" altLang="zh-CN" sz="2400" dirty="0"/>
              <a:t>1</a:t>
            </a:r>
          </a:p>
          <a:p>
            <a:pPr lvl="2"/>
            <a:r>
              <a:rPr lang="zh-CN" altLang="en-US" sz="2400" dirty="0"/>
              <a:t>场景</a:t>
            </a:r>
            <a:r>
              <a:rPr lang="en-US" altLang="zh-CN" sz="2400" dirty="0"/>
              <a:t>3-</a:t>
            </a:r>
            <a:r>
              <a:rPr lang="zh-CN" altLang="en-US" sz="2400" dirty="0"/>
              <a:t>帐号错误</a:t>
            </a:r>
            <a:r>
              <a:rPr lang="en-US" altLang="zh-CN" sz="2400" dirty="0"/>
              <a:t>	</a:t>
            </a:r>
            <a:r>
              <a:rPr lang="zh-CN" altLang="en-US" sz="2400" dirty="0"/>
              <a:t>基本流，备选流</a:t>
            </a:r>
            <a:r>
              <a:rPr lang="en-US" altLang="zh-CN" sz="2400" dirty="0"/>
              <a:t>2	</a:t>
            </a:r>
          </a:p>
          <a:p>
            <a:pPr lvl="2"/>
            <a:r>
              <a:rPr lang="zh-CN" altLang="en-US" sz="2400" dirty="0"/>
              <a:t>场景</a:t>
            </a:r>
            <a:r>
              <a:rPr lang="en-US" altLang="zh-CN" sz="2400" dirty="0"/>
              <a:t>4-</a:t>
            </a:r>
            <a:r>
              <a:rPr lang="zh-CN" altLang="en-US" sz="2400" dirty="0"/>
              <a:t>密码错误</a:t>
            </a:r>
            <a:r>
              <a:rPr lang="en-US" altLang="zh-CN" sz="2400" dirty="0"/>
              <a:t>	</a:t>
            </a:r>
            <a:r>
              <a:rPr lang="zh-CN" altLang="en-US" sz="2400" dirty="0"/>
              <a:t>基本流，备选流</a:t>
            </a:r>
            <a:r>
              <a:rPr lang="en-US" altLang="zh-CN" sz="2400" dirty="0"/>
              <a:t>3</a:t>
            </a:r>
          </a:p>
          <a:p>
            <a:pPr lvl="2"/>
            <a:r>
              <a:rPr lang="zh-CN" altLang="en-US" sz="2400" dirty="0"/>
              <a:t>场景</a:t>
            </a:r>
            <a:r>
              <a:rPr lang="en-US" altLang="zh-CN" sz="2400" dirty="0"/>
              <a:t>5-</a:t>
            </a:r>
            <a:r>
              <a:rPr lang="zh-CN" altLang="en-US" sz="2400" dirty="0"/>
              <a:t>无选购书籍</a:t>
            </a:r>
            <a:r>
              <a:rPr lang="en-US" altLang="zh-CN" sz="2400" dirty="0"/>
              <a:t>	</a:t>
            </a:r>
            <a:r>
              <a:rPr lang="zh-CN" altLang="en-US" sz="2400" dirty="0"/>
              <a:t>基本流，备选流</a:t>
            </a:r>
            <a:r>
              <a:rPr lang="en-US" altLang="zh-CN" sz="2400" dirty="0"/>
              <a:t>4</a:t>
            </a:r>
          </a:p>
          <a:p>
            <a:pPr lvl="1"/>
            <a:r>
              <a:rPr lang="zh-CN" altLang="en-US" sz="2800" i="0" dirty="0"/>
              <a:t>设计用例</a:t>
            </a:r>
            <a:endParaRPr lang="en-US" altLang="zh-CN" sz="2800" i="0" dirty="0"/>
          </a:p>
          <a:p>
            <a:pPr lvl="2"/>
            <a:r>
              <a:rPr lang="zh-CN" altLang="en-US" sz="2400" dirty="0"/>
              <a:t>对每个场景都需要确定测试用例，可以采用矩阵或决策表来确定和管理测试用例</a:t>
            </a:r>
            <a:endParaRPr lang="en-US" altLang="zh-CN" sz="2400" dirty="0"/>
          </a:p>
        </p:txBody>
      </p:sp>
      <p:graphicFrame>
        <p:nvGraphicFramePr>
          <p:cNvPr id="4" name="表格 3">
            <a:extLst>
              <a:ext uri="{FF2B5EF4-FFF2-40B4-BE49-F238E27FC236}">
                <a16:creationId xmlns:a16="http://schemas.microsoft.com/office/drawing/2014/main" id="{97560A78-D96E-4983-8DEE-A5B5FC1D1725}"/>
              </a:ext>
            </a:extLst>
          </p:cNvPr>
          <p:cNvGraphicFramePr>
            <a:graphicFrameLocks noGrp="1"/>
          </p:cNvGraphicFramePr>
          <p:nvPr>
            <p:extLst>
              <p:ext uri="{D42A27DB-BD31-4B8C-83A1-F6EECF244321}">
                <p14:modId xmlns:p14="http://schemas.microsoft.com/office/powerpoint/2010/main" val="1470957564"/>
              </p:ext>
            </p:extLst>
          </p:nvPr>
        </p:nvGraphicFramePr>
        <p:xfrm>
          <a:off x="7250723" y="-45720"/>
          <a:ext cx="4941277" cy="6949440"/>
        </p:xfrm>
        <a:graphic>
          <a:graphicData uri="http://schemas.openxmlformats.org/drawingml/2006/table">
            <a:tbl>
              <a:tblPr firstRow="1" bandRow="1">
                <a:tableStyleId>{5C22544A-7EE6-4342-B048-85BDC9FD1C3A}</a:tableStyleId>
              </a:tblPr>
              <a:tblGrid>
                <a:gridCol w="1241753">
                  <a:extLst>
                    <a:ext uri="{9D8B030D-6E8A-4147-A177-3AD203B41FA5}">
                      <a16:colId xmlns:a16="http://schemas.microsoft.com/office/drawing/2014/main" val="908849659"/>
                    </a:ext>
                  </a:extLst>
                </a:gridCol>
                <a:gridCol w="758157">
                  <a:extLst>
                    <a:ext uri="{9D8B030D-6E8A-4147-A177-3AD203B41FA5}">
                      <a16:colId xmlns:a16="http://schemas.microsoft.com/office/drawing/2014/main" val="172961710"/>
                    </a:ext>
                  </a:extLst>
                </a:gridCol>
                <a:gridCol w="421198">
                  <a:extLst>
                    <a:ext uri="{9D8B030D-6E8A-4147-A177-3AD203B41FA5}">
                      <a16:colId xmlns:a16="http://schemas.microsoft.com/office/drawing/2014/main" val="2187605810"/>
                    </a:ext>
                  </a:extLst>
                </a:gridCol>
                <a:gridCol w="428218">
                  <a:extLst>
                    <a:ext uri="{9D8B030D-6E8A-4147-A177-3AD203B41FA5}">
                      <a16:colId xmlns:a16="http://schemas.microsoft.com/office/drawing/2014/main" val="2798780226"/>
                    </a:ext>
                  </a:extLst>
                </a:gridCol>
                <a:gridCol w="645837">
                  <a:extLst>
                    <a:ext uri="{9D8B030D-6E8A-4147-A177-3AD203B41FA5}">
                      <a16:colId xmlns:a16="http://schemas.microsoft.com/office/drawing/2014/main" val="3497130522"/>
                    </a:ext>
                  </a:extLst>
                </a:gridCol>
                <a:gridCol w="1446114">
                  <a:extLst>
                    <a:ext uri="{9D8B030D-6E8A-4147-A177-3AD203B41FA5}">
                      <a16:colId xmlns:a16="http://schemas.microsoft.com/office/drawing/2014/main" val="1508021328"/>
                    </a:ext>
                  </a:extLst>
                </a:gridCol>
              </a:tblGrid>
              <a:tr h="370840">
                <a:tc>
                  <a:txBody>
                    <a:bodyPr/>
                    <a:lstStyle/>
                    <a:p>
                      <a:r>
                        <a:rPr lang="zh-CN" altLang="en-US" sz="2000" dirty="0"/>
                        <a:t>测试用例</a:t>
                      </a:r>
                      <a:r>
                        <a:rPr lang="en-US" altLang="zh-CN" sz="2000" dirty="0"/>
                        <a:t>ID</a:t>
                      </a:r>
                      <a:endParaRPr lang="zh-CN" altLang="en-US" sz="2000" dirty="0"/>
                    </a:p>
                  </a:txBody>
                  <a:tcPr/>
                </a:tc>
                <a:tc>
                  <a:txBody>
                    <a:bodyPr/>
                    <a:lstStyle/>
                    <a:p>
                      <a:r>
                        <a:rPr lang="zh-CN" altLang="en-US" sz="2000" dirty="0"/>
                        <a:t>场景</a:t>
                      </a:r>
                      <a:r>
                        <a:rPr lang="en-US" altLang="zh-CN" sz="2000" dirty="0"/>
                        <a:t>/</a:t>
                      </a:r>
                      <a:r>
                        <a:rPr lang="zh-CN" altLang="en-US" sz="2000" dirty="0"/>
                        <a:t>条件</a:t>
                      </a:r>
                    </a:p>
                  </a:txBody>
                  <a:tcPr/>
                </a:tc>
                <a:tc>
                  <a:txBody>
                    <a:bodyPr/>
                    <a:lstStyle/>
                    <a:p>
                      <a:r>
                        <a:rPr lang="zh-CN" altLang="en-US" sz="2000" dirty="0"/>
                        <a:t>帐号</a:t>
                      </a:r>
                    </a:p>
                  </a:txBody>
                  <a:tcPr/>
                </a:tc>
                <a:tc>
                  <a:txBody>
                    <a:bodyPr/>
                    <a:lstStyle/>
                    <a:p>
                      <a:r>
                        <a:rPr lang="zh-CN" altLang="en-US" sz="2000" dirty="0"/>
                        <a:t>密码</a:t>
                      </a:r>
                    </a:p>
                  </a:txBody>
                  <a:tcPr/>
                </a:tc>
                <a:tc>
                  <a:txBody>
                    <a:bodyPr/>
                    <a:lstStyle/>
                    <a:p>
                      <a:r>
                        <a:rPr lang="zh-CN" altLang="en-US" sz="2000" dirty="0"/>
                        <a:t>选购书籍</a:t>
                      </a:r>
                    </a:p>
                  </a:txBody>
                  <a:tcPr/>
                </a:tc>
                <a:tc>
                  <a:txBody>
                    <a:bodyPr/>
                    <a:lstStyle/>
                    <a:p>
                      <a:r>
                        <a:rPr lang="zh-CN" altLang="en-US" sz="2000" dirty="0"/>
                        <a:t>预期结果</a:t>
                      </a:r>
                    </a:p>
                  </a:txBody>
                  <a:tcPr/>
                </a:tc>
                <a:extLst>
                  <a:ext uri="{0D108BD9-81ED-4DB2-BD59-A6C34878D82A}">
                    <a16:rowId xmlns:a16="http://schemas.microsoft.com/office/drawing/2014/main" val="129390256"/>
                  </a:ext>
                </a:extLst>
              </a:tr>
              <a:tr h="370840">
                <a:tc>
                  <a:txBody>
                    <a:bodyPr/>
                    <a:lstStyle/>
                    <a:p>
                      <a:r>
                        <a:rPr lang="en-US" altLang="zh-CN" sz="2000" dirty="0"/>
                        <a:t>1</a:t>
                      </a:r>
                      <a:endParaRPr lang="zh-CN" altLang="en-US" sz="2000" dirty="0"/>
                    </a:p>
                  </a:txBody>
                  <a:tcPr/>
                </a:tc>
                <a:tc>
                  <a:txBody>
                    <a:bodyPr/>
                    <a:lstStyle/>
                    <a:p>
                      <a:r>
                        <a:rPr lang="zh-CN" altLang="en-US" sz="2000" dirty="0"/>
                        <a:t>购物成功</a:t>
                      </a:r>
                    </a:p>
                  </a:txBody>
                  <a:tcPr/>
                </a:tc>
                <a:tc>
                  <a:txBody>
                    <a:bodyPr/>
                    <a:lstStyle/>
                    <a:p>
                      <a:r>
                        <a:rPr lang="en-US" altLang="zh-CN" sz="2000" dirty="0"/>
                        <a:t>V</a:t>
                      </a:r>
                      <a:endParaRPr lang="zh-CN" altLang="en-US" sz="2000" dirty="0"/>
                    </a:p>
                  </a:txBody>
                  <a:tcPr/>
                </a:tc>
                <a:tc>
                  <a:txBody>
                    <a:bodyPr/>
                    <a:lstStyle/>
                    <a:p>
                      <a:r>
                        <a:rPr lang="en-US" altLang="zh-CN" sz="2000" dirty="0"/>
                        <a:t>V</a:t>
                      </a:r>
                      <a:endParaRPr lang="zh-CN" altLang="en-US" sz="2000" dirty="0"/>
                    </a:p>
                  </a:txBody>
                  <a:tcPr/>
                </a:tc>
                <a:tc>
                  <a:txBody>
                    <a:bodyPr/>
                    <a:lstStyle/>
                    <a:p>
                      <a:r>
                        <a:rPr lang="en-US" altLang="zh-CN" sz="2000" dirty="0"/>
                        <a:t>V</a:t>
                      </a:r>
                      <a:endParaRPr lang="zh-CN" altLang="en-US" sz="2000" dirty="0"/>
                    </a:p>
                  </a:txBody>
                  <a:tcPr/>
                </a:tc>
                <a:tc>
                  <a:txBody>
                    <a:bodyPr/>
                    <a:lstStyle/>
                    <a:p>
                      <a:r>
                        <a:rPr lang="zh-CN" altLang="en-US" sz="2000" dirty="0"/>
                        <a:t>成功购物</a:t>
                      </a:r>
                    </a:p>
                  </a:txBody>
                  <a:tcPr/>
                </a:tc>
                <a:extLst>
                  <a:ext uri="{0D108BD9-81ED-4DB2-BD59-A6C34878D82A}">
                    <a16:rowId xmlns:a16="http://schemas.microsoft.com/office/drawing/2014/main" val="268538944"/>
                  </a:ext>
                </a:extLst>
              </a:tr>
              <a:tr h="370840">
                <a:tc>
                  <a:txBody>
                    <a:bodyPr/>
                    <a:lstStyle/>
                    <a:p>
                      <a:r>
                        <a:rPr lang="en-US" altLang="zh-CN" sz="2000" dirty="0"/>
                        <a:t>2</a:t>
                      </a:r>
                      <a:endParaRPr lang="zh-CN" altLang="en-US" sz="2000" dirty="0"/>
                    </a:p>
                  </a:txBody>
                  <a:tcPr/>
                </a:tc>
                <a:tc>
                  <a:txBody>
                    <a:bodyPr/>
                    <a:lstStyle/>
                    <a:p>
                      <a:r>
                        <a:rPr lang="zh-CN" altLang="en-US" sz="2000" dirty="0"/>
                        <a:t>帐号不存在</a:t>
                      </a:r>
                    </a:p>
                  </a:txBody>
                  <a:tcPr/>
                </a:tc>
                <a:tc>
                  <a:txBody>
                    <a:bodyPr/>
                    <a:lstStyle/>
                    <a:p>
                      <a:r>
                        <a:rPr lang="en-US" altLang="zh-CN" sz="2000" dirty="0"/>
                        <a:t>I</a:t>
                      </a:r>
                      <a:endParaRPr lang="zh-CN" altLang="en-US" sz="2000" dirty="0"/>
                    </a:p>
                  </a:txBody>
                  <a:tcPr/>
                </a:tc>
                <a:tc>
                  <a:txBody>
                    <a:bodyPr/>
                    <a:lstStyle/>
                    <a:p>
                      <a:r>
                        <a:rPr lang="en-US" altLang="zh-CN" sz="2000" dirty="0"/>
                        <a:t>N/A</a:t>
                      </a:r>
                      <a:endParaRPr lang="zh-CN" altLang="en-US" sz="2000" dirty="0"/>
                    </a:p>
                  </a:txBody>
                  <a:tcPr/>
                </a:tc>
                <a:tc>
                  <a:txBody>
                    <a:bodyPr/>
                    <a:lstStyle/>
                    <a:p>
                      <a:r>
                        <a:rPr lang="en-US" altLang="zh-CN" sz="2000" dirty="0"/>
                        <a:t>N/A</a:t>
                      </a:r>
                      <a:endParaRPr lang="zh-CN" altLang="en-US" sz="2000" dirty="0"/>
                    </a:p>
                  </a:txBody>
                  <a:tcPr/>
                </a:tc>
                <a:tc>
                  <a:txBody>
                    <a:bodyPr/>
                    <a:lstStyle/>
                    <a:p>
                      <a:r>
                        <a:rPr lang="zh-CN" altLang="en-US" sz="2000" dirty="0"/>
                        <a:t>提示帐号不存在</a:t>
                      </a:r>
                    </a:p>
                  </a:txBody>
                  <a:tcPr/>
                </a:tc>
                <a:extLst>
                  <a:ext uri="{0D108BD9-81ED-4DB2-BD59-A6C34878D82A}">
                    <a16:rowId xmlns:a16="http://schemas.microsoft.com/office/drawing/2014/main" val="133711033"/>
                  </a:ext>
                </a:extLst>
              </a:tr>
              <a:tr h="370840">
                <a:tc>
                  <a:txBody>
                    <a:bodyPr/>
                    <a:lstStyle/>
                    <a:p>
                      <a:r>
                        <a:rPr lang="en-US" altLang="zh-CN" sz="2000" dirty="0"/>
                        <a:t>3</a:t>
                      </a:r>
                      <a:endParaRPr lang="zh-CN" altLang="en-US" sz="2000" dirty="0"/>
                    </a:p>
                  </a:txBody>
                  <a:tcPr/>
                </a:tc>
                <a:tc>
                  <a:txBody>
                    <a:bodyPr/>
                    <a:lstStyle/>
                    <a:p>
                      <a:r>
                        <a:rPr lang="zh-CN" altLang="en-US" sz="2000" dirty="0"/>
                        <a:t>帐号错误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I</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V</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N/A</a:t>
                      </a:r>
                      <a:endParaRPr lang="zh-CN" altLang="en-US" sz="2000" dirty="0"/>
                    </a:p>
                  </a:txBody>
                  <a:tcPr/>
                </a:tc>
                <a:tc>
                  <a:txBody>
                    <a:bodyPr/>
                    <a:lstStyle/>
                    <a:p>
                      <a:r>
                        <a:rPr lang="zh-CN" altLang="en-US" sz="2000" dirty="0"/>
                        <a:t>提示帐号错误，返回基本流步骤</a:t>
                      </a:r>
                      <a:r>
                        <a:rPr lang="en-US" altLang="zh-CN" sz="2000" dirty="0"/>
                        <a:t>2</a:t>
                      </a:r>
                      <a:endParaRPr lang="zh-CN" altLang="en-US" sz="2000" dirty="0"/>
                    </a:p>
                  </a:txBody>
                  <a:tcPr/>
                </a:tc>
                <a:extLst>
                  <a:ext uri="{0D108BD9-81ED-4DB2-BD59-A6C34878D82A}">
                    <a16:rowId xmlns:a16="http://schemas.microsoft.com/office/drawing/2014/main" val="3811122633"/>
                  </a:ext>
                </a:extLst>
              </a:tr>
              <a:tr h="370840">
                <a:tc>
                  <a:txBody>
                    <a:bodyPr/>
                    <a:lstStyle/>
                    <a:p>
                      <a:r>
                        <a:rPr lang="en-US" altLang="zh-CN" sz="2000" dirty="0"/>
                        <a:t>4</a:t>
                      </a:r>
                      <a:endParaRPr lang="zh-CN" altLang="en-US" sz="2000" dirty="0"/>
                    </a:p>
                  </a:txBody>
                  <a:tcPr/>
                </a:tc>
                <a:tc>
                  <a:txBody>
                    <a:bodyPr/>
                    <a:lstStyle/>
                    <a:p>
                      <a:r>
                        <a:rPr lang="zh-CN" altLang="en-US" sz="2000" dirty="0"/>
                        <a:t>密码错误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V</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I</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N/A</a:t>
                      </a:r>
                      <a:endParaRPr lang="zh-CN" altLang="en-US" sz="2000" dirty="0"/>
                    </a:p>
                  </a:txBody>
                  <a:tcPr/>
                </a:tc>
                <a:tc>
                  <a:txBody>
                    <a:bodyPr/>
                    <a:lstStyle/>
                    <a:p>
                      <a:r>
                        <a:rPr lang="zh-CN" altLang="en-US" sz="2000" dirty="0"/>
                        <a:t>提示密码错误，返回基本流步骤</a:t>
                      </a:r>
                      <a:r>
                        <a:rPr lang="en-US" altLang="zh-CN" sz="2000" dirty="0"/>
                        <a:t>3</a:t>
                      </a:r>
                      <a:endParaRPr lang="zh-CN" altLang="en-US" sz="2000" dirty="0"/>
                    </a:p>
                  </a:txBody>
                  <a:tcPr/>
                </a:tc>
                <a:extLst>
                  <a:ext uri="{0D108BD9-81ED-4DB2-BD59-A6C34878D82A}">
                    <a16:rowId xmlns:a16="http://schemas.microsoft.com/office/drawing/2014/main" val="3040517265"/>
                  </a:ext>
                </a:extLst>
              </a:tr>
              <a:tr h="149525">
                <a:tc>
                  <a:txBody>
                    <a:bodyPr/>
                    <a:lstStyle/>
                    <a:p>
                      <a:r>
                        <a:rPr lang="en-US" altLang="zh-CN" sz="2000" dirty="0"/>
                        <a:t>5</a:t>
                      </a:r>
                      <a:endParaRPr lang="zh-CN" altLang="en-US" sz="2000" dirty="0"/>
                    </a:p>
                  </a:txBody>
                  <a:tcPr/>
                </a:tc>
                <a:tc>
                  <a:txBody>
                    <a:bodyPr/>
                    <a:lstStyle/>
                    <a:p>
                      <a:r>
                        <a:rPr lang="zh-CN" altLang="en-US" sz="2000" dirty="0"/>
                        <a:t>无选购书籍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V</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V</a:t>
                      </a:r>
                      <a:endParaRPr lang="zh-CN"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I</a:t>
                      </a:r>
                      <a:endParaRPr lang="zh-CN" altLang="en-US" sz="2000" dirty="0"/>
                    </a:p>
                  </a:txBody>
                  <a:tcPr/>
                </a:tc>
                <a:tc>
                  <a:txBody>
                    <a:bodyPr/>
                    <a:lstStyle/>
                    <a:p>
                      <a:r>
                        <a:rPr lang="zh-CN" altLang="en-US" sz="2000" dirty="0"/>
                        <a:t>提示选购数据，返回基本流步骤</a:t>
                      </a:r>
                      <a:r>
                        <a:rPr lang="en-US" altLang="zh-CN" sz="2000" dirty="0"/>
                        <a:t>5</a:t>
                      </a:r>
                      <a:endParaRPr lang="zh-CN" altLang="en-US" sz="2000" dirty="0"/>
                    </a:p>
                  </a:txBody>
                  <a:tcPr/>
                </a:tc>
                <a:extLst>
                  <a:ext uri="{0D108BD9-81ED-4DB2-BD59-A6C34878D82A}">
                    <a16:rowId xmlns:a16="http://schemas.microsoft.com/office/drawing/2014/main" val="400032353"/>
                  </a:ext>
                </a:extLst>
              </a:tr>
            </a:tbl>
          </a:graphicData>
        </a:graphic>
      </p:graphicFrame>
    </p:spTree>
    <p:extLst>
      <p:ext uri="{BB962C8B-B14F-4D97-AF65-F5344CB8AC3E}">
        <p14:creationId xmlns:p14="http://schemas.microsoft.com/office/powerpoint/2010/main" val="3108610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988A-D2E2-420C-98EC-8AEA2AA14F58}"/>
              </a:ext>
            </a:extLst>
          </p:cNvPr>
          <p:cNvSpPr>
            <a:spLocks noGrp="1"/>
          </p:cNvSpPr>
          <p:nvPr>
            <p:ph type="title"/>
          </p:nvPr>
        </p:nvSpPr>
        <p:spPr/>
        <p:txBody>
          <a:bodyPr>
            <a:normAutofit fontScale="90000"/>
          </a:bodyPr>
          <a:lstStyle/>
          <a:p>
            <a:r>
              <a:rPr lang="zh-CN" altLang="en-US" b="1" dirty="0"/>
              <a:t>黑盒测试的方法</a:t>
            </a:r>
            <a:r>
              <a:rPr lang="en-US" altLang="zh-CN" b="1" dirty="0"/>
              <a:t>-</a:t>
            </a:r>
            <a:r>
              <a:rPr lang="zh-CN" altLang="en-US" b="1" dirty="0"/>
              <a:t>场景分析法</a:t>
            </a:r>
            <a:br>
              <a:rPr lang="en-US" altLang="zh-CN" dirty="0"/>
            </a:br>
            <a:endParaRPr lang="zh-CN" altLang="en-US" dirty="0"/>
          </a:p>
        </p:txBody>
      </p:sp>
      <p:sp>
        <p:nvSpPr>
          <p:cNvPr id="3" name="内容占位符 2">
            <a:extLst>
              <a:ext uri="{FF2B5EF4-FFF2-40B4-BE49-F238E27FC236}">
                <a16:creationId xmlns:a16="http://schemas.microsoft.com/office/drawing/2014/main" id="{71ADBEC5-38ED-4439-9586-2B5AE43F7E81}"/>
              </a:ext>
            </a:extLst>
          </p:cNvPr>
          <p:cNvSpPr>
            <a:spLocks noGrp="1"/>
          </p:cNvSpPr>
          <p:nvPr>
            <p:ph idx="1"/>
          </p:nvPr>
        </p:nvSpPr>
        <p:spPr/>
        <p:txBody>
          <a:bodyPr/>
          <a:lstStyle/>
          <a:p>
            <a:r>
              <a:rPr lang="en-US" altLang="zh-CN" sz="2400" dirty="0"/>
              <a:t>ATM</a:t>
            </a:r>
            <a:r>
              <a:rPr lang="zh-CN" altLang="zh-CN" sz="2400" dirty="0"/>
              <a:t>机取款的例子</a:t>
            </a:r>
          </a:p>
          <a:p>
            <a:endParaRPr lang="zh-CN" altLang="en-US" dirty="0"/>
          </a:p>
        </p:txBody>
      </p:sp>
      <p:graphicFrame>
        <p:nvGraphicFramePr>
          <p:cNvPr id="5" name="表格 4">
            <a:extLst>
              <a:ext uri="{FF2B5EF4-FFF2-40B4-BE49-F238E27FC236}">
                <a16:creationId xmlns:a16="http://schemas.microsoft.com/office/drawing/2014/main" id="{001D80C0-BDC2-4097-BFC2-C20BB61E3564}"/>
              </a:ext>
            </a:extLst>
          </p:cNvPr>
          <p:cNvGraphicFramePr>
            <a:graphicFrameLocks noGrp="1"/>
          </p:cNvGraphicFramePr>
          <p:nvPr>
            <p:extLst>
              <p:ext uri="{D42A27DB-BD31-4B8C-83A1-F6EECF244321}">
                <p14:modId xmlns:p14="http://schemas.microsoft.com/office/powerpoint/2010/main" val="1458082966"/>
              </p:ext>
            </p:extLst>
          </p:nvPr>
        </p:nvGraphicFramePr>
        <p:xfrm>
          <a:off x="691335" y="2444865"/>
          <a:ext cx="11500665" cy="4064000"/>
        </p:xfrm>
        <a:graphic>
          <a:graphicData uri="http://schemas.openxmlformats.org/drawingml/2006/table">
            <a:tbl>
              <a:tblPr>
                <a:tableStyleId>{5C22544A-7EE6-4342-B048-85BDC9FD1C3A}</a:tableStyleId>
              </a:tblPr>
              <a:tblGrid>
                <a:gridCol w="1174375">
                  <a:extLst>
                    <a:ext uri="{9D8B030D-6E8A-4147-A177-3AD203B41FA5}">
                      <a16:colId xmlns:a16="http://schemas.microsoft.com/office/drawing/2014/main" val="20000"/>
                    </a:ext>
                  </a:extLst>
                </a:gridCol>
                <a:gridCol w="10326290">
                  <a:extLst>
                    <a:ext uri="{9D8B030D-6E8A-4147-A177-3AD203B41FA5}">
                      <a16:colId xmlns:a16="http://schemas.microsoft.com/office/drawing/2014/main" val="20001"/>
                    </a:ext>
                  </a:extLst>
                </a:gridCol>
              </a:tblGrid>
              <a:tr h="106680">
                <a:tc>
                  <a:txBody>
                    <a:bodyPr/>
                    <a:lstStyle/>
                    <a:p>
                      <a:pPr algn="ctr">
                        <a:spcAft>
                          <a:spcPts val="0"/>
                        </a:spcAft>
                        <a:tabLst>
                          <a:tab pos="457200" algn="l"/>
                          <a:tab pos="914400" algn="l"/>
                        </a:tabLst>
                      </a:pPr>
                      <a:r>
                        <a:rPr lang="zh-CN" sz="2000" kern="100" dirty="0">
                          <a:solidFill>
                            <a:schemeClr val="tx1"/>
                          </a:solidFill>
                          <a:effectLst/>
                        </a:rPr>
                        <a:t>步骤编号</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dirty="0">
                          <a:solidFill>
                            <a:schemeClr val="tx1"/>
                          </a:solidFill>
                          <a:effectLst/>
                        </a:rPr>
                        <a:t>基本流</a:t>
                      </a:r>
                      <a:endParaRPr lang="zh-CN" sz="2000" kern="100" dirty="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0"/>
                  </a:ext>
                </a:extLst>
              </a:tr>
              <a:tr h="0">
                <a:tc>
                  <a:txBody>
                    <a:bodyPr/>
                    <a:lstStyle/>
                    <a:p>
                      <a:pPr algn="ctr">
                        <a:spcAft>
                          <a:spcPts val="0"/>
                        </a:spcAft>
                        <a:tabLst>
                          <a:tab pos="457200" algn="l"/>
                          <a:tab pos="914400" algn="l"/>
                        </a:tabLst>
                      </a:pPr>
                      <a:r>
                        <a:rPr lang="en-US" sz="2000" kern="100">
                          <a:solidFill>
                            <a:schemeClr val="tx1"/>
                          </a:solidFill>
                          <a:effectLst/>
                        </a:rPr>
                        <a:t>1</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zh-CN" sz="2000" kern="100">
                          <a:solidFill>
                            <a:schemeClr val="tx1"/>
                          </a:solidFill>
                          <a:effectLst/>
                        </a:rPr>
                        <a:t>插入银行卡：客户将银行卡插入</a:t>
                      </a:r>
                      <a:r>
                        <a:rPr lang="en-US" sz="2000" kern="100">
                          <a:solidFill>
                            <a:schemeClr val="tx1"/>
                          </a:solidFill>
                          <a:effectLst/>
                        </a:rPr>
                        <a:t>ATM</a:t>
                      </a:r>
                      <a:r>
                        <a:rPr lang="zh-CN" sz="2000" kern="100">
                          <a:solidFill>
                            <a:schemeClr val="tx1"/>
                          </a:solidFill>
                          <a:effectLst/>
                        </a:rPr>
                        <a:t>机的读卡器</a:t>
                      </a:r>
                      <a:endParaRPr lang="zh-CN" sz="2000" kern="10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1"/>
                  </a:ext>
                </a:extLst>
              </a:tr>
              <a:tr h="0">
                <a:tc>
                  <a:txBody>
                    <a:bodyPr/>
                    <a:lstStyle/>
                    <a:p>
                      <a:pPr algn="ctr">
                        <a:spcAft>
                          <a:spcPts val="0"/>
                        </a:spcAft>
                        <a:tabLst>
                          <a:tab pos="457200" algn="l"/>
                          <a:tab pos="914400" algn="l"/>
                        </a:tabLst>
                      </a:pPr>
                      <a:r>
                        <a:rPr lang="en-US" sz="2000" kern="100">
                          <a:solidFill>
                            <a:schemeClr val="tx1"/>
                          </a:solidFill>
                          <a:effectLst/>
                        </a:rPr>
                        <a:t>2</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zh-CN" sz="2000" kern="100" dirty="0">
                          <a:solidFill>
                            <a:schemeClr val="tx1"/>
                          </a:solidFill>
                          <a:effectLst/>
                        </a:rPr>
                        <a:t>验证银行卡：</a:t>
                      </a:r>
                      <a:r>
                        <a:rPr lang="en-US" sz="2000" kern="100" dirty="0">
                          <a:solidFill>
                            <a:schemeClr val="tx1"/>
                          </a:solidFill>
                          <a:effectLst/>
                        </a:rPr>
                        <a:t>ATM</a:t>
                      </a:r>
                      <a:r>
                        <a:rPr lang="zh-CN" sz="2000" kern="100" dirty="0">
                          <a:solidFill>
                            <a:schemeClr val="tx1"/>
                          </a:solidFill>
                          <a:effectLst/>
                        </a:rPr>
                        <a:t>机从银行卡的芯片中读取账户代码，并检查它是否属于可以接受的银行卡</a:t>
                      </a:r>
                      <a:endParaRPr lang="zh-CN" sz="2000" kern="100" dirty="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2"/>
                  </a:ext>
                </a:extLst>
              </a:tr>
              <a:tr h="0">
                <a:tc>
                  <a:txBody>
                    <a:bodyPr/>
                    <a:lstStyle/>
                    <a:p>
                      <a:pPr algn="ctr">
                        <a:spcAft>
                          <a:spcPts val="0"/>
                        </a:spcAft>
                        <a:tabLst>
                          <a:tab pos="457200" algn="l"/>
                          <a:tab pos="914400" algn="l"/>
                        </a:tabLst>
                      </a:pPr>
                      <a:r>
                        <a:rPr lang="en-US" sz="2000" kern="100">
                          <a:solidFill>
                            <a:schemeClr val="tx1"/>
                          </a:solidFill>
                          <a:effectLst/>
                        </a:rPr>
                        <a:t>3</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zh-CN" sz="2000" kern="100">
                          <a:solidFill>
                            <a:schemeClr val="tx1"/>
                          </a:solidFill>
                          <a:effectLst/>
                        </a:rPr>
                        <a:t>输入密码：</a:t>
                      </a:r>
                      <a:r>
                        <a:rPr lang="en-US" sz="2000" kern="100">
                          <a:solidFill>
                            <a:schemeClr val="tx1"/>
                          </a:solidFill>
                          <a:effectLst/>
                        </a:rPr>
                        <a:t>ATM</a:t>
                      </a:r>
                      <a:r>
                        <a:rPr lang="zh-CN" sz="2000" kern="100">
                          <a:solidFill>
                            <a:schemeClr val="tx1"/>
                          </a:solidFill>
                          <a:effectLst/>
                        </a:rPr>
                        <a:t>机要求客户输入密码</a:t>
                      </a:r>
                      <a:endParaRPr lang="zh-CN" sz="2000" kern="10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3"/>
                  </a:ext>
                </a:extLst>
              </a:tr>
              <a:tr h="0">
                <a:tc>
                  <a:txBody>
                    <a:bodyPr/>
                    <a:lstStyle/>
                    <a:p>
                      <a:pPr algn="ctr">
                        <a:spcAft>
                          <a:spcPts val="0"/>
                        </a:spcAft>
                        <a:tabLst>
                          <a:tab pos="457200" algn="l"/>
                          <a:tab pos="914400" algn="l"/>
                        </a:tabLst>
                      </a:pPr>
                      <a:r>
                        <a:rPr lang="en-US" sz="2000" kern="100">
                          <a:solidFill>
                            <a:schemeClr val="tx1"/>
                          </a:solidFill>
                          <a:effectLst/>
                        </a:rPr>
                        <a:t>4</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zh-CN" sz="2000" kern="100">
                          <a:solidFill>
                            <a:schemeClr val="tx1"/>
                          </a:solidFill>
                          <a:effectLst/>
                        </a:rPr>
                        <a:t>验证密码：确定该密码是否正确</a:t>
                      </a:r>
                      <a:endParaRPr lang="zh-CN" sz="2000" kern="10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4"/>
                  </a:ext>
                </a:extLst>
              </a:tr>
              <a:tr h="278765">
                <a:tc>
                  <a:txBody>
                    <a:bodyPr/>
                    <a:lstStyle/>
                    <a:p>
                      <a:pPr algn="ctr">
                        <a:spcAft>
                          <a:spcPts val="0"/>
                        </a:spcAft>
                        <a:tabLst>
                          <a:tab pos="457200" algn="l"/>
                          <a:tab pos="914400" algn="l"/>
                        </a:tabLst>
                      </a:pPr>
                      <a:r>
                        <a:rPr lang="en-US" sz="2000" kern="100">
                          <a:solidFill>
                            <a:schemeClr val="tx1"/>
                          </a:solidFill>
                          <a:effectLst/>
                        </a:rPr>
                        <a:t>5</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zh-CN" sz="2000" kern="100">
                          <a:solidFill>
                            <a:schemeClr val="tx1"/>
                          </a:solidFill>
                          <a:effectLst/>
                        </a:rPr>
                        <a:t>进入</a:t>
                      </a:r>
                      <a:r>
                        <a:rPr lang="en-US" sz="2000" kern="100">
                          <a:solidFill>
                            <a:schemeClr val="tx1"/>
                          </a:solidFill>
                          <a:effectLst/>
                        </a:rPr>
                        <a:t>ATM</a:t>
                      </a:r>
                      <a:r>
                        <a:rPr lang="zh-CN" sz="2000" kern="100">
                          <a:solidFill>
                            <a:schemeClr val="tx1"/>
                          </a:solidFill>
                          <a:effectLst/>
                        </a:rPr>
                        <a:t>机主界面：</a:t>
                      </a:r>
                      <a:r>
                        <a:rPr lang="en-US" sz="2000" kern="100">
                          <a:solidFill>
                            <a:schemeClr val="tx1"/>
                          </a:solidFill>
                          <a:effectLst/>
                        </a:rPr>
                        <a:t>ATM</a:t>
                      </a:r>
                      <a:r>
                        <a:rPr lang="zh-CN" sz="2000" kern="100">
                          <a:solidFill>
                            <a:schemeClr val="tx1"/>
                          </a:solidFill>
                          <a:effectLst/>
                        </a:rPr>
                        <a:t>机显示各种操作选项</a:t>
                      </a:r>
                      <a:endParaRPr lang="zh-CN" sz="2000" kern="10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5"/>
                  </a:ext>
                </a:extLst>
              </a:tr>
              <a:tr h="0">
                <a:tc>
                  <a:txBody>
                    <a:bodyPr/>
                    <a:lstStyle/>
                    <a:p>
                      <a:pPr algn="ctr">
                        <a:spcAft>
                          <a:spcPts val="0"/>
                        </a:spcAft>
                        <a:tabLst>
                          <a:tab pos="457200" algn="l"/>
                          <a:tab pos="914400" algn="l"/>
                        </a:tabLst>
                      </a:pPr>
                      <a:r>
                        <a:rPr lang="en-US" sz="2000" kern="100">
                          <a:solidFill>
                            <a:schemeClr val="tx1"/>
                          </a:solidFill>
                          <a:effectLst/>
                        </a:rPr>
                        <a:t>6</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zh-CN" sz="2000" kern="100">
                          <a:solidFill>
                            <a:schemeClr val="tx1"/>
                          </a:solidFill>
                          <a:effectLst/>
                        </a:rPr>
                        <a:t>取款并选择金额：客户选择“取款”，并选择取款金额</a:t>
                      </a:r>
                      <a:endParaRPr lang="zh-CN" sz="2000" kern="10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6"/>
                  </a:ext>
                </a:extLst>
              </a:tr>
              <a:tr h="188595">
                <a:tc>
                  <a:txBody>
                    <a:bodyPr/>
                    <a:lstStyle/>
                    <a:p>
                      <a:pPr algn="ctr">
                        <a:spcAft>
                          <a:spcPts val="0"/>
                        </a:spcAft>
                        <a:tabLst>
                          <a:tab pos="457200" algn="l"/>
                          <a:tab pos="914400" algn="l"/>
                        </a:tabLst>
                      </a:pPr>
                      <a:r>
                        <a:rPr lang="en-US" sz="2000" kern="100">
                          <a:solidFill>
                            <a:schemeClr val="tx1"/>
                          </a:solidFill>
                          <a:effectLst/>
                        </a:rPr>
                        <a:t>7</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en-US" sz="2000" kern="100" dirty="0">
                          <a:solidFill>
                            <a:schemeClr val="tx1"/>
                          </a:solidFill>
                          <a:effectLst/>
                        </a:rPr>
                        <a:t>ATM</a:t>
                      </a:r>
                      <a:r>
                        <a:rPr lang="zh-CN" sz="2000" kern="100" dirty="0">
                          <a:solidFill>
                            <a:schemeClr val="tx1"/>
                          </a:solidFill>
                          <a:effectLst/>
                        </a:rPr>
                        <a:t>机验证：</a:t>
                      </a:r>
                      <a:r>
                        <a:rPr lang="en-US" sz="2000" kern="100" dirty="0">
                          <a:solidFill>
                            <a:schemeClr val="tx1"/>
                          </a:solidFill>
                          <a:effectLst/>
                        </a:rPr>
                        <a:t>ATM</a:t>
                      </a:r>
                      <a:r>
                        <a:rPr lang="zh-CN" sz="2000" kern="100" dirty="0">
                          <a:solidFill>
                            <a:schemeClr val="tx1"/>
                          </a:solidFill>
                          <a:effectLst/>
                        </a:rPr>
                        <a:t>机验证账户余额、当日总取款金额等是否满足要求，验证</a:t>
                      </a:r>
                      <a:r>
                        <a:rPr lang="en-US" sz="2000" kern="100" dirty="0">
                          <a:solidFill>
                            <a:schemeClr val="tx1"/>
                          </a:solidFill>
                          <a:effectLst/>
                        </a:rPr>
                        <a:t>ATM</a:t>
                      </a:r>
                      <a:r>
                        <a:rPr lang="zh-CN" sz="2000" kern="100" dirty="0">
                          <a:solidFill>
                            <a:schemeClr val="tx1"/>
                          </a:solidFill>
                          <a:effectLst/>
                        </a:rPr>
                        <a:t>机内现金是否够用</a:t>
                      </a:r>
                      <a:endParaRPr lang="zh-CN" sz="2000" kern="100" dirty="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7"/>
                  </a:ext>
                </a:extLst>
              </a:tr>
              <a:tr h="144145">
                <a:tc>
                  <a:txBody>
                    <a:bodyPr/>
                    <a:lstStyle/>
                    <a:p>
                      <a:pPr algn="ctr">
                        <a:spcAft>
                          <a:spcPts val="0"/>
                        </a:spcAft>
                        <a:tabLst>
                          <a:tab pos="457200" algn="l"/>
                          <a:tab pos="914400" algn="l"/>
                        </a:tabLst>
                      </a:pPr>
                      <a:r>
                        <a:rPr lang="en-US" sz="2000" kern="100">
                          <a:solidFill>
                            <a:schemeClr val="tx1"/>
                          </a:solidFill>
                          <a:effectLst/>
                        </a:rPr>
                        <a:t>8</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zh-CN" sz="2000" kern="100">
                          <a:solidFill>
                            <a:schemeClr val="tx1"/>
                          </a:solidFill>
                          <a:effectLst/>
                        </a:rPr>
                        <a:t>更新账户余额、出钞：验证成功，更新账户余额，输出现金，提示用户收取现金</a:t>
                      </a:r>
                      <a:endParaRPr lang="zh-CN" sz="2000" kern="10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8"/>
                  </a:ext>
                </a:extLst>
              </a:tr>
              <a:tr h="0">
                <a:tc>
                  <a:txBody>
                    <a:bodyPr/>
                    <a:lstStyle/>
                    <a:p>
                      <a:pPr algn="ctr">
                        <a:spcAft>
                          <a:spcPts val="0"/>
                        </a:spcAft>
                        <a:tabLst>
                          <a:tab pos="457200" algn="l"/>
                          <a:tab pos="914400" algn="l"/>
                        </a:tabLst>
                      </a:pPr>
                      <a:r>
                        <a:rPr lang="en-US" sz="2000" kern="100">
                          <a:solidFill>
                            <a:schemeClr val="tx1"/>
                          </a:solidFill>
                          <a:effectLst/>
                        </a:rPr>
                        <a:t>9</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just">
                        <a:spcAft>
                          <a:spcPts val="0"/>
                        </a:spcAft>
                        <a:tabLst>
                          <a:tab pos="457200" algn="l"/>
                          <a:tab pos="914400" algn="l"/>
                        </a:tabLst>
                      </a:pPr>
                      <a:r>
                        <a:rPr lang="zh-CN" sz="2000" kern="100" dirty="0">
                          <a:solidFill>
                            <a:schemeClr val="tx1"/>
                          </a:solidFill>
                          <a:effectLst/>
                        </a:rPr>
                        <a:t>返回操作主界面</a:t>
                      </a:r>
                      <a:endParaRPr lang="zh-CN" sz="2000" kern="100" dirty="0">
                        <a:solidFill>
                          <a:schemeClr val="tx1"/>
                        </a:solidFill>
                        <a:effectLst/>
                        <a:latin typeface="等线"/>
                        <a:ea typeface="等线"/>
                        <a:cs typeface="Times New Roman"/>
                      </a:endParaRPr>
                    </a:p>
                  </a:txBody>
                  <a:tcPr marL="56515" marR="56515" marT="35560" marB="3556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69020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DC5F52-712B-4B11-B40B-EF031BF88DB4}"/>
              </a:ext>
            </a:extLst>
          </p:cNvPr>
          <p:cNvSpPr>
            <a:spLocks noGrp="1"/>
          </p:cNvSpPr>
          <p:nvPr>
            <p:ph idx="1"/>
          </p:nvPr>
        </p:nvSpPr>
        <p:spPr>
          <a:xfrm>
            <a:off x="967839" y="542702"/>
            <a:ext cx="9601200" cy="5004262"/>
          </a:xfrm>
        </p:spPr>
        <p:txBody>
          <a:bodyPr/>
          <a:lstStyle/>
          <a:p>
            <a:r>
              <a:rPr lang="en-US" altLang="zh-CN" sz="2800" dirty="0"/>
              <a:t>ATM</a:t>
            </a:r>
            <a:r>
              <a:rPr lang="zh-CN" altLang="zh-CN" sz="2800" dirty="0"/>
              <a:t>机取款的例子</a:t>
            </a:r>
          </a:p>
          <a:p>
            <a:endParaRPr lang="zh-CN" altLang="en-US" dirty="0"/>
          </a:p>
        </p:txBody>
      </p:sp>
      <p:graphicFrame>
        <p:nvGraphicFramePr>
          <p:cNvPr id="4" name="对象 3">
            <a:extLst>
              <a:ext uri="{FF2B5EF4-FFF2-40B4-BE49-F238E27FC236}">
                <a16:creationId xmlns:a16="http://schemas.microsoft.com/office/drawing/2014/main" id="{52BC2377-E4EF-4FDD-911E-42D61DAD7BF8}"/>
              </a:ext>
            </a:extLst>
          </p:cNvPr>
          <p:cNvGraphicFramePr>
            <a:graphicFrameLocks noChangeAspect="1"/>
          </p:cNvGraphicFramePr>
          <p:nvPr>
            <p:extLst>
              <p:ext uri="{D42A27DB-BD31-4B8C-83A1-F6EECF244321}">
                <p14:modId xmlns:p14="http://schemas.microsoft.com/office/powerpoint/2010/main" val="3468492788"/>
              </p:ext>
            </p:extLst>
          </p:nvPr>
        </p:nvGraphicFramePr>
        <p:xfrm>
          <a:off x="4740599" y="85725"/>
          <a:ext cx="5295900" cy="6772275"/>
        </p:xfrm>
        <a:graphic>
          <a:graphicData uri="http://schemas.openxmlformats.org/presentationml/2006/ole">
            <mc:AlternateContent xmlns:mc="http://schemas.openxmlformats.org/markup-compatibility/2006">
              <mc:Choice xmlns:v="urn:schemas-microsoft-com:vml" Requires="v">
                <p:oleObj name="Visio" r:id="rId2" imgW="5735496" imgH="7324676" progId="Visio.Drawing.11">
                  <p:embed/>
                </p:oleObj>
              </mc:Choice>
              <mc:Fallback>
                <p:oleObj name="Visio" r:id="rId2" imgW="5735496" imgH="7324676" progId="Visio.Drawing.11">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599" y="85725"/>
                        <a:ext cx="5295900" cy="677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16391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298C57CA-A13D-46B1-8171-4C06D80A9E68}"/>
              </a:ext>
            </a:extLst>
          </p:cNvPr>
          <p:cNvGraphicFramePr>
            <a:graphicFrameLocks noGrp="1"/>
          </p:cNvGraphicFramePr>
          <p:nvPr>
            <p:ph idx="1"/>
            <p:extLst>
              <p:ext uri="{D42A27DB-BD31-4B8C-83A1-F6EECF244321}">
                <p14:modId xmlns:p14="http://schemas.microsoft.com/office/powerpoint/2010/main" val="3286652406"/>
              </p:ext>
            </p:extLst>
          </p:nvPr>
        </p:nvGraphicFramePr>
        <p:xfrm>
          <a:off x="0" y="0"/>
          <a:ext cx="4584356" cy="6858001"/>
        </p:xfrm>
        <a:graphic>
          <a:graphicData uri="http://schemas.openxmlformats.org/drawingml/2006/table">
            <a:tbl>
              <a:tblPr>
                <a:tableStyleId>{5C22544A-7EE6-4342-B048-85BDC9FD1C3A}</a:tableStyleId>
              </a:tblPr>
              <a:tblGrid>
                <a:gridCol w="2294236">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1408671">
                  <a:extLst>
                    <a:ext uri="{9D8B030D-6E8A-4147-A177-3AD203B41FA5}">
                      <a16:colId xmlns:a16="http://schemas.microsoft.com/office/drawing/2014/main" val="20002"/>
                    </a:ext>
                  </a:extLst>
                </a:gridCol>
              </a:tblGrid>
              <a:tr h="533080">
                <a:tc>
                  <a:txBody>
                    <a:bodyPr/>
                    <a:lstStyle/>
                    <a:p>
                      <a:pPr algn="ctr">
                        <a:spcAft>
                          <a:spcPts val="0"/>
                        </a:spcAft>
                        <a:tabLst>
                          <a:tab pos="457200" algn="l"/>
                          <a:tab pos="914400" algn="l"/>
                        </a:tabLst>
                      </a:pPr>
                      <a:r>
                        <a:rPr lang="zh-CN" sz="2000" kern="100" dirty="0">
                          <a:solidFill>
                            <a:schemeClr val="tx1"/>
                          </a:solidFill>
                          <a:effectLst/>
                        </a:rPr>
                        <a:t>场景描述</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a:solidFill>
                            <a:schemeClr val="tx1"/>
                          </a:solidFill>
                          <a:effectLst/>
                        </a:rPr>
                        <a:t>基本流</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a:solidFill>
                            <a:schemeClr val="tx1"/>
                          </a:solidFill>
                          <a:effectLst/>
                        </a:rPr>
                        <a:t>备选流</a:t>
                      </a:r>
                      <a:endParaRPr lang="zh-CN" sz="20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0"/>
                  </a:ext>
                </a:extLst>
              </a:tr>
              <a:tr h="533080">
                <a:tc>
                  <a:txBody>
                    <a:bodyPr/>
                    <a:lstStyle/>
                    <a:p>
                      <a:pPr algn="just">
                        <a:spcAft>
                          <a:spcPts val="0"/>
                        </a:spcAft>
                        <a:tabLst>
                          <a:tab pos="457200" algn="l"/>
                          <a:tab pos="914400" algn="l"/>
                        </a:tabLst>
                      </a:pPr>
                      <a:r>
                        <a:rPr lang="zh-CN" sz="2000" kern="100" dirty="0">
                          <a:solidFill>
                            <a:schemeClr val="tx1"/>
                          </a:solidFill>
                          <a:effectLst/>
                        </a:rPr>
                        <a:t>场景</a:t>
                      </a:r>
                      <a:r>
                        <a:rPr lang="en-US" sz="2000" kern="100" dirty="0">
                          <a:solidFill>
                            <a:schemeClr val="tx1"/>
                          </a:solidFill>
                          <a:effectLst/>
                        </a:rPr>
                        <a:t>1</a:t>
                      </a:r>
                      <a:r>
                        <a:rPr lang="zh-CN" sz="2000" kern="100" dirty="0">
                          <a:solidFill>
                            <a:schemeClr val="tx1"/>
                          </a:solidFill>
                          <a:effectLst/>
                        </a:rPr>
                        <a:t>：成功取款</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a:solidFill>
                            <a:schemeClr val="tx1"/>
                          </a:solidFill>
                          <a:effectLst/>
                        </a:rPr>
                        <a:t>基本流</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en-US" sz="2000" kern="100">
                          <a:solidFill>
                            <a:schemeClr val="tx1"/>
                          </a:solidFill>
                          <a:effectLst/>
                        </a:rPr>
                        <a:t> </a:t>
                      </a:r>
                      <a:endParaRPr lang="zh-CN" sz="20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1"/>
                  </a:ext>
                </a:extLst>
              </a:tr>
              <a:tr h="965307">
                <a:tc>
                  <a:txBody>
                    <a:bodyPr/>
                    <a:lstStyle/>
                    <a:p>
                      <a:pPr algn="just">
                        <a:spcAft>
                          <a:spcPts val="0"/>
                        </a:spcAft>
                        <a:tabLst>
                          <a:tab pos="457200" algn="l"/>
                          <a:tab pos="914400" algn="l"/>
                        </a:tabLst>
                      </a:pPr>
                      <a:r>
                        <a:rPr lang="zh-CN" sz="2000" kern="100" dirty="0">
                          <a:solidFill>
                            <a:schemeClr val="tx1"/>
                          </a:solidFill>
                          <a:effectLst/>
                        </a:rPr>
                        <a:t>场景</a:t>
                      </a:r>
                      <a:r>
                        <a:rPr lang="en-US" sz="2000" kern="100" dirty="0">
                          <a:solidFill>
                            <a:schemeClr val="tx1"/>
                          </a:solidFill>
                          <a:effectLst/>
                        </a:rPr>
                        <a:t>2</a:t>
                      </a:r>
                      <a:r>
                        <a:rPr lang="zh-CN" sz="2000" kern="100" dirty="0">
                          <a:solidFill>
                            <a:schemeClr val="tx1"/>
                          </a:solidFill>
                          <a:effectLst/>
                        </a:rPr>
                        <a:t>：银行卡无效</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a:solidFill>
                            <a:schemeClr val="tx1"/>
                          </a:solidFill>
                          <a:effectLst/>
                        </a:rPr>
                        <a:t>基本流</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a:solidFill>
                            <a:schemeClr val="tx1"/>
                          </a:solidFill>
                          <a:effectLst/>
                        </a:rPr>
                        <a:t>备选流</a:t>
                      </a:r>
                      <a:r>
                        <a:rPr lang="en-US" sz="2000" kern="100">
                          <a:solidFill>
                            <a:schemeClr val="tx1"/>
                          </a:solidFill>
                          <a:effectLst/>
                        </a:rPr>
                        <a:t>1</a:t>
                      </a:r>
                      <a:endParaRPr lang="zh-CN" sz="20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2"/>
                  </a:ext>
                </a:extLst>
              </a:tr>
              <a:tr h="533080">
                <a:tc>
                  <a:txBody>
                    <a:bodyPr/>
                    <a:lstStyle/>
                    <a:p>
                      <a:pPr algn="just">
                        <a:spcAft>
                          <a:spcPts val="0"/>
                        </a:spcAft>
                        <a:tabLst>
                          <a:tab pos="457200" algn="l"/>
                          <a:tab pos="914400" algn="l"/>
                        </a:tabLst>
                      </a:pPr>
                      <a:r>
                        <a:rPr lang="zh-CN" sz="2000" kern="100">
                          <a:solidFill>
                            <a:schemeClr val="tx1"/>
                          </a:solidFill>
                          <a:effectLst/>
                        </a:rPr>
                        <a:t>场景</a:t>
                      </a:r>
                      <a:r>
                        <a:rPr lang="en-US" sz="2000" kern="100">
                          <a:solidFill>
                            <a:schemeClr val="tx1"/>
                          </a:solidFill>
                          <a:effectLst/>
                        </a:rPr>
                        <a:t>3</a:t>
                      </a:r>
                      <a:r>
                        <a:rPr lang="zh-CN" sz="2000" kern="100">
                          <a:solidFill>
                            <a:schemeClr val="tx1"/>
                          </a:solidFill>
                          <a:effectLst/>
                        </a:rPr>
                        <a:t>：密码错误</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a:solidFill>
                            <a:schemeClr val="tx1"/>
                          </a:solidFill>
                          <a:effectLst/>
                        </a:rPr>
                        <a:t>基本流</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a:solidFill>
                            <a:schemeClr val="tx1"/>
                          </a:solidFill>
                          <a:effectLst/>
                        </a:rPr>
                        <a:t>备选流</a:t>
                      </a:r>
                      <a:r>
                        <a:rPr lang="en-US" sz="2000" kern="100">
                          <a:solidFill>
                            <a:schemeClr val="tx1"/>
                          </a:solidFill>
                          <a:effectLst/>
                        </a:rPr>
                        <a:t>2</a:t>
                      </a:r>
                      <a:endParaRPr lang="zh-CN" sz="20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3"/>
                  </a:ext>
                </a:extLst>
              </a:tr>
              <a:tr h="965307">
                <a:tc>
                  <a:txBody>
                    <a:bodyPr/>
                    <a:lstStyle/>
                    <a:p>
                      <a:pPr algn="just">
                        <a:spcAft>
                          <a:spcPts val="0"/>
                        </a:spcAft>
                        <a:tabLst>
                          <a:tab pos="457200" algn="l"/>
                          <a:tab pos="914400" algn="l"/>
                        </a:tabLst>
                      </a:pPr>
                      <a:r>
                        <a:rPr lang="zh-CN" sz="2000" kern="100" dirty="0">
                          <a:solidFill>
                            <a:schemeClr val="tx1"/>
                          </a:solidFill>
                          <a:effectLst/>
                        </a:rPr>
                        <a:t>场景</a:t>
                      </a:r>
                      <a:r>
                        <a:rPr lang="en-US" sz="2000" kern="100" dirty="0">
                          <a:solidFill>
                            <a:schemeClr val="tx1"/>
                          </a:solidFill>
                          <a:effectLst/>
                        </a:rPr>
                        <a:t>4</a:t>
                      </a:r>
                      <a:r>
                        <a:rPr lang="zh-CN" sz="2000" kern="100" dirty="0">
                          <a:solidFill>
                            <a:schemeClr val="tx1"/>
                          </a:solidFill>
                          <a:effectLst/>
                        </a:rPr>
                        <a:t>：密码</a:t>
                      </a:r>
                      <a:r>
                        <a:rPr lang="en-US" sz="2000" kern="100" dirty="0">
                          <a:solidFill>
                            <a:schemeClr val="tx1"/>
                          </a:solidFill>
                          <a:effectLst/>
                        </a:rPr>
                        <a:t>3</a:t>
                      </a:r>
                      <a:r>
                        <a:rPr lang="zh-CN" sz="2000" kern="100" dirty="0">
                          <a:solidFill>
                            <a:schemeClr val="tx1"/>
                          </a:solidFill>
                          <a:effectLst/>
                        </a:rPr>
                        <a:t>次错误</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dirty="0">
                          <a:solidFill>
                            <a:schemeClr val="tx1"/>
                          </a:solidFill>
                          <a:effectLst/>
                        </a:rPr>
                        <a:t>基本流</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a:solidFill>
                            <a:schemeClr val="tx1"/>
                          </a:solidFill>
                          <a:effectLst/>
                        </a:rPr>
                        <a:t>备选流</a:t>
                      </a:r>
                      <a:r>
                        <a:rPr lang="en-US" sz="2000" kern="100">
                          <a:solidFill>
                            <a:schemeClr val="tx1"/>
                          </a:solidFill>
                          <a:effectLst/>
                        </a:rPr>
                        <a:t>3</a:t>
                      </a:r>
                      <a:endParaRPr lang="zh-CN" sz="20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4"/>
                  </a:ext>
                </a:extLst>
              </a:tr>
              <a:tr h="965307">
                <a:tc>
                  <a:txBody>
                    <a:bodyPr/>
                    <a:lstStyle/>
                    <a:p>
                      <a:pPr algn="just">
                        <a:spcAft>
                          <a:spcPts val="0"/>
                        </a:spcAft>
                        <a:tabLst>
                          <a:tab pos="457200" algn="l"/>
                          <a:tab pos="914400" algn="l"/>
                        </a:tabLst>
                      </a:pPr>
                      <a:r>
                        <a:rPr lang="zh-CN" sz="2000" kern="100">
                          <a:solidFill>
                            <a:schemeClr val="tx1"/>
                          </a:solidFill>
                          <a:effectLst/>
                        </a:rPr>
                        <a:t>场景</a:t>
                      </a:r>
                      <a:r>
                        <a:rPr lang="en-US" sz="2000" kern="100">
                          <a:solidFill>
                            <a:schemeClr val="tx1"/>
                          </a:solidFill>
                          <a:effectLst/>
                        </a:rPr>
                        <a:t>5</a:t>
                      </a:r>
                      <a:r>
                        <a:rPr lang="zh-CN" sz="2000" kern="100">
                          <a:solidFill>
                            <a:schemeClr val="tx1"/>
                          </a:solidFill>
                          <a:effectLst/>
                        </a:rPr>
                        <a:t>：账户余额不足</a:t>
                      </a:r>
                      <a:endParaRPr lang="zh-CN" sz="20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dirty="0">
                          <a:solidFill>
                            <a:schemeClr val="tx1"/>
                          </a:solidFill>
                          <a:effectLst/>
                        </a:rPr>
                        <a:t>基本流</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dirty="0">
                          <a:solidFill>
                            <a:schemeClr val="tx1"/>
                          </a:solidFill>
                          <a:effectLst/>
                        </a:rPr>
                        <a:t>备选流</a:t>
                      </a:r>
                      <a:r>
                        <a:rPr lang="en-US" sz="2000" kern="100" dirty="0">
                          <a:solidFill>
                            <a:schemeClr val="tx1"/>
                          </a:solidFill>
                          <a:effectLst/>
                        </a:rPr>
                        <a:t>4</a:t>
                      </a:r>
                      <a:endParaRPr lang="zh-CN" sz="20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5"/>
                  </a:ext>
                </a:extLst>
              </a:tr>
              <a:tr h="1397533">
                <a:tc>
                  <a:txBody>
                    <a:bodyPr/>
                    <a:lstStyle/>
                    <a:p>
                      <a:pPr algn="just">
                        <a:spcAft>
                          <a:spcPts val="0"/>
                        </a:spcAft>
                        <a:tabLst>
                          <a:tab pos="457200" algn="l"/>
                          <a:tab pos="914400" algn="l"/>
                        </a:tabLst>
                      </a:pPr>
                      <a:r>
                        <a:rPr lang="zh-CN" sz="2000" kern="100" dirty="0">
                          <a:solidFill>
                            <a:schemeClr val="tx1"/>
                          </a:solidFill>
                          <a:effectLst/>
                        </a:rPr>
                        <a:t>场景</a:t>
                      </a:r>
                      <a:r>
                        <a:rPr lang="en-US" sz="2000" kern="100" dirty="0">
                          <a:solidFill>
                            <a:schemeClr val="tx1"/>
                          </a:solidFill>
                          <a:effectLst/>
                        </a:rPr>
                        <a:t>6</a:t>
                      </a:r>
                      <a:r>
                        <a:rPr lang="zh-CN" sz="2000" kern="100" dirty="0">
                          <a:solidFill>
                            <a:schemeClr val="tx1"/>
                          </a:solidFill>
                          <a:effectLst/>
                        </a:rPr>
                        <a:t>：当日总取款金额超出可取限额</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dirty="0">
                          <a:solidFill>
                            <a:schemeClr val="tx1"/>
                          </a:solidFill>
                          <a:effectLst/>
                        </a:rPr>
                        <a:t>基本流</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dirty="0">
                          <a:solidFill>
                            <a:schemeClr val="tx1"/>
                          </a:solidFill>
                          <a:effectLst/>
                        </a:rPr>
                        <a:t>备选流</a:t>
                      </a:r>
                      <a:r>
                        <a:rPr lang="en-US" sz="2000" kern="100" dirty="0">
                          <a:solidFill>
                            <a:schemeClr val="tx1"/>
                          </a:solidFill>
                          <a:effectLst/>
                        </a:rPr>
                        <a:t>5</a:t>
                      </a:r>
                      <a:endParaRPr lang="zh-CN" sz="20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6"/>
                  </a:ext>
                </a:extLst>
              </a:tr>
              <a:tr h="965307">
                <a:tc>
                  <a:txBody>
                    <a:bodyPr/>
                    <a:lstStyle/>
                    <a:p>
                      <a:pPr algn="just">
                        <a:spcAft>
                          <a:spcPts val="0"/>
                        </a:spcAft>
                        <a:tabLst>
                          <a:tab pos="457200" algn="l"/>
                          <a:tab pos="914400" algn="l"/>
                        </a:tabLst>
                      </a:pPr>
                      <a:r>
                        <a:rPr lang="zh-CN" sz="2000" kern="100" dirty="0">
                          <a:solidFill>
                            <a:schemeClr val="tx1"/>
                          </a:solidFill>
                          <a:effectLst/>
                        </a:rPr>
                        <a:t>场景</a:t>
                      </a:r>
                      <a:r>
                        <a:rPr lang="en-US" sz="2000" kern="100" dirty="0">
                          <a:solidFill>
                            <a:schemeClr val="tx1"/>
                          </a:solidFill>
                          <a:effectLst/>
                        </a:rPr>
                        <a:t>7</a:t>
                      </a:r>
                      <a:r>
                        <a:rPr lang="zh-CN" sz="2000" kern="100" dirty="0">
                          <a:solidFill>
                            <a:schemeClr val="tx1"/>
                          </a:solidFill>
                          <a:effectLst/>
                        </a:rPr>
                        <a:t>：</a:t>
                      </a:r>
                      <a:r>
                        <a:rPr lang="en-US" sz="2000" kern="100" dirty="0">
                          <a:solidFill>
                            <a:schemeClr val="tx1"/>
                          </a:solidFill>
                          <a:effectLst/>
                        </a:rPr>
                        <a:t>ATM</a:t>
                      </a:r>
                      <a:r>
                        <a:rPr lang="zh-CN" sz="2000" kern="100" dirty="0">
                          <a:solidFill>
                            <a:schemeClr val="tx1"/>
                          </a:solidFill>
                          <a:effectLst/>
                        </a:rPr>
                        <a:t>机余额不足</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dirty="0">
                          <a:solidFill>
                            <a:schemeClr val="tx1"/>
                          </a:solidFill>
                          <a:effectLst/>
                        </a:rPr>
                        <a:t>基本流</a:t>
                      </a:r>
                      <a:endParaRPr lang="zh-CN" sz="20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000" kern="100" dirty="0">
                          <a:solidFill>
                            <a:schemeClr val="tx1"/>
                          </a:solidFill>
                          <a:effectLst/>
                        </a:rPr>
                        <a:t>备选流</a:t>
                      </a:r>
                      <a:r>
                        <a:rPr lang="en-US" sz="2000" kern="100" dirty="0">
                          <a:solidFill>
                            <a:schemeClr val="tx1"/>
                          </a:solidFill>
                          <a:effectLst/>
                        </a:rPr>
                        <a:t>6</a:t>
                      </a:r>
                      <a:endParaRPr lang="zh-CN" sz="20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7"/>
                  </a:ext>
                </a:extLst>
              </a:tr>
            </a:tbl>
          </a:graphicData>
        </a:graphic>
      </p:graphicFrame>
      <p:pic>
        <p:nvPicPr>
          <p:cNvPr id="5" name="Picture 1">
            <a:extLst>
              <a:ext uri="{FF2B5EF4-FFF2-40B4-BE49-F238E27FC236}">
                <a16:creationId xmlns:a16="http://schemas.microsoft.com/office/drawing/2014/main" id="{1F0453E8-6BD4-4C0A-A695-2F3A9E3153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82" t="27500" r="10748" b="18750"/>
          <a:stretch/>
        </p:blipFill>
        <p:spPr bwMode="auto">
          <a:xfrm>
            <a:off x="4584356" y="2137559"/>
            <a:ext cx="7607644" cy="472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9029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298C57CA-A13D-46B1-8171-4C06D80A9E68}"/>
              </a:ext>
            </a:extLst>
          </p:cNvPr>
          <p:cNvGraphicFramePr>
            <a:graphicFrameLocks noGrp="1"/>
          </p:cNvGraphicFramePr>
          <p:nvPr>
            <p:ph idx="1"/>
            <p:extLst>
              <p:ext uri="{D42A27DB-BD31-4B8C-83A1-F6EECF244321}">
                <p14:modId xmlns:p14="http://schemas.microsoft.com/office/powerpoint/2010/main" val="2852384934"/>
              </p:ext>
            </p:extLst>
          </p:nvPr>
        </p:nvGraphicFramePr>
        <p:xfrm>
          <a:off x="0" y="0"/>
          <a:ext cx="4940135" cy="6858000"/>
        </p:xfrm>
        <a:graphic>
          <a:graphicData uri="http://schemas.openxmlformats.org/drawingml/2006/table">
            <a:tbl>
              <a:tblPr>
                <a:tableStyleId>{5C22544A-7EE6-4342-B048-85BDC9FD1C3A}</a:tableStyleId>
              </a:tblPr>
              <a:tblGrid>
                <a:gridCol w="2410691">
                  <a:extLst>
                    <a:ext uri="{9D8B030D-6E8A-4147-A177-3AD203B41FA5}">
                      <a16:colId xmlns:a16="http://schemas.microsoft.com/office/drawing/2014/main" val="20000"/>
                    </a:ext>
                  </a:extLst>
                </a:gridCol>
                <a:gridCol w="1258784">
                  <a:extLst>
                    <a:ext uri="{9D8B030D-6E8A-4147-A177-3AD203B41FA5}">
                      <a16:colId xmlns:a16="http://schemas.microsoft.com/office/drawing/2014/main" val="20001"/>
                    </a:ext>
                  </a:extLst>
                </a:gridCol>
                <a:gridCol w="1270660">
                  <a:extLst>
                    <a:ext uri="{9D8B030D-6E8A-4147-A177-3AD203B41FA5}">
                      <a16:colId xmlns:a16="http://schemas.microsoft.com/office/drawing/2014/main" val="20002"/>
                    </a:ext>
                  </a:extLst>
                </a:gridCol>
              </a:tblGrid>
              <a:tr h="466604">
                <a:tc>
                  <a:txBody>
                    <a:bodyPr/>
                    <a:lstStyle/>
                    <a:p>
                      <a:pPr algn="ctr">
                        <a:spcAft>
                          <a:spcPts val="0"/>
                        </a:spcAft>
                        <a:tabLst>
                          <a:tab pos="457200" algn="l"/>
                          <a:tab pos="914400" algn="l"/>
                        </a:tabLst>
                      </a:pPr>
                      <a:r>
                        <a:rPr lang="zh-CN" sz="2400" kern="100" dirty="0">
                          <a:solidFill>
                            <a:schemeClr val="tx1"/>
                          </a:solidFill>
                          <a:effectLst/>
                        </a:rPr>
                        <a:t>场景描述</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备选流</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0"/>
                  </a:ext>
                </a:extLst>
              </a:tr>
              <a:tr h="857250">
                <a:tc>
                  <a:txBody>
                    <a:bodyPr/>
                    <a:lstStyle/>
                    <a:p>
                      <a:pPr algn="just">
                        <a:spcAft>
                          <a:spcPts val="0"/>
                        </a:spcAft>
                        <a:tabLst>
                          <a:tab pos="457200" algn="l"/>
                          <a:tab pos="914400" algn="l"/>
                        </a:tabLst>
                      </a:pPr>
                      <a:r>
                        <a:rPr lang="zh-CN" sz="2400" kern="100" dirty="0">
                          <a:solidFill>
                            <a:schemeClr val="tx1"/>
                          </a:solidFill>
                          <a:effectLst/>
                        </a:rPr>
                        <a:t>场景</a:t>
                      </a:r>
                      <a:r>
                        <a:rPr lang="en-US" sz="2400" kern="100" dirty="0">
                          <a:solidFill>
                            <a:schemeClr val="tx1"/>
                          </a:solidFill>
                          <a:effectLst/>
                        </a:rPr>
                        <a:t>1</a:t>
                      </a:r>
                      <a:r>
                        <a:rPr lang="zh-CN" sz="2400" kern="100" dirty="0">
                          <a:solidFill>
                            <a:schemeClr val="tx1"/>
                          </a:solidFill>
                          <a:effectLst/>
                        </a:rPr>
                        <a:t>：成功取款</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en-US" sz="2400" kern="100">
                          <a:solidFill>
                            <a:schemeClr val="tx1"/>
                          </a:solidFill>
                          <a:effectLst/>
                        </a:rPr>
                        <a:t> </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1"/>
                  </a:ext>
                </a:extLst>
              </a:tr>
              <a:tr h="857250">
                <a:tc>
                  <a:txBody>
                    <a:bodyPr/>
                    <a:lstStyle/>
                    <a:p>
                      <a:pPr algn="just">
                        <a:spcAft>
                          <a:spcPts val="0"/>
                        </a:spcAft>
                        <a:tabLst>
                          <a:tab pos="457200" algn="l"/>
                          <a:tab pos="914400" algn="l"/>
                        </a:tabLst>
                      </a:pPr>
                      <a:r>
                        <a:rPr lang="zh-CN" sz="2400" kern="100" dirty="0">
                          <a:solidFill>
                            <a:schemeClr val="tx1"/>
                          </a:solidFill>
                          <a:effectLst/>
                        </a:rPr>
                        <a:t>场景</a:t>
                      </a:r>
                      <a:r>
                        <a:rPr lang="en-US" sz="2400" kern="100" dirty="0">
                          <a:solidFill>
                            <a:schemeClr val="tx1"/>
                          </a:solidFill>
                          <a:effectLst/>
                        </a:rPr>
                        <a:t>2</a:t>
                      </a:r>
                      <a:r>
                        <a:rPr lang="zh-CN" sz="2400" kern="100" dirty="0">
                          <a:solidFill>
                            <a:schemeClr val="tx1"/>
                          </a:solidFill>
                          <a:effectLst/>
                        </a:rPr>
                        <a:t>：银行卡无效</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备选流</a:t>
                      </a:r>
                      <a:r>
                        <a:rPr lang="en-US" sz="2400" kern="100">
                          <a:solidFill>
                            <a:schemeClr val="tx1"/>
                          </a:solidFill>
                          <a:effectLst/>
                        </a:rPr>
                        <a:t>1</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2"/>
                  </a:ext>
                </a:extLst>
              </a:tr>
              <a:tr h="857250">
                <a:tc>
                  <a:txBody>
                    <a:bodyPr/>
                    <a:lstStyle/>
                    <a:p>
                      <a:pPr algn="just">
                        <a:spcAft>
                          <a:spcPts val="0"/>
                        </a:spcAft>
                        <a:tabLst>
                          <a:tab pos="457200" algn="l"/>
                          <a:tab pos="914400" algn="l"/>
                        </a:tabLst>
                      </a:pPr>
                      <a:r>
                        <a:rPr lang="zh-CN" sz="2400" kern="100" dirty="0">
                          <a:solidFill>
                            <a:schemeClr val="tx1"/>
                          </a:solidFill>
                          <a:effectLst/>
                        </a:rPr>
                        <a:t>场景</a:t>
                      </a:r>
                      <a:r>
                        <a:rPr lang="en-US" sz="2400" kern="100" dirty="0">
                          <a:solidFill>
                            <a:schemeClr val="tx1"/>
                          </a:solidFill>
                          <a:effectLst/>
                        </a:rPr>
                        <a:t>3</a:t>
                      </a:r>
                      <a:r>
                        <a:rPr lang="zh-CN" sz="2400" kern="100" dirty="0">
                          <a:solidFill>
                            <a:schemeClr val="tx1"/>
                          </a:solidFill>
                          <a:effectLst/>
                        </a:rPr>
                        <a:t>：密码错误</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基本流</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备选流</a:t>
                      </a:r>
                      <a:r>
                        <a:rPr lang="en-US" sz="2400" kern="100">
                          <a:solidFill>
                            <a:schemeClr val="tx1"/>
                          </a:solidFill>
                          <a:effectLst/>
                        </a:rPr>
                        <a:t>2</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3"/>
                  </a:ext>
                </a:extLst>
              </a:tr>
              <a:tr h="857250">
                <a:tc>
                  <a:txBody>
                    <a:bodyPr/>
                    <a:lstStyle/>
                    <a:p>
                      <a:pPr algn="just">
                        <a:spcAft>
                          <a:spcPts val="0"/>
                        </a:spcAft>
                        <a:tabLst>
                          <a:tab pos="457200" algn="l"/>
                          <a:tab pos="914400" algn="l"/>
                        </a:tabLst>
                      </a:pPr>
                      <a:r>
                        <a:rPr lang="zh-CN" sz="2400" kern="100">
                          <a:solidFill>
                            <a:schemeClr val="tx1"/>
                          </a:solidFill>
                          <a:effectLst/>
                        </a:rPr>
                        <a:t>场景</a:t>
                      </a:r>
                      <a:r>
                        <a:rPr lang="en-US" sz="2400" kern="100">
                          <a:solidFill>
                            <a:schemeClr val="tx1"/>
                          </a:solidFill>
                          <a:effectLst/>
                        </a:rPr>
                        <a:t>4</a:t>
                      </a:r>
                      <a:r>
                        <a:rPr lang="zh-CN" sz="2400" kern="100">
                          <a:solidFill>
                            <a:schemeClr val="tx1"/>
                          </a:solidFill>
                          <a:effectLst/>
                        </a:rPr>
                        <a:t>：密码</a:t>
                      </a:r>
                      <a:r>
                        <a:rPr lang="en-US" sz="2400" kern="100">
                          <a:solidFill>
                            <a:schemeClr val="tx1"/>
                          </a:solidFill>
                          <a:effectLst/>
                        </a:rPr>
                        <a:t>3</a:t>
                      </a:r>
                      <a:r>
                        <a:rPr lang="zh-CN" sz="2400" kern="100">
                          <a:solidFill>
                            <a:schemeClr val="tx1"/>
                          </a:solidFill>
                          <a:effectLst/>
                        </a:rPr>
                        <a:t>次错误</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基本流</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备选流</a:t>
                      </a:r>
                      <a:r>
                        <a:rPr lang="en-US" sz="2400" kern="100" dirty="0">
                          <a:solidFill>
                            <a:schemeClr val="tx1"/>
                          </a:solidFill>
                          <a:effectLst/>
                        </a:rPr>
                        <a:t>3</a:t>
                      </a:r>
                      <a:endParaRPr lang="zh-CN" sz="24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4"/>
                  </a:ext>
                </a:extLst>
              </a:tr>
              <a:tr h="857250">
                <a:tc>
                  <a:txBody>
                    <a:bodyPr/>
                    <a:lstStyle/>
                    <a:p>
                      <a:pPr algn="just">
                        <a:spcAft>
                          <a:spcPts val="0"/>
                        </a:spcAft>
                        <a:tabLst>
                          <a:tab pos="457200" algn="l"/>
                          <a:tab pos="914400" algn="l"/>
                        </a:tabLst>
                      </a:pPr>
                      <a:r>
                        <a:rPr lang="zh-CN" sz="2400" kern="100">
                          <a:solidFill>
                            <a:schemeClr val="tx1"/>
                          </a:solidFill>
                          <a:effectLst/>
                        </a:rPr>
                        <a:t>场景</a:t>
                      </a:r>
                      <a:r>
                        <a:rPr lang="en-US" sz="2400" kern="100">
                          <a:solidFill>
                            <a:schemeClr val="tx1"/>
                          </a:solidFill>
                          <a:effectLst/>
                        </a:rPr>
                        <a:t>5</a:t>
                      </a:r>
                      <a:r>
                        <a:rPr lang="zh-CN" sz="2400" kern="100">
                          <a:solidFill>
                            <a:schemeClr val="tx1"/>
                          </a:solidFill>
                          <a:effectLst/>
                        </a:rPr>
                        <a:t>：账户余额不足</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基本流</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备选流</a:t>
                      </a:r>
                      <a:r>
                        <a:rPr lang="en-US" sz="2400" kern="100" dirty="0">
                          <a:solidFill>
                            <a:schemeClr val="tx1"/>
                          </a:solidFill>
                          <a:effectLst/>
                        </a:rPr>
                        <a:t>4</a:t>
                      </a:r>
                      <a:endParaRPr lang="zh-CN" sz="24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5"/>
                  </a:ext>
                </a:extLst>
              </a:tr>
              <a:tr h="1247896">
                <a:tc>
                  <a:txBody>
                    <a:bodyPr/>
                    <a:lstStyle/>
                    <a:p>
                      <a:pPr algn="just">
                        <a:spcAft>
                          <a:spcPts val="0"/>
                        </a:spcAft>
                        <a:tabLst>
                          <a:tab pos="457200" algn="l"/>
                          <a:tab pos="914400" algn="l"/>
                        </a:tabLst>
                      </a:pPr>
                      <a:r>
                        <a:rPr lang="zh-CN" sz="2400" kern="100" dirty="0">
                          <a:solidFill>
                            <a:schemeClr val="tx1"/>
                          </a:solidFill>
                          <a:effectLst/>
                        </a:rPr>
                        <a:t>场景</a:t>
                      </a:r>
                      <a:r>
                        <a:rPr lang="en-US" sz="2400" kern="100" dirty="0">
                          <a:solidFill>
                            <a:schemeClr val="tx1"/>
                          </a:solidFill>
                          <a:effectLst/>
                        </a:rPr>
                        <a:t>6</a:t>
                      </a:r>
                      <a:r>
                        <a:rPr lang="zh-CN" sz="2400" kern="100" dirty="0">
                          <a:solidFill>
                            <a:schemeClr val="tx1"/>
                          </a:solidFill>
                          <a:effectLst/>
                        </a:rPr>
                        <a:t>：当日总取款金额超出可取限额</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基本流</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备选流</a:t>
                      </a:r>
                      <a:r>
                        <a:rPr lang="en-US" sz="2400" kern="100" dirty="0">
                          <a:solidFill>
                            <a:schemeClr val="tx1"/>
                          </a:solidFill>
                          <a:effectLst/>
                        </a:rPr>
                        <a:t>5</a:t>
                      </a:r>
                      <a:endParaRPr lang="zh-CN" sz="24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6"/>
                  </a:ext>
                </a:extLst>
              </a:tr>
              <a:tr h="857250">
                <a:tc>
                  <a:txBody>
                    <a:bodyPr/>
                    <a:lstStyle/>
                    <a:p>
                      <a:pPr algn="just">
                        <a:spcAft>
                          <a:spcPts val="0"/>
                        </a:spcAft>
                        <a:tabLst>
                          <a:tab pos="457200" algn="l"/>
                          <a:tab pos="914400" algn="l"/>
                        </a:tabLst>
                      </a:pPr>
                      <a:r>
                        <a:rPr lang="zh-CN" sz="2400" kern="100" dirty="0">
                          <a:solidFill>
                            <a:schemeClr val="tx1"/>
                          </a:solidFill>
                          <a:effectLst/>
                        </a:rPr>
                        <a:t>场景</a:t>
                      </a:r>
                      <a:r>
                        <a:rPr lang="en-US" sz="2400" kern="100" dirty="0">
                          <a:solidFill>
                            <a:schemeClr val="tx1"/>
                          </a:solidFill>
                          <a:effectLst/>
                        </a:rPr>
                        <a:t>7</a:t>
                      </a:r>
                      <a:r>
                        <a:rPr lang="zh-CN" sz="2400" kern="100" dirty="0">
                          <a:solidFill>
                            <a:schemeClr val="tx1"/>
                          </a:solidFill>
                          <a:effectLst/>
                        </a:rPr>
                        <a:t>：</a:t>
                      </a:r>
                      <a:r>
                        <a:rPr lang="en-US" sz="2400" kern="100" dirty="0">
                          <a:solidFill>
                            <a:schemeClr val="tx1"/>
                          </a:solidFill>
                          <a:effectLst/>
                        </a:rPr>
                        <a:t>ATM</a:t>
                      </a:r>
                      <a:r>
                        <a:rPr lang="zh-CN" sz="2400" kern="100" dirty="0">
                          <a:solidFill>
                            <a:schemeClr val="tx1"/>
                          </a:solidFill>
                          <a:effectLst/>
                        </a:rPr>
                        <a:t>机余额不足</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备选流</a:t>
                      </a:r>
                      <a:r>
                        <a:rPr lang="en-US" sz="2400" kern="100" dirty="0">
                          <a:solidFill>
                            <a:schemeClr val="tx1"/>
                          </a:solidFill>
                          <a:effectLst/>
                        </a:rPr>
                        <a:t>6</a:t>
                      </a:r>
                      <a:endParaRPr lang="zh-CN" sz="24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7"/>
                  </a:ext>
                </a:extLst>
              </a:tr>
            </a:tbl>
          </a:graphicData>
        </a:graphic>
      </p:graphicFrame>
      <p:pic>
        <p:nvPicPr>
          <p:cNvPr id="6" name="Picture 2">
            <a:extLst>
              <a:ext uri="{FF2B5EF4-FFF2-40B4-BE49-F238E27FC236}">
                <a16:creationId xmlns:a16="http://schemas.microsoft.com/office/drawing/2014/main" id="{CECEF22F-850C-4ECB-811C-B38D884872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17" t="23750" r="14612" b="11725"/>
          <a:stretch/>
        </p:blipFill>
        <p:spPr bwMode="auto">
          <a:xfrm>
            <a:off x="4955961" y="1080655"/>
            <a:ext cx="7236039" cy="577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073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298C57CA-A13D-46B1-8171-4C06D80A9E68}"/>
              </a:ext>
            </a:extLst>
          </p:cNvPr>
          <p:cNvGraphicFramePr>
            <a:graphicFrameLocks noGrp="1"/>
          </p:cNvGraphicFramePr>
          <p:nvPr>
            <p:ph idx="1"/>
            <p:extLst>
              <p:ext uri="{D42A27DB-BD31-4B8C-83A1-F6EECF244321}">
                <p14:modId xmlns:p14="http://schemas.microsoft.com/office/powerpoint/2010/main" val="2554557774"/>
              </p:ext>
            </p:extLst>
          </p:nvPr>
        </p:nvGraphicFramePr>
        <p:xfrm>
          <a:off x="0" y="0"/>
          <a:ext cx="4999511" cy="6858000"/>
        </p:xfrm>
        <a:graphic>
          <a:graphicData uri="http://schemas.openxmlformats.org/drawingml/2006/table">
            <a:tbl>
              <a:tblPr>
                <a:tableStyleId>{5C22544A-7EE6-4342-B048-85BDC9FD1C3A}</a:tableStyleId>
              </a:tblPr>
              <a:tblGrid>
                <a:gridCol w="2502000">
                  <a:extLst>
                    <a:ext uri="{9D8B030D-6E8A-4147-A177-3AD203B41FA5}">
                      <a16:colId xmlns:a16="http://schemas.microsoft.com/office/drawing/2014/main" val="20000"/>
                    </a:ext>
                  </a:extLst>
                </a:gridCol>
                <a:gridCol w="1128483">
                  <a:extLst>
                    <a:ext uri="{9D8B030D-6E8A-4147-A177-3AD203B41FA5}">
                      <a16:colId xmlns:a16="http://schemas.microsoft.com/office/drawing/2014/main" val="20001"/>
                    </a:ext>
                  </a:extLst>
                </a:gridCol>
                <a:gridCol w="1369028">
                  <a:extLst>
                    <a:ext uri="{9D8B030D-6E8A-4147-A177-3AD203B41FA5}">
                      <a16:colId xmlns:a16="http://schemas.microsoft.com/office/drawing/2014/main" val="20002"/>
                    </a:ext>
                  </a:extLst>
                </a:gridCol>
              </a:tblGrid>
              <a:tr h="466604">
                <a:tc>
                  <a:txBody>
                    <a:bodyPr/>
                    <a:lstStyle/>
                    <a:p>
                      <a:pPr algn="ctr">
                        <a:spcAft>
                          <a:spcPts val="0"/>
                        </a:spcAft>
                        <a:tabLst>
                          <a:tab pos="457200" algn="l"/>
                          <a:tab pos="914400" algn="l"/>
                        </a:tabLst>
                      </a:pPr>
                      <a:r>
                        <a:rPr lang="zh-CN" sz="2400" kern="100">
                          <a:solidFill>
                            <a:schemeClr val="tx1"/>
                          </a:solidFill>
                          <a:effectLst/>
                        </a:rPr>
                        <a:t>场景描述</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备选流</a:t>
                      </a:r>
                      <a:endParaRPr lang="zh-CN" sz="24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0"/>
                  </a:ext>
                </a:extLst>
              </a:tr>
              <a:tr h="857250">
                <a:tc>
                  <a:txBody>
                    <a:bodyPr/>
                    <a:lstStyle/>
                    <a:p>
                      <a:pPr algn="just">
                        <a:spcAft>
                          <a:spcPts val="0"/>
                        </a:spcAft>
                        <a:tabLst>
                          <a:tab pos="457200" algn="l"/>
                          <a:tab pos="914400" algn="l"/>
                        </a:tabLst>
                      </a:pPr>
                      <a:r>
                        <a:rPr lang="zh-CN" sz="2400" kern="100">
                          <a:solidFill>
                            <a:schemeClr val="tx1"/>
                          </a:solidFill>
                          <a:effectLst/>
                        </a:rPr>
                        <a:t>场景</a:t>
                      </a:r>
                      <a:r>
                        <a:rPr lang="en-US" sz="2400" kern="100">
                          <a:solidFill>
                            <a:schemeClr val="tx1"/>
                          </a:solidFill>
                          <a:effectLst/>
                        </a:rPr>
                        <a:t>1</a:t>
                      </a:r>
                      <a:r>
                        <a:rPr lang="zh-CN" sz="2400" kern="100">
                          <a:solidFill>
                            <a:schemeClr val="tx1"/>
                          </a:solidFill>
                          <a:effectLst/>
                        </a:rPr>
                        <a:t>：成功取款</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en-US" sz="2400" kern="100">
                          <a:solidFill>
                            <a:schemeClr val="tx1"/>
                          </a:solidFill>
                          <a:effectLst/>
                        </a:rPr>
                        <a:t> </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1"/>
                  </a:ext>
                </a:extLst>
              </a:tr>
              <a:tr h="857250">
                <a:tc>
                  <a:txBody>
                    <a:bodyPr/>
                    <a:lstStyle/>
                    <a:p>
                      <a:pPr algn="just">
                        <a:spcAft>
                          <a:spcPts val="0"/>
                        </a:spcAft>
                        <a:tabLst>
                          <a:tab pos="457200" algn="l"/>
                          <a:tab pos="914400" algn="l"/>
                        </a:tabLst>
                      </a:pPr>
                      <a:r>
                        <a:rPr lang="zh-CN" sz="2400" kern="100" dirty="0">
                          <a:solidFill>
                            <a:schemeClr val="tx1"/>
                          </a:solidFill>
                          <a:effectLst/>
                        </a:rPr>
                        <a:t>场景</a:t>
                      </a:r>
                      <a:r>
                        <a:rPr lang="en-US" sz="2400" kern="100" dirty="0">
                          <a:solidFill>
                            <a:schemeClr val="tx1"/>
                          </a:solidFill>
                          <a:effectLst/>
                        </a:rPr>
                        <a:t>2</a:t>
                      </a:r>
                      <a:r>
                        <a:rPr lang="zh-CN" sz="2400" kern="100" dirty="0">
                          <a:solidFill>
                            <a:schemeClr val="tx1"/>
                          </a:solidFill>
                          <a:effectLst/>
                        </a:rPr>
                        <a:t>：银行卡无效</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备选流</a:t>
                      </a:r>
                      <a:r>
                        <a:rPr lang="en-US" sz="2400" kern="100">
                          <a:solidFill>
                            <a:schemeClr val="tx1"/>
                          </a:solidFill>
                          <a:effectLst/>
                        </a:rPr>
                        <a:t>1</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2"/>
                  </a:ext>
                </a:extLst>
              </a:tr>
              <a:tr h="857250">
                <a:tc>
                  <a:txBody>
                    <a:bodyPr/>
                    <a:lstStyle/>
                    <a:p>
                      <a:pPr algn="just">
                        <a:spcAft>
                          <a:spcPts val="0"/>
                        </a:spcAft>
                        <a:tabLst>
                          <a:tab pos="457200" algn="l"/>
                          <a:tab pos="914400" algn="l"/>
                        </a:tabLst>
                      </a:pPr>
                      <a:r>
                        <a:rPr lang="zh-CN" sz="2400" kern="100">
                          <a:solidFill>
                            <a:schemeClr val="tx1"/>
                          </a:solidFill>
                          <a:effectLst/>
                        </a:rPr>
                        <a:t>场景</a:t>
                      </a:r>
                      <a:r>
                        <a:rPr lang="en-US" sz="2400" kern="100">
                          <a:solidFill>
                            <a:schemeClr val="tx1"/>
                          </a:solidFill>
                          <a:effectLst/>
                        </a:rPr>
                        <a:t>3</a:t>
                      </a:r>
                      <a:r>
                        <a:rPr lang="zh-CN" sz="2400" kern="100">
                          <a:solidFill>
                            <a:schemeClr val="tx1"/>
                          </a:solidFill>
                          <a:effectLst/>
                        </a:rPr>
                        <a:t>：密码错误</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备选流</a:t>
                      </a:r>
                      <a:r>
                        <a:rPr lang="en-US" sz="2400" kern="100">
                          <a:solidFill>
                            <a:schemeClr val="tx1"/>
                          </a:solidFill>
                          <a:effectLst/>
                        </a:rPr>
                        <a:t>2</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3"/>
                  </a:ext>
                </a:extLst>
              </a:tr>
              <a:tr h="857250">
                <a:tc>
                  <a:txBody>
                    <a:bodyPr/>
                    <a:lstStyle/>
                    <a:p>
                      <a:pPr algn="just">
                        <a:spcAft>
                          <a:spcPts val="0"/>
                        </a:spcAft>
                        <a:tabLst>
                          <a:tab pos="457200" algn="l"/>
                          <a:tab pos="914400" algn="l"/>
                        </a:tabLst>
                      </a:pPr>
                      <a:r>
                        <a:rPr lang="zh-CN" sz="2400" kern="100">
                          <a:solidFill>
                            <a:schemeClr val="tx1"/>
                          </a:solidFill>
                          <a:effectLst/>
                        </a:rPr>
                        <a:t>场景</a:t>
                      </a:r>
                      <a:r>
                        <a:rPr lang="en-US" sz="2400" kern="100">
                          <a:solidFill>
                            <a:schemeClr val="tx1"/>
                          </a:solidFill>
                          <a:effectLst/>
                        </a:rPr>
                        <a:t>4</a:t>
                      </a:r>
                      <a:r>
                        <a:rPr lang="zh-CN" sz="2400" kern="100">
                          <a:solidFill>
                            <a:schemeClr val="tx1"/>
                          </a:solidFill>
                          <a:effectLst/>
                        </a:rPr>
                        <a:t>：密码</a:t>
                      </a:r>
                      <a:r>
                        <a:rPr lang="en-US" sz="2400" kern="100">
                          <a:solidFill>
                            <a:schemeClr val="tx1"/>
                          </a:solidFill>
                          <a:effectLst/>
                        </a:rPr>
                        <a:t>3</a:t>
                      </a:r>
                      <a:r>
                        <a:rPr lang="zh-CN" sz="2400" kern="100">
                          <a:solidFill>
                            <a:schemeClr val="tx1"/>
                          </a:solidFill>
                          <a:effectLst/>
                        </a:rPr>
                        <a:t>次错误</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备选流</a:t>
                      </a:r>
                      <a:r>
                        <a:rPr lang="en-US" sz="2400" kern="100">
                          <a:solidFill>
                            <a:schemeClr val="tx1"/>
                          </a:solidFill>
                          <a:effectLst/>
                        </a:rPr>
                        <a:t>3</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4"/>
                  </a:ext>
                </a:extLst>
              </a:tr>
              <a:tr h="857250">
                <a:tc>
                  <a:txBody>
                    <a:bodyPr/>
                    <a:lstStyle/>
                    <a:p>
                      <a:pPr algn="just">
                        <a:spcAft>
                          <a:spcPts val="0"/>
                        </a:spcAft>
                        <a:tabLst>
                          <a:tab pos="457200" algn="l"/>
                          <a:tab pos="914400" algn="l"/>
                        </a:tabLst>
                      </a:pPr>
                      <a:r>
                        <a:rPr lang="zh-CN" sz="2400" kern="100">
                          <a:solidFill>
                            <a:schemeClr val="tx1"/>
                          </a:solidFill>
                          <a:effectLst/>
                        </a:rPr>
                        <a:t>场景</a:t>
                      </a:r>
                      <a:r>
                        <a:rPr lang="en-US" sz="2400" kern="100">
                          <a:solidFill>
                            <a:schemeClr val="tx1"/>
                          </a:solidFill>
                          <a:effectLst/>
                        </a:rPr>
                        <a:t>5</a:t>
                      </a:r>
                      <a:r>
                        <a:rPr lang="zh-CN" sz="2400" kern="100">
                          <a:solidFill>
                            <a:schemeClr val="tx1"/>
                          </a:solidFill>
                          <a:effectLst/>
                        </a:rPr>
                        <a:t>：账户余额不足</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备选流</a:t>
                      </a:r>
                      <a:r>
                        <a:rPr lang="en-US" sz="2400" kern="100">
                          <a:solidFill>
                            <a:schemeClr val="tx1"/>
                          </a:solidFill>
                          <a:effectLst/>
                        </a:rPr>
                        <a:t>4</a:t>
                      </a:r>
                      <a:endParaRPr lang="zh-CN" sz="2400" kern="10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5"/>
                  </a:ext>
                </a:extLst>
              </a:tr>
              <a:tr h="1247896">
                <a:tc>
                  <a:txBody>
                    <a:bodyPr/>
                    <a:lstStyle/>
                    <a:p>
                      <a:pPr algn="just">
                        <a:spcAft>
                          <a:spcPts val="0"/>
                        </a:spcAft>
                        <a:tabLst>
                          <a:tab pos="457200" algn="l"/>
                          <a:tab pos="914400" algn="l"/>
                        </a:tabLst>
                      </a:pPr>
                      <a:r>
                        <a:rPr lang="zh-CN" sz="2400" kern="100" dirty="0">
                          <a:solidFill>
                            <a:schemeClr val="tx1"/>
                          </a:solidFill>
                          <a:effectLst/>
                        </a:rPr>
                        <a:t>场景</a:t>
                      </a:r>
                      <a:r>
                        <a:rPr lang="en-US" sz="2400" kern="100" dirty="0">
                          <a:solidFill>
                            <a:schemeClr val="tx1"/>
                          </a:solidFill>
                          <a:effectLst/>
                        </a:rPr>
                        <a:t>6</a:t>
                      </a:r>
                      <a:r>
                        <a:rPr lang="zh-CN" sz="2400" kern="100" dirty="0">
                          <a:solidFill>
                            <a:schemeClr val="tx1"/>
                          </a:solidFill>
                          <a:effectLst/>
                        </a:rPr>
                        <a:t>：当日总取款金额超出可取限额</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备选流</a:t>
                      </a:r>
                      <a:r>
                        <a:rPr lang="en-US" sz="2400" kern="100" dirty="0">
                          <a:solidFill>
                            <a:schemeClr val="tx1"/>
                          </a:solidFill>
                          <a:effectLst/>
                        </a:rPr>
                        <a:t>5</a:t>
                      </a:r>
                      <a:endParaRPr lang="zh-CN" sz="24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6"/>
                  </a:ext>
                </a:extLst>
              </a:tr>
              <a:tr h="857250">
                <a:tc>
                  <a:txBody>
                    <a:bodyPr/>
                    <a:lstStyle/>
                    <a:p>
                      <a:pPr algn="just">
                        <a:spcAft>
                          <a:spcPts val="0"/>
                        </a:spcAft>
                        <a:tabLst>
                          <a:tab pos="457200" algn="l"/>
                          <a:tab pos="914400" algn="l"/>
                        </a:tabLst>
                      </a:pPr>
                      <a:r>
                        <a:rPr lang="zh-CN" sz="2400" kern="100" dirty="0">
                          <a:solidFill>
                            <a:schemeClr val="tx1"/>
                          </a:solidFill>
                          <a:effectLst/>
                        </a:rPr>
                        <a:t>场景</a:t>
                      </a:r>
                      <a:r>
                        <a:rPr lang="en-US" sz="2400" kern="100" dirty="0">
                          <a:solidFill>
                            <a:schemeClr val="tx1"/>
                          </a:solidFill>
                          <a:effectLst/>
                        </a:rPr>
                        <a:t>7</a:t>
                      </a:r>
                      <a:r>
                        <a:rPr lang="zh-CN" sz="2400" kern="100" dirty="0">
                          <a:solidFill>
                            <a:schemeClr val="tx1"/>
                          </a:solidFill>
                          <a:effectLst/>
                        </a:rPr>
                        <a:t>：</a:t>
                      </a:r>
                      <a:r>
                        <a:rPr lang="en-US" sz="2400" kern="100" dirty="0">
                          <a:solidFill>
                            <a:schemeClr val="tx1"/>
                          </a:solidFill>
                          <a:effectLst/>
                        </a:rPr>
                        <a:t>ATM</a:t>
                      </a:r>
                      <a:r>
                        <a:rPr lang="zh-CN" sz="2400" kern="100" dirty="0">
                          <a:solidFill>
                            <a:schemeClr val="tx1"/>
                          </a:solidFill>
                          <a:effectLst/>
                        </a:rPr>
                        <a:t>机余额不足</a:t>
                      </a:r>
                      <a:endParaRPr lang="zh-CN" sz="2400" kern="100" dirty="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a:solidFill>
                            <a:schemeClr val="tx1"/>
                          </a:solidFill>
                          <a:effectLst/>
                        </a:rPr>
                        <a:t>基本流</a:t>
                      </a:r>
                      <a:endParaRPr lang="zh-CN" sz="2400" kern="100">
                        <a:solidFill>
                          <a:schemeClr val="tx1"/>
                        </a:solidFill>
                        <a:effectLst/>
                        <a:latin typeface="等线"/>
                        <a:ea typeface="等线"/>
                        <a:cs typeface="Times New Roman"/>
                      </a:endParaRPr>
                    </a:p>
                  </a:txBody>
                  <a:tcPr marL="56515" marR="56515" marT="35560" marB="35560" anchor="ctr"/>
                </a:tc>
                <a:tc>
                  <a:txBody>
                    <a:bodyPr/>
                    <a:lstStyle/>
                    <a:p>
                      <a:pPr algn="ctr">
                        <a:spcAft>
                          <a:spcPts val="0"/>
                        </a:spcAft>
                        <a:tabLst>
                          <a:tab pos="457200" algn="l"/>
                          <a:tab pos="914400" algn="l"/>
                        </a:tabLst>
                      </a:pPr>
                      <a:r>
                        <a:rPr lang="zh-CN" sz="2400" kern="100" dirty="0">
                          <a:solidFill>
                            <a:schemeClr val="tx1"/>
                          </a:solidFill>
                          <a:effectLst/>
                        </a:rPr>
                        <a:t>备选流</a:t>
                      </a:r>
                      <a:r>
                        <a:rPr lang="en-US" sz="2400" kern="100" dirty="0">
                          <a:solidFill>
                            <a:schemeClr val="tx1"/>
                          </a:solidFill>
                          <a:effectLst/>
                        </a:rPr>
                        <a:t>6</a:t>
                      </a:r>
                      <a:endParaRPr lang="zh-CN" sz="2400" kern="100" dirty="0">
                        <a:solidFill>
                          <a:schemeClr val="tx1"/>
                        </a:solidFill>
                        <a:effectLst/>
                        <a:latin typeface="等线"/>
                        <a:ea typeface="等线"/>
                        <a:cs typeface="Times New Roman"/>
                      </a:endParaRPr>
                    </a:p>
                  </a:txBody>
                  <a:tcPr marL="0" marR="0" marT="0" marB="0" anchor="ctr"/>
                </a:tc>
                <a:extLst>
                  <a:ext uri="{0D108BD9-81ED-4DB2-BD59-A6C34878D82A}">
                    <a16:rowId xmlns:a16="http://schemas.microsoft.com/office/drawing/2014/main" val="10007"/>
                  </a:ext>
                </a:extLst>
              </a:tr>
            </a:tbl>
          </a:graphicData>
        </a:graphic>
      </p:graphicFrame>
      <p:pic>
        <p:nvPicPr>
          <p:cNvPr id="6" name="Picture 2">
            <a:extLst>
              <a:ext uri="{FF2B5EF4-FFF2-40B4-BE49-F238E27FC236}">
                <a16:creationId xmlns:a16="http://schemas.microsoft.com/office/drawing/2014/main" id="{6A455079-6D3F-49AB-9F16-D1FF4D4A58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60" t="24375" r="16603" b="11725"/>
          <a:stretch/>
        </p:blipFill>
        <p:spPr bwMode="auto">
          <a:xfrm>
            <a:off x="4999512" y="1235034"/>
            <a:ext cx="7192488" cy="562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97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91890-5CA0-47FD-8F8B-7CCED1BE21C7}"/>
              </a:ext>
            </a:extLst>
          </p:cNvPr>
          <p:cNvSpPr>
            <a:spLocks noGrp="1"/>
          </p:cNvSpPr>
          <p:nvPr>
            <p:ph type="title"/>
          </p:nvPr>
        </p:nvSpPr>
        <p:spPr>
          <a:xfrm>
            <a:off x="1074716" y="372885"/>
            <a:ext cx="9601200" cy="571500"/>
          </a:xfrm>
        </p:spPr>
        <p:txBody>
          <a:bodyPr>
            <a:noAutofit/>
          </a:bodyPr>
          <a:lstStyle/>
          <a:p>
            <a:r>
              <a:rPr lang="zh-CN" altLang="en-US" b="1" dirty="0"/>
              <a:t>黑盒测试的方法</a:t>
            </a:r>
          </a:p>
        </p:txBody>
      </p:sp>
      <p:sp>
        <p:nvSpPr>
          <p:cNvPr id="3" name="内容占位符 2">
            <a:extLst>
              <a:ext uri="{FF2B5EF4-FFF2-40B4-BE49-F238E27FC236}">
                <a16:creationId xmlns:a16="http://schemas.microsoft.com/office/drawing/2014/main" id="{AAD444CB-FAB2-4B92-826D-65AD2DA8464F}"/>
              </a:ext>
            </a:extLst>
          </p:cNvPr>
          <p:cNvSpPr>
            <a:spLocks noGrp="1"/>
          </p:cNvSpPr>
          <p:nvPr>
            <p:ph idx="1"/>
          </p:nvPr>
        </p:nvSpPr>
        <p:spPr>
          <a:xfrm>
            <a:off x="1074717" y="1257300"/>
            <a:ext cx="10859984" cy="5085311"/>
          </a:xfrm>
        </p:spPr>
        <p:txBody>
          <a:bodyPr>
            <a:normAutofit/>
          </a:bodyPr>
          <a:lstStyle/>
          <a:p>
            <a:r>
              <a:rPr lang="zh-CN" altLang="en-US" sz="2800" dirty="0"/>
              <a:t>错误推测法</a:t>
            </a:r>
            <a:endParaRPr lang="en-US" altLang="zh-CN" sz="2800" dirty="0"/>
          </a:p>
          <a:p>
            <a:pPr lvl="1"/>
            <a:r>
              <a:rPr lang="zh-CN" altLang="zh-CN" sz="2800" i="0" dirty="0"/>
              <a:t>基于以往的经验和直觉，参照以往的软件系统出现的错误，推测程序中所有可能存在的各种缺陷和错误，从而有针对性地设计测试用例</a:t>
            </a:r>
            <a:endParaRPr lang="en-US" altLang="zh-CN" sz="2800" i="0" dirty="0"/>
          </a:p>
          <a:p>
            <a:pPr lvl="1"/>
            <a:r>
              <a:rPr lang="zh-CN" altLang="zh-CN" sz="2800" i="0" dirty="0"/>
              <a:t>基本思路是：列举出程序中所有可能的错误和容易发生错误的特殊情况，根据可能出现的错误情况选择测试用例</a:t>
            </a:r>
            <a:endParaRPr lang="zh-CN" altLang="en-US" sz="2800" i="0" dirty="0"/>
          </a:p>
        </p:txBody>
      </p:sp>
    </p:spTree>
    <p:extLst>
      <p:ext uri="{BB962C8B-B14F-4D97-AF65-F5344CB8AC3E}">
        <p14:creationId xmlns:p14="http://schemas.microsoft.com/office/powerpoint/2010/main" val="528721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6ED27-18C0-4E1E-91BB-19EE2F12B2D2}"/>
              </a:ext>
            </a:extLst>
          </p:cNvPr>
          <p:cNvSpPr>
            <a:spLocks noGrp="1"/>
          </p:cNvSpPr>
          <p:nvPr>
            <p:ph type="title"/>
          </p:nvPr>
        </p:nvSpPr>
        <p:spPr>
          <a:xfrm>
            <a:off x="1169721" y="89065"/>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35FAA6AD-E7B0-4FB4-9B4A-6A8B1871D0E6}"/>
              </a:ext>
            </a:extLst>
          </p:cNvPr>
          <p:cNvSpPr>
            <a:spLocks noGrp="1"/>
          </p:cNvSpPr>
          <p:nvPr>
            <p:ph idx="1"/>
          </p:nvPr>
        </p:nvSpPr>
        <p:spPr>
          <a:xfrm>
            <a:off x="1169721" y="801139"/>
            <a:ext cx="10871858" cy="5967796"/>
          </a:xfrm>
        </p:spPr>
        <p:txBody>
          <a:bodyPr>
            <a:normAutofit/>
          </a:bodyPr>
          <a:lstStyle/>
          <a:p>
            <a:r>
              <a:rPr lang="zh-CN" altLang="en-US" sz="2800" dirty="0"/>
              <a:t>特殊值测试</a:t>
            </a:r>
            <a:endParaRPr lang="en-US" altLang="zh-CN" sz="2800" dirty="0"/>
          </a:p>
          <a:p>
            <a:pPr lvl="1"/>
            <a:r>
              <a:rPr lang="zh-CN" altLang="en-US" sz="2800" i="0" dirty="0"/>
              <a:t>特殊值测试就是指定软件中某些特殊值为测试用例而对软件实施的测试。这些特殊值并不是根据某种方法推导出来的，而是根据测试人员的知识和经验得到的。通常情况下，特殊值测试人员都会从过去发生过的失效的事件，或者总会出现问题的情况，或者对于用户来说十分重要的事件中寻找特殊值。</a:t>
            </a:r>
            <a:endParaRPr lang="en-US" altLang="zh-CN" sz="2800" i="0" dirty="0"/>
          </a:p>
          <a:p>
            <a:r>
              <a:rPr lang="zh-CN" altLang="en-US" sz="2800" dirty="0"/>
              <a:t>故障猜测法</a:t>
            </a:r>
          </a:p>
          <a:p>
            <a:pPr lvl="1"/>
            <a:r>
              <a:rPr lang="zh-CN" altLang="en-US" sz="2800" i="0" dirty="0"/>
              <a:t>根据经验和直觉猜测软件中可能存在的各种故障，从而有针对性地编写测试这些故障的测试用例。</a:t>
            </a:r>
          </a:p>
          <a:p>
            <a:r>
              <a:rPr lang="zh-CN" altLang="en-US" sz="2800" dirty="0"/>
              <a:t>随机测试</a:t>
            </a:r>
          </a:p>
          <a:p>
            <a:pPr lvl="1"/>
            <a:r>
              <a:rPr lang="zh-CN" altLang="en-US" sz="2800" i="0" dirty="0"/>
              <a:t>对于给定的被测软件系统和软件系统的定义域，按照定义域中样本取值的概率，随机的选择其样本并作为其测试数据的过程称为随机测试。 </a:t>
            </a:r>
          </a:p>
          <a:p>
            <a:endParaRPr lang="zh-CN" altLang="en-US" dirty="0"/>
          </a:p>
        </p:txBody>
      </p:sp>
    </p:spTree>
    <p:extLst>
      <p:ext uri="{BB962C8B-B14F-4D97-AF65-F5344CB8AC3E}">
        <p14:creationId xmlns:p14="http://schemas.microsoft.com/office/powerpoint/2010/main" val="104521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8F83C-29AC-48E1-B383-3CCEE9D13CA8}"/>
              </a:ext>
            </a:extLst>
          </p:cNvPr>
          <p:cNvSpPr>
            <a:spLocks noGrp="1"/>
          </p:cNvSpPr>
          <p:nvPr>
            <p:ph type="title"/>
          </p:nvPr>
        </p:nvSpPr>
        <p:spPr>
          <a:xfrm>
            <a:off x="898698" y="129349"/>
            <a:ext cx="9601200" cy="571500"/>
          </a:xfrm>
        </p:spPr>
        <p:txBody>
          <a:bodyPr>
            <a:noAutofit/>
          </a:bodyPr>
          <a:lstStyle/>
          <a:p>
            <a:r>
              <a:rPr lang="zh-CN" altLang="en-US" b="1" dirty="0"/>
              <a:t>黑盒测试的方法</a:t>
            </a:r>
            <a:r>
              <a:rPr lang="en-US" altLang="zh-CN" b="1" dirty="0"/>
              <a:t>-</a:t>
            </a:r>
            <a:r>
              <a:rPr lang="zh-CN" altLang="en-US" b="1" dirty="0"/>
              <a:t>等价类划分法</a:t>
            </a:r>
          </a:p>
        </p:txBody>
      </p:sp>
      <p:sp>
        <p:nvSpPr>
          <p:cNvPr id="3" name="内容占位符 2">
            <a:extLst>
              <a:ext uri="{FF2B5EF4-FFF2-40B4-BE49-F238E27FC236}">
                <a16:creationId xmlns:a16="http://schemas.microsoft.com/office/drawing/2014/main" id="{FDF4ADC4-D87D-4DE5-9FED-FAF2199F3EEF}"/>
              </a:ext>
            </a:extLst>
          </p:cNvPr>
          <p:cNvSpPr>
            <a:spLocks noGrp="1"/>
          </p:cNvSpPr>
          <p:nvPr>
            <p:ph idx="1"/>
          </p:nvPr>
        </p:nvSpPr>
        <p:spPr>
          <a:xfrm>
            <a:off x="843148" y="700849"/>
            <a:ext cx="11222181" cy="5641763"/>
          </a:xfrm>
        </p:spPr>
        <p:txBody>
          <a:bodyPr>
            <a:normAutofit/>
          </a:bodyPr>
          <a:lstStyle/>
          <a:p>
            <a:r>
              <a:rPr lang="zh-CN" altLang="zh-CN" sz="2800" dirty="0"/>
              <a:t>等价类划分法</a:t>
            </a:r>
            <a:endParaRPr lang="en-US" altLang="zh-CN" sz="2800" dirty="0"/>
          </a:p>
          <a:p>
            <a:pPr lvl="1"/>
            <a:r>
              <a:rPr lang="zh-CN" altLang="zh-CN" sz="2800" i="0" dirty="0"/>
              <a:t>一种典型的、重要的黑盒测试方法，它将程序所有可能的输入数据（有效的和无效的）划分成若干个等价类。然后从每个部分中选取具有代表性的数据当作测试用例进行合理的分类，测试用例由有效等价类和无效等价类的代表组成，从而保证测试用例具有完整性和代表性。</a:t>
            </a:r>
            <a:endParaRPr lang="en-US" altLang="zh-CN" sz="2800" i="0" dirty="0"/>
          </a:p>
          <a:p>
            <a:pPr lvl="1"/>
            <a:r>
              <a:rPr lang="zh-CN" altLang="zh-CN" sz="2800" i="0" dirty="0"/>
              <a:t>等价类划分为有效等价类和无效等价类</a:t>
            </a:r>
            <a:endParaRPr lang="zh-CN" altLang="en-US" sz="2800" i="0" dirty="0"/>
          </a:p>
        </p:txBody>
      </p:sp>
      <p:sp>
        <p:nvSpPr>
          <p:cNvPr id="6" name="MH_Other_1">
            <a:extLst>
              <a:ext uri="{FF2B5EF4-FFF2-40B4-BE49-F238E27FC236}">
                <a16:creationId xmlns:a16="http://schemas.microsoft.com/office/drawing/2014/main" id="{4C917D21-7460-4D47-A354-7520F0788D64}"/>
              </a:ext>
            </a:extLst>
          </p:cNvPr>
          <p:cNvSpPr/>
          <p:nvPr>
            <p:custDataLst>
              <p:tags r:id="rId1"/>
            </p:custDataLst>
          </p:nvPr>
        </p:nvSpPr>
        <p:spPr>
          <a:xfrm>
            <a:off x="5566569" y="3551623"/>
            <a:ext cx="3112565" cy="1224969"/>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206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endParaRPr lang="zh-CN" altLang="en-US" sz="3600" dirty="0">
              <a:solidFill>
                <a:schemeClr val="tx1"/>
              </a:solidFill>
              <a:latin typeface="+mn-ea"/>
            </a:endParaRPr>
          </a:p>
        </p:txBody>
      </p:sp>
      <p:sp>
        <p:nvSpPr>
          <p:cNvPr id="7" name="MH_Other_2">
            <a:extLst>
              <a:ext uri="{FF2B5EF4-FFF2-40B4-BE49-F238E27FC236}">
                <a16:creationId xmlns:a16="http://schemas.microsoft.com/office/drawing/2014/main" id="{5D0CF42C-8DC3-444E-A497-6013815A3CAB}"/>
              </a:ext>
            </a:extLst>
          </p:cNvPr>
          <p:cNvSpPr/>
          <p:nvPr>
            <p:custDataLst>
              <p:tags r:id="rId2"/>
            </p:custDataLst>
          </p:nvPr>
        </p:nvSpPr>
        <p:spPr>
          <a:xfrm flipH="1">
            <a:off x="3380640" y="3551623"/>
            <a:ext cx="3112565" cy="1224969"/>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206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endParaRPr lang="zh-CN" altLang="en-US" sz="3600" dirty="0">
              <a:solidFill>
                <a:schemeClr val="tx1"/>
              </a:solidFill>
              <a:latin typeface="+mn-ea"/>
            </a:endParaRPr>
          </a:p>
        </p:txBody>
      </p:sp>
      <p:sp>
        <p:nvSpPr>
          <p:cNvPr id="8" name="MH_Other_3">
            <a:extLst>
              <a:ext uri="{FF2B5EF4-FFF2-40B4-BE49-F238E27FC236}">
                <a16:creationId xmlns:a16="http://schemas.microsoft.com/office/drawing/2014/main" id="{2B77B058-9C81-4AE8-A634-DF50F5B025B5}"/>
              </a:ext>
            </a:extLst>
          </p:cNvPr>
          <p:cNvSpPr/>
          <p:nvPr>
            <p:custDataLst>
              <p:tags r:id="rId3"/>
            </p:custDataLst>
          </p:nvPr>
        </p:nvSpPr>
        <p:spPr>
          <a:xfrm flipH="1" flipV="1">
            <a:off x="5407584" y="4760749"/>
            <a:ext cx="1085627" cy="1037525"/>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 fmla="*/ 0 w 643003"/>
              <a:gd name="connsiteY0" fmla="*/ 623888 h 623888"/>
              <a:gd name="connsiteX1" fmla="*/ 186688 w 643003"/>
              <a:gd name="connsiteY1" fmla="*/ 178812 h 623888"/>
              <a:gd name="connsiteX2" fmla="*/ 635026 w 643003"/>
              <a:gd name="connsiteY2" fmla="*/ 100 h 623888"/>
              <a:gd name="connsiteX3" fmla="*/ 631031 w 643003"/>
              <a:gd name="connsiteY3" fmla="*/ 223840 h 623888"/>
              <a:gd name="connsiteX4" fmla="*/ 343503 w 643003"/>
              <a:gd name="connsiteY4" fmla="*/ 338452 h 623888"/>
              <a:gd name="connsiteX5" fmla="*/ 223776 w 643003"/>
              <a:gd name="connsiteY5" fmla="*/ 623888 h 623888"/>
              <a:gd name="connsiteX6" fmla="*/ 0 w 643003"/>
              <a:gd name="connsiteY6" fmla="*/ 623888 h 623888"/>
              <a:gd name="connsiteX0" fmla="*/ 0 w 649102"/>
              <a:gd name="connsiteY0" fmla="*/ 623888 h 623888"/>
              <a:gd name="connsiteX1" fmla="*/ 186688 w 649102"/>
              <a:gd name="connsiteY1" fmla="*/ 178812 h 623888"/>
              <a:gd name="connsiteX2" fmla="*/ 635026 w 649102"/>
              <a:gd name="connsiteY2" fmla="*/ 100 h 623888"/>
              <a:gd name="connsiteX3" fmla="*/ 631031 w 649102"/>
              <a:gd name="connsiteY3" fmla="*/ 223840 h 623888"/>
              <a:gd name="connsiteX4" fmla="*/ 343503 w 649102"/>
              <a:gd name="connsiteY4" fmla="*/ 338452 h 623888"/>
              <a:gd name="connsiteX5" fmla="*/ 223776 w 649102"/>
              <a:gd name="connsiteY5" fmla="*/ 623888 h 623888"/>
              <a:gd name="connsiteX6" fmla="*/ 0 w 649102"/>
              <a:gd name="connsiteY6" fmla="*/ 623888 h 623888"/>
              <a:gd name="connsiteX0" fmla="*/ 0 w 652814"/>
              <a:gd name="connsiteY0" fmla="*/ 623888 h 623888"/>
              <a:gd name="connsiteX1" fmla="*/ 186688 w 652814"/>
              <a:gd name="connsiteY1" fmla="*/ 178812 h 623888"/>
              <a:gd name="connsiteX2" fmla="*/ 635026 w 652814"/>
              <a:gd name="connsiteY2" fmla="*/ 100 h 623888"/>
              <a:gd name="connsiteX3" fmla="*/ 631031 w 652814"/>
              <a:gd name="connsiteY3" fmla="*/ 223840 h 623888"/>
              <a:gd name="connsiteX4" fmla="*/ 343503 w 652814"/>
              <a:gd name="connsiteY4" fmla="*/ 338452 h 623888"/>
              <a:gd name="connsiteX5" fmla="*/ 223776 w 652814"/>
              <a:gd name="connsiteY5" fmla="*/ 623888 h 623888"/>
              <a:gd name="connsiteX6" fmla="*/ 0 w 652814"/>
              <a:gd name="connsiteY6" fmla="*/ 623888 h 6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206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lnSpc>
                <a:spcPct val="120000"/>
              </a:lnSpc>
            </a:pPr>
            <a:endParaRPr lang="zh-CN" altLang="en-US" sz="3600" dirty="0">
              <a:solidFill>
                <a:schemeClr val="tx1"/>
              </a:solidFill>
              <a:latin typeface="+mn-ea"/>
            </a:endParaRPr>
          </a:p>
        </p:txBody>
      </p:sp>
      <p:sp>
        <p:nvSpPr>
          <p:cNvPr id="9" name="MH_Other_4">
            <a:extLst>
              <a:ext uri="{FF2B5EF4-FFF2-40B4-BE49-F238E27FC236}">
                <a16:creationId xmlns:a16="http://schemas.microsoft.com/office/drawing/2014/main" id="{AEDCFAD0-DC3A-4A64-8361-A1EAC0152291}"/>
              </a:ext>
            </a:extLst>
          </p:cNvPr>
          <p:cNvSpPr/>
          <p:nvPr>
            <p:custDataLst>
              <p:tags r:id="rId4"/>
            </p:custDataLst>
          </p:nvPr>
        </p:nvSpPr>
        <p:spPr>
          <a:xfrm flipV="1">
            <a:off x="5566566" y="4760749"/>
            <a:ext cx="1085627" cy="1037525"/>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 fmla="*/ 0 w 643003"/>
              <a:gd name="connsiteY0" fmla="*/ 623888 h 623888"/>
              <a:gd name="connsiteX1" fmla="*/ 186688 w 643003"/>
              <a:gd name="connsiteY1" fmla="*/ 178812 h 623888"/>
              <a:gd name="connsiteX2" fmla="*/ 635026 w 643003"/>
              <a:gd name="connsiteY2" fmla="*/ 100 h 623888"/>
              <a:gd name="connsiteX3" fmla="*/ 631031 w 643003"/>
              <a:gd name="connsiteY3" fmla="*/ 223840 h 623888"/>
              <a:gd name="connsiteX4" fmla="*/ 343503 w 643003"/>
              <a:gd name="connsiteY4" fmla="*/ 338452 h 623888"/>
              <a:gd name="connsiteX5" fmla="*/ 223776 w 643003"/>
              <a:gd name="connsiteY5" fmla="*/ 623888 h 623888"/>
              <a:gd name="connsiteX6" fmla="*/ 0 w 643003"/>
              <a:gd name="connsiteY6" fmla="*/ 623888 h 623888"/>
              <a:gd name="connsiteX0" fmla="*/ 0 w 649102"/>
              <a:gd name="connsiteY0" fmla="*/ 623888 h 623888"/>
              <a:gd name="connsiteX1" fmla="*/ 186688 w 649102"/>
              <a:gd name="connsiteY1" fmla="*/ 178812 h 623888"/>
              <a:gd name="connsiteX2" fmla="*/ 635026 w 649102"/>
              <a:gd name="connsiteY2" fmla="*/ 100 h 623888"/>
              <a:gd name="connsiteX3" fmla="*/ 631031 w 649102"/>
              <a:gd name="connsiteY3" fmla="*/ 223840 h 623888"/>
              <a:gd name="connsiteX4" fmla="*/ 343503 w 649102"/>
              <a:gd name="connsiteY4" fmla="*/ 338452 h 623888"/>
              <a:gd name="connsiteX5" fmla="*/ 223776 w 649102"/>
              <a:gd name="connsiteY5" fmla="*/ 623888 h 623888"/>
              <a:gd name="connsiteX6" fmla="*/ 0 w 649102"/>
              <a:gd name="connsiteY6" fmla="*/ 623888 h 623888"/>
              <a:gd name="connsiteX0" fmla="*/ 0 w 652814"/>
              <a:gd name="connsiteY0" fmla="*/ 623888 h 623888"/>
              <a:gd name="connsiteX1" fmla="*/ 186688 w 652814"/>
              <a:gd name="connsiteY1" fmla="*/ 178812 h 623888"/>
              <a:gd name="connsiteX2" fmla="*/ 635026 w 652814"/>
              <a:gd name="connsiteY2" fmla="*/ 100 h 623888"/>
              <a:gd name="connsiteX3" fmla="*/ 631031 w 652814"/>
              <a:gd name="connsiteY3" fmla="*/ 223840 h 623888"/>
              <a:gd name="connsiteX4" fmla="*/ 343503 w 652814"/>
              <a:gd name="connsiteY4" fmla="*/ 338452 h 623888"/>
              <a:gd name="connsiteX5" fmla="*/ 223776 w 652814"/>
              <a:gd name="connsiteY5" fmla="*/ 623888 h 623888"/>
              <a:gd name="connsiteX6" fmla="*/ 0 w 652814"/>
              <a:gd name="connsiteY6" fmla="*/ 623888 h 6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206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lnSpc>
                <a:spcPct val="120000"/>
              </a:lnSpc>
            </a:pPr>
            <a:endParaRPr lang="zh-CN" altLang="en-US" sz="3600" dirty="0">
              <a:solidFill>
                <a:schemeClr val="tx1"/>
              </a:solidFill>
              <a:latin typeface="+mn-ea"/>
            </a:endParaRPr>
          </a:p>
        </p:txBody>
      </p:sp>
      <p:sp>
        <p:nvSpPr>
          <p:cNvPr id="10" name="MH_SubTitle_1">
            <a:extLst>
              <a:ext uri="{FF2B5EF4-FFF2-40B4-BE49-F238E27FC236}">
                <a16:creationId xmlns:a16="http://schemas.microsoft.com/office/drawing/2014/main" id="{7D970D3C-FF24-4342-929E-1018DDD394F5}"/>
              </a:ext>
            </a:extLst>
          </p:cNvPr>
          <p:cNvSpPr txBox="1"/>
          <p:nvPr>
            <p:custDataLst>
              <p:tags r:id="rId5"/>
            </p:custDataLst>
          </p:nvPr>
        </p:nvSpPr>
        <p:spPr>
          <a:xfrm>
            <a:off x="445726" y="3429000"/>
            <a:ext cx="2754492" cy="892631"/>
          </a:xfrm>
          <a:prstGeom prst="rect">
            <a:avLst/>
          </a:prstGeom>
          <a:noFill/>
        </p:spPr>
        <p:txBody>
          <a:bodyPr wrap="square" lIns="91440" tIns="45720" rIns="91440" bIns="45720" rtlCol="0" anchor="ctr" anchorCtr="0">
            <a:noAutofit/>
          </a:bodyPr>
          <a:lstStyle/>
          <a:p>
            <a:pPr marL="285744" indent="-285744" algn="r">
              <a:lnSpc>
                <a:spcPct val="170000"/>
              </a:lnSpc>
              <a:buFont typeface="Arial" panose="020B0604020202020204" pitchFamily="34" charset="0"/>
              <a:buChar char="•"/>
            </a:pPr>
            <a:r>
              <a:rPr lang="zh-CN" altLang="en-US" sz="1867" b="1" dirty="0">
                <a:solidFill>
                  <a:srgbClr val="002060"/>
                </a:solidFill>
                <a:latin typeface="微软雅黑" panose="020B0503020204020204" pitchFamily="34" charset="-122"/>
                <a:ea typeface="微软雅黑" panose="020B0503020204020204" pitchFamily="34" charset="-122"/>
              </a:rPr>
              <a:t>有效等价类</a:t>
            </a:r>
            <a:endParaRPr lang="en-US" altLang="zh-CN" sz="1867" b="1" dirty="0">
              <a:solidFill>
                <a:srgbClr val="002060"/>
              </a:solidFill>
              <a:latin typeface="微软雅黑" panose="020B0503020204020204" pitchFamily="34" charset="-122"/>
              <a:ea typeface="微软雅黑" panose="020B0503020204020204" pitchFamily="34" charset="-122"/>
            </a:endParaRPr>
          </a:p>
        </p:txBody>
      </p:sp>
      <p:sp>
        <p:nvSpPr>
          <p:cNvPr id="11" name="MH_SubTitle_2">
            <a:extLst>
              <a:ext uri="{FF2B5EF4-FFF2-40B4-BE49-F238E27FC236}">
                <a16:creationId xmlns:a16="http://schemas.microsoft.com/office/drawing/2014/main" id="{708C0EC0-2B4F-4E30-AF6D-FF9B70953221}"/>
              </a:ext>
            </a:extLst>
          </p:cNvPr>
          <p:cNvSpPr txBox="1"/>
          <p:nvPr>
            <p:custDataLst>
              <p:tags r:id="rId6"/>
            </p:custDataLst>
          </p:nvPr>
        </p:nvSpPr>
        <p:spPr>
          <a:xfrm>
            <a:off x="8883096" y="3461765"/>
            <a:ext cx="2837917" cy="855923"/>
          </a:xfrm>
          <a:prstGeom prst="rect">
            <a:avLst/>
          </a:prstGeom>
          <a:noFill/>
        </p:spPr>
        <p:txBody>
          <a:bodyPr wrap="square" lIns="91440" tIns="45720" rIns="91440" bIns="45720" rtlCol="0" anchor="ctr" anchorCtr="0">
            <a:noAutofit/>
          </a:bodyPr>
          <a:lstStyle/>
          <a:p>
            <a:pPr marL="285744" indent="-285744">
              <a:lnSpc>
                <a:spcPct val="170000"/>
              </a:lnSpc>
              <a:buFont typeface="Arial" panose="020B0604020202020204" pitchFamily="34" charset="0"/>
              <a:buChar char="•"/>
            </a:pPr>
            <a:r>
              <a:rPr lang="zh-CN" altLang="en-US" sz="1867" b="1" dirty="0">
                <a:solidFill>
                  <a:srgbClr val="002060"/>
                </a:solidFill>
                <a:latin typeface="微软雅黑" panose="020B0503020204020204" pitchFamily="34" charset="-122"/>
                <a:ea typeface="微软雅黑" panose="020B0503020204020204" pitchFamily="34" charset="-122"/>
              </a:rPr>
              <a:t>无效等价类</a:t>
            </a:r>
          </a:p>
        </p:txBody>
      </p:sp>
      <p:sp>
        <p:nvSpPr>
          <p:cNvPr id="12" name="MH_Text_1">
            <a:extLst>
              <a:ext uri="{FF2B5EF4-FFF2-40B4-BE49-F238E27FC236}">
                <a16:creationId xmlns:a16="http://schemas.microsoft.com/office/drawing/2014/main" id="{3E44802E-3F07-4199-A1EC-12034C6FDF30}"/>
              </a:ext>
            </a:extLst>
          </p:cNvPr>
          <p:cNvSpPr txBox="1"/>
          <p:nvPr>
            <p:custDataLst>
              <p:tags r:id="rId7"/>
            </p:custDataLst>
          </p:nvPr>
        </p:nvSpPr>
        <p:spPr>
          <a:xfrm>
            <a:off x="2359973" y="4594560"/>
            <a:ext cx="2455361" cy="699658"/>
          </a:xfrm>
          <a:prstGeom prst="rect">
            <a:avLst/>
          </a:prstGeom>
          <a:noFill/>
        </p:spPr>
        <p:txBody>
          <a:bodyPr wrap="square" lIns="68580" tIns="34290" rIns="68580" bIns="34290" rtlCol="0">
            <a:noAutofit/>
          </a:bodyPr>
          <a:lstStyle/>
          <a:p>
            <a:pPr algn="r">
              <a:lnSpc>
                <a:spcPct val="160000"/>
              </a:lnSpc>
            </a:pPr>
            <a:r>
              <a:rPr lang="zh-CN" altLang="en-US" dirty="0">
                <a:latin typeface="微软雅黑" panose="020B0503020204020204" pitchFamily="34" charset="-122"/>
                <a:ea typeface="微软雅黑" panose="020B0503020204020204" pitchFamily="34" charset="-122"/>
              </a:rPr>
              <a:t>对于程序规格说明来说，是合理的、有意义的输入数据构成的集</a:t>
            </a:r>
          </a:p>
        </p:txBody>
      </p:sp>
      <p:sp>
        <p:nvSpPr>
          <p:cNvPr id="13" name="MH_Text_1">
            <a:extLst>
              <a:ext uri="{FF2B5EF4-FFF2-40B4-BE49-F238E27FC236}">
                <a16:creationId xmlns:a16="http://schemas.microsoft.com/office/drawing/2014/main" id="{DE138DD7-8EFE-463A-8486-B8508690A840}"/>
              </a:ext>
            </a:extLst>
          </p:cNvPr>
          <p:cNvSpPr txBox="1"/>
          <p:nvPr>
            <p:custDataLst>
              <p:tags r:id="rId8"/>
            </p:custDataLst>
          </p:nvPr>
        </p:nvSpPr>
        <p:spPr>
          <a:xfrm>
            <a:off x="7177420" y="4502487"/>
            <a:ext cx="2455361" cy="935747"/>
          </a:xfrm>
          <a:prstGeom prst="rect">
            <a:avLst/>
          </a:prstGeom>
          <a:noFill/>
        </p:spPr>
        <p:txBody>
          <a:bodyPr wrap="square" lIns="68580" tIns="34290" rIns="68580" bIns="34290" rtlCol="0">
            <a:noAutofit/>
          </a:bodyPr>
          <a:lstStyle/>
          <a:p>
            <a:pPr>
              <a:lnSpc>
                <a:spcPct val="160000"/>
              </a:lnSpc>
            </a:pPr>
            <a:r>
              <a:rPr lang="zh-CN" altLang="en-US" dirty="0">
                <a:latin typeface="微软雅黑" panose="020B0503020204020204" pitchFamily="34" charset="-122"/>
                <a:ea typeface="微软雅黑" panose="020B0503020204020204" pitchFamily="34" charset="-122"/>
              </a:rPr>
              <a:t>无效等价类和有效等价类相反，没有意义的，不合理的输入数据集合</a:t>
            </a:r>
          </a:p>
        </p:txBody>
      </p:sp>
    </p:spTree>
    <p:extLst>
      <p:ext uri="{BB962C8B-B14F-4D97-AF65-F5344CB8AC3E}">
        <p14:creationId xmlns:p14="http://schemas.microsoft.com/office/powerpoint/2010/main" val="76607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E56A4-14CD-46AB-899A-D9CD8B49E634}"/>
              </a:ext>
            </a:extLst>
          </p:cNvPr>
          <p:cNvSpPr>
            <a:spLocks noGrp="1"/>
          </p:cNvSpPr>
          <p:nvPr>
            <p:ph type="title"/>
          </p:nvPr>
        </p:nvSpPr>
        <p:spPr>
          <a:xfrm>
            <a:off x="866899" y="-26056"/>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C2CB720F-4821-43D0-843A-BB7188BA5059}"/>
              </a:ext>
            </a:extLst>
          </p:cNvPr>
          <p:cNvSpPr>
            <a:spLocks noGrp="1"/>
          </p:cNvSpPr>
          <p:nvPr>
            <p:ph idx="1"/>
          </p:nvPr>
        </p:nvSpPr>
        <p:spPr>
          <a:xfrm>
            <a:off x="676893" y="545444"/>
            <a:ext cx="11329060" cy="6425372"/>
          </a:xfrm>
        </p:spPr>
        <p:txBody>
          <a:bodyPr>
            <a:normAutofit fontScale="77500" lnSpcReduction="20000"/>
          </a:bodyPr>
          <a:lstStyle/>
          <a:p>
            <a:r>
              <a:rPr lang="zh-CN" altLang="en-US" sz="2900" dirty="0"/>
              <a:t>错误推测法：基于</a:t>
            </a:r>
            <a:r>
              <a:rPr lang="zh-CN" altLang="en-US" sz="2900" dirty="0">
                <a:solidFill>
                  <a:srgbClr val="FF0000"/>
                </a:solidFill>
              </a:rPr>
              <a:t>经验和直觉</a:t>
            </a:r>
            <a:r>
              <a:rPr lang="zh-CN" altLang="en-US" sz="2900" dirty="0"/>
              <a:t>推测程序中所有可能存在的各种错误，</a:t>
            </a:r>
            <a:r>
              <a:rPr lang="en-US" altLang="zh-CN" sz="2900" dirty="0"/>
              <a:t> </a:t>
            </a:r>
            <a:r>
              <a:rPr lang="zh-CN" altLang="en-US" sz="2900" dirty="0"/>
              <a:t>从而</a:t>
            </a:r>
            <a:r>
              <a:rPr lang="zh-CN" altLang="en-US" sz="2900" dirty="0">
                <a:solidFill>
                  <a:srgbClr val="FF0000"/>
                </a:solidFill>
              </a:rPr>
              <a:t>有针对性</a:t>
            </a:r>
            <a:r>
              <a:rPr lang="zh-CN" altLang="en-US" sz="2900" dirty="0"/>
              <a:t>的设计测试用例的方法</a:t>
            </a:r>
            <a:endParaRPr lang="en-US" altLang="zh-CN" sz="2900" dirty="0"/>
          </a:p>
          <a:p>
            <a:pPr lvl="1"/>
            <a:r>
              <a:rPr lang="zh-CN" altLang="en-US" sz="2900" i="0" dirty="0"/>
              <a:t>时间性测试</a:t>
            </a:r>
            <a:endParaRPr lang="en-US" altLang="zh-CN" sz="2900" i="0" dirty="0"/>
          </a:p>
          <a:p>
            <a:pPr lvl="2"/>
            <a:r>
              <a:rPr lang="zh-CN" altLang="en-US" sz="2600" dirty="0"/>
              <a:t>提交操作时限</a:t>
            </a:r>
            <a:endParaRPr lang="en-US" altLang="zh-CN" sz="2600" dirty="0"/>
          </a:p>
          <a:p>
            <a:pPr lvl="2"/>
            <a:r>
              <a:rPr lang="zh-CN" altLang="en-US" sz="2600" dirty="0"/>
              <a:t>未到达的日期是否可选择</a:t>
            </a:r>
            <a:endParaRPr lang="en-US" altLang="zh-CN" sz="2600" dirty="0"/>
          </a:p>
          <a:p>
            <a:pPr lvl="2"/>
            <a:r>
              <a:rPr lang="zh-CN" altLang="en-US" sz="2600" dirty="0"/>
              <a:t>前后时间限制问题</a:t>
            </a:r>
            <a:endParaRPr lang="en-US" altLang="zh-CN" sz="2600" dirty="0"/>
          </a:p>
          <a:p>
            <a:pPr lvl="2"/>
            <a:r>
              <a:rPr lang="zh-CN" altLang="en-US" sz="2600" dirty="0"/>
              <a:t>系统时间的调整</a:t>
            </a:r>
            <a:endParaRPr lang="en-US" altLang="zh-CN" sz="2600" dirty="0"/>
          </a:p>
          <a:p>
            <a:pPr lvl="1"/>
            <a:r>
              <a:rPr lang="zh-CN" altLang="en-US" sz="2900" i="0" dirty="0"/>
              <a:t>密码输入框缺陷</a:t>
            </a:r>
            <a:endParaRPr lang="en-US" altLang="zh-CN" sz="2900" i="0" dirty="0"/>
          </a:p>
          <a:p>
            <a:pPr lvl="2"/>
            <a:r>
              <a:rPr lang="zh-CN" altLang="en-US" sz="2600" dirty="0"/>
              <a:t>明文显示（超级用户）</a:t>
            </a:r>
            <a:endParaRPr lang="en-US" altLang="zh-CN" sz="2600" dirty="0"/>
          </a:p>
          <a:p>
            <a:pPr lvl="2"/>
            <a:r>
              <a:rPr lang="zh-CN" altLang="en-US" sz="2600" dirty="0"/>
              <a:t>复制密码，明文显示</a:t>
            </a:r>
            <a:r>
              <a:rPr lang="en-US" altLang="zh-CN" sz="2600" dirty="0"/>
              <a:t>	</a:t>
            </a:r>
          </a:p>
          <a:p>
            <a:pPr lvl="2"/>
            <a:r>
              <a:rPr lang="zh-CN" altLang="en-US" sz="2600" dirty="0"/>
              <a:t>一致性</a:t>
            </a:r>
            <a:endParaRPr lang="en-US" altLang="zh-CN" sz="2600" dirty="0"/>
          </a:p>
          <a:p>
            <a:pPr lvl="3"/>
            <a:r>
              <a:rPr lang="zh-CN" altLang="en-US" sz="2600" i="0" dirty="0"/>
              <a:t>截断：按</a:t>
            </a:r>
            <a:r>
              <a:rPr lang="en-US" altLang="zh-CN" sz="2600" i="0" dirty="0"/>
              <a:t> </a:t>
            </a:r>
            <a:r>
              <a:rPr lang="en-US" altLang="zh-CN" sz="2600" i="0" dirty="0" err="1"/>
              <a:t>Ctrl+V</a:t>
            </a:r>
            <a:r>
              <a:rPr lang="en-US" altLang="zh-CN" sz="2600" i="0" dirty="0"/>
              <a:t> ——</a:t>
            </a:r>
            <a:r>
              <a:rPr lang="zh-CN" altLang="en-US" sz="2600" i="0" dirty="0"/>
              <a:t>鼠标</a:t>
            </a:r>
            <a:endParaRPr lang="en-US" altLang="zh-CN" sz="2600" i="0" dirty="0"/>
          </a:p>
          <a:p>
            <a:pPr lvl="3"/>
            <a:r>
              <a:rPr lang="zh-CN" altLang="en-US" sz="2600" i="0" dirty="0"/>
              <a:t>限制：新增</a:t>
            </a:r>
            <a:r>
              <a:rPr lang="en-US" altLang="zh-CN" sz="2600" i="0" dirty="0"/>
              <a:t>——</a:t>
            </a:r>
            <a:r>
              <a:rPr lang="zh-CN" altLang="en-US" sz="2600" i="0" dirty="0"/>
              <a:t>修改</a:t>
            </a:r>
            <a:endParaRPr lang="en-US" altLang="zh-CN" sz="2600" i="0" dirty="0"/>
          </a:p>
          <a:p>
            <a:pPr lvl="1"/>
            <a:r>
              <a:rPr lang="zh-CN" altLang="en-US" sz="2900" i="0" dirty="0">
                <a:solidFill>
                  <a:srgbClr val="FF0000"/>
                </a:solidFill>
              </a:rPr>
              <a:t>同时</a:t>
            </a:r>
            <a:r>
              <a:rPr lang="zh-CN" altLang="en-US" sz="2900" i="0" dirty="0"/>
              <a:t>操作问题</a:t>
            </a:r>
            <a:endParaRPr lang="en-US" altLang="zh-CN" sz="2900" i="0" dirty="0"/>
          </a:p>
          <a:p>
            <a:pPr lvl="2"/>
            <a:r>
              <a:rPr lang="zh-CN" altLang="en-US" sz="2600" dirty="0"/>
              <a:t>在不同机器上登录同一用户</a:t>
            </a:r>
            <a:endParaRPr lang="en-US" altLang="zh-CN" sz="2600" dirty="0"/>
          </a:p>
          <a:p>
            <a:pPr lvl="2"/>
            <a:r>
              <a:rPr lang="zh-CN" altLang="en-US" sz="2600" dirty="0"/>
              <a:t>对一条记录在不同机器上进行不同操作（修改、删除）</a:t>
            </a:r>
            <a:endParaRPr lang="en-US" altLang="zh-CN" sz="2600" dirty="0"/>
          </a:p>
          <a:p>
            <a:pPr lvl="3"/>
            <a:r>
              <a:rPr lang="zh-CN" altLang="en-US" sz="2600" i="0" dirty="0"/>
              <a:t>解决方式一：锁定记录</a:t>
            </a:r>
            <a:endParaRPr lang="en-US" altLang="zh-CN" sz="2600" i="0" dirty="0"/>
          </a:p>
          <a:p>
            <a:pPr lvl="3"/>
            <a:r>
              <a:rPr lang="zh-CN" altLang="en-US" sz="2600" i="0" dirty="0"/>
              <a:t>解决方式二：给出提示信息</a:t>
            </a:r>
            <a:endParaRPr lang="en-US" altLang="zh-CN" sz="2600" i="0" dirty="0"/>
          </a:p>
          <a:p>
            <a:pPr lvl="2"/>
            <a:r>
              <a:rPr lang="zh-CN" altLang="en-US" sz="2600" dirty="0"/>
              <a:t>一人审核，一人退回</a:t>
            </a:r>
            <a:endParaRPr lang="en-US" altLang="zh-CN" sz="2600" dirty="0"/>
          </a:p>
          <a:p>
            <a:pPr lvl="2"/>
            <a:r>
              <a:rPr lang="zh-CN" altLang="en-US" sz="2600" dirty="0"/>
              <a:t>两人修改同一张工单</a:t>
            </a:r>
            <a:endParaRPr lang="en-US" altLang="zh-CN" sz="2600" dirty="0"/>
          </a:p>
          <a:p>
            <a:pPr lvl="2"/>
            <a:endParaRPr lang="en-US" altLang="zh-CN" dirty="0"/>
          </a:p>
          <a:p>
            <a:pPr lvl="1"/>
            <a:endParaRPr lang="en-US" altLang="zh-CN" dirty="0"/>
          </a:p>
          <a:p>
            <a:pPr lvl="1"/>
            <a:endParaRPr lang="zh-CN" altLang="en-US" dirty="0"/>
          </a:p>
        </p:txBody>
      </p:sp>
      <p:pic>
        <p:nvPicPr>
          <p:cNvPr id="6" name="Picture 2">
            <a:extLst>
              <a:ext uri="{FF2B5EF4-FFF2-40B4-BE49-F238E27FC236}">
                <a16:creationId xmlns:a16="http://schemas.microsoft.com/office/drawing/2014/main" id="{2358899B-2D70-436C-A9F3-C7654FF2050C}"/>
              </a:ext>
            </a:extLst>
          </p:cNvPr>
          <p:cNvPicPr>
            <a:picLocks noChangeAspect="1" noChangeArrowheads="1"/>
          </p:cNvPicPr>
          <p:nvPr/>
        </p:nvPicPr>
        <p:blipFill>
          <a:blip r:embed="rId2" cstate="print"/>
          <a:srcRect/>
          <a:stretch>
            <a:fillRect/>
          </a:stretch>
        </p:blipFill>
        <p:spPr bwMode="auto">
          <a:xfrm>
            <a:off x="8758814" y="1445627"/>
            <a:ext cx="1709285" cy="1616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3">
            <a:extLst>
              <a:ext uri="{FF2B5EF4-FFF2-40B4-BE49-F238E27FC236}">
                <a16:creationId xmlns:a16="http://schemas.microsoft.com/office/drawing/2014/main" id="{E7A67EB8-DC48-4F14-80C9-1F9D9AEAE7D4}"/>
              </a:ext>
            </a:extLst>
          </p:cNvPr>
          <p:cNvPicPr>
            <a:picLocks noChangeAspect="1" noChangeArrowheads="1"/>
          </p:cNvPicPr>
          <p:nvPr/>
        </p:nvPicPr>
        <p:blipFill>
          <a:blip r:embed="rId3" cstate="print"/>
          <a:srcRect/>
          <a:stretch>
            <a:fillRect/>
          </a:stretch>
        </p:blipFill>
        <p:spPr bwMode="auto">
          <a:xfrm>
            <a:off x="8667088" y="3795482"/>
            <a:ext cx="1892736" cy="1865306"/>
          </a:xfrm>
          <a:prstGeom prst="rect">
            <a:avLst/>
          </a:prstGeom>
          <a:noFill/>
          <a:ln w="9525">
            <a:noFill/>
            <a:miter lim="800000"/>
            <a:headEnd/>
            <a:tailEnd/>
          </a:ln>
          <a:effectLst/>
        </p:spPr>
      </p:pic>
    </p:spTree>
    <p:extLst>
      <p:ext uri="{BB962C8B-B14F-4D97-AF65-F5344CB8AC3E}">
        <p14:creationId xmlns:p14="http://schemas.microsoft.com/office/powerpoint/2010/main" val="244013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CBEDA-2891-4A5C-BF6D-B93787DCF1C7}"/>
              </a:ext>
            </a:extLst>
          </p:cNvPr>
          <p:cNvSpPr>
            <a:spLocks noGrp="1"/>
          </p:cNvSpPr>
          <p:nvPr>
            <p:ph type="title"/>
          </p:nvPr>
        </p:nvSpPr>
        <p:spPr>
          <a:xfrm>
            <a:off x="860961" y="229303"/>
            <a:ext cx="9601200" cy="571500"/>
          </a:xfrm>
        </p:spPr>
        <p:txBody>
          <a:bodyPr>
            <a:normAutofit fontScale="90000"/>
          </a:bodyPr>
          <a:lstStyle/>
          <a:p>
            <a:r>
              <a:rPr lang="zh-CN" altLang="en-US" b="1" dirty="0"/>
              <a:t>黑盒测试的方法</a:t>
            </a:r>
          </a:p>
        </p:txBody>
      </p:sp>
      <p:sp>
        <p:nvSpPr>
          <p:cNvPr id="3" name="内容占位符 2">
            <a:extLst>
              <a:ext uri="{FF2B5EF4-FFF2-40B4-BE49-F238E27FC236}">
                <a16:creationId xmlns:a16="http://schemas.microsoft.com/office/drawing/2014/main" id="{A1B85032-514F-48BF-A74D-6F6C3444CD9A}"/>
              </a:ext>
            </a:extLst>
          </p:cNvPr>
          <p:cNvSpPr>
            <a:spLocks noGrp="1"/>
          </p:cNvSpPr>
          <p:nvPr>
            <p:ph idx="1"/>
          </p:nvPr>
        </p:nvSpPr>
        <p:spPr>
          <a:xfrm>
            <a:off x="950026" y="943846"/>
            <a:ext cx="10022774" cy="5398765"/>
          </a:xfrm>
        </p:spPr>
        <p:txBody>
          <a:bodyPr>
            <a:normAutofit/>
          </a:bodyPr>
          <a:lstStyle/>
          <a:p>
            <a:r>
              <a:rPr lang="zh-CN" altLang="en-US" sz="2400" dirty="0"/>
              <a:t>如图，它展示的是某网页的一个年龄输入框的需求文档</a:t>
            </a:r>
            <a:endParaRPr lang="en-US" altLang="zh-CN" sz="2400" dirty="0"/>
          </a:p>
          <a:p>
            <a:r>
              <a:rPr lang="zh-CN" altLang="en-US" sz="2400" dirty="0"/>
              <a:t>根据经验，常见错误为：</a:t>
            </a:r>
            <a:endParaRPr lang="en-US" altLang="zh-CN" sz="2400" dirty="0"/>
          </a:p>
          <a:p>
            <a:pPr lvl="1"/>
            <a:r>
              <a:rPr lang="zh-CN" altLang="en-US" sz="2400" i="0" dirty="0"/>
              <a:t>超长混合字符串</a:t>
            </a:r>
            <a:endParaRPr lang="en-US" altLang="zh-CN" sz="2400" i="0" dirty="0"/>
          </a:p>
          <a:p>
            <a:pPr lvl="1"/>
            <a:r>
              <a:rPr lang="zh-CN" altLang="en-US" sz="2400" i="0" dirty="0"/>
              <a:t>全角字符串</a:t>
            </a:r>
            <a:endParaRPr lang="en-US" altLang="zh-CN" sz="2400" i="0" dirty="0"/>
          </a:p>
          <a:p>
            <a:pPr lvl="1"/>
            <a:r>
              <a:rPr lang="zh-CN" altLang="en-US" sz="2400" i="0" dirty="0"/>
              <a:t>数字</a:t>
            </a:r>
            <a:r>
              <a:rPr lang="en-US" altLang="zh-CN" sz="2400" i="0" dirty="0"/>
              <a:t>0</a:t>
            </a:r>
          </a:p>
          <a:p>
            <a:pPr lvl="1"/>
            <a:r>
              <a:rPr lang="zh-CN" altLang="en-US" sz="2400" i="0" dirty="0"/>
              <a:t>单引号</a:t>
            </a:r>
            <a:endParaRPr lang="en-US" altLang="zh-CN" sz="2400" i="0" dirty="0"/>
          </a:p>
        </p:txBody>
      </p:sp>
      <p:pic>
        <p:nvPicPr>
          <p:cNvPr id="4" name="内容占位符 3">
            <a:extLst>
              <a:ext uri="{FF2B5EF4-FFF2-40B4-BE49-F238E27FC236}">
                <a16:creationId xmlns:a16="http://schemas.microsoft.com/office/drawing/2014/main" id="{2C2D712D-4879-4557-A81B-5B36000CD05A}"/>
              </a:ext>
            </a:extLst>
          </p:cNvPr>
          <p:cNvPicPr>
            <a:picLocks noChangeAspect="1"/>
          </p:cNvPicPr>
          <p:nvPr/>
        </p:nvPicPr>
        <p:blipFill>
          <a:blip r:embed="rId2"/>
          <a:stretch>
            <a:fillRect/>
          </a:stretch>
        </p:blipFill>
        <p:spPr>
          <a:xfrm>
            <a:off x="7215447" y="1592755"/>
            <a:ext cx="4588626" cy="2050473"/>
          </a:xfrm>
          <a:prstGeom prst="rect">
            <a:avLst/>
          </a:prstGeom>
        </p:spPr>
      </p:pic>
      <p:graphicFrame>
        <p:nvGraphicFramePr>
          <p:cNvPr id="5" name="表格 5">
            <a:extLst>
              <a:ext uri="{FF2B5EF4-FFF2-40B4-BE49-F238E27FC236}">
                <a16:creationId xmlns:a16="http://schemas.microsoft.com/office/drawing/2014/main" id="{F7B292F3-5CF3-43E6-8B7A-170E012B9F08}"/>
              </a:ext>
            </a:extLst>
          </p:cNvPr>
          <p:cNvGraphicFramePr>
            <a:graphicFrameLocks noGrp="1"/>
          </p:cNvGraphicFramePr>
          <p:nvPr>
            <p:extLst>
              <p:ext uri="{D42A27DB-BD31-4B8C-83A1-F6EECF244321}">
                <p14:modId xmlns:p14="http://schemas.microsoft.com/office/powerpoint/2010/main" val="716063408"/>
              </p:ext>
            </p:extLst>
          </p:nvPr>
        </p:nvGraphicFramePr>
        <p:xfrm>
          <a:off x="0" y="3818655"/>
          <a:ext cx="12192000" cy="3107229"/>
        </p:xfrm>
        <a:graphic>
          <a:graphicData uri="http://schemas.openxmlformats.org/drawingml/2006/table">
            <a:tbl>
              <a:tblPr firstRow="1" bandRow="1">
                <a:tableStyleId>{5C22544A-7EE6-4342-B048-85BDC9FD1C3A}</a:tableStyleId>
              </a:tblPr>
              <a:tblGrid>
                <a:gridCol w="1797925">
                  <a:extLst>
                    <a:ext uri="{9D8B030D-6E8A-4147-A177-3AD203B41FA5}">
                      <a16:colId xmlns:a16="http://schemas.microsoft.com/office/drawing/2014/main" val="3348379261"/>
                    </a:ext>
                  </a:extLst>
                </a:gridCol>
                <a:gridCol w="6330075">
                  <a:extLst>
                    <a:ext uri="{9D8B030D-6E8A-4147-A177-3AD203B41FA5}">
                      <a16:colId xmlns:a16="http://schemas.microsoft.com/office/drawing/2014/main" val="1722239544"/>
                    </a:ext>
                  </a:extLst>
                </a:gridCol>
                <a:gridCol w="4064000">
                  <a:extLst>
                    <a:ext uri="{9D8B030D-6E8A-4147-A177-3AD203B41FA5}">
                      <a16:colId xmlns:a16="http://schemas.microsoft.com/office/drawing/2014/main" val="674946419"/>
                    </a:ext>
                  </a:extLst>
                </a:gridCol>
              </a:tblGrid>
              <a:tr h="385478">
                <a:tc>
                  <a:txBody>
                    <a:bodyPr/>
                    <a:lstStyle/>
                    <a:p>
                      <a:r>
                        <a:rPr lang="zh-CN" altLang="en-US" sz="2000" dirty="0"/>
                        <a:t>输入条件</a:t>
                      </a:r>
                    </a:p>
                  </a:txBody>
                  <a:tcPr/>
                </a:tc>
                <a:tc>
                  <a:txBody>
                    <a:bodyPr/>
                    <a:lstStyle/>
                    <a:p>
                      <a:r>
                        <a:rPr lang="zh-CN" altLang="en-US" sz="2000" dirty="0"/>
                        <a:t>错误推测法分析</a:t>
                      </a:r>
                    </a:p>
                  </a:txBody>
                  <a:tcPr/>
                </a:tc>
                <a:tc>
                  <a:txBody>
                    <a:bodyPr/>
                    <a:lstStyle/>
                    <a:p>
                      <a:r>
                        <a:rPr lang="zh-CN" altLang="en-US" sz="2000" dirty="0"/>
                        <a:t>错误推测法取值</a:t>
                      </a:r>
                    </a:p>
                  </a:txBody>
                  <a:tcPr/>
                </a:tc>
                <a:extLst>
                  <a:ext uri="{0D108BD9-81ED-4DB2-BD59-A6C34878D82A}">
                    <a16:rowId xmlns:a16="http://schemas.microsoft.com/office/drawing/2014/main" val="2543024206"/>
                  </a:ext>
                </a:extLst>
              </a:tr>
              <a:tr h="978521">
                <a:tc rowSpan="4">
                  <a:txBody>
                    <a:bodyPr/>
                    <a:lstStyle/>
                    <a:p>
                      <a:r>
                        <a:rPr lang="en-US" altLang="zh-CN" sz="2000" dirty="0"/>
                        <a:t>20-99</a:t>
                      </a:r>
                      <a:r>
                        <a:rPr lang="zh-CN" altLang="en-US" sz="2000" dirty="0"/>
                        <a:t>的整数</a:t>
                      </a:r>
                    </a:p>
                  </a:txBody>
                  <a:tcPr/>
                </a:tc>
                <a:tc>
                  <a:txBody>
                    <a:bodyPr/>
                    <a:lstStyle/>
                    <a:p>
                      <a:r>
                        <a:rPr lang="zh-CN" altLang="en-US" sz="2000" dirty="0"/>
                        <a:t>在输入框输入超长混合字符串时，程序可能报错</a:t>
                      </a:r>
                    </a:p>
                  </a:txBody>
                  <a:tcPr/>
                </a:tc>
                <a:tc>
                  <a:txBody>
                    <a:bodyPr/>
                    <a:lstStyle/>
                    <a:p>
                      <a:r>
                        <a:rPr lang="en-US" altLang="zh-CN" sz="2000" dirty="0"/>
                        <a:t>11111111111111112122433</a:t>
                      </a:r>
                      <a:r>
                        <a:rPr lang="zh-CN" altLang="en-US" sz="2000" dirty="0"/>
                        <a:t>城市发生的儿而投入特特犹太人让他同一人</a:t>
                      </a:r>
                      <a:r>
                        <a:rPr lang="en-US" altLang="zh-CN" sz="2000" dirty="0"/>
                        <a:t>#</a:t>
                      </a:r>
                      <a:r>
                        <a:rPr lang="zh-CN" altLang="en-US" sz="2000" dirty="0"/>
                        <a:t>￥￥</a:t>
                      </a:r>
                      <a:r>
                        <a:rPr lang="en-US" altLang="zh-CN" sz="2000" dirty="0"/>
                        <a:t>%#</a:t>
                      </a:r>
                      <a:r>
                        <a:rPr lang="en-US" altLang="zh-CN" sz="2000" dirty="0" err="1"/>
                        <a:t>dfghghhjhk</a:t>
                      </a:r>
                      <a:endParaRPr lang="zh-CN" altLang="en-US" sz="2000" dirty="0"/>
                    </a:p>
                  </a:txBody>
                  <a:tcPr/>
                </a:tc>
                <a:extLst>
                  <a:ext uri="{0D108BD9-81ED-4DB2-BD59-A6C34878D82A}">
                    <a16:rowId xmlns:a16="http://schemas.microsoft.com/office/drawing/2014/main" val="747930606"/>
                  </a:ext>
                </a:extLst>
              </a:tr>
              <a:tr h="682000">
                <a:tc vMerge="1">
                  <a:txBody>
                    <a:bodyPr/>
                    <a:lstStyle/>
                    <a:p>
                      <a:endParaRPr lang="zh-CN" altLang="en-US"/>
                    </a:p>
                  </a:txBody>
                  <a:tcPr/>
                </a:tc>
                <a:tc>
                  <a:txBody>
                    <a:bodyPr/>
                    <a:lstStyle/>
                    <a:p>
                      <a:r>
                        <a:rPr lang="zh-CN" altLang="en-US" sz="2000" dirty="0"/>
                        <a:t>在输入框中输入全角字符串时，程序可能报错</a:t>
                      </a:r>
                    </a:p>
                  </a:txBody>
                  <a:tcPr/>
                </a:tc>
                <a:tc>
                  <a:txBody>
                    <a:bodyPr/>
                    <a:lstStyle/>
                    <a:p>
                      <a:r>
                        <a:rPr lang="zh-CN" altLang="en-US" sz="2000" dirty="0"/>
                        <a:t>２３４２４３ｄｆｄｇｄｆｇｅｒｅｒ＠４％＃</a:t>
                      </a:r>
                    </a:p>
                  </a:txBody>
                  <a:tcPr/>
                </a:tc>
                <a:extLst>
                  <a:ext uri="{0D108BD9-81ED-4DB2-BD59-A6C34878D82A}">
                    <a16:rowId xmlns:a16="http://schemas.microsoft.com/office/drawing/2014/main" val="2933918523"/>
                  </a:ext>
                </a:extLst>
              </a:tr>
              <a:tr h="607869">
                <a:tc vMerge="1">
                  <a:txBody>
                    <a:bodyPr/>
                    <a:lstStyle/>
                    <a:p>
                      <a:endParaRPr lang="zh-CN" altLang="en-US"/>
                    </a:p>
                  </a:txBody>
                  <a:tcPr/>
                </a:tc>
                <a:tc>
                  <a:txBody>
                    <a:bodyPr/>
                    <a:lstStyle/>
                    <a:p>
                      <a:r>
                        <a:rPr lang="zh-CN" altLang="en-US" sz="2000" dirty="0"/>
                        <a:t>在输入框中输入</a:t>
                      </a:r>
                      <a:r>
                        <a:rPr lang="en-US" altLang="zh-CN" sz="2000" dirty="0"/>
                        <a:t>0</a:t>
                      </a:r>
                      <a:r>
                        <a:rPr lang="zh-CN" altLang="en-US" sz="2000" dirty="0"/>
                        <a:t>，程序极易报错</a:t>
                      </a:r>
                    </a:p>
                  </a:txBody>
                  <a:tcPr/>
                </a:tc>
                <a:tc>
                  <a:txBody>
                    <a:bodyPr/>
                    <a:lstStyle/>
                    <a:p>
                      <a:r>
                        <a:rPr lang="zh-CN" altLang="en-US" sz="2000" dirty="0"/>
                        <a:t>０</a:t>
                      </a:r>
                    </a:p>
                  </a:txBody>
                  <a:tcPr/>
                </a:tc>
                <a:extLst>
                  <a:ext uri="{0D108BD9-81ED-4DB2-BD59-A6C34878D82A}">
                    <a16:rowId xmlns:a16="http://schemas.microsoft.com/office/drawing/2014/main" val="773647563"/>
                  </a:ext>
                </a:extLst>
              </a:tr>
              <a:tr h="385478">
                <a:tc vMerge="1">
                  <a:txBody>
                    <a:bodyPr/>
                    <a:lstStyle/>
                    <a:p>
                      <a:endParaRPr lang="zh-CN" altLang="en-US" dirty="0"/>
                    </a:p>
                  </a:txBody>
                  <a:tcPr/>
                </a:tc>
                <a:tc>
                  <a:txBody>
                    <a:bodyPr/>
                    <a:lstStyle/>
                    <a:p>
                      <a:r>
                        <a:rPr lang="zh-CN" altLang="en-US" sz="2000" dirty="0"/>
                        <a:t>在输入框中输入‘，程序极易报错</a:t>
                      </a:r>
                    </a:p>
                  </a:txBody>
                  <a:tcPr/>
                </a:tc>
                <a:tc>
                  <a:txBody>
                    <a:bodyPr/>
                    <a:lstStyle/>
                    <a:p>
                      <a:r>
                        <a:rPr lang="zh-CN" altLang="en-US" sz="2000" dirty="0"/>
                        <a:t>‘</a:t>
                      </a:r>
                    </a:p>
                  </a:txBody>
                  <a:tcPr/>
                </a:tc>
                <a:extLst>
                  <a:ext uri="{0D108BD9-81ED-4DB2-BD59-A6C34878D82A}">
                    <a16:rowId xmlns:a16="http://schemas.microsoft.com/office/drawing/2014/main" val="3950766456"/>
                  </a:ext>
                </a:extLst>
              </a:tr>
            </a:tbl>
          </a:graphicData>
        </a:graphic>
      </p:graphicFrame>
    </p:spTree>
    <p:extLst>
      <p:ext uri="{BB962C8B-B14F-4D97-AF65-F5344CB8AC3E}">
        <p14:creationId xmlns:p14="http://schemas.microsoft.com/office/powerpoint/2010/main" val="169245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93507-9E29-4991-A25A-48080A8DEF32}"/>
              </a:ext>
            </a:extLst>
          </p:cNvPr>
          <p:cNvSpPr>
            <a:spLocks noGrp="1"/>
          </p:cNvSpPr>
          <p:nvPr>
            <p:ph type="title"/>
          </p:nvPr>
        </p:nvSpPr>
        <p:spPr>
          <a:xfrm>
            <a:off x="1295400" y="400792"/>
            <a:ext cx="9601200" cy="571500"/>
          </a:xfrm>
        </p:spPr>
        <p:txBody>
          <a:bodyPr>
            <a:normAutofit fontScale="90000"/>
          </a:bodyPr>
          <a:lstStyle/>
          <a:p>
            <a:r>
              <a:rPr lang="zh-CN" altLang="en-US" sz="4900" b="1" dirty="0"/>
              <a:t>黑盒</a:t>
            </a:r>
            <a:r>
              <a:rPr lang="zh-CN" altLang="zh-CN" sz="4900" b="1" dirty="0"/>
              <a:t>测试方法选择的综合策略</a:t>
            </a:r>
            <a:br>
              <a:rPr lang="zh-CN" altLang="en-US" dirty="0">
                <a:sym typeface="+mn-ea"/>
              </a:rPr>
            </a:br>
            <a:endParaRPr lang="zh-CN" altLang="en-US" dirty="0"/>
          </a:p>
        </p:txBody>
      </p:sp>
      <p:sp>
        <p:nvSpPr>
          <p:cNvPr id="5" name="内容占位符 4">
            <a:extLst>
              <a:ext uri="{FF2B5EF4-FFF2-40B4-BE49-F238E27FC236}">
                <a16:creationId xmlns:a16="http://schemas.microsoft.com/office/drawing/2014/main" id="{90C416AB-56E9-4B8B-AEE8-E9610E948B4F}"/>
              </a:ext>
            </a:extLst>
          </p:cNvPr>
          <p:cNvSpPr>
            <a:spLocks noGrp="1"/>
          </p:cNvSpPr>
          <p:nvPr>
            <p:ph idx="1"/>
          </p:nvPr>
        </p:nvSpPr>
        <p:spPr>
          <a:xfrm>
            <a:off x="1163783" y="1187531"/>
            <a:ext cx="10889672" cy="5581404"/>
          </a:xfrm>
        </p:spPr>
        <p:txBody>
          <a:bodyPr>
            <a:normAutofit lnSpcReduction="10000"/>
          </a:bodyPr>
          <a:lstStyle/>
          <a:p>
            <a:pPr lvl="0"/>
            <a:r>
              <a:rPr lang="zh-CN" altLang="zh-CN" sz="2800" dirty="0"/>
              <a:t>对于业务流程清晰的被测系统，可以利用场景法贯穿整个测试案例过程，对主要业务流程进行测试。</a:t>
            </a:r>
          </a:p>
          <a:p>
            <a:pPr lvl="0"/>
            <a:r>
              <a:rPr lang="zh-CN" altLang="zh-CN" sz="2800" dirty="0"/>
              <a:t>当主要流程测完后，再对系统中的重要功能进行等价类划分测试，将无限测试变成有限测试，这是减少工作量和提高测试效率最有效的办法。</a:t>
            </a:r>
          </a:p>
          <a:p>
            <a:pPr lvl="0"/>
            <a:r>
              <a:rPr lang="zh-CN" altLang="zh-CN" sz="2800" dirty="0"/>
              <a:t>在任何情况下都必须使用边界值分析法。经验表明，用这种方法设计的测试用例发现程序错误的能力最强。</a:t>
            </a:r>
          </a:p>
          <a:p>
            <a:pPr lvl="0"/>
            <a:r>
              <a:rPr lang="zh-CN" altLang="zh-CN" sz="2800" dirty="0"/>
              <a:t>可以依靠测试工程师的智慧和经验追加一些测试用例。</a:t>
            </a:r>
          </a:p>
          <a:p>
            <a:pPr lvl="0"/>
            <a:r>
              <a:rPr lang="zh-CN" altLang="zh-CN" sz="2800" dirty="0"/>
              <a:t>对照程序逻辑，检查已设计的测试用例的逻辑覆盖程度。如果没有达到要求的覆盖标准，应当再补充足够的测试用例。</a:t>
            </a:r>
          </a:p>
          <a:p>
            <a:pPr lvl="0"/>
            <a:r>
              <a:rPr lang="zh-CN" altLang="zh-CN" sz="2800" dirty="0"/>
              <a:t>对于参数配置类的软件功能，要用正交试验法选择较少的组合方式达到最佳效果。</a:t>
            </a:r>
          </a:p>
          <a:p>
            <a:endParaRPr lang="zh-CN" altLang="en-US" dirty="0"/>
          </a:p>
        </p:txBody>
      </p:sp>
    </p:spTree>
    <p:extLst>
      <p:ext uri="{BB962C8B-B14F-4D97-AF65-F5344CB8AC3E}">
        <p14:creationId xmlns:p14="http://schemas.microsoft.com/office/powerpoint/2010/main" val="347221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5D082-0765-440D-9215-288DDA9823ED}"/>
              </a:ext>
            </a:extLst>
          </p:cNvPr>
          <p:cNvSpPr>
            <a:spLocks noGrp="1"/>
          </p:cNvSpPr>
          <p:nvPr>
            <p:ph type="title"/>
          </p:nvPr>
        </p:nvSpPr>
        <p:spPr/>
        <p:txBody>
          <a:bodyPr>
            <a:normAutofit fontScale="90000"/>
          </a:bodyPr>
          <a:lstStyle/>
          <a:p>
            <a:r>
              <a:rPr lang="zh-CN" altLang="en-US" b="1" dirty="0"/>
              <a:t>黑盒测试的方法</a:t>
            </a:r>
            <a:r>
              <a:rPr lang="en-US" altLang="zh-CN" b="1" dirty="0"/>
              <a:t>-</a:t>
            </a:r>
            <a:r>
              <a:rPr lang="zh-CN" altLang="en-US" b="1" dirty="0"/>
              <a:t>等价类划分法</a:t>
            </a:r>
          </a:p>
        </p:txBody>
      </p:sp>
      <p:sp>
        <p:nvSpPr>
          <p:cNvPr id="3" name="内容占位符 2">
            <a:extLst>
              <a:ext uri="{FF2B5EF4-FFF2-40B4-BE49-F238E27FC236}">
                <a16:creationId xmlns:a16="http://schemas.microsoft.com/office/drawing/2014/main" id="{10C0DF0A-85FB-4D94-8562-82CDE768CD9B}"/>
              </a:ext>
            </a:extLst>
          </p:cNvPr>
          <p:cNvSpPr>
            <a:spLocks noGrp="1"/>
          </p:cNvSpPr>
          <p:nvPr>
            <p:ph idx="1"/>
          </p:nvPr>
        </p:nvSpPr>
        <p:spPr>
          <a:xfrm>
            <a:off x="1371600" y="1257300"/>
            <a:ext cx="9601200" cy="5004262"/>
          </a:xfrm>
        </p:spPr>
        <p:txBody>
          <a:bodyPr/>
          <a:lstStyle/>
          <a:p>
            <a:r>
              <a:rPr lang="zh-CN" altLang="zh-CN" sz="2800" dirty="0"/>
              <a:t>等价类划分法</a:t>
            </a:r>
            <a:endParaRPr lang="en-US" altLang="zh-CN" sz="2800" dirty="0"/>
          </a:p>
          <a:p>
            <a:pPr lvl="1"/>
            <a:r>
              <a:rPr lang="zh-CN" altLang="en-US" sz="2800" i="0" dirty="0"/>
              <a:t>包括：</a:t>
            </a:r>
            <a:r>
              <a:rPr lang="zh-CN" altLang="zh-CN" sz="2800" i="0" dirty="0"/>
              <a:t>划分等价类的要求</a:t>
            </a:r>
            <a:r>
              <a:rPr lang="zh-CN" altLang="en-US" sz="2800" i="0" dirty="0"/>
              <a:t>、</a:t>
            </a:r>
            <a:r>
              <a:rPr lang="zh-CN" altLang="zh-CN" sz="2800" i="0" dirty="0"/>
              <a:t>划分等价类的方法</a:t>
            </a:r>
            <a:r>
              <a:rPr lang="zh-CN" altLang="en-US" sz="2800" i="0" dirty="0"/>
              <a:t>、</a:t>
            </a:r>
            <a:r>
              <a:rPr lang="zh-CN" altLang="zh-CN" sz="2800" i="0" dirty="0"/>
              <a:t>划分等价类应注意的原则</a:t>
            </a:r>
            <a:r>
              <a:rPr lang="zh-CN" altLang="en-US" sz="2800" i="0" dirty="0"/>
              <a:t>、</a:t>
            </a:r>
            <a:r>
              <a:rPr lang="zh-CN" altLang="zh-CN" sz="2800" i="0" dirty="0"/>
              <a:t>等价类划分法的建立</a:t>
            </a:r>
            <a:endParaRPr lang="en-US" altLang="zh-CN" sz="2800" i="0" dirty="0"/>
          </a:p>
          <a:p>
            <a:pPr lvl="1"/>
            <a:r>
              <a:rPr lang="zh-CN" altLang="zh-CN" sz="2800" i="0" dirty="0"/>
              <a:t>等价类表的建立如</a:t>
            </a:r>
            <a:r>
              <a:rPr lang="zh-CN" altLang="en-US" sz="2800" i="0" dirty="0"/>
              <a:t>下</a:t>
            </a:r>
            <a:r>
              <a:rPr lang="zh-CN" altLang="zh-CN" sz="2800" i="0" dirty="0"/>
              <a:t>表所示：</a:t>
            </a:r>
            <a:endParaRPr lang="en-US" altLang="zh-CN" sz="2800" i="0" dirty="0"/>
          </a:p>
          <a:p>
            <a:endParaRPr lang="en-US" altLang="zh-CN" dirty="0"/>
          </a:p>
          <a:p>
            <a:endParaRPr lang="zh-CN" altLang="en-US" dirty="0"/>
          </a:p>
        </p:txBody>
      </p:sp>
      <p:graphicFrame>
        <p:nvGraphicFramePr>
          <p:cNvPr id="6" name="表格 5">
            <a:extLst>
              <a:ext uri="{FF2B5EF4-FFF2-40B4-BE49-F238E27FC236}">
                <a16:creationId xmlns:a16="http://schemas.microsoft.com/office/drawing/2014/main" id="{D8B3BC6A-0A22-43D5-A2AE-0C0F900DB191}"/>
              </a:ext>
            </a:extLst>
          </p:cNvPr>
          <p:cNvGraphicFramePr>
            <a:graphicFrameLocks noGrp="1"/>
          </p:cNvGraphicFramePr>
          <p:nvPr>
            <p:extLst>
              <p:ext uri="{D42A27DB-BD31-4B8C-83A1-F6EECF244321}">
                <p14:modId xmlns:p14="http://schemas.microsoft.com/office/powerpoint/2010/main" val="405414587"/>
              </p:ext>
            </p:extLst>
          </p:nvPr>
        </p:nvGraphicFramePr>
        <p:xfrm>
          <a:off x="2355776" y="3429000"/>
          <a:ext cx="7632848" cy="2160240"/>
        </p:xfrm>
        <a:graphic>
          <a:graphicData uri="http://schemas.openxmlformats.org/drawingml/2006/table">
            <a:tbl>
              <a:tblPr firstRow="1" firstCol="1" bandRow="1">
                <a:tableStyleId>{5C22544A-7EE6-4342-B048-85BDC9FD1C3A}</a:tableStyleId>
              </a:tblPr>
              <a:tblGrid>
                <a:gridCol w="2099033">
                  <a:extLst>
                    <a:ext uri="{9D8B030D-6E8A-4147-A177-3AD203B41FA5}">
                      <a16:colId xmlns:a16="http://schemas.microsoft.com/office/drawing/2014/main" val="20000"/>
                    </a:ext>
                  </a:extLst>
                </a:gridCol>
                <a:gridCol w="2862318">
                  <a:extLst>
                    <a:ext uri="{9D8B030D-6E8A-4147-A177-3AD203B41FA5}">
                      <a16:colId xmlns:a16="http://schemas.microsoft.com/office/drawing/2014/main" val="20001"/>
                    </a:ext>
                  </a:extLst>
                </a:gridCol>
                <a:gridCol w="2671497">
                  <a:extLst>
                    <a:ext uri="{9D8B030D-6E8A-4147-A177-3AD203B41FA5}">
                      <a16:colId xmlns:a16="http://schemas.microsoft.com/office/drawing/2014/main" val="20002"/>
                    </a:ext>
                  </a:extLst>
                </a:gridCol>
              </a:tblGrid>
              <a:tr h="706380">
                <a:tc>
                  <a:txBody>
                    <a:bodyPr/>
                    <a:lstStyle/>
                    <a:p>
                      <a:pPr algn="ctr">
                        <a:lnSpc>
                          <a:spcPct val="200000"/>
                        </a:lnSpc>
                        <a:spcBef>
                          <a:spcPts val="200"/>
                        </a:spcBef>
                        <a:spcAft>
                          <a:spcPts val="200"/>
                        </a:spcAft>
                      </a:pPr>
                      <a:r>
                        <a:rPr lang="zh-CN" sz="1800" kern="0" dirty="0">
                          <a:solidFill>
                            <a:schemeClr val="tx1"/>
                          </a:solidFill>
                          <a:effectLst/>
                        </a:rPr>
                        <a:t>输入条件</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oFill/>
                  </a:tcPr>
                </a:tc>
                <a:tc>
                  <a:txBody>
                    <a:bodyPr/>
                    <a:lstStyle/>
                    <a:p>
                      <a:pPr marL="0" algn="ctr" defTabSz="914400" rtl="0" eaLnBrk="1" latinLnBrk="0" hangingPunct="1">
                        <a:lnSpc>
                          <a:spcPct val="200000"/>
                        </a:lnSpc>
                        <a:spcBef>
                          <a:spcPts val="200"/>
                        </a:spcBef>
                        <a:spcAft>
                          <a:spcPts val="200"/>
                        </a:spcAft>
                      </a:pPr>
                      <a:r>
                        <a:rPr lang="zh-CN" sz="1800" b="1" kern="0" dirty="0">
                          <a:solidFill>
                            <a:schemeClr val="tx1"/>
                          </a:solidFill>
                          <a:effectLst/>
                          <a:latin typeface="+mn-lt"/>
                          <a:ea typeface="+mn-ea"/>
                          <a:cs typeface="+mn-cs"/>
                        </a:rPr>
                        <a:t>有效等价类</a:t>
                      </a:r>
                    </a:p>
                  </a:txBody>
                  <a:tcPr marL="68580" marR="68580" marT="0" marB="0">
                    <a:noFill/>
                  </a:tcPr>
                </a:tc>
                <a:tc>
                  <a:txBody>
                    <a:bodyPr/>
                    <a:lstStyle/>
                    <a:p>
                      <a:pPr marL="0" algn="ctr" defTabSz="914400" rtl="0" eaLnBrk="1" latinLnBrk="0" hangingPunct="1">
                        <a:lnSpc>
                          <a:spcPct val="200000"/>
                        </a:lnSpc>
                        <a:spcBef>
                          <a:spcPts val="200"/>
                        </a:spcBef>
                        <a:spcAft>
                          <a:spcPts val="200"/>
                        </a:spcAft>
                      </a:pPr>
                      <a:r>
                        <a:rPr lang="zh-CN" sz="1800" b="1" kern="0" dirty="0">
                          <a:solidFill>
                            <a:schemeClr val="tx1"/>
                          </a:solidFill>
                          <a:effectLst/>
                          <a:latin typeface="+mn-lt"/>
                          <a:ea typeface="+mn-ea"/>
                          <a:cs typeface="+mn-cs"/>
                        </a:rPr>
                        <a:t>无效等价类</a:t>
                      </a:r>
                    </a:p>
                  </a:txBody>
                  <a:tcPr marL="68580" marR="68580" marT="0" marB="0">
                    <a:noFill/>
                  </a:tcPr>
                </a:tc>
                <a:extLst>
                  <a:ext uri="{0D108BD9-81ED-4DB2-BD59-A6C34878D82A}">
                    <a16:rowId xmlns:a16="http://schemas.microsoft.com/office/drawing/2014/main" val="10000"/>
                  </a:ext>
                </a:extLst>
              </a:tr>
              <a:tr h="726930">
                <a:tc>
                  <a:txBody>
                    <a:bodyPr/>
                    <a:lstStyle/>
                    <a:p>
                      <a:pPr marL="0" algn="ctr" defTabSz="914400" rtl="0" eaLnBrk="1" latinLnBrk="0" hangingPunct="1">
                        <a:lnSpc>
                          <a:spcPct val="200000"/>
                        </a:lnSpc>
                        <a:spcBef>
                          <a:spcPts val="200"/>
                        </a:spcBef>
                        <a:spcAft>
                          <a:spcPts val="200"/>
                        </a:spcAft>
                      </a:pPr>
                      <a:r>
                        <a:rPr lang="en-US" sz="1800" b="1" kern="0" dirty="0">
                          <a:solidFill>
                            <a:schemeClr val="tx1">
                              <a:lumMod val="50000"/>
                              <a:lumOff val="50000"/>
                            </a:schemeClr>
                          </a:solidFill>
                          <a:effectLst/>
                          <a:latin typeface="+mn-lt"/>
                          <a:ea typeface="+mn-ea"/>
                          <a:cs typeface="+mn-cs"/>
                        </a:rPr>
                        <a:t>···</a:t>
                      </a:r>
                      <a:endParaRPr lang="zh-CN" sz="1800" b="1" kern="0" dirty="0">
                        <a:solidFill>
                          <a:schemeClr val="tx1">
                            <a:lumMod val="50000"/>
                            <a:lumOff val="50000"/>
                          </a:schemeClr>
                        </a:solidFill>
                        <a:effectLst/>
                        <a:latin typeface="+mn-lt"/>
                        <a:ea typeface="+mn-ea"/>
                        <a:cs typeface="+mn-cs"/>
                      </a:endParaRPr>
                    </a:p>
                  </a:txBody>
                  <a:tcPr marL="68580" marR="68580" marT="0" marB="0">
                    <a:noFill/>
                  </a:tcPr>
                </a:tc>
                <a:tc>
                  <a:txBody>
                    <a:bodyPr/>
                    <a:lstStyle/>
                    <a:p>
                      <a:pPr marL="0" algn="ctr" defTabSz="914400" rtl="0" eaLnBrk="1" latinLnBrk="0" hangingPunct="1">
                        <a:lnSpc>
                          <a:spcPct val="200000"/>
                        </a:lnSpc>
                        <a:spcBef>
                          <a:spcPts val="200"/>
                        </a:spcBef>
                        <a:spcAft>
                          <a:spcPts val="200"/>
                        </a:spcAft>
                      </a:pPr>
                      <a:r>
                        <a:rPr lang="en-US" sz="1800" b="1" kern="0" dirty="0">
                          <a:solidFill>
                            <a:schemeClr val="tx1">
                              <a:lumMod val="50000"/>
                              <a:lumOff val="50000"/>
                            </a:schemeClr>
                          </a:solidFill>
                          <a:effectLst/>
                          <a:latin typeface="+mn-lt"/>
                          <a:ea typeface="+mn-ea"/>
                          <a:cs typeface="+mn-cs"/>
                        </a:rPr>
                        <a:t>···</a:t>
                      </a:r>
                      <a:endParaRPr lang="zh-CN" sz="1800" b="1" kern="0" dirty="0">
                        <a:solidFill>
                          <a:schemeClr val="tx1">
                            <a:lumMod val="50000"/>
                            <a:lumOff val="50000"/>
                          </a:schemeClr>
                        </a:solidFill>
                        <a:effectLst/>
                        <a:latin typeface="+mn-lt"/>
                        <a:ea typeface="+mn-ea"/>
                        <a:cs typeface="+mn-cs"/>
                      </a:endParaRPr>
                    </a:p>
                  </a:txBody>
                  <a:tcPr marL="68580" marR="68580" marT="0" marB="0">
                    <a:noFill/>
                  </a:tcPr>
                </a:tc>
                <a:tc>
                  <a:txBody>
                    <a:bodyPr/>
                    <a:lstStyle/>
                    <a:p>
                      <a:pPr marL="0" algn="ctr" defTabSz="914400" rtl="0" eaLnBrk="1" latinLnBrk="0" hangingPunct="1">
                        <a:lnSpc>
                          <a:spcPct val="200000"/>
                        </a:lnSpc>
                        <a:spcBef>
                          <a:spcPts val="200"/>
                        </a:spcBef>
                        <a:spcAft>
                          <a:spcPts val="200"/>
                        </a:spcAft>
                      </a:pPr>
                      <a:r>
                        <a:rPr lang="en-US" sz="1800" b="1" kern="0" dirty="0">
                          <a:solidFill>
                            <a:schemeClr val="tx1">
                              <a:lumMod val="50000"/>
                              <a:lumOff val="50000"/>
                            </a:schemeClr>
                          </a:solidFill>
                          <a:effectLst/>
                          <a:latin typeface="+mn-lt"/>
                          <a:ea typeface="+mn-ea"/>
                          <a:cs typeface="+mn-cs"/>
                        </a:rPr>
                        <a:t>···</a:t>
                      </a:r>
                      <a:endParaRPr lang="zh-CN" sz="1800" b="1" kern="0" dirty="0">
                        <a:solidFill>
                          <a:schemeClr val="tx1">
                            <a:lumMod val="50000"/>
                            <a:lumOff val="50000"/>
                          </a:schemeClr>
                        </a:solidFill>
                        <a:effectLst/>
                        <a:latin typeface="+mn-lt"/>
                        <a:ea typeface="+mn-ea"/>
                        <a:cs typeface="+mn-cs"/>
                      </a:endParaRPr>
                    </a:p>
                  </a:txBody>
                  <a:tcPr marL="68580" marR="68580" marT="0" marB="0">
                    <a:noFill/>
                  </a:tcPr>
                </a:tc>
                <a:extLst>
                  <a:ext uri="{0D108BD9-81ED-4DB2-BD59-A6C34878D82A}">
                    <a16:rowId xmlns:a16="http://schemas.microsoft.com/office/drawing/2014/main" val="10001"/>
                  </a:ext>
                </a:extLst>
              </a:tr>
              <a:tr h="726930">
                <a:tc>
                  <a:txBody>
                    <a:bodyPr/>
                    <a:lstStyle/>
                    <a:p>
                      <a:pPr marL="0" algn="ctr" defTabSz="914400" rtl="0" eaLnBrk="1" latinLnBrk="0" hangingPunct="1">
                        <a:lnSpc>
                          <a:spcPct val="200000"/>
                        </a:lnSpc>
                        <a:spcBef>
                          <a:spcPts val="200"/>
                        </a:spcBef>
                        <a:spcAft>
                          <a:spcPts val="200"/>
                        </a:spcAft>
                      </a:pPr>
                      <a:r>
                        <a:rPr lang="en-US" sz="1800" b="1" kern="0" dirty="0">
                          <a:solidFill>
                            <a:schemeClr val="tx1">
                              <a:lumMod val="50000"/>
                              <a:lumOff val="50000"/>
                            </a:schemeClr>
                          </a:solidFill>
                          <a:effectLst/>
                          <a:latin typeface="+mn-lt"/>
                          <a:ea typeface="+mn-ea"/>
                          <a:cs typeface="+mn-cs"/>
                        </a:rPr>
                        <a:t>···</a:t>
                      </a:r>
                      <a:endParaRPr lang="zh-CN" sz="1800" b="1" kern="0" dirty="0">
                        <a:solidFill>
                          <a:schemeClr val="tx1">
                            <a:lumMod val="50000"/>
                            <a:lumOff val="50000"/>
                          </a:schemeClr>
                        </a:solidFill>
                        <a:effectLst/>
                        <a:latin typeface="+mn-lt"/>
                        <a:ea typeface="+mn-ea"/>
                        <a:cs typeface="+mn-cs"/>
                      </a:endParaRPr>
                    </a:p>
                  </a:txBody>
                  <a:tcPr marL="68580" marR="68580" marT="0" marB="0">
                    <a:noFill/>
                  </a:tcPr>
                </a:tc>
                <a:tc>
                  <a:txBody>
                    <a:bodyPr/>
                    <a:lstStyle/>
                    <a:p>
                      <a:pPr marL="0" algn="ctr" defTabSz="914400" rtl="0" eaLnBrk="1" latinLnBrk="0" hangingPunct="1">
                        <a:lnSpc>
                          <a:spcPct val="200000"/>
                        </a:lnSpc>
                        <a:spcBef>
                          <a:spcPts val="200"/>
                        </a:spcBef>
                        <a:spcAft>
                          <a:spcPts val="200"/>
                        </a:spcAft>
                      </a:pPr>
                      <a:r>
                        <a:rPr lang="en-US" sz="1800" b="1" kern="0" dirty="0">
                          <a:solidFill>
                            <a:schemeClr val="tx1">
                              <a:lumMod val="50000"/>
                              <a:lumOff val="50000"/>
                            </a:schemeClr>
                          </a:solidFill>
                          <a:effectLst/>
                          <a:latin typeface="+mn-lt"/>
                          <a:ea typeface="+mn-ea"/>
                          <a:cs typeface="+mn-cs"/>
                        </a:rPr>
                        <a:t>···</a:t>
                      </a:r>
                      <a:endParaRPr lang="zh-CN" sz="1800" b="1" kern="0" dirty="0">
                        <a:solidFill>
                          <a:schemeClr val="tx1">
                            <a:lumMod val="50000"/>
                            <a:lumOff val="50000"/>
                          </a:schemeClr>
                        </a:solidFill>
                        <a:effectLst/>
                        <a:latin typeface="+mn-lt"/>
                        <a:ea typeface="+mn-ea"/>
                        <a:cs typeface="+mn-cs"/>
                      </a:endParaRPr>
                    </a:p>
                  </a:txBody>
                  <a:tcPr marL="68580" marR="68580" marT="0" marB="0">
                    <a:noFill/>
                  </a:tcPr>
                </a:tc>
                <a:tc>
                  <a:txBody>
                    <a:bodyPr/>
                    <a:lstStyle/>
                    <a:p>
                      <a:pPr marL="0" algn="ctr" defTabSz="914400" rtl="0" eaLnBrk="1" latinLnBrk="0" hangingPunct="1">
                        <a:lnSpc>
                          <a:spcPct val="200000"/>
                        </a:lnSpc>
                        <a:spcBef>
                          <a:spcPts val="200"/>
                        </a:spcBef>
                        <a:spcAft>
                          <a:spcPts val="200"/>
                        </a:spcAft>
                      </a:pPr>
                      <a:r>
                        <a:rPr lang="en-US" sz="1800" b="1" kern="0" dirty="0">
                          <a:solidFill>
                            <a:schemeClr val="tx1">
                              <a:lumMod val="50000"/>
                              <a:lumOff val="50000"/>
                            </a:schemeClr>
                          </a:solidFill>
                          <a:effectLst/>
                          <a:latin typeface="+mn-lt"/>
                          <a:ea typeface="+mn-ea"/>
                          <a:cs typeface="+mn-cs"/>
                        </a:rPr>
                        <a:t>···</a:t>
                      </a:r>
                      <a:endParaRPr lang="zh-CN" sz="1800" b="1" kern="0" dirty="0">
                        <a:solidFill>
                          <a:schemeClr val="tx1">
                            <a:lumMod val="50000"/>
                            <a:lumOff val="50000"/>
                          </a:schemeClr>
                        </a:solidFill>
                        <a:effectLst/>
                        <a:latin typeface="+mn-lt"/>
                        <a:ea typeface="+mn-ea"/>
                        <a:cs typeface="+mn-cs"/>
                      </a:endParaRPr>
                    </a:p>
                  </a:txBody>
                  <a:tcPr marL="68580" marR="6858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767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EB266-23B8-4674-8163-08E74CDADF01}"/>
              </a:ext>
            </a:extLst>
          </p:cNvPr>
          <p:cNvSpPr>
            <a:spLocks noGrp="1"/>
          </p:cNvSpPr>
          <p:nvPr>
            <p:ph type="title"/>
          </p:nvPr>
        </p:nvSpPr>
        <p:spPr>
          <a:xfrm>
            <a:off x="997527" y="136567"/>
            <a:ext cx="9601200" cy="571500"/>
          </a:xfrm>
        </p:spPr>
        <p:txBody>
          <a:bodyPr>
            <a:normAutofit fontScale="90000"/>
          </a:bodyPr>
          <a:lstStyle/>
          <a:p>
            <a:r>
              <a:rPr lang="zh-CN" altLang="en-US" b="1" dirty="0"/>
              <a:t>黑盒测试的方法</a:t>
            </a:r>
            <a:r>
              <a:rPr lang="en-US" altLang="zh-CN" b="1" dirty="0"/>
              <a:t>-</a:t>
            </a:r>
            <a:r>
              <a:rPr lang="zh-CN" altLang="en-US" b="1" dirty="0"/>
              <a:t>等价类划分法</a:t>
            </a:r>
          </a:p>
        </p:txBody>
      </p:sp>
      <p:sp>
        <p:nvSpPr>
          <p:cNvPr id="3" name="内容占位符 2">
            <a:extLst>
              <a:ext uri="{FF2B5EF4-FFF2-40B4-BE49-F238E27FC236}">
                <a16:creationId xmlns:a16="http://schemas.microsoft.com/office/drawing/2014/main" id="{F54431CC-92DD-4796-9D9E-E3F69E436E80}"/>
              </a:ext>
            </a:extLst>
          </p:cNvPr>
          <p:cNvSpPr>
            <a:spLocks noGrp="1"/>
          </p:cNvSpPr>
          <p:nvPr>
            <p:ph idx="1"/>
          </p:nvPr>
        </p:nvSpPr>
        <p:spPr>
          <a:xfrm>
            <a:off x="997527" y="902524"/>
            <a:ext cx="11194473" cy="5818909"/>
          </a:xfrm>
        </p:spPr>
        <p:txBody>
          <a:bodyPr>
            <a:normAutofit lnSpcReduction="10000"/>
          </a:bodyPr>
          <a:lstStyle/>
          <a:p>
            <a:r>
              <a:rPr lang="zh-CN" altLang="en-US" sz="2800" dirty="0"/>
              <a:t>划分等价类的原则</a:t>
            </a:r>
            <a:endParaRPr lang="en-US" altLang="zh-CN" sz="2800" dirty="0"/>
          </a:p>
          <a:p>
            <a:pPr lvl="1"/>
            <a:r>
              <a:rPr lang="zh-CN" altLang="en-US" sz="2800" i="0" dirty="0"/>
              <a:t>如果输入条件规定了取值范围，或值的个数，则可确立一个有效等价类和两个无效等价类。</a:t>
            </a:r>
            <a:endParaRPr lang="en-US" altLang="zh-CN" sz="2800" i="0" dirty="0"/>
          </a:p>
          <a:p>
            <a:pPr lvl="2"/>
            <a:r>
              <a:rPr lang="zh-CN" altLang="en-US" sz="2400" dirty="0"/>
              <a:t>如，在程序规格说明中对输入条件有一句话：</a:t>
            </a:r>
          </a:p>
          <a:p>
            <a:pPr marL="987552" lvl="2" indent="0">
              <a:buNone/>
            </a:pPr>
            <a:r>
              <a:rPr lang="zh-CN" altLang="en-US" sz="2400" dirty="0"/>
              <a:t>      “</a:t>
            </a:r>
            <a:r>
              <a:rPr lang="en-US" altLang="zh-CN" sz="2400" dirty="0"/>
              <a:t>…… </a:t>
            </a:r>
            <a:r>
              <a:rPr lang="zh-CN" altLang="en-US" sz="2400" dirty="0"/>
              <a:t>项数可以从</a:t>
            </a:r>
            <a:r>
              <a:rPr lang="en-US" altLang="zh-CN" sz="2400" dirty="0"/>
              <a:t>1</a:t>
            </a:r>
            <a:r>
              <a:rPr lang="zh-CN" altLang="en-US" sz="2400" dirty="0"/>
              <a:t>到</a:t>
            </a:r>
            <a:r>
              <a:rPr lang="en-US" altLang="zh-CN" sz="2400" dirty="0"/>
              <a:t>999 ……” </a:t>
            </a:r>
          </a:p>
          <a:p>
            <a:pPr marL="987552" lvl="2" indent="0">
              <a:buNone/>
            </a:pPr>
            <a:r>
              <a:rPr lang="en-US" altLang="zh-CN" sz="2400" dirty="0"/>
              <a:t> 	</a:t>
            </a:r>
            <a:r>
              <a:rPr lang="zh-CN" altLang="en-US" sz="2400" dirty="0"/>
              <a:t>则有效等价类是“</a:t>
            </a:r>
            <a:r>
              <a:rPr lang="en-US" altLang="zh-CN" sz="2400" dirty="0"/>
              <a:t>1≤</a:t>
            </a:r>
            <a:r>
              <a:rPr lang="zh-CN" altLang="en-US" sz="2400" dirty="0"/>
              <a:t>项数≤</a:t>
            </a:r>
            <a:r>
              <a:rPr lang="en-US" altLang="zh-CN" sz="2400" dirty="0"/>
              <a:t>999”</a:t>
            </a:r>
          </a:p>
          <a:p>
            <a:pPr marL="987552" lvl="2" indent="0">
              <a:buNone/>
            </a:pPr>
            <a:r>
              <a:rPr lang="en-US" altLang="zh-CN" sz="2400" dirty="0"/>
              <a:t>	</a:t>
            </a:r>
            <a:r>
              <a:rPr lang="zh-CN" altLang="en-US" sz="2400" dirty="0"/>
              <a:t>两个无效等价类是“项数＜</a:t>
            </a:r>
            <a:r>
              <a:rPr lang="en-US" altLang="zh-CN" sz="2400" dirty="0"/>
              <a:t>1”</a:t>
            </a:r>
            <a:r>
              <a:rPr lang="zh-CN" altLang="en-US" sz="2400" dirty="0"/>
              <a:t>或“项数＞</a:t>
            </a:r>
            <a:r>
              <a:rPr lang="en-US" altLang="zh-CN" sz="2400" dirty="0"/>
              <a:t>999”</a:t>
            </a:r>
          </a:p>
          <a:p>
            <a:pPr lvl="1">
              <a:buClr>
                <a:schemeClr val="tx2"/>
              </a:buClr>
              <a:buSzTx/>
            </a:pPr>
            <a:r>
              <a:rPr lang="zh-CN" altLang="en-US" sz="2800" i="0" dirty="0"/>
              <a:t>如果输入条件规定了输入值的集合，或者是规定了“必须如何”的条件，这时可确立一个有效等价类和一个无效等价类。</a:t>
            </a:r>
            <a:endParaRPr lang="en-US" altLang="zh-CN" sz="2800" i="0" dirty="0"/>
          </a:p>
          <a:p>
            <a:pPr lvl="2">
              <a:buClr>
                <a:schemeClr val="tx2"/>
              </a:buClr>
              <a:buSzTx/>
            </a:pPr>
            <a:r>
              <a:rPr lang="zh-CN" altLang="en-US" sz="2400" dirty="0"/>
              <a:t>例如，在</a:t>
            </a:r>
            <a:r>
              <a:rPr lang="en-US" altLang="zh-CN" sz="2400" dirty="0"/>
              <a:t>Pascal</a:t>
            </a:r>
            <a:r>
              <a:rPr lang="zh-CN" altLang="en-US" sz="2400" dirty="0"/>
              <a:t>语言中对变量标识符规定为“以字母打头的</a:t>
            </a:r>
            <a:r>
              <a:rPr lang="en-US" altLang="zh-CN" sz="2400" dirty="0"/>
              <a:t>……</a:t>
            </a:r>
            <a:r>
              <a:rPr lang="zh-CN" altLang="en-US" sz="2400" dirty="0"/>
              <a:t>串”。那么所有以字母打头的构成有效等价类，而不在此集合内（不以字母打头）的归于无效等价类。</a:t>
            </a:r>
            <a:endParaRPr lang="en-US" altLang="zh-CN" sz="2400" dirty="0"/>
          </a:p>
          <a:p>
            <a:pPr lvl="1">
              <a:buClr>
                <a:schemeClr val="tx2"/>
              </a:buClr>
            </a:pPr>
            <a:r>
              <a:rPr lang="zh-CN" altLang="en-US" sz="2800" i="0" dirty="0"/>
              <a:t>如果输入条件是一个布尔量，则可以确定一个有效等价类和一个无效等价类。</a:t>
            </a:r>
          </a:p>
          <a:p>
            <a:pPr marL="530352" lvl="1" indent="0">
              <a:buClr>
                <a:schemeClr val="tx2"/>
              </a:buClr>
              <a:buSzTx/>
              <a:buNone/>
            </a:pPr>
            <a:endParaRPr lang="zh-CN" altLang="en-US" sz="2400" dirty="0"/>
          </a:p>
          <a:p>
            <a:pPr marL="530352" lvl="1" indent="0">
              <a:buNone/>
            </a:pPr>
            <a:endParaRPr lang="zh-CN" altLang="en-US" dirty="0"/>
          </a:p>
        </p:txBody>
      </p:sp>
    </p:spTree>
    <p:extLst>
      <p:ext uri="{BB962C8B-B14F-4D97-AF65-F5344CB8AC3E}">
        <p14:creationId xmlns:p14="http://schemas.microsoft.com/office/powerpoint/2010/main" val="1891038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Text"/>
  <p:tag name="MH_ORDER"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947</TotalTime>
  <Words>9349</Words>
  <Application>Microsoft Office PowerPoint</Application>
  <PresentationFormat>宽屏</PresentationFormat>
  <Paragraphs>1576</Paragraphs>
  <Slides>72</Slides>
  <Notes>0</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2</vt:i4>
      </vt:variant>
      <vt:variant>
        <vt:lpstr>幻灯片标题</vt:lpstr>
      </vt:variant>
      <vt:variant>
        <vt:i4>72</vt:i4>
      </vt:variant>
    </vt:vector>
  </HeadingPairs>
  <TitlesOfParts>
    <vt:vector size="87" baseType="lpstr">
      <vt:lpstr>等线</vt:lpstr>
      <vt:lpstr>微软雅黑</vt:lpstr>
      <vt:lpstr>Arial</vt:lpstr>
      <vt:lpstr>Calibri</vt:lpstr>
      <vt:lpstr>Calibri Light</vt:lpstr>
      <vt:lpstr>Franklin Gothic Book</vt:lpstr>
      <vt:lpstr>Times New Roman</vt:lpstr>
      <vt:lpstr>Wingdings</vt:lpstr>
      <vt:lpstr>Wingdings 2</vt:lpstr>
      <vt:lpstr>HDOfficeLightV0</vt:lpstr>
      <vt:lpstr>1_HDOfficeLightV0</vt:lpstr>
      <vt:lpstr>2_HDOfficeLightV0</vt:lpstr>
      <vt:lpstr>裁剪</vt:lpstr>
      <vt:lpstr>Visio.Drawing.11</vt:lpstr>
      <vt:lpstr>Visio</vt:lpstr>
      <vt:lpstr>黑盒测试</vt:lpstr>
      <vt:lpstr>黑盒测试对程序的功能性测试要求</vt:lpstr>
      <vt:lpstr>黑盒测试的优点</vt:lpstr>
      <vt:lpstr>黑盒测试的缺点</vt:lpstr>
      <vt:lpstr>黑盒测试对测试工作的意义</vt:lpstr>
      <vt:lpstr>黑盒测试的原则</vt:lpstr>
      <vt:lpstr>黑盒测试的方法-等价类划分法</vt:lpstr>
      <vt:lpstr>黑盒测试的方法-等价类划分法</vt:lpstr>
      <vt:lpstr>黑盒测试的方法-等价类划分法</vt:lpstr>
      <vt:lpstr>黑盒测试的方法-等价类划分法</vt:lpstr>
      <vt:lpstr>黑盒测试的方法</vt:lpstr>
      <vt:lpstr>续-年龄输入框的测试点</vt:lpstr>
      <vt:lpstr>续-测试用例节选</vt:lpstr>
      <vt:lpstr>黑盒测试的方法</vt:lpstr>
      <vt:lpstr>黑盒测试的方法-等价类划分法</vt:lpstr>
      <vt:lpstr>等价分类法-示例2</vt:lpstr>
      <vt:lpstr>黑盒测试的方法-边界值分析法</vt:lpstr>
      <vt:lpstr>边界值分析</vt:lpstr>
      <vt:lpstr>黑盒测试的方法</vt:lpstr>
      <vt:lpstr>黑盒测试的方法-边界值分析法</vt:lpstr>
      <vt:lpstr>黑盒测试的方法</vt:lpstr>
      <vt:lpstr>黑盒测试的方法-组合测试用例设计技术</vt:lpstr>
      <vt:lpstr>组合测试用例设计技术-全面测试</vt:lpstr>
      <vt:lpstr>组合测试用例设计技术-全面测试</vt:lpstr>
      <vt:lpstr>黑盒测试的方法-因果图法</vt:lpstr>
      <vt:lpstr>黑盒测试的方法-因果图法</vt:lpstr>
      <vt:lpstr>黑盒测试的方法-因果图法</vt:lpstr>
      <vt:lpstr>黑盒测试的方法-因果图法</vt:lpstr>
      <vt:lpstr>黑盒测试的方法-因果图法</vt:lpstr>
      <vt:lpstr>黑盒测试的方法-因果图法 </vt:lpstr>
      <vt:lpstr>黑盒测试的方法-因果图法 </vt:lpstr>
      <vt:lpstr>黑盒测试的方法-因果图法 </vt:lpstr>
      <vt:lpstr>黑盒测试的方法-因果图法 </vt:lpstr>
      <vt:lpstr>黑盒测试的方法-因果图法 </vt:lpstr>
      <vt:lpstr>黑盒测试的方法-因果图法 </vt:lpstr>
      <vt:lpstr>黑盒测试的方法-因果图法 </vt:lpstr>
      <vt:lpstr>黑盒测试的方法-因果图法 </vt:lpstr>
      <vt:lpstr>黑盒测试的方法-因果图法</vt:lpstr>
      <vt:lpstr>黑盒测试的方法-因果图法</vt:lpstr>
      <vt:lpstr>PowerPoint 演示文稿</vt:lpstr>
      <vt:lpstr>PowerPoint 演示文稿</vt:lpstr>
      <vt:lpstr>PowerPoint 演示文稿</vt:lpstr>
      <vt:lpstr>PowerPoint 演示文稿</vt:lpstr>
      <vt:lpstr>黑盒测试的方法-判定表驱动测试法</vt:lpstr>
      <vt:lpstr>黑盒测试的方法</vt:lpstr>
      <vt:lpstr>黑盒测试的方法</vt:lpstr>
      <vt:lpstr>黑盒测试的方法-判定表驱动测试法</vt:lpstr>
      <vt:lpstr>黑盒测试的方法-判定表驱动测试法</vt:lpstr>
      <vt:lpstr>黑盒测试的方法</vt:lpstr>
      <vt:lpstr>黑盒测试的方法</vt:lpstr>
      <vt:lpstr>黑盒测试的方法-判定表驱动测试法</vt:lpstr>
      <vt:lpstr>黑盒测试的方法</vt:lpstr>
      <vt:lpstr>黑盒测试的方法</vt:lpstr>
      <vt:lpstr>黑盒测试的方法</vt:lpstr>
      <vt:lpstr>黑盒测试的方法</vt:lpstr>
      <vt:lpstr>黑盒测试的方法(练习)-判定表驱动测试法</vt:lpstr>
      <vt:lpstr>黑盒测试的方法(答案) -判定表驱动测试法</vt:lpstr>
      <vt:lpstr>黑盒测试的方法（答案）</vt:lpstr>
      <vt:lpstr>黑盒测试的方法-场景分析法</vt:lpstr>
      <vt:lpstr>黑盒测试的方法-场景分析法 </vt:lpstr>
      <vt:lpstr>黑盒测试的方法-场景分析法 </vt:lpstr>
      <vt:lpstr>黑盒测试的方法-场景分析法 </vt:lpstr>
      <vt:lpstr>黑盒测试的方法-场景分析法 </vt:lpstr>
      <vt:lpstr>PowerPoint 演示文稿</vt:lpstr>
      <vt:lpstr>PowerPoint 演示文稿</vt:lpstr>
      <vt:lpstr>PowerPoint 演示文稿</vt:lpstr>
      <vt:lpstr>PowerPoint 演示文稿</vt:lpstr>
      <vt:lpstr>黑盒测试的方法</vt:lpstr>
      <vt:lpstr>黑盒测试的方法</vt:lpstr>
      <vt:lpstr>黑盒测试的方法</vt:lpstr>
      <vt:lpstr>黑盒测试的方法</vt:lpstr>
      <vt:lpstr>黑盒测试方法选择的综合策略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74</cp:revision>
  <dcterms:created xsi:type="dcterms:W3CDTF">2021-01-16T01:58:47Z</dcterms:created>
  <dcterms:modified xsi:type="dcterms:W3CDTF">2024-06-10T10:47:07Z</dcterms:modified>
</cp:coreProperties>
</file>