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22" r:id="rId2"/>
    <p:sldMasterId id="2147483834" r:id="rId3"/>
    <p:sldMasterId id="2147483846" r:id="rId4"/>
  </p:sldMasterIdLst>
  <p:notesMasterIdLst>
    <p:notesMasterId r:id="rId52"/>
  </p:notesMasterIdLst>
  <p:sldIdLst>
    <p:sldId id="258" r:id="rId5"/>
    <p:sldId id="257" r:id="rId6"/>
    <p:sldId id="259" r:id="rId7"/>
    <p:sldId id="261" r:id="rId8"/>
    <p:sldId id="260" r:id="rId9"/>
    <p:sldId id="262" r:id="rId10"/>
    <p:sldId id="281" r:id="rId11"/>
    <p:sldId id="263" r:id="rId12"/>
    <p:sldId id="264" r:id="rId13"/>
    <p:sldId id="265" r:id="rId14"/>
    <p:sldId id="282" r:id="rId15"/>
    <p:sldId id="266" r:id="rId16"/>
    <p:sldId id="267" r:id="rId17"/>
    <p:sldId id="268" r:id="rId18"/>
    <p:sldId id="269" r:id="rId19"/>
    <p:sldId id="270" r:id="rId20"/>
    <p:sldId id="294" r:id="rId21"/>
    <p:sldId id="295" r:id="rId22"/>
    <p:sldId id="296" r:id="rId23"/>
    <p:sldId id="312" r:id="rId24"/>
    <p:sldId id="271" r:id="rId25"/>
    <p:sldId id="272" r:id="rId26"/>
    <p:sldId id="273" r:id="rId27"/>
    <p:sldId id="274" r:id="rId28"/>
    <p:sldId id="275" r:id="rId29"/>
    <p:sldId id="310" r:id="rId30"/>
    <p:sldId id="276" r:id="rId31"/>
    <p:sldId id="313" r:id="rId32"/>
    <p:sldId id="316" r:id="rId33"/>
    <p:sldId id="314" r:id="rId34"/>
    <p:sldId id="317" r:id="rId35"/>
    <p:sldId id="315" r:id="rId36"/>
    <p:sldId id="318" r:id="rId37"/>
    <p:sldId id="277" r:id="rId38"/>
    <p:sldId id="287" r:id="rId39"/>
    <p:sldId id="290" r:id="rId40"/>
    <p:sldId id="291" r:id="rId41"/>
    <p:sldId id="292" r:id="rId42"/>
    <p:sldId id="293" r:id="rId43"/>
    <p:sldId id="283" r:id="rId44"/>
    <p:sldId id="284" r:id="rId45"/>
    <p:sldId id="311" r:id="rId46"/>
    <p:sldId id="308" r:id="rId47"/>
    <p:sldId id="319" r:id="rId48"/>
    <p:sldId id="813" r:id="rId49"/>
    <p:sldId id="814" r:id="rId50"/>
    <p:sldId id="81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extLst>
      <p:ext uri="{BB962C8B-B14F-4D97-AF65-F5344CB8AC3E}">
        <p14:creationId xmlns:p14="http://schemas.microsoft.com/office/powerpoint/2010/main" val="12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5215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313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7912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712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1815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5271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7663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1300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678487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75301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1537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691771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102283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48237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11725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5567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2166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44733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3182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0184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4193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067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622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64916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23306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7362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22528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图片 9">
            <a:extLst>
              <a:ext uri="{FF2B5EF4-FFF2-40B4-BE49-F238E27FC236}">
                <a16:creationId xmlns:a16="http://schemas.microsoft.com/office/drawing/2014/main" id="{F26F0434-0F16-4F3F-BB10-1ADF70F9C25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362858369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a:extLst>
              <a:ext uri="{FF2B5EF4-FFF2-40B4-BE49-F238E27FC236}">
                <a16:creationId xmlns:a16="http://schemas.microsoft.com/office/drawing/2014/main" id="{4FED4370-522D-498C-B042-A9F50C4345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034590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224393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a:extLst>
              <a:ext uri="{FF2B5EF4-FFF2-40B4-BE49-F238E27FC236}">
                <a16:creationId xmlns:a16="http://schemas.microsoft.com/office/drawing/2014/main" id="{73618EB5-439B-45E1-8854-F5254E6C74B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491040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a:extLst>
              <a:ext uri="{FF2B5EF4-FFF2-40B4-BE49-F238E27FC236}">
                <a16:creationId xmlns:a16="http://schemas.microsoft.com/office/drawing/2014/main" id="{4717D578-4725-40BA-9122-C29DC8F812B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51252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a:extLst>
              <a:ext uri="{FF2B5EF4-FFF2-40B4-BE49-F238E27FC236}">
                <a16:creationId xmlns:a16="http://schemas.microsoft.com/office/drawing/2014/main" id="{87D464C3-2724-4BEC-BE3E-D5EB034AB8E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290500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664643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a:extLst>
              <a:ext uri="{FF2B5EF4-FFF2-40B4-BE49-F238E27FC236}">
                <a16:creationId xmlns:a16="http://schemas.microsoft.com/office/drawing/2014/main" id="{B0768A8C-4AF9-4957-8125-9CAB08FCCEB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39703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516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4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4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32436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4470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443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8231905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8825819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1750490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69011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5.xml"/><Relationship Id="rId4" Type="http://schemas.openxmlformats.org/officeDocument/2006/relationships/image" Target="../media/image3.emf"/></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5.x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emf"/><Relationship Id="rId1" Type="http://schemas.openxmlformats.org/officeDocument/2006/relationships/slideLayout" Target="../slideLayouts/slideLayout35.xml"/><Relationship Id="rId4" Type="http://schemas.openxmlformats.org/officeDocument/2006/relationships/image" Target="../media/image2.emf"/></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5.x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3.bin"/><Relationship Id="rId1" Type="http://schemas.openxmlformats.org/officeDocument/2006/relationships/slideLayout" Target="../slideLayouts/slideLayout35.x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93E4B5-2A64-4D40-A510-42C885056342}"/>
              </a:ext>
            </a:extLst>
          </p:cNvPr>
          <p:cNvSpPr>
            <a:spLocks noGrp="1"/>
          </p:cNvSpPr>
          <p:nvPr>
            <p:ph type="title"/>
          </p:nvPr>
        </p:nvSpPr>
        <p:spPr/>
        <p:txBody>
          <a:bodyPr/>
          <a:lstStyle/>
          <a:p>
            <a:r>
              <a:rPr lang="zh-CN" altLang="en-US"/>
              <a:t>白盒测试</a:t>
            </a:r>
            <a:endParaRPr lang="zh-CN" altLang="en-US" dirty="0"/>
          </a:p>
        </p:txBody>
      </p:sp>
    </p:spTree>
    <p:extLst>
      <p:ext uri="{BB962C8B-B14F-4D97-AF65-F5344CB8AC3E}">
        <p14:creationId xmlns:p14="http://schemas.microsoft.com/office/powerpoint/2010/main" val="4267556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3BD34-272E-4EE7-9B2F-A1392D088CF3}"/>
              </a:ext>
            </a:extLst>
          </p:cNvPr>
          <p:cNvSpPr>
            <a:spLocks noGrp="1"/>
          </p:cNvSpPr>
          <p:nvPr>
            <p:ph type="title"/>
          </p:nvPr>
        </p:nvSpPr>
        <p:spPr>
          <a:xfrm>
            <a:off x="1270660" y="134637"/>
            <a:ext cx="9601200" cy="571500"/>
          </a:xfrm>
        </p:spPr>
        <p:txBody>
          <a:bodyPr>
            <a:normAutofit fontScale="90000"/>
          </a:bodyPr>
          <a:lstStyle/>
          <a:p>
            <a:r>
              <a:rPr lang="zh-CN" altLang="en-US" b="1" dirty="0"/>
              <a:t>测试类别</a:t>
            </a:r>
            <a:r>
              <a:rPr lang="en-US" altLang="zh-CN" b="1" dirty="0"/>
              <a:t>- SQL</a:t>
            </a:r>
            <a:r>
              <a:rPr lang="zh-CN" altLang="en-US" b="1" dirty="0"/>
              <a:t>语句的测试检查</a:t>
            </a:r>
          </a:p>
        </p:txBody>
      </p:sp>
      <p:sp>
        <p:nvSpPr>
          <p:cNvPr id="3" name="内容占位符 2">
            <a:extLst>
              <a:ext uri="{FF2B5EF4-FFF2-40B4-BE49-F238E27FC236}">
                <a16:creationId xmlns:a16="http://schemas.microsoft.com/office/drawing/2014/main" id="{AFF75CB2-3E51-4F58-8D9C-F2A664036453}"/>
              </a:ext>
            </a:extLst>
          </p:cNvPr>
          <p:cNvSpPr>
            <a:spLocks noGrp="1"/>
          </p:cNvSpPr>
          <p:nvPr>
            <p:ph idx="1"/>
          </p:nvPr>
        </p:nvSpPr>
        <p:spPr>
          <a:xfrm>
            <a:off x="1270660" y="902525"/>
            <a:ext cx="9702140" cy="6080166"/>
          </a:xfrm>
        </p:spPr>
        <p:txBody>
          <a:bodyPr>
            <a:normAutofit/>
          </a:bodyPr>
          <a:lstStyle/>
          <a:p>
            <a:pPr lvl="0"/>
            <a:r>
              <a:rPr lang="en-US" altLang="zh-CN" sz="2400" dirty="0"/>
              <a:t>SQL</a:t>
            </a:r>
            <a:r>
              <a:rPr lang="zh-CN" altLang="zh-CN" sz="2400" dirty="0"/>
              <a:t>系统数据库内在的数据库文件集表</a:t>
            </a:r>
            <a:endParaRPr lang="zh-CN" altLang="en-US" sz="2400" dirty="0"/>
          </a:p>
          <a:p>
            <a:pPr lvl="0"/>
            <a:r>
              <a:rPr lang="zh-CN" altLang="zh-CN" sz="2400" dirty="0"/>
              <a:t>检查</a:t>
            </a:r>
            <a:r>
              <a:rPr lang="en-US" altLang="zh-CN" sz="2400" dirty="0"/>
              <a:t>SQL</a:t>
            </a:r>
            <a:r>
              <a:rPr lang="zh-CN" altLang="zh-CN" sz="2400" dirty="0"/>
              <a:t>数据库对象</a:t>
            </a:r>
            <a:endParaRPr lang="zh-CN" altLang="en-US" sz="2400" dirty="0"/>
          </a:p>
          <a:p>
            <a:pPr lvl="0"/>
            <a:r>
              <a:rPr lang="zh-CN" altLang="zh-CN" sz="2400" dirty="0"/>
              <a:t>检查</a:t>
            </a:r>
            <a:r>
              <a:rPr lang="en-US" altLang="zh-CN" sz="2400" dirty="0"/>
              <a:t>SQL</a:t>
            </a:r>
            <a:r>
              <a:rPr lang="zh-CN" altLang="zh-CN" sz="2400" dirty="0"/>
              <a:t>语句书写规范</a:t>
            </a:r>
            <a:endParaRPr lang="zh-CN" altLang="en-US" sz="2400" dirty="0"/>
          </a:p>
          <a:p>
            <a:pPr lvl="0"/>
            <a:r>
              <a:rPr lang="zh-CN" altLang="zh-CN" sz="2400" dirty="0"/>
              <a:t>检查</a:t>
            </a:r>
            <a:r>
              <a:rPr lang="en-US" altLang="zh-CN" sz="2400" dirty="0"/>
              <a:t>SQL</a:t>
            </a:r>
            <a:r>
              <a:rPr lang="zh-CN" altLang="zh-CN" sz="2400" dirty="0"/>
              <a:t>语句</a:t>
            </a:r>
            <a:endParaRPr lang="zh-CN" altLang="en-US" sz="2400" dirty="0"/>
          </a:p>
          <a:p>
            <a:pPr lvl="0"/>
            <a:r>
              <a:rPr lang="zh-CN" altLang="zh-CN" sz="2400" dirty="0"/>
              <a:t>检查容量规划</a:t>
            </a:r>
            <a:endParaRPr lang="zh-CN" altLang="en-US" sz="2400" dirty="0"/>
          </a:p>
          <a:p>
            <a:pPr lvl="0"/>
            <a:r>
              <a:rPr lang="zh-CN" altLang="zh-CN" sz="2400" dirty="0"/>
              <a:t>检查局部变量和全局变量的定义。</a:t>
            </a:r>
            <a:endParaRPr lang="zh-CN" altLang="en-US" sz="2400" dirty="0"/>
          </a:p>
          <a:p>
            <a:pPr lvl="0"/>
            <a:r>
              <a:rPr lang="zh-CN" altLang="zh-CN" sz="2400" dirty="0"/>
              <a:t>检查</a:t>
            </a:r>
            <a:r>
              <a:rPr lang="en-US" altLang="zh-CN" sz="2400" dirty="0"/>
              <a:t>if</a:t>
            </a:r>
            <a:r>
              <a:rPr lang="zh-CN" altLang="zh-CN" sz="2400" dirty="0"/>
              <a:t>语句的定义</a:t>
            </a:r>
            <a:endParaRPr lang="zh-CN" altLang="en-US" sz="2400" dirty="0"/>
          </a:p>
          <a:p>
            <a:pPr lvl="0"/>
            <a:r>
              <a:rPr lang="zh-CN" altLang="zh-CN" sz="2400" dirty="0"/>
              <a:t>检查数据类型</a:t>
            </a:r>
            <a:endParaRPr lang="zh-CN" altLang="en-US" sz="2400" dirty="0"/>
          </a:p>
          <a:p>
            <a:pPr lvl="0"/>
            <a:r>
              <a:rPr lang="zh-CN" altLang="zh-CN" sz="2400" dirty="0"/>
              <a:t>检查数据完整性</a:t>
            </a:r>
            <a:endParaRPr lang="zh-CN" altLang="en-US" sz="2400" dirty="0"/>
          </a:p>
          <a:p>
            <a:pPr lvl="0"/>
            <a:r>
              <a:rPr lang="zh-CN" altLang="zh-CN" sz="2400" dirty="0"/>
              <a:t>检查临时表</a:t>
            </a:r>
            <a:endParaRPr lang="zh-CN" altLang="en-US" sz="2400" dirty="0"/>
          </a:p>
          <a:p>
            <a:pPr lvl="0"/>
            <a:r>
              <a:rPr lang="zh-CN" altLang="zh-CN" sz="2400" dirty="0"/>
              <a:t>检查集合的合并。集合合并的内容正确、完备、没有错误。</a:t>
            </a:r>
            <a:endParaRPr lang="zh-CN" altLang="en-US" sz="2400" dirty="0"/>
          </a:p>
          <a:p>
            <a:pPr lvl="0"/>
            <a:r>
              <a:rPr lang="zh-CN" altLang="zh-CN" sz="2400" dirty="0"/>
              <a:t>检查隔离等级</a:t>
            </a:r>
            <a:endParaRPr lang="zh-CN" altLang="en-US" sz="2400" dirty="0"/>
          </a:p>
          <a:p>
            <a:endParaRPr lang="zh-CN" altLang="en-US" dirty="0"/>
          </a:p>
        </p:txBody>
      </p:sp>
    </p:spTree>
    <p:extLst>
      <p:ext uri="{BB962C8B-B14F-4D97-AF65-F5344CB8AC3E}">
        <p14:creationId xmlns:p14="http://schemas.microsoft.com/office/powerpoint/2010/main" val="156950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3BD34-272E-4EE7-9B2F-A1392D088CF3}"/>
              </a:ext>
            </a:extLst>
          </p:cNvPr>
          <p:cNvSpPr>
            <a:spLocks noGrp="1"/>
          </p:cNvSpPr>
          <p:nvPr>
            <p:ph type="title"/>
          </p:nvPr>
        </p:nvSpPr>
        <p:spPr>
          <a:xfrm>
            <a:off x="1295400" y="0"/>
            <a:ext cx="9601200" cy="571500"/>
          </a:xfrm>
        </p:spPr>
        <p:txBody>
          <a:bodyPr>
            <a:normAutofit fontScale="90000"/>
          </a:bodyPr>
          <a:lstStyle/>
          <a:p>
            <a:r>
              <a:rPr lang="zh-CN" altLang="en-US" b="1" dirty="0"/>
              <a:t>测试类别</a:t>
            </a:r>
            <a:r>
              <a:rPr lang="en-US" altLang="zh-CN" b="1" dirty="0"/>
              <a:t>- SQL</a:t>
            </a:r>
            <a:r>
              <a:rPr lang="zh-CN" altLang="en-US" b="1" dirty="0"/>
              <a:t>语句的测试检查（续</a:t>
            </a:r>
            <a:r>
              <a:rPr lang="zh-CN" altLang="en-US" dirty="0"/>
              <a:t>）</a:t>
            </a:r>
          </a:p>
        </p:txBody>
      </p:sp>
      <p:sp>
        <p:nvSpPr>
          <p:cNvPr id="3" name="内容占位符 2">
            <a:extLst>
              <a:ext uri="{FF2B5EF4-FFF2-40B4-BE49-F238E27FC236}">
                <a16:creationId xmlns:a16="http://schemas.microsoft.com/office/drawing/2014/main" id="{AFF75CB2-3E51-4F58-8D9C-F2A664036453}"/>
              </a:ext>
            </a:extLst>
          </p:cNvPr>
          <p:cNvSpPr>
            <a:spLocks noGrp="1"/>
          </p:cNvSpPr>
          <p:nvPr>
            <p:ph idx="1"/>
          </p:nvPr>
        </p:nvSpPr>
        <p:spPr>
          <a:xfrm>
            <a:off x="1295400" y="676894"/>
            <a:ext cx="9677400" cy="5937662"/>
          </a:xfrm>
        </p:spPr>
        <p:txBody>
          <a:bodyPr>
            <a:normAutofit/>
          </a:bodyPr>
          <a:lstStyle/>
          <a:p>
            <a:pPr lvl="0"/>
            <a:r>
              <a:rPr lang="zh-CN" altLang="zh-CN" sz="2800" dirty="0"/>
              <a:t>检查安全性管理</a:t>
            </a:r>
            <a:endParaRPr lang="zh-CN" altLang="en-US" sz="2800" dirty="0"/>
          </a:p>
          <a:p>
            <a:pPr lvl="0"/>
            <a:r>
              <a:rPr lang="zh-CN" altLang="zh-CN" sz="2800" dirty="0"/>
              <a:t>检查应用程序的安全性</a:t>
            </a:r>
            <a:endParaRPr lang="zh-CN" altLang="en-US" sz="2800" dirty="0"/>
          </a:p>
          <a:p>
            <a:pPr lvl="0"/>
            <a:r>
              <a:rPr lang="zh-CN" altLang="zh-CN" sz="2800" dirty="0"/>
              <a:t>检查调度作业</a:t>
            </a:r>
            <a:endParaRPr lang="zh-CN" altLang="en-US" sz="2800" dirty="0"/>
          </a:p>
          <a:p>
            <a:pPr lvl="0"/>
            <a:r>
              <a:rPr lang="zh-CN" altLang="zh-CN" sz="2800" dirty="0"/>
              <a:t>检查指定作业响应</a:t>
            </a:r>
            <a:endParaRPr lang="zh-CN" altLang="en-US" sz="2800" dirty="0"/>
          </a:p>
          <a:p>
            <a:pPr lvl="0"/>
            <a:r>
              <a:rPr lang="zh-CN" altLang="zh-CN" sz="2800" dirty="0"/>
              <a:t>检查报警管理</a:t>
            </a:r>
            <a:endParaRPr lang="zh-CN" altLang="en-US" sz="2800" dirty="0"/>
          </a:p>
          <a:p>
            <a:pPr lvl="0"/>
            <a:r>
              <a:rPr lang="zh-CN" altLang="zh-CN" sz="2800" dirty="0"/>
              <a:t>检查备份</a:t>
            </a:r>
            <a:endParaRPr lang="zh-CN" altLang="en-US" sz="2800" dirty="0"/>
          </a:p>
          <a:p>
            <a:pPr lvl="0"/>
            <a:r>
              <a:rPr lang="zh-CN" altLang="zh-CN" sz="2800" dirty="0"/>
              <a:t>检查数据库还原</a:t>
            </a:r>
            <a:endParaRPr lang="zh-CN" altLang="en-US" sz="2800" dirty="0"/>
          </a:p>
          <a:p>
            <a:pPr lvl="0"/>
            <a:r>
              <a:rPr lang="zh-CN" altLang="zh-CN" sz="2800" dirty="0"/>
              <a:t>检查数据传输</a:t>
            </a:r>
            <a:endParaRPr lang="zh-CN" altLang="en-US" sz="2800" dirty="0"/>
          </a:p>
          <a:p>
            <a:pPr lvl="0"/>
            <a:r>
              <a:rPr lang="zh-CN" altLang="zh-CN" sz="2800" dirty="0"/>
              <a:t>检查分布式数据</a:t>
            </a:r>
            <a:endParaRPr lang="zh-CN" altLang="en-US" sz="2800" dirty="0"/>
          </a:p>
          <a:p>
            <a:pPr lvl="0"/>
            <a:r>
              <a:rPr lang="zh-CN" altLang="zh-CN" sz="2800" dirty="0"/>
              <a:t>检查函数，不允许动态创建函数。</a:t>
            </a:r>
            <a:endParaRPr lang="zh-CN" altLang="en-US" sz="2800" dirty="0"/>
          </a:p>
          <a:p>
            <a:endParaRPr lang="zh-CN" altLang="en-US" dirty="0"/>
          </a:p>
        </p:txBody>
      </p:sp>
    </p:spTree>
    <p:extLst>
      <p:ext uri="{BB962C8B-B14F-4D97-AF65-F5344CB8AC3E}">
        <p14:creationId xmlns:p14="http://schemas.microsoft.com/office/powerpoint/2010/main" val="59811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F1AD9-B064-4ED7-AA1C-C4F207436D09}"/>
              </a:ext>
            </a:extLst>
          </p:cNvPr>
          <p:cNvSpPr>
            <a:spLocks noGrp="1"/>
          </p:cNvSpPr>
          <p:nvPr>
            <p:ph type="title"/>
          </p:nvPr>
        </p:nvSpPr>
        <p:spPr>
          <a:xfrm>
            <a:off x="926275" y="11875"/>
            <a:ext cx="9601200" cy="571500"/>
          </a:xfrm>
        </p:spPr>
        <p:txBody>
          <a:bodyPr>
            <a:normAutofit fontScale="90000"/>
          </a:bodyPr>
          <a:lstStyle/>
          <a:p>
            <a:r>
              <a:rPr lang="zh-CN" altLang="en-US" b="1" dirty="0"/>
              <a:t>测试类别</a:t>
            </a:r>
            <a:r>
              <a:rPr lang="en-US" altLang="zh-CN" b="1" dirty="0"/>
              <a:t>-</a:t>
            </a:r>
            <a:r>
              <a:rPr lang="zh-CN" altLang="en-US" b="1" dirty="0"/>
              <a:t>界面</a:t>
            </a:r>
            <a:r>
              <a:rPr lang="en-US" altLang="zh-CN" b="1" dirty="0"/>
              <a:t>UI</a:t>
            </a:r>
            <a:r>
              <a:rPr lang="zh-CN" altLang="en-US" b="1" dirty="0"/>
              <a:t>的测试检查</a:t>
            </a:r>
          </a:p>
        </p:txBody>
      </p:sp>
      <p:sp>
        <p:nvSpPr>
          <p:cNvPr id="3" name="内容占位符 2">
            <a:extLst>
              <a:ext uri="{FF2B5EF4-FFF2-40B4-BE49-F238E27FC236}">
                <a16:creationId xmlns:a16="http://schemas.microsoft.com/office/drawing/2014/main" id="{2E198498-3AD1-4713-B7FC-8F38EF9D1899}"/>
              </a:ext>
            </a:extLst>
          </p:cNvPr>
          <p:cNvSpPr>
            <a:spLocks noGrp="1"/>
          </p:cNvSpPr>
          <p:nvPr>
            <p:ph idx="1"/>
          </p:nvPr>
        </p:nvSpPr>
        <p:spPr>
          <a:xfrm>
            <a:off x="926275" y="571500"/>
            <a:ext cx="11352811" cy="6399316"/>
          </a:xfrm>
        </p:spPr>
        <p:txBody>
          <a:bodyPr>
            <a:normAutofit fontScale="77500" lnSpcReduction="20000"/>
          </a:bodyPr>
          <a:lstStyle/>
          <a:p>
            <a:pPr lvl="0"/>
            <a:r>
              <a:rPr lang="zh-CN" altLang="zh-CN" sz="2600" dirty="0"/>
              <a:t>测试检查继承类每个界面类都要实现软件所规定的内容，完备、没有错误。</a:t>
            </a:r>
            <a:r>
              <a:rPr lang="en-US" altLang="zh-CN" sz="2600" dirty="0"/>
              <a:t> </a:t>
            </a:r>
            <a:endParaRPr lang="zh-CN" altLang="en-US" sz="2600" dirty="0"/>
          </a:p>
          <a:p>
            <a:pPr lvl="0"/>
            <a:r>
              <a:rPr lang="zh-CN" altLang="zh-CN" sz="2600" dirty="0"/>
              <a:t>测试检查添加按钮</a:t>
            </a:r>
            <a:r>
              <a:rPr lang="en-US" altLang="zh-CN" sz="2600" dirty="0"/>
              <a:t>	</a:t>
            </a:r>
            <a:endParaRPr lang="zh-CN" altLang="en-US" sz="2600" dirty="0"/>
          </a:p>
          <a:p>
            <a:pPr lvl="0"/>
            <a:r>
              <a:rPr lang="zh-CN" altLang="zh-CN" sz="2600" dirty="0"/>
              <a:t>测试检查响应按钮</a:t>
            </a:r>
            <a:endParaRPr lang="zh-CN" altLang="en-US" sz="2600" dirty="0"/>
          </a:p>
          <a:p>
            <a:pPr lvl="0"/>
            <a:r>
              <a:rPr lang="zh-CN" altLang="zh-CN" sz="2600" dirty="0"/>
              <a:t>测试检查界面标题</a:t>
            </a:r>
            <a:endParaRPr lang="zh-CN" altLang="en-US" sz="2600" dirty="0"/>
          </a:p>
          <a:p>
            <a:pPr lvl="0"/>
            <a:r>
              <a:rPr lang="zh-CN" altLang="zh-CN" sz="2600" dirty="0"/>
              <a:t>测试检查其他业务代码在完成业务代码时，可能需要用到帐套编码、单位编码、用户编码等信息。</a:t>
            </a:r>
            <a:endParaRPr lang="zh-CN" altLang="en-US" sz="2600" dirty="0"/>
          </a:p>
          <a:p>
            <a:pPr lvl="0"/>
            <a:r>
              <a:rPr lang="zh-CN" altLang="zh-CN" sz="2600" dirty="0"/>
              <a:t>测试检查客户端调用</a:t>
            </a:r>
            <a:r>
              <a:rPr lang="en-US" altLang="zh-CN" sz="2600" dirty="0"/>
              <a:t>BO</a:t>
            </a:r>
            <a:r>
              <a:rPr lang="zh-CN" altLang="zh-CN" sz="2600" dirty="0"/>
              <a:t>对象</a:t>
            </a:r>
            <a:endParaRPr lang="zh-CN" altLang="en-US" sz="2600" dirty="0"/>
          </a:p>
          <a:p>
            <a:pPr lvl="0"/>
            <a:r>
              <a:rPr lang="zh-CN" altLang="zh-CN" sz="2600" dirty="0"/>
              <a:t>测试检查对话框须继承和使用的类</a:t>
            </a:r>
            <a:endParaRPr lang="zh-CN" altLang="en-US" sz="2600" dirty="0"/>
          </a:p>
          <a:p>
            <a:pPr lvl="0"/>
            <a:r>
              <a:rPr lang="zh-CN" altLang="zh-CN" sz="2600" dirty="0"/>
              <a:t>测试检查表格模型须继承和使用的类</a:t>
            </a:r>
            <a:endParaRPr lang="zh-CN" altLang="en-US" sz="2600" dirty="0"/>
          </a:p>
          <a:p>
            <a:pPr lvl="0"/>
            <a:r>
              <a:rPr lang="zh-CN" altLang="zh-CN" sz="2600" dirty="0"/>
              <a:t>界面规范测试检查</a:t>
            </a:r>
            <a:endParaRPr lang="zh-CN" altLang="en-US" sz="2600" dirty="0"/>
          </a:p>
          <a:p>
            <a:pPr lvl="0"/>
            <a:r>
              <a:rPr lang="zh-CN" altLang="zh-CN" sz="2600" dirty="0"/>
              <a:t>界面初始化测试检查</a:t>
            </a:r>
            <a:endParaRPr lang="zh-CN" altLang="en-US" sz="2600" dirty="0"/>
          </a:p>
          <a:p>
            <a:pPr lvl="0"/>
            <a:r>
              <a:rPr lang="zh-CN" altLang="zh-CN" sz="2600" dirty="0"/>
              <a:t>编辑控件（除功能按钮以外的控件）应用测试检查</a:t>
            </a:r>
            <a:endParaRPr lang="zh-CN" altLang="en-US" sz="2600" dirty="0"/>
          </a:p>
          <a:p>
            <a:pPr lvl="0"/>
            <a:r>
              <a:rPr lang="zh-CN" altLang="zh-CN" sz="2600" dirty="0"/>
              <a:t>通用对话框测试</a:t>
            </a:r>
            <a:endParaRPr lang="zh-CN" altLang="en-US" sz="2600" dirty="0"/>
          </a:p>
          <a:p>
            <a:pPr lvl="0"/>
            <a:r>
              <a:rPr lang="zh-CN" altLang="zh-CN" sz="2600" dirty="0"/>
              <a:t>参照框测试检查</a:t>
            </a:r>
            <a:endParaRPr lang="zh-CN" altLang="en-US" sz="2600" dirty="0"/>
          </a:p>
          <a:p>
            <a:pPr lvl="0"/>
            <a:r>
              <a:rPr lang="zh-CN" altLang="zh-CN" sz="2600" dirty="0"/>
              <a:t>状态栏测试检查</a:t>
            </a:r>
            <a:endParaRPr lang="zh-CN" altLang="en-US" sz="2600" dirty="0"/>
          </a:p>
          <a:p>
            <a:pPr lvl="0"/>
            <a:r>
              <a:rPr lang="zh-CN" altLang="zh-CN" sz="2600" dirty="0"/>
              <a:t>业务功能测试检查</a:t>
            </a:r>
            <a:endParaRPr lang="zh-CN" altLang="en-US" sz="2600" dirty="0"/>
          </a:p>
          <a:p>
            <a:pPr lvl="0"/>
            <a:r>
              <a:rPr lang="zh-CN" altLang="zh-CN" sz="2600" dirty="0"/>
              <a:t>界面校验测试检查</a:t>
            </a:r>
            <a:endParaRPr lang="zh-CN" altLang="en-US" sz="2600" dirty="0"/>
          </a:p>
          <a:p>
            <a:endParaRPr lang="zh-CN" altLang="en-US" dirty="0"/>
          </a:p>
        </p:txBody>
      </p:sp>
    </p:spTree>
    <p:extLst>
      <p:ext uri="{BB962C8B-B14F-4D97-AF65-F5344CB8AC3E}">
        <p14:creationId xmlns:p14="http://schemas.microsoft.com/office/powerpoint/2010/main" val="197340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E3360-6DCD-4F33-A838-A523A42B3CC5}"/>
              </a:ext>
            </a:extLst>
          </p:cNvPr>
          <p:cNvSpPr>
            <a:spLocks noGrp="1"/>
          </p:cNvSpPr>
          <p:nvPr>
            <p:ph type="title"/>
          </p:nvPr>
        </p:nvSpPr>
        <p:spPr>
          <a:xfrm>
            <a:off x="1371600" y="0"/>
            <a:ext cx="9601200" cy="571500"/>
          </a:xfrm>
        </p:spPr>
        <p:txBody>
          <a:bodyPr>
            <a:normAutofit fontScale="90000"/>
          </a:bodyPr>
          <a:lstStyle/>
          <a:p>
            <a:r>
              <a:rPr lang="zh-CN" altLang="en-US" b="1" dirty="0"/>
              <a:t>测试类别</a:t>
            </a:r>
            <a:r>
              <a:rPr lang="en-US" altLang="zh-CN" b="1" dirty="0"/>
              <a:t>-</a:t>
            </a:r>
            <a:r>
              <a:rPr lang="zh-CN" altLang="en-US" b="1" dirty="0"/>
              <a:t>数值对象的测试要求</a:t>
            </a:r>
          </a:p>
        </p:txBody>
      </p:sp>
      <p:sp>
        <p:nvSpPr>
          <p:cNvPr id="3" name="内容占位符 2">
            <a:extLst>
              <a:ext uri="{FF2B5EF4-FFF2-40B4-BE49-F238E27FC236}">
                <a16:creationId xmlns:a16="http://schemas.microsoft.com/office/drawing/2014/main" id="{7A13EC1D-E4F3-4856-A7BF-E22B031EF173}"/>
              </a:ext>
            </a:extLst>
          </p:cNvPr>
          <p:cNvSpPr>
            <a:spLocks noGrp="1"/>
          </p:cNvSpPr>
          <p:nvPr>
            <p:ph idx="1"/>
          </p:nvPr>
        </p:nvSpPr>
        <p:spPr>
          <a:xfrm>
            <a:off x="1371599" y="926868"/>
            <a:ext cx="10705605" cy="5931131"/>
          </a:xfrm>
        </p:spPr>
        <p:txBody>
          <a:bodyPr>
            <a:normAutofit fontScale="92500" lnSpcReduction="10000"/>
          </a:bodyPr>
          <a:lstStyle/>
          <a:p>
            <a:pPr lvl="0"/>
            <a:r>
              <a:rPr lang="zh-CN" altLang="zh-CN" sz="2600" dirty="0"/>
              <a:t>检查数字转换为其字符串表示形式的数值格式化方法</a:t>
            </a:r>
            <a:r>
              <a:rPr lang="en-US" altLang="zh-CN" sz="2600" dirty="0"/>
              <a:t>, </a:t>
            </a:r>
            <a:r>
              <a:rPr lang="zh-CN" altLang="zh-CN" sz="2600" dirty="0"/>
              <a:t>是否完全地实现了软件所规定的内容，没有错误；</a:t>
            </a:r>
            <a:endParaRPr lang="zh-CN" altLang="en-US" sz="2600" dirty="0"/>
          </a:p>
          <a:p>
            <a:pPr lvl="0"/>
            <a:r>
              <a:rPr lang="zh-CN" altLang="zh-CN" sz="2600" dirty="0"/>
              <a:t>检查以参数的形式传递对象的接口</a:t>
            </a:r>
            <a:r>
              <a:rPr lang="en-US" altLang="zh-CN" sz="2600" dirty="0"/>
              <a:t>, </a:t>
            </a:r>
            <a:r>
              <a:rPr lang="zh-CN" altLang="zh-CN" sz="2600" dirty="0"/>
              <a:t>是否完全地实现了软件所规定的内容，没有错误；</a:t>
            </a:r>
            <a:endParaRPr lang="zh-CN" altLang="en-US" sz="2600" dirty="0"/>
          </a:p>
          <a:p>
            <a:pPr lvl="0"/>
            <a:r>
              <a:rPr lang="zh-CN" altLang="zh-CN" sz="2600" dirty="0"/>
              <a:t>检查参数以合法的方式提供格式化服务</a:t>
            </a:r>
            <a:r>
              <a:rPr lang="en-US" altLang="zh-CN" sz="2600" dirty="0"/>
              <a:t>, </a:t>
            </a:r>
            <a:r>
              <a:rPr lang="zh-CN" altLang="zh-CN" sz="2600" dirty="0"/>
              <a:t>是否完全地实现了软件所规定的内容，没有错误；</a:t>
            </a:r>
            <a:endParaRPr lang="zh-CN" altLang="en-US" sz="2600" dirty="0"/>
          </a:p>
          <a:p>
            <a:pPr lvl="0"/>
            <a:r>
              <a:rPr lang="zh-CN" altLang="zh-CN" sz="2600" dirty="0"/>
              <a:t>检查数据库自动生成数值序列功能</a:t>
            </a:r>
            <a:r>
              <a:rPr lang="en-US" altLang="zh-CN" sz="2600" dirty="0"/>
              <a:t>, </a:t>
            </a:r>
            <a:r>
              <a:rPr lang="zh-CN" altLang="zh-CN" sz="2600" dirty="0"/>
              <a:t>是否完全地实现了软件所规定的内容，没有错误；</a:t>
            </a:r>
            <a:endParaRPr lang="zh-CN" altLang="en-US" sz="2600" dirty="0"/>
          </a:p>
          <a:p>
            <a:pPr lvl="0"/>
            <a:r>
              <a:rPr lang="zh-CN" altLang="zh-CN" sz="2600" dirty="0"/>
              <a:t>检查布尔对象转换值，</a:t>
            </a:r>
            <a:r>
              <a:rPr lang="en-US" altLang="zh-CN" sz="2600" dirty="0"/>
              <a:t>null</a:t>
            </a:r>
            <a:r>
              <a:rPr lang="zh-CN" altLang="zh-CN" sz="2600" dirty="0"/>
              <a:t>、未定义、</a:t>
            </a:r>
            <a:r>
              <a:rPr lang="en-US" altLang="zh-CN" sz="2600" dirty="0"/>
              <a:t>0</a:t>
            </a:r>
            <a:r>
              <a:rPr lang="zh-CN" altLang="zh-CN" sz="2600" dirty="0"/>
              <a:t>、或</a:t>
            </a:r>
            <a:r>
              <a:rPr lang="en-US" altLang="zh-CN" sz="2600" dirty="0"/>
              <a:t>false</a:t>
            </a:r>
            <a:r>
              <a:rPr lang="zh-CN" altLang="zh-CN" sz="2600" dirty="0"/>
              <a:t>均转换成布尔对象的方法</a:t>
            </a:r>
            <a:r>
              <a:rPr lang="en-US" altLang="zh-CN" sz="2600" dirty="0"/>
              <a:t>,</a:t>
            </a:r>
            <a:r>
              <a:rPr lang="zh-CN" altLang="zh-CN" sz="2600" dirty="0"/>
              <a:t>是否完全地实现了软件所规定的内容，没有错误；</a:t>
            </a:r>
            <a:endParaRPr lang="zh-CN" altLang="en-US" sz="2600" dirty="0"/>
          </a:p>
          <a:p>
            <a:pPr lvl="0"/>
            <a:r>
              <a:rPr lang="zh-CN" altLang="zh-CN" sz="2600" dirty="0"/>
              <a:t>检查数值函数对象是否完全地实现了软件所规定的内容，没有错误；</a:t>
            </a:r>
            <a:endParaRPr lang="zh-CN" altLang="en-US" sz="2600" dirty="0"/>
          </a:p>
          <a:p>
            <a:pPr lvl="0"/>
            <a:r>
              <a:rPr lang="zh-CN" altLang="zh-CN" sz="2600" dirty="0"/>
              <a:t>检查将非字母、数字字符转换成</a:t>
            </a:r>
            <a:r>
              <a:rPr lang="en-US" altLang="zh-CN" sz="2600" dirty="0"/>
              <a:t>ASCII</a:t>
            </a:r>
            <a:r>
              <a:rPr lang="zh-CN" altLang="zh-CN" sz="2600" dirty="0"/>
              <a:t>码编码函数</a:t>
            </a:r>
            <a:r>
              <a:rPr lang="en-US" altLang="zh-CN" sz="2600" dirty="0"/>
              <a:t>, </a:t>
            </a:r>
            <a:r>
              <a:rPr lang="zh-CN" altLang="zh-CN" sz="2600" dirty="0"/>
              <a:t>是否完全地实现了软件所规定的内容，没有错误；</a:t>
            </a:r>
            <a:endParaRPr lang="zh-CN" altLang="en-US" sz="2600" dirty="0"/>
          </a:p>
          <a:p>
            <a:pPr lvl="0"/>
            <a:r>
              <a:rPr lang="zh-CN" altLang="zh-CN" sz="2600" dirty="0"/>
              <a:t>检查将</a:t>
            </a:r>
            <a:r>
              <a:rPr lang="en-US" altLang="zh-CN" sz="2600" dirty="0"/>
              <a:t>ASCII</a:t>
            </a:r>
            <a:r>
              <a:rPr lang="zh-CN" altLang="zh-CN" sz="2600" dirty="0"/>
              <a:t>码转换成字母、数字字符译码函数</a:t>
            </a:r>
            <a:r>
              <a:rPr lang="en-US" altLang="zh-CN" sz="2600" dirty="0"/>
              <a:t>, </a:t>
            </a:r>
            <a:r>
              <a:rPr lang="zh-CN" altLang="zh-CN" sz="2600" dirty="0"/>
              <a:t>是否完全地实现了软件所规定的内容，没有错误</a:t>
            </a:r>
            <a:r>
              <a:rPr lang="zh-CN" altLang="en-US" sz="2600" dirty="0"/>
              <a:t>等</a:t>
            </a:r>
            <a:r>
              <a:rPr lang="zh-CN" altLang="zh-CN" sz="2600" dirty="0"/>
              <a:t>；</a:t>
            </a:r>
            <a:endParaRPr lang="zh-CN" altLang="en-US" sz="2600" dirty="0"/>
          </a:p>
          <a:p>
            <a:endParaRPr lang="zh-CN" altLang="en-US" dirty="0"/>
          </a:p>
        </p:txBody>
      </p:sp>
    </p:spTree>
    <p:extLst>
      <p:ext uri="{BB962C8B-B14F-4D97-AF65-F5344CB8AC3E}">
        <p14:creationId xmlns:p14="http://schemas.microsoft.com/office/powerpoint/2010/main" val="331967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51385-9779-450A-8091-75088EA52A44}"/>
              </a:ext>
            </a:extLst>
          </p:cNvPr>
          <p:cNvSpPr>
            <a:spLocks noGrp="1"/>
          </p:cNvSpPr>
          <p:nvPr>
            <p:ph type="title"/>
          </p:nvPr>
        </p:nvSpPr>
        <p:spPr>
          <a:xfrm>
            <a:off x="1371600" y="0"/>
            <a:ext cx="9601200" cy="571500"/>
          </a:xfrm>
        </p:spPr>
        <p:txBody>
          <a:bodyPr>
            <a:normAutofit fontScale="90000"/>
          </a:bodyPr>
          <a:lstStyle/>
          <a:p>
            <a:r>
              <a:rPr lang="zh-CN" altLang="en-US" b="1" dirty="0"/>
              <a:t>测试类别</a:t>
            </a:r>
            <a:r>
              <a:rPr lang="en-US" altLang="zh-CN" b="1" dirty="0"/>
              <a:t>-</a:t>
            </a:r>
            <a:r>
              <a:rPr lang="zh-CN" altLang="en-US" b="1" dirty="0"/>
              <a:t>业务对象的测试检查</a:t>
            </a:r>
          </a:p>
        </p:txBody>
      </p:sp>
      <p:sp>
        <p:nvSpPr>
          <p:cNvPr id="3" name="内容占位符 2">
            <a:extLst>
              <a:ext uri="{FF2B5EF4-FFF2-40B4-BE49-F238E27FC236}">
                <a16:creationId xmlns:a16="http://schemas.microsoft.com/office/drawing/2014/main" id="{BBB6D5EE-181C-4DAC-A7D2-993AB99B59FC}"/>
              </a:ext>
            </a:extLst>
          </p:cNvPr>
          <p:cNvSpPr>
            <a:spLocks noGrp="1"/>
          </p:cNvSpPr>
          <p:nvPr>
            <p:ph idx="1"/>
          </p:nvPr>
        </p:nvSpPr>
        <p:spPr>
          <a:xfrm>
            <a:off x="1371599" y="760021"/>
            <a:ext cx="10669979" cy="5582590"/>
          </a:xfrm>
        </p:spPr>
        <p:txBody>
          <a:bodyPr/>
          <a:lstStyle/>
          <a:p>
            <a:r>
              <a:rPr lang="zh-CN" altLang="zh-CN" sz="2800" dirty="0"/>
              <a:t>检查处理应用程序的业务逻辑和业务校验，是否完全地实现了软件所规定的内容，完备、没有错误；</a:t>
            </a:r>
          </a:p>
          <a:p>
            <a:r>
              <a:rPr lang="zh-CN" altLang="zh-CN" sz="2800" dirty="0"/>
              <a:t>检查允许与其它层相互作用的接口，是否完全地实现了软件所规定的内容，完备、没有错误；</a:t>
            </a:r>
          </a:p>
          <a:p>
            <a:r>
              <a:rPr lang="zh-CN" altLang="zh-CN" sz="2800" dirty="0"/>
              <a:t>检查管理业务层级别的对象的依赖，是否完全地实现了软件所规定的内容，完备、没有错误，</a:t>
            </a:r>
          </a:p>
          <a:p>
            <a:r>
              <a:rPr lang="zh-CN" altLang="zh-CN" sz="2800" dirty="0"/>
              <a:t>检查函数之间（考虑复用）功能独立，效率高，功能完整</a:t>
            </a:r>
            <a:r>
              <a:rPr lang="en-US" altLang="zh-CN" sz="2800" dirty="0"/>
              <a:t>,</a:t>
            </a:r>
            <a:r>
              <a:rPr lang="zh-CN" altLang="zh-CN" sz="2800" dirty="0"/>
              <a:t>全局看不雷同；</a:t>
            </a:r>
          </a:p>
          <a:p>
            <a:r>
              <a:rPr lang="zh-CN" altLang="zh-CN" sz="2800" dirty="0"/>
              <a:t>检查业务对象之间不考虑关系</a:t>
            </a:r>
            <a:r>
              <a:rPr lang="en-US" altLang="zh-CN" sz="2800" dirty="0"/>
              <a:t>,</a:t>
            </a:r>
            <a:r>
              <a:rPr lang="zh-CN" altLang="zh-CN" sz="2800" dirty="0"/>
              <a:t>全部都是函数载体</a:t>
            </a:r>
            <a:r>
              <a:rPr lang="zh-CN" altLang="en-US" sz="2800" dirty="0"/>
              <a:t>等</a:t>
            </a:r>
            <a:r>
              <a:rPr lang="zh-CN" altLang="zh-CN" sz="2800" dirty="0"/>
              <a:t>；</a:t>
            </a:r>
            <a:endParaRPr lang="en-US" altLang="zh-CN" sz="2800" dirty="0"/>
          </a:p>
          <a:p>
            <a:endParaRPr lang="zh-CN" altLang="en-US" dirty="0"/>
          </a:p>
        </p:txBody>
      </p:sp>
    </p:spTree>
    <p:extLst>
      <p:ext uri="{BB962C8B-B14F-4D97-AF65-F5344CB8AC3E}">
        <p14:creationId xmlns:p14="http://schemas.microsoft.com/office/powerpoint/2010/main" val="1882382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12345-1329-4B08-BB2D-A53204F8524E}"/>
              </a:ext>
            </a:extLst>
          </p:cNvPr>
          <p:cNvSpPr>
            <a:spLocks noGrp="1"/>
          </p:cNvSpPr>
          <p:nvPr>
            <p:ph type="title"/>
          </p:nvPr>
        </p:nvSpPr>
        <p:spPr/>
        <p:txBody>
          <a:bodyPr>
            <a:normAutofit fontScale="90000"/>
          </a:bodyPr>
          <a:lstStyle/>
          <a:p>
            <a:r>
              <a:rPr lang="zh-CN" altLang="en-US" b="1" dirty="0"/>
              <a:t>测试类别</a:t>
            </a:r>
            <a:r>
              <a:rPr lang="en-US" altLang="zh-CN" b="1" dirty="0"/>
              <a:t>-</a:t>
            </a:r>
            <a:r>
              <a:rPr lang="zh-CN" altLang="en-US" b="1" dirty="0"/>
              <a:t>数据管理对象的测试检查</a:t>
            </a:r>
          </a:p>
        </p:txBody>
      </p:sp>
      <p:sp>
        <p:nvSpPr>
          <p:cNvPr id="3" name="内容占位符 2">
            <a:extLst>
              <a:ext uri="{FF2B5EF4-FFF2-40B4-BE49-F238E27FC236}">
                <a16:creationId xmlns:a16="http://schemas.microsoft.com/office/drawing/2014/main" id="{599C2BA1-C560-4785-91A7-C31D47678A4A}"/>
              </a:ext>
            </a:extLst>
          </p:cNvPr>
          <p:cNvSpPr>
            <a:spLocks noGrp="1"/>
          </p:cNvSpPr>
          <p:nvPr>
            <p:ph idx="1"/>
          </p:nvPr>
        </p:nvSpPr>
        <p:spPr>
          <a:xfrm>
            <a:off x="1371599" y="1365661"/>
            <a:ext cx="10313719" cy="4976949"/>
          </a:xfrm>
        </p:spPr>
        <p:txBody>
          <a:bodyPr>
            <a:normAutofit/>
          </a:bodyPr>
          <a:lstStyle/>
          <a:p>
            <a:r>
              <a:rPr lang="zh-CN" altLang="zh-CN" sz="2800" dirty="0"/>
              <a:t>检查数据库的利用效率；</a:t>
            </a:r>
          </a:p>
          <a:p>
            <a:r>
              <a:rPr lang="zh-CN" altLang="zh-CN" sz="2800" dirty="0"/>
              <a:t>检查</a:t>
            </a:r>
            <a:r>
              <a:rPr lang="en-US" altLang="zh-CN" sz="2800" dirty="0"/>
              <a:t>DMO</a:t>
            </a:r>
            <a:r>
              <a:rPr lang="zh-CN" altLang="zh-CN" sz="2800" dirty="0"/>
              <a:t>类中方法的完整性（</a:t>
            </a:r>
            <a:r>
              <a:rPr lang="en-US" altLang="zh-CN" sz="2800" dirty="0"/>
              <a:t>DMO</a:t>
            </a:r>
            <a:r>
              <a:rPr lang="zh-CN" altLang="zh-CN" sz="2800" dirty="0"/>
              <a:t>类中应包含</a:t>
            </a:r>
            <a:r>
              <a:rPr lang="en-US" altLang="zh-CN" sz="2800" dirty="0"/>
              <a:t>insert()</a:t>
            </a:r>
            <a:r>
              <a:rPr lang="zh-CN" altLang="zh-CN" sz="2800" dirty="0"/>
              <a:t>、</a:t>
            </a:r>
            <a:r>
              <a:rPr lang="en-US" altLang="zh-CN" sz="2800" dirty="0"/>
              <a:t>delete()</a:t>
            </a:r>
            <a:r>
              <a:rPr lang="zh-CN" altLang="zh-CN" sz="2800" dirty="0"/>
              <a:t>、</a:t>
            </a:r>
            <a:r>
              <a:rPr lang="en-US" altLang="zh-CN" sz="2800" dirty="0"/>
              <a:t>update()</a:t>
            </a:r>
            <a:r>
              <a:rPr lang="zh-CN" altLang="zh-CN" sz="2800" dirty="0"/>
              <a:t>方法，还可以包括其它的查询方法）；</a:t>
            </a:r>
          </a:p>
          <a:p>
            <a:r>
              <a:rPr lang="zh-CN" altLang="zh-CN" sz="2800" dirty="0"/>
              <a:t>检查数据库连接，是否完全地实现了设计规定的要求，没有错误</a:t>
            </a:r>
            <a:endParaRPr lang="zh-CN" altLang="en-US" sz="2800" dirty="0"/>
          </a:p>
        </p:txBody>
      </p:sp>
    </p:spTree>
    <p:extLst>
      <p:ext uri="{BB962C8B-B14F-4D97-AF65-F5344CB8AC3E}">
        <p14:creationId xmlns:p14="http://schemas.microsoft.com/office/powerpoint/2010/main" val="3744524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3B0C2-E921-448F-9795-69A115BAF736}"/>
              </a:ext>
            </a:extLst>
          </p:cNvPr>
          <p:cNvSpPr>
            <a:spLocks noGrp="1"/>
          </p:cNvSpPr>
          <p:nvPr>
            <p:ph type="title"/>
          </p:nvPr>
        </p:nvSpPr>
        <p:spPr>
          <a:xfrm>
            <a:off x="914401" y="400792"/>
            <a:ext cx="9601200" cy="571500"/>
          </a:xfrm>
        </p:spPr>
        <p:txBody>
          <a:bodyPr>
            <a:normAutofit fontScale="90000"/>
          </a:bodyPr>
          <a:lstStyle/>
          <a:p>
            <a:r>
              <a:rPr lang="zh-CN" altLang="en-US" b="1" dirty="0"/>
              <a:t>静态测试</a:t>
            </a:r>
            <a:r>
              <a:rPr lang="en-US" altLang="zh-CN" b="1" dirty="0"/>
              <a:t>-</a:t>
            </a:r>
            <a:r>
              <a:rPr lang="zh-CN" altLang="en-US" b="1" dirty="0"/>
              <a:t>代码检查</a:t>
            </a:r>
          </a:p>
        </p:txBody>
      </p:sp>
      <p:sp>
        <p:nvSpPr>
          <p:cNvPr id="3" name="内容占位符 2">
            <a:extLst>
              <a:ext uri="{FF2B5EF4-FFF2-40B4-BE49-F238E27FC236}">
                <a16:creationId xmlns:a16="http://schemas.microsoft.com/office/drawing/2014/main" id="{C7D97DE3-4707-41AC-B89A-DFE8E8D70F29}"/>
              </a:ext>
            </a:extLst>
          </p:cNvPr>
          <p:cNvSpPr>
            <a:spLocks noGrp="1"/>
          </p:cNvSpPr>
          <p:nvPr>
            <p:ph idx="1"/>
          </p:nvPr>
        </p:nvSpPr>
        <p:spPr>
          <a:xfrm>
            <a:off x="914401" y="1257300"/>
            <a:ext cx="11067802" cy="5600700"/>
          </a:xfrm>
        </p:spPr>
        <p:txBody>
          <a:bodyPr>
            <a:normAutofit/>
          </a:bodyPr>
          <a:lstStyle/>
          <a:p>
            <a:pPr lvl="0"/>
            <a:r>
              <a:rPr lang="zh-CN" altLang="zh-CN" sz="2600" dirty="0"/>
              <a:t>是软件静态测试中常用的软件测试方法之一，更容易发现架构以及时序相关等较难发现的问题</a:t>
            </a:r>
            <a:endParaRPr lang="en-US" altLang="zh-CN" sz="2600" dirty="0"/>
          </a:p>
          <a:p>
            <a:pPr lvl="0"/>
            <a:r>
              <a:rPr lang="zh-CN" altLang="zh-CN" sz="2600" dirty="0"/>
              <a:t>帮助团队成员统一编程风格，提高编程技能等</a:t>
            </a:r>
            <a:endParaRPr lang="en-US" altLang="zh-CN" sz="2600" dirty="0"/>
          </a:p>
          <a:p>
            <a:pPr lvl="0"/>
            <a:r>
              <a:rPr lang="zh-CN" altLang="zh-CN" sz="2600" dirty="0"/>
              <a:t>代码</a:t>
            </a:r>
            <a:r>
              <a:rPr lang="zh-CN" altLang="en-US" sz="2600" dirty="0"/>
              <a:t>检查</a:t>
            </a:r>
            <a:r>
              <a:rPr lang="zh-CN" altLang="zh-CN" sz="2600" dirty="0"/>
              <a:t>被公认为是一个提高代码质量的有效手段</a:t>
            </a:r>
            <a:endParaRPr lang="en-US" altLang="zh-CN" sz="2600" dirty="0"/>
          </a:p>
          <a:p>
            <a:pPr lvl="0"/>
            <a:r>
              <a:rPr lang="zh-CN" altLang="zh-CN" sz="2600" dirty="0"/>
              <a:t>代码审查</a:t>
            </a:r>
            <a:r>
              <a:rPr lang="zh-CN" altLang="en-US" sz="2600" dirty="0"/>
              <a:t>包含</a:t>
            </a:r>
            <a:r>
              <a:rPr lang="zh-CN" altLang="zh-CN" sz="2600" dirty="0"/>
              <a:t>对</a:t>
            </a:r>
            <a:r>
              <a:rPr lang="zh-CN" altLang="en-US" sz="2600" dirty="0"/>
              <a:t>错误</a:t>
            </a:r>
            <a:r>
              <a:rPr lang="zh-CN" altLang="zh-CN" sz="2600" dirty="0"/>
              <a:t>代码的</a:t>
            </a:r>
            <a:r>
              <a:rPr lang="zh-CN" altLang="en-US" sz="2600" dirty="0"/>
              <a:t>检查</a:t>
            </a:r>
            <a:r>
              <a:rPr lang="zh-CN" altLang="zh-CN" sz="2600" dirty="0"/>
              <a:t>，</a:t>
            </a:r>
            <a:r>
              <a:rPr lang="zh-CN" altLang="en-US" sz="2600" dirty="0"/>
              <a:t>和</a:t>
            </a:r>
            <a:r>
              <a:rPr lang="zh-CN" altLang="zh-CN" sz="2600" dirty="0"/>
              <a:t>不好的编码风格代码的检查</a:t>
            </a:r>
            <a:endParaRPr lang="en-US" altLang="zh-CN" sz="2600" dirty="0"/>
          </a:p>
          <a:p>
            <a:pPr lvl="1"/>
            <a:r>
              <a:rPr lang="zh-CN" altLang="zh-CN" sz="2600" i="0" dirty="0"/>
              <a:t>可靠性</a:t>
            </a:r>
            <a:r>
              <a:rPr lang="zh-CN" altLang="en-US" sz="2600" i="0" dirty="0"/>
              <a:t>：</a:t>
            </a:r>
            <a:r>
              <a:rPr lang="zh-CN" altLang="zh-CN" sz="2600" i="0" dirty="0"/>
              <a:t>事实证明按照某种标准或规范编写的代码比不这样做的代码更可靠，软件缺陷更少</a:t>
            </a:r>
            <a:r>
              <a:rPr lang="zh-CN" altLang="en-US" sz="2600" i="0" dirty="0"/>
              <a:t>。</a:t>
            </a:r>
            <a:endParaRPr lang="en-US" altLang="zh-CN" sz="2600" i="0" dirty="0"/>
          </a:p>
          <a:p>
            <a:pPr lvl="1"/>
            <a:r>
              <a:rPr lang="zh-CN" altLang="zh-CN" sz="2600" i="0" dirty="0"/>
              <a:t>可读性</a:t>
            </a:r>
            <a:r>
              <a:rPr lang="en-US" altLang="zh-CN" sz="2600" i="0" dirty="0"/>
              <a:t>/</a:t>
            </a:r>
            <a:r>
              <a:rPr lang="zh-CN" altLang="zh-CN" sz="2600" i="0" dirty="0"/>
              <a:t>维护性</a:t>
            </a:r>
            <a:r>
              <a:rPr lang="zh-CN" altLang="en-US" sz="2600" i="0" dirty="0"/>
              <a:t>：</a:t>
            </a:r>
            <a:r>
              <a:rPr lang="zh-CN" altLang="zh-CN" sz="2600" i="0" dirty="0"/>
              <a:t>符合标准和规范的代码易于阅读、理解和维护</a:t>
            </a:r>
            <a:r>
              <a:rPr lang="zh-CN" altLang="en-US" sz="2600" i="0" dirty="0"/>
              <a:t>。</a:t>
            </a:r>
            <a:endParaRPr lang="en-US" altLang="zh-CN" sz="2600" i="0" dirty="0"/>
          </a:p>
          <a:p>
            <a:pPr lvl="1"/>
            <a:r>
              <a:rPr lang="zh-CN" altLang="zh-CN" sz="2600" i="0" dirty="0"/>
              <a:t>移植性</a:t>
            </a:r>
            <a:r>
              <a:rPr lang="zh-CN" altLang="en-US" sz="2600" i="0" dirty="0"/>
              <a:t>：</a:t>
            </a:r>
            <a:r>
              <a:rPr lang="zh-CN" altLang="zh-CN" sz="2600" i="0" dirty="0"/>
              <a:t>如果代码符合标准，迁移到另一个平台就会轻而易举，甚至完全没有障碍</a:t>
            </a:r>
            <a:endParaRPr lang="en-US" altLang="zh-CN" sz="2600" i="0" dirty="0"/>
          </a:p>
          <a:p>
            <a:r>
              <a:rPr lang="zh-CN" altLang="en-US" sz="2600" dirty="0"/>
              <a:t>代码检查的内容</a:t>
            </a:r>
            <a:endParaRPr lang="en-US" altLang="zh-CN" sz="2600" dirty="0"/>
          </a:p>
          <a:p>
            <a:pPr lvl="1"/>
            <a:r>
              <a:rPr lang="zh-CN" altLang="en-US" sz="2600" i="0" dirty="0"/>
              <a:t>可追朔性、逻辑、数据、接口、文档、注释、异常处理、内存、其它</a:t>
            </a:r>
          </a:p>
          <a:p>
            <a:pPr lvl="0"/>
            <a:endParaRPr lang="zh-CN" altLang="en-US" dirty="0"/>
          </a:p>
        </p:txBody>
      </p:sp>
    </p:spTree>
    <p:extLst>
      <p:ext uri="{BB962C8B-B14F-4D97-AF65-F5344CB8AC3E}">
        <p14:creationId xmlns:p14="http://schemas.microsoft.com/office/powerpoint/2010/main" val="38619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1B91A-F1FC-427C-ACB1-6BE3D3870CFF}"/>
              </a:ext>
            </a:extLst>
          </p:cNvPr>
          <p:cNvSpPr>
            <a:spLocks noGrp="1"/>
          </p:cNvSpPr>
          <p:nvPr>
            <p:ph type="title"/>
          </p:nvPr>
        </p:nvSpPr>
        <p:spPr>
          <a:xfrm>
            <a:off x="629392" y="0"/>
            <a:ext cx="9601200" cy="571500"/>
          </a:xfrm>
        </p:spPr>
        <p:txBody>
          <a:bodyPr>
            <a:normAutofit fontScale="90000"/>
          </a:bodyPr>
          <a:lstStyle/>
          <a:p>
            <a:r>
              <a:rPr lang="zh-CN" altLang="en-US" b="1" dirty="0"/>
              <a:t>静态测试</a:t>
            </a:r>
            <a:r>
              <a:rPr lang="en-US" altLang="zh-CN" b="1" dirty="0"/>
              <a:t>-</a:t>
            </a:r>
            <a:r>
              <a:rPr lang="zh-CN" altLang="en-US" b="1" dirty="0"/>
              <a:t>代码检查过程</a:t>
            </a:r>
          </a:p>
        </p:txBody>
      </p:sp>
      <p:sp>
        <p:nvSpPr>
          <p:cNvPr id="3" name="内容占位符 2">
            <a:extLst>
              <a:ext uri="{FF2B5EF4-FFF2-40B4-BE49-F238E27FC236}">
                <a16:creationId xmlns:a16="http://schemas.microsoft.com/office/drawing/2014/main" id="{782464C4-92D2-4C6C-9CAE-55177B878D4B}"/>
              </a:ext>
            </a:extLst>
          </p:cNvPr>
          <p:cNvSpPr>
            <a:spLocks noGrp="1"/>
          </p:cNvSpPr>
          <p:nvPr>
            <p:ph idx="1"/>
          </p:nvPr>
        </p:nvSpPr>
        <p:spPr>
          <a:xfrm>
            <a:off x="629392" y="544779"/>
            <a:ext cx="11562608" cy="6426037"/>
          </a:xfrm>
        </p:spPr>
        <p:txBody>
          <a:bodyPr>
            <a:normAutofit fontScale="70000" lnSpcReduction="20000"/>
          </a:bodyPr>
          <a:lstStyle/>
          <a:p>
            <a:r>
              <a:rPr lang="zh-CN" altLang="en-US" sz="2900" dirty="0"/>
              <a:t>代码检查策划</a:t>
            </a:r>
            <a:endParaRPr lang="en-US" altLang="zh-CN" sz="2900" dirty="0"/>
          </a:p>
          <a:p>
            <a:pPr lvl="1"/>
            <a:r>
              <a:rPr lang="zh-CN" altLang="zh-CN" sz="2900" i="0" dirty="0"/>
              <a:t>项目负责人分配代码审查任务</a:t>
            </a:r>
            <a:r>
              <a:rPr lang="en-US" altLang="zh-CN" sz="2900" i="0" dirty="0"/>
              <a:t> </a:t>
            </a:r>
            <a:endParaRPr lang="zh-CN" altLang="zh-CN" sz="2900" i="0" dirty="0"/>
          </a:p>
          <a:p>
            <a:pPr lvl="1"/>
            <a:r>
              <a:rPr lang="zh-CN" altLang="zh-CN" sz="2900" i="0" dirty="0"/>
              <a:t>确定代码审查策略：依据软件开发文档，确定软件关键模块，作为代码审查重点；将复杂度高的模块也作为代码审查的重点</a:t>
            </a:r>
            <a:r>
              <a:rPr lang="zh-CN" altLang="en-US" sz="2900" i="0" dirty="0"/>
              <a:t>。</a:t>
            </a:r>
            <a:endParaRPr lang="zh-CN" altLang="zh-CN" sz="2900" i="0" dirty="0"/>
          </a:p>
          <a:p>
            <a:pPr lvl="1"/>
            <a:r>
              <a:rPr lang="zh-CN" altLang="zh-CN" sz="2900" i="0" dirty="0"/>
              <a:t>确定代码审查单 </a:t>
            </a:r>
            <a:r>
              <a:rPr lang="en-US" altLang="zh-CN" sz="2900" i="0" dirty="0"/>
              <a:t> </a:t>
            </a:r>
            <a:endParaRPr lang="zh-CN" altLang="zh-CN" sz="2900" i="0" dirty="0"/>
          </a:p>
          <a:p>
            <a:pPr lvl="1"/>
            <a:r>
              <a:rPr lang="zh-CN" altLang="zh-CN" sz="2900" i="0" dirty="0"/>
              <a:t>确定代码审查进度安排</a:t>
            </a:r>
            <a:endParaRPr lang="en-US" altLang="zh-CN" sz="2900" i="0" dirty="0"/>
          </a:p>
          <a:p>
            <a:r>
              <a:rPr lang="zh-CN" altLang="en-US" sz="2900" dirty="0"/>
              <a:t>代码检查实施</a:t>
            </a:r>
            <a:endParaRPr lang="en-US" altLang="zh-CN" sz="2900" dirty="0"/>
          </a:p>
          <a:p>
            <a:pPr lvl="1"/>
            <a:r>
              <a:rPr lang="zh-CN" altLang="en-US" sz="2900" i="0" dirty="0"/>
              <a:t>代码讲解</a:t>
            </a:r>
            <a:r>
              <a:rPr lang="en-US" altLang="zh-CN" sz="2900" i="0" dirty="0"/>
              <a:t> </a:t>
            </a:r>
            <a:r>
              <a:rPr lang="zh-CN" altLang="en-US" sz="2900" i="0" dirty="0"/>
              <a:t>：</a:t>
            </a:r>
            <a:r>
              <a:rPr lang="zh-CN" altLang="zh-CN" sz="2900" i="0" dirty="0"/>
              <a:t>软件开发人员详细向测试人员讲解代码实现情况</a:t>
            </a:r>
            <a:r>
              <a:rPr lang="zh-CN" altLang="en-US" sz="2900" i="0" dirty="0"/>
              <a:t>，</a:t>
            </a:r>
            <a:r>
              <a:rPr lang="zh-CN" altLang="zh-CN" sz="2900" i="0" dirty="0"/>
              <a:t>测试人员提出问题和建议</a:t>
            </a:r>
          </a:p>
          <a:p>
            <a:pPr lvl="1"/>
            <a:r>
              <a:rPr lang="zh-CN" altLang="en-US" sz="2900" i="0" dirty="0"/>
              <a:t>静态分析</a:t>
            </a:r>
            <a:r>
              <a:rPr lang="en-US" altLang="zh-CN" sz="2900" i="0" dirty="0"/>
              <a:t> </a:t>
            </a:r>
            <a:r>
              <a:rPr lang="zh-CN" altLang="en-US" sz="2900" i="0" dirty="0"/>
              <a:t>：</a:t>
            </a:r>
            <a:r>
              <a:rPr lang="zh-CN" altLang="zh-CN" sz="2900" i="0" dirty="0"/>
              <a:t>采用静态分析工具进行</a:t>
            </a:r>
            <a:r>
              <a:rPr lang="zh-CN" altLang="en-US" sz="2900" i="0" dirty="0"/>
              <a:t>分析，</a:t>
            </a:r>
            <a:r>
              <a:rPr lang="zh-CN" altLang="zh-CN" sz="2900" i="0" dirty="0"/>
              <a:t>有利于软件测试人员在后续代码审查时对软件建立宏观上认识</a:t>
            </a:r>
          </a:p>
          <a:p>
            <a:pPr lvl="1"/>
            <a:r>
              <a:rPr lang="zh-CN" altLang="en-US" sz="2900" i="0" dirty="0"/>
              <a:t>规则检查</a:t>
            </a:r>
            <a:r>
              <a:rPr lang="en-US" altLang="zh-CN" sz="2900" i="0" dirty="0"/>
              <a:t> </a:t>
            </a:r>
            <a:r>
              <a:rPr lang="zh-CN" altLang="en-US" sz="2900" i="0" dirty="0"/>
              <a:t>：</a:t>
            </a:r>
            <a:r>
              <a:rPr lang="zh-CN" altLang="zh-CN" sz="2900" i="0" dirty="0"/>
              <a:t>采用静态分析工具对源程序进行编码规则检查</a:t>
            </a:r>
            <a:r>
              <a:rPr lang="zh-CN" altLang="en-US" sz="2900" i="0" dirty="0"/>
              <a:t>，</a:t>
            </a:r>
            <a:r>
              <a:rPr lang="zh-CN" altLang="zh-CN" sz="2900" i="0" dirty="0"/>
              <a:t>对于工具报出的问题再由人工进行进一步的分析以确认软件问题</a:t>
            </a:r>
            <a:endParaRPr lang="en-US" altLang="zh-CN" sz="2900" i="0" dirty="0"/>
          </a:p>
          <a:p>
            <a:pPr lvl="1"/>
            <a:r>
              <a:rPr lang="zh-CN" altLang="en-US" sz="2900" i="0" dirty="0"/>
              <a:t>正式代码检查</a:t>
            </a:r>
            <a:endParaRPr lang="en-US" altLang="zh-CN" sz="2900" i="0" dirty="0"/>
          </a:p>
          <a:p>
            <a:pPr lvl="2"/>
            <a:r>
              <a:rPr lang="zh-CN" altLang="en-US" sz="2300" dirty="0"/>
              <a:t>独立审查：</a:t>
            </a:r>
            <a:r>
              <a:rPr lang="zh-CN" altLang="zh-CN" sz="2300" dirty="0"/>
              <a:t>测试人员根据项目负责人的工作分配，独自对自己负责的软件模块进行代码审查</a:t>
            </a:r>
            <a:r>
              <a:rPr lang="zh-CN" altLang="en-US" sz="2300" dirty="0"/>
              <a:t>。</a:t>
            </a:r>
            <a:endParaRPr lang="en-US" altLang="zh-CN" sz="2300" dirty="0"/>
          </a:p>
          <a:p>
            <a:pPr lvl="2"/>
            <a:r>
              <a:rPr lang="zh-CN" altLang="en-US" sz="2300" dirty="0"/>
              <a:t>会议审查：</a:t>
            </a:r>
            <a:r>
              <a:rPr lang="zh-CN" altLang="zh-CN" sz="2300" dirty="0"/>
              <a:t>项目负责人主持召开会议，测试人员和开发人员参加；测试人员就独立审查发现的问题和疑问与开发人员沟通，并讨论形成一致意见</a:t>
            </a:r>
            <a:r>
              <a:rPr lang="zh-CN" altLang="en-US" sz="2300" dirty="0"/>
              <a:t>。</a:t>
            </a:r>
            <a:endParaRPr lang="en-US" altLang="zh-CN" sz="2300" dirty="0"/>
          </a:p>
          <a:p>
            <a:pPr lvl="1"/>
            <a:r>
              <a:rPr lang="zh-CN" altLang="zh-CN" sz="2900" i="0" dirty="0"/>
              <a:t>更改确认</a:t>
            </a:r>
            <a:r>
              <a:rPr lang="zh-CN" altLang="en-US" sz="2900" i="0" dirty="0"/>
              <a:t>：</a:t>
            </a:r>
            <a:r>
              <a:rPr lang="zh-CN" altLang="zh-CN" sz="2900" i="0" dirty="0"/>
              <a:t>开发人员对问题进行处理，代码审查人员对软件的处理情况进行确认</a:t>
            </a:r>
            <a:r>
              <a:rPr lang="zh-CN" altLang="en-US" sz="2900" i="0" dirty="0"/>
              <a:t>，</a:t>
            </a:r>
            <a:r>
              <a:rPr lang="zh-CN" altLang="zh-CN" sz="2900" i="0" dirty="0"/>
              <a:t>验证更改的正确性</a:t>
            </a:r>
            <a:endParaRPr lang="en-US" altLang="zh-CN" sz="2900" i="0" dirty="0"/>
          </a:p>
          <a:p>
            <a:r>
              <a:rPr lang="zh-CN" altLang="en-US" sz="2900" dirty="0"/>
              <a:t>代码检查总结</a:t>
            </a:r>
            <a:endParaRPr lang="en-US" altLang="zh-CN" sz="2900" dirty="0"/>
          </a:p>
          <a:p>
            <a:pPr lvl="1"/>
            <a:r>
              <a:rPr lang="zh-CN" altLang="zh-CN" sz="2900" i="0" dirty="0"/>
              <a:t>代码审查工作结束后，项目负责人总结代码审查结果；编写测试报告，对软件代码质量进行评估，给出合理建议</a:t>
            </a:r>
            <a:r>
              <a:rPr lang="zh-CN" altLang="en-US" sz="2900" i="0" dirty="0"/>
              <a:t>。</a:t>
            </a:r>
            <a:endParaRPr lang="zh-CN" altLang="zh-CN" sz="2900" i="0" dirty="0"/>
          </a:p>
          <a:p>
            <a:pPr lvl="1"/>
            <a:r>
              <a:rPr lang="zh-CN" altLang="zh-CN" sz="2900" i="0" dirty="0"/>
              <a:t>详细记录代码审查提出的所有问题及最终结论可以供其他软件项目代码审查借鉴</a:t>
            </a:r>
            <a:endParaRPr lang="zh-CN" altLang="en-US" sz="2900" i="0" dirty="0"/>
          </a:p>
          <a:p>
            <a:endParaRPr lang="zh-CN" altLang="en-US" dirty="0"/>
          </a:p>
        </p:txBody>
      </p:sp>
    </p:spTree>
    <p:extLst>
      <p:ext uri="{BB962C8B-B14F-4D97-AF65-F5344CB8AC3E}">
        <p14:creationId xmlns:p14="http://schemas.microsoft.com/office/powerpoint/2010/main" val="134264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6779C-7C73-4829-B37E-54B4068AB6A6}"/>
              </a:ext>
            </a:extLst>
          </p:cNvPr>
          <p:cNvSpPr>
            <a:spLocks noGrp="1"/>
          </p:cNvSpPr>
          <p:nvPr>
            <p:ph type="title"/>
          </p:nvPr>
        </p:nvSpPr>
        <p:spPr>
          <a:xfrm>
            <a:off x="718457" y="0"/>
            <a:ext cx="9601200" cy="571500"/>
          </a:xfrm>
        </p:spPr>
        <p:txBody>
          <a:bodyPr>
            <a:normAutofit fontScale="90000"/>
          </a:bodyPr>
          <a:lstStyle/>
          <a:p>
            <a:r>
              <a:rPr lang="zh-CN" altLang="en-US" b="1" dirty="0"/>
              <a:t>静态测试</a:t>
            </a:r>
            <a:r>
              <a:rPr lang="en-US" altLang="zh-CN" b="1" dirty="0"/>
              <a:t>-</a:t>
            </a:r>
            <a:r>
              <a:rPr lang="zh-CN" altLang="en-US" b="1" dirty="0"/>
              <a:t>代码走查</a:t>
            </a:r>
          </a:p>
        </p:txBody>
      </p:sp>
      <p:sp>
        <p:nvSpPr>
          <p:cNvPr id="3" name="内容占位符 2">
            <a:extLst>
              <a:ext uri="{FF2B5EF4-FFF2-40B4-BE49-F238E27FC236}">
                <a16:creationId xmlns:a16="http://schemas.microsoft.com/office/drawing/2014/main" id="{AF80981E-A9C6-46D4-9F22-23D5928EA8B7}"/>
              </a:ext>
            </a:extLst>
          </p:cNvPr>
          <p:cNvSpPr>
            <a:spLocks noGrp="1"/>
          </p:cNvSpPr>
          <p:nvPr>
            <p:ph idx="1"/>
          </p:nvPr>
        </p:nvSpPr>
        <p:spPr>
          <a:xfrm>
            <a:off x="718457" y="571500"/>
            <a:ext cx="11289475" cy="6371558"/>
          </a:xfrm>
        </p:spPr>
        <p:txBody>
          <a:bodyPr>
            <a:normAutofit/>
          </a:bodyPr>
          <a:lstStyle/>
          <a:p>
            <a:r>
              <a:rPr lang="zh-CN" altLang="zh-CN" dirty="0"/>
              <a:t>是软件静态测试方法之一，是通过对代码的阅读，检查发现程序代码中的问题</a:t>
            </a:r>
            <a:r>
              <a:rPr lang="zh-CN" altLang="en-US" dirty="0"/>
              <a:t>。</a:t>
            </a:r>
            <a:endParaRPr lang="en-US" altLang="zh-CN" dirty="0"/>
          </a:p>
          <a:p>
            <a:r>
              <a:rPr lang="zh-CN" altLang="zh-CN" dirty="0"/>
              <a:t>具体方法</a:t>
            </a:r>
            <a:endParaRPr lang="en-US" altLang="zh-CN" dirty="0"/>
          </a:p>
          <a:p>
            <a:pPr lvl="1"/>
            <a:r>
              <a:rPr lang="zh-CN" altLang="zh-CN" i="0" dirty="0"/>
              <a:t>由测试人员组成小组，准备一批有代表性的测试用例，集体扮演计算机的角色，沿程序的逻辑，逐步运行测试用例，查找被测软件缺陷</a:t>
            </a:r>
            <a:r>
              <a:rPr lang="zh-CN" altLang="en-US" i="0" dirty="0"/>
              <a:t>。</a:t>
            </a:r>
            <a:endParaRPr lang="zh-CN" altLang="zh-CN" i="0" dirty="0"/>
          </a:p>
          <a:p>
            <a:r>
              <a:rPr lang="zh-CN" altLang="en-US" dirty="0"/>
              <a:t>意义</a:t>
            </a:r>
            <a:endParaRPr lang="en-US" altLang="zh-CN" dirty="0"/>
          </a:p>
          <a:p>
            <a:pPr lvl="1"/>
            <a:r>
              <a:rPr lang="zh-CN" altLang="zh-CN" i="0" dirty="0"/>
              <a:t>经验表明，代码走查通常能够有效地查找出</a:t>
            </a:r>
            <a:r>
              <a:rPr lang="en-US" altLang="zh-CN" i="0" dirty="0"/>
              <a:t>30%</a:t>
            </a:r>
            <a:r>
              <a:rPr lang="zh-CN" altLang="zh-CN" i="0" dirty="0"/>
              <a:t>～</a:t>
            </a:r>
            <a:r>
              <a:rPr lang="en-US" altLang="zh-CN" i="0" dirty="0"/>
              <a:t>70%</a:t>
            </a:r>
            <a:r>
              <a:rPr lang="zh-CN" altLang="zh-CN" i="0" dirty="0"/>
              <a:t>的逻辑设计和编码错误</a:t>
            </a:r>
            <a:r>
              <a:rPr lang="zh-CN" altLang="en-US" i="0" dirty="0"/>
              <a:t>。</a:t>
            </a:r>
            <a:endParaRPr lang="en-US" altLang="zh-CN" i="0" dirty="0"/>
          </a:p>
          <a:p>
            <a:pPr lvl="1"/>
            <a:r>
              <a:rPr lang="zh-CN" altLang="zh-CN" i="0" dirty="0"/>
              <a:t>一旦发现错误，通常就能在代码中对其进行精确定位，降低了调试的成本</a:t>
            </a:r>
            <a:r>
              <a:rPr lang="zh-CN" altLang="en-US" i="0" dirty="0"/>
              <a:t>。</a:t>
            </a:r>
            <a:endParaRPr lang="en-US" altLang="zh-CN" i="0" dirty="0"/>
          </a:p>
          <a:p>
            <a:pPr lvl="1"/>
            <a:r>
              <a:rPr lang="zh-CN" altLang="zh-CN" i="0" dirty="0"/>
              <a:t>代码走查过程通常可以发现成批的错误，这样错误就可以一同得到修正</a:t>
            </a:r>
            <a:r>
              <a:rPr lang="zh-CN" altLang="en-US" i="0" dirty="0"/>
              <a:t>。</a:t>
            </a:r>
            <a:endParaRPr lang="zh-CN" altLang="zh-CN" i="0" dirty="0"/>
          </a:p>
          <a:p>
            <a:r>
              <a:rPr lang="zh-CN" altLang="en-US" dirty="0"/>
              <a:t>走查小组的组成</a:t>
            </a:r>
            <a:endParaRPr lang="en-US" altLang="zh-CN" dirty="0"/>
          </a:p>
          <a:p>
            <a:pPr lvl="1"/>
            <a:r>
              <a:rPr lang="zh-CN" altLang="zh-CN" i="0" dirty="0"/>
              <a:t>由三至五人组成，其中一个人扮演类似代码检查过程中</a:t>
            </a:r>
            <a:r>
              <a:rPr lang="en-US" altLang="zh-CN" i="0" dirty="0"/>
              <a:t>“</a:t>
            </a:r>
            <a:r>
              <a:rPr lang="zh-CN" altLang="zh-CN" i="0" dirty="0"/>
              <a:t>协调人</a:t>
            </a:r>
            <a:r>
              <a:rPr lang="en-US" altLang="zh-CN" i="0" dirty="0"/>
              <a:t>”</a:t>
            </a:r>
            <a:r>
              <a:rPr lang="zh-CN" altLang="zh-CN" i="0" dirty="0"/>
              <a:t>的角色，一个人担任秘书的角色，还有一个人担任测试人员。关于小组的组成结构，一般建议包括：</a:t>
            </a:r>
          </a:p>
          <a:p>
            <a:pPr lvl="2"/>
            <a:r>
              <a:rPr lang="zh-CN" altLang="zh-CN" dirty="0"/>
              <a:t>一位极富经验的程序员；</a:t>
            </a:r>
          </a:p>
          <a:p>
            <a:pPr lvl="2"/>
            <a:r>
              <a:rPr lang="zh-CN" altLang="zh-CN" dirty="0"/>
              <a:t>一位程序设计语言专家；</a:t>
            </a:r>
          </a:p>
          <a:p>
            <a:pPr lvl="2"/>
            <a:r>
              <a:rPr lang="zh-CN" altLang="zh-CN" dirty="0"/>
              <a:t>一位程序员新手（可以给出新颖、不带偏见的观点）；</a:t>
            </a:r>
          </a:p>
          <a:p>
            <a:pPr lvl="2"/>
            <a:r>
              <a:rPr lang="zh-CN" altLang="zh-CN" dirty="0"/>
              <a:t>最终维护程序的人员；</a:t>
            </a:r>
          </a:p>
          <a:p>
            <a:pPr lvl="2"/>
            <a:r>
              <a:rPr lang="zh-CN" altLang="zh-CN" dirty="0"/>
              <a:t>一位来自其他不同项目的人员；</a:t>
            </a:r>
          </a:p>
          <a:p>
            <a:pPr lvl="2"/>
            <a:r>
              <a:rPr lang="zh-CN" altLang="zh-CN" dirty="0"/>
              <a:t>一位来自该软件</a:t>
            </a:r>
            <a:r>
              <a:rPr lang="zh-CN" altLang="en-US" dirty="0"/>
              <a:t>编程</a:t>
            </a:r>
            <a:r>
              <a:rPr lang="zh-CN" altLang="zh-CN" dirty="0"/>
              <a:t>小组的程序员</a:t>
            </a:r>
            <a:endParaRPr lang="zh-CN" altLang="en-US" dirty="0"/>
          </a:p>
        </p:txBody>
      </p:sp>
    </p:spTree>
    <p:extLst>
      <p:ext uri="{BB962C8B-B14F-4D97-AF65-F5344CB8AC3E}">
        <p14:creationId xmlns:p14="http://schemas.microsoft.com/office/powerpoint/2010/main" val="302355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6779C-7C73-4829-B37E-54B4068AB6A6}"/>
              </a:ext>
            </a:extLst>
          </p:cNvPr>
          <p:cNvSpPr>
            <a:spLocks noGrp="1"/>
          </p:cNvSpPr>
          <p:nvPr>
            <p:ph type="title"/>
          </p:nvPr>
        </p:nvSpPr>
        <p:spPr>
          <a:xfrm>
            <a:off x="932213" y="0"/>
            <a:ext cx="9601200" cy="571500"/>
          </a:xfrm>
        </p:spPr>
        <p:txBody>
          <a:bodyPr>
            <a:normAutofit fontScale="90000"/>
          </a:bodyPr>
          <a:lstStyle/>
          <a:p>
            <a:r>
              <a:rPr lang="zh-CN" altLang="en-US" b="1" dirty="0"/>
              <a:t>静态测试</a:t>
            </a:r>
            <a:r>
              <a:rPr lang="en-US" altLang="zh-CN" b="1" dirty="0"/>
              <a:t>-</a:t>
            </a:r>
            <a:r>
              <a:rPr lang="zh-CN" altLang="en-US" b="1" dirty="0"/>
              <a:t>代码走查过程</a:t>
            </a:r>
          </a:p>
        </p:txBody>
      </p:sp>
      <p:sp>
        <p:nvSpPr>
          <p:cNvPr id="3" name="内容占位符 2">
            <a:extLst>
              <a:ext uri="{FF2B5EF4-FFF2-40B4-BE49-F238E27FC236}">
                <a16:creationId xmlns:a16="http://schemas.microsoft.com/office/drawing/2014/main" id="{AF80981E-A9C6-46D4-9F22-23D5928EA8B7}"/>
              </a:ext>
            </a:extLst>
          </p:cNvPr>
          <p:cNvSpPr>
            <a:spLocks noGrp="1"/>
          </p:cNvSpPr>
          <p:nvPr>
            <p:ph idx="1"/>
          </p:nvPr>
        </p:nvSpPr>
        <p:spPr>
          <a:xfrm>
            <a:off x="932213" y="712519"/>
            <a:ext cx="11133117" cy="5630092"/>
          </a:xfrm>
        </p:spPr>
        <p:txBody>
          <a:bodyPr>
            <a:normAutofit lnSpcReduction="10000"/>
          </a:bodyPr>
          <a:lstStyle/>
          <a:p>
            <a:r>
              <a:rPr lang="zh-CN" altLang="zh-CN" sz="2800" dirty="0"/>
              <a:t>准备阶段</a:t>
            </a:r>
            <a:endParaRPr lang="en-US" altLang="zh-CN" sz="2800" dirty="0"/>
          </a:p>
          <a:p>
            <a:pPr lvl="1"/>
            <a:r>
              <a:rPr lang="zh-CN" altLang="zh-CN" sz="2800" i="0" dirty="0"/>
              <a:t>在走查会议前几天分发有关材料，走查小组详细阅读材料，认证研究程序</a:t>
            </a:r>
            <a:r>
              <a:rPr lang="zh-CN" altLang="en-US" sz="2800" i="0" dirty="0"/>
              <a:t>。</a:t>
            </a:r>
            <a:endParaRPr lang="zh-CN" altLang="zh-CN" sz="2800" i="0" dirty="0"/>
          </a:p>
          <a:p>
            <a:r>
              <a:rPr lang="zh-CN" altLang="zh-CN" sz="2800" dirty="0"/>
              <a:t>生成实例</a:t>
            </a:r>
            <a:endParaRPr lang="en-US" altLang="zh-CN" sz="2800" dirty="0"/>
          </a:p>
          <a:p>
            <a:pPr lvl="1"/>
            <a:r>
              <a:rPr lang="zh-CN" altLang="zh-CN" sz="2800" i="0" dirty="0"/>
              <a:t>小组中被指定为测试人员的那个人应提前准备好一些书面的有代表性的测试用例</a:t>
            </a:r>
            <a:endParaRPr lang="en-US" altLang="zh-CN" sz="2800" i="0" dirty="0"/>
          </a:p>
          <a:p>
            <a:r>
              <a:rPr lang="zh-CN" altLang="zh-CN" sz="2800" dirty="0"/>
              <a:t>执行走查</a:t>
            </a:r>
            <a:endParaRPr lang="en-US" altLang="zh-CN" sz="2800" dirty="0"/>
          </a:p>
          <a:p>
            <a:pPr lvl="1"/>
            <a:r>
              <a:rPr lang="zh-CN" altLang="zh-CN" sz="2800" i="0" dirty="0"/>
              <a:t>在走查会议期间，每个测试用例都在人们脑中进行推演。也就是说，把测试数据沿程序的逻辑结构走一遍。程序的状态（如变量的值）记录在纸张或白板上以供监视</a:t>
            </a:r>
            <a:r>
              <a:rPr lang="zh-CN" altLang="en-US" sz="2800" i="0" dirty="0"/>
              <a:t>。</a:t>
            </a:r>
            <a:endParaRPr lang="zh-CN" altLang="zh-CN" sz="2800" i="0" dirty="0"/>
          </a:p>
          <a:p>
            <a:r>
              <a:rPr lang="zh-CN" altLang="zh-CN" sz="2800" dirty="0"/>
              <a:t>形成报告</a:t>
            </a:r>
            <a:endParaRPr lang="en-US" altLang="zh-CN" sz="2800" dirty="0"/>
          </a:p>
          <a:p>
            <a:pPr lvl="1"/>
            <a:r>
              <a:rPr lang="zh-CN" altLang="zh-CN" sz="2800" i="0" dirty="0"/>
              <a:t>会后将发现的错误形成报告，并交给程序开发人员。对发现错误较多或发现重大错误，在改正错误后再次进行会议走查</a:t>
            </a:r>
            <a:r>
              <a:rPr lang="zh-CN" altLang="en-US" sz="2800" i="0" dirty="0"/>
              <a:t>。</a:t>
            </a:r>
            <a:endParaRPr lang="zh-CN" altLang="zh-CN" sz="2800" i="0" dirty="0"/>
          </a:p>
          <a:p>
            <a:pPr lvl="1"/>
            <a:endParaRPr lang="en-US" altLang="zh-CN" dirty="0"/>
          </a:p>
        </p:txBody>
      </p:sp>
    </p:spTree>
    <p:extLst>
      <p:ext uri="{BB962C8B-B14F-4D97-AF65-F5344CB8AC3E}">
        <p14:creationId xmlns:p14="http://schemas.microsoft.com/office/powerpoint/2010/main" val="336672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15A9-287E-43D1-B41E-3A5F5EF9EF59}"/>
              </a:ext>
            </a:extLst>
          </p:cNvPr>
          <p:cNvSpPr>
            <a:spLocks noGrp="1"/>
          </p:cNvSpPr>
          <p:nvPr>
            <p:ph type="title"/>
          </p:nvPr>
        </p:nvSpPr>
        <p:spPr/>
        <p:txBody>
          <a:bodyPr>
            <a:normAutofit fontScale="90000"/>
          </a:bodyPr>
          <a:lstStyle/>
          <a:p>
            <a:r>
              <a:rPr lang="zh-CN" altLang="en-US" b="1" dirty="0"/>
              <a:t>概述</a:t>
            </a:r>
          </a:p>
        </p:txBody>
      </p:sp>
      <p:sp>
        <p:nvSpPr>
          <p:cNvPr id="3" name="内容占位符 2">
            <a:extLst>
              <a:ext uri="{FF2B5EF4-FFF2-40B4-BE49-F238E27FC236}">
                <a16:creationId xmlns:a16="http://schemas.microsoft.com/office/drawing/2014/main" id="{7803406B-971B-4A40-8DBB-302BD933563B}"/>
              </a:ext>
            </a:extLst>
          </p:cNvPr>
          <p:cNvSpPr>
            <a:spLocks noGrp="1"/>
          </p:cNvSpPr>
          <p:nvPr>
            <p:ph idx="1"/>
          </p:nvPr>
        </p:nvSpPr>
        <p:spPr>
          <a:xfrm>
            <a:off x="1371600" y="1338349"/>
            <a:ext cx="10622478" cy="5004262"/>
          </a:xfrm>
        </p:spPr>
        <p:txBody>
          <a:bodyPr>
            <a:normAutofit/>
          </a:bodyPr>
          <a:lstStyle/>
          <a:p>
            <a:r>
              <a:rPr lang="zh-CN" altLang="en-US" sz="2800" dirty="0"/>
              <a:t>也称结构测试或逻辑驱动测试，通过了解软件系统的内部工作过程，设计测试用例来检测程序内部动作是否按照规格说明书规定的正常进行，按照程序内部的结构测试程序，检验程序中的每条通路是否都有能按预定要求正确工作</a:t>
            </a:r>
            <a:endParaRPr lang="en-US" altLang="zh-CN" sz="2800" dirty="0"/>
          </a:p>
          <a:p>
            <a:r>
              <a:rPr lang="zh-CN" altLang="zh-CN" sz="2800" dirty="0"/>
              <a:t>基于一个应用代码的内部逻辑知识，即基于覆盖全部代码、分支、路径、条件，使用程序设计的控制结构导出测试用例</a:t>
            </a:r>
            <a:endParaRPr lang="zh-CN" altLang="en-US" sz="2800" dirty="0"/>
          </a:p>
        </p:txBody>
      </p:sp>
    </p:spTree>
    <p:extLst>
      <p:ext uri="{BB962C8B-B14F-4D97-AF65-F5344CB8AC3E}">
        <p14:creationId xmlns:p14="http://schemas.microsoft.com/office/powerpoint/2010/main" val="44712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9ECAF-75F1-488E-ADD0-DC45F3296A42}"/>
              </a:ext>
            </a:extLst>
          </p:cNvPr>
          <p:cNvSpPr>
            <a:spLocks noGrp="1"/>
          </p:cNvSpPr>
          <p:nvPr>
            <p:ph type="title"/>
          </p:nvPr>
        </p:nvSpPr>
        <p:spPr/>
        <p:txBody>
          <a:bodyPr>
            <a:normAutofit fontScale="90000"/>
          </a:bodyPr>
          <a:lstStyle/>
          <a:p>
            <a:r>
              <a:rPr lang="zh-CN" altLang="en-US"/>
              <a:t>走查与检查的比较</a:t>
            </a:r>
            <a:endParaRPr lang="zh-CN" altLang="en-US" dirty="0"/>
          </a:p>
        </p:txBody>
      </p:sp>
      <p:graphicFrame>
        <p:nvGraphicFramePr>
          <p:cNvPr id="4" name="Group 50">
            <a:extLst>
              <a:ext uri="{FF2B5EF4-FFF2-40B4-BE49-F238E27FC236}">
                <a16:creationId xmlns:a16="http://schemas.microsoft.com/office/drawing/2014/main" id="{F91DECC4-84D9-45AE-BDD7-56A07266A70F}"/>
              </a:ext>
            </a:extLst>
          </p:cNvPr>
          <p:cNvGraphicFramePr>
            <a:graphicFrameLocks/>
          </p:cNvGraphicFramePr>
          <p:nvPr>
            <p:extLst>
              <p:ext uri="{D42A27DB-BD31-4B8C-83A1-F6EECF244321}">
                <p14:modId xmlns:p14="http://schemas.microsoft.com/office/powerpoint/2010/main" val="2102738013"/>
              </p:ext>
            </p:extLst>
          </p:nvPr>
        </p:nvGraphicFramePr>
        <p:xfrm>
          <a:off x="1092530" y="1783080"/>
          <a:ext cx="10628415" cy="4023360"/>
        </p:xfrm>
        <a:graphic>
          <a:graphicData uri="http://schemas.openxmlformats.org/drawingml/2006/table">
            <a:tbl>
              <a:tblPr/>
              <a:tblGrid>
                <a:gridCol w="1859829">
                  <a:extLst>
                    <a:ext uri="{9D8B030D-6E8A-4147-A177-3AD203B41FA5}">
                      <a16:colId xmlns:a16="http://schemas.microsoft.com/office/drawing/2014/main" val="154729223"/>
                    </a:ext>
                  </a:extLst>
                </a:gridCol>
                <a:gridCol w="3400940">
                  <a:extLst>
                    <a:ext uri="{9D8B030D-6E8A-4147-A177-3AD203B41FA5}">
                      <a16:colId xmlns:a16="http://schemas.microsoft.com/office/drawing/2014/main" val="2021936127"/>
                    </a:ext>
                  </a:extLst>
                </a:gridCol>
                <a:gridCol w="5367646">
                  <a:extLst>
                    <a:ext uri="{9D8B030D-6E8A-4147-A177-3AD203B41FA5}">
                      <a16:colId xmlns:a16="http://schemas.microsoft.com/office/drawing/2014/main" val="606002974"/>
                    </a:ext>
                  </a:extLst>
                </a:gridCol>
              </a:tblGrid>
              <a:tr h="306688">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Garamond" panose="02020404030301010803"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走   查</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检   查</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429400"/>
                  </a:ext>
                </a:extLst>
              </a:tr>
              <a:tr h="513610">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准备</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通读设计和编码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应准备好需求描述文档、程序设计文档、程序的源代码清单、代码编码标准和代码缺陷检查表</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5862304"/>
                  </a:ext>
                </a:extLst>
              </a:tr>
              <a:tr h="307926">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形式</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非正式会议</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正式会议</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2135403"/>
                  </a:ext>
                </a:extLst>
              </a:tr>
              <a:tr h="306688">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参加人员</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开发人员为主</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项目组成员包括测试人员</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9901917"/>
                  </a:ext>
                </a:extLst>
              </a:tr>
              <a:tr h="313065">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主要技术方法</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缺陷检查表</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0114359"/>
                  </a:ext>
                </a:extLst>
              </a:tr>
              <a:tr h="333226">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注意事项</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限时、不要现场修改代码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限时、不要现场修改代码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892853"/>
                  </a:ext>
                </a:extLst>
              </a:tr>
              <a:tr h="306688">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生成文档</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会议记录</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静态分析错误报告</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188800"/>
                  </a:ext>
                </a:extLst>
              </a:tr>
              <a:tr h="613376">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目标</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代码标准规范，无逻辑错误</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代码标准规范，无逻辑错误</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4640317"/>
                  </a:ext>
                </a:extLst>
              </a:tr>
            </a:tbl>
          </a:graphicData>
        </a:graphic>
      </p:graphicFrame>
    </p:spTree>
    <p:extLst>
      <p:ext uri="{BB962C8B-B14F-4D97-AF65-F5344CB8AC3E}">
        <p14:creationId xmlns:p14="http://schemas.microsoft.com/office/powerpoint/2010/main" val="186302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38D16-1872-4DF4-BCAD-DB06B63196C0}"/>
              </a:ext>
            </a:extLst>
          </p:cNvPr>
          <p:cNvSpPr>
            <a:spLocks noGrp="1"/>
          </p:cNvSpPr>
          <p:nvPr>
            <p:ph type="title"/>
          </p:nvPr>
        </p:nvSpPr>
        <p:spPr/>
        <p:txBody>
          <a:bodyPr>
            <a:normAutofit fontScale="90000"/>
          </a:bodyPr>
          <a:lstStyle/>
          <a:p>
            <a:r>
              <a:rPr lang="zh-CN" altLang="en-US" b="1" dirty="0"/>
              <a:t>静态测试</a:t>
            </a:r>
            <a:r>
              <a:rPr lang="en-US" altLang="zh-CN" b="1" dirty="0"/>
              <a:t>-</a:t>
            </a:r>
            <a:r>
              <a:rPr lang="zh-CN" altLang="en-US" b="1" dirty="0"/>
              <a:t>静态结构分析</a:t>
            </a:r>
          </a:p>
        </p:txBody>
      </p:sp>
      <p:sp>
        <p:nvSpPr>
          <p:cNvPr id="3" name="内容占位符 2">
            <a:extLst>
              <a:ext uri="{FF2B5EF4-FFF2-40B4-BE49-F238E27FC236}">
                <a16:creationId xmlns:a16="http://schemas.microsoft.com/office/drawing/2014/main" id="{CD3F2E3C-36AB-4FFF-B422-DD22E10E6A8C}"/>
              </a:ext>
            </a:extLst>
          </p:cNvPr>
          <p:cNvSpPr>
            <a:spLocks noGrp="1"/>
          </p:cNvSpPr>
          <p:nvPr>
            <p:ph idx="1"/>
          </p:nvPr>
        </p:nvSpPr>
        <p:spPr>
          <a:xfrm>
            <a:off x="1371599" y="1338349"/>
            <a:ext cx="10717481" cy="5004262"/>
          </a:xfrm>
        </p:spPr>
        <p:txBody>
          <a:bodyPr>
            <a:normAutofit/>
          </a:bodyPr>
          <a:lstStyle/>
          <a:p>
            <a:r>
              <a:rPr lang="zh-CN" altLang="zh-CN" sz="2800" dirty="0"/>
              <a:t>以图形的方式表现程序的内部结构，例如函数调用关系图、函数内部控制流图。</a:t>
            </a:r>
          </a:p>
          <a:p>
            <a:r>
              <a:rPr lang="zh-CN" altLang="zh-CN" sz="2800" dirty="0"/>
              <a:t>静态结构主要分析：</a:t>
            </a:r>
          </a:p>
          <a:p>
            <a:pPr lvl="1"/>
            <a:r>
              <a:rPr lang="zh-CN" altLang="zh-CN" sz="2800" i="0" dirty="0"/>
              <a:t>可以检查函数的调用关系是否正确；</a:t>
            </a:r>
          </a:p>
          <a:p>
            <a:pPr lvl="1"/>
            <a:r>
              <a:rPr lang="zh-CN" altLang="zh-CN" sz="2800" i="0" dirty="0"/>
              <a:t>是否存在孤立的函数而没有被调用；</a:t>
            </a:r>
          </a:p>
          <a:p>
            <a:pPr lvl="1"/>
            <a:r>
              <a:rPr lang="zh-CN" altLang="zh-CN" sz="2800" i="0" dirty="0"/>
              <a:t>明确函数被调用的频繁度，对调用频繁的函数可以重点检查。</a:t>
            </a:r>
          </a:p>
          <a:p>
            <a:pPr lvl="1"/>
            <a:r>
              <a:rPr lang="zh-CN" altLang="zh-CN" sz="2800" i="0" dirty="0"/>
              <a:t>编码的规范性；</a:t>
            </a:r>
          </a:p>
          <a:p>
            <a:pPr lvl="1"/>
            <a:r>
              <a:rPr lang="zh-CN" altLang="zh-CN" sz="2800" i="0" dirty="0"/>
              <a:t>资源是否释放</a:t>
            </a:r>
            <a:endParaRPr lang="zh-CN" altLang="en-US" sz="2800" i="0" dirty="0"/>
          </a:p>
        </p:txBody>
      </p:sp>
    </p:spTree>
    <p:extLst>
      <p:ext uri="{BB962C8B-B14F-4D97-AF65-F5344CB8AC3E}">
        <p14:creationId xmlns:p14="http://schemas.microsoft.com/office/powerpoint/2010/main" val="2210802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1ED13-FD5A-40BB-B822-751AF3C47BBC}"/>
              </a:ext>
            </a:extLst>
          </p:cNvPr>
          <p:cNvSpPr>
            <a:spLocks noGrp="1"/>
          </p:cNvSpPr>
          <p:nvPr>
            <p:ph type="title"/>
          </p:nvPr>
        </p:nvSpPr>
        <p:spPr>
          <a:xfrm>
            <a:off x="1371600" y="329540"/>
            <a:ext cx="9601200" cy="571500"/>
          </a:xfrm>
        </p:spPr>
        <p:txBody>
          <a:bodyPr>
            <a:normAutofit fontScale="90000"/>
          </a:bodyPr>
          <a:lstStyle/>
          <a:p>
            <a:r>
              <a:rPr lang="zh-CN" altLang="en-US" b="1" dirty="0"/>
              <a:t>静态测试</a:t>
            </a:r>
            <a:r>
              <a:rPr lang="en-US" altLang="zh-CN" b="1" dirty="0"/>
              <a:t>-</a:t>
            </a:r>
            <a:r>
              <a:rPr lang="zh-CN" altLang="en-US" b="1" dirty="0"/>
              <a:t>静态质量度量</a:t>
            </a:r>
          </a:p>
        </p:txBody>
      </p:sp>
      <p:sp>
        <p:nvSpPr>
          <p:cNvPr id="3" name="内容占位符 2">
            <a:extLst>
              <a:ext uri="{FF2B5EF4-FFF2-40B4-BE49-F238E27FC236}">
                <a16:creationId xmlns:a16="http://schemas.microsoft.com/office/drawing/2014/main" id="{CB373E11-B871-4DE4-AA94-58A9ECDD66F0}"/>
              </a:ext>
            </a:extLst>
          </p:cNvPr>
          <p:cNvSpPr>
            <a:spLocks noGrp="1"/>
          </p:cNvSpPr>
          <p:nvPr>
            <p:ph idx="1"/>
          </p:nvPr>
        </p:nvSpPr>
        <p:spPr>
          <a:xfrm>
            <a:off x="1371600" y="1056904"/>
            <a:ext cx="9601200" cy="5569527"/>
          </a:xfrm>
        </p:spPr>
        <p:txBody>
          <a:bodyPr>
            <a:normAutofit/>
          </a:bodyPr>
          <a:lstStyle/>
          <a:p>
            <a:r>
              <a:rPr lang="zh-CN" altLang="zh-CN" sz="2800" dirty="0"/>
              <a:t>软件质量包括</a:t>
            </a:r>
            <a:r>
              <a:rPr lang="en-US" altLang="zh-CN" sz="2800" dirty="0"/>
              <a:t>6</a:t>
            </a:r>
            <a:r>
              <a:rPr lang="zh-CN" altLang="zh-CN" sz="2800" dirty="0"/>
              <a:t>个方面：</a:t>
            </a:r>
            <a:endParaRPr lang="en-US" altLang="zh-CN" sz="2800" dirty="0"/>
          </a:p>
          <a:p>
            <a:pPr lvl="1"/>
            <a:r>
              <a:rPr lang="zh-CN" altLang="zh-CN" sz="2800" i="0" dirty="0"/>
              <a:t>功能性（</a:t>
            </a:r>
            <a:r>
              <a:rPr lang="en-US" altLang="zh-CN" sz="2800" i="0" dirty="0"/>
              <a:t>functionality</a:t>
            </a:r>
            <a:r>
              <a:rPr lang="zh-CN" altLang="zh-CN" sz="2800" i="0" dirty="0"/>
              <a:t>）</a:t>
            </a:r>
            <a:endParaRPr lang="en-US" altLang="zh-CN" sz="2800" i="0" dirty="0"/>
          </a:p>
          <a:p>
            <a:pPr lvl="1"/>
            <a:r>
              <a:rPr lang="zh-CN" altLang="zh-CN" sz="2800" i="0" dirty="0"/>
              <a:t>可靠</a:t>
            </a:r>
            <a:r>
              <a:rPr lang="zh-CN" altLang="en-US" sz="2800" i="0" dirty="0"/>
              <a:t>性</a:t>
            </a:r>
            <a:r>
              <a:rPr lang="zh-CN" altLang="zh-CN" sz="2800" i="0" dirty="0"/>
              <a:t>（</a:t>
            </a:r>
            <a:r>
              <a:rPr lang="en-US" altLang="zh-CN" sz="2800" i="0" dirty="0"/>
              <a:t>reliability</a:t>
            </a:r>
            <a:r>
              <a:rPr lang="zh-CN" altLang="zh-CN" sz="2800" i="0" dirty="0"/>
              <a:t>）</a:t>
            </a:r>
            <a:endParaRPr lang="en-US" altLang="zh-CN" sz="2800" i="0" dirty="0"/>
          </a:p>
          <a:p>
            <a:pPr lvl="1"/>
            <a:r>
              <a:rPr lang="zh-CN" altLang="zh-CN" sz="2800" i="0" dirty="0"/>
              <a:t>可用性（</a:t>
            </a:r>
            <a:r>
              <a:rPr lang="en-US" altLang="zh-CN" sz="2800" i="0" dirty="0"/>
              <a:t>usability</a:t>
            </a:r>
            <a:r>
              <a:rPr lang="zh-CN" altLang="zh-CN" sz="2800" i="0" dirty="0"/>
              <a:t>）</a:t>
            </a:r>
            <a:endParaRPr lang="en-US" altLang="zh-CN" sz="2800" i="0" dirty="0"/>
          </a:p>
          <a:p>
            <a:pPr lvl="1"/>
            <a:r>
              <a:rPr lang="zh-CN" altLang="zh-CN" sz="2800" i="0" dirty="0"/>
              <a:t>有效性（</a:t>
            </a:r>
            <a:r>
              <a:rPr lang="en-US" altLang="zh-CN" sz="2800" i="0" dirty="0"/>
              <a:t>efficiency</a:t>
            </a:r>
            <a:r>
              <a:rPr lang="zh-CN" altLang="zh-CN" sz="2800" i="0" dirty="0"/>
              <a:t>）</a:t>
            </a:r>
            <a:r>
              <a:rPr lang="en-US" altLang="zh-CN" sz="2800" i="0" dirty="0"/>
              <a:t> </a:t>
            </a:r>
          </a:p>
          <a:p>
            <a:pPr lvl="1"/>
            <a:r>
              <a:rPr lang="zh-CN" altLang="zh-CN" sz="2800" i="0" dirty="0"/>
              <a:t>可维护性（</a:t>
            </a:r>
            <a:r>
              <a:rPr lang="en-US" altLang="zh-CN" sz="2800" i="0" dirty="0"/>
              <a:t>maintainability</a:t>
            </a:r>
            <a:r>
              <a:rPr lang="zh-CN" altLang="zh-CN" sz="2800" i="0" dirty="0"/>
              <a:t>）</a:t>
            </a:r>
            <a:endParaRPr lang="en-US" altLang="zh-CN" sz="2800" i="0" dirty="0"/>
          </a:p>
          <a:p>
            <a:pPr lvl="1"/>
            <a:r>
              <a:rPr lang="zh-CN" altLang="zh-CN" sz="2800" i="0" dirty="0"/>
              <a:t>轻便性（</a:t>
            </a:r>
            <a:r>
              <a:rPr lang="en-US" altLang="zh-CN" sz="2800" i="0" dirty="0"/>
              <a:t>portability</a:t>
            </a:r>
            <a:r>
              <a:rPr lang="zh-CN" altLang="zh-CN" sz="2800" i="0" dirty="0"/>
              <a:t>）。</a:t>
            </a:r>
            <a:endParaRPr lang="en-US" altLang="zh-CN" sz="2800" i="0" dirty="0"/>
          </a:p>
          <a:p>
            <a:r>
              <a:rPr lang="zh-CN" altLang="zh-CN" sz="2800" dirty="0"/>
              <a:t>质量度量包括</a:t>
            </a:r>
            <a:r>
              <a:rPr lang="en-US" altLang="zh-CN" sz="2800" dirty="0"/>
              <a:t>3</a:t>
            </a:r>
            <a:r>
              <a:rPr lang="zh-CN" altLang="zh-CN" sz="2800" dirty="0"/>
              <a:t>点：</a:t>
            </a:r>
            <a:endParaRPr lang="en-US" altLang="zh-CN" sz="2800" dirty="0"/>
          </a:p>
          <a:p>
            <a:pPr lvl="1"/>
            <a:r>
              <a:rPr lang="zh-CN" altLang="zh-CN" sz="2800" i="0" dirty="0"/>
              <a:t>质量因素（</a:t>
            </a:r>
            <a:r>
              <a:rPr lang="en-US" altLang="zh-CN" sz="2800" i="0" dirty="0"/>
              <a:t>Factors</a:t>
            </a:r>
            <a:r>
              <a:rPr lang="zh-CN" altLang="zh-CN" sz="2800" i="0" dirty="0"/>
              <a:t>）</a:t>
            </a:r>
            <a:endParaRPr lang="en-US" altLang="zh-CN" sz="2800" i="0" dirty="0"/>
          </a:p>
          <a:p>
            <a:pPr lvl="1"/>
            <a:r>
              <a:rPr lang="zh-CN" altLang="zh-CN" sz="2800" i="0" dirty="0"/>
              <a:t>分类标准（</a:t>
            </a:r>
            <a:r>
              <a:rPr lang="en-US" altLang="zh-CN" sz="2800" i="0" dirty="0"/>
              <a:t>criteria</a:t>
            </a:r>
            <a:r>
              <a:rPr lang="zh-CN" altLang="zh-CN" sz="2800" i="0" dirty="0"/>
              <a:t>）</a:t>
            </a:r>
            <a:endParaRPr lang="en-US" altLang="zh-CN" sz="2800" i="0" dirty="0"/>
          </a:p>
          <a:p>
            <a:pPr lvl="1"/>
            <a:r>
              <a:rPr lang="zh-CN" altLang="zh-CN" sz="2800" i="0" dirty="0"/>
              <a:t>度量规则（</a:t>
            </a:r>
            <a:r>
              <a:rPr lang="en-US" altLang="zh-CN" sz="2800" i="0" dirty="0"/>
              <a:t>Metrics</a:t>
            </a:r>
            <a:r>
              <a:rPr lang="zh-CN" altLang="zh-CN" sz="2800" i="0" dirty="0"/>
              <a:t>）</a:t>
            </a:r>
            <a:endParaRPr lang="zh-CN" altLang="en-US" sz="2800" i="0" dirty="0"/>
          </a:p>
        </p:txBody>
      </p:sp>
    </p:spTree>
    <p:extLst>
      <p:ext uri="{BB962C8B-B14F-4D97-AF65-F5344CB8AC3E}">
        <p14:creationId xmlns:p14="http://schemas.microsoft.com/office/powerpoint/2010/main" val="114455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26B4C-28FD-455F-943A-C74D19A5A56D}"/>
              </a:ext>
            </a:extLst>
          </p:cNvPr>
          <p:cNvSpPr>
            <a:spLocks noGrp="1"/>
          </p:cNvSpPr>
          <p:nvPr>
            <p:ph type="title"/>
          </p:nvPr>
        </p:nvSpPr>
        <p:spPr>
          <a:xfrm>
            <a:off x="1371600" y="229639"/>
            <a:ext cx="9601200" cy="571500"/>
          </a:xfrm>
        </p:spPr>
        <p:txBody>
          <a:bodyPr>
            <a:normAutofit fontScale="90000"/>
          </a:bodyPr>
          <a:lstStyle/>
          <a:p>
            <a:r>
              <a:rPr lang="zh-CN" altLang="en-US" b="1" dirty="0"/>
              <a:t>动态测试</a:t>
            </a:r>
          </a:p>
        </p:txBody>
      </p:sp>
      <p:sp>
        <p:nvSpPr>
          <p:cNvPr id="3" name="内容占位符 2">
            <a:extLst>
              <a:ext uri="{FF2B5EF4-FFF2-40B4-BE49-F238E27FC236}">
                <a16:creationId xmlns:a16="http://schemas.microsoft.com/office/drawing/2014/main" id="{DF2063A8-83BE-4043-97BA-FABFE9CFF485}"/>
              </a:ext>
            </a:extLst>
          </p:cNvPr>
          <p:cNvSpPr>
            <a:spLocks noGrp="1"/>
          </p:cNvSpPr>
          <p:nvPr>
            <p:ph idx="1"/>
          </p:nvPr>
        </p:nvSpPr>
        <p:spPr>
          <a:xfrm>
            <a:off x="1371600" y="961901"/>
            <a:ext cx="10820400" cy="5380710"/>
          </a:xfrm>
        </p:spPr>
        <p:txBody>
          <a:bodyPr>
            <a:normAutofit/>
          </a:bodyPr>
          <a:lstStyle/>
          <a:p>
            <a:r>
              <a:rPr lang="zh-CN" altLang="zh-CN" sz="2800" dirty="0"/>
              <a:t>通过运行软件来检验软件的动态行为和运行结果的正确性。</a:t>
            </a:r>
          </a:p>
          <a:p>
            <a:r>
              <a:rPr lang="zh-CN" altLang="zh-CN" sz="2800" dirty="0"/>
              <a:t>动态测试流程是：</a:t>
            </a:r>
          </a:p>
          <a:p>
            <a:pPr lvl="1"/>
            <a:r>
              <a:rPr lang="zh-CN" altLang="zh-CN" sz="2800" i="0" dirty="0"/>
              <a:t>选取定义域有效值，或定义域外无效值；</a:t>
            </a:r>
          </a:p>
          <a:p>
            <a:pPr lvl="1"/>
            <a:r>
              <a:rPr lang="zh-CN" altLang="zh-CN" sz="2800" i="0" dirty="0"/>
              <a:t>对已选取值决定预期的结果；</a:t>
            </a:r>
          </a:p>
          <a:p>
            <a:pPr lvl="1"/>
            <a:r>
              <a:rPr lang="zh-CN" altLang="zh-CN" sz="2800" i="0" dirty="0"/>
              <a:t>用选取值执行程序；</a:t>
            </a:r>
          </a:p>
          <a:p>
            <a:pPr lvl="1"/>
            <a:r>
              <a:rPr lang="zh-CN" altLang="zh-CN" sz="2800" i="0" dirty="0"/>
              <a:t>执行结果与对已选取值决定预期的结果相比，不吻合程序有错</a:t>
            </a:r>
            <a:endParaRPr lang="en-US" altLang="zh-CN" sz="2800" i="0" dirty="0"/>
          </a:p>
          <a:p>
            <a:pPr lvl="1"/>
            <a:r>
              <a:rPr lang="zh-CN" altLang="en-US" sz="2800" i="0" dirty="0"/>
              <a:t>保证每个模块的所有独立路径至少被使用一次；</a:t>
            </a:r>
          </a:p>
          <a:p>
            <a:pPr lvl="1"/>
            <a:r>
              <a:rPr lang="zh-CN" altLang="en-US" sz="2800" i="0" dirty="0"/>
              <a:t>对所有的逻辑值均测试</a:t>
            </a:r>
            <a:r>
              <a:rPr lang="en-US" altLang="zh-CN" sz="2800" i="0" dirty="0"/>
              <a:t>true</a:t>
            </a:r>
            <a:r>
              <a:rPr lang="zh-CN" altLang="en-US" sz="2800" i="0" dirty="0"/>
              <a:t>和</a:t>
            </a:r>
            <a:r>
              <a:rPr lang="en-US" altLang="zh-CN" sz="2800" i="0" dirty="0"/>
              <a:t>false</a:t>
            </a:r>
            <a:r>
              <a:rPr lang="zh-CN" altLang="en-US" sz="2800" i="0" dirty="0"/>
              <a:t>；</a:t>
            </a:r>
          </a:p>
          <a:p>
            <a:pPr lvl="1"/>
            <a:r>
              <a:rPr lang="zh-CN" altLang="en-US" sz="2800" i="0" dirty="0"/>
              <a:t>上下边界及可操作范围内运行所有循环；</a:t>
            </a:r>
          </a:p>
          <a:p>
            <a:pPr lvl="1"/>
            <a:r>
              <a:rPr lang="zh-CN" altLang="en-US" sz="2800" i="0" dirty="0"/>
              <a:t>检查内部数据结构以确保其有效性。</a:t>
            </a:r>
          </a:p>
          <a:p>
            <a:pPr lvl="1"/>
            <a:endParaRPr lang="zh-CN" altLang="en-US" dirty="0"/>
          </a:p>
        </p:txBody>
      </p:sp>
    </p:spTree>
    <p:extLst>
      <p:ext uri="{BB962C8B-B14F-4D97-AF65-F5344CB8AC3E}">
        <p14:creationId xmlns:p14="http://schemas.microsoft.com/office/powerpoint/2010/main" val="1535458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69C5A-0E79-497F-94D5-E7F4234906CB}"/>
              </a:ext>
            </a:extLst>
          </p:cNvPr>
          <p:cNvSpPr>
            <a:spLocks noGrp="1"/>
          </p:cNvSpPr>
          <p:nvPr>
            <p:ph type="title"/>
          </p:nvPr>
        </p:nvSpPr>
        <p:spPr/>
        <p:txBody>
          <a:bodyPr>
            <a:normAutofit fontScale="90000"/>
          </a:bodyPr>
          <a:lstStyle/>
          <a:p>
            <a:r>
              <a:rPr lang="zh-CN" altLang="en-US" b="1" dirty="0"/>
              <a:t>动态测试方法分类</a:t>
            </a:r>
          </a:p>
        </p:txBody>
      </p:sp>
      <p:sp>
        <p:nvSpPr>
          <p:cNvPr id="3" name="内容占位符 2">
            <a:extLst>
              <a:ext uri="{FF2B5EF4-FFF2-40B4-BE49-F238E27FC236}">
                <a16:creationId xmlns:a16="http://schemas.microsoft.com/office/drawing/2014/main" id="{51B4B813-178F-48F0-A929-A161096C7573}"/>
              </a:ext>
            </a:extLst>
          </p:cNvPr>
          <p:cNvSpPr>
            <a:spLocks noGrp="1"/>
          </p:cNvSpPr>
          <p:nvPr>
            <p:ph idx="1"/>
          </p:nvPr>
        </p:nvSpPr>
        <p:spPr>
          <a:xfrm>
            <a:off x="1371600" y="1389413"/>
            <a:ext cx="10693730" cy="4953198"/>
          </a:xfrm>
        </p:spPr>
        <p:txBody>
          <a:bodyPr>
            <a:normAutofit/>
          </a:bodyPr>
          <a:lstStyle/>
          <a:p>
            <a:r>
              <a:rPr lang="zh-CN" altLang="zh-CN" sz="2800" dirty="0"/>
              <a:t>结构性测试</a:t>
            </a:r>
            <a:endParaRPr lang="en-US" altLang="zh-CN" sz="2800" dirty="0"/>
          </a:p>
          <a:p>
            <a:pPr lvl="1"/>
            <a:r>
              <a:rPr lang="zh-CN" altLang="zh-CN" sz="2800" i="0" dirty="0"/>
              <a:t>采用语句测试、分支测试或路径测试；</a:t>
            </a:r>
          </a:p>
          <a:p>
            <a:r>
              <a:rPr lang="zh-CN" altLang="en-US" sz="2800" dirty="0"/>
              <a:t>正确性测试</a:t>
            </a:r>
            <a:endParaRPr lang="en-US" altLang="zh-CN" sz="2800" dirty="0"/>
          </a:p>
          <a:p>
            <a:pPr lvl="1"/>
            <a:r>
              <a:rPr lang="zh-CN" altLang="en-US" sz="2800" i="0" dirty="0"/>
              <a:t>基于产品功能规格说明书、从用户角度针对产品特定的功能和特性所进行的验证活动，以确认每个功能是否得到完整的实现，用户能否正常使用这些功能</a:t>
            </a:r>
          </a:p>
        </p:txBody>
      </p:sp>
    </p:spTree>
    <p:extLst>
      <p:ext uri="{BB962C8B-B14F-4D97-AF65-F5344CB8AC3E}">
        <p14:creationId xmlns:p14="http://schemas.microsoft.com/office/powerpoint/2010/main" val="522982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DD8AE-146E-4F73-AC6F-51ADAE7FCA3E}"/>
              </a:ext>
            </a:extLst>
          </p:cNvPr>
          <p:cNvSpPr>
            <a:spLocks noGrp="1"/>
          </p:cNvSpPr>
          <p:nvPr>
            <p:ph type="title"/>
          </p:nvPr>
        </p:nvSpPr>
        <p:spPr/>
        <p:txBody>
          <a:bodyPr>
            <a:normAutofit fontScale="90000"/>
          </a:bodyPr>
          <a:lstStyle/>
          <a:p>
            <a:r>
              <a:rPr lang="zh-CN" altLang="en-US" b="1" dirty="0"/>
              <a:t>白盒测试常用技术</a:t>
            </a:r>
          </a:p>
        </p:txBody>
      </p:sp>
      <p:sp>
        <p:nvSpPr>
          <p:cNvPr id="3" name="内容占位符 2">
            <a:extLst>
              <a:ext uri="{FF2B5EF4-FFF2-40B4-BE49-F238E27FC236}">
                <a16:creationId xmlns:a16="http://schemas.microsoft.com/office/drawing/2014/main" id="{C121C4E2-6DAF-4490-979C-A2904A72043A}"/>
              </a:ext>
            </a:extLst>
          </p:cNvPr>
          <p:cNvSpPr>
            <a:spLocks noGrp="1"/>
          </p:cNvSpPr>
          <p:nvPr>
            <p:ph idx="1"/>
          </p:nvPr>
        </p:nvSpPr>
        <p:spPr/>
        <p:txBody>
          <a:bodyPr>
            <a:normAutofit/>
          </a:bodyPr>
          <a:lstStyle/>
          <a:p>
            <a:r>
              <a:rPr lang="zh-CN" altLang="en-US" sz="2800" dirty="0"/>
              <a:t>逻辑覆盖法</a:t>
            </a:r>
            <a:endParaRPr lang="en-US" altLang="zh-CN" sz="2800" dirty="0"/>
          </a:p>
          <a:p>
            <a:r>
              <a:rPr lang="zh-CN" altLang="en-US" sz="2800" dirty="0"/>
              <a:t>插桩技术</a:t>
            </a:r>
            <a:endParaRPr lang="en-US" altLang="zh-CN" sz="2800" dirty="0"/>
          </a:p>
          <a:p>
            <a:r>
              <a:rPr lang="zh-CN" altLang="en-US" sz="2800" dirty="0"/>
              <a:t>基本路径测试法</a:t>
            </a:r>
            <a:endParaRPr lang="en-US" altLang="zh-CN" sz="2800" dirty="0"/>
          </a:p>
          <a:p>
            <a:r>
              <a:rPr lang="zh-CN" altLang="en-US" sz="2800" dirty="0"/>
              <a:t>域测试法</a:t>
            </a:r>
            <a:endParaRPr lang="en-US" altLang="zh-CN" sz="2800" dirty="0"/>
          </a:p>
          <a:p>
            <a:r>
              <a:rPr lang="zh-CN" altLang="en-US" sz="2800" dirty="0"/>
              <a:t>符号测试</a:t>
            </a:r>
            <a:endParaRPr lang="en-US" altLang="zh-CN" sz="2800" dirty="0"/>
          </a:p>
          <a:p>
            <a:r>
              <a:rPr lang="en-US" altLang="zh-CN" sz="2800" dirty="0"/>
              <a:t>Z</a:t>
            </a:r>
            <a:r>
              <a:rPr lang="zh-CN" altLang="en-US" sz="2800" dirty="0"/>
              <a:t>路径覆盖法</a:t>
            </a:r>
            <a:endParaRPr lang="en-US" altLang="zh-CN" sz="2800" dirty="0"/>
          </a:p>
          <a:p>
            <a:r>
              <a:rPr lang="zh-CN" altLang="en-US" sz="2800" dirty="0"/>
              <a:t>程序变异测试法</a:t>
            </a:r>
          </a:p>
        </p:txBody>
      </p:sp>
    </p:spTree>
    <p:extLst>
      <p:ext uri="{BB962C8B-B14F-4D97-AF65-F5344CB8AC3E}">
        <p14:creationId xmlns:p14="http://schemas.microsoft.com/office/powerpoint/2010/main" val="976981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8351E-DDF0-4EC9-838B-FEAA042509E4}"/>
              </a:ext>
            </a:extLst>
          </p:cNvPr>
          <p:cNvSpPr>
            <a:spLocks noGrp="1"/>
          </p:cNvSpPr>
          <p:nvPr>
            <p:ph type="title"/>
          </p:nvPr>
        </p:nvSpPr>
        <p:spPr>
          <a:xfrm>
            <a:off x="1074717" y="0"/>
            <a:ext cx="9601200" cy="571500"/>
          </a:xfrm>
        </p:spPr>
        <p:txBody>
          <a:bodyPr>
            <a:normAutofit fontScale="90000"/>
          </a:bodyPr>
          <a:lstStyle/>
          <a:p>
            <a:r>
              <a:rPr lang="zh-CN" altLang="en-US" b="1" dirty="0"/>
              <a:t>白盒测试技术</a:t>
            </a:r>
            <a:r>
              <a:rPr lang="en-US" altLang="zh-CN" b="1" dirty="0"/>
              <a:t>-</a:t>
            </a:r>
            <a:r>
              <a:rPr lang="zh-CN" altLang="en-US" b="1" dirty="0"/>
              <a:t>逻辑覆盖法</a:t>
            </a:r>
          </a:p>
        </p:txBody>
      </p:sp>
      <p:sp>
        <p:nvSpPr>
          <p:cNvPr id="3" name="内容占位符 2">
            <a:extLst>
              <a:ext uri="{FF2B5EF4-FFF2-40B4-BE49-F238E27FC236}">
                <a16:creationId xmlns:a16="http://schemas.microsoft.com/office/drawing/2014/main" id="{74D10856-209B-42AD-B5B7-91410506F3BA}"/>
              </a:ext>
            </a:extLst>
          </p:cNvPr>
          <p:cNvSpPr>
            <a:spLocks noGrp="1"/>
          </p:cNvSpPr>
          <p:nvPr>
            <p:ph idx="1"/>
          </p:nvPr>
        </p:nvSpPr>
        <p:spPr>
          <a:xfrm>
            <a:off x="712519" y="571500"/>
            <a:ext cx="11479481" cy="6394862"/>
          </a:xfrm>
        </p:spPr>
        <p:txBody>
          <a:bodyPr>
            <a:normAutofit fontScale="92500" lnSpcReduction="10000"/>
          </a:bodyPr>
          <a:lstStyle/>
          <a:p>
            <a:r>
              <a:rPr lang="zh-CN" altLang="zh-CN" sz="2200" dirty="0"/>
              <a:t>测试覆盖率</a:t>
            </a:r>
            <a:r>
              <a:rPr lang="zh-CN" altLang="en-US" sz="2200" dirty="0"/>
              <a:t>：</a:t>
            </a:r>
            <a:r>
              <a:rPr lang="zh-CN" altLang="zh-CN" sz="2200" dirty="0"/>
              <a:t>包括功能覆盖和结构覆盖</a:t>
            </a:r>
          </a:p>
          <a:p>
            <a:pPr lvl="1"/>
            <a:r>
              <a:rPr lang="zh-CN" altLang="zh-CN" sz="2200" i="0" dirty="0"/>
              <a:t>功能点覆盖率大致用于表示软件已经实现的功能与软件需要实现的功能之间的比例关系。</a:t>
            </a:r>
          </a:p>
          <a:p>
            <a:pPr lvl="1"/>
            <a:r>
              <a:rPr lang="zh-CN" altLang="zh-CN" sz="2200" i="0" dirty="0"/>
              <a:t>结构覆盖率包括语句覆盖率、分支覆盖率、循环覆盖率、路径覆盖率等等。</a:t>
            </a:r>
          </a:p>
          <a:p>
            <a:r>
              <a:rPr lang="zh-CN" altLang="en-US" sz="2200" dirty="0"/>
              <a:t>逻辑覆盖</a:t>
            </a:r>
            <a:endParaRPr lang="en-US" altLang="zh-CN" sz="2200" dirty="0"/>
          </a:p>
          <a:p>
            <a:pPr lvl="1"/>
            <a:r>
              <a:rPr lang="zh-CN" altLang="zh-CN" sz="2200" i="0" dirty="0"/>
              <a:t>语句覆盖</a:t>
            </a:r>
            <a:r>
              <a:rPr lang="zh-CN" altLang="en-US" sz="2200" i="0" dirty="0"/>
              <a:t>：通过选择足够的测试用例，使得运行这些测试用例时，被测程序的每个语句至少被执行一次</a:t>
            </a:r>
            <a:endParaRPr lang="en-US" altLang="zh-CN" sz="2200" i="0" dirty="0"/>
          </a:p>
          <a:p>
            <a:pPr lvl="2"/>
            <a:r>
              <a:rPr lang="zh-CN" altLang="en-US" sz="1900" dirty="0"/>
              <a:t>优点：</a:t>
            </a:r>
            <a:r>
              <a:rPr lang="zh-CN" altLang="en-US" sz="1900" b="1" dirty="0"/>
              <a:t>可以很直观地从源代码得到测试用例，无须细分每条判定表达式</a:t>
            </a:r>
            <a:endParaRPr lang="en-US" altLang="zh-CN" sz="1900" dirty="0"/>
          </a:p>
          <a:p>
            <a:pPr lvl="2"/>
            <a:r>
              <a:rPr lang="zh-CN" altLang="en-US" sz="1900" dirty="0"/>
              <a:t>缺点：</a:t>
            </a:r>
            <a:r>
              <a:rPr lang="zh-CN" altLang="en-US" sz="1900" b="1" dirty="0"/>
              <a:t>语句覆盖是最弱的逻辑覆盖。不能发现其中的逻辑错误</a:t>
            </a:r>
            <a:endParaRPr lang="zh-CN" altLang="en-US" sz="1900" dirty="0"/>
          </a:p>
          <a:p>
            <a:pPr lvl="1"/>
            <a:r>
              <a:rPr lang="zh-CN" altLang="zh-CN" sz="2200" i="0" dirty="0"/>
              <a:t>判定覆盖</a:t>
            </a:r>
            <a:r>
              <a:rPr lang="zh-CN" altLang="en-US" sz="2200" i="0" dirty="0"/>
              <a:t>：指通过设计足够的测试用例，使得程序中的每一个判定至少都获得一次“真值”和“假值”，或者说使得程序中的每一个分支都至少通过一次</a:t>
            </a:r>
            <a:r>
              <a:rPr lang="en-US" altLang="zh-CN" sz="2200" i="0" dirty="0"/>
              <a:t>.</a:t>
            </a:r>
            <a:r>
              <a:rPr lang="en-US" altLang="en-US" sz="2200" i="0" dirty="0">
                <a:solidFill>
                  <a:schemeClr val="bg1"/>
                </a:solidFill>
              </a:rPr>
              <a:t> </a:t>
            </a:r>
            <a:r>
              <a:rPr lang="zh-CN" altLang="en-US" sz="2200" i="0" dirty="0">
                <a:solidFill>
                  <a:srgbClr val="FF0000"/>
                </a:solidFill>
              </a:rPr>
              <a:t>判定覆盖包含语句覆盖</a:t>
            </a:r>
            <a:endParaRPr lang="en-US" altLang="zh-CN" sz="2200" i="0" dirty="0">
              <a:solidFill>
                <a:srgbClr val="FF0000"/>
              </a:solidFill>
            </a:endParaRPr>
          </a:p>
          <a:p>
            <a:pPr lvl="2"/>
            <a:r>
              <a:rPr lang="zh-CN" altLang="en-US" sz="1900" dirty="0"/>
              <a:t>优点：</a:t>
            </a:r>
            <a:r>
              <a:rPr lang="zh-CN" altLang="en-US" sz="1900" b="1" dirty="0"/>
              <a:t>判定覆盖具有比语句覆盖更强的测试能力。同样判定覆盖也具有和语句覆盖一样的简单性，无须细分每个判定就可以得到测试用例</a:t>
            </a:r>
          </a:p>
          <a:p>
            <a:pPr lvl="2"/>
            <a:r>
              <a:rPr lang="zh-CN" altLang="en-US" sz="1900" dirty="0"/>
              <a:t>缺点：</a:t>
            </a:r>
            <a:r>
              <a:rPr lang="zh-CN" altLang="en-US" sz="1900" b="1" dirty="0"/>
              <a:t>往往大部分的判定语句是由多个逻辑条件组合而成，若仅仅判断其整个最终结果，而忽略每个条件的取值情况，必然会遗漏部分测试路径。判定覆盖仍是弱的逻辑覆盖</a:t>
            </a:r>
          </a:p>
          <a:p>
            <a:pPr lvl="1"/>
            <a:r>
              <a:rPr lang="zh-CN" altLang="zh-CN" sz="2200" i="0" dirty="0"/>
              <a:t>条件覆盖 </a:t>
            </a:r>
            <a:r>
              <a:rPr lang="zh-CN" altLang="en-US" sz="2200" i="0" dirty="0"/>
              <a:t>：对于每个判定中所包含的若干个条件，应设计足够多的测试用例，使得判定中的每个条件都至少取到一次“真值”和“假值”的机会，也就是说，判定中的每个条件的所有可能结果至少出现一次。</a:t>
            </a:r>
            <a:r>
              <a:rPr lang="zh-CN" altLang="en-US" sz="2200" i="0" dirty="0">
                <a:solidFill>
                  <a:srgbClr val="FF0000"/>
                </a:solidFill>
              </a:rPr>
              <a:t>条件覆盖并不能包含判定覆盖</a:t>
            </a:r>
            <a:r>
              <a:rPr lang="en-US" altLang="zh-CN" sz="2200" i="0" dirty="0">
                <a:solidFill>
                  <a:schemeClr val="bg1"/>
                </a:solidFill>
              </a:rPr>
              <a:t>,</a:t>
            </a:r>
          </a:p>
          <a:p>
            <a:pPr lvl="2"/>
            <a:r>
              <a:rPr lang="zh-CN" altLang="en-US" sz="1900" dirty="0"/>
              <a:t>优点：</a:t>
            </a:r>
            <a:r>
              <a:rPr lang="zh-CN" altLang="en-US" sz="1900" b="1" dirty="0"/>
              <a:t>增加了对条件判定情况的测试</a:t>
            </a:r>
          </a:p>
          <a:p>
            <a:pPr lvl="2"/>
            <a:r>
              <a:rPr lang="zh-CN" altLang="en-US" sz="1900" dirty="0"/>
              <a:t>缺点：</a:t>
            </a:r>
            <a:r>
              <a:rPr lang="zh-CN" altLang="en-US" sz="1900" b="1" dirty="0"/>
              <a:t>条件覆盖不一定包含判定覆盖。例如，我们刚才设计的用例就没有覆盖判断</a:t>
            </a:r>
            <a:r>
              <a:rPr lang="en-US" altLang="zh-CN" sz="1900" b="1" dirty="0"/>
              <a:t>M</a:t>
            </a:r>
            <a:r>
              <a:rPr lang="zh-CN" altLang="en-US" sz="1900" b="1" dirty="0"/>
              <a:t>的</a:t>
            </a:r>
            <a:r>
              <a:rPr lang="en-US" altLang="zh-CN" sz="1900" b="1" dirty="0"/>
              <a:t>Y</a:t>
            </a:r>
            <a:r>
              <a:rPr lang="zh-CN" altLang="en-US" sz="1900" b="1" dirty="0"/>
              <a:t>分支和判断</a:t>
            </a:r>
            <a:r>
              <a:rPr lang="en-US" altLang="zh-CN" sz="1900" b="1" dirty="0"/>
              <a:t>N</a:t>
            </a:r>
            <a:r>
              <a:rPr lang="zh-CN" altLang="en-US" sz="1900" b="1" dirty="0"/>
              <a:t>的</a:t>
            </a:r>
            <a:r>
              <a:rPr lang="en-US" altLang="zh-CN" sz="1900" b="1" dirty="0"/>
              <a:t>N</a:t>
            </a:r>
            <a:r>
              <a:rPr lang="zh-CN" altLang="en-US" sz="1900" b="1" dirty="0"/>
              <a:t>分支。条件覆盖只能保证每个条件至少有一次为真，而不考虑所有的判定结果</a:t>
            </a:r>
          </a:p>
          <a:p>
            <a:pPr lvl="1"/>
            <a:endParaRPr lang="zh-CN" altLang="en-US" dirty="0"/>
          </a:p>
          <a:p>
            <a:endParaRPr lang="zh-CN" altLang="en-US" dirty="0"/>
          </a:p>
        </p:txBody>
      </p:sp>
    </p:spTree>
    <p:extLst>
      <p:ext uri="{BB962C8B-B14F-4D97-AF65-F5344CB8AC3E}">
        <p14:creationId xmlns:p14="http://schemas.microsoft.com/office/powerpoint/2010/main" val="2187122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8351E-DDF0-4EC9-838B-FEAA042509E4}"/>
              </a:ext>
            </a:extLst>
          </p:cNvPr>
          <p:cNvSpPr>
            <a:spLocks noGrp="1"/>
          </p:cNvSpPr>
          <p:nvPr>
            <p:ph type="title"/>
          </p:nvPr>
        </p:nvSpPr>
        <p:spPr>
          <a:xfrm>
            <a:off x="706581" y="92034"/>
            <a:ext cx="9601200" cy="571500"/>
          </a:xfrm>
        </p:spPr>
        <p:txBody>
          <a:bodyPr>
            <a:normAutofit fontScale="90000"/>
          </a:bodyPr>
          <a:lstStyle/>
          <a:p>
            <a:r>
              <a:rPr lang="zh-CN" altLang="en-US" b="1" dirty="0"/>
              <a:t>白盒测试技术</a:t>
            </a:r>
            <a:r>
              <a:rPr lang="en-US" altLang="zh-CN" b="1" dirty="0"/>
              <a:t>-</a:t>
            </a:r>
            <a:r>
              <a:rPr lang="zh-CN" altLang="en-US" b="1" dirty="0"/>
              <a:t>逻辑覆盖法（续）</a:t>
            </a:r>
          </a:p>
        </p:txBody>
      </p:sp>
      <p:sp>
        <p:nvSpPr>
          <p:cNvPr id="3" name="内容占位符 2">
            <a:extLst>
              <a:ext uri="{FF2B5EF4-FFF2-40B4-BE49-F238E27FC236}">
                <a16:creationId xmlns:a16="http://schemas.microsoft.com/office/drawing/2014/main" id="{74D10856-209B-42AD-B5B7-91410506F3BA}"/>
              </a:ext>
            </a:extLst>
          </p:cNvPr>
          <p:cNvSpPr>
            <a:spLocks noGrp="1"/>
          </p:cNvSpPr>
          <p:nvPr>
            <p:ph idx="1"/>
          </p:nvPr>
        </p:nvSpPr>
        <p:spPr>
          <a:xfrm>
            <a:off x="546265" y="663534"/>
            <a:ext cx="11645735" cy="6194466"/>
          </a:xfrm>
        </p:spPr>
        <p:txBody>
          <a:bodyPr>
            <a:normAutofit/>
          </a:bodyPr>
          <a:lstStyle/>
          <a:p>
            <a:r>
              <a:rPr lang="zh-CN" altLang="en-US" sz="2400" dirty="0"/>
              <a:t>逻辑覆盖</a:t>
            </a:r>
            <a:endParaRPr lang="en-US" altLang="zh-CN" sz="2400" dirty="0"/>
          </a:p>
          <a:p>
            <a:pPr lvl="1"/>
            <a:r>
              <a:rPr lang="zh-CN" altLang="zh-CN" sz="2400" i="0" dirty="0"/>
              <a:t>条件</a:t>
            </a:r>
            <a:r>
              <a:rPr lang="en-US" altLang="zh-CN" sz="2400" i="0" dirty="0"/>
              <a:t>/</a:t>
            </a:r>
            <a:r>
              <a:rPr lang="zh-CN" altLang="zh-CN" sz="2400" i="0" dirty="0"/>
              <a:t>判定覆盖</a:t>
            </a:r>
            <a:r>
              <a:rPr lang="zh-CN" altLang="en-US" sz="2400" i="0" dirty="0"/>
              <a:t>：指通过设计足够多的测试用例，使得运行这些测试用例时，判定中的每个条件的所有可能结果至少出现一次，并且每个判定本身的所有可能结果也至少出现一次。</a:t>
            </a:r>
            <a:r>
              <a:rPr lang="zh-CN" altLang="zh-CN" sz="2400" i="0" dirty="0">
                <a:solidFill>
                  <a:srgbClr val="FF0000"/>
                </a:solidFill>
              </a:rPr>
              <a:t>条件/判定</a:t>
            </a:r>
            <a:r>
              <a:rPr lang="zh-CN" altLang="en-US" sz="2400" i="0" dirty="0">
                <a:solidFill>
                  <a:srgbClr val="FF0000"/>
                </a:solidFill>
              </a:rPr>
              <a:t>覆盖同时包含判定覆盖</a:t>
            </a:r>
            <a:r>
              <a:rPr lang="en-US" altLang="zh-CN" sz="2400" i="0" dirty="0">
                <a:solidFill>
                  <a:srgbClr val="FF0000"/>
                </a:solidFill>
              </a:rPr>
              <a:t>,</a:t>
            </a:r>
            <a:r>
              <a:rPr lang="zh-CN" altLang="en-US" sz="2400" i="0" dirty="0">
                <a:solidFill>
                  <a:srgbClr val="FF0000"/>
                </a:solidFill>
              </a:rPr>
              <a:t>和条件覆盖</a:t>
            </a:r>
            <a:endParaRPr lang="en-US" altLang="zh-CN" sz="2400" i="0" dirty="0">
              <a:solidFill>
                <a:srgbClr val="FF0000"/>
              </a:solidFill>
            </a:endParaRPr>
          </a:p>
          <a:p>
            <a:pPr lvl="2">
              <a:lnSpc>
                <a:spcPct val="84000"/>
              </a:lnSpc>
            </a:pPr>
            <a:r>
              <a:rPr lang="zh-CN" altLang="en-US" dirty="0"/>
              <a:t>优点：</a:t>
            </a:r>
            <a:r>
              <a:rPr lang="zh-CN" altLang="en-US" sz="1600" b="1" dirty="0"/>
              <a:t>能同时满足判定、条件两种覆盖标准</a:t>
            </a:r>
            <a:endParaRPr lang="zh-CN" altLang="en-US" sz="1600" dirty="0"/>
          </a:p>
          <a:p>
            <a:pPr lvl="2">
              <a:lnSpc>
                <a:spcPct val="84000"/>
              </a:lnSpc>
            </a:pPr>
            <a:r>
              <a:rPr lang="zh-CN" altLang="en-US" dirty="0"/>
              <a:t>缺点：</a:t>
            </a:r>
            <a:r>
              <a:rPr lang="zh-CN" altLang="en-US" sz="1600" b="1" dirty="0"/>
              <a:t>判定</a:t>
            </a:r>
            <a:r>
              <a:rPr lang="en-US" altLang="zh-CN" sz="1600" b="1" dirty="0"/>
              <a:t>/</a:t>
            </a:r>
            <a:r>
              <a:rPr lang="zh-CN" altLang="en-US" sz="1600" b="1" dirty="0"/>
              <a:t>条件覆盖准则的缺点是未考虑条件的组合情况</a:t>
            </a:r>
          </a:p>
          <a:p>
            <a:pPr lvl="1"/>
            <a:r>
              <a:rPr lang="zh-CN" altLang="en-US" sz="2400" i="0" dirty="0"/>
              <a:t>条件</a:t>
            </a:r>
            <a:r>
              <a:rPr lang="zh-CN" altLang="zh-CN" sz="2400" i="0" dirty="0"/>
              <a:t>组合覆盖</a:t>
            </a:r>
            <a:r>
              <a:rPr lang="zh-CN" altLang="en-US" sz="2400" i="0" dirty="0"/>
              <a:t>：通过设计足够多的测试用例，使得运行这些测试用例时，每个判定中条件结果的所有可能组合至少出现一次。</a:t>
            </a:r>
            <a:r>
              <a:rPr lang="zh-CN" altLang="zh-CN" sz="2400" i="0" dirty="0">
                <a:solidFill>
                  <a:srgbClr val="FF0000"/>
                </a:solidFill>
              </a:rPr>
              <a:t>条件组合覆盖</a:t>
            </a:r>
            <a:r>
              <a:rPr lang="zh-CN" altLang="en-US" sz="2400" i="0" dirty="0">
                <a:solidFill>
                  <a:srgbClr val="FF0000"/>
                </a:solidFill>
              </a:rPr>
              <a:t>包含前述</a:t>
            </a:r>
            <a:r>
              <a:rPr lang="en-US" altLang="zh-CN" sz="2400" i="0" dirty="0">
                <a:solidFill>
                  <a:srgbClr val="FF0000"/>
                </a:solidFill>
              </a:rPr>
              <a:t>4</a:t>
            </a:r>
            <a:r>
              <a:rPr lang="zh-CN" altLang="en-US" sz="2400" i="0" dirty="0">
                <a:solidFill>
                  <a:srgbClr val="FF0000"/>
                </a:solidFill>
              </a:rPr>
              <a:t>种覆盖</a:t>
            </a:r>
            <a:endParaRPr lang="en-US" altLang="zh-CN" sz="2400" i="0" dirty="0">
              <a:solidFill>
                <a:srgbClr val="FF0000"/>
              </a:solidFill>
            </a:endParaRPr>
          </a:p>
          <a:p>
            <a:pPr lvl="2">
              <a:lnSpc>
                <a:spcPct val="84000"/>
              </a:lnSpc>
            </a:pPr>
            <a:r>
              <a:rPr lang="zh-CN" altLang="en-US" dirty="0"/>
              <a:t>优点：</a:t>
            </a:r>
            <a:r>
              <a:rPr lang="zh-CN" altLang="en-US" sz="1600" b="1" dirty="0"/>
              <a:t>条件组合覆盖准则满足判定覆盖、条件覆盖和判定</a:t>
            </a:r>
            <a:r>
              <a:rPr lang="en-US" altLang="zh-CN" sz="1600" b="1" dirty="0"/>
              <a:t>/</a:t>
            </a:r>
            <a:r>
              <a:rPr lang="zh-CN" altLang="en-US" sz="1600" b="1" dirty="0"/>
              <a:t>条件覆盖准则</a:t>
            </a:r>
            <a:endParaRPr lang="zh-CN" altLang="en-US" dirty="0"/>
          </a:p>
          <a:p>
            <a:pPr lvl="2">
              <a:lnSpc>
                <a:spcPct val="84000"/>
              </a:lnSpc>
            </a:pPr>
            <a:r>
              <a:rPr lang="zh-CN" altLang="en-US" dirty="0"/>
              <a:t>缺点：</a:t>
            </a:r>
            <a:r>
              <a:rPr lang="zh-CN" altLang="en-US" sz="1600" b="1" dirty="0"/>
              <a:t>线性地增加了测试用例的数量</a:t>
            </a:r>
            <a:endParaRPr lang="en-US" altLang="zh-CN" sz="1600" b="1" dirty="0"/>
          </a:p>
          <a:p>
            <a:pPr lvl="1"/>
            <a:r>
              <a:rPr lang="zh-CN" altLang="zh-CN" sz="2400" i="0" dirty="0"/>
              <a:t>路径覆盖</a:t>
            </a:r>
            <a:r>
              <a:rPr lang="zh-CN" altLang="en-US" sz="2400" i="0" dirty="0"/>
              <a:t>：使设计的测试用例能覆盖被测程序中所有可能的路径。</a:t>
            </a:r>
            <a:r>
              <a:rPr lang="zh-CN" altLang="zh-CN" sz="2400" i="0" dirty="0">
                <a:solidFill>
                  <a:srgbClr val="FF0000"/>
                </a:solidFill>
              </a:rPr>
              <a:t>路径覆盖实际上考虑了程序中各种判定结果的所有可能组合，但它并未考虑判定中的条件组合。因此，虽然说路径覆盖是一种非常强的覆盖度量标准，但并不能代替条件组合覆盖</a:t>
            </a:r>
            <a:endParaRPr lang="en-US" altLang="zh-CN" sz="2400" i="0" dirty="0">
              <a:solidFill>
                <a:srgbClr val="FF0000"/>
              </a:solidFill>
            </a:endParaRPr>
          </a:p>
          <a:p>
            <a:pPr lvl="2">
              <a:lnSpc>
                <a:spcPct val="84000"/>
              </a:lnSpc>
            </a:pPr>
            <a:r>
              <a:rPr lang="zh-CN" altLang="en-US" dirty="0"/>
              <a:t>优点：</a:t>
            </a:r>
            <a:r>
              <a:rPr lang="zh-CN" altLang="en-US" sz="1600" b="1" dirty="0"/>
              <a:t>这种测试方法可以对程序进行彻底的测试，比前面五种的覆盖面都广</a:t>
            </a:r>
          </a:p>
          <a:p>
            <a:pPr lvl="2">
              <a:lnSpc>
                <a:spcPct val="84000"/>
              </a:lnSpc>
            </a:pPr>
            <a:r>
              <a:rPr lang="zh-CN" altLang="en-US" dirty="0"/>
              <a:t>缺点：</a:t>
            </a:r>
            <a:r>
              <a:rPr lang="zh-CN" altLang="en-US" sz="1600" b="1" dirty="0"/>
              <a:t>需要设计大量、复杂的测试用例，使得工作量呈指数级增长，不见得把所有的条件组合都覆盖</a:t>
            </a:r>
          </a:p>
          <a:p>
            <a:pPr lvl="1"/>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2947394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26A-5F48-4C9A-82E0-285F54DE140B}"/>
              </a:ext>
            </a:extLst>
          </p:cNvPr>
          <p:cNvSpPr>
            <a:spLocks noGrp="1"/>
          </p:cNvSpPr>
          <p:nvPr>
            <p:ph type="title"/>
          </p:nvPr>
        </p:nvSpPr>
        <p:spPr>
          <a:xfrm>
            <a:off x="884712" y="91098"/>
            <a:ext cx="9601200" cy="571500"/>
          </a:xfrm>
        </p:spPr>
        <p:txBody>
          <a:bodyPr>
            <a:normAutofit fontScale="90000"/>
          </a:bodyPr>
          <a:lstStyle/>
          <a:p>
            <a:r>
              <a:rPr lang="zh-CN" altLang="en-US" b="1" dirty="0"/>
              <a:t>语句覆盖</a:t>
            </a:r>
            <a:br>
              <a:rPr lang="zh-CN" altLang="en-US" dirty="0"/>
            </a:br>
            <a:endParaRPr lang="zh-CN" altLang="en-US" dirty="0"/>
          </a:p>
        </p:txBody>
      </p:sp>
      <p:sp>
        <p:nvSpPr>
          <p:cNvPr id="3" name="内容占位符 2">
            <a:extLst>
              <a:ext uri="{FF2B5EF4-FFF2-40B4-BE49-F238E27FC236}">
                <a16:creationId xmlns:a16="http://schemas.microsoft.com/office/drawing/2014/main" id="{80830436-C329-49DA-9CA2-D650019BC2F8}"/>
              </a:ext>
            </a:extLst>
          </p:cNvPr>
          <p:cNvSpPr>
            <a:spLocks noGrp="1"/>
          </p:cNvSpPr>
          <p:nvPr>
            <p:ph idx="1"/>
          </p:nvPr>
        </p:nvSpPr>
        <p:spPr>
          <a:xfrm>
            <a:off x="736270" y="760021"/>
            <a:ext cx="7822114" cy="6097979"/>
          </a:xfrm>
        </p:spPr>
        <p:txBody>
          <a:bodyPr>
            <a:normAutofit/>
          </a:bodyPr>
          <a:lstStyle/>
          <a:p>
            <a:r>
              <a:rPr lang="zh-CN" altLang="en-US" sz="2400" dirty="0"/>
              <a:t>语句覆盖，又称行覆盖（LineCoverage）、段覆盖（SegmentCoverage）、基本块覆盖（BasicBlockCoverage），这是最常用也是最常见的一种覆盖方式。其基本思想是设计若干个测试用例，运行被测程序，使程序中每一条可执行语句至少应该执行一次。</a:t>
            </a:r>
          </a:p>
          <a:p>
            <a:r>
              <a:rPr lang="zh-CN" altLang="en-US" sz="2400" dirty="0"/>
              <a:t>为了使上述示例程序中的每条语句都能够至少执行一次，可以构造以下测试用例：a = T, b= T,c= T。</a:t>
            </a:r>
          </a:p>
          <a:p>
            <a:r>
              <a:rPr lang="zh-CN" altLang="en-US" sz="2400" dirty="0"/>
              <a:t>其实语句覆盖对程序执行逻辑的覆盖率很低，这是语句覆盖法自身最严重的缺陷。</a:t>
            </a:r>
          </a:p>
          <a:p>
            <a:r>
              <a:rPr lang="zh-CN" altLang="en-US" sz="2400" dirty="0"/>
              <a:t>例如，判定的第一个运算符&amp;&amp;错写成运算符||，或第二个运算符||错写成运算符&amp;&amp;，这时使用上述的测试用例仍然可以达到100%的语句覆盖，上述的逻辑错误无法被检测出来。因此一般认为语句覆盖是很弱的逻辑覆盖。</a:t>
            </a:r>
          </a:p>
          <a:p>
            <a:endParaRPr lang="zh-CN" altLang="en-US" dirty="0"/>
          </a:p>
        </p:txBody>
      </p:sp>
      <p:graphicFrame>
        <p:nvGraphicFramePr>
          <p:cNvPr id="6" name="对象 -2147482615">
            <a:extLst>
              <a:ext uri="{FF2B5EF4-FFF2-40B4-BE49-F238E27FC236}">
                <a16:creationId xmlns:a16="http://schemas.microsoft.com/office/drawing/2014/main" id="{2F833E8A-3618-4F19-ADF3-F0646C17C01B}"/>
              </a:ext>
            </a:extLst>
          </p:cNvPr>
          <p:cNvGraphicFramePr>
            <a:graphicFrameLocks noChangeAspect="1"/>
          </p:cNvGraphicFramePr>
          <p:nvPr>
            <p:extLst>
              <p:ext uri="{D42A27DB-BD31-4B8C-83A1-F6EECF244321}">
                <p14:modId xmlns:p14="http://schemas.microsoft.com/office/powerpoint/2010/main" val="3656695250"/>
              </p:ext>
            </p:extLst>
          </p:nvPr>
        </p:nvGraphicFramePr>
        <p:xfrm>
          <a:off x="8558384" y="1971304"/>
          <a:ext cx="3633616" cy="4795598"/>
        </p:xfrm>
        <a:graphic>
          <a:graphicData uri="http://schemas.openxmlformats.org/presentationml/2006/ole">
            <mc:AlternateContent xmlns:mc="http://schemas.openxmlformats.org/markup-compatibility/2006">
              <mc:Choice xmlns:v="urn:schemas-microsoft-com:vml" Requires="v">
                <p:oleObj r:id="rId2" imgW="3621405" imgH="3041650" progId="Visio.Drawing.11">
                  <p:embed/>
                </p:oleObj>
              </mc:Choice>
              <mc:Fallback>
                <p:oleObj r:id="rId2" imgW="3621405" imgH="3041650" progId="Visio.Drawing.11">
                  <p:embed/>
                  <p:pic>
                    <p:nvPicPr>
                      <p:cNvPr id="5" name="对象 -2147482615"/>
                      <p:cNvPicPr/>
                      <p:nvPr/>
                    </p:nvPicPr>
                    <p:blipFill>
                      <a:blip r:embed="rId3"/>
                      <a:stretch>
                        <a:fillRect/>
                      </a:stretch>
                    </p:blipFill>
                    <p:spPr>
                      <a:xfrm>
                        <a:off x="8558384" y="1971304"/>
                        <a:ext cx="3633616" cy="479559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39838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26A-5F48-4C9A-82E0-285F54DE140B}"/>
              </a:ext>
            </a:extLst>
          </p:cNvPr>
          <p:cNvSpPr>
            <a:spLocks noGrp="1"/>
          </p:cNvSpPr>
          <p:nvPr>
            <p:ph type="title"/>
          </p:nvPr>
        </p:nvSpPr>
        <p:spPr>
          <a:xfrm>
            <a:off x="700673" y="7274"/>
            <a:ext cx="9601200" cy="571500"/>
          </a:xfrm>
        </p:spPr>
        <p:txBody>
          <a:bodyPr>
            <a:normAutofit fontScale="90000"/>
          </a:bodyPr>
          <a:lstStyle/>
          <a:p>
            <a:r>
              <a:rPr lang="zh-CN" altLang="en-US" b="1" dirty="0"/>
              <a:t>判定覆盖</a:t>
            </a:r>
          </a:p>
        </p:txBody>
      </p:sp>
      <p:sp>
        <p:nvSpPr>
          <p:cNvPr id="3" name="内容占位符 2">
            <a:extLst>
              <a:ext uri="{FF2B5EF4-FFF2-40B4-BE49-F238E27FC236}">
                <a16:creationId xmlns:a16="http://schemas.microsoft.com/office/drawing/2014/main" id="{80830436-C329-49DA-9CA2-D650019BC2F8}"/>
              </a:ext>
            </a:extLst>
          </p:cNvPr>
          <p:cNvSpPr>
            <a:spLocks noGrp="1"/>
          </p:cNvSpPr>
          <p:nvPr>
            <p:ph idx="1"/>
          </p:nvPr>
        </p:nvSpPr>
        <p:spPr>
          <a:xfrm>
            <a:off x="581920" y="587532"/>
            <a:ext cx="8003940" cy="6188128"/>
          </a:xfrm>
        </p:spPr>
        <p:txBody>
          <a:bodyPr>
            <a:normAutofit fontScale="92500" lnSpcReduction="10000"/>
          </a:bodyPr>
          <a:lstStyle/>
          <a:p>
            <a:r>
              <a:rPr lang="zh-CN" altLang="en-US" sz="2800" dirty="0"/>
              <a:t>判定覆盖的基本思想是设计若干个测试用例，运行被测程序，使得程序中的每个判定至少都获得一次真值或假值，或者说使得程序中的每一个取真分支和取假分支至少经历一次，因此判定覆盖又称为分支覆盖。</a:t>
            </a:r>
          </a:p>
          <a:p>
            <a:r>
              <a:rPr lang="zh-CN" altLang="en-US" sz="2800" dirty="0"/>
              <a:t>除了真假双值判定语句外，还有多值判定语句，如case语句，因此判定覆盖更一般的含义是：使得每一个判定获得的每一种可能的结果至少被满足一次。</a:t>
            </a:r>
          </a:p>
          <a:p>
            <a:endParaRPr lang="zh-CN" altLang="en-US" sz="2800" dirty="0"/>
          </a:p>
          <a:p>
            <a:pPr marL="0" indent="0">
              <a:buNone/>
            </a:pPr>
            <a:r>
              <a:rPr lang="zh-CN" altLang="en-US" sz="2800" dirty="0"/>
              <a:t>                              </a:t>
            </a:r>
          </a:p>
          <a:p>
            <a:r>
              <a:rPr lang="zh-CN" altLang="en-US" sz="2800" dirty="0"/>
              <a:t>两组测试用例不仅满足了判定覆盖，而且满足了语句覆盖，所以判定覆盖要比语句覆盖更强一些。如表所示，判定的第一个运算符&amp;&amp;错写成运算符||或第二个运算符||错写成运算符&amp;&amp;，这时使用上述测试用例仍可以达到100%的判定覆盖，仍然无法发现上述假设的逻辑错误</a:t>
            </a:r>
          </a:p>
        </p:txBody>
      </p:sp>
      <p:graphicFrame>
        <p:nvGraphicFramePr>
          <p:cNvPr id="6" name="对象 -2147482615">
            <a:extLst>
              <a:ext uri="{FF2B5EF4-FFF2-40B4-BE49-F238E27FC236}">
                <a16:creationId xmlns:a16="http://schemas.microsoft.com/office/drawing/2014/main" id="{2F833E8A-3618-4F19-ADF3-F0646C17C01B}"/>
              </a:ext>
            </a:extLst>
          </p:cNvPr>
          <p:cNvGraphicFramePr>
            <a:graphicFrameLocks noChangeAspect="1"/>
          </p:cNvGraphicFramePr>
          <p:nvPr>
            <p:extLst>
              <p:ext uri="{D42A27DB-BD31-4B8C-83A1-F6EECF244321}">
                <p14:modId xmlns:p14="http://schemas.microsoft.com/office/powerpoint/2010/main" val="971269464"/>
              </p:ext>
            </p:extLst>
          </p:nvPr>
        </p:nvGraphicFramePr>
        <p:xfrm>
          <a:off x="8502733" y="2446317"/>
          <a:ext cx="3689268" cy="4404409"/>
        </p:xfrm>
        <a:graphic>
          <a:graphicData uri="http://schemas.openxmlformats.org/presentationml/2006/ole">
            <mc:AlternateContent xmlns:mc="http://schemas.openxmlformats.org/markup-compatibility/2006">
              <mc:Choice xmlns:v="urn:schemas-microsoft-com:vml" Requires="v">
                <p:oleObj r:id="rId2" imgW="3621405" imgH="3041650" progId="Visio.Drawing.11">
                  <p:embed/>
                </p:oleObj>
              </mc:Choice>
              <mc:Fallback>
                <p:oleObj r:id="rId2" imgW="3621405" imgH="3041650" progId="Visio.Drawing.11">
                  <p:embed/>
                  <p:pic>
                    <p:nvPicPr>
                      <p:cNvPr id="6" name="对象 -2147482615">
                        <a:extLst>
                          <a:ext uri="{FF2B5EF4-FFF2-40B4-BE49-F238E27FC236}">
                            <a16:creationId xmlns:a16="http://schemas.microsoft.com/office/drawing/2014/main" id="{2F833E8A-3618-4F19-ADF3-F0646C17C01B}"/>
                          </a:ext>
                        </a:extLst>
                      </p:cNvPr>
                      <p:cNvPicPr/>
                      <p:nvPr/>
                    </p:nvPicPr>
                    <p:blipFill>
                      <a:blip r:embed="rId3"/>
                      <a:stretch>
                        <a:fillRect/>
                      </a:stretch>
                    </p:blipFill>
                    <p:spPr>
                      <a:xfrm>
                        <a:off x="8502733" y="2446317"/>
                        <a:ext cx="3689268" cy="4404409"/>
                      </a:xfrm>
                      <a:prstGeom prst="rect">
                        <a:avLst/>
                      </a:prstGeom>
                      <a:noFill/>
                      <a:ln w="38100">
                        <a:noFill/>
                        <a:miter/>
                      </a:ln>
                    </p:spPr>
                  </p:pic>
                </p:oleObj>
              </mc:Fallback>
            </mc:AlternateContent>
          </a:graphicData>
        </a:graphic>
      </p:graphicFrame>
      <p:sp>
        <p:nvSpPr>
          <p:cNvPr id="7" name="文本框 6">
            <a:extLst>
              <a:ext uri="{FF2B5EF4-FFF2-40B4-BE49-F238E27FC236}">
                <a16:creationId xmlns:a16="http://schemas.microsoft.com/office/drawing/2014/main" id="{F8D52537-E468-450B-AB35-519929F64014}"/>
              </a:ext>
            </a:extLst>
          </p:cNvPr>
          <p:cNvSpPr txBox="1"/>
          <p:nvPr/>
        </p:nvSpPr>
        <p:spPr>
          <a:xfrm>
            <a:off x="2620597" y="3429000"/>
            <a:ext cx="4274185" cy="1198880"/>
          </a:xfrm>
          <a:prstGeom prst="rect">
            <a:avLst/>
          </a:prstGeom>
          <a:noFill/>
        </p:spPr>
        <p:txBody>
          <a:bodyPr wrap="square" rtlCol="0">
            <a:spAutoFit/>
          </a:bodyPr>
          <a:lstStyle/>
          <a:p>
            <a:pPr marL="0" indent="0" algn="just" latinLnBrk="0">
              <a:lnSpc>
                <a:spcPct val="150000"/>
              </a:lnSpc>
              <a:spcBef>
                <a:spcPts val="0"/>
              </a:spcBef>
              <a:buNone/>
            </a:pPr>
            <a:r>
              <a:rPr lang="zh-CN" altLang="en-US" dirty="0">
                <a:sym typeface="+mn-ea"/>
              </a:rPr>
              <a:t> a = T,b = T,c = T</a:t>
            </a:r>
            <a:endParaRPr lang="zh-CN" altLang="en-US" dirty="0">
              <a:solidFill>
                <a:schemeClr val="tx1"/>
              </a:solidFill>
            </a:endParaRPr>
          </a:p>
          <a:p>
            <a:pPr marL="0" indent="0" algn="just" latinLnBrk="0">
              <a:lnSpc>
                <a:spcPct val="150000"/>
              </a:lnSpc>
              <a:spcBef>
                <a:spcPts val="0"/>
              </a:spcBef>
              <a:buNone/>
            </a:pPr>
            <a:r>
              <a:rPr lang="zh-CN" altLang="en-US" dirty="0">
                <a:sym typeface="+mn-ea"/>
              </a:rPr>
              <a:t> a = F,b = F,c = F</a:t>
            </a:r>
            <a:endParaRPr lang="zh-CN" altLang="en-US" dirty="0">
              <a:solidFill>
                <a:schemeClr val="tx1"/>
              </a:solidFill>
            </a:endParaRPr>
          </a:p>
          <a:p>
            <a:endParaRPr lang="zh-CN" altLang="en-US" dirty="0"/>
          </a:p>
        </p:txBody>
      </p:sp>
    </p:spTree>
    <p:extLst>
      <p:ext uri="{BB962C8B-B14F-4D97-AF65-F5344CB8AC3E}">
        <p14:creationId xmlns:p14="http://schemas.microsoft.com/office/powerpoint/2010/main" val="231130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0A495-3096-4BC7-85B9-EA00CB406DEF}"/>
              </a:ext>
            </a:extLst>
          </p:cNvPr>
          <p:cNvSpPr>
            <a:spLocks noGrp="1"/>
          </p:cNvSpPr>
          <p:nvPr>
            <p:ph type="title"/>
          </p:nvPr>
        </p:nvSpPr>
        <p:spPr/>
        <p:txBody>
          <a:bodyPr>
            <a:normAutofit fontScale="90000"/>
          </a:bodyPr>
          <a:lstStyle/>
          <a:p>
            <a:r>
              <a:rPr lang="zh-CN" altLang="en-US" b="1" dirty="0"/>
              <a:t>测试原则</a:t>
            </a:r>
          </a:p>
        </p:txBody>
      </p:sp>
      <p:sp>
        <p:nvSpPr>
          <p:cNvPr id="3" name="内容占位符 2">
            <a:extLst>
              <a:ext uri="{FF2B5EF4-FFF2-40B4-BE49-F238E27FC236}">
                <a16:creationId xmlns:a16="http://schemas.microsoft.com/office/drawing/2014/main" id="{FDA70788-DD8D-476B-AA4E-00B2F726AB92}"/>
              </a:ext>
            </a:extLst>
          </p:cNvPr>
          <p:cNvSpPr>
            <a:spLocks noGrp="1"/>
          </p:cNvSpPr>
          <p:nvPr>
            <p:ph idx="1"/>
          </p:nvPr>
        </p:nvSpPr>
        <p:spPr/>
        <p:txBody>
          <a:bodyPr>
            <a:normAutofit/>
          </a:bodyPr>
          <a:lstStyle/>
          <a:p>
            <a:r>
              <a:rPr lang="zh-CN" altLang="zh-CN" sz="2800" dirty="0"/>
              <a:t>保证一个模块中所有路径至少被测试一次</a:t>
            </a:r>
            <a:endParaRPr lang="en-US" altLang="zh-CN" sz="2800" dirty="0"/>
          </a:p>
          <a:p>
            <a:r>
              <a:rPr lang="zh-CN" altLang="zh-CN" sz="2800" dirty="0"/>
              <a:t>所有逻辑值都要测试真</a:t>
            </a:r>
            <a:r>
              <a:rPr lang="en-US" altLang="zh-CN" sz="2800" dirty="0"/>
              <a:t>(true)</a:t>
            </a:r>
            <a:r>
              <a:rPr lang="zh-CN" altLang="zh-CN" sz="2800" dirty="0"/>
              <a:t>和假</a:t>
            </a:r>
            <a:r>
              <a:rPr lang="en-US" altLang="zh-CN" sz="2800" dirty="0"/>
              <a:t>(false)</a:t>
            </a:r>
            <a:r>
              <a:rPr lang="zh-CN" altLang="zh-CN" sz="2800" dirty="0"/>
              <a:t>两种情况</a:t>
            </a:r>
            <a:endParaRPr lang="en-US" altLang="zh-CN" sz="2800" dirty="0"/>
          </a:p>
          <a:p>
            <a:r>
              <a:rPr lang="zh-CN" altLang="zh-CN" sz="2800" dirty="0"/>
              <a:t>检查程序的内部数据结构是否有效</a:t>
            </a:r>
            <a:endParaRPr lang="en-US" altLang="zh-CN" sz="2800" dirty="0"/>
          </a:p>
          <a:p>
            <a:r>
              <a:rPr lang="zh-CN" altLang="zh-CN" sz="2800" dirty="0"/>
              <a:t>检查上、下边界及可操作范围内运行所有循环</a:t>
            </a:r>
            <a:endParaRPr lang="zh-CN" altLang="en-US" sz="2800" dirty="0"/>
          </a:p>
        </p:txBody>
      </p:sp>
    </p:spTree>
    <p:extLst>
      <p:ext uri="{BB962C8B-B14F-4D97-AF65-F5344CB8AC3E}">
        <p14:creationId xmlns:p14="http://schemas.microsoft.com/office/powerpoint/2010/main" val="1519219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A5A12-1B8A-42FA-8C73-E85F94AB6599}"/>
              </a:ext>
            </a:extLst>
          </p:cNvPr>
          <p:cNvSpPr>
            <a:spLocks noGrp="1"/>
          </p:cNvSpPr>
          <p:nvPr>
            <p:ph type="title"/>
          </p:nvPr>
        </p:nvSpPr>
        <p:spPr>
          <a:xfrm>
            <a:off x="855024" y="20360"/>
            <a:ext cx="9601200" cy="571500"/>
          </a:xfrm>
        </p:spPr>
        <p:txBody>
          <a:bodyPr>
            <a:normAutofit fontScale="90000"/>
          </a:bodyPr>
          <a:lstStyle/>
          <a:p>
            <a:r>
              <a:rPr lang="zh-CN" altLang="en-US" b="1" dirty="0"/>
              <a:t>条件覆盖</a:t>
            </a:r>
            <a:br>
              <a:rPr lang="zh-CN" altLang="en-US" dirty="0"/>
            </a:br>
            <a:endParaRPr lang="zh-CN" altLang="en-US" dirty="0"/>
          </a:p>
        </p:txBody>
      </p:sp>
      <p:sp>
        <p:nvSpPr>
          <p:cNvPr id="3" name="内容占位符 2">
            <a:extLst>
              <a:ext uri="{FF2B5EF4-FFF2-40B4-BE49-F238E27FC236}">
                <a16:creationId xmlns:a16="http://schemas.microsoft.com/office/drawing/2014/main" id="{B6CC30F2-C70B-408E-9DE7-B70F47E08C00}"/>
              </a:ext>
            </a:extLst>
          </p:cNvPr>
          <p:cNvSpPr>
            <a:spLocks noGrp="1"/>
          </p:cNvSpPr>
          <p:nvPr>
            <p:ph idx="1"/>
          </p:nvPr>
        </p:nvSpPr>
        <p:spPr>
          <a:xfrm>
            <a:off x="855024" y="662598"/>
            <a:ext cx="7515254" cy="6195402"/>
          </a:xfrm>
        </p:spPr>
        <p:txBody>
          <a:bodyPr>
            <a:normAutofit/>
          </a:bodyPr>
          <a:lstStyle/>
          <a:p>
            <a:r>
              <a:rPr lang="zh-CN" altLang="en-US" sz="2600" dirty="0"/>
              <a:t>在程序设计中，一个判定语句可能是由多个条件组合而成的复合判定。条件覆盖的含义是：构造一组测试用例，使得每一个判定语句中的每个逻辑条件的可能值至少满足一次。</a:t>
            </a:r>
          </a:p>
          <a:p>
            <a:pPr lvl="2"/>
            <a:r>
              <a:rPr lang="zh-CN" altLang="en-US" sz="2200" dirty="0"/>
              <a:t>a = F,b = T,c = F</a:t>
            </a:r>
          </a:p>
          <a:p>
            <a:pPr lvl="2"/>
            <a:r>
              <a:rPr lang="zh-CN" altLang="en-US" sz="2200" dirty="0"/>
              <a:t>a = T,b = F,c = T</a:t>
            </a:r>
          </a:p>
          <a:p>
            <a:pPr lvl="2"/>
            <a:r>
              <a:rPr lang="zh-CN" altLang="en-US" sz="2200" dirty="0"/>
              <a:t>a = F,b = T,c = T</a:t>
            </a:r>
          </a:p>
          <a:p>
            <a:pPr lvl="2"/>
            <a:r>
              <a:rPr lang="zh-CN" altLang="en-US" sz="2200" dirty="0"/>
              <a:t>a = T,b = F,c = F</a:t>
            </a:r>
          </a:p>
          <a:p>
            <a:r>
              <a:rPr lang="zh-CN" altLang="en-US" sz="2600" dirty="0"/>
              <a:t>仔细分析可以发现，上述测试用例在满足条件覆盖的同时，把判定的两个分支也覆盖了。但是否可以说，达到了条件覆盖也就必然实现了判定覆盖呢？</a:t>
            </a:r>
          </a:p>
          <a:p>
            <a:r>
              <a:rPr lang="zh-CN" altLang="en-US" sz="2600" dirty="0"/>
              <a:t>可以发现这两组测试用例可以满足条件覆盖，但却不能满足分支覆盖，为达到更高的覆盖率，需要同时兼顾条件覆盖和分支覆盖。</a:t>
            </a:r>
          </a:p>
          <a:p>
            <a:endParaRPr lang="zh-CN" altLang="en-US" dirty="0"/>
          </a:p>
        </p:txBody>
      </p:sp>
      <p:graphicFrame>
        <p:nvGraphicFramePr>
          <p:cNvPr id="6" name="对象 -2147482615">
            <a:extLst>
              <a:ext uri="{FF2B5EF4-FFF2-40B4-BE49-F238E27FC236}">
                <a16:creationId xmlns:a16="http://schemas.microsoft.com/office/drawing/2014/main" id="{2CE99D26-6B4D-4CAC-8A02-9DCD77A8CF70}"/>
              </a:ext>
            </a:extLst>
          </p:cNvPr>
          <p:cNvGraphicFramePr>
            <a:graphicFrameLocks noChangeAspect="1"/>
          </p:cNvGraphicFramePr>
          <p:nvPr>
            <p:extLst>
              <p:ext uri="{D42A27DB-BD31-4B8C-83A1-F6EECF244321}">
                <p14:modId xmlns:p14="http://schemas.microsoft.com/office/powerpoint/2010/main" val="2033076522"/>
              </p:ext>
            </p:extLst>
          </p:nvPr>
        </p:nvGraphicFramePr>
        <p:xfrm>
          <a:off x="8303622" y="3564271"/>
          <a:ext cx="3888378" cy="3338819"/>
        </p:xfrm>
        <a:graphic>
          <a:graphicData uri="http://schemas.openxmlformats.org/presentationml/2006/ole">
            <mc:AlternateContent xmlns:mc="http://schemas.openxmlformats.org/markup-compatibility/2006">
              <mc:Choice xmlns:v="urn:schemas-microsoft-com:vml" Requires="v">
                <p:oleObj r:id="rId2" imgW="3621405" imgH="3041650" progId="Visio.Drawing.11">
                  <p:embed/>
                </p:oleObj>
              </mc:Choice>
              <mc:Fallback>
                <p:oleObj r:id="rId2" imgW="3621405" imgH="3041650" progId="Visio.Drawing.11">
                  <p:embed/>
                  <p:pic>
                    <p:nvPicPr>
                      <p:cNvPr id="6" name="对象 -2147482615">
                        <a:extLst>
                          <a:ext uri="{FF2B5EF4-FFF2-40B4-BE49-F238E27FC236}">
                            <a16:creationId xmlns:a16="http://schemas.microsoft.com/office/drawing/2014/main" id="{2F833E8A-3618-4F19-ADF3-F0646C17C01B}"/>
                          </a:ext>
                        </a:extLst>
                      </p:cNvPr>
                      <p:cNvPicPr/>
                      <p:nvPr/>
                    </p:nvPicPr>
                    <p:blipFill>
                      <a:blip r:embed="rId3"/>
                      <a:stretch>
                        <a:fillRect/>
                      </a:stretch>
                    </p:blipFill>
                    <p:spPr>
                      <a:xfrm>
                        <a:off x="8303622" y="3564271"/>
                        <a:ext cx="3888378" cy="3338819"/>
                      </a:xfrm>
                      <a:prstGeom prst="rect">
                        <a:avLst/>
                      </a:prstGeom>
                      <a:noFill/>
                      <a:ln w="38100">
                        <a:noFill/>
                        <a:miter/>
                      </a:ln>
                    </p:spPr>
                  </p:pic>
                </p:oleObj>
              </mc:Fallback>
            </mc:AlternateContent>
          </a:graphicData>
        </a:graphic>
      </p:graphicFrame>
      <p:pic>
        <p:nvPicPr>
          <p:cNvPr id="10" name="图片 9">
            <a:extLst>
              <a:ext uri="{FF2B5EF4-FFF2-40B4-BE49-F238E27FC236}">
                <a16:creationId xmlns:a16="http://schemas.microsoft.com/office/drawing/2014/main" id="{368596FE-C027-4F33-A95D-440F26BA58B0}"/>
              </a:ext>
            </a:extLst>
          </p:cNvPr>
          <p:cNvPicPr>
            <a:picLocks noChangeAspect="1"/>
          </p:cNvPicPr>
          <p:nvPr/>
        </p:nvPicPr>
        <p:blipFill>
          <a:blip r:embed="rId4"/>
          <a:srcRect l="15627" r="21590" b="13971"/>
          <a:stretch>
            <a:fillRect/>
          </a:stretch>
        </p:blipFill>
        <p:spPr>
          <a:xfrm>
            <a:off x="6268055" y="1939486"/>
            <a:ext cx="5884447" cy="1579695"/>
          </a:xfrm>
          <a:prstGeom prst="rect">
            <a:avLst/>
          </a:prstGeom>
        </p:spPr>
      </p:pic>
    </p:spTree>
    <p:extLst>
      <p:ext uri="{BB962C8B-B14F-4D97-AF65-F5344CB8AC3E}">
        <p14:creationId xmlns:p14="http://schemas.microsoft.com/office/powerpoint/2010/main" val="4124926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26A-5F48-4C9A-82E0-285F54DE140B}"/>
              </a:ext>
            </a:extLst>
          </p:cNvPr>
          <p:cNvSpPr>
            <a:spLocks noGrp="1"/>
          </p:cNvSpPr>
          <p:nvPr>
            <p:ph type="title"/>
          </p:nvPr>
        </p:nvSpPr>
        <p:spPr>
          <a:xfrm>
            <a:off x="1145968" y="91098"/>
            <a:ext cx="9601200" cy="571500"/>
          </a:xfrm>
        </p:spPr>
        <p:txBody>
          <a:bodyPr>
            <a:normAutofit fontScale="90000"/>
          </a:bodyPr>
          <a:lstStyle/>
          <a:p>
            <a:r>
              <a:rPr lang="zh-CN" altLang="zh-CN" b="1" dirty="0"/>
              <a:t>条件</a:t>
            </a:r>
            <a:r>
              <a:rPr lang="en-US" altLang="zh-CN" b="1" dirty="0"/>
              <a:t>/</a:t>
            </a:r>
            <a:r>
              <a:rPr lang="zh-CN" altLang="zh-CN" b="1" dirty="0"/>
              <a:t>判定</a:t>
            </a:r>
            <a:r>
              <a:rPr lang="zh-CN" altLang="en-US" b="1" dirty="0"/>
              <a:t>覆盖</a:t>
            </a:r>
          </a:p>
        </p:txBody>
      </p:sp>
      <p:sp>
        <p:nvSpPr>
          <p:cNvPr id="3" name="内容占位符 2">
            <a:extLst>
              <a:ext uri="{FF2B5EF4-FFF2-40B4-BE49-F238E27FC236}">
                <a16:creationId xmlns:a16="http://schemas.microsoft.com/office/drawing/2014/main" id="{80830436-C329-49DA-9CA2-D650019BC2F8}"/>
              </a:ext>
            </a:extLst>
          </p:cNvPr>
          <p:cNvSpPr>
            <a:spLocks noGrp="1"/>
          </p:cNvSpPr>
          <p:nvPr>
            <p:ph idx="1"/>
          </p:nvPr>
        </p:nvSpPr>
        <p:spPr>
          <a:xfrm>
            <a:off x="789709" y="803960"/>
            <a:ext cx="7226135" cy="6333110"/>
          </a:xfrm>
        </p:spPr>
        <p:txBody>
          <a:bodyPr>
            <a:normAutofit/>
          </a:bodyPr>
          <a:lstStyle/>
          <a:p>
            <a:r>
              <a:rPr lang="zh-CN" altLang="zh-CN" sz="2800" dirty="0"/>
              <a:t>条件</a:t>
            </a:r>
            <a:r>
              <a:rPr lang="en-US" altLang="zh-CN" sz="2800" dirty="0"/>
              <a:t>/</a:t>
            </a:r>
            <a:r>
              <a:rPr lang="zh-CN" altLang="zh-CN" sz="2800" dirty="0"/>
              <a:t>判定</a:t>
            </a:r>
            <a:r>
              <a:rPr lang="zh-CN" altLang="en-US" sz="2800" dirty="0"/>
              <a:t>覆盖的含义是：设计足够的测试用例，使得判定中每个条件的所有可能（真/假）至少出现一次，并且每个判定本身的判定结果（真/假）也至少出现一次。</a:t>
            </a:r>
          </a:p>
          <a:p>
            <a:r>
              <a:rPr lang="zh-CN" altLang="en-US" sz="2800" dirty="0"/>
              <a:t>选用以下的两组测试用例可以符合条件判定组合覆盖标准：</a:t>
            </a:r>
          </a:p>
          <a:p>
            <a:pPr marL="987552" lvl="2" indent="0">
              <a:buNone/>
            </a:pPr>
            <a:r>
              <a:rPr lang="zh-CN" altLang="en-US" sz="2400" dirty="0"/>
              <a:t>a = T,b = T,c = T</a:t>
            </a:r>
          </a:p>
          <a:p>
            <a:pPr marL="987552" lvl="2" indent="0">
              <a:buNone/>
            </a:pPr>
            <a:r>
              <a:rPr lang="zh-CN" altLang="en-US" sz="2400" dirty="0"/>
              <a:t>a = F,b = F,c = F</a:t>
            </a:r>
          </a:p>
          <a:p>
            <a:r>
              <a:rPr lang="zh-CN" altLang="en-US" sz="2800" dirty="0"/>
              <a:t>但是条件判定组合覆盖也存在一定的缺陷。例如，判定的第一个运算符&amp;&amp;错写成运算符||或第二个运算符||错写成运算符&amp;&amp;，如表所示，使用上述测试用例仍然可以达到100%的条件判定组合覆盖，无法发现这些逻辑错误。</a:t>
            </a:r>
          </a:p>
        </p:txBody>
      </p:sp>
      <p:graphicFrame>
        <p:nvGraphicFramePr>
          <p:cNvPr id="6" name="对象 -2147482615">
            <a:extLst>
              <a:ext uri="{FF2B5EF4-FFF2-40B4-BE49-F238E27FC236}">
                <a16:creationId xmlns:a16="http://schemas.microsoft.com/office/drawing/2014/main" id="{2F833E8A-3618-4F19-ADF3-F0646C17C01B}"/>
              </a:ext>
            </a:extLst>
          </p:cNvPr>
          <p:cNvGraphicFramePr>
            <a:graphicFrameLocks noChangeAspect="1"/>
          </p:cNvGraphicFramePr>
          <p:nvPr>
            <p:extLst>
              <p:ext uri="{D42A27DB-BD31-4B8C-83A1-F6EECF244321}">
                <p14:modId xmlns:p14="http://schemas.microsoft.com/office/powerpoint/2010/main" val="528261691"/>
              </p:ext>
            </p:extLst>
          </p:nvPr>
        </p:nvGraphicFramePr>
        <p:xfrm>
          <a:off x="8377744" y="2905933"/>
          <a:ext cx="3814256" cy="3952067"/>
        </p:xfrm>
        <a:graphic>
          <a:graphicData uri="http://schemas.openxmlformats.org/presentationml/2006/ole">
            <mc:AlternateContent xmlns:mc="http://schemas.openxmlformats.org/markup-compatibility/2006">
              <mc:Choice xmlns:v="urn:schemas-microsoft-com:vml" Requires="v">
                <p:oleObj r:id="rId2" imgW="3621405" imgH="3041650" progId="Visio.Drawing.11">
                  <p:embed/>
                </p:oleObj>
              </mc:Choice>
              <mc:Fallback>
                <p:oleObj r:id="rId2" imgW="3621405" imgH="3041650" progId="Visio.Drawing.11">
                  <p:embed/>
                  <p:pic>
                    <p:nvPicPr>
                      <p:cNvPr id="6" name="对象 -2147482615">
                        <a:extLst>
                          <a:ext uri="{FF2B5EF4-FFF2-40B4-BE49-F238E27FC236}">
                            <a16:creationId xmlns:a16="http://schemas.microsoft.com/office/drawing/2014/main" id="{2F833E8A-3618-4F19-ADF3-F0646C17C01B}"/>
                          </a:ext>
                        </a:extLst>
                      </p:cNvPr>
                      <p:cNvPicPr/>
                      <p:nvPr/>
                    </p:nvPicPr>
                    <p:blipFill>
                      <a:blip r:embed="rId3"/>
                      <a:stretch>
                        <a:fillRect/>
                      </a:stretch>
                    </p:blipFill>
                    <p:spPr>
                      <a:xfrm>
                        <a:off x="8377744" y="2905933"/>
                        <a:ext cx="3814256" cy="3952067"/>
                      </a:xfrm>
                      <a:prstGeom prst="rect">
                        <a:avLst/>
                      </a:prstGeom>
                      <a:noFill/>
                      <a:ln w="38100">
                        <a:noFill/>
                        <a:miter/>
                      </a:ln>
                    </p:spPr>
                  </p:pic>
                </p:oleObj>
              </mc:Fallback>
            </mc:AlternateContent>
          </a:graphicData>
        </a:graphic>
      </p:graphicFrame>
      <p:pic>
        <p:nvPicPr>
          <p:cNvPr id="7" name="图片 6">
            <a:extLst>
              <a:ext uri="{FF2B5EF4-FFF2-40B4-BE49-F238E27FC236}">
                <a16:creationId xmlns:a16="http://schemas.microsoft.com/office/drawing/2014/main" id="{06A02F74-92AC-409E-AA7B-DC2A25006602}"/>
              </a:ext>
            </a:extLst>
          </p:cNvPr>
          <p:cNvPicPr>
            <a:picLocks noChangeAspect="1"/>
          </p:cNvPicPr>
          <p:nvPr/>
        </p:nvPicPr>
        <p:blipFill>
          <a:blip r:embed="rId4"/>
          <a:srcRect l="11887" r="20750" b="9739"/>
          <a:stretch>
            <a:fillRect/>
          </a:stretch>
        </p:blipFill>
        <p:spPr>
          <a:xfrm>
            <a:off x="4037610" y="3068681"/>
            <a:ext cx="5321827" cy="1337794"/>
          </a:xfrm>
          <a:prstGeom prst="rect">
            <a:avLst/>
          </a:prstGeom>
        </p:spPr>
      </p:pic>
    </p:spTree>
    <p:extLst>
      <p:ext uri="{BB962C8B-B14F-4D97-AF65-F5344CB8AC3E}">
        <p14:creationId xmlns:p14="http://schemas.microsoft.com/office/powerpoint/2010/main" val="19425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7BAAA-C0B3-42A3-BE3C-D3D86017086F}"/>
              </a:ext>
            </a:extLst>
          </p:cNvPr>
          <p:cNvSpPr>
            <a:spLocks noGrp="1"/>
          </p:cNvSpPr>
          <p:nvPr>
            <p:ph type="title"/>
          </p:nvPr>
        </p:nvSpPr>
        <p:spPr>
          <a:xfrm>
            <a:off x="1169720" y="229639"/>
            <a:ext cx="9601200" cy="571500"/>
          </a:xfrm>
        </p:spPr>
        <p:txBody>
          <a:bodyPr>
            <a:normAutofit fontScale="90000"/>
          </a:bodyPr>
          <a:lstStyle/>
          <a:p>
            <a:r>
              <a:rPr lang="zh-CN" altLang="en-US" b="1" dirty="0"/>
              <a:t>条件组合覆盖</a:t>
            </a:r>
          </a:p>
        </p:txBody>
      </p:sp>
      <p:sp>
        <p:nvSpPr>
          <p:cNvPr id="3" name="内容占位符 2">
            <a:extLst>
              <a:ext uri="{FF2B5EF4-FFF2-40B4-BE49-F238E27FC236}">
                <a16:creationId xmlns:a16="http://schemas.microsoft.com/office/drawing/2014/main" id="{ED758409-C83D-4AE4-B6E5-CC72041FC22A}"/>
              </a:ext>
            </a:extLst>
          </p:cNvPr>
          <p:cNvSpPr>
            <a:spLocks noGrp="1"/>
          </p:cNvSpPr>
          <p:nvPr>
            <p:ph idx="1"/>
          </p:nvPr>
        </p:nvSpPr>
        <p:spPr>
          <a:xfrm>
            <a:off x="995827" y="1112717"/>
            <a:ext cx="5381221" cy="5515643"/>
          </a:xfrm>
        </p:spPr>
        <p:txBody>
          <a:bodyPr>
            <a:normAutofit/>
          </a:bodyPr>
          <a:lstStyle/>
          <a:p>
            <a:r>
              <a:rPr lang="zh-CN" altLang="en-US" sz="2800" dirty="0"/>
              <a:t>设计足够的测试用例，使得每个判定中条件的各种可能组合都至少出现一次。显然满足多条件覆盖的测试用例是一定满足判定覆盖、条件覆盖和条件判定组合覆盖的。</a:t>
            </a:r>
          </a:p>
          <a:p>
            <a:r>
              <a:rPr lang="zh-CN" altLang="en-US" sz="2800" dirty="0"/>
              <a:t>判定语句中包含三个逻辑条件，每个逻辑条件有两种可能取值，因此共有23=8种可能的取值组合，对应的测试用例如表所示，这些测试用例能够保证多条件覆盖。</a:t>
            </a:r>
          </a:p>
          <a:p>
            <a:endParaRPr lang="zh-CN" altLang="en-US" dirty="0"/>
          </a:p>
        </p:txBody>
      </p:sp>
      <p:pic>
        <p:nvPicPr>
          <p:cNvPr id="6" name="图片 5">
            <a:extLst>
              <a:ext uri="{FF2B5EF4-FFF2-40B4-BE49-F238E27FC236}">
                <a16:creationId xmlns:a16="http://schemas.microsoft.com/office/drawing/2014/main" id="{DB29EABF-C703-4B41-A30B-5E2DC39C00E8}"/>
              </a:ext>
            </a:extLst>
          </p:cNvPr>
          <p:cNvPicPr>
            <a:picLocks noChangeAspect="1"/>
          </p:cNvPicPr>
          <p:nvPr/>
        </p:nvPicPr>
        <p:blipFill>
          <a:blip r:embed="rId2"/>
          <a:srcRect l="31363" r="30510" b="4614"/>
          <a:stretch>
            <a:fillRect/>
          </a:stretch>
        </p:blipFill>
        <p:spPr>
          <a:xfrm>
            <a:off x="6512589" y="0"/>
            <a:ext cx="3401319" cy="3645725"/>
          </a:xfrm>
          <a:prstGeom prst="rect">
            <a:avLst/>
          </a:prstGeom>
        </p:spPr>
      </p:pic>
      <p:graphicFrame>
        <p:nvGraphicFramePr>
          <p:cNvPr id="7" name="对象 -2147482615">
            <a:extLst>
              <a:ext uri="{FF2B5EF4-FFF2-40B4-BE49-F238E27FC236}">
                <a16:creationId xmlns:a16="http://schemas.microsoft.com/office/drawing/2014/main" id="{E7269B3B-D05C-4995-8421-EFDE97C2CE91}"/>
              </a:ext>
            </a:extLst>
          </p:cNvPr>
          <p:cNvGraphicFramePr>
            <a:graphicFrameLocks noChangeAspect="1"/>
          </p:cNvGraphicFramePr>
          <p:nvPr>
            <p:extLst>
              <p:ext uri="{D42A27DB-BD31-4B8C-83A1-F6EECF244321}">
                <p14:modId xmlns:p14="http://schemas.microsoft.com/office/powerpoint/2010/main" val="1900927925"/>
              </p:ext>
            </p:extLst>
          </p:nvPr>
        </p:nvGraphicFramePr>
        <p:xfrm>
          <a:off x="8110847" y="3123176"/>
          <a:ext cx="4244637" cy="3644726"/>
        </p:xfrm>
        <a:graphic>
          <a:graphicData uri="http://schemas.openxmlformats.org/presentationml/2006/ole">
            <mc:AlternateContent xmlns:mc="http://schemas.openxmlformats.org/markup-compatibility/2006">
              <mc:Choice xmlns:v="urn:schemas-microsoft-com:vml" Requires="v">
                <p:oleObj r:id="rId3" imgW="3621405" imgH="3041650" progId="Visio.Drawing.11">
                  <p:embed/>
                </p:oleObj>
              </mc:Choice>
              <mc:Fallback>
                <p:oleObj r:id="rId3" imgW="3621405" imgH="3041650" progId="Visio.Drawing.11">
                  <p:embed/>
                  <p:pic>
                    <p:nvPicPr>
                      <p:cNvPr id="6" name="对象 -2147482615">
                        <a:extLst>
                          <a:ext uri="{FF2B5EF4-FFF2-40B4-BE49-F238E27FC236}">
                            <a16:creationId xmlns:a16="http://schemas.microsoft.com/office/drawing/2014/main" id="{2F833E8A-3618-4F19-ADF3-F0646C17C01B}"/>
                          </a:ext>
                        </a:extLst>
                      </p:cNvPr>
                      <p:cNvPicPr/>
                      <p:nvPr/>
                    </p:nvPicPr>
                    <p:blipFill>
                      <a:blip r:embed="rId4"/>
                      <a:stretch>
                        <a:fillRect/>
                      </a:stretch>
                    </p:blipFill>
                    <p:spPr>
                      <a:xfrm>
                        <a:off x="8110847" y="3123176"/>
                        <a:ext cx="4244637" cy="3644726"/>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89473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C446C-2836-4B4B-8F56-60B728278BB9}"/>
              </a:ext>
            </a:extLst>
          </p:cNvPr>
          <p:cNvSpPr>
            <a:spLocks noGrp="1"/>
          </p:cNvSpPr>
          <p:nvPr>
            <p:ph type="title"/>
          </p:nvPr>
        </p:nvSpPr>
        <p:spPr>
          <a:xfrm>
            <a:off x="1295400" y="91098"/>
            <a:ext cx="9601200" cy="571500"/>
          </a:xfrm>
        </p:spPr>
        <p:txBody>
          <a:bodyPr>
            <a:normAutofit fontScale="90000"/>
          </a:bodyPr>
          <a:lstStyle/>
          <a:p>
            <a:r>
              <a:rPr lang="zh-CN" altLang="en-US" b="1" dirty="0"/>
              <a:t>修正条件判定覆盖</a:t>
            </a:r>
            <a:br>
              <a:rPr lang="zh-CN" altLang="en-US" dirty="0"/>
            </a:br>
            <a:endParaRPr lang="zh-CN" altLang="en-US" dirty="0"/>
          </a:p>
        </p:txBody>
      </p:sp>
      <p:sp>
        <p:nvSpPr>
          <p:cNvPr id="3" name="内容占位符 2">
            <a:extLst>
              <a:ext uri="{FF2B5EF4-FFF2-40B4-BE49-F238E27FC236}">
                <a16:creationId xmlns:a16="http://schemas.microsoft.com/office/drawing/2014/main" id="{9EB9D6F1-E44F-424E-A418-FC85273CEFA3}"/>
              </a:ext>
            </a:extLst>
          </p:cNvPr>
          <p:cNvSpPr>
            <a:spLocks noGrp="1"/>
          </p:cNvSpPr>
          <p:nvPr>
            <p:ph idx="1"/>
          </p:nvPr>
        </p:nvSpPr>
        <p:spPr>
          <a:xfrm>
            <a:off x="771896" y="662598"/>
            <a:ext cx="9880270" cy="5680013"/>
          </a:xfrm>
        </p:spPr>
        <p:txBody>
          <a:bodyPr/>
          <a:lstStyle/>
          <a:p>
            <a:r>
              <a:rPr lang="zh-CN" altLang="en-US" sz="2800" dirty="0"/>
              <a:t>当程序中的判定语句包含多个条件时，运用条件组合覆盖方法进行测试，其条件取值组合数目是非常大的。</a:t>
            </a:r>
            <a:endParaRPr lang="en-US" altLang="zh-CN" sz="2800" dirty="0"/>
          </a:p>
          <a:p>
            <a:r>
              <a:rPr lang="zh-CN" altLang="en-US" sz="2800" dirty="0"/>
              <a:t>修正条件判定覆盖在条件组合的基础上进行数据的挑选，其挑选数据的要求是：程序的判定被分解为通过逻辑操作符（and、or）连接的bool条件，每个条件对于判定的结果值是独立的。</a:t>
            </a:r>
            <a:endParaRPr lang="en-US" altLang="zh-CN" sz="2800" dirty="0"/>
          </a:p>
          <a:p>
            <a:r>
              <a:rPr lang="zh-CN" altLang="en-US" sz="2800" dirty="0"/>
              <a:t>8条满足条件组合覆盖的测试用例基础上，按照修正条件判定覆盖的要求选择需要的测试用例，选择结果如表所示。</a:t>
            </a:r>
          </a:p>
          <a:p>
            <a:endParaRPr lang="zh-CN" altLang="en-US" dirty="0"/>
          </a:p>
        </p:txBody>
      </p:sp>
      <p:graphicFrame>
        <p:nvGraphicFramePr>
          <p:cNvPr id="4" name="对象 -2147482615">
            <a:extLst>
              <a:ext uri="{FF2B5EF4-FFF2-40B4-BE49-F238E27FC236}">
                <a16:creationId xmlns:a16="http://schemas.microsoft.com/office/drawing/2014/main" id="{398ECABA-8E75-48EA-A1B1-9851399D7F76}"/>
              </a:ext>
            </a:extLst>
          </p:cNvPr>
          <p:cNvGraphicFramePr>
            <a:graphicFrameLocks noChangeAspect="1"/>
          </p:cNvGraphicFramePr>
          <p:nvPr>
            <p:extLst>
              <p:ext uri="{D42A27DB-BD31-4B8C-83A1-F6EECF244321}">
                <p14:modId xmlns:p14="http://schemas.microsoft.com/office/powerpoint/2010/main" val="2243350767"/>
              </p:ext>
            </p:extLst>
          </p:nvPr>
        </p:nvGraphicFramePr>
        <p:xfrm>
          <a:off x="8575201" y="3108365"/>
          <a:ext cx="3720906" cy="3621004"/>
        </p:xfrm>
        <a:graphic>
          <a:graphicData uri="http://schemas.openxmlformats.org/presentationml/2006/ole">
            <mc:AlternateContent xmlns:mc="http://schemas.openxmlformats.org/markup-compatibility/2006">
              <mc:Choice xmlns:v="urn:schemas-microsoft-com:vml" Requires="v">
                <p:oleObj r:id="rId2" imgW="3621405" imgH="3041650" progId="Visio.Drawing.11">
                  <p:embed/>
                </p:oleObj>
              </mc:Choice>
              <mc:Fallback>
                <p:oleObj r:id="rId2" imgW="3621405" imgH="3041650" progId="Visio.Drawing.11">
                  <p:embed/>
                  <p:pic>
                    <p:nvPicPr>
                      <p:cNvPr id="7" name="对象 -2147482615">
                        <a:extLst>
                          <a:ext uri="{FF2B5EF4-FFF2-40B4-BE49-F238E27FC236}">
                            <a16:creationId xmlns:a16="http://schemas.microsoft.com/office/drawing/2014/main" id="{E7269B3B-D05C-4995-8421-EFDE97C2CE91}"/>
                          </a:ext>
                        </a:extLst>
                      </p:cNvPr>
                      <p:cNvPicPr/>
                      <p:nvPr/>
                    </p:nvPicPr>
                    <p:blipFill>
                      <a:blip r:embed="rId3"/>
                      <a:stretch>
                        <a:fillRect/>
                      </a:stretch>
                    </p:blipFill>
                    <p:spPr>
                      <a:xfrm>
                        <a:off x="8575201" y="3108365"/>
                        <a:ext cx="3720906" cy="3621004"/>
                      </a:xfrm>
                      <a:prstGeom prst="rect">
                        <a:avLst/>
                      </a:prstGeom>
                      <a:noFill/>
                      <a:ln w="38100">
                        <a:noFill/>
                        <a:miter/>
                      </a:ln>
                    </p:spPr>
                  </p:pic>
                </p:oleObj>
              </mc:Fallback>
            </mc:AlternateContent>
          </a:graphicData>
        </a:graphic>
      </p:graphicFrame>
      <p:pic>
        <p:nvPicPr>
          <p:cNvPr id="5" name="图片 4">
            <a:extLst>
              <a:ext uri="{FF2B5EF4-FFF2-40B4-BE49-F238E27FC236}">
                <a16:creationId xmlns:a16="http://schemas.microsoft.com/office/drawing/2014/main" id="{104B2600-0791-44D2-A25D-00776E4DC57B}"/>
              </a:ext>
            </a:extLst>
          </p:cNvPr>
          <p:cNvPicPr>
            <a:picLocks noChangeAspect="1"/>
          </p:cNvPicPr>
          <p:nvPr/>
        </p:nvPicPr>
        <p:blipFill>
          <a:blip r:embed="rId4"/>
          <a:srcRect r="20033" b="5541"/>
          <a:stretch>
            <a:fillRect/>
          </a:stretch>
        </p:blipFill>
        <p:spPr>
          <a:xfrm>
            <a:off x="3090538" y="4258069"/>
            <a:ext cx="5240625" cy="2656041"/>
          </a:xfrm>
          <a:prstGeom prst="rect">
            <a:avLst/>
          </a:prstGeom>
        </p:spPr>
      </p:pic>
    </p:spTree>
    <p:extLst>
      <p:ext uri="{BB962C8B-B14F-4D97-AF65-F5344CB8AC3E}">
        <p14:creationId xmlns:p14="http://schemas.microsoft.com/office/powerpoint/2010/main" val="3178865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0EA89-9366-4D0A-9CD5-8CE215278E92}"/>
              </a:ext>
            </a:extLst>
          </p:cNvPr>
          <p:cNvSpPr>
            <a:spLocks noGrp="1"/>
          </p:cNvSpPr>
          <p:nvPr>
            <p:ph type="title"/>
          </p:nvPr>
        </p:nvSpPr>
        <p:spPr/>
        <p:txBody>
          <a:bodyPr>
            <a:normAutofit fontScale="90000"/>
          </a:bodyPr>
          <a:lstStyle/>
          <a:p>
            <a:r>
              <a:rPr lang="zh-CN" altLang="en-US" b="1" dirty="0"/>
              <a:t>白盒测试技术</a:t>
            </a:r>
            <a:r>
              <a:rPr lang="en-US" altLang="zh-CN" b="1" dirty="0"/>
              <a:t>-</a:t>
            </a:r>
            <a:r>
              <a:rPr lang="zh-CN" altLang="en-US" b="1" dirty="0"/>
              <a:t>逻辑覆盖法（续）</a:t>
            </a:r>
          </a:p>
        </p:txBody>
      </p:sp>
      <p:sp>
        <p:nvSpPr>
          <p:cNvPr id="3" name="内容占位符 2">
            <a:extLst>
              <a:ext uri="{FF2B5EF4-FFF2-40B4-BE49-F238E27FC236}">
                <a16:creationId xmlns:a16="http://schemas.microsoft.com/office/drawing/2014/main" id="{E6C73B2E-E46F-4E3E-84A1-4CD6BCF623C1}"/>
              </a:ext>
            </a:extLst>
          </p:cNvPr>
          <p:cNvSpPr>
            <a:spLocks noGrp="1"/>
          </p:cNvSpPr>
          <p:nvPr>
            <p:ph idx="1"/>
          </p:nvPr>
        </p:nvSpPr>
        <p:spPr/>
        <p:txBody>
          <a:bodyPr/>
          <a:lstStyle/>
          <a:p>
            <a:pPr lvl="0"/>
            <a:r>
              <a:rPr lang="zh-CN" altLang="zh-CN" sz="2800" dirty="0"/>
              <a:t>面向对象的覆盖</a:t>
            </a:r>
            <a:endParaRPr lang="zh-CN" altLang="en-US" sz="2800" dirty="0"/>
          </a:p>
          <a:p>
            <a:pPr lvl="1"/>
            <a:r>
              <a:rPr lang="zh-CN" altLang="zh-CN" sz="2800" i="0" dirty="0"/>
              <a:t>继承上下文覆盖</a:t>
            </a:r>
            <a:endParaRPr lang="zh-CN" altLang="en-US" sz="2800" i="0" dirty="0"/>
          </a:p>
          <a:p>
            <a:pPr lvl="1"/>
            <a:r>
              <a:rPr lang="zh-CN" altLang="zh-CN" sz="2800" i="0" dirty="0"/>
              <a:t>基于状态的上下文覆盖</a:t>
            </a:r>
            <a:endParaRPr lang="zh-CN" altLang="en-US" sz="2800" i="0" dirty="0"/>
          </a:p>
          <a:p>
            <a:r>
              <a:rPr lang="zh-CN" altLang="en-US" sz="2800" dirty="0"/>
              <a:t>测试覆盖准则</a:t>
            </a:r>
            <a:endParaRPr lang="en-US" altLang="zh-CN" sz="2800" dirty="0"/>
          </a:p>
          <a:p>
            <a:pPr lvl="1"/>
            <a:r>
              <a:rPr lang="en-US" altLang="zh-CN" sz="2800" i="0" dirty="0"/>
              <a:t>ESTCA</a:t>
            </a:r>
            <a:r>
              <a:rPr lang="zh-CN" altLang="zh-CN" sz="2800" i="0" dirty="0"/>
              <a:t>覆盖准则</a:t>
            </a:r>
            <a:endParaRPr lang="zh-CN" altLang="en-US" sz="2800" i="0" dirty="0"/>
          </a:p>
          <a:p>
            <a:pPr lvl="1"/>
            <a:r>
              <a:rPr lang="zh-CN" altLang="zh-CN" sz="2800" i="0" dirty="0"/>
              <a:t>现行代码序列与跳转</a:t>
            </a:r>
            <a:r>
              <a:rPr lang="en-US" altLang="zh-CN" sz="2800" i="0" dirty="0"/>
              <a:t>LCSAJ</a:t>
            </a:r>
            <a:endParaRPr lang="zh-CN" altLang="en-US" sz="2800" i="0" dirty="0"/>
          </a:p>
          <a:p>
            <a:endParaRPr lang="zh-CN" altLang="en-US" dirty="0"/>
          </a:p>
        </p:txBody>
      </p:sp>
    </p:spTree>
    <p:extLst>
      <p:ext uri="{BB962C8B-B14F-4D97-AF65-F5344CB8AC3E}">
        <p14:creationId xmlns:p14="http://schemas.microsoft.com/office/powerpoint/2010/main" val="3456411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4FE21-BC99-4206-8E5F-FEDFCC7FB531}"/>
              </a:ext>
            </a:extLst>
          </p:cNvPr>
          <p:cNvSpPr>
            <a:spLocks noGrp="1"/>
          </p:cNvSpPr>
          <p:nvPr>
            <p:ph type="title"/>
          </p:nvPr>
        </p:nvSpPr>
        <p:spPr>
          <a:xfrm>
            <a:off x="795647" y="412667"/>
            <a:ext cx="9601200" cy="571500"/>
          </a:xfrm>
        </p:spPr>
        <p:txBody>
          <a:bodyPr>
            <a:normAutofit fontScale="90000"/>
          </a:bodyPr>
          <a:lstStyle/>
          <a:p>
            <a:r>
              <a:rPr lang="zh-CN" altLang="en-US" b="1" dirty="0"/>
              <a:t>白盒测试技术</a:t>
            </a:r>
            <a:r>
              <a:rPr lang="en-US" altLang="zh-CN" b="1" dirty="0"/>
              <a:t>-</a:t>
            </a:r>
            <a:r>
              <a:rPr lang="zh-CN" altLang="en-US" b="1" dirty="0"/>
              <a:t>逻辑覆盖法（续</a:t>
            </a:r>
            <a:r>
              <a:rPr lang="en-US" altLang="zh-CN" b="1" dirty="0"/>
              <a:t>II</a:t>
            </a:r>
            <a:r>
              <a:rPr lang="zh-CN" altLang="en-US" b="1" dirty="0"/>
              <a:t>）</a:t>
            </a:r>
          </a:p>
        </p:txBody>
      </p:sp>
      <p:sp>
        <p:nvSpPr>
          <p:cNvPr id="3" name="内容占位符 2">
            <a:extLst>
              <a:ext uri="{FF2B5EF4-FFF2-40B4-BE49-F238E27FC236}">
                <a16:creationId xmlns:a16="http://schemas.microsoft.com/office/drawing/2014/main" id="{00D8754B-191B-49BA-B8B5-C87F224AC979}"/>
              </a:ext>
            </a:extLst>
          </p:cNvPr>
          <p:cNvSpPr>
            <a:spLocks noGrp="1"/>
          </p:cNvSpPr>
          <p:nvPr>
            <p:ph idx="1"/>
          </p:nvPr>
        </p:nvSpPr>
        <p:spPr>
          <a:xfrm>
            <a:off x="795647" y="1338349"/>
            <a:ext cx="11396353" cy="5004262"/>
          </a:xfrm>
        </p:spPr>
        <p:txBody>
          <a:bodyPr/>
          <a:lstStyle/>
          <a:p>
            <a:r>
              <a:rPr lang="zh-CN" altLang="en-US" sz="2800" dirty="0"/>
              <a:t>谓词覆盖准则</a:t>
            </a:r>
            <a:endParaRPr lang="en-US" altLang="zh-CN" sz="2800" dirty="0"/>
          </a:p>
          <a:p>
            <a:pPr lvl="1"/>
            <a:r>
              <a:rPr lang="zh-CN" altLang="zh-CN" sz="2800" i="0" dirty="0"/>
              <a:t>一个分支的条件是由谓词组成的。单个谓词称为原子谓词，例如</a:t>
            </a:r>
            <a:r>
              <a:rPr lang="en-US" altLang="zh-CN" sz="2800" i="0" dirty="0"/>
              <a:t>a!=0</a:t>
            </a:r>
            <a:r>
              <a:rPr lang="zh-CN" altLang="zh-CN" sz="2800" i="0" dirty="0"/>
              <a:t>、</a:t>
            </a:r>
            <a:r>
              <a:rPr lang="en-US" altLang="zh-CN" sz="2800" i="0" dirty="0"/>
              <a:t>mid&gt;0</a:t>
            </a:r>
            <a:r>
              <a:rPr lang="zh-CN" altLang="zh-CN" sz="2800" i="0" dirty="0"/>
              <a:t>等都是原子谓词。</a:t>
            </a:r>
            <a:endParaRPr lang="en-US" altLang="zh-CN" sz="2800" i="0" dirty="0"/>
          </a:p>
          <a:p>
            <a:pPr lvl="1"/>
            <a:r>
              <a:rPr lang="zh-CN" altLang="zh-CN" sz="2800" i="0" dirty="0"/>
              <a:t>原子谓词通过逻辑运算符可以构成复合谓词，常见的逻辑运算符包括</a:t>
            </a:r>
            <a:r>
              <a:rPr lang="en-US" altLang="zh-CN" sz="2800" i="0" dirty="0"/>
              <a:t>“</a:t>
            </a:r>
            <a:r>
              <a:rPr lang="zh-CN" altLang="zh-CN" sz="2800" i="0" dirty="0"/>
              <a:t>与</a:t>
            </a:r>
            <a:r>
              <a:rPr lang="en-US" altLang="zh-CN" sz="2800" i="0" dirty="0"/>
              <a:t>”</a:t>
            </a:r>
            <a:r>
              <a:rPr lang="zh-CN" altLang="zh-CN" sz="2800" i="0" dirty="0"/>
              <a:t>、</a:t>
            </a:r>
            <a:r>
              <a:rPr lang="en-US" altLang="zh-CN" sz="2800" i="0" dirty="0"/>
              <a:t>“</a:t>
            </a:r>
            <a:r>
              <a:rPr lang="zh-CN" altLang="zh-CN" sz="2800" i="0" dirty="0"/>
              <a:t>或</a:t>
            </a:r>
            <a:r>
              <a:rPr lang="en-US" altLang="zh-CN" sz="2800" i="0" dirty="0"/>
              <a:t>”</a:t>
            </a:r>
            <a:r>
              <a:rPr lang="zh-CN" altLang="zh-CN" sz="2800" i="0" dirty="0"/>
              <a:t>、</a:t>
            </a:r>
            <a:r>
              <a:rPr lang="en-US" altLang="zh-CN" sz="2800" i="0" dirty="0"/>
              <a:t>“</a:t>
            </a:r>
            <a:r>
              <a:rPr lang="zh-CN" altLang="zh-CN" sz="2800" i="0" dirty="0"/>
              <a:t>非</a:t>
            </a:r>
            <a:r>
              <a:rPr lang="en-US" altLang="zh-CN" sz="2800" i="0" dirty="0"/>
              <a:t>”</a:t>
            </a:r>
            <a:r>
              <a:rPr lang="zh-CN" altLang="zh-CN" sz="2800" i="0" dirty="0"/>
              <a:t>等。</a:t>
            </a:r>
            <a:endParaRPr lang="en-US" altLang="zh-CN" sz="2800" i="0" dirty="0"/>
          </a:p>
          <a:p>
            <a:pPr marL="384048" lvl="1">
              <a:spcBef>
                <a:spcPts val="1000"/>
              </a:spcBef>
              <a:buFont typeface="Franklin Gothic Book" panose="020B0503020102020204" pitchFamily="34" charset="0"/>
              <a:buChar char="■"/>
            </a:pPr>
            <a:r>
              <a:rPr lang="zh-CN" altLang="en-US" sz="2800" i="0" dirty="0"/>
              <a:t>谓词覆盖准则包括：</a:t>
            </a:r>
            <a:endParaRPr lang="en-US" altLang="zh-CN" sz="2800" i="0" dirty="0"/>
          </a:p>
          <a:p>
            <a:pPr lvl="1"/>
            <a:r>
              <a:rPr lang="zh-CN" altLang="zh-CN" sz="2800" i="0" dirty="0"/>
              <a:t>原子谓词覆盖准则</a:t>
            </a:r>
            <a:endParaRPr lang="en-US" altLang="zh-CN" sz="2800" i="0" dirty="0"/>
          </a:p>
          <a:p>
            <a:pPr lvl="1"/>
            <a:r>
              <a:rPr lang="zh-CN" altLang="zh-CN" sz="2800" i="0" dirty="0"/>
              <a:t>分支</a:t>
            </a:r>
            <a:r>
              <a:rPr lang="en-US" altLang="zh-CN" sz="2800" i="0" dirty="0"/>
              <a:t>—</a:t>
            </a:r>
            <a:r>
              <a:rPr lang="zh-CN" altLang="zh-CN" sz="2800" i="0" dirty="0"/>
              <a:t>谓词覆盖准则</a:t>
            </a:r>
            <a:endParaRPr lang="en-US" altLang="zh-CN" sz="2800" i="0" dirty="0"/>
          </a:p>
          <a:p>
            <a:pPr lvl="1"/>
            <a:r>
              <a:rPr lang="zh-CN" altLang="zh-CN" sz="2800" i="0" dirty="0"/>
              <a:t>复合谓词覆盖准则</a:t>
            </a:r>
            <a:endParaRPr lang="en-US" altLang="zh-CN" sz="2800" i="0" dirty="0"/>
          </a:p>
          <a:p>
            <a:endParaRPr lang="zh-CN" altLang="en-US" dirty="0"/>
          </a:p>
        </p:txBody>
      </p:sp>
    </p:spTree>
    <p:extLst>
      <p:ext uri="{BB962C8B-B14F-4D97-AF65-F5344CB8AC3E}">
        <p14:creationId xmlns:p14="http://schemas.microsoft.com/office/powerpoint/2010/main" val="3676554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4FE21-BC99-4206-8E5F-FEDFCC7FB531}"/>
              </a:ext>
            </a:extLst>
          </p:cNvPr>
          <p:cNvSpPr>
            <a:spLocks noGrp="1"/>
          </p:cNvSpPr>
          <p:nvPr>
            <p:ph type="title"/>
          </p:nvPr>
        </p:nvSpPr>
        <p:spPr>
          <a:xfrm>
            <a:off x="933027" y="365058"/>
            <a:ext cx="9601200" cy="571500"/>
          </a:xfrm>
        </p:spPr>
        <p:txBody>
          <a:bodyPr>
            <a:normAutofit fontScale="90000"/>
          </a:bodyPr>
          <a:lstStyle/>
          <a:p>
            <a:r>
              <a:rPr lang="zh-CN" altLang="en-US" b="1" dirty="0"/>
              <a:t>白盒测试技术</a:t>
            </a:r>
            <a:r>
              <a:rPr lang="en-US" altLang="zh-CN" b="1" dirty="0"/>
              <a:t>-</a:t>
            </a:r>
            <a:r>
              <a:rPr lang="zh-CN" altLang="en-US" b="1" dirty="0"/>
              <a:t>逻辑覆盖法（续</a:t>
            </a:r>
            <a:r>
              <a:rPr lang="en-US" altLang="zh-CN" b="1" dirty="0"/>
              <a:t>II</a:t>
            </a:r>
            <a:r>
              <a:rPr lang="zh-CN" altLang="en-US" b="1" dirty="0"/>
              <a:t>）</a:t>
            </a:r>
          </a:p>
        </p:txBody>
      </p:sp>
      <p:sp>
        <p:nvSpPr>
          <p:cNvPr id="3" name="内容占位符 2">
            <a:extLst>
              <a:ext uri="{FF2B5EF4-FFF2-40B4-BE49-F238E27FC236}">
                <a16:creationId xmlns:a16="http://schemas.microsoft.com/office/drawing/2014/main" id="{00D8754B-191B-49BA-B8B5-C87F224AC979}"/>
              </a:ext>
            </a:extLst>
          </p:cNvPr>
          <p:cNvSpPr>
            <a:spLocks noGrp="1"/>
          </p:cNvSpPr>
          <p:nvPr>
            <p:ph idx="1"/>
          </p:nvPr>
        </p:nvSpPr>
        <p:spPr>
          <a:xfrm>
            <a:off x="831273" y="1051723"/>
            <a:ext cx="11150930" cy="5004262"/>
          </a:xfrm>
        </p:spPr>
        <p:txBody>
          <a:bodyPr/>
          <a:lstStyle/>
          <a:p>
            <a:pPr marL="384048" lvl="1">
              <a:spcBef>
                <a:spcPts val="1000"/>
              </a:spcBef>
              <a:buFont typeface="Franklin Gothic Book" panose="020B0503020102020204" pitchFamily="34" charset="0"/>
              <a:buChar char="■"/>
            </a:pPr>
            <a:r>
              <a:rPr lang="zh-CN" altLang="en-US" sz="2400" i="0" dirty="0"/>
              <a:t>原子谓词覆盖准则</a:t>
            </a:r>
            <a:endParaRPr lang="en-US" altLang="zh-CN" sz="2400" i="0" dirty="0"/>
          </a:p>
          <a:p>
            <a:pPr lvl="1"/>
            <a:r>
              <a:rPr lang="zh-CN" altLang="zh-CN" sz="2400" i="0" dirty="0"/>
              <a:t>在软件测试中，每个复合谓词所包含的每一个原子谓词都至少获得一次</a:t>
            </a:r>
            <a:r>
              <a:rPr lang="en-US" altLang="zh-CN" sz="2400" i="0" dirty="0"/>
              <a:t>“</a:t>
            </a:r>
            <a:r>
              <a:rPr lang="zh-CN" altLang="zh-CN" sz="2400" i="0" dirty="0"/>
              <a:t>真</a:t>
            </a:r>
            <a:r>
              <a:rPr lang="en-US" altLang="zh-CN" sz="2400" i="0" dirty="0"/>
              <a:t>”</a:t>
            </a:r>
            <a:r>
              <a:rPr lang="zh-CN" altLang="zh-CN" sz="2400" i="0" dirty="0"/>
              <a:t>值和一次</a:t>
            </a:r>
            <a:r>
              <a:rPr lang="en-US" altLang="zh-CN" sz="2400" i="0" dirty="0"/>
              <a:t>“</a:t>
            </a:r>
            <a:r>
              <a:rPr lang="zh-CN" altLang="zh-CN" sz="2400" i="0" dirty="0"/>
              <a:t>假</a:t>
            </a:r>
            <a:r>
              <a:rPr lang="en-US" altLang="zh-CN" sz="2400" i="0" dirty="0"/>
              <a:t>”</a:t>
            </a:r>
            <a:r>
              <a:rPr lang="zh-CN" altLang="zh-CN" sz="2400" i="0" dirty="0"/>
              <a:t>值</a:t>
            </a:r>
            <a:endParaRPr lang="en-US" altLang="zh-CN" sz="2400" i="0" dirty="0"/>
          </a:p>
          <a:p>
            <a:endParaRPr lang="zh-CN" altLang="en-US" dirty="0"/>
          </a:p>
        </p:txBody>
      </p:sp>
      <p:grpSp>
        <p:nvGrpSpPr>
          <p:cNvPr id="8" name="Group 35">
            <a:extLst>
              <a:ext uri="{FF2B5EF4-FFF2-40B4-BE49-F238E27FC236}">
                <a16:creationId xmlns:a16="http://schemas.microsoft.com/office/drawing/2014/main" id="{BC510D91-C108-425E-93AB-46EBA1F92BB9}"/>
              </a:ext>
            </a:extLst>
          </p:cNvPr>
          <p:cNvGrpSpPr>
            <a:grpSpLocks/>
          </p:cNvGrpSpPr>
          <p:nvPr/>
        </p:nvGrpSpPr>
        <p:grpSpPr bwMode="auto">
          <a:xfrm>
            <a:off x="8458038" y="2099336"/>
            <a:ext cx="3322284" cy="4393606"/>
            <a:chOff x="8459" y="5340"/>
            <a:chExt cx="1621" cy="2496"/>
          </a:xfrm>
        </p:grpSpPr>
        <p:grpSp>
          <p:nvGrpSpPr>
            <p:cNvPr id="9" name="Group 45">
              <a:extLst>
                <a:ext uri="{FF2B5EF4-FFF2-40B4-BE49-F238E27FC236}">
                  <a16:creationId xmlns:a16="http://schemas.microsoft.com/office/drawing/2014/main" id="{3949F34D-E3A7-4636-926A-248A6C726400}"/>
                </a:ext>
              </a:extLst>
            </p:cNvPr>
            <p:cNvGrpSpPr>
              <a:grpSpLocks/>
            </p:cNvGrpSpPr>
            <p:nvPr/>
          </p:nvGrpSpPr>
          <p:grpSpPr bwMode="auto">
            <a:xfrm>
              <a:off x="8459" y="5340"/>
              <a:ext cx="1261" cy="2496"/>
              <a:chOff x="3600" y="12750"/>
              <a:chExt cx="1261" cy="2496"/>
            </a:xfrm>
          </p:grpSpPr>
          <p:sp>
            <p:nvSpPr>
              <p:cNvPr id="19" name="Oval 58">
                <a:extLst>
                  <a:ext uri="{FF2B5EF4-FFF2-40B4-BE49-F238E27FC236}">
                    <a16:creationId xmlns:a16="http://schemas.microsoft.com/office/drawing/2014/main" id="{E235A7A8-302E-4B3A-A8E2-1241A46BD295}"/>
                  </a:ext>
                </a:extLst>
              </p:cNvPr>
              <p:cNvSpPr>
                <a:spLocks noChangeArrowheads="1"/>
              </p:cNvSpPr>
              <p:nvPr/>
            </p:nvSpPr>
            <p:spPr bwMode="auto">
              <a:xfrm>
                <a:off x="4320" y="14544"/>
                <a:ext cx="360" cy="3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Group 46">
                <a:extLst>
                  <a:ext uri="{FF2B5EF4-FFF2-40B4-BE49-F238E27FC236}">
                    <a16:creationId xmlns:a16="http://schemas.microsoft.com/office/drawing/2014/main" id="{C8879E25-E0A2-4954-93F4-81ADDA078D9F}"/>
                  </a:ext>
                </a:extLst>
              </p:cNvPr>
              <p:cNvGrpSpPr>
                <a:grpSpLocks/>
              </p:cNvGrpSpPr>
              <p:nvPr/>
            </p:nvGrpSpPr>
            <p:grpSpPr bwMode="auto">
              <a:xfrm>
                <a:off x="3600" y="12750"/>
                <a:ext cx="1261" cy="2496"/>
                <a:chOff x="3600" y="12750"/>
                <a:chExt cx="1261" cy="2496"/>
              </a:xfrm>
            </p:grpSpPr>
            <p:sp>
              <p:nvSpPr>
                <p:cNvPr id="21" name="Oval 57">
                  <a:extLst>
                    <a:ext uri="{FF2B5EF4-FFF2-40B4-BE49-F238E27FC236}">
                      <a16:creationId xmlns:a16="http://schemas.microsoft.com/office/drawing/2014/main" id="{A09A4DB6-660E-4145-AEA6-97496BC6AF8D}"/>
                    </a:ext>
                  </a:extLst>
                </p:cNvPr>
                <p:cNvSpPr>
                  <a:spLocks noChangeArrowheads="1"/>
                </p:cNvSpPr>
                <p:nvPr/>
              </p:nvSpPr>
              <p:spPr bwMode="auto">
                <a:xfrm>
                  <a:off x="4320" y="13140"/>
                  <a:ext cx="360" cy="3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56">
                  <a:extLst>
                    <a:ext uri="{FF2B5EF4-FFF2-40B4-BE49-F238E27FC236}">
                      <a16:creationId xmlns:a16="http://schemas.microsoft.com/office/drawing/2014/main" id="{25765763-C246-4CE5-9E8A-497D5D103223}"/>
                    </a:ext>
                  </a:extLst>
                </p:cNvPr>
                <p:cNvSpPr>
                  <a:spLocks noChangeArrowheads="1"/>
                </p:cNvSpPr>
                <p:nvPr/>
              </p:nvSpPr>
              <p:spPr bwMode="auto">
                <a:xfrm>
                  <a:off x="3960" y="13608"/>
                  <a:ext cx="360" cy="3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55">
                  <a:extLst>
                    <a:ext uri="{FF2B5EF4-FFF2-40B4-BE49-F238E27FC236}">
                      <a16:creationId xmlns:a16="http://schemas.microsoft.com/office/drawing/2014/main" id="{A5DAF7CB-DEC9-4DF4-8055-75082C24A67B}"/>
                    </a:ext>
                  </a:extLst>
                </p:cNvPr>
                <p:cNvSpPr>
                  <a:spLocks noChangeArrowheads="1"/>
                </p:cNvSpPr>
                <p:nvPr/>
              </p:nvSpPr>
              <p:spPr bwMode="auto">
                <a:xfrm>
                  <a:off x="3600" y="14076"/>
                  <a:ext cx="360" cy="3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Line 54">
                  <a:extLst>
                    <a:ext uri="{FF2B5EF4-FFF2-40B4-BE49-F238E27FC236}">
                      <a16:creationId xmlns:a16="http://schemas.microsoft.com/office/drawing/2014/main" id="{787FA08F-0DFB-462F-A27D-DD4D980AB1AF}"/>
                    </a:ext>
                  </a:extLst>
                </p:cNvPr>
                <p:cNvSpPr>
                  <a:spLocks noChangeShapeType="1"/>
                </p:cNvSpPr>
                <p:nvPr/>
              </p:nvSpPr>
              <p:spPr bwMode="auto">
                <a:xfrm>
                  <a:off x="4500" y="12750"/>
                  <a:ext cx="0" cy="3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53">
                  <a:extLst>
                    <a:ext uri="{FF2B5EF4-FFF2-40B4-BE49-F238E27FC236}">
                      <a16:creationId xmlns:a16="http://schemas.microsoft.com/office/drawing/2014/main" id="{1DADC91B-6A32-4E48-B38D-30932EB9BEFC}"/>
                    </a:ext>
                  </a:extLst>
                </p:cNvPr>
                <p:cNvSpPr>
                  <a:spLocks noChangeShapeType="1"/>
                </p:cNvSpPr>
                <p:nvPr/>
              </p:nvSpPr>
              <p:spPr bwMode="auto">
                <a:xfrm>
                  <a:off x="4500" y="14856"/>
                  <a:ext cx="0" cy="3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52">
                  <a:extLst>
                    <a:ext uri="{FF2B5EF4-FFF2-40B4-BE49-F238E27FC236}">
                      <a16:creationId xmlns:a16="http://schemas.microsoft.com/office/drawing/2014/main" id="{97CA2CFC-94EB-4114-B307-0AF53185E8CE}"/>
                    </a:ext>
                  </a:extLst>
                </p:cNvPr>
                <p:cNvSpPr>
                  <a:spLocks noChangeShapeType="1"/>
                </p:cNvSpPr>
                <p:nvPr/>
              </p:nvSpPr>
              <p:spPr bwMode="auto">
                <a:xfrm flipH="1">
                  <a:off x="4245" y="13416"/>
                  <a:ext cx="135" cy="1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51">
                  <a:extLst>
                    <a:ext uri="{FF2B5EF4-FFF2-40B4-BE49-F238E27FC236}">
                      <a16:creationId xmlns:a16="http://schemas.microsoft.com/office/drawing/2014/main" id="{38D05240-D53F-4CD8-8EA6-3E1E43ED8BBA}"/>
                    </a:ext>
                  </a:extLst>
                </p:cNvPr>
                <p:cNvSpPr>
                  <a:spLocks noChangeShapeType="1"/>
                </p:cNvSpPr>
                <p:nvPr/>
              </p:nvSpPr>
              <p:spPr bwMode="auto">
                <a:xfrm flipH="1">
                  <a:off x="3900" y="13896"/>
                  <a:ext cx="135" cy="1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rc 50">
                  <a:extLst>
                    <a:ext uri="{FF2B5EF4-FFF2-40B4-BE49-F238E27FC236}">
                      <a16:creationId xmlns:a16="http://schemas.microsoft.com/office/drawing/2014/main" id="{B9EB7E34-5373-43D7-9AB6-DDCF6000A6C3}"/>
                    </a:ext>
                  </a:extLst>
                </p:cNvPr>
                <p:cNvSpPr>
                  <a:spLocks/>
                </p:cNvSpPr>
                <p:nvPr/>
              </p:nvSpPr>
              <p:spPr bwMode="auto">
                <a:xfrm>
                  <a:off x="4534" y="13452"/>
                  <a:ext cx="327" cy="1172"/>
                </a:xfrm>
                <a:custGeom>
                  <a:avLst/>
                  <a:gdLst>
                    <a:gd name="G0" fmla="+- 0 0 0"/>
                    <a:gd name="G1" fmla="+- 21600 0 0"/>
                    <a:gd name="G2" fmla="+- 21600 0 0"/>
                    <a:gd name="T0" fmla="*/ 0 w 21600"/>
                    <a:gd name="T1" fmla="*/ 0 h 40693"/>
                    <a:gd name="T2" fmla="*/ 10101 w 21600"/>
                    <a:gd name="T3" fmla="*/ 40693 h 40693"/>
                    <a:gd name="T4" fmla="*/ 0 w 21600"/>
                    <a:gd name="T5" fmla="*/ 21600 h 40693"/>
                  </a:gdLst>
                  <a:ahLst/>
                  <a:cxnLst>
                    <a:cxn ang="0">
                      <a:pos x="T0" y="T1"/>
                    </a:cxn>
                    <a:cxn ang="0">
                      <a:pos x="T2" y="T3"/>
                    </a:cxn>
                    <a:cxn ang="0">
                      <a:pos x="T4" y="T5"/>
                    </a:cxn>
                  </a:cxnLst>
                  <a:rect l="0" t="0" r="r" b="b"/>
                  <a:pathLst>
                    <a:path w="21600" h="40693" fill="none" extrusionOk="0">
                      <a:moveTo>
                        <a:pt x="0" y="0"/>
                      </a:moveTo>
                      <a:cubicBezTo>
                        <a:pt x="11929" y="0"/>
                        <a:pt x="21600" y="9670"/>
                        <a:pt x="21600" y="21600"/>
                      </a:cubicBezTo>
                      <a:cubicBezTo>
                        <a:pt x="21600" y="29603"/>
                        <a:pt x="17174" y="36950"/>
                        <a:pt x="10100" y="40692"/>
                      </a:cubicBezTo>
                    </a:path>
                    <a:path w="21600" h="40693" stroke="0" extrusionOk="0">
                      <a:moveTo>
                        <a:pt x="0" y="0"/>
                      </a:moveTo>
                      <a:cubicBezTo>
                        <a:pt x="11929" y="0"/>
                        <a:pt x="21600" y="9670"/>
                        <a:pt x="21600" y="21600"/>
                      </a:cubicBezTo>
                      <a:cubicBezTo>
                        <a:pt x="21600" y="29603"/>
                        <a:pt x="17174" y="36950"/>
                        <a:pt x="10100" y="40692"/>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rc 49">
                  <a:extLst>
                    <a:ext uri="{FF2B5EF4-FFF2-40B4-BE49-F238E27FC236}">
                      <a16:creationId xmlns:a16="http://schemas.microsoft.com/office/drawing/2014/main" id="{931B1606-DC21-452A-8B56-BC4D981BA625}"/>
                    </a:ext>
                  </a:extLst>
                </p:cNvPr>
                <p:cNvSpPr>
                  <a:spLocks/>
                </p:cNvSpPr>
                <p:nvPr/>
              </p:nvSpPr>
              <p:spPr bwMode="auto">
                <a:xfrm>
                  <a:off x="4354" y="13830"/>
                  <a:ext cx="326" cy="714"/>
                </a:xfrm>
                <a:custGeom>
                  <a:avLst/>
                  <a:gdLst>
                    <a:gd name="G0" fmla="+- 0 0 0"/>
                    <a:gd name="G1" fmla="+- 21600 0 0"/>
                    <a:gd name="G2" fmla="+- 21600 0 0"/>
                    <a:gd name="T0" fmla="*/ 0 w 21600"/>
                    <a:gd name="T1" fmla="*/ 0 h 40321"/>
                    <a:gd name="T2" fmla="*/ 10774 w 21600"/>
                    <a:gd name="T3" fmla="*/ 40321 h 40321"/>
                    <a:gd name="T4" fmla="*/ 0 w 21600"/>
                    <a:gd name="T5" fmla="*/ 21600 h 40321"/>
                  </a:gdLst>
                  <a:ahLst/>
                  <a:cxnLst>
                    <a:cxn ang="0">
                      <a:pos x="T0" y="T1"/>
                    </a:cxn>
                    <a:cxn ang="0">
                      <a:pos x="T2" y="T3"/>
                    </a:cxn>
                    <a:cxn ang="0">
                      <a:pos x="T4" y="T5"/>
                    </a:cxn>
                  </a:cxnLst>
                  <a:rect l="0" t="0" r="r" b="b"/>
                  <a:pathLst>
                    <a:path w="21600" h="40321" fill="none" extrusionOk="0">
                      <a:moveTo>
                        <a:pt x="0" y="0"/>
                      </a:moveTo>
                      <a:cubicBezTo>
                        <a:pt x="11929" y="0"/>
                        <a:pt x="21600" y="9670"/>
                        <a:pt x="21600" y="21600"/>
                      </a:cubicBezTo>
                      <a:cubicBezTo>
                        <a:pt x="21600" y="29327"/>
                        <a:pt x="17471" y="36466"/>
                        <a:pt x="10774" y="40321"/>
                      </a:cubicBezTo>
                    </a:path>
                    <a:path w="21600" h="40321" stroke="0" extrusionOk="0">
                      <a:moveTo>
                        <a:pt x="0" y="0"/>
                      </a:moveTo>
                      <a:cubicBezTo>
                        <a:pt x="11929" y="0"/>
                        <a:pt x="21600" y="9670"/>
                        <a:pt x="21600" y="21600"/>
                      </a:cubicBezTo>
                      <a:cubicBezTo>
                        <a:pt x="21600" y="29327"/>
                        <a:pt x="17471" y="36466"/>
                        <a:pt x="10774" y="40321"/>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rc 48">
                  <a:extLst>
                    <a:ext uri="{FF2B5EF4-FFF2-40B4-BE49-F238E27FC236}">
                      <a16:creationId xmlns:a16="http://schemas.microsoft.com/office/drawing/2014/main" id="{F7A973BA-566C-49B9-86A7-14549A9162E8}"/>
                    </a:ext>
                  </a:extLst>
                </p:cNvPr>
                <p:cNvSpPr>
                  <a:spLocks/>
                </p:cNvSpPr>
                <p:nvPr/>
              </p:nvSpPr>
              <p:spPr bwMode="auto">
                <a:xfrm rot="17400000">
                  <a:off x="4002" y="14217"/>
                  <a:ext cx="326" cy="530"/>
                </a:xfrm>
                <a:custGeom>
                  <a:avLst/>
                  <a:gdLst>
                    <a:gd name="G0" fmla="+- 0 0 0"/>
                    <a:gd name="G1" fmla="+- 11389 0 0"/>
                    <a:gd name="G2" fmla="+- 21600 0 0"/>
                    <a:gd name="T0" fmla="*/ 18354 w 21600"/>
                    <a:gd name="T1" fmla="*/ 0 h 30110"/>
                    <a:gd name="T2" fmla="*/ 10774 w 21600"/>
                    <a:gd name="T3" fmla="*/ 30110 h 30110"/>
                    <a:gd name="T4" fmla="*/ 0 w 21600"/>
                    <a:gd name="T5" fmla="*/ 11389 h 30110"/>
                  </a:gdLst>
                  <a:ahLst/>
                  <a:cxnLst>
                    <a:cxn ang="0">
                      <a:pos x="T0" y="T1"/>
                    </a:cxn>
                    <a:cxn ang="0">
                      <a:pos x="T2" y="T3"/>
                    </a:cxn>
                    <a:cxn ang="0">
                      <a:pos x="T4" y="T5"/>
                    </a:cxn>
                  </a:cxnLst>
                  <a:rect l="0" t="0" r="r" b="b"/>
                  <a:pathLst>
                    <a:path w="21600" h="30110" fill="none" extrusionOk="0">
                      <a:moveTo>
                        <a:pt x="18353" y="0"/>
                      </a:moveTo>
                      <a:cubicBezTo>
                        <a:pt x="20475" y="3419"/>
                        <a:pt x="21600" y="7364"/>
                        <a:pt x="21600" y="11389"/>
                      </a:cubicBezTo>
                      <a:cubicBezTo>
                        <a:pt x="21600" y="19116"/>
                        <a:pt x="17471" y="26255"/>
                        <a:pt x="10774" y="30110"/>
                      </a:cubicBezTo>
                    </a:path>
                    <a:path w="21600" h="30110" stroke="0" extrusionOk="0">
                      <a:moveTo>
                        <a:pt x="18353" y="0"/>
                      </a:moveTo>
                      <a:cubicBezTo>
                        <a:pt x="20475" y="3419"/>
                        <a:pt x="21600" y="7364"/>
                        <a:pt x="21600" y="11389"/>
                      </a:cubicBezTo>
                      <a:cubicBezTo>
                        <a:pt x="21600" y="19116"/>
                        <a:pt x="17471" y="26255"/>
                        <a:pt x="10774" y="30110"/>
                      </a:cubicBezTo>
                      <a:lnTo>
                        <a:pt x="0" y="11389"/>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rc 47">
                  <a:extLst>
                    <a:ext uri="{FF2B5EF4-FFF2-40B4-BE49-F238E27FC236}">
                      <a16:creationId xmlns:a16="http://schemas.microsoft.com/office/drawing/2014/main" id="{AB4051D5-0B95-49F4-AD76-C32BE7AC9B6B}"/>
                    </a:ext>
                  </a:extLst>
                </p:cNvPr>
                <p:cNvSpPr>
                  <a:spLocks/>
                </p:cNvSpPr>
                <p:nvPr/>
              </p:nvSpPr>
              <p:spPr bwMode="auto">
                <a:xfrm rot="5400000">
                  <a:off x="3920" y="14301"/>
                  <a:ext cx="364" cy="437"/>
                </a:xfrm>
                <a:custGeom>
                  <a:avLst/>
                  <a:gdLst>
                    <a:gd name="G0" fmla="+- 2507 0 0"/>
                    <a:gd name="G1" fmla="+- 3229 0 0"/>
                    <a:gd name="G2" fmla="+- 21600 0 0"/>
                    <a:gd name="T0" fmla="*/ 23864 w 24107"/>
                    <a:gd name="T1" fmla="*/ 0 h 24829"/>
                    <a:gd name="T2" fmla="*/ 0 w 24107"/>
                    <a:gd name="T3" fmla="*/ 24683 h 24829"/>
                    <a:gd name="T4" fmla="*/ 2507 w 24107"/>
                    <a:gd name="T5" fmla="*/ 3229 h 24829"/>
                  </a:gdLst>
                  <a:ahLst/>
                  <a:cxnLst>
                    <a:cxn ang="0">
                      <a:pos x="T0" y="T1"/>
                    </a:cxn>
                    <a:cxn ang="0">
                      <a:pos x="T2" y="T3"/>
                    </a:cxn>
                    <a:cxn ang="0">
                      <a:pos x="T4" y="T5"/>
                    </a:cxn>
                  </a:cxnLst>
                  <a:rect l="0" t="0" r="r" b="b"/>
                  <a:pathLst>
                    <a:path w="24107" h="24829" fill="none" extrusionOk="0">
                      <a:moveTo>
                        <a:pt x="23864" y="-1"/>
                      </a:moveTo>
                      <a:cubicBezTo>
                        <a:pt x="24025" y="1068"/>
                        <a:pt x="24107" y="2148"/>
                        <a:pt x="24107" y="3229"/>
                      </a:cubicBezTo>
                      <a:cubicBezTo>
                        <a:pt x="24107" y="15158"/>
                        <a:pt x="14436" y="24829"/>
                        <a:pt x="2507" y="24829"/>
                      </a:cubicBezTo>
                      <a:cubicBezTo>
                        <a:pt x="1669" y="24828"/>
                        <a:pt x="832" y="24780"/>
                        <a:pt x="-1" y="24683"/>
                      </a:cubicBezTo>
                    </a:path>
                    <a:path w="24107" h="24829" stroke="0" extrusionOk="0">
                      <a:moveTo>
                        <a:pt x="23864" y="-1"/>
                      </a:moveTo>
                      <a:cubicBezTo>
                        <a:pt x="24025" y="1068"/>
                        <a:pt x="24107" y="2148"/>
                        <a:pt x="24107" y="3229"/>
                      </a:cubicBezTo>
                      <a:cubicBezTo>
                        <a:pt x="24107" y="15158"/>
                        <a:pt x="14436" y="24829"/>
                        <a:pt x="2507" y="24829"/>
                      </a:cubicBezTo>
                      <a:cubicBezTo>
                        <a:pt x="1669" y="24828"/>
                        <a:pt x="832" y="24780"/>
                        <a:pt x="-1" y="24683"/>
                      </a:cubicBezTo>
                      <a:lnTo>
                        <a:pt x="2507" y="3229"/>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Group 36">
              <a:extLst>
                <a:ext uri="{FF2B5EF4-FFF2-40B4-BE49-F238E27FC236}">
                  <a16:creationId xmlns:a16="http://schemas.microsoft.com/office/drawing/2014/main" id="{CA0580E3-4344-4B6C-B037-B976C79E37E0}"/>
                </a:ext>
              </a:extLst>
            </p:cNvPr>
            <p:cNvGrpSpPr>
              <a:grpSpLocks/>
            </p:cNvGrpSpPr>
            <p:nvPr/>
          </p:nvGrpSpPr>
          <p:grpSpPr bwMode="auto">
            <a:xfrm>
              <a:off x="8655" y="5340"/>
              <a:ext cx="1425" cy="2469"/>
              <a:chOff x="8655" y="5340"/>
              <a:chExt cx="1425" cy="2469"/>
            </a:xfrm>
          </p:grpSpPr>
          <p:sp>
            <p:nvSpPr>
              <p:cNvPr id="11" name="Rectangle 44">
                <a:extLst>
                  <a:ext uri="{FF2B5EF4-FFF2-40B4-BE49-F238E27FC236}">
                    <a16:creationId xmlns:a16="http://schemas.microsoft.com/office/drawing/2014/main" id="{77D05B52-433B-40BA-AA2E-9DCFEB64F4AA}"/>
                  </a:ext>
                </a:extLst>
              </p:cNvPr>
              <p:cNvSpPr>
                <a:spLocks noChangeArrowheads="1"/>
              </p:cNvSpPr>
              <p:nvPr/>
            </p:nvSpPr>
            <p:spPr bwMode="auto">
              <a:xfrm>
                <a:off x="9413" y="5340"/>
                <a:ext cx="3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3">
                <a:extLst>
                  <a:ext uri="{FF2B5EF4-FFF2-40B4-BE49-F238E27FC236}">
                    <a16:creationId xmlns:a16="http://schemas.microsoft.com/office/drawing/2014/main" id="{86D0377F-EB3D-47BA-A79C-80E6133D4674}"/>
                  </a:ext>
                </a:extLst>
              </p:cNvPr>
              <p:cNvSpPr>
                <a:spLocks noChangeArrowheads="1"/>
              </p:cNvSpPr>
              <p:nvPr/>
            </p:nvSpPr>
            <p:spPr bwMode="auto">
              <a:xfrm>
                <a:off x="9000" y="5808"/>
                <a:ext cx="3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cs typeface="Times New Roman" panose="02020603050405020304" pitchFamily="18" charset="0"/>
                  </a:rPr>
                  <a:t>e1</a:t>
                </a:r>
              </a:p>
            </p:txBody>
          </p:sp>
          <p:sp>
            <p:nvSpPr>
              <p:cNvPr id="13" name="Rectangle 42">
                <a:extLst>
                  <a:ext uri="{FF2B5EF4-FFF2-40B4-BE49-F238E27FC236}">
                    <a16:creationId xmlns:a16="http://schemas.microsoft.com/office/drawing/2014/main" id="{1E9F1341-5336-44F6-A6B3-DAD29322369C}"/>
                  </a:ext>
                </a:extLst>
              </p:cNvPr>
              <p:cNvSpPr>
                <a:spLocks noChangeArrowheads="1"/>
              </p:cNvSpPr>
              <p:nvPr/>
            </p:nvSpPr>
            <p:spPr bwMode="auto">
              <a:xfrm>
                <a:off x="8655" y="6276"/>
                <a:ext cx="3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cs typeface="Times New Roman" panose="02020603050405020304" pitchFamily="18" charset="0"/>
                  </a:rPr>
                  <a:t>e2</a:t>
                </a:r>
              </a:p>
            </p:txBody>
          </p:sp>
          <p:sp>
            <p:nvSpPr>
              <p:cNvPr id="14" name="Rectangle 41">
                <a:extLst>
                  <a:ext uri="{FF2B5EF4-FFF2-40B4-BE49-F238E27FC236}">
                    <a16:creationId xmlns:a16="http://schemas.microsoft.com/office/drawing/2014/main" id="{8CE0D7DC-F4E5-4C6C-B96B-484D0F31F4F7}"/>
                  </a:ext>
                </a:extLst>
              </p:cNvPr>
              <p:cNvSpPr>
                <a:spLocks noChangeArrowheads="1"/>
              </p:cNvSpPr>
              <p:nvPr/>
            </p:nvSpPr>
            <p:spPr bwMode="auto">
              <a:xfrm>
                <a:off x="8734" y="7167"/>
                <a:ext cx="3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cs typeface="Times New Roman" panose="02020603050405020304" pitchFamily="18" charset="0"/>
                  </a:rPr>
                  <a:t>e3</a:t>
                </a:r>
              </a:p>
            </p:txBody>
          </p:sp>
          <p:sp>
            <p:nvSpPr>
              <p:cNvPr id="15" name="Rectangle 40">
                <a:extLst>
                  <a:ext uri="{FF2B5EF4-FFF2-40B4-BE49-F238E27FC236}">
                    <a16:creationId xmlns:a16="http://schemas.microsoft.com/office/drawing/2014/main" id="{705663CF-A4F2-4DE3-9D9B-854E9D03B2D5}"/>
                  </a:ext>
                </a:extLst>
              </p:cNvPr>
              <p:cNvSpPr>
                <a:spLocks noChangeArrowheads="1"/>
              </p:cNvSpPr>
              <p:nvPr/>
            </p:nvSpPr>
            <p:spPr bwMode="auto">
              <a:xfrm>
                <a:off x="9079" y="6707"/>
                <a:ext cx="3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39">
                <a:extLst>
                  <a:ext uri="{FF2B5EF4-FFF2-40B4-BE49-F238E27FC236}">
                    <a16:creationId xmlns:a16="http://schemas.microsoft.com/office/drawing/2014/main" id="{35407C56-0681-4158-8B7F-3E06F6FF998D}"/>
                  </a:ext>
                </a:extLst>
              </p:cNvPr>
              <p:cNvSpPr>
                <a:spLocks noChangeArrowheads="1"/>
              </p:cNvSpPr>
              <p:nvPr/>
            </p:nvSpPr>
            <p:spPr bwMode="auto">
              <a:xfrm>
                <a:off x="9360" y="6276"/>
                <a:ext cx="3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cs typeface="Times New Roman" panose="02020603050405020304" pitchFamily="18" charset="0"/>
                  </a:rPr>
                  <a:t>e5</a:t>
                </a:r>
              </a:p>
            </p:txBody>
          </p:sp>
          <p:sp>
            <p:nvSpPr>
              <p:cNvPr id="17" name="Rectangle 38">
                <a:extLst>
                  <a:ext uri="{FF2B5EF4-FFF2-40B4-BE49-F238E27FC236}">
                    <a16:creationId xmlns:a16="http://schemas.microsoft.com/office/drawing/2014/main" id="{ADE172BA-EE6C-4B79-A541-8D1773990CD0}"/>
                  </a:ext>
                </a:extLst>
              </p:cNvPr>
              <p:cNvSpPr>
                <a:spLocks noChangeArrowheads="1"/>
              </p:cNvSpPr>
              <p:nvPr/>
            </p:nvSpPr>
            <p:spPr bwMode="auto">
              <a:xfrm>
                <a:off x="9735" y="6276"/>
                <a:ext cx="3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37">
                <a:extLst>
                  <a:ext uri="{FF2B5EF4-FFF2-40B4-BE49-F238E27FC236}">
                    <a16:creationId xmlns:a16="http://schemas.microsoft.com/office/drawing/2014/main" id="{02EB263B-4C80-4AC4-B4D4-43E725E6659F}"/>
                  </a:ext>
                </a:extLst>
              </p:cNvPr>
              <p:cNvSpPr>
                <a:spLocks noChangeArrowheads="1"/>
              </p:cNvSpPr>
              <p:nvPr/>
            </p:nvSpPr>
            <p:spPr bwMode="auto">
              <a:xfrm>
                <a:off x="9413" y="7497"/>
                <a:ext cx="3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grpSp>
      </p:grpSp>
      <p:sp>
        <p:nvSpPr>
          <p:cNvPr id="32" name="Rectangle 68">
            <a:extLst>
              <a:ext uri="{FF2B5EF4-FFF2-40B4-BE49-F238E27FC236}">
                <a16:creationId xmlns:a16="http://schemas.microsoft.com/office/drawing/2014/main" id="{51AB19EE-9283-4863-981D-1F53EFD6688E}"/>
              </a:ext>
            </a:extLst>
          </p:cNvPr>
          <p:cNvSpPr>
            <a:spLocks noChangeArrowheads="1"/>
          </p:cNvSpPr>
          <p:nvPr/>
        </p:nvSpPr>
        <p:spPr bwMode="auto">
          <a:xfrm>
            <a:off x="724065" y="2099336"/>
            <a:ext cx="7721986" cy="421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0005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00000"/>
              </a:lnSpc>
              <a:spcBef>
                <a:spcPct val="0"/>
              </a:spcBef>
              <a:spcAft>
                <a:spcPct val="0"/>
              </a:spcAft>
              <a:buClrTx/>
              <a:buSzTx/>
              <a:buFontTx/>
              <a:buNone/>
              <a:tabLst/>
            </a:pPr>
            <a:endPar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i,j,k,match</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scanf</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&amp;j</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&amp;k)</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00050" algn="l" defTabSz="914400" rtl="0" eaLnBrk="0" fontAlgn="base" latinLnBrk="0" hangingPunct="0">
              <a:lnSpc>
                <a:spcPct val="12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&lt;=0||j&lt;=0||k&lt;=0||</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&lt;=k||</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i+k</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&lt;=j||</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j+k</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match=4;</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if(</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==j&amp;&amp;</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==k&amp;&amp;j==k)  match=1;</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if(</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==k||j==k)  match=2;</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match=3;</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(“match=%d\</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n”,match</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567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4FE21-BC99-4206-8E5F-FEDFCC7FB531}"/>
              </a:ext>
            </a:extLst>
          </p:cNvPr>
          <p:cNvSpPr>
            <a:spLocks noGrp="1"/>
          </p:cNvSpPr>
          <p:nvPr>
            <p:ph type="title"/>
          </p:nvPr>
        </p:nvSpPr>
        <p:spPr>
          <a:xfrm>
            <a:off x="853579" y="159939"/>
            <a:ext cx="9601200" cy="571500"/>
          </a:xfrm>
        </p:spPr>
        <p:txBody>
          <a:bodyPr>
            <a:normAutofit fontScale="90000"/>
          </a:bodyPr>
          <a:lstStyle/>
          <a:p>
            <a:r>
              <a:rPr lang="zh-CN" altLang="en-US" b="1" dirty="0"/>
              <a:t>白盒测试技术</a:t>
            </a:r>
            <a:r>
              <a:rPr lang="en-US" altLang="zh-CN" b="1" dirty="0"/>
              <a:t>-</a:t>
            </a:r>
            <a:r>
              <a:rPr lang="zh-CN" altLang="en-US" b="1" dirty="0"/>
              <a:t>逻辑覆盖法（续</a:t>
            </a:r>
            <a:r>
              <a:rPr lang="en-US" altLang="zh-CN" b="1" dirty="0"/>
              <a:t>II</a:t>
            </a:r>
            <a:r>
              <a:rPr lang="zh-CN" altLang="en-US" b="1" dirty="0"/>
              <a:t>）</a:t>
            </a:r>
          </a:p>
        </p:txBody>
      </p:sp>
      <p:sp>
        <p:nvSpPr>
          <p:cNvPr id="3" name="内容占位符 2">
            <a:extLst>
              <a:ext uri="{FF2B5EF4-FFF2-40B4-BE49-F238E27FC236}">
                <a16:creationId xmlns:a16="http://schemas.microsoft.com/office/drawing/2014/main" id="{00D8754B-191B-49BA-B8B5-C87F224AC979}"/>
              </a:ext>
            </a:extLst>
          </p:cNvPr>
          <p:cNvSpPr>
            <a:spLocks noGrp="1"/>
          </p:cNvSpPr>
          <p:nvPr>
            <p:ph idx="1"/>
          </p:nvPr>
        </p:nvSpPr>
        <p:spPr>
          <a:xfrm>
            <a:off x="903040" y="731439"/>
            <a:ext cx="11162290" cy="5004262"/>
          </a:xfrm>
        </p:spPr>
        <p:txBody>
          <a:bodyPr/>
          <a:lstStyle/>
          <a:p>
            <a:pPr marL="384048" lvl="1">
              <a:spcBef>
                <a:spcPts val="1000"/>
              </a:spcBef>
              <a:buFont typeface="Franklin Gothic Book" panose="020B0503020102020204" pitchFamily="34" charset="0"/>
              <a:buChar char="■"/>
            </a:pPr>
            <a:r>
              <a:rPr lang="zh-CN" altLang="en-US" sz="2800" i="0" dirty="0"/>
              <a:t>原子谓词覆盖准则</a:t>
            </a:r>
            <a:endParaRPr lang="en-US" altLang="zh-CN" sz="2800" i="0" dirty="0"/>
          </a:p>
          <a:p>
            <a:pPr lvl="1"/>
            <a:r>
              <a:rPr lang="zh-CN" altLang="zh-CN" sz="2800" i="0" dirty="0"/>
              <a:t>在软件测试中，每个复合谓词所包含的每一个原子谓词都至少获得一次</a:t>
            </a:r>
            <a:r>
              <a:rPr lang="en-US" altLang="zh-CN" sz="2800" i="0" dirty="0"/>
              <a:t>“</a:t>
            </a:r>
            <a:r>
              <a:rPr lang="zh-CN" altLang="zh-CN" sz="2800" i="0" dirty="0"/>
              <a:t>真</a:t>
            </a:r>
            <a:r>
              <a:rPr lang="en-US" altLang="zh-CN" sz="2800" i="0" dirty="0"/>
              <a:t>”</a:t>
            </a:r>
            <a:r>
              <a:rPr lang="zh-CN" altLang="zh-CN" sz="2800" i="0" dirty="0"/>
              <a:t>值和一次</a:t>
            </a:r>
            <a:r>
              <a:rPr lang="en-US" altLang="zh-CN" sz="2800" i="0" dirty="0"/>
              <a:t>“</a:t>
            </a:r>
            <a:r>
              <a:rPr lang="zh-CN" altLang="zh-CN" sz="2800" i="0" dirty="0"/>
              <a:t>假</a:t>
            </a:r>
            <a:r>
              <a:rPr lang="en-US" altLang="zh-CN" sz="2800" i="0" dirty="0"/>
              <a:t>”</a:t>
            </a:r>
            <a:r>
              <a:rPr lang="zh-CN" altLang="zh-CN" sz="2800" i="0" dirty="0"/>
              <a:t>值</a:t>
            </a:r>
            <a:endParaRPr lang="en-US" altLang="zh-CN" sz="2800" i="0" dirty="0"/>
          </a:p>
          <a:p>
            <a:endParaRPr lang="zh-CN" altLang="en-US" dirty="0"/>
          </a:p>
        </p:txBody>
      </p:sp>
      <p:graphicFrame>
        <p:nvGraphicFramePr>
          <p:cNvPr id="33" name="内容占位符 4">
            <a:extLst>
              <a:ext uri="{FF2B5EF4-FFF2-40B4-BE49-F238E27FC236}">
                <a16:creationId xmlns:a16="http://schemas.microsoft.com/office/drawing/2014/main" id="{D84E7DBE-FD2B-40A7-94BE-8B5A2A1B5474}"/>
              </a:ext>
            </a:extLst>
          </p:cNvPr>
          <p:cNvGraphicFramePr>
            <a:graphicFrameLocks/>
          </p:cNvGraphicFramePr>
          <p:nvPr>
            <p:extLst>
              <p:ext uri="{D42A27DB-BD31-4B8C-83A1-F6EECF244321}">
                <p14:modId xmlns:p14="http://schemas.microsoft.com/office/powerpoint/2010/main" val="2858018099"/>
              </p:ext>
            </p:extLst>
          </p:nvPr>
        </p:nvGraphicFramePr>
        <p:xfrm>
          <a:off x="5344481" y="4123913"/>
          <a:ext cx="6847519" cy="2734087"/>
        </p:xfrm>
        <a:graphic>
          <a:graphicData uri="http://schemas.openxmlformats.org/drawingml/2006/table">
            <a:tbl>
              <a:tblPr firstRow="1" firstCol="1" lastRow="1" lastCol="1" bandRow="1" bandCol="1"/>
              <a:tblGrid>
                <a:gridCol w="858338">
                  <a:extLst>
                    <a:ext uri="{9D8B030D-6E8A-4147-A177-3AD203B41FA5}">
                      <a16:colId xmlns:a16="http://schemas.microsoft.com/office/drawing/2014/main" val="4233933795"/>
                    </a:ext>
                  </a:extLst>
                </a:gridCol>
                <a:gridCol w="738459">
                  <a:extLst>
                    <a:ext uri="{9D8B030D-6E8A-4147-A177-3AD203B41FA5}">
                      <a16:colId xmlns:a16="http://schemas.microsoft.com/office/drawing/2014/main" val="4150386602"/>
                    </a:ext>
                  </a:extLst>
                </a:gridCol>
                <a:gridCol w="537060">
                  <a:extLst>
                    <a:ext uri="{9D8B030D-6E8A-4147-A177-3AD203B41FA5}">
                      <a16:colId xmlns:a16="http://schemas.microsoft.com/office/drawing/2014/main" val="2211817376"/>
                    </a:ext>
                  </a:extLst>
                </a:gridCol>
                <a:gridCol w="514682">
                  <a:extLst>
                    <a:ext uri="{9D8B030D-6E8A-4147-A177-3AD203B41FA5}">
                      <a16:colId xmlns:a16="http://schemas.microsoft.com/office/drawing/2014/main" val="376083917"/>
                    </a:ext>
                  </a:extLst>
                </a:gridCol>
                <a:gridCol w="548248">
                  <a:extLst>
                    <a:ext uri="{9D8B030D-6E8A-4147-A177-3AD203B41FA5}">
                      <a16:colId xmlns:a16="http://schemas.microsoft.com/office/drawing/2014/main" val="1775500203"/>
                    </a:ext>
                  </a:extLst>
                </a:gridCol>
                <a:gridCol w="682512">
                  <a:extLst>
                    <a:ext uri="{9D8B030D-6E8A-4147-A177-3AD203B41FA5}">
                      <a16:colId xmlns:a16="http://schemas.microsoft.com/office/drawing/2014/main" val="2463342013"/>
                    </a:ext>
                  </a:extLst>
                </a:gridCol>
                <a:gridCol w="704893">
                  <a:extLst>
                    <a:ext uri="{9D8B030D-6E8A-4147-A177-3AD203B41FA5}">
                      <a16:colId xmlns:a16="http://schemas.microsoft.com/office/drawing/2014/main" val="667858222"/>
                    </a:ext>
                  </a:extLst>
                </a:gridCol>
                <a:gridCol w="692903">
                  <a:extLst>
                    <a:ext uri="{9D8B030D-6E8A-4147-A177-3AD203B41FA5}">
                      <a16:colId xmlns:a16="http://schemas.microsoft.com/office/drawing/2014/main" val="458195001"/>
                    </a:ext>
                  </a:extLst>
                </a:gridCol>
                <a:gridCol w="525872">
                  <a:extLst>
                    <a:ext uri="{9D8B030D-6E8A-4147-A177-3AD203B41FA5}">
                      <a16:colId xmlns:a16="http://schemas.microsoft.com/office/drawing/2014/main" val="4170370440"/>
                    </a:ext>
                  </a:extLst>
                </a:gridCol>
                <a:gridCol w="525872">
                  <a:extLst>
                    <a:ext uri="{9D8B030D-6E8A-4147-A177-3AD203B41FA5}">
                      <a16:colId xmlns:a16="http://schemas.microsoft.com/office/drawing/2014/main" val="1255491794"/>
                    </a:ext>
                  </a:extLst>
                </a:gridCol>
                <a:gridCol w="518680">
                  <a:extLst>
                    <a:ext uri="{9D8B030D-6E8A-4147-A177-3AD203B41FA5}">
                      <a16:colId xmlns:a16="http://schemas.microsoft.com/office/drawing/2014/main" val="1874998775"/>
                    </a:ext>
                  </a:extLst>
                </a:gridCol>
              </a:tblGrid>
              <a:tr h="230626">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变量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原子谓词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61218097"/>
                  </a:ext>
                </a:extLst>
              </a:tr>
              <a:tr h="244479">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 </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a:t>
                      </a:r>
                      <a:r>
                        <a:rPr lang="zh-CN" sz="1200" kern="100" baseline="0">
                          <a:effectLst/>
                          <a:latin typeface="Times New Roman" panose="02020603050405020304" pitchFamily="18" charset="0"/>
                          <a:ea typeface="黑体" panose="02010609060101010101" pitchFamily="49" charset="-122"/>
                        </a:rPr>
                        <a:t>，</a:t>
                      </a:r>
                      <a:r>
                        <a:rPr lang="en-US" sz="1200" kern="100" baseline="0">
                          <a:effectLst/>
                          <a:latin typeface="Times New Roman" panose="02020603050405020304" pitchFamily="18" charset="0"/>
                          <a:ea typeface="黑体" panose="02010609060101010101" pitchFamily="49" charset="-122"/>
                        </a:rPr>
                        <a:t>j</a:t>
                      </a:r>
                      <a:r>
                        <a:rPr lang="zh-CN" sz="1200" kern="100" baseline="0">
                          <a:effectLst/>
                          <a:latin typeface="Times New Roman" panose="02020603050405020304" pitchFamily="18" charset="0"/>
                          <a:ea typeface="黑体" panose="02010609060101010101" pitchFamily="49" charset="-122"/>
                        </a:rPr>
                        <a:t>，</a:t>
                      </a:r>
                      <a:r>
                        <a:rPr lang="en-US" sz="1200" kern="100" baseline="0">
                          <a:effectLst/>
                          <a:latin typeface="Times New Roman" panose="02020603050405020304" pitchFamily="18" charset="0"/>
                          <a:ea typeface="黑体" panose="02010609060101010101" pitchFamily="49" charset="-122"/>
                        </a:rPr>
                        <a:t>k</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i&lt;=0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j&lt;=0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k&lt;=0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i+j&lt;=k</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err="1">
                          <a:effectLst/>
                          <a:latin typeface="Times New Roman" panose="02020603050405020304" pitchFamily="18" charset="0"/>
                          <a:ea typeface="黑体" panose="02010609060101010101" pitchFamily="49" charset="-122"/>
                        </a:rPr>
                        <a:t>i+k</a:t>
                      </a:r>
                      <a:r>
                        <a:rPr lang="en-US" sz="1200" kern="100" baseline="0" dirty="0">
                          <a:effectLst/>
                          <a:latin typeface="Times New Roman" panose="02020603050405020304" pitchFamily="18" charset="0"/>
                          <a:ea typeface="黑体" panose="02010609060101010101" pitchFamily="49" charset="-122"/>
                        </a:rPr>
                        <a:t>&lt;=j</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j+k&lt;=i</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i==j</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i==k</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j==k</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462495"/>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5414495"/>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2,-1,2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2796240"/>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3</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2412008"/>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4</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1,1,2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6967908"/>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5</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2,1,1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778296"/>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6</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1,2,1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165326"/>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7</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756115"/>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8</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2,2,3</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5233157"/>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9</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2,3,2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332774"/>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3,2,2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2252835"/>
                  </a:ext>
                </a:extLst>
              </a:tr>
              <a:tr h="205362">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5,3,4</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765204"/>
                  </a:ext>
                </a:extLst>
              </a:tr>
            </a:tbl>
          </a:graphicData>
        </a:graphic>
      </p:graphicFrame>
      <p:sp>
        <p:nvSpPr>
          <p:cNvPr id="34" name="Rectangle 68">
            <a:extLst>
              <a:ext uri="{FF2B5EF4-FFF2-40B4-BE49-F238E27FC236}">
                <a16:creationId xmlns:a16="http://schemas.microsoft.com/office/drawing/2014/main" id="{D1F1F53E-4E5A-48AF-BFA4-7FB24A0CE3F4}"/>
              </a:ext>
            </a:extLst>
          </p:cNvPr>
          <p:cNvSpPr>
            <a:spLocks noChangeArrowheads="1"/>
          </p:cNvSpPr>
          <p:nvPr/>
        </p:nvSpPr>
        <p:spPr bwMode="auto">
          <a:xfrm>
            <a:off x="845802" y="1981488"/>
            <a:ext cx="5638383" cy="289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0005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00000"/>
              </a:lnSpc>
              <a:spcBef>
                <a:spcPct val="0"/>
              </a:spcBef>
              <a:spcAft>
                <a:spcPct val="0"/>
              </a:spcAft>
              <a:buClrTx/>
              <a:buSzTx/>
              <a:buFontTx/>
              <a:buNone/>
              <a:tabLst/>
            </a:pPr>
            <a:endPar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i,j,k,match</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scanf</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zh-C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&amp;j</a:t>
            </a:r>
            <a:r>
              <a:rPr kumimoji="0" lang="zh-C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&amp;k)</a:t>
            </a:r>
            <a:r>
              <a:rPr kumimoji="0" lang="zh-C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&lt;=0||j&lt;=0||k&lt;=0||</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&lt;=k||</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i+k</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&lt;=j||</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j+k</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match=4;</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if(</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==j&amp;&amp;</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==k&amp;&amp;j==k)  match=1;</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if(</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==k||j==k)  match=2;</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match=3;</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(“match=%d\</a:t>
            </a:r>
            <a:r>
              <a:rPr kumimoji="0" lang="en-US" altLang="zh-CN"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n”,match</a:t>
            </a: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2830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4FE21-BC99-4206-8E5F-FEDFCC7FB531}"/>
              </a:ext>
            </a:extLst>
          </p:cNvPr>
          <p:cNvSpPr>
            <a:spLocks noGrp="1"/>
          </p:cNvSpPr>
          <p:nvPr>
            <p:ph type="title"/>
          </p:nvPr>
        </p:nvSpPr>
        <p:spPr>
          <a:xfrm>
            <a:off x="853579" y="229639"/>
            <a:ext cx="9601200" cy="571500"/>
          </a:xfrm>
        </p:spPr>
        <p:txBody>
          <a:bodyPr>
            <a:normAutofit fontScale="90000"/>
          </a:bodyPr>
          <a:lstStyle/>
          <a:p>
            <a:r>
              <a:rPr lang="zh-CN" altLang="en-US" b="1" dirty="0"/>
              <a:t>白盒测试技术</a:t>
            </a:r>
            <a:r>
              <a:rPr lang="en-US" altLang="zh-CN" b="1" dirty="0"/>
              <a:t>-</a:t>
            </a:r>
            <a:r>
              <a:rPr lang="zh-CN" altLang="en-US" b="1" dirty="0"/>
              <a:t>逻辑覆盖法（续</a:t>
            </a:r>
            <a:r>
              <a:rPr lang="en-US" altLang="zh-CN" b="1" dirty="0"/>
              <a:t>II</a:t>
            </a:r>
            <a:r>
              <a:rPr lang="zh-CN" altLang="en-US" b="1" dirty="0"/>
              <a:t>）</a:t>
            </a:r>
          </a:p>
        </p:txBody>
      </p:sp>
      <p:sp>
        <p:nvSpPr>
          <p:cNvPr id="3" name="内容占位符 2">
            <a:extLst>
              <a:ext uri="{FF2B5EF4-FFF2-40B4-BE49-F238E27FC236}">
                <a16:creationId xmlns:a16="http://schemas.microsoft.com/office/drawing/2014/main" id="{00D8754B-191B-49BA-B8B5-C87F224AC979}"/>
              </a:ext>
            </a:extLst>
          </p:cNvPr>
          <p:cNvSpPr>
            <a:spLocks noGrp="1"/>
          </p:cNvSpPr>
          <p:nvPr>
            <p:ph idx="1"/>
          </p:nvPr>
        </p:nvSpPr>
        <p:spPr>
          <a:xfrm>
            <a:off x="853579" y="801139"/>
            <a:ext cx="11009869" cy="5541472"/>
          </a:xfrm>
        </p:spPr>
        <p:txBody>
          <a:bodyPr/>
          <a:lstStyle/>
          <a:p>
            <a:pPr marL="384048" lvl="1">
              <a:spcBef>
                <a:spcPts val="1000"/>
              </a:spcBef>
              <a:buFont typeface="Franklin Gothic Book" panose="020B0503020102020204" pitchFamily="34" charset="0"/>
              <a:buChar char="■"/>
            </a:pPr>
            <a:r>
              <a:rPr lang="zh-CN" altLang="en-US" sz="2800" i="0" dirty="0"/>
              <a:t>分支</a:t>
            </a:r>
            <a:r>
              <a:rPr lang="en-US" altLang="zh-CN" sz="2800" i="0" dirty="0"/>
              <a:t>-</a:t>
            </a:r>
            <a:r>
              <a:rPr lang="zh-CN" altLang="en-US" sz="2800" i="0" dirty="0"/>
              <a:t>谓词覆盖准则</a:t>
            </a:r>
            <a:endParaRPr lang="en-US" altLang="zh-CN" sz="2800" i="0" dirty="0"/>
          </a:p>
          <a:p>
            <a:pPr lvl="1"/>
            <a:r>
              <a:rPr lang="zh-CN" altLang="en-US" sz="2800" i="0" dirty="0"/>
              <a:t>在原子谓词覆盖测试基础上还要求</a:t>
            </a:r>
            <a:r>
              <a:rPr lang="zh-CN" altLang="zh-CN" sz="2800" i="0" dirty="0"/>
              <a:t>每个复合谓词本身也至少获得一次</a:t>
            </a:r>
            <a:r>
              <a:rPr lang="en-US" altLang="zh-CN" sz="2800" i="0" dirty="0"/>
              <a:t>“</a:t>
            </a:r>
            <a:r>
              <a:rPr lang="zh-CN" altLang="zh-CN" sz="2800" i="0" dirty="0"/>
              <a:t>真</a:t>
            </a:r>
            <a:r>
              <a:rPr lang="en-US" altLang="zh-CN" sz="2800" i="0" dirty="0"/>
              <a:t>”</a:t>
            </a:r>
            <a:r>
              <a:rPr lang="zh-CN" altLang="zh-CN" sz="2800" i="0" dirty="0"/>
              <a:t>值和一次</a:t>
            </a:r>
            <a:r>
              <a:rPr lang="en-US" altLang="zh-CN" sz="2800" i="0" dirty="0"/>
              <a:t>“</a:t>
            </a:r>
            <a:r>
              <a:rPr lang="zh-CN" altLang="zh-CN" sz="2800" i="0" dirty="0"/>
              <a:t>假</a:t>
            </a:r>
            <a:r>
              <a:rPr lang="en-US" altLang="zh-CN" sz="2800" i="0" dirty="0"/>
              <a:t>”</a:t>
            </a:r>
            <a:r>
              <a:rPr lang="zh-CN" altLang="zh-CN" sz="2800" i="0" dirty="0"/>
              <a:t>值</a:t>
            </a:r>
            <a:endParaRPr lang="en-US" altLang="zh-CN" sz="2800" i="0" dirty="0"/>
          </a:p>
          <a:p>
            <a:endParaRPr lang="zh-CN" altLang="en-US" dirty="0"/>
          </a:p>
        </p:txBody>
      </p:sp>
      <p:sp>
        <p:nvSpPr>
          <p:cNvPr id="34" name="Rectangle 68">
            <a:extLst>
              <a:ext uri="{FF2B5EF4-FFF2-40B4-BE49-F238E27FC236}">
                <a16:creationId xmlns:a16="http://schemas.microsoft.com/office/drawing/2014/main" id="{D1F1F53E-4E5A-48AF-BFA4-7FB24A0CE3F4}"/>
              </a:ext>
            </a:extLst>
          </p:cNvPr>
          <p:cNvSpPr>
            <a:spLocks noChangeArrowheads="1"/>
          </p:cNvSpPr>
          <p:nvPr/>
        </p:nvSpPr>
        <p:spPr bwMode="auto">
          <a:xfrm>
            <a:off x="572412" y="2224257"/>
            <a:ext cx="5982767" cy="289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0005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00000"/>
              </a:lnSpc>
              <a:spcBef>
                <a:spcPct val="0"/>
              </a:spcBef>
              <a:spcAft>
                <a:spcPct val="0"/>
              </a:spcAft>
              <a:buClrTx/>
              <a:buSzTx/>
              <a:buFontTx/>
              <a:buNone/>
              <a:tabLst/>
            </a:pPr>
            <a:endParaRPr kumimoji="0" lang="en-US" altLang="zh-CN" sz="1100" b="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i,j,k,match</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scanf</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zh-CN"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&amp;j</a:t>
            </a:r>
            <a:r>
              <a:rPr kumimoji="0" lang="zh-CN"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&amp;k)</a:t>
            </a:r>
            <a:r>
              <a:rPr kumimoji="0" lang="zh-CN"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zh-CN"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&lt;=0||j&lt;=0||k&lt;=0||</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&lt;=k||</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i+k</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&lt;=j||</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j+k</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match=4;</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if(</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==j&amp;&amp;</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==k&amp;&amp;j==k)  match=1;</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if(</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==k||j==k)  match=2;</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match=3;</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(“match=%d\</a:t>
            </a:r>
            <a:r>
              <a:rPr kumimoji="0" lang="en-US" altLang="zh-CN" sz="16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n”,match</a:t>
            </a: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6" name="表格 5">
            <a:extLst>
              <a:ext uri="{FF2B5EF4-FFF2-40B4-BE49-F238E27FC236}">
                <a16:creationId xmlns:a16="http://schemas.microsoft.com/office/drawing/2014/main" id="{9468E1D5-BC34-4B7F-9E57-8675972C3635}"/>
              </a:ext>
            </a:extLst>
          </p:cNvPr>
          <p:cNvGraphicFramePr>
            <a:graphicFrameLocks noGrp="1"/>
          </p:cNvGraphicFramePr>
          <p:nvPr>
            <p:extLst>
              <p:ext uri="{D42A27DB-BD31-4B8C-83A1-F6EECF244321}">
                <p14:modId xmlns:p14="http://schemas.microsoft.com/office/powerpoint/2010/main" val="754389501"/>
              </p:ext>
            </p:extLst>
          </p:nvPr>
        </p:nvGraphicFramePr>
        <p:xfrm>
          <a:off x="5654179" y="3671768"/>
          <a:ext cx="6588152" cy="3216275"/>
        </p:xfrm>
        <a:graphic>
          <a:graphicData uri="http://schemas.openxmlformats.org/drawingml/2006/table">
            <a:tbl>
              <a:tblPr firstRow="1" firstCol="1" lastRow="1" lastCol="1" bandRow="1" bandCol="1"/>
              <a:tblGrid>
                <a:gridCol w="803962">
                  <a:extLst>
                    <a:ext uri="{9D8B030D-6E8A-4147-A177-3AD203B41FA5}">
                      <a16:colId xmlns:a16="http://schemas.microsoft.com/office/drawing/2014/main" val="3209202965"/>
                    </a:ext>
                  </a:extLst>
                </a:gridCol>
                <a:gridCol w="691677">
                  <a:extLst>
                    <a:ext uri="{9D8B030D-6E8A-4147-A177-3AD203B41FA5}">
                      <a16:colId xmlns:a16="http://schemas.microsoft.com/office/drawing/2014/main" val="3780558434"/>
                    </a:ext>
                  </a:extLst>
                </a:gridCol>
                <a:gridCol w="2013752">
                  <a:extLst>
                    <a:ext uri="{9D8B030D-6E8A-4147-A177-3AD203B41FA5}">
                      <a16:colId xmlns:a16="http://schemas.microsoft.com/office/drawing/2014/main" val="2980037026"/>
                    </a:ext>
                  </a:extLst>
                </a:gridCol>
                <a:gridCol w="1476462">
                  <a:extLst>
                    <a:ext uri="{9D8B030D-6E8A-4147-A177-3AD203B41FA5}">
                      <a16:colId xmlns:a16="http://schemas.microsoft.com/office/drawing/2014/main" val="2660548420"/>
                    </a:ext>
                  </a:extLst>
                </a:gridCol>
                <a:gridCol w="1602299">
                  <a:extLst>
                    <a:ext uri="{9D8B030D-6E8A-4147-A177-3AD203B41FA5}">
                      <a16:colId xmlns:a16="http://schemas.microsoft.com/office/drawing/2014/main" val="1769758336"/>
                    </a:ext>
                  </a:extLst>
                </a:gridCol>
              </a:tblGrid>
              <a:tr h="255747">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变量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复合谓词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13006723"/>
                  </a:ext>
                </a:extLst>
              </a:tr>
              <a:tr h="455465">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 </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err="1">
                          <a:effectLst/>
                          <a:latin typeface="Times New Roman" panose="02020603050405020304" pitchFamily="18" charset="0"/>
                          <a:ea typeface="黑体" panose="02010609060101010101" pitchFamily="49" charset="-122"/>
                        </a:rPr>
                        <a:t>i</a:t>
                      </a:r>
                      <a:r>
                        <a:rPr lang="zh-CN" sz="1200" kern="100" baseline="0" dirty="0">
                          <a:effectLst/>
                          <a:latin typeface="Times New Roman" panose="02020603050405020304" pitchFamily="18" charset="0"/>
                          <a:ea typeface="黑体" panose="02010609060101010101" pitchFamily="49" charset="-122"/>
                        </a:rPr>
                        <a:t>，</a:t>
                      </a:r>
                      <a:r>
                        <a:rPr lang="en-US" sz="1200" kern="100" baseline="0" dirty="0">
                          <a:effectLst/>
                          <a:latin typeface="Times New Roman" panose="02020603050405020304" pitchFamily="18" charset="0"/>
                          <a:ea typeface="黑体" panose="02010609060101010101" pitchFamily="49" charset="-122"/>
                        </a:rPr>
                        <a:t>j</a:t>
                      </a:r>
                      <a:r>
                        <a:rPr lang="zh-CN" sz="1200" kern="100" baseline="0" dirty="0">
                          <a:effectLst/>
                          <a:latin typeface="Times New Roman" panose="02020603050405020304" pitchFamily="18" charset="0"/>
                          <a:ea typeface="黑体" panose="02010609060101010101" pitchFamily="49" charset="-122"/>
                        </a:rPr>
                        <a:t>，</a:t>
                      </a:r>
                      <a:r>
                        <a:rPr lang="en-US" sz="1200" kern="100" baseline="0" dirty="0">
                          <a:effectLst/>
                          <a:latin typeface="Times New Roman" panose="02020603050405020304" pitchFamily="18" charset="0"/>
                          <a:ea typeface="黑体" panose="02010609060101010101" pitchFamily="49" charset="-122"/>
                        </a:rPr>
                        <a:t>k</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err="1">
                          <a:effectLst/>
                          <a:latin typeface="Times New Roman" panose="02020603050405020304" pitchFamily="18" charset="0"/>
                          <a:ea typeface="黑体" panose="02010609060101010101" pitchFamily="49" charset="-122"/>
                        </a:rPr>
                        <a:t>i</a:t>
                      </a:r>
                      <a:r>
                        <a:rPr lang="en-US" sz="1200" kern="100" baseline="0" dirty="0">
                          <a:effectLst/>
                          <a:latin typeface="Times New Roman" panose="02020603050405020304" pitchFamily="18" charset="0"/>
                          <a:ea typeface="黑体" panose="02010609060101010101" pitchFamily="49" charset="-122"/>
                        </a:rPr>
                        <a:t>&lt;=0||j&lt;=0||k&lt;=0||</a:t>
                      </a:r>
                      <a:r>
                        <a:rPr lang="en-US" sz="1200" kern="100" baseline="0" dirty="0" err="1">
                          <a:effectLst/>
                          <a:latin typeface="Times New Roman" panose="02020603050405020304" pitchFamily="18" charset="0"/>
                          <a:ea typeface="黑体" panose="02010609060101010101" pitchFamily="49" charset="-122"/>
                        </a:rPr>
                        <a:t>i+j</a:t>
                      </a:r>
                      <a:r>
                        <a:rPr lang="en-US" sz="1200" kern="100" baseline="0" dirty="0">
                          <a:effectLst/>
                          <a:latin typeface="Times New Roman" panose="02020603050405020304" pitchFamily="18" charset="0"/>
                          <a:ea typeface="黑体" panose="02010609060101010101" pitchFamily="49" charset="-122"/>
                        </a:rPr>
                        <a:t>&lt;=k||</a:t>
                      </a:r>
                      <a:endParaRPr lang="zh-CN" sz="1200" kern="100" baseline="0" dirty="0">
                        <a:effectLst/>
                        <a:latin typeface="Times New Roman" panose="02020603050405020304" pitchFamily="18" charset="0"/>
                        <a:ea typeface="黑体" panose="02010609060101010101" pitchFamily="49" charset="-122"/>
                      </a:endParaRPr>
                    </a:p>
                    <a:p>
                      <a:pPr algn="ctr">
                        <a:spcAft>
                          <a:spcPts val="0"/>
                        </a:spcAft>
                      </a:pPr>
                      <a:r>
                        <a:rPr lang="en-US" sz="1200" kern="100" baseline="0" dirty="0" err="1">
                          <a:effectLst/>
                          <a:latin typeface="Times New Roman" panose="02020603050405020304" pitchFamily="18" charset="0"/>
                          <a:ea typeface="黑体" panose="02010609060101010101" pitchFamily="49" charset="-122"/>
                        </a:rPr>
                        <a:t>i+k</a:t>
                      </a:r>
                      <a:r>
                        <a:rPr lang="en-US" sz="1200" kern="100" baseline="0" dirty="0">
                          <a:effectLst/>
                          <a:latin typeface="Times New Roman" panose="02020603050405020304" pitchFamily="18" charset="0"/>
                          <a:ea typeface="黑体" panose="02010609060101010101" pitchFamily="49" charset="-122"/>
                        </a:rPr>
                        <a:t>&lt;=j||</a:t>
                      </a:r>
                      <a:r>
                        <a:rPr lang="en-US" sz="1200" kern="100" baseline="0" dirty="0" err="1">
                          <a:effectLst/>
                          <a:latin typeface="Times New Roman" panose="02020603050405020304" pitchFamily="18" charset="0"/>
                          <a:ea typeface="黑体" panose="02010609060101010101" pitchFamily="49" charset="-122"/>
                        </a:rPr>
                        <a:t>j+k</a:t>
                      </a:r>
                      <a:r>
                        <a:rPr lang="en-US" sz="1200" kern="100" baseline="0" dirty="0">
                          <a:effectLst/>
                          <a:latin typeface="Times New Roman" panose="02020603050405020304" pitchFamily="18" charset="0"/>
                          <a:ea typeface="黑体" panose="02010609060101010101" pitchFamily="49" charset="-122"/>
                        </a:rPr>
                        <a:t>&lt;=</a:t>
                      </a:r>
                      <a:r>
                        <a:rPr lang="en-US" sz="1200" kern="100" baseline="0" dirty="0" err="1">
                          <a:effectLst/>
                          <a:latin typeface="Times New Roman" panose="02020603050405020304" pitchFamily="18" charset="0"/>
                          <a:ea typeface="黑体" panose="02010609060101010101" pitchFamily="49" charset="-122"/>
                        </a:rPr>
                        <a:t>i</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i==j&amp;&amp;i==k&amp;&amp;j==k</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err="1">
                          <a:effectLst/>
                          <a:latin typeface="Times New Roman" panose="02020603050405020304" pitchFamily="18" charset="0"/>
                          <a:ea typeface="黑体" panose="02010609060101010101" pitchFamily="49" charset="-122"/>
                        </a:rPr>
                        <a:t>i</a:t>
                      </a:r>
                      <a:r>
                        <a:rPr lang="en-US" sz="1200" kern="100" baseline="0" dirty="0">
                          <a:effectLst/>
                          <a:latin typeface="Times New Roman" panose="02020603050405020304" pitchFamily="18" charset="0"/>
                          <a:ea typeface="黑体" panose="02010609060101010101" pitchFamily="49" charset="-122"/>
                        </a:rPr>
                        <a:t>==j||</a:t>
                      </a:r>
                      <a:r>
                        <a:rPr lang="en-US" sz="1200" kern="100" baseline="0" dirty="0" err="1">
                          <a:effectLst/>
                          <a:latin typeface="Times New Roman" panose="02020603050405020304" pitchFamily="18" charset="0"/>
                          <a:ea typeface="黑体" panose="02010609060101010101" pitchFamily="49" charset="-122"/>
                        </a:rPr>
                        <a:t>i</a:t>
                      </a:r>
                      <a:r>
                        <a:rPr lang="en-US" sz="1200" kern="100" baseline="0" dirty="0">
                          <a:effectLst/>
                          <a:latin typeface="Times New Roman" panose="02020603050405020304" pitchFamily="18" charset="0"/>
                          <a:ea typeface="黑体" panose="02010609060101010101" pitchFamily="49" charset="-122"/>
                        </a:rPr>
                        <a:t>==k||j==k</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9735065"/>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639586"/>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2,-1,2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2355778"/>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3</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578187"/>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4</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1,1,2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144393"/>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5</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2,1,1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9266929"/>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6</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1,2,1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3642247"/>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7</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446076"/>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8</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2,2,3</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928181"/>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9</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2,3,2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1998908"/>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3,2,2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196367"/>
                  </a:ext>
                </a:extLst>
              </a:tr>
              <a:tr h="227733">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5,3,4</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899638"/>
                  </a:ext>
                </a:extLst>
              </a:tr>
            </a:tbl>
          </a:graphicData>
        </a:graphic>
      </p:graphicFrame>
    </p:spTree>
    <p:extLst>
      <p:ext uri="{BB962C8B-B14F-4D97-AF65-F5344CB8AC3E}">
        <p14:creationId xmlns:p14="http://schemas.microsoft.com/office/powerpoint/2010/main" val="3722124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4FE21-BC99-4206-8E5F-FEDFCC7FB531}"/>
              </a:ext>
            </a:extLst>
          </p:cNvPr>
          <p:cNvSpPr>
            <a:spLocks noGrp="1"/>
          </p:cNvSpPr>
          <p:nvPr>
            <p:ph type="title"/>
          </p:nvPr>
        </p:nvSpPr>
        <p:spPr>
          <a:xfrm>
            <a:off x="964734" y="105069"/>
            <a:ext cx="9601200" cy="571500"/>
          </a:xfrm>
        </p:spPr>
        <p:txBody>
          <a:bodyPr>
            <a:normAutofit fontScale="90000"/>
          </a:bodyPr>
          <a:lstStyle/>
          <a:p>
            <a:r>
              <a:rPr lang="zh-CN" altLang="en-US" b="1" dirty="0"/>
              <a:t>白盒测试技术</a:t>
            </a:r>
            <a:r>
              <a:rPr lang="en-US" altLang="zh-CN" b="1" dirty="0"/>
              <a:t>-</a:t>
            </a:r>
            <a:r>
              <a:rPr lang="zh-CN" altLang="en-US" b="1" dirty="0"/>
              <a:t>逻辑覆盖法（续</a:t>
            </a:r>
            <a:r>
              <a:rPr lang="en-US" altLang="zh-CN" b="1" dirty="0"/>
              <a:t>II</a:t>
            </a:r>
            <a:r>
              <a:rPr lang="zh-CN" altLang="en-US" b="1" dirty="0"/>
              <a:t>）</a:t>
            </a:r>
          </a:p>
        </p:txBody>
      </p:sp>
      <p:sp>
        <p:nvSpPr>
          <p:cNvPr id="3" name="内容占位符 2">
            <a:extLst>
              <a:ext uri="{FF2B5EF4-FFF2-40B4-BE49-F238E27FC236}">
                <a16:creationId xmlns:a16="http://schemas.microsoft.com/office/drawing/2014/main" id="{00D8754B-191B-49BA-B8B5-C87F224AC979}"/>
              </a:ext>
            </a:extLst>
          </p:cNvPr>
          <p:cNvSpPr>
            <a:spLocks noGrp="1"/>
          </p:cNvSpPr>
          <p:nvPr>
            <p:ph idx="1"/>
          </p:nvPr>
        </p:nvSpPr>
        <p:spPr>
          <a:xfrm>
            <a:off x="1101753" y="831273"/>
            <a:ext cx="10797321" cy="5511338"/>
          </a:xfrm>
        </p:spPr>
        <p:txBody>
          <a:bodyPr>
            <a:normAutofit/>
          </a:bodyPr>
          <a:lstStyle/>
          <a:p>
            <a:pPr marL="384048" lvl="1">
              <a:spcBef>
                <a:spcPts val="1000"/>
              </a:spcBef>
              <a:buFont typeface="Franklin Gothic Book" panose="020B0503020102020204" pitchFamily="34" charset="0"/>
              <a:buChar char="■"/>
            </a:pPr>
            <a:r>
              <a:rPr lang="zh-CN" altLang="en-US" sz="2800" i="0" dirty="0"/>
              <a:t>复合谓词覆盖准则</a:t>
            </a:r>
            <a:endParaRPr lang="en-US" altLang="zh-CN" sz="2800" i="0" dirty="0"/>
          </a:p>
          <a:p>
            <a:pPr lvl="1"/>
            <a:r>
              <a:rPr lang="zh-CN" altLang="zh-CN" sz="2800" i="0" dirty="0"/>
              <a:t>在软件测试中，每个谓词中条件的各种可能都至少出现一次</a:t>
            </a:r>
            <a:endParaRPr lang="zh-CN" altLang="en-US" sz="2800" i="0" dirty="0"/>
          </a:p>
        </p:txBody>
      </p:sp>
      <p:sp>
        <p:nvSpPr>
          <p:cNvPr id="34" name="Rectangle 68">
            <a:extLst>
              <a:ext uri="{FF2B5EF4-FFF2-40B4-BE49-F238E27FC236}">
                <a16:creationId xmlns:a16="http://schemas.microsoft.com/office/drawing/2014/main" id="{D1F1F53E-4E5A-48AF-BFA4-7FB24A0CE3F4}"/>
              </a:ext>
            </a:extLst>
          </p:cNvPr>
          <p:cNvSpPr>
            <a:spLocks noChangeArrowheads="1"/>
          </p:cNvSpPr>
          <p:nvPr/>
        </p:nvSpPr>
        <p:spPr bwMode="auto">
          <a:xfrm>
            <a:off x="964734" y="1876844"/>
            <a:ext cx="4345497" cy="222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0005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i,j,k,match</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scanf</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zh-C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&amp;j</a:t>
            </a:r>
            <a:r>
              <a:rPr kumimoji="0" lang="zh-C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&amp;k)</a:t>
            </a:r>
            <a:r>
              <a:rPr kumimoji="0" lang="zh-C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&lt;=0||j&lt;=0||k&lt;=0||</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&lt;=k||</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i+k</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&lt;=j||</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j+k</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match=4;</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if(</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==j&amp;&amp;</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==k&amp;&amp;j==k)  match=1;</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if(</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==k||j==k)  match=2;</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  match=3;</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(“match=%d\</a:t>
            </a:r>
            <a:r>
              <a:rPr kumimoji="0" lang="en-US" altLang="zh-CN"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n”,match</a:t>
            </a: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400050" algn="l" defTabSz="914400" rtl="0" eaLnBrk="0" fontAlgn="base" latinLnBrk="0" hangingPunct="0">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7" name="表格 6">
            <a:extLst>
              <a:ext uri="{FF2B5EF4-FFF2-40B4-BE49-F238E27FC236}">
                <a16:creationId xmlns:a16="http://schemas.microsoft.com/office/drawing/2014/main" id="{8DA0EFBB-1FD9-4ECE-A693-51516A0DC4CA}"/>
              </a:ext>
            </a:extLst>
          </p:cNvPr>
          <p:cNvGraphicFramePr>
            <a:graphicFrameLocks noGrp="1"/>
          </p:cNvGraphicFramePr>
          <p:nvPr>
            <p:extLst>
              <p:ext uri="{D42A27DB-BD31-4B8C-83A1-F6EECF244321}">
                <p14:modId xmlns:p14="http://schemas.microsoft.com/office/powerpoint/2010/main" val="3059336795"/>
              </p:ext>
            </p:extLst>
          </p:nvPr>
        </p:nvGraphicFramePr>
        <p:xfrm>
          <a:off x="4579789" y="3079475"/>
          <a:ext cx="6510457" cy="3673456"/>
        </p:xfrm>
        <a:graphic>
          <a:graphicData uri="http://schemas.openxmlformats.org/drawingml/2006/table">
            <a:tbl>
              <a:tblPr firstRow="1" firstCol="1" lastRow="1" lastCol="1" bandRow="1" bandCol="1"/>
              <a:tblGrid>
                <a:gridCol w="797017">
                  <a:extLst>
                    <a:ext uri="{9D8B030D-6E8A-4147-A177-3AD203B41FA5}">
                      <a16:colId xmlns:a16="http://schemas.microsoft.com/office/drawing/2014/main" val="1823083916"/>
                    </a:ext>
                  </a:extLst>
                </a:gridCol>
                <a:gridCol w="641383">
                  <a:extLst>
                    <a:ext uri="{9D8B030D-6E8A-4147-A177-3AD203B41FA5}">
                      <a16:colId xmlns:a16="http://schemas.microsoft.com/office/drawing/2014/main" val="1761541241"/>
                    </a:ext>
                  </a:extLst>
                </a:gridCol>
                <a:gridCol w="492965">
                  <a:extLst>
                    <a:ext uri="{9D8B030D-6E8A-4147-A177-3AD203B41FA5}">
                      <a16:colId xmlns:a16="http://schemas.microsoft.com/office/drawing/2014/main" val="4141235683"/>
                    </a:ext>
                  </a:extLst>
                </a:gridCol>
                <a:gridCol w="451884">
                  <a:extLst>
                    <a:ext uri="{9D8B030D-6E8A-4147-A177-3AD203B41FA5}">
                      <a16:colId xmlns:a16="http://schemas.microsoft.com/office/drawing/2014/main" val="630482850"/>
                    </a:ext>
                  </a:extLst>
                </a:gridCol>
                <a:gridCol w="553498">
                  <a:extLst>
                    <a:ext uri="{9D8B030D-6E8A-4147-A177-3AD203B41FA5}">
                      <a16:colId xmlns:a16="http://schemas.microsoft.com/office/drawing/2014/main" val="3287204314"/>
                    </a:ext>
                  </a:extLst>
                </a:gridCol>
                <a:gridCol w="662730">
                  <a:extLst>
                    <a:ext uri="{9D8B030D-6E8A-4147-A177-3AD203B41FA5}">
                      <a16:colId xmlns:a16="http://schemas.microsoft.com/office/drawing/2014/main" val="162640510"/>
                    </a:ext>
                  </a:extLst>
                </a:gridCol>
                <a:gridCol w="601983">
                  <a:extLst>
                    <a:ext uri="{9D8B030D-6E8A-4147-A177-3AD203B41FA5}">
                      <a16:colId xmlns:a16="http://schemas.microsoft.com/office/drawing/2014/main" val="144072490"/>
                    </a:ext>
                  </a:extLst>
                </a:gridCol>
                <a:gridCol w="682634">
                  <a:extLst>
                    <a:ext uri="{9D8B030D-6E8A-4147-A177-3AD203B41FA5}">
                      <a16:colId xmlns:a16="http://schemas.microsoft.com/office/drawing/2014/main" val="1332141299"/>
                    </a:ext>
                  </a:extLst>
                </a:gridCol>
                <a:gridCol w="525103">
                  <a:extLst>
                    <a:ext uri="{9D8B030D-6E8A-4147-A177-3AD203B41FA5}">
                      <a16:colId xmlns:a16="http://schemas.microsoft.com/office/drawing/2014/main" val="461794718"/>
                    </a:ext>
                  </a:extLst>
                </a:gridCol>
                <a:gridCol w="560111">
                  <a:extLst>
                    <a:ext uri="{9D8B030D-6E8A-4147-A177-3AD203B41FA5}">
                      <a16:colId xmlns:a16="http://schemas.microsoft.com/office/drawing/2014/main" val="2909581068"/>
                    </a:ext>
                  </a:extLst>
                </a:gridCol>
                <a:gridCol w="541149">
                  <a:extLst>
                    <a:ext uri="{9D8B030D-6E8A-4147-A177-3AD203B41FA5}">
                      <a16:colId xmlns:a16="http://schemas.microsoft.com/office/drawing/2014/main" val="1855303089"/>
                    </a:ext>
                  </a:extLst>
                </a:gridCol>
              </a:tblGrid>
              <a:tr h="272786">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变量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原子谓词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91525700"/>
                  </a:ext>
                </a:extLst>
              </a:tr>
              <a:tr h="485810">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 </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err="1">
                          <a:effectLst/>
                          <a:latin typeface="Times New Roman" panose="02020603050405020304" pitchFamily="18" charset="0"/>
                          <a:ea typeface="黑体" panose="02010609060101010101" pitchFamily="49" charset="-122"/>
                        </a:rPr>
                        <a:t>i</a:t>
                      </a:r>
                      <a:r>
                        <a:rPr lang="zh-CN" sz="1200" kern="100" baseline="0" dirty="0">
                          <a:effectLst/>
                          <a:latin typeface="Times New Roman" panose="02020603050405020304" pitchFamily="18" charset="0"/>
                          <a:ea typeface="黑体" panose="02010609060101010101" pitchFamily="49" charset="-122"/>
                        </a:rPr>
                        <a:t>，</a:t>
                      </a:r>
                      <a:r>
                        <a:rPr lang="en-US" sz="1200" kern="100" baseline="0" dirty="0">
                          <a:effectLst/>
                          <a:latin typeface="Times New Roman" panose="02020603050405020304" pitchFamily="18" charset="0"/>
                          <a:ea typeface="黑体" panose="02010609060101010101" pitchFamily="49" charset="-122"/>
                        </a:rPr>
                        <a:t>j</a:t>
                      </a:r>
                      <a:r>
                        <a:rPr lang="zh-CN" sz="1200" kern="100" baseline="0" dirty="0">
                          <a:effectLst/>
                          <a:latin typeface="Times New Roman" panose="02020603050405020304" pitchFamily="18" charset="0"/>
                          <a:ea typeface="黑体" panose="02010609060101010101" pitchFamily="49" charset="-122"/>
                        </a:rPr>
                        <a:t>，</a:t>
                      </a:r>
                      <a:r>
                        <a:rPr lang="en-US" sz="1200" kern="100" baseline="0" dirty="0">
                          <a:effectLst/>
                          <a:latin typeface="Times New Roman" panose="02020603050405020304" pitchFamily="18" charset="0"/>
                          <a:ea typeface="黑体" panose="02010609060101010101" pitchFamily="49" charset="-122"/>
                        </a:rPr>
                        <a:t>k</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i&lt;=0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j&lt;=0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k&lt;=0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i+j&lt;=k</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i+k&lt;=j</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j+k&lt;=i</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i==j</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i==k</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j==k</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926705"/>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-1,-1,-1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912222"/>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073699"/>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3</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2,-1,-2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570980"/>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4</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4303630"/>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5</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1,1,2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267605"/>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6</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2,1,1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522358"/>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7</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1,2,1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dirty="0">
                          <a:effectLst/>
                          <a:latin typeface="Times New Roman" panose="02020603050405020304" pitchFamily="18" charset="0"/>
                          <a:ea typeface="黑体" panose="02010609060101010101" pitchFamily="49" charset="-122"/>
                        </a:rPr>
                        <a:t>--</a:t>
                      </a:r>
                      <a:endParaRPr lang="zh-CN" sz="1200" kern="100" baseline="0" dirty="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5884561"/>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8</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1768929"/>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9</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2,2,3</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788811"/>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10</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2,3,2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214504"/>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11</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3,2,2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906397"/>
                  </a:ext>
                </a:extLst>
              </a:tr>
              <a:tr h="242905">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用例</a:t>
                      </a:r>
                      <a:r>
                        <a:rPr lang="en-US" sz="1200" kern="100" baseline="0">
                          <a:effectLst/>
                          <a:latin typeface="Times New Roman" panose="02020603050405020304" pitchFamily="18" charset="0"/>
                          <a:ea typeface="黑体" panose="02010609060101010101" pitchFamily="49" charset="-122"/>
                        </a:rPr>
                        <a:t>12</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baseline="0">
                          <a:effectLst/>
                          <a:latin typeface="Times New Roman" panose="02020603050405020304" pitchFamily="18" charset="0"/>
                          <a:ea typeface="黑体" panose="02010609060101010101" pitchFamily="49" charset="-122"/>
                        </a:rPr>
                        <a:t>5,3,4</a:t>
                      </a:r>
                      <a:endParaRPr lang="zh-CN" sz="1200" kern="100" baseline="0">
                        <a:effectLst/>
                        <a:latin typeface="Times New Roman" panose="02020603050405020304" pitchFamily="18" charset="0"/>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baseline="0" dirty="0">
                          <a:effectLst/>
                          <a:latin typeface="Times New Roman" panose="02020603050405020304" pitchFamily="18" charset="0"/>
                          <a:ea typeface="黑体" panose="02010609060101010101" pitchFamily="49" charset="-122"/>
                        </a:rPr>
                        <a:t>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579596"/>
                  </a:ext>
                </a:extLst>
              </a:tr>
            </a:tbl>
          </a:graphicData>
        </a:graphic>
      </p:graphicFrame>
    </p:spTree>
    <p:extLst>
      <p:ext uri="{BB962C8B-B14F-4D97-AF65-F5344CB8AC3E}">
        <p14:creationId xmlns:p14="http://schemas.microsoft.com/office/powerpoint/2010/main" val="380394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3EC4D-9DAC-40BF-BCE4-16AFFE2C39F0}"/>
              </a:ext>
            </a:extLst>
          </p:cNvPr>
          <p:cNvSpPr>
            <a:spLocks noGrp="1"/>
          </p:cNvSpPr>
          <p:nvPr>
            <p:ph type="title"/>
          </p:nvPr>
        </p:nvSpPr>
        <p:spPr/>
        <p:txBody>
          <a:bodyPr>
            <a:normAutofit fontScale="90000"/>
          </a:bodyPr>
          <a:lstStyle/>
          <a:p>
            <a:r>
              <a:rPr lang="zh-CN" altLang="en-US" b="1" dirty="0"/>
              <a:t>白盒测试依据</a:t>
            </a:r>
          </a:p>
        </p:txBody>
      </p:sp>
      <p:sp>
        <p:nvSpPr>
          <p:cNvPr id="3" name="内容占位符 2">
            <a:extLst>
              <a:ext uri="{FF2B5EF4-FFF2-40B4-BE49-F238E27FC236}">
                <a16:creationId xmlns:a16="http://schemas.microsoft.com/office/drawing/2014/main" id="{D5A5C26E-2484-4588-A1CC-63696C411CE7}"/>
              </a:ext>
            </a:extLst>
          </p:cNvPr>
          <p:cNvSpPr>
            <a:spLocks noGrp="1"/>
          </p:cNvSpPr>
          <p:nvPr>
            <p:ph idx="1"/>
          </p:nvPr>
        </p:nvSpPr>
        <p:spPr/>
        <p:txBody>
          <a:bodyPr/>
          <a:lstStyle/>
          <a:p>
            <a:r>
              <a:rPr lang="zh-CN" altLang="zh-CN" sz="2800" dirty="0"/>
              <a:t>软件需求报告</a:t>
            </a:r>
            <a:endParaRPr lang="en-US" altLang="zh-CN" sz="2800" dirty="0"/>
          </a:p>
          <a:p>
            <a:r>
              <a:rPr lang="zh-CN" altLang="zh-CN" sz="2800" dirty="0"/>
              <a:t>软件需求规格说明</a:t>
            </a:r>
            <a:endParaRPr lang="en-US" altLang="zh-CN" sz="2800" dirty="0"/>
          </a:p>
          <a:p>
            <a:r>
              <a:rPr lang="zh-CN" altLang="zh-CN" sz="2800" dirty="0"/>
              <a:t>程序设计文档</a:t>
            </a:r>
            <a:endParaRPr lang="en-US" altLang="zh-CN" sz="2800" dirty="0"/>
          </a:p>
          <a:p>
            <a:r>
              <a:rPr lang="zh-CN" altLang="zh-CN" sz="2800" dirty="0"/>
              <a:t>软件界面设计</a:t>
            </a:r>
            <a:endParaRPr lang="en-US" altLang="zh-CN" sz="2800" dirty="0"/>
          </a:p>
          <a:p>
            <a:r>
              <a:rPr lang="zh-CN" altLang="zh-CN" sz="2800" dirty="0"/>
              <a:t>编码规范</a:t>
            </a:r>
            <a:endParaRPr lang="en-US" altLang="zh-CN" sz="2800" dirty="0"/>
          </a:p>
          <a:p>
            <a:r>
              <a:rPr lang="zh-CN" altLang="zh-CN" sz="2800" dirty="0"/>
              <a:t>开发命名标准</a:t>
            </a:r>
            <a:endParaRPr lang="en-US" altLang="zh-CN" sz="2800" dirty="0"/>
          </a:p>
          <a:p>
            <a:endParaRPr lang="zh-CN" altLang="en-US" dirty="0"/>
          </a:p>
        </p:txBody>
      </p:sp>
    </p:spTree>
    <p:extLst>
      <p:ext uri="{BB962C8B-B14F-4D97-AF65-F5344CB8AC3E}">
        <p14:creationId xmlns:p14="http://schemas.microsoft.com/office/powerpoint/2010/main" val="4127455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971FD-3CDD-4C5E-9028-37D8B1E304F9}"/>
              </a:ext>
            </a:extLst>
          </p:cNvPr>
          <p:cNvSpPr>
            <a:spLocks noGrp="1"/>
          </p:cNvSpPr>
          <p:nvPr>
            <p:ph type="title"/>
          </p:nvPr>
        </p:nvSpPr>
        <p:spPr>
          <a:xfrm>
            <a:off x="819398" y="424543"/>
            <a:ext cx="9601200" cy="571500"/>
          </a:xfrm>
        </p:spPr>
        <p:txBody>
          <a:bodyPr>
            <a:normAutofit fontScale="90000"/>
          </a:bodyPr>
          <a:lstStyle/>
          <a:p>
            <a:r>
              <a:rPr lang="zh-CN" altLang="en-US" b="1" dirty="0"/>
              <a:t>白盒测试技术</a:t>
            </a:r>
            <a:r>
              <a:rPr lang="en-US" altLang="zh-CN" b="1" dirty="0"/>
              <a:t>-</a:t>
            </a:r>
            <a:r>
              <a:rPr lang="zh-CN" altLang="en-US" b="1" dirty="0"/>
              <a:t>基本路径测试法</a:t>
            </a:r>
          </a:p>
        </p:txBody>
      </p:sp>
      <p:sp>
        <p:nvSpPr>
          <p:cNvPr id="3" name="内容占位符 2">
            <a:extLst>
              <a:ext uri="{FF2B5EF4-FFF2-40B4-BE49-F238E27FC236}">
                <a16:creationId xmlns:a16="http://schemas.microsoft.com/office/drawing/2014/main" id="{8B7A4F11-EE9E-42C7-B267-CE9F7F8C5245}"/>
              </a:ext>
            </a:extLst>
          </p:cNvPr>
          <p:cNvSpPr>
            <a:spLocks noGrp="1"/>
          </p:cNvSpPr>
          <p:nvPr>
            <p:ph idx="1"/>
          </p:nvPr>
        </p:nvSpPr>
        <p:spPr>
          <a:xfrm>
            <a:off x="819398" y="1279566"/>
            <a:ext cx="11495314" cy="5600700"/>
          </a:xfrm>
        </p:spPr>
        <p:txBody>
          <a:bodyPr>
            <a:normAutofit/>
          </a:bodyPr>
          <a:lstStyle/>
          <a:p>
            <a:r>
              <a:rPr lang="zh-CN" altLang="zh-CN" sz="2800" dirty="0"/>
              <a:t>程序的控制流图</a:t>
            </a:r>
            <a:endParaRPr lang="en-US" altLang="zh-CN" sz="2800" dirty="0"/>
          </a:p>
          <a:p>
            <a:pPr lvl="1"/>
            <a:r>
              <a:rPr lang="zh-CN" altLang="zh-CN" sz="2800" i="0" dirty="0"/>
              <a:t>对程序流程图进行简化后得到的，它突出表示程序控制流的结构。程序控制流图是描述程序控制流的一种方式</a:t>
            </a:r>
            <a:endParaRPr lang="en-US" altLang="zh-CN" sz="2800" i="0" dirty="0"/>
          </a:p>
          <a:p>
            <a:r>
              <a:rPr lang="zh-CN" altLang="zh-CN" sz="2800" dirty="0"/>
              <a:t>程序环形复杂度</a:t>
            </a:r>
            <a:r>
              <a:rPr lang="zh-CN" altLang="en-US" sz="2800" dirty="0"/>
              <a:t>：</a:t>
            </a:r>
            <a:r>
              <a:rPr lang="zh-CN" altLang="zh-CN" sz="2800" dirty="0"/>
              <a:t>称为圈复杂度，它是一种为程序逻辑复杂度提供定量尺度的软件度量。</a:t>
            </a:r>
          </a:p>
          <a:p>
            <a:pPr lvl="1"/>
            <a:r>
              <a:rPr lang="zh-CN" altLang="zh-CN" sz="2800" i="0" dirty="0"/>
              <a:t>可用如下方法来计算</a:t>
            </a:r>
            <a:r>
              <a:rPr lang="zh-CN" altLang="en-US" sz="2800" i="0" dirty="0"/>
              <a:t>环形</a:t>
            </a:r>
            <a:r>
              <a:rPr lang="zh-CN" altLang="zh-CN" sz="2800" i="0" dirty="0"/>
              <a:t>复杂度</a:t>
            </a:r>
            <a:r>
              <a:rPr lang="en-US" altLang="zh-CN" sz="2800" i="0" dirty="0"/>
              <a:t>V(G) </a:t>
            </a:r>
            <a:r>
              <a:rPr lang="zh-CN" altLang="zh-CN" sz="2800" i="0" dirty="0"/>
              <a:t>：</a:t>
            </a:r>
          </a:p>
          <a:p>
            <a:pPr lvl="2"/>
            <a:r>
              <a:rPr lang="zh-CN" altLang="zh-CN" sz="2400" dirty="0"/>
              <a:t>控制流图中区域的数量对应于环形复杂度。</a:t>
            </a:r>
          </a:p>
          <a:p>
            <a:pPr lvl="2"/>
            <a:r>
              <a:rPr lang="en-US" altLang="zh-CN" sz="2400" dirty="0"/>
              <a:t>V(G) = E-N+2  </a:t>
            </a:r>
            <a:r>
              <a:rPr lang="zh-CN" altLang="zh-CN" sz="2400" dirty="0"/>
              <a:t>其中：</a:t>
            </a:r>
            <a:r>
              <a:rPr lang="en-US" altLang="zh-CN" sz="2400" dirty="0"/>
              <a:t>E</a:t>
            </a:r>
            <a:r>
              <a:rPr lang="zh-CN" altLang="zh-CN" sz="2400" dirty="0"/>
              <a:t>是控制流图中边的数量；</a:t>
            </a:r>
            <a:r>
              <a:rPr lang="en-US" altLang="zh-CN" sz="2400" dirty="0"/>
              <a:t>N</a:t>
            </a:r>
            <a:r>
              <a:rPr lang="zh-CN" altLang="zh-CN" sz="2400" dirty="0"/>
              <a:t>是控制流图中的节点数量</a:t>
            </a:r>
            <a:endParaRPr lang="en-US" altLang="zh-CN" sz="2400" dirty="0"/>
          </a:p>
          <a:p>
            <a:pPr lvl="2"/>
            <a:r>
              <a:rPr lang="en-US" altLang="zh-CN" sz="2400" dirty="0"/>
              <a:t>V(G) = P+1  </a:t>
            </a:r>
            <a:r>
              <a:rPr lang="zh-CN" altLang="zh-CN" sz="2400" dirty="0"/>
              <a:t>其中：</a:t>
            </a:r>
            <a:r>
              <a:rPr lang="en-US" altLang="zh-CN" sz="2400" dirty="0"/>
              <a:t>P</a:t>
            </a:r>
            <a:r>
              <a:rPr lang="zh-CN" altLang="en-US" sz="2400" dirty="0"/>
              <a:t>是控制流图</a:t>
            </a:r>
            <a:r>
              <a:rPr lang="en-US" altLang="zh-CN" sz="2400" dirty="0"/>
              <a:t>G</a:t>
            </a:r>
            <a:r>
              <a:rPr lang="zh-CN" altLang="en-US" sz="2400" dirty="0"/>
              <a:t>中判定节点的数量</a:t>
            </a:r>
            <a:endParaRPr lang="en-US" altLang="zh-CN" sz="2400" dirty="0"/>
          </a:p>
          <a:p>
            <a:r>
              <a:rPr lang="zh-CN" altLang="zh-CN" sz="2800" dirty="0"/>
              <a:t>导出测试用例</a:t>
            </a:r>
            <a:endParaRPr lang="en-US" altLang="zh-CN" sz="2800" dirty="0"/>
          </a:p>
          <a:p>
            <a:r>
              <a:rPr lang="zh-CN" altLang="zh-CN" sz="2800" dirty="0"/>
              <a:t>准备测试用例</a:t>
            </a:r>
            <a:endParaRPr lang="zh-CN" altLang="en-US" sz="2800" dirty="0"/>
          </a:p>
        </p:txBody>
      </p:sp>
    </p:spTree>
    <p:extLst>
      <p:ext uri="{BB962C8B-B14F-4D97-AF65-F5344CB8AC3E}">
        <p14:creationId xmlns:p14="http://schemas.microsoft.com/office/powerpoint/2010/main" val="1081525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3FCA0-7905-47C3-AEB1-65A6B89A1F2F}"/>
              </a:ext>
            </a:extLst>
          </p:cNvPr>
          <p:cNvSpPr>
            <a:spLocks noGrp="1"/>
          </p:cNvSpPr>
          <p:nvPr>
            <p:ph type="title"/>
          </p:nvPr>
        </p:nvSpPr>
        <p:spPr>
          <a:xfrm>
            <a:off x="1125089" y="297700"/>
            <a:ext cx="9601200" cy="571500"/>
          </a:xfrm>
        </p:spPr>
        <p:txBody>
          <a:bodyPr>
            <a:normAutofit fontScale="90000"/>
          </a:bodyPr>
          <a:lstStyle/>
          <a:p>
            <a:r>
              <a:rPr lang="zh-CN" altLang="en-US" b="1" dirty="0"/>
              <a:t>白盒测试技术</a:t>
            </a:r>
            <a:r>
              <a:rPr lang="en-US" altLang="zh-CN" b="1" dirty="0"/>
              <a:t>-</a:t>
            </a:r>
            <a:r>
              <a:rPr lang="zh-CN" altLang="en-US" b="1" dirty="0"/>
              <a:t>基本路径测试法</a:t>
            </a:r>
          </a:p>
        </p:txBody>
      </p:sp>
      <p:sp>
        <p:nvSpPr>
          <p:cNvPr id="3" name="内容占位符 2">
            <a:extLst>
              <a:ext uri="{FF2B5EF4-FFF2-40B4-BE49-F238E27FC236}">
                <a16:creationId xmlns:a16="http://schemas.microsoft.com/office/drawing/2014/main" id="{3F0B4448-F769-4E91-A5A4-E5A0C883A366}"/>
              </a:ext>
            </a:extLst>
          </p:cNvPr>
          <p:cNvSpPr>
            <a:spLocks noGrp="1"/>
          </p:cNvSpPr>
          <p:nvPr>
            <p:ph idx="1"/>
          </p:nvPr>
        </p:nvSpPr>
        <p:spPr>
          <a:xfrm>
            <a:off x="864920" y="997527"/>
            <a:ext cx="10422576" cy="5860473"/>
          </a:xfrm>
        </p:spPr>
        <p:txBody>
          <a:bodyPr>
            <a:normAutofit lnSpcReduction="10000"/>
          </a:bodyPr>
          <a:lstStyle/>
          <a:p>
            <a:r>
              <a:rPr lang="zh-CN" altLang="en-US" sz="2400" dirty="0"/>
              <a:t>程序控制流图</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r>
              <a:rPr lang="zh-CN" altLang="en-US" sz="2400" dirty="0"/>
              <a:t>计算环形复杂度</a:t>
            </a:r>
            <a:endParaRPr lang="en-US" altLang="zh-CN" sz="2400" dirty="0"/>
          </a:p>
          <a:p>
            <a:pPr lvl="1"/>
            <a:r>
              <a:rPr lang="zh-CN" altLang="zh-CN" sz="2400" i="0" dirty="0"/>
              <a:t>节点数量</a:t>
            </a:r>
            <a:r>
              <a:rPr lang="en-US" altLang="zh-CN" sz="2400" i="0" dirty="0"/>
              <a:t>N =8</a:t>
            </a:r>
            <a:r>
              <a:rPr lang="zh-CN" altLang="zh-CN" sz="2400" i="0" dirty="0"/>
              <a:t>：</a:t>
            </a:r>
          </a:p>
          <a:p>
            <a:pPr lvl="1"/>
            <a:r>
              <a:rPr lang="zh-CN" altLang="zh-CN" sz="2400" i="0" dirty="0"/>
              <a:t>导出条边</a:t>
            </a:r>
            <a:r>
              <a:rPr lang="en-US" altLang="zh-CN" sz="2400" i="0" dirty="0"/>
              <a:t>E=10</a:t>
            </a:r>
            <a:r>
              <a:rPr lang="zh-CN" altLang="zh-CN" sz="2400" i="0" dirty="0"/>
              <a:t>。用（①、②、③、④、⑤、⑥、⑦、⑧、⑨、⑩编号表示）</a:t>
            </a:r>
          </a:p>
          <a:p>
            <a:pPr lvl="1"/>
            <a:r>
              <a:rPr lang="en-US" altLang="zh-CN" sz="2400" i="0" dirty="0"/>
              <a:t>V(G) = E-N+2=10-8+2= 10</a:t>
            </a:r>
            <a:r>
              <a:rPr lang="zh-CN" altLang="zh-CN" sz="2400" i="0" dirty="0"/>
              <a:t>（条边）</a:t>
            </a:r>
            <a:r>
              <a:rPr lang="en-US" altLang="zh-CN" sz="2400" i="0" dirty="0"/>
              <a:t>- 8</a:t>
            </a:r>
            <a:r>
              <a:rPr lang="zh-CN" altLang="zh-CN" sz="2400" i="0" dirty="0"/>
              <a:t>（个节点）</a:t>
            </a:r>
            <a:r>
              <a:rPr lang="en-US" altLang="zh-CN" sz="2400" i="0" dirty="0"/>
              <a:t>+ 2 = 4</a:t>
            </a:r>
            <a:endParaRPr lang="zh-CN" altLang="zh-CN" sz="2400" i="0" dirty="0"/>
          </a:p>
          <a:p>
            <a:pPr lvl="1"/>
            <a:r>
              <a:rPr lang="zh-CN" altLang="zh-CN" sz="2400" i="0" dirty="0"/>
              <a:t>导出独立路径用路径</a:t>
            </a:r>
            <a:r>
              <a:rPr lang="en-US" altLang="zh-CN" sz="2400" i="0" dirty="0"/>
              <a:t>1</a:t>
            </a:r>
            <a:r>
              <a:rPr lang="zh-CN" altLang="zh-CN" sz="2400" i="0" dirty="0"/>
              <a:t>、 路径</a:t>
            </a:r>
            <a:r>
              <a:rPr lang="en-US" altLang="zh-CN" sz="2400" i="0" dirty="0"/>
              <a:t>2</a:t>
            </a:r>
            <a:r>
              <a:rPr lang="zh-CN" altLang="zh-CN" sz="2400" i="0" dirty="0"/>
              <a:t>、 路径</a:t>
            </a:r>
            <a:r>
              <a:rPr lang="en-US" altLang="zh-CN" sz="2400" i="0" dirty="0"/>
              <a:t>3</a:t>
            </a:r>
            <a:r>
              <a:rPr lang="zh-CN" altLang="zh-CN" sz="2400" i="0" dirty="0"/>
              <a:t>、路径</a:t>
            </a:r>
            <a:r>
              <a:rPr lang="en-US" altLang="zh-CN" sz="2400" i="0" dirty="0"/>
              <a:t>4</a:t>
            </a:r>
            <a:r>
              <a:rPr lang="zh-CN" altLang="zh-CN" sz="2400" i="0" dirty="0"/>
              <a:t>编号表示</a:t>
            </a:r>
            <a:endParaRPr lang="zh-CN" altLang="en-US" sz="2400" i="0" dirty="0"/>
          </a:p>
        </p:txBody>
      </p:sp>
      <p:pic>
        <p:nvPicPr>
          <p:cNvPr id="4" name="图片 3">
            <a:extLst>
              <a:ext uri="{FF2B5EF4-FFF2-40B4-BE49-F238E27FC236}">
                <a16:creationId xmlns:a16="http://schemas.microsoft.com/office/drawing/2014/main" id="{FA8FD717-543A-4FD0-9FA7-1D80F0912955}"/>
              </a:ext>
            </a:extLst>
          </p:cNvPr>
          <p:cNvPicPr>
            <a:picLocks noChangeAspect="1"/>
          </p:cNvPicPr>
          <p:nvPr/>
        </p:nvPicPr>
        <p:blipFill>
          <a:blip r:embed="rId2"/>
          <a:stretch>
            <a:fillRect/>
          </a:stretch>
        </p:blipFill>
        <p:spPr>
          <a:xfrm>
            <a:off x="884712" y="1542761"/>
            <a:ext cx="8128659" cy="2444327"/>
          </a:xfrm>
          <a:prstGeom prst="rect">
            <a:avLst/>
          </a:prstGeom>
        </p:spPr>
      </p:pic>
      <p:pic>
        <p:nvPicPr>
          <p:cNvPr id="5" name="图片 4">
            <a:extLst>
              <a:ext uri="{FF2B5EF4-FFF2-40B4-BE49-F238E27FC236}">
                <a16:creationId xmlns:a16="http://schemas.microsoft.com/office/drawing/2014/main" id="{A9166689-B966-405E-8F73-DFC1C125470B}"/>
              </a:ext>
            </a:extLst>
          </p:cNvPr>
          <p:cNvPicPr>
            <a:picLocks noChangeAspect="1"/>
          </p:cNvPicPr>
          <p:nvPr/>
        </p:nvPicPr>
        <p:blipFill>
          <a:blip r:embed="rId3"/>
          <a:stretch>
            <a:fillRect/>
          </a:stretch>
        </p:blipFill>
        <p:spPr>
          <a:xfrm>
            <a:off x="8601735" y="0"/>
            <a:ext cx="3590265" cy="4471899"/>
          </a:xfrm>
          <a:prstGeom prst="rect">
            <a:avLst/>
          </a:prstGeom>
        </p:spPr>
      </p:pic>
    </p:spTree>
    <p:extLst>
      <p:ext uri="{BB962C8B-B14F-4D97-AF65-F5344CB8AC3E}">
        <p14:creationId xmlns:p14="http://schemas.microsoft.com/office/powerpoint/2010/main" val="328715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360"/>
                                          </p:val>
                                        </p:tav>
                                        <p:tav tm="100000">
                                          <p:val>
                                            <p:fltVal val="0"/>
                                          </p:val>
                                        </p:tav>
                                      </p:tavLst>
                                    </p:anim>
                                    <p:animEffect transition="in" filter="fade">
                                      <p:cBhvr>
                                        <p:cTn id="10" dur="1000"/>
                                        <p:tgtEl>
                                          <p:spTgt spid="4"/>
                                        </p:tgtEl>
                                      </p:cBhvr>
                                    </p:animEffect>
                                  </p:childTnLst>
                                </p:cTn>
                              </p:par>
                              <p:par>
                                <p:cTn id="11" presetID="13"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plus(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154DE-97C9-4639-9B08-ADAACDE544FE}"/>
              </a:ext>
            </a:extLst>
          </p:cNvPr>
          <p:cNvSpPr>
            <a:spLocks noGrp="1"/>
          </p:cNvSpPr>
          <p:nvPr>
            <p:ph type="title"/>
          </p:nvPr>
        </p:nvSpPr>
        <p:spPr>
          <a:xfrm>
            <a:off x="1295400" y="330114"/>
            <a:ext cx="9601200" cy="571500"/>
          </a:xfrm>
        </p:spPr>
        <p:txBody>
          <a:bodyPr>
            <a:normAutofit fontScale="90000"/>
          </a:bodyPr>
          <a:lstStyle/>
          <a:p>
            <a:r>
              <a:rPr lang="zh-CN" altLang="en-US" b="1" dirty="0"/>
              <a:t>白盒测试技术</a:t>
            </a:r>
            <a:r>
              <a:rPr lang="en-US" altLang="zh-CN" b="1" dirty="0"/>
              <a:t>-</a:t>
            </a:r>
            <a:r>
              <a:rPr lang="zh-CN" altLang="en-US" b="1" dirty="0"/>
              <a:t>基本路径测试法</a:t>
            </a:r>
          </a:p>
        </p:txBody>
      </p:sp>
      <p:pic>
        <p:nvPicPr>
          <p:cNvPr id="5" name="Picture 4">
            <a:extLst>
              <a:ext uri="{FF2B5EF4-FFF2-40B4-BE49-F238E27FC236}">
                <a16:creationId xmlns:a16="http://schemas.microsoft.com/office/drawing/2014/main" id="{B1DAC1C2-C8AC-4AE5-B150-0B91FF093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27731" y="1404851"/>
            <a:ext cx="7704138" cy="4114800"/>
          </a:xfrm>
          <a:prstGeom prst="rect">
            <a:avLst/>
          </a:prstGeom>
          <a:solidFill>
            <a:schemeClr val="bg1"/>
          </a:solidFill>
        </p:spPr>
      </p:pic>
      <p:sp>
        <p:nvSpPr>
          <p:cNvPr id="6" name="Freeform 15">
            <a:extLst>
              <a:ext uri="{FF2B5EF4-FFF2-40B4-BE49-F238E27FC236}">
                <a16:creationId xmlns:a16="http://schemas.microsoft.com/office/drawing/2014/main" id="{5B66BF5A-3CAB-4694-9485-3F0294C4F229}"/>
              </a:ext>
            </a:extLst>
          </p:cNvPr>
          <p:cNvSpPr>
            <a:spLocks/>
          </p:cNvSpPr>
          <p:nvPr/>
        </p:nvSpPr>
        <p:spPr bwMode="auto">
          <a:xfrm>
            <a:off x="7075881" y="1908088"/>
            <a:ext cx="1008063" cy="669925"/>
          </a:xfrm>
          <a:custGeom>
            <a:avLst/>
            <a:gdLst>
              <a:gd name="T0" fmla="*/ 63500 w 635"/>
              <a:gd name="T1" fmla="*/ 542925 h 422"/>
              <a:gd name="T2" fmla="*/ 368300 w 635"/>
              <a:gd name="T3" fmla="*/ 669925 h 422"/>
              <a:gd name="T4" fmla="*/ 673100 w 635"/>
              <a:gd name="T5" fmla="*/ 669925 h 422"/>
              <a:gd name="T6" fmla="*/ 1008063 w 635"/>
              <a:gd name="T7" fmla="*/ 144463 h 422"/>
              <a:gd name="T8" fmla="*/ 863600 w 635"/>
              <a:gd name="T9" fmla="*/ 0 h 422"/>
              <a:gd name="T10" fmla="*/ 504825 w 635"/>
              <a:gd name="T11" fmla="*/ 0 h 422"/>
              <a:gd name="T12" fmla="*/ 360363 w 635"/>
              <a:gd name="T13" fmla="*/ 73025 h 422"/>
              <a:gd name="T14" fmla="*/ 144463 w 635"/>
              <a:gd name="T15" fmla="*/ 144463 h 422"/>
              <a:gd name="T16" fmla="*/ 0 w 635"/>
              <a:gd name="T17" fmla="*/ 144463 h 422"/>
              <a:gd name="T18" fmla="*/ 63500 w 635"/>
              <a:gd name="T19" fmla="*/ 542925 h 4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5"/>
              <a:gd name="T31" fmla="*/ 0 h 422"/>
              <a:gd name="T32" fmla="*/ 635 w 635"/>
              <a:gd name="T33" fmla="*/ 422 h 4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5" h="422">
                <a:moveTo>
                  <a:pt x="40" y="342"/>
                </a:moveTo>
                <a:cubicBezTo>
                  <a:pt x="89" y="358"/>
                  <a:pt x="183" y="422"/>
                  <a:pt x="232" y="422"/>
                </a:cubicBezTo>
                <a:cubicBezTo>
                  <a:pt x="296" y="422"/>
                  <a:pt x="360" y="422"/>
                  <a:pt x="424" y="422"/>
                </a:cubicBezTo>
                <a:lnTo>
                  <a:pt x="635" y="91"/>
                </a:lnTo>
                <a:lnTo>
                  <a:pt x="544" y="0"/>
                </a:lnTo>
                <a:lnTo>
                  <a:pt x="318" y="0"/>
                </a:lnTo>
                <a:lnTo>
                  <a:pt x="227" y="46"/>
                </a:lnTo>
                <a:lnTo>
                  <a:pt x="91" y="91"/>
                </a:lnTo>
                <a:lnTo>
                  <a:pt x="0" y="91"/>
                </a:lnTo>
                <a:lnTo>
                  <a:pt x="40" y="3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sp>
        <p:nvSpPr>
          <p:cNvPr id="7" name="Freeform 16">
            <a:extLst>
              <a:ext uri="{FF2B5EF4-FFF2-40B4-BE49-F238E27FC236}">
                <a16:creationId xmlns:a16="http://schemas.microsoft.com/office/drawing/2014/main" id="{1F060505-B6DD-4993-9985-B39FB0DECF25}"/>
              </a:ext>
            </a:extLst>
          </p:cNvPr>
          <p:cNvSpPr>
            <a:spLocks/>
          </p:cNvSpPr>
          <p:nvPr/>
        </p:nvSpPr>
        <p:spPr bwMode="auto">
          <a:xfrm>
            <a:off x="8372869" y="3565438"/>
            <a:ext cx="719137" cy="434975"/>
          </a:xfrm>
          <a:custGeom>
            <a:avLst/>
            <a:gdLst>
              <a:gd name="T0" fmla="*/ 87312 w 453"/>
              <a:gd name="T1" fmla="*/ 434975 h 274"/>
              <a:gd name="T2" fmla="*/ 328612 w 453"/>
              <a:gd name="T3" fmla="*/ 358775 h 274"/>
              <a:gd name="T4" fmla="*/ 354012 w 453"/>
              <a:gd name="T5" fmla="*/ 320675 h 274"/>
              <a:gd name="T6" fmla="*/ 481012 w 453"/>
              <a:gd name="T7" fmla="*/ 244475 h 274"/>
              <a:gd name="T8" fmla="*/ 719137 w 453"/>
              <a:gd name="T9" fmla="*/ 0 h 274"/>
              <a:gd name="T10" fmla="*/ 503237 w 453"/>
              <a:gd name="T11" fmla="*/ 142875 h 274"/>
              <a:gd name="T12" fmla="*/ 71437 w 453"/>
              <a:gd name="T13" fmla="*/ 287337 h 274"/>
              <a:gd name="T14" fmla="*/ 0 w 453"/>
              <a:gd name="T15" fmla="*/ 431800 h 274"/>
              <a:gd name="T16" fmla="*/ 87312 w 453"/>
              <a:gd name="T17" fmla="*/ 434975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3"/>
              <a:gd name="T28" fmla="*/ 0 h 274"/>
              <a:gd name="T29" fmla="*/ 453 w 453"/>
              <a:gd name="T30" fmla="*/ 274 h 2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3" h="274">
                <a:moveTo>
                  <a:pt x="55" y="274"/>
                </a:moveTo>
                <a:cubicBezTo>
                  <a:pt x="105" y="257"/>
                  <a:pt x="157" y="243"/>
                  <a:pt x="207" y="226"/>
                </a:cubicBezTo>
                <a:cubicBezTo>
                  <a:pt x="212" y="218"/>
                  <a:pt x="215" y="207"/>
                  <a:pt x="223" y="202"/>
                </a:cubicBezTo>
                <a:cubicBezTo>
                  <a:pt x="259" y="180"/>
                  <a:pt x="283" y="194"/>
                  <a:pt x="303" y="154"/>
                </a:cubicBezTo>
                <a:lnTo>
                  <a:pt x="453" y="0"/>
                </a:lnTo>
                <a:lnTo>
                  <a:pt x="317" y="90"/>
                </a:lnTo>
                <a:lnTo>
                  <a:pt x="45" y="181"/>
                </a:lnTo>
                <a:lnTo>
                  <a:pt x="0" y="272"/>
                </a:lnTo>
                <a:lnTo>
                  <a:pt x="55" y="2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sp>
        <p:nvSpPr>
          <p:cNvPr id="8" name="Freeform 19">
            <a:extLst>
              <a:ext uri="{FF2B5EF4-FFF2-40B4-BE49-F238E27FC236}">
                <a16:creationId xmlns:a16="http://schemas.microsoft.com/office/drawing/2014/main" id="{342CEE4C-1175-43C3-A1B1-CF315AB2E637}"/>
              </a:ext>
            </a:extLst>
          </p:cNvPr>
          <p:cNvSpPr>
            <a:spLocks/>
          </p:cNvSpPr>
          <p:nvPr/>
        </p:nvSpPr>
        <p:spPr bwMode="auto">
          <a:xfrm>
            <a:off x="7314006" y="3543213"/>
            <a:ext cx="457200" cy="203200"/>
          </a:xfrm>
          <a:custGeom>
            <a:avLst/>
            <a:gdLst>
              <a:gd name="T0" fmla="*/ 206375 w 288"/>
              <a:gd name="T1" fmla="*/ 0 h 128"/>
              <a:gd name="T2" fmla="*/ 168275 w 288"/>
              <a:gd name="T3" fmla="*/ 25400 h 128"/>
              <a:gd name="T4" fmla="*/ 92075 w 288"/>
              <a:gd name="T5" fmla="*/ 50800 h 128"/>
              <a:gd name="T6" fmla="*/ 92075 w 288"/>
              <a:gd name="T7" fmla="*/ 190500 h 128"/>
              <a:gd name="T8" fmla="*/ 130175 w 288"/>
              <a:gd name="T9" fmla="*/ 203200 h 128"/>
              <a:gd name="T10" fmla="*/ 307975 w 288"/>
              <a:gd name="T11" fmla="*/ 165100 h 128"/>
              <a:gd name="T12" fmla="*/ 346075 w 288"/>
              <a:gd name="T13" fmla="*/ 152400 h 128"/>
              <a:gd name="T14" fmla="*/ 384175 w 288"/>
              <a:gd name="T15" fmla="*/ 177800 h 128"/>
              <a:gd name="T16" fmla="*/ 384175 w 288"/>
              <a:gd name="T17" fmla="*/ 50800 h 128"/>
              <a:gd name="T18" fmla="*/ 244475 w 288"/>
              <a:gd name="T19" fmla="*/ 25400 h 128"/>
              <a:gd name="T20" fmla="*/ 206375 w 288"/>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8"/>
              <a:gd name="T34" fmla="*/ 0 h 128"/>
              <a:gd name="T35" fmla="*/ 288 w 288"/>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8" h="128">
                <a:moveTo>
                  <a:pt x="130" y="0"/>
                </a:moveTo>
                <a:cubicBezTo>
                  <a:pt x="122" y="5"/>
                  <a:pt x="115" y="12"/>
                  <a:pt x="106" y="16"/>
                </a:cubicBezTo>
                <a:cubicBezTo>
                  <a:pt x="91" y="23"/>
                  <a:pt x="58" y="32"/>
                  <a:pt x="58" y="32"/>
                </a:cubicBezTo>
                <a:cubicBezTo>
                  <a:pt x="31" y="72"/>
                  <a:pt x="0" y="91"/>
                  <a:pt x="58" y="120"/>
                </a:cubicBezTo>
                <a:cubicBezTo>
                  <a:pt x="66" y="124"/>
                  <a:pt x="74" y="125"/>
                  <a:pt x="82" y="128"/>
                </a:cubicBezTo>
                <a:cubicBezTo>
                  <a:pt x="163" y="118"/>
                  <a:pt x="126" y="127"/>
                  <a:pt x="194" y="104"/>
                </a:cubicBezTo>
                <a:cubicBezTo>
                  <a:pt x="202" y="101"/>
                  <a:pt x="218" y="96"/>
                  <a:pt x="218" y="96"/>
                </a:cubicBezTo>
                <a:cubicBezTo>
                  <a:pt x="226" y="101"/>
                  <a:pt x="232" y="112"/>
                  <a:pt x="242" y="112"/>
                </a:cubicBezTo>
                <a:cubicBezTo>
                  <a:pt x="288" y="112"/>
                  <a:pt x="261" y="45"/>
                  <a:pt x="242" y="32"/>
                </a:cubicBezTo>
                <a:cubicBezTo>
                  <a:pt x="217" y="15"/>
                  <a:pt x="184" y="20"/>
                  <a:pt x="154" y="16"/>
                </a:cubicBezTo>
                <a:cubicBezTo>
                  <a:pt x="127" y="7"/>
                  <a:pt x="130" y="16"/>
                  <a:pt x="1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grpSp>
        <p:nvGrpSpPr>
          <p:cNvPr id="9" name="Group 39">
            <a:extLst>
              <a:ext uri="{FF2B5EF4-FFF2-40B4-BE49-F238E27FC236}">
                <a16:creationId xmlns:a16="http://schemas.microsoft.com/office/drawing/2014/main" id="{FDC2C004-6E2D-465C-93FB-5C8AEDBD5193}"/>
              </a:ext>
            </a:extLst>
          </p:cNvPr>
          <p:cNvGrpSpPr>
            <a:grpSpLocks/>
          </p:cNvGrpSpPr>
          <p:nvPr/>
        </p:nvGrpSpPr>
        <p:grpSpPr bwMode="auto">
          <a:xfrm>
            <a:off x="7672781" y="2844713"/>
            <a:ext cx="1708150" cy="1639888"/>
            <a:chOff x="3528" y="2024"/>
            <a:chExt cx="1076" cy="1033"/>
          </a:xfrm>
        </p:grpSpPr>
        <p:sp>
          <p:nvSpPr>
            <p:cNvPr id="10" name="Freeform 17">
              <a:extLst>
                <a:ext uri="{FF2B5EF4-FFF2-40B4-BE49-F238E27FC236}">
                  <a16:creationId xmlns:a16="http://schemas.microsoft.com/office/drawing/2014/main" id="{13688622-062B-457F-94AC-8EA41E8D7CA4}"/>
                </a:ext>
              </a:extLst>
            </p:cNvPr>
            <p:cNvSpPr>
              <a:spLocks/>
            </p:cNvSpPr>
            <p:nvPr/>
          </p:nvSpPr>
          <p:spPr bwMode="auto">
            <a:xfrm>
              <a:off x="3528" y="2265"/>
              <a:ext cx="600" cy="543"/>
            </a:xfrm>
            <a:custGeom>
              <a:avLst/>
              <a:gdLst>
                <a:gd name="T0" fmla="*/ 96 w 600"/>
                <a:gd name="T1" fmla="*/ 255 h 543"/>
                <a:gd name="T2" fmla="*/ 24 w 600"/>
                <a:gd name="T3" fmla="*/ 295 h 543"/>
                <a:gd name="T4" fmla="*/ 0 w 600"/>
                <a:gd name="T5" fmla="*/ 439 h 543"/>
                <a:gd name="T6" fmla="*/ 16 w 600"/>
                <a:gd name="T7" fmla="*/ 503 h 543"/>
                <a:gd name="T8" fmla="*/ 176 w 600"/>
                <a:gd name="T9" fmla="*/ 543 h 543"/>
                <a:gd name="T10" fmla="*/ 328 w 600"/>
                <a:gd name="T11" fmla="*/ 535 h 543"/>
                <a:gd name="T12" fmla="*/ 408 w 600"/>
                <a:gd name="T13" fmla="*/ 511 h 543"/>
                <a:gd name="T14" fmla="*/ 424 w 600"/>
                <a:gd name="T15" fmla="*/ 487 h 543"/>
                <a:gd name="T16" fmla="*/ 448 w 600"/>
                <a:gd name="T17" fmla="*/ 471 h 543"/>
                <a:gd name="T18" fmla="*/ 464 w 600"/>
                <a:gd name="T19" fmla="*/ 423 h 543"/>
                <a:gd name="T20" fmla="*/ 472 w 600"/>
                <a:gd name="T21" fmla="*/ 399 h 543"/>
                <a:gd name="T22" fmla="*/ 464 w 600"/>
                <a:gd name="T23" fmla="*/ 423 h 543"/>
                <a:gd name="T24" fmla="*/ 472 w 600"/>
                <a:gd name="T25" fmla="*/ 399 h 543"/>
                <a:gd name="T26" fmla="*/ 456 w 600"/>
                <a:gd name="T27" fmla="*/ 327 h 543"/>
                <a:gd name="T28" fmla="*/ 544 w 600"/>
                <a:gd name="T29" fmla="*/ 175 h 543"/>
                <a:gd name="T30" fmla="*/ 576 w 600"/>
                <a:gd name="T31" fmla="*/ 103 h 543"/>
                <a:gd name="T32" fmla="*/ 600 w 600"/>
                <a:gd name="T33" fmla="*/ 87 h 543"/>
                <a:gd name="T34" fmla="*/ 576 w 600"/>
                <a:gd name="T35" fmla="*/ 95 h 543"/>
                <a:gd name="T36" fmla="*/ 584 w 600"/>
                <a:gd name="T37" fmla="*/ 47 h 543"/>
                <a:gd name="T38" fmla="*/ 536 w 600"/>
                <a:gd name="T39" fmla="*/ 7 h 543"/>
                <a:gd name="T40" fmla="*/ 480 w 600"/>
                <a:gd name="T41" fmla="*/ 15 h 543"/>
                <a:gd name="T42" fmla="*/ 520 w 600"/>
                <a:gd name="T43" fmla="*/ 79 h 543"/>
                <a:gd name="T44" fmla="*/ 464 w 600"/>
                <a:gd name="T45" fmla="*/ 135 h 543"/>
                <a:gd name="T46" fmla="*/ 440 w 600"/>
                <a:gd name="T47" fmla="*/ 159 h 543"/>
                <a:gd name="T48" fmla="*/ 392 w 600"/>
                <a:gd name="T49" fmla="*/ 175 h 543"/>
                <a:gd name="T50" fmla="*/ 368 w 600"/>
                <a:gd name="T51" fmla="*/ 191 h 543"/>
                <a:gd name="T52" fmla="*/ 320 w 600"/>
                <a:gd name="T53" fmla="*/ 207 h 543"/>
                <a:gd name="T54" fmla="*/ 296 w 600"/>
                <a:gd name="T55" fmla="*/ 223 h 543"/>
                <a:gd name="T56" fmla="*/ 168 w 600"/>
                <a:gd name="T57" fmla="*/ 247 h 543"/>
                <a:gd name="T58" fmla="*/ 96 w 600"/>
                <a:gd name="T59" fmla="*/ 255 h 5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00"/>
                <a:gd name="T91" fmla="*/ 0 h 543"/>
                <a:gd name="T92" fmla="*/ 600 w 600"/>
                <a:gd name="T93" fmla="*/ 543 h 54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00" h="543">
                  <a:moveTo>
                    <a:pt x="96" y="255"/>
                  </a:moveTo>
                  <a:cubicBezTo>
                    <a:pt x="72" y="271"/>
                    <a:pt x="48" y="279"/>
                    <a:pt x="24" y="295"/>
                  </a:cubicBezTo>
                  <a:cubicBezTo>
                    <a:pt x="12" y="342"/>
                    <a:pt x="0" y="439"/>
                    <a:pt x="0" y="439"/>
                  </a:cubicBezTo>
                  <a:cubicBezTo>
                    <a:pt x="0" y="441"/>
                    <a:pt x="9" y="495"/>
                    <a:pt x="16" y="503"/>
                  </a:cubicBezTo>
                  <a:cubicBezTo>
                    <a:pt x="47" y="542"/>
                    <a:pt x="137" y="539"/>
                    <a:pt x="176" y="543"/>
                  </a:cubicBezTo>
                  <a:cubicBezTo>
                    <a:pt x="227" y="540"/>
                    <a:pt x="277" y="539"/>
                    <a:pt x="328" y="535"/>
                  </a:cubicBezTo>
                  <a:cubicBezTo>
                    <a:pt x="356" y="533"/>
                    <a:pt x="408" y="511"/>
                    <a:pt x="408" y="511"/>
                  </a:cubicBezTo>
                  <a:cubicBezTo>
                    <a:pt x="413" y="503"/>
                    <a:pt x="417" y="494"/>
                    <a:pt x="424" y="487"/>
                  </a:cubicBezTo>
                  <a:cubicBezTo>
                    <a:pt x="431" y="480"/>
                    <a:pt x="443" y="479"/>
                    <a:pt x="448" y="471"/>
                  </a:cubicBezTo>
                  <a:cubicBezTo>
                    <a:pt x="457" y="457"/>
                    <a:pt x="459" y="439"/>
                    <a:pt x="464" y="423"/>
                  </a:cubicBezTo>
                  <a:lnTo>
                    <a:pt x="472" y="399"/>
                  </a:lnTo>
                  <a:lnTo>
                    <a:pt x="464" y="423"/>
                  </a:lnTo>
                  <a:cubicBezTo>
                    <a:pt x="464" y="423"/>
                    <a:pt x="472" y="399"/>
                    <a:pt x="472" y="399"/>
                  </a:cubicBezTo>
                  <a:cubicBezTo>
                    <a:pt x="469" y="387"/>
                    <a:pt x="456" y="337"/>
                    <a:pt x="456" y="327"/>
                  </a:cubicBezTo>
                  <a:cubicBezTo>
                    <a:pt x="456" y="278"/>
                    <a:pt x="505" y="201"/>
                    <a:pt x="544" y="175"/>
                  </a:cubicBezTo>
                  <a:cubicBezTo>
                    <a:pt x="552" y="151"/>
                    <a:pt x="557" y="122"/>
                    <a:pt x="576" y="103"/>
                  </a:cubicBezTo>
                  <a:cubicBezTo>
                    <a:pt x="583" y="96"/>
                    <a:pt x="600" y="97"/>
                    <a:pt x="600" y="87"/>
                  </a:cubicBezTo>
                  <a:cubicBezTo>
                    <a:pt x="600" y="79"/>
                    <a:pt x="584" y="92"/>
                    <a:pt x="576" y="95"/>
                  </a:cubicBezTo>
                  <a:cubicBezTo>
                    <a:pt x="539" y="70"/>
                    <a:pt x="543" y="61"/>
                    <a:pt x="584" y="47"/>
                  </a:cubicBezTo>
                  <a:cubicBezTo>
                    <a:pt x="598" y="4"/>
                    <a:pt x="574" y="17"/>
                    <a:pt x="536" y="7"/>
                  </a:cubicBezTo>
                  <a:cubicBezTo>
                    <a:pt x="517" y="10"/>
                    <a:pt x="491" y="0"/>
                    <a:pt x="480" y="15"/>
                  </a:cubicBezTo>
                  <a:cubicBezTo>
                    <a:pt x="459" y="45"/>
                    <a:pt x="505" y="69"/>
                    <a:pt x="520" y="79"/>
                  </a:cubicBezTo>
                  <a:cubicBezTo>
                    <a:pt x="506" y="121"/>
                    <a:pt x="519" y="98"/>
                    <a:pt x="464" y="135"/>
                  </a:cubicBezTo>
                  <a:cubicBezTo>
                    <a:pt x="455" y="141"/>
                    <a:pt x="450" y="154"/>
                    <a:pt x="440" y="159"/>
                  </a:cubicBezTo>
                  <a:cubicBezTo>
                    <a:pt x="425" y="167"/>
                    <a:pt x="408" y="170"/>
                    <a:pt x="392" y="175"/>
                  </a:cubicBezTo>
                  <a:cubicBezTo>
                    <a:pt x="383" y="178"/>
                    <a:pt x="377" y="187"/>
                    <a:pt x="368" y="191"/>
                  </a:cubicBezTo>
                  <a:cubicBezTo>
                    <a:pt x="353" y="198"/>
                    <a:pt x="334" y="198"/>
                    <a:pt x="320" y="207"/>
                  </a:cubicBezTo>
                  <a:cubicBezTo>
                    <a:pt x="312" y="212"/>
                    <a:pt x="305" y="219"/>
                    <a:pt x="296" y="223"/>
                  </a:cubicBezTo>
                  <a:cubicBezTo>
                    <a:pt x="259" y="242"/>
                    <a:pt x="207" y="243"/>
                    <a:pt x="168" y="247"/>
                  </a:cubicBezTo>
                  <a:cubicBezTo>
                    <a:pt x="145" y="263"/>
                    <a:pt x="113" y="289"/>
                    <a:pt x="96" y="2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grpSp>
          <p:nvGrpSpPr>
            <p:cNvPr id="11" name="Group 38">
              <a:extLst>
                <a:ext uri="{FF2B5EF4-FFF2-40B4-BE49-F238E27FC236}">
                  <a16:creationId xmlns:a16="http://schemas.microsoft.com/office/drawing/2014/main" id="{CCD38D07-08F4-485A-95B5-3DDCBAE517D4}"/>
                </a:ext>
              </a:extLst>
            </p:cNvPr>
            <p:cNvGrpSpPr>
              <a:grpSpLocks/>
            </p:cNvGrpSpPr>
            <p:nvPr/>
          </p:nvGrpSpPr>
          <p:grpSpPr bwMode="auto">
            <a:xfrm>
              <a:off x="3904" y="2024"/>
              <a:ext cx="700" cy="1033"/>
              <a:chOff x="3904" y="2024"/>
              <a:chExt cx="700" cy="1033"/>
            </a:xfrm>
          </p:grpSpPr>
          <p:sp>
            <p:nvSpPr>
              <p:cNvPr id="12" name="Freeform 18">
                <a:extLst>
                  <a:ext uri="{FF2B5EF4-FFF2-40B4-BE49-F238E27FC236}">
                    <a16:creationId xmlns:a16="http://schemas.microsoft.com/office/drawing/2014/main" id="{C28C33DF-1527-4DBB-8375-187E8C9D4FD5}"/>
                  </a:ext>
                </a:extLst>
              </p:cNvPr>
              <p:cNvSpPr>
                <a:spLocks/>
              </p:cNvSpPr>
              <p:nvPr/>
            </p:nvSpPr>
            <p:spPr bwMode="auto">
              <a:xfrm>
                <a:off x="4105" y="2024"/>
                <a:ext cx="499" cy="363"/>
              </a:xfrm>
              <a:custGeom>
                <a:avLst/>
                <a:gdLst>
                  <a:gd name="T0" fmla="*/ 408 w 499"/>
                  <a:gd name="T1" fmla="*/ 0 h 363"/>
                  <a:gd name="T2" fmla="*/ 45 w 499"/>
                  <a:gd name="T3" fmla="*/ 227 h 363"/>
                  <a:gd name="T4" fmla="*/ 0 w 499"/>
                  <a:gd name="T5" fmla="*/ 363 h 363"/>
                  <a:gd name="T6" fmla="*/ 499 w 499"/>
                  <a:gd name="T7" fmla="*/ 272 h 363"/>
                  <a:gd name="T8" fmla="*/ 408 w 499"/>
                  <a:gd name="T9" fmla="*/ 0 h 363"/>
                  <a:gd name="T10" fmla="*/ 0 60000 65536"/>
                  <a:gd name="T11" fmla="*/ 0 60000 65536"/>
                  <a:gd name="T12" fmla="*/ 0 60000 65536"/>
                  <a:gd name="T13" fmla="*/ 0 60000 65536"/>
                  <a:gd name="T14" fmla="*/ 0 60000 65536"/>
                  <a:gd name="T15" fmla="*/ 0 w 499"/>
                  <a:gd name="T16" fmla="*/ 0 h 363"/>
                  <a:gd name="T17" fmla="*/ 499 w 499"/>
                  <a:gd name="T18" fmla="*/ 363 h 363"/>
                </a:gdLst>
                <a:ahLst/>
                <a:cxnLst>
                  <a:cxn ang="T10">
                    <a:pos x="T0" y="T1"/>
                  </a:cxn>
                  <a:cxn ang="T11">
                    <a:pos x="T2" y="T3"/>
                  </a:cxn>
                  <a:cxn ang="T12">
                    <a:pos x="T4" y="T5"/>
                  </a:cxn>
                  <a:cxn ang="T13">
                    <a:pos x="T6" y="T7"/>
                  </a:cxn>
                  <a:cxn ang="T14">
                    <a:pos x="T8" y="T9"/>
                  </a:cxn>
                </a:cxnLst>
                <a:rect l="T15" t="T16" r="T17" b="T18"/>
                <a:pathLst>
                  <a:path w="499" h="363">
                    <a:moveTo>
                      <a:pt x="408" y="0"/>
                    </a:moveTo>
                    <a:lnTo>
                      <a:pt x="45" y="227"/>
                    </a:lnTo>
                    <a:lnTo>
                      <a:pt x="0" y="363"/>
                    </a:lnTo>
                    <a:lnTo>
                      <a:pt x="499" y="272"/>
                    </a:lnTo>
                    <a:lnTo>
                      <a:pt x="40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sp>
            <p:nvSpPr>
              <p:cNvPr id="13" name="Freeform 20">
                <a:extLst>
                  <a:ext uri="{FF2B5EF4-FFF2-40B4-BE49-F238E27FC236}">
                    <a16:creationId xmlns:a16="http://schemas.microsoft.com/office/drawing/2014/main" id="{0BDEAAB8-4803-4139-917D-5800948B2FD5}"/>
                  </a:ext>
                </a:extLst>
              </p:cNvPr>
              <p:cNvSpPr>
                <a:spLocks/>
              </p:cNvSpPr>
              <p:nvPr/>
            </p:nvSpPr>
            <p:spPr bwMode="auto">
              <a:xfrm>
                <a:off x="3904" y="2205"/>
                <a:ext cx="700" cy="852"/>
              </a:xfrm>
              <a:custGeom>
                <a:avLst/>
                <a:gdLst>
                  <a:gd name="T0" fmla="*/ 264 w 700"/>
                  <a:gd name="T1" fmla="*/ 291 h 852"/>
                  <a:gd name="T2" fmla="*/ 232 w 700"/>
                  <a:gd name="T3" fmla="*/ 347 h 852"/>
                  <a:gd name="T4" fmla="*/ 120 w 700"/>
                  <a:gd name="T5" fmla="*/ 563 h 852"/>
                  <a:gd name="T6" fmla="*/ 72 w 700"/>
                  <a:gd name="T7" fmla="*/ 675 h 852"/>
                  <a:gd name="T8" fmla="*/ 0 w 700"/>
                  <a:gd name="T9" fmla="*/ 819 h 852"/>
                  <a:gd name="T10" fmla="*/ 8 w 700"/>
                  <a:gd name="T11" fmla="*/ 843 h 852"/>
                  <a:gd name="T12" fmla="*/ 192 w 700"/>
                  <a:gd name="T13" fmla="*/ 803 h 852"/>
                  <a:gd name="T14" fmla="*/ 296 w 700"/>
                  <a:gd name="T15" fmla="*/ 755 h 852"/>
                  <a:gd name="T16" fmla="*/ 328 w 700"/>
                  <a:gd name="T17" fmla="*/ 707 h 852"/>
                  <a:gd name="T18" fmla="*/ 352 w 700"/>
                  <a:gd name="T19" fmla="*/ 635 h 852"/>
                  <a:gd name="T20" fmla="*/ 424 w 700"/>
                  <a:gd name="T21" fmla="*/ 547 h 852"/>
                  <a:gd name="T22" fmla="*/ 456 w 700"/>
                  <a:gd name="T23" fmla="*/ 507 h 852"/>
                  <a:gd name="T24" fmla="*/ 464 w 700"/>
                  <a:gd name="T25" fmla="*/ 483 h 852"/>
                  <a:gd name="T26" fmla="*/ 520 w 700"/>
                  <a:gd name="T27" fmla="*/ 427 h 852"/>
                  <a:gd name="T28" fmla="*/ 560 w 700"/>
                  <a:gd name="T29" fmla="*/ 387 h 852"/>
                  <a:gd name="T30" fmla="*/ 584 w 700"/>
                  <a:gd name="T31" fmla="*/ 355 h 852"/>
                  <a:gd name="T32" fmla="*/ 700 w 700"/>
                  <a:gd name="T33" fmla="*/ 136 h 852"/>
                  <a:gd name="T34" fmla="*/ 654 w 700"/>
                  <a:gd name="T35" fmla="*/ 0 h 852"/>
                  <a:gd name="T36" fmla="*/ 428 w 700"/>
                  <a:gd name="T37" fmla="*/ 273 h 852"/>
                  <a:gd name="T38" fmla="*/ 382 w 700"/>
                  <a:gd name="T39" fmla="*/ 409 h 852"/>
                  <a:gd name="T40" fmla="*/ 264 w 700"/>
                  <a:gd name="T41" fmla="*/ 291 h 8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0"/>
                  <a:gd name="T64" fmla="*/ 0 h 852"/>
                  <a:gd name="T65" fmla="*/ 700 w 700"/>
                  <a:gd name="T66" fmla="*/ 852 h 8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0" h="852">
                    <a:moveTo>
                      <a:pt x="264" y="291"/>
                    </a:moveTo>
                    <a:cubicBezTo>
                      <a:pt x="252" y="309"/>
                      <a:pt x="244" y="330"/>
                      <a:pt x="232" y="347"/>
                    </a:cubicBezTo>
                    <a:cubicBezTo>
                      <a:pt x="175" y="427"/>
                      <a:pt x="133" y="462"/>
                      <a:pt x="120" y="563"/>
                    </a:cubicBezTo>
                    <a:cubicBezTo>
                      <a:pt x="113" y="621"/>
                      <a:pt x="127" y="657"/>
                      <a:pt x="72" y="675"/>
                    </a:cubicBezTo>
                    <a:cubicBezTo>
                      <a:pt x="55" y="726"/>
                      <a:pt x="17" y="767"/>
                      <a:pt x="0" y="819"/>
                    </a:cubicBezTo>
                    <a:cubicBezTo>
                      <a:pt x="3" y="827"/>
                      <a:pt x="0" y="841"/>
                      <a:pt x="8" y="843"/>
                    </a:cubicBezTo>
                    <a:cubicBezTo>
                      <a:pt x="49" y="852"/>
                      <a:pt x="142" y="811"/>
                      <a:pt x="192" y="803"/>
                    </a:cubicBezTo>
                    <a:cubicBezTo>
                      <a:pt x="225" y="781"/>
                      <a:pt x="262" y="777"/>
                      <a:pt x="296" y="755"/>
                    </a:cubicBezTo>
                    <a:cubicBezTo>
                      <a:pt x="322" y="676"/>
                      <a:pt x="278" y="797"/>
                      <a:pt x="328" y="707"/>
                    </a:cubicBezTo>
                    <a:cubicBezTo>
                      <a:pt x="340" y="685"/>
                      <a:pt x="334" y="653"/>
                      <a:pt x="352" y="635"/>
                    </a:cubicBezTo>
                    <a:cubicBezTo>
                      <a:pt x="381" y="606"/>
                      <a:pt x="392" y="569"/>
                      <a:pt x="424" y="547"/>
                    </a:cubicBezTo>
                    <a:cubicBezTo>
                      <a:pt x="444" y="487"/>
                      <a:pt x="415" y="559"/>
                      <a:pt x="456" y="507"/>
                    </a:cubicBezTo>
                    <a:cubicBezTo>
                      <a:pt x="461" y="500"/>
                      <a:pt x="460" y="490"/>
                      <a:pt x="464" y="483"/>
                    </a:cubicBezTo>
                    <a:cubicBezTo>
                      <a:pt x="493" y="430"/>
                      <a:pt x="481" y="440"/>
                      <a:pt x="520" y="427"/>
                    </a:cubicBezTo>
                    <a:cubicBezTo>
                      <a:pt x="563" y="363"/>
                      <a:pt x="507" y="440"/>
                      <a:pt x="560" y="387"/>
                    </a:cubicBezTo>
                    <a:cubicBezTo>
                      <a:pt x="569" y="378"/>
                      <a:pt x="575" y="364"/>
                      <a:pt x="584" y="355"/>
                    </a:cubicBezTo>
                    <a:lnTo>
                      <a:pt x="700" y="136"/>
                    </a:lnTo>
                    <a:lnTo>
                      <a:pt x="654" y="0"/>
                    </a:lnTo>
                    <a:lnTo>
                      <a:pt x="428" y="273"/>
                    </a:lnTo>
                    <a:lnTo>
                      <a:pt x="382" y="409"/>
                    </a:lnTo>
                    <a:lnTo>
                      <a:pt x="264" y="2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grpSp>
      </p:grpSp>
      <p:sp>
        <p:nvSpPr>
          <p:cNvPr id="14" name="Freeform 21">
            <a:extLst>
              <a:ext uri="{FF2B5EF4-FFF2-40B4-BE49-F238E27FC236}">
                <a16:creationId xmlns:a16="http://schemas.microsoft.com/office/drawing/2014/main" id="{F5746414-6F94-479E-94E4-080052425E97}"/>
              </a:ext>
            </a:extLst>
          </p:cNvPr>
          <p:cNvSpPr>
            <a:spLocks/>
          </p:cNvSpPr>
          <p:nvPr/>
        </p:nvSpPr>
        <p:spPr bwMode="auto">
          <a:xfrm>
            <a:off x="9260281" y="3276513"/>
            <a:ext cx="290513" cy="406400"/>
          </a:xfrm>
          <a:custGeom>
            <a:avLst/>
            <a:gdLst>
              <a:gd name="T0" fmla="*/ 215900 w 183"/>
              <a:gd name="T1" fmla="*/ 0 h 256"/>
              <a:gd name="T2" fmla="*/ 203200 w 183"/>
              <a:gd name="T3" fmla="*/ 38100 h 256"/>
              <a:gd name="T4" fmla="*/ 127000 w 183"/>
              <a:gd name="T5" fmla="*/ 63500 h 256"/>
              <a:gd name="T6" fmla="*/ 76200 w 183"/>
              <a:gd name="T7" fmla="*/ 177800 h 256"/>
              <a:gd name="T8" fmla="*/ 63500 w 183"/>
              <a:gd name="T9" fmla="*/ 241300 h 256"/>
              <a:gd name="T10" fmla="*/ 25400 w 183"/>
              <a:gd name="T11" fmla="*/ 266700 h 256"/>
              <a:gd name="T12" fmla="*/ 0 w 183"/>
              <a:gd name="T13" fmla="*/ 342900 h 256"/>
              <a:gd name="T14" fmla="*/ 12700 w 183"/>
              <a:gd name="T15" fmla="*/ 381000 h 256"/>
              <a:gd name="T16" fmla="*/ 88900 w 183"/>
              <a:gd name="T17" fmla="*/ 406400 h 256"/>
              <a:gd name="T18" fmla="*/ 152400 w 183"/>
              <a:gd name="T19" fmla="*/ 393700 h 256"/>
              <a:gd name="T20" fmla="*/ 266700 w 183"/>
              <a:gd name="T21" fmla="*/ 203200 h 256"/>
              <a:gd name="T22" fmla="*/ 215900 w 183"/>
              <a:gd name="T23" fmla="*/ 0 h 2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256"/>
              <a:gd name="T38" fmla="*/ 183 w 183"/>
              <a:gd name="T39" fmla="*/ 256 h 2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256">
                <a:moveTo>
                  <a:pt x="136" y="0"/>
                </a:moveTo>
                <a:cubicBezTo>
                  <a:pt x="133" y="8"/>
                  <a:pt x="135" y="19"/>
                  <a:pt x="128" y="24"/>
                </a:cubicBezTo>
                <a:cubicBezTo>
                  <a:pt x="114" y="34"/>
                  <a:pt x="80" y="40"/>
                  <a:pt x="80" y="40"/>
                </a:cubicBezTo>
                <a:cubicBezTo>
                  <a:pt x="61" y="97"/>
                  <a:pt x="73" y="74"/>
                  <a:pt x="48" y="112"/>
                </a:cubicBezTo>
                <a:cubicBezTo>
                  <a:pt x="45" y="125"/>
                  <a:pt x="47" y="140"/>
                  <a:pt x="40" y="152"/>
                </a:cubicBezTo>
                <a:cubicBezTo>
                  <a:pt x="35" y="160"/>
                  <a:pt x="21" y="160"/>
                  <a:pt x="16" y="168"/>
                </a:cubicBezTo>
                <a:cubicBezTo>
                  <a:pt x="7" y="182"/>
                  <a:pt x="0" y="216"/>
                  <a:pt x="0" y="216"/>
                </a:cubicBezTo>
                <a:cubicBezTo>
                  <a:pt x="3" y="224"/>
                  <a:pt x="1" y="235"/>
                  <a:pt x="8" y="240"/>
                </a:cubicBezTo>
                <a:cubicBezTo>
                  <a:pt x="22" y="250"/>
                  <a:pt x="56" y="256"/>
                  <a:pt x="56" y="256"/>
                </a:cubicBezTo>
                <a:cubicBezTo>
                  <a:pt x="69" y="253"/>
                  <a:pt x="84" y="254"/>
                  <a:pt x="96" y="248"/>
                </a:cubicBezTo>
                <a:cubicBezTo>
                  <a:pt x="126" y="233"/>
                  <a:pt x="158" y="158"/>
                  <a:pt x="168" y="128"/>
                </a:cubicBezTo>
                <a:cubicBezTo>
                  <a:pt x="175" y="76"/>
                  <a:pt x="183" y="31"/>
                  <a:pt x="13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grpSp>
        <p:nvGrpSpPr>
          <p:cNvPr id="15" name="Group 37">
            <a:extLst>
              <a:ext uri="{FF2B5EF4-FFF2-40B4-BE49-F238E27FC236}">
                <a16:creationId xmlns:a16="http://schemas.microsoft.com/office/drawing/2014/main" id="{FA96D0CE-127D-497F-AC79-2E3849DD07D2}"/>
              </a:ext>
            </a:extLst>
          </p:cNvPr>
          <p:cNvGrpSpPr>
            <a:grpSpLocks/>
          </p:cNvGrpSpPr>
          <p:nvPr/>
        </p:nvGrpSpPr>
        <p:grpSpPr bwMode="auto">
          <a:xfrm>
            <a:off x="6478981" y="1547726"/>
            <a:ext cx="3573463" cy="2455862"/>
            <a:chOff x="2776" y="1207"/>
            <a:chExt cx="2251" cy="1547"/>
          </a:xfrm>
        </p:grpSpPr>
        <p:sp>
          <p:nvSpPr>
            <p:cNvPr id="16" name="Freeform 12">
              <a:extLst>
                <a:ext uri="{FF2B5EF4-FFF2-40B4-BE49-F238E27FC236}">
                  <a16:creationId xmlns:a16="http://schemas.microsoft.com/office/drawing/2014/main" id="{0102790F-3849-4B90-81C8-FDC1BE33B057}"/>
                </a:ext>
              </a:extLst>
            </p:cNvPr>
            <p:cNvSpPr>
              <a:spLocks/>
            </p:cNvSpPr>
            <p:nvPr/>
          </p:nvSpPr>
          <p:spPr bwMode="auto">
            <a:xfrm>
              <a:off x="3923" y="1207"/>
              <a:ext cx="1104" cy="1547"/>
            </a:xfrm>
            <a:custGeom>
              <a:avLst/>
              <a:gdLst>
                <a:gd name="T0" fmla="*/ 229 w 1104"/>
                <a:gd name="T1" fmla="*/ 4 h 1547"/>
                <a:gd name="T2" fmla="*/ 21 w 1104"/>
                <a:gd name="T3" fmla="*/ 44 h 1547"/>
                <a:gd name="T4" fmla="*/ 5 w 1104"/>
                <a:gd name="T5" fmla="*/ 92 h 1547"/>
                <a:gd name="T6" fmla="*/ 109 w 1104"/>
                <a:gd name="T7" fmla="*/ 172 h 1547"/>
                <a:gd name="T8" fmla="*/ 125 w 1104"/>
                <a:gd name="T9" fmla="*/ 196 h 1547"/>
                <a:gd name="T10" fmla="*/ 277 w 1104"/>
                <a:gd name="T11" fmla="*/ 244 h 1547"/>
                <a:gd name="T12" fmla="*/ 437 w 1104"/>
                <a:gd name="T13" fmla="*/ 340 h 1547"/>
                <a:gd name="T14" fmla="*/ 549 w 1104"/>
                <a:gd name="T15" fmla="*/ 412 h 1547"/>
                <a:gd name="T16" fmla="*/ 613 w 1104"/>
                <a:gd name="T17" fmla="*/ 500 h 1547"/>
                <a:gd name="T18" fmla="*/ 629 w 1104"/>
                <a:gd name="T19" fmla="*/ 628 h 1547"/>
                <a:gd name="T20" fmla="*/ 621 w 1104"/>
                <a:gd name="T21" fmla="*/ 692 h 1547"/>
                <a:gd name="T22" fmla="*/ 613 w 1104"/>
                <a:gd name="T23" fmla="*/ 716 h 1547"/>
                <a:gd name="T24" fmla="*/ 653 w 1104"/>
                <a:gd name="T25" fmla="*/ 812 h 1547"/>
                <a:gd name="T26" fmla="*/ 645 w 1104"/>
                <a:gd name="T27" fmla="*/ 868 h 1547"/>
                <a:gd name="T28" fmla="*/ 685 w 1104"/>
                <a:gd name="T29" fmla="*/ 964 h 1547"/>
                <a:gd name="T30" fmla="*/ 709 w 1104"/>
                <a:gd name="T31" fmla="*/ 1060 h 1547"/>
                <a:gd name="T32" fmla="*/ 717 w 1104"/>
                <a:gd name="T33" fmla="*/ 1316 h 1547"/>
                <a:gd name="T34" fmla="*/ 693 w 1104"/>
                <a:gd name="T35" fmla="*/ 1364 h 1547"/>
                <a:gd name="T36" fmla="*/ 653 w 1104"/>
                <a:gd name="T37" fmla="*/ 1484 h 1547"/>
                <a:gd name="T38" fmla="*/ 645 w 1104"/>
                <a:gd name="T39" fmla="*/ 1508 h 1547"/>
                <a:gd name="T40" fmla="*/ 637 w 1104"/>
                <a:gd name="T41" fmla="*/ 1532 h 1547"/>
                <a:gd name="T42" fmla="*/ 709 w 1104"/>
                <a:gd name="T43" fmla="*/ 1500 h 1547"/>
                <a:gd name="T44" fmla="*/ 797 w 1104"/>
                <a:gd name="T45" fmla="*/ 1524 h 1547"/>
                <a:gd name="T46" fmla="*/ 821 w 1104"/>
                <a:gd name="T47" fmla="*/ 1532 h 1547"/>
                <a:gd name="T48" fmla="*/ 1077 w 1104"/>
                <a:gd name="T49" fmla="*/ 1428 h 1547"/>
                <a:gd name="T50" fmla="*/ 1069 w 1104"/>
                <a:gd name="T51" fmla="*/ 1268 h 1547"/>
                <a:gd name="T52" fmla="*/ 1037 w 1104"/>
                <a:gd name="T53" fmla="*/ 1220 h 1547"/>
                <a:gd name="T54" fmla="*/ 1021 w 1104"/>
                <a:gd name="T55" fmla="*/ 1172 h 1547"/>
                <a:gd name="T56" fmla="*/ 1037 w 1104"/>
                <a:gd name="T57" fmla="*/ 1012 h 1547"/>
                <a:gd name="T58" fmla="*/ 1021 w 1104"/>
                <a:gd name="T59" fmla="*/ 964 h 1547"/>
                <a:gd name="T60" fmla="*/ 1013 w 1104"/>
                <a:gd name="T61" fmla="*/ 940 h 1547"/>
                <a:gd name="T62" fmla="*/ 1045 w 1104"/>
                <a:gd name="T63" fmla="*/ 828 h 1547"/>
                <a:gd name="T64" fmla="*/ 1085 w 1104"/>
                <a:gd name="T65" fmla="*/ 756 h 1547"/>
                <a:gd name="T66" fmla="*/ 1037 w 1104"/>
                <a:gd name="T67" fmla="*/ 692 h 1547"/>
                <a:gd name="T68" fmla="*/ 1013 w 1104"/>
                <a:gd name="T69" fmla="*/ 644 h 1547"/>
                <a:gd name="T70" fmla="*/ 1069 w 1104"/>
                <a:gd name="T71" fmla="*/ 556 h 1547"/>
                <a:gd name="T72" fmla="*/ 1077 w 1104"/>
                <a:gd name="T73" fmla="*/ 436 h 1547"/>
                <a:gd name="T74" fmla="*/ 1013 w 1104"/>
                <a:gd name="T75" fmla="*/ 380 h 1547"/>
                <a:gd name="T76" fmla="*/ 861 w 1104"/>
                <a:gd name="T77" fmla="*/ 292 h 1547"/>
                <a:gd name="T78" fmla="*/ 725 w 1104"/>
                <a:gd name="T79" fmla="*/ 212 h 1547"/>
                <a:gd name="T80" fmla="*/ 677 w 1104"/>
                <a:gd name="T81" fmla="*/ 196 h 1547"/>
                <a:gd name="T82" fmla="*/ 509 w 1104"/>
                <a:gd name="T83" fmla="*/ 116 h 1547"/>
                <a:gd name="T84" fmla="*/ 461 w 1104"/>
                <a:gd name="T85" fmla="*/ 100 h 1547"/>
                <a:gd name="T86" fmla="*/ 437 w 1104"/>
                <a:gd name="T87" fmla="*/ 84 h 1547"/>
                <a:gd name="T88" fmla="*/ 413 w 1104"/>
                <a:gd name="T89" fmla="*/ 76 h 1547"/>
                <a:gd name="T90" fmla="*/ 229 w 1104"/>
                <a:gd name="T91" fmla="*/ 4 h 15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04"/>
                <a:gd name="T139" fmla="*/ 0 h 1547"/>
                <a:gd name="T140" fmla="*/ 1104 w 1104"/>
                <a:gd name="T141" fmla="*/ 1547 h 15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04" h="1547">
                  <a:moveTo>
                    <a:pt x="229" y="4"/>
                  </a:moveTo>
                  <a:cubicBezTo>
                    <a:pt x="146" y="9"/>
                    <a:pt x="87" y="0"/>
                    <a:pt x="21" y="44"/>
                  </a:cubicBezTo>
                  <a:cubicBezTo>
                    <a:pt x="16" y="60"/>
                    <a:pt x="0" y="76"/>
                    <a:pt x="5" y="92"/>
                  </a:cubicBezTo>
                  <a:cubicBezTo>
                    <a:pt x="19" y="135"/>
                    <a:pt x="67" y="158"/>
                    <a:pt x="109" y="172"/>
                  </a:cubicBezTo>
                  <a:cubicBezTo>
                    <a:pt x="114" y="180"/>
                    <a:pt x="117" y="191"/>
                    <a:pt x="125" y="196"/>
                  </a:cubicBezTo>
                  <a:cubicBezTo>
                    <a:pt x="166" y="222"/>
                    <a:pt x="231" y="229"/>
                    <a:pt x="277" y="244"/>
                  </a:cubicBezTo>
                  <a:cubicBezTo>
                    <a:pt x="303" y="283"/>
                    <a:pt x="389" y="324"/>
                    <a:pt x="437" y="340"/>
                  </a:cubicBezTo>
                  <a:cubicBezTo>
                    <a:pt x="459" y="374"/>
                    <a:pt x="509" y="399"/>
                    <a:pt x="549" y="412"/>
                  </a:cubicBezTo>
                  <a:cubicBezTo>
                    <a:pt x="569" y="442"/>
                    <a:pt x="584" y="481"/>
                    <a:pt x="613" y="500"/>
                  </a:cubicBezTo>
                  <a:cubicBezTo>
                    <a:pt x="654" y="562"/>
                    <a:pt x="655" y="550"/>
                    <a:pt x="629" y="628"/>
                  </a:cubicBezTo>
                  <a:cubicBezTo>
                    <a:pt x="626" y="649"/>
                    <a:pt x="625" y="671"/>
                    <a:pt x="621" y="692"/>
                  </a:cubicBezTo>
                  <a:cubicBezTo>
                    <a:pt x="619" y="700"/>
                    <a:pt x="612" y="708"/>
                    <a:pt x="613" y="716"/>
                  </a:cubicBezTo>
                  <a:cubicBezTo>
                    <a:pt x="617" y="754"/>
                    <a:pt x="642" y="778"/>
                    <a:pt x="653" y="812"/>
                  </a:cubicBezTo>
                  <a:cubicBezTo>
                    <a:pt x="650" y="831"/>
                    <a:pt x="644" y="849"/>
                    <a:pt x="645" y="868"/>
                  </a:cubicBezTo>
                  <a:cubicBezTo>
                    <a:pt x="648" y="908"/>
                    <a:pt x="676" y="927"/>
                    <a:pt x="685" y="964"/>
                  </a:cubicBezTo>
                  <a:cubicBezTo>
                    <a:pt x="693" y="996"/>
                    <a:pt x="698" y="1028"/>
                    <a:pt x="709" y="1060"/>
                  </a:cubicBezTo>
                  <a:cubicBezTo>
                    <a:pt x="723" y="1155"/>
                    <a:pt x="727" y="1210"/>
                    <a:pt x="717" y="1316"/>
                  </a:cubicBezTo>
                  <a:cubicBezTo>
                    <a:pt x="714" y="1344"/>
                    <a:pt x="704" y="1339"/>
                    <a:pt x="693" y="1364"/>
                  </a:cubicBezTo>
                  <a:cubicBezTo>
                    <a:pt x="676" y="1402"/>
                    <a:pt x="666" y="1445"/>
                    <a:pt x="653" y="1484"/>
                  </a:cubicBezTo>
                  <a:cubicBezTo>
                    <a:pt x="650" y="1492"/>
                    <a:pt x="648" y="1500"/>
                    <a:pt x="645" y="1508"/>
                  </a:cubicBezTo>
                  <a:cubicBezTo>
                    <a:pt x="642" y="1516"/>
                    <a:pt x="629" y="1535"/>
                    <a:pt x="637" y="1532"/>
                  </a:cubicBezTo>
                  <a:cubicBezTo>
                    <a:pt x="694" y="1513"/>
                    <a:pt x="671" y="1525"/>
                    <a:pt x="709" y="1500"/>
                  </a:cubicBezTo>
                  <a:cubicBezTo>
                    <a:pt x="766" y="1511"/>
                    <a:pt x="736" y="1504"/>
                    <a:pt x="797" y="1524"/>
                  </a:cubicBezTo>
                  <a:cubicBezTo>
                    <a:pt x="805" y="1527"/>
                    <a:pt x="821" y="1532"/>
                    <a:pt x="821" y="1532"/>
                  </a:cubicBezTo>
                  <a:cubicBezTo>
                    <a:pt x="930" y="1527"/>
                    <a:pt x="1037" y="1547"/>
                    <a:pt x="1077" y="1428"/>
                  </a:cubicBezTo>
                  <a:cubicBezTo>
                    <a:pt x="1085" y="1373"/>
                    <a:pt x="1104" y="1320"/>
                    <a:pt x="1069" y="1268"/>
                  </a:cubicBezTo>
                  <a:cubicBezTo>
                    <a:pt x="1058" y="1252"/>
                    <a:pt x="1043" y="1238"/>
                    <a:pt x="1037" y="1220"/>
                  </a:cubicBezTo>
                  <a:cubicBezTo>
                    <a:pt x="1032" y="1204"/>
                    <a:pt x="1021" y="1172"/>
                    <a:pt x="1021" y="1172"/>
                  </a:cubicBezTo>
                  <a:cubicBezTo>
                    <a:pt x="1035" y="1088"/>
                    <a:pt x="1056" y="1117"/>
                    <a:pt x="1037" y="1012"/>
                  </a:cubicBezTo>
                  <a:cubicBezTo>
                    <a:pt x="1034" y="995"/>
                    <a:pt x="1026" y="980"/>
                    <a:pt x="1021" y="964"/>
                  </a:cubicBezTo>
                  <a:cubicBezTo>
                    <a:pt x="1018" y="956"/>
                    <a:pt x="1013" y="940"/>
                    <a:pt x="1013" y="940"/>
                  </a:cubicBezTo>
                  <a:cubicBezTo>
                    <a:pt x="1020" y="906"/>
                    <a:pt x="1025" y="858"/>
                    <a:pt x="1045" y="828"/>
                  </a:cubicBezTo>
                  <a:cubicBezTo>
                    <a:pt x="1082" y="773"/>
                    <a:pt x="1071" y="798"/>
                    <a:pt x="1085" y="756"/>
                  </a:cubicBezTo>
                  <a:cubicBezTo>
                    <a:pt x="1076" y="720"/>
                    <a:pt x="1073" y="704"/>
                    <a:pt x="1037" y="692"/>
                  </a:cubicBezTo>
                  <a:cubicBezTo>
                    <a:pt x="1029" y="680"/>
                    <a:pt x="1013" y="661"/>
                    <a:pt x="1013" y="644"/>
                  </a:cubicBezTo>
                  <a:cubicBezTo>
                    <a:pt x="1013" y="614"/>
                    <a:pt x="1047" y="571"/>
                    <a:pt x="1069" y="556"/>
                  </a:cubicBezTo>
                  <a:cubicBezTo>
                    <a:pt x="1084" y="512"/>
                    <a:pt x="1091" y="486"/>
                    <a:pt x="1077" y="436"/>
                  </a:cubicBezTo>
                  <a:cubicBezTo>
                    <a:pt x="1070" y="409"/>
                    <a:pt x="1030" y="392"/>
                    <a:pt x="1013" y="380"/>
                  </a:cubicBezTo>
                  <a:cubicBezTo>
                    <a:pt x="964" y="347"/>
                    <a:pt x="917" y="311"/>
                    <a:pt x="861" y="292"/>
                  </a:cubicBezTo>
                  <a:cubicBezTo>
                    <a:pt x="824" y="255"/>
                    <a:pt x="770" y="242"/>
                    <a:pt x="725" y="212"/>
                  </a:cubicBezTo>
                  <a:cubicBezTo>
                    <a:pt x="711" y="203"/>
                    <a:pt x="691" y="205"/>
                    <a:pt x="677" y="196"/>
                  </a:cubicBezTo>
                  <a:cubicBezTo>
                    <a:pt x="626" y="162"/>
                    <a:pt x="565" y="141"/>
                    <a:pt x="509" y="116"/>
                  </a:cubicBezTo>
                  <a:cubicBezTo>
                    <a:pt x="494" y="109"/>
                    <a:pt x="475" y="109"/>
                    <a:pt x="461" y="100"/>
                  </a:cubicBezTo>
                  <a:cubicBezTo>
                    <a:pt x="453" y="95"/>
                    <a:pt x="446" y="88"/>
                    <a:pt x="437" y="84"/>
                  </a:cubicBezTo>
                  <a:cubicBezTo>
                    <a:pt x="429" y="80"/>
                    <a:pt x="420" y="80"/>
                    <a:pt x="413" y="76"/>
                  </a:cubicBezTo>
                  <a:cubicBezTo>
                    <a:pt x="340" y="35"/>
                    <a:pt x="318" y="15"/>
                    <a:pt x="229"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sp>
          <p:nvSpPr>
            <p:cNvPr id="17" name="Freeform 13">
              <a:extLst>
                <a:ext uri="{FF2B5EF4-FFF2-40B4-BE49-F238E27FC236}">
                  <a16:creationId xmlns:a16="http://schemas.microsoft.com/office/drawing/2014/main" id="{C814AE89-EFF7-4688-8E59-E186F6091741}"/>
                </a:ext>
              </a:extLst>
            </p:cNvPr>
            <p:cNvSpPr>
              <a:spLocks/>
            </p:cNvSpPr>
            <p:nvPr/>
          </p:nvSpPr>
          <p:spPr bwMode="auto">
            <a:xfrm>
              <a:off x="2776" y="1261"/>
              <a:ext cx="656" cy="504"/>
            </a:xfrm>
            <a:custGeom>
              <a:avLst/>
              <a:gdLst>
                <a:gd name="T0" fmla="*/ 0 w 656"/>
                <a:gd name="T1" fmla="*/ 263 h 504"/>
                <a:gd name="T2" fmla="*/ 144 w 656"/>
                <a:gd name="T3" fmla="*/ 223 h 504"/>
                <a:gd name="T4" fmla="*/ 168 w 656"/>
                <a:gd name="T5" fmla="*/ 199 h 504"/>
                <a:gd name="T6" fmla="*/ 216 w 656"/>
                <a:gd name="T7" fmla="*/ 167 h 504"/>
                <a:gd name="T8" fmla="*/ 224 w 656"/>
                <a:gd name="T9" fmla="*/ 143 h 504"/>
                <a:gd name="T10" fmla="*/ 248 w 656"/>
                <a:gd name="T11" fmla="*/ 135 h 504"/>
                <a:gd name="T12" fmla="*/ 296 w 656"/>
                <a:gd name="T13" fmla="*/ 103 h 504"/>
                <a:gd name="T14" fmla="*/ 656 w 656"/>
                <a:gd name="T15" fmla="*/ 127 h 504"/>
                <a:gd name="T16" fmla="*/ 648 w 656"/>
                <a:gd name="T17" fmla="*/ 175 h 504"/>
                <a:gd name="T18" fmla="*/ 504 w 656"/>
                <a:gd name="T19" fmla="*/ 215 h 504"/>
                <a:gd name="T20" fmla="*/ 464 w 656"/>
                <a:gd name="T21" fmla="*/ 223 h 504"/>
                <a:gd name="T22" fmla="*/ 416 w 656"/>
                <a:gd name="T23" fmla="*/ 239 h 504"/>
                <a:gd name="T24" fmla="*/ 384 w 656"/>
                <a:gd name="T25" fmla="*/ 271 h 504"/>
                <a:gd name="T26" fmla="*/ 264 w 656"/>
                <a:gd name="T27" fmla="*/ 311 h 504"/>
                <a:gd name="T28" fmla="*/ 240 w 656"/>
                <a:gd name="T29" fmla="*/ 383 h 504"/>
                <a:gd name="T30" fmla="*/ 224 w 656"/>
                <a:gd name="T31" fmla="*/ 431 h 504"/>
                <a:gd name="T32" fmla="*/ 216 w 656"/>
                <a:gd name="T33" fmla="*/ 495 h 504"/>
                <a:gd name="T34" fmla="*/ 184 w 656"/>
                <a:gd name="T35" fmla="*/ 471 h 504"/>
                <a:gd name="T36" fmla="*/ 88 w 656"/>
                <a:gd name="T37" fmla="*/ 391 h 504"/>
                <a:gd name="T38" fmla="*/ 24 w 656"/>
                <a:gd name="T39" fmla="*/ 335 h 504"/>
                <a:gd name="T40" fmla="*/ 8 w 656"/>
                <a:gd name="T41" fmla="*/ 287 h 504"/>
                <a:gd name="T42" fmla="*/ 0 w 656"/>
                <a:gd name="T43" fmla="*/ 263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6"/>
                <a:gd name="T67" fmla="*/ 0 h 504"/>
                <a:gd name="T68" fmla="*/ 656 w 656"/>
                <a:gd name="T69" fmla="*/ 504 h 5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6" h="504">
                  <a:moveTo>
                    <a:pt x="0" y="263"/>
                  </a:moveTo>
                  <a:cubicBezTo>
                    <a:pt x="50" y="257"/>
                    <a:pt x="103" y="257"/>
                    <a:pt x="144" y="223"/>
                  </a:cubicBezTo>
                  <a:cubicBezTo>
                    <a:pt x="153" y="216"/>
                    <a:pt x="159" y="206"/>
                    <a:pt x="168" y="199"/>
                  </a:cubicBezTo>
                  <a:cubicBezTo>
                    <a:pt x="183" y="187"/>
                    <a:pt x="216" y="167"/>
                    <a:pt x="216" y="167"/>
                  </a:cubicBezTo>
                  <a:cubicBezTo>
                    <a:pt x="219" y="159"/>
                    <a:pt x="218" y="149"/>
                    <a:pt x="224" y="143"/>
                  </a:cubicBezTo>
                  <a:cubicBezTo>
                    <a:pt x="230" y="137"/>
                    <a:pt x="241" y="140"/>
                    <a:pt x="248" y="135"/>
                  </a:cubicBezTo>
                  <a:cubicBezTo>
                    <a:pt x="308" y="95"/>
                    <a:pt x="239" y="122"/>
                    <a:pt x="296" y="103"/>
                  </a:cubicBezTo>
                  <a:cubicBezTo>
                    <a:pt x="330" y="0"/>
                    <a:pt x="568" y="69"/>
                    <a:pt x="656" y="127"/>
                  </a:cubicBezTo>
                  <a:cubicBezTo>
                    <a:pt x="653" y="143"/>
                    <a:pt x="655" y="160"/>
                    <a:pt x="648" y="175"/>
                  </a:cubicBezTo>
                  <a:cubicBezTo>
                    <a:pt x="632" y="207"/>
                    <a:pt x="529" y="211"/>
                    <a:pt x="504" y="215"/>
                  </a:cubicBezTo>
                  <a:cubicBezTo>
                    <a:pt x="491" y="217"/>
                    <a:pt x="477" y="219"/>
                    <a:pt x="464" y="223"/>
                  </a:cubicBezTo>
                  <a:cubicBezTo>
                    <a:pt x="448" y="227"/>
                    <a:pt x="416" y="239"/>
                    <a:pt x="416" y="239"/>
                  </a:cubicBezTo>
                  <a:cubicBezTo>
                    <a:pt x="409" y="261"/>
                    <a:pt x="404" y="331"/>
                    <a:pt x="384" y="271"/>
                  </a:cubicBezTo>
                  <a:cubicBezTo>
                    <a:pt x="342" y="275"/>
                    <a:pt x="285" y="265"/>
                    <a:pt x="264" y="311"/>
                  </a:cubicBezTo>
                  <a:cubicBezTo>
                    <a:pt x="254" y="334"/>
                    <a:pt x="248" y="359"/>
                    <a:pt x="240" y="383"/>
                  </a:cubicBezTo>
                  <a:cubicBezTo>
                    <a:pt x="235" y="399"/>
                    <a:pt x="224" y="431"/>
                    <a:pt x="224" y="431"/>
                  </a:cubicBezTo>
                  <a:cubicBezTo>
                    <a:pt x="221" y="452"/>
                    <a:pt x="231" y="480"/>
                    <a:pt x="216" y="495"/>
                  </a:cubicBezTo>
                  <a:cubicBezTo>
                    <a:pt x="207" y="504"/>
                    <a:pt x="194" y="480"/>
                    <a:pt x="184" y="471"/>
                  </a:cubicBezTo>
                  <a:cubicBezTo>
                    <a:pt x="152" y="444"/>
                    <a:pt x="123" y="414"/>
                    <a:pt x="88" y="391"/>
                  </a:cubicBezTo>
                  <a:cubicBezTo>
                    <a:pt x="69" y="363"/>
                    <a:pt x="56" y="346"/>
                    <a:pt x="24" y="335"/>
                  </a:cubicBezTo>
                  <a:cubicBezTo>
                    <a:pt x="19" y="319"/>
                    <a:pt x="13" y="303"/>
                    <a:pt x="8" y="287"/>
                  </a:cubicBezTo>
                  <a:cubicBezTo>
                    <a:pt x="5" y="279"/>
                    <a:pt x="3" y="271"/>
                    <a:pt x="0" y="2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grpSp>
      <p:grpSp>
        <p:nvGrpSpPr>
          <p:cNvPr id="18" name="Group 41">
            <a:extLst>
              <a:ext uri="{FF2B5EF4-FFF2-40B4-BE49-F238E27FC236}">
                <a16:creationId xmlns:a16="http://schemas.microsoft.com/office/drawing/2014/main" id="{DF5E7B93-1FF2-4FBB-BE73-AC255A6264F4}"/>
              </a:ext>
            </a:extLst>
          </p:cNvPr>
          <p:cNvGrpSpPr>
            <a:grpSpLocks/>
          </p:cNvGrpSpPr>
          <p:nvPr/>
        </p:nvGrpSpPr>
        <p:grpSpPr bwMode="auto">
          <a:xfrm>
            <a:off x="6826644" y="1765213"/>
            <a:ext cx="935037" cy="804863"/>
            <a:chOff x="2995" y="1344"/>
            <a:chExt cx="589" cy="507"/>
          </a:xfrm>
        </p:grpSpPr>
        <p:sp>
          <p:nvSpPr>
            <p:cNvPr id="19" name="Line 23">
              <a:extLst>
                <a:ext uri="{FF2B5EF4-FFF2-40B4-BE49-F238E27FC236}">
                  <a16:creationId xmlns:a16="http://schemas.microsoft.com/office/drawing/2014/main" id="{09DBA116-DD02-4230-816E-F83D75EC8BAE}"/>
                </a:ext>
              </a:extLst>
            </p:cNvPr>
            <p:cNvSpPr>
              <a:spLocks noChangeShapeType="1"/>
            </p:cNvSpPr>
            <p:nvPr/>
          </p:nvSpPr>
          <p:spPr bwMode="auto">
            <a:xfrm>
              <a:off x="3016" y="1344"/>
              <a:ext cx="363" cy="90"/>
            </a:xfrm>
            <a:prstGeom prst="line">
              <a:avLst/>
            </a:prstGeom>
            <a:noFill/>
            <a:ln w="158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4">
              <a:extLst>
                <a:ext uri="{FF2B5EF4-FFF2-40B4-BE49-F238E27FC236}">
                  <a16:creationId xmlns:a16="http://schemas.microsoft.com/office/drawing/2014/main" id="{65E0B532-EBF4-4560-A8C3-EBD7A6C38D9A}"/>
                </a:ext>
              </a:extLst>
            </p:cNvPr>
            <p:cNvSpPr>
              <a:spLocks noChangeShapeType="1"/>
            </p:cNvSpPr>
            <p:nvPr/>
          </p:nvSpPr>
          <p:spPr bwMode="auto">
            <a:xfrm>
              <a:off x="2995" y="1397"/>
              <a:ext cx="589" cy="454"/>
            </a:xfrm>
            <a:prstGeom prst="line">
              <a:avLst/>
            </a:prstGeom>
            <a:noFill/>
            <a:ln w="158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42">
            <a:extLst>
              <a:ext uri="{FF2B5EF4-FFF2-40B4-BE49-F238E27FC236}">
                <a16:creationId xmlns:a16="http://schemas.microsoft.com/office/drawing/2014/main" id="{9A85443C-3683-4A18-AB2D-CF64A138D6A0}"/>
              </a:ext>
            </a:extLst>
          </p:cNvPr>
          <p:cNvGrpSpPr>
            <a:grpSpLocks/>
          </p:cNvGrpSpPr>
          <p:nvPr/>
        </p:nvGrpSpPr>
        <p:grpSpPr bwMode="auto">
          <a:xfrm>
            <a:off x="8299844" y="1692188"/>
            <a:ext cx="1584325" cy="863600"/>
            <a:chOff x="3923" y="1298"/>
            <a:chExt cx="998" cy="544"/>
          </a:xfrm>
        </p:grpSpPr>
        <p:sp>
          <p:nvSpPr>
            <p:cNvPr id="22" name="Line 25">
              <a:extLst>
                <a:ext uri="{FF2B5EF4-FFF2-40B4-BE49-F238E27FC236}">
                  <a16:creationId xmlns:a16="http://schemas.microsoft.com/office/drawing/2014/main" id="{40CB5F58-26BC-4B26-9B33-D0753D6FCF03}"/>
                </a:ext>
              </a:extLst>
            </p:cNvPr>
            <p:cNvSpPr>
              <a:spLocks noChangeShapeType="1"/>
            </p:cNvSpPr>
            <p:nvPr/>
          </p:nvSpPr>
          <p:spPr bwMode="auto">
            <a:xfrm flipH="1" flipV="1">
              <a:off x="3923" y="1298"/>
              <a:ext cx="998" cy="454"/>
            </a:xfrm>
            <a:prstGeom prst="line">
              <a:avLst/>
            </a:prstGeom>
            <a:noFill/>
            <a:ln w="158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6">
              <a:extLst>
                <a:ext uri="{FF2B5EF4-FFF2-40B4-BE49-F238E27FC236}">
                  <a16:creationId xmlns:a16="http://schemas.microsoft.com/office/drawing/2014/main" id="{02AC8A26-0CF8-4016-91F2-5F88D9401E62}"/>
                </a:ext>
              </a:extLst>
            </p:cNvPr>
            <p:cNvSpPr>
              <a:spLocks noChangeShapeType="1"/>
            </p:cNvSpPr>
            <p:nvPr/>
          </p:nvSpPr>
          <p:spPr bwMode="auto">
            <a:xfrm flipH="1" flipV="1">
              <a:off x="3923" y="1752"/>
              <a:ext cx="998" cy="90"/>
            </a:xfrm>
            <a:prstGeom prst="line">
              <a:avLst/>
            </a:prstGeom>
            <a:noFill/>
            <a:ln w="158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40">
            <a:extLst>
              <a:ext uri="{FF2B5EF4-FFF2-40B4-BE49-F238E27FC236}">
                <a16:creationId xmlns:a16="http://schemas.microsoft.com/office/drawing/2014/main" id="{9B20CD13-7481-422D-A020-155020492367}"/>
              </a:ext>
            </a:extLst>
          </p:cNvPr>
          <p:cNvGrpSpPr>
            <a:grpSpLocks/>
          </p:cNvGrpSpPr>
          <p:nvPr/>
        </p:nvGrpSpPr>
        <p:grpSpPr bwMode="auto">
          <a:xfrm>
            <a:off x="8344294" y="2108113"/>
            <a:ext cx="896937" cy="776288"/>
            <a:chOff x="3951" y="1560"/>
            <a:chExt cx="565" cy="489"/>
          </a:xfrm>
        </p:grpSpPr>
        <p:sp>
          <p:nvSpPr>
            <p:cNvPr id="25" name="Freeform 14">
              <a:extLst>
                <a:ext uri="{FF2B5EF4-FFF2-40B4-BE49-F238E27FC236}">
                  <a16:creationId xmlns:a16="http://schemas.microsoft.com/office/drawing/2014/main" id="{078E76C1-9085-436B-96DF-B9218D41AC26}"/>
                </a:ext>
              </a:extLst>
            </p:cNvPr>
            <p:cNvSpPr>
              <a:spLocks/>
            </p:cNvSpPr>
            <p:nvPr/>
          </p:nvSpPr>
          <p:spPr bwMode="auto">
            <a:xfrm>
              <a:off x="4216" y="1832"/>
              <a:ext cx="300" cy="217"/>
            </a:xfrm>
            <a:custGeom>
              <a:avLst/>
              <a:gdLst>
                <a:gd name="T0" fmla="*/ 0 w 300"/>
                <a:gd name="T1" fmla="*/ 0 h 217"/>
                <a:gd name="T2" fmla="*/ 56 w 300"/>
                <a:gd name="T3" fmla="*/ 56 h 217"/>
                <a:gd name="T4" fmla="*/ 72 w 300"/>
                <a:gd name="T5" fmla="*/ 80 h 217"/>
                <a:gd name="T6" fmla="*/ 88 w 300"/>
                <a:gd name="T7" fmla="*/ 104 h 217"/>
                <a:gd name="T8" fmla="*/ 56 w 300"/>
                <a:gd name="T9" fmla="*/ 152 h 217"/>
                <a:gd name="T10" fmla="*/ 64 w 300"/>
                <a:gd name="T11" fmla="*/ 176 h 217"/>
                <a:gd name="T12" fmla="*/ 120 w 300"/>
                <a:gd name="T13" fmla="*/ 192 h 217"/>
                <a:gd name="T14" fmla="*/ 232 w 300"/>
                <a:gd name="T15" fmla="*/ 208 h 217"/>
                <a:gd name="T16" fmla="*/ 272 w 300"/>
                <a:gd name="T17" fmla="*/ 200 h 217"/>
                <a:gd name="T18" fmla="*/ 280 w 300"/>
                <a:gd name="T19" fmla="*/ 176 h 217"/>
                <a:gd name="T20" fmla="*/ 296 w 300"/>
                <a:gd name="T21" fmla="*/ 144 h 217"/>
                <a:gd name="T22" fmla="*/ 288 w 300"/>
                <a:gd name="T23" fmla="*/ 168 h 217"/>
                <a:gd name="T24" fmla="*/ 280 w 300"/>
                <a:gd name="T25" fmla="*/ 144 h 217"/>
                <a:gd name="T26" fmla="*/ 288 w 300"/>
                <a:gd name="T27" fmla="*/ 120 h 217"/>
                <a:gd name="T28" fmla="*/ 256 w 300"/>
                <a:gd name="T29" fmla="*/ 72 h 217"/>
                <a:gd name="T30" fmla="*/ 272 w 300"/>
                <a:gd name="T31" fmla="*/ 48 h 217"/>
                <a:gd name="T32" fmla="*/ 248 w 300"/>
                <a:gd name="T33" fmla="*/ 40 h 217"/>
                <a:gd name="T34" fmla="*/ 152 w 300"/>
                <a:gd name="T35" fmla="*/ 32 h 217"/>
                <a:gd name="T36" fmla="*/ 0 w 300"/>
                <a:gd name="T37" fmla="*/ 0 h 2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217"/>
                <a:gd name="T59" fmla="*/ 300 w 300"/>
                <a:gd name="T60" fmla="*/ 217 h 2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217">
                  <a:moveTo>
                    <a:pt x="0" y="0"/>
                  </a:moveTo>
                  <a:cubicBezTo>
                    <a:pt x="42" y="14"/>
                    <a:pt x="19" y="1"/>
                    <a:pt x="56" y="56"/>
                  </a:cubicBezTo>
                  <a:cubicBezTo>
                    <a:pt x="61" y="64"/>
                    <a:pt x="67" y="72"/>
                    <a:pt x="72" y="80"/>
                  </a:cubicBezTo>
                  <a:cubicBezTo>
                    <a:pt x="77" y="88"/>
                    <a:pt x="88" y="104"/>
                    <a:pt x="88" y="104"/>
                  </a:cubicBezTo>
                  <a:cubicBezTo>
                    <a:pt x="77" y="120"/>
                    <a:pt x="50" y="134"/>
                    <a:pt x="56" y="152"/>
                  </a:cubicBezTo>
                  <a:cubicBezTo>
                    <a:pt x="59" y="160"/>
                    <a:pt x="58" y="170"/>
                    <a:pt x="64" y="176"/>
                  </a:cubicBezTo>
                  <a:cubicBezTo>
                    <a:pt x="68" y="180"/>
                    <a:pt x="120" y="192"/>
                    <a:pt x="120" y="192"/>
                  </a:cubicBezTo>
                  <a:cubicBezTo>
                    <a:pt x="285" y="217"/>
                    <a:pt x="124" y="186"/>
                    <a:pt x="232" y="208"/>
                  </a:cubicBezTo>
                  <a:cubicBezTo>
                    <a:pt x="245" y="205"/>
                    <a:pt x="261" y="208"/>
                    <a:pt x="272" y="200"/>
                  </a:cubicBezTo>
                  <a:cubicBezTo>
                    <a:pt x="279" y="195"/>
                    <a:pt x="277" y="184"/>
                    <a:pt x="280" y="176"/>
                  </a:cubicBezTo>
                  <a:cubicBezTo>
                    <a:pt x="285" y="165"/>
                    <a:pt x="291" y="155"/>
                    <a:pt x="296" y="144"/>
                  </a:cubicBezTo>
                  <a:cubicBezTo>
                    <a:pt x="300" y="136"/>
                    <a:pt x="288" y="168"/>
                    <a:pt x="288" y="168"/>
                  </a:cubicBezTo>
                  <a:cubicBezTo>
                    <a:pt x="285" y="160"/>
                    <a:pt x="280" y="152"/>
                    <a:pt x="280" y="144"/>
                  </a:cubicBezTo>
                  <a:cubicBezTo>
                    <a:pt x="280" y="136"/>
                    <a:pt x="291" y="128"/>
                    <a:pt x="288" y="120"/>
                  </a:cubicBezTo>
                  <a:cubicBezTo>
                    <a:pt x="282" y="102"/>
                    <a:pt x="256" y="72"/>
                    <a:pt x="256" y="72"/>
                  </a:cubicBezTo>
                  <a:cubicBezTo>
                    <a:pt x="261" y="64"/>
                    <a:pt x="274" y="57"/>
                    <a:pt x="272" y="48"/>
                  </a:cubicBezTo>
                  <a:cubicBezTo>
                    <a:pt x="270" y="40"/>
                    <a:pt x="256" y="41"/>
                    <a:pt x="248" y="40"/>
                  </a:cubicBezTo>
                  <a:cubicBezTo>
                    <a:pt x="216" y="36"/>
                    <a:pt x="184" y="35"/>
                    <a:pt x="152" y="32"/>
                  </a:cubicBezTo>
                  <a:cubicBezTo>
                    <a:pt x="98" y="14"/>
                    <a:pt x="59" y="7"/>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sp>
          <p:nvSpPr>
            <p:cNvPr id="26" name="Freeform 27">
              <a:extLst>
                <a:ext uri="{FF2B5EF4-FFF2-40B4-BE49-F238E27FC236}">
                  <a16:creationId xmlns:a16="http://schemas.microsoft.com/office/drawing/2014/main" id="{7B1C5D03-7A41-4A22-8F13-12E5761C9A6C}"/>
                </a:ext>
              </a:extLst>
            </p:cNvPr>
            <p:cNvSpPr>
              <a:spLocks/>
            </p:cNvSpPr>
            <p:nvPr/>
          </p:nvSpPr>
          <p:spPr bwMode="auto">
            <a:xfrm>
              <a:off x="3951" y="1560"/>
              <a:ext cx="396" cy="184"/>
            </a:xfrm>
            <a:custGeom>
              <a:avLst/>
              <a:gdLst>
                <a:gd name="T0" fmla="*/ 9 w 396"/>
                <a:gd name="T1" fmla="*/ 0 h 184"/>
                <a:gd name="T2" fmla="*/ 321 w 396"/>
                <a:gd name="T3" fmla="*/ 64 h 184"/>
                <a:gd name="T4" fmla="*/ 345 w 396"/>
                <a:gd name="T5" fmla="*/ 80 h 184"/>
                <a:gd name="T6" fmla="*/ 281 w 396"/>
                <a:gd name="T7" fmla="*/ 184 h 184"/>
                <a:gd name="T8" fmla="*/ 41 w 396"/>
                <a:gd name="T9" fmla="*/ 136 h 184"/>
                <a:gd name="T10" fmla="*/ 17 w 396"/>
                <a:gd name="T11" fmla="*/ 48 h 184"/>
                <a:gd name="T12" fmla="*/ 1 w 396"/>
                <a:gd name="T13" fmla="*/ 24 h 184"/>
                <a:gd name="T14" fmla="*/ 9 w 396"/>
                <a:gd name="T15" fmla="*/ 0 h 184"/>
                <a:gd name="T16" fmla="*/ 0 60000 65536"/>
                <a:gd name="T17" fmla="*/ 0 60000 65536"/>
                <a:gd name="T18" fmla="*/ 0 60000 65536"/>
                <a:gd name="T19" fmla="*/ 0 60000 65536"/>
                <a:gd name="T20" fmla="*/ 0 60000 65536"/>
                <a:gd name="T21" fmla="*/ 0 60000 65536"/>
                <a:gd name="T22" fmla="*/ 0 60000 65536"/>
                <a:gd name="T23" fmla="*/ 0 60000 65536"/>
                <a:gd name="T24" fmla="*/ 0 w 396"/>
                <a:gd name="T25" fmla="*/ 0 h 184"/>
                <a:gd name="T26" fmla="*/ 396 w 396"/>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6" h="184">
                  <a:moveTo>
                    <a:pt x="9" y="0"/>
                  </a:moveTo>
                  <a:cubicBezTo>
                    <a:pt x="115" y="13"/>
                    <a:pt x="215" y="51"/>
                    <a:pt x="321" y="64"/>
                  </a:cubicBezTo>
                  <a:cubicBezTo>
                    <a:pt x="329" y="69"/>
                    <a:pt x="338" y="73"/>
                    <a:pt x="345" y="80"/>
                  </a:cubicBezTo>
                  <a:cubicBezTo>
                    <a:pt x="396" y="131"/>
                    <a:pt x="325" y="169"/>
                    <a:pt x="281" y="184"/>
                  </a:cubicBezTo>
                  <a:cubicBezTo>
                    <a:pt x="198" y="179"/>
                    <a:pt x="113" y="184"/>
                    <a:pt x="41" y="136"/>
                  </a:cubicBezTo>
                  <a:cubicBezTo>
                    <a:pt x="31" y="107"/>
                    <a:pt x="34" y="73"/>
                    <a:pt x="17" y="48"/>
                  </a:cubicBezTo>
                  <a:cubicBezTo>
                    <a:pt x="12" y="40"/>
                    <a:pt x="3" y="33"/>
                    <a:pt x="1" y="24"/>
                  </a:cubicBezTo>
                  <a:cubicBezTo>
                    <a:pt x="0" y="16"/>
                    <a:pt x="6" y="8"/>
                    <a:pt x="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u="sng">
                <a:solidFill>
                  <a:srgbClr val="FFFF00"/>
                </a:solidFill>
                <a:latin typeface="Tahoma" panose="020B0604030504040204" pitchFamily="34" charset="0"/>
              </a:endParaRPr>
            </a:p>
          </p:txBody>
        </p:sp>
      </p:grpSp>
      <p:grpSp>
        <p:nvGrpSpPr>
          <p:cNvPr id="27" name="Group 43">
            <a:extLst>
              <a:ext uri="{FF2B5EF4-FFF2-40B4-BE49-F238E27FC236}">
                <a16:creationId xmlns:a16="http://schemas.microsoft.com/office/drawing/2014/main" id="{7A27373E-6330-4188-87CF-FEA58F9BE0B8}"/>
              </a:ext>
            </a:extLst>
          </p:cNvPr>
          <p:cNvGrpSpPr>
            <a:grpSpLocks/>
          </p:cNvGrpSpPr>
          <p:nvPr/>
        </p:nvGrpSpPr>
        <p:grpSpPr bwMode="auto">
          <a:xfrm>
            <a:off x="7507681" y="3132051"/>
            <a:ext cx="2520950" cy="1512887"/>
            <a:chOff x="3424" y="2205"/>
            <a:chExt cx="1588" cy="953"/>
          </a:xfrm>
        </p:grpSpPr>
        <p:sp>
          <p:nvSpPr>
            <p:cNvPr id="28" name="Line 28">
              <a:extLst>
                <a:ext uri="{FF2B5EF4-FFF2-40B4-BE49-F238E27FC236}">
                  <a16:creationId xmlns:a16="http://schemas.microsoft.com/office/drawing/2014/main" id="{568B1E93-48E3-421E-A392-3F7195452BA0}"/>
                </a:ext>
              </a:extLst>
            </p:cNvPr>
            <p:cNvSpPr>
              <a:spLocks noChangeShapeType="1"/>
            </p:cNvSpPr>
            <p:nvPr/>
          </p:nvSpPr>
          <p:spPr bwMode="auto">
            <a:xfrm flipH="1">
              <a:off x="4332" y="2296"/>
              <a:ext cx="589" cy="136"/>
            </a:xfrm>
            <a:prstGeom prst="line">
              <a:avLst/>
            </a:prstGeom>
            <a:noFill/>
            <a:ln w="158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9">
              <a:extLst>
                <a:ext uri="{FF2B5EF4-FFF2-40B4-BE49-F238E27FC236}">
                  <a16:creationId xmlns:a16="http://schemas.microsoft.com/office/drawing/2014/main" id="{B80749C3-A63C-4459-84FB-4D9874A06B75}"/>
                </a:ext>
              </a:extLst>
            </p:cNvPr>
            <p:cNvSpPr>
              <a:spLocks noChangeShapeType="1"/>
            </p:cNvSpPr>
            <p:nvPr/>
          </p:nvSpPr>
          <p:spPr bwMode="auto">
            <a:xfrm flipH="1">
              <a:off x="4694" y="2341"/>
              <a:ext cx="227" cy="363"/>
            </a:xfrm>
            <a:prstGeom prst="line">
              <a:avLst/>
            </a:prstGeom>
            <a:noFill/>
            <a:ln w="158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0">
              <a:extLst>
                <a:ext uri="{FF2B5EF4-FFF2-40B4-BE49-F238E27FC236}">
                  <a16:creationId xmlns:a16="http://schemas.microsoft.com/office/drawing/2014/main" id="{349A372F-7200-43CF-AA5A-F952A7E3EF97}"/>
                </a:ext>
              </a:extLst>
            </p:cNvPr>
            <p:cNvSpPr>
              <a:spLocks noChangeShapeType="1"/>
            </p:cNvSpPr>
            <p:nvPr/>
          </p:nvSpPr>
          <p:spPr bwMode="auto">
            <a:xfrm flipH="1" flipV="1">
              <a:off x="3923" y="2205"/>
              <a:ext cx="998" cy="90"/>
            </a:xfrm>
            <a:prstGeom prst="line">
              <a:avLst/>
            </a:prstGeom>
            <a:noFill/>
            <a:ln w="158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1">
              <a:extLst>
                <a:ext uri="{FF2B5EF4-FFF2-40B4-BE49-F238E27FC236}">
                  <a16:creationId xmlns:a16="http://schemas.microsoft.com/office/drawing/2014/main" id="{529CA474-2893-4649-B529-F620E9A7E477}"/>
                </a:ext>
              </a:extLst>
            </p:cNvPr>
            <p:cNvSpPr>
              <a:spLocks noChangeShapeType="1"/>
            </p:cNvSpPr>
            <p:nvPr/>
          </p:nvSpPr>
          <p:spPr bwMode="auto">
            <a:xfrm flipH="1">
              <a:off x="4649" y="2387"/>
              <a:ext cx="363" cy="771"/>
            </a:xfrm>
            <a:prstGeom prst="line">
              <a:avLst/>
            </a:prstGeom>
            <a:noFill/>
            <a:ln w="158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2">
              <a:extLst>
                <a:ext uri="{FF2B5EF4-FFF2-40B4-BE49-F238E27FC236}">
                  <a16:creationId xmlns:a16="http://schemas.microsoft.com/office/drawing/2014/main" id="{E2CA5835-196A-4278-A6E3-91322B7407B6}"/>
                </a:ext>
              </a:extLst>
            </p:cNvPr>
            <p:cNvSpPr>
              <a:spLocks noChangeShapeType="1"/>
            </p:cNvSpPr>
            <p:nvPr/>
          </p:nvSpPr>
          <p:spPr bwMode="auto">
            <a:xfrm flipH="1" flipV="1">
              <a:off x="3424" y="2478"/>
              <a:ext cx="1225" cy="650"/>
            </a:xfrm>
            <a:prstGeom prst="line">
              <a:avLst/>
            </a:prstGeom>
            <a:noFill/>
            <a:ln w="158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 name="Group 56">
            <a:extLst>
              <a:ext uri="{FF2B5EF4-FFF2-40B4-BE49-F238E27FC236}">
                <a16:creationId xmlns:a16="http://schemas.microsoft.com/office/drawing/2014/main" id="{95B7ACB3-210D-43FF-8529-D08FC6406DB0}"/>
              </a:ext>
            </a:extLst>
          </p:cNvPr>
          <p:cNvGrpSpPr>
            <a:grpSpLocks/>
          </p:cNvGrpSpPr>
          <p:nvPr/>
        </p:nvGrpSpPr>
        <p:grpSpPr bwMode="auto">
          <a:xfrm>
            <a:off x="1857769" y="4032164"/>
            <a:ext cx="5400675" cy="2730501"/>
            <a:chOff x="-135" y="2454"/>
            <a:chExt cx="3402" cy="1720"/>
          </a:xfrm>
        </p:grpSpPr>
        <p:sp>
          <p:nvSpPr>
            <p:cNvPr id="34" name="Line 44">
              <a:extLst>
                <a:ext uri="{FF2B5EF4-FFF2-40B4-BE49-F238E27FC236}">
                  <a16:creationId xmlns:a16="http://schemas.microsoft.com/office/drawing/2014/main" id="{8B562CA5-9675-435B-B3FE-BED3BF5470EC}"/>
                </a:ext>
              </a:extLst>
            </p:cNvPr>
            <p:cNvSpPr>
              <a:spLocks noChangeShapeType="1"/>
            </p:cNvSpPr>
            <p:nvPr/>
          </p:nvSpPr>
          <p:spPr bwMode="auto">
            <a:xfrm flipH="1">
              <a:off x="891" y="2685"/>
              <a:ext cx="313" cy="926"/>
            </a:xfrm>
            <a:prstGeom prst="line">
              <a:avLst/>
            </a:prstGeom>
            <a:noFill/>
            <a:ln w="127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46">
              <a:extLst>
                <a:ext uri="{FF2B5EF4-FFF2-40B4-BE49-F238E27FC236}">
                  <a16:creationId xmlns:a16="http://schemas.microsoft.com/office/drawing/2014/main" id="{EAAE7AF6-6673-4317-9BAA-F1E61C129C19}"/>
                </a:ext>
              </a:extLst>
            </p:cNvPr>
            <p:cNvSpPr>
              <a:spLocks noChangeShapeType="1"/>
            </p:cNvSpPr>
            <p:nvPr/>
          </p:nvSpPr>
          <p:spPr bwMode="auto">
            <a:xfrm flipH="1">
              <a:off x="899" y="2454"/>
              <a:ext cx="2368" cy="1147"/>
            </a:xfrm>
            <a:prstGeom prst="line">
              <a:avLst/>
            </a:prstGeom>
            <a:noFill/>
            <a:ln w="127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AutoShape 49">
              <a:extLst>
                <a:ext uri="{FF2B5EF4-FFF2-40B4-BE49-F238E27FC236}">
                  <a16:creationId xmlns:a16="http://schemas.microsoft.com/office/drawing/2014/main" id="{2EE41477-3270-4F1A-940B-40E7C01C51DD}"/>
                </a:ext>
              </a:extLst>
            </p:cNvPr>
            <p:cNvSpPr>
              <a:spLocks noChangeArrowheads="1"/>
            </p:cNvSpPr>
            <p:nvPr/>
          </p:nvSpPr>
          <p:spPr bwMode="auto">
            <a:xfrm>
              <a:off x="-135" y="3601"/>
              <a:ext cx="2310" cy="573"/>
            </a:xfrm>
            <a:prstGeom prst="wedgeRectCallout">
              <a:avLst>
                <a:gd name="adj1" fmla="val -36991"/>
                <a:gd name="adj2" fmla="val 515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5000"/>
                </a:spcBef>
                <a:buClr>
                  <a:schemeClr val="folHlink"/>
                </a:buClr>
                <a:buSzPct val="60000"/>
                <a:buFont typeface="Wingdings" panose="05000000000000000000" pitchFamily="2" charset="2"/>
                <a:buNone/>
              </a:pPr>
              <a:r>
                <a:rPr kumimoji="1" lang="en-US" altLang="zh-CN" sz="1600" dirty="0">
                  <a:latin typeface="Tahoma" panose="020B0604030504040204" pitchFamily="34" charset="0"/>
                  <a:ea typeface="楷体_GB2312" pitchFamily="49" charset="-122"/>
                </a:rPr>
                <a:t>   </a:t>
              </a:r>
              <a:r>
                <a:rPr kumimoji="1" lang="zh-CN" altLang="en-US" sz="1600" b="1" dirty="0">
                  <a:latin typeface="Tahoma" panose="020B0604030504040204" pitchFamily="34" charset="0"/>
                  <a:ea typeface="楷体_GB2312" pitchFamily="49" charset="-122"/>
                </a:rPr>
                <a:t>在分支结构中，分支的汇聚处应有一个汇聚结点</a:t>
              </a:r>
              <a:r>
                <a:rPr kumimoji="1" lang="en-US" altLang="zh-CN" sz="1600" b="1" dirty="0">
                  <a:latin typeface="Tahoma" panose="020B0604030504040204" pitchFamily="34" charset="0"/>
                  <a:ea typeface="楷体_GB2312" pitchFamily="49" charset="-122"/>
                </a:rPr>
                <a:t>.</a:t>
              </a:r>
            </a:p>
          </p:txBody>
        </p:sp>
      </p:grpSp>
      <p:grpSp>
        <p:nvGrpSpPr>
          <p:cNvPr id="37" name="Group 57">
            <a:extLst>
              <a:ext uri="{FF2B5EF4-FFF2-40B4-BE49-F238E27FC236}">
                <a16:creationId xmlns:a16="http://schemas.microsoft.com/office/drawing/2014/main" id="{4EE4E4FA-B80E-4E2D-9CE1-3586AB0128EA}"/>
              </a:ext>
            </a:extLst>
          </p:cNvPr>
          <p:cNvGrpSpPr>
            <a:grpSpLocks/>
          </p:cNvGrpSpPr>
          <p:nvPr/>
        </p:nvGrpSpPr>
        <p:grpSpPr bwMode="auto">
          <a:xfrm>
            <a:off x="5131194" y="5294226"/>
            <a:ext cx="3384550" cy="1295400"/>
            <a:chOff x="1927" y="3249"/>
            <a:chExt cx="2132" cy="816"/>
          </a:xfrm>
        </p:grpSpPr>
        <p:sp>
          <p:nvSpPr>
            <p:cNvPr id="38" name="Line 45">
              <a:extLst>
                <a:ext uri="{FF2B5EF4-FFF2-40B4-BE49-F238E27FC236}">
                  <a16:creationId xmlns:a16="http://schemas.microsoft.com/office/drawing/2014/main" id="{5FE4A5A7-081D-40C6-8EBE-3650C3F3A7B8}"/>
                </a:ext>
              </a:extLst>
            </p:cNvPr>
            <p:cNvSpPr>
              <a:spLocks noChangeShapeType="1"/>
            </p:cNvSpPr>
            <p:nvPr/>
          </p:nvSpPr>
          <p:spPr bwMode="auto">
            <a:xfrm flipH="1">
              <a:off x="2925" y="3249"/>
              <a:ext cx="816" cy="408"/>
            </a:xfrm>
            <a:prstGeom prst="line">
              <a:avLst/>
            </a:prstGeom>
            <a:noFill/>
            <a:ln w="12700">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7">
              <a:extLst>
                <a:ext uri="{FF2B5EF4-FFF2-40B4-BE49-F238E27FC236}">
                  <a16:creationId xmlns:a16="http://schemas.microsoft.com/office/drawing/2014/main" id="{55D20EC0-E43D-4977-980B-61018828526B}"/>
                </a:ext>
              </a:extLst>
            </p:cNvPr>
            <p:cNvSpPr>
              <a:spLocks noChangeShapeType="1"/>
            </p:cNvSpPr>
            <p:nvPr/>
          </p:nvSpPr>
          <p:spPr bwMode="auto">
            <a:xfrm>
              <a:off x="1927" y="3339"/>
              <a:ext cx="998" cy="318"/>
            </a:xfrm>
            <a:prstGeom prst="line">
              <a:avLst/>
            </a:prstGeom>
            <a:noFill/>
            <a:ln w="12700">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AutoShape 55">
              <a:extLst>
                <a:ext uri="{FF2B5EF4-FFF2-40B4-BE49-F238E27FC236}">
                  <a16:creationId xmlns:a16="http://schemas.microsoft.com/office/drawing/2014/main" id="{78FABE57-BEA2-464B-9522-F28DACE5DCBB}"/>
                </a:ext>
              </a:extLst>
            </p:cNvPr>
            <p:cNvSpPr>
              <a:spLocks noChangeArrowheads="1"/>
            </p:cNvSpPr>
            <p:nvPr/>
          </p:nvSpPr>
          <p:spPr bwMode="auto">
            <a:xfrm>
              <a:off x="2128" y="3651"/>
              <a:ext cx="1931" cy="414"/>
            </a:xfrm>
            <a:prstGeom prst="wedgeRectCallout">
              <a:avLst>
                <a:gd name="adj1" fmla="val -123639"/>
                <a:gd name="adj2" fmla="val 8115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5000"/>
                </a:spcBef>
                <a:buClr>
                  <a:schemeClr val="folHlink"/>
                </a:buClr>
                <a:buSzPct val="60000"/>
                <a:buFont typeface="Wingdings" panose="05000000000000000000" pitchFamily="2" charset="2"/>
                <a:buNone/>
              </a:pPr>
              <a:r>
                <a:rPr kumimoji="1" lang="en-US" altLang="zh-CN" sz="2400" dirty="0">
                  <a:latin typeface="Tahoma" panose="020B0604030504040204" pitchFamily="34" charset="0"/>
                  <a:ea typeface="楷体_GB2312" pitchFamily="49" charset="-122"/>
                </a:rPr>
                <a:t> </a:t>
              </a:r>
              <a:r>
                <a:rPr kumimoji="1" lang="en-US" altLang="zh-CN" sz="1600" b="1" dirty="0">
                  <a:latin typeface="Tahoma" panose="020B0604030504040204" pitchFamily="34" charset="0"/>
                  <a:ea typeface="楷体_GB2312" pitchFamily="49" charset="-122"/>
                </a:rPr>
                <a:t> </a:t>
              </a:r>
              <a:r>
                <a:rPr kumimoji="1" lang="zh-CN" altLang="en-US" sz="1600" b="1" dirty="0">
                  <a:latin typeface="Tahoma" panose="020B0604030504040204" pitchFamily="34" charset="0"/>
                  <a:ea typeface="楷体_GB2312" pitchFamily="49" charset="-122"/>
                </a:rPr>
                <a:t>每一条边必须终止于一个结点</a:t>
              </a:r>
            </a:p>
          </p:txBody>
        </p:sp>
      </p:grpSp>
    </p:spTree>
    <p:extLst>
      <p:ext uri="{BB962C8B-B14F-4D97-AF65-F5344CB8AC3E}">
        <p14:creationId xmlns:p14="http://schemas.microsoft.com/office/powerpoint/2010/main" val="34611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nodeType="clickEffect">
                                  <p:stCondLst>
                                    <p:cond delay="0"/>
                                  </p:stCondLst>
                                  <p:childTnLst>
                                    <p:animEffect transition="out" filter="checkerboard(across)">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p:cTn id="18" dur="500" fill="hold"/>
                                        <p:tgtEl>
                                          <p:spTgt spid="37"/>
                                        </p:tgtEl>
                                        <p:attrNameLst>
                                          <p:attrName>ppt_w</p:attrName>
                                        </p:attrNameLst>
                                      </p:cBhvr>
                                      <p:tavLst>
                                        <p:tav tm="0">
                                          <p:val>
                                            <p:fltVal val="0"/>
                                          </p:val>
                                        </p:tav>
                                        <p:tav tm="100000">
                                          <p:val>
                                            <p:strVal val="#ppt_w"/>
                                          </p:val>
                                        </p:tav>
                                      </p:tavLst>
                                    </p:anim>
                                    <p:anim calcmode="lin" valueType="num">
                                      <p:cBhvr>
                                        <p:cTn id="19"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5" presetClass="exit" presetSubtype="10" fill="hold" nodeType="clickEffect">
                                  <p:stCondLst>
                                    <p:cond delay="0"/>
                                  </p:stCondLst>
                                  <p:childTnLst>
                                    <p:animEffect transition="out" filter="checkerboard(across)">
                                      <p:cBhvr>
                                        <p:cTn id="23" dur="500"/>
                                        <p:tgtEl>
                                          <p:spTgt spid="37"/>
                                        </p:tgtEl>
                                      </p:cBhvr>
                                    </p:animEffect>
                                    <p:set>
                                      <p:cBhvr>
                                        <p:cTn id="24" dur="1" fill="hold">
                                          <p:stCondLst>
                                            <p:cond delay="499"/>
                                          </p:stCondLst>
                                        </p:cTn>
                                        <p:tgtEl>
                                          <p:spTgt spid="3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1000" fill="hold"/>
                                        <p:tgtEl>
                                          <p:spTgt spid="18"/>
                                        </p:tgtEl>
                                        <p:attrNameLst>
                                          <p:attrName>ppt_w</p:attrName>
                                        </p:attrNameLst>
                                      </p:cBhvr>
                                      <p:tavLst>
                                        <p:tav tm="0">
                                          <p:val>
                                            <p:strVal val="#ppt_w*0.70"/>
                                          </p:val>
                                        </p:tav>
                                        <p:tav tm="100000">
                                          <p:val>
                                            <p:strVal val="#ppt_w"/>
                                          </p:val>
                                        </p:tav>
                                      </p:tavLst>
                                    </p:anim>
                                    <p:anim calcmode="lin" valueType="num">
                                      <p:cBhvr>
                                        <p:cTn id="30" dur="1000" fill="hold"/>
                                        <p:tgtEl>
                                          <p:spTgt spid="18"/>
                                        </p:tgtEl>
                                        <p:attrNameLst>
                                          <p:attrName>ppt_h</p:attrName>
                                        </p:attrNameLst>
                                      </p:cBhvr>
                                      <p:tavLst>
                                        <p:tav tm="0">
                                          <p:val>
                                            <p:strVal val="#ppt_h"/>
                                          </p:val>
                                        </p:tav>
                                        <p:tav tm="100000">
                                          <p:val>
                                            <p:strVal val="#ppt_h"/>
                                          </p:val>
                                        </p:tav>
                                      </p:tavLst>
                                    </p:anim>
                                    <p:animEffect transition="in" filter="fade">
                                      <p:cBhvr>
                                        <p:cTn id="31" dur="1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nodeType="clickEffect">
                                  <p:stCondLst>
                                    <p:cond delay="0"/>
                                  </p:stCondLst>
                                  <p:childTnLst>
                                    <p:animEffect transition="out" filter="checkerboard(across)">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154DE-97C9-4639-9B08-ADAACDE544FE}"/>
              </a:ext>
            </a:extLst>
          </p:cNvPr>
          <p:cNvSpPr>
            <a:spLocks noGrp="1"/>
          </p:cNvSpPr>
          <p:nvPr>
            <p:ph type="title"/>
          </p:nvPr>
        </p:nvSpPr>
        <p:spPr>
          <a:xfrm>
            <a:off x="1134093" y="215686"/>
            <a:ext cx="9601200" cy="571500"/>
          </a:xfrm>
        </p:spPr>
        <p:txBody>
          <a:bodyPr>
            <a:normAutofit fontScale="90000"/>
          </a:bodyPr>
          <a:lstStyle/>
          <a:p>
            <a:r>
              <a:rPr lang="zh-CN" altLang="en-US" b="1" dirty="0"/>
              <a:t>白盒测试技术</a:t>
            </a:r>
            <a:r>
              <a:rPr lang="en-US" altLang="zh-CN" b="1" dirty="0"/>
              <a:t>-</a:t>
            </a:r>
            <a:r>
              <a:rPr lang="zh-CN" altLang="en-US" b="1" dirty="0"/>
              <a:t>基本路径测试法</a:t>
            </a:r>
          </a:p>
        </p:txBody>
      </p:sp>
      <p:sp>
        <p:nvSpPr>
          <p:cNvPr id="3" name="内容占位符 2">
            <a:extLst>
              <a:ext uri="{FF2B5EF4-FFF2-40B4-BE49-F238E27FC236}">
                <a16:creationId xmlns:a16="http://schemas.microsoft.com/office/drawing/2014/main" id="{14C59F6A-B2C5-4A4A-AC42-410B73569395}"/>
              </a:ext>
            </a:extLst>
          </p:cNvPr>
          <p:cNvSpPr>
            <a:spLocks noGrp="1"/>
          </p:cNvSpPr>
          <p:nvPr>
            <p:ph idx="1"/>
          </p:nvPr>
        </p:nvSpPr>
        <p:spPr>
          <a:xfrm>
            <a:off x="1134093" y="985503"/>
            <a:ext cx="10820400" cy="5085311"/>
          </a:xfrm>
        </p:spPr>
        <p:txBody>
          <a:bodyPr>
            <a:normAutofit/>
          </a:bodyPr>
          <a:lstStyle/>
          <a:p>
            <a:r>
              <a:rPr lang="zh-CN" altLang="en-US" sz="2800" dirty="0"/>
              <a:t>关于复合条件的处理</a:t>
            </a:r>
            <a:endParaRPr lang="en-US" altLang="zh-CN" sz="2800" dirty="0"/>
          </a:p>
          <a:p>
            <a:pPr lvl="1"/>
            <a:r>
              <a:rPr lang="zh-CN" altLang="en-US" sz="2800" i="0" dirty="0"/>
              <a:t>如果判断中的条件表达式是由一个或多个逻辑运算符连接的复合条件表达式，则需要改为一系列只有单个条件的嵌套的判断。</a:t>
            </a:r>
          </a:p>
        </p:txBody>
      </p:sp>
      <p:grpSp>
        <p:nvGrpSpPr>
          <p:cNvPr id="43" name="Group 11">
            <a:extLst>
              <a:ext uri="{FF2B5EF4-FFF2-40B4-BE49-F238E27FC236}">
                <a16:creationId xmlns:a16="http://schemas.microsoft.com/office/drawing/2014/main" id="{B23F8F2A-B108-4457-ABF0-B3BBCD2EE5C4}"/>
              </a:ext>
            </a:extLst>
          </p:cNvPr>
          <p:cNvGrpSpPr>
            <a:grpSpLocks/>
          </p:cNvGrpSpPr>
          <p:nvPr/>
        </p:nvGrpSpPr>
        <p:grpSpPr bwMode="auto">
          <a:xfrm>
            <a:off x="1798687" y="2589011"/>
            <a:ext cx="8699100" cy="3481803"/>
            <a:chOff x="521" y="2205"/>
            <a:chExt cx="4899" cy="1814"/>
          </a:xfrm>
        </p:grpSpPr>
        <p:pic>
          <p:nvPicPr>
            <p:cNvPr id="44" name="Picture 4">
              <a:extLst>
                <a:ext uri="{FF2B5EF4-FFF2-40B4-BE49-F238E27FC236}">
                  <a16:creationId xmlns:a16="http://schemas.microsoft.com/office/drawing/2014/main" id="{ED535A87-8405-4C17-9D9B-E576E732B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205"/>
              <a:ext cx="4899"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AutoShape 9">
              <a:extLst>
                <a:ext uri="{FF2B5EF4-FFF2-40B4-BE49-F238E27FC236}">
                  <a16:creationId xmlns:a16="http://schemas.microsoft.com/office/drawing/2014/main" id="{40158D8C-5A63-4CDA-86C7-623908B86C67}"/>
                </a:ext>
              </a:extLst>
            </p:cNvPr>
            <p:cNvSpPr>
              <a:spLocks noChangeArrowheads="1"/>
            </p:cNvSpPr>
            <p:nvPr/>
          </p:nvSpPr>
          <p:spPr bwMode="auto">
            <a:xfrm>
              <a:off x="3614" y="2864"/>
              <a:ext cx="544" cy="590"/>
            </a:xfrm>
            <a:prstGeom prst="flowChartPreparation">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endParaRPr kumimoji="1" lang="zh-CN" altLang="zh-CN" b="1" u="sng">
                <a:solidFill>
                  <a:srgbClr val="FFFF00"/>
                </a:solidFill>
                <a:latin typeface="Tahoma" panose="020B0604030504040204" pitchFamily="34" charset="0"/>
              </a:endParaRPr>
            </a:p>
          </p:txBody>
        </p:sp>
        <p:sp>
          <p:nvSpPr>
            <p:cNvPr id="46" name="Line 10">
              <a:extLst>
                <a:ext uri="{FF2B5EF4-FFF2-40B4-BE49-F238E27FC236}">
                  <a16:creationId xmlns:a16="http://schemas.microsoft.com/office/drawing/2014/main" id="{AFB50CA9-353B-44FD-88B1-892E9B72EF5B}"/>
                </a:ext>
              </a:extLst>
            </p:cNvPr>
            <p:cNvSpPr>
              <a:spLocks noChangeShapeType="1"/>
            </p:cNvSpPr>
            <p:nvPr/>
          </p:nvSpPr>
          <p:spPr bwMode="auto">
            <a:xfrm>
              <a:off x="3704" y="2894"/>
              <a:ext cx="63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526439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B3873-7E9B-4387-ABE5-82FB2F885C6D}"/>
              </a:ext>
            </a:extLst>
          </p:cNvPr>
          <p:cNvSpPr>
            <a:spLocks noGrp="1"/>
          </p:cNvSpPr>
          <p:nvPr>
            <p:ph type="title"/>
          </p:nvPr>
        </p:nvSpPr>
        <p:spPr>
          <a:xfrm>
            <a:off x="1027216" y="167577"/>
            <a:ext cx="9601200" cy="571500"/>
          </a:xfrm>
        </p:spPr>
        <p:txBody>
          <a:bodyPr>
            <a:normAutofit fontScale="90000"/>
          </a:bodyPr>
          <a:lstStyle/>
          <a:p>
            <a:r>
              <a:rPr lang="zh-CN" altLang="en-US" b="1" dirty="0"/>
              <a:t>基本路径测试法示例</a:t>
            </a:r>
            <a:br>
              <a:rPr lang="zh-CN" altLang="en-US" dirty="0"/>
            </a:br>
            <a:endParaRPr lang="zh-CN" altLang="en-US" dirty="0"/>
          </a:p>
        </p:txBody>
      </p:sp>
      <p:sp>
        <p:nvSpPr>
          <p:cNvPr id="3" name="内容占位符 2">
            <a:extLst>
              <a:ext uri="{FF2B5EF4-FFF2-40B4-BE49-F238E27FC236}">
                <a16:creationId xmlns:a16="http://schemas.microsoft.com/office/drawing/2014/main" id="{1814F1A6-9579-4179-99B5-8A8B7CA8397A}"/>
              </a:ext>
            </a:extLst>
          </p:cNvPr>
          <p:cNvSpPr>
            <a:spLocks noGrp="1"/>
          </p:cNvSpPr>
          <p:nvPr>
            <p:ph idx="1"/>
          </p:nvPr>
        </p:nvSpPr>
        <p:spPr>
          <a:xfrm>
            <a:off x="932212" y="869273"/>
            <a:ext cx="10610603" cy="5119453"/>
          </a:xfrm>
        </p:spPr>
        <p:txBody>
          <a:bodyPr/>
          <a:lstStyle/>
          <a:p>
            <a:r>
              <a:rPr lang="zh-CN" altLang="en-US" sz="2800" dirty="0"/>
              <a:t>下面以一个简单的 C 函数为例，说明使用基本路径测试法设计测试用例的过程。</a:t>
            </a:r>
            <a:endParaRPr lang="en-US" altLang="zh-CN" sz="2800" dirty="0"/>
          </a:p>
          <a:p>
            <a:endParaRPr lang="zh-CN" altLang="en-US" dirty="0"/>
          </a:p>
        </p:txBody>
      </p:sp>
      <p:graphicFrame>
        <p:nvGraphicFramePr>
          <p:cNvPr id="4" name="对象 -2147482611">
            <a:extLst>
              <a:ext uri="{FF2B5EF4-FFF2-40B4-BE49-F238E27FC236}">
                <a16:creationId xmlns:a16="http://schemas.microsoft.com/office/drawing/2014/main" id="{E7D89722-F392-45D6-881D-C81E7E4DB6D7}"/>
              </a:ext>
            </a:extLst>
          </p:cNvPr>
          <p:cNvGraphicFramePr>
            <a:graphicFrameLocks noChangeAspect="1"/>
          </p:cNvGraphicFramePr>
          <p:nvPr>
            <p:extLst>
              <p:ext uri="{D42A27DB-BD31-4B8C-83A1-F6EECF244321}">
                <p14:modId xmlns:p14="http://schemas.microsoft.com/office/powerpoint/2010/main" val="4088189461"/>
              </p:ext>
            </p:extLst>
          </p:nvPr>
        </p:nvGraphicFramePr>
        <p:xfrm>
          <a:off x="4639182" y="1335456"/>
          <a:ext cx="6274241" cy="5496072"/>
        </p:xfrm>
        <a:graphic>
          <a:graphicData uri="http://schemas.openxmlformats.org/presentationml/2006/ole">
            <mc:AlternateContent xmlns:mc="http://schemas.openxmlformats.org/markup-compatibility/2006">
              <mc:Choice xmlns:v="urn:schemas-microsoft-com:vml" Requires="v">
                <p:oleObj r:id="rId2" imgW="4879975" imgH="4264025" progId="Visio.Drawing.11">
                  <p:embed/>
                </p:oleObj>
              </mc:Choice>
              <mc:Fallback>
                <p:oleObj r:id="rId2" imgW="4879975" imgH="4264025" progId="Visio.Drawing.11">
                  <p:embed/>
                  <p:pic>
                    <p:nvPicPr>
                      <p:cNvPr id="5" name="对象 -2147482611"/>
                      <p:cNvPicPr/>
                      <p:nvPr/>
                    </p:nvPicPr>
                    <p:blipFill>
                      <a:blip r:embed="rId3"/>
                      <a:stretch>
                        <a:fillRect/>
                      </a:stretch>
                    </p:blipFill>
                    <p:spPr>
                      <a:xfrm>
                        <a:off x="4639182" y="1335456"/>
                        <a:ext cx="6274241" cy="5496072"/>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169373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79A817-97C8-4BD8-BA42-F1F42BB3AA0D}"/>
              </a:ext>
            </a:extLst>
          </p:cNvPr>
          <p:cNvSpPr>
            <a:spLocks noGrp="1"/>
          </p:cNvSpPr>
          <p:nvPr>
            <p:ph idx="1"/>
          </p:nvPr>
        </p:nvSpPr>
        <p:spPr>
          <a:xfrm>
            <a:off x="938151" y="434340"/>
            <a:ext cx="10034649" cy="5908271"/>
          </a:xfrm>
        </p:spPr>
        <p:txBody>
          <a:bodyPr/>
          <a:lstStyle/>
          <a:p>
            <a:r>
              <a:rPr lang="zh-CN" altLang="en-US" sz="2800" dirty="0"/>
              <a:t>1. 以详细设计或源代码为基础，导出程序的控制流图</a:t>
            </a:r>
          </a:p>
          <a:p>
            <a:endParaRPr lang="zh-CN" altLang="en-US" dirty="0"/>
          </a:p>
        </p:txBody>
      </p:sp>
      <p:graphicFrame>
        <p:nvGraphicFramePr>
          <p:cNvPr id="6" name="对象 -2147482610">
            <a:extLst>
              <a:ext uri="{FF2B5EF4-FFF2-40B4-BE49-F238E27FC236}">
                <a16:creationId xmlns:a16="http://schemas.microsoft.com/office/drawing/2014/main" id="{13DBD85D-65B7-42D2-8B99-BF724727C30A}"/>
              </a:ext>
            </a:extLst>
          </p:cNvPr>
          <p:cNvGraphicFramePr>
            <a:graphicFrameLocks noChangeAspect="1"/>
          </p:cNvGraphicFramePr>
          <p:nvPr>
            <p:extLst>
              <p:ext uri="{D42A27DB-BD31-4B8C-83A1-F6EECF244321}">
                <p14:modId xmlns:p14="http://schemas.microsoft.com/office/powerpoint/2010/main" val="3052617189"/>
              </p:ext>
            </p:extLst>
          </p:nvPr>
        </p:nvGraphicFramePr>
        <p:xfrm>
          <a:off x="1698171" y="964677"/>
          <a:ext cx="3408219" cy="5906116"/>
        </p:xfrm>
        <a:graphic>
          <a:graphicData uri="http://schemas.openxmlformats.org/presentationml/2006/ole">
            <mc:AlternateContent xmlns:mc="http://schemas.openxmlformats.org/markup-compatibility/2006">
              <mc:Choice xmlns:v="urn:schemas-microsoft-com:vml" Requires="v">
                <p:oleObj r:id="rId2" imgW="2299335" imgH="3910965" progId="Visio.Drawing.11">
                  <p:embed/>
                </p:oleObj>
              </mc:Choice>
              <mc:Fallback>
                <p:oleObj r:id="rId2" imgW="2299335" imgH="3910965" progId="Visio.Drawing.11">
                  <p:embed/>
                  <p:pic>
                    <p:nvPicPr>
                      <p:cNvPr id="6" name="对象 -2147482610"/>
                      <p:cNvPicPr/>
                      <p:nvPr/>
                    </p:nvPicPr>
                    <p:blipFill>
                      <a:blip r:embed="rId3"/>
                      <a:stretch>
                        <a:fillRect/>
                      </a:stretch>
                    </p:blipFill>
                    <p:spPr>
                      <a:xfrm>
                        <a:off x="1698171" y="964677"/>
                        <a:ext cx="3408219" cy="5906116"/>
                      </a:xfrm>
                      <a:prstGeom prst="rect">
                        <a:avLst/>
                      </a:prstGeom>
                      <a:noFill/>
                      <a:ln w="38100">
                        <a:noFill/>
                        <a:miter/>
                      </a:ln>
                    </p:spPr>
                  </p:pic>
                </p:oleObj>
              </mc:Fallback>
            </mc:AlternateContent>
          </a:graphicData>
        </a:graphic>
      </p:graphicFrame>
      <p:graphicFrame>
        <p:nvGraphicFramePr>
          <p:cNvPr id="7" name="对象 -2147482609">
            <a:extLst>
              <a:ext uri="{FF2B5EF4-FFF2-40B4-BE49-F238E27FC236}">
                <a16:creationId xmlns:a16="http://schemas.microsoft.com/office/drawing/2014/main" id="{3BAF9776-95DA-432E-A0F6-38918C820B6C}"/>
              </a:ext>
            </a:extLst>
          </p:cNvPr>
          <p:cNvGraphicFramePr>
            <a:graphicFrameLocks noChangeAspect="1"/>
          </p:cNvGraphicFramePr>
          <p:nvPr>
            <p:extLst>
              <p:ext uri="{D42A27DB-BD31-4B8C-83A1-F6EECF244321}">
                <p14:modId xmlns:p14="http://schemas.microsoft.com/office/powerpoint/2010/main" val="236283760"/>
              </p:ext>
            </p:extLst>
          </p:nvPr>
        </p:nvGraphicFramePr>
        <p:xfrm>
          <a:off x="5741455" y="931545"/>
          <a:ext cx="3665134" cy="5906116"/>
        </p:xfrm>
        <a:graphic>
          <a:graphicData uri="http://schemas.openxmlformats.org/presentationml/2006/ole">
            <mc:AlternateContent xmlns:mc="http://schemas.openxmlformats.org/markup-compatibility/2006">
              <mc:Choice xmlns:v="urn:schemas-microsoft-com:vml" Requires="v">
                <p:oleObj r:id="rId4" imgW="2299335" imgH="2951480" progId="Visio.Drawing.11">
                  <p:embed/>
                </p:oleObj>
              </mc:Choice>
              <mc:Fallback>
                <p:oleObj r:id="rId4" imgW="2299335" imgH="2951480" progId="Visio.Drawing.11">
                  <p:embed/>
                  <p:pic>
                    <p:nvPicPr>
                      <p:cNvPr id="10" name="对象 -2147482609"/>
                      <p:cNvPicPr/>
                      <p:nvPr/>
                    </p:nvPicPr>
                    <p:blipFill>
                      <a:blip r:embed="rId5"/>
                      <a:stretch>
                        <a:fillRect/>
                      </a:stretch>
                    </p:blipFill>
                    <p:spPr>
                      <a:xfrm>
                        <a:off x="5741455" y="931545"/>
                        <a:ext cx="3665134" cy="5906116"/>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932213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FB703A-2A44-47BA-95E2-2B21CC9D9F4D}"/>
              </a:ext>
            </a:extLst>
          </p:cNvPr>
          <p:cNvSpPr>
            <a:spLocks noGrp="1"/>
          </p:cNvSpPr>
          <p:nvPr>
            <p:ph idx="1"/>
          </p:nvPr>
        </p:nvSpPr>
        <p:spPr>
          <a:xfrm>
            <a:off x="807522" y="0"/>
            <a:ext cx="8481360" cy="6858000"/>
          </a:xfrm>
        </p:spPr>
        <p:txBody>
          <a:bodyPr>
            <a:normAutofit lnSpcReduction="10000"/>
          </a:bodyPr>
          <a:lstStyle/>
          <a:p>
            <a:pPr marL="0" indent="0" algn="just">
              <a:lnSpc>
                <a:spcPct val="150000"/>
              </a:lnSpc>
              <a:spcBef>
                <a:spcPts val="0"/>
              </a:spcBef>
              <a:buNone/>
            </a:pPr>
            <a:r>
              <a:rPr lang="zh-CN" altLang="en-US" sz="2400" dirty="0">
                <a:sym typeface="+mn-ea"/>
              </a:rPr>
              <a:t>2. 计算控制流图 G 的环路复杂性 V(G) V(G)=4（区域数）；</a:t>
            </a:r>
            <a:endParaRPr lang="zh-CN" altLang="en-US" sz="2400" dirty="0"/>
          </a:p>
          <a:p>
            <a:pPr marL="0" indent="0" algn="just">
              <a:lnSpc>
                <a:spcPct val="150000"/>
              </a:lnSpc>
              <a:spcBef>
                <a:spcPts val="0"/>
              </a:spcBef>
              <a:buNone/>
            </a:pPr>
            <a:r>
              <a:rPr lang="zh-CN" altLang="en-US" sz="2400" dirty="0">
                <a:sym typeface="+mn-ea"/>
              </a:rPr>
              <a:t>或：V(G)= 3（判断节点数）+ 1 = 4；</a:t>
            </a:r>
            <a:endParaRPr lang="zh-CN" altLang="en-US" sz="2400" dirty="0"/>
          </a:p>
          <a:p>
            <a:pPr marL="0" indent="0" algn="just">
              <a:lnSpc>
                <a:spcPct val="150000"/>
              </a:lnSpc>
              <a:spcBef>
                <a:spcPts val="0"/>
              </a:spcBef>
              <a:buNone/>
            </a:pPr>
            <a:r>
              <a:rPr lang="zh-CN" altLang="en-US" sz="2400" dirty="0">
                <a:sym typeface="+mn-ea"/>
              </a:rPr>
              <a:t>或：V(G)=12（边的个数）-10（节点个数）+2=4。</a:t>
            </a:r>
            <a:endParaRPr lang="zh-CN" altLang="en-US" sz="2400" dirty="0"/>
          </a:p>
          <a:p>
            <a:pPr marL="0" indent="0" algn="just">
              <a:lnSpc>
                <a:spcPct val="150000"/>
              </a:lnSpc>
              <a:spcBef>
                <a:spcPts val="0"/>
              </a:spcBef>
              <a:buNone/>
            </a:pPr>
            <a:r>
              <a:rPr lang="zh-CN" altLang="en-US" sz="2400" dirty="0">
                <a:sym typeface="+mn-ea"/>
              </a:rPr>
              <a:t>3. 导出独立路径（用代码行号表示）</a:t>
            </a:r>
            <a:endParaRPr lang="zh-CN" altLang="en-US" sz="2400" dirty="0"/>
          </a:p>
          <a:p>
            <a:pPr marL="0" indent="0" algn="just">
              <a:lnSpc>
                <a:spcPct val="150000"/>
              </a:lnSpc>
              <a:spcBef>
                <a:spcPts val="0"/>
              </a:spcBef>
              <a:buNone/>
            </a:pPr>
            <a:r>
              <a:rPr lang="zh-CN" altLang="en-US" sz="2400" dirty="0">
                <a:sym typeface="+mn-ea"/>
              </a:rPr>
              <a:t>根据控制流图计算得到的环路复杂性，可知该程序的基本路径集中的路径条数为 4，</a:t>
            </a:r>
          </a:p>
          <a:p>
            <a:pPr marL="0" indent="0" algn="just">
              <a:lnSpc>
                <a:spcPct val="150000"/>
              </a:lnSpc>
              <a:spcBef>
                <a:spcPts val="0"/>
              </a:spcBef>
              <a:buNone/>
            </a:pPr>
            <a:r>
              <a:rPr lang="zh-CN" altLang="en-US" sz="2400" dirty="0">
                <a:sym typeface="+mn-ea"/>
              </a:rPr>
              <a:t>具体路径描述如下。</a:t>
            </a:r>
            <a:endParaRPr lang="zh-CN" altLang="en-US" sz="2400" dirty="0"/>
          </a:p>
          <a:p>
            <a:pPr marL="0" indent="0" algn="just">
              <a:lnSpc>
                <a:spcPct val="150000"/>
              </a:lnSpc>
              <a:spcBef>
                <a:spcPts val="0"/>
              </a:spcBef>
              <a:buNone/>
            </a:pPr>
            <a:r>
              <a:rPr lang="zh-CN" altLang="en-US" sz="2400" dirty="0">
                <a:sym typeface="+mn-ea"/>
              </a:rPr>
              <a:t> 路径 1：4→13</a:t>
            </a:r>
            <a:endParaRPr lang="zh-CN" altLang="en-US" sz="2400" dirty="0"/>
          </a:p>
          <a:p>
            <a:pPr marL="0" indent="0" algn="just">
              <a:lnSpc>
                <a:spcPct val="150000"/>
              </a:lnSpc>
              <a:spcBef>
                <a:spcPts val="0"/>
              </a:spcBef>
              <a:buNone/>
            </a:pPr>
            <a:r>
              <a:rPr lang="zh-CN" altLang="en-US" sz="2400" dirty="0">
                <a:sym typeface="+mn-ea"/>
              </a:rPr>
              <a:t> 路径 2：4→5→6,7→14→4→13</a:t>
            </a:r>
            <a:endParaRPr lang="zh-CN" altLang="en-US" sz="2400" dirty="0"/>
          </a:p>
          <a:p>
            <a:pPr marL="0" indent="0" algn="just">
              <a:lnSpc>
                <a:spcPct val="150000"/>
              </a:lnSpc>
              <a:spcBef>
                <a:spcPts val="0"/>
              </a:spcBef>
              <a:buNone/>
            </a:pPr>
            <a:r>
              <a:rPr lang="zh-CN" altLang="en-US" sz="2400" dirty="0">
                <a:sym typeface="+mn-ea"/>
              </a:rPr>
              <a:t> 路径 3：4→5→8→9,10→14→4→13</a:t>
            </a:r>
            <a:endParaRPr lang="zh-CN" altLang="en-US" sz="2400" dirty="0"/>
          </a:p>
          <a:p>
            <a:pPr marL="0" indent="0" algn="just">
              <a:lnSpc>
                <a:spcPct val="150000"/>
              </a:lnSpc>
              <a:spcBef>
                <a:spcPts val="0"/>
              </a:spcBef>
              <a:buNone/>
            </a:pPr>
            <a:r>
              <a:rPr lang="zh-CN" altLang="en-US" sz="2400" dirty="0">
                <a:sym typeface="+mn-ea"/>
              </a:rPr>
              <a:t> 路径 4：4→5→8→11,12→14→4→13 </a:t>
            </a:r>
          </a:p>
          <a:p>
            <a:pPr marL="0" indent="0" algn="just">
              <a:lnSpc>
                <a:spcPct val="150000"/>
              </a:lnSpc>
              <a:spcBef>
                <a:spcPts val="0"/>
              </a:spcBef>
              <a:buNone/>
            </a:pPr>
            <a:r>
              <a:rPr lang="zh-CN" altLang="en-US" sz="2400" dirty="0">
                <a:sym typeface="+mn-ea"/>
              </a:rPr>
              <a:t>4.设计测试用例，确保基本路径集中的每条路径都被执行</a:t>
            </a:r>
            <a:endParaRPr lang="zh-CN" altLang="en-US" sz="2400" dirty="0"/>
          </a:p>
          <a:p>
            <a:pPr marL="0" indent="0" algn="just">
              <a:lnSpc>
                <a:spcPct val="150000"/>
              </a:lnSpc>
              <a:spcBef>
                <a:spcPts val="0"/>
              </a:spcBef>
              <a:buNone/>
            </a:pPr>
            <a:endParaRPr lang="zh-CN" altLang="en-US" dirty="0"/>
          </a:p>
          <a:p>
            <a:endParaRPr lang="zh-CN" altLang="en-US" dirty="0"/>
          </a:p>
        </p:txBody>
      </p:sp>
      <p:graphicFrame>
        <p:nvGraphicFramePr>
          <p:cNvPr id="4" name="对象 -2147482609">
            <a:extLst>
              <a:ext uri="{FF2B5EF4-FFF2-40B4-BE49-F238E27FC236}">
                <a16:creationId xmlns:a16="http://schemas.microsoft.com/office/drawing/2014/main" id="{473358FD-B82E-430E-B110-E31168F468F3}"/>
              </a:ext>
            </a:extLst>
          </p:cNvPr>
          <p:cNvGraphicFramePr>
            <a:graphicFrameLocks noChangeAspect="1"/>
          </p:cNvGraphicFramePr>
          <p:nvPr>
            <p:extLst>
              <p:ext uri="{D42A27DB-BD31-4B8C-83A1-F6EECF244321}">
                <p14:modId xmlns:p14="http://schemas.microsoft.com/office/powerpoint/2010/main" val="3424237112"/>
              </p:ext>
            </p:extLst>
          </p:nvPr>
        </p:nvGraphicFramePr>
        <p:xfrm>
          <a:off x="8727108" y="1033153"/>
          <a:ext cx="3822847" cy="6160260"/>
        </p:xfrm>
        <a:graphic>
          <a:graphicData uri="http://schemas.openxmlformats.org/presentationml/2006/ole">
            <mc:AlternateContent xmlns:mc="http://schemas.openxmlformats.org/markup-compatibility/2006">
              <mc:Choice xmlns:v="urn:schemas-microsoft-com:vml" Requires="v">
                <p:oleObj r:id="rId2" imgW="2299335" imgH="2951480" progId="Visio.Drawing.11">
                  <p:embed/>
                </p:oleObj>
              </mc:Choice>
              <mc:Fallback>
                <p:oleObj r:id="rId2" imgW="2299335" imgH="2951480" progId="Visio.Drawing.11">
                  <p:embed/>
                  <p:pic>
                    <p:nvPicPr>
                      <p:cNvPr id="13" name="对象 -2147482609"/>
                      <p:cNvPicPr/>
                      <p:nvPr/>
                    </p:nvPicPr>
                    <p:blipFill>
                      <a:blip r:embed="rId3"/>
                      <a:stretch>
                        <a:fillRect/>
                      </a:stretch>
                    </p:blipFill>
                    <p:spPr>
                      <a:xfrm>
                        <a:off x="8727108" y="1033153"/>
                        <a:ext cx="3822847" cy="616026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362967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190506-6F7B-4455-A163-444C99E17A9A}"/>
              </a:ext>
            </a:extLst>
          </p:cNvPr>
          <p:cNvSpPr>
            <a:spLocks noGrp="1"/>
          </p:cNvSpPr>
          <p:nvPr>
            <p:ph idx="1"/>
          </p:nvPr>
        </p:nvSpPr>
        <p:spPr>
          <a:xfrm>
            <a:off x="1140839" y="158324"/>
            <a:ext cx="9601200" cy="5004262"/>
          </a:xfrm>
        </p:spPr>
        <p:txBody>
          <a:bodyPr/>
          <a:lstStyle/>
          <a:p>
            <a:r>
              <a:rPr lang="zh-CN" altLang="en-US" sz="2800" dirty="0"/>
              <a:t>本示例的源程序代码：</a:t>
            </a:r>
          </a:p>
          <a:p>
            <a:endParaRPr lang="zh-CN" altLang="en-US" dirty="0"/>
          </a:p>
        </p:txBody>
      </p:sp>
      <p:pic>
        <p:nvPicPr>
          <p:cNvPr id="4" name="图片 3">
            <a:extLst>
              <a:ext uri="{FF2B5EF4-FFF2-40B4-BE49-F238E27FC236}">
                <a16:creationId xmlns:a16="http://schemas.microsoft.com/office/drawing/2014/main" id="{B48CBA23-D80C-43DD-AC35-5E832E4221EB}"/>
              </a:ext>
            </a:extLst>
          </p:cNvPr>
          <p:cNvPicPr>
            <a:picLocks noChangeAspect="1"/>
          </p:cNvPicPr>
          <p:nvPr/>
        </p:nvPicPr>
        <p:blipFill>
          <a:blip r:embed="rId2"/>
          <a:srcRect r="57798" b="5715"/>
          <a:stretch>
            <a:fillRect/>
          </a:stretch>
        </p:blipFill>
        <p:spPr>
          <a:xfrm>
            <a:off x="1449961" y="845821"/>
            <a:ext cx="3796623" cy="5908447"/>
          </a:xfrm>
          <a:prstGeom prst="rect">
            <a:avLst/>
          </a:prstGeom>
        </p:spPr>
      </p:pic>
      <p:sp>
        <p:nvSpPr>
          <p:cNvPr id="5" name="文本框 4">
            <a:extLst>
              <a:ext uri="{FF2B5EF4-FFF2-40B4-BE49-F238E27FC236}">
                <a16:creationId xmlns:a16="http://schemas.microsoft.com/office/drawing/2014/main" id="{367D6923-FE84-4F76-AF7F-595ED84513C9}"/>
              </a:ext>
            </a:extLst>
          </p:cNvPr>
          <p:cNvSpPr txBox="1"/>
          <p:nvPr/>
        </p:nvSpPr>
        <p:spPr>
          <a:xfrm>
            <a:off x="5246584" y="1695414"/>
            <a:ext cx="6955750" cy="461665"/>
          </a:xfrm>
          <a:prstGeom prst="rect">
            <a:avLst/>
          </a:prstGeom>
          <a:noFill/>
        </p:spPr>
        <p:txBody>
          <a:bodyPr wrap="none" rtlCol="0">
            <a:spAutoFit/>
          </a:bodyPr>
          <a:lstStyle/>
          <a:p>
            <a:r>
              <a:rPr lang="zh-CN" altLang="en-US" sz="2400" dirty="0">
                <a:latin typeface="黑体" panose="02010609060101010101" charset="-122"/>
                <a:ea typeface="黑体" panose="02010609060101010101" charset="-122"/>
              </a:rPr>
              <a:t>此代码有错，试试用测试用例来找出程序中的错误</a:t>
            </a:r>
          </a:p>
        </p:txBody>
      </p:sp>
    </p:spTree>
    <p:extLst>
      <p:ext uri="{BB962C8B-B14F-4D97-AF65-F5344CB8AC3E}">
        <p14:creationId xmlns:p14="http://schemas.microsoft.com/office/powerpoint/2010/main" val="150939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D38FE-362E-4E70-8737-DDE5A0A11097}"/>
              </a:ext>
            </a:extLst>
          </p:cNvPr>
          <p:cNvSpPr>
            <a:spLocks noGrp="1"/>
          </p:cNvSpPr>
          <p:nvPr>
            <p:ph type="title"/>
          </p:nvPr>
        </p:nvSpPr>
        <p:spPr/>
        <p:txBody>
          <a:bodyPr>
            <a:normAutofit fontScale="90000"/>
          </a:bodyPr>
          <a:lstStyle/>
          <a:p>
            <a:r>
              <a:rPr lang="zh-CN" altLang="en-US" b="1" dirty="0"/>
              <a:t>白盒</a:t>
            </a:r>
            <a:r>
              <a:rPr lang="zh-CN" altLang="zh-CN" b="1" dirty="0"/>
              <a:t>测试的类别</a:t>
            </a:r>
            <a:endParaRPr lang="zh-CN" altLang="en-US" b="1" dirty="0"/>
          </a:p>
        </p:txBody>
      </p:sp>
      <p:sp>
        <p:nvSpPr>
          <p:cNvPr id="3" name="内容占位符 2">
            <a:extLst>
              <a:ext uri="{FF2B5EF4-FFF2-40B4-BE49-F238E27FC236}">
                <a16:creationId xmlns:a16="http://schemas.microsoft.com/office/drawing/2014/main" id="{2256F7B3-3945-40A4-A5CA-F290EA1EEE3A}"/>
              </a:ext>
            </a:extLst>
          </p:cNvPr>
          <p:cNvSpPr>
            <a:spLocks noGrp="1"/>
          </p:cNvSpPr>
          <p:nvPr>
            <p:ph idx="1"/>
          </p:nvPr>
        </p:nvSpPr>
        <p:spPr/>
        <p:txBody>
          <a:bodyPr>
            <a:normAutofit/>
          </a:bodyPr>
          <a:lstStyle/>
          <a:p>
            <a:r>
              <a:rPr lang="zh-CN" altLang="zh-CN" sz="2800" dirty="0"/>
              <a:t>软件公用问题的测试；</a:t>
            </a:r>
          </a:p>
          <a:p>
            <a:r>
              <a:rPr lang="zh-CN" altLang="zh-CN" sz="2800" dirty="0"/>
              <a:t>语言测试；</a:t>
            </a:r>
          </a:p>
          <a:p>
            <a:r>
              <a:rPr lang="zh-CN" altLang="zh-CN" sz="2800" dirty="0"/>
              <a:t>业务对象测试；</a:t>
            </a:r>
          </a:p>
          <a:p>
            <a:r>
              <a:rPr lang="zh-CN" altLang="zh-CN" sz="2800" dirty="0"/>
              <a:t>数据类型测试；</a:t>
            </a:r>
          </a:p>
          <a:p>
            <a:r>
              <a:rPr lang="zh-CN" altLang="zh-CN" sz="2800" dirty="0"/>
              <a:t>界面测试；</a:t>
            </a:r>
          </a:p>
          <a:p>
            <a:r>
              <a:rPr lang="zh-CN" altLang="zh-CN" sz="2800" dirty="0"/>
              <a:t>数值对象测试；</a:t>
            </a:r>
          </a:p>
          <a:p>
            <a:r>
              <a:rPr lang="zh-CN" altLang="zh-CN" sz="2800" dirty="0"/>
              <a:t>数据管理对象测试</a:t>
            </a:r>
            <a:endParaRPr lang="zh-CN" altLang="en-US" sz="2800" dirty="0"/>
          </a:p>
        </p:txBody>
      </p:sp>
    </p:spTree>
    <p:extLst>
      <p:ext uri="{BB962C8B-B14F-4D97-AF65-F5344CB8AC3E}">
        <p14:creationId xmlns:p14="http://schemas.microsoft.com/office/powerpoint/2010/main" val="292036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0D0AD-2F02-4138-82BF-558AE7C4B481}"/>
              </a:ext>
            </a:extLst>
          </p:cNvPr>
          <p:cNvSpPr>
            <a:spLocks noGrp="1"/>
          </p:cNvSpPr>
          <p:nvPr>
            <p:ph type="title"/>
          </p:nvPr>
        </p:nvSpPr>
        <p:spPr>
          <a:xfrm>
            <a:off x="902525" y="146512"/>
            <a:ext cx="9601200" cy="571500"/>
          </a:xfrm>
        </p:spPr>
        <p:txBody>
          <a:bodyPr>
            <a:normAutofit fontScale="90000"/>
          </a:bodyPr>
          <a:lstStyle/>
          <a:p>
            <a:r>
              <a:rPr lang="zh-CN" altLang="en-US" b="1" dirty="0"/>
              <a:t>测试类别</a:t>
            </a:r>
            <a:r>
              <a:rPr lang="en-US" altLang="zh-CN" b="1" dirty="0"/>
              <a:t>-</a:t>
            </a:r>
            <a:r>
              <a:rPr lang="zh-CN" altLang="en-US" b="1" dirty="0"/>
              <a:t>软件公用问题的测试</a:t>
            </a:r>
          </a:p>
        </p:txBody>
      </p:sp>
      <p:sp>
        <p:nvSpPr>
          <p:cNvPr id="3" name="内容占位符 2">
            <a:extLst>
              <a:ext uri="{FF2B5EF4-FFF2-40B4-BE49-F238E27FC236}">
                <a16:creationId xmlns:a16="http://schemas.microsoft.com/office/drawing/2014/main" id="{DC43B639-4082-4390-B7A2-6DE292C1E43A}"/>
              </a:ext>
            </a:extLst>
          </p:cNvPr>
          <p:cNvSpPr>
            <a:spLocks noGrp="1"/>
          </p:cNvSpPr>
          <p:nvPr>
            <p:ph idx="1"/>
          </p:nvPr>
        </p:nvSpPr>
        <p:spPr>
          <a:xfrm>
            <a:off x="902525" y="985652"/>
            <a:ext cx="11055927" cy="5642709"/>
          </a:xfrm>
        </p:spPr>
        <p:txBody>
          <a:bodyPr>
            <a:normAutofit fontScale="92500"/>
          </a:bodyPr>
          <a:lstStyle/>
          <a:p>
            <a:r>
              <a:rPr lang="zh-CN" altLang="en-US" sz="2400" dirty="0"/>
              <a:t>检查代码与设计对照表</a:t>
            </a:r>
            <a:endParaRPr lang="en-US" altLang="zh-CN" sz="2400" dirty="0"/>
          </a:p>
          <a:p>
            <a:pPr lvl="1"/>
            <a:r>
              <a:rPr lang="zh-CN" altLang="zh-CN" sz="2400" i="0" dirty="0"/>
              <a:t>按软件需求检查</a:t>
            </a:r>
            <a:r>
              <a:rPr lang="en-US" altLang="zh-CN" sz="2400" i="0" dirty="0"/>
              <a:t>CRC</a:t>
            </a:r>
            <a:r>
              <a:rPr lang="zh-CN" altLang="zh-CN" sz="2400" i="0" dirty="0"/>
              <a:t>设计文档是否完全地实现了所有</a:t>
            </a:r>
            <a:r>
              <a:rPr lang="en-US" altLang="zh-CN" sz="2400" i="0" dirty="0"/>
              <a:t>CRC</a:t>
            </a:r>
            <a:r>
              <a:rPr lang="zh-CN" altLang="zh-CN" sz="2400" i="0" dirty="0"/>
              <a:t>卡中规定的内容，</a:t>
            </a:r>
            <a:r>
              <a:rPr lang="en-US" altLang="zh-CN" sz="2400" i="0" dirty="0"/>
              <a:t>CRC</a:t>
            </a:r>
            <a:r>
              <a:rPr lang="zh-CN" altLang="zh-CN" sz="2400" i="0" dirty="0"/>
              <a:t>设计文档完备、没有错误</a:t>
            </a:r>
            <a:endParaRPr lang="en-US" altLang="zh-CN" sz="2400" i="0" dirty="0"/>
          </a:p>
          <a:p>
            <a:pPr lvl="1"/>
            <a:r>
              <a:rPr lang="zh-CN" altLang="zh-CN" sz="2400" i="0" dirty="0"/>
              <a:t>按软件需求检查</a:t>
            </a:r>
            <a:r>
              <a:rPr lang="en-US" altLang="zh-CN" sz="2400" i="0" dirty="0"/>
              <a:t>UI</a:t>
            </a:r>
            <a:r>
              <a:rPr lang="zh-CN" altLang="zh-CN" sz="2400" i="0" dirty="0"/>
              <a:t>设计文档是否完全地实现了所有的</a:t>
            </a:r>
            <a:r>
              <a:rPr lang="en-US" altLang="zh-CN" sz="2400" i="0" dirty="0"/>
              <a:t>UI</a:t>
            </a:r>
            <a:r>
              <a:rPr lang="zh-CN" altLang="zh-CN" sz="2400" i="0" dirty="0"/>
              <a:t>设计的规定要求</a:t>
            </a:r>
            <a:r>
              <a:rPr lang="en-US" altLang="zh-CN" sz="2400" i="0" dirty="0"/>
              <a:t>UI</a:t>
            </a:r>
            <a:r>
              <a:rPr lang="zh-CN" altLang="zh-CN" sz="2400" i="0" dirty="0"/>
              <a:t>设计完备、没有错误</a:t>
            </a:r>
            <a:endParaRPr lang="en-US" altLang="zh-CN" sz="2400" i="0" dirty="0"/>
          </a:p>
          <a:p>
            <a:pPr lvl="1"/>
            <a:r>
              <a:rPr lang="zh-CN" altLang="zh-CN" sz="2400" i="0" dirty="0"/>
              <a:t>按软件需求检查编码对照表设计文档是否完全地实现了软件所规定的内容，完备、没有错误</a:t>
            </a:r>
            <a:endParaRPr lang="en-US" altLang="zh-CN" sz="2400" i="0" dirty="0"/>
          </a:p>
          <a:p>
            <a:pPr lvl="1"/>
            <a:r>
              <a:rPr lang="zh-CN" altLang="zh-CN" sz="2400" i="0" dirty="0"/>
              <a:t>检查代码名，代码位数，代码含义，姓名，编号，删除，追加，修改是否实现设计的规定要求</a:t>
            </a:r>
            <a:endParaRPr lang="en-US" altLang="zh-CN" sz="2400" i="0" dirty="0"/>
          </a:p>
          <a:p>
            <a:r>
              <a:rPr lang="zh-CN" altLang="zh-CN" sz="2400" dirty="0"/>
              <a:t>检查是否按软件需求创建了所需的数据库，数据库的内容正确、完备、没有错误。</a:t>
            </a:r>
          </a:p>
          <a:p>
            <a:r>
              <a:rPr lang="zh-CN" altLang="zh-CN" sz="2400" dirty="0"/>
              <a:t>检查调用程序参数返回值</a:t>
            </a:r>
          </a:p>
          <a:p>
            <a:pPr lvl="1"/>
            <a:r>
              <a:rPr lang="zh-CN" altLang="zh-CN" sz="2400" i="0" dirty="0"/>
              <a:t>检查调用程序参数返回值的类型、个数、顺序及返回值是否正确？没有错误。</a:t>
            </a:r>
          </a:p>
          <a:p>
            <a:r>
              <a:rPr lang="zh-CN" altLang="zh-CN" sz="2400" dirty="0"/>
              <a:t>检查调用程序公用接口</a:t>
            </a:r>
          </a:p>
          <a:p>
            <a:pPr lvl="1"/>
            <a:r>
              <a:rPr lang="zh-CN" altLang="zh-CN" sz="2400" i="0" dirty="0"/>
              <a:t>程序公用接口的没有错误。数据类型、个数、顺序及返回值正确</a:t>
            </a:r>
            <a:endParaRPr lang="zh-CN" altLang="en-US" sz="2400" i="0" dirty="0"/>
          </a:p>
        </p:txBody>
      </p:sp>
    </p:spTree>
    <p:extLst>
      <p:ext uri="{BB962C8B-B14F-4D97-AF65-F5344CB8AC3E}">
        <p14:creationId xmlns:p14="http://schemas.microsoft.com/office/powerpoint/2010/main" val="416985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0D0AD-2F02-4138-82BF-558AE7C4B481}"/>
              </a:ext>
            </a:extLst>
          </p:cNvPr>
          <p:cNvSpPr>
            <a:spLocks noGrp="1"/>
          </p:cNvSpPr>
          <p:nvPr>
            <p:ph type="title"/>
          </p:nvPr>
        </p:nvSpPr>
        <p:spPr>
          <a:xfrm>
            <a:off x="955963" y="229639"/>
            <a:ext cx="9601200" cy="571500"/>
          </a:xfrm>
        </p:spPr>
        <p:txBody>
          <a:bodyPr>
            <a:normAutofit fontScale="90000"/>
          </a:bodyPr>
          <a:lstStyle/>
          <a:p>
            <a:r>
              <a:rPr lang="zh-CN" altLang="en-US" b="1" dirty="0"/>
              <a:t>测试类别</a:t>
            </a:r>
            <a:r>
              <a:rPr lang="en-US" altLang="zh-CN" b="1" dirty="0"/>
              <a:t>-</a:t>
            </a:r>
            <a:r>
              <a:rPr lang="zh-CN" altLang="en-US" b="1" dirty="0"/>
              <a:t>软件公用问题的测试（续）</a:t>
            </a:r>
          </a:p>
        </p:txBody>
      </p:sp>
      <p:sp>
        <p:nvSpPr>
          <p:cNvPr id="3" name="内容占位符 2">
            <a:extLst>
              <a:ext uri="{FF2B5EF4-FFF2-40B4-BE49-F238E27FC236}">
                <a16:creationId xmlns:a16="http://schemas.microsoft.com/office/drawing/2014/main" id="{DC43B639-4082-4390-B7A2-6DE292C1E43A}"/>
              </a:ext>
            </a:extLst>
          </p:cNvPr>
          <p:cNvSpPr>
            <a:spLocks noGrp="1"/>
          </p:cNvSpPr>
          <p:nvPr>
            <p:ph idx="1"/>
          </p:nvPr>
        </p:nvSpPr>
        <p:spPr>
          <a:xfrm>
            <a:off x="736271" y="932213"/>
            <a:ext cx="11455730" cy="5925787"/>
          </a:xfrm>
        </p:spPr>
        <p:txBody>
          <a:bodyPr>
            <a:normAutofit lnSpcReduction="10000"/>
          </a:bodyPr>
          <a:lstStyle/>
          <a:p>
            <a:r>
              <a:rPr lang="zh-CN" altLang="zh-CN" sz="2200" dirty="0"/>
              <a:t>检查子系统的设计</a:t>
            </a:r>
            <a:endParaRPr lang="en-US" altLang="zh-CN" sz="2200" dirty="0"/>
          </a:p>
          <a:p>
            <a:pPr lvl="1"/>
            <a:r>
              <a:rPr lang="zh-CN" altLang="en-US" sz="2200" i="0" dirty="0"/>
              <a:t>主要功能，主要流程，输入内容，输出内容，交接口方式</a:t>
            </a:r>
            <a:endParaRPr lang="en-US" altLang="zh-CN" sz="2200" i="0" dirty="0"/>
          </a:p>
          <a:p>
            <a:r>
              <a:rPr lang="zh-CN" altLang="zh-CN" sz="2200" dirty="0"/>
              <a:t>检查数据库设计</a:t>
            </a:r>
            <a:endParaRPr lang="en-US" altLang="zh-CN" sz="2200" dirty="0"/>
          </a:p>
          <a:p>
            <a:pPr lvl="1"/>
            <a:r>
              <a:rPr lang="zh-CN" altLang="en-US" sz="2200" i="0" dirty="0"/>
              <a:t>说明数据库主要内容，数据库的逻辑划分，数据库的安全措施，数据库更新备份与恢复方式</a:t>
            </a:r>
            <a:endParaRPr lang="en-US" altLang="zh-CN" sz="2200" i="0" dirty="0"/>
          </a:p>
          <a:p>
            <a:r>
              <a:rPr lang="zh-CN" altLang="en-US" sz="2200" dirty="0"/>
              <a:t>检查系统目标</a:t>
            </a:r>
            <a:endParaRPr lang="en-US" altLang="zh-CN" sz="2200" dirty="0"/>
          </a:p>
          <a:p>
            <a:r>
              <a:rPr lang="zh-CN" altLang="en-US" sz="2200" dirty="0"/>
              <a:t>检查数据元素的结构</a:t>
            </a:r>
            <a:endParaRPr lang="en-US" altLang="zh-CN" sz="2200" dirty="0"/>
          </a:p>
          <a:p>
            <a:r>
              <a:rPr lang="zh-CN" altLang="en-US" sz="2200" dirty="0"/>
              <a:t>检查用户访问</a:t>
            </a:r>
            <a:endParaRPr lang="en-US" altLang="zh-CN" sz="2200" dirty="0"/>
          </a:p>
          <a:p>
            <a:r>
              <a:rPr lang="zh-CN" altLang="en-US" sz="2200" dirty="0"/>
              <a:t>检查结构上的分析</a:t>
            </a:r>
            <a:endParaRPr lang="en-US" altLang="zh-CN" sz="2200" dirty="0"/>
          </a:p>
          <a:p>
            <a:r>
              <a:rPr lang="zh-CN" altLang="zh-CN" sz="2200" dirty="0"/>
              <a:t>检查程序是否冗余</a:t>
            </a:r>
          </a:p>
          <a:p>
            <a:pPr lvl="1"/>
            <a:r>
              <a:rPr lang="zh-CN" altLang="zh-CN" sz="2200" i="0" dirty="0"/>
              <a:t>对于程序中的大量重复内容，是否使用了专门的类来实现？</a:t>
            </a:r>
          </a:p>
          <a:p>
            <a:r>
              <a:rPr lang="zh-CN" altLang="zh-CN" sz="2200" dirty="0"/>
              <a:t>检查代码整体规范</a:t>
            </a:r>
          </a:p>
          <a:p>
            <a:pPr lvl="1"/>
            <a:r>
              <a:rPr lang="zh-CN" altLang="zh-CN" sz="2200" i="0" dirty="0"/>
              <a:t>代码是否自始至终使用了《程序员开发手册》和《编码规范》中要求的格式、调用约定、结构等？</a:t>
            </a:r>
          </a:p>
          <a:p>
            <a:r>
              <a:rPr lang="zh-CN" altLang="zh-CN" sz="2200" dirty="0"/>
              <a:t>检查类命名</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9541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9AA06-00E6-4C40-916B-3E1E66BD0468}"/>
              </a:ext>
            </a:extLst>
          </p:cNvPr>
          <p:cNvSpPr>
            <a:spLocks noGrp="1"/>
          </p:cNvSpPr>
          <p:nvPr>
            <p:ph type="title"/>
          </p:nvPr>
        </p:nvSpPr>
        <p:spPr/>
        <p:txBody>
          <a:bodyPr>
            <a:normAutofit fontScale="90000"/>
          </a:bodyPr>
          <a:lstStyle/>
          <a:p>
            <a:r>
              <a:rPr lang="zh-CN" altLang="en-US" b="1" dirty="0"/>
              <a:t>测试类别</a:t>
            </a:r>
            <a:r>
              <a:rPr lang="en-US" altLang="zh-CN" b="1" dirty="0"/>
              <a:t>- Java</a:t>
            </a:r>
            <a:r>
              <a:rPr lang="zh-CN" altLang="en-US" b="1" dirty="0"/>
              <a:t>语言的测试检查</a:t>
            </a:r>
          </a:p>
        </p:txBody>
      </p:sp>
      <p:sp>
        <p:nvSpPr>
          <p:cNvPr id="3" name="内容占位符 2">
            <a:extLst>
              <a:ext uri="{FF2B5EF4-FFF2-40B4-BE49-F238E27FC236}">
                <a16:creationId xmlns:a16="http://schemas.microsoft.com/office/drawing/2014/main" id="{E25F1C46-B1B5-48E8-AF8B-D36B21D01A93}"/>
              </a:ext>
            </a:extLst>
          </p:cNvPr>
          <p:cNvSpPr>
            <a:spLocks noGrp="1"/>
          </p:cNvSpPr>
          <p:nvPr>
            <p:ph idx="1"/>
          </p:nvPr>
        </p:nvSpPr>
        <p:spPr/>
        <p:txBody>
          <a:bodyPr>
            <a:normAutofit/>
          </a:bodyPr>
          <a:lstStyle/>
          <a:p>
            <a:r>
              <a:rPr lang="zh-CN" altLang="zh-CN" sz="2800" dirty="0"/>
              <a:t>检查</a:t>
            </a:r>
            <a:r>
              <a:rPr lang="en-US" altLang="zh-CN" sz="2800" dirty="0"/>
              <a:t>JAVA</a:t>
            </a:r>
            <a:r>
              <a:rPr lang="zh-CN" altLang="zh-CN" sz="2800" dirty="0"/>
              <a:t>语言的下标是否有下标变量越界错误？</a:t>
            </a:r>
          </a:p>
          <a:p>
            <a:r>
              <a:rPr lang="zh-CN" altLang="zh-CN" sz="2800" dirty="0"/>
              <a:t>检查</a:t>
            </a:r>
            <a:r>
              <a:rPr lang="en-US" altLang="zh-CN" sz="2800" dirty="0"/>
              <a:t>JAVA</a:t>
            </a:r>
            <a:r>
              <a:rPr lang="zh-CN" altLang="zh-CN" sz="2800" dirty="0"/>
              <a:t>语言的除数是否包含有除零（</a:t>
            </a:r>
            <a:r>
              <a:rPr lang="en-US" altLang="zh-CN" sz="2800" dirty="0"/>
              <a:t>n/0</a:t>
            </a:r>
            <a:r>
              <a:rPr lang="zh-CN" altLang="zh-CN" sz="2800" dirty="0"/>
              <a:t>）错误的可能？</a:t>
            </a:r>
          </a:p>
          <a:p>
            <a:r>
              <a:rPr lang="zh-CN" altLang="zh-CN" sz="2800" dirty="0"/>
              <a:t>检查字符串；</a:t>
            </a:r>
          </a:p>
          <a:p>
            <a:r>
              <a:rPr lang="zh-CN" altLang="zh-CN" sz="2800" dirty="0"/>
              <a:t>检查字符串连结符</a:t>
            </a:r>
            <a:r>
              <a:rPr lang="en-US" altLang="zh-CN" sz="2800" dirty="0"/>
              <a:t>"+"</a:t>
            </a:r>
            <a:r>
              <a:rPr lang="zh-CN" altLang="zh-CN" sz="2800" dirty="0"/>
              <a:t>；</a:t>
            </a:r>
          </a:p>
          <a:p>
            <a:r>
              <a:rPr lang="zh-CN" altLang="zh-CN" sz="2800" dirty="0"/>
              <a:t>检查浮点值、整型值应用没有错误；</a:t>
            </a:r>
          </a:p>
          <a:p>
            <a:r>
              <a:rPr lang="zh-CN" altLang="zh-CN" sz="2800" dirty="0"/>
              <a:t>检查</a:t>
            </a:r>
            <a:r>
              <a:rPr lang="en-US" altLang="zh-CN" sz="2800" dirty="0"/>
              <a:t>switch</a:t>
            </a:r>
            <a:r>
              <a:rPr lang="zh-CN" altLang="zh-CN" sz="2800" dirty="0"/>
              <a:t>语句的应用没有错误；</a:t>
            </a:r>
          </a:p>
          <a:p>
            <a:r>
              <a:rPr lang="zh-CN" altLang="zh-CN" sz="2800" dirty="0"/>
              <a:t>检查</a:t>
            </a:r>
            <a:r>
              <a:rPr lang="en-US" altLang="zh-CN" sz="2800" dirty="0"/>
              <a:t>if</a:t>
            </a:r>
            <a:r>
              <a:rPr lang="zh-CN" altLang="zh-CN" sz="2800" dirty="0"/>
              <a:t>语句的应用没有错误；</a:t>
            </a:r>
          </a:p>
          <a:p>
            <a:r>
              <a:rPr lang="zh-CN" altLang="zh-CN" sz="2800" dirty="0"/>
              <a:t>检查循环语句的应用没有错误；</a:t>
            </a:r>
          </a:p>
          <a:p>
            <a:r>
              <a:rPr lang="zh-CN" altLang="zh-CN" sz="2800" dirty="0"/>
              <a:t>检查数值范围是否存在溢出错误</a:t>
            </a:r>
            <a:endParaRPr lang="zh-CN" altLang="en-US" sz="2800" dirty="0"/>
          </a:p>
        </p:txBody>
      </p:sp>
    </p:spTree>
    <p:extLst>
      <p:ext uri="{BB962C8B-B14F-4D97-AF65-F5344CB8AC3E}">
        <p14:creationId xmlns:p14="http://schemas.microsoft.com/office/powerpoint/2010/main" val="204881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A1D34-5D44-4164-8DC0-C57514B0CDDC}"/>
              </a:ext>
            </a:extLst>
          </p:cNvPr>
          <p:cNvSpPr>
            <a:spLocks noGrp="1"/>
          </p:cNvSpPr>
          <p:nvPr>
            <p:ph type="title"/>
          </p:nvPr>
        </p:nvSpPr>
        <p:spPr>
          <a:xfrm>
            <a:off x="926275" y="515389"/>
            <a:ext cx="9601200" cy="571500"/>
          </a:xfrm>
        </p:spPr>
        <p:txBody>
          <a:bodyPr>
            <a:normAutofit fontScale="90000"/>
          </a:bodyPr>
          <a:lstStyle/>
          <a:p>
            <a:r>
              <a:rPr lang="zh-CN" altLang="en-US" b="1" dirty="0"/>
              <a:t>测试类别</a:t>
            </a:r>
            <a:r>
              <a:rPr lang="en-US" altLang="zh-CN" b="1" dirty="0"/>
              <a:t>-</a:t>
            </a:r>
            <a:r>
              <a:rPr lang="zh-CN" altLang="en-US" b="1" dirty="0"/>
              <a:t>数据类型的测试检查</a:t>
            </a:r>
          </a:p>
        </p:txBody>
      </p:sp>
      <p:sp>
        <p:nvSpPr>
          <p:cNvPr id="3" name="内容占位符 2">
            <a:extLst>
              <a:ext uri="{FF2B5EF4-FFF2-40B4-BE49-F238E27FC236}">
                <a16:creationId xmlns:a16="http://schemas.microsoft.com/office/drawing/2014/main" id="{435E607F-F514-42EA-8515-C91354CCF08F}"/>
              </a:ext>
            </a:extLst>
          </p:cNvPr>
          <p:cNvSpPr>
            <a:spLocks noGrp="1"/>
          </p:cNvSpPr>
          <p:nvPr>
            <p:ph idx="1"/>
          </p:nvPr>
        </p:nvSpPr>
        <p:spPr>
          <a:xfrm>
            <a:off x="926275" y="1338349"/>
            <a:ext cx="11265725" cy="4587438"/>
          </a:xfrm>
        </p:spPr>
        <p:txBody>
          <a:bodyPr/>
          <a:lstStyle/>
          <a:p>
            <a:r>
              <a:rPr lang="en-US" altLang="zh-CN" sz="2800" dirty="0"/>
              <a:t>Null</a:t>
            </a:r>
            <a:r>
              <a:rPr lang="zh-CN" altLang="zh-CN" sz="2800" dirty="0"/>
              <a:t>转化</a:t>
            </a:r>
          </a:p>
          <a:p>
            <a:pPr lvl="1"/>
            <a:r>
              <a:rPr lang="zh-CN" altLang="zh-CN" sz="2800" i="0" dirty="0"/>
              <a:t>在设置值对象</a:t>
            </a:r>
            <a:r>
              <a:rPr lang="en-US" altLang="zh-CN" sz="2800" i="0" dirty="0"/>
              <a:t>VO</a:t>
            </a:r>
            <a:r>
              <a:rPr lang="zh-CN" altLang="zh-CN" sz="2800" i="0" dirty="0"/>
              <a:t>时，在</a:t>
            </a:r>
            <a:r>
              <a:rPr lang="en-US" altLang="zh-CN" sz="2800" i="0" dirty="0"/>
              <a:t>VO</a:t>
            </a:r>
            <a:r>
              <a:rPr lang="zh-CN" altLang="zh-CN" sz="2800" i="0" dirty="0"/>
              <a:t>内部是否将空串</a:t>
            </a:r>
            <a:r>
              <a:rPr lang="en-US" altLang="zh-CN" sz="2800" i="0" dirty="0"/>
              <a:t>"  "</a:t>
            </a:r>
            <a:r>
              <a:rPr lang="zh-CN" altLang="zh-CN" sz="2800" i="0" dirty="0"/>
              <a:t>将转化</a:t>
            </a:r>
            <a:r>
              <a:rPr lang="en-US" altLang="zh-CN" sz="2800" i="0" dirty="0"/>
              <a:t>null</a:t>
            </a:r>
            <a:r>
              <a:rPr lang="zh-CN" altLang="zh-CN" sz="2800" i="0" dirty="0"/>
              <a:t>，数值型数据</a:t>
            </a:r>
            <a:r>
              <a:rPr lang="en-US" altLang="zh-CN" sz="2800" i="0" dirty="0"/>
              <a:t>(</a:t>
            </a:r>
            <a:r>
              <a:rPr lang="zh-CN" altLang="zh-CN" sz="2800" i="0" dirty="0"/>
              <a:t>整数、浮点数</a:t>
            </a:r>
            <a:r>
              <a:rPr lang="en-US" altLang="zh-CN" sz="2800" i="0" dirty="0"/>
              <a:t>)null</a:t>
            </a:r>
            <a:r>
              <a:rPr lang="zh-CN" altLang="zh-CN" sz="2800" i="0" dirty="0"/>
              <a:t>转为</a:t>
            </a:r>
            <a:r>
              <a:rPr lang="en-US" altLang="zh-CN" sz="2800" i="0" dirty="0"/>
              <a:t>0.#</a:t>
            </a:r>
            <a:r>
              <a:rPr lang="zh-CN" altLang="zh-CN" sz="2800" i="0" dirty="0"/>
              <a:t>。</a:t>
            </a:r>
          </a:p>
          <a:p>
            <a:r>
              <a:rPr lang="zh-CN" altLang="zh-CN" sz="2800" dirty="0"/>
              <a:t>检查控件数据类型的转换</a:t>
            </a:r>
          </a:p>
          <a:p>
            <a:pPr lvl="1"/>
            <a:r>
              <a:rPr lang="zh-CN" altLang="zh-CN" sz="2800" i="0" dirty="0"/>
              <a:t>编辑控件数据类型是否与表中对应字段数据类型一致。</a:t>
            </a:r>
          </a:p>
          <a:p>
            <a:r>
              <a:rPr lang="zh-CN" altLang="zh-CN" sz="2800" dirty="0"/>
              <a:t>检查单精度型、双精度型控件的范围控制</a:t>
            </a:r>
          </a:p>
          <a:p>
            <a:r>
              <a:rPr lang="zh-CN" altLang="zh-CN" sz="2800" dirty="0"/>
              <a:t>检查小数位数的设置</a:t>
            </a:r>
          </a:p>
          <a:p>
            <a:r>
              <a:rPr lang="zh-CN" altLang="zh-CN" sz="2800" dirty="0"/>
              <a:t>检查禁止输入字符的设置</a:t>
            </a:r>
          </a:p>
          <a:p>
            <a:endParaRPr lang="zh-CN" altLang="en-US" dirty="0"/>
          </a:p>
        </p:txBody>
      </p:sp>
    </p:spTree>
    <p:extLst>
      <p:ext uri="{BB962C8B-B14F-4D97-AF65-F5344CB8AC3E}">
        <p14:creationId xmlns:p14="http://schemas.microsoft.com/office/powerpoint/2010/main" val="52202280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353</TotalTime>
  <Words>5942</Words>
  <Application>Microsoft Office PowerPoint</Application>
  <PresentationFormat>宽屏</PresentationFormat>
  <Paragraphs>772</Paragraphs>
  <Slides>47</Slides>
  <Notes>0</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47</vt:i4>
      </vt:variant>
    </vt:vector>
  </HeadingPairs>
  <TitlesOfParts>
    <vt:vector size="63" baseType="lpstr">
      <vt:lpstr>等线</vt:lpstr>
      <vt:lpstr>黑体</vt:lpstr>
      <vt:lpstr>Arial</vt:lpstr>
      <vt:lpstr>Calibri</vt:lpstr>
      <vt:lpstr>Calibri Light</vt:lpstr>
      <vt:lpstr>Franklin Gothic Book</vt:lpstr>
      <vt:lpstr>Garamond</vt:lpstr>
      <vt:lpstr>Tahoma</vt:lpstr>
      <vt:lpstr>Times New Roman</vt:lpstr>
      <vt:lpstr>Wingdings</vt:lpstr>
      <vt:lpstr>Wingdings 2</vt:lpstr>
      <vt:lpstr>HDOfficeLightV0</vt:lpstr>
      <vt:lpstr>1_HDOfficeLightV0</vt:lpstr>
      <vt:lpstr>2_HDOfficeLightV0</vt:lpstr>
      <vt:lpstr>裁剪</vt:lpstr>
      <vt:lpstr>Visio.Drawing.11</vt:lpstr>
      <vt:lpstr>白盒测试</vt:lpstr>
      <vt:lpstr>概述</vt:lpstr>
      <vt:lpstr>测试原则</vt:lpstr>
      <vt:lpstr>白盒测试依据</vt:lpstr>
      <vt:lpstr>白盒测试的类别</vt:lpstr>
      <vt:lpstr>测试类别-软件公用问题的测试</vt:lpstr>
      <vt:lpstr>测试类别-软件公用问题的测试（续）</vt:lpstr>
      <vt:lpstr>测试类别- Java语言的测试检查</vt:lpstr>
      <vt:lpstr>测试类别-数据类型的测试检查</vt:lpstr>
      <vt:lpstr>测试类别- SQL语句的测试检查</vt:lpstr>
      <vt:lpstr>测试类别- SQL语句的测试检查（续）</vt:lpstr>
      <vt:lpstr>测试类别-界面UI的测试检查</vt:lpstr>
      <vt:lpstr>测试类别-数值对象的测试要求</vt:lpstr>
      <vt:lpstr>测试类别-业务对象的测试检查</vt:lpstr>
      <vt:lpstr>测试类别-数据管理对象的测试检查</vt:lpstr>
      <vt:lpstr>静态测试-代码检查</vt:lpstr>
      <vt:lpstr>静态测试-代码检查过程</vt:lpstr>
      <vt:lpstr>静态测试-代码走查</vt:lpstr>
      <vt:lpstr>静态测试-代码走查过程</vt:lpstr>
      <vt:lpstr>走查与检查的比较</vt:lpstr>
      <vt:lpstr>静态测试-静态结构分析</vt:lpstr>
      <vt:lpstr>静态测试-静态质量度量</vt:lpstr>
      <vt:lpstr>动态测试</vt:lpstr>
      <vt:lpstr>动态测试方法分类</vt:lpstr>
      <vt:lpstr>白盒测试常用技术</vt:lpstr>
      <vt:lpstr>白盒测试技术-逻辑覆盖法</vt:lpstr>
      <vt:lpstr>白盒测试技术-逻辑覆盖法（续）</vt:lpstr>
      <vt:lpstr>语句覆盖 </vt:lpstr>
      <vt:lpstr>判定覆盖</vt:lpstr>
      <vt:lpstr>条件覆盖 </vt:lpstr>
      <vt:lpstr>条件/判定覆盖</vt:lpstr>
      <vt:lpstr>条件组合覆盖</vt:lpstr>
      <vt:lpstr>修正条件判定覆盖 </vt:lpstr>
      <vt:lpstr>白盒测试技术-逻辑覆盖法（续）</vt:lpstr>
      <vt:lpstr>白盒测试技术-逻辑覆盖法（续II）</vt:lpstr>
      <vt:lpstr>白盒测试技术-逻辑覆盖法（续II）</vt:lpstr>
      <vt:lpstr>白盒测试技术-逻辑覆盖法（续II）</vt:lpstr>
      <vt:lpstr>白盒测试技术-逻辑覆盖法（续II）</vt:lpstr>
      <vt:lpstr>白盒测试技术-逻辑覆盖法（续II）</vt:lpstr>
      <vt:lpstr>白盒测试技术-基本路径测试法</vt:lpstr>
      <vt:lpstr>白盒测试技术-基本路径测试法</vt:lpstr>
      <vt:lpstr>白盒测试技术-基本路径测试法</vt:lpstr>
      <vt:lpstr>白盒测试技术-基本路径测试法</vt:lpstr>
      <vt:lpstr>基本路径测试法示例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40</cp:revision>
  <dcterms:created xsi:type="dcterms:W3CDTF">2021-01-16T01:58:47Z</dcterms:created>
  <dcterms:modified xsi:type="dcterms:W3CDTF">2024-06-10T10:47:02Z</dcterms:modified>
</cp:coreProperties>
</file>