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86"/>
  </p:notesMasterIdLst>
  <p:sldIdLst>
    <p:sldId id="258" r:id="rId5"/>
    <p:sldId id="257" r:id="rId6"/>
    <p:sldId id="391" r:id="rId7"/>
    <p:sldId id="388" r:id="rId8"/>
    <p:sldId id="389" r:id="rId9"/>
    <p:sldId id="307" r:id="rId10"/>
    <p:sldId id="259" r:id="rId11"/>
    <p:sldId id="309" r:id="rId12"/>
    <p:sldId id="260" r:id="rId13"/>
    <p:sldId id="269" r:id="rId14"/>
    <p:sldId id="308" r:id="rId15"/>
    <p:sldId id="310" r:id="rId16"/>
    <p:sldId id="390" r:id="rId17"/>
    <p:sldId id="261" r:id="rId18"/>
    <p:sldId id="395" r:id="rId19"/>
    <p:sldId id="398" r:id="rId20"/>
    <p:sldId id="396" r:id="rId21"/>
    <p:sldId id="397" r:id="rId22"/>
    <p:sldId id="262" r:id="rId23"/>
    <p:sldId id="399" r:id="rId24"/>
    <p:sldId id="400" r:id="rId25"/>
    <p:sldId id="401" r:id="rId26"/>
    <p:sldId id="402" r:id="rId27"/>
    <p:sldId id="403" r:id="rId28"/>
    <p:sldId id="404" r:id="rId29"/>
    <p:sldId id="263" r:id="rId30"/>
    <p:sldId id="264" r:id="rId31"/>
    <p:sldId id="265" r:id="rId32"/>
    <p:sldId id="266" r:id="rId33"/>
    <p:sldId id="275" r:id="rId34"/>
    <p:sldId id="276" r:id="rId35"/>
    <p:sldId id="277" r:id="rId36"/>
    <p:sldId id="278" r:id="rId37"/>
    <p:sldId id="279" r:id="rId38"/>
    <p:sldId id="280" r:id="rId39"/>
    <p:sldId id="281" r:id="rId40"/>
    <p:sldId id="282" r:id="rId41"/>
    <p:sldId id="405" r:id="rId42"/>
    <p:sldId id="283" r:id="rId43"/>
    <p:sldId id="284" r:id="rId44"/>
    <p:sldId id="270" r:id="rId45"/>
    <p:sldId id="271" r:id="rId46"/>
    <p:sldId id="272" r:id="rId47"/>
    <p:sldId id="406" r:id="rId48"/>
    <p:sldId id="407" r:id="rId49"/>
    <p:sldId id="408" r:id="rId50"/>
    <p:sldId id="409" r:id="rId51"/>
    <p:sldId id="410" r:id="rId52"/>
    <p:sldId id="411" r:id="rId53"/>
    <p:sldId id="273" r:id="rId54"/>
    <p:sldId id="274" r:id="rId55"/>
    <p:sldId id="285" r:id="rId56"/>
    <p:sldId id="286" r:id="rId57"/>
    <p:sldId id="287" r:id="rId58"/>
    <p:sldId id="288" r:id="rId59"/>
    <p:sldId id="289" r:id="rId60"/>
    <p:sldId id="290" r:id="rId61"/>
    <p:sldId id="291" r:id="rId62"/>
    <p:sldId id="292" r:id="rId63"/>
    <p:sldId id="293" r:id="rId64"/>
    <p:sldId id="268" r:id="rId65"/>
    <p:sldId id="294" r:id="rId66"/>
    <p:sldId id="295" r:id="rId67"/>
    <p:sldId id="296" r:id="rId68"/>
    <p:sldId id="297" r:id="rId69"/>
    <p:sldId id="298" r:id="rId70"/>
    <p:sldId id="299" r:id="rId71"/>
    <p:sldId id="300" r:id="rId72"/>
    <p:sldId id="301" r:id="rId73"/>
    <p:sldId id="267" r:id="rId74"/>
    <p:sldId id="302" r:id="rId75"/>
    <p:sldId id="304" r:id="rId76"/>
    <p:sldId id="305" r:id="rId77"/>
    <p:sldId id="306" r:id="rId78"/>
    <p:sldId id="303" r:id="rId79"/>
    <p:sldId id="313" r:id="rId80"/>
    <p:sldId id="385" r:id="rId81"/>
    <p:sldId id="386" r:id="rId82"/>
    <p:sldId id="387" r:id="rId83"/>
    <p:sldId id="311" r:id="rId84"/>
    <p:sldId id="312"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53" autoAdjust="0"/>
  </p:normalViewPr>
  <p:slideViewPr>
    <p:cSldViewPr snapToGrid="0">
      <p:cViewPr varScale="1">
        <p:scale>
          <a:sx n="103" d="100"/>
          <a:sy n="103" d="100"/>
        </p:scale>
        <p:origin x="344" y="68"/>
      </p:cViewPr>
      <p:guideLst/>
    </p:cSldViewPr>
  </p:slideViewPr>
  <p:outlineViewPr>
    <p:cViewPr>
      <p:scale>
        <a:sx n="33" d="100"/>
        <a:sy n="33" d="100"/>
      </p:scale>
      <p:origin x="0" y="-608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8B0536F-F9DA-4562-A8AB-0AA06FEB9C49}" type="doc">
      <dgm:prSet loTypeId="urn:microsoft.com/office/officeart/2005/8/layout/hierarchy2#1" loCatId="hierarchy" qsTypeId="urn:microsoft.com/office/officeart/2005/8/quickstyle/simple1#1" qsCatId="simple" csTypeId="urn:microsoft.com/office/officeart/2005/8/colors/accent0_1#1" csCatId="mainScheme" phldr="1"/>
      <dgm:spPr/>
      <dgm:t>
        <a:bodyPr/>
        <a:lstStyle/>
        <a:p>
          <a:endParaRPr lang="zh-CN" altLang="en-US"/>
        </a:p>
      </dgm:t>
    </dgm:pt>
    <dgm:pt modelId="{5F959A41-C297-4241-AF7A-4A8FA37E59DE}">
      <dgm:prSet phldrT="[文本]" phldr="0" custT="0"/>
      <dgm:spPr>
        <a:solidFill>
          <a:schemeClr val="tx1">
            <a:lumMod val="85000"/>
            <a:lumOff val="15000"/>
          </a:schemeClr>
        </a:solidFill>
      </dgm:spPr>
      <dgm:t>
        <a:bodyPr vert="horz" wrap="square"/>
        <a:lstStyle/>
        <a:p>
          <a:pPr>
            <a:lnSpc>
              <a:spcPct val="100000"/>
            </a:lnSpc>
            <a:spcBef>
              <a:spcPct val="0"/>
            </a:spcBef>
            <a:spcAft>
              <a:spcPct val="35000"/>
            </a:spcAft>
          </a:pPr>
          <a:r>
            <a:rPr lang="zh-CN" altLang="en-US" dirty="0">
              <a:solidFill>
                <a:schemeClr val="accent2"/>
              </a:solidFill>
            </a:rPr>
            <a:t>自动化测试应用领域</a:t>
          </a:r>
        </a:p>
      </dgm:t>
    </dgm:pt>
    <dgm:pt modelId="{8A2CB564-4488-4A95-AE88-20576A2A9A8E}" type="parTrans" cxnId="{8E32B669-0FC0-422F-9DA3-B1AAF3A5317D}">
      <dgm:prSet/>
      <dgm:spPr/>
      <dgm:t>
        <a:bodyPr/>
        <a:lstStyle/>
        <a:p>
          <a:endParaRPr lang="zh-CN" altLang="en-US"/>
        </a:p>
      </dgm:t>
    </dgm:pt>
    <dgm:pt modelId="{5018A3A7-9690-4591-ABBF-426EBE50D2CB}" type="sibTrans" cxnId="{8E32B669-0FC0-422F-9DA3-B1AAF3A5317D}">
      <dgm:prSet/>
      <dgm:spPr/>
      <dgm:t>
        <a:bodyPr/>
        <a:lstStyle/>
        <a:p>
          <a:endParaRPr lang="zh-CN" altLang="en-US"/>
        </a:p>
      </dgm:t>
    </dgm:pt>
    <dgm:pt modelId="{3C4BBE28-119F-4BD9-A58D-89EA55322BAE}">
      <dgm:prSet phldrT="[文本]" phldr="0" custT="0"/>
      <dgm:spPr>
        <a:solidFill>
          <a:schemeClr val="tx1"/>
        </a:solidFill>
      </dgm:spPr>
      <dgm:t>
        <a:bodyPr vert="horz" wrap="square"/>
        <a:lstStyle/>
        <a:p>
          <a:pPr>
            <a:lnSpc>
              <a:spcPct val="100000"/>
            </a:lnSpc>
            <a:spcBef>
              <a:spcPct val="0"/>
            </a:spcBef>
            <a:spcAft>
              <a:spcPct val="35000"/>
            </a:spcAft>
          </a:pPr>
          <a:r>
            <a:rPr lang="en-US" altLang="zh-CN" dirty="0">
              <a:solidFill>
                <a:schemeClr val="accent2"/>
              </a:solidFill>
            </a:rPr>
            <a:t>UI</a:t>
          </a:r>
          <a:r>
            <a:rPr lang="zh-CN" altLang="en-US" dirty="0">
              <a:solidFill>
                <a:schemeClr val="accent2"/>
              </a:solidFill>
            </a:rPr>
            <a:t>自动化测试</a:t>
          </a:r>
        </a:p>
      </dgm:t>
    </dgm:pt>
    <dgm:pt modelId="{FD01B50C-E9B7-4F25-BFE5-777571859B8A}" type="parTrans" cxnId="{685A8E2C-EEFD-49E7-9512-219DC6DA1A7F}">
      <dgm:prSet/>
      <dgm:spPr/>
      <dgm:t>
        <a:bodyPr/>
        <a:lstStyle/>
        <a:p>
          <a:endParaRPr lang="zh-CN" altLang="en-US"/>
        </a:p>
      </dgm:t>
    </dgm:pt>
    <dgm:pt modelId="{57990764-8361-44C4-87C1-4BA23CCCE9E5}" type="sibTrans" cxnId="{685A8E2C-EEFD-49E7-9512-219DC6DA1A7F}">
      <dgm:prSet/>
      <dgm:spPr/>
      <dgm:t>
        <a:bodyPr/>
        <a:lstStyle/>
        <a:p>
          <a:endParaRPr lang="zh-CN" altLang="en-US"/>
        </a:p>
      </dgm:t>
    </dgm:pt>
    <dgm:pt modelId="{453697B8-C504-4BE2-90E9-703E98CA7CB8}">
      <dgm:prSet phldrT="[文本]" phldr="0" custT="0"/>
      <dgm:spPr>
        <a:solidFill>
          <a:schemeClr val="tx1"/>
        </a:solidFill>
      </dgm:spPr>
      <dgm:t>
        <a:bodyPr vert="horz" wrap="square"/>
        <a:lstStyle/>
        <a:p>
          <a:pPr>
            <a:lnSpc>
              <a:spcPct val="100000"/>
            </a:lnSpc>
            <a:spcBef>
              <a:spcPct val="0"/>
            </a:spcBef>
            <a:spcAft>
              <a:spcPct val="35000"/>
            </a:spcAft>
          </a:pPr>
          <a:r>
            <a:rPr lang="zh-CN" altLang="en-US" dirty="0">
              <a:solidFill>
                <a:schemeClr val="accent2"/>
              </a:solidFill>
            </a:rPr>
            <a:t>接口自动化测试</a:t>
          </a:r>
        </a:p>
      </dgm:t>
    </dgm:pt>
    <dgm:pt modelId="{D5A90A08-B82C-4D2E-8F7C-3C1458098639}" type="parTrans" cxnId="{6ADF9C48-7BB1-4086-9891-DD8ECE9DF0E8}">
      <dgm:prSet/>
      <dgm:spPr/>
      <dgm:t>
        <a:bodyPr/>
        <a:lstStyle/>
        <a:p>
          <a:endParaRPr lang="zh-CN" altLang="en-US"/>
        </a:p>
      </dgm:t>
    </dgm:pt>
    <dgm:pt modelId="{5B2667E7-5624-493D-AE45-221B31BC27D4}" type="sibTrans" cxnId="{6ADF9C48-7BB1-4086-9891-DD8ECE9DF0E8}">
      <dgm:prSet/>
      <dgm:spPr/>
      <dgm:t>
        <a:bodyPr/>
        <a:lstStyle/>
        <a:p>
          <a:endParaRPr lang="zh-CN" altLang="en-US"/>
        </a:p>
      </dgm:t>
    </dgm:pt>
    <dgm:pt modelId="{A1C10F85-D1D1-4BBA-B552-0E4518608B4E}">
      <dgm:prSet phldrT="[文本]" phldr="0" custT="0"/>
      <dgm:spPr>
        <a:solidFill>
          <a:schemeClr val="tx1"/>
        </a:solidFill>
      </dgm:spPr>
      <dgm:t>
        <a:bodyPr vert="horz" wrap="square"/>
        <a:lstStyle/>
        <a:p>
          <a:pPr>
            <a:lnSpc>
              <a:spcPct val="100000"/>
            </a:lnSpc>
            <a:spcBef>
              <a:spcPct val="0"/>
            </a:spcBef>
            <a:spcAft>
              <a:spcPct val="35000"/>
            </a:spcAft>
          </a:pPr>
          <a:r>
            <a:rPr lang="zh-CN" altLang="en-US">
              <a:solidFill>
                <a:schemeClr val="accent2"/>
              </a:solidFill>
            </a:rPr>
            <a:t>单元自动化测试</a:t>
          </a:r>
        </a:p>
      </dgm:t>
    </dgm:pt>
    <dgm:pt modelId="{93158BF7-7574-47B1-8FB4-32933FBE96F6}" type="parTrans" cxnId="{7891ADC9-E8F3-42A1-9C07-411EF7F15D68}">
      <dgm:prSet/>
      <dgm:spPr/>
      <dgm:t>
        <a:bodyPr/>
        <a:lstStyle/>
        <a:p>
          <a:endParaRPr lang="zh-CN" altLang="en-US"/>
        </a:p>
      </dgm:t>
    </dgm:pt>
    <dgm:pt modelId="{2FED2ED4-8C9D-4AE3-A580-8096ED6A27DC}" type="sibTrans" cxnId="{7891ADC9-E8F3-42A1-9C07-411EF7F15D68}">
      <dgm:prSet/>
      <dgm:spPr/>
      <dgm:t>
        <a:bodyPr/>
        <a:lstStyle/>
        <a:p>
          <a:endParaRPr lang="zh-CN" altLang="en-US"/>
        </a:p>
      </dgm:t>
    </dgm:pt>
    <dgm:pt modelId="{00142373-AA05-43F0-8EF0-EA6ABCABF6DD}" type="pres">
      <dgm:prSet presAssocID="{28B0536F-F9DA-4562-A8AB-0AA06FEB9C49}" presName="diagram" presStyleCnt="0">
        <dgm:presLayoutVars>
          <dgm:chPref val="1"/>
          <dgm:dir/>
          <dgm:animOne val="branch"/>
          <dgm:animLvl val="lvl"/>
          <dgm:resizeHandles val="exact"/>
        </dgm:presLayoutVars>
      </dgm:prSet>
      <dgm:spPr/>
    </dgm:pt>
    <dgm:pt modelId="{9E352478-4588-4558-9215-7C218D2D39CA}" type="pres">
      <dgm:prSet presAssocID="{5F959A41-C297-4241-AF7A-4A8FA37E59DE}" presName="root1" presStyleCnt="0"/>
      <dgm:spPr/>
    </dgm:pt>
    <dgm:pt modelId="{0B0B80B8-6C6E-4465-8C9D-4F6970F0BA4D}" type="pres">
      <dgm:prSet presAssocID="{5F959A41-C297-4241-AF7A-4A8FA37E59DE}" presName="LevelOneTextNode" presStyleLbl="node0" presStyleIdx="0" presStyleCnt="1" custScaleX="193153">
        <dgm:presLayoutVars>
          <dgm:chPref val="3"/>
        </dgm:presLayoutVars>
      </dgm:prSet>
      <dgm:spPr/>
    </dgm:pt>
    <dgm:pt modelId="{61AF8B64-5FDB-4880-8A8A-16F00B28B3CB}" type="pres">
      <dgm:prSet presAssocID="{5F959A41-C297-4241-AF7A-4A8FA37E59DE}" presName="level2hierChild" presStyleCnt="0"/>
      <dgm:spPr/>
    </dgm:pt>
    <dgm:pt modelId="{095C8E23-838D-456B-9095-E24CC1B4D59E}" type="pres">
      <dgm:prSet presAssocID="{FD01B50C-E9B7-4F25-BFE5-777571859B8A}" presName="conn2-1" presStyleLbl="parChTrans1D2" presStyleIdx="0" presStyleCnt="3"/>
      <dgm:spPr/>
    </dgm:pt>
    <dgm:pt modelId="{F52A186F-D0C1-4ADE-B4D9-DF0513F9601A}" type="pres">
      <dgm:prSet presAssocID="{FD01B50C-E9B7-4F25-BFE5-777571859B8A}" presName="connTx" presStyleLbl="parChTrans1D2" presStyleIdx="0" presStyleCnt="3"/>
      <dgm:spPr/>
    </dgm:pt>
    <dgm:pt modelId="{8D25D7E4-E5C3-4D4F-9C22-9A99C83DFF35}" type="pres">
      <dgm:prSet presAssocID="{3C4BBE28-119F-4BD9-A58D-89EA55322BAE}" presName="root2" presStyleCnt="0"/>
      <dgm:spPr/>
    </dgm:pt>
    <dgm:pt modelId="{CC4D3352-EEFD-47BB-A1D7-43EF37D11B01}" type="pres">
      <dgm:prSet presAssocID="{3C4BBE28-119F-4BD9-A58D-89EA55322BAE}" presName="LevelTwoTextNode" presStyleLbl="node2" presStyleIdx="0" presStyleCnt="3" custScaleX="167998">
        <dgm:presLayoutVars>
          <dgm:chPref val="3"/>
        </dgm:presLayoutVars>
      </dgm:prSet>
      <dgm:spPr/>
    </dgm:pt>
    <dgm:pt modelId="{E57E12D8-118C-43FF-BFC3-5047C083FA33}" type="pres">
      <dgm:prSet presAssocID="{3C4BBE28-119F-4BD9-A58D-89EA55322BAE}" presName="level3hierChild" presStyleCnt="0"/>
      <dgm:spPr/>
    </dgm:pt>
    <dgm:pt modelId="{FA89DD69-B0E4-4CF4-BBB9-F6081D5F438A}" type="pres">
      <dgm:prSet presAssocID="{D5A90A08-B82C-4D2E-8F7C-3C1458098639}" presName="conn2-1" presStyleLbl="parChTrans1D2" presStyleIdx="1" presStyleCnt="3"/>
      <dgm:spPr/>
    </dgm:pt>
    <dgm:pt modelId="{74F50AFC-7E6C-4C5F-92A9-A21DD748D74C}" type="pres">
      <dgm:prSet presAssocID="{D5A90A08-B82C-4D2E-8F7C-3C1458098639}" presName="connTx" presStyleLbl="parChTrans1D2" presStyleIdx="1" presStyleCnt="3"/>
      <dgm:spPr/>
    </dgm:pt>
    <dgm:pt modelId="{42608DF6-AE7A-48E0-A4AC-F1E19BC35DC8}" type="pres">
      <dgm:prSet presAssocID="{453697B8-C504-4BE2-90E9-703E98CA7CB8}" presName="root2" presStyleCnt="0"/>
      <dgm:spPr/>
    </dgm:pt>
    <dgm:pt modelId="{DB37604D-07F5-4D54-97BD-7B78556B8178}" type="pres">
      <dgm:prSet presAssocID="{453697B8-C504-4BE2-90E9-703E98CA7CB8}" presName="LevelTwoTextNode" presStyleLbl="node2" presStyleIdx="1" presStyleCnt="3" custScaleX="167998">
        <dgm:presLayoutVars>
          <dgm:chPref val="3"/>
        </dgm:presLayoutVars>
      </dgm:prSet>
      <dgm:spPr/>
    </dgm:pt>
    <dgm:pt modelId="{4C9977AA-ACB6-4B14-9F99-4911597CB8D9}" type="pres">
      <dgm:prSet presAssocID="{453697B8-C504-4BE2-90E9-703E98CA7CB8}" presName="level3hierChild" presStyleCnt="0"/>
      <dgm:spPr/>
    </dgm:pt>
    <dgm:pt modelId="{C6A05373-9AD2-4054-8737-5C911A845F95}" type="pres">
      <dgm:prSet presAssocID="{93158BF7-7574-47B1-8FB4-32933FBE96F6}" presName="conn2-1" presStyleLbl="parChTrans1D2" presStyleIdx="2" presStyleCnt="3"/>
      <dgm:spPr/>
    </dgm:pt>
    <dgm:pt modelId="{72E8A2F9-757B-4944-B38E-8ADAF019C86F}" type="pres">
      <dgm:prSet presAssocID="{93158BF7-7574-47B1-8FB4-32933FBE96F6}" presName="connTx" presStyleLbl="parChTrans1D2" presStyleIdx="2" presStyleCnt="3"/>
      <dgm:spPr/>
    </dgm:pt>
    <dgm:pt modelId="{7B451124-A5F2-4D92-BD84-06EE1A230AC7}" type="pres">
      <dgm:prSet presAssocID="{A1C10F85-D1D1-4BBA-B552-0E4518608B4E}" presName="root2" presStyleCnt="0"/>
      <dgm:spPr/>
    </dgm:pt>
    <dgm:pt modelId="{812A2EC6-CB85-46DE-B9FE-9FA721AE8748}" type="pres">
      <dgm:prSet presAssocID="{A1C10F85-D1D1-4BBA-B552-0E4518608B4E}" presName="LevelTwoTextNode" presStyleLbl="node2" presStyleIdx="2" presStyleCnt="3" custScaleX="167998">
        <dgm:presLayoutVars>
          <dgm:chPref val="3"/>
        </dgm:presLayoutVars>
      </dgm:prSet>
      <dgm:spPr/>
    </dgm:pt>
    <dgm:pt modelId="{AF32AC56-57C3-4592-ACF3-A388E4C4E1BD}" type="pres">
      <dgm:prSet presAssocID="{A1C10F85-D1D1-4BBA-B552-0E4518608B4E}" presName="level3hierChild" presStyleCnt="0"/>
      <dgm:spPr/>
    </dgm:pt>
  </dgm:ptLst>
  <dgm:cxnLst>
    <dgm:cxn modelId="{685A8E2C-EEFD-49E7-9512-219DC6DA1A7F}" srcId="{5F959A41-C297-4241-AF7A-4A8FA37E59DE}" destId="{3C4BBE28-119F-4BD9-A58D-89EA55322BAE}" srcOrd="0" destOrd="0" parTransId="{FD01B50C-E9B7-4F25-BFE5-777571859B8A}" sibTransId="{57990764-8361-44C4-87C1-4BA23CCCE9E5}"/>
    <dgm:cxn modelId="{C915E835-79DD-45CA-A106-950A714C3CBE}" type="presOf" srcId="{A1C10F85-D1D1-4BBA-B552-0E4518608B4E}" destId="{812A2EC6-CB85-46DE-B9FE-9FA721AE8748}" srcOrd="0" destOrd="0" presId="urn:microsoft.com/office/officeart/2005/8/layout/hierarchy2#1"/>
    <dgm:cxn modelId="{2D8D593F-43D8-4DCB-8DED-79A6A87CC837}" type="presOf" srcId="{3C4BBE28-119F-4BD9-A58D-89EA55322BAE}" destId="{CC4D3352-EEFD-47BB-A1D7-43EF37D11B01}" srcOrd="0" destOrd="0" presId="urn:microsoft.com/office/officeart/2005/8/layout/hierarchy2#1"/>
    <dgm:cxn modelId="{B8966442-6D82-4B2E-83CD-853330544B30}" type="presOf" srcId="{28B0536F-F9DA-4562-A8AB-0AA06FEB9C49}" destId="{00142373-AA05-43F0-8EF0-EA6ABCABF6DD}" srcOrd="0" destOrd="0" presId="urn:microsoft.com/office/officeart/2005/8/layout/hierarchy2#1"/>
    <dgm:cxn modelId="{6ADF9C48-7BB1-4086-9891-DD8ECE9DF0E8}" srcId="{5F959A41-C297-4241-AF7A-4A8FA37E59DE}" destId="{453697B8-C504-4BE2-90E9-703E98CA7CB8}" srcOrd="1" destOrd="0" parTransId="{D5A90A08-B82C-4D2E-8F7C-3C1458098639}" sibTransId="{5B2667E7-5624-493D-AE45-221B31BC27D4}"/>
    <dgm:cxn modelId="{8E32B669-0FC0-422F-9DA3-B1AAF3A5317D}" srcId="{28B0536F-F9DA-4562-A8AB-0AA06FEB9C49}" destId="{5F959A41-C297-4241-AF7A-4A8FA37E59DE}" srcOrd="0" destOrd="0" parTransId="{8A2CB564-4488-4A95-AE88-20576A2A9A8E}" sibTransId="{5018A3A7-9690-4591-ABBF-426EBE50D2CB}"/>
    <dgm:cxn modelId="{9B459D6F-91A0-4AAE-BD10-6B8CA5373691}" type="presOf" srcId="{93158BF7-7574-47B1-8FB4-32933FBE96F6}" destId="{C6A05373-9AD2-4054-8737-5C911A845F95}" srcOrd="0" destOrd="0" presId="urn:microsoft.com/office/officeart/2005/8/layout/hierarchy2#1"/>
    <dgm:cxn modelId="{8665D150-DBFF-4DE4-ADE1-46C590BB8F3E}" type="presOf" srcId="{FD01B50C-E9B7-4F25-BFE5-777571859B8A}" destId="{F52A186F-D0C1-4ADE-B4D9-DF0513F9601A}" srcOrd="1" destOrd="0" presId="urn:microsoft.com/office/officeart/2005/8/layout/hierarchy2#1"/>
    <dgm:cxn modelId="{14333A54-E502-4C4D-B1B1-44CACF41C5BB}" type="presOf" srcId="{453697B8-C504-4BE2-90E9-703E98CA7CB8}" destId="{DB37604D-07F5-4D54-97BD-7B78556B8178}" srcOrd="0" destOrd="0" presId="urn:microsoft.com/office/officeart/2005/8/layout/hierarchy2#1"/>
    <dgm:cxn modelId="{49292B79-DF72-4EFB-9CCC-3D9C3D552023}" type="presOf" srcId="{D5A90A08-B82C-4D2E-8F7C-3C1458098639}" destId="{FA89DD69-B0E4-4CF4-BBB9-F6081D5F438A}" srcOrd="0" destOrd="0" presId="urn:microsoft.com/office/officeart/2005/8/layout/hierarchy2#1"/>
    <dgm:cxn modelId="{067203A0-64A9-4167-87DB-67676DACC6E0}" type="presOf" srcId="{93158BF7-7574-47B1-8FB4-32933FBE96F6}" destId="{72E8A2F9-757B-4944-B38E-8ADAF019C86F}" srcOrd="1" destOrd="0" presId="urn:microsoft.com/office/officeart/2005/8/layout/hierarchy2#1"/>
    <dgm:cxn modelId="{19A8E6A1-1B2D-42EF-B230-7C8D12CFD137}" type="presOf" srcId="{FD01B50C-E9B7-4F25-BFE5-777571859B8A}" destId="{095C8E23-838D-456B-9095-E24CC1B4D59E}" srcOrd="0" destOrd="0" presId="urn:microsoft.com/office/officeart/2005/8/layout/hierarchy2#1"/>
    <dgm:cxn modelId="{77DD00B4-7088-46AD-8112-91FAB67365D8}" type="presOf" srcId="{5F959A41-C297-4241-AF7A-4A8FA37E59DE}" destId="{0B0B80B8-6C6E-4465-8C9D-4F6970F0BA4D}" srcOrd="0" destOrd="0" presId="urn:microsoft.com/office/officeart/2005/8/layout/hierarchy2#1"/>
    <dgm:cxn modelId="{7891ADC9-E8F3-42A1-9C07-411EF7F15D68}" srcId="{5F959A41-C297-4241-AF7A-4A8FA37E59DE}" destId="{A1C10F85-D1D1-4BBA-B552-0E4518608B4E}" srcOrd="2" destOrd="0" parTransId="{93158BF7-7574-47B1-8FB4-32933FBE96F6}" sibTransId="{2FED2ED4-8C9D-4AE3-A580-8096ED6A27DC}"/>
    <dgm:cxn modelId="{1642B1F3-1262-49F7-BE51-5273141E349E}" type="presOf" srcId="{D5A90A08-B82C-4D2E-8F7C-3C1458098639}" destId="{74F50AFC-7E6C-4C5F-92A9-A21DD748D74C}" srcOrd="1" destOrd="0" presId="urn:microsoft.com/office/officeart/2005/8/layout/hierarchy2#1"/>
    <dgm:cxn modelId="{FD929D7A-DD0F-4F68-9C1F-4BC7DEF0E777}" type="presParOf" srcId="{00142373-AA05-43F0-8EF0-EA6ABCABF6DD}" destId="{9E352478-4588-4558-9215-7C218D2D39CA}" srcOrd="0" destOrd="0" presId="urn:microsoft.com/office/officeart/2005/8/layout/hierarchy2#1"/>
    <dgm:cxn modelId="{805C3157-53F0-46C3-9D62-857C566601FC}" type="presParOf" srcId="{9E352478-4588-4558-9215-7C218D2D39CA}" destId="{0B0B80B8-6C6E-4465-8C9D-4F6970F0BA4D}" srcOrd="0" destOrd="0" presId="urn:microsoft.com/office/officeart/2005/8/layout/hierarchy2#1"/>
    <dgm:cxn modelId="{5BA49A42-9D52-4213-AF60-7531918872B0}" type="presParOf" srcId="{9E352478-4588-4558-9215-7C218D2D39CA}" destId="{61AF8B64-5FDB-4880-8A8A-16F00B28B3CB}" srcOrd="1" destOrd="0" presId="urn:microsoft.com/office/officeart/2005/8/layout/hierarchy2#1"/>
    <dgm:cxn modelId="{596595E3-25C5-4F79-9D2A-7AFE581DB6A7}" type="presParOf" srcId="{61AF8B64-5FDB-4880-8A8A-16F00B28B3CB}" destId="{095C8E23-838D-456B-9095-E24CC1B4D59E}" srcOrd="0" destOrd="0" presId="urn:microsoft.com/office/officeart/2005/8/layout/hierarchy2#1"/>
    <dgm:cxn modelId="{B9E92793-C4A5-4528-A38A-93387E044A8E}" type="presParOf" srcId="{095C8E23-838D-456B-9095-E24CC1B4D59E}" destId="{F52A186F-D0C1-4ADE-B4D9-DF0513F9601A}" srcOrd="0" destOrd="0" presId="urn:microsoft.com/office/officeart/2005/8/layout/hierarchy2#1"/>
    <dgm:cxn modelId="{BD1EBC69-34C3-4C58-8C2C-41805E7E4711}" type="presParOf" srcId="{61AF8B64-5FDB-4880-8A8A-16F00B28B3CB}" destId="{8D25D7E4-E5C3-4D4F-9C22-9A99C83DFF35}" srcOrd="1" destOrd="0" presId="urn:microsoft.com/office/officeart/2005/8/layout/hierarchy2#1"/>
    <dgm:cxn modelId="{207F499B-1F29-4C74-91AA-0B46A517AE22}" type="presParOf" srcId="{8D25D7E4-E5C3-4D4F-9C22-9A99C83DFF35}" destId="{CC4D3352-EEFD-47BB-A1D7-43EF37D11B01}" srcOrd="0" destOrd="0" presId="urn:microsoft.com/office/officeart/2005/8/layout/hierarchy2#1"/>
    <dgm:cxn modelId="{A99FCD54-6DD8-424C-B657-843A01FFD609}" type="presParOf" srcId="{8D25D7E4-E5C3-4D4F-9C22-9A99C83DFF35}" destId="{E57E12D8-118C-43FF-BFC3-5047C083FA33}" srcOrd="1" destOrd="0" presId="urn:microsoft.com/office/officeart/2005/8/layout/hierarchy2#1"/>
    <dgm:cxn modelId="{6C766C1A-A65E-4F64-9E92-C09CAC5A8ECA}" type="presParOf" srcId="{61AF8B64-5FDB-4880-8A8A-16F00B28B3CB}" destId="{FA89DD69-B0E4-4CF4-BBB9-F6081D5F438A}" srcOrd="2" destOrd="0" presId="urn:microsoft.com/office/officeart/2005/8/layout/hierarchy2#1"/>
    <dgm:cxn modelId="{B1080B15-0C98-46EB-B571-B7CF11E1584A}" type="presParOf" srcId="{FA89DD69-B0E4-4CF4-BBB9-F6081D5F438A}" destId="{74F50AFC-7E6C-4C5F-92A9-A21DD748D74C}" srcOrd="0" destOrd="0" presId="urn:microsoft.com/office/officeart/2005/8/layout/hierarchy2#1"/>
    <dgm:cxn modelId="{45FDA936-44E6-4ED2-B752-E113A069E88B}" type="presParOf" srcId="{61AF8B64-5FDB-4880-8A8A-16F00B28B3CB}" destId="{42608DF6-AE7A-48E0-A4AC-F1E19BC35DC8}" srcOrd="3" destOrd="0" presId="urn:microsoft.com/office/officeart/2005/8/layout/hierarchy2#1"/>
    <dgm:cxn modelId="{80B9CD69-18DD-409C-97CF-02D1C4ABD7C4}" type="presParOf" srcId="{42608DF6-AE7A-48E0-A4AC-F1E19BC35DC8}" destId="{DB37604D-07F5-4D54-97BD-7B78556B8178}" srcOrd="0" destOrd="0" presId="urn:microsoft.com/office/officeart/2005/8/layout/hierarchy2#1"/>
    <dgm:cxn modelId="{1ABA3880-8E61-43A2-9D90-F48BCCE4D20B}" type="presParOf" srcId="{42608DF6-AE7A-48E0-A4AC-F1E19BC35DC8}" destId="{4C9977AA-ACB6-4B14-9F99-4911597CB8D9}" srcOrd="1" destOrd="0" presId="urn:microsoft.com/office/officeart/2005/8/layout/hierarchy2#1"/>
    <dgm:cxn modelId="{249A5B0A-8566-4F87-9C22-FF65E9B61A17}" type="presParOf" srcId="{61AF8B64-5FDB-4880-8A8A-16F00B28B3CB}" destId="{C6A05373-9AD2-4054-8737-5C911A845F95}" srcOrd="4" destOrd="0" presId="urn:microsoft.com/office/officeart/2005/8/layout/hierarchy2#1"/>
    <dgm:cxn modelId="{D365C0D9-624F-4DFE-BD91-527C9E3F26F7}" type="presParOf" srcId="{C6A05373-9AD2-4054-8737-5C911A845F95}" destId="{72E8A2F9-757B-4944-B38E-8ADAF019C86F}" srcOrd="0" destOrd="0" presId="urn:microsoft.com/office/officeart/2005/8/layout/hierarchy2#1"/>
    <dgm:cxn modelId="{294EAF32-020E-4B4A-9D81-CE7FACD86CB4}" type="presParOf" srcId="{61AF8B64-5FDB-4880-8A8A-16F00B28B3CB}" destId="{7B451124-A5F2-4D92-BD84-06EE1A230AC7}" srcOrd="5" destOrd="0" presId="urn:microsoft.com/office/officeart/2005/8/layout/hierarchy2#1"/>
    <dgm:cxn modelId="{ACCA1EF7-19D7-47C0-80B5-C275DF0823A0}" type="presParOf" srcId="{7B451124-A5F2-4D92-BD84-06EE1A230AC7}" destId="{812A2EC6-CB85-46DE-B9FE-9FA721AE8748}" srcOrd="0" destOrd="0" presId="urn:microsoft.com/office/officeart/2005/8/layout/hierarchy2#1"/>
    <dgm:cxn modelId="{C8F05456-E72C-4D13-BAB1-B25518CA27F9}" type="presParOf" srcId="{7B451124-A5F2-4D92-BD84-06EE1A230AC7}" destId="{AF32AC56-57C3-4592-ACF3-A388E4C4E1BD}"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72F23-7923-4389-A6D4-830A1C613D0C}" type="doc">
      <dgm:prSet loTypeId="urn:microsoft.com/office/officeart/2005/8/layout/pyramid1#1" loCatId="pyramid" qsTypeId="urn:microsoft.com/office/officeart/2005/8/quickstyle/simple1#2" qsCatId="simple" csTypeId="urn:microsoft.com/office/officeart/2005/8/colors/accent0_1#2" csCatId="mainScheme" phldr="1"/>
      <dgm:spPr/>
    </dgm:pt>
    <dgm:pt modelId="{880CD84D-7409-4AAF-93B5-9940E765D304}">
      <dgm:prSet phldrT="[文本]" phldr="0" custT="1"/>
      <dgm:spPr/>
      <dgm:t>
        <a:bodyPr vert="horz" wrap="square"/>
        <a:lstStyle/>
        <a:p>
          <a:pPr>
            <a:lnSpc>
              <a:spcPct val="50000"/>
            </a:lnSpc>
            <a:spcBef>
              <a:spcPct val="0"/>
            </a:spcBef>
            <a:spcAft>
              <a:spcPct val="35000"/>
            </a:spcAft>
          </a:pPr>
          <a:r>
            <a:rPr lang="en-US" altLang="zh-CN" sz="1800" dirty="0">
              <a:solidFill>
                <a:schemeClr val="tx1"/>
              </a:solidFill>
              <a:latin typeface="黑体" panose="02010609060101010101" charset="-122"/>
              <a:ea typeface="黑体" panose="02010609060101010101" charset="-122"/>
              <a:cs typeface="黑体" panose="02010609060101010101" charset="-122"/>
            </a:rPr>
            <a:t>UI</a:t>
          </a:r>
        </a:p>
        <a:p>
          <a:pPr>
            <a:lnSpc>
              <a:spcPct val="50000"/>
            </a:lnSpc>
            <a:spcBef>
              <a:spcPct val="0"/>
            </a:spcBef>
            <a:spcAft>
              <a:spcPct val="35000"/>
            </a:spcAft>
          </a:pPr>
          <a:r>
            <a:rPr lang="zh-CN" altLang="en-US" sz="1800" dirty="0">
              <a:solidFill>
                <a:schemeClr val="tx1"/>
              </a:solidFill>
              <a:latin typeface="黑体" panose="02010609060101010101" charset="-122"/>
              <a:ea typeface="黑体" panose="02010609060101010101" charset="-122"/>
              <a:cs typeface="黑体" panose="02010609060101010101" charset="-122"/>
            </a:rPr>
            <a:t>测试</a:t>
          </a:r>
        </a:p>
      </dgm:t>
    </dgm:pt>
    <dgm:pt modelId="{81C25A39-18A2-4F59-AE4F-C1EB2DDD0D9C}" type="parTrans" cxnId="{4D4BCF34-ED41-4AAC-A66F-0BC3575B538E}">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D35B69DB-3BA6-44FD-8781-2A3B479AE5A1}" type="sibTrans" cxnId="{4D4BCF34-ED41-4AAC-A66F-0BC3575B538E}">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9BBD91BB-DC40-4F76-A6D8-D4EF7FAA9A7A}">
      <dgm:prSet phldrT="[文本]" phldr="0" custT="1"/>
      <dgm:spPr/>
      <dgm:t>
        <a:bodyPr vert="horz" wrap="square"/>
        <a:lstStyle/>
        <a:p>
          <a:pPr>
            <a:lnSpc>
              <a:spcPct val="100000"/>
            </a:lnSpc>
            <a:spcBef>
              <a:spcPct val="0"/>
            </a:spcBef>
            <a:spcAft>
              <a:spcPct val="35000"/>
            </a:spcAft>
          </a:pPr>
          <a:r>
            <a:rPr lang="zh-CN" altLang="en-US" sz="1800" dirty="0">
              <a:solidFill>
                <a:schemeClr val="tx1"/>
              </a:solidFill>
              <a:latin typeface="黑体" panose="02010609060101010101" charset="-122"/>
              <a:ea typeface="黑体" panose="02010609060101010101" charset="-122"/>
              <a:cs typeface="黑体" panose="02010609060101010101" charset="-122"/>
            </a:rPr>
            <a:t>集成</a:t>
          </a:r>
          <a:r>
            <a:rPr lang="en-US" altLang="zh-CN" sz="1800" dirty="0">
              <a:solidFill>
                <a:schemeClr val="tx1"/>
              </a:solidFill>
              <a:latin typeface="黑体" panose="02010609060101010101" charset="-122"/>
              <a:ea typeface="黑体" panose="02010609060101010101" charset="-122"/>
              <a:cs typeface="黑体" panose="02010609060101010101" charset="-122"/>
            </a:rPr>
            <a:t>/</a:t>
          </a:r>
          <a:r>
            <a:rPr lang="zh-CN" altLang="en-US" sz="1800" dirty="0">
              <a:solidFill>
                <a:schemeClr val="tx1"/>
              </a:solidFill>
              <a:latin typeface="黑体" panose="02010609060101010101" charset="-122"/>
              <a:ea typeface="黑体" panose="02010609060101010101" charset="-122"/>
              <a:cs typeface="黑体" panose="02010609060101010101" charset="-122"/>
            </a:rPr>
            <a:t>接口测试</a:t>
          </a:r>
        </a:p>
      </dgm:t>
    </dgm:pt>
    <dgm:pt modelId="{51A7F1F7-0C37-4957-A239-921EA086B593}" type="parTrans" cxnId="{47170FCC-0E01-4DC4-940F-3E0C061327DE}">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8B5044A7-17CC-4FB8-A1B1-9C56F5E1D185}" type="sibTrans" cxnId="{47170FCC-0E01-4DC4-940F-3E0C061327DE}">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64B82741-681A-488B-8CFB-C6591D620FB1}">
      <dgm:prSet phldrT="[文本]" phldr="0" custT="1"/>
      <dgm:spPr/>
      <dgm:t>
        <a:bodyPr vert="horz" wrap="square"/>
        <a:lstStyle/>
        <a:p>
          <a:pPr>
            <a:lnSpc>
              <a:spcPct val="100000"/>
            </a:lnSpc>
            <a:spcBef>
              <a:spcPct val="0"/>
            </a:spcBef>
            <a:spcAft>
              <a:spcPct val="35000"/>
            </a:spcAft>
          </a:pPr>
          <a:r>
            <a:rPr lang="zh-CN" altLang="en-US" sz="1800" dirty="0">
              <a:solidFill>
                <a:schemeClr val="tx1"/>
              </a:solidFill>
              <a:latin typeface="黑体" panose="02010609060101010101" charset="-122"/>
              <a:ea typeface="黑体" panose="02010609060101010101" charset="-122"/>
              <a:cs typeface="Times New Roman" panose="02020603050405020304" charset="0"/>
            </a:rPr>
            <a:t>单元测试</a:t>
          </a:r>
        </a:p>
      </dgm:t>
    </dgm:pt>
    <dgm:pt modelId="{41148990-87F1-4DFC-9E50-7B458524A36D}" type="parTrans" cxnId="{E772E7A5-E26A-41E9-91EF-1B56D4869F72}">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4FCD071B-410C-4D1C-9F8E-E8C34221D414}" type="sibTrans" cxnId="{E772E7A5-E26A-41E9-91EF-1B56D4869F72}">
      <dgm:prSet/>
      <dgm:spPr/>
      <dgm:t>
        <a:bodyPr/>
        <a:lstStyle/>
        <a:p>
          <a:endParaRPr lang="zh-CN" altLang="en-US" sz="900">
            <a:latin typeface="Times New Roman" panose="02020603050405020304" charset="0"/>
            <a:ea typeface="宋体" panose="02010600030101010101" pitchFamily="2" charset="-122"/>
            <a:cs typeface="Times New Roman" panose="02020603050405020304" charset="0"/>
          </a:endParaRPr>
        </a:p>
      </dgm:t>
    </dgm:pt>
    <dgm:pt modelId="{86B13DE2-1367-49FB-9628-E35D31A423F4}" type="pres">
      <dgm:prSet presAssocID="{0E772F23-7923-4389-A6D4-830A1C613D0C}" presName="Name0" presStyleCnt="0">
        <dgm:presLayoutVars>
          <dgm:dir/>
          <dgm:animLvl val="lvl"/>
          <dgm:resizeHandles val="exact"/>
        </dgm:presLayoutVars>
      </dgm:prSet>
      <dgm:spPr/>
    </dgm:pt>
    <dgm:pt modelId="{86394118-0529-4C0A-B404-620959C0F03F}" type="pres">
      <dgm:prSet presAssocID="{880CD84D-7409-4AAF-93B5-9940E765D304}" presName="Name8" presStyleCnt="0"/>
      <dgm:spPr/>
    </dgm:pt>
    <dgm:pt modelId="{324EE353-BE72-4B95-87D6-AC0C5240CDC2}" type="pres">
      <dgm:prSet presAssocID="{880CD84D-7409-4AAF-93B5-9940E765D304}" presName="level" presStyleLbl="node1" presStyleIdx="0" presStyleCnt="3" custScaleX="125073" custScaleY="178921">
        <dgm:presLayoutVars>
          <dgm:chMax val="1"/>
          <dgm:bulletEnabled val="1"/>
        </dgm:presLayoutVars>
      </dgm:prSet>
      <dgm:spPr/>
    </dgm:pt>
    <dgm:pt modelId="{5E824062-2F81-4939-9E91-6A0C9F742BF3}" type="pres">
      <dgm:prSet presAssocID="{880CD84D-7409-4AAF-93B5-9940E765D304}" presName="levelTx" presStyleLbl="revTx" presStyleIdx="0" presStyleCnt="0">
        <dgm:presLayoutVars>
          <dgm:chMax val="1"/>
          <dgm:bulletEnabled val="1"/>
        </dgm:presLayoutVars>
      </dgm:prSet>
      <dgm:spPr/>
    </dgm:pt>
    <dgm:pt modelId="{B5841093-3FBC-4BF7-B407-9F6B4EE1809E}" type="pres">
      <dgm:prSet presAssocID="{9BBD91BB-DC40-4F76-A6D8-D4EF7FAA9A7A}" presName="Name8" presStyleCnt="0"/>
      <dgm:spPr/>
    </dgm:pt>
    <dgm:pt modelId="{A47BDCE4-D0D8-4B9A-8D97-2FBECB0AFEEF}" type="pres">
      <dgm:prSet presAssocID="{9BBD91BB-DC40-4F76-A6D8-D4EF7FAA9A7A}" presName="level" presStyleLbl="node1" presStyleIdx="1" presStyleCnt="3" custScaleX="111570" custScaleY="162109">
        <dgm:presLayoutVars>
          <dgm:chMax val="1"/>
          <dgm:bulletEnabled val="1"/>
        </dgm:presLayoutVars>
      </dgm:prSet>
      <dgm:spPr/>
    </dgm:pt>
    <dgm:pt modelId="{A2427618-98F0-4B7F-ABFE-6421376B53B5}" type="pres">
      <dgm:prSet presAssocID="{9BBD91BB-DC40-4F76-A6D8-D4EF7FAA9A7A}" presName="levelTx" presStyleLbl="revTx" presStyleIdx="0" presStyleCnt="0">
        <dgm:presLayoutVars>
          <dgm:chMax val="1"/>
          <dgm:bulletEnabled val="1"/>
        </dgm:presLayoutVars>
      </dgm:prSet>
      <dgm:spPr/>
    </dgm:pt>
    <dgm:pt modelId="{C7FCC5AF-AC16-4E83-B44B-6A994BE434E2}" type="pres">
      <dgm:prSet presAssocID="{64B82741-681A-488B-8CFB-C6591D620FB1}" presName="Name8" presStyleCnt="0"/>
      <dgm:spPr/>
    </dgm:pt>
    <dgm:pt modelId="{956B3C19-C7DD-4B5E-9764-D0C246447844}" type="pres">
      <dgm:prSet presAssocID="{64B82741-681A-488B-8CFB-C6591D620FB1}" presName="level" presStyleLbl="node1" presStyleIdx="2" presStyleCnt="3" custScaleY="145739" custLinFactNeighborY="0">
        <dgm:presLayoutVars>
          <dgm:chMax val="1"/>
          <dgm:bulletEnabled val="1"/>
        </dgm:presLayoutVars>
      </dgm:prSet>
      <dgm:spPr/>
    </dgm:pt>
    <dgm:pt modelId="{A27D4A3D-9EDA-400A-9510-15C64CE4EC60}" type="pres">
      <dgm:prSet presAssocID="{64B82741-681A-488B-8CFB-C6591D620FB1}" presName="levelTx" presStyleLbl="revTx" presStyleIdx="0" presStyleCnt="0">
        <dgm:presLayoutVars>
          <dgm:chMax val="1"/>
          <dgm:bulletEnabled val="1"/>
        </dgm:presLayoutVars>
      </dgm:prSet>
      <dgm:spPr/>
    </dgm:pt>
  </dgm:ptLst>
  <dgm:cxnLst>
    <dgm:cxn modelId="{5938C309-2998-453D-8195-9B5519D1F2D7}" type="presOf" srcId="{9BBD91BB-DC40-4F76-A6D8-D4EF7FAA9A7A}" destId="{A2427618-98F0-4B7F-ABFE-6421376B53B5}" srcOrd="1" destOrd="0" presId="urn:microsoft.com/office/officeart/2005/8/layout/pyramid1#1"/>
    <dgm:cxn modelId="{4D4BCF34-ED41-4AAC-A66F-0BC3575B538E}" srcId="{0E772F23-7923-4389-A6D4-830A1C613D0C}" destId="{880CD84D-7409-4AAF-93B5-9940E765D304}" srcOrd="0" destOrd="0" parTransId="{81C25A39-18A2-4F59-AE4F-C1EB2DDD0D9C}" sibTransId="{D35B69DB-3BA6-44FD-8781-2A3B479AE5A1}"/>
    <dgm:cxn modelId="{FA670B40-F1FA-49F9-88D8-B5EBF4974A5C}" type="presOf" srcId="{880CD84D-7409-4AAF-93B5-9940E765D304}" destId="{5E824062-2F81-4939-9E91-6A0C9F742BF3}" srcOrd="1" destOrd="0" presId="urn:microsoft.com/office/officeart/2005/8/layout/pyramid1#1"/>
    <dgm:cxn modelId="{E9636A5D-83A5-43F4-8391-CDC429389FD7}" type="presOf" srcId="{64B82741-681A-488B-8CFB-C6591D620FB1}" destId="{956B3C19-C7DD-4B5E-9764-D0C246447844}" srcOrd="0" destOrd="0" presId="urn:microsoft.com/office/officeart/2005/8/layout/pyramid1#1"/>
    <dgm:cxn modelId="{B1609046-D430-4EEF-B77E-1B652884F46A}" type="presOf" srcId="{880CD84D-7409-4AAF-93B5-9940E765D304}" destId="{324EE353-BE72-4B95-87D6-AC0C5240CDC2}" srcOrd="0" destOrd="0" presId="urn:microsoft.com/office/officeart/2005/8/layout/pyramid1#1"/>
    <dgm:cxn modelId="{E33DEA69-634A-43A8-AE77-9D5EDE58884F}" type="presOf" srcId="{9BBD91BB-DC40-4F76-A6D8-D4EF7FAA9A7A}" destId="{A47BDCE4-D0D8-4B9A-8D97-2FBECB0AFEEF}" srcOrd="0" destOrd="0" presId="urn:microsoft.com/office/officeart/2005/8/layout/pyramid1#1"/>
    <dgm:cxn modelId="{E76FF1A4-8246-408B-B99F-DAD93D4884E7}" type="presOf" srcId="{0E772F23-7923-4389-A6D4-830A1C613D0C}" destId="{86B13DE2-1367-49FB-9628-E35D31A423F4}" srcOrd="0" destOrd="0" presId="urn:microsoft.com/office/officeart/2005/8/layout/pyramid1#1"/>
    <dgm:cxn modelId="{E772E7A5-E26A-41E9-91EF-1B56D4869F72}" srcId="{0E772F23-7923-4389-A6D4-830A1C613D0C}" destId="{64B82741-681A-488B-8CFB-C6591D620FB1}" srcOrd="2" destOrd="0" parTransId="{41148990-87F1-4DFC-9E50-7B458524A36D}" sibTransId="{4FCD071B-410C-4D1C-9F8E-E8C34221D414}"/>
    <dgm:cxn modelId="{47170FCC-0E01-4DC4-940F-3E0C061327DE}" srcId="{0E772F23-7923-4389-A6D4-830A1C613D0C}" destId="{9BBD91BB-DC40-4F76-A6D8-D4EF7FAA9A7A}" srcOrd="1" destOrd="0" parTransId="{51A7F1F7-0C37-4957-A239-921EA086B593}" sibTransId="{8B5044A7-17CC-4FB8-A1B1-9C56F5E1D185}"/>
    <dgm:cxn modelId="{109CD0F4-2884-48E3-9060-E36E9CB5A386}" type="presOf" srcId="{64B82741-681A-488B-8CFB-C6591D620FB1}" destId="{A27D4A3D-9EDA-400A-9510-15C64CE4EC60}" srcOrd="1" destOrd="0" presId="urn:microsoft.com/office/officeart/2005/8/layout/pyramid1#1"/>
    <dgm:cxn modelId="{1197EFDA-0155-4923-8553-DE7BEFF21244}" type="presParOf" srcId="{86B13DE2-1367-49FB-9628-E35D31A423F4}" destId="{86394118-0529-4C0A-B404-620959C0F03F}" srcOrd="0" destOrd="0" presId="urn:microsoft.com/office/officeart/2005/8/layout/pyramid1#1"/>
    <dgm:cxn modelId="{01946CB6-2179-4344-B0BA-9B3A31D68289}" type="presParOf" srcId="{86394118-0529-4C0A-B404-620959C0F03F}" destId="{324EE353-BE72-4B95-87D6-AC0C5240CDC2}" srcOrd="0" destOrd="0" presId="urn:microsoft.com/office/officeart/2005/8/layout/pyramid1#1"/>
    <dgm:cxn modelId="{E20A2A3E-CC3B-40C5-81EA-2681F67D926B}" type="presParOf" srcId="{86394118-0529-4C0A-B404-620959C0F03F}" destId="{5E824062-2F81-4939-9E91-6A0C9F742BF3}" srcOrd="1" destOrd="0" presId="urn:microsoft.com/office/officeart/2005/8/layout/pyramid1#1"/>
    <dgm:cxn modelId="{1E8A3733-75B0-4FD2-A0FD-C0C94BBDC462}" type="presParOf" srcId="{86B13DE2-1367-49FB-9628-E35D31A423F4}" destId="{B5841093-3FBC-4BF7-B407-9F6B4EE1809E}" srcOrd="1" destOrd="0" presId="urn:microsoft.com/office/officeart/2005/8/layout/pyramid1#1"/>
    <dgm:cxn modelId="{0279604B-70DA-44BB-AC81-DB4CE8455304}" type="presParOf" srcId="{B5841093-3FBC-4BF7-B407-9F6B4EE1809E}" destId="{A47BDCE4-D0D8-4B9A-8D97-2FBECB0AFEEF}" srcOrd="0" destOrd="0" presId="urn:microsoft.com/office/officeart/2005/8/layout/pyramid1#1"/>
    <dgm:cxn modelId="{F690F86E-5A51-4A57-AF0A-B2DB20E07752}" type="presParOf" srcId="{B5841093-3FBC-4BF7-B407-9F6B4EE1809E}" destId="{A2427618-98F0-4B7F-ABFE-6421376B53B5}" srcOrd="1" destOrd="0" presId="urn:microsoft.com/office/officeart/2005/8/layout/pyramid1#1"/>
    <dgm:cxn modelId="{EBF3287F-D82B-490E-B8D7-5BE4A0B79944}" type="presParOf" srcId="{86B13DE2-1367-49FB-9628-E35D31A423F4}" destId="{C7FCC5AF-AC16-4E83-B44B-6A994BE434E2}" srcOrd="2" destOrd="0" presId="urn:microsoft.com/office/officeart/2005/8/layout/pyramid1#1"/>
    <dgm:cxn modelId="{0D958416-8879-4478-A237-8C361A549810}" type="presParOf" srcId="{C7FCC5AF-AC16-4E83-B44B-6A994BE434E2}" destId="{956B3C19-C7DD-4B5E-9764-D0C246447844}" srcOrd="0" destOrd="0" presId="urn:microsoft.com/office/officeart/2005/8/layout/pyramid1#1"/>
    <dgm:cxn modelId="{24D6DCC6-9079-41CA-8089-FC6C10DE44EC}" type="presParOf" srcId="{C7FCC5AF-AC16-4E83-B44B-6A994BE434E2}" destId="{A27D4A3D-9EDA-400A-9510-15C64CE4EC60}" srcOrd="1" destOrd="0" presId="urn:microsoft.com/office/officeart/2005/8/layout/pyramid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1D5B8-3A94-4D33-947B-B4E309F8B4DE}" type="doc">
      <dgm:prSet loTypeId="urn:microsoft.com/office/officeart/2005/8/layout/cycle2" loCatId="cycle" qsTypeId="urn:microsoft.com/office/officeart/2005/8/quickstyle/3d1#1" qsCatId="3D" csTypeId="urn:microsoft.com/office/officeart/2005/8/colors/accent1_2#1" csCatId="accent1" phldr="1"/>
      <dgm:spPr/>
      <dgm:t>
        <a:bodyPr/>
        <a:lstStyle/>
        <a:p>
          <a:endParaRPr lang="en-US"/>
        </a:p>
      </dgm:t>
    </dgm:pt>
    <dgm:pt modelId="{E507E6ED-CF60-4C27-8137-F06970C903EB}">
      <dgm:prSet phldrT="[Text]" custT="1"/>
      <dgm:spPr/>
      <dgm:t>
        <a:bodyPr/>
        <a:lstStyle/>
        <a:p>
          <a:pPr algn="ctr"/>
          <a:r>
            <a:rPr lang="en-US" altLang="zh-CN" sz="1200" b="1" dirty="0">
              <a:latin typeface="宋体" panose="02010600030101010101" charset="-122"/>
              <a:ea typeface="宋体" panose="02010600030101010101" charset="-122"/>
            </a:rPr>
            <a:t>2 </a:t>
          </a:r>
          <a:r>
            <a:rPr lang="zh-CN" altLang="en-US" sz="1200" b="1" dirty="0">
              <a:latin typeface="宋体" panose="02010600030101010101" charset="-122"/>
              <a:ea typeface="宋体" panose="02010600030101010101" charset="-122"/>
            </a:rPr>
            <a:t>测试工具获取</a:t>
          </a:r>
          <a:endParaRPr lang="en-US" sz="1200" b="1" dirty="0">
            <a:latin typeface="宋体" panose="02010600030101010101" charset="-122"/>
            <a:ea typeface="宋体" panose="02010600030101010101" charset="-122"/>
          </a:endParaRPr>
        </a:p>
      </dgm:t>
    </dgm:pt>
    <dgm:pt modelId="{4F5F8264-B9F7-4BC6-9E73-5A931B462AFF}" type="parTrans" cxnId="{EECC8ACC-16F1-46C4-A381-4355B50BBA91}">
      <dgm:prSet/>
      <dgm:spPr/>
      <dgm:t>
        <a:bodyPr/>
        <a:lstStyle/>
        <a:p>
          <a:pPr algn="ctr"/>
          <a:endParaRPr lang="en-US" sz="1200" b="1"/>
        </a:p>
      </dgm:t>
    </dgm:pt>
    <dgm:pt modelId="{42521FFA-46D7-4C45-94DD-C9EFD3E3F5B5}" type="sibTrans" cxnId="{EECC8ACC-16F1-46C4-A381-4355B50BBA91}">
      <dgm:prSet custT="1"/>
      <dgm:spPr/>
      <dgm:t>
        <a:bodyPr/>
        <a:lstStyle/>
        <a:p>
          <a:pPr algn="ctr"/>
          <a:endParaRPr lang="en-US" sz="1200" b="1"/>
        </a:p>
      </dgm:t>
    </dgm:pt>
    <dgm:pt modelId="{89039B4B-79EF-4C71-A87D-98166E7D5D29}">
      <dgm:prSet phldrT="[Text]" custT="1"/>
      <dgm:spPr/>
      <dgm:t>
        <a:bodyPr/>
        <a:lstStyle/>
        <a:p>
          <a:pPr algn="ctr"/>
          <a:r>
            <a:rPr lang="en-US" altLang="zh-CN" sz="1200" b="1" dirty="0">
              <a:latin typeface="宋体" panose="02010600030101010101" charset="-122"/>
              <a:ea typeface="宋体" panose="02010600030101010101" charset="-122"/>
            </a:rPr>
            <a:t>3 </a:t>
          </a:r>
          <a:r>
            <a:rPr lang="zh-CN" altLang="en-US" sz="1200" b="1" dirty="0">
              <a:latin typeface="宋体" panose="02010600030101010101" charset="-122"/>
              <a:ea typeface="宋体" panose="02010600030101010101" charset="-122"/>
            </a:rPr>
            <a:t>自动化测试引入</a:t>
          </a:r>
          <a:endParaRPr lang="en-US" sz="1200" b="1" dirty="0">
            <a:latin typeface="宋体" panose="02010600030101010101" charset="-122"/>
            <a:ea typeface="宋体" panose="02010600030101010101" charset="-122"/>
          </a:endParaRPr>
        </a:p>
      </dgm:t>
    </dgm:pt>
    <dgm:pt modelId="{8C71022C-DCC3-47E3-9ECA-88471C0A7463}" type="parTrans" cxnId="{FC1DF9D3-85E9-4AD8-BBC6-89BADAAE38BF}">
      <dgm:prSet/>
      <dgm:spPr/>
      <dgm:t>
        <a:bodyPr/>
        <a:lstStyle/>
        <a:p>
          <a:pPr algn="ctr"/>
          <a:endParaRPr lang="en-US" sz="1200" b="1"/>
        </a:p>
      </dgm:t>
    </dgm:pt>
    <dgm:pt modelId="{149D4A0D-87D6-484E-B17E-0FC30D01AA6E}" type="sibTrans" cxnId="{FC1DF9D3-85E9-4AD8-BBC6-89BADAAE38BF}">
      <dgm:prSet custT="1"/>
      <dgm:spPr/>
      <dgm:t>
        <a:bodyPr/>
        <a:lstStyle/>
        <a:p>
          <a:pPr algn="ctr"/>
          <a:endParaRPr lang="en-US" sz="1200" b="1"/>
        </a:p>
      </dgm:t>
    </dgm:pt>
    <dgm:pt modelId="{7DE52841-8CA9-46B6-B2B3-6ABD8DCC7488}">
      <dgm:prSet phldrT="[Text]" custT="1"/>
      <dgm:spPr/>
      <dgm:t>
        <a:bodyPr/>
        <a:lstStyle/>
        <a:p>
          <a:pPr algn="ctr"/>
          <a:r>
            <a:rPr lang="en-US" altLang="zh-CN" sz="1200" b="1" dirty="0">
              <a:latin typeface="宋体" panose="02010600030101010101" charset="-122"/>
              <a:ea typeface="宋体" panose="02010600030101010101" charset="-122"/>
            </a:rPr>
            <a:t>4 </a:t>
          </a:r>
          <a:r>
            <a:rPr lang="zh-CN" altLang="en-US" sz="1200" b="1" dirty="0">
              <a:latin typeface="宋体" panose="02010600030101010101" charset="-122"/>
              <a:ea typeface="宋体" panose="02010600030101010101" charset="-122"/>
            </a:rPr>
            <a:t>测试计划、设计、开发</a:t>
          </a:r>
          <a:endParaRPr lang="en-US" sz="1200" b="1" dirty="0">
            <a:latin typeface="宋体" panose="02010600030101010101" charset="-122"/>
            <a:ea typeface="宋体" panose="02010600030101010101" charset="-122"/>
          </a:endParaRPr>
        </a:p>
      </dgm:t>
    </dgm:pt>
    <dgm:pt modelId="{8DB99BD7-D0BC-4A69-9D72-A2E2FF0B9D9E}" type="parTrans" cxnId="{4FEAAEFA-BC75-42BA-9A5F-70D52C3EF168}">
      <dgm:prSet/>
      <dgm:spPr/>
      <dgm:t>
        <a:bodyPr/>
        <a:lstStyle/>
        <a:p>
          <a:pPr algn="ctr"/>
          <a:endParaRPr lang="en-US" sz="1200" b="1"/>
        </a:p>
      </dgm:t>
    </dgm:pt>
    <dgm:pt modelId="{D37563D0-D9AD-418F-A574-9398B776C976}" type="sibTrans" cxnId="{4FEAAEFA-BC75-42BA-9A5F-70D52C3EF168}">
      <dgm:prSet custT="1"/>
      <dgm:spPr/>
      <dgm:t>
        <a:bodyPr/>
        <a:lstStyle/>
        <a:p>
          <a:pPr algn="ctr"/>
          <a:endParaRPr lang="en-US" sz="1200" b="1" dirty="0"/>
        </a:p>
      </dgm:t>
    </dgm:pt>
    <dgm:pt modelId="{2F4B79D6-EC40-4929-BB91-771235350B11}">
      <dgm:prSet phldrT="[Text]" custT="1"/>
      <dgm:spPr/>
      <dgm:t>
        <a:bodyPr/>
        <a:lstStyle/>
        <a:p>
          <a:pPr algn="ctr"/>
          <a:r>
            <a:rPr lang="en-US" altLang="zh-CN" sz="1200" b="1" dirty="0">
              <a:latin typeface="宋体" panose="02010600030101010101" charset="-122"/>
              <a:ea typeface="宋体" panose="02010600030101010101" charset="-122"/>
            </a:rPr>
            <a:t>5 </a:t>
          </a:r>
          <a:r>
            <a:rPr lang="zh-CN" altLang="en-US" sz="1200" b="1" dirty="0">
              <a:latin typeface="宋体" panose="02010600030101010101" charset="-122"/>
              <a:ea typeface="宋体" panose="02010600030101010101" charset="-122"/>
            </a:rPr>
            <a:t>测试执行和管理</a:t>
          </a:r>
          <a:endParaRPr lang="en-US" sz="1200" b="1" dirty="0">
            <a:latin typeface="宋体" panose="02010600030101010101" charset="-122"/>
            <a:ea typeface="宋体" panose="02010600030101010101" charset="-122"/>
          </a:endParaRPr>
        </a:p>
      </dgm:t>
    </dgm:pt>
    <dgm:pt modelId="{0258B6AF-638B-4D10-ACAA-C7CEE2D8DE61}" type="parTrans" cxnId="{37CED38D-BA3D-4CA6-89EA-835097F93C67}">
      <dgm:prSet/>
      <dgm:spPr/>
      <dgm:t>
        <a:bodyPr/>
        <a:lstStyle/>
        <a:p>
          <a:pPr algn="ctr"/>
          <a:endParaRPr lang="en-US" sz="1200" b="1"/>
        </a:p>
      </dgm:t>
    </dgm:pt>
    <dgm:pt modelId="{6FE3F798-5266-4174-A3D7-66B2CD30D75E}" type="sibTrans" cxnId="{37CED38D-BA3D-4CA6-89EA-835097F93C67}">
      <dgm:prSet custT="1"/>
      <dgm:spPr/>
      <dgm:t>
        <a:bodyPr/>
        <a:lstStyle/>
        <a:p>
          <a:pPr algn="ctr"/>
          <a:endParaRPr lang="en-US" sz="1200" b="1"/>
        </a:p>
      </dgm:t>
    </dgm:pt>
    <dgm:pt modelId="{34737D30-48B6-4397-B675-EFA9860F550A}">
      <dgm:prSet custT="1"/>
      <dgm:spPr/>
      <dgm:t>
        <a:bodyPr/>
        <a:lstStyle/>
        <a:p>
          <a:pPr algn="ctr"/>
          <a:r>
            <a:rPr lang="en-US" altLang="zh-CN" sz="1200" b="1" dirty="0">
              <a:latin typeface="宋体" panose="02010600030101010101" charset="-122"/>
              <a:ea typeface="宋体" panose="02010600030101010101" charset="-122"/>
            </a:rPr>
            <a:t>1 </a:t>
          </a:r>
          <a:r>
            <a:rPr lang="zh-CN" altLang="en-US" sz="1200" b="1" dirty="0">
              <a:latin typeface="宋体" panose="02010600030101010101" charset="-122"/>
              <a:ea typeface="宋体" panose="02010600030101010101" charset="-122"/>
            </a:rPr>
            <a:t>自动化测试决策</a:t>
          </a:r>
          <a:endParaRPr lang="en-US" sz="1200" b="1" dirty="0">
            <a:latin typeface="宋体" panose="02010600030101010101" charset="-122"/>
            <a:ea typeface="宋体" panose="02010600030101010101" charset="-122"/>
          </a:endParaRPr>
        </a:p>
      </dgm:t>
    </dgm:pt>
    <dgm:pt modelId="{0823DC7B-52B3-4B46-9858-0309675A05E1}" type="parTrans" cxnId="{3B4F6344-FE19-4BDC-8560-9310565CC089}">
      <dgm:prSet/>
      <dgm:spPr/>
      <dgm:t>
        <a:bodyPr/>
        <a:lstStyle/>
        <a:p>
          <a:pPr algn="ctr"/>
          <a:endParaRPr lang="en-US" sz="1200" b="1"/>
        </a:p>
      </dgm:t>
    </dgm:pt>
    <dgm:pt modelId="{DAB0C0D3-8F9C-4A64-8094-2F47C1393FB5}" type="sibTrans" cxnId="{3B4F6344-FE19-4BDC-8560-9310565CC089}">
      <dgm:prSet custT="1"/>
      <dgm:spPr/>
      <dgm:t>
        <a:bodyPr/>
        <a:lstStyle/>
        <a:p>
          <a:pPr algn="ctr"/>
          <a:endParaRPr lang="en-US" sz="1200" b="1"/>
        </a:p>
      </dgm:t>
    </dgm:pt>
    <dgm:pt modelId="{D6CA39BC-8DCB-4AF4-B6DA-5536B875D2B4}" type="pres">
      <dgm:prSet presAssocID="{F7D1D5B8-3A94-4D33-947B-B4E309F8B4DE}" presName="cycle" presStyleCnt="0">
        <dgm:presLayoutVars>
          <dgm:dir/>
          <dgm:resizeHandles val="exact"/>
        </dgm:presLayoutVars>
      </dgm:prSet>
      <dgm:spPr/>
    </dgm:pt>
    <dgm:pt modelId="{87B7AE9A-6451-4C5B-8BC9-F40E40B3BB94}" type="pres">
      <dgm:prSet presAssocID="{34737D30-48B6-4397-B675-EFA9860F550A}" presName="node" presStyleLbl="node1" presStyleIdx="0" presStyleCnt="5" custRadScaleRad="100082" custRadScaleInc="986">
        <dgm:presLayoutVars>
          <dgm:bulletEnabled val="1"/>
        </dgm:presLayoutVars>
      </dgm:prSet>
      <dgm:spPr/>
    </dgm:pt>
    <dgm:pt modelId="{D6DBCDC0-F781-4F63-BBF3-744B4C48B24A}" type="pres">
      <dgm:prSet presAssocID="{DAB0C0D3-8F9C-4A64-8094-2F47C1393FB5}" presName="sibTrans" presStyleLbl="sibTrans2D1" presStyleIdx="0" presStyleCnt="5" custScaleX="175827"/>
      <dgm:spPr/>
    </dgm:pt>
    <dgm:pt modelId="{199E868D-D834-4CF2-87B3-A114DF2B7DBD}" type="pres">
      <dgm:prSet presAssocID="{DAB0C0D3-8F9C-4A64-8094-2F47C1393FB5}" presName="connectorText" presStyleLbl="sibTrans2D1" presStyleIdx="0" presStyleCnt="5"/>
      <dgm:spPr/>
    </dgm:pt>
    <dgm:pt modelId="{19723DD3-8CFB-4111-BB29-BAA317C43DB3}" type="pres">
      <dgm:prSet presAssocID="{E507E6ED-CF60-4C27-8137-F06970C903EB}" presName="node" presStyleLbl="node1" presStyleIdx="1" presStyleCnt="5">
        <dgm:presLayoutVars>
          <dgm:bulletEnabled val="1"/>
        </dgm:presLayoutVars>
      </dgm:prSet>
      <dgm:spPr/>
    </dgm:pt>
    <dgm:pt modelId="{A69E03A8-3DE2-426A-AC4E-A698BA99A4C7}" type="pres">
      <dgm:prSet presAssocID="{42521FFA-46D7-4C45-94DD-C9EFD3E3F5B5}" presName="sibTrans" presStyleLbl="sibTrans2D1" presStyleIdx="1" presStyleCnt="5" custScaleX="178070"/>
      <dgm:spPr/>
    </dgm:pt>
    <dgm:pt modelId="{7DFE06D5-57F5-4B4D-A9AB-268BDA6A6E29}" type="pres">
      <dgm:prSet presAssocID="{42521FFA-46D7-4C45-94DD-C9EFD3E3F5B5}" presName="connectorText" presStyleLbl="sibTrans2D1" presStyleIdx="1" presStyleCnt="5"/>
      <dgm:spPr/>
    </dgm:pt>
    <dgm:pt modelId="{C5AEEC56-C0BE-491F-8E07-5F9FDE52B76B}" type="pres">
      <dgm:prSet presAssocID="{89039B4B-79EF-4C71-A87D-98166E7D5D29}" presName="node" presStyleLbl="node1" presStyleIdx="2" presStyleCnt="5">
        <dgm:presLayoutVars>
          <dgm:bulletEnabled val="1"/>
        </dgm:presLayoutVars>
      </dgm:prSet>
      <dgm:spPr/>
    </dgm:pt>
    <dgm:pt modelId="{13DAD343-99EF-4829-900D-10690A0BA5BD}" type="pres">
      <dgm:prSet presAssocID="{149D4A0D-87D6-484E-B17E-0FC30D01AA6E}" presName="sibTrans" presStyleLbl="sibTrans2D1" presStyleIdx="2" presStyleCnt="5" custScaleX="169157"/>
      <dgm:spPr/>
    </dgm:pt>
    <dgm:pt modelId="{AA99FA42-6CA4-4127-AB8A-BDD79D7912F3}" type="pres">
      <dgm:prSet presAssocID="{149D4A0D-87D6-484E-B17E-0FC30D01AA6E}" presName="connectorText" presStyleLbl="sibTrans2D1" presStyleIdx="2" presStyleCnt="5"/>
      <dgm:spPr/>
    </dgm:pt>
    <dgm:pt modelId="{5F252EA1-8523-436D-8236-CF6FB9764378}" type="pres">
      <dgm:prSet presAssocID="{7DE52841-8CA9-46B6-B2B3-6ABD8DCC7488}" presName="node" presStyleLbl="node1" presStyleIdx="3" presStyleCnt="5">
        <dgm:presLayoutVars>
          <dgm:bulletEnabled val="1"/>
        </dgm:presLayoutVars>
      </dgm:prSet>
      <dgm:spPr/>
    </dgm:pt>
    <dgm:pt modelId="{E99D44D4-B5AE-4C3C-99CA-715C2A394A11}" type="pres">
      <dgm:prSet presAssocID="{D37563D0-D9AD-418F-A574-9398B776C976}" presName="sibTrans" presStyleLbl="sibTrans2D1" presStyleIdx="3" presStyleCnt="5" custScaleX="152044"/>
      <dgm:spPr/>
    </dgm:pt>
    <dgm:pt modelId="{F0B840D2-8F51-4EC0-B505-77ACD40A16BE}" type="pres">
      <dgm:prSet presAssocID="{D37563D0-D9AD-418F-A574-9398B776C976}" presName="connectorText" presStyleLbl="sibTrans2D1" presStyleIdx="3" presStyleCnt="5"/>
      <dgm:spPr/>
    </dgm:pt>
    <dgm:pt modelId="{E0FE8327-027B-4684-9F70-E1AC1AC55A68}" type="pres">
      <dgm:prSet presAssocID="{2F4B79D6-EC40-4929-BB91-771235350B11}" presName="node" presStyleLbl="node1" presStyleIdx="4" presStyleCnt="5">
        <dgm:presLayoutVars>
          <dgm:bulletEnabled val="1"/>
        </dgm:presLayoutVars>
      </dgm:prSet>
      <dgm:spPr/>
    </dgm:pt>
    <dgm:pt modelId="{33041158-CDA2-49E3-974F-7D2588C7B5A0}" type="pres">
      <dgm:prSet presAssocID="{6FE3F798-5266-4174-A3D7-66B2CD30D75E}" presName="sibTrans" presStyleLbl="sibTrans2D1" presStyleIdx="4" presStyleCnt="5" custScaleX="168363"/>
      <dgm:spPr/>
    </dgm:pt>
    <dgm:pt modelId="{294C7736-1DD4-4BD6-84EF-769AC74631D6}" type="pres">
      <dgm:prSet presAssocID="{6FE3F798-5266-4174-A3D7-66B2CD30D75E}" presName="connectorText" presStyleLbl="sibTrans2D1" presStyleIdx="4" presStyleCnt="5"/>
      <dgm:spPr/>
    </dgm:pt>
  </dgm:ptLst>
  <dgm:cxnLst>
    <dgm:cxn modelId="{16B3050C-D208-47EA-80C9-29F3882F9AFA}" type="presOf" srcId="{42521FFA-46D7-4C45-94DD-C9EFD3E3F5B5}" destId="{A69E03A8-3DE2-426A-AC4E-A698BA99A4C7}" srcOrd="0" destOrd="0" presId="urn:microsoft.com/office/officeart/2005/8/layout/cycle2"/>
    <dgm:cxn modelId="{A6031C19-24D1-4E02-809A-1B447A32E278}" type="presOf" srcId="{42521FFA-46D7-4C45-94DD-C9EFD3E3F5B5}" destId="{7DFE06D5-57F5-4B4D-A9AB-268BDA6A6E29}" srcOrd="1" destOrd="0" presId="urn:microsoft.com/office/officeart/2005/8/layout/cycle2"/>
    <dgm:cxn modelId="{C0A5841A-E348-421B-9AA1-2458B5CD75A0}" type="presOf" srcId="{E507E6ED-CF60-4C27-8137-F06970C903EB}" destId="{19723DD3-8CFB-4111-BB29-BAA317C43DB3}" srcOrd="0" destOrd="0" presId="urn:microsoft.com/office/officeart/2005/8/layout/cycle2"/>
    <dgm:cxn modelId="{3B4F6344-FE19-4BDC-8560-9310565CC089}" srcId="{F7D1D5B8-3A94-4D33-947B-B4E309F8B4DE}" destId="{34737D30-48B6-4397-B675-EFA9860F550A}" srcOrd="0" destOrd="0" parTransId="{0823DC7B-52B3-4B46-9858-0309675A05E1}" sibTransId="{DAB0C0D3-8F9C-4A64-8094-2F47C1393FB5}"/>
    <dgm:cxn modelId="{EFEA186B-0565-4F88-899A-23C1CEC12F19}" type="presOf" srcId="{149D4A0D-87D6-484E-B17E-0FC30D01AA6E}" destId="{AA99FA42-6CA4-4127-AB8A-BDD79D7912F3}" srcOrd="1" destOrd="0" presId="urn:microsoft.com/office/officeart/2005/8/layout/cycle2"/>
    <dgm:cxn modelId="{74FDA275-7AFE-4B9B-81B4-F648C66D4ED8}" type="presOf" srcId="{6FE3F798-5266-4174-A3D7-66B2CD30D75E}" destId="{33041158-CDA2-49E3-974F-7D2588C7B5A0}" srcOrd="0" destOrd="0" presId="urn:microsoft.com/office/officeart/2005/8/layout/cycle2"/>
    <dgm:cxn modelId="{65E1ED55-BB25-4A51-9A7C-F3A922779C09}" type="presOf" srcId="{2F4B79D6-EC40-4929-BB91-771235350B11}" destId="{E0FE8327-027B-4684-9F70-E1AC1AC55A68}" srcOrd="0" destOrd="0" presId="urn:microsoft.com/office/officeart/2005/8/layout/cycle2"/>
    <dgm:cxn modelId="{4E6AD485-C045-4D72-BF1B-389E72688411}" type="presOf" srcId="{6FE3F798-5266-4174-A3D7-66B2CD30D75E}" destId="{294C7736-1DD4-4BD6-84EF-769AC74631D6}" srcOrd="1" destOrd="0" presId="urn:microsoft.com/office/officeart/2005/8/layout/cycle2"/>
    <dgm:cxn modelId="{37CED38D-BA3D-4CA6-89EA-835097F93C67}" srcId="{F7D1D5B8-3A94-4D33-947B-B4E309F8B4DE}" destId="{2F4B79D6-EC40-4929-BB91-771235350B11}" srcOrd="4" destOrd="0" parTransId="{0258B6AF-638B-4D10-ACAA-C7CEE2D8DE61}" sibTransId="{6FE3F798-5266-4174-A3D7-66B2CD30D75E}"/>
    <dgm:cxn modelId="{DDD39F8E-4B78-4C1A-A64B-83A45D29A36C}" type="presOf" srcId="{D37563D0-D9AD-418F-A574-9398B776C976}" destId="{E99D44D4-B5AE-4C3C-99CA-715C2A394A11}" srcOrd="0" destOrd="0" presId="urn:microsoft.com/office/officeart/2005/8/layout/cycle2"/>
    <dgm:cxn modelId="{2E9110A8-02BA-4BA5-A0DB-455536697602}" type="presOf" srcId="{DAB0C0D3-8F9C-4A64-8094-2F47C1393FB5}" destId="{D6DBCDC0-F781-4F63-BBF3-744B4C48B24A}" srcOrd="0" destOrd="0" presId="urn:microsoft.com/office/officeart/2005/8/layout/cycle2"/>
    <dgm:cxn modelId="{0DD8DEAB-6CF9-4C03-8C86-6117C57FF919}" type="presOf" srcId="{34737D30-48B6-4397-B675-EFA9860F550A}" destId="{87B7AE9A-6451-4C5B-8BC9-F40E40B3BB94}" srcOrd="0" destOrd="0" presId="urn:microsoft.com/office/officeart/2005/8/layout/cycle2"/>
    <dgm:cxn modelId="{2345B3AF-F340-4982-A100-041938DA5E84}" type="presOf" srcId="{149D4A0D-87D6-484E-B17E-0FC30D01AA6E}" destId="{13DAD343-99EF-4829-900D-10690A0BA5BD}" srcOrd="0" destOrd="0" presId="urn:microsoft.com/office/officeart/2005/8/layout/cycle2"/>
    <dgm:cxn modelId="{BA9606B2-90FE-4469-8FE7-6088BCF0A060}" type="presOf" srcId="{7DE52841-8CA9-46B6-B2B3-6ABD8DCC7488}" destId="{5F252EA1-8523-436D-8236-CF6FB9764378}" srcOrd="0" destOrd="0" presId="urn:microsoft.com/office/officeart/2005/8/layout/cycle2"/>
    <dgm:cxn modelId="{D6DA3ACB-69CC-46EB-B971-3C3DF7B0C990}" type="presOf" srcId="{89039B4B-79EF-4C71-A87D-98166E7D5D29}" destId="{C5AEEC56-C0BE-491F-8E07-5F9FDE52B76B}" srcOrd="0" destOrd="0" presId="urn:microsoft.com/office/officeart/2005/8/layout/cycle2"/>
    <dgm:cxn modelId="{EECC8ACC-16F1-46C4-A381-4355B50BBA91}" srcId="{F7D1D5B8-3A94-4D33-947B-B4E309F8B4DE}" destId="{E507E6ED-CF60-4C27-8137-F06970C903EB}" srcOrd="1" destOrd="0" parTransId="{4F5F8264-B9F7-4BC6-9E73-5A931B462AFF}" sibTransId="{42521FFA-46D7-4C45-94DD-C9EFD3E3F5B5}"/>
    <dgm:cxn modelId="{903C72D2-2017-4F74-BA6F-59B1045BF2C9}" type="presOf" srcId="{F7D1D5B8-3A94-4D33-947B-B4E309F8B4DE}" destId="{D6CA39BC-8DCB-4AF4-B6DA-5536B875D2B4}" srcOrd="0" destOrd="0" presId="urn:microsoft.com/office/officeart/2005/8/layout/cycle2"/>
    <dgm:cxn modelId="{3C3657D2-EC13-4412-A635-2D4896F5E50A}" type="presOf" srcId="{D37563D0-D9AD-418F-A574-9398B776C976}" destId="{F0B840D2-8F51-4EC0-B505-77ACD40A16BE}" srcOrd="1" destOrd="0" presId="urn:microsoft.com/office/officeart/2005/8/layout/cycle2"/>
    <dgm:cxn modelId="{FC1DF9D3-85E9-4AD8-BBC6-89BADAAE38BF}" srcId="{F7D1D5B8-3A94-4D33-947B-B4E309F8B4DE}" destId="{89039B4B-79EF-4C71-A87D-98166E7D5D29}" srcOrd="2" destOrd="0" parTransId="{8C71022C-DCC3-47E3-9ECA-88471C0A7463}" sibTransId="{149D4A0D-87D6-484E-B17E-0FC30D01AA6E}"/>
    <dgm:cxn modelId="{1EBDFCF4-1944-41C9-8913-A457162058D7}" type="presOf" srcId="{DAB0C0D3-8F9C-4A64-8094-2F47C1393FB5}" destId="{199E868D-D834-4CF2-87B3-A114DF2B7DBD}" srcOrd="1" destOrd="0" presId="urn:microsoft.com/office/officeart/2005/8/layout/cycle2"/>
    <dgm:cxn modelId="{4FEAAEFA-BC75-42BA-9A5F-70D52C3EF168}" srcId="{F7D1D5B8-3A94-4D33-947B-B4E309F8B4DE}" destId="{7DE52841-8CA9-46B6-B2B3-6ABD8DCC7488}" srcOrd="3" destOrd="0" parTransId="{8DB99BD7-D0BC-4A69-9D72-A2E2FF0B9D9E}" sibTransId="{D37563D0-D9AD-418F-A574-9398B776C976}"/>
    <dgm:cxn modelId="{DB1B6F88-E7B5-47C0-8F75-C64C68F834EA}" type="presParOf" srcId="{D6CA39BC-8DCB-4AF4-B6DA-5536B875D2B4}" destId="{87B7AE9A-6451-4C5B-8BC9-F40E40B3BB94}" srcOrd="0" destOrd="0" presId="urn:microsoft.com/office/officeart/2005/8/layout/cycle2"/>
    <dgm:cxn modelId="{A6CC9AF7-B3F3-485E-B924-C6D87D47ABBB}" type="presParOf" srcId="{D6CA39BC-8DCB-4AF4-B6DA-5536B875D2B4}" destId="{D6DBCDC0-F781-4F63-BBF3-744B4C48B24A}" srcOrd="1" destOrd="0" presId="urn:microsoft.com/office/officeart/2005/8/layout/cycle2"/>
    <dgm:cxn modelId="{1E172F52-52FD-4E47-AFAA-E80EB875EE75}" type="presParOf" srcId="{D6DBCDC0-F781-4F63-BBF3-744B4C48B24A}" destId="{199E868D-D834-4CF2-87B3-A114DF2B7DBD}" srcOrd="0" destOrd="0" presId="urn:microsoft.com/office/officeart/2005/8/layout/cycle2"/>
    <dgm:cxn modelId="{CA098D5E-573F-4583-9CE0-D9C0A8AFF831}" type="presParOf" srcId="{D6CA39BC-8DCB-4AF4-B6DA-5536B875D2B4}" destId="{19723DD3-8CFB-4111-BB29-BAA317C43DB3}" srcOrd="2" destOrd="0" presId="urn:microsoft.com/office/officeart/2005/8/layout/cycle2"/>
    <dgm:cxn modelId="{3FBA4CD5-CC7B-4263-BEE4-511D9798DB2E}" type="presParOf" srcId="{D6CA39BC-8DCB-4AF4-B6DA-5536B875D2B4}" destId="{A69E03A8-3DE2-426A-AC4E-A698BA99A4C7}" srcOrd="3" destOrd="0" presId="urn:microsoft.com/office/officeart/2005/8/layout/cycle2"/>
    <dgm:cxn modelId="{9418E6BC-0EAB-4D90-9D3F-FEC932A89A45}" type="presParOf" srcId="{A69E03A8-3DE2-426A-AC4E-A698BA99A4C7}" destId="{7DFE06D5-57F5-4B4D-A9AB-268BDA6A6E29}" srcOrd="0" destOrd="0" presId="urn:microsoft.com/office/officeart/2005/8/layout/cycle2"/>
    <dgm:cxn modelId="{26075EC9-4C4A-46BF-9ED3-2E7844E5590B}" type="presParOf" srcId="{D6CA39BC-8DCB-4AF4-B6DA-5536B875D2B4}" destId="{C5AEEC56-C0BE-491F-8E07-5F9FDE52B76B}" srcOrd="4" destOrd="0" presId="urn:microsoft.com/office/officeart/2005/8/layout/cycle2"/>
    <dgm:cxn modelId="{722C991D-87DC-4837-862F-9C13BAAE1D3D}" type="presParOf" srcId="{D6CA39BC-8DCB-4AF4-B6DA-5536B875D2B4}" destId="{13DAD343-99EF-4829-900D-10690A0BA5BD}" srcOrd="5" destOrd="0" presId="urn:microsoft.com/office/officeart/2005/8/layout/cycle2"/>
    <dgm:cxn modelId="{7C18DAE4-E27E-43A7-9DF8-13F3FFBBE307}" type="presParOf" srcId="{13DAD343-99EF-4829-900D-10690A0BA5BD}" destId="{AA99FA42-6CA4-4127-AB8A-BDD79D7912F3}" srcOrd="0" destOrd="0" presId="urn:microsoft.com/office/officeart/2005/8/layout/cycle2"/>
    <dgm:cxn modelId="{0A1D06E1-F447-4E25-A823-F3FA136C5454}" type="presParOf" srcId="{D6CA39BC-8DCB-4AF4-B6DA-5536B875D2B4}" destId="{5F252EA1-8523-436D-8236-CF6FB9764378}" srcOrd="6" destOrd="0" presId="urn:microsoft.com/office/officeart/2005/8/layout/cycle2"/>
    <dgm:cxn modelId="{3B1AD146-2123-4C60-B2F1-F9CCDC0C9C48}" type="presParOf" srcId="{D6CA39BC-8DCB-4AF4-B6DA-5536B875D2B4}" destId="{E99D44D4-B5AE-4C3C-99CA-715C2A394A11}" srcOrd="7" destOrd="0" presId="urn:microsoft.com/office/officeart/2005/8/layout/cycle2"/>
    <dgm:cxn modelId="{9F84A975-329F-4FA8-B23E-0FE0D8FD2228}" type="presParOf" srcId="{E99D44D4-B5AE-4C3C-99CA-715C2A394A11}" destId="{F0B840D2-8F51-4EC0-B505-77ACD40A16BE}" srcOrd="0" destOrd="0" presId="urn:microsoft.com/office/officeart/2005/8/layout/cycle2"/>
    <dgm:cxn modelId="{A8BF2942-1CDA-457E-80A3-06663787D0C7}" type="presParOf" srcId="{D6CA39BC-8DCB-4AF4-B6DA-5536B875D2B4}" destId="{E0FE8327-027B-4684-9F70-E1AC1AC55A68}" srcOrd="8" destOrd="0" presId="urn:microsoft.com/office/officeart/2005/8/layout/cycle2"/>
    <dgm:cxn modelId="{3A9DACA2-1697-45E0-99ED-A12653934E3D}" type="presParOf" srcId="{D6CA39BC-8DCB-4AF4-B6DA-5536B875D2B4}" destId="{33041158-CDA2-49E3-974F-7D2588C7B5A0}" srcOrd="9" destOrd="0" presId="urn:microsoft.com/office/officeart/2005/8/layout/cycle2"/>
    <dgm:cxn modelId="{D0A1FA1D-6B66-4105-ACA8-4F23863D7C6D}" type="presParOf" srcId="{33041158-CDA2-49E3-974F-7D2588C7B5A0}" destId="{294C7736-1DD4-4BD6-84EF-769AC74631D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B80B8-6C6E-4465-8C9D-4F6970F0BA4D}">
      <dsp:nvSpPr>
        <dsp:cNvPr id="0" name=""/>
        <dsp:cNvSpPr/>
      </dsp:nvSpPr>
      <dsp:spPr>
        <a:xfrm>
          <a:off x="50036" y="1014881"/>
          <a:ext cx="3404396" cy="881269"/>
        </a:xfrm>
        <a:prstGeom prst="roundRect">
          <a:avLst>
            <a:gd name="adj" fmla="val 10000"/>
          </a:avLst>
        </a:prstGeom>
        <a:solidFill>
          <a:schemeClr val="tx1">
            <a:lumMod val="85000"/>
            <a:lumOff val="1500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solidFill>
                <a:schemeClr val="accent2"/>
              </a:solidFill>
            </a:rPr>
            <a:t>自动化测试应用领域</a:t>
          </a:r>
        </a:p>
      </dsp:txBody>
      <dsp:txXfrm>
        <a:off x="75847" y="1040692"/>
        <a:ext cx="3352774" cy="829647"/>
      </dsp:txXfrm>
    </dsp:sp>
    <dsp:sp modelId="{095C8E23-838D-456B-9095-E24CC1B4D59E}">
      <dsp:nvSpPr>
        <dsp:cNvPr id="0" name=""/>
        <dsp:cNvSpPr/>
      </dsp:nvSpPr>
      <dsp:spPr>
        <a:xfrm rot="18289469">
          <a:off x="3189659" y="921539"/>
          <a:ext cx="1234563" cy="54492"/>
        </a:xfrm>
        <a:custGeom>
          <a:avLst/>
          <a:gdLst/>
          <a:ahLst/>
          <a:cxnLst/>
          <a:rect l="0" t="0" r="0" b="0"/>
          <a:pathLst>
            <a:path>
              <a:moveTo>
                <a:pt x="0" y="27246"/>
              </a:moveTo>
              <a:lnTo>
                <a:pt x="1234563"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6077" y="917921"/>
        <a:ext cx="61728" cy="61728"/>
      </dsp:txXfrm>
    </dsp:sp>
    <dsp:sp modelId="{CC4D3352-EEFD-47BB-A1D7-43EF37D11B01}">
      <dsp:nvSpPr>
        <dsp:cNvPr id="0" name=""/>
        <dsp:cNvSpPr/>
      </dsp:nvSpPr>
      <dsp:spPr>
        <a:xfrm>
          <a:off x="4159449" y="1421"/>
          <a:ext cx="2961030" cy="881269"/>
        </a:xfrm>
        <a:prstGeom prst="roundRect">
          <a:avLst>
            <a:gd name="adj" fmla="val 10000"/>
          </a:avLst>
        </a:prstGeom>
        <a:solidFill>
          <a:schemeClr val="tx1"/>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100000"/>
            </a:lnSpc>
            <a:spcBef>
              <a:spcPct val="0"/>
            </a:spcBef>
            <a:spcAft>
              <a:spcPct val="35000"/>
            </a:spcAft>
            <a:buNone/>
          </a:pPr>
          <a:r>
            <a:rPr lang="en-US" altLang="zh-CN" sz="2200" kern="1200" dirty="0">
              <a:solidFill>
                <a:schemeClr val="accent2"/>
              </a:solidFill>
            </a:rPr>
            <a:t>UI</a:t>
          </a:r>
          <a:r>
            <a:rPr lang="zh-CN" altLang="en-US" sz="2200" kern="1200" dirty="0">
              <a:solidFill>
                <a:schemeClr val="accent2"/>
              </a:solidFill>
            </a:rPr>
            <a:t>自动化测试</a:t>
          </a:r>
        </a:p>
      </dsp:txBody>
      <dsp:txXfrm>
        <a:off x="4185260" y="27232"/>
        <a:ext cx="2909408" cy="829647"/>
      </dsp:txXfrm>
    </dsp:sp>
    <dsp:sp modelId="{FA89DD69-B0E4-4CF4-BBB9-F6081D5F438A}">
      <dsp:nvSpPr>
        <dsp:cNvPr id="0" name=""/>
        <dsp:cNvSpPr/>
      </dsp:nvSpPr>
      <dsp:spPr>
        <a:xfrm>
          <a:off x="3454433" y="1428269"/>
          <a:ext cx="705015" cy="54492"/>
        </a:xfrm>
        <a:custGeom>
          <a:avLst/>
          <a:gdLst/>
          <a:ahLst/>
          <a:cxnLst/>
          <a:rect l="0" t="0" r="0" b="0"/>
          <a:pathLst>
            <a:path>
              <a:moveTo>
                <a:pt x="0" y="27246"/>
              </a:moveTo>
              <a:lnTo>
                <a:pt x="705015"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9315" y="1437890"/>
        <a:ext cx="35250" cy="35250"/>
      </dsp:txXfrm>
    </dsp:sp>
    <dsp:sp modelId="{DB37604D-07F5-4D54-97BD-7B78556B8178}">
      <dsp:nvSpPr>
        <dsp:cNvPr id="0" name=""/>
        <dsp:cNvSpPr/>
      </dsp:nvSpPr>
      <dsp:spPr>
        <a:xfrm>
          <a:off x="4159449" y="1014881"/>
          <a:ext cx="2961030" cy="881269"/>
        </a:xfrm>
        <a:prstGeom prst="roundRect">
          <a:avLst>
            <a:gd name="adj" fmla="val 10000"/>
          </a:avLst>
        </a:prstGeom>
        <a:solidFill>
          <a:schemeClr val="tx1"/>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zh-CN" altLang="en-US" sz="2100" kern="1200" dirty="0">
              <a:solidFill>
                <a:schemeClr val="accent2"/>
              </a:solidFill>
            </a:rPr>
            <a:t>接口自动化测试</a:t>
          </a:r>
        </a:p>
      </dsp:txBody>
      <dsp:txXfrm>
        <a:off x="4185260" y="1040692"/>
        <a:ext cx="2909408" cy="829647"/>
      </dsp:txXfrm>
    </dsp:sp>
    <dsp:sp modelId="{C6A05373-9AD2-4054-8737-5C911A845F95}">
      <dsp:nvSpPr>
        <dsp:cNvPr id="0" name=""/>
        <dsp:cNvSpPr/>
      </dsp:nvSpPr>
      <dsp:spPr>
        <a:xfrm rot="3310531">
          <a:off x="3189659" y="1934999"/>
          <a:ext cx="1234563" cy="54492"/>
        </a:xfrm>
        <a:custGeom>
          <a:avLst/>
          <a:gdLst/>
          <a:ahLst/>
          <a:cxnLst/>
          <a:rect l="0" t="0" r="0" b="0"/>
          <a:pathLst>
            <a:path>
              <a:moveTo>
                <a:pt x="0" y="27246"/>
              </a:moveTo>
              <a:lnTo>
                <a:pt x="1234563"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6077" y="1931381"/>
        <a:ext cx="61728" cy="61728"/>
      </dsp:txXfrm>
    </dsp:sp>
    <dsp:sp modelId="{812A2EC6-CB85-46DE-B9FE-9FA721AE8748}">
      <dsp:nvSpPr>
        <dsp:cNvPr id="0" name=""/>
        <dsp:cNvSpPr/>
      </dsp:nvSpPr>
      <dsp:spPr>
        <a:xfrm>
          <a:off x="4159449" y="2028341"/>
          <a:ext cx="2961030" cy="881269"/>
        </a:xfrm>
        <a:prstGeom prst="roundRect">
          <a:avLst>
            <a:gd name="adj" fmla="val 10000"/>
          </a:avLst>
        </a:prstGeom>
        <a:solidFill>
          <a:schemeClr val="tx1"/>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zh-CN" altLang="en-US" sz="2100" kern="1200">
              <a:solidFill>
                <a:schemeClr val="accent2"/>
              </a:solidFill>
            </a:rPr>
            <a:t>单元自动化测试</a:t>
          </a:r>
        </a:p>
      </dsp:txBody>
      <dsp:txXfrm>
        <a:off x="4185260" y="2054152"/>
        <a:ext cx="2909408" cy="829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E353-BE72-4B95-87D6-AC0C5240CDC2}">
      <dsp:nvSpPr>
        <dsp:cNvPr id="0" name=""/>
        <dsp:cNvSpPr/>
      </dsp:nvSpPr>
      <dsp:spPr>
        <a:xfrm>
          <a:off x="844986" y="0"/>
          <a:ext cx="1438037" cy="750400"/>
        </a:xfrm>
        <a:prstGeom prst="trapezoid">
          <a:avLst>
            <a:gd name="adj" fmla="val 7661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50000"/>
            </a:lnSpc>
            <a:spcBef>
              <a:spcPct val="0"/>
            </a:spcBef>
            <a:spcAft>
              <a:spcPct val="35000"/>
            </a:spcAft>
            <a:buNone/>
          </a:pPr>
          <a:r>
            <a:rPr lang="en-US" altLang="zh-CN" sz="1800" kern="1200" dirty="0">
              <a:solidFill>
                <a:schemeClr val="tx1"/>
              </a:solidFill>
              <a:latin typeface="黑体" panose="02010609060101010101" charset="-122"/>
              <a:ea typeface="黑体" panose="02010609060101010101" charset="-122"/>
              <a:cs typeface="黑体" panose="02010609060101010101" charset="-122"/>
            </a:rPr>
            <a:t>UI</a:t>
          </a:r>
        </a:p>
        <a:p>
          <a:pPr marL="0" lvl="0" indent="0" algn="ctr" defTabSz="800100">
            <a:lnSpc>
              <a:spcPct val="50000"/>
            </a:lnSpc>
            <a:spcBef>
              <a:spcPct val="0"/>
            </a:spcBef>
            <a:spcAft>
              <a:spcPct val="35000"/>
            </a:spcAft>
            <a:buNone/>
          </a:pPr>
          <a:r>
            <a:rPr lang="zh-CN" altLang="en-US" sz="1800" kern="1200" dirty="0">
              <a:solidFill>
                <a:schemeClr val="tx1"/>
              </a:solidFill>
              <a:latin typeface="黑体" panose="02010609060101010101" charset="-122"/>
              <a:ea typeface="黑体" panose="02010609060101010101" charset="-122"/>
              <a:cs typeface="黑体" panose="02010609060101010101" charset="-122"/>
            </a:rPr>
            <a:t>测试</a:t>
          </a:r>
        </a:p>
      </dsp:txBody>
      <dsp:txXfrm>
        <a:off x="844986" y="0"/>
        <a:ext cx="1438037" cy="750400"/>
      </dsp:txXfrm>
    </dsp:sp>
    <dsp:sp modelId="{A47BDCE4-D0D8-4B9A-8D97-2FBECB0AFEEF}">
      <dsp:nvSpPr>
        <dsp:cNvPr id="0" name=""/>
        <dsp:cNvSpPr/>
      </dsp:nvSpPr>
      <dsp:spPr>
        <a:xfrm>
          <a:off x="341487" y="750400"/>
          <a:ext cx="2445035" cy="679890"/>
        </a:xfrm>
        <a:prstGeom prst="trapezoid">
          <a:avLst>
            <a:gd name="adj" fmla="val 7661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solidFill>
                <a:schemeClr val="tx1"/>
              </a:solidFill>
              <a:latin typeface="黑体" panose="02010609060101010101" charset="-122"/>
              <a:ea typeface="黑体" panose="02010609060101010101" charset="-122"/>
              <a:cs typeface="黑体" panose="02010609060101010101" charset="-122"/>
            </a:rPr>
            <a:t>集成</a:t>
          </a:r>
          <a:r>
            <a:rPr lang="en-US" altLang="zh-CN" sz="1800" kern="1200" dirty="0">
              <a:solidFill>
                <a:schemeClr val="tx1"/>
              </a:solidFill>
              <a:latin typeface="黑体" panose="02010609060101010101" charset="-122"/>
              <a:ea typeface="黑体" panose="02010609060101010101" charset="-122"/>
              <a:cs typeface="黑体" panose="02010609060101010101" charset="-122"/>
            </a:rPr>
            <a:t>/</a:t>
          </a:r>
          <a:r>
            <a:rPr lang="zh-CN" altLang="en-US" sz="1800" kern="1200" dirty="0">
              <a:solidFill>
                <a:schemeClr val="tx1"/>
              </a:solidFill>
              <a:latin typeface="黑体" panose="02010609060101010101" charset="-122"/>
              <a:ea typeface="黑体" panose="02010609060101010101" charset="-122"/>
              <a:cs typeface="黑体" panose="02010609060101010101" charset="-122"/>
            </a:rPr>
            <a:t>接口测试</a:t>
          </a:r>
        </a:p>
      </dsp:txBody>
      <dsp:txXfrm>
        <a:off x="769368" y="750400"/>
        <a:ext cx="1589273" cy="679890"/>
      </dsp:txXfrm>
    </dsp:sp>
    <dsp:sp modelId="{956B3C19-C7DD-4B5E-9764-D0C246447844}">
      <dsp:nvSpPr>
        <dsp:cNvPr id="0" name=""/>
        <dsp:cNvSpPr/>
      </dsp:nvSpPr>
      <dsp:spPr>
        <a:xfrm>
          <a:off x="0" y="1430290"/>
          <a:ext cx="3128009" cy="611234"/>
        </a:xfrm>
        <a:prstGeom prst="trapezoid">
          <a:avLst>
            <a:gd name="adj" fmla="val 7661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solidFill>
                <a:schemeClr val="tx1"/>
              </a:solidFill>
              <a:latin typeface="黑体" panose="02010609060101010101" charset="-122"/>
              <a:ea typeface="黑体" panose="02010609060101010101" charset="-122"/>
              <a:cs typeface="Times New Roman" panose="02020603050405020304" charset="0"/>
            </a:rPr>
            <a:t>单元测试</a:t>
          </a:r>
        </a:p>
      </dsp:txBody>
      <dsp:txXfrm>
        <a:off x="547401" y="1430290"/>
        <a:ext cx="2033206" cy="611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AE9A-6451-4C5B-8BC9-F40E40B3BB94}">
      <dsp:nvSpPr>
        <dsp:cNvPr id="0" name=""/>
        <dsp:cNvSpPr/>
      </dsp:nvSpPr>
      <dsp:spPr>
        <a:xfrm>
          <a:off x="4080013" y="0"/>
          <a:ext cx="1291739" cy="1291739"/>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charset="-122"/>
              <a:ea typeface="宋体" panose="02010600030101010101" charset="-122"/>
            </a:rPr>
            <a:t>1 </a:t>
          </a:r>
          <a:r>
            <a:rPr lang="zh-CN" altLang="en-US" sz="1200" b="1" kern="1200" dirty="0">
              <a:latin typeface="宋体" panose="02010600030101010101" charset="-122"/>
              <a:ea typeface="宋体" panose="02010600030101010101" charset="-122"/>
            </a:rPr>
            <a:t>自动化测试决策</a:t>
          </a:r>
          <a:endParaRPr lang="en-US" sz="1200" b="1" kern="1200" dirty="0">
            <a:latin typeface="宋体" panose="02010600030101010101" charset="-122"/>
            <a:ea typeface="宋体" panose="02010600030101010101" charset="-122"/>
          </a:endParaRPr>
        </a:p>
      </dsp:txBody>
      <dsp:txXfrm>
        <a:off x="4269184" y="189171"/>
        <a:ext cx="913397" cy="913397"/>
      </dsp:txXfrm>
    </dsp:sp>
    <dsp:sp modelId="{D6DBCDC0-F781-4F63-BBF3-744B4C48B24A}">
      <dsp:nvSpPr>
        <dsp:cNvPr id="0" name=""/>
        <dsp:cNvSpPr/>
      </dsp:nvSpPr>
      <dsp:spPr>
        <a:xfrm rot="2171817">
          <a:off x="5199394" y="992581"/>
          <a:ext cx="596259" cy="435962"/>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1" kern="1200"/>
        </a:p>
      </dsp:txBody>
      <dsp:txXfrm>
        <a:off x="5212016" y="1041153"/>
        <a:ext cx="465470" cy="261578"/>
      </dsp:txXfrm>
    </dsp:sp>
    <dsp:sp modelId="{19723DD3-8CFB-4111-BB29-BAA317C43DB3}">
      <dsp:nvSpPr>
        <dsp:cNvPr id="0" name=""/>
        <dsp:cNvSpPr/>
      </dsp:nvSpPr>
      <dsp:spPr>
        <a:xfrm>
          <a:off x="5638784" y="1140720"/>
          <a:ext cx="1291739" cy="1291739"/>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charset="-122"/>
              <a:ea typeface="宋体" panose="02010600030101010101" charset="-122"/>
            </a:rPr>
            <a:t>2 </a:t>
          </a:r>
          <a:r>
            <a:rPr lang="zh-CN" altLang="en-US" sz="1200" b="1" kern="1200" dirty="0">
              <a:latin typeface="宋体" panose="02010600030101010101" charset="-122"/>
              <a:ea typeface="宋体" panose="02010600030101010101" charset="-122"/>
            </a:rPr>
            <a:t>测试工具获取</a:t>
          </a:r>
          <a:endParaRPr lang="en-US" sz="1200" b="1" kern="1200" dirty="0">
            <a:latin typeface="宋体" panose="02010600030101010101" charset="-122"/>
            <a:ea typeface="宋体" panose="02010600030101010101" charset="-122"/>
          </a:endParaRPr>
        </a:p>
      </dsp:txBody>
      <dsp:txXfrm>
        <a:off x="5827955" y="1329891"/>
        <a:ext cx="913397" cy="913397"/>
      </dsp:txXfrm>
    </dsp:sp>
    <dsp:sp modelId="{A69E03A8-3DE2-426A-AC4E-A698BA99A4C7}">
      <dsp:nvSpPr>
        <dsp:cNvPr id="0" name=""/>
        <dsp:cNvSpPr/>
      </dsp:nvSpPr>
      <dsp:spPr>
        <a:xfrm rot="6480000">
          <a:off x="5682386" y="2481605"/>
          <a:ext cx="611234" cy="435962"/>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1" kern="1200"/>
        </a:p>
      </dsp:txBody>
      <dsp:txXfrm rot="10800000">
        <a:off x="5767989" y="2506603"/>
        <a:ext cx="480445" cy="261578"/>
      </dsp:txXfrm>
    </dsp:sp>
    <dsp:sp modelId="{C5AEEC56-C0BE-491F-8E07-5F9FDE52B76B}">
      <dsp:nvSpPr>
        <dsp:cNvPr id="0" name=""/>
        <dsp:cNvSpPr/>
      </dsp:nvSpPr>
      <dsp:spPr>
        <a:xfrm>
          <a:off x="5039480" y="2985190"/>
          <a:ext cx="1291739" cy="1291739"/>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charset="-122"/>
              <a:ea typeface="宋体" panose="02010600030101010101" charset="-122"/>
            </a:rPr>
            <a:t>3 </a:t>
          </a:r>
          <a:r>
            <a:rPr lang="zh-CN" altLang="en-US" sz="1200" b="1" kern="1200" dirty="0">
              <a:latin typeface="宋体" panose="02010600030101010101" charset="-122"/>
              <a:ea typeface="宋体" panose="02010600030101010101" charset="-122"/>
            </a:rPr>
            <a:t>自动化测试引入</a:t>
          </a:r>
          <a:endParaRPr lang="en-US" sz="1200" b="1" kern="1200" dirty="0">
            <a:latin typeface="宋体" panose="02010600030101010101" charset="-122"/>
            <a:ea typeface="宋体" panose="02010600030101010101" charset="-122"/>
          </a:endParaRPr>
        </a:p>
      </dsp:txBody>
      <dsp:txXfrm>
        <a:off x="5228651" y="3174361"/>
        <a:ext cx="913397" cy="913397"/>
      </dsp:txXfrm>
    </dsp:sp>
    <dsp:sp modelId="{13DAD343-99EF-4829-900D-10690A0BA5BD}">
      <dsp:nvSpPr>
        <dsp:cNvPr id="0" name=""/>
        <dsp:cNvSpPr/>
      </dsp:nvSpPr>
      <dsp:spPr>
        <a:xfrm rot="10800000">
          <a:off x="4435049" y="3413079"/>
          <a:ext cx="580640" cy="435962"/>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1" kern="1200"/>
        </a:p>
      </dsp:txBody>
      <dsp:txXfrm rot="10800000">
        <a:off x="4565838" y="3500271"/>
        <a:ext cx="449851" cy="261578"/>
      </dsp:txXfrm>
    </dsp:sp>
    <dsp:sp modelId="{5F252EA1-8523-436D-8236-CF6FB9764378}">
      <dsp:nvSpPr>
        <dsp:cNvPr id="0" name=""/>
        <dsp:cNvSpPr/>
      </dsp:nvSpPr>
      <dsp:spPr>
        <a:xfrm>
          <a:off x="3100089" y="2985190"/>
          <a:ext cx="1291739" cy="1291739"/>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charset="-122"/>
              <a:ea typeface="宋体" panose="02010600030101010101" charset="-122"/>
            </a:rPr>
            <a:t>4 </a:t>
          </a:r>
          <a:r>
            <a:rPr lang="zh-CN" altLang="en-US" sz="1200" b="1" kern="1200" dirty="0">
              <a:latin typeface="宋体" panose="02010600030101010101" charset="-122"/>
              <a:ea typeface="宋体" panose="02010600030101010101" charset="-122"/>
            </a:rPr>
            <a:t>测试计划、设计、开发</a:t>
          </a:r>
          <a:endParaRPr lang="en-US" sz="1200" b="1" kern="1200" dirty="0">
            <a:latin typeface="宋体" panose="02010600030101010101" charset="-122"/>
            <a:ea typeface="宋体" panose="02010600030101010101" charset="-122"/>
          </a:endParaRPr>
        </a:p>
      </dsp:txBody>
      <dsp:txXfrm>
        <a:off x="3289260" y="3174361"/>
        <a:ext cx="913397" cy="913397"/>
      </dsp:txXfrm>
    </dsp:sp>
    <dsp:sp modelId="{E99D44D4-B5AE-4C3C-99CA-715C2A394A11}">
      <dsp:nvSpPr>
        <dsp:cNvPr id="0" name=""/>
        <dsp:cNvSpPr/>
      </dsp:nvSpPr>
      <dsp:spPr>
        <a:xfrm rot="15120000">
          <a:off x="3188359" y="2500083"/>
          <a:ext cx="521898" cy="435962"/>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1" kern="1200" dirty="0"/>
        </a:p>
      </dsp:txBody>
      <dsp:txXfrm rot="10800000">
        <a:off x="3273962" y="2649469"/>
        <a:ext cx="391109" cy="261578"/>
      </dsp:txXfrm>
    </dsp:sp>
    <dsp:sp modelId="{E0FE8327-027B-4684-9F70-E1AC1AC55A68}">
      <dsp:nvSpPr>
        <dsp:cNvPr id="0" name=""/>
        <dsp:cNvSpPr/>
      </dsp:nvSpPr>
      <dsp:spPr>
        <a:xfrm>
          <a:off x="2500784" y="1140720"/>
          <a:ext cx="1291739" cy="1291739"/>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charset="-122"/>
              <a:ea typeface="宋体" panose="02010600030101010101" charset="-122"/>
            </a:rPr>
            <a:t>5 </a:t>
          </a:r>
          <a:r>
            <a:rPr lang="zh-CN" altLang="en-US" sz="1200" b="1" kern="1200" dirty="0">
              <a:latin typeface="宋体" panose="02010600030101010101" charset="-122"/>
              <a:ea typeface="宋体" panose="02010600030101010101" charset="-122"/>
            </a:rPr>
            <a:t>测试执行和管理</a:t>
          </a:r>
          <a:endParaRPr lang="en-US" sz="1200" b="1" kern="1200" dirty="0">
            <a:latin typeface="宋体" panose="02010600030101010101" charset="-122"/>
            <a:ea typeface="宋体" panose="02010600030101010101" charset="-122"/>
          </a:endParaRPr>
        </a:p>
      </dsp:txBody>
      <dsp:txXfrm>
        <a:off x="2689955" y="1329891"/>
        <a:ext cx="913397" cy="913397"/>
      </dsp:txXfrm>
    </dsp:sp>
    <dsp:sp modelId="{33041158-CDA2-49E3-974F-7D2588C7B5A0}">
      <dsp:nvSpPr>
        <dsp:cNvPr id="0" name=""/>
        <dsp:cNvSpPr/>
      </dsp:nvSpPr>
      <dsp:spPr>
        <a:xfrm rot="19449502">
          <a:off x="3635431" y="1004014"/>
          <a:ext cx="585712" cy="435962"/>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1" kern="1200"/>
        </a:p>
      </dsp:txBody>
      <dsp:txXfrm>
        <a:off x="3647814" y="1129498"/>
        <a:ext cx="454923" cy="2615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3" Type="http://schemas.openxmlformats.org/officeDocument/2006/relationships/hyperlink" Target="http://www.webinject.org/" TargetMode="External"/><Relationship Id="rId2" Type="http://schemas.openxmlformats.org/officeDocument/2006/relationships/hyperlink" Target="http://ltp.sourceforge.net/" TargetMode="External"/><Relationship Id="rId1" Type="http://schemas.openxmlformats.org/officeDocument/2006/relationships/slideLayout" Target="../slideLayouts/slideLayout35.xml"/><Relationship Id="rId4" Type="http://schemas.openxmlformats.org/officeDocument/2006/relationships/hyperlink" Target="http://maxq.tigris.org/"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portal.opensta.org/index.php" TargetMode="External"/><Relationship Id="rId2" Type="http://schemas.openxmlformats.org/officeDocument/2006/relationships/hyperlink" Target="http://jakarta.apache.org/jmeter/" TargetMode="Externa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3" Type="http://schemas.openxmlformats.org/officeDocument/2006/relationships/hyperlink" Target="http://dbmonster.kernelpanic.pl/" TargetMode="External"/><Relationship Id="rId2" Type="http://schemas.openxmlformats.org/officeDocument/2006/relationships/hyperlink" Target="http://tptest.sourceforge.net/about.php" TargetMode="External"/><Relationship Id="rId1" Type="http://schemas.openxmlformats.org/officeDocument/2006/relationships/slideLayout" Target="../slideLayouts/slideLayout35.xml"/><Relationship Id="rId4" Type="http://schemas.openxmlformats.org/officeDocument/2006/relationships/hyperlink" Target="http://www.openware.org/loadsim/index.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mozilla.org/projects/bugzilla/" TargetMode="External"/><Relationship Id="rId2" Type="http://schemas.openxmlformats.org/officeDocument/2006/relationships/hyperlink" Target="http://mantisbt.sourceforge.net/" TargetMode="External"/><Relationship Id="rId1" Type="http://schemas.openxmlformats.org/officeDocument/2006/relationships/slideLayout" Target="../slideLayouts/slideLayout35.xml"/><Relationship Id="rId5" Type="http://schemas.openxmlformats.org/officeDocument/2006/relationships/hyperlink" Target="http://sourceforge.net/projects/testrunner/" TargetMode="External"/><Relationship Id="rId4" Type="http://schemas.openxmlformats.org/officeDocument/2006/relationships/hyperlink" Target="http://testlink.sourceforge.net/docs/testLink.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t>自动化测试</a:t>
            </a:r>
          </a:p>
        </p:txBody>
      </p:sp>
    </p:spTree>
    <p:extLst>
      <p:ext uri="{BB962C8B-B14F-4D97-AF65-F5344CB8AC3E}">
        <p14:creationId xmlns:p14="http://schemas.microsoft.com/office/powerpoint/2010/main" val="426755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063C0-6F2D-4A0F-8F39-CEF68DFF185E}"/>
              </a:ext>
            </a:extLst>
          </p:cNvPr>
          <p:cNvSpPr>
            <a:spLocks noGrp="1"/>
          </p:cNvSpPr>
          <p:nvPr>
            <p:ph type="title"/>
          </p:nvPr>
        </p:nvSpPr>
        <p:spPr>
          <a:xfrm>
            <a:off x="1134319" y="176514"/>
            <a:ext cx="9601200" cy="571500"/>
          </a:xfrm>
        </p:spPr>
        <p:txBody>
          <a:bodyPr>
            <a:normAutofit fontScale="90000"/>
          </a:bodyPr>
          <a:lstStyle/>
          <a:p>
            <a:r>
              <a:rPr lang="zh-CN" altLang="en-US" b="1" dirty="0"/>
              <a:t>自动化测试的缺点（续）</a:t>
            </a:r>
          </a:p>
        </p:txBody>
      </p:sp>
      <p:sp>
        <p:nvSpPr>
          <p:cNvPr id="3" name="内容占位符 2">
            <a:extLst>
              <a:ext uri="{FF2B5EF4-FFF2-40B4-BE49-F238E27FC236}">
                <a16:creationId xmlns:a16="http://schemas.microsoft.com/office/drawing/2014/main" id="{FA3F555A-31D4-4DB3-89E2-6A3C7EBF7A03}"/>
              </a:ext>
            </a:extLst>
          </p:cNvPr>
          <p:cNvSpPr>
            <a:spLocks noGrp="1"/>
          </p:cNvSpPr>
          <p:nvPr>
            <p:ph idx="1"/>
          </p:nvPr>
        </p:nvSpPr>
        <p:spPr>
          <a:xfrm>
            <a:off x="983849" y="897037"/>
            <a:ext cx="10914926" cy="5879939"/>
          </a:xfrm>
        </p:spPr>
        <p:txBody>
          <a:bodyPr>
            <a:normAutofit fontScale="92500" lnSpcReduction="20000"/>
          </a:bodyPr>
          <a:lstStyle/>
          <a:p>
            <a:r>
              <a:rPr lang="zh-CN" altLang="en-US" sz="2400" dirty="0"/>
              <a:t>自动化测试不具有想象力 </a:t>
            </a:r>
          </a:p>
          <a:p>
            <a:pPr lvl="1"/>
            <a:r>
              <a:rPr lang="zh-CN" altLang="en-US" sz="2400" i="0" dirty="0"/>
              <a:t>自动化测试是通过测试软件进行，自动测试工具本身不具有想象力，测试过程只是按照运行命令执行。而人工测试时可以直接判断测试结果的正确性，而自动测试许多情况下测试结果还需要人工干预判断。</a:t>
            </a:r>
          </a:p>
          <a:p>
            <a:pPr lvl="1"/>
            <a:r>
              <a:rPr lang="zh-CN" altLang="en-US" sz="2400" i="0" dirty="0"/>
              <a:t>人工测试可以处理意外事件，如网络连接中断，此时必须重新建立连接。手工测试时可以及时处理该意外，而自动化测试时该意外事件一般都会导致测试的中止。 </a:t>
            </a:r>
          </a:p>
          <a:p>
            <a:r>
              <a:rPr lang="zh-CN" altLang="en-US" sz="2400" dirty="0"/>
              <a:t>自动化测试不利于测试人员积累测试经验；</a:t>
            </a:r>
          </a:p>
          <a:p>
            <a:r>
              <a:rPr lang="zh-CN" altLang="en-US" sz="2400" dirty="0"/>
              <a:t>自动测试对测试质量的依赖性较大，在确保测试质量的前提下，实施自动化测试才有意义；</a:t>
            </a:r>
            <a:endParaRPr lang="en-US" altLang="zh-CN" sz="2400" dirty="0"/>
          </a:p>
          <a:p>
            <a:r>
              <a:rPr lang="zh-CN" altLang="en-US" sz="2400" dirty="0"/>
              <a:t>自动测试在刚开始执行时，工作效率并不一定高于手动测试，只有当整个自动测试系统成熟，且测试工程师熟练掌握测试工具后，工作效率才会随着测试执行次数的增加而提高。</a:t>
            </a:r>
          </a:p>
          <a:p>
            <a:r>
              <a:rPr lang="zh-CN" altLang="en-US" sz="2400" dirty="0"/>
              <a:t>自动测试的成本可能高于人工测试。自动测试的成本大致有以下几个部分组成：</a:t>
            </a:r>
          </a:p>
          <a:p>
            <a:pPr lvl="1"/>
            <a:r>
              <a:rPr lang="zh-CN" altLang="en-US" sz="2400" i="0" dirty="0"/>
              <a:t>自动测试开发成本；</a:t>
            </a:r>
          </a:p>
          <a:p>
            <a:pPr lvl="1"/>
            <a:r>
              <a:rPr lang="zh-CN" altLang="en-US" sz="2400" i="0" dirty="0"/>
              <a:t>自动测试运行成本；</a:t>
            </a:r>
          </a:p>
          <a:p>
            <a:pPr lvl="1"/>
            <a:r>
              <a:rPr lang="zh-CN" altLang="en-US" sz="2400" i="0" dirty="0"/>
              <a:t>自动测试维护成本和其他相关任务带来的成本；</a:t>
            </a:r>
          </a:p>
          <a:p>
            <a:pPr lvl="1"/>
            <a:r>
              <a:rPr lang="zh-CN" altLang="en-US" sz="2400" i="0" dirty="0"/>
              <a:t>软件的修改带来测试脚本部分或全部修改，就会增加测试维护的开销。</a:t>
            </a:r>
          </a:p>
          <a:p>
            <a:endParaRPr lang="zh-CN" altLang="en-US" dirty="0"/>
          </a:p>
          <a:p>
            <a:endParaRPr lang="zh-CN" altLang="en-US" dirty="0"/>
          </a:p>
        </p:txBody>
      </p:sp>
    </p:spTree>
    <p:extLst>
      <p:ext uri="{BB962C8B-B14F-4D97-AF65-F5344CB8AC3E}">
        <p14:creationId xmlns:p14="http://schemas.microsoft.com/office/powerpoint/2010/main" val="38147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9856C-DF70-47C7-AD81-EF9DD563024E}"/>
              </a:ext>
            </a:extLst>
          </p:cNvPr>
          <p:cNvSpPr>
            <a:spLocks noGrp="1"/>
          </p:cNvSpPr>
          <p:nvPr>
            <p:ph type="title"/>
          </p:nvPr>
        </p:nvSpPr>
        <p:spPr>
          <a:xfrm>
            <a:off x="1221129" y="396433"/>
            <a:ext cx="9601200" cy="571500"/>
          </a:xfrm>
        </p:spPr>
        <p:txBody>
          <a:bodyPr>
            <a:normAutofit fontScale="90000"/>
          </a:bodyPr>
          <a:lstStyle/>
          <a:p>
            <a:r>
              <a:rPr lang="zh-CN" altLang="en-US" b="1" dirty="0"/>
              <a:t>对测试自动化的误解</a:t>
            </a:r>
          </a:p>
        </p:txBody>
      </p:sp>
      <p:sp>
        <p:nvSpPr>
          <p:cNvPr id="3" name="内容占位符 2">
            <a:extLst>
              <a:ext uri="{FF2B5EF4-FFF2-40B4-BE49-F238E27FC236}">
                <a16:creationId xmlns:a16="http://schemas.microsoft.com/office/drawing/2014/main" id="{E061A05E-77E4-492E-A125-0743A6A5FBFE}"/>
              </a:ext>
            </a:extLst>
          </p:cNvPr>
          <p:cNvSpPr>
            <a:spLocks noGrp="1"/>
          </p:cNvSpPr>
          <p:nvPr>
            <p:ph idx="1"/>
          </p:nvPr>
        </p:nvSpPr>
        <p:spPr/>
        <p:txBody>
          <a:bodyPr>
            <a:normAutofit/>
          </a:bodyPr>
          <a:lstStyle/>
          <a:p>
            <a:r>
              <a:rPr lang="zh-CN" altLang="en-US" sz="2800" dirty="0"/>
              <a:t>希望将所有测试活动自动化。</a:t>
            </a:r>
          </a:p>
          <a:p>
            <a:r>
              <a:rPr lang="zh-CN" altLang="en-US" sz="2800" dirty="0"/>
              <a:t>购买一个测试工具，满足所有自动化测试需求。</a:t>
            </a:r>
          </a:p>
          <a:p>
            <a:r>
              <a:rPr lang="zh-CN" altLang="en-US" sz="2800" dirty="0"/>
              <a:t>马上减轻测试工作负担。</a:t>
            </a:r>
          </a:p>
          <a:p>
            <a:r>
              <a:rPr lang="zh-CN" altLang="en-US" sz="2800" dirty="0"/>
              <a:t>在缩短进度上立竿见影。</a:t>
            </a:r>
          </a:p>
          <a:p>
            <a:r>
              <a:rPr lang="zh-CN" altLang="en-US" sz="2800" dirty="0"/>
              <a:t>期望自动产生测试计划。</a:t>
            </a:r>
          </a:p>
          <a:p>
            <a:r>
              <a:rPr lang="zh-CN" altLang="en-US" sz="2800" dirty="0"/>
              <a:t>达到</a:t>
            </a:r>
            <a:r>
              <a:rPr lang="en-US" altLang="zh-CN" sz="2800" dirty="0"/>
              <a:t>100%</a:t>
            </a:r>
            <a:r>
              <a:rPr lang="zh-CN" altLang="en-US" sz="2800" dirty="0"/>
              <a:t>的测试覆盖率</a:t>
            </a:r>
          </a:p>
        </p:txBody>
      </p:sp>
    </p:spTree>
    <p:extLst>
      <p:ext uri="{BB962C8B-B14F-4D97-AF65-F5344CB8AC3E}">
        <p14:creationId xmlns:p14="http://schemas.microsoft.com/office/powerpoint/2010/main" val="196806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7D9BB-9035-4225-833C-1F4289BCEEE7}"/>
              </a:ext>
            </a:extLst>
          </p:cNvPr>
          <p:cNvSpPr>
            <a:spLocks noGrp="1"/>
          </p:cNvSpPr>
          <p:nvPr>
            <p:ph type="title"/>
          </p:nvPr>
        </p:nvSpPr>
        <p:spPr>
          <a:xfrm>
            <a:off x="1140106" y="109959"/>
            <a:ext cx="9601200" cy="571500"/>
          </a:xfrm>
        </p:spPr>
        <p:txBody>
          <a:bodyPr>
            <a:normAutofit fontScale="90000"/>
          </a:bodyPr>
          <a:lstStyle/>
          <a:p>
            <a:r>
              <a:rPr lang="zh-CN" altLang="en-US" b="1" dirty="0"/>
              <a:t>测试自动化的适用范围</a:t>
            </a:r>
            <a:br>
              <a:rPr lang="en-US" altLang="zh-CN" dirty="0"/>
            </a:br>
            <a:endParaRPr lang="zh-CN" altLang="en-US" dirty="0"/>
          </a:p>
        </p:txBody>
      </p:sp>
      <p:sp>
        <p:nvSpPr>
          <p:cNvPr id="3" name="内容占位符 2">
            <a:extLst>
              <a:ext uri="{FF2B5EF4-FFF2-40B4-BE49-F238E27FC236}">
                <a16:creationId xmlns:a16="http://schemas.microsoft.com/office/drawing/2014/main" id="{577AEBE2-95AB-4185-A908-66B792F28F72}"/>
              </a:ext>
            </a:extLst>
          </p:cNvPr>
          <p:cNvSpPr>
            <a:spLocks noGrp="1"/>
          </p:cNvSpPr>
          <p:nvPr>
            <p:ph idx="1"/>
          </p:nvPr>
        </p:nvSpPr>
        <p:spPr>
          <a:xfrm>
            <a:off x="1140106" y="920187"/>
            <a:ext cx="9832694" cy="5827854"/>
          </a:xfrm>
        </p:spPr>
        <p:txBody>
          <a:bodyPr>
            <a:normAutofit fontScale="85000" lnSpcReduction="20000"/>
          </a:bodyPr>
          <a:lstStyle/>
          <a:p>
            <a:r>
              <a:rPr lang="zh-CN" altLang="en-US" sz="3100" dirty="0"/>
              <a:t>不适合自动化测试情况</a:t>
            </a:r>
            <a:endParaRPr lang="en-US" altLang="zh-CN" sz="3100" dirty="0"/>
          </a:p>
          <a:p>
            <a:pPr lvl="1"/>
            <a:r>
              <a:rPr lang="zh-CN" altLang="en-US" sz="3100" i="0" dirty="0"/>
              <a:t>定制型项目（一次性的）</a:t>
            </a:r>
          </a:p>
          <a:p>
            <a:pPr lvl="1"/>
            <a:r>
              <a:rPr lang="zh-CN" altLang="en-US" sz="3100" i="0" dirty="0"/>
              <a:t>项目周期很短的项目</a:t>
            </a:r>
          </a:p>
          <a:p>
            <a:pPr lvl="1"/>
            <a:r>
              <a:rPr lang="zh-CN" altLang="en-US" sz="3100" i="0" dirty="0"/>
              <a:t>业务规则复杂的对象</a:t>
            </a:r>
          </a:p>
          <a:p>
            <a:pPr lvl="1"/>
            <a:r>
              <a:rPr lang="zh-CN" altLang="en-US" sz="3100" i="0" dirty="0"/>
              <a:t>美观、声音、易用性测试</a:t>
            </a:r>
          </a:p>
          <a:p>
            <a:pPr lvl="1"/>
            <a:r>
              <a:rPr lang="zh-CN" altLang="en-US" sz="3100" i="0" dirty="0"/>
              <a:t>测试很少运行，如：一个月只运行一次</a:t>
            </a:r>
          </a:p>
          <a:p>
            <a:pPr lvl="1"/>
            <a:r>
              <a:rPr lang="zh-CN" altLang="en-US" sz="3100" i="0" dirty="0"/>
              <a:t>软件不稳定</a:t>
            </a:r>
          </a:p>
          <a:p>
            <a:pPr lvl="1"/>
            <a:r>
              <a:rPr lang="zh-CN" altLang="en-US" sz="3100" i="0" dirty="0"/>
              <a:t>涉及物理交互</a:t>
            </a:r>
            <a:endParaRPr lang="en-US" altLang="zh-CN" sz="3100" i="0" dirty="0"/>
          </a:p>
          <a:p>
            <a:pPr marL="384048" lvl="1">
              <a:spcBef>
                <a:spcPts val="1000"/>
              </a:spcBef>
              <a:buFont typeface="Franklin Gothic Book" panose="020B0503020102020204" pitchFamily="34" charset="0"/>
              <a:buChar char="■"/>
            </a:pPr>
            <a:r>
              <a:rPr lang="zh-CN" altLang="en-US" sz="3100" i="0" dirty="0"/>
              <a:t>适合自动化测试情况</a:t>
            </a:r>
            <a:endParaRPr lang="en-US" altLang="zh-CN" sz="3100" i="0" dirty="0"/>
          </a:p>
          <a:p>
            <a:pPr lvl="1"/>
            <a:r>
              <a:rPr lang="zh-CN" altLang="en-US" sz="3100" i="0" dirty="0"/>
              <a:t>产品型项目</a:t>
            </a:r>
          </a:p>
          <a:p>
            <a:pPr lvl="1"/>
            <a:r>
              <a:rPr lang="zh-CN" altLang="en-US" sz="3100" i="0" dirty="0"/>
              <a:t>增量式开发、持续集成项目</a:t>
            </a:r>
          </a:p>
          <a:p>
            <a:pPr lvl="1"/>
            <a:r>
              <a:rPr lang="zh-CN" altLang="en-US" sz="3100" i="0" dirty="0"/>
              <a:t>能够自动编译、自动发布的系统</a:t>
            </a:r>
          </a:p>
          <a:p>
            <a:pPr lvl="1"/>
            <a:r>
              <a:rPr lang="zh-CN" altLang="en-US" sz="3100" i="0" dirty="0"/>
              <a:t>回归测试</a:t>
            </a:r>
          </a:p>
          <a:p>
            <a:pPr lvl="1"/>
            <a:r>
              <a:rPr lang="zh-CN" altLang="en-US" sz="3100" i="0" dirty="0"/>
              <a:t>多次重复、机械性动作</a:t>
            </a:r>
          </a:p>
          <a:p>
            <a:pPr lvl="1"/>
            <a:r>
              <a:rPr lang="zh-CN" altLang="en-US" sz="3100" i="0" dirty="0"/>
              <a:t>需要频繁运行测试</a:t>
            </a:r>
          </a:p>
          <a:p>
            <a:pPr lvl="2"/>
            <a:endParaRPr lang="zh-CN" altLang="en-US" dirty="0"/>
          </a:p>
          <a:p>
            <a:endParaRPr lang="zh-CN" altLang="en-US" dirty="0"/>
          </a:p>
        </p:txBody>
      </p:sp>
    </p:spTree>
    <p:extLst>
      <p:ext uri="{BB962C8B-B14F-4D97-AF65-F5344CB8AC3E}">
        <p14:creationId xmlns:p14="http://schemas.microsoft.com/office/powerpoint/2010/main" val="346574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1AC84-6720-47F2-A038-515216FDD677}"/>
              </a:ext>
            </a:extLst>
          </p:cNvPr>
          <p:cNvSpPr>
            <a:spLocks noGrp="1"/>
          </p:cNvSpPr>
          <p:nvPr>
            <p:ph type="title"/>
          </p:nvPr>
        </p:nvSpPr>
        <p:spPr>
          <a:xfrm>
            <a:off x="1295400" y="211238"/>
            <a:ext cx="9601200" cy="571500"/>
          </a:xfrm>
        </p:spPr>
        <p:txBody>
          <a:bodyPr>
            <a:normAutofit fontScale="90000"/>
          </a:bodyPr>
          <a:lstStyle/>
          <a:p>
            <a:r>
              <a:rPr lang="zh-CN" altLang="en-US" b="1" dirty="0"/>
              <a:t>自动化测试和人工测试适合情况对比</a:t>
            </a:r>
            <a:br>
              <a:rPr lang="en-US" altLang="zh-CN" dirty="0"/>
            </a:br>
            <a:endParaRPr lang="zh-CN" altLang="en-US" dirty="0"/>
          </a:p>
        </p:txBody>
      </p:sp>
      <p:graphicFrame>
        <p:nvGraphicFramePr>
          <p:cNvPr id="6" name="内容占位符 5">
            <a:extLst>
              <a:ext uri="{FF2B5EF4-FFF2-40B4-BE49-F238E27FC236}">
                <a16:creationId xmlns:a16="http://schemas.microsoft.com/office/drawing/2014/main" id="{ECB10DBC-94BD-4E79-B258-DD57462EDCA0}"/>
              </a:ext>
            </a:extLst>
          </p:cNvPr>
          <p:cNvGraphicFramePr>
            <a:graphicFrameLocks noGrp="1"/>
          </p:cNvGraphicFramePr>
          <p:nvPr>
            <p:ph idx="1"/>
            <p:extLst>
              <p:ext uri="{D42A27DB-BD31-4B8C-83A1-F6EECF244321}">
                <p14:modId xmlns:p14="http://schemas.microsoft.com/office/powerpoint/2010/main" val="3446976266"/>
              </p:ext>
            </p:extLst>
          </p:nvPr>
        </p:nvGraphicFramePr>
        <p:xfrm>
          <a:off x="1255528" y="1286177"/>
          <a:ext cx="10024001" cy="5136965"/>
        </p:xfrm>
        <a:graphic>
          <a:graphicData uri="http://schemas.openxmlformats.org/drawingml/2006/table">
            <a:tbl>
              <a:tblPr firstRow="1" firstCol="1" bandRow="1">
                <a:tableStyleId>{5C22544A-7EE6-4342-B048-85BDC9FD1C3A}</a:tableStyleId>
              </a:tblPr>
              <a:tblGrid>
                <a:gridCol w="5316279">
                  <a:extLst>
                    <a:ext uri="{9D8B030D-6E8A-4147-A177-3AD203B41FA5}">
                      <a16:colId xmlns:a16="http://schemas.microsoft.com/office/drawing/2014/main" val="20000"/>
                    </a:ext>
                  </a:extLst>
                </a:gridCol>
                <a:gridCol w="4707722">
                  <a:extLst>
                    <a:ext uri="{9D8B030D-6E8A-4147-A177-3AD203B41FA5}">
                      <a16:colId xmlns:a16="http://schemas.microsoft.com/office/drawing/2014/main" val="20001"/>
                    </a:ext>
                  </a:extLst>
                </a:gridCol>
              </a:tblGrid>
              <a:tr h="516497">
                <a:tc>
                  <a:txBody>
                    <a:bodyPr/>
                    <a:lstStyle/>
                    <a:p>
                      <a:pPr algn="ctr">
                        <a:lnSpc>
                          <a:spcPct val="115000"/>
                        </a:lnSpc>
                        <a:spcAft>
                          <a:spcPts val="0"/>
                        </a:spcAft>
                      </a:pPr>
                      <a:r>
                        <a:rPr lang="zh-CN" sz="2000" dirty="0">
                          <a:solidFill>
                            <a:schemeClr val="tx1"/>
                          </a:solidFill>
                          <a:effectLst/>
                          <a:latin typeface="幼圆" panose="02010509060101010101" pitchFamily="49" charset="-122"/>
                          <a:ea typeface="幼圆" panose="02010509060101010101" pitchFamily="49" charset="-122"/>
                        </a:rPr>
                        <a:t>适合自动化测试</a:t>
                      </a:r>
                      <a:endParaRPr lang="zh-CN" sz="2000" dirty="0">
                        <a:solidFill>
                          <a:schemeClr val="tx1"/>
                        </a:solidFill>
                        <a:effectLst/>
                        <a:latin typeface="幼圆" panose="02010509060101010101" pitchFamily="49" charset="-122"/>
                        <a:ea typeface="幼圆" panose="02010509060101010101" pitchFamily="49" charset="-122"/>
                        <a:cs typeface="宋体"/>
                      </a:endParaRPr>
                    </a:p>
                  </a:txBody>
                  <a:tcPr marL="68580" marR="68580" marT="0" marB="0" anchor="ctr" anchorCtr="1"/>
                </a:tc>
                <a:tc>
                  <a:txBody>
                    <a:bodyPr/>
                    <a:lstStyle/>
                    <a:p>
                      <a:pPr algn="ctr">
                        <a:lnSpc>
                          <a:spcPct val="115000"/>
                        </a:lnSpc>
                        <a:spcAft>
                          <a:spcPts val="0"/>
                        </a:spcAft>
                      </a:pPr>
                      <a:r>
                        <a:rPr lang="zh-CN" sz="2000" dirty="0">
                          <a:solidFill>
                            <a:schemeClr val="tx1"/>
                          </a:solidFill>
                          <a:effectLst/>
                          <a:latin typeface="幼圆" panose="02010509060101010101" pitchFamily="49" charset="-122"/>
                          <a:ea typeface="幼圆" panose="02010509060101010101" pitchFamily="49" charset="-122"/>
                        </a:rPr>
                        <a:t>适合人工测试</a:t>
                      </a:r>
                      <a:endParaRPr lang="zh-CN" sz="2000" dirty="0">
                        <a:solidFill>
                          <a:schemeClr val="tx1"/>
                        </a:solidFill>
                        <a:effectLst/>
                        <a:latin typeface="幼圆" panose="02010509060101010101" pitchFamily="49" charset="-122"/>
                        <a:ea typeface="幼圆" panose="02010509060101010101" pitchFamily="49" charset="-122"/>
                        <a:cs typeface="宋体"/>
                      </a:endParaRPr>
                    </a:p>
                  </a:txBody>
                  <a:tcPr marL="68580" marR="68580" marT="0" marB="0" anchor="ctr" anchorCtr="1"/>
                </a:tc>
                <a:extLst>
                  <a:ext uri="{0D108BD9-81ED-4DB2-BD59-A6C34878D82A}">
                    <a16:rowId xmlns:a16="http://schemas.microsoft.com/office/drawing/2014/main" val="10000"/>
                  </a:ext>
                </a:extLst>
              </a:tr>
              <a:tr h="4620468">
                <a:tc>
                  <a:txBody>
                    <a:bodyPr/>
                    <a:lstStyle/>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明确的、特定的测试任务</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软件包含验证测试（</a:t>
                      </a:r>
                      <a:r>
                        <a:rPr lang="en-US" sz="2000" dirty="0">
                          <a:solidFill>
                            <a:schemeClr val="tx1"/>
                          </a:solidFill>
                          <a:effectLst/>
                          <a:latin typeface="幼圆" panose="02010509060101010101" pitchFamily="49" charset="-122"/>
                          <a:ea typeface="幼圆" panose="02010509060101010101" pitchFamily="49" charset="-122"/>
                        </a:rPr>
                        <a:t>Build Verification Test</a:t>
                      </a:r>
                      <a:r>
                        <a:rPr lang="zh-CN" sz="2000" dirty="0">
                          <a:solidFill>
                            <a:schemeClr val="tx1"/>
                          </a:solidFill>
                          <a:effectLst/>
                          <a:latin typeface="幼圆" panose="02010509060101010101" pitchFamily="49" charset="-122"/>
                          <a:ea typeface="幼圆" panose="02010509060101010101" pitchFamily="49" charset="-122"/>
                        </a:rPr>
                        <a:t>，</a:t>
                      </a:r>
                      <a:r>
                        <a:rPr lang="en-US" sz="2000" dirty="0">
                          <a:solidFill>
                            <a:schemeClr val="tx1"/>
                          </a:solidFill>
                          <a:effectLst/>
                          <a:latin typeface="幼圆" panose="02010509060101010101" pitchFamily="49" charset="-122"/>
                          <a:ea typeface="幼圆" panose="02010509060101010101" pitchFamily="49" charset="-122"/>
                        </a:rPr>
                        <a:t>BVT</a:t>
                      </a:r>
                      <a:r>
                        <a:rPr lang="zh-CN" sz="2000" dirty="0">
                          <a:solidFill>
                            <a:schemeClr val="tx1"/>
                          </a:solidFill>
                          <a:effectLst/>
                          <a:latin typeface="幼圆" panose="02010509060101010101" pitchFamily="49" charset="-122"/>
                          <a:ea typeface="幼圆" panose="02010509060101010101" pitchFamily="49" charset="-122"/>
                        </a:rPr>
                        <a:t>）</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回归测试、压力测试、性能测试</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相对稳定且界面改动比较少的功能测试</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人工容易出错的测试工作</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在多个平台环境上运行相同的用例、大量组合性测试或其它重复性测试任务</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周期长的软件产品开发项目</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被测试软件具有很好的可测试性</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能确保多个测试运行的构建策略</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拥有运行测试所需的软硬件资源</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拥有较强编程能力的测试人员</a:t>
                      </a:r>
                      <a:endParaRPr lang="zh-CN" sz="2000" dirty="0">
                        <a:solidFill>
                          <a:schemeClr val="tx1"/>
                        </a:solidFill>
                        <a:effectLst/>
                        <a:latin typeface="幼圆" panose="02010509060101010101" pitchFamily="49" charset="-122"/>
                        <a:ea typeface="幼圆" panose="02010509060101010101" pitchFamily="49" charset="-122"/>
                        <a:cs typeface="宋体"/>
                      </a:endParaRPr>
                    </a:p>
                  </a:txBody>
                  <a:tcPr marL="68580" marR="68580" marT="0" marB="0"/>
                </a:tc>
                <a:tc>
                  <a:txBody>
                    <a:bodyPr/>
                    <a:lstStyle/>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一次性项目或周期很短的项目的功能测试</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需求不确定或需求变化比较快</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适用性测试或验收测试</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产品的功能设计或界面设计还不成熟</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没有适当的测试过程</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测试内容和测试方法不清晰</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团队缺乏编程能力的测试人才</a:t>
                      </a:r>
                    </a:p>
                    <a:p>
                      <a:pPr marL="342900" lvl="0" indent="-342900">
                        <a:lnSpc>
                          <a:spcPct val="115000"/>
                        </a:lnSpc>
                        <a:spcAft>
                          <a:spcPts val="0"/>
                        </a:spcAft>
                        <a:buFont typeface="Wingdings"/>
                        <a:buChar char=""/>
                      </a:pPr>
                      <a:r>
                        <a:rPr lang="zh-CN" sz="2000" dirty="0">
                          <a:solidFill>
                            <a:schemeClr val="tx1"/>
                          </a:solidFill>
                          <a:effectLst/>
                          <a:latin typeface="幼圆" panose="02010509060101010101" pitchFamily="49" charset="-122"/>
                          <a:ea typeface="幼圆" panose="02010509060101010101" pitchFamily="49" charset="-122"/>
                        </a:rPr>
                        <a:t>缺乏软硬件资源</a:t>
                      </a:r>
                      <a:endParaRPr lang="zh-CN" sz="2000" dirty="0">
                        <a:solidFill>
                          <a:schemeClr val="tx1"/>
                        </a:solidFill>
                        <a:effectLst/>
                        <a:latin typeface="幼圆" panose="02010509060101010101" pitchFamily="49" charset="-122"/>
                        <a:ea typeface="幼圆" panose="02010509060101010101" pitchFamily="49" charset="-122"/>
                        <a:cs typeface="宋体"/>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28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EF1A9-B632-4004-B788-364DA1FF8FC3}"/>
              </a:ext>
            </a:extLst>
          </p:cNvPr>
          <p:cNvSpPr>
            <a:spLocks noGrp="1"/>
          </p:cNvSpPr>
          <p:nvPr>
            <p:ph type="title"/>
          </p:nvPr>
        </p:nvSpPr>
        <p:spPr>
          <a:xfrm>
            <a:off x="1001210" y="130215"/>
            <a:ext cx="9601200" cy="571500"/>
          </a:xfrm>
        </p:spPr>
        <p:txBody>
          <a:bodyPr>
            <a:normAutofit fontScale="90000"/>
          </a:bodyPr>
          <a:lstStyle/>
          <a:p>
            <a:r>
              <a:rPr lang="zh-CN" altLang="en-US" b="1" dirty="0"/>
              <a:t>自动化测试的前提</a:t>
            </a:r>
          </a:p>
        </p:txBody>
      </p:sp>
      <p:sp>
        <p:nvSpPr>
          <p:cNvPr id="3" name="内容占位符 2">
            <a:extLst>
              <a:ext uri="{FF2B5EF4-FFF2-40B4-BE49-F238E27FC236}">
                <a16:creationId xmlns:a16="http://schemas.microsoft.com/office/drawing/2014/main" id="{DA20114C-25C4-41F1-809A-2D58697A7E55}"/>
              </a:ext>
            </a:extLst>
          </p:cNvPr>
          <p:cNvSpPr>
            <a:spLocks noGrp="1"/>
          </p:cNvSpPr>
          <p:nvPr>
            <p:ph idx="1"/>
          </p:nvPr>
        </p:nvSpPr>
        <p:spPr>
          <a:xfrm>
            <a:off x="1001210" y="937549"/>
            <a:ext cx="10706582" cy="5700532"/>
          </a:xfrm>
        </p:spPr>
        <p:txBody>
          <a:bodyPr>
            <a:normAutofit fontScale="92500" lnSpcReduction="10000"/>
          </a:bodyPr>
          <a:lstStyle/>
          <a:p>
            <a:r>
              <a:rPr lang="zh-CN" altLang="en-US" sz="2800" dirty="0"/>
              <a:t>实施自动化测试之前需要对软件开发过程进行分析，以观察其是否适合使用自动化测试。通常需要同时满足以下条件：</a:t>
            </a:r>
          </a:p>
          <a:p>
            <a:pPr lvl="1"/>
            <a:r>
              <a:rPr lang="zh-CN" altLang="en-US" sz="2800" i="0" dirty="0"/>
              <a:t>产品本身特征具有长期可维护性；</a:t>
            </a:r>
          </a:p>
          <a:p>
            <a:pPr lvl="1"/>
            <a:r>
              <a:rPr lang="zh-CN" altLang="en-US" sz="2800" i="0" dirty="0"/>
              <a:t>软件需求变动不频繁；</a:t>
            </a:r>
          </a:p>
          <a:p>
            <a:pPr lvl="2"/>
            <a:r>
              <a:rPr lang="zh-CN" altLang="en-US" sz="2400" dirty="0"/>
              <a:t>项目中的某些模块相对稳定，而某些模块需求变动性很大。我们便可对相对稳定的模块进行自动化测试，而变动较大的仍是用手工测试。</a:t>
            </a:r>
          </a:p>
          <a:p>
            <a:pPr lvl="1"/>
            <a:r>
              <a:rPr lang="zh-CN" altLang="en-US" sz="2800" i="0" dirty="0"/>
              <a:t>项目周期足够长 </a:t>
            </a:r>
          </a:p>
          <a:p>
            <a:pPr lvl="2"/>
            <a:r>
              <a:rPr lang="zh-CN" altLang="en-US" sz="2400" dirty="0"/>
              <a:t>由于自动化测试需求的确定、自动化测试框架的设计、测试脚本的编写与调试均需要较长的时间来完成。如果项目的周期比较短，没有足够的时间去支持这样一个过程，那么不便自动化测试。</a:t>
            </a:r>
          </a:p>
          <a:p>
            <a:pPr lvl="1"/>
            <a:r>
              <a:rPr lang="zh-CN" altLang="en-US" sz="2800" i="0" dirty="0"/>
              <a:t>产品本身非紧迫的大项目；</a:t>
            </a:r>
          </a:p>
          <a:p>
            <a:pPr lvl="1"/>
            <a:r>
              <a:rPr lang="zh-CN" altLang="en-US" sz="2800" i="0" dirty="0"/>
              <a:t>产品结构相对复杂；</a:t>
            </a:r>
          </a:p>
          <a:p>
            <a:pPr lvl="1"/>
            <a:r>
              <a:rPr lang="zh-CN" altLang="en-US" sz="2800" i="0" dirty="0"/>
              <a:t>资源投入相对充裕；</a:t>
            </a:r>
          </a:p>
          <a:p>
            <a:pPr lvl="1"/>
            <a:r>
              <a:rPr lang="zh-CN" altLang="en-US" sz="2800" i="0" dirty="0"/>
              <a:t>在手工测试无法完成，需要投入大量时间与人力时也需要考虑引入自动化测试。比如性能测试、配置测试、大数据量输入测试等</a:t>
            </a:r>
          </a:p>
        </p:txBody>
      </p:sp>
    </p:spTree>
    <p:extLst>
      <p:ext uri="{BB962C8B-B14F-4D97-AF65-F5344CB8AC3E}">
        <p14:creationId xmlns:p14="http://schemas.microsoft.com/office/powerpoint/2010/main" val="64912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C52D4-A4D9-4775-90A0-14840919EF81}"/>
              </a:ext>
            </a:extLst>
          </p:cNvPr>
          <p:cNvSpPr>
            <a:spLocks noGrp="1"/>
          </p:cNvSpPr>
          <p:nvPr>
            <p:ph type="title"/>
          </p:nvPr>
        </p:nvSpPr>
        <p:spPr>
          <a:xfrm>
            <a:off x="978061" y="112853"/>
            <a:ext cx="9601200" cy="571500"/>
          </a:xfrm>
        </p:spPr>
        <p:txBody>
          <a:bodyPr>
            <a:normAutofit fontScale="90000"/>
          </a:bodyPr>
          <a:lstStyle/>
          <a:p>
            <a:r>
              <a:rPr lang="zh-CN" altLang="zh-CN" b="1" dirty="0"/>
              <a:t>自动化测试的适用性条件</a:t>
            </a:r>
            <a:endParaRPr lang="zh-CN" altLang="en-US" b="1" dirty="0"/>
          </a:p>
        </p:txBody>
      </p:sp>
      <p:sp>
        <p:nvSpPr>
          <p:cNvPr id="5" name="内容占位符 4">
            <a:extLst>
              <a:ext uri="{FF2B5EF4-FFF2-40B4-BE49-F238E27FC236}">
                <a16:creationId xmlns:a16="http://schemas.microsoft.com/office/drawing/2014/main" id="{13E8A503-FC9C-46CF-A129-51333DC124C2}"/>
              </a:ext>
            </a:extLst>
          </p:cNvPr>
          <p:cNvSpPr>
            <a:spLocks noGrp="1"/>
          </p:cNvSpPr>
          <p:nvPr>
            <p:ph idx="1"/>
          </p:nvPr>
        </p:nvSpPr>
        <p:spPr>
          <a:xfrm>
            <a:off x="978061" y="684352"/>
            <a:ext cx="11134845" cy="6121561"/>
          </a:xfrm>
        </p:spPr>
        <p:txBody>
          <a:bodyPr>
            <a:normAutofit fontScale="92500" lnSpcReduction="10000"/>
          </a:bodyPr>
          <a:lstStyle/>
          <a:p>
            <a:pPr lvl="0"/>
            <a:r>
              <a:rPr lang="zh-CN" altLang="zh-CN" sz="2600" dirty="0"/>
              <a:t>使用的频率</a:t>
            </a:r>
          </a:p>
          <a:p>
            <a:pPr lvl="1"/>
            <a:r>
              <a:rPr lang="zh-CN" altLang="zh-CN" sz="2600" i="0" dirty="0"/>
              <a:t>在考虑是否需要进行自动化时，测试执行频率是一个重要的考虑因素。那些有规律反复执行的测试用例，作为主要或次要发布周期的一部分，由于它们经常被使用，所以是更好的自动化的候选。作为一般性的规则，应用发布周期越多，相应的测试周期也多，自动化测试带来的好处就越大。只要自动化了功能测试，它们就可以作为回归测试的一部分在后续的发布中使用。对于已经存在的代码基线，在回归测试中使用自动化测试会带来很高的投资回报率（</a:t>
            </a:r>
            <a:r>
              <a:rPr lang="en-US" altLang="zh-CN" sz="2600" i="0" dirty="0"/>
              <a:t>ROI</a:t>
            </a:r>
            <a:r>
              <a:rPr lang="zh-CN" altLang="zh-CN" sz="2600" i="0" dirty="0"/>
              <a:t>）和风险缓解</a:t>
            </a:r>
            <a:endParaRPr lang="en-US" altLang="zh-CN" sz="2600" i="0" dirty="0"/>
          </a:p>
          <a:p>
            <a:pPr lvl="0"/>
            <a:r>
              <a:rPr lang="zh-CN" altLang="zh-CN" sz="2600" dirty="0"/>
              <a:t>自动化的复杂度</a:t>
            </a:r>
          </a:p>
          <a:p>
            <a:pPr lvl="1"/>
            <a:r>
              <a:rPr lang="zh-CN" altLang="zh-CN" sz="2600" i="0" dirty="0"/>
              <a:t>如果是测试一个复杂的系统，自动化测试可能会带来巨大的好处，因为手工测试人员可以从执行不断重复的、乏味的、耗时且容易出错的复杂测试步骤中解脱出来。 </a:t>
            </a:r>
          </a:p>
          <a:p>
            <a:pPr lvl="1"/>
            <a:r>
              <a:rPr lang="zh-CN" altLang="zh-CN" sz="2600" i="0" dirty="0"/>
              <a:t>然而，有些测试脚本很难自动化，或性价比不高。造成这种情况的原因包括：现有的测试自动化解决方案不适合被测系统；为了实现测试自动化，开发大量程序代码并开发</a:t>
            </a:r>
            <a:r>
              <a:rPr lang="en-US" altLang="zh-CN" sz="2600" i="0" dirty="0"/>
              <a:t>API</a:t>
            </a:r>
            <a:r>
              <a:rPr lang="zh-CN" altLang="zh-CN" sz="2600" i="0" dirty="0"/>
              <a:t>以实现自动化需求；在执行测试的过程中，需要处理系统的多样性；与外部系统或专有系统的交互；某些用户体验方面测试；验证自动化脚本所需的时间等。 </a:t>
            </a:r>
          </a:p>
          <a:p>
            <a:pPr lvl="1"/>
            <a:endParaRPr lang="zh-CN" altLang="en-US" dirty="0"/>
          </a:p>
        </p:txBody>
      </p:sp>
    </p:spTree>
    <p:extLst>
      <p:ext uri="{BB962C8B-B14F-4D97-AF65-F5344CB8AC3E}">
        <p14:creationId xmlns:p14="http://schemas.microsoft.com/office/powerpoint/2010/main" val="128027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EF0F90-E486-428D-9944-8241C040C8A3}"/>
              </a:ext>
            </a:extLst>
          </p:cNvPr>
          <p:cNvSpPr>
            <a:spLocks noGrp="1"/>
          </p:cNvSpPr>
          <p:nvPr>
            <p:ph idx="1"/>
          </p:nvPr>
        </p:nvSpPr>
        <p:spPr>
          <a:xfrm>
            <a:off x="1012784" y="706371"/>
            <a:ext cx="10891777" cy="6151629"/>
          </a:xfrm>
        </p:spPr>
        <p:txBody>
          <a:bodyPr>
            <a:normAutofit/>
          </a:bodyPr>
          <a:lstStyle/>
          <a:p>
            <a:pPr lvl="0"/>
            <a:r>
              <a:rPr lang="zh-CN" altLang="zh-CN" sz="2400" dirty="0"/>
              <a:t>工具支持的兼容性</a:t>
            </a:r>
          </a:p>
          <a:p>
            <a:pPr lvl="1"/>
            <a:r>
              <a:rPr lang="en-US" altLang="zh-CN" sz="2400" i="0" dirty="0"/>
              <a:t> </a:t>
            </a:r>
            <a:r>
              <a:rPr lang="zh-CN" altLang="zh-CN" sz="2400" i="0" dirty="0"/>
              <a:t>用于开发应用程序的开发平台的类型很多。对于测试人员的挑战是需要知道支持特定开发平台有哪些可用的测试工具，并且知道平台能支持到什么程度。组织内可能会使用各种测试工具，包括商业工具，开源工具和自主开发的工具。每个组织对支持测试工具的需求和资源都不同。商业工具的厂商一般提供付费支持，并且当作为市场的领导者时，通常具备包括由专家协助实现测试工具服务的生态系统。开源的工具可能提供的支持例如在线论坛，用户可以通过论坛获得信息、发帖提问。自主开发的工具一般依赖内部现有的员工提供支持。 </a:t>
            </a:r>
          </a:p>
          <a:p>
            <a:pPr lvl="1"/>
            <a:r>
              <a:rPr lang="zh-CN" altLang="zh-CN" sz="2400" i="0" dirty="0"/>
              <a:t>不能低估工具的兼容性问题。如果不完全了解测试工具和被测系统的兼容性问题就开始测试自动化项目，可能会导致灾难性后果。即使被测系统的大多数测试可以实现自动化，仍然有可能在某些情况，最关键的测试反而无法实现自动化。</a:t>
            </a:r>
          </a:p>
          <a:p>
            <a:endParaRPr lang="zh-CN" altLang="en-US" dirty="0"/>
          </a:p>
        </p:txBody>
      </p:sp>
    </p:spTree>
    <p:extLst>
      <p:ext uri="{BB962C8B-B14F-4D97-AF65-F5344CB8AC3E}">
        <p14:creationId xmlns:p14="http://schemas.microsoft.com/office/powerpoint/2010/main" val="151222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3BC02C-F3CE-47F0-BB56-B716AEB07499}"/>
              </a:ext>
            </a:extLst>
          </p:cNvPr>
          <p:cNvSpPr>
            <a:spLocks noGrp="1"/>
          </p:cNvSpPr>
          <p:nvPr>
            <p:ph idx="1"/>
          </p:nvPr>
        </p:nvSpPr>
        <p:spPr>
          <a:xfrm>
            <a:off x="1250065" y="879676"/>
            <a:ext cx="10203083" cy="5694744"/>
          </a:xfrm>
        </p:spPr>
        <p:txBody>
          <a:bodyPr>
            <a:normAutofit fontScale="92500" lnSpcReduction="20000"/>
          </a:bodyPr>
          <a:lstStyle/>
          <a:p>
            <a:pPr lvl="0"/>
            <a:r>
              <a:rPr lang="zh-CN" altLang="zh-CN" sz="2600" dirty="0"/>
              <a:t>测试流程的成熟度</a:t>
            </a:r>
          </a:p>
          <a:p>
            <a:pPr lvl="1"/>
            <a:r>
              <a:rPr lang="zh-CN" altLang="zh-CN" sz="2600" i="0" dirty="0"/>
              <a:t>为了在测试流程中高效地实现自动化，测试过程需要是结构化的、规范的和可重复的。自动化在现有的测试过程中引入了一整套的开发过程，因此要求管理测试代码和相关的组件。</a:t>
            </a:r>
          </a:p>
          <a:p>
            <a:pPr lvl="0"/>
            <a:r>
              <a:rPr lang="zh-CN" altLang="zh-CN" sz="2600" dirty="0"/>
              <a:t>适合自动化的软件产品生命周期阶段</a:t>
            </a:r>
          </a:p>
          <a:p>
            <a:pPr lvl="1"/>
            <a:r>
              <a:rPr lang="zh-CN" altLang="zh-CN" sz="2600" i="0" dirty="0"/>
              <a:t>随着系统的逐步开发，系统的不断变化和扩展，解决缺陷并添加改进内容，以满足最终用户的需求。在系统开发的早期阶段，变更可能太快，无法实现自动化测试解决方案。在动态变化的环境中创建自动化可能需要连续的返工，而这既不有效也不高效。对于一个顺序开发环境中的大型系统，当系统稳定并包含一个核心功能时，这是开始实现自动化测试的最佳时机。</a:t>
            </a:r>
          </a:p>
          <a:p>
            <a:pPr lvl="1"/>
            <a:r>
              <a:rPr lang="zh-CN" altLang="zh-CN" sz="2600" i="0" dirty="0"/>
              <a:t>随着时间的推移，系统达到其产品生命周期的结束，或者进入退役阶段，或者可能采用新的、更有效的技术重新设计系统。对于一个接近其生命周期结束的系统，不建议使用自动化，因为这样一个短命的计划没有什么价值。然而，对于正在使用不同架构重新设计但保留现有功能的系统，自动化测试环境中定义的数据元素在新旧系统中同样有用。</a:t>
            </a:r>
            <a:endParaRPr lang="en-US" altLang="zh-CN" sz="2600" i="0" dirty="0"/>
          </a:p>
          <a:p>
            <a:endParaRPr lang="zh-CN" altLang="en-US" dirty="0"/>
          </a:p>
        </p:txBody>
      </p:sp>
    </p:spTree>
    <p:extLst>
      <p:ext uri="{BB962C8B-B14F-4D97-AF65-F5344CB8AC3E}">
        <p14:creationId xmlns:p14="http://schemas.microsoft.com/office/powerpoint/2010/main" val="262820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81E078-C9F4-4559-AC32-5FCB6F2B5919}"/>
              </a:ext>
            </a:extLst>
          </p:cNvPr>
          <p:cNvSpPr>
            <a:spLocks noGrp="1"/>
          </p:cNvSpPr>
          <p:nvPr>
            <p:ph idx="1"/>
          </p:nvPr>
        </p:nvSpPr>
        <p:spPr>
          <a:xfrm>
            <a:off x="1111169" y="746567"/>
            <a:ext cx="10596623" cy="5682854"/>
          </a:xfrm>
        </p:spPr>
        <p:txBody>
          <a:bodyPr>
            <a:normAutofit lnSpcReduction="10000"/>
          </a:bodyPr>
          <a:lstStyle/>
          <a:p>
            <a:pPr lvl="0"/>
            <a:r>
              <a:rPr lang="zh-CN" altLang="zh-CN" sz="2400" dirty="0"/>
              <a:t>自动化测试环境的持续性</a:t>
            </a:r>
          </a:p>
          <a:p>
            <a:pPr lvl="1"/>
            <a:r>
              <a:rPr lang="zh-CN" altLang="zh-CN" sz="2400" i="0" dirty="0"/>
              <a:t>自动化测试环境要具备灵活性和适应性，可以根据被测系统的变化而持续调整。这包含了快速诊断和纠正自动化存在的问题的能力，简便的进行自动化组件维护的能力，灵活添加新功能，新的支持的设施。这些属性是通用测试自动化架构整体设计和实现的主要组成部分。 </a:t>
            </a:r>
          </a:p>
          <a:p>
            <a:pPr lvl="0"/>
            <a:r>
              <a:rPr lang="zh-CN" altLang="zh-CN" sz="2400" dirty="0"/>
              <a:t>对被测系统的控制力（前置条件，搭建和稳定性）</a:t>
            </a:r>
          </a:p>
          <a:p>
            <a:pPr lvl="1"/>
            <a:r>
              <a:rPr lang="zh-CN" altLang="zh-CN" sz="2400" i="0" dirty="0"/>
              <a:t>测试自动化工程师应该能够识别被测系统的控制和可见特性，这些特性将帮助创建有效的自动化测试。否则，测试自动化只能依赖图形界面接口上的交互，结果将导致测试自动化的可维护性降低。</a:t>
            </a:r>
          </a:p>
          <a:p>
            <a:pPr lvl="0"/>
            <a:r>
              <a:rPr lang="zh-CN" altLang="zh-CN" sz="2400" dirty="0"/>
              <a:t>支持</a:t>
            </a:r>
            <a:r>
              <a:rPr lang="en-US" altLang="zh-CN" sz="2400" dirty="0"/>
              <a:t>ROI</a:t>
            </a:r>
            <a:r>
              <a:rPr lang="zh-CN" altLang="zh-CN" sz="2400" dirty="0"/>
              <a:t>分析的技术计划</a:t>
            </a:r>
          </a:p>
          <a:p>
            <a:pPr lvl="1"/>
            <a:r>
              <a:rPr lang="zh-CN" altLang="zh-CN" sz="2400" i="0" dirty="0"/>
              <a:t>测试自动化可以为团队提供不同程度的好处。然而，实现一个有效的自动化测试解决方案需要大量的人力和费用。在花费大量人力和时间开发自动化测试之前，需要先对目的，潜在的整体收益和实现自动化测试可能的输出进行评估。一旦决定进行自动化，应确定实施这个计划所需的活动，并确定相关费用，以便计算投资回报率</a:t>
            </a:r>
            <a:endParaRPr lang="zh-CN" altLang="en-US" sz="2400" i="0" dirty="0"/>
          </a:p>
        </p:txBody>
      </p:sp>
    </p:spTree>
    <p:extLst>
      <p:ext uri="{BB962C8B-B14F-4D97-AF65-F5344CB8AC3E}">
        <p14:creationId xmlns:p14="http://schemas.microsoft.com/office/powerpoint/2010/main" val="116989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24676-A440-4B6B-AAFE-F002F4537779}"/>
              </a:ext>
            </a:extLst>
          </p:cNvPr>
          <p:cNvSpPr>
            <a:spLocks noGrp="1"/>
          </p:cNvSpPr>
          <p:nvPr>
            <p:ph type="title"/>
          </p:nvPr>
        </p:nvSpPr>
        <p:spPr>
          <a:xfrm>
            <a:off x="1295400" y="315410"/>
            <a:ext cx="9601200" cy="571500"/>
          </a:xfrm>
        </p:spPr>
        <p:txBody>
          <a:bodyPr>
            <a:normAutofit fontScale="90000"/>
          </a:bodyPr>
          <a:lstStyle/>
          <a:p>
            <a:r>
              <a:rPr lang="zh-CN" altLang="en-US" b="1" dirty="0"/>
              <a:t>自动化测试的成本</a:t>
            </a:r>
          </a:p>
        </p:txBody>
      </p:sp>
      <p:sp>
        <p:nvSpPr>
          <p:cNvPr id="3" name="内容占位符 2">
            <a:extLst>
              <a:ext uri="{FF2B5EF4-FFF2-40B4-BE49-F238E27FC236}">
                <a16:creationId xmlns:a16="http://schemas.microsoft.com/office/drawing/2014/main" id="{3F666661-7A92-443E-940F-BACC9E40B597}"/>
              </a:ext>
            </a:extLst>
          </p:cNvPr>
          <p:cNvSpPr>
            <a:spLocks noGrp="1"/>
          </p:cNvSpPr>
          <p:nvPr>
            <p:ph idx="1"/>
          </p:nvPr>
        </p:nvSpPr>
        <p:spPr>
          <a:xfrm>
            <a:off x="1371599" y="1338349"/>
            <a:ext cx="10764457" cy="5004262"/>
          </a:xfrm>
        </p:spPr>
        <p:txBody>
          <a:bodyPr>
            <a:normAutofit/>
          </a:bodyPr>
          <a:lstStyle/>
          <a:p>
            <a:r>
              <a:rPr lang="zh-CN" altLang="en-US" sz="2800" dirty="0"/>
              <a:t>实现成本</a:t>
            </a:r>
          </a:p>
          <a:p>
            <a:r>
              <a:rPr lang="zh-CN" altLang="en-US" sz="2800" dirty="0"/>
              <a:t>人力成本</a:t>
            </a:r>
          </a:p>
          <a:p>
            <a:r>
              <a:rPr lang="zh-CN" altLang="en-US" sz="2800" dirty="0"/>
              <a:t>新技术的风险</a:t>
            </a:r>
          </a:p>
          <a:p>
            <a:r>
              <a:rPr lang="zh-CN" altLang="en-US" sz="2800" dirty="0"/>
              <a:t>被自动化的功能是否需要大量的人工劳动</a:t>
            </a:r>
          </a:p>
          <a:p>
            <a:pPr lvl="1"/>
            <a:r>
              <a:rPr lang="zh-CN" altLang="en-US" sz="2800" i="0" dirty="0"/>
              <a:t>有的人说：“从管理的角度来说，</a:t>
            </a:r>
            <a:r>
              <a:rPr lang="en-US" altLang="zh-CN" sz="2800" i="0" dirty="0"/>
              <a:t>100% </a:t>
            </a:r>
            <a:r>
              <a:rPr lang="zh-CN" altLang="en-US" sz="2800" i="0" dirty="0"/>
              <a:t>的自动化目标只是一个从理论上可能达到的，但是实际上达到 </a:t>
            </a:r>
            <a:r>
              <a:rPr lang="en-US" altLang="zh-CN" sz="2800" i="0" dirty="0"/>
              <a:t>100% </a:t>
            </a:r>
            <a:r>
              <a:rPr lang="zh-CN" altLang="en-US" sz="2800" i="0" dirty="0"/>
              <a:t>的自动化的代价是十分昂贵的。一个</a:t>
            </a:r>
            <a:r>
              <a:rPr lang="en-US" altLang="zh-CN" sz="2800" i="0" dirty="0"/>
              <a:t>40-60% </a:t>
            </a:r>
            <a:r>
              <a:rPr lang="zh-CN" altLang="en-US" sz="2800" i="0" dirty="0"/>
              <a:t>的利用自动化的程度已经是非常好的了。达到这个级别以上将增加测试相关的维护成本</a:t>
            </a:r>
          </a:p>
        </p:txBody>
      </p:sp>
    </p:spTree>
    <p:extLst>
      <p:ext uri="{BB962C8B-B14F-4D97-AF65-F5344CB8AC3E}">
        <p14:creationId xmlns:p14="http://schemas.microsoft.com/office/powerpoint/2010/main" val="310612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6BF3556-2B36-42A3-AB2B-E77AB7472A18}"/>
              </a:ext>
            </a:extLst>
          </p:cNvPr>
          <p:cNvSpPr>
            <a:spLocks noGrp="1"/>
          </p:cNvSpPr>
          <p:nvPr>
            <p:ph type="title"/>
          </p:nvPr>
        </p:nvSpPr>
        <p:spPr>
          <a:xfrm>
            <a:off x="1371600" y="229639"/>
            <a:ext cx="9601200" cy="571500"/>
          </a:xfrm>
        </p:spPr>
        <p:txBody>
          <a:bodyPr>
            <a:normAutofit fontScale="90000"/>
          </a:bodyPr>
          <a:lstStyle/>
          <a:p>
            <a:r>
              <a:rPr lang="zh-CN" altLang="en-US" b="1" dirty="0"/>
              <a:t>概述</a:t>
            </a:r>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1122744" y="897038"/>
            <a:ext cx="10961226" cy="5775767"/>
          </a:xfrm>
        </p:spPr>
        <p:txBody>
          <a:bodyPr>
            <a:normAutofit fontScale="92500" lnSpcReduction="10000"/>
          </a:bodyPr>
          <a:lstStyle/>
          <a:p>
            <a:r>
              <a:rPr lang="zh-CN" altLang="en-US" sz="3200" dirty="0"/>
              <a:t>自动化测试是把以人为驱动的测试行为转化为机器执行的一种过程。通常，在设计了测试用例并通过评审之后，由测试人员根据测试用例中描述的规程一步步执行测试，得到实际结果与期望结果的比较。在此过程中，为了节省人力、时间或硬件资源，提高测试效率，便引入了自动化测试的概念</a:t>
            </a:r>
            <a:endParaRPr lang="en-US" altLang="zh-CN" sz="3200" dirty="0"/>
          </a:p>
          <a:p>
            <a:r>
              <a:rPr lang="en-US" altLang="zh-CN" sz="3200" dirty="0"/>
              <a:t>Bret  </a:t>
            </a:r>
            <a:r>
              <a:rPr lang="en-US" altLang="zh-CN" sz="3200" dirty="0" err="1"/>
              <a:t>Pettichord</a:t>
            </a:r>
            <a:r>
              <a:rPr lang="en-US" altLang="zh-CN" sz="3200" dirty="0"/>
              <a:t> </a:t>
            </a:r>
            <a:r>
              <a:rPr lang="zh-CN" altLang="en-US" sz="3200" dirty="0"/>
              <a:t>在</a:t>
            </a:r>
            <a:r>
              <a:rPr lang="en-US" altLang="zh-CN" sz="3200" dirty="0"/>
              <a:t>&lt;&lt;</a:t>
            </a:r>
            <a:r>
              <a:rPr lang="zh-CN" altLang="en-US" sz="3200" dirty="0"/>
              <a:t>自动化测试的</a:t>
            </a:r>
            <a:r>
              <a:rPr lang="en-US" altLang="zh-CN" sz="3200" dirty="0"/>
              <a:t>7</a:t>
            </a:r>
            <a:r>
              <a:rPr lang="zh-CN" altLang="en-US" sz="3200" dirty="0"/>
              <a:t>个步骤</a:t>
            </a:r>
            <a:r>
              <a:rPr lang="en-US" altLang="zh-CN" sz="3200" dirty="0"/>
              <a:t>&gt;&gt;</a:t>
            </a:r>
            <a:r>
              <a:rPr lang="zh-CN" altLang="en-US" sz="3200" dirty="0"/>
              <a:t>中说：“我们对自动化测试充满了希望，然而，自动化测试却经常带给我们沮丧和失望；虽然，自动化测试可以把我们从困难的环境中解放出来，在实施自动化测试解决问题的同时，又带来同样多的问题”</a:t>
            </a:r>
            <a:endParaRPr lang="en-US" altLang="zh-CN" sz="3200" dirty="0"/>
          </a:p>
          <a:p>
            <a:r>
              <a:rPr lang="zh-CN" altLang="en-US" sz="3200" dirty="0"/>
              <a:t>自动化测试节省人力，节省时间，得到的数据更精确些，而且操作的可重复性和</a:t>
            </a:r>
            <a:r>
              <a:rPr lang="en-US" altLang="zh-CN" sz="3200" dirty="0"/>
              <a:t>Bug </a:t>
            </a:r>
            <a:r>
              <a:rPr lang="zh-CN" altLang="en-US" sz="3200" dirty="0"/>
              <a:t>的可重现性更强一些，而软件行业的测试有节约成本，提高效率的需求</a:t>
            </a:r>
          </a:p>
        </p:txBody>
      </p:sp>
    </p:spTree>
    <p:extLst>
      <p:ext uri="{BB962C8B-B14F-4D97-AF65-F5344CB8AC3E}">
        <p14:creationId xmlns:p14="http://schemas.microsoft.com/office/powerpoint/2010/main" val="44712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96024-2B40-4C99-9C73-ACEAF07D2203}"/>
              </a:ext>
            </a:extLst>
          </p:cNvPr>
          <p:cNvSpPr>
            <a:spLocks noGrp="1"/>
          </p:cNvSpPr>
          <p:nvPr>
            <p:ph type="title"/>
          </p:nvPr>
        </p:nvSpPr>
        <p:spPr>
          <a:xfrm>
            <a:off x="1122744" y="182302"/>
            <a:ext cx="9601200" cy="571500"/>
          </a:xfrm>
        </p:spPr>
        <p:txBody>
          <a:bodyPr>
            <a:normAutofit fontScale="90000"/>
          </a:bodyPr>
          <a:lstStyle/>
          <a:p>
            <a:r>
              <a:rPr lang="zh-CN" altLang="zh-CN" b="1" dirty="0"/>
              <a:t>向自动化环境转型</a:t>
            </a:r>
            <a:r>
              <a:rPr lang="zh-CN" altLang="en-US" b="1" dirty="0"/>
              <a:t>需考虑的内容</a:t>
            </a:r>
          </a:p>
        </p:txBody>
      </p:sp>
      <p:sp>
        <p:nvSpPr>
          <p:cNvPr id="5" name="内容占位符 4">
            <a:extLst>
              <a:ext uri="{FF2B5EF4-FFF2-40B4-BE49-F238E27FC236}">
                <a16:creationId xmlns:a16="http://schemas.microsoft.com/office/drawing/2014/main" id="{529E41C8-BEBD-4002-BEEB-3D21ED4CF07B}"/>
              </a:ext>
            </a:extLst>
          </p:cNvPr>
          <p:cNvSpPr>
            <a:spLocks noGrp="1"/>
          </p:cNvSpPr>
          <p:nvPr>
            <p:ph idx="1"/>
          </p:nvPr>
        </p:nvSpPr>
        <p:spPr>
          <a:xfrm>
            <a:off x="873889" y="856527"/>
            <a:ext cx="11227443" cy="5903088"/>
          </a:xfrm>
        </p:spPr>
        <p:txBody>
          <a:bodyPr>
            <a:normAutofit lnSpcReduction="10000"/>
          </a:bodyPr>
          <a:lstStyle/>
          <a:p>
            <a:pPr lvl="0"/>
            <a:r>
              <a:rPr lang="zh-CN" altLang="zh-CN" sz="2400" dirty="0"/>
              <a:t>在测试环境中为测试自动化准备测试工具</a:t>
            </a:r>
          </a:p>
          <a:p>
            <a:pPr lvl="1"/>
            <a:r>
              <a:rPr lang="zh-CN" altLang="zh-CN" sz="2400" i="0" dirty="0"/>
              <a:t>在测试的实验环境中，安装选定的测试工具并确认其功能。这包括下载服务包和更新，选择支持被测系统的合适的安装配置，插件，确保在测试实验环境和自动化开发环境中测试自动化解决方案的都能正常工作。</a:t>
            </a:r>
          </a:p>
          <a:p>
            <a:pPr lvl="0"/>
            <a:r>
              <a:rPr lang="zh-CN" altLang="zh-CN" sz="2400" dirty="0"/>
              <a:t>保证测试数据和测试用例的正确性</a:t>
            </a:r>
          </a:p>
          <a:p>
            <a:pPr lvl="1"/>
            <a:r>
              <a:rPr lang="zh-CN" altLang="zh-CN" sz="2400" i="0" dirty="0"/>
              <a:t>必须保证手工测试数据和测试用例的正确性和完整性，以便确保自动化的结果是可预测的。在自动化运行测试时对于输入、导航、同步和验证等都需要详细的数据</a:t>
            </a:r>
            <a:endParaRPr lang="en-US" altLang="zh-CN" sz="2400" i="0" dirty="0"/>
          </a:p>
          <a:p>
            <a:pPr lvl="0"/>
            <a:r>
              <a:rPr lang="zh-CN" altLang="zh-CN" sz="2400" dirty="0"/>
              <a:t>测试团队风格的转变</a:t>
            </a:r>
          </a:p>
          <a:p>
            <a:pPr lvl="1"/>
            <a:r>
              <a:rPr lang="zh-CN" altLang="zh-CN" sz="2400" i="0" dirty="0"/>
              <a:t>测试人员有多种风格。一些领域专家来自最终用户，也有些测试人员是业务分析师，还有些人则具有强大的技术背景，他们能够更好地了解底层的系统架构。为了保证测试的有效性，要组合广泛的人员背景。随着测试团队向自动化转型，角色将变得更加专业化。改变测试团队人员的组成是自动化成功的必要条件，尽早对团队进行有意的变革将有助于减少人员对角色的焦虑，或减少对于被认为是多余的担心。如果处理得当，自动化的转变应该使测试团队的每个人都非常兴奋，并积极准备参与到组织和技术的变革</a:t>
            </a:r>
            <a:endParaRPr lang="zh-CN" altLang="en-US" sz="2400" i="0" dirty="0"/>
          </a:p>
        </p:txBody>
      </p:sp>
    </p:spTree>
    <p:extLst>
      <p:ext uri="{BB962C8B-B14F-4D97-AF65-F5344CB8AC3E}">
        <p14:creationId xmlns:p14="http://schemas.microsoft.com/office/powerpoint/2010/main" val="107567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7D3369-1E31-4044-BBF7-33109ACF5F28}"/>
              </a:ext>
            </a:extLst>
          </p:cNvPr>
          <p:cNvSpPr>
            <a:spLocks noGrp="1"/>
          </p:cNvSpPr>
          <p:nvPr>
            <p:ph idx="1"/>
          </p:nvPr>
        </p:nvSpPr>
        <p:spPr>
          <a:xfrm>
            <a:off x="914400" y="540930"/>
            <a:ext cx="10984375" cy="6438604"/>
          </a:xfrm>
        </p:spPr>
        <p:txBody>
          <a:bodyPr>
            <a:normAutofit fontScale="92500" lnSpcReduction="20000"/>
          </a:bodyPr>
          <a:lstStyle/>
          <a:p>
            <a:pPr lvl="0"/>
            <a:r>
              <a:rPr lang="zh-CN" altLang="zh-CN" sz="2600" dirty="0"/>
              <a:t>确定测试自动化工作的范围</a:t>
            </a:r>
          </a:p>
          <a:p>
            <a:pPr lvl="1"/>
            <a:r>
              <a:rPr lang="zh-CN" altLang="zh-CN" sz="2600" i="0" dirty="0"/>
              <a:t>为了在自动化方面尽早取得成功，并在可能影响进展的技术问题上获得反馈，以有限的范围开始（测试自动化）将有助于将来的自动化任务。可以针对系统功能的某个能代表整个系统的可操作性的领域完成一个试点项目。试点项目的经验教训将有助于调整未来的时间估算和进度表，并确定需要专门技术资源的领域。试点项目能快速地显示早期自动化的成功，为进一步获得管理支持奠定了基础。</a:t>
            </a:r>
            <a:endParaRPr lang="en-US" altLang="zh-CN" sz="2600" i="0" dirty="0"/>
          </a:p>
          <a:p>
            <a:pPr lvl="1"/>
            <a:r>
              <a:rPr lang="zh-CN" altLang="zh-CN" sz="2600" i="0" dirty="0"/>
              <a:t>为了有助于实现这个目标，我们应该明智地选择自动化测试用例。我们应该选择测试价值高，实现自动化成本低的用例。回归测试或冒烟测试的测试用例，因为其执行频率高，几乎每天都执行，一旦自动化就可以带来非常大的价值。另一个好的选择是从可靠性测试开始自动化。这些测试通常由需要反复执行的步骤组成，能够发现手工测试难以发现的问题。实现这些可靠性测试需要的工作量很少，但却很快就能显示出其附加值。这些试点项目使自动化更吸引眼球（节省手工测试工作量，发现严重的问题），为进一步开展自动化铺平了道路。 </a:t>
            </a:r>
            <a:endParaRPr lang="en-US" altLang="zh-CN" sz="2600" i="0" dirty="0"/>
          </a:p>
          <a:p>
            <a:pPr lvl="1"/>
            <a:r>
              <a:rPr lang="zh-CN" altLang="zh-CN" sz="2600" i="0" dirty="0"/>
              <a:t>此外，应该优先考虑对组织至关重要的测试，因为这些测试最先显示出最大的价值。然而，在这种情况下，作为试点工作的一部分，避免自动化技术上最具挑战性的测试是很重要的。否则，将花费太多精力来开发自动化，而显示的价值却很少。一般性的规则，识别可在大部分应用程序间共享的测试可以为自动化工作保持活力提供动力。</a:t>
            </a:r>
          </a:p>
          <a:p>
            <a:pPr lvl="1"/>
            <a:endParaRPr lang="zh-CN" altLang="zh-CN" dirty="0"/>
          </a:p>
          <a:p>
            <a:pPr lvl="1"/>
            <a:endParaRPr lang="zh-CN" altLang="zh-CN" dirty="0"/>
          </a:p>
          <a:p>
            <a:endParaRPr lang="zh-CN" altLang="en-US" dirty="0"/>
          </a:p>
        </p:txBody>
      </p:sp>
    </p:spTree>
    <p:extLst>
      <p:ext uri="{BB962C8B-B14F-4D97-AF65-F5344CB8AC3E}">
        <p14:creationId xmlns:p14="http://schemas.microsoft.com/office/powerpoint/2010/main" val="71578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38CD8D-8B7A-4564-93D8-B9890D045174}"/>
              </a:ext>
            </a:extLst>
          </p:cNvPr>
          <p:cNvSpPr>
            <a:spLocks noGrp="1"/>
          </p:cNvSpPr>
          <p:nvPr>
            <p:ph idx="1"/>
          </p:nvPr>
        </p:nvSpPr>
        <p:spPr>
          <a:xfrm>
            <a:off x="972272" y="717630"/>
            <a:ext cx="11053823" cy="5700531"/>
          </a:xfrm>
        </p:spPr>
        <p:txBody>
          <a:bodyPr>
            <a:normAutofit fontScale="85000" lnSpcReduction="10000"/>
          </a:bodyPr>
          <a:lstStyle/>
          <a:p>
            <a:pPr lvl="0"/>
            <a:r>
              <a:rPr lang="zh-CN" altLang="zh-CN" sz="2800" dirty="0"/>
              <a:t>角色和责任</a:t>
            </a:r>
          </a:p>
          <a:p>
            <a:pPr lvl="1"/>
            <a:r>
              <a:rPr lang="zh-CN" altLang="zh-CN" sz="2800" i="0" dirty="0"/>
              <a:t>测试自动化应该是一个人人都可以参与的活动。但是，这并不等于每个人都有相同的角色。设计、实现和维护自动化测试环境是技术性要求很高的工作，因此应该留给具有较强编程技能和技术背景的个人来做。自动化测试开发出来的测试环境，应该对技术人员和非技术人员都可用。为最大限度地提高自动化测试环境的价值，需要有专门领域知识和测试技能的个人，因为需要开发适当的测试脚本。这些脚本可以驱动自动化环境，提供目标测试覆盖。领域专家需要评审报告以确认应用程序功能正确性，而技术专家确保自动化环境正常而高效地运行。这些技术专家也可以是对测试感兴趣的开发人员。软件开发经验对于设计可维护的软件至关重要，在测试自动化中也非常重要。开发人员可以专注于测试自动化框架或测试库。测试用例的实现应该由测试人员负责。</a:t>
            </a:r>
          </a:p>
          <a:p>
            <a:pPr lvl="0"/>
            <a:r>
              <a:rPr lang="zh-CN" altLang="zh-CN" sz="2800" dirty="0"/>
              <a:t>测试自动化报告</a:t>
            </a:r>
          </a:p>
          <a:p>
            <a:pPr lvl="1"/>
            <a:r>
              <a:rPr lang="zh-CN" altLang="zh-CN" sz="2800" i="0" dirty="0"/>
              <a:t>测试自动化解决方案可以自动生成各种报告。这些包括单个脚本或脚本中的步骤的成功或失败的状态、总体测试执行统计情况和测试自动化解决方案的总体性能。同样重要的是，测试自动化解决方案的正确操作需要是可见的，以便报告的任何应用的特定结果都可以被认为是准确和完整的。</a:t>
            </a:r>
          </a:p>
          <a:p>
            <a:endParaRPr lang="zh-CN" altLang="en-US" dirty="0"/>
          </a:p>
        </p:txBody>
      </p:sp>
    </p:spTree>
    <p:extLst>
      <p:ext uri="{BB962C8B-B14F-4D97-AF65-F5344CB8AC3E}">
        <p14:creationId xmlns:p14="http://schemas.microsoft.com/office/powerpoint/2010/main" val="113782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20F60E-D175-45D4-AFBE-B43583E8F973}"/>
              </a:ext>
            </a:extLst>
          </p:cNvPr>
          <p:cNvSpPr>
            <a:spLocks noGrp="1"/>
          </p:cNvSpPr>
          <p:nvPr>
            <p:ph idx="1"/>
          </p:nvPr>
        </p:nvSpPr>
        <p:spPr>
          <a:xfrm>
            <a:off x="960699" y="873889"/>
            <a:ext cx="10955438" cy="5364550"/>
          </a:xfrm>
        </p:spPr>
        <p:txBody>
          <a:bodyPr>
            <a:normAutofit fontScale="92500" lnSpcReduction="10000"/>
          </a:bodyPr>
          <a:lstStyle/>
          <a:p>
            <a:pPr lvl="0"/>
            <a:r>
              <a:rPr lang="zh-CN" altLang="zh-CN" sz="2600" dirty="0"/>
              <a:t>开发人员和测试自动化工程师的合作</a:t>
            </a:r>
          </a:p>
          <a:p>
            <a:pPr lvl="1"/>
            <a:r>
              <a:rPr lang="zh-CN" altLang="zh-CN" sz="2600" i="0" dirty="0"/>
              <a:t>成功的测试自动化还需要软件开发团队和测试人员的共同参与。开发人员和测试人员需要更紧密地合作以实现测试自动化，这样开发人员能够在他们的开发方法和工具上提供个人的和技术的信息。测试自动化工程师可能会对系统设计和开发人员代码的易测试性产生担忧。特别是当开发人员不遵循标准，使用奇怪的、自己编写的、非常新的库</a:t>
            </a:r>
            <a:r>
              <a:rPr lang="en-US" altLang="zh-CN" sz="2600" i="0" dirty="0"/>
              <a:t>/</a:t>
            </a:r>
            <a:r>
              <a:rPr lang="zh-CN" altLang="zh-CN" sz="2600" i="0" dirty="0"/>
              <a:t>对象时，情况尤为如此。例如，开发人员可能会选择第三方图形用户界面（</a:t>
            </a:r>
            <a:r>
              <a:rPr lang="en-US" altLang="zh-CN" sz="2600" i="0" dirty="0"/>
              <a:t>GUI</a:t>
            </a:r>
            <a:r>
              <a:rPr lang="zh-CN" altLang="zh-CN" sz="2600" i="0" dirty="0"/>
              <a:t>）控件，但该控件可能与选定的自动化工具不兼容。总之，一个组织的项目管理团队必须对成功的自动化工作所需的角色和职责有明确的理解</a:t>
            </a:r>
            <a:endParaRPr lang="en-US" altLang="zh-CN" sz="2600" i="0" dirty="0"/>
          </a:p>
          <a:p>
            <a:pPr lvl="0"/>
            <a:r>
              <a:rPr lang="zh-CN" altLang="zh-CN" sz="2600" dirty="0"/>
              <a:t>并行工作</a:t>
            </a:r>
          </a:p>
          <a:p>
            <a:pPr lvl="1"/>
            <a:r>
              <a:rPr lang="zh-CN" altLang="zh-CN" sz="2600" i="0" dirty="0"/>
              <a:t>作为转型活动的一部分，很多组织创建了一个并行团队来开始自动化现有的手工测试用例。新的自动化脚本被合并到测试工作中，取代了手动脚本。然而，在这样做之前，通常建议比较和验证自动化脚本执行了与它将要替换的手动脚本相同的测试过程和结果验证。在许多情况下，需要先对手动脚本进行评估，然后再实现自动化。通过这种评估，确定是否需要重构现有的手工测试脚本结构，以便更高效和更有效的实现自动化。</a:t>
            </a:r>
          </a:p>
          <a:p>
            <a:endParaRPr lang="zh-CN" altLang="en-US" dirty="0"/>
          </a:p>
        </p:txBody>
      </p:sp>
    </p:spTree>
    <p:extLst>
      <p:ext uri="{BB962C8B-B14F-4D97-AF65-F5344CB8AC3E}">
        <p14:creationId xmlns:p14="http://schemas.microsoft.com/office/powerpoint/2010/main" val="393337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270DF-26E3-48DA-B371-DE99A899321D}"/>
              </a:ext>
            </a:extLst>
          </p:cNvPr>
          <p:cNvSpPr>
            <a:spLocks noGrp="1"/>
          </p:cNvSpPr>
          <p:nvPr>
            <p:ph type="title"/>
          </p:nvPr>
        </p:nvSpPr>
        <p:spPr>
          <a:xfrm>
            <a:off x="931762" y="179992"/>
            <a:ext cx="9601200" cy="571500"/>
          </a:xfrm>
        </p:spPr>
        <p:txBody>
          <a:bodyPr>
            <a:normAutofit fontScale="90000"/>
          </a:bodyPr>
          <a:lstStyle/>
          <a:p>
            <a:r>
              <a:rPr lang="zh-CN" altLang="zh-CN" b="1" dirty="0"/>
              <a:t>自动化测试的生命周期</a:t>
            </a:r>
            <a:endParaRPr lang="zh-CN" altLang="en-US" b="1" dirty="0"/>
          </a:p>
        </p:txBody>
      </p:sp>
      <p:sp>
        <p:nvSpPr>
          <p:cNvPr id="5" name="内容占位符 4">
            <a:extLst>
              <a:ext uri="{FF2B5EF4-FFF2-40B4-BE49-F238E27FC236}">
                <a16:creationId xmlns:a16="http://schemas.microsoft.com/office/drawing/2014/main" id="{8D2D994E-155C-4A3A-822D-2EE904F98D96}"/>
              </a:ext>
            </a:extLst>
          </p:cNvPr>
          <p:cNvSpPr>
            <a:spLocks noGrp="1"/>
          </p:cNvSpPr>
          <p:nvPr>
            <p:ph idx="1"/>
          </p:nvPr>
        </p:nvSpPr>
        <p:spPr>
          <a:xfrm>
            <a:off x="729205" y="1105383"/>
            <a:ext cx="7326775" cy="5190930"/>
          </a:xfrm>
        </p:spPr>
        <p:txBody>
          <a:bodyPr>
            <a:normAutofit/>
          </a:bodyPr>
          <a:lstStyle/>
          <a:p>
            <a:r>
              <a:rPr lang="zh-CN" altLang="zh-CN" sz="2400" dirty="0"/>
              <a:t>确认采用自动化测试</a:t>
            </a:r>
            <a:endParaRPr lang="en-US" altLang="zh-CN" sz="2400" dirty="0"/>
          </a:p>
          <a:p>
            <a:r>
              <a:rPr lang="zh-CN" altLang="zh-CN" sz="2400" dirty="0"/>
              <a:t>自动化测试工具获取</a:t>
            </a:r>
            <a:endParaRPr lang="en-US" altLang="zh-CN" sz="2400" dirty="0"/>
          </a:p>
          <a:p>
            <a:pPr lvl="1"/>
            <a:r>
              <a:rPr lang="zh-CN" altLang="zh-CN" sz="2400" i="0" dirty="0"/>
              <a:t>选择和确定可用于支持测试生命周期中的不同类型的测试工具，针对软件项目所特定的测试类型做出正确选择，并需要确定如何获取测试工具方案</a:t>
            </a:r>
            <a:endParaRPr lang="en-US" altLang="zh-CN" sz="2400" i="0" dirty="0"/>
          </a:p>
          <a:p>
            <a:r>
              <a:rPr lang="zh-CN" altLang="zh-CN" sz="2400" dirty="0"/>
              <a:t>对测试过程的分析和对测试工具的评估。</a:t>
            </a:r>
            <a:endParaRPr lang="en-US" altLang="zh-CN" sz="2400" dirty="0"/>
          </a:p>
          <a:p>
            <a:pPr lvl="1"/>
            <a:r>
              <a:rPr lang="zh-CN" altLang="zh-CN" sz="2400" i="0" dirty="0"/>
              <a:t>对测试过程的分析包括定义测试目标、目的和策略；对测试工具的评估包括所选测试工具是否满足测试需求、测试环境、用户环境、运行平台及被测试对象分析的过程</a:t>
            </a:r>
            <a:endParaRPr lang="en-US" altLang="zh-CN" sz="2400" i="0" dirty="0"/>
          </a:p>
        </p:txBody>
      </p:sp>
      <p:graphicFrame>
        <p:nvGraphicFramePr>
          <p:cNvPr id="6" name="图示 5">
            <a:extLst>
              <a:ext uri="{FF2B5EF4-FFF2-40B4-BE49-F238E27FC236}">
                <a16:creationId xmlns:a16="http://schemas.microsoft.com/office/drawing/2014/main" id="{85F30E49-1DA6-409B-A443-427E30FACAA6}"/>
              </a:ext>
            </a:extLst>
          </p:cNvPr>
          <p:cNvGraphicFramePr/>
          <p:nvPr>
            <p:extLst>
              <p:ext uri="{D42A27DB-BD31-4B8C-83A1-F6EECF244321}">
                <p14:modId xmlns:p14="http://schemas.microsoft.com/office/powerpoint/2010/main" val="1317945550"/>
              </p:ext>
            </p:extLst>
          </p:nvPr>
        </p:nvGraphicFramePr>
        <p:xfrm>
          <a:off x="5231757" y="1828802"/>
          <a:ext cx="9431309" cy="4277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07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4D5D3F-96F8-40ED-B37F-D87D8D265AF1}"/>
              </a:ext>
            </a:extLst>
          </p:cNvPr>
          <p:cNvSpPr>
            <a:spLocks noGrp="1"/>
          </p:cNvSpPr>
          <p:nvPr>
            <p:ph idx="1"/>
          </p:nvPr>
        </p:nvSpPr>
        <p:spPr>
          <a:xfrm>
            <a:off x="1371600" y="1041722"/>
            <a:ext cx="10093124" cy="5300889"/>
          </a:xfrm>
        </p:spPr>
        <p:txBody>
          <a:bodyPr>
            <a:normAutofit/>
          </a:bodyPr>
          <a:lstStyle/>
          <a:p>
            <a:r>
              <a:rPr lang="zh-CN" altLang="zh-CN" sz="2600" dirty="0"/>
              <a:t>测试计划、设计及开发。</a:t>
            </a:r>
            <a:endParaRPr lang="en-US" altLang="zh-CN" sz="2600" dirty="0"/>
          </a:p>
          <a:p>
            <a:pPr lvl="1"/>
            <a:r>
              <a:rPr lang="zh-CN" altLang="zh-CN" sz="2600" i="0" dirty="0"/>
              <a:t>测试计划包括确定测试流程生成标准与准则；支撑测试环境所需配置的硬件、软件和网络系统；确定测试数据的需求，初步安排测试进度，控制测试配置和建立测试环境；确定测试工具；测试计划还包括测试方法及测试结果描述。测试设计需要解决和确定需实施的测试数目、测试方法、必须执行的测试条件和需建立遵循的测试设计标准；进行测试设计与开发时须确定和考虑网络环境因素</a:t>
            </a:r>
            <a:endParaRPr lang="zh-CN" altLang="en-US" sz="2600" i="0" dirty="0"/>
          </a:p>
          <a:p>
            <a:r>
              <a:rPr lang="zh-CN" altLang="zh-CN" sz="2600" dirty="0"/>
              <a:t>测试执行与管理</a:t>
            </a:r>
            <a:endParaRPr lang="en-US" altLang="zh-CN" sz="2600" dirty="0"/>
          </a:p>
          <a:p>
            <a:pPr lvl="1"/>
            <a:r>
              <a:rPr lang="zh-CN" altLang="zh-CN" sz="2600" i="0" dirty="0"/>
              <a:t>该阶段提供完整测试流程框架，测试依此为基础根据业务实际要求定制符合具体实施的测试流程</a:t>
            </a:r>
            <a:r>
              <a:rPr lang="en-US" altLang="zh-CN" dirty="0"/>
              <a:t>	</a:t>
            </a:r>
            <a:endParaRPr lang="zh-CN" altLang="en-US" dirty="0"/>
          </a:p>
        </p:txBody>
      </p:sp>
    </p:spTree>
    <p:extLst>
      <p:ext uri="{BB962C8B-B14F-4D97-AF65-F5344CB8AC3E}">
        <p14:creationId xmlns:p14="http://schemas.microsoft.com/office/powerpoint/2010/main" val="70696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70865-3F80-449B-A640-B60DC93D5AAA}"/>
              </a:ext>
            </a:extLst>
          </p:cNvPr>
          <p:cNvSpPr>
            <a:spLocks noGrp="1"/>
          </p:cNvSpPr>
          <p:nvPr>
            <p:ph type="title"/>
          </p:nvPr>
        </p:nvSpPr>
        <p:spPr>
          <a:xfrm>
            <a:off x="1059084" y="229639"/>
            <a:ext cx="9601200" cy="571500"/>
          </a:xfrm>
        </p:spPr>
        <p:txBody>
          <a:bodyPr>
            <a:normAutofit fontScale="90000"/>
          </a:bodyPr>
          <a:lstStyle/>
          <a:p>
            <a:r>
              <a:rPr lang="zh-CN" altLang="en-US" b="1" dirty="0"/>
              <a:t>自动化测试的过程</a:t>
            </a:r>
          </a:p>
        </p:txBody>
      </p:sp>
      <p:sp>
        <p:nvSpPr>
          <p:cNvPr id="3" name="内容占位符 2">
            <a:extLst>
              <a:ext uri="{FF2B5EF4-FFF2-40B4-BE49-F238E27FC236}">
                <a16:creationId xmlns:a16="http://schemas.microsoft.com/office/drawing/2014/main" id="{B6E7F5BF-058A-460C-BB3E-FF1D19712B81}"/>
              </a:ext>
            </a:extLst>
          </p:cNvPr>
          <p:cNvSpPr>
            <a:spLocks noGrp="1"/>
          </p:cNvSpPr>
          <p:nvPr>
            <p:ph idx="1"/>
          </p:nvPr>
        </p:nvSpPr>
        <p:spPr>
          <a:xfrm>
            <a:off x="1059085" y="844952"/>
            <a:ext cx="10729730" cy="5497659"/>
          </a:xfrm>
        </p:spPr>
        <p:txBody>
          <a:bodyPr>
            <a:normAutofit/>
          </a:bodyPr>
          <a:lstStyle/>
          <a:p>
            <a:r>
              <a:rPr lang="zh-CN" altLang="en-US" sz="2800" dirty="0"/>
              <a:t>利用自动化测试工具，经过对测试需求的分析，设计出自动化测试用例，从而搭建自动化测试的框架，设计与编写自动化脚本，测试脚本的正确性，同样需要经历需求分析、计划、测试用例设计、测试、评估</a:t>
            </a:r>
          </a:p>
        </p:txBody>
      </p:sp>
      <p:pic>
        <p:nvPicPr>
          <p:cNvPr id="6" name="Picture 4">
            <a:extLst>
              <a:ext uri="{FF2B5EF4-FFF2-40B4-BE49-F238E27FC236}">
                <a16:creationId xmlns:a16="http://schemas.microsoft.com/office/drawing/2014/main" id="{ED202D5C-1735-430F-B72F-262DC067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852" y="2653999"/>
            <a:ext cx="9258062" cy="410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30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3DA3A-A807-405A-B8DC-DF6C474828FF}"/>
              </a:ext>
            </a:extLst>
          </p:cNvPr>
          <p:cNvSpPr>
            <a:spLocks noGrp="1"/>
          </p:cNvSpPr>
          <p:nvPr>
            <p:ph type="title"/>
          </p:nvPr>
        </p:nvSpPr>
        <p:spPr>
          <a:xfrm>
            <a:off x="983848" y="229639"/>
            <a:ext cx="9601200" cy="571500"/>
          </a:xfrm>
        </p:spPr>
        <p:txBody>
          <a:bodyPr>
            <a:normAutofit fontScale="90000"/>
          </a:bodyPr>
          <a:lstStyle/>
          <a:p>
            <a:r>
              <a:rPr lang="zh-CN" altLang="en-US" b="1" dirty="0"/>
              <a:t>自动化测试工具选型的原则</a:t>
            </a:r>
          </a:p>
        </p:txBody>
      </p:sp>
      <p:sp>
        <p:nvSpPr>
          <p:cNvPr id="3" name="内容占位符 2">
            <a:extLst>
              <a:ext uri="{FF2B5EF4-FFF2-40B4-BE49-F238E27FC236}">
                <a16:creationId xmlns:a16="http://schemas.microsoft.com/office/drawing/2014/main" id="{2429B406-E385-406D-A90E-5959678D7695}"/>
              </a:ext>
            </a:extLst>
          </p:cNvPr>
          <p:cNvSpPr>
            <a:spLocks noGrp="1"/>
          </p:cNvSpPr>
          <p:nvPr>
            <p:ph idx="1"/>
          </p:nvPr>
        </p:nvSpPr>
        <p:spPr>
          <a:xfrm>
            <a:off x="1035933" y="879676"/>
            <a:ext cx="11019099" cy="5816278"/>
          </a:xfrm>
        </p:spPr>
        <p:txBody>
          <a:bodyPr>
            <a:normAutofit fontScale="85000" lnSpcReduction="10000"/>
          </a:bodyPr>
          <a:lstStyle/>
          <a:p>
            <a:r>
              <a:rPr lang="zh-CN" altLang="en-US" sz="2400" dirty="0"/>
              <a:t>目前还没有一个单一的测试工具能用来完成所有的测试需求。</a:t>
            </a:r>
            <a:endParaRPr lang="en-US" altLang="zh-CN" sz="2400" dirty="0"/>
          </a:p>
          <a:p>
            <a:r>
              <a:rPr lang="zh-CN" altLang="en-US" sz="2400" dirty="0"/>
              <a:t>测试工具品种不一，功能性能各异。对自动测试工具的适当选择，很大程度上决定了该工具能否获得相应的投资回报。</a:t>
            </a:r>
          </a:p>
          <a:p>
            <a:r>
              <a:rPr lang="zh-CN" altLang="en-US" sz="2400" dirty="0"/>
              <a:t>测试工具分为两类：</a:t>
            </a:r>
          </a:p>
          <a:p>
            <a:pPr lvl="1"/>
            <a:r>
              <a:rPr lang="zh-CN" altLang="en-US" sz="2400" i="0" dirty="0"/>
              <a:t>找错工具（</a:t>
            </a:r>
            <a:r>
              <a:rPr lang="en-US" altLang="zh-CN" sz="2400" i="0" dirty="0"/>
              <a:t>fault-finding</a:t>
            </a:r>
            <a:r>
              <a:rPr lang="zh-CN" altLang="en-US" sz="2400" i="0" dirty="0"/>
              <a:t>）：根据既定的测试标准寻找被测程序中的缺陷，包括静态分析工具（一些白盒测试工具例如</a:t>
            </a:r>
            <a:r>
              <a:rPr lang="en-US" altLang="zh-CN" sz="2400" i="0" dirty="0" err="1"/>
              <a:t>parasoft</a:t>
            </a:r>
            <a:r>
              <a:rPr lang="zh-CN" altLang="en-US" sz="2400" i="0" dirty="0"/>
              <a:t>的</a:t>
            </a:r>
            <a:r>
              <a:rPr lang="en-US" altLang="zh-CN" sz="2400" i="0" dirty="0" err="1"/>
              <a:t>jtest</a:t>
            </a:r>
            <a:r>
              <a:rPr lang="zh-CN" altLang="en-US" sz="2400" i="0" dirty="0"/>
              <a:t>含有该功能）、动态测试工具（市面众多的测试工具</a:t>
            </a:r>
            <a:r>
              <a:rPr lang="en-US" altLang="zh-CN" sz="2400" i="0" dirty="0"/>
              <a:t>robot</a:t>
            </a:r>
            <a:r>
              <a:rPr lang="zh-CN" altLang="en-US" sz="2400" i="0" dirty="0"/>
              <a:t>、</a:t>
            </a:r>
            <a:r>
              <a:rPr lang="en-US" altLang="zh-CN" sz="2400" i="0" dirty="0" err="1"/>
              <a:t>winrunner</a:t>
            </a:r>
            <a:r>
              <a:rPr lang="zh-CN" altLang="en-US" sz="2400" i="0" dirty="0"/>
              <a:t>、</a:t>
            </a:r>
            <a:r>
              <a:rPr lang="en-US" altLang="zh-CN" sz="2400" i="0" dirty="0" err="1"/>
              <a:t>qarun</a:t>
            </a:r>
            <a:r>
              <a:rPr lang="zh-CN" altLang="en-US" sz="2400" i="0" dirty="0"/>
              <a:t>等）</a:t>
            </a:r>
          </a:p>
          <a:p>
            <a:pPr lvl="1"/>
            <a:r>
              <a:rPr lang="zh-CN" altLang="en-US" sz="2400" i="0" dirty="0"/>
              <a:t>测试支持工具：测试管理工具（如</a:t>
            </a:r>
            <a:r>
              <a:rPr lang="en-US" altLang="zh-CN" sz="2400" i="0" dirty="0" err="1"/>
              <a:t>testmanager</a:t>
            </a:r>
            <a:r>
              <a:rPr lang="zh-CN" altLang="en-US" sz="2400" i="0" dirty="0"/>
              <a:t>、</a:t>
            </a:r>
            <a:r>
              <a:rPr lang="en-US" altLang="zh-CN" sz="2400" i="0" dirty="0" err="1"/>
              <a:t>testdirecter</a:t>
            </a:r>
            <a:r>
              <a:rPr lang="zh-CN" altLang="en-US" sz="2400" i="0" dirty="0"/>
              <a:t>等）、其他支持工具（如</a:t>
            </a:r>
            <a:r>
              <a:rPr lang="en-US" altLang="zh-CN" sz="2400" i="0" dirty="0" err="1"/>
              <a:t>clearquest</a:t>
            </a:r>
            <a:r>
              <a:rPr lang="zh-CN" altLang="en-US" sz="2400" i="0" dirty="0"/>
              <a:t>、</a:t>
            </a:r>
            <a:r>
              <a:rPr lang="en-US" altLang="zh-CN" sz="2400" i="0" dirty="0" err="1"/>
              <a:t>clearcase</a:t>
            </a:r>
            <a:r>
              <a:rPr lang="zh-CN" altLang="en-US" sz="2400" i="0" dirty="0"/>
              <a:t>等）。</a:t>
            </a:r>
            <a:endParaRPr lang="en-US" altLang="zh-CN" sz="2400" i="0" dirty="0"/>
          </a:p>
          <a:p>
            <a:r>
              <a:rPr lang="zh-CN" altLang="en-US" sz="2400" dirty="0"/>
              <a:t>自动化测试工具选型的参考性原则，</a:t>
            </a:r>
            <a:r>
              <a:rPr lang="en-US" altLang="zh-CN" sz="2400" dirty="0"/>
              <a:t>testage.net</a:t>
            </a:r>
            <a:r>
              <a:rPr lang="zh-CN" altLang="en-US" sz="2400" dirty="0"/>
              <a:t>建议：</a:t>
            </a:r>
          </a:p>
          <a:p>
            <a:pPr lvl="1"/>
            <a:r>
              <a:rPr lang="zh-CN" altLang="en-US" sz="2400" i="0" dirty="0"/>
              <a:t>选择尽可能少的自动化产品覆盖尽可能多的平台，以降低产品投资和团队的学习成本；</a:t>
            </a:r>
          </a:p>
          <a:p>
            <a:pPr lvl="1"/>
            <a:r>
              <a:rPr lang="zh-CN" altLang="en-US" sz="2400" i="0" dirty="0"/>
              <a:t>测试流程管理自动化通常应该优先考虑，以满足为企业测试团队提供流程管理支持的需求；</a:t>
            </a:r>
          </a:p>
          <a:p>
            <a:pPr lvl="1"/>
            <a:r>
              <a:rPr lang="zh-CN" altLang="en-US" sz="2400" i="0" dirty="0"/>
              <a:t>在投资有限的情况下，性能测试自动化产品将优先于功能测试自动化被考虑</a:t>
            </a:r>
            <a:r>
              <a:rPr lang="en-US" altLang="zh-CN" sz="2400" i="0" dirty="0"/>
              <a:t>;</a:t>
            </a:r>
          </a:p>
          <a:p>
            <a:pPr lvl="1"/>
            <a:r>
              <a:rPr lang="zh-CN" altLang="en-US" sz="2400" i="0" dirty="0"/>
              <a:t>在考虑产品性价比的同时，应充分关注产品的支持服务和售后服务的完善性</a:t>
            </a:r>
            <a:r>
              <a:rPr lang="en-US" altLang="zh-CN" sz="2400" i="0" dirty="0"/>
              <a:t>;</a:t>
            </a:r>
          </a:p>
          <a:p>
            <a:pPr lvl="1"/>
            <a:r>
              <a:rPr lang="zh-CN" altLang="en-US" sz="2400" i="0" dirty="0"/>
              <a:t>尽量选择趋于主流的产品，以便通过行业间交流甚至网络等方式获得更为广泛的经验和支持</a:t>
            </a:r>
            <a:r>
              <a:rPr lang="en-US" altLang="zh-CN" sz="2400" i="0" dirty="0"/>
              <a:t>;</a:t>
            </a:r>
          </a:p>
          <a:p>
            <a:pPr lvl="1"/>
            <a:r>
              <a:rPr lang="zh-CN" altLang="en-US" sz="2400" i="0" dirty="0"/>
              <a:t>应对测试自动化方案的可扩展性提出要求，以满足企业不断发展的技术和业务需求。</a:t>
            </a:r>
          </a:p>
          <a:p>
            <a:pPr lvl="1"/>
            <a:endParaRPr lang="zh-CN" altLang="en-US" dirty="0"/>
          </a:p>
          <a:p>
            <a:endParaRPr lang="zh-CN" altLang="en-US" dirty="0"/>
          </a:p>
        </p:txBody>
      </p:sp>
    </p:spTree>
    <p:extLst>
      <p:ext uri="{BB962C8B-B14F-4D97-AF65-F5344CB8AC3E}">
        <p14:creationId xmlns:p14="http://schemas.microsoft.com/office/powerpoint/2010/main" val="345265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B1262-6A65-41EF-A391-85501B8C9C35}"/>
              </a:ext>
            </a:extLst>
          </p:cNvPr>
          <p:cNvSpPr>
            <a:spLocks noGrp="1"/>
          </p:cNvSpPr>
          <p:nvPr>
            <p:ph type="title"/>
          </p:nvPr>
        </p:nvSpPr>
        <p:spPr>
          <a:xfrm>
            <a:off x="868101" y="344347"/>
            <a:ext cx="9601200" cy="571500"/>
          </a:xfrm>
        </p:spPr>
        <p:txBody>
          <a:bodyPr>
            <a:normAutofit fontScale="90000"/>
          </a:bodyPr>
          <a:lstStyle/>
          <a:p>
            <a:r>
              <a:rPr lang="zh-CN" altLang="en-US" b="1" dirty="0"/>
              <a:t>自动化测试采用的技术</a:t>
            </a:r>
          </a:p>
        </p:txBody>
      </p:sp>
      <p:sp>
        <p:nvSpPr>
          <p:cNvPr id="3" name="内容占位符 2">
            <a:extLst>
              <a:ext uri="{FF2B5EF4-FFF2-40B4-BE49-F238E27FC236}">
                <a16:creationId xmlns:a16="http://schemas.microsoft.com/office/drawing/2014/main" id="{09C7F0BB-2E70-43B5-A75D-B9F5AE01869D}"/>
              </a:ext>
            </a:extLst>
          </p:cNvPr>
          <p:cNvSpPr>
            <a:spLocks noGrp="1"/>
          </p:cNvSpPr>
          <p:nvPr>
            <p:ph idx="1"/>
          </p:nvPr>
        </p:nvSpPr>
        <p:spPr>
          <a:xfrm>
            <a:off x="908613" y="1180618"/>
            <a:ext cx="10064187" cy="5161993"/>
          </a:xfrm>
        </p:spPr>
        <p:txBody>
          <a:bodyPr>
            <a:normAutofit/>
          </a:bodyPr>
          <a:lstStyle/>
          <a:p>
            <a:r>
              <a:rPr lang="zh-CN" altLang="en-US" sz="2800" dirty="0"/>
              <a:t>录制回放</a:t>
            </a:r>
            <a:endParaRPr lang="en-US" altLang="zh-CN" sz="2800" dirty="0"/>
          </a:p>
          <a:p>
            <a:r>
              <a:rPr lang="zh-CN" altLang="en-US" sz="2800" dirty="0"/>
              <a:t>脚本技术</a:t>
            </a:r>
            <a:endParaRPr lang="en-US" altLang="zh-CN" sz="2800" dirty="0"/>
          </a:p>
          <a:p>
            <a:r>
              <a:rPr lang="zh-CN" altLang="en-US" sz="2800" dirty="0"/>
              <a:t>数据驱动</a:t>
            </a:r>
            <a:endParaRPr lang="en-US" altLang="zh-CN" sz="2800" dirty="0"/>
          </a:p>
          <a:p>
            <a:r>
              <a:rPr lang="zh-CN" altLang="en-US" sz="2800" dirty="0"/>
              <a:t>关键字驱动</a:t>
            </a:r>
            <a:endParaRPr lang="en-US" altLang="zh-CN" sz="2800" dirty="0"/>
          </a:p>
          <a:p>
            <a:r>
              <a:rPr lang="zh-CN" altLang="en-US" sz="2800" dirty="0"/>
              <a:t>业务驱动</a:t>
            </a:r>
            <a:endParaRPr lang="en-US" altLang="zh-CN" sz="2800" dirty="0"/>
          </a:p>
          <a:p>
            <a:pPr lvl="1"/>
            <a:r>
              <a:rPr lang="zh-CN" altLang="en-US" sz="2800" i="0" dirty="0"/>
              <a:t>接入层业务驱动</a:t>
            </a:r>
            <a:endParaRPr lang="en-US" altLang="zh-CN" sz="2800" i="0" dirty="0"/>
          </a:p>
          <a:p>
            <a:pPr lvl="1"/>
            <a:r>
              <a:rPr lang="zh-CN" altLang="en-US" sz="2800" i="0" dirty="0"/>
              <a:t>业务层业务驱动</a:t>
            </a:r>
            <a:endParaRPr lang="en-US" altLang="zh-CN" sz="2800" i="0" dirty="0"/>
          </a:p>
          <a:p>
            <a:pPr lvl="1"/>
            <a:r>
              <a:rPr lang="zh-CN" altLang="en-US" sz="2800" i="0" dirty="0"/>
              <a:t>数据层业务驱动</a:t>
            </a:r>
            <a:endParaRPr lang="en-US" altLang="zh-CN" sz="2800" i="0" dirty="0"/>
          </a:p>
          <a:p>
            <a:pPr lvl="1"/>
            <a:r>
              <a:rPr lang="zh-CN" altLang="en-US" sz="2800" i="0" dirty="0"/>
              <a:t>性能驱动</a:t>
            </a:r>
          </a:p>
        </p:txBody>
      </p:sp>
      <p:pic>
        <p:nvPicPr>
          <p:cNvPr id="8" name="Picture 4">
            <a:extLst>
              <a:ext uri="{FF2B5EF4-FFF2-40B4-BE49-F238E27FC236}">
                <a16:creationId xmlns:a16="http://schemas.microsoft.com/office/drawing/2014/main" id="{6EC1C7CF-421E-47BD-A022-588D463F3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852" y="1490741"/>
            <a:ext cx="7643148" cy="453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4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F110B-10AD-4CCC-BDAB-607071CB43A1}"/>
              </a:ext>
            </a:extLst>
          </p:cNvPr>
          <p:cNvSpPr>
            <a:spLocks noGrp="1"/>
          </p:cNvSpPr>
          <p:nvPr>
            <p:ph type="title"/>
          </p:nvPr>
        </p:nvSpPr>
        <p:spPr>
          <a:xfrm>
            <a:off x="1018572" y="604278"/>
            <a:ext cx="9601200" cy="571500"/>
          </a:xfrm>
        </p:spPr>
        <p:txBody>
          <a:bodyPr>
            <a:normAutofit fontScale="90000"/>
          </a:bodyPr>
          <a:lstStyle/>
          <a:p>
            <a:r>
              <a:rPr lang="zh-CN" altLang="en-US" b="1" dirty="0"/>
              <a:t>自动化测试采用的技术</a:t>
            </a:r>
          </a:p>
        </p:txBody>
      </p:sp>
      <p:sp>
        <p:nvSpPr>
          <p:cNvPr id="3" name="内容占位符 2">
            <a:extLst>
              <a:ext uri="{FF2B5EF4-FFF2-40B4-BE49-F238E27FC236}">
                <a16:creationId xmlns:a16="http://schemas.microsoft.com/office/drawing/2014/main" id="{F2F927D8-32F9-4411-9612-F1D713BC414A}"/>
              </a:ext>
            </a:extLst>
          </p:cNvPr>
          <p:cNvSpPr>
            <a:spLocks noGrp="1"/>
          </p:cNvSpPr>
          <p:nvPr>
            <p:ph idx="1"/>
          </p:nvPr>
        </p:nvSpPr>
        <p:spPr>
          <a:xfrm>
            <a:off x="1134319" y="1436734"/>
            <a:ext cx="9601200" cy="5004262"/>
          </a:xfrm>
        </p:spPr>
        <p:txBody>
          <a:bodyPr>
            <a:normAutofit/>
          </a:bodyPr>
          <a:lstStyle/>
          <a:p>
            <a:r>
              <a:rPr lang="zh-CN" altLang="en-US" sz="2800" dirty="0"/>
              <a:t>比较</a:t>
            </a:r>
          </a:p>
        </p:txBody>
      </p:sp>
      <p:graphicFrame>
        <p:nvGraphicFramePr>
          <p:cNvPr id="4" name="表格 3">
            <a:extLst>
              <a:ext uri="{FF2B5EF4-FFF2-40B4-BE49-F238E27FC236}">
                <a16:creationId xmlns:a16="http://schemas.microsoft.com/office/drawing/2014/main" id="{395A800F-1975-4D3B-A10A-AAE625A6325F}"/>
              </a:ext>
            </a:extLst>
          </p:cNvPr>
          <p:cNvGraphicFramePr>
            <a:graphicFrameLocks noGrp="1"/>
          </p:cNvGraphicFramePr>
          <p:nvPr>
            <p:extLst>
              <p:ext uri="{D42A27DB-BD31-4B8C-83A1-F6EECF244321}">
                <p14:modId xmlns:p14="http://schemas.microsoft.com/office/powerpoint/2010/main" val="3237261938"/>
              </p:ext>
            </p:extLst>
          </p:nvPr>
        </p:nvGraphicFramePr>
        <p:xfrm>
          <a:off x="972274" y="2468880"/>
          <a:ext cx="11129058" cy="2743200"/>
        </p:xfrm>
        <a:graphic>
          <a:graphicData uri="http://schemas.openxmlformats.org/drawingml/2006/table">
            <a:tbl>
              <a:tblPr firstRow="1" bandRow="1">
                <a:tableStyleId>{5C22544A-7EE6-4342-B048-85BDC9FD1C3A}</a:tableStyleId>
              </a:tblPr>
              <a:tblGrid>
                <a:gridCol w="1759351">
                  <a:extLst>
                    <a:ext uri="{9D8B030D-6E8A-4147-A177-3AD203B41FA5}">
                      <a16:colId xmlns:a16="http://schemas.microsoft.com/office/drawing/2014/main" val="1546086343"/>
                    </a:ext>
                  </a:extLst>
                </a:gridCol>
                <a:gridCol w="1463800">
                  <a:extLst>
                    <a:ext uri="{9D8B030D-6E8A-4147-A177-3AD203B41FA5}">
                      <a16:colId xmlns:a16="http://schemas.microsoft.com/office/drawing/2014/main" val="1791982508"/>
                    </a:ext>
                  </a:extLst>
                </a:gridCol>
                <a:gridCol w="1288759">
                  <a:extLst>
                    <a:ext uri="{9D8B030D-6E8A-4147-A177-3AD203B41FA5}">
                      <a16:colId xmlns:a16="http://schemas.microsoft.com/office/drawing/2014/main" val="1160702950"/>
                    </a:ext>
                  </a:extLst>
                </a:gridCol>
                <a:gridCol w="1288759">
                  <a:extLst>
                    <a:ext uri="{9D8B030D-6E8A-4147-A177-3AD203B41FA5}">
                      <a16:colId xmlns:a16="http://schemas.microsoft.com/office/drawing/2014/main" val="2817728367"/>
                    </a:ext>
                  </a:extLst>
                </a:gridCol>
                <a:gridCol w="1288759">
                  <a:extLst>
                    <a:ext uri="{9D8B030D-6E8A-4147-A177-3AD203B41FA5}">
                      <a16:colId xmlns:a16="http://schemas.microsoft.com/office/drawing/2014/main" val="3506791025"/>
                    </a:ext>
                  </a:extLst>
                </a:gridCol>
                <a:gridCol w="1406389">
                  <a:extLst>
                    <a:ext uri="{9D8B030D-6E8A-4147-A177-3AD203B41FA5}">
                      <a16:colId xmlns:a16="http://schemas.microsoft.com/office/drawing/2014/main" val="1766806678"/>
                    </a:ext>
                  </a:extLst>
                </a:gridCol>
                <a:gridCol w="1522071">
                  <a:extLst>
                    <a:ext uri="{9D8B030D-6E8A-4147-A177-3AD203B41FA5}">
                      <a16:colId xmlns:a16="http://schemas.microsoft.com/office/drawing/2014/main" val="4178097223"/>
                    </a:ext>
                  </a:extLst>
                </a:gridCol>
                <a:gridCol w="1111170">
                  <a:extLst>
                    <a:ext uri="{9D8B030D-6E8A-4147-A177-3AD203B41FA5}">
                      <a16:colId xmlns:a16="http://schemas.microsoft.com/office/drawing/2014/main" val="2004447559"/>
                    </a:ext>
                  </a:extLst>
                </a:gridCol>
              </a:tblGrid>
              <a:tr h="370840">
                <a:tc>
                  <a:txBody>
                    <a:bodyPr/>
                    <a:lstStyle/>
                    <a:p>
                      <a:pPr algn="ctr"/>
                      <a:endParaRPr lang="zh-CN" altLang="en-US" sz="2400" dirty="0"/>
                    </a:p>
                  </a:txBody>
                  <a:tcPr anchor="ctr"/>
                </a:tc>
                <a:tc>
                  <a:txBody>
                    <a:bodyPr/>
                    <a:lstStyle/>
                    <a:p>
                      <a:pPr algn="ctr"/>
                      <a:r>
                        <a:rPr lang="zh-CN" altLang="en-US" sz="2400" dirty="0"/>
                        <a:t>可维护性</a:t>
                      </a:r>
                    </a:p>
                  </a:txBody>
                  <a:tcPr anchor="ctr"/>
                </a:tc>
                <a:tc>
                  <a:txBody>
                    <a:bodyPr/>
                    <a:lstStyle/>
                    <a:p>
                      <a:pPr algn="ctr"/>
                      <a:r>
                        <a:rPr lang="zh-CN" altLang="en-US" sz="2400" dirty="0"/>
                        <a:t>可靠性</a:t>
                      </a:r>
                    </a:p>
                  </a:txBody>
                  <a:tcPr anchor="ctr"/>
                </a:tc>
                <a:tc>
                  <a:txBody>
                    <a:bodyPr/>
                    <a:lstStyle/>
                    <a:p>
                      <a:pPr algn="ctr"/>
                      <a:r>
                        <a:rPr lang="zh-CN" altLang="en-US" sz="2400" dirty="0"/>
                        <a:t>效率</a:t>
                      </a:r>
                    </a:p>
                  </a:txBody>
                  <a:tcPr anchor="ctr"/>
                </a:tc>
                <a:tc>
                  <a:txBody>
                    <a:bodyPr/>
                    <a:lstStyle/>
                    <a:p>
                      <a:pPr algn="ctr"/>
                      <a:r>
                        <a:rPr lang="zh-CN" altLang="en-US" sz="2400" dirty="0"/>
                        <a:t>易用性</a:t>
                      </a:r>
                    </a:p>
                  </a:txBody>
                  <a:tcPr anchor="ctr"/>
                </a:tc>
                <a:tc>
                  <a:txBody>
                    <a:bodyPr/>
                    <a:lstStyle/>
                    <a:p>
                      <a:pPr algn="ctr"/>
                      <a:r>
                        <a:rPr lang="zh-CN" altLang="en-US" sz="2400" dirty="0"/>
                        <a:t>可移植性</a:t>
                      </a:r>
                    </a:p>
                  </a:txBody>
                  <a:tcPr anchor="ctr"/>
                </a:tc>
                <a:tc>
                  <a:txBody>
                    <a:bodyPr/>
                    <a:lstStyle/>
                    <a:p>
                      <a:pPr algn="ctr"/>
                      <a:r>
                        <a:rPr lang="zh-CN" altLang="en-US" sz="2400" dirty="0"/>
                        <a:t>可复用性</a:t>
                      </a:r>
                    </a:p>
                  </a:txBody>
                  <a:tcPr anchor="ctr"/>
                </a:tc>
                <a:tc>
                  <a:txBody>
                    <a:bodyPr/>
                    <a:lstStyle/>
                    <a:p>
                      <a:pPr algn="ctr"/>
                      <a:r>
                        <a:rPr lang="zh-CN" altLang="en-US" sz="2400" dirty="0"/>
                        <a:t>健壮性</a:t>
                      </a:r>
                    </a:p>
                  </a:txBody>
                  <a:tcPr anchor="ctr"/>
                </a:tc>
                <a:extLst>
                  <a:ext uri="{0D108BD9-81ED-4DB2-BD59-A6C34878D82A}">
                    <a16:rowId xmlns:a16="http://schemas.microsoft.com/office/drawing/2014/main" val="2551321657"/>
                  </a:ext>
                </a:extLst>
              </a:tr>
              <a:tr h="370840">
                <a:tc>
                  <a:txBody>
                    <a:bodyPr/>
                    <a:lstStyle/>
                    <a:p>
                      <a:pPr algn="ctr"/>
                      <a:r>
                        <a:rPr lang="zh-CN" altLang="en-US" sz="2400" dirty="0"/>
                        <a:t>录制回放</a:t>
                      </a:r>
                    </a:p>
                  </a:txBody>
                  <a:tcPr anchor="ctr"/>
                </a:tc>
                <a:tc>
                  <a:txBody>
                    <a:bodyPr/>
                    <a:lstStyle/>
                    <a:p>
                      <a:pPr algn="ctr"/>
                      <a:r>
                        <a:rPr lang="zh-CN" altLang="en-US" sz="2400" dirty="0"/>
                        <a:t>低</a:t>
                      </a:r>
                    </a:p>
                  </a:txBody>
                  <a:tcPr anchor="ctr"/>
                </a:tc>
                <a:tc>
                  <a:txBody>
                    <a:bodyPr/>
                    <a:lstStyle/>
                    <a:p>
                      <a:pPr algn="ctr"/>
                      <a:r>
                        <a:rPr lang="zh-CN" altLang="en-US" sz="2400" dirty="0"/>
                        <a:t>低</a:t>
                      </a:r>
                    </a:p>
                  </a:txBody>
                  <a:tcPr anchor="ctr"/>
                </a:tc>
                <a:tc>
                  <a:txBody>
                    <a:bodyPr/>
                    <a:lstStyle/>
                    <a:p>
                      <a:pPr algn="ctr"/>
                      <a:r>
                        <a:rPr lang="zh-CN" altLang="en-US" sz="2400" dirty="0"/>
                        <a:t>低</a:t>
                      </a:r>
                    </a:p>
                  </a:txBody>
                  <a:tcPr anchor="ctr"/>
                </a:tc>
                <a:tc>
                  <a:txBody>
                    <a:bodyPr/>
                    <a:lstStyle/>
                    <a:p>
                      <a:pPr algn="ctr"/>
                      <a:r>
                        <a:rPr lang="zh-CN" altLang="en-US" sz="2400" dirty="0"/>
                        <a:t>高</a:t>
                      </a:r>
                    </a:p>
                  </a:txBody>
                  <a:tcPr anchor="ctr"/>
                </a:tc>
                <a:tc>
                  <a:txBody>
                    <a:bodyPr/>
                    <a:lstStyle/>
                    <a:p>
                      <a:pPr algn="ctr"/>
                      <a:r>
                        <a:rPr lang="zh-CN" altLang="en-US" sz="2400" dirty="0"/>
                        <a:t>低</a:t>
                      </a:r>
                    </a:p>
                  </a:txBody>
                  <a:tcPr anchor="ctr"/>
                </a:tc>
                <a:tc>
                  <a:txBody>
                    <a:bodyPr/>
                    <a:lstStyle/>
                    <a:p>
                      <a:pPr algn="ctr"/>
                      <a:r>
                        <a:rPr lang="zh-CN" altLang="en-US" sz="2400" dirty="0"/>
                        <a:t>低</a:t>
                      </a:r>
                    </a:p>
                  </a:txBody>
                  <a:tcPr anchor="ctr"/>
                </a:tc>
                <a:tc>
                  <a:txBody>
                    <a:bodyPr/>
                    <a:lstStyle/>
                    <a:p>
                      <a:pPr algn="ctr"/>
                      <a:r>
                        <a:rPr lang="zh-CN" altLang="en-US" sz="2400" dirty="0"/>
                        <a:t>低</a:t>
                      </a:r>
                    </a:p>
                  </a:txBody>
                  <a:tcPr anchor="ctr"/>
                </a:tc>
                <a:extLst>
                  <a:ext uri="{0D108BD9-81ED-4DB2-BD59-A6C34878D82A}">
                    <a16:rowId xmlns:a16="http://schemas.microsoft.com/office/drawing/2014/main" val="4232145178"/>
                  </a:ext>
                </a:extLst>
              </a:tr>
              <a:tr h="370840">
                <a:tc>
                  <a:txBody>
                    <a:bodyPr/>
                    <a:lstStyle/>
                    <a:p>
                      <a:pPr algn="ctr"/>
                      <a:r>
                        <a:rPr lang="zh-CN" altLang="en-US" sz="2400" dirty="0"/>
                        <a:t>脚本技术</a:t>
                      </a:r>
                    </a:p>
                  </a:txBody>
                  <a:tcPr anchor="ctr"/>
                </a:tc>
                <a:tc>
                  <a:txBody>
                    <a:bodyPr/>
                    <a:lstStyle/>
                    <a:p>
                      <a:pPr algn="ctr"/>
                      <a:r>
                        <a:rPr lang="zh-CN" altLang="en-US" sz="2400" dirty="0"/>
                        <a:t>中</a:t>
                      </a:r>
                    </a:p>
                  </a:txBody>
                  <a:tcPr anchor="ctr"/>
                </a:tc>
                <a:tc>
                  <a:txBody>
                    <a:bodyPr/>
                    <a:lstStyle/>
                    <a:p>
                      <a:pPr algn="ctr"/>
                      <a:r>
                        <a:rPr lang="zh-CN" altLang="en-US" sz="2400" dirty="0"/>
                        <a:t>高</a:t>
                      </a:r>
                    </a:p>
                  </a:txBody>
                  <a:tcPr anchor="ctr"/>
                </a:tc>
                <a:tc>
                  <a:txBody>
                    <a:bodyPr/>
                    <a:lstStyle/>
                    <a:p>
                      <a:pPr algn="ctr"/>
                      <a:r>
                        <a:rPr lang="zh-CN" altLang="en-US" sz="2400" dirty="0"/>
                        <a:t>中</a:t>
                      </a:r>
                    </a:p>
                  </a:txBody>
                  <a:tcPr anchor="ctr"/>
                </a:tc>
                <a:tc>
                  <a:txBody>
                    <a:bodyPr/>
                    <a:lstStyle/>
                    <a:p>
                      <a:pPr algn="ctr"/>
                      <a:r>
                        <a:rPr lang="zh-CN" altLang="en-US" sz="2400" dirty="0"/>
                        <a:t>低</a:t>
                      </a:r>
                    </a:p>
                  </a:txBody>
                  <a:tcPr anchor="ctr"/>
                </a:tc>
                <a:tc>
                  <a:txBody>
                    <a:bodyPr/>
                    <a:lstStyle/>
                    <a:p>
                      <a:pPr algn="ctr"/>
                      <a:r>
                        <a:rPr lang="zh-CN" altLang="en-US" sz="2400" dirty="0"/>
                        <a:t>低</a:t>
                      </a:r>
                    </a:p>
                  </a:txBody>
                  <a:tcPr anchor="ctr"/>
                </a:tc>
                <a:tc>
                  <a:txBody>
                    <a:bodyPr/>
                    <a:lstStyle/>
                    <a:p>
                      <a:pPr algn="ctr"/>
                      <a:r>
                        <a:rPr lang="zh-CN" altLang="en-US" sz="2400" dirty="0"/>
                        <a:t>中</a:t>
                      </a:r>
                    </a:p>
                  </a:txBody>
                  <a:tcPr anchor="ctr"/>
                </a:tc>
                <a:tc>
                  <a:txBody>
                    <a:bodyPr/>
                    <a:lstStyle/>
                    <a:p>
                      <a:pPr algn="ctr"/>
                      <a:r>
                        <a:rPr lang="zh-CN" altLang="en-US" sz="2400" dirty="0"/>
                        <a:t>高</a:t>
                      </a:r>
                    </a:p>
                  </a:txBody>
                  <a:tcPr anchor="ctr"/>
                </a:tc>
                <a:extLst>
                  <a:ext uri="{0D108BD9-81ED-4DB2-BD59-A6C34878D82A}">
                    <a16:rowId xmlns:a16="http://schemas.microsoft.com/office/drawing/2014/main" val="349966285"/>
                  </a:ext>
                </a:extLst>
              </a:tr>
              <a:tr h="370840">
                <a:tc>
                  <a:txBody>
                    <a:bodyPr/>
                    <a:lstStyle/>
                    <a:p>
                      <a:pPr algn="ctr"/>
                      <a:r>
                        <a:rPr lang="zh-CN" altLang="en-US" sz="2400" dirty="0"/>
                        <a:t>数据驱动</a:t>
                      </a:r>
                    </a:p>
                  </a:txBody>
                  <a:tcPr anchor="ctr"/>
                </a:tc>
                <a:tc>
                  <a:txBody>
                    <a:bodyPr/>
                    <a:lstStyle/>
                    <a:p>
                      <a:pPr algn="ctr"/>
                      <a:r>
                        <a:rPr lang="zh-CN" altLang="en-US" sz="2400" dirty="0"/>
                        <a:t>中</a:t>
                      </a:r>
                    </a:p>
                  </a:txBody>
                  <a:tcPr anchor="ctr"/>
                </a:tc>
                <a:tc>
                  <a:txBody>
                    <a:bodyPr/>
                    <a:lstStyle/>
                    <a:p>
                      <a:pPr algn="ctr"/>
                      <a:r>
                        <a:rPr kumimoji="0" lang="zh-CN" altLang="en-US" sz="2400" b="0" i="0" u="none" strike="noStrike" kern="120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rPr>
                        <a:t>高</a:t>
                      </a:r>
                      <a:endParaRPr lang="zh-CN" altLang="en-US" sz="2400" dirty="0"/>
                    </a:p>
                  </a:txBody>
                  <a:tcPr anchor="ctr"/>
                </a:tc>
                <a:tc>
                  <a:txBody>
                    <a:bodyPr/>
                    <a:lstStyle/>
                    <a:p>
                      <a:pPr algn="ctr"/>
                      <a:r>
                        <a:rPr lang="zh-CN" altLang="en-US" sz="2400" dirty="0"/>
                        <a:t>中</a:t>
                      </a:r>
                    </a:p>
                  </a:txBody>
                  <a:tcPr anchor="ctr"/>
                </a:tc>
                <a:tc>
                  <a:txBody>
                    <a:bodyPr/>
                    <a:lstStyle/>
                    <a:p>
                      <a:pPr algn="ctr"/>
                      <a:r>
                        <a:rPr lang="zh-CN" altLang="en-US" sz="2400" dirty="0"/>
                        <a:t>中</a:t>
                      </a:r>
                    </a:p>
                  </a:txBody>
                  <a:tcPr anchor="ctr"/>
                </a:tc>
                <a:tc>
                  <a:txBody>
                    <a:bodyPr/>
                    <a:lstStyle/>
                    <a:p>
                      <a:pPr algn="ctr"/>
                      <a:r>
                        <a:rPr lang="zh-CN" altLang="en-US" sz="2400" dirty="0"/>
                        <a:t>中</a:t>
                      </a:r>
                    </a:p>
                  </a:txBody>
                  <a:tcPr anchor="ctr"/>
                </a:tc>
                <a:tc>
                  <a:txBody>
                    <a:bodyPr/>
                    <a:lstStyle/>
                    <a:p>
                      <a:pPr algn="ctr"/>
                      <a:r>
                        <a:rPr lang="zh-CN" altLang="en-US" sz="2400" dirty="0"/>
                        <a:t>中</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rPr>
                        <a:t>高</a:t>
                      </a:r>
                      <a:endParaRPr kumimoji="0" lang="zh-CN" altLang="en-US" sz="2400" b="0" i="0" u="none" strike="noStrike" kern="1200" cap="none" spc="0" normalizeH="0" baseline="0" noProof="0" dirty="0">
                        <a:ln>
                          <a:noFill/>
                        </a:ln>
                        <a:solidFill>
                          <a:prstClr val="black"/>
                        </a:solidFill>
                        <a:effectLst/>
                        <a:uLnTx/>
                        <a:uFillTx/>
                        <a:latin typeface="Franklin Gothic Book" panose="020B0503020102020204"/>
                        <a:ea typeface="华文楷体" panose="02010600040101010101" pitchFamily="2" charset="-122"/>
                        <a:cs typeface="+mn-cs"/>
                      </a:endParaRPr>
                    </a:p>
                  </a:txBody>
                  <a:tcPr anchor="ctr"/>
                </a:tc>
                <a:extLst>
                  <a:ext uri="{0D108BD9-81ED-4DB2-BD59-A6C34878D82A}">
                    <a16:rowId xmlns:a16="http://schemas.microsoft.com/office/drawing/2014/main" val="3498826500"/>
                  </a:ext>
                </a:extLst>
              </a:tr>
              <a:tr h="370840">
                <a:tc>
                  <a:txBody>
                    <a:bodyPr/>
                    <a:lstStyle/>
                    <a:p>
                      <a:pPr algn="ctr"/>
                      <a:r>
                        <a:rPr lang="zh-CN" altLang="en-US" sz="2400" dirty="0"/>
                        <a:t>关键字驱动</a:t>
                      </a:r>
                    </a:p>
                  </a:txBody>
                  <a:tcPr anchor="ctr"/>
                </a:tc>
                <a:tc>
                  <a:txBody>
                    <a:bodyPr/>
                    <a:lstStyle/>
                    <a:p>
                      <a:pPr algn="ctr"/>
                      <a:r>
                        <a:rPr lang="zh-CN" altLang="en-US" sz="2400" dirty="0"/>
                        <a:t>中</a:t>
                      </a:r>
                    </a:p>
                  </a:txBody>
                  <a:tcPr anchor="ctr"/>
                </a:tc>
                <a:tc>
                  <a:txBody>
                    <a:bodyPr/>
                    <a:lstStyle/>
                    <a:p>
                      <a:pPr algn="ctr"/>
                      <a:r>
                        <a:rPr kumimoji="0" lang="zh-CN" altLang="en-US" sz="2400" b="0" i="0" u="none" strike="noStrike" kern="120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rPr>
                        <a:t>高</a:t>
                      </a:r>
                      <a:endParaRPr lang="zh-CN" altLang="en-US" sz="2400" dirty="0"/>
                    </a:p>
                  </a:txBody>
                  <a:tcPr anchor="ctr"/>
                </a:tc>
                <a:tc>
                  <a:txBody>
                    <a:bodyPr/>
                    <a:lstStyle/>
                    <a:p>
                      <a:pPr algn="ctr"/>
                      <a:r>
                        <a:rPr lang="zh-CN" altLang="en-US" sz="2400" dirty="0"/>
                        <a:t>中</a:t>
                      </a:r>
                    </a:p>
                  </a:txBody>
                  <a:tcPr anchor="ctr"/>
                </a:tc>
                <a:tc>
                  <a:txBody>
                    <a:bodyPr/>
                    <a:lstStyle/>
                    <a:p>
                      <a:pPr algn="ctr"/>
                      <a:r>
                        <a:rPr lang="zh-CN" altLang="en-US" sz="2400" dirty="0"/>
                        <a:t>中</a:t>
                      </a:r>
                    </a:p>
                  </a:txBody>
                  <a:tcPr anchor="ctr"/>
                </a:tc>
                <a:tc>
                  <a:txBody>
                    <a:bodyPr/>
                    <a:lstStyle/>
                    <a:p>
                      <a:pPr algn="ctr"/>
                      <a:r>
                        <a:rPr lang="zh-CN" altLang="en-US" sz="2400" dirty="0"/>
                        <a:t>中</a:t>
                      </a:r>
                    </a:p>
                  </a:txBody>
                  <a:tcPr anchor="ctr"/>
                </a:tc>
                <a:tc>
                  <a:txBody>
                    <a:bodyPr/>
                    <a:lstStyle/>
                    <a:p>
                      <a:pPr algn="ctr"/>
                      <a:r>
                        <a:rPr lang="zh-CN" altLang="en-US" sz="2400" dirty="0"/>
                        <a:t>高</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Franklin Gothic Book" panose="020B0503020102020204"/>
                          <a:ea typeface="华文楷体" panose="02010600040101010101" pitchFamily="2" charset="-122"/>
                          <a:cs typeface="+mn-cs"/>
                        </a:rPr>
                        <a:t>高</a:t>
                      </a:r>
                    </a:p>
                  </a:txBody>
                  <a:tcPr anchor="ctr"/>
                </a:tc>
                <a:extLst>
                  <a:ext uri="{0D108BD9-81ED-4DB2-BD59-A6C34878D82A}">
                    <a16:rowId xmlns:a16="http://schemas.microsoft.com/office/drawing/2014/main" val="2944405578"/>
                  </a:ext>
                </a:extLst>
              </a:tr>
              <a:tr h="370840">
                <a:tc>
                  <a:txBody>
                    <a:bodyPr/>
                    <a:lstStyle/>
                    <a:p>
                      <a:pPr algn="ctr"/>
                      <a:r>
                        <a:rPr lang="zh-CN" altLang="en-US" sz="2400" dirty="0"/>
                        <a:t>业务驱动</a:t>
                      </a:r>
                    </a:p>
                  </a:txBody>
                  <a:tcPr anchor="ctr"/>
                </a:tc>
                <a:tc>
                  <a:txBody>
                    <a:bodyPr/>
                    <a:lstStyle/>
                    <a:p>
                      <a:pPr algn="ctr"/>
                      <a:r>
                        <a:rPr lang="zh-CN" altLang="en-US" sz="2400" dirty="0"/>
                        <a:t>高</a:t>
                      </a:r>
                    </a:p>
                  </a:txBody>
                  <a:tcPr anchor="ctr"/>
                </a:tc>
                <a:tc>
                  <a:txBody>
                    <a:bodyPr/>
                    <a:lstStyle/>
                    <a:p>
                      <a:pPr algn="ctr"/>
                      <a:r>
                        <a:rPr kumimoji="0" lang="zh-CN" altLang="en-US" sz="2400" b="0" i="0" u="none" strike="noStrike" kern="1200" cap="none" spc="0" normalizeH="0" baseline="0" noProof="0" dirty="0">
                          <a:ln>
                            <a:noFill/>
                          </a:ln>
                          <a:solidFill>
                            <a:prstClr val="black"/>
                          </a:solidFill>
                          <a:effectLst/>
                          <a:uLnTx/>
                          <a:uFillTx/>
                          <a:latin typeface="Franklin Gothic Book" panose="020B0503020102020204"/>
                          <a:ea typeface="华文楷体" panose="02010600040101010101" pitchFamily="2" charset="-122"/>
                          <a:cs typeface="+mn-cs"/>
                        </a:rPr>
                        <a:t>高</a:t>
                      </a:r>
                      <a:endParaRPr lang="zh-CN" altLang="en-US" sz="2400" dirty="0"/>
                    </a:p>
                  </a:txBody>
                  <a:tcPr anchor="ctr"/>
                </a:tc>
                <a:tc>
                  <a:txBody>
                    <a:bodyPr/>
                    <a:lstStyle/>
                    <a:p>
                      <a:pPr algn="ctr"/>
                      <a:r>
                        <a:rPr lang="zh-CN" altLang="en-US" sz="2400" dirty="0"/>
                        <a:t>高</a:t>
                      </a:r>
                    </a:p>
                  </a:txBody>
                  <a:tcPr anchor="ctr"/>
                </a:tc>
                <a:tc>
                  <a:txBody>
                    <a:bodyPr/>
                    <a:lstStyle/>
                    <a:p>
                      <a:pPr algn="ctr"/>
                      <a:r>
                        <a:rPr lang="zh-CN" altLang="en-US" sz="2400" dirty="0"/>
                        <a:t>高</a:t>
                      </a:r>
                    </a:p>
                  </a:txBody>
                  <a:tcPr anchor="ctr"/>
                </a:tc>
                <a:tc>
                  <a:txBody>
                    <a:bodyPr/>
                    <a:lstStyle/>
                    <a:p>
                      <a:pPr algn="ctr"/>
                      <a:r>
                        <a:rPr lang="zh-CN" altLang="en-US" sz="2400" dirty="0"/>
                        <a:t>中</a:t>
                      </a:r>
                    </a:p>
                  </a:txBody>
                  <a:tcPr anchor="ctr"/>
                </a:tc>
                <a:tc>
                  <a:txBody>
                    <a:bodyPr/>
                    <a:lstStyle/>
                    <a:p>
                      <a:pPr algn="ctr"/>
                      <a:r>
                        <a:rPr lang="zh-CN" altLang="en-US" sz="2400" dirty="0"/>
                        <a:t>高</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Franklin Gothic Book" panose="020B0503020102020204"/>
                          <a:ea typeface="华文楷体" panose="02010600040101010101" pitchFamily="2" charset="-122"/>
                          <a:cs typeface="+mn-cs"/>
                        </a:rPr>
                        <a:t>高</a:t>
                      </a:r>
                    </a:p>
                  </a:txBody>
                  <a:tcPr anchor="ctr"/>
                </a:tc>
                <a:extLst>
                  <a:ext uri="{0D108BD9-81ED-4DB2-BD59-A6C34878D82A}">
                    <a16:rowId xmlns:a16="http://schemas.microsoft.com/office/drawing/2014/main" val="623325002"/>
                  </a:ext>
                </a:extLst>
              </a:tr>
            </a:tbl>
          </a:graphicData>
        </a:graphic>
      </p:graphicFrame>
    </p:spTree>
    <p:extLst>
      <p:ext uri="{BB962C8B-B14F-4D97-AF65-F5344CB8AC3E}">
        <p14:creationId xmlns:p14="http://schemas.microsoft.com/office/powerpoint/2010/main" val="181213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4143A-201A-4D78-AF40-97F6047EDA62}"/>
              </a:ext>
            </a:extLst>
          </p:cNvPr>
          <p:cNvSpPr>
            <a:spLocks noGrp="1"/>
          </p:cNvSpPr>
          <p:nvPr>
            <p:ph type="title"/>
          </p:nvPr>
        </p:nvSpPr>
        <p:spPr>
          <a:xfrm>
            <a:off x="1238491" y="89704"/>
            <a:ext cx="9601200" cy="571500"/>
          </a:xfrm>
        </p:spPr>
        <p:txBody>
          <a:bodyPr>
            <a:normAutofit fontScale="90000"/>
          </a:bodyPr>
          <a:lstStyle/>
          <a:p>
            <a:r>
              <a:rPr lang="zh-CN" altLang="zh-CN" b="1" dirty="0"/>
              <a:t>自动化测试的实现要具备三要素</a:t>
            </a:r>
            <a:endParaRPr lang="zh-CN" altLang="en-US" b="1" dirty="0"/>
          </a:p>
        </p:txBody>
      </p:sp>
      <p:sp>
        <p:nvSpPr>
          <p:cNvPr id="5" name="内容占位符 4">
            <a:extLst>
              <a:ext uri="{FF2B5EF4-FFF2-40B4-BE49-F238E27FC236}">
                <a16:creationId xmlns:a16="http://schemas.microsoft.com/office/drawing/2014/main" id="{6C13D3E5-4768-4710-A702-EBEBFA838311}"/>
              </a:ext>
            </a:extLst>
          </p:cNvPr>
          <p:cNvSpPr>
            <a:spLocks noGrp="1"/>
          </p:cNvSpPr>
          <p:nvPr>
            <p:ph idx="1"/>
          </p:nvPr>
        </p:nvSpPr>
        <p:spPr>
          <a:xfrm>
            <a:off x="1122745" y="827589"/>
            <a:ext cx="10862840" cy="5688958"/>
          </a:xfrm>
        </p:spPr>
        <p:txBody>
          <a:bodyPr>
            <a:normAutofit/>
          </a:bodyPr>
          <a:lstStyle/>
          <a:p>
            <a:r>
              <a:rPr lang="zh-CN" altLang="zh-CN" sz="2800" dirty="0"/>
              <a:t>（</a:t>
            </a:r>
            <a:r>
              <a:rPr lang="en-US" altLang="zh-CN" sz="2800" dirty="0"/>
              <a:t>1</a:t>
            </a:r>
            <a:r>
              <a:rPr lang="zh-CN" altLang="zh-CN" sz="2800" dirty="0"/>
              <a:t>）测试的自动执行 </a:t>
            </a:r>
          </a:p>
          <a:p>
            <a:pPr lvl="1"/>
            <a:r>
              <a:rPr lang="zh-CN" altLang="zh-CN" sz="2800" i="0" dirty="0"/>
              <a:t>操作运行能使用强功能的函数直接操作控件，测试过程可基本达到自动化或较少人工干预的半自动化</a:t>
            </a:r>
            <a:endParaRPr lang="en-US" altLang="zh-CN" sz="2800" i="0" dirty="0"/>
          </a:p>
          <a:p>
            <a:r>
              <a:rPr lang="zh-CN" altLang="zh-CN" sz="2800" dirty="0"/>
              <a:t>（</a:t>
            </a:r>
            <a:r>
              <a:rPr lang="en-US" altLang="zh-CN" sz="2800" dirty="0"/>
              <a:t>2</a:t>
            </a:r>
            <a:r>
              <a:rPr lang="zh-CN" altLang="zh-CN" sz="2800" dirty="0"/>
              <a:t>）对状态的自动识别 </a:t>
            </a:r>
          </a:p>
          <a:p>
            <a:pPr lvl="1"/>
            <a:r>
              <a:rPr lang="zh-CN" altLang="zh-CN" sz="2800" i="0" dirty="0"/>
              <a:t>通过直接识别、间接识别和不识别（默认状态）三种方式实现。例如，能对软件使用的原始状态的方式通过模拟操作的方式进行识别。</a:t>
            </a:r>
          </a:p>
          <a:p>
            <a:r>
              <a:rPr lang="zh-CN" altLang="zh-CN" sz="2800" dirty="0"/>
              <a:t>（</a:t>
            </a:r>
            <a:r>
              <a:rPr lang="en-US" altLang="zh-CN" sz="2800" dirty="0"/>
              <a:t>3</a:t>
            </a:r>
            <a:r>
              <a:rPr lang="zh-CN" altLang="zh-CN" sz="2800" dirty="0"/>
              <a:t>）自动的逻辑处理 </a:t>
            </a:r>
          </a:p>
          <a:p>
            <a:pPr lvl="1"/>
            <a:r>
              <a:rPr lang="zh-CN" altLang="zh-CN" sz="2800" i="0" dirty="0"/>
              <a:t>对于测试过程中的逻辑处理，对简单的逻辑能通过测试系统自身来实现，而对复杂的逻辑则需通过引用外部的系统来实现。</a:t>
            </a:r>
            <a:endParaRPr lang="en-US" altLang="zh-CN" sz="2800" i="0" dirty="0"/>
          </a:p>
          <a:p>
            <a:r>
              <a:rPr lang="zh-CN" altLang="zh-CN" sz="2800" dirty="0"/>
              <a:t>自动化测试的实现，需要通过分析、确认、规划、建立测试系统（包括自动化测试工具的运用）、执行测试等过程。</a:t>
            </a:r>
          </a:p>
          <a:p>
            <a:endParaRPr lang="zh-CN" altLang="en-US" dirty="0"/>
          </a:p>
        </p:txBody>
      </p:sp>
    </p:spTree>
    <p:extLst>
      <p:ext uri="{BB962C8B-B14F-4D97-AF65-F5344CB8AC3E}">
        <p14:creationId xmlns:p14="http://schemas.microsoft.com/office/powerpoint/2010/main" val="707868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7EC2B-D05E-4687-AAE1-EDC0FEAEDBA9}"/>
              </a:ext>
            </a:extLst>
          </p:cNvPr>
          <p:cNvSpPr>
            <a:spLocks noGrp="1"/>
          </p:cNvSpPr>
          <p:nvPr>
            <p:ph type="title"/>
          </p:nvPr>
        </p:nvSpPr>
        <p:spPr>
          <a:xfrm>
            <a:off x="937549" y="212277"/>
            <a:ext cx="9601200" cy="571500"/>
          </a:xfrm>
        </p:spPr>
        <p:txBody>
          <a:bodyPr>
            <a:normAutofit fontScale="90000"/>
          </a:bodyPr>
          <a:lstStyle/>
          <a:p>
            <a:r>
              <a:rPr lang="zh-CN" altLang="en-US" b="1" dirty="0"/>
              <a:t>自动化测试</a:t>
            </a:r>
            <a:r>
              <a:rPr lang="en-US" altLang="zh-CN" b="1" dirty="0"/>
              <a:t>-</a:t>
            </a:r>
            <a:r>
              <a:rPr lang="zh-CN" altLang="en-US" b="1" dirty="0"/>
              <a:t>录制</a:t>
            </a:r>
            <a:r>
              <a:rPr lang="en-US" altLang="zh-CN" b="1" dirty="0"/>
              <a:t>/</a:t>
            </a:r>
            <a:r>
              <a:rPr lang="zh-CN" altLang="en-US" b="1" dirty="0"/>
              <a:t>回放技术</a:t>
            </a:r>
          </a:p>
        </p:txBody>
      </p:sp>
      <p:sp>
        <p:nvSpPr>
          <p:cNvPr id="3" name="内容占位符 2">
            <a:extLst>
              <a:ext uri="{FF2B5EF4-FFF2-40B4-BE49-F238E27FC236}">
                <a16:creationId xmlns:a16="http://schemas.microsoft.com/office/drawing/2014/main" id="{618FDDBA-1401-4559-8E00-B09B00BFA421}"/>
              </a:ext>
            </a:extLst>
          </p:cNvPr>
          <p:cNvSpPr>
            <a:spLocks noGrp="1"/>
          </p:cNvSpPr>
          <p:nvPr>
            <p:ph idx="1"/>
          </p:nvPr>
        </p:nvSpPr>
        <p:spPr>
          <a:xfrm>
            <a:off x="1012785" y="949124"/>
            <a:ext cx="10585048" cy="5752618"/>
          </a:xfrm>
        </p:spPr>
        <p:txBody>
          <a:bodyPr>
            <a:normAutofit lnSpcReduction="10000"/>
          </a:bodyPr>
          <a:lstStyle/>
          <a:p>
            <a:r>
              <a:rPr lang="zh-CN" altLang="en-US" sz="2800" dirty="0"/>
              <a:t>录制回放技术是以前比较流行的脚本生成技术。</a:t>
            </a:r>
          </a:p>
          <a:p>
            <a:r>
              <a:rPr lang="zh-CN" altLang="en-US" sz="2800" dirty="0"/>
              <a:t>录制回放技术可以自动录制测试执行者所做的所有操作，并将这些操作写成工具可以识别的脚本。工具通过读取脚本，并执行脚本中定义的指令，可以重复测试执行者手工完成的操作。 </a:t>
            </a:r>
            <a:endParaRPr lang="en-US" altLang="zh-CN" sz="2800" dirty="0"/>
          </a:p>
          <a:p>
            <a:r>
              <a:rPr lang="zh-CN" altLang="en-US" sz="2800" dirty="0"/>
              <a:t>其优点在于：</a:t>
            </a:r>
          </a:p>
          <a:p>
            <a:pPr lvl="1"/>
            <a:r>
              <a:rPr lang="zh-CN" altLang="en-US" sz="2800" i="0" dirty="0"/>
              <a:t>可以很快得到可再现的测试比较结果。</a:t>
            </a:r>
          </a:p>
          <a:p>
            <a:pPr lvl="1"/>
            <a:r>
              <a:rPr lang="zh-CN" altLang="en-US" sz="2800" i="0" dirty="0"/>
              <a:t>自动产生可以直接使用的测试脚本。</a:t>
            </a:r>
          </a:p>
          <a:p>
            <a:pPr lvl="1"/>
            <a:r>
              <a:rPr lang="zh-CN" altLang="en-US" sz="2800" i="0" dirty="0"/>
              <a:t>自动准备测试数据</a:t>
            </a:r>
            <a:endParaRPr lang="en-US" altLang="zh-CN" sz="2800" i="0" dirty="0"/>
          </a:p>
          <a:p>
            <a:r>
              <a:rPr lang="zh-CN" altLang="en-US" sz="2800" dirty="0"/>
              <a:t>缺点，会随着使用的次数的增加越来越明显，主要表现在：</a:t>
            </a:r>
          </a:p>
          <a:p>
            <a:pPr lvl="1"/>
            <a:r>
              <a:rPr lang="zh-CN" altLang="en-US" sz="2800" i="0" dirty="0"/>
              <a:t>脚本的维护性</a:t>
            </a:r>
          </a:p>
          <a:p>
            <a:pPr lvl="1"/>
            <a:r>
              <a:rPr lang="zh-CN" altLang="en-US" sz="2800" i="0" dirty="0"/>
              <a:t>效率问题</a:t>
            </a:r>
          </a:p>
          <a:p>
            <a:pPr lvl="1"/>
            <a:r>
              <a:rPr lang="zh-CN" altLang="en-US" sz="2800" i="0" dirty="0"/>
              <a:t>界面识别问题</a:t>
            </a:r>
          </a:p>
          <a:p>
            <a:endParaRPr lang="zh-CN" altLang="en-US" dirty="0"/>
          </a:p>
        </p:txBody>
      </p:sp>
    </p:spTree>
    <p:extLst>
      <p:ext uri="{BB962C8B-B14F-4D97-AF65-F5344CB8AC3E}">
        <p14:creationId xmlns:p14="http://schemas.microsoft.com/office/powerpoint/2010/main" val="363338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3A650-FDAD-4827-A19C-98FB7C690C94}"/>
              </a:ext>
            </a:extLst>
          </p:cNvPr>
          <p:cNvSpPr>
            <a:spLocks noGrp="1"/>
          </p:cNvSpPr>
          <p:nvPr>
            <p:ph type="title"/>
          </p:nvPr>
        </p:nvSpPr>
        <p:spPr>
          <a:xfrm>
            <a:off x="1127567" y="318305"/>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92D28145-98E3-4C8D-8F47-F638120A61BC}"/>
              </a:ext>
            </a:extLst>
          </p:cNvPr>
          <p:cNvSpPr>
            <a:spLocks noGrp="1"/>
          </p:cNvSpPr>
          <p:nvPr>
            <p:ph idx="1"/>
          </p:nvPr>
        </p:nvSpPr>
        <p:spPr>
          <a:xfrm>
            <a:off x="1076447" y="1093808"/>
            <a:ext cx="10729730" cy="5445887"/>
          </a:xfrm>
        </p:spPr>
        <p:txBody>
          <a:bodyPr>
            <a:normAutofit/>
          </a:bodyPr>
          <a:lstStyle/>
          <a:p>
            <a:r>
              <a:rPr lang="zh-CN" altLang="en-US" sz="2800" dirty="0"/>
              <a:t>脚本技术是实现自动化测试最基本的一条要求，脚本语言具有与常用编程语言类似的语法结构，并且绝大多数为解释型语言，可以方便的在</a:t>
            </a:r>
            <a:r>
              <a:rPr lang="en-US" altLang="zh-CN" sz="2800" dirty="0"/>
              <a:t>IDE</a:t>
            </a:r>
            <a:r>
              <a:rPr lang="zh-CN" altLang="en-US" sz="2800" dirty="0"/>
              <a:t>中对脚本进行编辑修改。</a:t>
            </a:r>
          </a:p>
          <a:p>
            <a:r>
              <a:rPr lang="zh-CN" altLang="en-US" sz="2800" dirty="0"/>
              <a:t>任何一种脚本技术应该具备以下功能：</a:t>
            </a:r>
          </a:p>
          <a:p>
            <a:pPr lvl="1"/>
            <a:r>
              <a:rPr lang="zh-CN" altLang="en-US" sz="2800" i="0" dirty="0"/>
              <a:t>支持多种常用的变量和数据类型。</a:t>
            </a:r>
          </a:p>
          <a:p>
            <a:pPr lvl="1"/>
            <a:r>
              <a:rPr lang="zh-CN" altLang="en-US" sz="2800" i="0" dirty="0"/>
              <a:t>支持数组、列表、结构，以及其它混合数据类型。</a:t>
            </a:r>
          </a:p>
          <a:p>
            <a:pPr lvl="1"/>
            <a:r>
              <a:rPr lang="zh-CN" altLang="en-US" sz="2800" i="0" dirty="0"/>
              <a:t>支持各种条件逻辑，（</a:t>
            </a:r>
            <a:r>
              <a:rPr lang="en-US" altLang="zh-CN" sz="2800" i="0" dirty="0"/>
              <a:t>IF</a:t>
            </a:r>
            <a:r>
              <a:rPr lang="zh-CN" altLang="en-US" sz="2800" i="0" dirty="0"/>
              <a:t>、</a:t>
            </a:r>
            <a:r>
              <a:rPr lang="en-US" altLang="zh-CN" sz="2800" i="0" dirty="0"/>
              <a:t>CASE</a:t>
            </a:r>
            <a:r>
              <a:rPr lang="zh-CN" altLang="en-US" sz="2800" i="0" dirty="0"/>
              <a:t>等语句） 。</a:t>
            </a:r>
          </a:p>
          <a:p>
            <a:pPr lvl="1"/>
            <a:r>
              <a:rPr lang="zh-CN" altLang="en-US" sz="2800" i="0" dirty="0"/>
              <a:t>支持循环（</a:t>
            </a:r>
            <a:r>
              <a:rPr lang="en-US" altLang="zh-CN" sz="2800" i="0" dirty="0"/>
              <a:t>FOR</a:t>
            </a:r>
            <a:r>
              <a:rPr lang="zh-CN" altLang="en-US" sz="2800" i="0" dirty="0"/>
              <a:t>、</a:t>
            </a:r>
            <a:r>
              <a:rPr lang="en-US" altLang="zh-CN" sz="2800" i="0" dirty="0"/>
              <a:t>WHILE</a:t>
            </a:r>
            <a:r>
              <a:rPr lang="zh-CN" altLang="en-US" sz="2800" i="0" dirty="0"/>
              <a:t>） 。</a:t>
            </a:r>
          </a:p>
          <a:p>
            <a:pPr lvl="1"/>
            <a:r>
              <a:rPr lang="zh-CN" altLang="en-US" sz="2800" i="0" dirty="0"/>
              <a:t>支持函数的创建和调用。</a:t>
            </a:r>
          </a:p>
          <a:p>
            <a:pPr lvl="1"/>
            <a:r>
              <a:rPr lang="zh-CN" altLang="en-US" sz="2800" i="0" dirty="0"/>
              <a:t>支持文件读写和数据源连接</a:t>
            </a:r>
          </a:p>
        </p:txBody>
      </p:sp>
    </p:spTree>
    <p:extLst>
      <p:ext uri="{BB962C8B-B14F-4D97-AF65-F5344CB8AC3E}">
        <p14:creationId xmlns:p14="http://schemas.microsoft.com/office/powerpoint/2010/main" val="314279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C9D33-7A27-4111-B05C-CE8EF7768AE9}"/>
              </a:ext>
            </a:extLst>
          </p:cNvPr>
          <p:cNvSpPr>
            <a:spLocks noGrp="1"/>
          </p:cNvSpPr>
          <p:nvPr>
            <p:ph type="title"/>
          </p:nvPr>
        </p:nvSpPr>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5B32AA0F-DBD3-4FE4-BDED-5DC41B82192F}"/>
              </a:ext>
            </a:extLst>
          </p:cNvPr>
          <p:cNvSpPr>
            <a:spLocks noGrp="1"/>
          </p:cNvSpPr>
          <p:nvPr>
            <p:ph idx="1"/>
          </p:nvPr>
        </p:nvSpPr>
        <p:spPr/>
        <p:txBody>
          <a:bodyPr/>
          <a:lstStyle/>
          <a:p>
            <a:r>
              <a:rPr lang="zh-CN" altLang="en-US" sz="2800" dirty="0"/>
              <a:t>脚本技术的种类</a:t>
            </a:r>
            <a:endParaRPr lang="en-US" altLang="zh-CN" sz="2800" dirty="0"/>
          </a:p>
          <a:p>
            <a:pPr lvl="1"/>
            <a:r>
              <a:rPr lang="zh-CN" altLang="en-US" sz="2800" i="0" dirty="0"/>
              <a:t>线性脚本</a:t>
            </a:r>
            <a:endParaRPr lang="en-US" altLang="zh-CN" sz="2800" i="0" dirty="0"/>
          </a:p>
          <a:p>
            <a:pPr lvl="1"/>
            <a:r>
              <a:rPr lang="zh-CN" altLang="en-US" sz="2800" i="0" dirty="0"/>
              <a:t>结构化脚本</a:t>
            </a:r>
            <a:endParaRPr lang="en-US" altLang="zh-CN" sz="2800" i="0" dirty="0"/>
          </a:p>
          <a:p>
            <a:pPr lvl="1"/>
            <a:r>
              <a:rPr lang="zh-CN" altLang="en-US" sz="2800" i="0" dirty="0"/>
              <a:t>共享脚本</a:t>
            </a:r>
            <a:endParaRPr lang="en-US" altLang="zh-CN" sz="2800" i="0" dirty="0"/>
          </a:p>
          <a:p>
            <a:pPr lvl="1"/>
            <a:r>
              <a:rPr lang="zh-CN" altLang="en-US" sz="2800" i="0" dirty="0"/>
              <a:t>数据驱动脚本</a:t>
            </a:r>
            <a:endParaRPr lang="en-US" altLang="zh-CN" sz="2800" i="0" dirty="0"/>
          </a:p>
          <a:p>
            <a:pPr lvl="1"/>
            <a:r>
              <a:rPr lang="zh-CN" altLang="en-US" sz="2800" i="0" dirty="0"/>
              <a:t>关键字驱动脚本</a:t>
            </a:r>
            <a:endParaRPr lang="en-US" altLang="zh-CN" sz="2800" i="0" dirty="0"/>
          </a:p>
          <a:p>
            <a:endParaRPr lang="zh-CN" altLang="en-US" dirty="0"/>
          </a:p>
        </p:txBody>
      </p:sp>
    </p:spTree>
    <p:extLst>
      <p:ext uri="{BB962C8B-B14F-4D97-AF65-F5344CB8AC3E}">
        <p14:creationId xmlns:p14="http://schemas.microsoft.com/office/powerpoint/2010/main" val="2349398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0A63D-9639-4BCE-A597-B6A66ED470E6}"/>
              </a:ext>
            </a:extLst>
          </p:cNvPr>
          <p:cNvSpPr>
            <a:spLocks noGrp="1"/>
          </p:cNvSpPr>
          <p:nvPr>
            <p:ph type="title"/>
          </p:nvPr>
        </p:nvSpPr>
        <p:spPr>
          <a:xfrm>
            <a:off x="1018572" y="95491"/>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B32F98BE-2F97-4746-8A7A-1B5D18808549}"/>
              </a:ext>
            </a:extLst>
          </p:cNvPr>
          <p:cNvSpPr>
            <a:spLocks noGrp="1"/>
          </p:cNvSpPr>
          <p:nvPr>
            <p:ph idx="1"/>
          </p:nvPr>
        </p:nvSpPr>
        <p:spPr>
          <a:xfrm>
            <a:off x="1018571" y="736439"/>
            <a:ext cx="10949651" cy="6026070"/>
          </a:xfrm>
        </p:spPr>
        <p:txBody>
          <a:bodyPr>
            <a:normAutofit/>
          </a:bodyPr>
          <a:lstStyle/>
          <a:p>
            <a:r>
              <a:rPr lang="zh-CN" altLang="en-US" sz="1600" dirty="0"/>
              <a:t>线性脚本</a:t>
            </a:r>
            <a:endParaRPr lang="en-US" altLang="zh-CN" sz="1600" dirty="0"/>
          </a:p>
          <a:p>
            <a:pPr lvl="1"/>
            <a:r>
              <a:rPr lang="zh-CN" altLang="en-US" sz="1600" i="0" dirty="0"/>
              <a:t>通过录制手工执行的测试用例时得到的脚本，这种脚本包含所有的击键（键盘和鼠标）、控制测试软件的控制键及输入数据的数字键，可以添加比较指令实现结果比较 。</a:t>
            </a:r>
          </a:p>
          <a:p>
            <a:pPr lvl="1"/>
            <a:r>
              <a:rPr lang="zh-CN" altLang="en-US" sz="1600" i="0" dirty="0"/>
              <a:t>如果用户只使用线性脚本技术，即录制每个测试用例的全部内容，则每个测试用例可以通过脚本完整地被回放。 </a:t>
            </a:r>
          </a:p>
          <a:p>
            <a:pPr lvl="1"/>
            <a:r>
              <a:rPr lang="zh-CN" altLang="en-US" sz="1600" i="0" dirty="0"/>
              <a:t>几乎任何可重复的操作都可以使用线性脚本技术自动化</a:t>
            </a:r>
            <a:endParaRPr lang="en-US" altLang="zh-CN" sz="1600" i="0" dirty="0"/>
          </a:p>
          <a:p>
            <a:pPr lvl="1"/>
            <a:r>
              <a:rPr lang="zh-CN" altLang="en-US" sz="1600" i="0" dirty="0"/>
              <a:t>优点</a:t>
            </a:r>
            <a:endParaRPr lang="en-US" altLang="zh-CN" sz="1600" i="0" dirty="0"/>
          </a:p>
          <a:p>
            <a:pPr lvl="2"/>
            <a:r>
              <a:rPr lang="zh-CN" altLang="en-US" sz="1600" dirty="0"/>
              <a:t>不需要深入工作或者计划；</a:t>
            </a:r>
          </a:p>
          <a:p>
            <a:pPr lvl="2"/>
            <a:r>
              <a:rPr lang="zh-CN" altLang="en-US" sz="1600" dirty="0"/>
              <a:t>可以快速开始自动化；</a:t>
            </a:r>
          </a:p>
          <a:p>
            <a:pPr lvl="2"/>
            <a:r>
              <a:rPr lang="zh-CN" altLang="en-US" sz="1600" dirty="0"/>
              <a:t>对实际执行操作可以审计跟踪；</a:t>
            </a:r>
          </a:p>
          <a:p>
            <a:pPr lvl="2"/>
            <a:r>
              <a:rPr lang="zh-CN" altLang="en-US" sz="1600" dirty="0"/>
              <a:t>用户不必是编程人员；</a:t>
            </a:r>
          </a:p>
          <a:p>
            <a:pPr lvl="2"/>
            <a:r>
              <a:rPr lang="zh-CN" altLang="en-US" sz="1600" dirty="0"/>
              <a:t>提供良好的（软件或工具）的演示</a:t>
            </a:r>
            <a:endParaRPr lang="en-US" altLang="zh-CN" sz="1600" dirty="0"/>
          </a:p>
          <a:p>
            <a:pPr lvl="1"/>
            <a:r>
              <a:rPr lang="zh-CN" altLang="en-US" sz="1600" i="0" dirty="0"/>
              <a:t>缺点</a:t>
            </a:r>
            <a:endParaRPr lang="en-US" altLang="zh-CN" sz="1600" i="0" dirty="0"/>
          </a:p>
          <a:p>
            <a:pPr lvl="2"/>
            <a:r>
              <a:rPr lang="zh-CN" altLang="en-US" sz="1600" dirty="0"/>
              <a:t>过程繁琐；</a:t>
            </a:r>
          </a:p>
          <a:p>
            <a:pPr lvl="2"/>
            <a:r>
              <a:rPr lang="zh-CN" altLang="en-US" sz="1600" dirty="0"/>
              <a:t>一切依赖于每次捕获的内容；</a:t>
            </a:r>
          </a:p>
          <a:p>
            <a:pPr lvl="2"/>
            <a:r>
              <a:rPr lang="zh-CN" altLang="en-US" sz="1600" dirty="0"/>
              <a:t>测试输入和比较是“捆绑”在脚本中的；</a:t>
            </a:r>
          </a:p>
          <a:p>
            <a:pPr lvl="2"/>
            <a:r>
              <a:rPr lang="zh-CN" altLang="en-US" sz="1600" dirty="0"/>
              <a:t>无共享或重用脚本；</a:t>
            </a:r>
          </a:p>
          <a:p>
            <a:pPr lvl="2"/>
            <a:r>
              <a:rPr lang="zh-CN" altLang="en-US" sz="1600" dirty="0"/>
              <a:t>容易受软件变化的影响；</a:t>
            </a:r>
          </a:p>
          <a:p>
            <a:pPr lvl="2"/>
            <a:r>
              <a:rPr lang="zh-CN" altLang="en-US" sz="1600" dirty="0"/>
              <a:t>修改代价大，维护成本高；</a:t>
            </a:r>
          </a:p>
          <a:p>
            <a:pPr lvl="2"/>
            <a:r>
              <a:rPr lang="zh-CN" altLang="en-US" sz="1600" dirty="0"/>
              <a:t>意外发生时脚本很容易与被测软件发生冲突，引起整个测试失败</a:t>
            </a:r>
          </a:p>
        </p:txBody>
      </p:sp>
    </p:spTree>
    <p:extLst>
      <p:ext uri="{BB962C8B-B14F-4D97-AF65-F5344CB8AC3E}">
        <p14:creationId xmlns:p14="http://schemas.microsoft.com/office/powerpoint/2010/main" val="414801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4A556-CCE2-407D-A4C2-6CD2A01B4028}"/>
              </a:ext>
            </a:extLst>
          </p:cNvPr>
          <p:cNvSpPr>
            <a:spLocks noGrp="1"/>
          </p:cNvSpPr>
          <p:nvPr>
            <p:ph type="title"/>
          </p:nvPr>
        </p:nvSpPr>
        <p:spPr>
          <a:xfrm>
            <a:off x="902825" y="118640"/>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10E9E44F-505C-470A-A278-D2967631B473}"/>
              </a:ext>
            </a:extLst>
          </p:cNvPr>
          <p:cNvSpPr>
            <a:spLocks noGrp="1"/>
          </p:cNvSpPr>
          <p:nvPr>
            <p:ph idx="1"/>
          </p:nvPr>
        </p:nvSpPr>
        <p:spPr>
          <a:xfrm>
            <a:off x="902825" y="937549"/>
            <a:ext cx="11163783" cy="5405062"/>
          </a:xfrm>
        </p:spPr>
        <p:txBody>
          <a:bodyPr>
            <a:normAutofit/>
          </a:bodyPr>
          <a:lstStyle/>
          <a:p>
            <a:r>
              <a:rPr lang="zh-CN" altLang="en-US" sz="2800" dirty="0"/>
              <a:t>结构化脚本</a:t>
            </a:r>
            <a:endParaRPr lang="en-US" altLang="zh-CN" sz="2800" dirty="0"/>
          </a:p>
          <a:p>
            <a:pPr lvl="1"/>
            <a:r>
              <a:rPr lang="zh-CN" altLang="en-US" sz="2800" i="0" dirty="0"/>
              <a:t>类似于结构化程序设计，含有控制脚本执行的指令，支持顺序、选择和循环（叠代控制）</a:t>
            </a:r>
            <a:r>
              <a:rPr lang="en-US" altLang="zh-CN" sz="2800" i="0" dirty="0"/>
              <a:t>3</a:t>
            </a:r>
            <a:r>
              <a:rPr lang="zh-CN" altLang="en-US" sz="2800" i="0" dirty="0"/>
              <a:t>种基本控制结构，一个脚本可以调用另一个脚本。</a:t>
            </a:r>
          </a:p>
          <a:p>
            <a:pPr lvl="1"/>
            <a:r>
              <a:rPr lang="zh-CN" altLang="en-US" sz="2800" i="0" dirty="0"/>
              <a:t>由于引进其他指令改变控制结构，可以提高重用性，增加功能和灵活性，改善维护性。需要一定的编程技术</a:t>
            </a:r>
            <a:endParaRPr lang="en-US" altLang="zh-CN" sz="2800" i="0" dirty="0"/>
          </a:p>
          <a:p>
            <a:pPr lvl="1"/>
            <a:r>
              <a:rPr lang="zh-CN" altLang="en-US" sz="2800" i="0" dirty="0"/>
              <a:t>优点：</a:t>
            </a:r>
          </a:p>
          <a:p>
            <a:pPr lvl="2"/>
            <a:r>
              <a:rPr lang="zh-CN" altLang="en-US" sz="2400" dirty="0"/>
              <a:t>健壮性更好，可以对一些容易导致测试失败的特殊情况进行处理；</a:t>
            </a:r>
          </a:p>
          <a:p>
            <a:pPr lvl="2"/>
            <a:r>
              <a:rPr lang="zh-CN" altLang="en-US" sz="2400" dirty="0"/>
              <a:t>可以批量执行许多类似的功能，例如需要重复的指令可以使用叠代结构；</a:t>
            </a:r>
          </a:p>
          <a:p>
            <a:pPr lvl="2"/>
            <a:r>
              <a:rPr lang="zh-CN" altLang="en-US" sz="2400" dirty="0"/>
              <a:t>可以作为模块被其他脚本调用。</a:t>
            </a:r>
          </a:p>
          <a:p>
            <a:pPr lvl="1"/>
            <a:r>
              <a:rPr lang="zh-CN" altLang="en-US" sz="2800" i="0" dirty="0"/>
              <a:t>缺点</a:t>
            </a:r>
          </a:p>
          <a:p>
            <a:pPr lvl="2"/>
            <a:r>
              <a:rPr lang="zh-CN" altLang="en-US" sz="2400" dirty="0"/>
              <a:t>脚本变得更加复杂，而且测试数据仍然“捆绑”在脚本中</a:t>
            </a:r>
          </a:p>
        </p:txBody>
      </p:sp>
    </p:spTree>
    <p:extLst>
      <p:ext uri="{BB962C8B-B14F-4D97-AF65-F5344CB8AC3E}">
        <p14:creationId xmlns:p14="http://schemas.microsoft.com/office/powerpoint/2010/main" val="2834200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B3784-B3BB-479F-9206-A64740884F51}"/>
              </a:ext>
            </a:extLst>
          </p:cNvPr>
          <p:cNvSpPr>
            <a:spLocks noGrp="1"/>
          </p:cNvSpPr>
          <p:nvPr>
            <p:ph type="title"/>
          </p:nvPr>
        </p:nvSpPr>
        <p:spPr>
          <a:xfrm>
            <a:off x="925974" y="107066"/>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C5026C0A-B894-4DD2-9BC3-6D92DE525819}"/>
              </a:ext>
            </a:extLst>
          </p:cNvPr>
          <p:cNvSpPr>
            <a:spLocks noGrp="1"/>
          </p:cNvSpPr>
          <p:nvPr>
            <p:ph idx="1"/>
          </p:nvPr>
        </p:nvSpPr>
        <p:spPr>
          <a:xfrm>
            <a:off x="804441" y="810226"/>
            <a:ext cx="11320040" cy="5940707"/>
          </a:xfrm>
        </p:spPr>
        <p:txBody>
          <a:bodyPr>
            <a:normAutofit fontScale="92500"/>
          </a:bodyPr>
          <a:lstStyle/>
          <a:p>
            <a:r>
              <a:rPr lang="zh-CN" altLang="en-US" sz="2800" dirty="0"/>
              <a:t>共享脚本</a:t>
            </a:r>
            <a:endParaRPr lang="en-US" altLang="zh-CN" sz="2800" dirty="0"/>
          </a:p>
          <a:p>
            <a:pPr lvl="1"/>
            <a:r>
              <a:rPr lang="zh-CN" altLang="en-US" sz="2800" i="0" dirty="0"/>
              <a:t>共享脚本是脚本可以被多个测试用例使用。</a:t>
            </a:r>
          </a:p>
          <a:p>
            <a:pPr lvl="1"/>
            <a:r>
              <a:rPr lang="zh-CN" altLang="en-US" sz="2800" i="0" dirty="0"/>
              <a:t>这种脚本技术的思想是将一些常见任务单独编制脚本，当要执行这些任务的时候，只需要在测试用例适当的地方调用这些脚本即可</a:t>
            </a:r>
            <a:endParaRPr lang="en-US" altLang="zh-CN" sz="2800" i="0" dirty="0"/>
          </a:p>
          <a:p>
            <a:pPr lvl="1"/>
            <a:r>
              <a:rPr lang="zh-CN" altLang="en-US" sz="2800" i="0" dirty="0"/>
              <a:t>优点：</a:t>
            </a:r>
          </a:p>
          <a:p>
            <a:pPr lvl="2"/>
            <a:r>
              <a:rPr lang="zh-CN" altLang="en-US" sz="2400" dirty="0"/>
              <a:t>以较少的开销实现类似的测试；</a:t>
            </a:r>
          </a:p>
          <a:p>
            <a:pPr lvl="2"/>
            <a:r>
              <a:rPr lang="zh-CN" altLang="en-US" sz="2400" dirty="0"/>
              <a:t>维护开销低于线性脚本；</a:t>
            </a:r>
          </a:p>
          <a:p>
            <a:pPr lvl="2"/>
            <a:r>
              <a:rPr lang="zh-CN" altLang="en-US" sz="2400" dirty="0"/>
              <a:t>减少了重复的脚本；</a:t>
            </a:r>
          </a:p>
          <a:p>
            <a:pPr lvl="2"/>
            <a:r>
              <a:rPr lang="zh-CN" altLang="en-US" sz="2400" dirty="0"/>
              <a:t>可以在共享脚本中添加更智能的功能；</a:t>
            </a:r>
          </a:p>
          <a:p>
            <a:pPr lvl="1"/>
            <a:r>
              <a:rPr lang="zh-CN" altLang="en-US" sz="2800" i="0" dirty="0"/>
              <a:t>缺点：</a:t>
            </a:r>
          </a:p>
          <a:p>
            <a:pPr lvl="2"/>
            <a:r>
              <a:rPr lang="zh-CN" altLang="en-US" sz="2400" dirty="0"/>
              <a:t>需要跟踪更多的脚本，文档、名字以及存储，如果管理得不好，很难找出适当的脚本；</a:t>
            </a:r>
          </a:p>
          <a:p>
            <a:pPr lvl="2"/>
            <a:r>
              <a:rPr lang="zh-CN" altLang="en-US" sz="2400" dirty="0"/>
              <a:t>对于每个测试仍需要一个特定的测试脚本，因此维护脚本开销仍然比较高；</a:t>
            </a:r>
          </a:p>
          <a:p>
            <a:pPr lvl="2"/>
            <a:r>
              <a:rPr lang="zh-CN" altLang="en-US" sz="2400" dirty="0"/>
              <a:t>共享脚本通常针对被测软件的某一部分</a:t>
            </a:r>
          </a:p>
        </p:txBody>
      </p:sp>
    </p:spTree>
    <p:extLst>
      <p:ext uri="{BB962C8B-B14F-4D97-AF65-F5344CB8AC3E}">
        <p14:creationId xmlns:p14="http://schemas.microsoft.com/office/powerpoint/2010/main" val="2147569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099DB-2E02-42EE-9AAA-F17A7C857A99}"/>
              </a:ext>
            </a:extLst>
          </p:cNvPr>
          <p:cNvSpPr>
            <a:spLocks noGrp="1"/>
          </p:cNvSpPr>
          <p:nvPr>
            <p:ph type="title"/>
          </p:nvPr>
        </p:nvSpPr>
        <p:spPr>
          <a:xfrm>
            <a:off x="989636" y="229639"/>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6668E1D5-B7AA-4020-AC1D-BDDDFF502448}"/>
              </a:ext>
            </a:extLst>
          </p:cNvPr>
          <p:cNvSpPr>
            <a:spLocks noGrp="1"/>
          </p:cNvSpPr>
          <p:nvPr>
            <p:ph idx="1"/>
          </p:nvPr>
        </p:nvSpPr>
        <p:spPr>
          <a:xfrm>
            <a:off x="989635" y="897038"/>
            <a:ext cx="10885989" cy="5798916"/>
          </a:xfrm>
        </p:spPr>
        <p:txBody>
          <a:bodyPr>
            <a:normAutofit/>
          </a:bodyPr>
          <a:lstStyle/>
          <a:p>
            <a:r>
              <a:rPr lang="zh-CN" altLang="en-US" sz="2800" dirty="0"/>
              <a:t>数据驱动脚本</a:t>
            </a:r>
            <a:endParaRPr lang="en-US" altLang="zh-CN" sz="2800" dirty="0"/>
          </a:p>
          <a:p>
            <a:pPr lvl="1"/>
            <a:r>
              <a:rPr lang="zh-CN" altLang="en-US" sz="2800" i="0" dirty="0"/>
              <a:t>数据驱动脚本技术将测试输入存储到独立的（数据）文件中，而不是存储在脚本中。脚本中存放控制信息。执行测试时，从文件而不是直接从脚本中读取测试输入</a:t>
            </a:r>
            <a:endParaRPr lang="en-US" altLang="zh-CN" sz="2800" i="0" dirty="0"/>
          </a:p>
          <a:p>
            <a:pPr lvl="1"/>
            <a:r>
              <a:rPr lang="zh-CN" altLang="en-US" sz="2800" i="0" dirty="0"/>
              <a:t>优点：</a:t>
            </a:r>
          </a:p>
          <a:p>
            <a:pPr lvl="2"/>
            <a:r>
              <a:rPr lang="zh-CN" altLang="en-US" sz="2400" dirty="0"/>
              <a:t>可以快速增加类似的测试；</a:t>
            </a:r>
          </a:p>
          <a:p>
            <a:pPr lvl="2"/>
            <a:r>
              <a:rPr lang="zh-CN" altLang="en-US" sz="2400" dirty="0"/>
              <a:t>测试者增加新测试不必掌握工具脚本语言的技术；</a:t>
            </a:r>
          </a:p>
          <a:p>
            <a:pPr lvl="2"/>
            <a:r>
              <a:rPr lang="zh-CN" altLang="en-US" sz="2400" dirty="0"/>
              <a:t>对第二个及以后类似的测试无额外的维护开销。</a:t>
            </a:r>
          </a:p>
          <a:p>
            <a:pPr lvl="1"/>
            <a:r>
              <a:rPr lang="zh-CN" altLang="en-US" sz="2800" i="0" dirty="0"/>
              <a:t>缺点：</a:t>
            </a:r>
          </a:p>
          <a:p>
            <a:pPr lvl="2"/>
            <a:r>
              <a:rPr lang="zh-CN" altLang="en-US" sz="2400" dirty="0"/>
              <a:t>初始建立的开销较大</a:t>
            </a:r>
          </a:p>
          <a:p>
            <a:pPr lvl="2"/>
            <a:r>
              <a:rPr lang="zh-CN" altLang="en-US" sz="2400" dirty="0"/>
              <a:t>需要专业（编程）支持</a:t>
            </a:r>
          </a:p>
          <a:p>
            <a:pPr lvl="2"/>
            <a:r>
              <a:rPr lang="zh-CN" altLang="en-US" sz="2400" dirty="0"/>
              <a:t>必须易于管理</a:t>
            </a:r>
          </a:p>
          <a:p>
            <a:pPr lvl="1"/>
            <a:endParaRPr lang="zh-CN" altLang="en-US" dirty="0"/>
          </a:p>
        </p:txBody>
      </p:sp>
    </p:spTree>
    <p:extLst>
      <p:ext uri="{BB962C8B-B14F-4D97-AF65-F5344CB8AC3E}">
        <p14:creationId xmlns:p14="http://schemas.microsoft.com/office/powerpoint/2010/main" val="2561170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315EF-8AF5-4C94-AD7C-C7762A78673E}"/>
              </a:ext>
            </a:extLst>
          </p:cNvPr>
          <p:cNvSpPr>
            <a:spLocks noGrp="1"/>
          </p:cNvSpPr>
          <p:nvPr>
            <p:ph type="title"/>
          </p:nvPr>
        </p:nvSpPr>
        <p:spPr>
          <a:xfrm>
            <a:off x="978060" y="229639"/>
            <a:ext cx="9601200" cy="571500"/>
          </a:xfrm>
        </p:spPr>
        <p:txBody>
          <a:bodyPr>
            <a:normAutofit fontScale="90000"/>
          </a:bodyPr>
          <a:lstStyle/>
          <a:p>
            <a:r>
              <a:rPr lang="zh-CN" altLang="en-US" b="1" dirty="0"/>
              <a:t>自动化测试</a:t>
            </a:r>
            <a:r>
              <a:rPr lang="en-US" altLang="zh-CN" b="1" dirty="0"/>
              <a:t>-</a:t>
            </a:r>
            <a:r>
              <a:rPr lang="zh-CN" altLang="en-US" b="1" dirty="0"/>
              <a:t>脚本技术</a:t>
            </a:r>
          </a:p>
        </p:txBody>
      </p:sp>
      <p:sp>
        <p:nvSpPr>
          <p:cNvPr id="3" name="内容占位符 2">
            <a:extLst>
              <a:ext uri="{FF2B5EF4-FFF2-40B4-BE49-F238E27FC236}">
                <a16:creationId xmlns:a16="http://schemas.microsoft.com/office/drawing/2014/main" id="{9C3275BD-7DDE-4F2E-ADFE-CA8C8BBEF647}"/>
              </a:ext>
            </a:extLst>
          </p:cNvPr>
          <p:cNvSpPr>
            <a:spLocks noGrp="1"/>
          </p:cNvSpPr>
          <p:nvPr>
            <p:ph idx="1"/>
          </p:nvPr>
        </p:nvSpPr>
        <p:spPr>
          <a:xfrm>
            <a:off x="978060" y="954911"/>
            <a:ext cx="11036462" cy="5387700"/>
          </a:xfrm>
        </p:spPr>
        <p:txBody>
          <a:bodyPr>
            <a:normAutofit/>
          </a:bodyPr>
          <a:lstStyle/>
          <a:p>
            <a:r>
              <a:rPr lang="zh-CN" altLang="en-US" sz="2800" dirty="0"/>
              <a:t>关键字驱动脚本</a:t>
            </a:r>
            <a:endParaRPr lang="en-US" altLang="zh-CN" sz="2800" dirty="0"/>
          </a:p>
          <a:p>
            <a:pPr lvl="1"/>
            <a:r>
              <a:rPr lang="zh-CN" altLang="en-US" sz="2800" i="0" dirty="0"/>
              <a:t>关键字驱动脚本技术实际上是较复杂的数据驱动技术的逻辑扩展。用关键字的形式将测试逻辑封装在数据文件中，测试工具只要能够解释这些关键字即可对其应用自动化。</a:t>
            </a:r>
          </a:p>
          <a:p>
            <a:pPr lvl="1"/>
            <a:r>
              <a:rPr lang="zh-CN" altLang="en-US" sz="2800" i="0" dirty="0"/>
              <a:t>关键字驱动脚本有如下特征：</a:t>
            </a:r>
          </a:p>
          <a:p>
            <a:pPr lvl="2"/>
            <a:r>
              <a:rPr lang="zh-CN" altLang="en-US" sz="2400" dirty="0"/>
              <a:t>测试脚本由控制脚本、测试文件、支持脚本组成；</a:t>
            </a:r>
          </a:p>
          <a:p>
            <a:pPr lvl="2"/>
            <a:r>
              <a:rPr lang="zh-CN" altLang="en-US" sz="2400" dirty="0"/>
              <a:t>控制脚本不再受被测软件或特殊应用的约束；</a:t>
            </a:r>
          </a:p>
          <a:p>
            <a:pPr lvl="2"/>
            <a:r>
              <a:rPr lang="zh-CN" altLang="en-US" sz="2400" dirty="0"/>
              <a:t>测试文件中使用关键字描述测试事例；</a:t>
            </a:r>
          </a:p>
          <a:p>
            <a:pPr lvl="2"/>
            <a:r>
              <a:rPr lang="zh-CN" altLang="en-US" sz="2400" dirty="0"/>
              <a:t>控制脚本依次读取测试文件中的每个关键字并调用相关的支持脚本</a:t>
            </a:r>
          </a:p>
        </p:txBody>
      </p:sp>
    </p:spTree>
    <p:extLst>
      <p:ext uri="{BB962C8B-B14F-4D97-AF65-F5344CB8AC3E}">
        <p14:creationId xmlns:p14="http://schemas.microsoft.com/office/powerpoint/2010/main" val="3667367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0465-BD89-4F9B-BCCD-C68C0ECF3858}"/>
              </a:ext>
            </a:extLst>
          </p:cNvPr>
          <p:cNvSpPr>
            <a:spLocks noGrp="1"/>
          </p:cNvSpPr>
          <p:nvPr>
            <p:ph type="title"/>
          </p:nvPr>
        </p:nvSpPr>
        <p:spPr>
          <a:xfrm>
            <a:off x="1126603" y="150471"/>
            <a:ext cx="9601200" cy="571500"/>
          </a:xfrm>
        </p:spPr>
        <p:txBody>
          <a:bodyPr>
            <a:normAutofit fontScale="90000"/>
          </a:bodyPr>
          <a:lstStyle/>
          <a:p>
            <a:r>
              <a:rPr lang="zh-CN" altLang="zh-CN" b="1" dirty="0"/>
              <a:t>不同自动化测试级别技术的优缺点</a:t>
            </a:r>
            <a:endParaRPr lang="zh-CN" altLang="en-US" b="1" dirty="0"/>
          </a:p>
        </p:txBody>
      </p:sp>
      <p:graphicFrame>
        <p:nvGraphicFramePr>
          <p:cNvPr id="4" name="内容占位符 3">
            <a:extLst>
              <a:ext uri="{FF2B5EF4-FFF2-40B4-BE49-F238E27FC236}">
                <a16:creationId xmlns:a16="http://schemas.microsoft.com/office/drawing/2014/main" id="{CFDE5218-6ED5-4029-8DD5-9ECC4F40CF4D}"/>
              </a:ext>
            </a:extLst>
          </p:cNvPr>
          <p:cNvGraphicFramePr>
            <a:graphicFrameLocks noGrp="1"/>
          </p:cNvGraphicFramePr>
          <p:nvPr>
            <p:ph idx="1"/>
            <p:extLst>
              <p:ext uri="{D42A27DB-BD31-4B8C-83A1-F6EECF244321}">
                <p14:modId xmlns:p14="http://schemas.microsoft.com/office/powerpoint/2010/main" val="682127077"/>
              </p:ext>
            </p:extLst>
          </p:nvPr>
        </p:nvGraphicFramePr>
        <p:xfrm>
          <a:off x="1126603" y="790165"/>
          <a:ext cx="10083478" cy="5730240"/>
        </p:xfrm>
        <a:graphic>
          <a:graphicData uri="http://schemas.openxmlformats.org/drawingml/2006/table">
            <a:tbl>
              <a:tblPr firstRow="1" firstCol="1" bandRow="1">
                <a:tableStyleId>{5C22544A-7EE6-4342-B048-85BDC9FD1C3A}</a:tableStyleId>
              </a:tblPr>
              <a:tblGrid>
                <a:gridCol w="688694">
                  <a:extLst>
                    <a:ext uri="{9D8B030D-6E8A-4147-A177-3AD203B41FA5}">
                      <a16:colId xmlns:a16="http://schemas.microsoft.com/office/drawing/2014/main" val="1874294098"/>
                    </a:ext>
                  </a:extLst>
                </a:gridCol>
                <a:gridCol w="1095736">
                  <a:extLst>
                    <a:ext uri="{9D8B030D-6E8A-4147-A177-3AD203B41FA5}">
                      <a16:colId xmlns:a16="http://schemas.microsoft.com/office/drawing/2014/main" val="3040967217"/>
                    </a:ext>
                  </a:extLst>
                </a:gridCol>
                <a:gridCol w="2812467">
                  <a:extLst>
                    <a:ext uri="{9D8B030D-6E8A-4147-A177-3AD203B41FA5}">
                      <a16:colId xmlns:a16="http://schemas.microsoft.com/office/drawing/2014/main" val="1995043789"/>
                    </a:ext>
                  </a:extLst>
                </a:gridCol>
                <a:gridCol w="2878681">
                  <a:extLst>
                    <a:ext uri="{9D8B030D-6E8A-4147-A177-3AD203B41FA5}">
                      <a16:colId xmlns:a16="http://schemas.microsoft.com/office/drawing/2014/main" val="2367286124"/>
                    </a:ext>
                  </a:extLst>
                </a:gridCol>
                <a:gridCol w="2607900">
                  <a:extLst>
                    <a:ext uri="{9D8B030D-6E8A-4147-A177-3AD203B41FA5}">
                      <a16:colId xmlns:a16="http://schemas.microsoft.com/office/drawing/2014/main" val="1662612007"/>
                    </a:ext>
                  </a:extLst>
                </a:gridCol>
              </a:tblGrid>
              <a:tr h="364201">
                <a:tc>
                  <a:txBody>
                    <a:bodyPr/>
                    <a:lstStyle/>
                    <a:p>
                      <a:pPr algn="just"/>
                      <a:r>
                        <a:rPr lang="zh-CN" sz="2000" kern="100" dirty="0">
                          <a:effectLst/>
                        </a:rPr>
                        <a:t>级别</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sz="2000" kern="100" dirty="0">
                          <a:effectLst/>
                        </a:rPr>
                        <a:t>说明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a:effectLst/>
                        </a:rPr>
                        <a:t>优点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缺点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用法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692520340"/>
                  </a:ext>
                </a:extLst>
              </a:tr>
              <a:tr h="893947">
                <a:tc>
                  <a:txBody>
                    <a:bodyPr/>
                    <a:lstStyle/>
                    <a:p>
                      <a:pPr algn="just"/>
                      <a:r>
                        <a:rPr lang="en-US" sz="2000" kern="100">
                          <a:effectLst/>
                        </a:rPr>
                        <a:t> </a:t>
                      </a:r>
                      <a:endParaRPr lang="zh-CN" sz="2000" kern="100">
                        <a:effectLst/>
                      </a:endParaRPr>
                    </a:p>
                    <a:p>
                      <a:pPr algn="just"/>
                      <a:r>
                        <a:rPr lang="en-US" sz="2000" kern="100">
                          <a:effectLst/>
                        </a:rPr>
                        <a:t>1</a:t>
                      </a:r>
                      <a:r>
                        <a:rPr lang="zh-CN" sz="2000" kern="100">
                          <a:effectLst/>
                        </a:rPr>
                        <a:t>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sz="2000" kern="100" dirty="0">
                          <a:effectLst/>
                        </a:rPr>
                        <a:t>录制和</a:t>
                      </a:r>
                    </a:p>
                    <a:p>
                      <a:pPr algn="just"/>
                      <a:r>
                        <a:rPr lang="zh-CN" sz="2000" kern="100" dirty="0">
                          <a:effectLst/>
                        </a:rPr>
                        <a:t>回放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自动化的测试脚本能够被自动的生成，而不需要有任何的编程知识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拥有大量的测试脚本，当需求和应用发生变化时相应的测试脚本也必须被重新录制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当测试的系统不会发生变化时，实现小规模的自动化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882724213"/>
                  </a:ext>
                </a:extLst>
              </a:tr>
              <a:tr h="893947">
                <a:tc>
                  <a:txBody>
                    <a:bodyPr/>
                    <a:lstStyle/>
                    <a:p>
                      <a:pPr algn="just"/>
                      <a:r>
                        <a:rPr lang="en-US" sz="2000" kern="100">
                          <a:effectLst/>
                        </a:rPr>
                        <a:t> </a:t>
                      </a:r>
                      <a:endParaRPr lang="zh-CN" sz="2000" kern="100">
                        <a:effectLst/>
                      </a:endParaRPr>
                    </a:p>
                    <a:p>
                      <a:pPr algn="just"/>
                      <a:r>
                        <a:rPr lang="en-US" sz="2000" kern="100">
                          <a:effectLst/>
                        </a:rPr>
                        <a:t>2</a:t>
                      </a:r>
                      <a:r>
                        <a:rPr lang="zh-CN" sz="2000" kern="100">
                          <a:effectLst/>
                        </a:rPr>
                        <a:t>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sz="2000" kern="100" dirty="0">
                          <a:effectLst/>
                        </a:rPr>
                        <a:t>线性脚本</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减少脚本的数量和维护的工作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需要一定的编程知识，频繁的变化难于维护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回归测试时，用于被测试的应用有很小的变化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865019630"/>
                  </a:ext>
                </a:extLst>
              </a:tr>
              <a:tr h="893947">
                <a:tc>
                  <a:txBody>
                    <a:bodyPr/>
                    <a:lstStyle/>
                    <a:p>
                      <a:pPr algn="just"/>
                      <a:r>
                        <a:rPr lang="en-US" sz="2000" kern="100">
                          <a:effectLst/>
                        </a:rPr>
                        <a:t> </a:t>
                      </a:r>
                      <a:endParaRPr lang="zh-CN" sz="2000" kern="100">
                        <a:effectLst/>
                      </a:endParaRPr>
                    </a:p>
                    <a:p>
                      <a:pPr algn="just"/>
                      <a:r>
                        <a:rPr lang="en-US" sz="2000" kern="100">
                          <a:effectLst/>
                        </a:rPr>
                        <a:t>3</a:t>
                      </a:r>
                      <a:r>
                        <a:rPr lang="zh-CN" sz="2000" kern="100">
                          <a:effectLst/>
                        </a:rPr>
                        <a:t>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altLang="en-US" sz="2000" kern="100" dirty="0">
                          <a:effectLst/>
                        </a:rPr>
                        <a:t>结构化</a:t>
                      </a:r>
                      <a:r>
                        <a:rPr lang="zh-CN" sz="2000" kern="100" dirty="0">
                          <a:effectLst/>
                        </a:rPr>
                        <a:t>脚本</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确定了测试脚本的设计，在项目的早期就可以开始自动化的测试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dirty="0">
                          <a:effectLst/>
                        </a:rPr>
                        <a:t>要求测试人员具有很好的软件技能，包括设计、开发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大规模的测试套件被开发、执行和维护的专业自动化测试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816728766"/>
                  </a:ext>
                </a:extLst>
              </a:tr>
              <a:tr h="893947">
                <a:tc>
                  <a:txBody>
                    <a:bodyPr/>
                    <a:lstStyle/>
                    <a:p>
                      <a:pPr algn="just"/>
                      <a:r>
                        <a:rPr lang="en-US" sz="2000" kern="100">
                          <a:effectLst/>
                        </a:rPr>
                        <a:t> </a:t>
                      </a:r>
                      <a:endParaRPr lang="zh-CN" sz="2000" kern="100">
                        <a:effectLst/>
                      </a:endParaRPr>
                    </a:p>
                    <a:p>
                      <a:pPr algn="just"/>
                      <a:r>
                        <a:rPr lang="en-US" sz="2000" kern="100">
                          <a:effectLst/>
                        </a:rPr>
                        <a:t>4</a:t>
                      </a:r>
                      <a:r>
                        <a:rPr lang="zh-CN" sz="2000" kern="100">
                          <a:effectLst/>
                        </a:rPr>
                        <a:t>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sz="2000" kern="100" dirty="0">
                          <a:effectLst/>
                        </a:rPr>
                        <a:t>数据驱动的测试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dirty="0">
                          <a:effectLst/>
                        </a:rPr>
                        <a:t>能够维护和使用良好的并且有效的模拟真实生活中数据的测试数据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dirty="0">
                          <a:effectLst/>
                        </a:rPr>
                        <a:t>软件开发的技能是基础，并且需要访问相关的测试数据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dirty="0">
                          <a:effectLst/>
                        </a:rPr>
                        <a:t>大规模的测试套件被开发、执行和维护的专业自动化测试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854078976"/>
                  </a:ext>
                </a:extLst>
              </a:tr>
              <a:tr h="893947">
                <a:tc>
                  <a:txBody>
                    <a:bodyPr/>
                    <a:lstStyle/>
                    <a:p>
                      <a:pPr algn="just"/>
                      <a:r>
                        <a:rPr lang="en-US" sz="2000" kern="100">
                          <a:effectLst/>
                        </a:rPr>
                        <a:t> </a:t>
                      </a:r>
                      <a:endParaRPr lang="zh-CN" sz="2000" kern="100">
                        <a:effectLst/>
                      </a:endParaRPr>
                    </a:p>
                    <a:p>
                      <a:pPr algn="just"/>
                      <a:r>
                        <a:rPr lang="en-US" sz="2000" kern="100">
                          <a:effectLst/>
                        </a:rPr>
                        <a:t>5</a:t>
                      </a:r>
                      <a:r>
                        <a:rPr lang="zh-CN" sz="2000" kern="100">
                          <a:effectLst/>
                        </a:rPr>
                        <a:t>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r>
                        <a:rPr lang="zh-CN" sz="2000" kern="100" dirty="0">
                          <a:effectLst/>
                        </a:rPr>
                        <a:t>关键字驱动的测试</a:t>
                      </a:r>
                      <a:r>
                        <a:rPr lang="en-US" sz="2000" kern="100" dirty="0">
                          <a:effectLst/>
                        </a:rPr>
                        <a:t>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2000" kern="100">
                          <a:effectLst/>
                        </a:rPr>
                        <a:t>测试用例的设计从测试工具中分离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a:effectLst/>
                        </a:rPr>
                        <a:t>需要一个具有工具技能和开发技能的测试团队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2000" kern="100" dirty="0">
                          <a:effectLst/>
                        </a:rPr>
                        <a:t>专业的测试自动化将技能的使用最优化的结合起来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484863370"/>
                  </a:ext>
                </a:extLst>
              </a:tr>
            </a:tbl>
          </a:graphicData>
        </a:graphic>
      </p:graphicFrame>
    </p:spTree>
    <p:extLst>
      <p:ext uri="{BB962C8B-B14F-4D97-AF65-F5344CB8AC3E}">
        <p14:creationId xmlns:p14="http://schemas.microsoft.com/office/powerpoint/2010/main" val="109890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81B49-585A-4341-A397-D969EFC1BE1B}"/>
              </a:ext>
            </a:extLst>
          </p:cNvPr>
          <p:cNvSpPr>
            <a:spLocks noGrp="1"/>
          </p:cNvSpPr>
          <p:nvPr>
            <p:ph type="title"/>
          </p:nvPr>
        </p:nvSpPr>
        <p:spPr>
          <a:xfrm>
            <a:off x="804441" y="558478"/>
            <a:ext cx="9601200" cy="571500"/>
          </a:xfrm>
        </p:spPr>
        <p:txBody>
          <a:bodyPr>
            <a:normAutofit fontScale="90000"/>
          </a:bodyPr>
          <a:lstStyle/>
          <a:p>
            <a:r>
              <a:rPr lang="zh-CN" altLang="en-US" b="1" dirty="0"/>
              <a:t>自动化测试</a:t>
            </a:r>
            <a:r>
              <a:rPr lang="en-US" altLang="zh-CN" b="1" dirty="0"/>
              <a:t>-</a:t>
            </a:r>
            <a:r>
              <a:rPr lang="zh-CN" altLang="en-US" b="1" dirty="0"/>
              <a:t>自动比较</a:t>
            </a:r>
          </a:p>
        </p:txBody>
      </p:sp>
      <p:sp>
        <p:nvSpPr>
          <p:cNvPr id="3" name="内容占位符 2">
            <a:extLst>
              <a:ext uri="{FF2B5EF4-FFF2-40B4-BE49-F238E27FC236}">
                <a16:creationId xmlns:a16="http://schemas.microsoft.com/office/drawing/2014/main" id="{D6C1653B-2038-4B44-9661-0E0E4BD31833}"/>
              </a:ext>
            </a:extLst>
          </p:cNvPr>
          <p:cNvSpPr>
            <a:spLocks noGrp="1"/>
          </p:cNvSpPr>
          <p:nvPr>
            <p:ph idx="1"/>
          </p:nvPr>
        </p:nvSpPr>
        <p:spPr>
          <a:xfrm>
            <a:off x="804441" y="1338349"/>
            <a:ext cx="11169569" cy="5004262"/>
          </a:xfrm>
        </p:spPr>
        <p:txBody>
          <a:bodyPr>
            <a:normAutofit/>
          </a:bodyPr>
          <a:lstStyle/>
          <a:p>
            <a:r>
              <a:rPr lang="zh-CN" altLang="en-US" sz="2800" dirty="0"/>
              <a:t>自动比较就是让测试工具自动完成实际输出和预期输出之间的比较任务。</a:t>
            </a:r>
          </a:p>
          <a:p>
            <a:r>
              <a:rPr lang="zh-CN" altLang="en-US" sz="2800" dirty="0"/>
              <a:t>自动比较的类型：</a:t>
            </a:r>
          </a:p>
          <a:p>
            <a:pPr lvl="1"/>
            <a:r>
              <a:rPr lang="zh-CN" altLang="en-US" sz="2800" i="0" dirty="0"/>
              <a:t>简单比较：又称无智能比较，在实际输出与预期输出之间寻求完全相同的匹配</a:t>
            </a:r>
          </a:p>
          <a:p>
            <a:pPr lvl="1"/>
            <a:r>
              <a:rPr lang="zh-CN" altLang="en-US" sz="2800" i="0" dirty="0"/>
              <a:t>复杂比较 ：又称智能比较，允许用已知的差异来比较实际输出和预期输出</a:t>
            </a:r>
          </a:p>
          <a:p>
            <a:pPr lvl="1"/>
            <a:r>
              <a:rPr lang="zh-CN" altLang="en-US" sz="2800" i="0" dirty="0"/>
              <a:t>动态比较：在执行测试用例时进行的比较</a:t>
            </a:r>
          </a:p>
          <a:p>
            <a:pPr lvl="1"/>
            <a:r>
              <a:rPr lang="zh-CN" altLang="en-US" sz="2800" i="0" dirty="0"/>
              <a:t>执行后比较：在测试用例运行后执行的比较</a:t>
            </a:r>
          </a:p>
        </p:txBody>
      </p:sp>
    </p:spTree>
    <p:extLst>
      <p:ext uri="{BB962C8B-B14F-4D97-AF65-F5344CB8AC3E}">
        <p14:creationId xmlns:p14="http://schemas.microsoft.com/office/powerpoint/2010/main" val="222387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4B575E-42AA-4A98-8B73-B6AFD8947844}"/>
              </a:ext>
            </a:extLst>
          </p:cNvPr>
          <p:cNvSpPr>
            <a:spLocks noGrp="1"/>
          </p:cNvSpPr>
          <p:nvPr>
            <p:ph idx="1"/>
          </p:nvPr>
        </p:nvSpPr>
        <p:spPr>
          <a:xfrm>
            <a:off x="1174829" y="578087"/>
            <a:ext cx="10671859" cy="5764523"/>
          </a:xfrm>
        </p:spPr>
        <p:txBody>
          <a:bodyPr/>
          <a:lstStyle/>
          <a:p>
            <a:r>
              <a:rPr lang="zh-CN" altLang="en-US" sz="2800" dirty="0"/>
              <a:t>自动化测试通过编写测试代码来代替手工的重复性测试工作，对经常需要多次回归的测试用例进行代码化，可以提高测试效率、解放人力。为了使线上环境更加稳定，可以将软件的核心功能与业务脚本化，进行线上巡检，使线上生产环境更加稳定。</a:t>
            </a:r>
          </a:p>
          <a:p>
            <a:endParaRPr lang="zh-CN" altLang="en-US" dirty="0"/>
          </a:p>
        </p:txBody>
      </p:sp>
      <p:graphicFrame>
        <p:nvGraphicFramePr>
          <p:cNvPr id="5" name="图示 50185">
            <a:extLst>
              <a:ext uri="{FF2B5EF4-FFF2-40B4-BE49-F238E27FC236}">
                <a16:creationId xmlns:a16="http://schemas.microsoft.com/office/drawing/2014/main" id="{DE270A82-AA96-4EFB-97A3-D08C7BC6E8B3}"/>
              </a:ext>
            </a:extLst>
          </p:cNvPr>
          <p:cNvGraphicFramePr/>
          <p:nvPr>
            <p:extLst>
              <p:ext uri="{D42A27DB-BD31-4B8C-83A1-F6EECF244321}">
                <p14:modId xmlns:p14="http://schemas.microsoft.com/office/powerpoint/2010/main" val="1883898262"/>
              </p:ext>
            </p:extLst>
          </p:nvPr>
        </p:nvGraphicFramePr>
        <p:xfrm>
          <a:off x="2760562" y="2760563"/>
          <a:ext cx="7170516" cy="2911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47AEB11D-D1D2-4CF6-AB96-A816FC4502F2}"/>
              </a:ext>
            </a:extLst>
          </p:cNvPr>
          <p:cNvSpPr txBox="1"/>
          <p:nvPr/>
        </p:nvSpPr>
        <p:spPr>
          <a:xfrm>
            <a:off x="5010785" y="5910580"/>
            <a:ext cx="2969083" cy="461665"/>
          </a:xfrm>
          <a:prstGeom prst="rect">
            <a:avLst/>
          </a:prstGeom>
          <a:noFill/>
        </p:spPr>
        <p:txBody>
          <a:bodyPr wrap="none" rtlCol="0" anchor="t">
            <a:spAutoFit/>
          </a:bodyPr>
          <a:lstStyle/>
          <a:p>
            <a:pPr algn="l"/>
            <a:r>
              <a:rPr lang="zh-CN" altLang="en-US" sz="2400" b="1" dirty="0">
                <a:solidFill>
                  <a:schemeClr val="tx2"/>
                </a:solidFill>
                <a:latin typeface="黑体" panose="02010609060101010101" charset="-122"/>
                <a:ea typeface="黑体" panose="02010609060101010101" charset="-122"/>
                <a:sym typeface="+mn-ea"/>
              </a:rPr>
              <a:t>自动化测试应用领域</a:t>
            </a:r>
          </a:p>
        </p:txBody>
      </p:sp>
    </p:spTree>
    <p:extLst>
      <p:ext uri="{BB962C8B-B14F-4D97-AF65-F5344CB8AC3E}">
        <p14:creationId xmlns:p14="http://schemas.microsoft.com/office/powerpoint/2010/main" val="4193524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AA20D-8F82-4137-AD4A-78234A3F67C5}"/>
              </a:ext>
            </a:extLst>
          </p:cNvPr>
          <p:cNvSpPr>
            <a:spLocks noGrp="1"/>
          </p:cNvSpPr>
          <p:nvPr>
            <p:ph type="title"/>
          </p:nvPr>
        </p:nvSpPr>
        <p:spPr>
          <a:xfrm>
            <a:off x="979714" y="157348"/>
            <a:ext cx="9601200" cy="571500"/>
          </a:xfrm>
        </p:spPr>
        <p:txBody>
          <a:bodyPr>
            <a:normAutofit fontScale="90000"/>
          </a:bodyPr>
          <a:lstStyle/>
          <a:p>
            <a:r>
              <a:rPr lang="zh-CN" altLang="en-US" b="1" dirty="0"/>
              <a:t>自动化测试</a:t>
            </a:r>
            <a:r>
              <a:rPr lang="en-US" altLang="zh-CN" b="1" dirty="0"/>
              <a:t>-</a:t>
            </a:r>
            <a:r>
              <a:rPr lang="zh-CN" altLang="en-US" b="1" dirty="0"/>
              <a:t>前处理和后处理 </a:t>
            </a:r>
          </a:p>
        </p:txBody>
      </p:sp>
      <p:sp>
        <p:nvSpPr>
          <p:cNvPr id="3" name="内容占位符 2">
            <a:extLst>
              <a:ext uri="{FF2B5EF4-FFF2-40B4-BE49-F238E27FC236}">
                <a16:creationId xmlns:a16="http://schemas.microsoft.com/office/drawing/2014/main" id="{54D63B41-CE08-4044-81BA-898EC008DC79}"/>
              </a:ext>
            </a:extLst>
          </p:cNvPr>
          <p:cNvSpPr>
            <a:spLocks noGrp="1"/>
          </p:cNvSpPr>
          <p:nvPr>
            <p:ph idx="1"/>
          </p:nvPr>
        </p:nvSpPr>
        <p:spPr>
          <a:xfrm>
            <a:off x="979714" y="813460"/>
            <a:ext cx="11079678" cy="6133605"/>
          </a:xfrm>
        </p:spPr>
        <p:txBody>
          <a:bodyPr>
            <a:normAutofit fontScale="92500" lnSpcReduction="10000"/>
          </a:bodyPr>
          <a:lstStyle/>
          <a:p>
            <a:r>
              <a:rPr lang="zh-CN" altLang="en-US" sz="2600" dirty="0"/>
              <a:t>在大多数测试用例中，开始测试之前要具备一些适当的先决条件。这些先决条件应该在测试之前实现，称为自动化的前处理。</a:t>
            </a:r>
          </a:p>
          <a:p>
            <a:r>
              <a:rPr lang="zh-CN" altLang="en-US" sz="2600" dirty="0"/>
              <a:t>每次测试执行过后需要进行恢复工作，称为自动化的后处理</a:t>
            </a:r>
            <a:endParaRPr lang="en-US" altLang="zh-CN" sz="2600" dirty="0"/>
          </a:p>
          <a:p>
            <a:r>
              <a:rPr lang="zh-CN" altLang="en-US" sz="2600" dirty="0"/>
              <a:t>前处理和后处理的特征</a:t>
            </a:r>
            <a:endParaRPr lang="en-US" altLang="zh-CN" sz="2600" dirty="0"/>
          </a:p>
          <a:p>
            <a:pPr lvl="1"/>
            <a:r>
              <a:rPr lang="zh-CN" altLang="en-US" sz="2600" i="0" dirty="0"/>
              <a:t>数量多</a:t>
            </a:r>
          </a:p>
          <a:p>
            <a:pPr lvl="1"/>
            <a:r>
              <a:rPr lang="zh-CN" altLang="en-US" sz="2600" i="0" dirty="0"/>
              <a:t>成批量出现</a:t>
            </a:r>
          </a:p>
          <a:p>
            <a:pPr lvl="1"/>
            <a:r>
              <a:rPr lang="zh-CN" altLang="en-US" sz="2600" i="0" dirty="0"/>
              <a:t>类型重复多</a:t>
            </a:r>
          </a:p>
          <a:p>
            <a:pPr lvl="1"/>
            <a:r>
              <a:rPr lang="zh-CN" altLang="en-US" sz="2600" i="0" dirty="0"/>
              <a:t>容易自动化</a:t>
            </a:r>
          </a:p>
          <a:p>
            <a:r>
              <a:rPr lang="zh-CN" altLang="en-US" sz="2600" dirty="0"/>
              <a:t>前处理和后处理的自动化实现方式</a:t>
            </a:r>
            <a:endParaRPr lang="en-US" altLang="zh-CN" sz="2600" dirty="0"/>
          </a:p>
          <a:p>
            <a:pPr lvl="1"/>
            <a:r>
              <a:rPr lang="zh-CN" altLang="en-US" sz="2600" i="0" dirty="0"/>
              <a:t>脚本</a:t>
            </a:r>
          </a:p>
          <a:p>
            <a:pPr lvl="2"/>
            <a:r>
              <a:rPr lang="zh-CN" altLang="en-US" sz="2200" dirty="0"/>
              <a:t>前处理和后处理任务可以在脚本程序里执行，所以它们可以直接由测试执行工具来实现。鉴于许多任务都很简单，因此可更有效地用共享脚本程序来执行它们。 </a:t>
            </a:r>
          </a:p>
          <a:p>
            <a:pPr lvl="1"/>
            <a:r>
              <a:rPr lang="zh-CN" altLang="en-US" sz="2600" i="0" dirty="0"/>
              <a:t>命令行文件</a:t>
            </a:r>
          </a:p>
          <a:p>
            <a:pPr lvl="2"/>
            <a:r>
              <a:rPr lang="zh-CN" altLang="en-US" sz="2200" dirty="0"/>
              <a:t>大多数前处理和后处理任务能用一些形式的命令文件来执行</a:t>
            </a:r>
            <a:r>
              <a:rPr lang="en-US" altLang="zh-CN" sz="2200" dirty="0"/>
              <a:t>(</a:t>
            </a:r>
            <a:r>
              <a:rPr lang="zh-CN" altLang="en-US" sz="2200" dirty="0"/>
              <a:t>像是命令程序、外壳脚本或批处理文件等</a:t>
            </a:r>
            <a:r>
              <a:rPr lang="en-US" altLang="zh-CN" sz="2200" dirty="0"/>
              <a:t>)</a:t>
            </a:r>
            <a:r>
              <a:rPr lang="zh-CN" altLang="en-US" sz="2200" dirty="0"/>
              <a:t>。 </a:t>
            </a:r>
          </a:p>
          <a:p>
            <a:pPr lvl="1"/>
            <a:endParaRPr lang="en-US" altLang="zh-CN" dirty="0"/>
          </a:p>
          <a:p>
            <a:endParaRPr lang="zh-CN" altLang="en-US" dirty="0"/>
          </a:p>
        </p:txBody>
      </p:sp>
    </p:spTree>
    <p:extLst>
      <p:ext uri="{BB962C8B-B14F-4D97-AF65-F5344CB8AC3E}">
        <p14:creationId xmlns:p14="http://schemas.microsoft.com/office/powerpoint/2010/main" val="60394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22C3F-B8B2-461A-8D0C-91168856367C}"/>
              </a:ext>
            </a:extLst>
          </p:cNvPr>
          <p:cNvSpPr>
            <a:spLocks noGrp="1"/>
          </p:cNvSpPr>
          <p:nvPr>
            <p:ph type="title"/>
          </p:nvPr>
        </p:nvSpPr>
        <p:spPr>
          <a:xfrm>
            <a:off x="938151" y="62346"/>
            <a:ext cx="9601200" cy="571500"/>
          </a:xfrm>
        </p:spPr>
        <p:txBody>
          <a:bodyPr>
            <a:normAutofit fontScale="90000"/>
          </a:bodyPr>
          <a:lstStyle/>
          <a:p>
            <a:r>
              <a:rPr lang="zh-CN" altLang="en-US" b="1" dirty="0"/>
              <a:t>自动化测试方案选择需要考虑的因素</a:t>
            </a:r>
          </a:p>
        </p:txBody>
      </p:sp>
      <p:sp>
        <p:nvSpPr>
          <p:cNvPr id="5" name="内容占位符 4">
            <a:extLst>
              <a:ext uri="{FF2B5EF4-FFF2-40B4-BE49-F238E27FC236}">
                <a16:creationId xmlns:a16="http://schemas.microsoft.com/office/drawing/2014/main" id="{8ACF069D-3DAE-487A-83AB-FCEDB53A3A40}"/>
              </a:ext>
            </a:extLst>
          </p:cNvPr>
          <p:cNvSpPr>
            <a:spLocks noGrp="1"/>
          </p:cNvSpPr>
          <p:nvPr>
            <p:ph idx="1"/>
          </p:nvPr>
        </p:nvSpPr>
        <p:spPr>
          <a:xfrm>
            <a:off x="1009403" y="728848"/>
            <a:ext cx="10901547" cy="6129152"/>
          </a:xfrm>
        </p:spPr>
        <p:txBody>
          <a:bodyPr>
            <a:normAutofit lnSpcReduction="10000"/>
          </a:bodyPr>
          <a:lstStyle/>
          <a:p>
            <a:r>
              <a:rPr lang="zh-CN" altLang="en-US" sz="2600" dirty="0"/>
              <a:t>项目的影响：自动化测试能否帮助你的项目进度、覆盖率、风险？</a:t>
            </a:r>
          </a:p>
          <a:p>
            <a:r>
              <a:rPr lang="zh-CN" altLang="en-US" sz="2600" dirty="0"/>
              <a:t>复杂度：自动化是否容易实现，包括数据和其他环境的影响。 </a:t>
            </a:r>
          </a:p>
          <a:p>
            <a:r>
              <a:rPr lang="zh-CN" altLang="en-US" sz="2600" dirty="0"/>
              <a:t>时间：自动化测试的实现需要多少时间？</a:t>
            </a:r>
          </a:p>
          <a:p>
            <a:r>
              <a:rPr lang="zh-CN" altLang="en-US" sz="2600" dirty="0"/>
              <a:t>早期需求和代码的稳定性：需求或早期的代码是否能证明是在范围内变化的？</a:t>
            </a:r>
          </a:p>
          <a:p>
            <a:r>
              <a:rPr lang="zh-CN" altLang="en-US" sz="2600" dirty="0"/>
              <a:t>维护工作量：代码是否能长期保持相对稳定？功能特性是否会进化？</a:t>
            </a:r>
          </a:p>
          <a:p>
            <a:r>
              <a:rPr lang="zh-CN" altLang="en-US" sz="2600" dirty="0"/>
              <a:t>覆盖率：自动化测试能否覆盖程序的关键特性和功能？</a:t>
            </a:r>
          </a:p>
          <a:p>
            <a:r>
              <a:rPr lang="zh-CN" altLang="en-US" sz="2600" dirty="0"/>
              <a:t>资源：测试组是否拥有足够的人力资源、硬件资源和数据资源来运行自动化测试。</a:t>
            </a:r>
          </a:p>
          <a:p>
            <a:r>
              <a:rPr lang="zh-CN" altLang="en-US" sz="2600" dirty="0"/>
              <a:t>自动化测试的执行：负责执行自动化测试的小组是否拥有足够的技能和时间去运行自动化测试？</a:t>
            </a:r>
          </a:p>
          <a:p>
            <a:r>
              <a:rPr lang="zh-CN" altLang="en-US" sz="2600" dirty="0"/>
              <a:t>自动化测试管理</a:t>
            </a:r>
          </a:p>
          <a:p>
            <a:pPr lvl="1"/>
            <a:r>
              <a:rPr lang="zh-CN" altLang="en-US" sz="2600" i="0" dirty="0"/>
              <a:t>自动化测试管理测试过程的资源有：测试脚本、测试操作、库函数、场景恢复、测试数据、对象库等。 </a:t>
            </a:r>
          </a:p>
          <a:p>
            <a:endParaRPr lang="zh-CN" altLang="en-US" dirty="0"/>
          </a:p>
        </p:txBody>
      </p:sp>
    </p:spTree>
    <p:extLst>
      <p:ext uri="{BB962C8B-B14F-4D97-AF65-F5344CB8AC3E}">
        <p14:creationId xmlns:p14="http://schemas.microsoft.com/office/powerpoint/2010/main" val="4055217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F9C49-9351-46E1-8B85-EF794501E482}"/>
              </a:ext>
            </a:extLst>
          </p:cNvPr>
          <p:cNvSpPr>
            <a:spLocks noGrp="1"/>
          </p:cNvSpPr>
          <p:nvPr>
            <p:ph type="title"/>
          </p:nvPr>
        </p:nvSpPr>
        <p:spPr>
          <a:xfrm>
            <a:off x="1295400" y="181099"/>
            <a:ext cx="9601200" cy="571500"/>
          </a:xfrm>
        </p:spPr>
        <p:txBody>
          <a:bodyPr>
            <a:normAutofit fontScale="90000"/>
          </a:bodyPr>
          <a:lstStyle/>
          <a:p>
            <a:r>
              <a:rPr lang="zh-CN" altLang="en-US" b="1" dirty="0"/>
              <a:t>自动化测试要点与重点</a:t>
            </a:r>
          </a:p>
        </p:txBody>
      </p:sp>
      <p:sp>
        <p:nvSpPr>
          <p:cNvPr id="3" name="内容占位符 2">
            <a:extLst>
              <a:ext uri="{FF2B5EF4-FFF2-40B4-BE49-F238E27FC236}">
                <a16:creationId xmlns:a16="http://schemas.microsoft.com/office/drawing/2014/main" id="{B7C879A0-B36E-4FB0-90B3-32C6B5B63919}"/>
              </a:ext>
            </a:extLst>
          </p:cNvPr>
          <p:cNvSpPr>
            <a:spLocks noGrp="1"/>
          </p:cNvSpPr>
          <p:nvPr>
            <p:ph idx="1"/>
          </p:nvPr>
        </p:nvSpPr>
        <p:spPr/>
        <p:txBody>
          <a:bodyPr/>
          <a:lstStyle/>
          <a:p>
            <a:r>
              <a:rPr lang="zh-CN" altLang="en-US" sz="2800" dirty="0"/>
              <a:t>要点</a:t>
            </a:r>
            <a:endParaRPr lang="en-US" altLang="zh-CN" sz="2800" dirty="0"/>
          </a:p>
          <a:p>
            <a:pPr lvl="1"/>
            <a:r>
              <a:rPr lang="zh-CN" altLang="en-US" sz="2800" i="0" dirty="0"/>
              <a:t>测试的范围</a:t>
            </a:r>
          </a:p>
          <a:p>
            <a:pPr lvl="1"/>
            <a:r>
              <a:rPr lang="zh-CN" altLang="en-US" sz="2800" i="0" dirty="0"/>
              <a:t>测试时间的准备工作</a:t>
            </a:r>
          </a:p>
          <a:p>
            <a:pPr lvl="1"/>
            <a:r>
              <a:rPr lang="zh-CN" altLang="en-US" sz="2800" i="0" dirty="0"/>
              <a:t>录制</a:t>
            </a:r>
            <a:r>
              <a:rPr lang="en-US" altLang="zh-CN" sz="2800" i="0" dirty="0"/>
              <a:t>/</a:t>
            </a:r>
            <a:r>
              <a:rPr lang="zh-CN" altLang="en-US" sz="2800" i="0" dirty="0"/>
              <a:t>回放</a:t>
            </a:r>
          </a:p>
          <a:p>
            <a:pPr lvl="1"/>
            <a:r>
              <a:rPr lang="zh-CN" altLang="en-US" sz="2800" i="0" dirty="0"/>
              <a:t>对测试脚本的维护</a:t>
            </a:r>
            <a:endParaRPr lang="en-US" altLang="zh-CN" sz="2800" i="0" dirty="0"/>
          </a:p>
          <a:p>
            <a:r>
              <a:rPr lang="zh-CN" altLang="en-US" sz="2800" dirty="0"/>
              <a:t>重点</a:t>
            </a:r>
            <a:endParaRPr lang="en-US" altLang="zh-CN" sz="2800" dirty="0"/>
          </a:p>
          <a:p>
            <a:pPr lvl="1"/>
            <a:r>
              <a:rPr lang="zh-CN" altLang="en-US" sz="2800" i="0" dirty="0"/>
              <a:t>搭建测试环境、测试场景</a:t>
            </a:r>
          </a:p>
          <a:p>
            <a:pPr lvl="1"/>
            <a:r>
              <a:rPr lang="zh-CN" altLang="en-US" sz="2800" i="0" dirty="0"/>
              <a:t>测试用例</a:t>
            </a:r>
          </a:p>
          <a:p>
            <a:pPr lvl="1"/>
            <a:r>
              <a:rPr lang="zh-CN" altLang="en-US" sz="2800" i="0" dirty="0"/>
              <a:t>测试结果验证</a:t>
            </a:r>
          </a:p>
          <a:p>
            <a:pPr lvl="1"/>
            <a:r>
              <a:rPr lang="zh-CN" altLang="en-US" sz="2800" i="0" dirty="0"/>
              <a:t>自动化测试的基本流程</a:t>
            </a:r>
          </a:p>
          <a:p>
            <a:pPr lvl="1"/>
            <a:endParaRPr lang="zh-CN" altLang="en-US" dirty="0"/>
          </a:p>
          <a:p>
            <a:endParaRPr lang="zh-CN" altLang="en-US" dirty="0"/>
          </a:p>
        </p:txBody>
      </p:sp>
    </p:spTree>
    <p:extLst>
      <p:ext uri="{BB962C8B-B14F-4D97-AF65-F5344CB8AC3E}">
        <p14:creationId xmlns:p14="http://schemas.microsoft.com/office/powerpoint/2010/main" val="697306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28072-3D05-4585-B45D-FD33C6FCA46B}"/>
              </a:ext>
            </a:extLst>
          </p:cNvPr>
          <p:cNvSpPr>
            <a:spLocks noGrp="1"/>
          </p:cNvSpPr>
          <p:nvPr>
            <p:ph type="title"/>
          </p:nvPr>
        </p:nvSpPr>
        <p:spPr>
          <a:xfrm>
            <a:off x="819397" y="241514"/>
            <a:ext cx="9601200" cy="571500"/>
          </a:xfrm>
        </p:spPr>
        <p:txBody>
          <a:bodyPr>
            <a:normAutofit fontScale="90000"/>
          </a:bodyPr>
          <a:lstStyle/>
          <a:p>
            <a:r>
              <a:rPr lang="zh-CN" altLang="en-US" b="1" dirty="0"/>
              <a:t>自动化测试的基本流程</a:t>
            </a:r>
          </a:p>
        </p:txBody>
      </p:sp>
      <p:pic>
        <p:nvPicPr>
          <p:cNvPr id="4" name="Picture 5">
            <a:extLst>
              <a:ext uri="{FF2B5EF4-FFF2-40B4-BE49-F238E27FC236}">
                <a16:creationId xmlns:a16="http://schemas.microsoft.com/office/drawing/2014/main" id="{A2010639-B85E-4113-8237-7D38B92C7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415" y="12021"/>
            <a:ext cx="5970585" cy="683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67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D751F-36FE-4476-96CD-2BA5F0921CA8}"/>
              </a:ext>
            </a:extLst>
          </p:cNvPr>
          <p:cNvSpPr>
            <a:spLocks noGrp="1"/>
          </p:cNvSpPr>
          <p:nvPr>
            <p:ph type="title"/>
          </p:nvPr>
        </p:nvSpPr>
        <p:spPr>
          <a:xfrm>
            <a:off x="1295400" y="377041"/>
            <a:ext cx="9601200" cy="571500"/>
          </a:xfrm>
        </p:spPr>
        <p:txBody>
          <a:bodyPr>
            <a:normAutofit fontScale="90000"/>
          </a:bodyPr>
          <a:lstStyle/>
          <a:p>
            <a:r>
              <a:rPr lang="zh-CN" altLang="zh-CN" b="1" dirty="0"/>
              <a:t>回归测试自动化的步骤</a:t>
            </a:r>
            <a:endParaRPr lang="zh-CN" altLang="en-US" b="1" dirty="0"/>
          </a:p>
        </p:txBody>
      </p:sp>
      <p:sp>
        <p:nvSpPr>
          <p:cNvPr id="5" name="内容占位符 4">
            <a:extLst>
              <a:ext uri="{FF2B5EF4-FFF2-40B4-BE49-F238E27FC236}">
                <a16:creationId xmlns:a16="http://schemas.microsoft.com/office/drawing/2014/main" id="{3BC03751-6AE0-4536-8607-4372903066A7}"/>
              </a:ext>
            </a:extLst>
          </p:cNvPr>
          <p:cNvSpPr>
            <a:spLocks noGrp="1"/>
          </p:cNvSpPr>
          <p:nvPr>
            <p:ph idx="1"/>
          </p:nvPr>
        </p:nvSpPr>
        <p:spPr>
          <a:xfrm>
            <a:off x="1371600" y="1338348"/>
            <a:ext cx="9601200" cy="5377147"/>
          </a:xfrm>
        </p:spPr>
        <p:txBody>
          <a:bodyPr>
            <a:normAutofit/>
          </a:bodyPr>
          <a:lstStyle/>
          <a:p>
            <a:r>
              <a:rPr lang="zh-CN" altLang="zh-CN" sz="2800" dirty="0"/>
              <a:t>必须要问自己以下这几个问题： </a:t>
            </a:r>
          </a:p>
          <a:p>
            <a:pPr lvl="1"/>
            <a:r>
              <a:rPr lang="zh-CN" altLang="zh-CN" sz="2800" i="0" dirty="0"/>
              <a:t>测试将以怎样的频率来执行？ </a:t>
            </a:r>
          </a:p>
          <a:p>
            <a:pPr lvl="1"/>
            <a:r>
              <a:rPr lang="zh-CN" altLang="zh-CN" sz="2800" i="0" dirty="0"/>
              <a:t>回归测试套件中，每个测试的执行时间是多少？ </a:t>
            </a:r>
          </a:p>
          <a:p>
            <a:pPr lvl="1"/>
            <a:r>
              <a:rPr lang="zh-CN" altLang="zh-CN" sz="2800" i="0" dirty="0"/>
              <a:t>测试之间是否有功能重复？ </a:t>
            </a:r>
          </a:p>
          <a:p>
            <a:pPr lvl="1"/>
            <a:r>
              <a:rPr lang="zh-CN" altLang="zh-CN" sz="2800" i="0" dirty="0"/>
              <a:t>测试是否共享数据？ </a:t>
            </a:r>
          </a:p>
          <a:p>
            <a:pPr lvl="1"/>
            <a:r>
              <a:rPr lang="zh-CN" altLang="zh-CN" sz="2800" i="0" dirty="0"/>
              <a:t>测试是否相互依赖？ </a:t>
            </a:r>
          </a:p>
          <a:p>
            <a:pPr lvl="1"/>
            <a:r>
              <a:rPr lang="zh-CN" altLang="zh-CN" sz="2800" i="0" dirty="0"/>
              <a:t>测试执行前需要哪些前置条件？ </a:t>
            </a:r>
          </a:p>
          <a:p>
            <a:pPr lvl="1"/>
            <a:r>
              <a:rPr lang="zh-CN" altLang="zh-CN" sz="2800" i="0" dirty="0"/>
              <a:t>被测系统（</a:t>
            </a:r>
            <a:r>
              <a:rPr lang="en-US" altLang="zh-CN" sz="2800" i="0" dirty="0"/>
              <a:t>SUT</a:t>
            </a:r>
            <a:r>
              <a:rPr lang="zh-CN" altLang="zh-CN" sz="2800" i="0" dirty="0"/>
              <a:t>）测试覆盖的百分比是多少？ </a:t>
            </a:r>
          </a:p>
          <a:p>
            <a:pPr lvl="1"/>
            <a:r>
              <a:rPr lang="zh-CN" altLang="zh-CN" sz="2800" i="0" dirty="0"/>
              <a:t>当前测试能否无失败地运行？ </a:t>
            </a:r>
          </a:p>
          <a:p>
            <a:pPr lvl="1"/>
            <a:r>
              <a:rPr lang="zh-CN" altLang="zh-CN" sz="2800" i="0" dirty="0"/>
              <a:t>回归测试执行时间过长会发生什么？</a:t>
            </a:r>
            <a:endParaRPr lang="zh-CN" altLang="en-US" sz="2800" i="0" dirty="0"/>
          </a:p>
        </p:txBody>
      </p:sp>
    </p:spTree>
    <p:extLst>
      <p:ext uri="{BB962C8B-B14F-4D97-AF65-F5344CB8AC3E}">
        <p14:creationId xmlns:p14="http://schemas.microsoft.com/office/powerpoint/2010/main" val="352179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49CCA3-A94E-49D1-A613-B8A7781119E4}"/>
              </a:ext>
            </a:extLst>
          </p:cNvPr>
          <p:cNvSpPr>
            <a:spLocks noGrp="1"/>
          </p:cNvSpPr>
          <p:nvPr>
            <p:ph idx="1"/>
          </p:nvPr>
        </p:nvSpPr>
        <p:spPr>
          <a:xfrm>
            <a:off x="1027215" y="676894"/>
            <a:ext cx="10883735" cy="5961413"/>
          </a:xfrm>
        </p:spPr>
        <p:txBody>
          <a:bodyPr>
            <a:normAutofit fontScale="92500"/>
          </a:bodyPr>
          <a:lstStyle/>
          <a:p>
            <a:r>
              <a:rPr lang="zh-CN" altLang="zh-CN" sz="2600" dirty="0"/>
              <a:t>测试执行的频率：回归测试中，经常被执行的测试是自动化的最佳选择。这些测试已经开发实现，测试已知的被测系统（</a:t>
            </a:r>
            <a:r>
              <a:rPr lang="en-US" altLang="zh-CN" sz="2600" dirty="0"/>
              <a:t>SUT</a:t>
            </a:r>
            <a:r>
              <a:rPr lang="zh-CN" altLang="zh-CN" sz="2600" dirty="0"/>
              <a:t>）功能，并且能通过自动化极大的减少其执行时间。 </a:t>
            </a:r>
          </a:p>
          <a:p>
            <a:r>
              <a:rPr lang="zh-CN" altLang="zh-CN" sz="2600" dirty="0"/>
              <a:t>测试执行的时间：回归测试中，任何给定的测试或整个测试套件执行所花费的时间是评估自动化测试价值的一个重要参数。一个选项是可以从耗时较多的测试开始实施自动化。这将使每个测试的执行得更快、更有效，同时还增加了自动化回归测试执行的次数。这些是额外的收益，并且可以更频繁地对被测系统（</a:t>
            </a:r>
            <a:r>
              <a:rPr lang="en-US" altLang="zh-CN" sz="2600" dirty="0"/>
              <a:t>SUT</a:t>
            </a:r>
            <a:r>
              <a:rPr lang="zh-CN" altLang="zh-CN" sz="2600" dirty="0"/>
              <a:t>）的质量进行反馈，降低部署风险。</a:t>
            </a:r>
          </a:p>
          <a:p>
            <a:r>
              <a:rPr lang="zh-CN" altLang="zh-CN" sz="2600" dirty="0"/>
              <a:t>功能的重叠：在对现有的回归测试进行自动化时，最佳实践是识别测试用例之间存在的任何功能重叠，并在可能的情况下减少等价的自动化测试中的重叠。这将进一步提高自动化测试执行时间的效率。随着自动化测试用例变得越来越多，测试的执行效率将变得更加重要。通常，通过自动化开发的测试将采用新的结构，因为它们依赖于可重用组件和共享数据。将现有的手工测试分解成几个较小的自动化测试并不少见。同样，将几个手动测试合并到更大的自动化测试中也可能是更适当的解决方案。手工测试需要先单独评估，以分组进行评估，这样就可以制定有效的转换策略。 </a:t>
            </a:r>
          </a:p>
          <a:p>
            <a:endParaRPr lang="zh-CN" altLang="en-US" dirty="0"/>
          </a:p>
        </p:txBody>
      </p:sp>
    </p:spTree>
    <p:extLst>
      <p:ext uri="{BB962C8B-B14F-4D97-AF65-F5344CB8AC3E}">
        <p14:creationId xmlns:p14="http://schemas.microsoft.com/office/powerpoint/2010/main" val="3156414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D47E16-D4CA-4EE0-9529-E50FCAC95D58}"/>
              </a:ext>
            </a:extLst>
          </p:cNvPr>
          <p:cNvSpPr>
            <a:spLocks noGrp="1"/>
          </p:cNvSpPr>
          <p:nvPr>
            <p:ph idx="1"/>
          </p:nvPr>
        </p:nvSpPr>
        <p:spPr>
          <a:xfrm>
            <a:off x="967839" y="748144"/>
            <a:ext cx="11038114" cy="5961413"/>
          </a:xfrm>
        </p:spPr>
        <p:txBody>
          <a:bodyPr>
            <a:normAutofit fontScale="92500" lnSpcReduction="20000"/>
          </a:bodyPr>
          <a:lstStyle/>
          <a:p>
            <a:r>
              <a:rPr lang="zh-CN" altLang="zh-CN" sz="2600" dirty="0"/>
              <a:t>数据共享：测试之间经常共享数据。当测试被测系统的不同功能时，可能会用到相同的数据。例如，测试用例</a:t>
            </a:r>
            <a:r>
              <a:rPr lang="en-US" altLang="zh-CN" sz="2600" dirty="0"/>
              <a:t>“A”</a:t>
            </a:r>
            <a:r>
              <a:rPr lang="zh-CN" altLang="zh-CN" sz="2600" dirty="0"/>
              <a:t>，它验证了雇员可用的休假时间，而测试用例</a:t>
            </a:r>
            <a:r>
              <a:rPr lang="en-US" altLang="zh-CN" sz="2600" dirty="0"/>
              <a:t>“B”</a:t>
            </a:r>
            <a:r>
              <a:rPr lang="zh-CN" altLang="zh-CN" sz="2600" dirty="0"/>
              <a:t>可能验证了雇员为职业发展而需要学习的课程。每个测试用例使用相同的雇员，但验证的参数不同。在手工测试环境中，通常会在每个手动测试用例中多次复制该雇员数据，而这些测试用例使用该数据验证了雇员的不同信息。然而，在自动化测试实践中，在可能和可行的前提下，尽可能从单个数据源存储和访问共享的数据，以避免重复或引入错误。 </a:t>
            </a:r>
          </a:p>
          <a:p>
            <a:r>
              <a:rPr lang="zh-CN" altLang="zh-CN" sz="2600" dirty="0"/>
              <a:t>测试的相互依赖：在执行复杂的回归测试场景时，一个测试用例可能依赖于一个或多个其他测试用例。这种情况可能很常见，并且经常会发生，例如，某个测试步骤生成一个新的</a:t>
            </a:r>
            <a:r>
              <a:rPr lang="en-US" altLang="zh-CN" sz="2600" dirty="0"/>
              <a:t>“</a:t>
            </a:r>
            <a:r>
              <a:rPr lang="zh-CN" altLang="zh-CN" sz="2600" dirty="0"/>
              <a:t>订单</a:t>
            </a:r>
            <a:r>
              <a:rPr lang="en-US" altLang="zh-CN" sz="2600" dirty="0"/>
              <a:t>ID”</a:t>
            </a:r>
            <a:r>
              <a:rPr lang="zh-CN" altLang="zh-CN" sz="2600" dirty="0"/>
              <a:t>。随后的测试可能需要验证：</a:t>
            </a:r>
            <a:r>
              <a:rPr lang="en-US" altLang="zh-CN" sz="2600" dirty="0"/>
              <a:t>a</a:t>
            </a:r>
            <a:r>
              <a:rPr lang="zh-CN" altLang="zh-CN" sz="2600" dirty="0"/>
              <a:t>）新的订单在系统中正确显示；</a:t>
            </a:r>
            <a:r>
              <a:rPr lang="en-US" altLang="zh-CN" sz="2600" dirty="0"/>
              <a:t>B</a:t>
            </a:r>
            <a:r>
              <a:rPr lang="zh-CN" altLang="zh-CN" sz="2600" dirty="0"/>
              <a:t>）可以修改订单；或者</a:t>
            </a:r>
            <a:r>
              <a:rPr lang="en-US" altLang="zh-CN" sz="2600" dirty="0"/>
              <a:t>C</a:t>
            </a:r>
            <a:r>
              <a:rPr lang="zh-CN" altLang="zh-CN" sz="2600" dirty="0"/>
              <a:t>）删除订单成功。在每种情况下，第一次测试中动态生成的</a:t>
            </a:r>
            <a:r>
              <a:rPr lang="en-US" altLang="zh-CN" sz="2600" dirty="0"/>
              <a:t>“</a:t>
            </a:r>
            <a:r>
              <a:rPr lang="zh-CN" altLang="zh-CN" sz="2600" dirty="0"/>
              <a:t>订单</a:t>
            </a:r>
            <a:r>
              <a:rPr lang="en-US" altLang="zh-CN" sz="2600" dirty="0"/>
              <a:t>ID”</a:t>
            </a:r>
            <a:r>
              <a:rPr lang="zh-CN" altLang="zh-CN" sz="2600" dirty="0"/>
              <a:t>值必须可以被后续的测试捕获并重用。根据测试自动化解决方案（</a:t>
            </a:r>
            <a:r>
              <a:rPr lang="en-US" altLang="zh-CN" sz="2600" dirty="0"/>
              <a:t>TAS</a:t>
            </a:r>
            <a:r>
              <a:rPr lang="zh-CN" altLang="zh-CN" sz="2600" dirty="0"/>
              <a:t>）的设计可以解决这个问题。 </a:t>
            </a:r>
          </a:p>
          <a:p>
            <a:r>
              <a:rPr lang="zh-CN" altLang="zh-CN" sz="2600" dirty="0"/>
              <a:t>测试的前置条件：通常，一个测试用例在不满足前置条件之前是不能成功执行的。这些前置条件可能包括选择正确的数据库或正确的测试数据集，或设置初始值或参数。很多实现测试前置条件所需的步骤，是可以通过自动化完成的。对于这些在执行测试前不能被遗漏的初始化步骤，将初始化步骤自动化给出了更稳定可靠的解决方案。当回归测试被转换为自动化时，这些前置条件应该成为自动化过程的一部分。 </a:t>
            </a:r>
          </a:p>
          <a:p>
            <a:endParaRPr lang="zh-CN" altLang="en-US" dirty="0"/>
          </a:p>
        </p:txBody>
      </p:sp>
    </p:spTree>
    <p:extLst>
      <p:ext uri="{BB962C8B-B14F-4D97-AF65-F5344CB8AC3E}">
        <p14:creationId xmlns:p14="http://schemas.microsoft.com/office/powerpoint/2010/main" val="3721139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44C844-4A49-493A-8BDE-4CF9CF7F6295}"/>
              </a:ext>
            </a:extLst>
          </p:cNvPr>
          <p:cNvSpPr>
            <a:spLocks noGrp="1"/>
          </p:cNvSpPr>
          <p:nvPr>
            <p:ph idx="1"/>
          </p:nvPr>
        </p:nvSpPr>
        <p:spPr>
          <a:xfrm>
            <a:off x="890649" y="872836"/>
            <a:ext cx="11026239" cy="5913912"/>
          </a:xfrm>
        </p:spPr>
        <p:txBody>
          <a:bodyPr>
            <a:normAutofit fontScale="92500" lnSpcReduction="20000"/>
          </a:bodyPr>
          <a:lstStyle/>
          <a:p>
            <a:r>
              <a:rPr lang="zh-CN" altLang="zh-CN" sz="2600" dirty="0"/>
              <a:t>被测系统的覆盖：每次执行测试时，会运行被测系统的部分功能。为了确定整体系统的质量，测试设计要尽可能达到广度和深度的覆盖要求。此外，代码覆盖工具可用于监视自动化测试的执行，以帮助量化测试的有效性。通过自动化回归测试，随着时间的推移，我们可以期望额外的测试提供额外的覆盖。测量这些指标为量化测试本身的价值提供了一种有效的手段。 </a:t>
            </a:r>
          </a:p>
          <a:p>
            <a:r>
              <a:rPr lang="zh-CN" altLang="zh-CN" sz="2600" dirty="0"/>
              <a:t>可执行的测试：在将手工回归测试转换为自动化测试之前，务必要验证手工测试的操作是否正确。这将为确保手工测试成功转型为自动化回归测试提供正确的开端。如果因为手动测试编码很差、或使用无效的数据、过时的、与当前被测系统不一致、或因为被测系统存在缺陷，而造成手工测试执行不正确。在找到和解决失效的根本原因之前，将这样的手工测试转换为自动化测试将创建出既浪费时间，也没有意义的不能工作的自动化测试。</a:t>
            </a:r>
          </a:p>
          <a:p>
            <a:r>
              <a:rPr lang="zh-CN" altLang="zh-CN" sz="2600" dirty="0"/>
              <a:t>大型回归测试集：被测系统的回归测试集可能变得非常庞大，以至于测试集在夜间，或周末都不能执行完毕。在这种情况下，如果有多个被测系统，并发执行测试用例是一个可能的解决方案（对于</a:t>
            </a:r>
            <a:r>
              <a:rPr lang="en-US" altLang="zh-CN" sz="2600" dirty="0"/>
              <a:t>PC</a:t>
            </a:r>
            <a:r>
              <a:rPr lang="zh-CN" altLang="zh-CN" sz="2600" dirty="0"/>
              <a:t>应用，这并不是问题；但当被测系统是飞机或太空火箭，情况完全不同）。如果被测系统是很稀有或昂贵的，并发执行是不切实际的选择。在这种情况下，只可能运行部分回归测试。随着时间的推移（几个星期），整个测试套件最终将执行完毕。可以基于风险分析（被测试系统的哪些部分已经发生了改变？），选择执行回归测试套件其中的一部分。</a:t>
            </a:r>
          </a:p>
          <a:p>
            <a:endParaRPr lang="zh-CN" altLang="en-US" dirty="0"/>
          </a:p>
          <a:p>
            <a:endParaRPr lang="zh-CN" altLang="en-US" dirty="0"/>
          </a:p>
        </p:txBody>
      </p:sp>
    </p:spTree>
    <p:extLst>
      <p:ext uri="{BB962C8B-B14F-4D97-AF65-F5344CB8AC3E}">
        <p14:creationId xmlns:p14="http://schemas.microsoft.com/office/powerpoint/2010/main" val="1145938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E965B4A-CFCE-41AB-A197-E8E51F8D790B}"/>
              </a:ext>
            </a:extLst>
          </p:cNvPr>
          <p:cNvSpPr>
            <a:spLocks noGrp="1"/>
          </p:cNvSpPr>
          <p:nvPr>
            <p:ph type="title"/>
          </p:nvPr>
        </p:nvSpPr>
        <p:spPr>
          <a:xfrm>
            <a:off x="1163782" y="175161"/>
            <a:ext cx="9601200" cy="571500"/>
          </a:xfrm>
        </p:spPr>
        <p:txBody>
          <a:bodyPr>
            <a:normAutofit fontScale="90000"/>
          </a:bodyPr>
          <a:lstStyle/>
          <a:p>
            <a:r>
              <a:rPr lang="zh-CN" altLang="zh-CN" b="1" dirty="0"/>
              <a:t>新功能测试自动化的考虑因素</a:t>
            </a:r>
            <a:endParaRPr lang="zh-CN" altLang="en-US" b="1" dirty="0"/>
          </a:p>
        </p:txBody>
      </p:sp>
      <p:sp>
        <p:nvSpPr>
          <p:cNvPr id="3" name="内容占位符 2">
            <a:extLst>
              <a:ext uri="{FF2B5EF4-FFF2-40B4-BE49-F238E27FC236}">
                <a16:creationId xmlns:a16="http://schemas.microsoft.com/office/drawing/2014/main" id="{17A91C55-AD42-4DC3-B61A-6D3190432D35}"/>
              </a:ext>
            </a:extLst>
          </p:cNvPr>
          <p:cNvSpPr>
            <a:spLocks noGrp="1"/>
          </p:cNvSpPr>
          <p:nvPr>
            <p:ph idx="1"/>
          </p:nvPr>
        </p:nvSpPr>
        <p:spPr>
          <a:xfrm>
            <a:off x="1163783" y="979714"/>
            <a:ext cx="10836234" cy="5539839"/>
          </a:xfrm>
        </p:spPr>
        <p:txBody>
          <a:bodyPr>
            <a:normAutofit/>
          </a:bodyPr>
          <a:lstStyle/>
          <a:p>
            <a:r>
              <a:rPr lang="zh-CN" altLang="zh-CN" sz="2600" dirty="0"/>
              <a:t>当被测系统增加新特性时，测试人员需要为这些新的特性和相应的需求开发新的测试。测试自动化工程师需要征求具有领域知识的测试设计师的反馈，确定当前的测试自动化解决方案是否能够满足新特性的需要。这些分析包括但不限于：现有的方法、第三方开发工具、测试工具等。 </a:t>
            </a:r>
          </a:p>
          <a:p>
            <a:r>
              <a:rPr lang="zh-CN" altLang="zh-CN" sz="2600" dirty="0"/>
              <a:t>对测试自动化解决方案的修改，必须针对现有自动化测试件部分进行评估，以便完整记录修改或补充的内容，并且不影响现有测试自动化解决方案的行为（或性能）。 </a:t>
            </a:r>
          </a:p>
          <a:p>
            <a:r>
              <a:rPr lang="zh-CN" altLang="zh-CN" sz="2600" dirty="0"/>
              <a:t>如果为实现一项新特性，例如，增加了一个不同的对象类，这可能需要更新或增加测试件部分。此外，必须评估与现有测试工具的兼容性，并在必要时确定可替代解决方案。例如，如果使用关键字驱动的方法，可能需要开发增加的关键字，或修改</a:t>
            </a:r>
            <a:r>
              <a:rPr lang="en-US" altLang="zh-CN" sz="2600" dirty="0"/>
              <a:t>/</a:t>
            </a:r>
            <a:r>
              <a:rPr lang="zh-CN" altLang="zh-CN" sz="2600" dirty="0"/>
              <a:t>扩展现有关键字以覆盖新功能。 支持新环境中的新功能，可能需要评估额外的测试工具。例如，如果现有测试工具只支持</a:t>
            </a:r>
            <a:r>
              <a:rPr lang="en-US" altLang="zh-CN" sz="2600" dirty="0"/>
              <a:t>HTML</a:t>
            </a:r>
            <a:r>
              <a:rPr lang="zh-CN" altLang="zh-CN" sz="2600" dirty="0"/>
              <a:t>网页，就可能需要一个新的测试工具。 </a:t>
            </a:r>
          </a:p>
          <a:p>
            <a:endParaRPr lang="zh-CN" altLang="en-US" dirty="0"/>
          </a:p>
        </p:txBody>
      </p:sp>
    </p:spTree>
    <p:extLst>
      <p:ext uri="{BB962C8B-B14F-4D97-AF65-F5344CB8AC3E}">
        <p14:creationId xmlns:p14="http://schemas.microsoft.com/office/powerpoint/2010/main" val="3937844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E5A80E-BD35-4C7C-993B-5F9C6514824B}"/>
              </a:ext>
            </a:extLst>
          </p:cNvPr>
          <p:cNvSpPr>
            <a:spLocks noGrp="1"/>
          </p:cNvSpPr>
          <p:nvPr>
            <p:ph idx="1"/>
          </p:nvPr>
        </p:nvSpPr>
        <p:spPr>
          <a:xfrm>
            <a:off x="1003465" y="777834"/>
            <a:ext cx="10735293" cy="5842660"/>
          </a:xfrm>
        </p:spPr>
        <p:txBody>
          <a:bodyPr>
            <a:normAutofit lnSpcReduction="10000"/>
          </a:bodyPr>
          <a:lstStyle/>
          <a:p>
            <a:r>
              <a:rPr lang="zh-CN" altLang="zh-CN" sz="2600" dirty="0"/>
              <a:t>新的测试需求可能会影响现有的自动化测试和测试件部分。因此，在做任何修改之前，应该在新的或者升级后的被测系统上运行现有的自动化测试，验证现有的自动化测试的操作是否适合，并记录变更。这应该包括将相互依赖性映射到其他测试。任何技术的新变化将迫使我们评估当前的测试件部分（包括测试工具、函数库、</a:t>
            </a:r>
            <a:r>
              <a:rPr lang="en-US" altLang="zh-CN" sz="2600" dirty="0"/>
              <a:t>API</a:t>
            </a:r>
            <a:r>
              <a:rPr lang="zh-CN" altLang="zh-CN" sz="2600" dirty="0"/>
              <a:t>等）以及与当前的测试自动化解决方案的兼容性。当现有需求发生变化时，更新验证这些需求的测试用例的工作应该是项目时间表（工作分解结构）的一部分。需求与测试用例之间的追溯信息将指明需要更新哪些测试用例。这些更新工作应该是整体测试计划的一部分。 </a:t>
            </a:r>
          </a:p>
          <a:p>
            <a:r>
              <a:rPr lang="zh-CN" altLang="zh-CN" sz="2600" dirty="0"/>
              <a:t>最后，需要确定现有的测试自动化解决方案是否将继续满足当前被测系统（</a:t>
            </a:r>
            <a:r>
              <a:rPr lang="en-US" altLang="zh-CN" sz="2600" dirty="0"/>
              <a:t>SUT</a:t>
            </a:r>
            <a:r>
              <a:rPr lang="zh-CN" altLang="zh-CN" sz="2600" dirty="0"/>
              <a:t>）的需求。自动化实现技术是否仍然有效？是否需要一个新结构？是否可以通过扩展当前能力做到这一点？</a:t>
            </a:r>
          </a:p>
          <a:p>
            <a:r>
              <a:rPr lang="zh-CN" altLang="zh-CN" sz="2600" dirty="0"/>
              <a:t>刚引入新功能的时候是测试工程师确保新功能可测性的一个好机会。在设计阶段，应该考虑通过提供测试接口来实现可测性，可以通过脚本语言或测试自动化工具来利用这些接口验证新功能。</a:t>
            </a:r>
            <a:endParaRPr lang="en-US" altLang="zh-CN" sz="2600" dirty="0"/>
          </a:p>
          <a:p>
            <a:endParaRPr lang="zh-CN" altLang="en-US" dirty="0"/>
          </a:p>
        </p:txBody>
      </p:sp>
    </p:spTree>
    <p:extLst>
      <p:ext uri="{BB962C8B-B14F-4D97-AF65-F5344CB8AC3E}">
        <p14:creationId xmlns:p14="http://schemas.microsoft.com/office/powerpoint/2010/main" val="273258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2F90E-A40C-493F-9B62-50EC66D0E07B}"/>
              </a:ext>
            </a:extLst>
          </p:cNvPr>
          <p:cNvSpPr>
            <a:spLocks noGrp="1"/>
          </p:cNvSpPr>
          <p:nvPr>
            <p:ph type="title"/>
          </p:nvPr>
        </p:nvSpPr>
        <p:spPr>
          <a:xfrm>
            <a:off x="954911" y="277106"/>
            <a:ext cx="9601200" cy="571500"/>
          </a:xfrm>
        </p:spPr>
        <p:txBody>
          <a:bodyPr>
            <a:normAutofit fontScale="90000"/>
          </a:bodyPr>
          <a:lstStyle/>
          <a:p>
            <a:r>
              <a:rPr lang="zh-CN" altLang="en-US" b="1" dirty="0"/>
              <a:t>自动化测试手段</a:t>
            </a:r>
          </a:p>
        </p:txBody>
      </p:sp>
      <p:sp>
        <p:nvSpPr>
          <p:cNvPr id="4" name="圆角矩形 6">
            <a:extLst>
              <a:ext uri="{FF2B5EF4-FFF2-40B4-BE49-F238E27FC236}">
                <a16:creationId xmlns:a16="http://schemas.microsoft.com/office/drawing/2014/main" id="{2F14BA75-40FC-4BE2-9065-BC0C88800086}"/>
              </a:ext>
            </a:extLst>
          </p:cNvPr>
          <p:cNvSpPr/>
          <p:nvPr/>
        </p:nvSpPr>
        <p:spPr>
          <a:xfrm>
            <a:off x="773869" y="1403694"/>
            <a:ext cx="3654425" cy="529018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圆角矩形 7">
            <a:extLst>
              <a:ext uri="{FF2B5EF4-FFF2-40B4-BE49-F238E27FC236}">
                <a16:creationId xmlns:a16="http://schemas.microsoft.com/office/drawing/2014/main" id="{447E6B5E-D01B-4D77-B5A1-04057BDBBC0F}"/>
              </a:ext>
            </a:extLst>
          </p:cNvPr>
          <p:cNvSpPr/>
          <p:nvPr/>
        </p:nvSpPr>
        <p:spPr>
          <a:xfrm>
            <a:off x="4480755" y="1027430"/>
            <a:ext cx="3656965" cy="53784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圆角矩形 8">
            <a:extLst>
              <a:ext uri="{FF2B5EF4-FFF2-40B4-BE49-F238E27FC236}">
                <a16:creationId xmlns:a16="http://schemas.microsoft.com/office/drawing/2014/main" id="{15CB7DBB-14CB-4E88-937E-FD80A11411FD}"/>
              </a:ext>
            </a:extLst>
          </p:cNvPr>
          <p:cNvSpPr/>
          <p:nvPr/>
        </p:nvSpPr>
        <p:spPr>
          <a:xfrm>
            <a:off x="8345952" y="1356798"/>
            <a:ext cx="3656965" cy="529018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 name="组合 6">
            <a:extLst>
              <a:ext uri="{FF2B5EF4-FFF2-40B4-BE49-F238E27FC236}">
                <a16:creationId xmlns:a16="http://schemas.microsoft.com/office/drawing/2014/main" id="{7ADB3E6F-1C33-4143-9133-0E518DDFFED2}"/>
              </a:ext>
            </a:extLst>
          </p:cNvPr>
          <p:cNvGrpSpPr/>
          <p:nvPr/>
        </p:nvGrpSpPr>
        <p:grpSpPr>
          <a:xfrm>
            <a:off x="891251" y="1670347"/>
            <a:ext cx="3381271" cy="4850136"/>
            <a:chOff x="2189512" y="1988279"/>
            <a:chExt cx="1953537" cy="1849925"/>
          </a:xfrm>
        </p:grpSpPr>
        <p:sp>
          <p:nvSpPr>
            <p:cNvPr id="8" name="文本框 11">
              <a:extLst>
                <a:ext uri="{FF2B5EF4-FFF2-40B4-BE49-F238E27FC236}">
                  <a16:creationId xmlns:a16="http://schemas.microsoft.com/office/drawing/2014/main" id="{867CBF96-CB65-4599-8BED-6A930C45BF29}"/>
                </a:ext>
              </a:extLst>
            </p:cNvPr>
            <p:cNvSpPr txBox="1"/>
            <p:nvPr/>
          </p:nvSpPr>
          <p:spPr>
            <a:xfrm>
              <a:off x="2251793" y="1988279"/>
              <a:ext cx="1484488" cy="1995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b="1" dirty="0">
                  <a:solidFill>
                    <a:srgbClr val="ED493F"/>
                  </a:solidFill>
                  <a:latin typeface="微软雅黑" panose="020B0503020204020204" pitchFamily="34" charset="-122"/>
                  <a:ea typeface="微软雅黑" panose="020B0503020204020204" pitchFamily="34" charset="-122"/>
                </a:rPr>
                <a:t>UI自动化测试</a:t>
              </a:r>
            </a:p>
          </p:txBody>
        </p:sp>
        <p:sp>
          <p:nvSpPr>
            <p:cNvPr id="9" name="TextBox 35">
              <a:extLst>
                <a:ext uri="{FF2B5EF4-FFF2-40B4-BE49-F238E27FC236}">
                  <a16:creationId xmlns:a16="http://schemas.microsoft.com/office/drawing/2014/main" id="{DFDCD16C-9953-4EB7-92E0-B8237F2EBD48}"/>
                </a:ext>
              </a:extLst>
            </p:cNvPr>
            <p:cNvSpPr txBox="1"/>
            <p:nvPr/>
          </p:nvSpPr>
          <p:spPr>
            <a:xfrm>
              <a:off x="2189512" y="2159509"/>
              <a:ext cx="1953537" cy="16786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sz="2000" dirty="0">
                  <a:ln/>
                  <a:effectLst/>
                  <a:latin typeface="微软雅黑" panose="020B0503020204020204" pitchFamily="34" charset="-122"/>
                  <a:ea typeface="微软雅黑" panose="020B0503020204020204" pitchFamily="34" charset="-122"/>
                </a:rPr>
                <a:t>UI（User Interface，用户界面，亦称使用者界面）是指对软件的人机交互、操作逻辑、界面美观的整体设计，是系统和用户之间进行交互和信息交换的媒介，它实现信息的内部形式与人类可以接受形式之间的转换。</a:t>
              </a:r>
            </a:p>
            <a:p>
              <a:pPr marL="0" lvl="0" indent="0" algn="just" eaLnBrk="1" hangingPunct="1">
                <a:lnSpc>
                  <a:spcPct val="100000"/>
                </a:lnSpc>
                <a:spcBef>
                  <a:spcPct val="0"/>
                </a:spcBef>
                <a:buFontTx/>
                <a:buNone/>
              </a:pPr>
              <a:r>
                <a:rPr sz="2000" dirty="0">
                  <a:ln/>
                  <a:effectLst/>
                  <a:latin typeface="微软雅黑" panose="020B0503020204020204" pitchFamily="34" charset="-122"/>
                  <a:ea typeface="微软雅黑" panose="020B0503020204020204" pitchFamily="34" charset="-122"/>
                </a:rPr>
                <a:t>UI层的自动化测试工具非常多，比较主流的是QTP、Robot Framework、Watir、Selenium等，其中，Selenium是目前比较常用的UI自动化测试工具。</a:t>
              </a:r>
            </a:p>
          </p:txBody>
        </p:sp>
      </p:grpSp>
      <p:grpSp>
        <p:nvGrpSpPr>
          <p:cNvPr id="10" name="组合 9">
            <a:extLst>
              <a:ext uri="{FF2B5EF4-FFF2-40B4-BE49-F238E27FC236}">
                <a16:creationId xmlns:a16="http://schemas.microsoft.com/office/drawing/2014/main" id="{C18ADB38-0CAB-41AB-B229-458C4D6D1F4A}"/>
              </a:ext>
            </a:extLst>
          </p:cNvPr>
          <p:cNvGrpSpPr/>
          <p:nvPr/>
        </p:nvGrpSpPr>
        <p:grpSpPr>
          <a:xfrm>
            <a:off x="4719907" y="1264920"/>
            <a:ext cx="3116188" cy="4826496"/>
            <a:chOff x="5102012" y="1980117"/>
            <a:chExt cx="1914345" cy="3447034"/>
          </a:xfrm>
        </p:grpSpPr>
        <p:sp>
          <p:nvSpPr>
            <p:cNvPr id="11" name="文本框 14">
              <a:extLst>
                <a:ext uri="{FF2B5EF4-FFF2-40B4-BE49-F238E27FC236}">
                  <a16:creationId xmlns:a16="http://schemas.microsoft.com/office/drawing/2014/main" id="{46ED3CB2-780E-4BAE-BA5B-D0C7B0C27CFE}"/>
                </a:ext>
              </a:extLst>
            </p:cNvPr>
            <p:cNvSpPr txBox="1"/>
            <p:nvPr/>
          </p:nvSpPr>
          <p:spPr>
            <a:xfrm>
              <a:off x="5102012" y="1980117"/>
              <a:ext cx="1914345" cy="4176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FFBE00"/>
                  </a:solidFill>
                  <a:latin typeface="微软雅黑" panose="020B0503020204020204" pitchFamily="34" charset="-122"/>
                  <a:ea typeface="微软雅黑" panose="020B0503020204020204" pitchFamily="34" charset="-122"/>
                </a:rPr>
                <a:t>接口自动化测试</a:t>
              </a:r>
            </a:p>
          </p:txBody>
        </p:sp>
        <p:sp>
          <p:nvSpPr>
            <p:cNvPr id="12" name="TextBox 35">
              <a:extLst>
                <a:ext uri="{FF2B5EF4-FFF2-40B4-BE49-F238E27FC236}">
                  <a16:creationId xmlns:a16="http://schemas.microsoft.com/office/drawing/2014/main" id="{2AAED9AF-50D5-441D-8000-01A6605813A8}"/>
                </a:ext>
              </a:extLst>
            </p:cNvPr>
            <p:cNvSpPr txBox="1"/>
            <p:nvPr/>
          </p:nvSpPr>
          <p:spPr>
            <a:xfrm>
              <a:off x="5109184" y="4042343"/>
              <a:ext cx="1907087" cy="138480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sz="2000" dirty="0">
                  <a:latin typeface="微软雅黑" panose="020B0503020204020204" pitchFamily="34" charset="-122"/>
                  <a:ea typeface="微软雅黑" panose="020B0503020204020204" pitchFamily="34" charset="-122"/>
                </a:rPr>
                <a:t>接口自动化容易实现，维护成本低，有着更高的投入产出比，是每个公司开展自动化测试的首选，目前接口自动化测试在企业中的应用越来越广泛</a:t>
              </a:r>
              <a:r>
                <a:rPr sz="1600" dirty="0">
                  <a:latin typeface="微软雅黑" panose="020B0503020204020204" pitchFamily="34" charset="-122"/>
                  <a:ea typeface="微软雅黑" panose="020B0503020204020204" pitchFamily="34" charset="-122"/>
                </a:rPr>
                <a:t>。</a:t>
              </a:r>
            </a:p>
          </p:txBody>
        </p:sp>
      </p:grpSp>
      <p:grpSp>
        <p:nvGrpSpPr>
          <p:cNvPr id="13" name="组合 12">
            <a:extLst>
              <a:ext uri="{FF2B5EF4-FFF2-40B4-BE49-F238E27FC236}">
                <a16:creationId xmlns:a16="http://schemas.microsoft.com/office/drawing/2014/main" id="{18FD47A5-2AF5-4DDA-AF05-EBB38F6619D6}"/>
              </a:ext>
            </a:extLst>
          </p:cNvPr>
          <p:cNvGrpSpPr/>
          <p:nvPr/>
        </p:nvGrpSpPr>
        <p:grpSpPr>
          <a:xfrm>
            <a:off x="8634715" y="1912620"/>
            <a:ext cx="3353646" cy="4647783"/>
            <a:chOff x="7855931" y="1991908"/>
            <a:chExt cx="2175529" cy="3319802"/>
          </a:xfrm>
        </p:grpSpPr>
        <p:sp>
          <p:nvSpPr>
            <p:cNvPr id="14" name="文本框 17">
              <a:extLst>
                <a:ext uri="{FF2B5EF4-FFF2-40B4-BE49-F238E27FC236}">
                  <a16:creationId xmlns:a16="http://schemas.microsoft.com/office/drawing/2014/main" id="{75479896-51E1-49E3-A92A-32FFA01F9A69}"/>
                </a:ext>
              </a:extLst>
            </p:cNvPr>
            <p:cNvSpPr txBox="1"/>
            <p:nvPr/>
          </p:nvSpPr>
          <p:spPr>
            <a:xfrm>
              <a:off x="8014660" y="1991908"/>
              <a:ext cx="1961900" cy="37372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b="1" dirty="0">
                  <a:solidFill>
                    <a:srgbClr val="12BB9A"/>
                  </a:solidFill>
                  <a:latin typeface="微软雅黑" panose="020B0503020204020204" pitchFamily="34" charset="-122"/>
                  <a:ea typeface="微软雅黑" panose="020B0503020204020204" pitchFamily="34" charset="-122"/>
                </a:rPr>
                <a:t>单元自动化测试</a:t>
              </a:r>
            </a:p>
          </p:txBody>
        </p:sp>
        <p:sp>
          <p:nvSpPr>
            <p:cNvPr id="15" name="TextBox 35">
              <a:extLst>
                <a:ext uri="{FF2B5EF4-FFF2-40B4-BE49-F238E27FC236}">
                  <a16:creationId xmlns:a16="http://schemas.microsoft.com/office/drawing/2014/main" id="{802DA455-351E-47AE-82C2-0A77605C378E}"/>
                </a:ext>
              </a:extLst>
            </p:cNvPr>
            <p:cNvSpPr txBox="1"/>
            <p:nvPr/>
          </p:nvSpPr>
          <p:spPr>
            <a:xfrm>
              <a:off x="7855931" y="2387871"/>
              <a:ext cx="2175529" cy="292383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sz="2000" dirty="0">
                  <a:latin typeface="微软雅黑" panose="020B0503020204020204" pitchFamily="34" charset="-122"/>
                  <a:ea typeface="微软雅黑" panose="020B0503020204020204" pitchFamily="34" charset="-122"/>
                </a:rPr>
                <a:t>单元自动化测试可以使用单元自动化测试工具或框架来实现，不同的语言其单元测试框架也不同，几乎所有的主流语言都有其对应的自动化测试工具或框架，如Java的Junit、testNG，C#的NUnit，Python的unittest、Pytest等。不过单元自动化测试对测试工程师的编码能力要求较高，大部分公司在这个层级都无法很好地推行自动化测试。</a:t>
              </a:r>
            </a:p>
          </p:txBody>
        </p:sp>
      </p:grpSp>
      <p:graphicFrame>
        <p:nvGraphicFramePr>
          <p:cNvPr id="23" name="图示 91">
            <a:extLst>
              <a:ext uri="{FF2B5EF4-FFF2-40B4-BE49-F238E27FC236}">
                <a16:creationId xmlns:a16="http://schemas.microsoft.com/office/drawing/2014/main" id="{D8236B64-0F05-4783-AC20-7556AFE6BE84}"/>
              </a:ext>
            </a:extLst>
          </p:cNvPr>
          <p:cNvGraphicFramePr/>
          <p:nvPr>
            <p:extLst>
              <p:ext uri="{D42A27DB-BD31-4B8C-83A1-F6EECF244321}">
                <p14:modId xmlns:p14="http://schemas.microsoft.com/office/powerpoint/2010/main" val="40193570"/>
              </p:ext>
            </p:extLst>
          </p:nvPr>
        </p:nvGraphicFramePr>
        <p:xfrm>
          <a:off x="4708085" y="2009775"/>
          <a:ext cx="3128010" cy="204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7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anim calcmode="lin" valueType="num">
                                      <p:cBhvr>
                                        <p:cTn id="32" dur="500" fill="hold"/>
                                        <p:tgtEl>
                                          <p:spTgt spid="13"/>
                                        </p:tgtEl>
                                        <p:attrNameLst>
                                          <p:attrName>ppt_x</p:attrName>
                                        </p:attrNameLst>
                                      </p:cBhvr>
                                      <p:tavLst>
                                        <p:tav tm="0">
                                          <p:val>
                                            <p:strVal val="#ppt_x"/>
                                          </p:val>
                                        </p:tav>
                                        <p:tav tm="100000">
                                          <p:val>
                                            <p:strVal val="#ppt_x"/>
                                          </p:val>
                                        </p:tav>
                                      </p:tavLst>
                                    </p:anim>
                                    <p:anim calcmode="lin" valueType="num">
                                      <p:cBhvr>
                                        <p:cTn id="3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6F406-F514-409D-96D4-05D082F7670C}"/>
              </a:ext>
            </a:extLst>
          </p:cNvPr>
          <p:cNvSpPr>
            <a:spLocks noGrp="1"/>
          </p:cNvSpPr>
          <p:nvPr>
            <p:ph type="title"/>
          </p:nvPr>
        </p:nvSpPr>
        <p:spPr>
          <a:xfrm>
            <a:off x="1295400" y="513608"/>
            <a:ext cx="9601200" cy="571500"/>
          </a:xfrm>
        </p:spPr>
        <p:txBody>
          <a:bodyPr>
            <a:normAutofit fontScale="90000"/>
          </a:bodyPr>
          <a:lstStyle/>
          <a:p>
            <a:r>
              <a:rPr lang="zh-CN" altLang="en-US" b="1" dirty="0"/>
              <a:t>自动化测试工具</a:t>
            </a:r>
          </a:p>
        </p:txBody>
      </p:sp>
      <p:sp>
        <p:nvSpPr>
          <p:cNvPr id="3" name="内容占位符 2">
            <a:extLst>
              <a:ext uri="{FF2B5EF4-FFF2-40B4-BE49-F238E27FC236}">
                <a16:creationId xmlns:a16="http://schemas.microsoft.com/office/drawing/2014/main" id="{AA113AAB-2FBF-47C3-A0D6-64F0298DEB36}"/>
              </a:ext>
            </a:extLst>
          </p:cNvPr>
          <p:cNvSpPr>
            <a:spLocks noGrp="1"/>
          </p:cNvSpPr>
          <p:nvPr>
            <p:ph idx="1"/>
          </p:nvPr>
        </p:nvSpPr>
        <p:spPr>
          <a:xfrm>
            <a:off x="1110343" y="1340129"/>
            <a:ext cx="10871860" cy="5220987"/>
          </a:xfrm>
        </p:spPr>
        <p:txBody>
          <a:bodyPr/>
          <a:lstStyle/>
          <a:p>
            <a:r>
              <a:rPr lang="zh-CN" altLang="en-US" sz="2800" dirty="0"/>
              <a:t>测试工具可以从两个不同的方面去分类。</a:t>
            </a:r>
          </a:p>
          <a:p>
            <a:pPr lvl="1"/>
            <a:r>
              <a:rPr lang="zh-CN" altLang="en-US" sz="2800" i="0" dirty="0"/>
              <a:t>根据测试方法不同，自动化测试工具可以分为：  </a:t>
            </a:r>
          </a:p>
          <a:p>
            <a:pPr lvl="2"/>
            <a:r>
              <a:rPr lang="zh-CN" altLang="en-US" sz="2400" dirty="0"/>
              <a:t>白盒测试工具、黑盒测试工具</a:t>
            </a:r>
          </a:p>
          <a:p>
            <a:pPr lvl="1"/>
            <a:r>
              <a:rPr lang="zh-CN" altLang="en-US" sz="2800" i="0" dirty="0"/>
              <a:t>根据测试的对象和目的，自动化测试工具可以分为：</a:t>
            </a:r>
          </a:p>
          <a:p>
            <a:pPr lvl="2"/>
            <a:r>
              <a:rPr lang="zh-CN" altLang="en-US" sz="2400" dirty="0"/>
              <a:t>单元测试工具、功能测试工具、负载测试工具、性能测试工具、</a:t>
            </a:r>
            <a:r>
              <a:rPr lang="en-US" altLang="zh-CN" sz="2400" dirty="0"/>
              <a:t>Web</a:t>
            </a:r>
            <a:r>
              <a:rPr lang="zh-CN" altLang="en-US" sz="2400" dirty="0"/>
              <a:t>测试工具、数据库测试工具、回归测试工具、嵌入式测试工具、页面链接测试工具、测试设计与开发工具、测试执行和评估工具、测试管理工具等</a:t>
            </a:r>
          </a:p>
          <a:p>
            <a:endParaRPr lang="zh-CN" altLang="en-US" dirty="0"/>
          </a:p>
        </p:txBody>
      </p:sp>
    </p:spTree>
    <p:extLst>
      <p:ext uri="{BB962C8B-B14F-4D97-AF65-F5344CB8AC3E}">
        <p14:creationId xmlns:p14="http://schemas.microsoft.com/office/powerpoint/2010/main" val="1715215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0D429-ED14-4EEF-9D45-B3D9A98C30E5}"/>
              </a:ext>
            </a:extLst>
          </p:cNvPr>
          <p:cNvSpPr>
            <a:spLocks noGrp="1"/>
          </p:cNvSpPr>
          <p:nvPr>
            <p:ph type="title"/>
          </p:nvPr>
        </p:nvSpPr>
        <p:spPr>
          <a:xfrm>
            <a:off x="1342900" y="499728"/>
            <a:ext cx="9601200" cy="571500"/>
          </a:xfrm>
        </p:spPr>
        <p:txBody>
          <a:bodyPr>
            <a:normAutofit fontScale="90000"/>
          </a:bodyPr>
          <a:lstStyle/>
          <a:p>
            <a:r>
              <a:rPr lang="zh-CN" altLang="en-US" b="1" dirty="0"/>
              <a:t>自动化测试工具与软件开发周期的关系</a:t>
            </a:r>
          </a:p>
        </p:txBody>
      </p:sp>
      <p:graphicFrame>
        <p:nvGraphicFramePr>
          <p:cNvPr id="4" name="Object 52">
            <a:extLst>
              <a:ext uri="{FF2B5EF4-FFF2-40B4-BE49-F238E27FC236}">
                <a16:creationId xmlns:a16="http://schemas.microsoft.com/office/drawing/2014/main" id="{391F0F2F-6CD2-4A93-8D54-F99306999804}"/>
              </a:ext>
            </a:extLst>
          </p:cNvPr>
          <p:cNvGraphicFramePr>
            <a:graphicFrameLocks noChangeAspect="1"/>
          </p:cNvGraphicFramePr>
          <p:nvPr>
            <p:extLst>
              <p:ext uri="{D42A27DB-BD31-4B8C-83A1-F6EECF244321}">
                <p14:modId xmlns:p14="http://schemas.microsoft.com/office/powerpoint/2010/main" val="1007497646"/>
              </p:ext>
            </p:extLst>
          </p:nvPr>
        </p:nvGraphicFramePr>
        <p:xfrm>
          <a:off x="1840675" y="1445529"/>
          <a:ext cx="9351819" cy="5251687"/>
        </p:xfrm>
        <a:graphic>
          <a:graphicData uri="http://schemas.openxmlformats.org/presentationml/2006/ole">
            <mc:AlternateContent xmlns:mc="http://schemas.openxmlformats.org/markup-compatibility/2006">
              <mc:Choice xmlns:v="urn:schemas-microsoft-com:vml" Requires="v">
                <p:oleObj name="Visio" r:id="rId2" imgW="6356457" imgH="3602105" progId="Visio.Drawing.6">
                  <p:embed/>
                </p:oleObj>
              </mc:Choice>
              <mc:Fallback>
                <p:oleObj name="Visio" r:id="rId2" imgW="6356457" imgH="3602105" progId="Visio.Drawing.6">
                  <p:embed/>
                  <p:pic>
                    <p:nvPicPr>
                      <p:cNvPr id="27700" name="Object 52">
                        <a:extLst>
                          <a:ext uri="{FF2B5EF4-FFF2-40B4-BE49-F238E27FC236}">
                            <a16:creationId xmlns:a16="http://schemas.microsoft.com/office/drawing/2014/main" id="{9699C3A3-8419-4994-B467-26745DB90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675" y="1445529"/>
                        <a:ext cx="9351819" cy="5251687"/>
                      </a:xfrm>
                      <a:prstGeom prst="rect">
                        <a:avLst/>
                      </a:prstGeom>
                      <a:noFill/>
                    </p:spPr>
                  </p:pic>
                </p:oleObj>
              </mc:Fallback>
            </mc:AlternateContent>
          </a:graphicData>
        </a:graphic>
      </p:graphicFrame>
    </p:spTree>
    <p:extLst>
      <p:ext uri="{BB962C8B-B14F-4D97-AF65-F5344CB8AC3E}">
        <p14:creationId xmlns:p14="http://schemas.microsoft.com/office/powerpoint/2010/main" val="2679318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080B5-89E0-4B87-AD5E-92EA326EDC8E}"/>
              </a:ext>
            </a:extLst>
          </p:cNvPr>
          <p:cNvSpPr>
            <a:spLocks noGrp="1"/>
          </p:cNvSpPr>
          <p:nvPr>
            <p:ph type="title"/>
          </p:nvPr>
        </p:nvSpPr>
        <p:spPr>
          <a:xfrm>
            <a:off x="1074717" y="229639"/>
            <a:ext cx="9601200" cy="571500"/>
          </a:xfrm>
        </p:spPr>
        <p:txBody>
          <a:bodyPr>
            <a:normAutofit fontScale="90000"/>
          </a:bodyPr>
          <a:lstStyle/>
          <a:p>
            <a:r>
              <a:rPr lang="zh-CN" altLang="en-US" b="1" dirty="0"/>
              <a:t>自动化测试工具</a:t>
            </a:r>
            <a:r>
              <a:rPr lang="en-US" altLang="zh-CN" b="1" dirty="0"/>
              <a:t>-</a:t>
            </a:r>
            <a:r>
              <a:rPr lang="zh-CN" altLang="en-US" b="1" dirty="0"/>
              <a:t>白盒测试工具</a:t>
            </a:r>
          </a:p>
        </p:txBody>
      </p:sp>
      <p:sp>
        <p:nvSpPr>
          <p:cNvPr id="3" name="内容占位符 2">
            <a:extLst>
              <a:ext uri="{FF2B5EF4-FFF2-40B4-BE49-F238E27FC236}">
                <a16:creationId xmlns:a16="http://schemas.microsoft.com/office/drawing/2014/main" id="{F5B80F7D-6C24-403A-9184-52C907434E37}"/>
              </a:ext>
            </a:extLst>
          </p:cNvPr>
          <p:cNvSpPr>
            <a:spLocks noGrp="1"/>
          </p:cNvSpPr>
          <p:nvPr>
            <p:ph idx="1"/>
          </p:nvPr>
        </p:nvSpPr>
        <p:spPr>
          <a:xfrm>
            <a:off x="1116281" y="985652"/>
            <a:ext cx="10859984" cy="5913912"/>
          </a:xfrm>
        </p:spPr>
        <p:txBody>
          <a:bodyPr>
            <a:normAutofit lnSpcReduction="10000"/>
          </a:bodyPr>
          <a:lstStyle/>
          <a:p>
            <a:r>
              <a:rPr lang="zh-CN" altLang="en-US" sz="2400" dirty="0"/>
              <a:t>白盒测试工具一般是针对被测源程序进行的测试，测试所发现的故障可以定位到代码级。根据测试工具工作原理的不同，白盒测试的自动化工具可分为静态测试工具和动态测试工具。</a:t>
            </a:r>
          </a:p>
          <a:p>
            <a:r>
              <a:rPr lang="zh-CN" altLang="en-US" sz="2400" dirty="0"/>
              <a:t>静态测试工具</a:t>
            </a:r>
            <a:r>
              <a:rPr lang="en-US" altLang="zh-CN" sz="2400" dirty="0"/>
              <a:t>——</a:t>
            </a:r>
            <a:r>
              <a:rPr lang="zh-CN" altLang="en-US" sz="2400" dirty="0"/>
              <a:t>是在不执行程序的情况下，分析软件的特性。静态分析主要集中在需求文档、设计文档以及程序结构方面。</a:t>
            </a:r>
          </a:p>
          <a:p>
            <a:r>
              <a:rPr lang="zh-CN" altLang="en-US" sz="2400" dirty="0"/>
              <a:t>按照完成的职能不同，静态测试工具包括以下几种类型：</a:t>
            </a:r>
          </a:p>
          <a:p>
            <a:pPr lvl="1"/>
            <a:r>
              <a:rPr lang="zh-CN" altLang="en-US" sz="2400" i="0" dirty="0"/>
              <a:t>代码审查</a:t>
            </a:r>
            <a:endParaRPr lang="en-US" altLang="zh-CN" sz="2400" i="0" dirty="0"/>
          </a:p>
          <a:p>
            <a:pPr lvl="1"/>
            <a:r>
              <a:rPr lang="zh-CN" altLang="en-US" sz="2400" i="0" dirty="0"/>
              <a:t>一致性检查</a:t>
            </a:r>
            <a:endParaRPr lang="en-US" altLang="zh-CN" sz="2400" i="0" dirty="0"/>
          </a:p>
          <a:p>
            <a:pPr lvl="1"/>
            <a:r>
              <a:rPr lang="zh-CN" altLang="en-US" sz="2400" i="0" dirty="0"/>
              <a:t>错误检查</a:t>
            </a:r>
            <a:endParaRPr lang="en-US" altLang="zh-CN" sz="2400" i="0" dirty="0"/>
          </a:p>
          <a:p>
            <a:pPr lvl="1"/>
            <a:r>
              <a:rPr lang="zh-CN" altLang="en-US" sz="2400" i="0" dirty="0"/>
              <a:t>接口分析    </a:t>
            </a:r>
          </a:p>
          <a:p>
            <a:pPr lvl="1"/>
            <a:r>
              <a:rPr lang="zh-CN" altLang="en-US" sz="2400" i="0" dirty="0"/>
              <a:t>输入输出规格说明分析检查</a:t>
            </a:r>
            <a:endParaRPr lang="en-US" altLang="zh-CN" sz="2400" i="0" dirty="0"/>
          </a:p>
          <a:p>
            <a:pPr lvl="1"/>
            <a:r>
              <a:rPr lang="zh-CN" altLang="en-US" sz="2400" i="0" dirty="0"/>
              <a:t>数据流分析   </a:t>
            </a:r>
          </a:p>
          <a:p>
            <a:pPr lvl="1"/>
            <a:r>
              <a:rPr lang="zh-CN" altLang="en-US" sz="2400" i="0" dirty="0"/>
              <a:t>类型分析 </a:t>
            </a:r>
            <a:endParaRPr lang="en-US" altLang="zh-CN" sz="2400" i="0" dirty="0"/>
          </a:p>
          <a:p>
            <a:pPr lvl="1"/>
            <a:r>
              <a:rPr lang="zh-CN" altLang="en-US" sz="2400" i="0" dirty="0"/>
              <a:t>单元分析 </a:t>
            </a:r>
            <a:endParaRPr lang="en-US" altLang="zh-CN" sz="2400" i="0" dirty="0"/>
          </a:p>
          <a:p>
            <a:pPr lvl="1"/>
            <a:r>
              <a:rPr lang="zh-CN" altLang="en-US" sz="2400" i="0" dirty="0"/>
              <a:t>复杂度分析</a:t>
            </a:r>
          </a:p>
        </p:txBody>
      </p:sp>
    </p:spTree>
    <p:extLst>
      <p:ext uri="{BB962C8B-B14F-4D97-AF65-F5344CB8AC3E}">
        <p14:creationId xmlns:p14="http://schemas.microsoft.com/office/powerpoint/2010/main" val="145056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98B9-1621-4BAB-8319-5E1E6A13171A}"/>
              </a:ext>
            </a:extLst>
          </p:cNvPr>
          <p:cNvSpPr>
            <a:spLocks noGrp="1"/>
          </p:cNvSpPr>
          <p:nvPr>
            <p:ph type="title"/>
          </p:nvPr>
        </p:nvSpPr>
        <p:spPr>
          <a:xfrm>
            <a:off x="1229097" y="181099"/>
            <a:ext cx="9601200" cy="571500"/>
          </a:xfrm>
        </p:spPr>
        <p:txBody>
          <a:bodyPr>
            <a:normAutofit fontScale="90000"/>
          </a:bodyPr>
          <a:lstStyle/>
          <a:p>
            <a:r>
              <a:rPr lang="zh-CN" altLang="en-US" b="1" dirty="0"/>
              <a:t>自动化测试工具</a:t>
            </a:r>
            <a:r>
              <a:rPr lang="en-US" altLang="zh-CN" b="1" dirty="0"/>
              <a:t>-</a:t>
            </a:r>
            <a:r>
              <a:rPr lang="zh-CN" altLang="en-US" b="1" dirty="0"/>
              <a:t>白盒测试工具（续）</a:t>
            </a:r>
          </a:p>
        </p:txBody>
      </p:sp>
      <p:sp>
        <p:nvSpPr>
          <p:cNvPr id="3" name="内容占位符 2">
            <a:extLst>
              <a:ext uri="{FF2B5EF4-FFF2-40B4-BE49-F238E27FC236}">
                <a16:creationId xmlns:a16="http://schemas.microsoft.com/office/drawing/2014/main" id="{06822399-5AE9-4E98-90D9-5861D16AF5D1}"/>
              </a:ext>
            </a:extLst>
          </p:cNvPr>
          <p:cNvSpPr>
            <a:spLocks noGrp="1"/>
          </p:cNvSpPr>
          <p:nvPr>
            <p:ph idx="1"/>
          </p:nvPr>
        </p:nvSpPr>
        <p:spPr>
          <a:xfrm>
            <a:off x="973777" y="920338"/>
            <a:ext cx="10919361" cy="5756563"/>
          </a:xfrm>
        </p:spPr>
        <p:txBody>
          <a:bodyPr>
            <a:normAutofit/>
          </a:bodyPr>
          <a:lstStyle/>
          <a:p>
            <a:r>
              <a:rPr lang="zh-CN" altLang="en-US" sz="2800" dirty="0"/>
              <a:t>动态测试工具</a:t>
            </a:r>
            <a:r>
              <a:rPr lang="en-US" altLang="zh-CN" sz="2800" dirty="0"/>
              <a:t>——</a:t>
            </a:r>
            <a:r>
              <a:rPr lang="zh-CN" altLang="en-US" sz="2800" dirty="0"/>
              <a:t>是直接执行被测程序以提供测试活动。它需要实际运行被测系统，并设置断点，向代码生成的可执行文件中插入一些监测代码，掌握断点这一时刻程序运行数据（对象属性、变量的值等），具有功能确认、接口测试、覆盖率分析、性能分析等性能。动态测试工具可以分为以下几种类型：</a:t>
            </a:r>
          </a:p>
          <a:p>
            <a:pPr lvl="1"/>
            <a:r>
              <a:rPr lang="zh-CN" altLang="en-US" sz="2800" i="0" dirty="0"/>
              <a:t>功能确认与接口测试</a:t>
            </a:r>
            <a:endParaRPr lang="en-US" altLang="zh-CN" sz="2800" i="0" dirty="0"/>
          </a:p>
          <a:p>
            <a:pPr lvl="1"/>
            <a:r>
              <a:rPr lang="zh-CN" altLang="en-US" sz="2800" i="0" dirty="0"/>
              <a:t>覆盖测试</a:t>
            </a:r>
            <a:endParaRPr lang="en-US" altLang="zh-CN" sz="2800" i="0" dirty="0"/>
          </a:p>
          <a:p>
            <a:pPr lvl="1"/>
            <a:r>
              <a:rPr lang="zh-CN" altLang="en-US" sz="2800" i="0" dirty="0"/>
              <a:t>性能测试</a:t>
            </a:r>
            <a:endParaRPr lang="en-US" altLang="zh-CN" sz="2800" i="0" dirty="0"/>
          </a:p>
          <a:p>
            <a:pPr lvl="1"/>
            <a:r>
              <a:rPr lang="zh-CN" altLang="en-US" sz="2800" i="0" dirty="0"/>
              <a:t>内存分析</a:t>
            </a:r>
          </a:p>
          <a:p>
            <a:r>
              <a:rPr lang="zh-CN" altLang="en-US" sz="2800" dirty="0"/>
              <a:t>常用的动态工具有：</a:t>
            </a:r>
          </a:p>
          <a:p>
            <a:pPr lvl="1"/>
            <a:r>
              <a:rPr lang="en-US" altLang="zh-CN" sz="2800" i="0" dirty="0"/>
              <a:t>Compuware</a:t>
            </a:r>
            <a:r>
              <a:rPr lang="zh-CN" altLang="en-US" sz="2800" i="0" dirty="0"/>
              <a:t>公司的</a:t>
            </a:r>
            <a:r>
              <a:rPr lang="en-US" altLang="zh-CN" sz="2800" i="0" dirty="0" err="1"/>
              <a:t>DevPartner</a:t>
            </a:r>
            <a:endParaRPr lang="en-US" altLang="zh-CN" sz="2800" i="0" dirty="0"/>
          </a:p>
          <a:p>
            <a:pPr lvl="1"/>
            <a:r>
              <a:rPr lang="en-US" altLang="zh-CN" sz="2800" i="0" dirty="0"/>
              <a:t>IBM</a:t>
            </a:r>
            <a:r>
              <a:rPr lang="zh-CN" altLang="en-US" sz="2800" i="0" dirty="0"/>
              <a:t>公司的 </a:t>
            </a:r>
            <a:r>
              <a:rPr lang="en-US" altLang="zh-CN" sz="2800" i="0" dirty="0"/>
              <a:t>Rational Purify</a:t>
            </a:r>
          </a:p>
          <a:p>
            <a:endParaRPr lang="zh-CN" altLang="en-US" dirty="0"/>
          </a:p>
        </p:txBody>
      </p:sp>
    </p:spTree>
    <p:extLst>
      <p:ext uri="{BB962C8B-B14F-4D97-AF65-F5344CB8AC3E}">
        <p14:creationId xmlns:p14="http://schemas.microsoft.com/office/powerpoint/2010/main" val="3311238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6FFFB-0DA0-4215-B42F-E3FF7C7AB70A}"/>
              </a:ext>
            </a:extLst>
          </p:cNvPr>
          <p:cNvSpPr>
            <a:spLocks noGrp="1"/>
          </p:cNvSpPr>
          <p:nvPr>
            <p:ph type="title"/>
          </p:nvPr>
        </p:nvSpPr>
        <p:spPr>
          <a:xfrm>
            <a:off x="1371600" y="394855"/>
            <a:ext cx="9601200" cy="571500"/>
          </a:xfrm>
        </p:spPr>
        <p:txBody>
          <a:bodyPr>
            <a:normAutofit fontScale="90000"/>
          </a:bodyPr>
          <a:lstStyle/>
          <a:p>
            <a:r>
              <a:rPr lang="zh-CN" altLang="en-US" b="1" dirty="0"/>
              <a:t>自动化测试工具</a:t>
            </a:r>
            <a:r>
              <a:rPr lang="en-US" altLang="zh-CN" b="1" dirty="0"/>
              <a:t>-</a:t>
            </a:r>
            <a:r>
              <a:rPr lang="zh-CN" altLang="en-US" b="1" dirty="0"/>
              <a:t>黑盒测试工具</a:t>
            </a:r>
          </a:p>
        </p:txBody>
      </p:sp>
      <p:sp>
        <p:nvSpPr>
          <p:cNvPr id="3" name="内容占位符 2">
            <a:extLst>
              <a:ext uri="{FF2B5EF4-FFF2-40B4-BE49-F238E27FC236}">
                <a16:creationId xmlns:a16="http://schemas.microsoft.com/office/drawing/2014/main" id="{A9373F59-7BED-4972-8E5F-51E9474DD345}"/>
              </a:ext>
            </a:extLst>
          </p:cNvPr>
          <p:cNvSpPr>
            <a:spLocks noGrp="1"/>
          </p:cNvSpPr>
          <p:nvPr>
            <p:ph idx="1"/>
          </p:nvPr>
        </p:nvSpPr>
        <p:spPr>
          <a:xfrm>
            <a:off x="1258784" y="1338349"/>
            <a:ext cx="10836234" cy="5004262"/>
          </a:xfrm>
        </p:spPr>
        <p:txBody>
          <a:bodyPr/>
          <a:lstStyle/>
          <a:p>
            <a:r>
              <a:rPr lang="zh-CN" altLang="en-US" sz="2800" dirty="0"/>
              <a:t>黑盒测试工具是在明确软件产品应具有的功能的条件下，完全不考虑被测程序的内部结构和内部特性，通过测试来检验软件功能是否按照软件需求规格的说明正常工作。</a:t>
            </a:r>
          </a:p>
          <a:p>
            <a:r>
              <a:rPr lang="zh-CN" altLang="en-US" sz="2800" dirty="0"/>
              <a:t>按照完成的职能不同，黑盒测试工具可以分为：</a:t>
            </a:r>
          </a:p>
          <a:p>
            <a:pPr lvl="1"/>
            <a:r>
              <a:rPr lang="zh-CN" altLang="en-US" sz="2800" i="0" dirty="0"/>
              <a:t>功能测试工具</a:t>
            </a:r>
            <a:r>
              <a:rPr lang="en-US" altLang="zh-CN" sz="2800" i="0" dirty="0"/>
              <a:t>——</a:t>
            </a:r>
            <a:r>
              <a:rPr lang="zh-CN" altLang="en-US" sz="2800" i="0" dirty="0"/>
              <a:t>用于检测程序能否达到预期的功能要求并正常运行。</a:t>
            </a:r>
          </a:p>
          <a:p>
            <a:pPr lvl="1"/>
            <a:r>
              <a:rPr lang="zh-CN" altLang="en-US" sz="2800" i="0" dirty="0"/>
              <a:t>性能测试工具</a:t>
            </a:r>
            <a:r>
              <a:rPr lang="en-US" altLang="zh-CN" sz="2800" i="0" dirty="0"/>
              <a:t>——</a:t>
            </a:r>
            <a:r>
              <a:rPr lang="zh-CN" altLang="en-US" sz="2800" i="0" dirty="0"/>
              <a:t>用于确定软件和系统的性能。</a:t>
            </a:r>
          </a:p>
          <a:p>
            <a:r>
              <a:rPr lang="zh-CN" altLang="en-US" sz="2800" dirty="0"/>
              <a:t>常用的黑盒测试工具有：</a:t>
            </a:r>
          </a:p>
          <a:p>
            <a:pPr lvl="1"/>
            <a:r>
              <a:rPr lang="en-US" altLang="zh-CN" sz="2800" i="0" dirty="0"/>
              <a:t>Compuware</a:t>
            </a:r>
            <a:r>
              <a:rPr lang="zh-CN" altLang="en-US" sz="2800" i="0" dirty="0"/>
              <a:t>公司的</a:t>
            </a:r>
            <a:r>
              <a:rPr lang="en-US" altLang="zh-CN" sz="2800" i="0" dirty="0" err="1"/>
              <a:t>QACenter</a:t>
            </a:r>
            <a:r>
              <a:rPr lang="en-US" altLang="zh-CN" sz="2800" i="0" dirty="0"/>
              <a:t> </a:t>
            </a:r>
          </a:p>
          <a:p>
            <a:pPr lvl="1"/>
            <a:r>
              <a:rPr lang="en-US" altLang="zh-CN" sz="2800" i="0" dirty="0"/>
              <a:t>IBM</a:t>
            </a:r>
            <a:r>
              <a:rPr lang="zh-CN" altLang="en-US" sz="2800" i="0" dirty="0"/>
              <a:t>公司的</a:t>
            </a:r>
            <a:r>
              <a:rPr lang="en-US" altLang="zh-CN" sz="2800" i="0" dirty="0"/>
              <a:t>Rational </a:t>
            </a:r>
            <a:r>
              <a:rPr lang="en-US" altLang="zh-CN" sz="2800" i="0" dirty="0" err="1"/>
              <a:t>TeamTest</a:t>
            </a:r>
            <a:r>
              <a:rPr lang="en-US" altLang="zh-CN" sz="2800" i="0" dirty="0"/>
              <a:t>  </a:t>
            </a:r>
          </a:p>
          <a:p>
            <a:endParaRPr lang="zh-CN" altLang="en-US" dirty="0"/>
          </a:p>
        </p:txBody>
      </p:sp>
    </p:spTree>
    <p:extLst>
      <p:ext uri="{BB962C8B-B14F-4D97-AF65-F5344CB8AC3E}">
        <p14:creationId xmlns:p14="http://schemas.microsoft.com/office/powerpoint/2010/main" val="2932232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F3EEC-7FFA-41FD-A84C-D407BC0D505A}"/>
              </a:ext>
            </a:extLst>
          </p:cNvPr>
          <p:cNvSpPr>
            <a:spLocks noGrp="1"/>
          </p:cNvSpPr>
          <p:nvPr>
            <p:ph type="title"/>
          </p:nvPr>
        </p:nvSpPr>
        <p:spPr>
          <a:xfrm>
            <a:off x="1229096" y="282039"/>
            <a:ext cx="9601200" cy="571500"/>
          </a:xfrm>
        </p:spPr>
        <p:txBody>
          <a:bodyPr>
            <a:normAutofit fontScale="90000"/>
          </a:bodyPr>
          <a:lstStyle/>
          <a:p>
            <a:r>
              <a:rPr lang="zh-CN" altLang="en-US" b="1" dirty="0"/>
              <a:t>自动化测试工具</a:t>
            </a:r>
            <a:r>
              <a:rPr lang="en-US" altLang="zh-CN" b="1" dirty="0"/>
              <a:t>-</a:t>
            </a:r>
            <a:r>
              <a:rPr lang="zh-CN" altLang="en-US" b="1" dirty="0"/>
              <a:t>测试设计与开发工具</a:t>
            </a:r>
          </a:p>
        </p:txBody>
      </p:sp>
      <p:sp>
        <p:nvSpPr>
          <p:cNvPr id="3" name="内容占位符 2">
            <a:extLst>
              <a:ext uri="{FF2B5EF4-FFF2-40B4-BE49-F238E27FC236}">
                <a16:creationId xmlns:a16="http://schemas.microsoft.com/office/drawing/2014/main" id="{247CCBBB-6B46-4023-AC51-C018C82FA21A}"/>
              </a:ext>
            </a:extLst>
          </p:cNvPr>
          <p:cNvSpPr>
            <a:spLocks noGrp="1"/>
          </p:cNvSpPr>
          <p:nvPr>
            <p:ph idx="1"/>
          </p:nvPr>
        </p:nvSpPr>
        <p:spPr>
          <a:xfrm>
            <a:off x="1306285" y="1231471"/>
            <a:ext cx="10563101" cy="5004262"/>
          </a:xfrm>
        </p:spPr>
        <p:txBody>
          <a:bodyPr>
            <a:normAutofit/>
          </a:bodyPr>
          <a:lstStyle/>
          <a:p>
            <a:r>
              <a:rPr lang="zh-CN" altLang="en-US" sz="2800" dirty="0"/>
              <a:t>测试设计是说明被测软件特征或特征组合的方法，并确定选择相关测试用例的过程。</a:t>
            </a:r>
          </a:p>
          <a:p>
            <a:r>
              <a:rPr lang="zh-CN" altLang="en-US" sz="2800" dirty="0"/>
              <a:t>测试开发是将测试设计转换成具体的测试用例的过程。</a:t>
            </a:r>
          </a:p>
          <a:p>
            <a:r>
              <a:rPr lang="zh-CN" altLang="en-US" sz="2800" dirty="0"/>
              <a:t>测试设计和开发需要的工具类型有：</a:t>
            </a:r>
          </a:p>
          <a:p>
            <a:pPr lvl="1"/>
            <a:r>
              <a:rPr lang="zh-CN" altLang="en-US" sz="2800" i="0" dirty="0"/>
              <a:t>测试数据生成器</a:t>
            </a:r>
          </a:p>
          <a:p>
            <a:pPr lvl="1"/>
            <a:r>
              <a:rPr lang="zh-CN" altLang="en-US" sz="2800" i="0" dirty="0"/>
              <a:t>基于需求的测试设计工具</a:t>
            </a:r>
          </a:p>
          <a:p>
            <a:pPr lvl="1"/>
            <a:r>
              <a:rPr lang="zh-CN" altLang="en-US" sz="2800" i="0" dirty="0"/>
              <a:t>捕获</a:t>
            </a:r>
            <a:r>
              <a:rPr lang="en-US" altLang="zh-CN" sz="2800" i="0" dirty="0"/>
              <a:t>/</a:t>
            </a:r>
            <a:r>
              <a:rPr lang="zh-CN" altLang="en-US" sz="2800" i="0" dirty="0"/>
              <a:t>回放</a:t>
            </a:r>
          </a:p>
          <a:p>
            <a:pPr lvl="1"/>
            <a:r>
              <a:rPr lang="zh-CN" altLang="en-US" sz="2800" i="0" dirty="0"/>
              <a:t>覆盖分析</a:t>
            </a:r>
          </a:p>
        </p:txBody>
      </p:sp>
    </p:spTree>
    <p:extLst>
      <p:ext uri="{BB962C8B-B14F-4D97-AF65-F5344CB8AC3E}">
        <p14:creationId xmlns:p14="http://schemas.microsoft.com/office/powerpoint/2010/main" val="1622935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EFE5-E010-4A65-8533-D95EFEF59781}"/>
              </a:ext>
            </a:extLst>
          </p:cNvPr>
          <p:cNvSpPr>
            <a:spLocks noGrp="1"/>
          </p:cNvSpPr>
          <p:nvPr>
            <p:ph type="title"/>
          </p:nvPr>
        </p:nvSpPr>
        <p:spPr>
          <a:xfrm>
            <a:off x="922317" y="293914"/>
            <a:ext cx="9601200" cy="571500"/>
          </a:xfrm>
        </p:spPr>
        <p:txBody>
          <a:bodyPr>
            <a:normAutofit fontScale="90000"/>
          </a:bodyPr>
          <a:lstStyle/>
          <a:p>
            <a:r>
              <a:rPr lang="zh-CN" altLang="en-US" b="1" dirty="0"/>
              <a:t>自动化测试工具</a:t>
            </a:r>
            <a:r>
              <a:rPr lang="en-US" altLang="zh-CN" b="1" dirty="0"/>
              <a:t>-</a:t>
            </a:r>
            <a:r>
              <a:rPr lang="zh-CN" altLang="en-US" b="1" dirty="0"/>
              <a:t>测试执行和评估工具</a:t>
            </a:r>
          </a:p>
        </p:txBody>
      </p:sp>
      <p:sp>
        <p:nvSpPr>
          <p:cNvPr id="3" name="内容占位符 2">
            <a:extLst>
              <a:ext uri="{FF2B5EF4-FFF2-40B4-BE49-F238E27FC236}">
                <a16:creationId xmlns:a16="http://schemas.microsoft.com/office/drawing/2014/main" id="{DF7762D7-9D27-49EA-8F17-1E55713B062A}"/>
              </a:ext>
            </a:extLst>
          </p:cNvPr>
          <p:cNvSpPr>
            <a:spLocks noGrp="1"/>
          </p:cNvSpPr>
          <p:nvPr>
            <p:ph idx="1"/>
          </p:nvPr>
        </p:nvSpPr>
        <p:spPr>
          <a:xfrm>
            <a:off x="922317" y="1207720"/>
            <a:ext cx="11269683" cy="5004262"/>
          </a:xfrm>
        </p:spPr>
        <p:txBody>
          <a:bodyPr>
            <a:normAutofit/>
          </a:bodyPr>
          <a:lstStyle/>
          <a:p>
            <a:r>
              <a:rPr lang="zh-CN" altLang="en-US" sz="2800" dirty="0"/>
              <a:t>测试执行和评估是执行测试用例并对测试结果进行评估的过程，包括选择用于执行的测试用例、设置测试环境、运行所选择的测试用例、记录测试执行过程、分析潜在的故障，并检查测试工作的有效性。</a:t>
            </a:r>
          </a:p>
          <a:p>
            <a:r>
              <a:rPr lang="zh-CN" altLang="en-US" sz="2800" dirty="0"/>
              <a:t>评估类工具对执行测试用例和评估测试结果过程起到辅助作用。</a:t>
            </a:r>
          </a:p>
          <a:p>
            <a:r>
              <a:rPr lang="zh-CN" altLang="en-US" sz="2800" dirty="0"/>
              <a:t>测试执行和评估类工具有：</a:t>
            </a:r>
          </a:p>
          <a:p>
            <a:pPr lvl="1"/>
            <a:r>
              <a:rPr lang="zh-CN" altLang="en-US" sz="2800" i="0" dirty="0"/>
              <a:t>捕获</a:t>
            </a:r>
            <a:r>
              <a:rPr lang="en-US" altLang="zh-CN" sz="2800" i="0" dirty="0"/>
              <a:t>/</a:t>
            </a:r>
            <a:r>
              <a:rPr lang="zh-CN" altLang="en-US" sz="2800" i="0" dirty="0"/>
              <a:t>回放</a:t>
            </a:r>
          </a:p>
          <a:p>
            <a:pPr lvl="1"/>
            <a:r>
              <a:rPr lang="zh-CN" altLang="en-US" sz="2800" i="0" dirty="0"/>
              <a:t>覆盖分析</a:t>
            </a:r>
          </a:p>
          <a:p>
            <a:pPr lvl="1"/>
            <a:r>
              <a:rPr lang="zh-CN" altLang="en-US" sz="2800" i="0" dirty="0"/>
              <a:t>存储器测试</a:t>
            </a:r>
          </a:p>
        </p:txBody>
      </p:sp>
    </p:spTree>
    <p:extLst>
      <p:ext uri="{BB962C8B-B14F-4D97-AF65-F5344CB8AC3E}">
        <p14:creationId xmlns:p14="http://schemas.microsoft.com/office/powerpoint/2010/main" val="3519249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C2D86-600C-43DF-BB38-2F83AFC4F661}"/>
              </a:ext>
            </a:extLst>
          </p:cNvPr>
          <p:cNvSpPr>
            <a:spLocks noGrp="1"/>
          </p:cNvSpPr>
          <p:nvPr>
            <p:ph type="title"/>
          </p:nvPr>
        </p:nvSpPr>
        <p:spPr>
          <a:xfrm>
            <a:off x="955964" y="229639"/>
            <a:ext cx="9601200" cy="571500"/>
          </a:xfrm>
        </p:spPr>
        <p:txBody>
          <a:bodyPr>
            <a:normAutofit fontScale="90000"/>
          </a:bodyPr>
          <a:lstStyle/>
          <a:p>
            <a:r>
              <a:rPr lang="zh-CN" altLang="en-US" b="1" dirty="0"/>
              <a:t>自动化测试工具</a:t>
            </a:r>
            <a:r>
              <a:rPr lang="en-US" altLang="zh-CN" b="1" dirty="0"/>
              <a:t>-</a:t>
            </a:r>
            <a:r>
              <a:rPr lang="zh-CN" altLang="en-US" b="1" dirty="0"/>
              <a:t>测试管理工具</a:t>
            </a:r>
          </a:p>
        </p:txBody>
      </p:sp>
      <p:sp>
        <p:nvSpPr>
          <p:cNvPr id="3" name="内容占位符 2">
            <a:extLst>
              <a:ext uri="{FF2B5EF4-FFF2-40B4-BE49-F238E27FC236}">
                <a16:creationId xmlns:a16="http://schemas.microsoft.com/office/drawing/2014/main" id="{246EEE52-45E4-4893-8AF5-7C650811141D}"/>
              </a:ext>
            </a:extLst>
          </p:cNvPr>
          <p:cNvSpPr>
            <a:spLocks noGrp="1"/>
          </p:cNvSpPr>
          <p:nvPr>
            <p:ph idx="1"/>
          </p:nvPr>
        </p:nvSpPr>
        <p:spPr>
          <a:xfrm>
            <a:off x="1027216" y="1098468"/>
            <a:ext cx="10972800" cy="5244143"/>
          </a:xfrm>
        </p:spPr>
        <p:txBody>
          <a:bodyPr/>
          <a:lstStyle/>
          <a:p>
            <a:r>
              <a:rPr lang="zh-CN" altLang="en-US" sz="2800" dirty="0"/>
              <a:t>测试管理工具用于对测试过程进行管理，帮助完成制定测试计划，跟踪测试运行结果。通常，测试管理工具对测试计划、测试用例、测试实施进行管理，还包括缺陷跟踪管理等。</a:t>
            </a:r>
          </a:p>
          <a:p>
            <a:r>
              <a:rPr lang="zh-CN" altLang="en-US" sz="2800" dirty="0"/>
              <a:t>常用的测试管理工具有：</a:t>
            </a:r>
          </a:p>
          <a:p>
            <a:pPr lvl="1"/>
            <a:r>
              <a:rPr lang="en-US" altLang="zh-CN" sz="2800" i="0" dirty="0"/>
              <a:t>IBM</a:t>
            </a:r>
            <a:r>
              <a:rPr lang="zh-CN" altLang="en-US" sz="2800" i="0" dirty="0"/>
              <a:t>公司的</a:t>
            </a:r>
            <a:r>
              <a:rPr lang="en-US" altLang="zh-CN" sz="2800" i="0" dirty="0"/>
              <a:t>Rational Test Manager</a:t>
            </a:r>
          </a:p>
          <a:p>
            <a:r>
              <a:rPr lang="zh-CN" altLang="en-US" sz="2800" dirty="0"/>
              <a:t>测试管理工具包括以下内容：</a:t>
            </a:r>
          </a:p>
          <a:p>
            <a:pPr lvl="1"/>
            <a:r>
              <a:rPr lang="zh-CN" altLang="en-US" sz="2800" i="0" dirty="0"/>
              <a:t>测试用例管理</a:t>
            </a:r>
          </a:p>
          <a:p>
            <a:pPr lvl="1"/>
            <a:r>
              <a:rPr lang="zh-CN" altLang="en-US" sz="2800" i="0" dirty="0"/>
              <a:t>缺陷跟踪管理（问题跟踪管理）</a:t>
            </a:r>
          </a:p>
          <a:p>
            <a:pPr lvl="1"/>
            <a:r>
              <a:rPr lang="zh-CN" altLang="en-US" sz="2800" i="0" dirty="0"/>
              <a:t>配置管理</a:t>
            </a:r>
          </a:p>
          <a:p>
            <a:endParaRPr lang="zh-CN" altLang="en-US" dirty="0"/>
          </a:p>
        </p:txBody>
      </p:sp>
    </p:spTree>
    <p:extLst>
      <p:ext uri="{BB962C8B-B14F-4D97-AF65-F5344CB8AC3E}">
        <p14:creationId xmlns:p14="http://schemas.microsoft.com/office/powerpoint/2010/main" val="2460148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2A839-DFD4-4762-B7EA-AAEA585E24C0}"/>
              </a:ext>
            </a:extLst>
          </p:cNvPr>
          <p:cNvSpPr>
            <a:spLocks noGrp="1"/>
          </p:cNvSpPr>
          <p:nvPr>
            <p:ph type="title"/>
          </p:nvPr>
        </p:nvSpPr>
        <p:spPr>
          <a:xfrm>
            <a:off x="1217221" y="311727"/>
            <a:ext cx="9601200" cy="571500"/>
          </a:xfrm>
        </p:spPr>
        <p:txBody>
          <a:bodyPr>
            <a:normAutofit fontScale="90000"/>
          </a:bodyPr>
          <a:lstStyle/>
          <a:p>
            <a:r>
              <a:rPr lang="zh-CN" altLang="en-US" b="1" dirty="0"/>
              <a:t>自动化测试</a:t>
            </a:r>
            <a:r>
              <a:rPr lang="en-US" altLang="zh-CN" b="1" dirty="0"/>
              <a:t>-</a:t>
            </a:r>
            <a:r>
              <a:rPr lang="zh-CN" altLang="en-US" b="1" dirty="0"/>
              <a:t>选择自动化测试工具</a:t>
            </a:r>
          </a:p>
        </p:txBody>
      </p:sp>
      <p:sp>
        <p:nvSpPr>
          <p:cNvPr id="3" name="内容占位符 2">
            <a:extLst>
              <a:ext uri="{FF2B5EF4-FFF2-40B4-BE49-F238E27FC236}">
                <a16:creationId xmlns:a16="http://schemas.microsoft.com/office/drawing/2014/main" id="{72D21B83-849E-4A6B-AD15-F857A253C1F5}"/>
              </a:ext>
            </a:extLst>
          </p:cNvPr>
          <p:cNvSpPr>
            <a:spLocks noGrp="1"/>
          </p:cNvSpPr>
          <p:nvPr>
            <p:ph idx="1"/>
          </p:nvPr>
        </p:nvSpPr>
        <p:spPr>
          <a:xfrm>
            <a:off x="1104405" y="1140031"/>
            <a:ext cx="10895611" cy="5202580"/>
          </a:xfrm>
        </p:spPr>
        <p:txBody>
          <a:bodyPr/>
          <a:lstStyle/>
          <a:p>
            <a:r>
              <a:rPr lang="zh-CN" altLang="en-US" sz="2800" dirty="0"/>
              <a:t>测试人员在选择和使用自动化测试工具时，可以从以下角度来考虑：</a:t>
            </a:r>
          </a:p>
          <a:p>
            <a:pPr lvl="1"/>
            <a:r>
              <a:rPr lang="zh-CN" altLang="en-US" sz="2800" i="0" dirty="0"/>
              <a:t>按照用途选择匹配的测试工具</a:t>
            </a:r>
          </a:p>
          <a:p>
            <a:pPr lvl="1"/>
            <a:r>
              <a:rPr lang="zh-CN" altLang="en-US" sz="2800" i="0" dirty="0"/>
              <a:t>在适当的生命周期选择测试工具</a:t>
            </a:r>
          </a:p>
          <a:p>
            <a:pPr lvl="1"/>
            <a:r>
              <a:rPr lang="zh-CN" altLang="en-US" sz="2800" i="0" dirty="0"/>
              <a:t>按照测试人员的实际技能选择匹配的测试工具</a:t>
            </a:r>
          </a:p>
          <a:p>
            <a:pPr lvl="1"/>
            <a:r>
              <a:rPr lang="zh-CN" altLang="en-US" sz="2800" i="0" dirty="0"/>
              <a:t>选择一个可提供的测试工具</a:t>
            </a:r>
          </a:p>
          <a:p>
            <a:endParaRPr lang="zh-CN" altLang="en-US" dirty="0"/>
          </a:p>
        </p:txBody>
      </p:sp>
    </p:spTree>
    <p:extLst>
      <p:ext uri="{BB962C8B-B14F-4D97-AF65-F5344CB8AC3E}">
        <p14:creationId xmlns:p14="http://schemas.microsoft.com/office/powerpoint/2010/main" val="3877212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13C8F-2D24-4F8A-8E86-C0E3919870A5}"/>
              </a:ext>
            </a:extLst>
          </p:cNvPr>
          <p:cNvSpPr>
            <a:spLocks noGrp="1"/>
          </p:cNvSpPr>
          <p:nvPr>
            <p:ph type="title"/>
          </p:nvPr>
        </p:nvSpPr>
        <p:spPr>
          <a:xfrm>
            <a:off x="1157844" y="454231"/>
            <a:ext cx="9601200" cy="571500"/>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0B032390-1E8C-4E8B-A9A2-8D0963C99B9A}"/>
              </a:ext>
            </a:extLst>
          </p:cNvPr>
          <p:cNvSpPr>
            <a:spLocks noGrp="1"/>
          </p:cNvSpPr>
          <p:nvPr>
            <p:ph idx="1"/>
          </p:nvPr>
        </p:nvSpPr>
        <p:spPr/>
        <p:txBody>
          <a:bodyPr/>
          <a:lstStyle/>
          <a:p>
            <a:r>
              <a:rPr lang="zh-CN" altLang="en-US" sz="2800" dirty="0"/>
              <a:t>配置管理工具 </a:t>
            </a:r>
          </a:p>
          <a:p>
            <a:r>
              <a:rPr lang="zh-CN" altLang="en-US" sz="2800" dirty="0"/>
              <a:t>缺陷跟踪工具 </a:t>
            </a:r>
          </a:p>
          <a:p>
            <a:r>
              <a:rPr lang="zh-CN" altLang="en-US" sz="2800" dirty="0"/>
              <a:t>监控工具 </a:t>
            </a:r>
          </a:p>
          <a:p>
            <a:r>
              <a:rPr lang="zh-CN" altLang="en-US" sz="2800" dirty="0"/>
              <a:t>功能测试工具 </a:t>
            </a:r>
          </a:p>
          <a:p>
            <a:r>
              <a:rPr lang="zh-CN" altLang="en-US" sz="2800" dirty="0"/>
              <a:t>性能测试工具 </a:t>
            </a:r>
          </a:p>
          <a:p>
            <a:endParaRPr lang="zh-CN" altLang="en-US" dirty="0"/>
          </a:p>
        </p:txBody>
      </p:sp>
    </p:spTree>
    <p:extLst>
      <p:ext uri="{BB962C8B-B14F-4D97-AF65-F5344CB8AC3E}">
        <p14:creationId xmlns:p14="http://schemas.microsoft.com/office/powerpoint/2010/main" val="112934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D6A2D-D7DB-4A24-B034-AC4CC11D95D6}"/>
              </a:ext>
            </a:extLst>
          </p:cNvPr>
          <p:cNvSpPr>
            <a:spLocks noGrp="1"/>
          </p:cNvSpPr>
          <p:nvPr>
            <p:ph type="title"/>
          </p:nvPr>
        </p:nvSpPr>
        <p:spPr>
          <a:xfrm>
            <a:off x="1093807" y="96530"/>
            <a:ext cx="9601200" cy="571500"/>
          </a:xfrm>
        </p:spPr>
        <p:txBody>
          <a:bodyPr>
            <a:normAutofit fontScale="90000"/>
          </a:bodyPr>
          <a:lstStyle/>
          <a:p>
            <a:r>
              <a:rPr lang="zh-CN" altLang="en-US" b="1" dirty="0"/>
              <a:t>手工测试的优劣</a:t>
            </a:r>
          </a:p>
        </p:txBody>
      </p:sp>
      <p:sp>
        <p:nvSpPr>
          <p:cNvPr id="3" name="内容占位符 2">
            <a:extLst>
              <a:ext uri="{FF2B5EF4-FFF2-40B4-BE49-F238E27FC236}">
                <a16:creationId xmlns:a16="http://schemas.microsoft.com/office/drawing/2014/main" id="{B4D6F6F8-511C-4746-8420-B62FCBFBD5B0}"/>
              </a:ext>
            </a:extLst>
          </p:cNvPr>
          <p:cNvSpPr>
            <a:spLocks noGrp="1"/>
          </p:cNvSpPr>
          <p:nvPr>
            <p:ph idx="1"/>
          </p:nvPr>
        </p:nvSpPr>
        <p:spPr>
          <a:xfrm>
            <a:off x="1093807" y="704609"/>
            <a:ext cx="10995950" cy="6056861"/>
          </a:xfrm>
        </p:spPr>
        <p:txBody>
          <a:bodyPr>
            <a:normAutofit fontScale="92500" lnSpcReduction="10000"/>
          </a:bodyPr>
          <a:lstStyle/>
          <a:p>
            <a:r>
              <a:rPr lang="zh-CN" altLang="en-US" sz="2800" dirty="0"/>
              <a:t>优点</a:t>
            </a:r>
            <a:r>
              <a:rPr lang="en-US" altLang="zh-CN" sz="2800" dirty="0"/>
              <a:t>	</a:t>
            </a:r>
          </a:p>
          <a:p>
            <a:pPr lvl="1"/>
            <a:r>
              <a:rPr lang="zh-CN" altLang="en-US" sz="2800" i="0" dirty="0"/>
              <a:t>测试用例的设计</a:t>
            </a:r>
          </a:p>
          <a:p>
            <a:pPr lvl="1"/>
            <a:r>
              <a:rPr lang="zh-CN" altLang="en-US" sz="2800" i="0" dirty="0"/>
              <a:t>界面和用户体验测试</a:t>
            </a:r>
          </a:p>
          <a:p>
            <a:pPr lvl="1"/>
            <a:r>
              <a:rPr lang="zh-CN" altLang="en-US" sz="2800" i="0" dirty="0"/>
              <a:t>逻辑判断的正确性检查</a:t>
            </a:r>
            <a:endParaRPr lang="en-US" altLang="zh-CN" sz="2800" i="0" dirty="0"/>
          </a:p>
          <a:p>
            <a:r>
              <a:rPr lang="zh-CN" altLang="en-US" sz="2800" dirty="0"/>
              <a:t>局限性</a:t>
            </a:r>
            <a:endParaRPr lang="en-US" altLang="zh-CN" sz="2800" dirty="0"/>
          </a:p>
          <a:p>
            <a:pPr lvl="1"/>
            <a:r>
              <a:rPr lang="zh-CN" altLang="en-US" sz="2800" i="0" dirty="0"/>
              <a:t>通过手工测试无法做到覆盖所有代码路径</a:t>
            </a:r>
            <a:r>
              <a:rPr lang="en-US" altLang="zh-CN" sz="2800" i="0" dirty="0"/>
              <a:t>;</a:t>
            </a:r>
          </a:p>
          <a:p>
            <a:pPr lvl="1"/>
            <a:r>
              <a:rPr lang="zh-CN" altLang="en-US" sz="2800" i="0" dirty="0"/>
              <a:t>许多与时序、死锁、资源冲突、多线程等有关的错误通过手工测试很难捕捉到</a:t>
            </a:r>
          </a:p>
          <a:p>
            <a:pPr lvl="1"/>
            <a:r>
              <a:rPr lang="zh-CN" altLang="en-US" sz="2800" i="0" dirty="0"/>
              <a:t>在系统负载、性能测试时，需要模拟大量数据、或大量并发用户等各种应用场合时，也很难通过手工测试来进行</a:t>
            </a:r>
          </a:p>
          <a:p>
            <a:pPr lvl="1"/>
            <a:r>
              <a:rPr lang="zh-CN" altLang="en-US" sz="2800" i="0" dirty="0"/>
              <a:t>在进行系统可靠性时，需要模拟系统运行十年、几十年，以验证系统能否稳定运行，也是手工测试无法模拟的。</a:t>
            </a:r>
          </a:p>
          <a:p>
            <a:pPr lvl="1"/>
            <a:r>
              <a:rPr lang="zh-CN" altLang="en-US" sz="2800" i="0" dirty="0"/>
              <a:t>如果有大量（几千）的测试用例，需要在短时间内完成，手工测试又怎么办呢？</a:t>
            </a:r>
          </a:p>
          <a:p>
            <a:pPr lvl="1"/>
            <a:r>
              <a:rPr lang="zh-CN" altLang="en-US" sz="2800" i="0" dirty="0"/>
              <a:t>测试可以发现错误，并不能表明程序的正确性</a:t>
            </a:r>
          </a:p>
        </p:txBody>
      </p:sp>
    </p:spTree>
    <p:extLst>
      <p:ext uri="{BB962C8B-B14F-4D97-AF65-F5344CB8AC3E}">
        <p14:creationId xmlns:p14="http://schemas.microsoft.com/office/powerpoint/2010/main" val="4284547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0B5A2-4AC6-4E88-AA4F-2019610C555B}"/>
              </a:ext>
            </a:extLst>
          </p:cNvPr>
          <p:cNvSpPr>
            <a:spLocks noGrp="1"/>
          </p:cNvSpPr>
          <p:nvPr>
            <p:ph type="title"/>
          </p:nvPr>
        </p:nvSpPr>
        <p:spPr>
          <a:xfrm>
            <a:off x="1021278" y="515389"/>
            <a:ext cx="9601200" cy="571500"/>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7D117229-40D1-475D-B0D0-2563B7EAA031}"/>
              </a:ext>
            </a:extLst>
          </p:cNvPr>
          <p:cNvSpPr>
            <a:spLocks noGrp="1"/>
          </p:cNvSpPr>
          <p:nvPr>
            <p:ph idx="1"/>
          </p:nvPr>
        </p:nvSpPr>
        <p:spPr>
          <a:xfrm>
            <a:off x="987632" y="1338349"/>
            <a:ext cx="11204368" cy="5004262"/>
          </a:xfrm>
        </p:spPr>
        <p:txBody>
          <a:bodyPr>
            <a:normAutofit/>
          </a:bodyPr>
          <a:lstStyle/>
          <a:p>
            <a:r>
              <a:rPr lang="zh-CN" altLang="en-US" sz="2800" dirty="0"/>
              <a:t>配置管理工具</a:t>
            </a:r>
            <a:endParaRPr lang="en-US" altLang="zh-CN" sz="2800" dirty="0"/>
          </a:p>
          <a:p>
            <a:pPr lvl="1"/>
            <a:r>
              <a:rPr lang="zh-CN" altLang="en-US" sz="2800" i="0" dirty="0"/>
              <a:t>配置管理工具提供了全面的配置管理功能</a:t>
            </a:r>
            <a:r>
              <a:rPr lang="en-US" altLang="zh-CN" sz="2800" i="0" dirty="0"/>
              <a:t>——</a:t>
            </a:r>
            <a:r>
              <a:rPr lang="zh-CN" altLang="en-US" sz="2800" i="0" dirty="0"/>
              <a:t>包括版本控制、工作空间管理、</a:t>
            </a:r>
            <a:r>
              <a:rPr lang="en-US" altLang="zh-CN" sz="2800" i="0" dirty="0"/>
              <a:t>Build</a:t>
            </a:r>
            <a:r>
              <a:rPr lang="zh-CN" altLang="en-US" sz="2800" i="0" dirty="0"/>
              <a:t>管理和过程控制，而且无需软件开发者改变他们现有的环境、工具和工作方式。 </a:t>
            </a:r>
          </a:p>
          <a:p>
            <a:pPr lvl="1"/>
            <a:r>
              <a:rPr lang="zh-CN" altLang="en-US" sz="2800" i="0" dirty="0"/>
              <a:t>主要功能：</a:t>
            </a:r>
          </a:p>
          <a:p>
            <a:pPr lvl="2"/>
            <a:r>
              <a:rPr lang="zh-CN" altLang="en-US" sz="2400" dirty="0"/>
              <a:t>版本控制</a:t>
            </a:r>
          </a:p>
          <a:p>
            <a:pPr lvl="2"/>
            <a:r>
              <a:rPr lang="zh-CN" altLang="en-US" sz="2400" dirty="0"/>
              <a:t>工作空间管理 </a:t>
            </a:r>
          </a:p>
          <a:p>
            <a:pPr lvl="2"/>
            <a:r>
              <a:rPr lang="en-US" altLang="zh-CN" sz="2400" dirty="0"/>
              <a:t>Build</a:t>
            </a:r>
            <a:r>
              <a:rPr lang="zh-CN" altLang="en-US" sz="2400" dirty="0"/>
              <a:t>管理 </a:t>
            </a:r>
          </a:p>
          <a:p>
            <a:pPr lvl="2"/>
            <a:r>
              <a:rPr lang="zh-CN" altLang="en-US" sz="2400" dirty="0"/>
              <a:t>过程控制</a:t>
            </a:r>
          </a:p>
        </p:txBody>
      </p:sp>
    </p:spTree>
    <p:extLst>
      <p:ext uri="{BB962C8B-B14F-4D97-AF65-F5344CB8AC3E}">
        <p14:creationId xmlns:p14="http://schemas.microsoft.com/office/powerpoint/2010/main" val="1521777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9ED9-363F-483C-A65F-082083B3DA31}"/>
              </a:ext>
            </a:extLst>
          </p:cNvPr>
          <p:cNvSpPr>
            <a:spLocks noGrp="1"/>
          </p:cNvSpPr>
          <p:nvPr>
            <p:ph type="title"/>
          </p:nvPr>
        </p:nvSpPr>
        <p:spPr>
          <a:xfrm>
            <a:off x="1140031" y="584859"/>
            <a:ext cx="9601200" cy="571500"/>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8164EC03-3919-4762-A496-C95F80C601DF}"/>
              </a:ext>
            </a:extLst>
          </p:cNvPr>
          <p:cNvSpPr>
            <a:spLocks noGrp="1"/>
          </p:cNvSpPr>
          <p:nvPr>
            <p:ph idx="1"/>
          </p:nvPr>
        </p:nvSpPr>
        <p:spPr>
          <a:xfrm>
            <a:off x="1140031" y="1338349"/>
            <a:ext cx="10622477" cy="5004262"/>
          </a:xfrm>
        </p:spPr>
        <p:txBody>
          <a:bodyPr>
            <a:normAutofit/>
          </a:bodyPr>
          <a:lstStyle/>
          <a:p>
            <a:r>
              <a:rPr lang="zh-CN" altLang="en-US" sz="2800" dirty="0"/>
              <a:t>缺陷跟踪工具</a:t>
            </a:r>
            <a:endParaRPr lang="en-US" altLang="zh-CN" sz="2800" dirty="0"/>
          </a:p>
          <a:p>
            <a:pPr lvl="1"/>
            <a:r>
              <a:rPr lang="zh-CN" altLang="en-US" sz="2800" i="0" dirty="0"/>
              <a:t>缺陷跟踪工具用于帮助公司和团队跟踪工作中的问题，管理和记录这些问题的处理过程，并为用户提供事务分配和自动通知的平台。 </a:t>
            </a:r>
          </a:p>
          <a:p>
            <a:pPr lvl="1"/>
            <a:r>
              <a:rPr lang="zh-CN" altLang="en-US" sz="2800" i="0" dirty="0"/>
              <a:t>功能优点 ：</a:t>
            </a:r>
          </a:p>
          <a:p>
            <a:pPr lvl="2"/>
            <a:r>
              <a:rPr lang="zh-CN" altLang="en-US" sz="2400" dirty="0"/>
              <a:t>配合使用者的工作方式</a:t>
            </a:r>
          </a:p>
          <a:p>
            <a:pPr lvl="2"/>
            <a:r>
              <a:rPr lang="zh-CN" altLang="en-US" sz="2400" dirty="0"/>
              <a:t>针对整个生命周期的缺陷跟踪</a:t>
            </a:r>
          </a:p>
          <a:p>
            <a:pPr lvl="2"/>
            <a:r>
              <a:rPr lang="zh-CN" altLang="en-US" sz="2400" dirty="0"/>
              <a:t>设计一次就可以到处使用</a:t>
            </a:r>
          </a:p>
          <a:p>
            <a:pPr lvl="2"/>
            <a:r>
              <a:rPr lang="zh-CN" altLang="en-US" sz="2400" dirty="0"/>
              <a:t>将分散的团队整合起来</a:t>
            </a:r>
          </a:p>
        </p:txBody>
      </p:sp>
    </p:spTree>
    <p:extLst>
      <p:ext uri="{BB962C8B-B14F-4D97-AF65-F5344CB8AC3E}">
        <p14:creationId xmlns:p14="http://schemas.microsoft.com/office/powerpoint/2010/main" val="2727368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102A9-C822-415A-9448-764BBAB010F1}"/>
              </a:ext>
            </a:extLst>
          </p:cNvPr>
          <p:cNvSpPr>
            <a:spLocks noGrp="1"/>
          </p:cNvSpPr>
          <p:nvPr>
            <p:ph type="title"/>
          </p:nvPr>
        </p:nvSpPr>
        <p:spPr>
          <a:xfrm>
            <a:off x="1080655" y="305789"/>
            <a:ext cx="9601200" cy="571500"/>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35FF52DE-E101-4C91-9724-80C857D4BC8D}"/>
              </a:ext>
            </a:extLst>
          </p:cNvPr>
          <p:cNvSpPr>
            <a:spLocks noGrp="1"/>
          </p:cNvSpPr>
          <p:nvPr>
            <p:ph idx="1"/>
          </p:nvPr>
        </p:nvSpPr>
        <p:spPr>
          <a:xfrm>
            <a:off x="1080655" y="1039091"/>
            <a:ext cx="10580913" cy="5513120"/>
          </a:xfrm>
        </p:spPr>
        <p:txBody>
          <a:bodyPr>
            <a:normAutofit/>
          </a:bodyPr>
          <a:lstStyle/>
          <a:p>
            <a:r>
              <a:rPr lang="zh-CN" altLang="en-US" sz="2800" dirty="0"/>
              <a:t>监控工具</a:t>
            </a:r>
            <a:endParaRPr lang="en-US" altLang="zh-CN" sz="2800" dirty="0"/>
          </a:p>
          <a:p>
            <a:pPr lvl="1"/>
            <a:r>
              <a:rPr lang="zh-CN" altLang="en-US" sz="2800" i="0" dirty="0"/>
              <a:t>监控工具用来标明未测试代码并提供代码覆盖分析工具，是一个面向</a:t>
            </a:r>
            <a:r>
              <a:rPr lang="en-US" altLang="zh-CN" sz="2800" i="0" dirty="0"/>
              <a:t>VC</a:t>
            </a:r>
            <a:r>
              <a:rPr lang="zh-CN" altLang="en-US" sz="2800" i="0" dirty="0"/>
              <a:t>、</a:t>
            </a:r>
            <a:r>
              <a:rPr lang="en-US" altLang="zh-CN" sz="2800" i="0" dirty="0"/>
              <a:t>VB </a:t>
            </a:r>
            <a:r>
              <a:rPr lang="zh-CN" altLang="en-US" sz="2800" i="0" dirty="0"/>
              <a:t>或者</a:t>
            </a:r>
            <a:r>
              <a:rPr lang="en-US" altLang="zh-CN" sz="2800" i="0" dirty="0"/>
              <a:t>Java </a:t>
            </a:r>
            <a:r>
              <a:rPr lang="zh-CN" altLang="en-US" sz="2800" i="0" dirty="0"/>
              <a:t>开发的测试覆盖程度检测工具，可以自动检测测试完整性和那些无法达到的部分。 </a:t>
            </a:r>
          </a:p>
          <a:p>
            <a:pPr lvl="1"/>
            <a:r>
              <a:rPr lang="zh-CN" altLang="en-US" sz="2800" i="0" dirty="0"/>
              <a:t>具体功能 ：</a:t>
            </a:r>
          </a:p>
          <a:p>
            <a:pPr lvl="2"/>
            <a:r>
              <a:rPr lang="zh-CN" altLang="en-US" sz="2400" dirty="0"/>
              <a:t>即时代码测试百分比显示；</a:t>
            </a:r>
          </a:p>
          <a:p>
            <a:pPr lvl="2"/>
            <a:r>
              <a:rPr lang="zh-CN" altLang="en-US" sz="2400" dirty="0"/>
              <a:t>未测试，测试不完整的函数，过程或者方法的状态表示；</a:t>
            </a:r>
          </a:p>
          <a:p>
            <a:pPr lvl="2"/>
            <a:r>
              <a:rPr lang="zh-CN" altLang="en-US" sz="2400" dirty="0"/>
              <a:t>在源代码中定位未测试的特定代码行；</a:t>
            </a:r>
          </a:p>
          <a:p>
            <a:pPr lvl="2"/>
            <a:r>
              <a:rPr lang="zh-CN" altLang="en-US" sz="2400" dirty="0"/>
              <a:t>为执行效率最大化定制数据采集；</a:t>
            </a:r>
          </a:p>
          <a:p>
            <a:pPr lvl="2"/>
            <a:r>
              <a:rPr lang="zh-CN" altLang="en-US" sz="2400" dirty="0"/>
              <a:t>为所需要的焦点细节定制显示方式；</a:t>
            </a:r>
          </a:p>
          <a:p>
            <a:pPr lvl="2"/>
            <a:r>
              <a:rPr lang="zh-CN" altLang="en-US" sz="2400" dirty="0"/>
              <a:t>从一个程序的多个执行合成数据覆盖度；</a:t>
            </a:r>
          </a:p>
          <a:p>
            <a:pPr lvl="2"/>
            <a:r>
              <a:rPr lang="zh-CN" altLang="en-US" sz="2400" dirty="0"/>
              <a:t>和其他团队成员共享覆盖数据或者产生报表</a:t>
            </a:r>
          </a:p>
        </p:txBody>
      </p:sp>
    </p:spTree>
    <p:extLst>
      <p:ext uri="{BB962C8B-B14F-4D97-AF65-F5344CB8AC3E}">
        <p14:creationId xmlns:p14="http://schemas.microsoft.com/office/powerpoint/2010/main" val="1757699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300DC-405D-43AC-8612-B8DF56A44290}"/>
              </a:ext>
            </a:extLst>
          </p:cNvPr>
          <p:cNvSpPr>
            <a:spLocks noGrp="1"/>
          </p:cNvSpPr>
          <p:nvPr>
            <p:ph type="title"/>
          </p:nvPr>
        </p:nvSpPr>
        <p:spPr>
          <a:xfrm>
            <a:off x="1105395" y="152450"/>
            <a:ext cx="9601200" cy="571500"/>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69B97C71-C210-4F91-9D8D-187785102D9C}"/>
              </a:ext>
            </a:extLst>
          </p:cNvPr>
          <p:cNvSpPr>
            <a:spLocks noGrp="1"/>
          </p:cNvSpPr>
          <p:nvPr>
            <p:ph idx="1"/>
          </p:nvPr>
        </p:nvSpPr>
        <p:spPr>
          <a:xfrm>
            <a:off x="890650" y="961901"/>
            <a:ext cx="11097490" cy="5640780"/>
          </a:xfrm>
        </p:spPr>
        <p:txBody>
          <a:bodyPr>
            <a:normAutofit lnSpcReduction="10000"/>
          </a:bodyPr>
          <a:lstStyle/>
          <a:p>
            <a:r>
              <a:rPr lang="zh-CN" altLang="en-US" sz="2800" dirty="0"/>
              <a:t>功能测试工具</a:t>
            </a:r>
            <a:endParaRPr lang="en-US" altLang="zh-CN" sz="2800" dirty="0"/>
          </a:p>
          <a:p>
            <a:pPr lvl="1"/>
            <a:r>
              <a:rPr lang="zh-CN" altLang="en-US" sz="2800" i="0" dirty="0"/>
              <a:t>功能测试工具实现了功能测试和回归测试的自动化，它具有一个包含多种自定义选项的、健壮的用户动作记录器，并具备智能脚本维护能力，使得测试创建和执行过程在应用程序变更时是可恢复的，可以降低功能测试上的人力和物力的投入和风险。</a:t>
            </a:r>
          </a:p>
          <a:p>
            <a:pPr lvl="1"/>
            <a:r>
              <a:rPr lang="zh-CN" altLang="en-US" sz="2800" i="0" dirty="0"/>
              <a:t>具体功能 ：</a:t>
            </a:r>
          </a:p>
          <a:p>
            <a:pPr lvl="2"/>
            <a:r>
              <a:rPr lang="zh-CN" altLang="en-US" sz="2400" dirty="0"/>
              <a:t>为</a:t>
            </a:r>
            <a:r>
              <a:rPr lang="en-US" altLang="zh-CN" sz="2400" dirty="0"/>
              <a:t>Java</a:t>
            </a:r>
            <a:r>
              <a:rPr lang="zh-CN" altLang="en-US" sz="2400" dirty="0"/>
              <a:t>、</a:t>
            </a:r>
            <a:r>
              <a:rPr lang="en-US" altLang="zh-CN" sz="2400" dirty="0"/>
              <a:t>Web</a:t>
            </a:r>
            <a:r>
              <a:rPr lang="zh-CN" altLang="en-US" sz="2400" dirty="0"/>
              <a:t>、</a:t>
            </a:r>
            <a:r>
              <a:rPr lang="en-US" altLang="zh-CN" sz="2400" dirty="0"/>
              <a:t>Microsoft Visual Studio. Net  </a:t>
            </a:r>
            <a:r>
              <a:rPr lang="en-US" altLang="zh-CN" sz="2400" dirty="0" err="1"/>
              <a:t>WinForm</a:t>
            </a:r>
            <a:r>
              <a:rPr lang="zh-CN" altLang="en-US" sz="2400" dirty="0"/>
              <a:t>程序提供健壮的测试支持。</a:t>
            </a:r>
          </a:p>
          <a:p>
            <a:pPr lvl="2"/>
            <a:r>
              <a:rPr lang="zh-CN" altLang="en-US" sz="2400" dirty="0"/>
              <a:t>可以定制生成</a:t>
            </a:r>
            <a:r>
              <a:rPr lang="pt-BR" altLang="zh-CN" sz="2400" dirty="0"/>
              <a:t>Java</a:t>
            </a:r>
            <a:r>
              <a:rPr lang="zh-CN" altLang="pt-BR" sz="2400" dirty="0"/>
              <a:t>或</a:t>
            </a:r>
            <a:r>
              <a:rPr lang="pt-BR" altLang="zh-CN" sz="2400" dirty="0"/>
              <a:t>Visual Basic.</a:t>
            </a:r>
            <a:r>
              <a:rPr lang="en-US" altLang="zh-CN" sz="2400" dirty="0"/>
              <a:t>Net</a:t>
            </a:r>
            <a:r>
              <a:rPr lang="zh-CN" altLang="en-US" sz="2400" dirty="0"/>
              <a:t>语言的测试脚本。</a:t>
            </a:r>
          </a:p>
          <a:p>
            <a:pPr lvl="2"/>
            <a:r>
              <a:rPr lang="zh-CN" altLang="en-US" sz="2400" dirty="0"/>
              <a:t>使用</a:t>
            </a:r>
            <a:r>
              <a:rPr lang="en-US" altLang="zh-CN" sz="2400" dirty="0"/>
              <a:t>Script Assure</a:t>
            </a:r>
            <a:r>
              <a:rPr lang="zh-CN" altLang="en-US" sz="2400" dirty="0"/>
              <a:t>技术支持频繁的用户界面变更。</a:t>
            </a:r>
          </a:p>
          <a:p>
            <a:pPr lvl="2"/>
            <a:r>
              <a:rPr lang="zh-CN" altLang="en-US" sz="2400" dirty="0"/>
              <a:t>自动化的数据关联和数据驱动测试，可以消除手工编码。</a:t>
            </a:r>
          </a:p>
          <a:p>
            <a:pPr lvl="2"/>
            <a:r>
              <a:rPr lang="zh-CN" altLang="en-US" sz="2400" dirty="0"/>
              <a:t>多点验证，支持正则表达式的模式匹配。</a:t>
            </a:r>
          </a:p>
          <a:p>
            <a:pPr lvl="2"/>
            <a:r>
              <a:rPr lang="zh-CN" altLang="en-US" sz="2400" dirty="0"/>
              <a:t>先进的对象映射维护能力。</a:t>
            </a:r>
          </a:p>
          <a:p>
            <a:pPr lvl="2"/>
            <a:r>
              <a:rPr lang="zh-CN" altLang="en-US" sz="2400" dirty="0"/>
              <a:t>支持</a:t>
            </a:r>
            <a:r>
              <a:rPr lang="en-US" altLang="zh-CN" sz="2400" dirty="0"/>
              <a:t>Linux</a:t>
            </a:r>
            <a:r>
              <a:rPr lang="zh-CN" altLang="en-US" sz="2400" dirty="0"/>
              <a:t>测试的编辑和执行。</a:t>
            </a:r>
          </a:p>
        </p:txBody>
      </p:sp>
    </p:spTree>
    <p:extLst>
      <p:ext uri="{BB962C8B-B14F-4D97-AF65-F5344CB8AC3E}">
        <p14:creationId xmlns:p14="http://schemas.microsoft.com/office/powerpoint/2010/main" val="1816434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3874A-8C7A-4D5C-B375-2B3F8B7F7D29}"/>
              </a:ext>
            </a:extLst>
          </p:cNvPr>
          <p:cNvSpPr>
            <a:spLocks noGrp="1"/>
          </p:cNvSpPr>
          <p:nvPr>
            <p:ph type="title"/>
          </p:nvPr>
        </p:nvSpPr>
        <p:spPr>
          <a:xfrm>
            <a:off x="1080655" y="148442"/>
            <a:ext cx="9601200" cy="580406"/>
          </a:xfrm>
        </p:spPr>
        <p:txBody>
          <a:bodyPr>
            <a:normAutofit fontScale="90000"/>
          </a:bodyPr>
          <a:lstStyle/>
          <a:p>
            <a:r>
              <a:rPr lang="zh-CN" altLang="en-US" b="1" dirty="0"/>
              <a:t>自动化测试</a:t>
            </a:r>
            <a:r>
              <a:rPr lang="en-US" altLang="zh-CN" b="1" dirty="0"/>
              <a:t>-</a:t>
            </a:r>
            <a:r>
              <a:rPr lang="zh-CN" altLang="en-US" b="1" dirty="0"/>
              <a:t>基本测试工具</a:t>
            </a:r>
          </a:p>
        </p:txBody>
      </p:sp>
      <p:sp>
        <p:nvSpPr>
          <p:cNvPr id="3" name="内容占位符 2">
            <a:extLst>
              <a:ext uri="{FF2B5EF4-FFF2-40B4-BE49-F238E27FC236}">
                <a16:creationId xmlns:a16="http://schemas.microsoft.com/office/drawing/2014/main" id="{C00EB3BA-0B3A-462B-A1DF-3F4289AE62FB}"/>
              </a:ext>
            </a:extLst>
          </p:cNvPr>
          <p:cNvSpPr>
            <a:spLocks noGrp="1"/>
          </p:cNvSpPr>
          <p:nvPr>
            <p:ph idx="1"/>
          </p:nvPr>
        </p:nvSpPr>
        <p:spPr>
          <a:xfrm>
            <a:off x="973777" y="920338"/>
            <a:ext cx="10830296" cy="5658592"/>
          </a:xfrm>
        </p:spPr>
        <p:txBody>
          <a:bodyPr>
            <a:normAutofit/>
          </a:bodyPr>
          <a:lstStyle/>
          <a:p>
            <a:r>
              <a:rPr lang="zh-CN" altLang="en-US" sz="2800" dirty="0"/>
              <a:t>性能测试工具</a:t>
            </a:r>
            <a:endParaRPr lang="en-US" altLang="zh-CN" sz="2800" dirty="0"/>
          </a:p>
          <a:p>
            <a:pPr lvl="1"/>
            <a:r>
              <a:rPr lang="zh-CN" altLang="en-US" sz="2800" i="0" dirty="0"/>
              <a:t>性能测试工具用来提高应用程序的性能和质量，它为那些需要进行创建和配置可靠的应用程序的开发者设计。可以创建、修改和实现自动化的衰减、冒烟测试。 </a:t>
            </a:r>
          </a:p>
          <a:p>
            <a:pPr lvl="1"/>
            <a:r>
              <a:rPr lang="zh-CN" altLang="en-US" sz="2800" i="0" dirty="0"/>
              <a:t>具体功能 ：</a:t>
            </a:r>
          </a:p>
          <a:p>
            <a:pPr lvl="2"/>
            <a:r>
              <a:rPr lang="zh-CN" altLang="en-US" sz="2400" dirty="0"/>
              <a:t>对当前的开发环境的影响达到了最小化；</a:t>
            </a:r>
          </a:p>
          <a:p>
            <a:pPr lvl="2"/>
            <a:r>
              <a:rPr lang="zh-CN" altLang="en-US" sz="2400" dirty="0"/>
              <a:t>提供了树型关系调用图，及时反映了影响性能的关键数据；</a:t>
            </a:r>
          </a:p>
          <a:p>
            <a:pPr lvl="2"/>
            <a:r>
              <a:rPr lang="zh-CN" altLang="en-US" sz="2400" dirty="0"/>
              <a:t>功能列表详细窗口，显示了大量与性能有关的数据；</a:t>
            </a:r>
          </a:p>
          <a:p>
            <a:pPr lvl="2"/>
            <a:r>
              <a:rPr lang="zh-CN" altLang="en-US" sz="2400" dirty="0"/>
              <a:t>精确记录了源程序执行的指令数，正确反映了时间数据，在调用函数中正确传递这些记录，使关键路径一目了然；</a:t>
            </a:r>
          </a:p>
          <a:p>
            <a:pPr lvl="2"/>
            <a:r>
              <a:rPr lang="zh-CN" altLang="en-US" sz="2400" dirty="0"/>
              <a:t>可以控制所收集到的数据，通过过滤器显示重要的程序执行过程</a:t>
            </a:r>
          </a:p>
        </p:txBody>
      </p:sp>
    </p:spTree>
    <p:extLst>
      <p:ext uri="{BB962C8B-B14F-4D97-AF65-F5344CB8AC3E}">
        <p14:creationId xmlns:p14="http://schemas.microsoft.com/office/powerpoint/2010/main" val="832241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D7B5A-D57B-4752-A6D7-8C93F6B96963}"/>
              </a:ext>
            </a:extLst>
          </p:cNvPr>
          <p:cNvSpPr>
            <a:spLocks noGrp="1"/>
          </p:cNvSpPr>
          <p:nvPr>
            <p:ph type="title"/>
          </p:nvPr>
        </p:nvSpPr>
        <p:spPr>
          <a:xfrm>
            <a:off x="1295400" y="388917"/>
            <a:ext cx="9601200" cy="571500"/>
          </a:xfrm>
        </p:spPr>
        <p:txBody>
          <a:bodyPr>
            <a:normAutofit fontScale="90000"/>
          </a:bodyPr>
          <a:lstStyle/>
          <a:p>
            <a:r>
              <a:rPr lang="zh-CN" altLang="en-US" b="1" dirty="0"/>
              <a:t>自动化测试</a:t>
            </a:r>
            <a:r>
              <a:rPr lang="en-US" altLang="zh-CN" b="1" dirty="0"/>
              <a:t>-</a:t>
            </a:r>
            <a:r>
              <a:rPr lang="zh-CN" altLang="en-US" b="1" dirty="0"/>
              <a:t>常用工具类型总结</a:t>
            </a:r>
          </a:p>
        </p:txBody>
      </p:sp>
      <p:graphicFrame>
        <p:nvGraphicFramePr>
          <p:cNvPr id="4" name="Group 46">
            <a:extLst>
              <a:ext uri="{FF2B5EF4-FFF2-40B4-BE49-F238E27FC236}">
                <a16:creationId xmlns:a16="http://schemas.microsoft.com/office/drawing/2014/main" id="{7BBF840D-094D-4D60-A86E-EAB4AF1DC80E}"/>
              </a:ext>
            </a:extLst>
          </p:cNvPr>
          <p:cNvGraphicFramePr>
            <a:graphicFrameLocks noGrp="1"/>
          </p:cNvGraphicFramePr>
          <p:nvPr>
            <p:extLst>
              <p:ext uri="{D42A27DB-BD31-4B8C-83A1-F6EECF244321}">
                <p14:modId xmlns:p14="http://schemas.microsoft.com/office/powerpoint/2010/main" val="4074827115"/>
              </p:ext>
            </p:extLst>
          </p:nvPr>
        </p:nvGraphicFramePr>
        <p:xfrm>
          <a:off x="1591294" y="1508166"/>
          <a:ext cx="9121446" cy="4601924"/>
        </p:xfrm>
        <a:graphic>
          <a:graphicData uri="http://schemas.openxmlformats.org/drawingml/2006/table">
            <a:tbl>
              <a:tblPr/>
              <a:tblGrid>
                <a:gridCol w="1719586">
                  <a:extLst>
                    <a:ext uri="{9D8B030D-6E8A-4147-A177-3AD203B41FA5}">
                      <a16:colId xmlns:a16="http://schemas.microsoft.com/office/drawing/2014/main" val="1038381713"/>
                    </a:ext>
                  </a:extLst>
                </a:gridCol>
                <a:gridCol w="1997179">
                  <a:extLst>
                    <a:ext uri="{9D8B030D-6E8A-4147-A177-3AD203B41FA5}">
                      <a16:colId xmlns:a16="http://schemas.microsoft.com/office/drawing/2014/main" val="4170461395"/>
                    </a:ext>
                  </a:extLst>
                </a:gridCol>
                <a:gridCol w="1579858">
                  <a:extLst>
                    <a:ext uri="{9D8B030D-6E8A-4147-A177-3AD203B41FA5}">
                      <a16:colId xmlns:a16="http://schemas.microsoft.com/office/drawing/2014/main" val="1736185533"/>
                    </a:ext>
                  </a:extLst>
                </a:gridCol>
                <a:gridCol w="1848137">
                  <a:extLst>
                    <a:ext uri="{9D8B030D-6E8A-4147-A177-3AD203B41FA5}">
                      <a16:colId xmlns:a16="http://schemas.microsoft.com/office/drawing/2014/main" val="2337395006"/>
                    </a:ext>
                  </a:extLst>
                </a:gridCol>
                <a:gridCol w="1976686">
                  <a:extLst>
                    <a:ext uri="{9D8B030D-6E8A-4147-A177-3AD203B41FA5}">
                      <a16:colId xmlns:a16="http://schemas.microsoft.com/office/drawing/2014/main" val="2585843938"/>
                    </a:ext>
                  </a:extLst>
                </a:gridCol>
              </a:tblGrid>
              <a:tr h="591202">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测试管理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功能测试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压力测试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白盒测试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05603428"/>
                  </a:ext>
                </a:extLst>
              </a:tr>
              <a:tr h="1094455">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Compuware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QADirector</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QARun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TestPartner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QALoad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DevPartner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66277588"/>
                  </a:ext>
                </a:extLst>
              </a:tr>
              <a:tr h="719213">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TestDirector</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WinRunner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LoadRunner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0025066"/>
                  </a:ext>
                </a:extLst>
              </a:tr>
              <a:tr h="121171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TestManager</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Robot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LoadTest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Purify</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Purecoverage</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Quantify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97897838"/>
                  </a:ext>
                </a:extLst>
              </a:tr>
              <a:tr h="985336">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其他</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WAS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JUnit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CppUnit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30527088"/>
                  </a:ext>
                </a:extLst>
              </a:tr>
            </a:tbl>
          </a:graphicData>
        </a:graphic>
      </p:graphicFrame>
    </p:spTree>
    <p:extLst>
      <p:ext uri="{BB962C8B-B14F-4D97-AF65-F5344CB8AC3E}">
        <p14:creationId xmlns:p14="http://schemas.microsoft.com/office/powerpoint/2010/main" val="2769938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05C45-BC7B-49B4-8001-9AFC38487F67}"/>
              </a:ext>
            </a:extLst>
          </p:cNvPr>
          <p:cNvSpPr>
            <a:spLocks noGrp="1"/>
          </p:cNvSpPr>
          <p:nvPr>
            <p:ph type="title"/>
          </p:nvPr>
        </p:nvSpPr>
        <p:spPr>
          <a:xfrm>
            <a:off x="998516" y="62917"/>
            <a:ext cx="9601200" cy="571500"/>
          </a:xfrm>
        </p:spPr>
        <p:txBody>
          <a:bodyPr>
            <a:normAutofit fontScale="90000"/>
          </a:bodyPr>
          <a:lstStyle/>
          <a:p>
            <a:r>
              <a:rPr lang="zh-CN" altLang="en-US" b="1" dirty="0"/>
              <a:t>自动化测试</a:t>
            </a:r>
            <a:r>
              <a:rPr lang="en-US" altLang="zh-CN" b="1" dirty="0"/>
              <a:t>-</a:t>
            </a:r>
            <a:r>
              <a:rPr lang="zh-CN" altLang="en-US" b="1" dirty="0"/>
              <a:t>一些开源测试工具</a:t>
            </a:r>
          </a:p>
        </p:txBody>
      </p:sp>
      <p:sp>
        <p:nvSpPr>
          <p:cNvPr id="3" name="内容占位符 2">
            <a:extLst>
              <a:ext uri="{FF2B5EF4-FFF2-40B4-BE49-F238E27FC236}">
                <a16:creationId xmlns:a16="http://schemas.microsoft.com/office/drawing/2014/main" id="{61F4E8A7-B06C-4FE9-8587-D690A4ED49C8}"/>
              </a:ext>
            </a:extLst>
          </p:cNvPr>
          <p:cNvSpPr>
            <a:spLocks noGrp="1"/>
          </p:cNvSpPr>
          <p:nvPr>
            <p:ph idx="1"/>
          </p:nvPr>
        </p:nvSpPr>
        <p:spPr>
          <a:xfrm>
            <a:off x="950025" y="855023"/>
            <a:ext cx="11133117" cy="5940060"/>
          </a:xfrm>
        </p:spPr>
        <p:txBody>
          <a:bodyPr>
            <a:normAutofit fontScale="85000" lnSpcReduction="20000"/>
          </a:bodyPr>
          <a:lstStyle/>
          <a:p>
            <a:r>
              <a:rPr lang="zh-CN" altLang="en-US" sz="2600" dirty="0"/>
              <a:t>单元测试工具： </a:t>
            </a:r>
          </a:p>
          <a:p>
            <a:pPr lvl="1"/>
            <a:r>
              <a:rPr lang="en-US" altLang="zh-CN" sz="2600" i="0" dirty="0"/>
              <a:t>JUNIT</a:t>
            </a:r>
            <a:r>
              <a:rPr lang="zh-CN" altLang="en-US" sz="2600" i="0" dirty="0"/>
              <a:t>（</a:t>
            </a:r>
            <a:r>
              <a:rPr lang="en-US" altLang="zh-CN" sz="2600" i="0" dirty="0" err="1"/>
              <a:t>CppUnit</a:t>
            </a:r>
            <a:r>
              <a:rPr lang="zh-CN" altLang="en-US" sz="2600" i="0" dirty="0"/>
              <a:t>）：</a:t>
            </a:r>
            <a:r>
              <a:rPr lang="en-US" altLang="zh-CN" sz="2600" i="0" dirty="0"/>
              <a:t>JUnit</a:t>
            </a:r>
            <a:r>
              <a:rPr lang="zh-CN" altLang="en-US" sz="2600" i="0" dirty="0"/>
              <a:t>是一个开源的</a:t>
            </a:r>
            <a:r>
              <a:rPr lang="en-US" altLang="zh-CN" sz="2600" i="0" dirty="0"/>
              <a:t>java</a:t>
            </a:r>
            <a:r>
              <a:rPr lang="zh-CN" altLang="en-US" sz="2600" i="0" dirty="0"/>
              <a:t>测试框架，它是</a:t>
            </a:r>
            <a:r>
              <a:rPr lang="en-US" altLang="zh-CN" sz="2600" i="0" dirty="0" err="1"/>
              <a:t>Xuint</a:t>
            </a:r>
            <a:r>
              <a:rPr lang="zh-CN" altLang="en-US" sz="2600" i="0" dirty="0"/>
              <a:t>测试体系架构的一种实现。在</a:t>
            </a:r>
            <a:r>
              <a:rPr lang="en-US" altLang="zh-CN" sz="2600" i="0" dirty="0"/>
              <a:t>JUnit</a:t>
            </a:r>
            <a:r>
              <a:rPr lang="zh-CN" altLang="en-US" sz="2600" i="0" dirty="0"/>
              <a:t>单元测试框架的设计时，设定了三个总体目标，第一个是简化测试的编写，这种简化包括测试框架的学习和实际测试单元的编写；第二个是使测试单元保持持久性；第三个则是可以利用既有的测试来编写相关的测试。使用环境</a:t>
            </a:r>
            <a:r>
              <a:rPr lang="en-US" altLang="zh-CN" sz="2600" i="0" dirty="0"/>
              <a:t>: Windows, OS Independent, Linux</a:t>
            </a:r>
          </a:p>
          <a:p>
            <a:r>
              <a:rPr lang="zh-CN" altLang="en-US" sz="2600" dirty="0"/>
              <a:t>功能测试工具：</a:t>
            </a:r>
          </a:p>
          <a:p>
            <a:pPr lvl="1"/>
            <a:r>
              <a:rPr lang="en-US" altLang="zh-CN" sz="2600" i="0" dirty="0"/>
              <a:t>Linux Test Project</a:t>
            </a:r>
            <a:r>
              <a:rPr lang="zh-CN" altLang="en-US" sz="2600" i="0" dirty="0"/>
              <a:t>（</a:t>
            </a:r>
            <a:r>
              <a:rPr lang="en-US" altLang="zh-CN" sz="2600" i="0" dirty="0">
                <a:hlinkClick r:id="rId2"/>
              </a:rPr>
              <a:t>http://ltp.sourceforge.net/</a:t>
            </a:r>
            <a:r>
              <a:rPr lang="en-US" altLang="zh-CN" sz="2600" i="0" dirty="0"/>
              <a:t> </a:t>
            </a:r>
            <a:r>
              <a:rPr lang="zh-CN" altLang="en-US" sz="2600" i="0" dirty="0"/>
              <a:t>）：</a:t>
            </a:r>
            <a:r>
              <a:rPr lang="en-US" altLang="zh-CN" sz="2600" i="0" dirty="0"/>
              <a:t>Linux Test Project</a:t>
            </a:r>
            <a:r>
              <a:rPr lang="zh-CN" altLang="en-US" sz="2600" i="0" dirty="0"/>
              <a:t>是一个测试</a:t>
            </a:r>
            <a:r>
              <a:rPr lang="en-US" altLang="zh-CN" sz="2600" i="0" dirty="0"/>
              <a:t>Linux</a:t>
            </a:r>
            <a:r>
              <a:rPr lang="zh-CN" altLang="en-US" sz="2600" i="0" dirty="0"/>
              <a:t>内核和内核相关特性的工具集合。该工具的目的是通过把测试自动化引入到</a:t>
            </a:r>
            <a:r>
              <a:rPr lang="en-US" altLang="zh-CN" sz="2600" i="0" dirty="0"/>
              <a:t>Linux</a:t>
            </a:r>
            <a:r>
              <a:rPr lang="zh-CN" altLang="en-US" sz="2600" i="0" dirty="0"/>
              <a:t>内核测试，提高</a:t>
            </a:r>
            <a:r>
              <a:rPr lang="en-US" altLang="zh-CN" sz="2600" i="0" dirty="0"/>
              <a:t>Linux</a:t>
            </a:r>
            <a:r>
              <a:rPr lang="zh-CN" altLang="en-US" sz="2600" i="0" dirty="0"/>
              <a:t>的内核质量。 使用环境</a:t>
            </a:r>
            <a:r>
              <a:rPr lang="en-US" altLang="zh-CN" sz="2600" i="0" dirty="0"/>
              <a:t>: Linux</a:t>
            </a:r>
          </a:p>
          <a:p>
            <a:pPr lvl="1"/>
            <a:r>
              <a:rPr lang="en-US" altLang="zh-CN" sz="2600" i="0" dirty="0" err="1"/>
              <a:t>WebInject</a:t>
            </a:r>
            <a:r>
              <a:rPr lang="zh-CN" altLang="en-US" sz="2600" i="0" dirty="0"/>
              <a:t>（</a:t>
            </a:r>
            <a:r>
              <a:rPr lang="en-US" altLang="zh-CN" sz="2600" i="0" dirty="0">
                <a:hlinkClick r:id="rId3"/>
              </a:rPr>
              <a:t>http://www.webinject.org/</a:t>
            </a:r>
            <a:r>
              <a:rPr lang="zh-CN" altLang="en-US" sz="2600" i="0" dirty="0"/>
              <a:t>）：</a:t>
            </a:r>
            <a:r>
              <a:rPr lang="en-US" altLang="zh-CN" sz="2600" i="0" dirty="0" err="1"/>
              <a:t>WebInject</a:t>
            </a:r>
            <a:r>
              <a:rPr lang="zh-CN" altLang="en-US" sz="2600" i="0" dirty="0"/>
              <a:t>是一个针对</a:t>
            </a:r>
            <a:r>
              <a:rPr lang="en-US" altLang="zh-CN" sz="2600" i="0" dirty="0"/>
              <a:t>Web</a:t>
            </a:r>
            <a:r>
              <a:rPr lang="zh-CN" altLang="en-US" sz="2600" i="0" dirty="0"/>
              <a:t>应用程序和服务的免费测试工具。 它可以通过</a:t>
            </a:r>
            <a:r>
              <a:rPr lang="en-US" altLang="zh-CN" sz="2600" i="0" dirty="0"/>
              <a:t>HTTP</a:t>
            </a:r>
            <a:r>
              <a:rPr lang="zh-CN" altLang="en-US" sz="2600" i="0" dirty="0"/>
              <a:t>接口测试任意一个单独的系统组件。可以作为测试框架管理功能自动化测试和回归自动化测试的测试套。使用环境</a:t>
            </a:r>
            <a:r>
              <a:rPr lang="en-US" altLang="zh-CN" sz="2600" i="0" dirty="0"/>
              <a:t>: Windows, OS Independent, Linux</a:t>
            </a:r>
          </a:p>
          <a:p>
            <a:pPr lvl="1"/>
            <a:r>
              <a:rPr lang="en-US" altLang="zh-CN" sz="2600" i="0" dirty="0" err="1"/>
              <a:t>MaxQ</a:t>
            </a:r>
            <a:r>
              <a:rPr lang="zh-CN" altLang="en-US" sz="2600" i="0" dirty="0"/>
              <a:t>（</a:t>
            </a:r>
            <a:r>
              <a:rPr lang="en-US" altLang="zh-CN" sz="2600" i="0" dirty="0">
                <a:hlinkClick r:id="rId4"/>
              </a:rPr>
              <a:t>http://maxq.tigris.org/</a:t>
            </a:r>
            <a:r>
              <a:rPr lang="zh-CN" altLang="en-US" sz="2600" i="0" dirty="0"/>
              <a:t>）：</a:t>
            </a:r>
            <a:r>
              <a:rPr lang="en-US" altLang="zh-CN" sz="2600" i="0" dirty="0" err="1"/>
              <a:t>MaxQ</a:t>
            </a:r>
            <a:r>
              <a:rPr lang="zh-CN" altLang="en-US" sz="2600" i="0" dirty="0"/>
              <a:t>是一个免费的功能测试工具。它包括一个</a:t>
            </a:r>
            <a:r>
              <a:rPr lang="en-US" altLang="zh-CN" sz="2600" i="0" dirty="0"/>
              <a:t>HTTP</a:t>
            </a:r>
            <a:r>
              <a:rPr lang="zh-CN" altLang="en-US" sz="2600" i="0" dirty="0"/>
              <a:t>代理工具，可以录制测试脚本，并提供回放测试过程的命令行工具。测试结果的统计图表类似于商用测试工具，比如</a:t>
            </a:r>
            <a:r>
              <a:rPr lang="en-US" altLang="zh-CN" sz="2600" i="0" dirty="0"/>
              <a:t>Astra </a:t>
            </a:r>
            <a:r>
              <a:rPr lang="en-US" altLang="zh-CN" sz="2600" i="0" dirty="0" err="1"/>
              <a:t>QuickTest</a:t>
            </a:r>
            <a:r>
              <a:rPr lang="zh-CN" altLang="en-US" sz="2600" i="0" dirty="0"/>
              <a:t>和</a:t>
            </a:r>
            <a:r>
              <a:rPr lang="en-US" altLang="zh-CN" sz="2600" i="0" dirty="0" err="1"/>
              <a:t>Empirix</a:t>
            </a:r>
            <a:r>
              <a:rPr lang="en-US" altLang="zh-CN" sz="2600" i="0" dirty="0"/>
              <a:t> e-Test</a:t>
            </a:r>
            <a:r>
              <a:rPr lang="zh-CN" altLang="en-US" sz="2600" i="0" dirty="0"/>
              <a:t>，这些商用工具都很昂贵。</a:t>
            </a:r>
            <a:r>
              <a:rPr lang="en-US" altLang="zh-CN" sz="2600" i="0" dirty="0" err="1"/>
              <a:t>MaxQ</a:t>
            </a:r>
            <a:r>
              <a:rPr lang="zh-CN" altLang="en-US" sz="2600" i="0" dirty="0"/>
              <a:t>希望能够提供一些关键的功能，比如</a:t>
            </a:r>
            <a:r>
              <a:rPr lang="en-US" altLang="zh-CN" sz="2600" i="0" dirty="0"/>
              <a:t>HTTP</a:t>
            </a:r>
            <a:r>
              <a:rPr lang="zh-CN" altLang="en-US" sz="2600" i="0" dirty="0"/>
              <a:t>测试录制回放功能，并支持脚本。使用环境</a:t>
            </a:r>
            <a:r>
              <a:rPr lang="en-US" altLang="zh-CN" sz="2600" i="0" dirty="0"/>
              <a:t>: Java 1.2</a:t>
            </a:r>
            <a:r>
              <a:rPr lang="zh-CN" altLang="en-US" sz="2600" i="0" dirty="0"/>
              <a:t>以上版本</a:t>
            </a:r>
            <a:endParaRPr lang="en-US" altLang="zh-CN" sz="2600" i="0" dirty="0"/>
          </a:p>
          <a:p>
            <a:endParaRPr lang="zh-CN" altLang="en-US" dirty="0"/>
          </a:p>
        </p:txBody>
      </p:sp>
    </p:spTree>
    <p:extLst>
      <p:ext uri="{BB962C8B-B14F-4D97-AF65-F5344CB8AC3E}">
        <p14:creationId xmlns:p14="http://schemas.microsoft.com/office/powerpoint/2010/main" val="2940583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65B84-117A-46C2-A7C8-A9A7DA580254}"/>
              </a:ext>
            </a:extLst>
          </p:cNvPr>
          <p:cNvSpPr>
            <a:spLocks noGrp="1"/>
          </p:cNvSpPr>
          <p:nvPr>
            <p:ph type="title"/>
          </p:nvPr>
        </p:nvSpPr>
        <p:spPr>
          <a:xfrm>
            <a:off x="1163782" y="229639"/>
            <a:ext cx="9601200" cy="571500"/>
          </a:xfrm>
        </p:spPr>
        <p:txBody>
          <a:bodyPr>
            <a:normAutofit fontScale="90000"/>
          </a:bodyPr>
          <a:lstStyle/>
          <a:p>
            <a:r>
              <a:rPr lang="zh-CN" altLang="en-US" b="1" dirty="0"/>
              <a:t>自动化测试</a:t>
            </a:r>
            <a:r>
              <a:rPr lang="en-US" altLang="zh-CN" b="1" dirty="0"/>
              <a:t>-</a:t>
            </a:r>
            <a:r>
              <a:rPr lang="zh-CN" altLang="en-US" b="1" dirty="0"/>
              <a:t>一些开源测试工具（续）</a:t>
            </a:r>
          </a:p>
        </p:txBody>
      </p:sp>
      <p:sp>
        <p:nvSpPr>
          <p:cNvPr id="3" name="内容占位符 2">
            <a:extLst>
              <a:ext uri="{FF2B5EF4-FFF2-40B4-BE49-F238E27FC236}">
                <a16:creationId xmlns:a16="http://schemas.microsoft.com/office/drawing/2014/main" id="{1B71146A-4CA9-4E74-9921-C92328A33EA6}"/>
              </a:ext>
            </a:extLst>
          </p:cNvPr>
          <p:cNvSpPr>
            <a:spLocks noGrp="1"/>
          </p:cNvSpPr>
          <p:nvPr>
            <p:ph idx="1"/>
          </p:nvPr>
        </p:nvSpPr>
        <p:spPr>
          <a:xfrm>
            <a:off x="1009403" y="884712"/>
            <a:ext cx="10978737" cy="5611091"/>
          </a:xfrm>
        </p:spPr>
        <p:txBody>
          <a:bodyPr>
            <a:normAutofit/>
          </a:bodyPr>
          <a:lstStyle/>
          <a:p>
            <a:r>
              <a:rPr lang="zh-CN" altLang="en-US" sz="2400" dirty="0"/>
              <a:t>性能测试工具：</a:t>
            </a:r>
          </a:p>
          <a:p>
            <a:pPr lvl="1"/>
            <a:r>
              <a:rPr lang="en-US" altLang="zh-CN" sz="2400" i="0" dirty="0"/>
              <a:t>Apache JMeter </a:t>
            </a:r>
            <a:r>
              <a:rPr lang="zh-CN" altLang="en-US" sz="2400" i="0" dirty="0"/>
              <a:t>（</a:t>
            </a:r>
            <a:r>
              <a:rPr lang="en-US" altLang="zh-CN" sz="2400" i="0" dirty="0">
                <a:hlinkClick r:id="rId2"/>
              </a:rPr>
              <a:t>http://jakarta.apache.org/jmeter/ </a:t>
            </a:r>
            <a:r>
              <a:rPr lang="zh-CN" altLang="en-US" sz="2400" i="0" dirty="0"/>
              <a:t>）：</a:t>
            </a:r>
            <a:r>
              <a:rPr lang="en-US" altLang="zh-CN" sz="2400" i="0" dirty="0"/>
              <a:t>Apache JMeter</a:t>
            </a:r>
            <a:r>
              <a:rPr lang="zh-CN" altLang="en-US" sz="2400" i="0" dirty="0"/>
              <a:t>是</a:t>
            </a:r>
            <a:r>
              <a:rPr lang="en-US" altLang="zh-CN" sz="2400" i="0" dirty="0"/>
              <a:t>100</a:t>
            </a:r>
            <a:r>
              <a:rPr lang="zh-CN" altLang="en-US" sz="2400" i="0" dirty="0"/>
              <a:t>％的</a:t>
            </a:r>
            <a:r>
              <a:rPr lang="en-US" altLang="zh-CN" sz="2400" i="0" dirty="0"/>
              <a:t>Java</a:t>
            </a:r>
            <a:r>
              <a:rPr lang="zh-CN" altLang="en-US" sz="2400" i="0" dirty="0"/>
              <a:t>桌面应用程序，它被设计用来加载被测试软件功能特性、度量被测试软件的性能。设计</a:t>
            </a:r>
            <a:r>
              <a:rPr lang="en-US" altLang="zh-CN" sz="2400" i="0" dirty="0" err="1"/>
              <a:t>Jmeter</a:t>
            </a:r>
            <a:r>
              <a:rPr lang="zh-CN" altLang="en-US" sz="2400" i="0" dirty="0"/>
              <a:t>的初衷是测试</a:t>
            </a:r>
            <a:r>
              <a:rPr lang="en-US" altLang="zh-CN" sz="2400" i="0" dirty="0"/>
              <a:t>Web</a:t>
            </a:r>
            <a:r>
              <a:rPr lang="zh-CN" altLang="en-US" sz="2400" i="0" dirty="0"/>
              <a:t>应用，后来又扩充了其它的功能。</a:t>
            </a:r>
            <a:r>
              <a:rPr lang="en-US" altLang="zh-CN" sz="2400" i="0" dirty="0" err="1"/>
              <a:t>Jmeter</a:t>
            </a:r>
            <a:r>
              <a:rPr lang="zh-CN" altLang="en-US" sz="2400" i="0" dirty="0"/>
              <a:t>可以完成针对静态资源和动态资源（</a:t>
            </a:r>
            <a:r>
              <a:rPr lang="en-US" altLang="zh-CN" sz="2400" i="0" dirty="0"/>
              <a:t>Servlets, Perl</a:t>
            </a:r>
            <a:r>
              <a:rPr lang="zh-CN" altLang="en-US" sz="2400" i="0" dirty="0"/>
              <a:t>脚本</a:t>
            </a:r>
            <a:r>
              <a:rPr lang="en-US" altLang="zh-CN" sz="2400" i="0" dirty="0"/>
              <a:t>, Java</a:t>
            </a:r>
            <a:r>
              <a:rPr lang="zh-CN" altLang="en-US" sz="2400" i="0" dirty="0"/>
              <a:t>对象</a:t>
            </a:r>
            <a:r>
              <a:rPr lang="en-US" altLang="zh-CN" sz="2400" i="0" dirty="0"/>
              <a:t>, </a:t>
            </a:r>
            <a:r>
              <a:rPr lang="zh-CN" altLang="en-US" sz="2400" i="0" dirty="0"/>
              <a:t>数据查询</a:t>
            </a:r>
            <a:r>
              <a:rPr lang="en-US" altLang="zh-CN" sz="2400" i="0" dirty="0"/>
              <a:t>s, FTP</a:t>
            </a:r>
            <a:r>
              <a:rPr lang="zh-CN" altLang="en-US" sz="2400" i="0" dirty="0"/>
              <a:t>服务等）的性能测试。 </a:t>
            </a:r>
            <a:r>
              <a:rPr lang="en-US" altLang="zh-CN" sz="2400" i="0" dirty="0" err="1"/>
              <a:t>Jmeter</a:t>
            </a:r>
            <a:r>
              <a:rPr lang="zh-CN" altLang="en-US" sz="2400" i="0" dirty="0"/>
              <a:t>可以模拟大量的服务器负载、网络负载、软件对象负载，通过不同的加载类型全面测试软件的性能。</a:t>
            </a:r>
            <a:r>
              <a:rPr lang="en-US" altLang="zh-CN" sz="2400" i="0" dirty="0" err="1"/>
              <a:t>Jmeter</a:t>
            </a:r>
            <a:r>
              <a:rPr lang="zh-CN" altLang="en-US" sz="2400" i="0" dirty="0"/>
              <a:t>提供图形化的性能分析。使用环境</a:t>
            </a:r>
            <a:r>
              <a:rPr lang="en-US" altLang="zh-CN" sz="2400" i="0" dirty="0"/>
              <a:t>: Solaris, Linux, Windows (98, NT, 2000). JDK1.4</a:t>
            </a:r>
            <a:r>
              <a:rPr lang="zh-CN" altLang="en-US" sz="2400" i="0" dirty="0"/>
              <a:t>以上</a:t>
            </a:r>
            <a:endParaRPr lang="en-US" altLang="zh-CN" sz="2400" i="0" dirty="0"/>
          </a:p>
          <a:p>
            <a:pPr lvl="1"/>
            <a:r>
              <a:rPr lang="en-US" altLang="zh-CN" sz="2400" i="0" dirty="0" err="1"/>
              <a:t>OpenSTA</a:t>
            </a:r>
            <a:r>
              <a:rPr lang="en-US" altLang="zh-CN" sz="2400" i="0" dirty="0"/>
              <a:t> (Open System Testing Architecture) </a:t>
            </a:r>
            <a:r>
              <a:rPr lang="zh-CN" altLang="en-US" sz="2400" i="0" dirty="0"/>
              <a:t>（</a:t>
            </a:r>
            <a:r>
              <a:rPr lang="en-US" altLang="zh-CN" sz="2400" i="0" dirty="0">
                <a:hlinkClick r:id="rId3"/>
              </a:rPr>
              <a:t>http://portal.opensta.org/index.php</a:t>
            </a:r>
            <a:r>
              <a:rPr lang="zh-CN" altLang="en-US" sz="2400" i="0" dirty="0"/>
              <a:t>）：基于</a:t>
            </a:r>
            <a:r>
              <a:rPr lang="en-US" altLang="zh-CN" sz="2400" i="0" dirty="0"/>
              <a:t>CORBA</a:t>
            </a:r>
            <a:r>
              <a:rPr lang="zh-CN" altLang="en-US" sz="2400" i="0" dirty="0"/>
              <a:t>的分布式软件测试构架。使用</a:t>
            </a:r>
            <a:r>
              <a:rPr lang="en-US" altLang="zh-CN" sz="2400" i="0" dirty="0" err="1"/>
              <a:t>OpenSTA</a:t>
            </a:r>
            <a:r>
              <a:rPr lang="zh-CN" altLang="en-US" sz="2400" i="0" dirty="0"/>
              <a:t>，测试人员可以模拟大量的虚拟用户。</a:t>
            </a:r>
            <a:r>
              <a:rPr lang="en-US" altLang="zh-CN" sz="2400" i="0" dirty="0" err="1"/>
              <a:t>OpenSTA</a:t>
            </a:r>
            <a:r>
              <a:rPr lang="zh-CN" altLang="en-US" sz="2400" i="0" dirty="0"/>
              <a:t>的结果分析包括虚拟用户响应时间、</a:t>
            </a:r>
            <a:r>
              <a:rPr lang="en-US" altLang="zh-CN" sz="2400" i="0" dirty="0"/>
              <a:t>web</a:t>
            </a:r>
            <a:r>
              <a:rPr lang="zh-CN" altLang="en-US" sz="2400" i="0" dirty="0"/>
              <a:t>服务器的资源使用情况、数据库服务器的使用情况，可以精确的度量负载测试的结果。使用环境</a:t>
            </a:r>
            <a:r>
              <a:rPr lang="en-US" altLang="zh-CN" sz="2400" i="0" dirty="0"/>
              <a:t>: OS Independent </a:t>
            </a:r>
          </a:p>
        </p:txBody>
      </p:sp>
    </p:spTree>
    <p:extLst>
      <p:ext uri="{BB962C8B-B14F-4D97-AF65-F5344CB8AC3E}">
        <p14:creationId xmlns:p14="http://schemas.microsoft.com/office/powerpoint/2010/main" val="39009583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861C-34E8-4650-8DD2-F46E71B4BC65}"/>
              </a:ext>
            </a:extLst>
          </p:cNvPr>
          <p:cNvSpPr>
            <a:spLocks noGrp="1"/>
          </p:cNvSpPr>
          <p:nvPr>
            <p:ph type="title"/>
          </p:nvPr>
        </p:nvSpPr>
        <p:spPr>
          <a:xfrm>
            <a:off x="985653" y="308759"/>
            <a:ext cx="9601200" cy="571500"/>
          </a:xfrm>
        </p:spPr>
        <p:txBody>
          <a:bodyPr>
            <a:normAutofit fontScale="90000"/>
          </a:bodyPr>
          <a:lstStyle/>
          <a:p>
            <a:r>
              <a:rPr lang="zh-CN" altLang="en-US" b="1" dirty="0"/>
              <a:t>自动化测试</a:t>
            </a:r>
            <a:r>
              <a:rPr lang="en-US" altLang="zh-CN" b="1" dirty="0"/>
              <a:t>-</a:t>
            </a:r>
            <a:r>
              <a:rPr lang="zh-CN" altLang="en-US" b="1" dirty="0"/>
              <a:t>一些开源测试工具（续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512DB99A-86CB-4772-9333-0EB94595FF87}"/>
              </a:ext>
            </a:extLst>
          </p:cNvPr>
          <p:cNvSpPr>
            <a:spLocks noGrp="1"/>
          </p:cNvSpPr>
          <p:nvPr>
            <p:ph idx="1"/>
          </p:nvPr>
        </p:nvSpPr>
        <p:spPr>
          <a:xfrm>
            <a:off x="1098467" y="1160218"/>
            <a:ext cx="10806545" cy="5389023"/>
          </a:xfrm>
        </p:spPr>
        <p:txBody>
          <a:bodyPr/>
          <a:lstStyle/>
          <a:p>
            <a:r>
              <a:rPr lang="zh-CN" altLang="en-US" sz="2800" dirty="0"/>
              <a:t>性能测试工具：</a:t>
            </a:r>
          </a:p>
          <a:p>
            <a:pPr lvl="1"/>
            <a:r>
              <a:rPr lang="en-US" altLang="zh-CN" sz="2800" i="0" dirty="0"/>
              <a:t>TPTEST</a:t>
            </a:r>
            <a:r>
              <a:rPr lang="zh-CN" altLang="en-US" sz="2800" i="0" dirty="0"/>
              <a:t>（</a:t>
            </a:r>
            <a:r>
              <a:rPr lang="en-US" altLang="zh-CN" sz="2800" i="0" dirty="0">
                <a:hlinkClick r:id="rId2"/>
              </a:rPr>
              <a:t>http://tptest.sourceforge.net/about.php</a:t>
            </a:r>
            <a:r>
              <a:rPr lang="zh-CN" altLang="en-US" sz="2800" i="0" dirty="0"/>
              <a:t>）：工具描述</a:t>
            </a:r>
            <a:r>
              <a:rPr lang="en-US" altLang="zh-CN" sz="2800" i="0" dirty="0"/>
              <a:t>: </a:t>
            </a:r>
            <a:r>
              <a:rPr lang="en-US" altLang="zh-CN" sz="2800" i="0" dirty="0" err="1"/>
              <a:t>TPTest</a:t>
            </a:r>
            <a:r>
              <a:rPr lang="zh-CN" altLang="en-US" sz="2800" i="0" dirty="0"/>
              <a:t>的提供测试</a:t>
            </a:r>
            <a:r>
              <a:rPr lang="en-US" altLang="zh-CN" sz="2800" i="0" dirty="0"/>
              <a:t>Internet</a:t>
            </a:r>
            <a:r>
              <a:rPr lang="zh-CN" altLang="en-US" sz="2800" i="0" dirty="0"/>
              <a:t>连接速度的简单方法。使用环境</a:t>
            </a:r>
            <a:r>
              <a:rPr lang="en-US" altLang="zh-CN" sz="2800" i="0" dirty="0"/>
              <a:t>: MacOS/Carbon</a:t>
            </a:r>
            <a:r>
              <a:rPr lang="zh-CN" altLang="en-US" sz="2800" i="0" dirty="0"/>
              <a:t>、 </a:t>
            </a:r>
            <a:r>
              <a:rPr lang="en-US" altLang="zh-CN" sz="2800" i="0" dirty="0"/>
              <a:t>Win32 </a:t>
            </a:r>
          </a:p>
          <a:p>
            <a:pPr lvl="1"/>
            <a:r>
              <a:rPr lang="en-US" altLang="zh-CN" sz="2800" i="0" dirty="0" err="1"/>
              <a:t>DBMonster</a:t>
            </a:r>
            <a:r>
              <a:rPr lang="en-US" altLang="zh-CN" sz="2800" i="0" dirty="0"/>
              <a:t> </a:t>
            </a:r>
            <a:r>
              <a:rPr lang="zh-CN" altLang="en-US" sz="2800" i="0" dirty="0"/>
              <a:t>（</a:t>
            </a:r>
            <a:r>
              <a:rPr lang="en-US" altLang="zh-CN" sz="2800" i="0" dirty="0">
                <a:hlinkClick r:id="rId3"/>
              </a:rPr>
              <a:t>http://dbmonster.kernelpanic.pl/ </a:t>
            </a:r>
            <a:r>
              <a:rPr lang="zh-CN" altLang="en-US" sz="2800" i="0" dirty="0"/>
              <a:t>）：</a:t>
            </a:r>
            <a:r>
              <a:rPr lang="en-US" altLang="zh-CN" sz="2800" i="0" dirty="0" err="1"/>
              <a:t>DBMonster</a:t>
            </a:r>
            <a:r>
              <a:rPr lang="zh-CN" altLang="en-US" sz="2800" i="0" dirty="0"/>
              <a:t>是一个生成随机数据，用来测试</a:t>
            </a:r>
            <a:r>
              <a:rPr lang="en-US" altLang="zh-CN" sz="2800" i="0" dirty="0"/>
              <a:t>SQL</a:t>
            </a:r>
            <a:r>
              <a:rPr lang="zh-CN" altLang="en-US" sz="2800" i="0" dirty="0"/>
              <a:t>数据库的压力测试工具。使用环境</a:t>
            </a:r>
            <a:r>
              <a:rPr lang="en-US" altLang="zh-CN" sz="2800" i="0" dirty="0"/>
              <a:t>: OS Independent </a:t>
            </a:r>
          </a:p>
          <a:p>
            <a:pPr lvl="1"/>
            <a:r>
              <a:rPr lang="en-US" altLang="zh-CN" sz="2800" i="0" dirty="0"/>
              <a:t>Web Application Load Simulator</a:t>
            </a:r>
            <a:r>
              <a:rPr lang="zh-CN" altLang="en-US" sz="2800" i="0" dirty="0"/>
              <a:t>（</a:t>
            </a:r>
            <a:r>
              <a:rPr lang="en-US" altLang="zh-CN" sz="2800" i="0" dirty="0">
                <a:hlinkClick r:id="rId4"/>
              </a:rPr>
              <a:t>http://www.openware.org/loadsim/index.html</a:t>
            </a:r>
            <a:r>
              <a:rPr lang="zh-CN" altLang="en-US" sz="2800" i="0" dirty="0"/>
              <a:t>）：</a:t>
            </a:r>
            <a:r>
              <a:rPr lang="en-US" altLang="zh-CN" sz="2800" i="0" dirty="0" err="1"/>
              <a:t>LoadSim</a:t>
            </a:r>
            <a:r>
              <a:rPr lang="zh-CN" altLang="en-US" sz="2800" i="0" dirty="0"/>
              <a:t>是一个网络应用程序的负载模拟器。使用环境</a:t>
            </a:r>
            <a:r>
              <a:rPr lang="en-US" altLang="zh-CN" sz="2800" i="0" dirty="0"/>
              <a:t>: JDK 1.3</a:t>
            </a:r>
            <a:r>
              <a:rPr lang="zh-CN" altLang="en-US" sz="2800" i="0" dirty="0"/>
              <a:t>以上 </a:t>
            </a:r>
          </a:p>
          <a:p>
            <a:endParaRPr lang="zh-CN" altLang="en-US" dirty="0"/>
          </a:p>
        </p:txBody>
      </p:sp>
    </p:spTree>
    <p:extLst>
      <p:ext uri="{BB962C8B-B14F-4D97-AF65-F5344CB8AC3E}">
        <p14:creationId xmlns:p14="http://schemas.microsoft.com/office/powerpoint/2010/main" val="3779613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F4EE-2605-4C72-B047-4CE14FD9ED7D}"/>
              </a:ext>
            </a:extLst>
          </p:cNvPr>
          <p:cNvSpPr>
            <a:spLocks noGrp="1"/>
          </p:cNvSpPr>
          <p:nvPr>
            <p:ph type="title"/>
          </p:nvPr>
        </p:nvSpPr>
        <p:spPr>
          <a:xfrm>
            <a:off x="944088" y="229639"/>
            <a:ext cx="9601200" cy="571500"/>
          </a:xfrm>
        </p:spPr>
        <p:txBody>
          <a:bodyPr>
            <a:normAutofit fontScale="90000"/>
          </a:bodyPr>
          <a:lstStyle/>
          <a:p>
            <a:r>
              <a:rPr lang="zh-CN" altLang="en-US" b="1" dirty="0"/>
              <a:t>自动化测试</a:t>
            </a:r>
            <a:r>
              <a:rPr lang="en-US" altLang="zh-CN" b="1" dirty="0"/>
              <a:t>-</a:t>
            </a:r>
            <a:r>
              <a:rPr lang="zh-CN" altLang="en-US" b="1" dirty="0"/>
              <a:t>一些开源测试工具（续</a:t>
            </a:r>
            <a:r>
              <a:rPr lang="en-US" altLang="zh-CN" b="1" dirty="0"/>
              <a:t>III</a:t>
            </a:r>
            <a:r>
              <a:rPr lang="zh-CN" altLang="en-US" b="1" dirty="0"/>
              <a:t>）</a:t>
            </a:r>
          </a:p>
        </p:txBody>
      </p:sp>
      <p:sp>
        <p:nvSpPr>
          <p:cNvPr id="3" name="内容占位符 2">
            <a:extLst>
              <a:ext uri="{FF2B5EF4-FFF2-40B4-BE49-F238E27FC236}">
                <a16:creationId xmlns:a16="http://schemas.microsoft.com/office/drawing/2014/main" id="{69CC9995-2D9E-474A-A305-918A4E9EEC8E}"/>
              </a:ext>
            </a:extLst>
          </p:cNvPr>
          <p:cNvSpPr>
            <a:spLocks noGrp="1"/>
          </p:cNvSpPr>
          <p:nvPr>
            <p:ph idx="1"/>
          </p:nvPr>
        </p:nvSpPr>
        <p:spPr>
          <a:xfrm>
            <a:off x="1092530" y="914400"/>
            <a:ext cx="10509662" cy="5428211"/>
          </a:xfrm>
        </p:spPr>
        <p:txBody>
          <a:bodyPr>
            <a:normAutofit lnSpcReduction="10000"/>
          </a:bodyPr>
          <a:lstStyle/>
          <a:p>
            <a:r>
              <a:rPr lang="zh-CN" altLang="en-US" sz="2400" dirty="0"/>
              <a:t>缺陷管理工具：</a:t>
            </a:r>
          </a:p>
          <a:p>
            <a:pPr lvl="1"/>
            <a:r>
              <a:rPr lang="en-US" altLang="zh-CN" sz="2400" i="0" dirty="0"/>
              <a:t>Mantis </a:t>
            </a:r>
            <a:r>
              <a:rPr lang="zh-CN" altLang="en-US" sz="2400" i="0" dirty="0"/>
              <a:t>（</a:t>
            </a:r>
            <a:r>
              <a:rPr lang="en-US" altLang="zh-CN" sz="2400" i="0" dirty="0">
                <a:hlinkClick r:id="rId2"/>
              </a:rPr>
              <a:t>http://mantisbt.sourceforge.net/ </a:t>
            </a:r>
            <a:r>
              <a:rPr lang="zh-CN" altLang="en-US" sz="2400" i="0" dirty="0"/>
              <a:t>）：</a:t>
            </a:r>
            <a:r>
              <a:rPr lang="en-US" altLang="zh-CN" sz="2400" i="0" dirty="0"/>
              <a:t>Mantis</a:t>
            </a:r>
            <a:r>
              <a:rPr lang="zh-CN" altLang="en-US" sz="2400" i="0" dirty="0"/>
              <a:t>是一款基于</a:t>
            </a:r>
            <a:r>
              <a:rPr lang="en-US" altLang="zh-CN" sz="2400" i="0" dirty="0"/>
              <a:t>WEB</a:t>
            </a:r>
            <a:r>
              <a:rPr lang="zh-CN" altLang="en-US" sz="2400" i="0" dirty="0"/>
              <a:t>的软件缺陷管理工具，配置和使用都很简单，适合中小型软件开发团队。使用环境</a:t>
            </a:r>
            <a:r>
              <a:rPr lang="en-US" altLang="zh-CN" sz="2400" i="0" dirty="0"/>
              <a:t>: MySQL, PHP </a:t>
            </a:r>
          </a:p>
          <a:p>
            <a:pPr lvl="1"/>
            <a:r>
              <a:rPr lang="en-US" altLang="zh-CN" sz="2400" i="0" dirty="0"/>
              <a:t>Bugzilla </a:t>
            </a:r>
            <a:r>
              <a:rPr lang="zh-CN" altLang="en-US" sz="2400" i="0" dirty="0"/>
              <a:t>（</a:t>
            </a:r>
            <a:r>
              <a:rPr lang="en-US" altLang="zh-CN" sz="2400" i="0" dirty="0">
                <a:hlinkClick r:id="rId3"/>
              </a:rPr>
              <a:t>http://www.mozilla.org/projects/bugzilla/ </a:t>
            </a:r>
            <a:r>
              <a:rPr lang="zh-CN" altLang="en-US" sz="2400" i="0" dirty="0"/>
              <a:t>）：一款软件缺陷管理工具。使用环境</a:t>
            </a:r>
            <a:r>
              <a:rPr lang="en-US" altLang="zh-CN" sz="2400" i="0" dirty="0"/>
              <a:t>: TBC </a:t>
            </a:r>
          </a:p>
          <a:p>
            <a:r>
              <a:rPr lang="zh-CN" altLang="en-US" sz="2400" dirty="0"/>
              <a:t>测试管理工具：</a:t>
            </a:r>
          </a:p>
          <a:p>
            <a:pPr lvl="1"/>
            <a:r>
              <a:rPr lang="en-US" altLang="zh-CN" sz="2400" i="0" dirty="0" err="1"/>
              <a:t>TestLink</a:t>
            </a:r>
            <a:r>
              <a:rPr lang="zh-CN" altLang="en-US" sz="2400" i="0" dirty="0"/>
              <a:t>（</a:t>
            </a:r>
            <a:r>
              <a:rPr lang="en-US" altLang="zh-CN" sz="2400" i="0" dirty="0">
                <a:hlinkClick r:id="rId4"/>
              </a:rPr>
              <a:t>http://testlink.sourceforge.net/docs/testLink.php</a:t>
            </a:r>
            <a:r>
              <a:rPr lang="zh-CN" altLang="en-US" sz="2400" i="0" dirty="0"/>
              <a:t>）：基于</a:t>
            </a:r>
            <a:r>
              <a:rPr lang="en-US" altLang="zh-CN" sz="2400" i="0" dirty="0"/>
              <a:t>WEB</a:t>
            </a:r>
            <a:r>
              <a:rPr lang="zh-CN" altLang="en-US" sz="2400" i="0" dirty="0"/>
              <a:t>的测试管理和执行系统。测试小组在系统中可以创建、管理、执行、跟踪测试用例，并且提供在测试计划中安排测试用例的方法。使用环境</a:t>
            </a:r>
            <a:r>
              <a:rPr lang="en-US" altLang="zh-CN" sz="2400" i="0" dirty="0"/>
              <a:t>: Apache, MySQL, PHP </a:t>
            </a:r>
          </a:p>
          <a:p>
            <a:pPr lvl="1"/>
            <a:r>
              <a:rPr lang="en-US" altLang="zh-CN" sz="2400" i="0" dirty="0"/>
              <a:t>Bugzilla Test Runner</a:t>
            </a:r>
            <a:r>
              <a:rPr lang="zh-CN" altLang="en-US" sz="2400" i="0" dirty="0"/>
              <a:t>（</a:t>
            </a:r>
            <a:r>
              <a:rPr lang="en-US" altLang="zh-CN" sz="2400" i="0" dirty="0">
                <a:hlinkClick r:id="rId5"/>
              </a:rPr>
              <a:t>http://sourceforge.net/projects/testrunner/ </a:t>
            </a:r>
            <a:r>
              <a:rPr lang="zh-CN" altLang="en-US" sz="2400" i="0" dirty="0"/>
              <a:t>）：</a:t>
            </a:r>
            <a:r>
              <a:rPr lang="en-US" altLang="zh-CN" sz="2400" i="0" dirty="0"/>
              <a:t>Bugzilla Test Runner</a:t>
            </a:r>
            <a:r>
              <a:rPr lang="zh-CN" altLang="en-US" sz="2400" i="0" dirty="0"/>
              <a:t>基于</a:t>
            </a:r>
            <a:r>
              <a:rPr lang="en-US" altLang="zh-CN" sz="2400" i="0" dirty="0"/>
              <a:t>Bugzilla</a:t>
            </a:r>
            <a:r>
              <a:rPr lang="zh-CN" altLang="en-US" sz="2400" i="0" dirty="0"/>
              <a:t>缺陷管理系统的测试用例管理系统。 使用环境</a:t>
            </a:r>
            <a:r>
              <a:rPr lang="en-US" altLang="zh-CN" sz="2400" i="0" dirty="0"/>
              <a:t>: Bugzilla 2.16.3 or above  (</a:t>
            </a:r>
            <a:r>
              <a:rPr lang="en-US" altLang="zh-CN" sz="2400" i="0" dirty="0" err="1"/>
              <a:t>bugzilla</a:t>
            </a:r>
            <a:r>
              <a:rPr lang="zh-CN" altLang="en-US" sz="2400" i="0" dirty="0"/>
              <a:t>是一个可以发布</a:t>
            </a:r>
            <a:r>
              <a:rPr lang="en-US" altLang="zh-CN" sz="2400" i="0" dirty="0"/>
              <a:t>bug</a:t>
            </a:r>
            <a:r>
              <a:rPr lang="zh-CN" altLang="en-US" sz="2400" i="0" dirty="0"/>
              <a:t>以及跟踪报告</a:t>
            </a:r>
            <a:r>
              <a:rPr lang="en-US" altLang="zh-CN" sz="2400" i="0" dirty="0"/>
              <a:t>bug</a:t>
            </a:r>
            <a:r>
              <a:rPr lang="zh-CN" altLang="en-US" sz="2400" i="0" dirty="0"/>
              <a:t>进展情况的开源软件</a:t>
            </a:r>
            <a:r>
              <a:rPr lang="en-US" altLang="zh-CN" sz="2400" i="0" dirty="0"/>
              <a:t>)</a:t>
            </a:r>
          </a:p>
          <a:p>
            <a:pPr lvl="1"/>
            <a:endParaRPr lang="en-US" altLang="zh-CN" dirty="0"/>
          </a:p>
          <a:p>
            <a:endParaRPr lang="zh-CN" altLang="en-US" dirty="0"/>
          </a:p>
        </p:txBody>
      </p:sp>
    </p:spTree>
    <p:extLst>
      <p:ext uri="{BB962C8B-B14F-4D97-AF65-F5344CB8AC3E}">
        <p14:creationId xmlns:p14="http://schemas.microsoft.com/office/powerpoint/2010/main" val="19270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34B87-4BDC-4AC2-BAAB-CB5E3BCE7DB6}"/>
              </a:ext>
            </a:extLst>
          </p:cNvPr>
          <p:cNvSpPr>
            <a:spLocks noGrp="1"/>
          </p:cNvSpPr>
          <p:nvPr>
            <p:ph type="title"/>
          </p:nvPr>
        </p:nvSpPr>
        <p:spPr>
          <a:xfrm>
            <a:off x="1295400" y="176514"/>
            <a:ext cx="9601200" cy="571500"/>
          </a:xfrm>
        </p:spPr>
        <p:txBody>
          <a:bodyPr>
            <a:normAutofit fontScale="90000"/>
          </a:bodyPr>
          <a:lstStyle/>
          <a:p>
            <a:r>
              <a:rPr lang="zh-CN" altLang="en-US" b="1" dirty="0"/>
              <a:t>自动化测试的优点</a:t>
            </a:r>
          </a:p>
        </p:txBody>
      </p:sp>
      <p:sp>
        <p:nvSpPr>
          <p:cNvPr id="3" name="内容占位符 2">
            <a:extLst>
              <a:ext uri="{FF2B5EF4-FFF2-40B4-BE49-F238E27FC236}">
                <a16:creationId xmlns:a16="http://schemas.microsoft.com/office/drawing/2014/main" id="{53EE621C-54B7-4A8E-BBAA-5E3CD327D53F}"/>
              </a:ext>
            </a:extLst>
          </p:cNvPr>
          <p:cNvSpPr>
            <a:spLocks noGrp="1"/>
          </p:cNvSpPr>
          <p:nvPr>
            <p:ph idx="1"/>
          </p:nvPr>
        </p:nvSpPr>
        <p:spPr>
          <a:xfrm>
            <a:off x="1116957" y="844952"/>
            <a:ext cx="10903352" cy="5836534"/>
          </a:xfrm>
        </p:spPr>
        <p:txBody>
          <a:bodyPr>
            <a:normAutofit/>
          </a:bodyPr>
          <a:lstStyle/>
          <a:p>
            <a:r>
              <a:rPr lang="zh-CN" altLang="en-US" sz="2600" dirty="0"/>
              <a:t>能执行更多更频繁的测试，使某些测试任务的执行比人工测试更高效，缩短软件开发测试周期，可以更快地将软件推向市场；</a:t>
            </a:r>
          </a:p>
          <a:p>
            <a:r>
              <a:rPr lang="zh-CN" altLang="en-US" sz="2600" dirty="0"/>
              <a:t>更好地利用资源，利用整夜或周末空闲的设备执行自动化测试</a:t>
            </a:r>
            <a:r>
              <a:rPr lang="en-US" altLang="zh-CN" sz="2600" dirty="0"/>
              <a:t>,</a:t>
            </a:r>
            <a:r>
              <a:rPr lang="zh-CN" altLang="en-US" sz="2600" dirty="0"/>
              <a:t>测试效率高，可以充分利用硬件资源；</a:t>
            </a:r>
          </a:p>
          <a:p>
            <a:r>
              <a:rPr lang="zh-CN" altLang="en-US" sz="2600" dirty="0"/>
              <a:t>可以对程序的新版本自动执行回归测试；</a:t>
            </a:r>
          </a:p>
          <a:p>
            <a:r>
              <a:rPr lang="zh-CN" altLang="en-US" sz="2600" dirty="0"/>
              <a:t>可以执行一些人工测试有困难或不可能进行的测试如负载、性能测试；</a:t>
            </a:r>
          </a:p>
          <a:p>
            <a:r>
              <a:rPr lang="zh-CN" altLang="en-US" sz="2600" dirty="0"/>
              <a:t>自动测试具有一致性和可重复性的特点，而且测试更客观，提高了软件的信任度；</a:t>
            </a:r>
          </a:p>
          <a:p>
            <a:r>
              <a:rPr lang="zh-CN" altLang="en-US" sz="2600" dirty="0"/>
              <a:t>增强测试的稳定性和可靠性；</a:t>
            </a:r>
          </a:p>
          <a:p>
            <a:r>
              <a:rPr lang="zh-CN" altLang="en-US" sz="2600" dirty="0"/>
              <a:t>提高软件测试的准确度和精确度，增加软件信任度；</a:t>
            </a:r>
          </a:p>
          <a:p>
            <a:r>
              <a:rPr lang="zh-CN" altLang="en-US" sz="2600" dirty="0"/>
              <a:t>将任务自动化，让测试人员投入更多的精力设计出更多更好的测试用例，提高测试准确性和测试人员的积极性。</a:t>
            </a:r>
          </a:p>
          <a:p>
            <a:endParaRPr lang="zh-CN" altLang="en-US" dirty="0"/>
          </a:p>
        </p:txBody>
      </p:sp>
    </p:spTree>
    <p:extLst>
      <p:ext uri="{BB962C8B-B14F-4D97-AF65-F5344CB8AC3E}">
        <p14:creationId xmlns:p14="http://schemas.microsoft.com/office/powerpoint/2010/main" val="4143074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DA6C-9EBA-4F10-A688-148F0D826182}"/>
              </a:ext>
            </a:extLst>
          </p:cNvPr>
          <p:cNvSpPr>
            <a:spLocks noGrp="1"/>
          </p:cNvSpPr>
          <p:nvPr>
            <p:ph type="title"/>
          </p:nvPr>
        </p:nvSpPr>
        <p:spPr>
          <a:xfrm>
            <a:off x="1295400" y="229639"/>
            <a:ext cx="9601200" cy="571500"/>
          </a:xfrm>
        </p:spPr>
        <p:txBody>
          <a:bodyPr>
            <a:normAutofit fontScale="90000"/>
          </a:bodyPr>
          <a:lstStyle/>
          <a:p>
            <a:r>
              <a:rPr lang="zh-CN" altLang="en-US" b="1" dirty="0"/>
              <a:t>自动化测试成熟度</a:t>
            </a:r>
          </a:p>
        </p:txBody>
      </p:sp>
      <p:sp>
        <p:nvSpPr>
          <p:cNvPr id="3" name="内容占位符 2">
            <a:extLst>
              <a:ext uri="{FF2B5EF4-FFF2-40B4-BE49-F238E27FC236}">
                <a16:creationId xmlns:a16="http://schemas.microsoft.com/office/drawing/2014/main" id="{E2E10BE1-3512-489E-948C-3EE97878EE27}"/>
              </a:ext>
            </a:extLst>
          </p:cNvPr>
          <p:cNvSpPr>
            <a:spLocks noGrp="1"/>
          </p:cNvSpPr>
          <p:nvPr>
            <p:ph idx="1"/>
          </p:nvPr>
        </p:nvSpPr>
        <p:spPr>
          <a:xfrm>
            <a:off x="1371600" y="1338349"/>
            <a:ext cx="10379034" cy="5004262"/>
          </a:xfrm>
        </p:spPr>
        <p:txBody>
          <a:bodyPr/>
          <a:lstStyle/>
          <a:p>
            <a:r>
              <a:rPr lang="zh-CN" altLang="en-US" sz="2800" dirty="0"/>
              <a:t>自动化测试工具以前只是被看作是一种捕获和回放的工具</a:t>
            </a:r>
            <a:endParaRPr lang="en-US" altLang="zh-CN" sz="2800" dirty="0"/>
          </a:p>
          <a:p>
            <a:r>
              <a:rPr lang="zh-CN" altLang="en-US" sz="2800" dirty="0"/>
              <a:t>按照成熟度，自动化测试是一种捕获、编辑、编程、数据驱动、使用动作词和回放的工具，可划分为 </a:t>
            </a:r>
            <a:r>
              <a:rPr lang="en-US" altLang="zh-CN" sz="2800" dirty="0"/>
              <a:t>5 </a:t>
            </a:r>
            <a:r>
              <a:rPr lang="zh-CN" altLang="en-US" sz="2800" dirty="0"/>
              <a:t>个级别。</a:t>
            </a:r>
          </a:p>
          <a:p>
            <a:pPr lvl="1"/>
            <a:r>
              <a:rPr lang="zh-CN" altLang="en-US" sz="2800" i="0" dirty="0"/>
              <a:t>级别 </a:t>
            </a:r>
            <a:r>
              <a:rPr lang="en-US" altLang="zh-CN" sz="2800" i="0" dirty="0"/>
              <a:t>1 </a:t>
            </a:r>
            <a:r>
              <a:rPr lang="zh-CN" altLang="en-US" sz="2800" i="0" dirty="0"/>
              <a:t>捕获和回放</a:t>
            </a:r>
          </a:p>
          <a:p>
            <a:pPr lvl="1"/>
            <a:r>
              <a:rPr lang="zh-CN" altLang="en-US" sz="2800" i="0" dirty="0"/>
              <a:t>级别 </a:t>
            </a:r>
            <a:r>
              <a:rPr lang="en-US" altLang="zh-CN" sz="2800" i="0" dirty="0"/>
              <a:t>2 </a:t>
            </a:r>
            <a:r>
              <a:rPr lang="zh-CN" altLang="en-US" sz="2800" i="0" dirty="0"/>
              <a:t>捕获、编辑和回放</a:t>
            </a:r>
          </a:p>
          <a:p>
            <a:pPr lvl="1"/>
            <a:r>
              <a:rPr lang="zh-CN" altLang="en-US" sz="2800" i="0" dirty="0"/>
              <a:t>级别 </a:t>
            </a:r>
            <a:r>
              <a:rPr lang="en-US" altLang="zh-CN" sz="2800" i="0" dirty="0"/>
              <a:t>3 </a:t>
            </a:r>
            <a:r>
              <a:rPr lang="zh-CN" altLang="en-US" sz="2800" i="0" dirty="0"/>
              <a:t>编程和回放</a:t>
            </a:r>
          </a:p>
          <a:p>
            <a:pPr lvl="1"/>
            <a:r>
              <a:rPr lang="zh-CN" altLang="en-US" sz="2800" i="0" dirty="0"/>
              <a:t>级别 </a:t>
            </a:r>
            <a:r>
              <a:rPr lang="en-US" altLang="zh-CN" sz="2800" i="0" dirty="0"/>
              <a:t>4 </a:t>
            </a:r>
            <a:r>
              <a:rPr lang="zh-CN" altLang="en-US" sz="2800" i="0" dirty="0"/>
              <a:t>数据驱动的测试</a:t>
            </a:r>
          </a:p>
          <a:p>
            <a:pPr lvl="1"/>
            <a:r>
              <a:rPr lang="zh-CN" altLang="en-US" sz="2800" i="0" dirty="0"/>
              <a:t>级别 </a:t>
            </a:r>
            <a:r>
              <a:rPr lang="en-US" altLang="zh-CN" sz="2800" i="0" dirty="0"/>
              <a:t>5 </a:t>
            </a:r>
            <a:r>
              <a:rPr lang="zh-CN" altLang="en-US" sz="2800" i="0" dirty="0"/>
              <a:t>使用动作词的测试自动化</a:t>
            </a:r>
          </a:p>
          <a:p>
            <a:endParaRPr lang="zh-CN" altLang="en-US" dirty="0"/>
          </a:p>
        </p:txBody>
      </p:sp>
    </p:spTree>
    <p:extLst>
      <p:ext uri="{BB962C8B-B14F-4D97-AF65-F5344CB8AC3E}">
        <p14:creationId xmlns:p14="http://schemas.microsoft.com/office/powerpoint/2010/main" val="1617974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7BE7A-974B-4391-BEAB-91F5A08A2F11}"/>
              </a:ext>
            </a:extLst>
          </p:cNvPr>
          <p:cNvSpPr>
            <a:spLocks noGrp="1"/>
          </p:cNvSpPr>
          <p:nvPr>
            <p:ph type="title"/>
          </p:nvPr>
        </p:nvSpPr>
        <p:spPr>
          <a:xfrm>
            <a:off x="1187533" y="329540"/>
            <a:ext cx="9601200" cy="571500"/>
          </a:xfrm>
        </p:spPr>
        <p:txBody>
          <a:bodyPr>
            <a:normAutofit fontScale="90000"/>
          </a:bodyPr>
          <a:lstStyle/>
          <a:p>
            <a:r>
              <a:rPr lang="zh-CN" altLang="en-US" b="1" dirty="0"/>
              <a:t>自动化测试成熟度</a:t>
            </a:r>
            <a:r>
              <a:rPr lang="en-US" altLang="zh-CN" b="1" dirty="0"/>
              <a:t>-</a:t>
            </a:r>
            <a:r>
              <a:rPr lang="zh-CN" altLang="en-US" b="1" dirty="0"/>
              <a:t>级别</a:t>
            </a:r>
            <a:r>
              <a:rPr lang="en-US" altLang="zh-CN" b="1" dirty="0"/>
              <a:t>1</a:t>
            </a:r>
            <a:endParaRPr lang="zh-CN" altLang="en-US" b="1" dirty="0"/>
          </a:p>
        </p:txBody>
      </p:sp>
      <p:sp>
        <p:nvSpPr>
          <p:cNvPr id="3" name="内容占位符 2">
            <a:extLst>
              <a:ext uri="{FF2B5EF4-FFF2-40B4-BE49-F238E27FC236}">
                <a16:creationId xmlns:a16="http://schemas.microsoft.com/office/drawing/2014/main" id="{83678C53-14F2-40E2-B4C5-B99FCE1F1283}"/>
              </a:ext>
            </a:extLst>
          </p:cNvPr>
          <p:cNvSpPr>
            <a:spLocks noGrp="1"/>
          </p:cNvSpPr>
          <p:nvPr>
            <p:ph idx="1"/>
          </p:nvPr>
        </p:nvSpPr>
        <p:spPr>
          <a:xfrm>
            <a:off x="750125" y="1344287"/>
            <a:ext cx="11441875" cy="5004262"/>
          </a:xfrm>
        </p:spPr>
        <p:txBody>
          <a:bodyPr>
            <a:normAutofit/>
          </a:bodyPr>
          <a:lstStyle/>
          <a:p>
            <a:r>
              <a:rPr lang="zh-CN" altLang="en-US" sz="2800" dirty="0"/>
              <a:t>捕获和回放 ：这是使用自动化测试的最低的级别，同时这并不是自动化测试最有用的使用方式</a:t>
            </a:r>
            <a:endParaRPr lang="en-US" altLang="zh-CN" sz="2800" dirty="0"/>
          </a:p>
          <a:p>
            <a:r>
              <a:rPr lang="zh-CN" altLang="en-US" sz="2800" dirty="0"/>
              <a:t>优点</a:t>
            </a:r>
            <a:endParaRPr lang="en-US" altLang="zh-CN" sz="2800" dirty="0"/>
          </a:p>
          <a:p>
            <a:pPr lvl="1"/>
            <a:r>
              <a:rPr lang="zh-CN" altLang="en-US" sz="2800" i="0" dirty="0"/>
              <a:t>自动化的测试脚本能够被自动的生成，而不需要有任何的编程知识</a:t>
            </a:r>
            <a:endParaRPr lang="en-US" altLang="zh-CN" sz="2800" i="0" dirty="0"/>
          </a:p>
          <a:p>
            <a:r>
              <a:rPr lang="zh-CN" altLang="en-US" sz="2800" dirty="0"/>
              <a:t>缺点</a:t>
            </a:r>
            <a:endParaRPr lang="en-US" altLang="zh-CN" sz="2800" dirty="0"/>
          </a:p>
          <a:p>
            <a:pPr lvl="1"/>
            <a:r>
              <a:rPr lang="zh-CN" altLang="en-US" sz="2800" i="0" dirty="0"/>
              <a:t>你会拥有大量的测试脚本，同时当需求和应用发生变化时相应的测试脚本也必须被重新录制</a:t>
            </a:r>
            <a:endParaRPr lang="en-US" altLang="zh-CN" sz="2800" i="0" dirty="0"/>
          </a:p>
          <a:p>
            <a:r>
              <a:rPr lang="zh-CN" altLang="en-US" sz="2800" dirty="0"/>
              <a:t>用法</a:t>
            </a:r>
            <a:endParaRPr lang="en-US" altLang="zh-CN" sz="2800" dirty="0"/>
          </a:p>
          <a:p>
            <a:pPr lvl="1"/>
            <a:r>
              <a:rPr lang="zh-CN" altLang="en-US" sz="2800" i="0" dirty="0"/>
              <a:t>当测试的系统不会发生变化时 － 小规模的自动化</a:t>
            </a:r>
            <a:endParaRPr lang="en-US" altLang="zh-CN" sz="2800" i="0" dirty="0"/>
          </a:p>
        </p:txBody>
      </p:sp>
    </p:spTree>
    <p:extLst>
      <p:ext uri="{BB962C8B-B14F-4D97-AF65-F5344CB8AC3E}">
        <p14:creationId xmlns:p14="http://schemas.microsoft.com/office/powerpoint/2010/main" val="30022862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7BE7A-974B-4391-BEAB-91F5A08A2F11}"/>
              </a:ext>
            </a:extLst>
          </p:cNvPr>
          <p:cNvSpPr>
            <a:spLocks noGrp="1"/>
          </p:cNvSpPr>
          <p:nvPr>
            <p:ph type="title"/>
          </p:nvPr>
        </p:nvSpPr>
        <p:spPr>
          <a:xfrm>
            <a:off x="1104405" y="282038"/>
            <a:ext cx="9601200" cy="571500"/>
          </a:xfrm>
        </p:spPr>
        <p:txBody>
          <a:bodyPr>
            <a:normAutofit fontScale="90000"/>
          </a:bodyPr>
          <a:lstStyle/>
          <a:p>
            <a:r>
              <a:rPr lang="zh-CN" altLang="en-US" b="1" dirty="0"/>
              <a:t>自动化测试成熟度</a:t>
            </a:r>
            <a:r>
              <a:rPr lang="en-US" altLang="zh-CN" b="1" dirty="0"/>
              <a:t>-</a:t>
            </a:r>
            <a:r>
              <a:rPr lang="zh-CN" altLang="en-US" b="1" dirty="0"/>
              <a:t>级别</a:t>
            </a:r>
            <a:r>
              <a:rPr lang="en-US" altLang="zh-CN" b="1" dirty="0"/>
              <a:t>2</a:t>
            </a:r>
            <a:endParaRPr lang="zh-CN" altLang="en-US" b="1" dirty="0"/>
          </a:p>
        </p:txBody>
      </p:sp>
      <p:sp>
        <p:nvSpPr>
          <p:cNvPr id="3" name="内容占位符 2">
            <a:extLst>
              <a:ext uri="{FF2B5EF4-FFF2-40B4-BE49-F238E27FC236}">
                <a16:creationId xmlns:a16="http://schemas.microsoft.com/office/drawing/2014/main" id="{83678C53-14F2-40E2-B4C5-B99FCE1F1283}"/>
              </a:ext>
            </a:extLst>
          </p:cNvPr>
          <p:cNvSpPr>
            <a:spLocks noGrp="1"/>
          </p:cNvSpPr>
          <p:nvPr>
            <p:ph idx="1"/>
          </p:nvPr>
        </p:nvSpPr>
        <p:spPr>
          <a:xfrm>
            <a:off x="1104405" y="1045028"/>
            <a:ext cx="10818421" cy="5812971"/>
          </a:xfrm>
        </p:spPr>
        <p:txBody>
          <a:bodyPr>
            <a:normAutofit lnSpcReduction="10000"/>
          </a:bodyPr>
          <a:lstStyle/>
          <a:p>
            <a:r>
              <a:rPr lang="zh-CN" altLang="en-US" sz="2800" dirty="0"/>
              <a:t>捕获和回放 ：捕获、编辑和回放 ：在这个级别中</a:t>
            </a:r>
            <a:r>
              <a:rPr lang="zh-CN" altLang="de-DE" sz="2800" dirty="0"/>
              <a:t>，</a:t>
            </a:r>
            <a:r>
              <a:rPr lang="zh-CN" altLang="en-US" sz="2800" dirty="0"/>
              <a:t>使用自动化的测试工具来捕获想要测试的功能。将测试脚本中的任何写死的测试数据，比如名字、帐号等等，从测试脚本的代码中完全删除，并将他们转换成为变量</a:t>
            </a:r>
            <a:endParaRPr lang="en-US" altLang="zh-CN" sz="2800" dirty="0"/>
          </a:p>
          <a:p>
            <a:r>
              <a:rPr lang="zh-CN" altLang="en-US" sz="2800" dirty="0"/>
              <a:t>优点</a:t>
            </a:r>
            <a:endParaRPr lang="en-US" altLang="zh-CN" sz="2800" dirty="0"/>
          </a:p>
          <a:p>
            <a:pPr lvl="1"/>
            <a:r>
              <a:rPr lang="zh-CN" altLang="en-US" sz="2800" i="0" dirty="0"/>
              <a:t>测试脚本开始变得更加的完善和灵活，并且可以大大的减少脚本的数量和维护的工作</a:t>
            </a:r>
            <a:endParaRPr lang="en-US" altLang="zh-CN" sz="2800" i="0" dirty="0"/>
          </a:p>
          <a:p>
            <a:r>
              <a:rPr lang="zh-CN" altLang="en-US" sz="2800" dirty="0"/>
              <a:t>缺点</a:t>
            </a:r>
            <a:endParaRPr lang="en-US" altLang="zh-CN" sz="2800" dirty="0"/>
          </a:p>
          <a:p>
            <a:pPr lvl="1"/>
            <a:r>
              <a:rPr lang="zh-CN" altLang="en-US" sz="2800" i="0" dirty="0"/>
              <a:t>需要一定的编知识。频繁的变化可能会引起</a:t>
            </a:r>
            <a:r>
              <a:rPr lang="en-US" altLang="zh-CN" sz="2800" i="0" dirty="0"/>
              <a:t>"</a:t>
            </a:r>
            <a:r>
              <a:rPr lang="zh-CN" altLang="en-US" sz="2800" i="0" dirty="0"/>
              <a:t>意大利面条式的代码</a:t>
            </a:r>
            <a:r>
              <a:rPr lang="en-US" altLang="zh-CN" sz="2800" i="0" dirty="0"/>
              <a:t>"</a:t>
            </a:r>
            <a:r>
              <a:rPr lang="zh-CN" altLang="en-US" sz="2800" i="0" dirty="0"/>
              <a:t>，并且变更和维护几乎是不可能的</a:t>
            </a:r>
            <a:endParaRPr lang="en-US" altLang="zh-CN" sz="2800" i="0" dirty="0"/>
          </a:p>
          <a:p>
            <a:r>
              <a:rPr lang="zh-CN" altLang="en-US" sz="2800" dirty="0"/>
              <a:t>用法</a:t>
            </a:r>
            <a:endParaRPr lang="en-US" altLang="zh-CN" sz="2800" dirty="0"/>
          </a:p>
          <a:p>
            <a:pPr lvl="1"/>
            <a:r>
              <a:rPr lang="zh-CN" altLang="en-US" sz="2800" i="0" dirty="0"/>
              <a:t>当进行回归测试时，被测试的应用有很小的变化，比如仅仅是针对计算的代码变化，但是没有关于 </a:t>
            </a:r>
            <a:r>
              <a:rPr lang="en-US" altLang="zh-CN" sz="2800" i="0" dirty="0"/>
              <a:t>GUI </a:t>
            </a:r>
            <a:r>
              <a:rPr lang="zh-CN" altLang="en-US" sz="2800" i="0" dirty="0"/>
              <a:t>界面的变化</a:t>
            </a:r>
            <a:endParaRPr lang="en-US" altLang="zh-CN" sz="2800" i="0" dirty="0"/>
          </a:p>
        </p:txBody>
      </p:sp>
    </p:spTree>
    <p:extLst>
      <p:ext uri="{BB962C8B-B14F-4D97-AF65-F5344CB8AC3E}">
        <p14:creationId xmlns:p14="http://schemas.microsoft.com/office/powerpoint/2010/main" val="1205395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7BE7A-974B-4391-BEAB-91F5A08A2F11}"/>
              </a:ext>
            </a:extLst>
          </p:cNvPr>
          <p:cNvSpPr>
            <a:spLocks noGrp="1"/>
          </p:cNvSpPr>
          <p:nvPr>
            <p:ph type="title"/>
          </p:nvPr>
        </p:nvSpPr>
        <p:spPr>
          <a:xfrm>
            <a:off x="1080654" y="229639"/>
            <a:ext cx="9601200" cy="571500"/>
          </a:xfrm>
        </p:spPr>
        <p:txBody>
          <a:bodyPr>
            <a:normAutofit fontScale="90000"/>
          </a:bodyPr>
          <a:lstStyle/>
          <a:p>
            <a:r>
              <a:rPr lang="zh-CN" altLang="en-US" b="1" dirty="0"/>
              <a:t>自动化测试成熟度</a:t>
            </a:r>
            <a:r>
              <a:rPr lang="en-US" altLang="zh-CN" b="1" dirty="0"/>
              <a:t>-</a:t>
            </a:r>
            <a:r>
              <a:rPr lang="zh-CN" altLang="en-US" b="1" dirty="0"/>
              <a:t>级别</a:t>
            </a:r>
            <a:r>
              <a:rPr lang="en-US" altLang="zh-CN" b="1" dirty="0"/>
              <a:t>3</a:t>
            </a:r>
            <a:endParaRPr lang="zh-CN" altLang="en-US" b="1" dirty="0"/>
          </a:p>
        </p:txBody>
      </p:sp>
      <p:sp>
        <p:nvSpPr>
          <p:cNvPr id="3" name="内容占位符 2">
            <a:extLst>
              <a:ext uri="{FF2B5EF4-FFF2-40B4-BE49-F238E27FC236}">
                <a16:creationId xmlns:a16="http://schemas.microsoft.com/office/drawing/2014/main" id="{83678C53-14F2-40E2-B4C5-B99FCE1F1283}"/>
              </a:ext>
            </a:extLst>
          </p:cNvPr>
          <p:cNvSpPr>
            <a:spLocks noGrp="1"/>
          </p:cNvSpPr>
          <p:nvPr>
            <p:ph idx="1"/>
          </p:nvPr>
        </p:nvSpPr>
        <p:spPr>
          <a:xfrm>
            <a:off x="1080654" y="938151"/>
            <a:ext cx="10954987" cy="5690210"/>
          </a:xfrm>
        </p:spPr>
        <p:txBody>
          <a:bodyPr>
            <a:normAutofit lnSpcReduction="10000"/>
          </a:bodyPr>
          <a:lstStyle/>
          <a:p>
            <a:r>
              <a:rPr lang="zh-CN" altLang="en-US" sz="2800" dirty="0"/>
              <a:t>编程和回放 ：这个级别是面对多个构建版本的有效使用测试自动化的第一个级别</a:t>
            </a:r>
            <a:endParaRPr lang="en-US" altLang="zh-CN" sz="2800" dirty="0"/>
          </a:p>
          <a:p>
            <a:r>
              <a:rPr lang="zh-CN" altLang="en-US" sz="2800" dirty="0"/>
              <a:t>优点</a:t>
            </a:r>
            <a:endParaRPr lang="en-US" altLang="zh-CN" sz="2800" dirty="0"/>
          </a:p>
          <a:p>
            <a:pPr lvl="1"/>
            <a:r>
              <a:rPr lang="zh-CN" altLang="en-US" sz="2800" i="0" dirty="0"/>
              <a:t>确定了测试脚本的设计，使用与开发中相同的编码习惯。搭建起测试和开发之间的桥梁。</a:t>
            </a:r>
          </a:p>
          <a:p>
            <a:pPr lvl="1"/>
            <a:r>
              <a:rPr lang="zh-CN" altLang="en-US" sz="2800" i="0" dirty="0"/>
              <a:t>在项目的早期就可以开始自动化的测试。能够在项目的早期就开始进行测试脚本的设计。与开发人员交并调查他们认为可能会存在问题的区域。确保了开发人员关注在获得能够被测试的方案上</a:t>
            </a:r>
            <a:endParaRPr lang="en-US" altLang="zh-CN" sz="2800" i="0" dirty="0"/>
          </a:p>
          <a:p>
            <a:r>
              <a:rPr lang="zh-CN" altLang="en-US" sz="2800" dirty="0"/>
              <a:t>缺点</a:t>
            </a:r>
            <a:endParaRPr lang="en-US" altLang="zh-CN" sz="2800" dirty="0"/>
          </a:p>
          <a:p>
            <a:pPr lvl="1"/>
            <a:r>
              <a:rPr lang="zh-CN" altLang="en-US" sz="2800" i="0" dirty="0"/>
              <a:t>要求测试人员具有很好的软件技能，包括设计、开发等</a:t>
            </a:r>
            <a:endParaRPr lang="en-US" altLang="zh-CN" sz="2800" i="0" dirty="0"/>
          </a:p>
          <a:p>
            <a:r>
              <a:rPr lang="zh-CN" altLang="en-US" sz="2800" dirty="0"/>
              <a:t>用法</a:t>
            </a:r>
            <a:endParaRPr lang="en-US" altLang="zh-CN" sz="2800" dirty="0"/>
          </a:p>
          <a:p>
            <a:pPr lvl="1"/>
            <a:r>
              <a:rPr lang="zh-CN" altLang="en-US" sz="2800" i="0" dirty="0"/>
              <a:t>大规模的测试套件被开发、执行和维护的专业自动化测试</a:t>
            </a:r>
          </a:p>
        </p:txBody>
      </p:sp>
    </p:spTree>
    <p:extLst>
      <p:ext uri="{BB962C8B-B14F-4D97-AF65-F5344CB8AC3E}">
        <p14:creationId xmlns:p14="http://schemas.microsoft.com/office/powerpoint/2010/main" val="2070754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7BE7A-974B-4391-BEAB-91F5A08A2F11}"/>
              </a:ext>
            </a:extLst>
          </p:cNvPr>
          <p:cNvSpPr>
            <a:spLocks noGrp="1"/>
          </p:cNvSpPr>
          <p:nvPr>
            <p:ph type="title"/>
          </p:nvPr>
        </p:nvSpPr>
        <p:spPr>
          <a:xfrm>
            <a:off x="1009402" y="229639"/>
            <a:ext cx="9601200" cy="571500"/>
          </a:xfrm>
        </p:spPr>
        <p:txBody>
          <a:bodyPr>
            <a:normAutofit fontScale="90000"/>
          </a:bodyPr>
          <a:lstStyle/>
          <a:p>
            <a:r>
              <a:rPr lang="zh-CN" altLang="en-US" b="1" dirty="0"/>
              <a:t>自动化测试成熟度</a:t>
            </a:r>
            <a:r>
              <a:rPr lang="en-US" altLang="zh-CN" b="1" dirty="0"/>
              <a:t>-</a:t>
            </a:r>
            <a:r>
              <a:rPr lang="zh-CN" altLang="en-US" b="1" dirty="0"/>
              <a:t>级别</a:t>
            </a:r>
            <a:r>
              <a:rPr lang="en-US" altLang="zh-CN" b="1" dirty="0"/>
              <a:t>4</a:t>
            </a:r>
            <a:endParaRPr lang="zh-CN" altLang="en-US" b="1" dirty="0"/>
          </a:p>
        </p:txBody>
      </p:sp>
      <p:sp>
        <p:nvSpPr>
          <p:cNvPr id="3" name="内容占位符 2">
            <a:extLst>
              <a:ext uri="{FF2B5EF4-FFF2-40B4-BE49-F238E27FC236}">
                <a16:creationId xmlns:a16="http://schemas.microsoft.com/office/drawing/2014/main" id="{83678C53-14F2-40E2-B4C5-B99FCE1F1283}"/>
              </a:ext>
            </a:extLst>
          </p:cNvPr>
          <p:cNvSpPr>
            <a:spLocks noGrp="1"/>
          </p:cNvSpPr>
          <p:nvPr>
            <p:ph idx="1"/>
          </p:nvPr>
        </p:nvSpPr>
        <p:spPr>
          <a:xfrm>
            <a:off x="1009402" y="979714"/>
            <a:ext cx="11109367" cy="5446024"/>
          </a:xfrm>
        </p:spPr>
        <p:txBody>
          <a:bodyPr>
            <a:normAutofit/>
          </a:bodyPr>
          <a:lstStyle/>
          <a:p>
            <a:r>
              <a:rPr lang="zh-CN" altLang="en-US" sz="2800" dirty="0"/>
              <a:t>数据驱动的测试：对于自动化测试来说这是一个专业的测试级别。拥有一个强大的测试框架，这个测试框架是基于能够根据被测试系统的变化快速创建一个测试脚本的测试功能库。维护的成本相对是比较低的。在测试中会使用到大量真实的数据</a:t>
            </a:r>
            <a:endParaRPr lang="en-US" altLang="zh-CN" sz="2800" dirty="0"/>
          </a:p>
          <a:p>
            <a:r>
              <a:rPr lang="zh-CN" altLang="en-US" sz="2800" dirty="0"/>
              <a:t>优点</a:t>
            </a:r>
            <a:endParaRPr lang="en-US" altLang="zh-CN" sz="2800" dirty="0"/>
          </a:p>
          <a:p>
            <a:pPr lvl="1"/>
            <a:r>
              <a:rPr lang="zh-CN" altLang="en-US" sz="2800" i="0" dirty="0"/>
              <a:t>能够维护和使用良好的并且有效的模拟真实生活中数据的测试数据</a:t>
            </a:r>
            <a:endParaRPr lang="en-US" altLang="zh-CN" sz="2800" i="0" dirty="0"/>
          </a:p>
          <a:p>
            <a:r>
              <a:rPr lang="zh-CN" altLang="en-US" sz="2800" dirty="0"/>
              <a:t>缺点</a:t>
            </a:r>
            <a:endParaRPr lang="en-US" altLang="zh-CN" sz="2800" dirty="0"/>
          </a:p>
          <a:p>
            <a:pPr lvl="1"/>
            <a:r>
              <a:rPr lang="zh-CN" altLang="en-US" sz="2800" i="0" dirty="0"/>
              <a:t>软件开发的技能是基础，并且需要访问相关的测试数据</a:t>
            </a:r>
            <a:endParaRPr lang="en-US" altLang="zh-CN" sz="2800" i="0" dirty="0"/>
          </a:p>
          <a:p>
            <a:r>
              <a:rPr lang="zh-CN" altLang="en-US" sz="2800" dirty="0"/>
              <a:t>用法</a:t>
            </a:r>
            <a:endParaRPr lang="en-US" altLang="zh-CN" sz="2800" dirty="0"/>
          </a:p>
          <a:p>
            <a:pPr lvl="1"/>
            <a:r>
              <a:rPr lang="zh-CN" altLang="en-US" sz="2800" i="0" dirty="0"/>
              <a:t>大规模的测试套件被开发、执行和维护的专业自动化测试</a:t>
            </a:r>
            <a:endParaRPr lang="en-US" altLang="zh-CN" sz="2800" i="0" dirty="0"/>
          </a:p>
        </p:txBody>
      </p:sp>
    </p:spTree>
    <p:extLst>
      <p:ext uri="{BB962C8B-B14F-4D97-AF65-F5344CB8AC3E}">
        <p14:creationId xmlns:p14="http://schemas.microsoft.com/office/powerpoint/2010/main" val="313813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B2797-4AFA-44C0-9FA9-3530622B9FB7}"/>
              </a:ext>
            </a:extLst>
          </p:cNvPr>
          <p:cNvSpPr>
            <a:spLocks noGrp="1"/>
          </p:cNvSpPr>
          <p:nvPr>
            <p:ph type="title"/>
          </p:nvPr>
        </p:nvSpPr>
        <p:spPr>
          <a:xfrm>
            <a:off x="1074717" y="311727"/>
            <a:ext cx="9601200" cy="571500"/>
          </a:xfrm>
        </p:spPr>
        <p:txBody>
          <a:bodyPr>
            <a:normAutofit fontScale="90000"/>
          </a:bodyPr>
          <a:lstStyle/>
          <a:p>
            <a:r>
              <a:rPr lang="zh-CN" altLang="en-US" b="1" dirty="0"/>
              <a:t>自动化测试成熟度</a:t>
            </a:r>
            <a:r>
              <a:rPr lang="en-US" altLang="zh-CN" b="1" dirty="0"/>
              <a:t>-</a:t>
            </a:r>
            <a:r>
              <a:rPr lang="zh-CN" altLang="en-US" b="1" dirty="0"/>
              <a:t>级别</a:t>
            </a:r>
            <a:r>
              <a:rPr lang="en-US" altLang="zh-CN" b="1" dirty="0"/>
              <a:t>5</a:t>
            </a:r>
            <a:endParaRPr lang="zh-CN" altLang="en-US" b="1" dirty="0"/>
          </a:p>
        </p:txBody>
      </p:sp>
      <p:sp>
        <p:nvSpPr>
          <p:cNvPr id="3" name="内容占位符 2">
            <a:extLst>
              <a:ext uri="{FF2B5EF4-FFF2-40B4-BE49-F238E27FC236}">
                <a16:creationId xmlns:a16="http://schemas.microsoft.com/office/drawing/2014/main" id="{7870D36B-7D2D-48D5-90CA-F3A6E286FDC2}"/>
              </a:ext>
            </a:extLst>
          </p:cNvPr>
          <p:cNvSpPr>
            <a:spLocks noGrp="1"/>
          </p:cNvSpPr>
          <p:nvPr>
            <p:ph idx="1"/>
          </p:nvPr>
        </p:nvSpPr>
        <p:spPr>
          <a:xfrm>
            <a:off x="1074717" y="1098467"/>
            <a:ext cx="11038114" cy="5327271"/>
          </a:xfrm>
        </p:spPr>
        <p:txBody>
          <a:bodyPr>
            <a:normAutofit/>
          </a:bodyPr>
          <a:lstStyle/>
          <a:p>
            <a:r>
              <a:rPr lang="zh-CN" altLang="en-US" sz="2800" dirty="0"/>
              <a:t>数据驱动的测试：对于自动化测试来说这是一个专业的测试级别。拥有一个强大的测试框架，这个测试框架是基于能够根据被测试系统的变化快速创建一个测试脚本的测试功能库。维护的成本相对是比较低的。在测试中会使用到大量真实的数据</a:t>
            </a:r>
            <a:endParaRPr lang="en-US" altLang="zh-CN" sz="2800" dirty="0"/>
          </a:p>
          <a:p>
            <a:r>
              <a:rPr lang="zh-CN" altLang="en-US" sz="2800" dirty="0"/>
              <a:t>优点</a:t>
            </a:r>
            <a:endParaRPr lang="en-US" altLang="zh-CN" sz="2800" dirty="0"/>
          </a:p>
          <a:p>
            <a:pPr lvl="1"/>
            <a:r>
              <a:rPr lang="zh-CN" altLang="en-US" sz="2800" i="0" dirty="0"/>
              <a:t>能够维护和使用良好的并且有效的模拟真实生活中数据的测试数据</a:t>
            </a:r>
            <a:endParaRPr lang="en-US" altLang="zh-CN" sz="2800" i="0" dirty="0"/>
          </a:p>
          <a:p>
            <a:r>
              <a:rPr lang="zh-CN" altLang="en-US" sz="2800" dirty="0"/>
              <a:t>缺点</a:t>
            </a:r>
            <a:endParaRPr lang="en-US" altLang="zh-CN" sz="2800" dirty="0"/>
          </a:p>
          <a:p>
            <a:pPr lvl="1"/>
            <a:r>
              <a:rPr lang="zh-CN" altLang="en-US" sz="2800" i="0" dirty="0"/>
              <a:t>软件开发的技能是基础，并且需要访问相关的测试数据</a:t>
            </a:r>
            <a:endParaRPr lang="en-US" altLang="zh-CN" sz="2800" i="0" dirty="0"/>
          </a:p>
          <a:p>
            <a:pPr marL="384048" lvl="1">
              <a:spcBef>
                <a:spcPts val="1000"/>
              </a:spcBef>
              <a:buFont typeface="Franklin Gothic Book" panose="020B0503020102020204" pitchFamily="34" charset="0"/>
              <a:buChar char="■"/>
            </a:pPr>
            <a:r>
              <a:rPr lang="zh-CN" altLang="en-US" sz="2800" i="0" dirty="0"/>
              <a:t>用法</a:t>
            </a:r>
            <a:endParaRPr lang="en-US" altLang="zh-CN" sz="2800" i="0" dirty="0"/>
          </a:p>
          <a:p>
            <a:pPr lvl="1"/>
            <a:r>
              <a:rPr lang="zh-CN" altLang="en-US" sz="2800" i="0" dirty="0"/>
              <a:t>大规模的测试套件被开发、执行和维护的专业自动化测试</a:t>
            </a:r>
            <a:endParaRPr lang="en-US" altLang="zh-CN" sz="2800" i="0" dirty="0"/>
          </a:p>
          <a:p>
            <a:endParaRPr lang="zh-CN" altLang="en-US" dirty="0"/>
          </a:p>
        </p:txBody>
      </p:sp>
    </p:spTree>
    <p:extLst>
      <p:ext uri="{BB962C8B-B14F-4D97-AF65-F5344CB8AC3E}">
        <p14:creationId xmlns:p14="http://schemas.microsoft.com/office/powerpoint/2010/main" val="37190457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8EC0-55F1-4645-B3D0-36754A2E9F49}"/>
              </a:ext>
            </a:extLst>
          </p:cNvPr>
          <p:cNvSpPr>
            <a:spLocks noGrp="1"/>
          </p:cNvSpPr>
          <p:nvPr>
            <p:ph type="title"/>
          </p:nvPr>
        </p:nvSpPr>
        <p:spPr>
          <a:xfrm>
            <a:off x="1104405" y="293914"/>
            <a:ext cx="9601200" cy="571500"/>
          </a:xfrm>
        </p:spPr>
        <p:txBody>
          <a:bodyPr>
            <a:normAutofit fontScale="90000"/>
          </a:bodyPr>
          <a:lstStyle/>
          <a:p>
            <a:r>
              <a:rPr lang="zh-CN" altLang="en-US" b="1" dirty="0"/>
              <a:t>自动化测试与单元测试</a:t>
            </a:r>
          </a:p>
        </p:txBody>
      </p:sp>
      <p:sp>
        <p:nvSpPr>
          <p:cNvPr id="3" name="内容占位符 2">
            <a:extLst>
              <a:ext uri="{FF2B5EF4-FFF2-40B4-BE49-F238E27FC236}">
                <a16:creationId xmlns:a16="http://schemas.microsoft.com/office/drawing/2014/main" id="{8DD33467-0F95-4C82-88F6-377CD7DB3BA4}"/>
              </a:ext>
            </a:extLst>
          </p:cNvPr>
          <p:cNvSpPr>
            <a:spLocks noGrp="1"/>
          </p:cNvSpPr>
          <p:nvPr>
            <p:ph idx="1"/>
          </p:nvPr>
        </p:nvSpPr>
        <p:spPr>
          <a:xfrm>
            <a:off x="1104405" y="1033152"/>
            <a:ext cx="10954987" cy="5530933"/>
          </a:xfrm>
        </p:spPr>
        <p:txBody>
          <a:bodyPr>
            <a:normAutofit/>
          </a:bodyPr>
          <a:lstStyle/>
          <a:p>
            <a:r>
              <a:rPr lang="zh-CN" altLang="en-US" sz="2800" dirty="0"/>
              <a:t>单元自动化测试是测试最低层次</a:t>
            </a:r>
            <a:r>
              <a:rPr lang="en-US" altLang="zh-CN" sz="2800" dirty="0"/>
              <a:t>——</a:t>
            </a:r>
            <a:r>
              <a:rPr lang="zh-CN" altLang="en-US" sz="2800" dirty="0"/>
              <a:t>保证每个函数</a:t>
            </a:r>
            <a:r>
              <a:rPr lang="en-US" altLang="zh-CN" sz="2800" dirty="0"/>
              <a:t>/</a:t>
            </a:r>
            <a:r>
              <a:rPr lang="zh-CN" altLang="en-US" sz="2800" dirty="0"/>
              <a:t>方法，或者说最小功能模块的正确性的一种测试。我们要清楚了这样的</a:t>
            </a:r>
            <a:r>
              <a:rPr lang="en-US" altLang="zh-CN" sz="2800" dirty="0"/>
              <a:t>2</a:t>
            </a:r>
            <a:r>
              <a:rPr lang="zh-CN" altLang="en-US" sz="2800" dirty="0"/>
              <a:t>件事情：</a:t>
            </a:r>
          </a:p>
          <a:p>
            <a:pPr lvl="1"/>
            <a:r>
              <a:rPr lang="zh-CN" altLang="en-US" sz="2800" i="0" dirty="0"/>
              <a:t>单元测试是最低层级的测试，它只保证函数（子程序）的可靠性，不保证其它</a:t>
            </a:r>
            <a:r>
              <a:rPr lang="en-US" altLang="zh-CN" sz="2800" i="0" dirty="0"/>
              <a:t>;</a:t>
            </a:r>
          </a:p>
          <a:p>
            <a:pPr lvl="1"/>
            <a:r>
              <a:rPr lang="zh-CN" altLang="en-US" sz="2800" i="0" dirty="0"/>
              <a:t>单元测试应该能保证每一个函数（子程序）的可靠性。</a:t>
            </a:r>
          </a:p>
          <a:p>
            <a:r>
              <a:rPr lang="zh-CN" altLang="en-US" sz="2800" dirty="0"/>
              <a:t>理论上来说，单元测试和其他测试一样，也是可以纯人工完成的（我们可以写一段某函数的测试代码，然后输入我们的测试输入，观察测试输出，并跟期望值做比较</a:t>
            </a:r>
            <a:r>
              <a:rPr lang="en-US" altLang="zh-CN" sz="2800" dirty="0"/>
              <a:t>——</a:t>
            </a:r>
            <a:r>
              <a:rPr lang="zh-CN" altLang="en-US" sz="2800" dirty="0"/>
              <a:t>事实上这种人工测试）。但是，单元测试有一点特殊性，就是在一个系统中，函数（子程序模块）会非常非常的多，变化也比软件的功能频繁的多。面对这么多的函数（子程序模块），这么频繁的变化，进行自动化测试</a:t>
            </a:r>
          </a:p>
        </p:txBody>
      </p:sp>
    </p:spTree>
    <p:extLst>
      <p:ext uri="{BB962C8B-B14F-4D97-AF65-F5344CB8AC3E}">
        <p14:creationId xmlns:p14="http://schemas.microsoft.com/office/powerpoint/2010/main" val="29121502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34599-468A-46F7-981F-E96465FA7D92}"/>
              </a:ext>
            </a:extLst>
          </p:cNvPr>
          <p:cNvSpPr>
            <a:spLocks noGrp="1"/>
          </p:cNvSpPr>
          <p:nvPr>
            <p:ph type="title"/>
          </p:nvPr>
        </p:nvSpPr>
        <p:spPr>
          <a:xfrm>
            <a:off x="1027215" y="139535"/>
            <a:ext cx="9601200" cy="571500"/>
          </a:xfrm>
        </p:spPr>
        <p:txBody>
          <a:bodyPr>
            <a:normAutofit fontScale="90000"/>
          </a:bodyPr>
          <a:lstStyle/>
          <a:p>
            <a:r>
              <a:rPr lang="zh-CN" altLang="en-US" b="1" dirty="0"/>
              <a:t>自动化单元测试的重点</a:t>
            </a:r>
          </a:p>
        </p:txBody>
      </p:sp>
      <p:sp>
        <p:nvSpPr>
          <p:cNvPr id="3" name="内容占位符 2">
            <a:extLst>
              <a:ext uri="{FF2B5EF4-FFF2-40B4-BE49-F238E27FC236}">
                <a16:creationId xmlns:a16="http://schemas.microsoft.com/office/drawing/2014/main" id="{494CCE9E-5794-4EFA-8DC2-BB3E6CDF6FA1}"/>
              </a:ext>
            </a:extLst>
          </p:cNvPr>
          <p:cNvSpPr>
            <a:spLocks noGrp="1"/>
          </p:cNvSpPr>
          <p:nvPr>
            <p:ph idx="1"/>
          </p:nvPr>
        </p:nvSpPr>
        <p:spPr>
          <a:xfrm>
            <a:off x="1027215" y="849086"/>
            <a:ext cx="11091554" cy="6008914"/>
          </a:xfrm>
        </p:spPr>
        <p:txBody>
          <a:bodyPr>
            <a:normAutofit fontScale="92500" lnSpcReduction="10000"/>
          </a:bodyPr>
          <a:lstStyle/>
          <a:p>
            <a:r>
              <a:rPr lang="zh-CN" altLang="en-US" sz="2600" dirty="0"/>
              <a:t>如何搭建测试环境、测试场景？</a:t>
            </a:r>
          </a:p>
          <a:p>
            <a:r>
              <a:rPr lang="zh-CN" altLang="en-US" sz="2600" dirty="0"/>
              <a:t>如何选择测试用例？</a:t>
            </a:r>
          </a:p>
          <a:p>
            <a:r>
              <a:rPr lang="zh-CN" altLang="en-US" sz="2600" dirty="0"/>
              <a:t>任何测试用例的数据准备都是一个令人头疼的问题，进行白盒测试时一般都需要根据路径、边界值、编码流程来进行测试用例数据的准备。假如，您所选择的测试工具能够自动生成测试用例推荐使用工具自动生成，然后再其自动生成用例的基础上进行编辑强化测试脚本。</a:t>
            </a:r>
          </a:p>
          <a:p>
            <a:r>
              <a:rPr lang="zh-CN" altLang="en-US" sz="2600" dirty="0"/>
              <a:t>如何校验测试结果？</a:t>
            </a:r>
          </a:p>
          <a:p>
            <a:r>
              <a:rPr lang="zh-CN" altLang="en-US" sz="2600" dirty="0"/>
              <a:t>对于测试代码本身，应该尽可能的简单，如果测试本身过于复杂，我们不能保证测试的正确性，测试这个工作就白做了。</a:t>
            </a:r>
          </a:p>
          <a:p>
            <a:r>
              <a:rPr lang="zh-CN" altLang="en-US" sz="2600" dirty="0"/>
              <a:t>单元测试的编写，是由开发人员做的。开发人员最清楚函数（子程序模块）需求，在这种情况下当然就应该是开发人员自己编写测试用例。</a:t>
            </a:r>
          </a:p>
          <a:p>
            <a:r>
              <a:rPr lang="zh-CN" altLang="en-US" sz="2600" dirty="0"/>
              <a:t>在编写测试用例的时候绝不能假定任何函数（子程序模块）的实现，而应该完全按照它应该有的需求来做。</a:t>
            </a:r>
          </a:p>
          <a:p>
            <a:r>
              <a:rPr lang="zh-CN" altLang="en-US" sz="2600" dirty="0"/>
              <a:t>如何准备自动化测试脚本，自动化测试用例通常称为“测试脚本”。</a:t>
            </a:r>
          </a:p>
          <a:p>
            <a:r>
              <a:rPr lang="zh-CN" altLang="en-US" sz="2600" dirty="0"/>
              <a:t>单元测试中单元模块的选择 </a:t>
            </a:r>
          </a:p>
          <a:p>
            <a:endParaRPr lang="zh-CN" altLang="en-US" dirty="0"/>
          </a:p>
        </p:txBody>
      </p:sp>
    </p:spTree>
    <p:extLst>
      <p:ext uri="{BB962C8B-B14F-4D97-AF65-F5344CB8AC3E}">
        <p14:creationId xmlns:p14="http://schemas.microsoft.com/office/powerpoint/2010/main" val="31504634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6CB96-0F82-404E-AEB0-1E59EB27D0B8}"/>
              </a:ext>
            </a:extLst>
          </p:cNvPr>
          <p:cNvSpPr>
            <a:spLocks noGrp="1"/>
          </p:cNvSpPr>
          <p:nvPr>
            <p:ph type="title"/>
          </p:nvPr>
        </p:nvSpPr>
        <p:spPr>
          <a:xfrm>
            <a:off x="961901" y="187036"/>
            <a:ext cx="9601200" cy="571500"/>
          </a:xfrm>
        </p:spPr>
        <p:txBody>
          <a:bodyPr>
            <a:normAutofit fontScale="90000"/>
          </a:bodyPr>
          <a:lstStyle/>
          <a:p>
            <a:r>
              <a:rPr lang="zh-CN" altLang="en-US" b="1" dirty="0"/>
              <a:t>自动化单元测试的优点</a:t>
            </a:r>
          </a:p>
        </p:txBody>
      </p:sp>
      <p:sp>
        <p:nvSpPr>
          <p:cNvPr id="3" name="内容占位符 2">
            <a:extLst>
              <a:ext uri="{FF2B5EF4-FFF2-40B4-BE49-F238E27FC236}">
                <a16:creationId xmlns:a16="http://schemas.microsoft.com/office/drawing/2014/main" id="{35B725F2-98A1-4BE1-9894-19F79A6140D2}"/>
              </a:ext>
            </a:extLst>
          </p:cNvPr>
          <p:cNvSpPr>
            <a:spLocks noGrp="1"/>
          </p:cNvSpPr>
          <p:nvPr>
            <p:ph idx="1"/>
          </p:nvPr>
        </p:nvSpPr>
        <p:spPr>
          <a:xfrm>
            <a:off x="961901" y="884712"/>
            <a:ext cx="10764981" cy="5457899"/>
          </a:xfrm>
        </p:spPr>
        <p:txBody>
          <a:bodyPr>
            <a:normAutofit/>
          </a:bodyPr>
          <a:lstStyle/>
          <a:p>
            <a:r>
              <a:rPr lang="zh-CN" altLang="en-US" sz="2800" dirty="0"/>
              <a:t>自动化：节省了我们的时间，免去了重复的操作。</a:t>
            </a:r>
          </a:p>
          <a:p>
            <a:r>
              <a:rPr lang="zh-CN" altLang="en-US" sz="2800" dirty="0"/>
              <a:t>测试数据重用性：多用于回归测试，也可用于相同功能点的测试数据的准备工作中。</a:t>
            </a:r>
          </a:p>
          <a:p>
            <a:r>
              <a:rPr lang="zh-CN" altLang="en-US" sz="2800" dirty="0"/>
              <a:t>测试的可控性：我们完全可以按测试计划来控制单元测试的进度，我们可以选择在合适的时间，使用合适的方法及合适的数据来进行单元测试</a:t>
            </a:r>
          </a:p>
        </p:txBody>
      </p:sp>
    </p:spTree>
    <p:extLst>
      <p:ext uri="{BB962C8B-B14F-4D97-AF65-F5344CB8AC3E}">
        <p14:creationId xmlns:p14="http://schemas.microsoft.com/office/powerpoint/2010/main" val="3791345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B2014-C431-4E41-92ED-45F0843BDECD}"/>
              </a:ext>
            </a:extLst>
          </p:cNvPr>
          <p:cNvSpPr>
            <a:spLocks noGrp="1"/>
          </p:cNvSpPr>
          <p:nvPr>
            <p:ph type="title"/>
          </p:nvPr>
        </p:nvSpPr>
        <p:spPr>
          <a:xfrm>
            <a:off x="1021278" y="299852"/>
            <a:ext cx="9601200" cy="571500"/>
          </a:xfrm>
        </p:spPr>
        <p:txBody>
          <a:bodyPr>
            <a:normAutofit fontScale="90000"/>
          </a:bodyPr>
          <a:lstStyle/>
          <a:p>
            <a:r>
              <a:rPr lang="zh-CN" altLang="en-US" b="1" dirty="0"/>
              <a:t>单元测试自动化工具</a:t>
            </a:r>
          </a:p>
        </p:txBody>
      </p:sp>
      <p:sp>
        <p:nvSpPr>
          <p:cNvPr id="3" name="内容占位符 2">
            <a:extLst>
              <a:ext uri="{FF2B5EF4-FFF2-40B4-BE49-F238E27FC236}">
                <a16:creationId xmlns:a16="http://schemas.microsoft.com/office/drawing/2014/main" id="{1EC60A62-0E52-4D4B-B6B2-33DE8F72DDB5}"/>
              </a:ext>
            </a:extLst>
          </p:cNvPr>
          <p:cNvSpPr>
            <a:spLocks noGrp="1"/>
          </p:cNvSpPr>
          <p:nvPr>
            <p:ph idx="1"/>
          </p:nvPr>
        </p:nvSpPr>
        <p:spPr>
          <a:xfrm>
            <a:off x="961901" y="1169719"/>
            <a:ext cx="11049990" cy="5172892"/>
          </a:xfrm>
        </p:spPr>
        <p:txBody>
          <a:bodyPr>
            <a:normAutofit lnSpcReduction="10000"/>
          </a:bodyPr>
          <a:lstStyle/>
          <a:p>
            <a:r>
              <a:rPr lang="zh-CN" altLang="en-US" sz="2800" dirty="0"/>
              <a:t>选择单元测试自动化工具我们需要了解我们的测试环境、待测系统类型、开发语言等等</a:t>
            </a:r>
            <a:endParaRPr lang="en-US" altLang="zh-CN" sz="2800" dirty="0"/>
          </a:p>
          <a:p>
            <a:pPr lvl="1"/>
            <a:r>
              <a:rPr lang="zh-CN" altLang="en-US" sz="2800" i="0" dirty="0"/>
              <a:t>基于</a:t>
            </a:r>
            <a:r>
              <a:rPr lang="en-US" altLang="zh-CN" sz="2800" i="0" dirty="0"/>
              <a:t>java</a:t>
            </a:r>
            <a:r>
              <a:rPr lang="zh-CN" altLang="en-US" sz="2800" i="0" dirty="0"/>
              <a:t>语言开发的软件（包括 </a:t>
            </a:r>
            <a:r>
              <a:rPr lang="en-US" altLang="zh-CN" sz="2800" i="0" dirty="0"/>
              <a:t>C/S </a:t>
            </a:r>
            <a:r>
              <a:rPr lang="zh-CN" altLang="en-US" sz="2800" i="0" dirty="0"/>
              <a:t>及</a:t>
            </a:r>
            <a:r>
              <a:rPr lang="en-US" altLang="zh-CN" sz="2800" i="0" dirty="0"/>
              <a:t>B/S</a:t>
            </a:r>
            <a:r>
              <a:rPr lang="zh-CN" altLang="en-US" sz="2800" i="0" dirty="0"/>
              <a:t>架构的软件），我们可以选择免费开源的</a:t>
            </a:r>
            <a:r>
              <a:rPr lang="en-US" altLang="zh-CN" sz="2800" i="0" dirty="0"/>
              <a:t>Junit </a:t>
            </a:r>
            <a:r>
              <a:rPr lang="zh-CN" altLang="en-US" sz="2800" i="0" dirty="0"/>
              <a:t>测试工具来进行测试。</a:t>
            </a:r>
            <a:r>
              <a:rPr lang="en-US" altLang="zh-CN" sz="2800" i="0" dirty="0"/>
              <a:t>Junit</a:t>
            </a:r>
            <a:r>
              <a:rPr lang="zh-CN" altLang="en-US" sz="2800" i="0" dirty="0"/>
              <a:t>用于编写和运行可重复的测试。</a:t>
            </a:r>
          </a:p>
          <a:p>
            <a:pPr lvl="1"/>
            <a:r>
              <a:rPr lang="zh-CN" altLang="en-US" sz="2800" i="0" dirty="0"/>
              <a:t>基于</a:t>
            </a:r>
            <a:r>
              <a:rPr lang="en-US" altLang="zh-CN" sz="2800" i="0" dirty="0"/>
              <a:t>C++ </a:t>
            </a:r>
            <a:r>
              <a:rPr lang="zh-CN" altLang="en-US" sz="2800" i="0" dirty="0"/>
              <a:t>语言开发的软件我们可以选择适用</a:t>
            </a:r>
            <a:r>
              <a:rPr lang="en-US" altLang="zh-CN" sz="2800" i="0" dirty="0"/>
              <a:t>C++ Test </a:t>
            </a:r>
            <a:r>
              <a:rPr lang="zh-CN" altLang="en-US" sz="2800" i="0" dirty="0"/>
              <a:t>进行测试。</a:t>
            </a:r>
            <a:r>
              <a:rPr lang="en-US" altLang="zh-CN" sz="2800" i="0" dirty="0"/>
              <a:t>C++ </a:t>
            </a:r>
            <a:r>
              <a:rPr lang="en-US" altLang="zh-CN" sz="2800" i="0" dirty="0" err="1"/>
              <a:t>Tes</a:t>
            </a:r>
            <a:r>
              <a:rPr lang="en-US" altLang="zh-CN" sz="2800" i="0" dirty="0"/>
              <a:t> </a:t>
            </a:r>
            <a:r>
              <a:rPr lang="zh-CN" altLang="en-US" sz="2800" i="0" dirty="0"/>
              <a:t>是</a:t>
            </a:r>
            <a:r>
              <a:rPr lang="en-US" altLang="zh-CN" sz="2800" i="0" dirty="0" err="1"/>
              <a:t>Parasoft</a:t>
            </a:r>
            <a:r>
              <a:rPr lang="zh-CN" altLang="en-US" sz="2800" i="0" dirty="0"/>
              <a:t>针对</a:t>
            </a:r>
            <a:r>
              <a:rPr lang="en-US" altLang="zh-CN" sz="2800" i="0" dirty="0"/>
              <a:t>C/C++</a:t>
            </a:r>
            <a:r>
              <a:rPr lang="zh-CN" altLang="en-US" sz="2800" i="0" dirty="0"/>
              <a:t>的一款自动化测试工具。</a:t>
            </a:r>
            <a:r>
              <a:rPr lang="en-US" altLang="zh-CN" sz="2800" i="0" dirty="0"/>
              <a:t>C++test</a:t>
            </a:r>
            <a:r>
              <a:rPr lang="zh-CN" altLang="en-US" sz="2800" i="0" dirty="0"/>
              <a:t>支持编码策略增强，静态分析，全面代码走查，单元与组件的 测试，为用户提供一个实用的方法来确保其</a:t>
            </a:r>
            <a:r>
              <a:rPr lang="en-US" altLang="zh-CN" sz="2800" i="0" dirty="0"/>
              <a:t>C/C++</a:t>
            </a:r>
            <a:r>
              <a:rPr lang="zh-CN" altLang="en-US" sz="2800" i="0" dirty="0"/>
              <a:t>代码按预期运行。</a:t>
            </a:r>
          </a:p>
          <a:p>
            <a:pPr lvl="1"/>
            <a:r>
              <a:rPr lang="zh-CN" altLang="en-US" sz="2800" i="0" dirty="0"/>
              <a:t>基于微软</a:t>
            </a:r>
            <a:r>
              <a:rPr lang="en-US" altLang="zh-CN" sz="2800" i="0" dirty="0"/>
              <a:t>C# </a:t>
            </a:r>
            <a:r>
              <a:rPr lang="en-US" altLang="zh-CN" sz="2800" i="0" dirty="0" err="1"/>
              <a:t>.net</a:t>
            </a:r>
            <a:r>
              <a:rPr lang="zh-CN" altLang="en-US" sz="2800" i="0" dirty="0"/>
              <a:t>框架开发的软件系统我们可以使用</a:t>
            </a:r>
            <a:r>
              <a:rPr lang="en-US" altLang="zh-CN" sz="2800" i="0" dirty="0" err="1"/>
              <a:t>.net</a:t>
            </a:r>
            <a:r>
              <a:rPr lang="en-US" altLang="zh-CN" sz="2800" i="0" dirty="0"/>
              <a:t> unit </a:t>
            </a:r>
            <a:r>
              <a:rPr lang="zh-CN" altLang="en-US" sz="2800" i="0" dirty="0"/>
              <a:t>测试工具来测试 </a:t>
            </a:r>
            <a:r>
              <a:rPr lang="en-US" altLang="zh-CN" sz="2800" i="0" dirty="0"/>
              <a:t>.</a:t>
            </a:r>
            <a:r>
              <a:rPr lang="en-US" altLang="zh-CN" sz="2800" i="0" dirty="0" err="1"/>
              <a:t>netunitye</a:t>
            </a:r>
            <a:r>
              <a:rPr lang="en-US" altLang="zh-CN" sz="2800" i="0" dirty="0"/>
              <a:t> </a:t>
            </a:r>
            <a:r>
              <a:rPr lang="zh-CN" altLang="en-US" sz="2800" i="0" dirty="0"/>
              <a:t>是基于</a:t>
            </a:r>
            <a:r>
              <a:rPr lang="en-US" altLang="zh-CN" sz="2800" i="0" dirty="0" err="1"/>
              <a:t>Nunit</a:t>
            </a:r>
            <a:r>
              <a:rPr lang="zh-CN" altLang="en-US" sz="2800" i="0" dirty="0"/>
              <a:t>系列的单元测试软件之一，如果您有兴趣了解，请自行查阅资料</a:t>
            </a:r>
            <a:endParaRPr lang="en-US" altLang="zh-CN" sz="2800" i="0" dirty="0"/>
          </a:p>
          <a:p>
            <a:endParaRPr lang="zh-CN" altLang="en-US" dirty="0"/>
          </a:p>
        </p:txBody>
      </p:sp>
    </p:spTree>
    <p:extLst>
      <p:ext uri="{BB962C8B-B14F-4D97-AF65-F5344CB8AC3E}">
        <p14:creationId xmlns:p14="http://schemas.microsoft.com/office/powerpoint/2010/main" val="6446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0" name="Object 6">
            <a:extLst>
              <a:ext uri="{FF2B5EF4-FFF2-40B4-BE49-F238E27FC236}">
                <a16:creationId xmlns:a16="http://schemas.microsoft.com/office/drawing/2014/main" id="{6F55164E-66F9-4B8F-B83C-F6622596270F}"/>
              </a:ext>
            </a:extLst>
          </p:cNvPr>
          <p:cNvGraphicFramePr>
            <a:graphicFrameLocks noChangeAspect="1"/>
          </p:cNvGraphicFramePr>
          <p:nvPr>
            <p:extLst>
              <p:ext uri="{D42A27DB-BD31-4B8C-83A1-F6EECF244321}">
                <p14:modId xmlns:p14="http://schemas.microsoft.com/office/powerpoint/2010/main" val="3743258940"/>
              </p:ext>
            </p:extLst>
          </p:nvPr>
        </p:nvGraphicFramePr>
        <p:xfrm>
          <a:off x="1136588" y="798653"/>
          <a:ext cx="9353612" cy="5895005"/>
        </p:xfrm>
        <a:graphic>
          <a:graphicData uri="http://schemas.openxmlformats.org/presentationml/2006/ole">
            <mc:AlternateContent xmlns:mc="http://schemas.openxmlformats.org/markup-compatibility/2006">
              <mc:Choice xmlns:v="urn:schemas-microsoft-com:vml" Requires="v">
                <p:oleObj name="Document" r:id="rId2" imgW="5421071" imgH="3417719" progId="Word.Document.8">
                  <p:embed/>
                </p:oleObj>
              </mc:Choice>
              <mc:Fallback>
                <p:oleObj name="Document" r:id="rId2" imgW="5421071" imgH="3417719" progId="Word.Document.8">
                  <p:embed/>
                  <p:pic>
                    <p:nvPicPr>
                      <p:cNvPr id="26630" name="Object 6">
                        <a:extLst>
                          <a:ext uri="{FF2B5EF4-FFF2-40B4-BE49-F238E27FC236}">
                            <a16:creationId xmlns:a16="http://schemas.microsoft.com/office/drawing/2014/main" id="{6F55164E-66F9-4B8F-B83C-F6622596270F}"/>
                          </a:ext>
                        </a:extLst>
                      </p:cNvPr>
                      <p:cNvPicPr>
                        <a:picLocks noChangeAspect="1" noChangeArrowheads="1"/>
                      </p:cNvPicPr>
                      <p:nvPr/>
                    </p:nvPicPr>
                    <p:blipFill>
                      <a:blip r:embed="rId3"/>
                      <a:srcRect/>
                      <a:stretch>
                        <a:fillRect/>
                      </a:stretch>
                    </p:blipFill>
                    <p:spPr bwMode="auto">
                      <a:xfrm>
                        <a:off x="1136588" y="798653"/>
                        <a:ext cx="9353612" cy="5895005"/>
                      </a:xfrm>
                      <a:prstGeom prst="rect">
                        <a:avLst/>
                      </a:prstGeom>
                      <a:solidFill>
                        <a:schemeClr val="accent1"/>
                      </a:solidFill>
                      <a:ln>
                        <a:noFill/>
                      </a:ln>
                      <a:effec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F9213-1FFE-47A8-9D9B-3CB601BAE68D}"/>
              </a:ext>
            </a:extLst>
          </p:cNvPr>
          <p:cNvSpPr>
            <a:spLocks noGrp="1"/>
          </p:cNvSpPr>
          <p:nvPr>
            <p:ph type="title"/>
          </p:nvPr>
        </p:nvSpPr>
        <p:spPr>
          <a:xfrm>
            <a:off x="1027216" y="175161"/>
            <a:ext cx="9601200" cy="571500"/>
          </a:xfrm>
        </p:spPr>
        <p:txBody>
          <a:bodyPr>
            <a:normAutofit fontScale="90000"/>
          </a:bodyPr>
          <a:lstStyle/>
          <a:p>
            <a:r>
              <a:rPr lang="zh-CN" altLang="en-US" b="1" dirty="0"/>
              <a:t>自动化测试与功能测试</a:t>
            </a:r>
          </a:p>
        </p:txBody>
      </p:sp>
      <p:sp>
        <p:nvSpPr>
          <p:cNvPr id="3" name="内容占位符 2">
            <a:extLst>
              <a:ext uri="{FF2B5EF4-FFF2-40B4-BE49-F238E27FC236}">
                <a16:creationId xmlns:a16="http://schemas.microsoft.com/office/drawing/2014/main" id="{31D7EAEF-6CBA-432C-BABC-3149AA5F4A4A}"/>
              </a:ext>
            </a:extLst>
          </p:cNvPr>
          <p:cNvSpPr>
            <a:spLocks noGrp="1"/>
          </p:cNvSpPr>
          <p:nvPr>
            <p:ph idx="1"/>
          </p:nvPr>
        </p:nvSpPr>
        <p:spPr>
          <a:xfrm>
            <a:off x="1027215" y="932213"/>
            <a:ext cx="11164785" cy="5750626"/>
          </a:xfrm>
        </p:spPr>
        <p:txBody>
          <a:bodyPr>
            <a:normAutofit fontScale="85000" lnSpcReduction="20000"/>
          </a:bodyPr>
          <a:lstStyle/>
          <a:p>
            <a:r>
              <a:rPr lang="zh-CN" altLang="zh-CN" sz="3000" dirty="0"/>
              <a:t>功能测试在以下几种情况下引入自动化测试</a:t>
            </a:r>
            <a:endParaRPr lang="en-US" altLang="zh-CN" sz="3000" dirty="0"/>
          </a:p>
          <a:p>
            <a:pPr lvl="1"/>
            <a:r>
              <a:rPr lang="zh-CN" altLang="en-US" sz="3000" i="0" dirty="0"/>
              <a:t>测试时间相对长，且存在大量重复性、机械性人工测试的项目；</a:t>
            </a:r>
          </a:p>
          <a:p>
            <a:pPr lvl="1"/>
            <a:r>
              <a:rPr lang="zh-CN" altLang="zh-CN" sz="3000" i="0" dirty="0"/>
              <a:t>产品型软件，每发布一个新的版本或打补丁都需要对</a:t>
            </a:r>
            <a:r>
              <a:rPr lang="en-US" altLang="zh-CN" sz="3000" i="0" dirty="0" err="1"/>
              <a:t>其他</a:t>
            </a:r>
            <a:r>
              <a:rPr lang="zh-CN" altLang="zh-CN" sz="3000" i="0" dirty="0"/>
              <a:t>模块执行相同的测试；</a:t>
            </a:r>
            <a:endParaRPr lang="zh-CN" altLang="en-US" sz="3000" i="0" dirty="0"/>
          </a:p>
          <a:p>
            <a:pPr lvl="1"/>
            <a:r>
              <a:rPr lang="zh-CN" altLang="zh-CN" sz="3000" i="0" dirty="0"/>
              <a:t>项目型软件，需求变更频繁，每变更一次，需要对原有的无争议的功能做测试；</a:t>
            </a:r>
            <a:endParaRPr lang="en-US" altLang="zh-CN" sz="3000" i="0" dirty="0"/>
          </a:p>
          <a:p>
            <a:pPr lvl="1"/>
            <a:r>
              <a:rPr lang="zh-CN" altLang="zh-CN" sz="3000" i="0" dirty="0"/>
              <a:t>经常需要更换应用程序部署站点的软件，每更换一次需要对所有功能做验证测试；</a:t>
            </a:r>
            <a:endParaRPr lang="en-US" altLang="zh-CN" sz="3000" i="0" dirty="0"/>
          </a:p>
          <a:p>
            <a:pPr lvl="1"/>
            <a:r>
              <a:rPr lang="zh-CN" altLang="zh-CN" sz="3000" i="0" dirty="0"/>
              <a:t>测试时间相对长，且存在大量需要执行回归测试的软件项目；</a:t>
            </a:r>
            <a:endParaRPr lang="en-US" altLang="zh-CN" sz="3000" i="0" dirty="0"/>
          </a:p>
          <a:p>
            <a:pPr lvl="1"/>
            <a:r>
              <a:rPr lang="zh-CN" altLang="zh-CN" sz="3000" i="0" dirty="0"/>
              <a:t>系统界面稳定，需要对业务流程进行验证测试的软件；</a:t>
            </a:r>
            <a:endParaRPr lang="en-US" altLang="zh-CN" sz="3000" i="0" dirty="0"/>
          </a:p>
          <a:p>
            <a:pPr lvl="1"/>
            <a:r>
              <a:rPr lang="zh-CN" altLang="zh-CN" sz="3000" i="0" dirty="0"/>
              <a:t>采用增量开发持续集成的项目，需要对频繁更新的程序执行验证测试；</a:t>
            </a:r>
            <a:endParaRPr lang="en-US" altLang="zh-CN" sz="3000" i="0" dirty="0"/>
          </a:p>
          <a:p>
            <a:pPr lvl="1"/>
            <a:r>
              <a:rPr lang="zh-CN" altLang="zh-CN" sz="3000" i="0" dirty="0"/>
              <a:t>软件项目采用主流开发平台技术，且不存在物理交互的测试，如刷卡测试；</a:t>
            </a:r>
            <a:endParaRPr lang="en-US" altLang="zh-CN" sz="3000" i="0" dirty="0"/>
          </a:p>
          <a:p>
            <a:pPr lvl="1"/>
            <a:r>
              <a:rPr lang="zh-CN" altLang="zh-CN" sz="3000" i="0" dirty="0"/>
              <a:t>项目工期紧、测试周期短的项目不应采取自动化测试；</a:t>
            </a:r>
            <a:endParaRPr lang="en-US" altLang="zh-CN" sz="3000" i="0" dirty="0"/>
          </a:p>
          <a:p>
            <a:pPr lvl="1"/>
            <a:r>
              <a:rPr lang="zh-CN" altLang="zh-CN" sz="3000" i="0" dirty="0"/>
              <a:t>界面的美观、声音的体验和易用性的测试不应采取自动化测试。</a:t>
            </a:r>
            <a:endParaRPr lang="en-US" altLang="zh-CN" sz="3000" i="0" dirty="0"/>
          </a:p>
          <a:p>
            <a:endParaRPr lang="zh-CN" altLang="en-US" dirty="0"/>
          </a:p>
        </p:txBody>
      </p:sp>
    </p:spTree>
    <p:extLst>
      <p:ext uri="{BB962C8B-B14F-4D97-AF65-F5344CB8AC3E}">
        <p14:creationId xmlns:p14="http://schemas.microsoft.com/office/powerpoint/2010/main" val="3848917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4271-C0B1-4275-BCC9-A3A32A2881AC}"/>
              </a:ext>
            </a:extLst>
          </p:cNvPr>
          <p:cNvSpPr>
            <a:spLocks noGrp="1"/>
          </p:cNvSpPr>
          <p:nvPr>
            <p:ph type="title"/>
          </p:nvPr>
        </p:nvSpPr>
        <p:spPr>
          <a:xfrm>
            <a:off x="944088" y="229639"/>
            <a:ext cx="9601200" cy="571500"/>
          </a:xfrm>
        </p:spPr>
        <p:txBody>
          <a:bodyPr>
            <a:normAutofit fontScale="90000"/>
          </a:bodyPr>
          <a:lstStyle/>
          <a:p>
            <a:r>
              <a:rPr lang="zh-CN" altLang="zh-CN" b="1" dirty="0"/>
              <a:t>功能自动化测试需要解决的问题</a:t>
            </a:r>
            <a:endParaRPr lang="zh-CN" altLang="en-US" b="1" dirty="0"/>
          </a:p>
        </p:txBody>
      </p:sp>
      <p:sp>
        <p:nvSpPr>
          <p:cNvPr id="3" name="内容占位符 2">
            <a:extLst>
              <a:ext uri="{FF2B5EF4-FFF2-40B4-BE49-F238E27FC236}">
                <a16:creationId xmlns:a16="http://schemas.microsoft.com/office/drawing/2014/main" id="{936F6DC3-FB46-4AA0-AC47-9BC242365AE6}"/>
              </a:ext>
            </a:extLst>
          </p:cNvPr>
          <p:cNvSpPr>
            <a:spLocks noGrp="1"/>
          </p:cNvSpPr>
          <p:nvPr>
            <p:ph idx="1"/>
          </p:nvPr>
        </p:nvSpPr>
        <p:spPr>
          <a:xfrm>
            <a:off x="1015340" y="914400"/>
            <a:ext cx="10420598" cy="5854535"/>
          </a:xfrm>
        </p:spPr>
        <p:txBody>
          <a:bodyPr>
            <a:normAutofit fontScale="70000" lnSpcReduction="20000"/>
          </a:bodyPr>
          <a:lstStyle/>
          <a:p>
            <a:r>
              <a:rPr lang="zh-CN" altLang="zh-CN" sz="3600" dirty="0"/>
              <a:t>开始之前</a:t>
            </a:r>
            <a:r>
              <a:rPr lang="zh-CN" altLang="en-US" sz="3600" dirty="0"/>
              <a:t>：在功能自动化测试项目开始之前，应该全面地调查和了解</a:t>
            </a:r>
            <a:endParaRPr lang="en-US" altLang="zh-CN" sz="3600" dirty="0"/>
          </a:p>
          <a:p>
            <a:pPr lvl="1"/>
            <a:r>
              <a:rPr lang="zh-CN" altLang="zh-CN" sz="3600" i="0" dirty="0"/>
              <a:t>测试过程自动化的成本是多少？</a:t>
            </a:r>
            <a:endParaRPr lang="zh-CN" altLang="en-US" sz="3600" i="0" dirty="0"/>
          </a:p>
          <a:p>
            <a:pPr lvl="1"/>
            <a:r>
              <a:rPr lang="zh-CN" altLang="zh-CN" sz="3600" i="0" dirty="0"/>
              <a:t>其投资回报率是什么？</a:t>
            </a:r>
            <a:endParaRPr lang="zh-CN" altLang="en-US" sz="3600" i="0" dirty="0"/>
          </a:p>
          <a:p>
            <a:pPr lvl="1"/>
            <a:r>
              <a:rPr lang="zh-CN" altLang="zh-CN" sz="3600" i="0" dirty="0"/>
              <a:t>哪些应用</a:t>
            </a:r>
            <a:r>
              <a:rPr lang="en-US" altLang="zh-CN" sz="3600" i="0" dirty="0"/>
              <a:t>/</a:t>
            </a:r>
            <a:r>
              <a:rPr lang="zh-CN" altLang="zh-CN" sz="3600" i="0" dirty="0"/>
              <a:t>过程适合做自动化测试，哪些不合适？</a:t>
            </a:r>
            <a:endParaRPr lang="zh-CN" altLang="en-US" sz="3600" i="0" dirty="0"/>
          </a:p>
          <a:p>
            <a:pPr lvl="1"/>
            <a:r>
              <a:rPr lang="zh-CN" altLang="zh-CN" sz="3600" i="0" dirty="0"/>
              <a:t>是否需要新的</a:t>
            </a:r>
            <a:r>
              <a:rPr lang="en-US" altLang="zh-CN" sz="3600" i="0" dirty="0" err="1"/>
              <a:t>培训</a:t>
            </a:r>
            <a:r>
              <a:rPr lang="zh-CN" altLang="zh-CN" sz="3600" i="0" dirty="0"/>
              <a:t>，这将对当前的开发计划安排产生怎样的影响？</a:t>
            </a:r>
            <a:endParaRPr lang="zh-CN" altLang="en-US" sz="3600" i="0" dirty="0"/>
          </a:p>
          <a:p>
            <a:pPr lvl="1"/>
            <a:r>
              <a:rPr lang="zh-CN" altLang="zh-CN" sz="3600" i="0" dirty="0"/>
              <a:t>自动化测试得正确地方法论是什么？</a:t>
            </a:r>
            <a:endParaRPr lang="zh-CN" altLang="en-US" sz="3600" i="0" dirty="0"/>
          </a:p>
          <a:p>
            <a:pPr lvl="1"/>
            <a:r>
              <a:rPr lang="zh-CN" altLang="zh-CN" sz="3600" i="0" dirty="0"/>
              <a:t>自动化测试时涉及到哪些情况？</a:t>
            </a:r>
            <a:endParaRPr lang="zh-CN" altLang="en-US" sz="3600" i="0" dirty="0"/>
          </a:p>
          <a:p>
            <a:pPr lvl="1"/>
            <a:r>
              <a:rPr lang="zh-CN" altLang="zh-CN" sz="3600" i="0" dirty="0"/>
              <a:t>当比较自动化测试产品时，哪些功能最重要？</a:t>
            </a:r>
            <a:endParaRPr lang="zh-CN" altLang="en-US" sz="3600" i="0" dirty="0"/>
          </a:p>
          <a:p>
            <a:r>
              <a:rPr lang="zh-CN" altLang="zh-CN" sz="3600" dirty="0"/>
              <a:t>开始功能自动化测试需要解决的问题</a:t>
            </a:r>
            <a:endParaRPr lang="en-US" altLang="zh-CN" sz="3600" dirty="0"/>
          </a:p>
          <a:p>
            <a:pPr lvl="1"/>
            <a:r>
              <a:rPr lang="zh-CN" altLang="en-US" sz="3600" i="0" dirty="0"/>
              <a:t>准备数据</a:t>
            </a:r>
            <a:endParaRPr lang="en-US" altLang="zh-CN" sz="3600" i="0" dirty="0"/>
          </a:p>
          <a:p>
            <a:pPr lvl="1"/>
            <a:r>
              <a:rPr lang="zh-CN" altLang="en-US" sz="3600" i="0" dirty="0"/>
              <a:t>复杂操作</a:t>
            </a:r>
            <a:endParaRPr lang="en-US" altLang="zh-CN" sz="3600" i="0" dirty="0"/>
          </a:p>
          <a:p>
            <a:pPr lvl="1"/>
            <a:r>
              <a:rPr lang="zh-CN" altLang="en-US" sz="3600" i="0" dirty="0"/>
              <a:t>测试太脆弱</a:t>
            </a:r>
            <a:endParaRPr lang="en-US" altLang="zh-CN" sz="3600" i="0" dirty="0"/>
          </a:p>
          <a:p>
            <a:pPr lvl="1"/>
            <a:r>
              <a:rPr lang="zh-CN" altLang="en-US" sz="3600" i="0" dirty="0"/>
              <a:t>测试比较麻烦</a:t>
            </a:r>
            <a:endParaRPr lang="en-US" altLang="zh-CN" sz="3600" i="0" dirty="0"/>
          </a:p>
          <a:p>
            <a:pPr lvl="1"/>
            <a:r>
              <a:rPr lang="zh-CN" altLang="en-US" sz="3600" i="0" dirty="0"/>
              <a:t>执行速度比较慢</a:t>
            </a:r>
            <a:endParaRPr lang="en-US" altLang="zh-CN" sz="3600" i="0" dirty="0"/>
          </a:p>
          <a:p>
            <a:pPr lvl="1"/>
            <a:r>
              <a:rPr lang="zh-CN" altLang="en-US" sz="3600" i="0" dirty="0"/>
              <a:t>带验证码的页面没法测</a:t>
            </a:r>
            <a:endParaRPr lang="en-US" altLang="zh-CN" sz="3600" i="0" dirty="0"/>
          </a:p>
          <a:p>
            <a:endParaRPr lang="en-US" altLang="zh-CN" dirty="0"/>
          </a:p>
          <a:p>
            <a:endParaRPr lang="zh-CN" altLang="en-US" dirty="0"/>
          </a:p>
        </p:txBody>
      </p:sp>
    </p:spTree>
    <p:extLst>
      <p:ext uri="{BB962C8B-B14F-4D97-AF65-F5344CB8AC3E}">
        <p14:creationId xmlns:p14="http://schemas.microsoft.com/office/powerpoint/2010/main" val="356260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063C0-6F2D-4A0F-8F39-CEF68DFF185E}"/>
              </a:ext>
            </a:extLst>
          </p:cNvPr>
          <p:cNvSpPr>
            <a:spLocks noGrp="1"/>
          </p:cNvSpPr>
          <p:nvPr>
            <p:ph type="title"/>
          </p:nvPr>
        </p:nvSpPr>
        <p:spPr>
          <a:xfrm>
            <a:off x="931762" y="49193"/>
            <a:ext cx="9601200" cy="571500"/>
          </a:xfrm>
        </p:spPr>
        <p:txBody>
          <a:bodyPr>
            <a:normAutofit fontScale="90000"/>
          </a:bodyPr>
          <a:lstStyle/>
          <a:p>
            <a:r>
              <a:rPr lang="zh-CN" altLang="en-US" b="1" dirty="0"/>
              <a:t>自动化测试的缺点</a:t>
            </a:r>
          </a:p>
        </p:txBody>
      </p:sp>
      <p:sp>
        <p:nvSpPr>
          <p:cNvPr id="3" name="内容占位符 2">
            <a:extLst>
              <a:ext uri="{FF2B5EF4-FFF2-40B4-BE49-F238E27FC236}">
                <a16:creationId xmlns:a16="http://schemas.microsoft.com/office/drawing/2014/main" id="{FA3F555A-31D4-4DB3-89E2-6A3C7EBF7A03}"/>
              </a:ext>
            </a:extLst>
          </p:cNvPr>
          <p:cNvSpPr>
            <a:spLocks noGrp="1"/>
          </p:cNvSpPr>
          <p:nvPr>
            <p:ph idx="1"/>
          </p:nvPr>
        </p:nvSpPr>
        <p:spPr>
          <a:xfrm>
            <a:off x="1122744" y="682906"/>
            <a:ext cx="10961226" cy="6125901"/>
          </a:xfrm>
        </p:spPr>
        <p:txBody>
          <a:bodyPr>
            <a:normAutofit lnSpcReduction="10000"/>
          </a:bodyPr>
          <a:lstStyle/>
          <a:p>
            <a:r>
              <a:rPr lang="zh-CN" altLang="en-US" sz="2400" dirty="0"/>
              <a:t>自动化测试不能完全代替人工测试；</a:t>
            </a:r>
          </a:p>
          <a:p>
            <a:r>
              <a:rPr lang="zh-CN" altLang="en-US" sz="2400" dirty="0"/>
              <a:t>不能立即降低测试投入，提高测试效率；</a:t>
            </a:r>
          </a:p>
          <a:p>
            <a:r>
              <a:rPr lang="zh-CN" altLang="en-US" sz="2400" dirty="0"/>
              <a:t>不能保证</a:t>
            </a:r>
            <a:r>
              <a:rPr lang="en-US" altLang="zh-CN" sz="2400" dirty="0"/>
              <a:t>100</a:t>
            </a:r>
            <a:r>
              <a:rPr lang="zh-CN" altLang="en-US" sz="2400" dirty="0"/>
              <a:t>％的测试覆盖率；</a:t>
            </a:r>
          </a:p>
          <a:p>
            <a:r>
              <a:rPr lang="zh-CN" altLang="en-US" sz="2400" dirty="0"/>
              <a:t>需要更长的时间去分析和隔离所发现的缺陷；</a:t>
            </a:r>
          </a:p>
          <a:p>
            <a:r>
              <a:rPr lang="zh-CN" altLang="en-US" sz="2400" dirty="0"/>
              <a:t>一种测试工具不完全适用于所有测试；</a:t>
            </a:r>
          </a:p>
          <a:p>
            <a:r>
              <a:rPr lang="zh-CN" altLang="en-US" sz="2400" dirty="0"/>
              <a:t>自动测试不一定减轻工作量；</a:t>
            </a:r>
          </a:p>
          <a:p>
            <a:r>
              <a:rPr lang="zh-CN" altLang="en-US" sz="2400" dirty="0"/>
              <a:t>测试进度可能不一定缩短；</a:t>
            </a:r>
          </a:p>
          <a:p>
            <a:r>
              <a:rPr lang="zh-CN" altLang="en-US" sz="2400" dirty="0"/>
              <a:t>自动化测试的普遍应用存在局限；</a:t>
            </a:r>
          </a:p>
          <a:p>
            <a:r>
              <a:rPr lang="zh-CN" altLang="en-US" sz="2400" dirty="0"/>
              <a:t>工具本身并没有想象力和灵活性，根据报道，自动化测试只能发现</a:t>
            </a:r>
            <a:r>
              <a:rPr lang="en-US" altLang="zh-CN" sz="2400" dirty="0"/>
              <a:t>15</a:t>
            </a:r>
            <a:r>
              <a:rPr lang="zh-CN" altLang="en-US" sz="2400" dirty="0"/>
              <a:t>％的缺陷，而人工测试可以发现</a:t>
            </a:r>
            <a:r>
              <a:rPr lang="en-US" altLang="zh-CN" sz="2400" dirty="0"/>
              <a:t>85</a:t>
            </a:r>
            <a:r>
              <a:rPr lang="zh-CN" altLang="en-US" sz="2400" dirty="0"/>
              <a:t>％的缺陷；</a:t>
            </a:r>
          </a:p>
          <a:p>
            <a:r>
              <a:rPr lang="zh-CN" altLang="en-US" sz="2400" dirty="0"/>
              <a:t>自动化测试工具在进行功能测试时，其准确的含义是回归测试工具，这时工具不能发现更多的新问题，但可以保证对已经测试过部分的准确性和客观性；</a:t>
            </a:r>
          </a:p>
          <a:p>
            <a:r>
              <a:rPr lang="zh-CN" altLang="en-US" sz="2400" dirty="0"/>
              <a:t>自动化测试不能提高测试的有效性</a:t>
            </a:r>
            <a:r>
              <a:rPr lang="en-US" altLang="zh-CN" sz="2400" dirty="0"/>
              <a:t>,</a:t>
            </a:r>
            <a:r>
              <a:rPr lang="zh-CN" altLang="en-US" sz="2400" dirty="0"/>
              <a:t>只是用于提高测试的效率，即减少人工测试的时间；  </a:t>
            </a:r>
          </a:p>
        </p:txBody>
      </p:sp>
    </p:spTree>
    <p:extLst>
      <p:ext uri="{BB962C8B-B14F-4D97-AF65-F5344CB8AC3E}">
        <p14:creationId xmlns:p14="http://schemas.microsoft.com/office/powerpoint/2010/main" val="379461023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468</TotalTime>
  <Words>11571</Words>
  <Application>Microsoft Office PowerPoint</Application>
  <PresentationFormat>宽屏</PresentationFormat>
  <Paragraphs>734</Paragraphs>
  <Slides>81</Slides>
  <Notes>0</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2</vt:i4>
      </vt:variant>
      <vt:variant>
        <vt:lpstr>幻灯片标题</vt:lpstr>
      </vt:variant>
      <vt:variant>
        <vt:i4>81</vt:i4>
      </vt:variant>
    </vt:vector>
  </HeadingPairs>
  <TitlesOfParts>
    <vt:vector size="98" baseType="lpstr">
      <vt:lpstr>等线</vt:lpstr>
      <vt:lpstr>黑体</vt:lpstr>
      <vt:lpstr>宋体</vt:lpstr>
      <vt:lpstr>微软雅黑</vt:lpstr>
      <vt:lpstr>幼圆</vt:lpstr>
      <vt:lpstr>Arial</vt:lpstr>
      <vt:lpstr>Calibri</vt:lpstr>
      <vt:lpstr>Calibri Light</vt:lpstr>
      <vt:lpstr>Franklin Gothic Book</vt:lpstr>
      <vt:lpstr>Wingdings</vt:lpstr>
      <vt:lpstr>Wingdings 2</vt:lpstr>
      <vt:lpstr>HDOfficeLightV0</vt:lpstr>
      <vt:lpstr>1_HDOfficeLightV0</vt:lpstr>
      <vt:lpstr>2_HDOfficeLightV0</vt:lpstr>
      <vt:lpstr>裁剪</vt:lpstr>
      <vt:lpstr>Document</vt:lpstr>
      <vt:lpstr>Visio</vt:lpstr>
      <vt:lpstr>自动化测试</vt:lpstr>
      <vt:lpstr>概述</vt:lpstr>
      <vt:lpstr>自动化测试的实现要具备三要素</vt:lpstr>
      <vt:lpstr>PowerPoint 演示文稿</vt:lpstr>
      <vt:lpstr>自动化测试手段</vt:lpstr>
      <vt:lpstr>手工测试的优劣</vt:lpstr>
      <vt:lpstr>自动化测试的优点</vt:lpstr>
      <vt:lpstr>PowerPoint 演示文稿</vt:lpstr>
      <vt:lpstr>自动化测试的缺点</vt:lpstr>
      <vt:lpstr>自动化测试的缺点（续）</vt:lpstr>
      <vt:lpstr>对测试自动化的误解</vt:lpstr>
      <vt:lpstr>测试自动化的适用范围 </vt:lpstr>
      <vt:lpstr>自动化测试和人工测试适合情况对比 </vt:lpstr>
      <vt:lpstr>自动化测试的前提</vt:lpstr>
      <vt:lpstr>自动化测试的适用性条件</vt:lpstr>
      <vt:lpstr>PowerPoint 演示文稿</vt:lpstr>
      <vt:lpstr>PowerPoint 演示文稿</vt:lpstr>
      <vt:lpstr>PowerPoint 演示文稿</vt:lpstr>
      <vt:lpstr>自动化测试的成本</vt:lpstr>
      <vt:lpstr>向自动化环境转型需考虑的内容</vt:lpstr>
      <vt:lpstr>PowerPoint 演示文稿</vt:lpstr>
      <vt:lpstr>PowerPoint 演示文稿</vt:lpstr>
      <vt:lpstr>PowerPoint 演示文稿</vt:lpstr>
      <vt:lpstr>自动化测试的生命周期</vt:lpstr>
      <vt:lpstr>PowerPoint 演示文稿</vt:lpstr>
      <vt:lpstr>自动化测试的过程</vt:lpstr>
      <vt:lpstr>自动化测试工具选型的原则</vt:lpstr>
      <vt:lpstr>自动化测试采用的技术</vt:lpstr>
      <vt:lpstr>自动化测试采用的技术</vt:lpstr>
      <vt:lpstr>自动化测试-录制/回放技术</vt:lpstr>
      <vt:lpstr>自动化测试-脚本技术</vt:lpstr>
      <vt:lpstr>自动化测试-脚本技术</vt:lpstr>
      <vt:lpstr>自动化测试-脚本技术</vt:lpstr>
      <vt:lpstr>自动化测试-脚本技术</vt:lpstr>
      <vt:lpstr>自动化测试-脚本技术</vt:lpstr>
      <vt:lpstr>自动化测试-脚本技术</vt:lpstr>
      <vt:lpstr>自动化测试-脚本技术</vt:lpstr>
      <vt:lpstr>不同自动化测试级别技术的优缺点</vt:lpstr>
      <vt:lpstr>自动化测试-自动比较</vt:lpstr>
      <vt:lpstr>自动化测试-前处理和后处理 </vt:lpstr>
      <vt:lpstr>自动化测试方案选择需要考虑的因素</vt:lpstr>
      <vt:lpstr>自动化测试要点与重点</vt:lpstr>
      <vt:lpstr>自动化测试的基本流程</vt:lpstr>
      <vt:lpstr>回归测试自动化的步骤</vt:lpstr>
      <vt:lpstr>PowerPoint 演示文稿</vt:lpstr>
      <vt:lpstr>PowerPoint 演示文稿</vt:lpstr>
      <vt:lpstr>PowerPoint 演示文稿</vt:lpstr>
      <vt:lpstr>新功能测试自动化的考虑因素</vt:lpstr>
      <vt:lpstr>PowerPoint 演示文稿</vt:lpstr>
      <vt:lpstr>自动化测试工具</vt:lpstr>
      <vt:lpstr>自动化测试工具与软件开发周期的关系</vt:lpstr>
      <vt:lpstr>自动化测试工具-白盒测试工具</vt:lpstr>
      <vt:lpstr>自动化测试工具-白盒测试工具（续）</vt:lpstr>
      <vt:lpstr>自动化测试工具-黑盒测试工具</vt:lpstr>
      <vt:lpstr>自动化测试工具-测试设计与开发工具</vt:lpstr>
      <vt:lpstr>自动化测试工具-测试执行和评估工具</vt:lpstr>
      <vt:lpstr>自动化测试工具-测试管理工具</vt:lpstr>
      <vt:lpstr>自动化测试-选择自动化测试工具</vt:lpstr>
      <vt:lpstr>自动化测试-基本测试工具</vt:lpstr>
      <vt:lpstr>自动化测试-基本测试工具</vt:lpstr>
      <vt:lpstr>自动化测试-基本测试工具</vt:lpstr>
      <vt:lpstr>自动化测试-基本测试工具</vt:lpstr>
      <vt:lpstr>自动化测试-基本测试工具</vt:lpstr>
      <vt:lpstr>自动化测试-基本测试工具</vt:lpstr>
      <vt:lpstr>自动化测试-常用工具类型总结</vt:lpstr>
      <vt:lpstr>自动化测试-一些开源测试工具</vt:lpstr>
      <vt:lpstr>自动化测试-一些开源测试工具（续）</vt:lpstr>
      <vt:lpstr>自动化测试-一些开源测试工具（续II）</vt:lpstr>
      <vt:lpstr>自动化测试-一些开源测试工具（续III）</vt:lpstr>
      <vt:lpstr>自动化测试成熟度</vt:lpstr>
      <vt:lpstr>自动化测试成熟度-级别1</vt:lpstr>
      <vt:lpstr>自动化测试成熟度-级别2</vt:lpstr>
      <vt:lpstr>自动化测试成熟度-级别3</vt:lpstr>
      <vt:lpstr>自动化测试成熟度-级别4</vt:lpstr>
      <vt:lpstr>自动化测试成熟度-级别5</vt:lpstr>
      <vt:lpstr>自动化测试与单元测试</vt:lpstr>
      <vt:lpstr>自动化单元测试的重点</vt:lpstr>
      <vt:lpstr>自动化单元测试的优点</vt:lpstr>
      <vt:lpstr>单元测试自动化工具</vt:lpstr>
      <vt:lpstr>自动化测试与功能测试</vt:lpstr>
      <vt:lpstr>功能自动化测试需要解决的问题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41</cp:revision>
  <dcterms:created xsi:type="dcterms:W3CDTF">2021-01-16T01:58:47Z</dcterms:created>
  <dcterms:modified xsi:type="dcterms:W3CDTF">2024-06-10T09:12:15Z</dcterms:modified>
</cp:coreProperties>
</file>