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5" cy="636982"/>
          </a:xfrm>
          <a:prstGeom prst="rect">
            <a:avLst/>
          </a:prstGeom>
        </p:spPr>
        <p:txBody>
          <a:bodyPr lIns="45718" tIns="45718" rIns="45718" bIns="45718" numCol="1" spcCol="38100"/>
          <a:lstStyle>
            <a:lvl1pPr marL="0" indent="0" defTabSz="701675">
              <a:lnSpc>
                <a:spcPct val="100000"/>
              </a:lnSpc>
              <a:spcBef>
                <a:spcPts val="0"/>
              </a:spcBef>
              <a:buSzTx/>
              <a:buNone/>
              <a:defRPr b="1" sz="3000"/>
            </a:lvl1pPr>
            <a:lvl2pPr marL="990600" indent="-381000" defTabSz="701675">
              <a:lnSpc>
                <a:spcPct val="100000"/>
              </a:lnSpc>
              <a:spcBef>
                <a:spcPts val="0"/>
              </a:spcBef>
              <a:defRPr b="1" sz="3000"/>
            </a:lvl2pPr>
            <a:lvl3pPr marL="1600200" indent="-381000" defTabSz="701675">
              <a:lnSpc>
                <a:spcPct val="100000"/>
              </a:lnSpc>
              <a:spcBef>
                <a:spcPts val="0"/>
              </a:spcBef>
              <a:defRPr b="1" sz="3000"/>
            </a:lvl3pPr>
            <a:lvl4pPr marL="2209800" indent="-381000" defTabSz="701675">
              <a:lnSpc>
                <a:spcPct val="100000"/>
              </a:lnSpc>
              <a:spcBef>
                <a:spcPts val="0"/>
              </a:spcBef>
              <a:defRPr b="1" sz="3000"/>
            </a:lvl4pPr>
            <a:lvl5pPr marL="2819400" indent="-381000" defTabSz="701675">
              <a:lnSpc>
                <a:spcPct val="100000"/>
              </a:lnSpc>
              <a:spcBef>
                <a:spcPts val="0"/>
              </a:spcBef>
              <a:defRPr b="1" sz="3000"/>
            </a:lvl5pPr>
          </a:lstStyle>
          <a:p>
            <a:pPr/>
            <a:r>
              <a:t>作者和日期</a:t>
            </a:r>
          </a:p>
          <a:p>
            <a:pPr lvl="1"/>
            <a:r>
              <a:t/>
            </a:r>
          </a:p>
          <a:p>
            <a:pPr lvl="2"/>
            <a:r>
              <a:t/>
            </a:r>
          </a:p>
          <a:p>
            <a:pPr lvl="3"/>
            <a:r>
              <a:t/>
            </a:r>
          </a:p>
          <a:p>
            <a:pPr lvl="4"/>
            <a:r>
              <a:t/>
            </a:r>
          </a:p>
        </p:txBody>
      </p:sp>
      <p:sp>
        <p:nvSpPr>
          <p:cNvPr id="12" name="演示文稿标题"/>
          <p:cNvSpPr txBox="1"/>
          <p:nvPr>
            <p:ph type="title" hasCustomPrompt="1"/>
          </p:nvPr>
        </p:nvSpPr>
        <p:spPr>
          <a:xfrm>
            <a:off x="1206496" y="2574991"/>
            <a:ext cx="21971005" cy="4648204"/>
          </a:xfrm>
          <a:prstGeom prst="rect">
            <a:avLst/>
          </a:prstGeom>
        </p:spPr>
        <p:txBody>
          <a:bodyPr anchor="b"/>
          <a:lstStyle>
            <a:lvl1pPr>
              <a:defRPr spc="-232" sz="11600"/>
            </a:lvl1pPr>
          </a:lstStyle>
          <a:p>
            <a:pPr/>
            <a:r>
              <a:t>演示文稿标题</a:t>
            </a:r>
          </a:p>
        </p:txBody>
      </p:sp>
      <p:sp>
        <p:nvSpPr>
          <p:cNvPr id="13" name="正文级别 1…"/>
          <p:cNvSpPr txBox="1"/>
          <p:nvPr>
            <p:ph type="body" sz="quarter" idx="21" hasCustomPrompt="1"/>
          </p:nvPr>
        </p:nvSpPr>
        <p:spPr>
          <a:xfrm>
            <a:off x="1201342" y="7223190"/>
            <a:ext cx="21971002" cy="1905003"/>
          </a:xfrm>
          <a:prstGeom prst="rect">
            <a:avLst/>
          </a:prstGeom>
        </p:spPr>
        <p:txBody>
          <a:bodyPr numCol="1" spcCol="38100"/>
          <a:lstStyle>
            <a:lvl1pPr marL="0" indent="0" defTabSz="825500">
              <a:lnSpc>
                <a:spcPct val="100000"/>
              </a:lnSpc>
              <a:spcBef>
                <a:spcPts val="0"/>
              </a:spcBef>
              <a:buSzTx/>
              <a:buNone/>
              <a:defRPr b="1" sz="5500"/>
            </a:lvl1pPr>
          </a:lstStyle>
          <a:p>
            <a:pPr/>
            <a:r>
              <a:t>演示文稿副标题</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5"/>
            <a:ext cx="21971000" cy="7241587"/>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726440">
              <a:lnSpc>
                <a:spcPct val="100000"/>
              </a:lnSpc>
              <a:spcBef>
                <a:spcPts val="0"/>
              </a:spcBef>
              <a:buSzTx/>
              <a:buNone/>
              <a:defRPr b="1"/>
            </a:lvl1pPr>
          </a:lstStyle>
          <a:p>
            <a:pPr/>
            <a:r>
              <a:t>事实信息</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2" y="10675453"/>
            <a:ext cx="20200057" cy="636982"/>
          </a:xfrm>
          <a:prstGeom prst="rect">
            <a:avLst/>
          </a:prstGeom>
        </p:spPr>
        <p:txBody>
          <a:bodyPr lIns="45718" tIns="45718" rIns="45718" bIns="45718" numCol="1" spcCol="38100"/>
          <a:lstStyle>
            <a:lvl1pPr marL="0" indent="0" defTabSz="701675">
              <a:lnSpc>
                <a:spcPct val="100000"/>
              </a:lnSpc>
              <a:spcBef>
                <a:spcPts val="0"/>
              </a:spcBef>
              <a:buSzTx/>
              <a:buNone/>
              <a:defRPr b="1" sz="3000"/>
            </a:lvl1pPr>
            <a:lvl2pPr marL="990600" indent="-381000" defTabSz="701675">
              <a:lnSpc>
                <a:spcPct val="100000"/>
              </a:lnSpc>
              <a:spcBef>
                <a:spcPts val="0"/>
              </a:spcBef>
              <a:defRPr b="1" sz="3000"/>
            </a:lvl2pPr>
            <a:lvl3pPr marL="1600200" indent="-381000" defTabSz="701675">
              <a:lnSpc>
                <a:spcPct val="100000"/>
              </a:lnSpc>
              <a:spcBef>
                <a:spcPts val="0"/>
              </a:spcBef>
              <a:defRPr b="1" sz="3000"/>
            </a:lvl3pPr>
            <a:lvl4pPr marL="2209800" indent="-381000" defTabSz="701675">
              <a:lnSpc>
                <a:spcPct val="100000"/>
              </a:lnSpc>
              <a:spcBef>
                <a:spcPts val="0"/>
              </a:spcBef>
              <a:defRPr b="1" sz="3000"/>
            </a:lvl4pPr>
            <a:lvl5pPr marL="2819400" indent="-381000" defTabSz="701675">
              <a:lnSpc>
                <a:spcPct val="100000"/>
              </a:lnSpc>
              <a:spcBef>
                <a:spcPts val="0"/>
              </a:spcBef>
              <a:defRPr b="1" sz="3000"/>
            </a:lvl5pPr>
          </a:lstStyle>
          <a:p>
            <a:pPr/>
            <a:r>
              <a:t>属性</a:t>
            </a:r>
          </a:p>
          <a:p>
            <a:pPr lvl="1"/>
            <a:r>
              <a:t/>
            </a:r>
          </a:p>
          <a:p>
            <a:pPr lvl="2"/>
            <a:r>
              <a:t/>
            </a:r>
          </a:p>
          <a:p>
            <a:pPr lvl="3"/>
            <a:r>
              <a:t/>
            </a:r>
          </a:p>
          <a:p>
            <a:pPr lvl="4"/>
            <a:r>
              <a:t/>
            </a:r>
          </a:p>
        </p:txBody>
      </p:sp>
      <p:sp>
        <p:nvSpPr>
          <p:cNvPr id="116" name="正文级别 1…"/>
          <p:cNvSpPr txBox="1"/>
          <p:nvPr>
            <p:ph type="body" sz="half" idx="21" hasCustomPrompt="1"/>
          </p:nvPr>
        </p:nvSpPr>
        <p:spPr>
          <a:xfrm>
            <a:off x="1753923" y="4939860"/>
            <a:ext cx="20876154" cy="3836283"/>
          </a:xfrm>
          <a:prstGeom prst="rect">
            <a:avLst/>
          </a:prstGeom>
        </p:spPr>
        <p:txBody>
          <a:bodyPr numCol="1" spcCol="38100"/>
          <a:lstStyle>
            <a:lvl1pPr marL="131850" indent="37172">
              <a:spcBef>
                <a:spcPts val="0"/>
              </a:spcBef>
              <a:buSzTx/>
              <a:buNone/>
              <a:defRPr spc="-200" sz="8500">
                <a:latin typeface="Helvetica Neue Medium"/>
                <a:ea typeface="Helvetica Neue Medium"/>
                <a:cs typeface="Helvetica Neue Medium"/>
                <a:sym typeface="Helvetica Neue Medium"/>
              </a:defRPr>
            </a:lvl1pPr>
          </a:lstStyle>
          <a:p>
            <a:pPr/>
            <a:r>
              <a:t>“著名引文”</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图像"/>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图像"/>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图像"/>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图像"/>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Body Level One…"/>
          <p:cNvSpPr txBox="1"/>
          <p:nvPr>
            <p:ph type="body" sz="quarter" idx="1" hasCustomPrompt="1"/>
          </p:nvPr>
        </p:nvSpPr>
        <p:spPr>
          <a:xfrm>
            <a:off x="1207690" y="1106137"/>
            <a:ext cx="21968621" cy="636982"/>
          </a:xfrm>
          <a:prstGeom prst="rect">
            <a:avLst/>
          </a:prstGeom>
        </p:spPr>
        <p:txBody>
          <a:bodyPr lIns="45718" tIns="45718" rIns="45718" bIns="45718" numCol="1" spcCol="38100"/>
          <a:lstStyle>
            <a:lvl1pPr marL="0" indent="0" defTabSz="701675">
              <a:lnSpc>
                <a:spcPct val="100000"/>
              </a:lnSpc>
              <a:spcBef>
                <a:spcPts val="0"/>
              </a:spcBef>
              <a:buSzTx/>
              <a:buNone/>
              <a:defRPr b="1" sz="3000"/>
            </a:lvl1pPr>
            <a:lvl2pPr marL="990600" indent="-381000" defTabSz="701675">
              <a:lnSpc>
                <a:spcPct val="100000"/>
              </a:lnSpc>
              <a:spcBef>
                <a:spcPts val="0"/>
              </a:spcBef>
              <a:defRPr b="1" sz="3000"/>
            </a:lvl2pPr>
            <a:lvl3pPr marL="1600200" indent="-381000" defTabSz="701675">
              <a:lnSpc>
                <a:spcPct val="100000"/>
              </a:lnSpc>
              <a:spcBef>
                <a:spcPts val="0"/>
              </a:spcBef>
              <a:defRPr b="1" sz="3000"/>
            </a:lvl3pPr>
            <a:lvl4pPr marL="2209800" indent="-381000" defTabSz="701675">
              <a:lnSpc>
                <a:spcPct val="100000"/>
              </a:lnSpc>
              <a:spcBef>
                <a:spcPts val="0"/>
              </a:spcBef>
              <a:defRPr b="1" sz="3000"/>
            </a:lvl4pPr>
            <a:lvl5pPr marL="2819400" indent="-381000" defTabSz="701675">
              <a:lnSpc>
                <a:spcPct val="100000"/>
              </a:lnSpc>
              <a:spcBef>
                <a:spcPts val="0"/>
              </a:spcBef>
              <a:defRPr b="1" sz="3000"/>
            </a:lvl5pPr>
          </a:lstStyle>
          <a:p>
            <a:pPr/>
            <a:r>
              <a:t>作者和日期</a:t>
            </a:r>
          </a:p>
          <a:p>
            <a:pPr lvl="1"/>
            <a:r>
              <a:t/>
            </a:r>
          </a:p>
          <a:p>
            <a:pPr lvl="2"/>
            <a:r>
              <a:t/>
            </a:r>
          </a:p>
          <a:p>
            <a:pPr lvl="3"/>
            <a:r>
              <a:t/>
            </a:r>
          </a:p>
          <a:p>
            <a:pPr lvl="4"/>
            <a:r>
              <a:t/>
            </a:r>
          </a:p>
        </p:txBody>
      </p:sp>
      <p:sp>
        <p:nvSpPr>
          <p:cNvPr id="24" name="正文级别 1…"/>
          <p:cNvSpPr txBox="1"/>
          <p:nvPr>
            <p:ph type="body" sz="quarter" idx="22" hasCustomPrompt="1"/>
          </p:nvPr>
        </p:nvSpPr>
        <p:spPr>
          <a:xfrm>
            <a:off x="1206500" y="11609909"/>
            <a:ext cx="21971000" cy="1116955"/>
          </a:xfrm>
          <a:prstGeom prst="rect">
            <a:avLst/>
          </a:prstGeom>
        </p:spPr>
        <p:txBody>
          <a:bodyPr numCol="1" spcCol="38100"/>
          <a:lstStyle>
            <a:lvl1pPr marL="0" indent="0" defTabSz="825500">
              <a:lnSpc>
                <a:spcPct val="100000"/>
              </a:lnSpc>
              <a:spcBef>
                <a:spcPts val="0"/>
              </a:spcBef>
              <a:buSzTx/>
              <a:buNone/>
              <a:defRPr b="1" sz="5500"/>
            </a:lvl1pPr>
          </a:lstStyle>
          <a:p>
            <a:pPr/>
            <a:r>
              <a:t>演示文稿副标题</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幻灯片标题"/>
          <p:cNvSpPr txBox="1"/>
          <p:nvPr>
            <p:ph type="title" hasCustomPrompt="1"/>
          </p:nvPr>
        </p:nvSpPr>
        <p:spPr>
          <a:xfrm>
            <a:off x="1206500" y="1270000"/>
            <a:ext cx="9779000" cy="5882274"/>
          </a:xfrm>
          <a:prstGeom prst="rect">
            <a:avLst/>
          </a:prstGeom>
        </p:spPr>
        <p:txBody>
          <a:bodyPr anchor="b"/>
          <a:lstStyle/>
          <a:p>
            <a:pPr/>
            <a:r>
              <a:t>幻灯片标题</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xfrm>
            <a:off x="1206500" y="1079500"/>
            <a:ext cx="21971000" cy="1433164"/>
          </a:xfrm>
          <a:prstGeom prst="rect">
            <a:avLst/>
          </a:prstGeom>
        </p:spPr>
        <p:txBody>
          <a:bodyPr/>
          <a:lstStyle/>
          <a:p>
            <a:pPr/>
            <a:r>
              <a:t>幻灯片标题</a:t>
            </a:r>
          </a:p>
        </p:txBody>
      </p:sp>
      <p:sp>
        <p:nvSpPr>
          <p:cNvPr id="43"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pPr/>
            <a:r>
              <a:t>幻灯片副标题</a:t>
            </a:r>
          </a:p>
          <a:p>
            <a:pPr lvl="1"/>
            <a:r>
              <a:t/>
            </a:r>
          </a:p>
          <a:p>
            <a:pPr lvl="2"/>
            <a:r>
              <a:t/>
            </a:r>
          </a:p>
          <a:p>
            <a:pPr lvl="3"/>
            <a:r>
              <a:t/>
            </a:r>
          </a:p>
          <a:p>
            <a:pPr lvl="4"/>
            <a:r>
              <a:t/>
            </a:r>
          </a:p>
        </p:txBody>
      </p:sp>
      <p:sp>
        <p:nvSpPr>
          <p:cNvPr id="44" name="正文级别 1…"/>
          <p:cNvSpPr txBox="1"/>
          <p:nvPr>
            <p:ph type="body" idx="21" hasCustomPrompt="1"/>
          </p:nvPr>
        </p:nvSpPr>
        <p:spPr>
          <a:xfrm>
            <a:off x="1206500" y="4248503"/>
            <a:ext cx="21971000" cy="8256015"/>
          </a:xfrm>
          <a:prstGeom prst="rect">
            <a:avLst/>
          </a:prstGeom>
        </p:spPr>
        <p:txBody>
          <a:bodyPr numCol="1" spcCol="38100"/>
          <a:lstStyle/>
          <a:p>
            <a:pPr/>
            <a:r>
              <a:t>幻灯片项目符号文本</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0"/>
            <a:ext cx="9779000" cy="934782"/>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pPr/>
            <a:r>
              <a:t>幻灯片副标题</a:t>
            </a:r>
          </a:p>
          <a:p>
            <a:pPr lvl="1"/>
            <a:r>
              <a:t/>
            </a:r>
          </a:p>
          <a:p>
            <a:pPr lvl="2"/>
            <a:r>
              <a:t/>
            </a:r>
          </a:p>
          <a:p>
            <a:pPr lvl="3"/>
            <a:r>
              <a:t/>
            </a:r>
          </a:p>
          <a:p>
            <a:pPr lvl="4"/>
            <a:r>
              <a:t/>
            </a:r>
          </a:p>
        </p:txBody>
      </p:sp>
      <p:sp>
        <p:nvSpPr>
          <p:cNvPr id="61" name="正文级别 1…"/>
          <p:cNvSpPr txBox="1"/>
          <p:nvPr>
            <p:ph type="body" sz="half" idx="21" hasCustomPrompt="1"/>
          </p:nvPr>
        </p:nvSpPr>
        <p:spPr>
          <a:xfrm>
            <a:off x="1206500" y="4248503"/>
            <a:ext cx="9779000" cy="8256632"/>
          </a:xfrm>
          <a:prstGeom prst="rect">
            <a:avLst/>
          </a:prstGeom>
        </p:spPr>
        <p:txBody>
          <a:bodyPr numCol="1" spcCol="38100"/>
          <a:lstStyle/>
          <a:p>
            <a:pPr/>
            <a:r>
              <a:t>幻灯片项目符号文本</a:t>
            </a:r>
          </a:p>
        </p:txBody>
      </p:sp>
      <p:sp>
        <p:nvSpPr>
          <p:cNvPr id="62" name="660384004_1290x1720.jpg"/>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7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51"/>
          </a:xfrm>
          <a:prstGeom prst="rect">
            <a:avLst/>
          </a:prstGeom>
        </p:spPr>
        <p:txBody>
          <a:bodyPr/>
          <a:lstStyle/>
          <a:p>
            <a:pPr/>
            <a:r>
              <a:t>幻灯片标题</a:t>
            </a:r>
          </a:p>
        </p:txBody>
      </p:sp>
      <p:sp>
        <p:nvSpPr>
          <p:cNvPr id="80"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pPr/>
            <a:r>
              <a:t>幻灯片副标题</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89"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726440">
              <a:lnSpc>
                <a:spcPct val="100000"/>
              </a:lnSpc>
              <a:spcBef>
                <a:spcPts val="0"/>
              </a:spcBef>
              <a:buSzTx/>
              <a:buNone/>
              <a:defRPr b="1"/>
            </a:lvl1pPr>
            <a:lvl2pPr defTabSz="726440">
              <a:lnSpc>
                <a:spcPct val="100000"/>
              </a:lnSpc>
              <a:spcBef>
                <a:spcPts val="0"/>
              </a:spcBef>
              <a:defRPr b="1"/>
            </a:lvl2pPr>
            <a:lvl3pPr defTabSz="726440">
              <a:lnSpc>
                <a:spcPct val="100000"/>
              </a:lnSpc>
              <a:spcBef>
                <a:spcPts val="0"/>
              </a:spcBef>
              <a:defRPr b="1"/>
            </a:lvl3pPr>
            <a:lvl4pPr defTabSz="726440">
              <a:lnSpc>
                <a:spcPct val="100000"/>
              </a:lnSpc>
              <a:spcBef>
                <a:spcPts val="0"/>
              </a:spcBef>
              <a:defRPr b="1"/>
            </a:lvl4pPr>
            <a:lvl5pPr defTabSz="726440">
              <a:lnSpc>
                <a:spcPct val="100000"/>
              </a:lnSpc>
              <a:spcBef>
                <a:spcPts val="0"/>
              </a:spcBef>
              <a:defRPr b="1"/>
            </a:lvl5pPr>
          </a:lstStyle>
          <a:p>
            <a:pPr/>
            <a:r>
              <a:t>议程副标题</a:t>
            </a:r>
          </a:p>
          <a:p>
            <a:pPr lvl="1"/>
            <a:r>
              <a:t/>
            </a:r>
          </a:p>
          <a:p>
            <a:pPr lvl="2"/>
            <a:r>
              <a:t/>
            </a:r>
          </a:p>
          <a:p>
            <a:pPr lvl="3"/>
            <a:r>
              <a:t/>
            </a:r>
          </a:p>
          <a:p>
            <a:pPr lvl="4"/>
            <a:r>
              <a:t/>
            </a:r>
          </a:p>
        </p:txBody>
      </p:sp>
      <p:sp>
        <p:nvSpPr>
          <p:cNvPr id="90" name="正文级别 1…"/>
          <p:cNvSpPr txBox="1"/>
          <p:nvPr>
            <p:ph type="body" idx="21" hasCustomPrompt="1"/>
          </p:nvPr>
        </p:nvSpPr>
        <p:spPr>
          <a:xfrm>
            <a:off x="1206500" y="4248503"/>
            <a:ext cx="21971000" cy="8256015"/>
          </a:xfrm>
          <a:prstGeom prst="rect">
            <a:avLst/>
          </a:prstGeom>
        </p:spPr>
        <p:txBody>
          <a:bodyPr numCol="1" spcCol="38100"/>
          <a:lstStyle>
            <a:lvl1pPr marL="0" indent="0" defTabSz="825500">
              <a:lnSpc>
                <a:spcPct val="100000"/>
              </a:lnSpc>
              <a:spcBef>
                <a:spcPts val="1800"/>
              </a:spcBef>
              <a:buSzTx/>
              <a:buNone/>
              <a:defRPr spc="-99" sz="5500"/>
            </a:lvl1pPr>
          </a:lstStyle>
          <a:p>
            <a:pPr/>
            <a:r>
              <a:t>议程主题</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幻灯片项目符号文本</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张诏崴 赵雨云 张祥宁 罗媚 李陈豪…"/>
          <p:cNvSpPr txBox="1"/>
          <p:nvPr>
            <p:ph type="body" sz="quarter" idx="1"/>
          </p:nvPr>
        </p:nvSpPr>
        <p:spPr>
          <a:xfrm>
            <a:off x="1201341" y="10956449"/>
            <a:ext cx="21971002" cy="1540394"/>
          </a:xfrm>
          <a:prstGeom prst="rect">
            <a:avLst/>
          </a:prstGeom>
        </p:spPr>
        <p:txBody>
          <a:bodyPr/>
          <a:lstStyle/>
          <a:p>
            <a:pPr algn="r" defTabSz="825500">
              <a:defRPr sz="3600"/>
            </a:pPr>
            <a:r>
              <a:t>张诏崴 赵语云 张祥宁 罗媚 李陈豪</a:t>
            </a:r>
          </a:p>
          <a:p>
            <a:pPr algn="r" defTabSz="825500">
              <a:defRPr sz="3600"/>
            </a:pPr>
            <a:r>
              <a:t>2020 年 9 月</a:t>
            </a:r>
          </a:p>
        </p:txBody>
      </p:sp>
      <p:sp>
        <p:nvSpPr>
          <p:cNvPr id="152" name="多模态医学影像配准、分割、可视化系统"/>
          <p:cNvSpPr txBox="1"/>
          <p:nvPr>
            <p:ph type="title"/>
          </p:nvPr>
        </p:nvSpPr>
        <p:spPr>
          <a:xfrm>
            <a:off x="1206494" y="2574989"/>
            <a:ext cx="21971008" cy="4648204"/>
          </a:xfrm>
          <a:prstGeom prst="rect">
            <a:avLst/>
          </a:prstGeom>
        </p:spPr>
        <p:txBody>
          <a:bodyPr/>
          <a:lstStyle>
            <a:lvl1pPr>
              <a:defRPr spc="-199" sz="9700"/>
            </a:lvl1pPr>
          </a:lstStyle>
          <a:p>
            <a:pPr/>
            <a:r>
              <a:t>多模态医学影像配准、分割、可视化系统</a:t>
            </a:r>
          </a:p>
        </p:txBody>
      </p:sp>
      <p:sp>
        <p:nvSpPr>
          <p:cNvPr id="153" name="——高级软件开发与管理立项答辩"/>
          <p:cNvSpPr txBox="1"/>
          <p:nvPr/>
        </p:nvSpPr>
        <p:spPr>
          <a:xfrm>
            <a:off x="1201342" y="7223190"/>
            <a:ext cx="21971002" cy="1905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000000"/>
                </a:solidFill>
              </a:defRPr>
            </a:lvl1pPr>
          </a:lstStyle>
          <a:p>
            <a:pPr/>
            <a:r>
              <a:t>——高级软件开发与管理立项答辩</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目标与创新点"/>
          <p:cNvSpPr txBox="1"/>
          <p:nvPr>
            <p:ph type="title"/>
          </p:nvPr>
        </p:nvSpPr>
        <p:spPr>
          <a:xfrm>
            <a:off x="1206500" y="1079499"/>
            <a:ext cx="21971000" cy="1434953"/>
          </a:xfrm>
          <a:prstGeom prst="rect">
            <a:avLst/>
          </a:prstGeom>
        </p:spPr>
        <p:txBody>
          <a:bodyPr/>
          <a:lstStyle>
            <a:lvl1pPr defTabSz="2145738">
              <a:defRPr spc="-200" sz="7400"/>
            </a:lvl1pPr>
          </a:lstStyle>
          <a:p>
            <a:pPr/>
            <a:r>
              <a:t>系统架构</a:t>
            </a:r>
          </a:p>
        </p:txBody>
      </p:sp>
      <p:pic>
        <p:nvPicPr>
          <p:cNvPr id="185" name="structure.png" descr="structure.png"/>
          <p:cNvPicPr>
            <a:picLocks noChangeAspect="1"/>
          </p:cNvPicPr>
          <p:nvPr/>
        </p:nvPicPr>
        <p:blipFill>
          <a:blip r:embed="rId2">
            <a:extLst/>
          </a:blip>
          <a:stretch>
            <a:fillRect/>
          </a:stretch>
        </p:blipFill>
        <p:spPr>
          <a:xfrm>
            <a:off x="7036975" y="-32600"/>
            <a:ext cx="10854030" cy="1378119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项目可行性分析"/>
          <p:cNvSpPr txBox="1"/>
          <p:nvPr>
            <p:ph type="title"/>
          </p:nvPr>
        </p:nvSpPr>
        <p:spPr>
          <a:xfrm>
            <a:off x="1206500" y="1049431"/>
            <a:ext cx="21971002" cy="1434953"/>
          </a:xfrm>
          <a:prstGeom prst="rect">
            <a:avLst/>
          </a:prstGeom>
        </p:spPr>
        <p:txBody>
          <a:bodyPr/>
          <a:lstStyle>
            <a:lvl1pPr defTabSz="2145738">
              <a:defRPr spc="-200" sz="7400"/>
            </a:lvl1pPr>
          </a:lstStyle>
          <a:p>
            <a:pPr/>
            <a:r>
              <a:t>项目技术方案</a:t>
            </a:r>
          </a:p>
        </p:txBody>
      </p:sp>
      <p:sp>
        <p:nvSpPr>
          <p:cNvPr id="188" name="项目方案：…"/>
          <p:cNvSpPr txBox="1"/>
          <p:nvPr/>
        </p:nvSpPr>
        <p:spPr>
          <a:xfrm>
            <a:off x="2331788" y="4300118"/>
            <a:ext cx="18065222" cy="42379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19100" indent="-419100" algn="l">
              <a:lnSpc>
                <a:spcPct val="150000"/>
              </a:lnSpc>
              <a:buSzPct val="123000"/>
              <a:buChar char="•"/>
              <a:defRPr sz="3300"/>
            </a:pPr>
            <a:r>
              <a:t>采用基于 UML 的面向对象方法开发</a:t>
            </a:r>
          </a:p>
          <a:p>
            <a:pPr marL="419100" indent="-419100" algn="l">
              <a:lnSpc>
                <a:spcPct val="150000"/>
              </a:lnSpc>
              <a:buSzPct val="123000"/>
              <a:buChar char="•"/>
              <a:defRPr sz="3300"/>
            </a:pPr>
            <a:r>
              <a:t>UI部分采用C++、Qt进行开发，开发工具为Visual Studio与Qt Creator</a:t>
            </a:r>
          </a:p>
          <a:p>
            <a:pPr marL="419100" indent="-419100" algn="l">
              <a:lnSpc>
                <a:spcPct val="150000"/>
              </a:lnSpc>
              <a:buSzPct val="123000"/>
              <a:buChar char="•"/>
              <a:defRPr sz="3300"/>
            </a:pPr>
            <a:r>
              <a:t>服务端采用 Python 进行开发，框架为 Flask，开发工具为 VIM；</a:t>
            </a:r>
          </a:p>
          <a:p>
            <a:pPr marL="419100" indent="-419100" algn="l">
              <a:lnSpc>
                <a:spcPct val="150000"/>
              </a:lnSpc>
              <a:buSzPct val="123000"/>
              <a:buChar char="•"/>
              <a:defRPr sz="3300"/>
            </a:pPr>
            <a:r>
              <a:t>关系型数据库选择 MySQL，图片服务器选择FastDFS</a:t>
            </a:r>
          </a:p>
          <a:p>
            <a:pPr marL="419100" indent="-419100" algn="l">
              <a:lnSpc>
                <a:spcPct val="150000"/>
              </a:lnSpc>
              <a:buSzPct val="123000"/>
              <a:buChar char="•"/>
              <a:defRPr sz="3300"/>
            </a:pPr>
            <a:r>
              <a:t>Web端使用React框架开发</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项目可行性分析"/>
          <p:cNvSpPr txBox="1"/>
          <p:nvPr>
            <p:ph type="title"/>
          </p:nvPr>
        </p:nvSpPr>
        <p:spPr>
          <a:xfrm>
            <a:off x="1206500" y="1079499"/>
            <a:ext cx="21971000" cy="1434953"/>
          </a:xfrm>
          <a:prstGeom prst="rect">
            <a:avLst/>
          </a:prstGeom>
        </p:spPr>
        <p:txBody>
          <a:bodyPr/>
          <a:lstStyle>
            <a:lvl1pPr defTabSz="2145738">
              <a:defRPr spc="-200" sz="7400"/>
            </a:lvl1pPr>
          </a:lstStyle>
          <a:p>
            <a:pPr/>
            <a:r>
              <a:t>项目可行性分析</a:t>
            </a:r>
          </a:p>
        </p:txBody>
      </p:sp>
      <p:sp>
        <p:nvSpPr>
          <p:cNvPr id="191" name="可行性分析：…"/>
          <p:cNvSpPr txBox="1"/>
          <p:nvPr/>
        </p:nvSpPr>
        <p:spPr>
          <a:xfrm>
            <a:off x="1155788" y="2622479"/>
            <a:ext cx="18749918" cy="94840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sz="3300"/>
            </a:pPr>
            <a:r>
              <a:t>可行性分析：</a:t>
            </a:r>
          </a:p>
          <a:p>
            <a:pPr marL="419100" indent="-419100" algn="l">
              <a:lnSpc>
                <a:spcPct val="150000"/>
              </a:lnSpc>
              <a:buSzPct val="123000"/>
              <a:buChar char="•"/>
              <a:defRPr sz="3300"/>
            </a:pPr>
            <a:r>
              <a:t>技术可行性</a:t>
            </a:r>
          </a:p>
          <a:p>
            <a:pPr lvl="1" marL="1028700" indent="-419100" algn="l">
              <a:lnSpc>
                <a:spcPct val="150000"/>
              </a:lnSpc>
              <a:buSzPct val="123000"/>
              <a:buChar char="•"/>
              <a:defRPr sz="3300"/>
            </a:pPr>
            <a:r>
              <a:t>本项目中医学影像处理相关算法发展较成熟，存在鲁棒性好及可用性高的算法</a:t>
            </a:r>
          </a:p>
          <a:p>
            <a:pPr lvl="1" marL="1028700" indent="-419100" algn="l">
              <a:lnSpc>
                <a:spcPct val="150000"/>
              </a:lnSpc>
              <a:buSzPct val="123000"/>
              <a:buChar char="•"/>
              <a:defRPr sz="3300"/>
            </a:pPr>
            <a:r>
              <a:t>项目成员对图像处理相关算法熟悉，对软件开发流程熟悉，对后端搭建及机器学习算法熟悉</a:t>
            </a:r>
          </a:p>
          <a:p>
            <a:pPr marL="419100" indent="-419100" algn="l">
              <a:lnSpc>
                <a:spcPct val="150000"/>
              </a:lnSpc>
              <a:buSzPct val="123000"/>
              <a:buChar char="•"/>
              <a:defRPr sz="3300"/>
            </a:pPr>
            <a:r>
              <a:t>法律因素可行性分析</a:t>
            </a:r>
          </a:p>
          <a:p>
            <a:pPr lvl="1" marL="1028700" indent="-419100" algn="l">
              <a:lnSpc>
                <a:spcPct val="150000"/>
              </a:lnSpc>
              <a:buSzPct val="123000"/>
              <a:buChar char="•"/>
              <a:defRPr sz="3300"/>
            </a:pPr>
            <a:r>
              <a:t>图像处理所需的第三方库 VTK、ITK 开源</a:t>
            </a:r>
          </a:p>
          <a:p>
            <a:pPr lvl="1" marL="1028700" indent="-419100" algn="l">
              <a:lnSpc>
                <a:spcPct val="150000"/>
              </a:lnSpc>
              <a:buSzPct val="123000"/>
              <a:buChar char="•"/>
              <a:defRPr sz="3300"/>
            </a:pPr>
            <a:r>
              <a:t>所需使用的数据库 MySQL 为免费开源的数据库</a:t>
            </a:r>
          </a:p>
          <a:p>
            <a:pPr marL="419100" indent="-419100" algn="l">
              <a:lnSpc>
                <a:spcPct val="150000"/>
              </a:lnSpc>
              <a:buSzPct val="123000"/>
              <a:buChar char="•"/>
              <a:defRPr sz="3300"/>
            </a:pPr>
            <a:r>
              <a:t>用户使用可行性分析</a:t>
            </a:r>
          </a:p>
          <a:p>
            <a:pPr lvl="1" marL="1028700" indent="-419100" algn="l">
              <a:lnSpc>
                <a:spcPct val="150000"/>
              </a:lnSpc>
              <a:buSzPct val="123000"/>
              <a:buChar char="•"/>
              <a:defRPr sz="3300"/>
            </a:pPr>
            <a:r>
              <a:t>面向医疗工作者与高校科研人员</a:t>
            </a:r>
          </a:p>
          <a:p>
            <a:pPr lvl="1" marL="1028700" indent="-419100" algn="l">
              <a:lnSpc>
                <a:spcPct val="150000"/>
              </a:lnSpc>
              <a:buSzPct val="123000"/>
              <a:buChar char="•"/>
              <a:defRPr sz="3300"/>
            </a:pPr>
            <a:r>
              <a:t>软件UI简单清晰，易上手，可用性强</a:t>
            </a:r>
          </a:p>
          <a:p>
            <a:pPr lvl="1" marL="1028700" indent="-419100" algn="l">
              <a:lnSpc>
                <a:spcPct val="150000"/>
              </a:lnSpc>
              <a:buSzPct val="123000"/>
              <a:buChar char="•"/>
              <a:defRPr sz="3300"/>
            </a:pPr>
            <a:r>
              <a:t>便于数据存储与团队高效协作</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非功能需求"/>
          <p:cNvSpPr txBox="1"/>
          <p:nvPr>
            <p:ph type="title"/>
          </p:nvPr>
        </p:nvSpPr>
        <p:spPr>
          <a:xfrm>
            <a:off x="1206500" y="1079500"/>
            <a:ext cx="21971000" cy="1433164"/>
          </a:xfrm>
          <a:prstGeom prst="rect">
            <a:avLst/>
          </a:prstGeom>
        </p:spPr>
        <p:txBody>
          <a:bodyPr/>
          <a:lstStyle>
            <a:lvl1pPr defTabSz="2145737">
              <a:defRPr spc="-200" sz="7400"/>
            </a:lvl1pPr>
          </a:lstStyle>
          <a:p>
            <a:pPr/>
            <a:r>
              <a:t>功能需求</a:t>
            </a:r>
          </a:p>
        </p:txBody>
      </p:sp>
      <p:sp>
        <p:nvSpPr>
          <p:cNvPr id="194" name="正文级别 1…"/>
          <p:cNvSpPr txBox="1"/>
          <p:nvPr>
            <p:ph type="body" idx="1"/>
          </p:nvPr>
        </p:nvSpPr>
        <p:spPr>
          <a:xfrm>
            <a:off x="3341227" y="2895506"/>
            <a:ext cx="21971002" cy="9996941"/>
          </a:xfrm>
          <a:prstGeom prst="rect">
            <a:avLst/>
          </a:prstGeom>
        </p:spPr>
        <p:txBody>
          <a:bodyPr lIns="50800" tIns="50800" rIns="50800" bIns="50800"/>
          <a:lstStyle/>
          <a:p>
            <a:pPr defTabSz="2438337">
              <a:lnSpc>
                <a:spcPct val="150000"/>
              </a:lnSpc>
              <a:defRPr b="0" sz="3300">
                <a:solidFill>
                  <a:srgbClr val="5E5E5E"/>
                </a:solidFill>
              </a:defRPr>
            </a:pPr>
          </a:p>
          <a:p>
            <a:pPr marL="419100" indent="-419100" defTabSz="2438337">
              <a:lnSpc>
                <a:spcPct val="150000"/>
              </a:lnSpc>
              <a:buSzPct val="123000"/>
              <a:buChar char="•"/>
              <a:defRPr b="0" sz="3300">
                <a:solidFill>
                  <a:srgbClr val="5E5E5E"/>
                </a:solidFill>
              </a:defRPr>
            </a:pPr>
            <a:r>
              <a:t>用户登录注册(P0)</a:t>
            </a:r>
          </a:p>
          <a:p>
            <a:pPr marL="419100" indent="-419100" defTabSz="2438337">
              <a:lnSpc>
                <a:spcPct val="150000"/>
              </a:lnSpc>
              <a:buSzPct val="123000"/>
              <a:buChar char="•"/>
              <a:defRPr b="0" sz="3300">
                <a:solidFill>
                  <a:srgbClr val="5E5E5E"/>
                </a:solidFill>
              </a:defRPr>
            </a:pPr>
            <a:r>
              <a:t>病例管理(P0)</a:t>
            </a:r>
          </a:p>
          <a:p>
            <a:pPr marL="419100" indent="-419100" defTabSz="2438337">
              <a:lnSpc>
                <a:spcPct val="150000"/>
              </a:lnSpc>
              <a:buSzPct val="123000"/>
              <a:buChar char="•"/>
              <a:defRPr b="0" sz="3300">
                <a:solidFill>
                  <a:srgbClr val="5E5E5E"/>
                </a:solidFill>
              </a:defRPr>
            </a:pPr>
            <a:r>
              <a:t>多模态医学影像配准(P0)</a:t>
            </a:r>
          </a:p>
          <a:p>
            <a:pPr marL="419100" indent="-419100" defTabSz="2438337">
              <a:lnSpc>
                <a:spcPct val="150000"/>
              </a:lnSpc>
              <a:buSzPct val="123000"/>
              <a:buChar char="•"/>
              <a:defRPr b="0" sz="3300">
                <a:solidFill>
                  <a:srgbClr val="5E5E5E"/>
                </a:solidFill>
              </a:defRPr>
            </a:pPr>
            <a:r>
              <a:t>图像分割(P0)</a:t>
            </a:r>
          </a:p>
          <a:p>
            <a:pPr marL="419100" indent="-419100" defTabSz="2438337">
              <a:lnSpc>
                <a:spcPct val="150000"/>
              </a:lnSpc>
              <a:buSzPct val="123000"/>
              <a:buChar char="•"/>
              <a:defRPr b="0" sz="3300">
                <a:solidFill>
                  <a:srgbClr val="5E5E5E"/>
                </a:solidFill>
              </a:defRPr>
            </a:pPr>
            <a:r>
              <a:t>通用图像处理(P0)</a:t>
            </a:r>
          </a:p>
          <a:p>
            <a:pPr marL="419100" indent="-419100" defTabSz="2438337">
              <a:lnSpc>
                <a:spcPct val="150000"/>
              </a:lnSpc>
              <a:buSzPct val="123000"/>
              <a:buChar char="•"/>
              <a:defRPr b="0" sz="3300">
                <a:solidFill>
                  <a:srgbClr val="5E5E5E"/>
                </a:solidFill>
              </a:defRPr>
            </a:pPr>
            <a:r>
              <a:t>三维重建可视化(P0)</a:t>
            </a:r>
          </a:p>
          <a:p>
            <a:pPr marL="419100" indent="-419100" defTabSz="2438337">
              <a:lnSpc>
                <a:spcPct val="150000"/>
              </a:lnSpc>
              <a:buSzPct val="123000"/>
              <a:buChar char="•"/>
              <a:defRPr b="0" sz="3300">
                <a:solidFill>
                  <a:srgbClr val="5E5E5E"/>
                </a:solidFill>
              </a:defRPr>
            </a:pPr>
            <a:r>
              <a:t>自动预测肿瘤良恶性(P1)</a:t>
            </a:r>
          </a:p>
          <a:p>
            <a:pPr marL="419100" indent="-419100" defTabSz="2438337">
              <a:lnSpc>
                <a:spcPct val="150000"/>
              </a:lnSpc>
              <a:buSzPct val="123000"/>
              <a:buChar char="•"/>
              <a:defRPr b="0" sz="3300">
                <a:solidFill>
                  <a:srgbClr val="5E5E5E"/>
                </a:solidFill>
              </a:defRPr>
            </a:pPr>
            <a:r>
              <a:t>图像管理(P2)</a:t>
            </a:r>
          </a:p>
          <a:p>
            <a:pPr marL="419100" indent="-419100" defTabSz="2438337">
              <a:lnSpc>
                <a:spcPct val="150000"/>
              </a:lnSpc>
              <a:buSzPct val="123000"/>
              <a:buChar char="•"/>
              <a:defRPr b="0" sz="3300">
                <a:solidFill>
                  <a:srgbClr val="5E5E5E"/>
                </a:solidFill>
              </a:defRPr>
            </a:pPr>
            <a:r>
              <a:t>数据标注(P2)</a:t>
            </a:r>
          </a:p>
          <a:p>
            <a:pPr marL="419100" indent="-419100" defTabSz="2438337">
              <a:lnSpc>
                <a:spcPct val="150000"/>
              </a:lnSpc>
              <a:buSzPct val="123000"/>
              <a:buChar char="•"/>
              <a:defRPr b="0" sz="3300">
                <a:solidFill>
                  <a:srgbClr val="5E5E5E"/>
                </a:solidFill>
              </a:defRPr>
            </a:pPr>
            <a:r>
              <a:t>数据可视化(P1)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非功能需求"/>
          <p:cNvSpPr txBox="1"/>
          <p:nvPr>
            <p:ph type="title"/>
          </p:nvPr>
        </p:nvSpPr>
        <p:spPr>
          <a:xfrm>
            <a:off x="1206500" y="1079500"/>
            <a:ext cx="21971000" cy="1433164"/>
          </a:xfrm>
          <a:prstGeom prst="rect">
            <a:avLst/>
          </a:prstGeom>
        </p:spPr>
        <p:txBody>
          <a:bodyPr/>
          <a:lstStyle>
            <a:lvl1pPr defTabSz="2145737">
              <a:defRPr spc="-200" sz="7400"/>
            </a:lvl1pPr>
          </a:lstStyle>
          <a:p>
            <a:pPr/>
            <a:r>
              <a:t>非功能需求</a:t>
            </a:r>
          </a:p>
        </p:txBody>
      </p:sp>
      <p:sp>
        <p:nvSpPr>
          <p:cNvPr id="197" name="正文级别 1…"/>
          <p:cNvSpPr txBox="1"/>
          <p:nvPr>
            <p:ph type="body" idx="1"/>
          </p:nvPr>
        </p:nvSpPr>
        <p:spPr>
          <a:xfrm>
            <a:off x="1206500" y="4248503"/>
            <a:ext cx="21971000" cy="8256015"/>
          </a:xfrm>
          <a:prstGeom prst="rect">
            <a:avLst/>
          </a:prstGeom>
        </p:spPr>
        <p:txBody>
          <a:bodyPr lIns="50800" tIns="50800" rIns="50800" bIns="50800"/>
          <a:lstStyle/>
          <a:p>
            <a:pPr defTabSz="2438337">
              <a:lnSpc>
                <a:spcPct val="150000"/>
              </a:lnSpc>
              <a:defRPr b="0" sz="3300">
                <a:solidFill>
                  <a:srgbClr val="5E5E5E"/>
                </a:solidFill>
              </a:defRPr>
            </a:pPr>
            <a:r>
              <a:t>非功能性需求：</a:t>
            </a:r>
          </a:p>
          <a:p>
            <a:pPr marL="419100" indent="-419100" defTabSz="2438337">
              <a:lnSpc>
                <a:spcPct val="150000"/>
              </a:lnSpc>
              <a:buSzPct val="123000"/>
              <a:buChar char="•"/>
              <a:defRPr b="0" sz="3300">
                <a:solidFill>
                  <a:srgbClr val="5E5E5E"/>
                </a:solidFill>
              </a:defRPr>
            </a:pPr>
            <a:r>
              <a:t>易用性</a:t>
            </a:r>
          </a:p>
          <a:p>
            <a:pPr lvl="1" marL="1028700" indent="-419100" defTabSz="2438337">
              <a:lnSpc>
                <a:spcPct val="150000"/>
              </a:lnSpc>
              <a:defRPr b="0" sz="3300">
                <a:solidFill>
                  <a:srgbClr val="5E5E5E"/>
                </a:solidFill>
              </a:defRPr>
            </a:pPr>
            <a:r>
              <a:t>提供操作指南文档，普通用户能够快速上手使用。软件提供帮助选项，用户能够在软件操作界面查看操作指南。</a:t>
            </a:r>
          </a:p>
          <a:p>
            <a:pPr marL="419100" indent="-419100" defTabSz="2438337">
              <a:lnSpc>
                <a:spcPct val="150000"/>
              </a:lnSpc>
              <a:buSzPct val="123000"/>
              <a:buChar char="•"/>
              <a:defRPr b="0" sz="3300">
                <a:solidFill>
                  <a:srgbClr val="5E5E5E"/>
                </a:solidFill>
              </a:defRPr>
            </a:pPr>
            <a:r>
              <a:t>可靠性</a:t>
            </a:r>
          </a:p>
          <a:p>
            <a:pPr lvl="1" marL="1028700" indent="-419100" defTabSz="2438337">
              <a:lnSpc>
                <a:spcPct val="150000"/>
              </a:lnSpc>
              <a:defRPr b="0" sz="3300">
                <a:solidFill>
                  <a:srgbClr val="5E5E5E"/>
                </a:solidFill>
              </a:defRPr>
            </a:pPr>
            <a:r>
              <a:t>用户可用时间百分比为 99.99%。 MTBF: 平均故障间隔时间为120天。MTTR：平均修复时间为10小时。系统每周进行一次备份。</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非功能需求"/>
          <p:cNvSpPr txBox="1"/>
          <p:nvPr>
            <p:ph type="title"/>
          </p:nvPr>
        </p:nvSpPr>
        <p:spPr>
          <a:xfrm>
            <a:off x="1206500" y="1079500"/>
            <a:ext cx="21971000" cy="1433164"/>
          </a:xfrm>
          <a:prstGeom prst="rect">
            <a:avLst/>
          </a:prstGeom>
        </p:spPr>
        <p:txBody>
          <a:bodyPr/>
          <a:lstStyle>
            <a:lvl1pPr defTabSz="2145737">
              <a:defRPr spc="-200" sz="7400"/>
            </a:lvl1pPr>
          </a:lstStyle>
          <a:p>
            <a:pPr/>
            <a:r>
              <a:t>非功能需求</a:t>
            </a:r>
          </a:p>
        </p:txBody>
      </p:sp>
      <p:sp>
        <p:nvSpPr>
          <p:cNvPr id="200" name="正文级别 1…"/>
          <p:cNvSpPr txBox="1"/>
          <p:nvPr>
            <p:ph type="body" idx="1"/>
          </p:nvPr>
        </p:nvSpPr>
        <p:spPr>
          <a:xfrm>
            <a:off x="1206500" y="4248503"/>
            <a:ext cx="21971000" cy="8256015"/>
          </a:xfrm>
          <a:prstGeom prst="rect">
            <a:avLst/>
          </a:prstGeom>
        </p:spPr>
        <p:txBody>
          <a:bodyPr lIns="50800" tIns="50800" rIns="50800" bIns="50800"/>
          <a:lstStyle/>
          <a:p>
            <a:pPr defTabSz="2438337">
              <a:lnSpc>
                <a:spcPct val="150000"/>
              </a:lnSpc>
              <a:defRPr b="0" sz="3300">
                <a:solidFill>
                  <a:srgbClr val="5E5E5E"/>
                </a:solidFill>
              </a:defRPr>
            </a:pPr>
            <a:r>
              <a:t>非功能性需求：</a:t>
            </a:r>
          </a:p>
          <a:p>
            <a:pPr marL="419100" indent="-419100" defTabSz="2438337">
              <a:lnSpc>
                <a:spcPct val="150000"/>
              </a:lnSpc>
              <a:buSzPct val="123000"/>
              <a:buChar char="•"/>
              <a:defRPr b="0" sz="3300">
                <a:solidFill>
                  <a:srgbClr val="5E5E5E"/>
                </a:solidFill>
              </a:defRPr>
            </a:pPr>
            <a:r>
              <a:t>性能</a:t>
            </a:r>
          </a:p>
          <a:p>
            <a:pPr lvl="1" marL="1028700" indent="-419100" defTabSz="2438337">
              <a:lnSpc>
                <a:spcPct val="150000"/>
              </a:lnSpc>
              <a:defRPr b="0" sz="3300">
                <a:solidFill>
                  <a:srgbClr val="5E5E5E"/>
                </a:solidFill>
              </a:defRPr>
            </a:pPr>
            <a:r>
              <a:t>在用户平均网络硬件水平的情况下，每个操作相应时间不超过2秒。</a:t>
            </a:r>
          </a:p>
          <a:p>
            <a:pPr lvl="1" marL="1028700" indent="-419100" defTabSz="2438337">
              <a:lnSpc>
                <a:spcPct val="150000"/>
              </a:lnSpc>
              <a:defRPr b="0" sz="3300">
                <a:solidFill>
                  <a:srgbClr val="5E5E5E"/>
                </a:solidFill>
              </a:defRPr>
            </a:pPr>
            <a:r>
              <a:t>任何问题造成未响应，系统在5秒后在页面上显示未响应等提示信息。</a:t>
            </a:r>
          </a:p>
          <a:p>
            <a:pPr lvl="1" marL="1028700" indent="-419100" defTabSz="2438337">
              <a:lnSpc>
                <a:spcPct val="150000"/>
              </a:lnSpc>
              <a:defRPr b="0" sz="3300">
                <a:solidFill>
                  <a:srgbClr val="5E5E5E"/>
                </a:solidFill>
              </a:defRPr>
            </a:pPr>
            <a:r>
              <a:t>吞吐量：系统能同时处理 50 事务/秒。</a:t>
            </a:r>
          </a:p>
          <a:p>
            <a:pPr lvl="1" marL="1028700" indent="-419100" defTabSz="2438337">
              <a:lnSpc>
                <a:spcPct val="150000"/>
              </a:lnSpc>
              <a:defRPr b="0" sz="3300">
                <a:solidFill>
                  <a:srgbClr val="5E5E5E"/>
                </a:solidFill>
              </a:defRPr>
            </a:pPr>
            <a:r>
              <a:t>服务器内存为 4GB， CPU 2核， 磁盘 50GB， 公共带宽 100 MB/s。</a:t>
            </a:r>
          </a:p>
          <a:p>
            <a:pPr marL="419100" indent="-419100" defTabSz="2438337">
              <a:lnSpc>
                <a:spcPct val="150000"/>
              </a:lnSpc>
              <a:buSzPct val="123000"/>
              <a:buChar char="•"/>
              <a:defRPr b="0" sz="3300">
                <a:solidFill>
                  <a:srgbClr val="5E5E5E"/>
                </a:solidFill>
              </a:defRPr>
            </a:pPr>
            <a:r>
              <a:t>可支持性</a:t>
            </a:r>
          </a:p>
          <a:p>
            <a:pPr lvl="1" marL="1028700" indent="-419100" defTabSz="2438337">
              <a:lnSpc>
                <a:spcPct val="150000"/>
              </a:lnSpc>
              <a:defRPr b="0" sz="3300">
                <a:solidFill>
                  <a:srgbClr val="5E5E5E"/>
                </a:solidFill>
              </a:defRPr>
            </a:pPr>
            <a:r>
              <a:t> 编码标准和命名约定参照 Google 的开发规范。系统有统一的日志输出机制和报告机制。</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非功能需求"/>
          <p:cNvSpPr txBox="1"/>
          <p:nvPr>
            <p:ph type="title"/>
          </p:nvPr>
        </p:nvSpPr>
        <p:spPr>
          <a:xfrm>
            <a:off x="1206500" y="1079500"/>
            <a:ext cx="21971000" cy="1433164"/>
          </a:xfrm>
          <a:prstGeom prst="rect">
            <a:avLst/>
          </a:prstGeom>
        </p:spPr>
        <p:txBody>
          <a:bodyPr/>
          <a:lstStyle>
            <a:lvl1pPr defTabSz="2145737">
              <a:defRPr spc="-200" sz="7400"/>
            </a:lvl1pPr>
          </a:lstStyle>
          <a:p>
            <a:pPr/>
            <a:r>
              <a:t>风险分析</a:t>
            </a:r>
          </a:p>
        </p:txBody>
      </p:sp>
      <p:sp>
        <p:nvSpPr>
          <p:cNvPr id="203" name="正文级别 1…"/>
          <p:cNvSpPr txBox="1"/>
          <p:nvPr>
            <p:ph type="body" idx="1"/>
          </p:nvPr>
        </p:nvSpPr>
        <p:spPr>
          <a:xfrm>
            <a:off x="1747698" y="4098170"/>
            <a:ext cx="21971002" cy="8256014"/>
          </a:xfrm>
          <a:prstGeom prst="rect">
            <a:avLst/>
          </a:prstGeom>
        </p:spPr>
        <p:txBody>
          <a:bodyPr lIns="50800" tIns="50800" rIns="50800" bIns="50800"/>
          <a:lstStyle/>
          <a:p>
            <a:pPr defTabSz="2438337">
              <a:lnSpc>
                <a:spcPct val="150000"/>
              </a:lnSpc>
              <a:defRPr b="0" sz="5000">
                <a:solidFill>
                  <a:srgbClr val="5E5E5E"/>
                </a:solidFill>
              </a:defRPr>
            </a:pPr>
          </a:p>
          <a:p>
            <a:pPr marL="419100" indent="-419100" defTabSz="2438337">
              <a:lnSpc>
                <a:spcPct val="150000"/>
              </a:lnSpc>
              <a:buSzPct val="123000"/>
              <a:buChar char="•"/>
              <a:defRPr b="0" sz="5000">
                <a:solidFill>
                  <a:srgbClr val="5E5E5E"/>
                </a:solidFill>
              </a:defRPr>
            </a:pPr>
            <a:r>
              <a:t>需求的变更</a:t>
            </a:r>
          </a:p>
          <a:p>
            <a:pPr marL="419100" indent="-419100" defTabSz="2438337">
              <a:lnSpc>
                <a:spcPct val="150000"/>
              </a:lnSpc>
              <a:buSzPct val="123000"/>
              <a:buChar char="•"/>
              <a:defRPr b="0" sz="5000">
                <a:solidFill>
                  <a:srgbClr val="5E5E5E"/>
                </a:solidFill>
              </a:defRPr>
            </a:pPr>
            <a:r>
              <a:t>开发人员对于所使用到的第三方库以及Qt不够熟悉</a:t>
            </a:r>
          </a:p>
          <a:p>
            <a:pPr marL="419100" indent="-419100" defTabSz="2438337">
              <a:lnSpc>
                <a:spcPct val="150000"/>
              </a:lnSpc>
              <a:buSzPct val="123000"/>
              <a:buChar char="•"/>
              <a:defRPr b="0" sz="5000">
                <a:solidFill>
                  <a:srgbClr val="5E5E5E"/>
                </a:solidFill>
              </a:defRPr>
            </a:pPr>
            <a:r>
              <a:t>前期计划的不准确制定可能会导致项目整体的进度延迟</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计划进度"/>
          <p:cNvSpPr txBox="1"/>
          <p:nvPr>
            <p:ph type="title"/>
          </p:nvPr>
        </p:nvSpPr>
        <p:spPr>
          <a:xfrm>
            <a:off x="1206500" y="1079499"/>
            <a:ext cx="21971000" cy="1434953"/>
          </a:xfrm>
          <a:prstGeom prst="rect">
            <a:avLst/>
          </a:prstGeom>
        </p:spPr>
        <p:txBody>
          <a:bodyPr/>
          <a:lstStyle/>
          <a:p>
            <a:pPr defTabSz="2145738">
              <a:defRPr spc="-200" sz="7400"/>
            </a:pPr>
            <a:r>
              <a:t>计划进度 </a:t>
            </a:r>
            <a:r>
              <a:rPr sz="5000"/>
              <a:t>2020.10.9 - 2020.11.1</a:t>
            </a:r>
          </a:p>
        </p:txBody>
      </p:sp>
      <p:sp>
        <p:nvSpPr>
          <p:cNvPr id="206" name="本项目计划从 2020 年 10 月 9 日起至 2021 年 1 月 6 日，用 3 个月时间完成"/>
          <p:cNvSpPr txBox="1"/>
          <p:nvPr/>
        </p:nvSpPr>
        <p:spPr>
          <a:xfrm>
            <a:off x="1181188" y="2597079"/>
            <a:ext cx="18749918" cy="3198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sz="3300"/>
            </a:pPr>
            <a:r>
              <a:t>本项目使用scrum软件过程，计划从 2020 年 10 月 9 日起至 2021 年 1 月 6 日，用 3 个月时间完成。</a:t>
            </a:r>
          </a:p>
          <a:p>
            <a:pPr algn="l">
              <a:lnSpc>
                <a:spcPct val="150000"/>
              </a:lnSpc>
              <a:defRPr sz="3300"/>
            </a:pPr>
          </a:p>
          <a:p>
            <a:pPr algn="l">
              <a:lnSpc>
                <a:spcPct val="150000"/>
              </a:lnSpc>
              <a:defRPr sz="3300"/>
            </a:pPr>
            <a:r>
              <a:t>每一个月进行一次 Sprint，工作日工作，周三晚上进行 Sprint Planning, 总结每周的工作, 了解团队成员之间的进度。</a:t>
            </a:r>
          </a:p>
        </p:txBody>
      </p:sp>
      <p:sp>
        <p:nvSpPr>
          <p:cNvPr id="207" name="2020.10.9 - 2020.11.1…"/>
          <p:cNvSpPr txBox="1"/>
          <p:nvPr/>
        </p:nvSpPr>
        <p:spPr>
          <a:xfrm>
            <a:off x="1065588" y="6524669"/>
            <a:ext cx="15469315" cy="4721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spcBef>
                <a:spcPts val="1600"/>
              </a:spcBef>
              <a:defRPr sz="1600">
                <a:solidFill>
                  <a:srgbClr val="24292E"/>
                </a:solidFill>
                <a:latin typeface="+mj-lt"/>
                <a:ea typeface="+mj-ea"/>
                <a:cs typeface="+mj-cs"/>
                <a:sym typeface="Helvetica"/>
              </a:defRPr>
            </a:pPr>
            <a:r>
              <a:t>     </a:t>
            </a:r>
            <a:r>
              <a:rPr sz="3300">
                <a:solidFill>
                  <a:srgbClr val="535353"/>
                </a:solidFill>
                <a:latin typeface="+mn-lt"/>
                <a:ea typeface="+mn-ea"/>
                <a:cs typeface="+mn-cs"/>
                <a:sym typeface="Helvetica Neue"/>
              </a:rPr>
              <a:t>Sprint Goal: 设计项目架构，完成用户管理相关功能的实现。</a:t>
            </a:r>
            <a:endParaRPr sz="3300">
              <a:solidFill>
                <a:srgbClr val="535353"/>
              </a:solidFill>
            </a:endParaRPr>
          </a:p>
          <a:p>
            <a:pPr marL="457200" indent="-317500" algn="l" defTabSz="457200">
              <a:buClr>
                <a:srgbClr val="24292E"/>
              </a:buClr>
              <a:buSzPct val="100000"/>
              <a:buFont typeface="Times Roman"/>
              <a:buChar char="•"/>
              <a:defRPr sz="3300">
                <a:solidFill>
                  <a:srgbClr val="535353"/>
                </a:solidFill>
              </a:defRPr>
            </a:pPr>
          </a:p>
          <a:p>
            <a:pPr marL="794543" indent="-654843" algn="l" defTabSz="457200">
              <a:buClr>
                <a:srgbClr val="24292E"/>
              </a:buClr>
              <a:buSzPct val="100000"/>
              <a:buFont typeface="Times Roman"/>
              <a:buChar char="•"/>
              <a:defRPr sz="3300">
                <a:solidFill>
                  <a:srgbClr val="535353"/>
                </a:solidFill>
              </a:defRPr>
            </a:pPr>
            <a:r>
              <a:t>完成项目架构搭建，UI 端实现基础功能；</a:t>
            </a:r>
          </a:p>
          <a:p>
            <a:pPr marL="794543" indent="-654843" algn="l" defTabSz="457200">
              <a:buClr>
                <a:srgbClr val="24292E"/>
              </a:buClr>
              <a:buSzPct val="100000"/>
              <a:buFont typeface="Times Roman"/>
              <a:buChar char="•"/>
              <a:defRPr sz="3300">
                <a:solidFill>
                  <a:srgbClr val="535353"/>
                </a:solidFill>
              </a:defRPr>
            </a:pPr>
            <a:r>
              <a:t>确定 UI 端和后端对接的接口；</a:t>
            </a:r>
          </a:p>
          <a:p>
            <a:pPr marL="794543" indent="-654843" algn="l" defTabSz="457200">
              <a:buClr>
                <a:srgbClr val="24292E"/>
              </a:buClr>
              <a:buSzPct val="100000"/>
              <a:buFont typeface="Times Roman"/>
              <a:buChar char="•"/>
              <a:defRPr sz="3300">
                <a:solidFill>
                  <a:srgbClr val="535353"/>
                </a:solidFill>
              </a:defRPr>
            </a:pPr>
            <a:r>
              <a:t>设计后端数据库，完成用户管理相关接口的实现；</a:t>
            </a:r>
          </a:p>
          <a:p>
            <a:pPr marL="794543" indent="-654843" algn="l" defTabSz="457200">
              <a:buClr>
                <a:srgbClr val="24292E"/>
              </a:buClr>
              <a:buSzPct val="100000"/>
              <a:buFont typeface="Times Roman"/>
              <a:buChar char="•"/>
              <a:defRPr sz="3300">
                <a:solidFill>
                  <a:srgbClr val="535353"/>
                </a:solidFill>
              </a:defRPr>
            </a:pPr>
            <a:r>
              <a:t>实现三切面和立体的展示；</a:t>
            </a:r>
          </a:p>
          <a:p>
            <a:pPr marL="794543" indent="-654843" algn="l" defTabSz="457200">
              <a:buClr>
                <a:srgbClr val="24292E"/>
              </a:buClr>
              <a:buSzPct val="100000"/>
              <a:buFont typeface="Times Roman"/>
              <a:buChar char="•"/>
              <a:defRPr sz="3300">
                <a:solidFill>
                  <a:srgbClr val="535353"/>
                </a:solidFill>
              </a:defRPr>
            </a:pPr>
            <a:r>
              <a:t>进行单元测试；</a:t>
            </a:r>
          </a:p>
          <a:p>
            <a:pPr marL="794543" indent="-654843" algn="l" defTabSz="457200">
              <a:buClr>
                <a:srgbClr val="24292E"/>
              </a:buClr>
              <a:buSzPct val="100000"/>
              <a:buFont typeface="Times Roman"/>
              <a:buChar char="•"/>
              <a:defRPr sz="3300">
                <a:solidFill>
                  <a:srgbClr val="535353"/>
                </a:solidFill>
              </a:defRPr>
            </a:pPr>
            <a:r>
              <a:t>发布可执行程序1.0版本。</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计划进度"/>
          <p:cNvSpPr txBox="1"/>
          <p:nvPr>
            <p:ph type="title"/>
          </p:nvPr>
        </p:nvSpPr>
        <p:spPr>
          <a:xfrm>
            <a:off x="1206500" y="1079499"/>
            <a:ext cx="21971000" cy="1434953"/>
          </a:xfrm>
          <a:prstGeom prst="rect">
            <a:avLst/>
          </a:prstGeom>
        </p:spPr>
        <p:txBody>
          <a:bodyPr/>
          <a:lstStyle/>
          <a:p>
            <a:pPr defTabSz="2145738">
              <a:defRPr spc="-200" sz="7400"/>
            </a:pPr>
            <a:r>
              <a:t>计划进度 </a:t>
            </a:r>
            <a:r>
              <a:rPr sz="5000"/>
              <a:t>2020.11.1 - 2020.12.1</a:t>
            </a:r>
          </a:p>
        </p:txBody>
      </p:sp>
      <p:sp>
        <p:nvSpPr>
          <p:cNvPr id="210" name="2020.11.1 - 2020.12.1…"/>
          <p:cNvSpPr txBox="1"/>
          <p:nvPr/>
        </p:nvSpPr>
        <p:spPr>
          <a:xfrm>
            <a:off x="2087270" y="3887919"/>
            <a:ext cx="15832110" cy="586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spcBef>
                <a:spcPts val="1600"/>
              </a:spcBef>
              <a:defRPr sz="3300">
                <a:solidFill>
                  <a:srgbClr val="535353"/>
                </a:solidFill>
                <a:latin typeface="+mj-lt"/>
                <a:ea typeface="+mj-ea"/>
                <a:cs typeface="+mj-cs"/>
                <a:sym typeface="Helvetica"/>
              </a:defRPr>
            </a:pPr>
            <a:r>
              <a:t>    Sprint Goal: 完成图像学习功能，前端图像处理内容，后端病例管理。</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搭建图片服务器；</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完成后端病例管理；</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开发对图像检测分类的神经网络，完成训练；</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实现配准功能；</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实现图像分割功能；</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完成通用的图像处理（滤波，二值化，边缘检测，模糊，去噪等功能）；</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进行单元测试；</a:t>
            </a:r>
          </a:p>
          <a:p>
            <a:pPr marL="457200" indent="-317500" algn="l" defTabSz="457200">
              <a:buClr>
                <a:srgbClr val="24292E"/>
              </a:buClr>
              <a:buSzPct val="100000"/>
              <a:buFont typeface="Times Roman"/>
              <a:buChar char="•"/>
              <a:defRPr sz="3300">
                <a:solidFill>
                  <a:srgbClr val="535353"/>
                </a:solidFill>
                <a:latin typeface="+mj-lt"/>
                <a:ea typeface="+mj-ea"/>
                <a:cs typeface="+mj-cs"/>
                <a:sym typeface="Helvetica"/>
              </a:defRPr>
            </a:pPr>
            <a:r>
              <a:t>发布可执行程序2.0版本。</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计划进度"/>
          <p:cNvSpPr txBox="1"/>
          <p:nvPr>
            <p:ph type="title"/>
          </p:nvPr>
        </p:nvSpPr>
        <p:spPr>
          <a:xfrm>
            <a:off x="1206500" y="1079499"/>
            <a:ext cx="21971000" cy="1434953"/>
          </a:xfrm>
          <a:prstGeom prst="rect">
            <a:avLst/>
          </a:prstGeom>
        </p:spPr>
        <p:txBody>
          <a:bodyPr/>
          <a:lstStyle/>
          <a:p>
            <a:pPr defTabSz="2145738">
              <a:defRPr spc="-200" sz="7400"/>
            </a:pPr>
            <a:r>
              <a:t>计划进度</a:t>
            </a:r>
            <a:r>
              <a:rPr sz="5000"/>
              <a:t> 2020.12.1 -2021.1.6</a:t>
            </a:r>
          </a:p>
        </p:txBody>
      </p:sp>
      <p:sp>
        <p:nvSpPr>
          <p:cNvPr id="213" name="2020.12.1 -2021.1.6…"/>
          <p:cNvSpPr txBox="1"/>
          <p:nvPr/>
        </p:nvSpPr>
        <p:spPr>
          <a:xfrm>
            <a:off x="2124492" y="3606829"/>
            <a:ext cx="10893444" cy="62210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300"/>
            </a:pPr>
            <a:r>
              <a:t>       Sprint Goal: 完成Web端管理页面，以及其中的数据可视化。完成桌面端的数据标注。</a:t>
            </a:r>
          </a:p>
          <a:p>
            <a:pPr algn="l">
              <a:defRPr sz="3300"/>
            </a:pPr>
          </a:p>
          <a:p>
            <a:pPr marL="794543" indent="-654843" algn="l" defTabSz="457200">
              <a:spcBef>
                <a:spcPts val="1600"/>
              </a:spcBef>
              <a:buClr>
                <a:srgbClr val="24292E"/>
              </a:buClr>
              <a:buSzPct val="100000"/>
              <a:buFont typeface="Times Roman"/>
              <a:buChar char="•"/>
              <a:defRPr sz="3300">
                <a:solidFill>
                  <a:srgbClr val="535353"/>
                </a:solidFill>
              </a:defRPr>
            </a:pPr>
            <a:r>
              <a:t>完成管理页面；</a:t>
            </a:r>
          </a:p>
          <a:p>
            <a:pPr marL="794543" indent="-654843" algn="l" defTabSz="457200">
              <a:spcBef>
                <a:spcPts val="1600"/>
              </a:spcBef>
              <a:buClr>
                <a:srgbClr val="24292E"/>
              </a:buClr>
              <a:buSzPct val="100000"/>
              <a:buFont typeface="Times Roman"/>
              <a:buChar char="•"/>
              <a:defRPr sz="3300">
                <a:solidFill>
                  <a:srgbClr val="535353"/>
                </a:solidFill>
              </a:defRPr>
            </a:pPr>
            <a:r>
              <a:t>加入数据缓存，图像服务器缓存；</a:t>
            </a:r>
          </a:p>
          <a:p>
            <a:pPr marL="794543" indent="-654843" algn="l" defTabSz="457200">
              <a:spcBef>
                <a:spcPts val="1600"/>
              </a:spcBef>
              <a:buClr>
                <a:srgbClr val="24292E"/>
              </a:buClr>
              <a:buSzPct val="100000"/>
              <a:buFont typeface="Times Roman"/>
              <a:buChar char="•"/>
              <a:defRPr sz="3300">
                <a:solidFill>
                  <a:srgbClr val="535353"/>
                </a:solidFill>
              </a:defRPr>
            </a:pPr>
            <a:r>
              <a:t>完成 UI 端数据标注功能；</a:t>
            </a:r>
          </a:p>
          <a:p>
            <a:pPr marL="794543" indent="-654843" algn="l" defTabSz="457200">
              <a:spcBef>
                <a:spcPts val="1600"/>
              </a:spcBef>
              <a:buClr>
                <a:srgbClr val="24292E"/>
              </a:buClr>
              <a:buSzPct val="100000"/>
              <a:buFont typeface="Times Roman"/>
              <a:buChar char="•"/>
              <a:defRPr sz="3300">
                <a:solidFill>
                  <a:srgbClr val="535353"/>
                </a:solidFill>
              </a:defRPr>
            </a:pPr>
            <a:r>
              <a:t>进行单元测试，集成测试；</a:t>
            </a:r>
          </a:p>
          <a:p>
            <a:pPr marL="794543" indent="-654843" algn="l" defTabSz="457200">
              <a:spcBef>
                <a:spcPts val="1600"/>
              </a:spcBef>
              <a:buClr>
                <a:srgbClr val="24292E"/>
              </a:buClr>
              <a:buSzPct val="100000"/>
              <a:buFont typeface="Times Roman"/>
              <a:buChar char="•"/>
              <a:defRPr sz="3300">
                <a:solidFill>
                  <a:srgbClr val="535353"/>
                </a:solidFill>
              </a:defRPr>
            </a:pPr>
            <a:r>
              <a:t>发布可执行程序最终版本。</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项目背景"/>
          <p:cNvSpPr txBox="1"/>
          <p:nvPr>
            <p:ph type="title"/>
          </p:nvPr>
        </p:nvSpPr>
        <p:spPr>
          <a:xfrm>
            <a:off x="1206500" y="1079499"/>
            <a:ext cx="21971000" cy="1434953"/>
          </a:xfrm>
          <a:prstGeom prst="rect">
            <a:avLst/>
          </a:prstGeom>
        </p:spPr>
        <p:txBody>
          <a:bodyPr/>
          <a:lstStyle>
            <a:lvl1pPr defTabSz="2145738">
              <a:defRPr spc="-200" sz="7400"/>
            </a:lvl1pPr>
          </a:lstStyle>
          <a:p>
            <a:pPr/>
            <a:r>
              <a:t>项目背景</a:t>
            </a:r>
          </a:p>
        </p:txBody>
      </p:sp>
      <p:sp>
        <p:nvSpPr>
          <p:cNvPr id="156" name="计算机断层扫描、核磁共振等成像技术，对医学诊断和治疗有巨大帮助…"/>
          <p:cNvSpPr txBox="1"/>
          <p:nvPr/>
        </p:nvSpPr>
        <p:spPr>
          <a:xfrm>
            <a:off x="995316" y="3587267"/>
            <a:ext cx="9804736" cy="65414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4800" indent="-304800" algn="l">
              <a:lnSpc>
                <a:spcPct val="150000"/>
              </a:lnSpc>
              <a:buSzPct val="123000"/>
              <a:buChar char="•"/>
              <a:defRPr sz="3300"/>
            </a:pPr>
            <a:r>
              <a:t>计算机断层扫描、核磁共振等成像技术，对医学诊断和治疗有巨大帮助</a:t>
            </a:r>
          </a:p>
          <a:p>
            <a:pPr algn="l">
              <a:lnSpc>
                <a:spcPct val="150000"/>
              </a:lnSpc>
              <a:defRPr sz="3300"/>
            </a:pPr>
          </a:p>
          <a:p>
            <a:pPr marL="304800" indent="-304800" algn="l">
              <a:lnSpc>
                <a:spcPct val="150000"/>
              </a:lnSpc>
              <a:buSzPct val="123000"/>
              <a:buChar char="•"/>
              <a:defRPr sz="3300"/>
            </a:pPr>
            <a:r>
              <a:t>将二维成像图像转化为三维立体模型，有助于对目标的感知与诊断</a:t>
            </a:r>
          </a:p>
          <a:p>
            <a:pPr algn="l">
              <a:lnSpc>
                <a:spcPct val="150000"/>
              </a:lnSpc>
              <a:defRPr sz="3300"/>
            </a:pPr>
          </a:p>
          <a:p>
            <a:pPr marL="304800" indent="-304800" algn="l">
              <a:lnSpc>
                <a:spcPct val="150000"/>
              </a:lnSpc>
              <a:buSzPct val="123000"/>
              <a:buChar char="•"/>
              <a:defRPr sz="3300"/>
            </a:pPr>
            <a:r>
              <a:t>图像处理技术，有助于医生客观、准确的进行病体观察和病因分析</a:t>
            </a:r>
          </a:p>
        </p:txBody>
      </p:sp>
      <p:sp>
        <p:nvSpPr>
          <p:cNvPr id="157" name="TODO: 有图就放图"/>
          <p:cNvSpPr txBox="1"/>
          <p:nvPr/>
        </p:nvSpPr>
        <p:spPr>
          <a:xfrm>
            <a:off x="16243965" y="6597649"/>
            <a:ext cx="26606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E230C"/>
                </a:solidFill>
              </a:defRPr>
            </a:lvl1pPr>
          </a:lstStyle>
          <a:p>
            <a:pPr/>
            <a:r>
              <a:t>TODO: 有图就放图</a:t>
            </a:r>
          </a:p>
        </p:txBody>
      </p:sp>
      <p:pic>
        <p:nvPicPr>
          <p:cNvPr id="158" name="Image" descr="Image"/>
          <p:cNvPicPr>
            <a:picLocks noChangeAspect="1"/>
          </p:cNvPicPr>
          <p:nvPr/>
        </p:nvPicPr>
        <p:blipFill>
          <a:blip r:embed="rId2">
            <a:extLst/>
          </a:blip>
          <a:stretch>
            <a:fillRect/>
          </a:stretch>
        </p:blipFill>
        <p:spPr>
          <a:xfrm>
            <a:off x="11321321" y="2875119"/>
            <a:ext cx="11956116" cy="796576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预期成果"/>
          <p:cNvSpPr txBox="1"/>
          <p:nvPr>
            <p:ph type="title"/>
          </p:nvPr>
        </p:nvSpPr>
        <p:spPr>
          <a:xfrm>
            <a:off x="1206500" y="1079499"/>
            <a:ext cx="21971000" cy="1434953"/>
          </a:xfrm>
          <a:prstGeom prst="rect">
            <a:avLst/>
          </a:prstGeom>
        </p:spPr>
        <p:txBody>
          <a:bodyPr/>
          <a:lstStyle>
            <a:lvl1pPr defTabSz="2145738">
              <a:defRPr spc="-200" sz="7400"/>
            </a:lvl1pPr>
          </a:lstStyle>
          <a:p>
            <a:pPr/>
            <a:r>
              <a:t>预期成果</a:t>
            </a:r>
          </a:p>
        </p:txBody>
      </p:sp>
      <p:sp>
        <p:nvSpPr>
          <p:cNvPr id="216" name="成果形式 — 完成&quot;多模态医学影像配准、分割与可视化系统&quot;的软件研发，实现产品化…"/>
          <p:cNvSpPr txBox="1"/>
          <p:nvPr/>
        </p:nvSpPr>
        <p:spPr>
          <a:xfrm>
            <a:off x="1254146" y="3546642"/>
            <a:ext cx="18609054" cy="7743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1000" indent="-381000" algn="l">
              <a:lnSpc>
                <a:spcPct val="120000"/>
              </a:lnSpc>
              <a:buSzPct val="123000"/>
              <a:buChar char="•"/>
              <a:defRPr sz="3300"/>
            </a:pPr>
            <a:r>
              <a:t>成果形式 — 完成"多模态医学影像配准、分割与可视化系统"的软件研发，实现产品化</a:t>
            </a:r>
          </a:p>
          <a:p>
            <a:pPr marL="381000" indent="-381000" algn="l">
              <a:lnSpc>
                <a:spcPct val="120000"/>
              </a:lnSpc>
              <a:buSzPct val="123000"/>
              <a:buChar char="•"/>
              <a:defRPr sz="3300"/>
            </a:pPr>
            <a:r>
              <a:t>考核形式 — 通过 SJTU 公司领导的考核验收</a:t>
            </a:r>
          </a:p>
          <a:p>
            <a:pPr marL="381000" indent="-381000" algn="l">
              <a:lnSpc>
                <a:spcPct val="120000"/>
              </a:lnSpc>
              <a:buSzPct val="123000"/>
              <a:buChar char="•"/>
              <a:defRPr sz="3300"/>
            </a:pPr>
            <a:r>
              <a:t>交付内容</a:t>
            </a:r>
          </a:p>
          <a:p>
            <a:pPr lvl="1" marL="990600" indent="-381000" algn="l">
              <a:lnSpc>
                <a:spcPct val="120000"/>
              </a:lnSpc>
              <a:buSzPct val="123000"/>
              <a:buChar char="•"/>
              <a:defRPr sz="3300"/>
            </a:pPr>
            <a:r>
              <a:t>“多模态医学影像配准、分割与可视化系统”的源代码</a:t>
            </a:r>
          </a:p>
          <a:p>
            <a:pPr lvl="1" marL="990600" indent="-381000" algn="l">
              <a:lnSpc>
                <a:spcPct val="120000"/>
              </a:lnSpc>
              <a:buSzPct val="123000"/>
              <a:buChar char="•"/>
              <a:defRPr sz="3300"/>
            </a:pPr>
            <a:r>
              <a:t>测试计划、测试用例和测试评估报告</a:t>
            </a:r>
          </a:p>
          <a:p>
            <a:pPr lvl="1" marL="990600" indent="-381000" algn="l">
              <a:lnSpc>
                <a:spcPct val="120000"/>
              </a:lnSpc>
              <a:buSzPct val="123000"/>
              <a:buChar char="•"/>
              <a:defRPr sz="3300"/>
            </a:pPr>
            <a:r>
              <a:t>迭代计划和迭代评估报告</a:t>
            </a:r>
          </a:p>
          <a:p>
            <a:pPr lvl="1" marL="990600" indent="-381000" algn="l">
              <a:lnSpc>
                <a:spcPct val="120000"/>
              </a:lnSpc>
              <a:buSzPct val="123000"/>
              <a:buChar char="•"/>
              <a:defRPr sz="3300"/>
            </a:pPr>
            <a:r>
              <a:t>风险列表</a:t>
            </a:r>
          </a:p>
          <a:p>
            <a:pPr lvl="1" marL="990600" indent="-381000" algn="l">
              <a:lnSpc>
                <a:spcPct val="120000"/>
              </a:lnSpc>
              <a:buSzPct val="123000"/>
              <a:buChar char="•"/>
              <a:defRPr sz="3300"/>
            </a:pPr>
            <a:r>
              <a:t>软件开发计划</a:t>
            </a:r>
          </a:p>
          <a:p>
            <a:pPr lvl="1" marL="990600" indent="-381000" algn="l">
              <a:lnSpc>
                <a:spcPct val="120000"/>
              </a:lnSpc>
              <a:buSzPct val="123000"/>
              <a:buChar char="•"/>
              <a:defRPr sz="3300"/>
            </a:pPr>
            <a:r>
              <a:t>项目总结报告</a:t>
            </a:r>
          </a:p>
          <a:p>
            <a:pPr lvl="1" marL="990600" indent="-381000" algn="l">
              <a:lnSpc>
                <a:spcPct val="120000"/>
              </a:lnSpc>
              <a:buSzPct val="123000"/>
              <a:buChar char="•"/>
              <a:defRPr sz="3300"/>
            </a:pPr>
            <a:r>
              <a:t>演示视频文件以及演示 PPT</a:t>
            </a:r>
          </a:p>
          <a:p>
            <a:pPr lvl="1" marL="990600" indent="-381000" algn="l">
              <a:lnSpc>
                <a:spcPct val="120000"/>
              </a:lnSpc>
              <a:buSzPct val="123000"/>
              <a:buChar char="•"/>
              <a:defRPr sz="3300"/>
            </a:pPr>
            <a:r>
              <a:t>使用说明文档</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感谢聆听"/>
          <p:cNvSpPr txBox="1"/>
          <p:nvPr>
            <p:ph type="body" sz="half" idx="1"/>
          </p:nvPr>
        </p:nvSpPr>
        <p:spPr>
          <a:prstGeom prst="rect">
            <a:avLst/>
          </a:prstGeom>
        </p:spPr>
        <p:txBody>
          <a:bodyPr/>
          <a:lstStyle/>
          <a:p>
            <a:pPr/>
            <a:r>
              <a:t>感谢聆听</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项目背景"/>
          <p:cNvSpPr txBox="1"/>
          <p:nvPr>
            <p:ph type="title"/>
          </p:nvPr>
        </p:nvSpPr>
        <p:spPr>
          <a:xfrm>
            <a:off x="1206500" y="1079499"/>
            <a:ext cx="21971000" cy="1434953"/>
          </a:xfrm>
          <a:prstGeom prst="rect">
            <a:avLst/>
          </a:prstGeom>
        </p:spPr>
        <p:txBody>
          <a:bodyPr/>
          <a:lstStyle>
            <a:lvl1pPr defTabSz="2145738">
              <a:defRPr spc="-200" sz="7400"/>
            </a:lvl1pPr>
          </a:lstStyle>
          <a:p>
            <a:pPr/>
            <a:r>
              <a:t>项目背景</a:t>
            </a:r>
          </a:p>
        </p:txBody>
      </p:sp>
      <p:sp>
        <p:nvSpPr>
          <p:cNvPr id="161" name="现有的医学影像处理与分析软件平台仍存在着不足:…"/>
          <p:cNvSpPr txBox="1"/>
          <p:nvPr/>
        </p:nvSpPr>
        <p:spPr>
          <a:xfrm>
            <a:off x="1207341" y="3365741"/>
            <a:ext cx="18609058" cy="69845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3300"/>
            </a:pPr>
            <a:r>
              <a:t>现有的医学影像处理与分析软件平台仍存在着不足:</a:t>
            </a:r>
          </a:p>
          <a:p>
            <a:pPr algn="l">
              <a:lnSpc>
                <a:spcPct val="150000"/>
              </a:lnSpc>
              <a:defRPr sz="3300"/>
            </a:pPr>
          </a:p>
          <a:p>
            <a:pPr marL="381000" indent="-381000" algn="l">
              <a:lnSpc>
                <a:spcPct val="200000"/>
              </a:lnSpc>
              <a:buSzPct val="123000"/>
              <a:buChar char="•"/>
              <a:defRPr sz="3300"/>
            </a:pPr>
            <a:r>
              <a:t>部分功能强大的商用医学影像处理与分析综合平台需配套医疗设备或特殊硬件才能运行，价格昂贵</a:t>
            </a:r>
          </a:p>
          <a:p>
            <a:pPr marL="381000" indent="-381000" algn="l">
              <a:lnSpc>
                <a:spcPct val="200000"/>
              </a:lnSpc>
              <a:buSzPct val="123000"/>
              <a:buChar char="•"/>
              <a:defRPr sz="3300"/>
            </a:pPr>
            <a:r>
              <a:t>开源框架的软件平台二次开发学习成本过高</a:t>
            </a:r>
          </a:p>
          <a:p>
            <a:pPr marL="381000" indent="-381000" algn="l">
              <a:lnSpc>
                <a:spcPct val="200000"/>
              </a:lnSpc>
              <a:buSzPct val="123000"/>
              <a:buChar char="•"/>
              <a:defRPr sz="3300"/>
            </a:pPr>
            <a:r>
              <a:t>医学影像数据本身的复杂多样性，使得现有软件平台的专业性太强，通用性不足</a:t>
            </a:r>
          </a:p>
          <a:p>
            <a:pPr marL="381000" indent="-381000" algn="l">
              <a:lnSpc>
                <a:spcPct val="200000"/>
              </a:lnSpc>
              <a:buSzPct val="123000"/>
              <a:buChar char="•"/>
              <a:defRPr sz="3300"/>
            </a:pPr>
            <a:r>
              <a:t>市面上的免费开源医学影像处理软件多只能提供基础功能</a:t>
            </a:r>
          </a:p>
          <a:p>
            <a:pPr marL="381000" indent="-381000" algn="l">
              <a:lnSpc>
                <a:spcPct val="200000"/>
              </a:lnSpc>
              <a:buSzPct val="123000"/>
              <a:buChar char="•"/>
              <a:defRPr sz="3300"/>
            </a:pPr>
            <a:r>
              <a:t>目前多数医学影像处理软件都不含有病例数据信息存储功能，不能在远程后端备份保存</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项目描述"/>
          <p:cNvSpPr txBox="1"/>
          <p:nvPr>
            <p:ph type="title"/>
          </p:nvPr>
        </p:nvSpPr>
        <p:spPr>
          <a:xfrm>
            <a:off x="1206500" y="1079499"/>
            <a:ext cx="21971000" cy="1434953"/>
          </a:xfrm>
          <a:prstGeom prst="rect">
            <a:avLst/>
          </a:prstGeom>
        </p:spPr>
        <p:txBody>
          <a:bodyPr/>
          <a:lstStyle>
            <a:lvl1pPr defTabSz="2145738">
              <a:defRPr spc="-200" sz="7400"/>
            </a:lvl1pPr>
          </a:lstStyle>
          <a:p>
            <a:pPr/>
            <a:r>
              <a:t>项目描述</a:t>
            </a:r>
          </a:p>
        </p:txBody>
      </p:sp>
      <p:sp>
        <p:nvSpPr>
          <p:cNvPr id="164" name="集成常用的医学影像处理与分析算法…"/>
          <p:cNvSpPr txBox="1"/>
          <p:nvPr/>
        </p:nvSpPr>
        <p:spPr>
          <a:xfrm>
            <a:off x="1240261" y="4616447"/>
            <a:ext cx="7124701" cy="448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04800" indent="-304800" algn="l">
              <a:lnSpc>
                <a:spcPct val="200000"/>
              </a:lnSpc>
              <a:buSzPct val="123000"/>
              <a:buChar char="•"/>
              <a:defRPr sz="3300"/>
            </a:pPr>
            <a:r>
              <a:t>集成常用的医学影像处理与分析算法</a:t>
            </a:r>
          </a:p>
          <a:p>
            <a:pPr lvl="1" marL="914400" indent="-304800" algn="l">
              <a:lnSpc>
                <a:spcPct val="150000"/>
              </a:lnSpc>
              <a:buSzPct val="123000"/>
              <a:buChar char="•"/>
              <a:defRPr sz="3300"/>
            </a:pPr>
            <a:r>
              <a:t>多模态影像配准融合</a:t>
            </a:r>
          </a:p>
          <a:p>
            <a:pPr lvl="1" marL="914400" indent="-304800" algn="l">
              <a:lnSpc>
                <a:spcPct val="150000"/>
              </a:lnSpc>
              <a:buSzPct val="123000"/>
              <a:buChar char="•"/>
              <a:defRPr sz="3300"/>
            </a:pPr>
            <a:r>
              <a:t>自动化图像分割</a:t>
            </a:r>
          </a:p>
          <a:p>
            <a:pPr lvl="1" marL="914400" indent="-304800" algn="l">
              <a:lnSpc>
                <a:spcPct val="150000"/>
              </a:lnSpc>
              <a:buSzPct val="123000"/>
              <a:buChar char="•"/>
              <a:defRPr sz="3300"/>
            </a:pPr>
            <a:r>
              <a:t>图像后期处理</a:t>
            </a:r>
          </a:p>
          <a:p>
            <a:pPr lvl="1" marL="914400" indent="-304800" algn="l">
              <a:lnSpc>
                <a:spcPct val="150000"/>
              </a:lnSpc>
              <a:buSzPct val="123000"/>
              <a:buChar char="•"/>
              <a:defRPr sz="3300"/>
            </a:pPr>
            <a:r>
              <a:t>三维重建可视化</a:t>
            </a:r>
          </a:p>
        </p:txBody>
      </p:sp>
      <p:sp>
        <p:nvSpPr>
          <p:cNvPr id="165" name="本项目旨在开发一套多模态医学影像配准、分割、可视化系统"/>
          <p:cNvSpPr txBox="1"/>
          <p:nvPr/>
        </p:nvSpPr>
        <p:spPr>
          <a:xfrm>
            <a:off x="1188336" y="2722650"/>
            <a:ext cx="114300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本项目旨在开发一套多模态医学影像配准、分割、可视化系统</a:t>
            </a:r>
          </a:p>
        </p:txBody>
      </p:sp>
      <p:sp>
        <p:nvSpPr>
          <p:cNvPr id="166" name="搭建后端平台…"/>
          <p:cNvSpPr txBox="1"/>
          <p:nvPr/>
        </p:nvSpPr>
        <p:spPr>
          <a:xfrm>
            <a:off x="9584000" y="4616447"/>
            <a:ext cx="6477001" cy="360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04800" indent="-304800" algn="l">
              <a:lnSpc>
                <a:spcPct val="200000"/>
              </a:lnSpc>
              <a:buSzPct val="123000"/>
              <a:buChar char="•"/>
              <a:defRPr sz="3300"/>
            </a:pPr>
            <a:r>
              <a:t>搭建后端平台</a:t>
            </a:r>
          </a:p>
          <a:p>
            <a:pPr lvl="1" marL="914400" indent="-304800" algn="l">
              <a:lnSpc>
                <a:spcPct val="150000"/>
              </a:lnSpc>
              <a:buSzPct val="123000"/>
              <a:buChar char="•"/>
              <a:defRPr sz="3300"/>
            </a:pPr>
            <a:r>
              <a:t>病例图像数据储存</a:t>
            </a:r>
          </a:p>
          <a:p>
            <a:pPr lvl="1" marL="914400" indent="-304800" algn="l">
              <a:lnSpc>
                <a:spcPct val="150000"/>
              </a:lnSpc>
              <a:buSzPct val="123000"/>
              <a:buChar char="•"/>
              <a:defRPr sz="3300"/>
            </a:pPr>
            <a:r>
              <a:t>机器学习针对病例图像的模型</a:t>
            </a:r>
          </a:p>
          <a:p>
            <a:pPr lvl="1" marL="914400" indent="-304800" algn="l">
              <a:lnSpc>
                <a:spcPct val="150000"/>
              </a:lnSpc>
              <a:buSzPct val="123000"/>
              <a:buChar char="•"/>
              <a:defRPr sz="3300"/>
            </a:pPr>
            <a:r>
              <a:t>肿瘤良恶性预测</a:t>
            </a:r>
          </a:p>
        </p:txBody>
      </p:sp>
      <p:sp>
        <p:nvSpPr>
          <p:cNvPr id="167" name="数据的储存与成长…"/>
          <p:cNvSpPr txBox="1"/>
          <p:nvPr/>
        </p:nvSpPr>
        <p:spPr>
          <a:xfrm>
            <a:off x="17280044" y="4610582"/>
            <a:ext cx="4381501" cy="2730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04800" indent="-304800" algn="l">
              <a:lnSpc>
                <a:spcPct val="200000"/>
              </a:lnSpc>
              <a:buSzPct val="123000"/>
              <a:buChar char="•"/>
              <a:defRPr sz="3300"/>
            </a:pPr>
            <a:r>
              <a:t>数据的储存与成长</a:t>
            </a:r>
          </a:p>
          <a:p>
            <a:pPr lvl="1" marL="914400" indent="-304800" algn="l">
              <a:lnSpc>
                <a:spcPct val="150000"/>
              </a:lnSpc>
              <a:buSzPct val="123000"/>
              <a:buChar char="•"/>
              <a:defRPr sz="3300"/>
            </a:pPr>
            <a:r>
              <a:t>回朔过往图像数据</a:t>
            </a:r>
          </a:p>
          <a:p>
            <a:pPr lvl="1" marL="914400" indent="-304800" algn="l">
              <a:lnSpc>
                <a:spcPct val="150000"/>
              </a:lnSpc>
              <a:buSzPct val="123000"/>
              <a:buChar char="•"/>
              <a:defRPr sz="3300"/>
            </a:pPr>
            <a:r>
              <a:t>留存新生数据</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外部条件落实"/>
          <p:cNvSpPr txBox="1"/>
          <p:nvPr>
            <p:ph type="title"/>
          </p:nvPr>
        </p:nvSpPr>
        <p:spPr>
          <a:xfrm>
            <a:off x="1206500" y="1079499"/>
            <a:ext cx="21971000" cy="1434953"/>
          </a:xfrm>
          <a:prstGeom prst="rect">
            <a:avLst/>
          </a:prstGeom>
        </p:spPr>
        <p:txBody>
          <a:bodyPr/>
          <a:lstStyle>
            <a:lvl1pPr defTabSz="2145738">
              <a:defRPr spc="-200" sz="7400"/>
            </a:lvl1pPr>
          </a:lstStyle>
          <a:p>
            <a:pPr/>
            <a:r>
              <a:t>外部条件落实</a:t>
            </a:r>
          </a:p>
        </p:txBody>
      </p:sp>
      <p:sp>
        <p:nvSpPr>
          <p:cNvPr id="170" name="成果形式 — 完成&quot;多模态医学影像配准、分割与可视化系统&quot;的软件研发，实现产品化…"/>
          <p:cNvSpPr txBox="1"/>
          <p:nvPr/>
        </p:nvSpPr>
        <p:spPr>
          <a:xfrm>
            <a:off x="1374411" y="3958750"/>
            <a:ext cx="20762928" cy="63175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1000" indent="-381000" algn="l">
              <a:lnSpc>
                <a:spcPct val="120000"/>
              </a:lnSpc>
              <a:buSzPct val="123000"/>
              <a:buChar char="•"/>
              <a:defRPr sz="3300"/>
            </a:pPr>
            <a:r>
              <a:t>技术基础</a:t>
            </a:r>
          </a:p>
          <a:p>
            <a:pPr lvl="1" marL="990600" indent="-381000" algn="l">
              <a:lnSpc>
                <a:spcPct val="120000"/>
              </a:lnSpc>
              <a:buSzPct val="123000"/>
              <a:buChar char="•"/>
              <a:defRPr sz="3300"/>
            </a:pPr>
            <a:r>
              <a:t>团队已经掌握医学影像处理算法，调研了大量该方面的资料</a:t>
            </a:r>
          </a:p>
          <a:p>
            <a:pPr lvl="1" marL="990600" indent="-381000" algn="l">
              <a:lnSpc>
                <a:spcPct val="120000"/>
              </a:lnSpc>
              <a:buSzPct val="123000"/>
              <a:buChar char="•"/>
              <a:defRPr sz="3300"/>
            </a:pPr>
            <a:r>
              <a:t>掌握项目所需要的前后端开发技术，并熟悉 C++， Python等技术的使用</a:t>
            </a:r>
          </a:p>
          <a:p>
            <a:pPr marL="381000" indent="-381000" algn="l">
              <a:lnSpc>
                <a:spcPct val="120000"/>
              </a:lnSpc>
              <a:buSzPct val="123000"/>
              <a:buChar char="•"/>
              <a:defRPr sz="3300"/>
            </a:pPr>
            <a:r>
              <a:t>研发团队</a:t>
            </a:r>
          </a:p>
          <a:p>
            <a:pPr lvl="1" marL="990600" indent="-381000" algn="l">
              <a:lnSpc>
                <a:spcPct val="120000"/>
              </a:lnSpc>
              <a:buSzPct val="123000"/>
              <a:buChar char="•"/>
              <a:defRPr sz="3300"/>
            </a:pPr>
            <a:r>
              <a:t>经验丰富的开发团队，来自多个专业，技术互补，经验共享，实现跨学科合作。</a:t>
            </a:r>
          </a:p>
          <a:p>
            <a:pPr lvl="1" marL="990600" indent="-381000" algn="l">
              <a:lnSpc>
                <a:spcPct val="120000"/>
              </a:lnSpc>
              <a:buSzPct val="123000"/>
              <a:buChar char="•"/>
              <a:defRPr sz="3300"/>
            </a:pPr>
            <a:r>
              <a:t>分工明确，且均熟悉软件开发的基础流程，能够高效协作，快速开发，共同完成整个项目的构建。</a:t>
            </a:r>
          </a:p>
          <a:p>
            <a:pPr marL="381000" indent="-381000" algn="l">
              <a:lnSpc>
                <a:spcPct val="120000"/>
              </a:lnSpc>
              <a:buSzPct val="123000"/>
              <a:buChar char="•"/>
              <a:defRPr sz="3300"/>
            </a:pPr>
            <a:r>
              <a:t>项目组织</a:t>
            </a:r>
          </a:p>
          <a:p>
            <a:pPr lvl="1" marL="990600" indent="-381000" algn="l">
              <a:lnSpc>
                <a:spcPct val="120000"/>
              </a:lnSpc>
              <a:buSzPct val="123000"/>
              <a:buChar char="•"/>
              <a:defRPr sz="3300"/>
            </a:pPr>
            <a:r>
              <a:t> 本项目由 SJTU 公司高层亲自担任负责人，按照项目管理规范和基于 UML 的开发模式，全权负责对项目的设计和管理，协调开展。所有团队成员都对项目负责，保证项目在预期时间内取得圆满成功。</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目标与创新点"/>
          <p:cNvSpPr txBox="1"/>
          <p:nvPr>
            <p:ph type="title"/>
          </p:nvPr>
        </p:nvSpPr>
        <p:spPr>
          <a:xfrm>
            <a:off x="1206499" y="1049431"/>
            <a:ext cx="21971002" cy="1434953"/>
          </a:xfrm>
          <a:prstGeom prst="rect">
            <a:avLst/>
          </a:prstGeom>
        </p:spPr>
        <p:txBody>
          <a:bodyPr/>
          <a:lstStyle>
            <a:lvl1pPr defTabSz="2145738">
              <a:defRPr spc="-200" sz="7400"/>
            </a:lvl1pPr>
          </a:lstStyle>
          <a:p>
            <a:pPr/>
            <a:r>
              <a:t>项目目标</a:t>
            </a:r>
          </a:p>
        </p:txBody>
      </p:sp>
      <p:sp>
        <p:nvSpPr>
          <p:cNvPr id="173" name="总体目标：…"/>
          <p:cNvSpPr txBox="1"/>
          <p:nvPr/>
        </p:nvSpPr>
        <p:spPr>
          <a:xfrm>
            <a:off x="2152463" y="3847653"/>
            <a:ext cx="20079073" cy="3937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sz="3300"/>
            </a:pPr>
          </a:p>
          <a:p>
            <a:pPr marL="419100" indent="-419100" algn="l">
              <a:lnSpc>
                <a:spcPct val="150000"/>
              </a:lnSpc>
              <a:buSzPct val="123000"/>
              <a:buChar char="•"/>
              <a:defRPr sz="4300"/>
            </a:pPr>
            <a:r>
              <a:t>提供全面的医学影像配准、分割、处理与可视化技术服务</a:t>
            </a:r>
          </a:p>
          <a:p>
            <a:pPr marL="419100" indent="-419100" algn="l">
              <a:lnSpc>
                <a:spcPct val="150000"/>
              </a:lnSpc>
              <a:buSzPct val="123000"/>
              <a:buChar char="•"/>
              <a:defRPr sz="4300"/>
            </a:pPr>
            <a:r>
              <a:t>基于人工智能技术自动检测肿瘤的类型</a:t>
            </a:r>
          </a:p>
          <a:p>
            <a:pPr marL="419100" indent="-419100" algn="l">
              <a:lnSpc>
                <a:spcPct val="150000"/>
              </a:lnSpc>
              <a:buSzPct val="123000"/>
              <a:buChar char="•"/>
              <a:defRPr sz="4300"/>
            </a:pPr>
            <a:r>
              <a:t>支持病例数据的后端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目标与创新点"/>
          <p:cNvSpPr txBox="1"/>
          <p:nvPr>
            <p:ph type="title"/>
          </p:nvPr>
        </p:nvSpPr>
        <p:spPr>
          <a:xfrm>
            <a:off x="1206500" y="1079499"/>
            <a:ext cx="21971000" cy="1434953"/>
          </a:xfrm>
          <a:prstGeom prst="rect">
            <a:avLst/>
          </a:prstGeom>
        </p:spPr>
        <p:txBody>
          <a:bodyPr/>
          <a:lstStyle>
            <a:lvl1pPr defTabSz="2145738">
              <a:defRPr spc="-200" sz="7400"/>
            </a:lvl1pPr>
          </a:lstStyle>
          <a:p>
            <a:pPr/>
            <a:r>
              <a:t>项目创新点</a:t>
            </a:r>
          </a:p>
        </p:txBody>
      </p:sp>
      <p:sp>
        <p:nvSpPr>
          <p:cNvPr id="176" name="项目创新点：…"/>
          <p:cNvSpPr txBox="1"/>
          <p:nvPr/>
        </p:nvSpPr>
        <p:spPr>
          <a:xfrm>
            <a:off x="2823067" y="4393958"/>
            <a:ext cx="18333684" cy="6686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19100" indent="-419100" algn="l">
              <a:lnSpc>
                <a:spcPct val="150000"/>
              </a:lnSpc>
              <a:buSzPct val="123000"/>
              <a:buChar char="•"/>
              <a:defRPr sz="4300"/>
            </a:pPr>
            <a:r>
              <a:t>本项目桌面端应用功能丰富，能满足绝大多数医学影像处理需求提供大量的医学影像处理功能</a:t>
            </a:r>
          </a:p>
          <a:p>
            <a:pPr marL="419100" indent="-419100" algn="l">
              <a:lnSpc>
                <a:spcPct val="150000"/>
              </a:lnSpc>
              <a:buSzPct val="123000"/>
              <a:buChar char="•"/>
              <a:defRPr sz="4300"/>
            </a:pPr>
            <a:r>
              <a:t>本项目拥有数据信息管理功能，能够存储病例信息，方便用户回顾性查看历史信息</a:t>
            </a:r>
          </a:p>
          <a:p>
            <a:pPr marL="419100" indent="-419100" algn="l">
              <a:lnSpc>
                <a:spcPct val="150000"/>
              </a:lnSpc>
              <a:buSzPct val="123000"/>
              <a:buChar char="•"/>
              <a:defRPr sz="4300"/>
            </a:pPr>
            <a:r>
              <a:t>本项目拥有基于人工智能的肿瘤类型自动预测功能</a:t>
            </a:r>
          </a:p>
          <a:p>
            <a:pPr marL="419100" indent="-419100" algn="l">
              <a:lnSpc>
                <a:spcPct val="150000"/>
              </a:lnSpc>
              <a:buSzPct val="123000"/>
              <a:buChar char="•"/>
              <a:defRPr sz="4300"/>
            </a:pPr>
            <a:r>
              <a:t>本项目可吸纳用户提供的标注数据进行二次训练加强模型性能</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项目意义"/>
          <p:cNvSpPr txBox="1"/>
          <p:nvPr>
            <p:ph type="title"/>
          </p:nvPr>
        </p:nvSpPr>
        <p:spPr>
          <a:xfrm>
            <a:off x="1206500" y="1079499"/>
            <a:ext cx="21971000" cy="1434953"/>
          </a:xfrm>
          <a:prstGeom prst="rect">
            <a:avLst/>
          </a:prstGeom>
        </p:spPr>
        <p:txBody>
          <a:bodyPr/>
          <a:lstStyle>
            <a:lvl1pPr defTabSz="2145738">
              <a:defRPr spc="-200" sz="7400"/>
            </a:lvl1pPr>
          </a:lstStyle>
          <a:p>
            <a:pPr/>
            <a:r>
              <a:t>项目技术难点</a:t>
            </a:r>
          </a:p>
        </p:txBody>
      </p:sp>
      <p:sp>
        <p:nvSpPr>
          <p:cNvPr id="179" name="集成了常用医学影像处理功能的用户端，为医疗工作者创造更加高效的工作条件…"/>
          <p:cNvSpPr txBox="1"/>
          <p:nvPr/>
        </p:nvSpPr>
        <p:spPr>
          <a:xfrm>
            <a:off x="1658339" y="4762497"/>
            <a:ext cx="18609058" cy="419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1000" indent="-381000" algn="l">
              <a:lnSpc>
                <a:spcPct val="200000"/>
              </a:lnSpc>
              <a:buSzPct val="123000"/>
              <a:buChar char="•"/>
              <a:defRPr sz="3300"/>
            </a:pPr>
            <a:r>
              <a:t>桌面端应用的多模态影像配准算法、分割算法实现难度较大</a:t>
            </a:r>
          </a:p>
          <a:p>
            <a:pPr marL="381000" indent="-381000" algn="l">
              <a:lnSpc>
                <a:spcPct val="200000"/>
              </a:lnSpc>
              <a:buSzPct val="123000"/>
              <a:buChar char="•"/>
              <a:defRPr sz="3300"/>
            </a:pPr>
            <a:r>
              <a:t>自动预测肿瘤类型实现难度较大</a:t>
            </a:r>
          </a:p>
          <a:p>
            <a:pPr marL="381000" indent="-381000" algn="l">
              <a:lnSpc>
                <a:spcPct val="200000"/>
              </a:lnSpc>
              <a:buSzPct val="123000"/>
              <a:buChar char="•"/>
              <a:defRPr sz="3300"/>
            </a:pPr>
            <a:r>
              <a:t>后端数据管理细节较多</a:t>
            </a:r>
          </a:p>
          <a:p>
            <a:pPr marL="381000" indent="-381000" algn="l">
              <a:lnSpc>
                <a:spcPct val="200000"/>
              </a:lnSpc>
              <a:buSzPct val="123000"/>
              <a:buChar char="•"/>
              <a:defRPr sz="3300"/>
            </a:pPr>
            <a:r>
              <a:t>用户频繁上传数据可能造成服务器压力</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目标与创新点"/>
          <p:cNvSpPr txBox="1"/>
          <p:nvPr>
            <p:ph type="title"/>
          </p:nvPr>
        </p:nvSpPr>
        <p:spPr>
          <a:xfrm>
            <a:off x="1206500" y="1079499"/>
            <a:ext cx="21971000" cy="1434953"/>
          </a:xfrm>
          <a:prstGeom prst="rect">
            <a:avLst/>
          </a:prstGeom>
        </p:spPr>
        <p:txBody>
          <a:bodyPr/>
          <a:lstStyle>
            <a:lvl1pPr defTabSz="2145738">
              <a:defRPr spc="-200" sz="7400"/>
            </a:lvl1pPr>
          </a:lstStyle>
          <a:p>
            <a:pPr/>
            <a:r>
              <a:t>系统用例</a:t>
            </a:r>
          </a:p>
        </p:txBody>
      </p:sp>
      <p:pic>
        <p:nvPicPr>
          <p:cNvPr id="182" name="Picture 2" descr="Picture 2"/>
          <p:cNvPicPr>
            <a:picLocks noChangeAspect="1"/>
          </p:cNvPicPr>
          <p:nvPr/>
        </p:nvPicPr>
        <p:blipFill>
          <a:blip r:embed="rId2">
            <a:extLst/>
          </a:blip>
          <a:stretch>
            <a:fillRect/>
          </a:stretch>
        </p:blipFill>
        <p:spPr>
          <a:xfrm>
            <a:off x="5177478" y="1525840"/>
            <a:ext cx="13666284" cy="1066432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