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
  </p:notesMasterIdLst>
  <p:sldIdLst>
    <p:sldId id="256" r:id="rId2"/>
    <p:sldId id="257" r:id="rId3"/>
    <p:sldId id="258" r:id="rId4"/>
    <p:sldId id="259" r:id="rId5"/>
  </p:sldIdLst>
  <p:sldSz cx="18288000" cy="10287000"/>
  <p:notesSz cx="6858000" cy="9144000"/>
  <p:embeddedFontLst>
    <p:embeddedFont>
      <p:font typeface="Montserrat Classic Bold" panose="020B0604020202020204" charset="0"/>
      <p:regular r:id="rId7"/>
    </p:embeddedFont>
    <p:embeddedFont>
      <p:font typeface="Calibri" panose="020F0502020204030204" pitchFamily="34" charset="0"/>
      <p:regular r:id="rId8"/>
      <p:bold r:id="rId9"/>
      <p:italic r:id="rId10"/>
      <p:boldItalic r:id="rId11"/>
    </p:embeddedFont>
    <p:embeddedFont>
      <p:font typeface="Montserrat Classic" panose="020B0604020202020204" charset="0"/>
      <p:regular r:id="rId12"/>
    </p:embeddedFont>
    <p:embeddedFont>
      <p:font typeface="Montserrat Light"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3" d="100"/>
          <a:sy n="63" d="100"/>
        </p:scale>
        <p:origin x="21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tx>
            <c:strRef>
              <c:f>Лист1!$B$1</c:f>
              <c:strCache>
                <c:ptCount val="1"/>
                <c:pt idx="0">
                  <c:v> RATING</c:v>
                </c:pt>
              </c:strCache>
            </c:strRef>
          </c:tx>
          <c:dPt>
            <c:idx val="0"/>
            <c:bubble3D val="0"/>
            <c:spPr>
              <a:solidFill>
                <a:schemeClr val="accent2"/>
              </a:solidFill>
              <a:ln w="19050">
                <a:solidFill>
                  <a:schemeClr val="lt1"/>
                </a:solidFill>
              </a:ln>
              <a:effectLst/>
            </c:spPr>
          </c:dPt>
          <c:dPt>
            <c:idx val="1"/>
            <c:bubble3D val="0"/>
            <c:spPr>
              <a:solidFill>
                <a:schemeClr val="accent4"/>
              </a:solidFill>
              <a:ln w="19050">
                <a:solidFill>
                  <a:schemeClr val="lt1"/>
                </a:solidFill>
              </a:ln>
              <a:effectLst/>
            </c:spPr>
          </c:dPt>
          <c:dPt>
            <c:idx val="2"/>
            <c:bubble3D val="0"/>
            <c:spPr>
              <a:solidFill>
                <a:schemeClr val="accent6"/>
              </a:solidFill>
              <a:ln w="19050">
                <a:solidFill>
                  <a:schemeClr val="lt1"/>
                </a:solidFill>
              </a:ln>
              <a:effectLst/>
            </c:spPr>
          </c:dPt>
          <c:dPt>
            <c:idx val="3"/>
            <c:bubble3D val="0"/>
            <c:spPr>
              <a:solidFill>
                <a:schemeClr val="accent2">
                  <a:lumMod val="60000"/>
                </a:schemeClr>
              </a:solidFill>
              <a:ln w="19050">
                <a:solidFill>
                  <a:schemeClr val="lt1"/>
                </a:solidFill>
              </a:ln>
              <a:effectLst/>
            </c:spPr>
          </c:dPt>
          <c:dPt>
            <c:idx val="4"/>
            <c:bubble3D val="0"/>
            <c:spPr>
              <a:solidFill>
                <a:schemeClr val="accent4">
                  <a:lumMod val="60000"/>
                </a:schemeClr>
              </a:solidFill>
              <a:ln w="19050">
                <a:solidFill>
                  <a:schemeClr val="lt1"/>
                </a:solidFill>
              </a:ln>
              <a:effectLst/>
            </c:spPr>
          </c:dPt>
          <c:dPt>
            <c:idx val="5"/>
            <c:bubble3D val="0"/>
            <c:spPr>
              <a:solidFill>
                <a:schemeClr val="accent6">
                  <a:lumMod val="60000"/>
                </a:schemeClr>
              </a:solidFill>
              <a:ln w="19050">
                <a:solidFill>
                  <a:schemeClr val="lt1"/>
                </a:solidFill>
              </a:ln>
              <a:effectLst/>
            </c:spPr>
          </c:dPt>
          <c:dPt>
            <c:idx val="6"/>
            <c:bubble3D val="0"/>
            <c:spPr>
              <a:solidFill>
                <a:schemeClr val="accent2">
                  <a:lumMod val="80000"/>
                  <a:lumOff val="20000"/>
                </a:schemeClr>
              </a:solidFill>
              <a:ln w="19050">
                <a:solidFill>
                  <a:schemeClr val="lt1"/>
                </a:solidFill>
              </a:ln>
              <a:effectLst/>
            </c:spPr>
          </c:dPt>
          <c:dPt>
            <c:idx val="7"/>
            <c:bubble3D val="0"/>
            <c:spPr>
              <a:solidFill>
                <a:schemeClr val="accent4">
                  <a:lumMod val="80000"/>
                  <a:lumOff val="20000"/>
                </a:schemeClr>
              </a:solidFill>
              <a:ln w="19050">
                <a:solidFill>
                  <a:schemeClr val="lt1"/>
                </a:solidFill>
              </a:ln>
              <a:effectLst/>
            </c:spPr>
          </c:dPt>
          <c:dPt>
            <c:idx val="8"/>
            <c:bubble3D val="0"/>
            <c:spPr>
              <a:solidFill>
                <a:schemeClr val="accent6">
                  <a:lumMod val="80000"/>
                  <a:lumOff val="20000"/>
                </a:schemeClr>
              </a:solidFill>
              <a:ln w="19050">
                <a:solidFill>
                  <a:schemeClr val="lt1"/>
                </a:solidFill>
              </a:ln>
              <a:effectLst/>
            </c:spPr>
          </c:dPt>
          <c:dPt>
            <c:idx val="9"/>
            <c:bubble3D val="0"/>
            <c:spPr>
              <a:solidFill>
                <a:schemeClr val="accent2">
                  <a:lumMod val="80000"/>
                </a:schemeClr>
              </a:solidFill>
              <a:ln w="19050">
                <a:solidFill>
                  <a:schemeClr val="lt1"/>
                </a:solidFill>
              </a:ln>
              <a:effectLst/>
            </c:spPr>
          </c:dPt>
          <c:cat>
            <c:strRef>
              <c:f>Лист1!$A$2:$A$11</c:f>
              <c:strCache>
                <c:ptCount val="10"/>
                <c:pt idx="0">
                  <c:v>Horror</c:v>
                </c:pt>
                <c:pt idx="1">
                  <c:v>Action</c:v>
                </c:pt>
                <c:pt idx="2">
                  <c:v>Melodrama</c:v>
                </c:pt>
                <c:pt idx="3">
                  <c:v>Mysticism</c:v>
                </c:pt>
                <c:pt idx="4">
                  <c:v>Other</c:v>
                </c:pt>
                <c:pt idx="5">
                  <c:v>Detective</c:v>
                </c:pt>
                <c:pt idx="6">
                  <c:v>War cinema</c:v>
                </c:pt>
                <c:pt idx="7">
                  <c:v>Disaster film</c:v>
                </c:pt>
                <c:pt idx="8">
                  <c:v>Fantasy</c:v>
                </c:pt>
                <c:pt idx="9">
                  <c:v>Comedy</c:v>
                </c:pt>
              </c:strCache>
            </c:strRef>
          </c:cat>
          <c:val>
            <c:numRef>
              <c:f>Лист1!$B$2:$B$11</c:f>
              <c:numCache>
                <c:formatCode>General</c:formatCode>
                <c:ptCount val="10"/>
                <c:pt idx="0">
                  <c:v>10.41</c:v>
                </c:pt>
                <c:pt idx="1">
                  <c:v>9.68</c:v>
                </c:pt>
                <c:pt idx="2">
                  <c:v>6.99</c:v>
                </c:pt>
                <c:pt idx="3">
                  <c:v>4.99</c:v>
                </c:pt>
                <c:pt idx="4">
                  <c:v>4.29</c:v>
                </c:pt>
                <c:pt idx="5">
                  <c:v>3.94</c:v>
                </c:pt>
                <c:pt idx="6">
                  <c:v>2.5099999999999998</c:v>
                </c:pt>
                <c:pt idx="7">
                  <c:v>2.46</c:v>
                </c:pt>
                <c:pt idx="8">
                  <c:v>21.51</c:v>
                </c:pt>
                <c:pt idx="9">
                  <c:v>33.22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D7BE4-DFB5-468B-BD61-359D5AEB3E16}" type="datetimeFigureOut">
              <a:rPr lang="ru-RU" smtClean="0"/>
              <a:t>01.10.2023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69BE2-8AA5-4712-A7D0-47B0C4D993DE}" type="slidenum">
              <a:rPr lang="ru-RU" smtClean="0"/>
              <a:t>‹#›</a:t>
            </a:fld>
            <a:endParaRPr lang="ru-RU"/>
          </a:p>
        </p:txBody>
      </p:sp>
    </p:spTree>
    <p:extLst>
      <p:ext uri="{BB962C8B-B14F-4D97-AF65-F5344CB8AC3E}">
        <p14:creationId xmlns:p14="http://schemas.microsoft.com/office/powerpoint/2010/main" val="4066904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C69BE2-8AA5-4712-A7D0-47B0C4D993DE}" type="slidenum">
              <a:rPr lang="ru-RU" smtClean="0"/>
              <a:t>4</a:t>
            </a:fld>
            <a:endParaRPr lang="ru-RU"/>
          </a:p>
        </p:txBody>
      </p:sp>
    </p:spTree>
    <p:extLst>
      <p:ext uri="{BB962C8B-B14F-4D97-AF65-F5344CB8AC3E}">
        <p14:creationId xmlns:p14="http://schemas.microsoft.com/office/powerpoint/2010/main" val="228435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slide" Target="slide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slide" Target="slide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slide" Target="slide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B808"/>
        </a:solidFill>
        <a:effectLst/>
      </p:bgPr>
    </p:bg>
    <p:spTree>
      <p:nvGrpSpPr>
        <p:cNvPr id="1" name=""/>
        <p:cNvGrpSpPr/>
        <p:nvPr/>
      </p:nvGrpSpPr>
      <p:grpSpPr>
        <a:xfrm>
          <a:off x="0" y="0"/>
          <a:ext cx="0" cy="0"/>
          <a:chOff x="0" y="0"/>
          <a:chExt cx="0" cy="0"/>
        </a:xfrm>
      </p:grpSpPr>
      <p:sp>
        <p:nvSpPr>
          <p:cNvPr id="2" name="AutoShape 2"/>
          <p:cNvSpPr/>
          <p:nvPr/>
        </p:nvSpPr>
        <p:spPr>
          <a:xfrm>
            <a:off x="228600" y="133317"/>
            <a:ext cx="17851582" cy="9871364"/>
          </a:xfrm>
          <a:prstGeom prst="rect">
            <a:avLst/>
          </a:prstGeom>
          <a:solidFill>
            <a:srgbClr val="910C00"/>
          </a:solidFill>
        </p:spPr>
      </p:sp>
      <p:sp>
        <p:nvSpPr>
          <p:cNvPr id="3" name="Freeform 3"/>
          <p:cNvSpPr/>
          <p:nvPr/>
        </p:nvSpPr>
        <p:spPr>
          <a:xfrm>
            <a:off x="1028700" y="2116033"/>
            <a:ext cx="5891645" cy="5891645"/>
          </a:xfrm>
          <a:custGeom>
            <a:avLst/>
            <a:gdLst/>
            <a:ahLst/>
            <a:cxnLst/>
            <a:rect l="l" t="t" r="r" b="b"/>
            <a:pathLst>
              <a:path w="5891645" h="5891645">
                <a:moveTo>
                  <a:pt x="0" y="0"/>
                </a:moveTo>
                <a:lnTo>
                  <a:pt x="5891645" y="0"/>
                </a:lnTo>
                <a:lnTo>
                  <a:pt x="5891645" y="5891645"/>
                </a:lnTo>
                <a:lnTo>
                  <a:pt x="0" y="589164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7559077" y="3298376"/>
            <a:ext cx="9648451" cy="3526959"/>
            <a:chOff x="0" y="0"/>
            <a:chExt cx="12864602" cy="4702612"/>
          </a:xfrm>
        </p:grpSpPr>
        <p:sp>
          <p:nvSpPr>
            <p:cNvPr id="5" name="TextBox 5"/>
            <p:cNvSpPr txBox="1"/>
            <p:nvPr/>
          </p:nvSpPr>
          <p:spPr>
            <a:xfrm>
              <a:off x="0" y="-76200"/>
              <a:ext cx="12712202" cy="783167"/>
            </a:xfrm>
            <a:prstGeom prst="rect">
              <a:avLst/>
            </a:prstGeom>
          </p:spPr>
          <p:txBody>
            <a:bodyPr lIns="0" tIns="0" rIns="0" bIns="0" rtlCol="0" anchor="t">
              <a:spAutoFit/>
            </a:bodyPr>
            <a:lstStyle/>
            <a:p>
              <a:pPr algn="l">
                <a:lnSpc>
                  <a:spcPts val="4900"/>
                </a:lnSpc>
              </a:pPr>
              <a:r>
                <a:rPr lang="en-US" sz="3500">
                  <a:solidFill>
                    <a:srgbClr val="E2B808"/>
                  </a:solidFill>
                  <a:latin typeface="Montserrat Classic"/>
                </a:rPr>
                <a:t>THE LARGEST MOVIE SERVICE IN RUNET</a:t>
              </a:r>
            </a:p>
          </p:txBody>
        </p:sp>
        <p:sp>
          <p:nvSpPr>
            <p:cNvPr id="6" name="TextBox 6"/>
            <p:cNvSpPr txBox="1"/>
            <p:nvPr/>
          </p:nvSpPr>
          <p:spPr>
            <a:xfrm>
              <a:off x="0" y="1479155"/>
              <a:ext cx="12864602" cy="1763353"/>
            </a:xfrm>
            <a:prstGeom prst="rect">
              <a:avLst/>
            </a:prstGeom>
          </p:spPr>
          <p:txBody>
            <a:bodyPr lIns="0" tIns="0" rIns="0" bIns="0" rtlCol="0" anchor="t">
              <a:spAutoFit/>
            </a:bodyPr>
            <a:lstStyle/>
            <a:p>
              <a:pPr algn="l">
                <a:lnSpc>
                  <a:spcPts val="10383"/>
                </a:lnSpc>
              </a:pPr>
              <a:r>
                <a:rPr lang="en-US" sz="8800">
                  <a:solidFill>
                    <a:srgbClr val="FFFFFF"/>
                  </a:solidFill>
                  <a:latin typeface="Montserrat Classic"/>
                </a:rPr>
                <a:t>KINOPOISK</a:t>
              </a:r>
            </a:p>
          </p:txBody>
        </p:sp>
        <p:sp>
          <p:nvSpPr>
            <p:cNvPr id="7" name="TextBox 7"/>
            <p:cNvSpPr txBox="1"/>
            <p:nvPr/>
          </p:nvSpPr>
          <p:spPr>
            <a:xfrm>
              <a:off x="0" y="3919446"/>
              <a:ext cx="12712202" cy="783167"/>
            </a:xfrm>
            <a:prstGeom prst="rect">
              <a:avLst/>
            </a:prstGeom>
          </p:spPr>
          <p:txBody>
            <a:bodyPr lIns="0" tIns="0" rIns="0" bIns="0" rtlCol="0" anchor="t">
              <a:spAutoFit/>
            </a:bodyPr>
            <a:lstStyle/>
            <a:p>
              <a:pPr algn="l">
                <a:lnSpc>
                  <a:spcPts val="4900"/>
                </a:lnSpc>
              </a:pPr>
              <a:r>
                <a:rPr lang="en-US" sz="3500">
                  <a:solidFill>
                    <a:srgbClr val="E2B808"/>
                  </a:solidFill>
                  <a:latin typeface="Montserrat Classic"/>
                </a:rPr>
                <a:t>Watch movies, podcasts and enjoy!</a:t>
              </a:r>
            </a:p>
          </p:txBody>
        </p:sp>
      </p:grpSp>
      <p:sp>
        <p:nvSpPr>
          <p:cNvPr id="8" name="Freeform 8"/>
          <p:cNvSpPr/>
          <p:nvPr/>
        </p:nvSpPr>
        <p:spPr>
          <a:xfrm>
            <a:off x="894210" y="1981543"/>
            <a:ext cx="6160625" cy="6160625"/>
          </a:xfrm>
          <a:custGeom>
            <a:avLst/>
            <a:gdLst/>
            <a:ahLst/>
            <a:cxnLst/>
            <a:rect l="l" t="t" r="r" b="b"/>
            <a:pathLst>
              <a:path w="6160625" h="6160625">
                <a:moveTo>
                  <a:pt x="0" y="0"/>
                </a:moveTo>
                <a:lnTo>
                  <a:pt x="6160625" y="0"/>
                </a:lnTo>
                <a:lnTo>
                  <a:pt x="6160625" y="6160625"/>
                </a:lnTo>
                <a:lnTo>
                  <a:pt x="0" y="6160625"/>
                </a:lnTo>
                <a:lnTo>
                  <a:pt x="0" y="0"/>
                </a:lnTo>
                <a:close/>
              </a:path>
            </a:pathLst>
          </a:custGeom>
          <a:blipFill>
            <a:blip r:embed="rId4"/>
            <a:stretch>
              <a:fillRect/>
            </a:stretch>
          </a:blipFill>
        </p:spPr>
      </p:sp>
      <p:pic>
        <p:nvPicPr>
          <p:cNvPr id="1026" name="Picture 2" descr="Оранжевая стрелка — Картинки для презентаций | Всё о Prezi-презентациях">
            <a:hlinkClick r:id="rId5" action="ppaction://hlinksldjump"/>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011400" y="8142168"/>
            <a:ext cx="2286000" cy="1245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10C00"/>
        </a:solidFill>
        <a:effectLst/>
      </p:bgPr>
    </p:bg>
    <p:spTree>
      <p:nvGrpSpPr>
        <p:cNvPr id="1" name=""/>
        <p:cNvGrpSpPr/>
        <p:nvPr/>
      </p:nvGrpSpPr>
      <p:grpSpPr>
        <a:xfrm>
          <a:off x="0" y="0"/>
          <a:ext cx="0" cy="0"/>
          <a:chOff x="0" y="0"/>
          <a:chExt cx="0" cy="0"/>
        </a:xfrm>
      </p:grpSpPr>
      <p:sp>
        <p:nvSpPr>
          <p:cNvPr id="2" name="Freeform 2"/>
          <p:cNvSpPr/>
          <p:nvPr/>
        </p:nvSpPr>
        <p:spPr>
          <a:xfrm>
            <a:off x="-799114" y="0"/>
            <a:ext cx="10183724" cy="10183724"/>
          </a:xfrm>
          <a:custGeom>
            <a:avLst/>
            <a:gdLst/>
            <a:ahLst/>
            <a:cxnLst/>
            <a:rect l="l" t="t" r="r" b="b"/>
            <a:pathLst>
              <a:path w="10183724" h="10183724">
                <a:moveTo>
                  <a:pt x="0" y="0"/>
                </a:moveTo>
                <a:lnTo>
                  <a:pt x="10183725" y="0"/>
                </a:lnTo>
                <a:lnTo>
                  <a:pt x="10183725" y="10183724"/>
                </a:lnTo>
                <a:lnTo>
                  <a:pt x="0" y="10183724"/>
                </a:lnTo>
                <a:lnTo>
                  <a:pt x="0" y="0"/>
                </a:lnTo>
                <a:close/>
              </a:path>
            </a:pathLst>
          </a:custGeom>
          <a:blipFill>
            <a:blip r:embed="rId2"/>
            <a:stretch>
              <a:fillRect/>
            </a:stretch>
          </a:blipFill>
        </p:spPr>
      </p:sp>
      <p:sp>
        <p:nvSpPr>
          <p:cNvPr id="3" name="TextBox 3"/>
          <p:cNvSpPr txBox="1"/>
          <p:nvPr/>
        </p:nvSpPr>
        <p:spPr>
          <a:xfrm>
            <a:off x="10041076" y="971550"/>
            <a:ext cx="7218224" cy="5314950"/>
          </a:xfrm>
          <a:prstGeom prst="rect">
            <a:avLst/>
          </a:prstGeom>
        </p:spPr>
        <p:txBody>
          <a:bodyPr lIns="0" tIns="0" rIns="0" bIns="0" rtlCol="0" anchor="t">
            <a:spAutoFit/>
          </a:bodyPr>
          <a:lstStyle/>
          <a:p>
            <a:pPr algn="l">
              <a:lnSpc>
                <a:spcPts val="4200"/>
              </a:lnSpc>
            </a:pPr>
            <a:r>
              <a:rPr lang="en-US" sz="3000">
                <a:solidFill>
                  <a:srgbClr val="FFFFFF"/>
                </a:solidFill>
                <a:latin typeface="Montserrat Light"/>
              </a:rPr>
              <a:t>“Kinopoisk” is a Russian-language Internet service with a conditionally freely editable database and an online publication about cinema. Since 2018 - online cinema. Since 2020, together with Plus Studio, the production center of Yandex, it has been producing and distributing original films and TV series. The site was opened in 2003.</a:t>
            </a:r>
          </a:p>
        </p:txBody>
      </p:sp>
      <p:pic>
        <p:nvPicPr>
          <p:cNvPr id="2050" name="Picture 2" descr="Оранжевая стрелка — Картинки для презентаций | Всё о Prezi-презентациях">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21000" y="8780144"/>
            <a:ext cx="2057400" cy="11212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House Logo PNGs for Free Download">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400" y="342900"/>
            <a:ext cx="1020056" cy="9358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2B80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0219106" cy="8629283"/>
            <a:chOff x="0" y="0"/>
            <a:chExt cx="13625474" cy="11505711"/>
          </a:xfrm>
        </p:grpSpPr>
        <p:sp>
          <p:nvSpPr>
            <p:cNvPr id="3" name="TextBox 3"/>
            <p:cNvSpPr txBox="1"/>
            <p:nvPr/>
          </p:nvSpPr>
          <p:spPr>
            <a:xfrm>
              <a:off x="0" y="-123825"/>
              <a:ext cx="13625474" cy="1343025"/>
            </a:xfrm>
            <a:prstGeom prst="rect">
              <a:avLst/>
            </a:prstGeom>
          </p:spPr>
          <p:txBody>
            <a:bodyPr lIns="0" tIns="0" rIns="0" bIns="0" rtlCol="0" anchor="t">
              <a:spAutoFit/>
            </a:bodyPr>
            <a:lstStyle/>
            <a:p>
              <a:pPr algn="l">
                <a:lnSpc>
                  <a:spcPts val="8400"/>
                </a:lnSpc>
              </a:pPr>
              <a:r>
                <a:rPr lang="en-US" sz="6000" spc="54">
                  <a:solidFill>
                    <a:srgbClr val="910C00"/>
                  </a:solidFill>
                  <a:latin typeface="Montserrat Classic"/>
                </a:rPr>
                <a:t>Genre Rating in Kinopoisk</a:t>
              </a:r>
            </a:p>
          </p:txBody>
        </p:sp>
        <p:sp>
          <p:nvSpPr>
            <p:cNvPr id="4" name="TextBox 4"/>
            <p:cNvSpPr txBox="1"/>
            <p:nvPr/>
          </p:nvSpPr>
          <p:spPr>
            <a:xfrm>
              <a:off x="0" y="1576820"/>
              <a:ext cx="13625474" cy="1000125"/>
            </a:xfrm>
            <a:prstGeom prst="rect">
              <a:avLst/>
            </a:prstGeom>
          </p:spPr>
          <p:txBody>
            <a:bodyPr lIns="0" tIns="0" rIns="0" bIns="0" rtlCol="0" anchor="t">
              <a:spAutoFit/>
            </a:bodyPr>
            <a:lstStyle/>
            <a:p>
              <a:pPr algn="l">
                <a:lnSpc>
                  <a:spcPts val="6299"/>
                </a:lnSpc>
              </a:pPr>
              <a:r>
                <a:rPr lang="en-US" sz="4500" spc="333" dirty="0">
                  <a:solidFill>
                    <a:srgbClr val="FFFFFF"/>
                  </a:solidFill>
                  <a:latin typeface="Montserrat Classic Bold"/>
                </a:rPr>
                <a:t>In Percentage</a:t>
              </a:r>
            </a:p>
          </p:txBody>
        </p:sp>
        <p:sp>
          <p:nvSpPr>
            <p:cNvPr id="5" name="TextBox 5"/>
            <p:cNvSpPr txBox="1"/>
            <p:nvPr/>
          </p:nvSpPr>
          <p:spPr>
            <a:xfrm>
              <a:off x="38485" y="3015761"/>
              <a:ext cx="13586989" cy="8489950"/>
            </a:xfrm>
            <a:prstGeom prst="rect">
              <a:avLst/>
            </a:prstGeom>
          </p:spPr>
          <p:txBody>
            <a:bodyPr lIns="0" tIns="0" rIns="0" bIns="0" rtlCol="0" anchor="t">
              <a:spAutoFit/>
            </a:bodyPr>
            <a:lstStyle/>
            <a:p>
              <a:pPr>
                <a:lnSpc>
                  <a:spcPts val="4200"/>
                </a:lnSpc>
              </a:pPr>
              <a:r>
                <a:rPr lang="en-US" sz="3000">
                  <a:solidFill>
                    <a:srgbClr val="910C00"/>
                  </a:solidFill>
                  <a:latin typeface="Montserrat Light"/>
                </a:rPr>
                <a:t>Horror (10.41%)</a:t>
              </a:r>
            </a:p>
            <a:p>
              <a:pPr>
                <a:lnSpc>
                  <a:spcPts val="4200"/>
                </a:lnSpc>
              </a:pPr>
              <a:r>
                <a:rPr lang="en-US" sz="3000">
                  <a:solidFill>
                    <a:srgbClr val="910C00"/>
                  </a:solidFill>
                  <a:latin typeface="Montserrat Light"/>
                </a:rPr>
                <a:t>Action (9.68%)</a:t>
              </a:r>
            </a:p>
            <a:p>
              <a:pPr>
                <a:lnSpc>
                  <a:spcPts val="4200"/>
                </a:lnSpc>
              </a:pPr>
              <a:r>
                <a:rPr lang="en-US" sz="3000">
                  <a:solidFill>
                    <a:srgbClr val="910C00"/>
                  </a:solidFill>
                  <a:latin typeface="Montserrat Light"/>
                </a:rPr>
                <a:t>Melodrama (6.99%)</a:t>
              </a:r>
            </a:p>
            <a:p>
              <a:pPr>
                <a:lnSpc>
                  <a:spcPts val="4200"/>
                </a:lnSpc>
              </a:pPr>
              <a:r>
                <a:rPr lang="en-US" sz="3000">
                  <a:solidFill>
                    <a:srgbClr val="910C00"/>
                  </a:solidFill>
                  <a:latin typeface="Montserrat Light"/>
                </a:rPr>
                <a:t>Mysticism (4.49%)</a:t>
              </a:r>
            </a:p>
            <a:p>
              <a:pPr>
                <a:lnSpc>
                  <a:spcPts val="4200"/>
                </a:lnSpc>
              </a:pPr>
              <a:r>
                <a:rPr lang="en-US" sz="3000">
                  <a:solidFill>
                    <a:srgbClr val="910C00"/>
                  </a:solidFill>
                  <a:latin typeface="Montserrat Light"/>
                </a:rPr>
                <a:t>Other (4.29%) Among film fans, there are also those who prefer genres that are so rare today, such as the Western or the musical.</a:t>
              </a:r>
            </a:p>
            <a:p>
              <a:pPr>
                <a:lnSpc>
                  <a:spcPts val="4200"/>
                </a:lnSpc>
              </a:pPr>
              <a:r>
                <a:rPr lang="en-US" sz="3000">
                  <a:solidFill>
                    <a:srgbClr val="910C00"/>
                  </a:solidFill>
                  <a:latin typeface="Montserrat Light"/>
                </a:rPr>
                <a:t>Detective (3.94%)</a:t>
              </a:r>
            </a:p>
            <a:p>
              <a:pPr>
                <a:lnSpc>
                  <a:spcPts val="4200"/>
                </a:lnSpc>
              </a:pPr>
              <a:r>
                <a:rPr lang="en-US" sz="3000">
                  <a:solidFill>
                    <a:srgbClr val="910C00"/>
                  </a:solidFill>
                  <a:latin typeface="Montserrat Light"/>
                </a:rPr>
                <a:t>War cinema (2.51%)</a:t>
              </a:r>
            </a:p>
            <a:p>
              <a:pPr>
                <a:lnSpc>
                  <a:spcPts val="4200"/>
                </a:lnSpc>
              </a:pPr>
              <a:r>
                <a:rPr lang="en-US" sz="3000">
                  <a:solidFill>
                    <a:srgbClr val="910C00"/>
                  </a:solidFill>
                  <a:latin typeface="Montserrat Light"/>
                </a:rPr>
                <a:t>Disaster film (2.46%)</a:t>
              </a:r>
            </a:p>
            <a:p>
              <a:pPr>
                <a:lnSpc>
                  <a:spcPts val="4200"/>
                </a:lnSpc>
              </a:pPr>
              <a:r>
                <a:rPr lang="en-US" sz="3000">
                  <a:solidFill>
                    <a:srgbClr val="910C00"/>
                  </a:solidFill>
                  <a:latin typeface="Montserrat Light"/>
                </a:rPr>
                <a:t>Fantasy (21.51%)</a:t>
              </a:r>
            </a:p>
            <a:p>
              <a:pPr algn="l">
                <a:lnSpc>
                  <a:spcPts val="4200"/>
                </a:lnSpc>
              </a:pPr>
              <a:r>
                <a:rPr lang="en-US" sz="3000">
                  <a:solidFill>
                    <a:srgbClr val="910C00"/>
                  </a:solidFill>
                  <a:latin typeface="Montserrat Light"/>
                </a:rPr>
                <a:t>Comedy (33.71%)</a:t>
              </a:r>
            </a:p>
          </p:txBody>
        </p:sp>
      </p:grpSp>
      <p:sp>
        <p:nvSpPr>
          <p:cNvPr id="6" name="Freeform 6"/>
          <p:cNvSpPr/>
          <p:nvPr/>
        </p:nvSpPr>
        <p:spPr>
          <a:xfrm>
            <a:off x="14129350" y="1028700"/>
            <a:ext cx="3129950" cy="3129950"/>
          </a:xfrm>
          <a:custGeom>
            <a:avLst/>
            <a:gdLst/>
            <a:ahLst/>
            <a:cxnLst/>
            <a:rect l="l" t="t" r="r" b="b"/>
            <a:pathLst>
              <a:path w="3129950" h="3129950">
                <a:moveTo>
                  <a:pt x="0" y="0"/>
                </a:moveTo>
                <a:lnTo>
                  <a:pt x="3129950" y="0"/>
                </a:lnTo>
                <a:lnTo>
                  <a:pt x="3129950" y="3129950"/>
                </a:lnTo>
                <a:lnTo>
                  <a:pt x="0" y="3129950"/>
                </a:lnTo>
                <a:lnTo>
                  <a:pt x="0" y="0"/>
                </a:lnTo>
                <a:close/>
              </a:path>
            </a:pathLst>
          </a:custGeom>
          <a:blipFill>
            <a:blip r:embed="rId2"/>
            <a:stretch>
              <a:fillRect/>
            </a:stretch>
          </a:blipFill>
        </p:spPr>
      </p:sp>
      <p:pic>
        <p:nvPicPr>
          <p:cNvPr id="7" name="Picture 2" descr="Оранжевая стрелка — Картинки для презентаций | Всё о Prezi-презентациях">
            <a:hlinkClick r:id="rId3" action="ppaction://hlinksldjump"/>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21000" y="8780144"/>
            <a:ext cx="2057400" cy="11212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House Logo PNGs for Free Download">
            <a:hlinkClick r:id="rId5" action="ppaction://hlinksldjump"/>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68800" y="160735"/>
            <a:ext cx="946082" cy="8679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2B808"/>
        </a:solidFill>
        <a:effectLst/>
      </p:bgPr>
    </p:bg>
    <p:spTree>
      <p:nvGrpSpPr>
        <p:cNvPr id="1" name=""/>
        <p:cNvGrpSpPr/>
        <p:nvPr/>
      </p:nvGrpSpPr>
      <p:grpSpPr>
        <a:xfrm>
          <a:off x="0" y="0"/>
          <a:ext cx="0" cy="0"/>
          <a:chOff x="0" y="0"/>
          <a:chExt cx="0" cy="0"/>
        </a:xfrm>
      </p:grpSpPr>
      <p:sp>
        <p:nvSpPr>
          <p:cNvPr id="2" name="AutoShape 2"/>
          <p:cNvSpPr/>
          <p:nvPr/>
        </p:nvSpPr>
        <p:spPr>
          <a:xfrm>
            <a:off x="218209" y="207818"/>
            <a:ext cx="17851582" cy="9871364"/>
          </a:xfrm>
          <a:prstGeom prst="rect">
            <a:avLst/>
          </a:prstGeom>
          <a:solidFill>
            <a:srgbClr val="910C00"/>
          </a:solidFill>
        </p:spPr>
      </p:sp>
      <p:sp>
        <p:nvSpPr>
          <p:cNvPr id="3" name="AutoShape 3"/>
          <p:cNvSpPr/>
          <p:nvPr/>
        </p:nvSpPr>
        <p:spPr>
          <a:xfrm>
            <a:off x="-450422" y="-304305"/>
            <a:ext cx="7667055" cy="10895609"/>
          </a:xfrm>
          <a:prstGeom prst="rect">
            <a:avLst/>
          </a:prstGeom>
          <a:solidFill>
            <a:srgbClr val="E2B808"/>
          </a:solidFill>
        </p:spPr>
      </p:sp>
      <p:grpSp>
        <p:nvGrpSpPr>
          <p:cNvPr id="4" name="Group 4"/>
          <p:cNvGrpSpPr/>
          <p:nvPr/>
        </p:nvGrpSpPr>
        <p:grpSpPr>
          <a:xfrm>
            <a:off x="1028700" y="1028700"/>
            <a:ext cx="5387026" cy="4959476"/>
            <a:chOff x="0" y="0"/>
            <a:chExt cx="7182701" cy="6612634"/>
          </a:xfrm>
        </p:grpSpPr>
        <p:sp>
          <p:nvSpPr>
            <p:cNvPr id="5" name="TextBox 5"/>
            <p:cNvSpPr txBox="1"/>
            <p:nvPr/>
          </p:nvSpPr>
          <p:spPr>
            <a:xfrm>
              <a:off x="0" y="-123825"/>
              <a:ext cx="7182701" cy="4187825"/>
            </a:xfrm>
            <a:prstGeom prst="rect">
              <a:avLst/>
            </a:prstGeom>
          </p:spPr>
          <p:txBody>
            <a:bodyPr lIns="0" tIns="0" rIns="0" bIns="0" rtlCol="0" anchor="t">
              <a:spAutoFit/>
            </a:bodyPr>
            <a:lstStyle/>
            <a:p>
              <a:pPr algn="l">
                <a:lnSpc>
                  <a:spcPts val="8400"/>
                </a:lnSpc>
              </a:pPr>
              <a:r>
                <a:rPr lang="en-US" sz="6000" spc="54">
                  <a:solidFill>
                    <a:srgbClr val="FFFFFF"/>
                  </a:solidFill>
                  <a:latin typeface="Montserrat Classic"/>
                </a:rPr>
                <a:t>Rating Diagram in Kinopoisk</a:t>
              </a:r>
            </a:p>
          </p:txBody>
        </p:sp>
        <p:sp>
          <p:nvSpPr>
            <p:cNvPr id="6" name="TextBox 6"/>
            <p:cNvSpPr txBox="1"/>
            <p:nvPr/>
          </p:nvSpPr>
          <p:spPr>
            <a:xfrm>
              <a:off x="0" y="4545709"/>
              <a:ext cx="6413002" cy="2066925"/>
            </a:xfrm>
            <a:prstGeom prst="rect">
              <a:avLst/>
            </a:prstGeom>
          </p:spPr>
          <p:txBody>
            <a:bodyPr lIns="0" tIns="0" rIns="0" bIns="0" rtlCol="0" anchor="t">
              <a:spAutoFit/>
            </a:bodyPr>
            <a:lstStyle/>
            <a:p>
              <a:pPr algn="l">
                <a:lnSpc>
                  <a:spcPts val="6299"/>
                </a:lnSpc>
              </a:pPr>
              <a:r>
                <a:rPr lang="en-US" sz="4500" spc="333">
                  <a:solidFill>
                    <a:srgbClr val="910C00"/>
                  </a:solidFill>
                  <a:latin typeface="Montserrat Classic"/>
                </a:rPr>
                <a:t>Genres with percentage</a:t>
              </a:r>
            </a:p>
          </p:txBody>
        </p:sp>
      </p:grpSp>
      <p:graphicFrame>
        <p:nvGraphicFramePr>
          <p:cNvPr id="10" name="Диаграмма 9"/>
          <p:cNvGraphicFramePr/>
          <p:nvPr>
            <p:extLst>
              <p:ext uri="{D42A27DB-BD31-4B8C-83A1-F6EECF244321}">
                <p14:modId xmlns:p14="http://schemas.microsoft.com/office/powerpoint/2010/main" val="3655621635"/>
              </p:ext>
            </p:extLst>
          </p:nvPr>
        </p:nvGraphicFramePr>
        <p:xfrm>
          <a:off x="7391400" y="1638300"/>
          <a:ext cx="10515600" cy="6502400"/>
        </p:xfrm>
        <a:graphic>
          <a:graphicData uri="http://schemas.openxmlformats.org/drawingml/2006/chart">
            <c:chart xmlns:c="http://schemas.openxmlformats.org/drawingml/2006/chart" xmlns:r="http://schemas.openxmlformats.org/officeDocument/2006/relationships" r:id="rId3"/>
          </a:graphicData>
        </a:graphic>
      </p:graphicFrame>
      <p:pic>
        <p:nvPicPr>
          <p:cNvPr id="3082" name="Picture 10" descr="House Logo PNGs for Free Download">
            <a:hlinkClick r:id="rId4" action="ppaction://hlinksldjump"/>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400" y="342900"/>
            <a:ext cx="1020056" cy="9358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157</Words>
  <Application>Microsoft Office PowerPoint</Application>
  <PresentationFormat>Произвольный</PresentationFormat>
  <Paragraphs>20</Paragraphs>
  <Slides>4</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vt:i4>
      </vt:variant>
    </vt:vector>
  </HeadingPairs>
  <TitlesOfParts>
    <vt:vector size="10" baseType="lpstr">
      <vt:lpstr>Montserrat Classic Bold</vt:lpstr>
      <vt:lpstr>Calibri</vt:lpstr>
      <vt:lpstr>Arial</vt:lpstr>
      <vt:lpstr>Montserrat Classic</vt:lpstr>
      <vt:lpstr>Montserrat Light</vt:lpstr>
      <vt:lpstr>Office Theme</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game consists of three rounds - an easy, a moderate, and a difficult round. Each question only has one correct answer. Wrong spelling of answers will not be accepted. Participants are not allowed to use outside help of any kind. The quiz master's</dc:title>
  <cp:lastModifiedBy>shakhizada.96@gmail.com</cp:lastModifiedBy>
  <cp:revision>7</cp:revision>
  <dcterms:created xsi:type="dcterms:W3CDTF">2006-08-16T00:00:00Z</dcterms:created>
  <dcterms:modified xsi:type="dcterms:W3CDTF">2023-10-01T17:11:01Z</dcterms:modified>
  <dc:identifier>DAFwB92MhL0</dc:identifier>
</cp:coreProperties>
</file>