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Felix Titling" panose="04060505060202020A04" pitchFamily="82" charset="0"/>
      <p:regular r:id="rId8"/>
    </p:embeddedFont>
    <p:embeddedFont>
      <p:font typeface="MS Reference Sans Serif" panose="020B0604030504040204" pitchFamily="34" charset="0"/>
      <p:regular r:id="rId9"/>
    </p:embeddedFont>
    <p:embeddedFont>
      <p:font typeface="Calibri" panose="020F0502020204030204" pitchFamily="34" charset="0"/>
      <p:regular r:id="rId10"/>
      <p:bold r:id="rId11"/>
      <p:italic r:id="rId12"/>
      <p:boldItalic r:id="rId13"/>
    </p:embeddedFont>
    <p:embeddedFont>
      <p:font typeface="Engravers MT" panose="02090707080505020304" pitchFamily="18"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4" d="100"/>
          <a:sy n="64" d="100"/>
        </p:scale>
        <p:origin x="1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3"/>
    </mc:Choice>
    <mc:Fallback>
      <c:style val="3"/>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REVIEWS</c:v>
                </c:pt>
              </c:strCache>
            </c:strRef>
          </c:tx>
          <c:dPt>
            <c:idx val="0"/>
            <c:bubble3D val="0"/>
            <c:spPr>
              <a:solidFill>
                <a:schemeClr val="accent1">
                  <a:tint val="58000"/>
                </a:schemeClr>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1">
                  <a:tint val="86000"/>
                </a:schemeClr>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1">
                  <a:shade val="86000"/>
                </a:schemeClr>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1">
                  <a:shade val="58000"/>
                </a:schemeClr>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ru-RU"/>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Лист1!$A$2:$A$5</c:f>
              <c:strCache>
                <c:ptCount val="2"/>
                <c:pt idx="0">
                  <c:v>Good</c:v>
                </c:pt>
                <c:pt idx="1">
                  <c:v>Bad</c:v>
                </c:pt>
              </c:strCache>
            </c:strRef>
          </c:cat>
          <c:val>
            <c:numRef>
              <c:f>Лист1!$B$2:$B$5</c:f>
              <c:numCache>
                <c:formatCode>General</c:formatCode>
                <c:ptCount val="4"/>
                <c:pt idx="0">
                  <c:v>90</c:v>
                </c:pt>
                <c:pt idx="1">
                  <c:v>10</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2F"/>
        </a:solidFill>
        <a:effectLst/>
      </p:bgPr>
    </p:bg>
    <p:spTree>
      <p:nvGrpSpPr>
        <p:cNvPr id="1" name=""/>
        <p:cNvGrpSpPr/>
        <p:nvPr/>
      </p:nvGrpSpPr>
      <p:grpSpPr>
        <a:xfrm>
          <a:off x="0" y="0"/>
          <a:ext cx="0" cy="0"/>
          <a:chOff x="0" y="0"/>
          <a:chExt cx="0" cy="0"/>
        </a:xfrm>
      </p:grpSpPr>
      <p:grpSp>
        <p:nvGrpSpPr>
          <p:cNvPr id="2" name="Group 2"/>
          <p:cNvGrpSpPr/>
          <p:nvPr/>
        </p:nvGrpSpPr>
        <p:grpSpPr>
          <a:xfrm>
            <a:off x="4602317" y="3887393"/>
            <a:ext cx="9083365" cy="2490783"/>
            <a:chOff x="0" y="-28575"/>
            <a:chExt cx="12111154" cy="3321045"/>
          </a:xfrm>
        </p:grpSpPr>
        <p:sp>
          <p:nvSpPr>
            <p:cNvPr id="3" name="TextBox 3"/>
            <p:cNvSpPr txBox="1"/>
            <p:nvPr/>
          </p:nvSpPr>
          <p:spPr>
            <a:xfrm>
              <a:off x="0" y="-28575"/>
              <a:ext cx="12111154" cy="1712606"/>
            </a:xfrm>
            <a:prstGeom prst="rect">
              <a:avLst/>
            </a:prstGeom>
          </p:spPr>
          <p:txBody>
            <a:bodyPr lIns="0" tIns="0" rIns="0" bIns="0" rtlCol="0" anchor="t">
              <a:spAutoFit/>
            </a:bodyPr>
            <a:lstStyle/>
            <a:p>
              <a:pPr marL="0" lvl="0" indent="0" algn="ctr">
                <a:lnSpc>
                  <a:spcPts val="10597"/>
                </a:lnSpc>
                <a:spcBef>
                  <a:spcPct val="0"/>
                </a:spcBef>
              </a:pPr>
              <a:r>
                <a:rPr lang="en-US" sz="8831" dirty="0">
                  <a:solidFill>
                    <a:srgbClr val="FFFFFF"/>
                  </a:solidFill>
                  <a:latin typeface="Engravers MT" panose="02090707080505020304" pitchFamily="18" charset="0"/>
                </a:rPr>
                <a:t>LAWYER</a:t>
              </a:r>
            </a:p>
          </p:txBody>
        </p:sp>
        <p:sp>
          <p:nvSpPr>
            <p:cNvPr id="4" name="TextBox 4"/>
            <p:cNvSpPr txBox="1"/>
            <p:nvPr/>
          </p:nvSpPr>
          <p:spPr>
            <a:xfrm>
              <a:off x="0" y="2625720"/>
              <a:ext cx="12111154" cy="666750"/>
            </a:xfrm>
            <a:prstGeom prst="rect">
              <a:avLst/>
            </a:prstGeom>
          </p:spPr>
          <p:txBody>
            <a:bodyPr lIns="0" tIns="0" rIns="0" bIns="0" rtlCol="0" anchor="t">
              <a:spAutoFit/>
            </a:bodyPr>
            <a:lstStyle/>
            <a:p>
              <a:pPr marL="0" lvl="0" indent="0" algn="ctr">
                <a:lnSpc>
                  <a:spcPts val="4200"/>
                </a:lnSpc>
                <a:spcBef>
                  <a:spcPct val="0"/>
                </a:spcBef>
              </a:pPr>
              <a:r>
                <a:rPr lang="en-US" sz="3000" u="sng" dirty="0">
                  <a:solidFill>
                    <a:srgbClr val="FFFFFF"/>
                  </a:solidFill>
                  <a:latin typeface="MS Reference Sans Serif" panose="020B0604030504040204" pitchFamily="34" charset="0"/>
                </a:rPr>
                <a:t>PROFESSIONAL</a:t>
              </a:r>
            </a:p>
          </p:txBody>
        </p:sp>
      </p:grpSp>
      <p:sp>
        <p:nvSpPr>
          <p:cNvPr id="5" name="Freeform 5"/>
          <p:cNvSpPr/>
          <p:nvPr/>
        </p:nvSpPr>
        <p:spPr>
          <a:xfrm>
            <a:off x="-1233706" y="6381033"/>
            <a:ext cx="6880636" cy="4753894"/>
          </a:xfrm>
          <a:custGeom>
            <a:avLst/>
            <a:gdLst/>
            <a:ahLst/>
            <a:cxnLst/>
            <a:rect l="l" t="t" r="r" b="b"/>
            <a:pathLst>
              <a:path w="6880636" h="4753894">
                <a:moveTo>
                  <a:pt x="0" y="0"/>
                </a:moveTo>
                <a:lnTo>
                  <a:pt x="6880636" y="0"/>
                </a:lnTo>
                <a:lnTo>
                  <a:pt x="6880636" y="4753894"/>
                </a:lnTo>
                <a:lnTo>
                  <a:pt x="0" y="475389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3437175" y="-847927"/>
            <a:ext cx="6880636" cy="4753894"/>
          </a:xfrm>
          <a:custGeom>
            <a:avLst/>
            <a:gdLst/>
            <a:ahLst/>
            <a:cxnLst/>
            <a:rect l="l" t="t" r="r" b="b"/>
            <a:pathLst>
              <a:path w="6880636" h="4753894">
                <a:moveTo>
                  <a:pt x="0" y="0"/>
                </a:moveTo>
                <a:lnTo>
                  <a:pt x="6880635" y="0"/>
                </a:lnTo>
                <a:lnTo>
                  <a:pt x="6880635" y="4753894"/>
                </a:lnTo>
                <a:lnTo>
                  <a:pt x="0" y="475389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1036" name="Picture 12" descr="Next Icon Png White | Full Size PNG Download | SeekPNG">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92600" y="8496300"/>
            <a:ext cx="689855" cy="10854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52F"/>
        </a:solidFill>
        <a:effectLst/>
      </p:bgPr>
    </p:bg>
    <p:spTree>
      <p:nvGrpSpPr>
        <p:cNvPr id="1" name=""/>
        <p:cNvGrpSpPr/>
        <p:nvPr/>
      </p:nvGrpSpPr>
      <p:grpSpPr>
        <a:xfrm>
          <a:off x="0" y="0"/>
          <a:ext cx="0" cy="0"/>
          <a:chOff x="0" y="0"/>
          <a:chExt cx="0" cy="0"/>
        </a:xfrm>
      </p:grpSpPr>
      <p:grpSp>
        <p:nvGrpSpPr>
          <p:cNvPr id="4" name="Group 4"/>
          <p:cNvGrpSpPr/>
          <p:nvPr/>
        </p:nvGrpSpPr>
        <p:grpSpPr>
          <a:xfrm>
            <a:off x="11349657" y="1562100"/>
            <a:ext cx="5269284" cy="7272292"/>
            <a:chOff x="-37432" y="-575115"/>
            <a:chExt cx="7025712" cy="9696390"/>
          </a:xfrm>
        </p:grpSpPr>
        <p:sp>
          <p:nvSpPr>
            <p:cNvPr id="5" name="TextBox 5"/>
            <p:cNvSpPr txBox="1"/>
            <p:nvPr/>
          </p:nvSpPr>
          <p:spPr>
            <a:xfrm>
              <a:off x="-37432" y="-575115"/>
              <a:ext cx="6988280" cy="4240478"/>
            </a:xfrm>
            <a:prstGeom prst="rect">
              <a:avLst/>
            </a:prstGeom>
          </p:spPr>
          <p:txBody>
            <a:bodyPr lIns="0" tIns="0" rIns="0" bIns="0" rtlCol="0" anchor="t">
              <a:spAutoFit/>
            </a:bodyPr>
            <a:lstStyle/>
            <a:p>
              <a:pPr marL="0" lvl="0" indent="0" algn="ctr">
                <a:lnSpc>
                  <a:spcPts val="6209"/>
                </a:lnSpc>
              </a:pPr>
              <a:r>
                <a:rPr lang="en-US" sz="5175" dirty="0">
                  <a:solidFill>
                    <a:srgbClr val="FFFFFF"/>
                  </a:solidFill>
                  <a:latin typeface="Engravers MT" panose="02090707080505020304" pitchFamily="18" charset="0"/>
                </a:rPr>
                <a:t>WELCOME TO OUR PRESENTATION</a:t>
              </a:r>
            </a:p>
          </p:txBody>
        </p:sp>
        <p:sp>
          <p:nvSpPr>
            <p:cNvPr id="6" name="TextBox 6"/>
            <p:cNvSpPr txBox="1"/>
            <p:nvPr/>
          </p:nvSpPr>
          <p:spPr>
            <a:xfrm>
              <a:off x="0" y="3989699"/>
              <a:ext cx="6988280" cy="5131576"/>
            </a:xfrm>
            <a:prstGeom prst="rect">
              <a:avLst/>
            </a:prstGeom>
          </p:spPr>
          <p:txBody>
            <a:bodyPr lIns="0" tIns="0" rIns="0" bIns="0" rtlCol="0" anchor="t">
              <a:spAutoFit/>
            </a:bodyPr>
            <a:lstStyle/>
            <a:p>
              <a:pPr marL="0" lvl="0" indent="0" algn="ctr">
                <a:lnSpc>
                  <a:spcPts val="3789"/>
                </a:lnSpc>
              </a:pPr>
              <a:r>
                <a:rPr lang="en-US" sz="2707" dirty="0">
                  <a:solidFill>
                    <a:srgbClr val="FFFFFF"/>
                  </a:solidFill>
                  <a:latin typeface="MS Reference Sans Serif" panose="020B0604030504040204" pitchFamily="34" charset="0"/>
                </a:rPr>
                <a:t>lawyer, one trained and licensed to prepare, manage, and either prosecute or defend a court action as an agent for another and who also gives advice on legal matters that may or may not require court action.</a:t>
              </a:r>
            </a:p>
          </p:txBody>
        </p:sp>
      </p:grpSp>
      <p:pic>
        <p:nvPicPr>
          <p:cNvPr id="9" name="Picture 12" descr="Next Icon Png White | Full Size PNG Download | Seek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92600" y="8572500"/>
            <a:ext cx="689855" cy="10854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https://wxtechhk.oss-cn-hongkong.aliyuncs.com/tasks/output/visual_image_watermarking/796868d7-1187-4f6e-bd4b-c8f976cb6b42.png?Expires=1696249951&amp;OSSAccessKeyId=LTAI5tGjJnh66c1txANiRBQN&amp;Signature=LV3QxNHO5J52tnVLEJDBblwVoEU%3D">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 y="1905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pinimg.com/564x/12/42/16/124216533a26b6bf5afb51b61f443be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562100"/>
            <a:ext cx="8572308" cy="6034907"/>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7"/>
          <p:cNvSpPr/>
          <p:nvPr/>
        </p:nvSpPr>
        <p:spPr>
          <a:xfrm>
            <a:off x="-12032" y="6324486"/>
            <a:ext cx="3257569" cy="5581505"/>
          </a:xfrm>
          <a:custGeom>
            <a:avLst/>
            <a:gdLst/>
            <a:ahLst/>
            <a:cxnLst/>
            <a:rect l="l" t="t" r="r" b="b"/>
            <a:pathLst>
              <a:path w="3257569" h="5581505">
                <a:moveTo>
                  <a:pt x="0" y="0"/>
                </a:moveTo>
                <a:lnTo>
                  <a:pt x="3257569" y="0"/>
                </a:lnTo>
                <a:lnTo>
                  <a:pt x="3257569" y="5581505"/>
                </a:lnTo>
                <a:lnTo>
                  <a:pt x="0" y="558150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8" name="Freeform 8"/>
          <p:cNvSpPr/>
          <p:nvPr/>
        </p:nvSpPr>
        <p:spPr>
          <a:xfrm rot="-1836592" flipV="1">
            <a:off x="7137658" y="-588218"/>
            <a:ext cx="3257569" cy="5581505"/>
          </a:xfrm>
          <a:custGeom>
            <a:avLst/>
            <a:gdLst/>
            <a:ahLst/>
            <a:cxnLst/>
            <a:rect l="l" t="t" r="r" b="b"/>
            <a:pathLst>
              <a:path w="3257569" h="5581505">
                <a:moveTo>
                  <a:pt x="0" y="5581504"/>
                </a:moveTo>
                <a:lnTo>
                  <a:pt x="3257570" y="5581504"/>
                </a:lnTo>
                <a:lnTo>
                  <a:pt x="3257570" y="0"/>
                </a:lnTo>
                <a:lnTo>
                  <a:pt x="0" y="0"/>
                </a:lnTo>
                <a:lnTo>
                  <a:pt x="0" y="5581504"/>
                </a:lnTo>
                <a:close/>
              </a:path>
            </a:pathLst>
          </a:custGeom>
          <a:blipFill>
            <a:blip r:embed="rId7">
              <a:extLst>
                <a:ext uri="{96DAC541-7B7A-43D3-8B79-37D633B846F1}">
                  <asvg:svgBlip xmlns:asvg="http://schemas.microsoft.com/office/drawing/2016/SVG/main" xmlns="" r:embed="rId8"/>
                </a:ext>
              </a:extLst>
            </a:blip>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52F"/>
        </a:solidFill>
        <a:effectLst/>
      </p:bgPr>
    </p:bg>
    <p:spTree>
      <p:nvGrpSpPr>
        <p:cNvPr id="1" name=""/>
        <p:cNvGrpSpPr/>
        <p:nvPr/>
      </p:nvGrpSpPr>
      <p:grpSpPr>
        <a:xfrm>
          <a:off x="0" y="0"/>
          <a:ext cx="0" cy="0"/>
          <a:chOff x="0" y="0"/>
          <a:chExt cx="0" cy="0"/>
        </a:xfrm>
      </p:grpSpPr>
      <p:sp>
        <p:nvSpPr>
          <p:cNvPr id="3" name="Freeform 3"/>
          <p:cNvSpPr/>
          <p:nvPr/>
        </p:nvSpPr>
        <p:spPr>
          <a:xfrm>
            <a:off x="14920546" y="0"/>
            <a:ext cx="3367454" cy="10287000"/>
          </a:xfrm>
          <a:custGeom>
            <a:avLst/>
            <a:gdLst/>
            <a:ahLst/>
            <a:cxnLst/>
            <a:rect l="l" t="t" r="r" b="b"/>
            <a:pathLst>
              <a:path w="3367454" h="10287000">
                <a:moveTo>
                  <a:pt x="0" y="0"/>
                </a:moveTo>
                <a:lnTo>
                  <a:pt x="3367454" y="0"/>
                </a:lnTo>
                <a:lnTo>
                  <a:pt x="3367454" y="10287000"/>
                </a:lnTo>
                <a:lnTo>
                  <a:pt x="0" y="10287000"/>
                </a:lnTo>
                <a:lnTo>
                  <a:pt x="0" y="0"/>
                </a:lnTo>
                <a:close/>
              </a:path>
            </a:pathLst>
          </a:custGeom>
          <a:blipFill>
            <a:blip r:embed="rId2"/>
            <a:stretch>
              <a:fillRect l="-32104" r="-96520"/>
            </a:stretch>
          </a:blipFill>
        </p:spPr>
      </p:sp>
      <p:sp>
        <p:nvSpPr>
          <p:cNvPr id="4" name="TextBox 4"/>
          <p:cNvSpPr txBox="1"/>
          <p:nvPr/>
        </p:nvSpPr>
        <p:spPr>
          <a:xfrm>
            <a:off x="1778627" y="1981156"/>
            <a:ext cx="8978273" cy="1821011"/>
          </a:xfrm>
          <a:prstGeom prst="rect">
            <a:avLst/>
          </a:prstGeom>
        </p:spPr>
        <p:txBody>
          <a:bodyPr lIns="0" tIns="0" rIns="0" bIns="0" rtlCol="0" anchor="t">
            <a:spAutoFit/>
          </a:bodyPr>
          <a:lstStyle/>
          <a:p>
            <a:pPr marL="0" lvl="0" indent="0">
              <a:lnSpc>
                <a:spcPts val="7061"/>
              </a:lnSpc>
            </a:pPr>
            <a:r>
              <a:rPr lang="en-US" sz="6725" dirty="0">
                <a:solidFill>
                  <a:srgbClr val="FFFFFF"/>
                </a:solidFill>
                <a:latin typeface="Engravers MT" panose="02090707080505020304" pitchFamily="18" charset="0"/>
              </a:rPr>
              <a:t>OUR VISION AND MISSION</a:t>
            </a:r>
          </a:p>
        </p:txBody>
      </p:sp>
      <p:grpSp>
        <p:nvGrpSpPr>
          <p:cNvPr id="5" name="Group 5"/>
          <p:cNvGrpSpPr/>
          <p:nvPr/>
        </p:nvGrpSpPr>
        <p:grpSpPr>
          <a:xfrm>
            <a:off x="1778626" y="5448481"/>
            <a:ext cx="7441574" cy="4377623"/>
            <a:chOff x="-1" y="-28575"/>
            <a:chExt cx="9922098" cy="5836831"/>
          </a:xfrm>
        </p:grpSpPr>
        <p:sp>
          <p:nvSpPr>
            <p:cNvPr id="6" name="TextBox 6"/>
            <p:cNvSpPr txBox="1"/>
            <p:nvPr/>
          </p:nvSpPr>
          <p:spPr>
            <a:xfrm>
              <a:off x="0" y="-28575"/>
              <a:ext cx="9922097" cy="2521716"/>
            </a:xfrm>
            <a:prstGeom prst="rect">
              <a:avLst/>
            </a:prstGeom>
          </p:spPr>
          <p:txBody>
            <a:bodyPr lIns="0" tIns="0" rIns="0" bIns="0" rtlCol="0" anchor="t">
              <a:spAutoFit/>
            </a:bodyPr>
            <a:lstStyle/>
            <a:p>
              <a:pPr marL="0" lvl="0" indent="0">
                <a:lnSpc>
                  <a:spcPts val="2520"/>
                </a:lnSpc>
              </a:pPr>
              <a:r>
                <a:rPr lang="en-US" sz="1800" dirty="0">
                  <a:solidFill>
                    <a:srgbClr val="FFFFFF"/>
                  </a:solidFill>
                  <a:latin typeface="MS Reference Sans Serif" panose="020B0604030504040204" pitchFamily="34" charset="0"/>
                </a:rPr>
                <a:t>We strive for a world where lawyers can practice law freely and independently to effectively fulfil their role in upholding the rule of law and the protection of human rights. Lawyers should be able to do their job without improper interference or fear of reprisal. Always and everywhere. Also, when that does not suit the government, the bar association, or the establishment.</a:t>
              </a:r>
            </a:p>
          </p:txBody>
        </p:sp>
        <p:sp>
          <p:nvSpPr>
            <p:cNvPr id="7" name="TextBox 7"/>
            <p:cNvSpPr txBox="1"/>
            <p:nvPr/>
          </p:nvSpPr>
          <p:spPr>
            <a:xfrm>
              <a:off x="-1" y="2815984"/>
              <a:ext cx="9922097" cy="2992272"/>
            </a:xfrm>
            <a:prstGeom prst="rect">
              <a:avLst/>
            </a:prstGeom>
          </p:spPr>
          <p:txBody>
            <a:bodyPr lIns="0" tIns="0" rIns="0" bIns="0" rtlCol="0" anchor="t">
              <a:spAutoFit/>
            </a:bodyPr>
            <a:lstStyle/>
            <a:p>
              <a:pPr marL="0" lvl="0" indent="0">
                <a:lnSpc>
                  <a:spcPts val="2520"/>
                </a:lnSpc>
              </a:pPr>
              <a:r>
                <a:rPr lang="en-US" sz="1800" dirty="0">
                  <a:solidFill>
                    <a:srgbClr val="FFFFFF"/>
                  </a:solidFill>
                  <a:latin typeface="MS Reference Sans Serif" panose="020B0604030504040204" pitchFamily="34" charset="0"/>
                </a:rPr>
                <a:t>Lawyers for Lawyers promotes and preserves the independence of the legal profession worldwide and defends the professional rights of lawyers to provide legal services safely and independently, without fear of reprisal. We safeguard the lawyers’ role in protecting the rule of law and human rights and ensuring effective justice for all by acting wherever lawyers are under threat.</a:t>
              </a:r>
            </a:p>
          </p:txBody>
        </p:sp>
      </p:grpSp>
      <p:sp>
        <p:nvSpPr>
          <p:cNvPr id="8" name="AutoShape 8"/>
          <p:cNvSpPr/>
          <p:nvPr/>
        </p:nvSpPr>
        <p:spPr>
          <a:xfrm>
            <a:off x="1778627" y="4679122"/>
            <a:ext cx="5122944" cy="0"/>
          </a:xfrm>
          <a:prstGeom prst="line">
            <a:avLst/>
          </a:prstGeom>
          <a:ln w="38100" cap="flat">
            <a:solidFill>
              <a:srgbClr val="D4A05B"/>
            </a:solidFill>
            <a:prstDash val="solid"/>
            <a:headEnd type="none" w="sm" len="sm"/>
            <a:tailEnd type="none" w="sm" len="sm"/>
          </a:ln>
        </p:spPr>
      </p:sp>
      <p:pic>
        <p:nvPicPr>
          <p:cNvPr id="9" name="Picture 12" descr="Next Icon Png White | Full Size PNG Download | Seek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58998" y="8953500"/>
            <a:ext cx="689855" cy="10854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https://wxtechhk.oss-cn-hongkong.aliyuncs.com/tasks/output/visual_image_watermarking/796868d7-1187-4f6e-bd4b-c8f976cb6b42.png?Expires=1696249951&amp;OSSAccessKeyId=LTAI5tGjJnh66c1txANiRBQN&amp;Signature=LV3QxNHO5J52tnVLEJDBblwVoEU%3D">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900" y="1905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pinimg.com/564x/8b/33/e2/8b33e22e5ca17bf0dab69ee69d1e754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48852" y="0"/>
            <a:ext cx="3663671" cy="1028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52F"/>
        </a:solidFill>
        <a:effectLst/>
      </p:bgPr>
    </p:bg>
    <p:spTree>
      <p:nvGrpSpPr>
        <p:cNvPr id="1" name=""/>
        <p:cNvGrpSpPr/>
        <p:nvPr/>
      </p:nvGrpSpPr>
      <p:grpSpPr>
        <a:xfrm>
          <a:off x="0" y="0"/>
          <a:ext cx="0" cy="0"/>
          <a:chOff x="0" y="0"/>
          <a:chExt cx="0" cy="0"/>
        </a:xfrm>
      </p:grpSpPr>
      <p:sp>
        <p:nvSpPr>
          <p:cNvPr id="2" name="Freeform 2"/>
          <p:cNvSpPr/>
          <p:nvPr/>
        </p:nvSpPr>
        <p:spPr>
          <a:xfrm>
            <a:off x="6006667" y="1526424"/>
            <a:ext cx="8957643" cy="7234152"/>
          </a:xfrm>
          <a:custGeom>
            <a:avLst/>
            <a:gdLst/>
            <a:ahLst/>
            <a:cxnLst/>
            <a:rect l="l" t="t" r="r" b="b"/>
            <a:pathLst>
              <a:path w="8957643" h="7234152">
                <a:moveTo>
                  <a:pt x="0" y="0"/>
                </a:moveTo>
                <a:lnTo>
                  <a:pt x="8957644" y="0"/>
                </a:lnTo>
                <a:lnTo>
                  <a:pt x="8957644" y="7234152"/>
                </a:lnTo>
                <a:lnTo>
                  <a:pt x="0" y="7234152"/>
                </a:lnTo>
                <a:lnTo>
                  <a:pt x="0" y="0"/>
                </a:lnTo>
                <a:close/>
              </a:path>
            </a:pathLst>
          </a:custGeom>
          <a:blipFill>
            <a:blip r:embed="rId2"/>
            <a:stretch>
              <a:fillRect l="-6375" r="-14763"/>
            </a:stretch>
          </a:blipFill>
        </p:spPr>
      </p:sp>
      <p:sp>
        <p:nvSpPr>
          <p:cNvPr id="3" name="TextBox 3"/>
          <p:cNvSpPr txBox="1"/>
          <p:nvPr/>
        </p:nvSpPr>
        <p:spPr>
          <a:xfrm>
            <a:off x="10780114" y="3142297"/>
            <a:ext cx="6071147" cy="3964305"/>
          </a:xfrm>
          <a:prstGeom prst="rect">
            <a:avLst/>
          </a:prstGeom>
        </p:spPr>
        <p:txBody>
          <a:bodyPr lIns="0" tIns="0" rIns="0" bIns="0" rtlCol="0" anchor="t">
            <a:spAutoFit/>
          </a:bodyPr>
          <a:lstStyle/>
          <a:p>
            <a:pPr marL="0" lvl="0" indent="0" algn="r">
              <a:lnSpc>
                <a:spcPts val="10125"/>
              </a:lnSpc>
            </a:pPr>
            <a:r>
              <a:rPr lang="en-US" sz="8437" dirty="0">
                <a:solidFill>
                  <a:srgbClr val="FFFFFF"/>
                </a:solidFill>
                <a:latin typeface="Engravers MT" panose="02090707080505020304" pitchFamily="18" charset="0"/>
              </a:rPr>
              <a:t>ABOUT OUR AGENCY</a:t>
            </a:r>
          </a:p>
        </p:txBody>
      </p:sp>
      <p:sp>
        <p:nvSpPr>
          <p:cNvPr id="4" name="TextBox 4"/>
          <p:cNvSpPr txBox="1"/>
          <p:nvPr/>
        </p:nvSpPr>
        <p:spPr>
          <a:xfrm>
            <a:off x="1436738" y="2000064"/>
            <a:ext cx="3612039" cy="6718314"/>
          </a:xfrm>
          <a:prstGeom prst="rect">
            <a:avLst/>
          </a:prstGeom>
        </p:spPr>
        <p:txBody>
          <a:bodyPr lIns="0" tIns="0" rIns="0" bIns="0" rtlCol="0" anchor="t">
            <a:spAutoFit/>
          </a:bodyPr>
          <a:lstStyle/>
          <a:p>
            <a:pPr marL="0" lvl="0" indent="0" algn="l">
              <a:lnSpc>
                <a:spcPts val="3129"/>
              </a:lnSpc>
              <a:spcBef>
                <a:spcPct val="0"/>
              </a:spcBef>
            </a:pPr>
            <a:r>
              <a:rPr lang="en-US" sz="2235" dirty="0">
                <a:solidFill>
                  <a:srgbClr val="FFFFFF"/>
                </a:solidFill>
                <a:latin typeface="MS Reference Sans Serif" panose="020B0604030504040204" pitchFamily="34" charset="0"/>
              </a:rPr>
              <a:t>It is important to take care of the patient, to be followed by the patient, but it will happen at such a time that there is a lot of work and pain. For to come to the smallest detail, no one should practice any kind of work unless he derives some benefit from it. Do not be angry with the pain in the reprimand in the pleasure he wants to be a hair from the pain in the hope that there is no breeding.</a:t>
            </a:r>
          </a:p>
        </p:txBody>
      </p:sp>
      <p:pic>
        <p:nvPicPr>
          <p:cNvPr id="5" name="Picture 12" descr="Next Icon Png White | Full Size PNG Download | Seek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45000" y="8718378"/>
            <a:ext cx="689855" cy="10854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https://wxtechhk.oss-cn-hongkong.aliyuncs.com/tasks/output/visual_image_watermarking/796868d7-1187-4f6e-bd4b-c8f976cb6b42.png?Expires=1696249951&amp;OSSAccessKeyId=LTAI5tGjJnh66c1txANiRBQN&amp;Signature=LV3QxNHO5J52tnVLEJDBblwVoEU%3D">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900" y="190500"/>
            <a:ext cx="1447800" cy="144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52F"/>
        </a:solidFill>
        <a:effectLst/>
      </p:bgPr>
    </p:bg>
    <p:spTree>
      <p:nvGrpSpPr>
        <p:cNvPr id="1" name=""/>
        <p:cNvGrpSpPr/>
        <p:nvPr/>
      </p:nvGrpSpPr>
      <p:grpSpPr>
        <a:xfrm>
          <a:off x="0" y="0"/>
          <a:ext cx="0" cy="0"/>
          <a:chOff x="0" y="0"/>
          <a:chExt cx="0" cy="0"/>
        </a:xfrm>
      </p:grpSpPr>
      <p:sp>
        <p:nvSpPr>
          <p:cNvPr id="2" name="TextBox 2"/>
          <p:cNvSpPr txBox="1"/>
          <p:nvPr/>
        </p:nvSpPr>
        <p:spPr>
          <a:xfrm>
            <a:off x="10680715" y="1028700"/>
            <a:ext cx="6578585" cy="1219200"/>
          </a:xfrm>
          <a:prstGeom prst="rect">
            <a:avLst/>
          </a:prstGeom>
        </p:spPr>
        <p:txBody>
          <a:bodyPr lIns="0" tIns="0" rIns="0" bIns="0" rtlCol="0" anchor="t">
            <a:spAutoFit/>
          </a:bodyPr>
          <a:lstStyle/>
          <a:p>
            <a:pPr marL="0" lvl="0" indent="0">
              <a:lnSpc>
                <a:spcPts val="9600"/>
              </a:lnSpc>
              <a:spcBef>
                <a:spcPct val="0"/>
              </a:spcBef>
            </a:pPr>
            <a:r>
              <a:rPr lang="en-US" sz="8000" dirty="0">
                <a:solidFill>
                  <a:srgbClr val="FFFFFF"/>
                </a:solidFill>
                <a:latin typeface="Engravers MT" panose="02090707080505020304" pitchFamily="18" charset="0"/>
              </a:rPr>
              <a:t>REVIEWS</a:t>
            </a:r>
          </a:p>
        </p:txBody>
      </p:sp>
      <p:grpSp>
        <p:nvGrpSpPr>
          <p:cNvPr id="3" name="Group 3"/>
          <p:cNvGrpSpPr/>
          <p:nvPr/>
        </p:nvGrpSpPr>
        <p:grpSpPr>
          <a:xfrm>
            <a:off x="10680714" y="7048500"/>
            <a:ext cx="6578585" cy="1453009"/>
            <a:chOff x="-1" y="-1022970"/>
            <a:chExt cx="8771446" cy="1937344"/>
          </a:xfrm>
        </p:grpSpPr>
        <p:sp>
          <p:nvSpPr>
            <p:cNvPr id="4" name="TextBox 4"/>
            <p:cNvSpPr txBox="1"/>
            <p:nvPr/>
          </p:nvSpPr>
          <p:spPr>
            <a:xfrm>
              <a:off x="-1" y="-1022970"/>
              <a:ext cx="8771446" cy="718145"/>
            </a:xfrm>
            <a:prstGeom prst="rect">
              <a:avLst/>
            </a:prstGeom>
          </p:spPr>
          <p:txBody>
            <a:bodyPr lIns="0" tIns="0" rIns="0" bIns="0" rtlCol="0" anchor="t">
              <a:spAutoFit/>
            </a:bodyPr>
            <a:lstStyle/>
            <a:p>
              <a:pPr marL="0" lvl="0" indent="0">
                <a:lnSpc>
                  <a:spcPts val="4199"/>
                </a:lnSpc>
                <a:spcBef>
                  <a:spcPct val="0"/>
                </a:spcBef>
              </a:pPr>
              <a:r>
                <a:rPr lang="en-US" sz="2799" dirty="0">
                  <a:solidFill>
                    <a:srgbClr val="FFFFFF"/>
                  </a:solidFill>
                  <a:latin typeface="Engravers MT" panose="02090707080505020304" pitchFamily="18" charset="0"/>
                </a:rPr>
                <a:t>Good reviews: 90%</a:t>
              </a:r>
            </a:p>
          </p:txBody>
        </p:sp>
        <p:sp>
          <p:nvSpPr>
            <p:cNvPr id="5" name="TextBox 5"/>
            <p:cNvSpPr txBox="1"/>
            <p:nvPr/>
          </p:nvSpPr>
          <p:spPr>
            <a:xfrm>
              <a:off x="-1" y="196229"/>
              <a:ext cx="8771446" cy="718145"/>
            </a:xfrm>
            <a:prstGeom prst="rect">
              <a:avLst/>
            </a:prstGeom>
          </p:spPr>
          <p:txBody>
            <a:bodyPr lIns="0" tIns="0" rIns="0" bIns="0" rtlCol="0" anchor="t">
              <a:spAutoFit/>
            </a:bodyPr>
            <a:lstStyle/>
            <a:p>
              <a:pPr marL="0" lvl="0" indent="0">
                <a:lnSpc>
                  <a:spcPts val="4199"/>
                </a:lnSpc>
                <a:spcBef>
                  <a:spcPct val="0"/>
                </a:spcBef>
              </a:pPr>
              <a:r>
                <a:rPr lang="en-US" sz="2799" dirty="0">
                  <a:solidFill>
                    <a:srgbClr val="FFFFFF"/>
                  </a:solidFill>
                  <a:latin typeface="Engravers MT" panose="02090707080505020304" pitchFamily="18" charset="0"/>
                </a:rPr>
                <a:t>Bad reviews: 10%</a:t>
              </a:r>
            </a:p>
          </p:txBody>
        </p:sp>
      </p:grpSp>
      <p:graphicFrame>
        <p:nvGraphicFramePr>
          <p:cNvPr id="11" name="Диаграмма 10"/>
          <p:cNvGraphicFramePr/>
          <p:nvPr>
            <p:extLst>
              <p:ext uri="{D42A27DB-BD31-4B8C-83A1-F6EECF244321}">
                <p14:modId xmlns:p14="http://schemas.microsoft.com/office/powerpoint/2010/main" val="1032660089"/>
              </p:ext>
            </p:extLst>
          </p:nvPr>
        </p:nvGraphicFramePr>
        <p:xfrm>
          <a:off x="457200" y="1257300"/>
          <a:ext cx="9829800" cy="7670800"/>
        </p:xfrm>
        <a:graphic>
          <a:graphicData uri="http://schemas.openxmlformats.org/drawingml/2006/chart">
            <c:chart xmlns:c="http://schemas.openxmlformats.org/drawingml/2006/chart" xmlns:r="http://schemas.openxmlformats.org/officeDocument/2006/relationships" r:id="rId2"/>
          </a:graphicData>
        </a:graphic>
      </p:graphicFrame>
      <p:pic>
        <p:nvPicPr>
          <p:cNvPr id="12" name="Picture 12" descr="Next Icon Png White | Full Size PNG Download | SeekPN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68800" y="8724900"/>
            <a:ext cx="689855" cy="10854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https://wxtechhk.oss-cn-hongkong.aliyuncs.com/tasks/output/visual_image_watermarking/796868d7-1187-4f6e-bd4b-c8f976cb6b42.png?Expires=1696249951&amp;OSSAccessKeyId=LTAI5tGjJnh66c1txANiRBQN&amp;Signature=LV3QxNHO5J52tnVLEJDBblwVoEU%3D">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900" y="190500"/>
            <a:ext cx="1447800" cy="144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52F"/>
        </a:solidFill>
        <a:effectLst/>
      </p:bgPr>
    </p:bg>
    <p:spTree>
      <p:nvGrpSpPr>
        <p:cNvPr id="1" name=""/>
        <p:cNvGrpSpPr/>
        <p:nvPr/>
      </p:nvGrpSpPr>
      <p:grpSpPr>
        <a:xfrm>
          <a:off x="0" y="0"/>
          <a:ext cx="0" cy="0"/>
          <a:chOff x="0" y="0"/>
          <a:chExt cx="0" cy="0"/>
        </a:xfrm>
      </p:grpSpPr>
      <p:grpSp>
        <p:nvGrpSpPr>
          <p:cNvPr id="2" name="Group 2"/>
          <p:cNvGrpSpPr/>
          <p:nvPr/>
        </p:nvGrpSpPr>
        <p:grpSpPr>
          <a:xfrm>
            <a:off x="8992411" y="2363810"/>
            <a:ext cx="7261733" cy="5716996"/>
            <a:chOff x="0" y="0"/>
            <a:chExt cx="3730237" cy="2936730"/>
          </a:xfrm>
        </p:grpSpPr>
        <p:sp>
          <p:nvSpPr>
            <p:cNvPr id="3" name="Freeform 3"/>
            <p:cNvSpPr/>
            <p:nvPr/>
          </p:nvSpPr>
          <p:spPr>
            <a:xfrm>
              <a:off x="0" y="0"/>
              <a:ext cx="3730237" cy="2936730"/>
            </a:xfrm>
            <a:custGeom>
              <a:avLst/>
              <a:gdLst/>
              <a:ahLst/>
              <a:cxnLst/>
              <a:rect l="l" t="t" r="r" b="b"/>
              <a:pathLst>
                <a:path w="3730237" h="2936730">
                  <a:moveTo>
                    <a:pt x="0" y="0"/>
                  </a:moveTo>
                  <a:lnTo>
                    <a:pt x="0" y="2936730"/>
                  </a:lnTo>
                  <a:lnTo>
                    <a:pt x="3730237" y="2936730"/>
                  </a:lnTo>
                  <a:lnTo>
                    <a:pt x="3730237" y="0"/>
                  </a:lnTo>
                  <a:lnTo>
                    <a:pt x="0" y="0"/>
                  </a:lnTo>
                  <a:close/>
                  <a:moveTo>
                    <a:pt x="3669277" y="2875770"/>
                  </a:moveTo>
                  <a:lnTo>
                    <a:pt x="59690" y="2875770"/>
                  </a:lnTo>
                  <a:lnTo>
                    <a:pt x="59690" y="59690"/>
                  </a:lnTo>
                  <a:lnTo>
                    <a:pt x="3669277" y="59690"/>
                  </a:lnTo>
                  <a:lnTo>
                    <a:pt x="3669277" y="2875770"/>
                  </a:lnTo>
                  <a:close/>
                </a:path>
              </a:pathLst>
            </a:custGeom>
            <a:solidFill>
              <a:srgbClr val="D4A05B"/>
            </a:solidFill>
          </p:spPr>
        </p:sp>
      </p:grpSp>
      <p:grpSp>
        <p:nvGrpSpPr>
          <p:cNvPr id="4" name="Group 4"/>
          <p:cNvGrpSpPr>
            <a:grpSpLocks noChangeAspect="1"/>
          </p:cNvGrpSpPr>
          <p:nvPr/>
        </p:nvGrpSpPr>
        <p:grpSpPr>
          <a:xfrm>
            <a:off x="7266012" y="1896318"/>
            <a:ext cx="10914916" cy="7025173"/>
            <a:chOff x="0" y="0"/>
            <a:chExt cx="5513070" cy="3548380"/>
          </a:xfrm>
        </p:grpSpPr>
        <p:sp>
          <p:nvSpPr>
            <p:cNvPr id="5" name="Freeform 5"/>
            <p:cNvSpPr/>
            <p:nvPr/>
          </p:nvSpPr>
          <p:spPr>
            <a:xfrm>
              <a:off x="-2540" y="-15240"/>
              <a:ext cx="5515610" cy="3563620"/>
            </a:xfrm>
            <a:custGeom>
              <a:avLst/>
              <a:gdLst/>
              <a:ahLst/>
              <a:cxnLst/>
              <a:rect l="l" t="t" r="r" b="b"/>
              <a:pathLst>
                <a:path w="5515610" h="3563620">
                  <a:moveTo>
                    <a:pt x="4991100" y="1559560"/>
                  </a:moveTo>
                  <a:cubicBezTo>
                    <a:pt x="5048250" y="1537970"/>
                    <a:pt x="5124450" y="1548130"/>
                    <a:pt x="5189220" y="1526540"/>
                  </a:cubicBezTo>
                  <a:cubicBezTo>
                    <a:pt x="5326380" y="1479550"/>
                    <a:pt x="5435600" y="1404620"/>
                    <a:pt x="5515610" y="1319530"/>
                  </a:cubicBezTo>
                  <a:cubicBezTo>
                    <a:pt x="5499100" y="1231900"/>
                    <a:pt x="5494020" y="1183640"/>
                    <a:pt x="5505450" y="1109980"/>
                  </a:cubicBezTo>
                  <a:cubicBezTo>
                    <a:pt x="5495290" y="1104900"/>
                    <a:pt x="5473700" y="1118870"/>
                    <a:pt x="5472430" y="1098550"/>
                  </a:cubicBezTo>
                  <a:cubicBezTo>
                    <a:pt x="5469890" y="1040130"/>
                    <a:pt x="5441950" y="1018540"/>
                    <a:pt x="5415280" y="969010"/>
                  </a:cubicBezTo>
                  <a:cubicBezTo>
                    <a:pt x="5210810" y="998220"/>
                    <a:pt x="4838700" y="1158240"/>
                    <a:pt x="4617720" y="1144270"/>
                  </a:cubicBezTo>
                  <a:cubicBezTo>
                    <a:pt x="4753610" y="1047750"/>
                    <a:pt x="4851400" y="939800"/>
                    <a:pt x="4853940" y="797560"/>
                  </a:cubicBezTo>
                  <a:cubicBezTo>
                    <a:pt x="4842510" y="786130"/>
                    <a:pt x="4777740" y="778510"/>
                    <a:pt x="4762500" y="783590"/>
                  </a:cubicBezTo>
                  <a:cubicBezTo>
                    <a:pt x="4710430" y="773430"/>
                    <a:pt x="4657090" y="726440"/>
                    <a:pt x="4634230" y="697230"/>
                  </a:cubicBezTo>
                  <a:cubicBezTo>
                    <a:pt x="4612640" y="711200"/>
                    <a:pt x="4608830" y="695960"/>
                    <a:pt x="4589780" y="706120"/>
                  </a:cubicBezTo>
                  <a:cubicBezTo>
                    <a:pt x="4508500" y="643890"/>
                    <a:pt x="4337050" y="737870"/>
                    <a:pt x="4254500" y="679450"/>
                  </a:cubicBezTo>
                  <a:cubicBezTo>
                    <a:pt x="4292600" y="579120"/>
                    <a:pt x="4215130" y="556260"/>
                    <a:pt x="4163060" y="508000"/>
                  </a:cubicBezTo>
                  <a:cubicBezTo>
                    <a:pt x="4182110" y="429260"/>
                    <a:pt x="4135120" y="387350"/>
                    <a:pt x="4091940" y="313690"/>
                  </a:cubicBezTo>
                  <a:cubicBezTo>
                    <a:pt x="4038600" y="339090"/>
                    <a:pt x="4042410" y="299720"/>
                    <a:pt x="4048760" y="274320"/>
                  </a:cubicBezTo>
                  <a:cubicBezTo>
                    <a:pt x="4009390" y="285750"/>
                    <a:pt x="3985260" y="270510"/>
                    <a:pt x="3963670" y="250190"/>
                  </a:cubicBezTo>
                  <a:cubicBezTo>
                    <a:pt x="3887470" y="279400"/>
                    <a:pt x="3817620" y="280670"/>
                    <a:pt x="3756660" y="287020"/>
                  </a:cubicBezTo>
                  <a:cubicBezTo>
                    <a:pt x="3445510" y="320040"/>
                    <a:pt x="3059430" y="403860"/>
                    <a:pt x="2780030" y="417830"/>
                  </a:cubicBezTo>
                  <a:cubicBezTo>
                    <a:pt x="3036570" y="308610"/>
                    <a:pt x="3333750" y="238760"/>
                    <a:pt x="3522980" y="144780"/>
                  </a:cubicBezTo>
                  <a:cubicBezTo>
                    <a:pt x="3529330" y="91440"/>
                    <a:pt x="3528060" y="67310"/>
                    <a:pt x="3524250" y="17780"/>
                  </a:cubicBezTo>
                  <a:cubicBezTo>
                    <a:pt x="3319780" y="0"/>
                    <a:pt x="3006090" y="97790"/>
                    <a:pt x="2715260" y="189230"/>
                  </a:cubicBezTo>
                  <a:cubicBezTo>
                    <a:pt x="2040890" y="401320"/>
                    <a:pt x="1228090" y="642620"/>
                    <a:pt x="845820" y="1018540"/>
                  </a:cubicBezTo>
                  <a:cubicBezTo>
                    <a:pt x="855980" y="1074420"/>
                    <a:pt x="839470" y="1146810"/>
                    <a:pt x="881380" y="1195070"/>
                  </a:cubicBezTo>
                  <a:cubicBezTo>
                    <a:pt x="741680" y="1271270"/>
                    <a:pt x="581660" y="1339850"/>
                    <a:pt x="445770" y="1418590"/>
                  </a:cubicBezTo>
                  <a:cubicBezTo>
                    <a:pt x="450850" y="1484630"/>
                    <a:pt x="485140" y="1553210"/>
                    <a:pt x="499110" y="1564640"/>
                  </a:cubicBezTo>
                  <a:cubicBezTo>
                    <a:pt x="454660" y="1588770"/>
                    <a:pt x="523240" y="1570990"/>
                    <a:pt x="520700" y="1596390"/>
                  </a:cubicBezTo>
                  <a:cubicBezTo>
                    <a:pt x="501650" y="1605280"/>
                    <a:pt x="514350" y="1626870"/>
                    <a:pt x="486410" y="1633220"/>
                  </a:cubicBezTo>
                  <a:cubicBezTo>
                    <a:pt x="383540" y="1616710"/>
                    <a:pt x="269240" y="1696720"/>
                    <a:pt x="163830" y="1720850"/>
                  </a:cubicBezTo>
                  <a:cubicBezTo>
                    <a:pt x="160020" y="1737360"/>
                    <a:pt x="198120" y="1734820"/>
                    <a:pt x="173990" y="1748790"/>
                  </a:cubicBezTo>
                  <a:cubicBezTo>
                    <a:pt x="104140" y="1765300"/>
                    <a:pt x="96520" y="1802130"/>
                    <a:pt x="26670" y="1818640"/>
                  </a:cubicBezTo>
                  <a:cubicBezTo>
                    <a:pt x="24130" y="1833880"/>
                    <a:pt x="21590" y="1849120"/>
                    <a:pt x="25400" y="1866900"/>
                  </a:cubicBezTo>
                  <a:cubicBezTo>
                    <a:pt x="35560" y="1879600"/>
                    <a:pt x="96520" y="1864360"/>
                    <a:pt x="80010" y="1885950"/>
                  </a:cubicBezTo>
                  <a:cubicBezTo>
                    <a:pt x="43180" y="1898650"/>
                    <a:pt x="0" y="1894840"/>
                    <a:pt x="1270" y="1930400"/>
                  </a:cubicBezTo>
                  <a:cubicBezTo>
                    <a:pt x="21590" y="1953260"/>
                    <a:pt x="63500" y="1938020"/>
                    <a:pt x="74930" y="1974850"/>
                  </a:cubicBezTo>
                  <a:cubicBezTo>
                    <a:pt x="66040" y="1992630"/>
                    <a:pt x="38100" y="2002790"/>
                    <a:pt x="45720" y="2025650"/>
                  </a:cubicBezTo>
                  <a:cubicBezTo>
                    <a:pt x="105410" y="2024380"/>
                    <a:pt x="158750" y="2035810"/>
                    <a:pt x="220980" y="2032000"/>
                  </a:cubicBezTo>
                  <a:cubicBezTo>
                    <a:pt x="201930" y="2042160"/>
                    <a:pt x="236220" y="2065020"/>
                    <a:pt x="287020" y="2054860"/>
                  </a:cubicBezTo>
                  <a:cubicBezTo>
                    <a:pt x="284480" y="2072640"/>
                    <a:pt x="240030" y="2075180"/>
                    <a:pt x="243840" y="2094230"/>
                  </a:cubicBezTo>
                  <a:cubicBezTo>
                    <a:pt x="317500" y="2080260"/>
                    <a:pt x="337820" y="2052320"/>
                    <a:pt x="406400" y="2042160"/>
                  </a:cubicBezTo>
                  <a:cubicBezTo>
                    <a:pt x="360680" y="2078990"/>
                    <a:pt x="302260" y="2136140"/>
                    <a:pt x="245110" y="2148840"/>
                  </a:cubicBezTo>
                  <a:cubicBezTo>
                    <a:pt x="228600" y="2171700"/>
                    <a:pt x="234950" y="2202180"/>
                    <a:pt x="226060" y="2226310"/>
                  </a:cubicBezTo>
                  <a:cubicBezTo>
                    <a:pt x="210820" y="2221230"/>
                    <a:pt x="212090" y="2301240"/>
                    <a:pt x="251460" y="2320290"/>
                  </a:cubicBezTo>
                  <a:cubicBezTo>
                    <a:pt x="300990" y="2307590"/>
                    <a:pt x="412750" y="2313940"/>
                    <a:pt x="485140" y="2329180"/>
                  </a:cubicBezTo>
                  <a:cubicBezTo>
                    <a:pt x="480060" y="2343150"/>
                    <a:pt x="463550" y="2353310"/>
                    <a:pt x="472440" y="2373630"/>
                  </a:cubicBezTo>
                  <a:cubicBezTo>
                    <a:pt x="496570" y="2382520"/>
                    <a:pt x="554990" y="2331720"/>
                    <a:pt x="579120" y="2350770"/>
                  </a:cubicBezTo>
                  <a:cubicBezTo>
                    <a:pt x="614680" y="2363470"/>
                    <a:pt x="551180" y="2376170"/>
                    <a:pt x="568960" y="2401570"/>
                  </a:cubicBezTo>
                  <a:cubicBezTo>
                    <a:pt x="805180" y="2283460"/>
                    <a:pt x="994410" y="2261870"/>
                    <a:pt x="1234440" y="2204720"/>
                  </a:cubicBezTo>
                  <a:cubicBezTo>
                    <a:pt x="966470" y="2321560"/>
                    <a:pt x="604520" y="2636520"/>
                    <a:pt x="598170" y="2739390"/>
                  </a:cubicBezTo>
                  <a:cubicBezTo>
                    <a:pt x="631190" y="2739390"/>
                    <a:pt x="659130" y="2747010"/>
                    <a:pt x="689610" y="2753360"/>
                  </a:cubicBezTo>
                  <a:cubicBezTo>
                    <a:pt x="679450" y="2780030"/>
                    <a:pt x="664210" y="2805430"/>
                    <a:pt x="661670" y="2834640"/>
                  </a:cubicBezTo>
                  <a:cubicBezTo>
                    <a:pt x="678180" y="2805430"/>
                    <a:pt x="736600" y="2791460"/>
                    <a:pt x="741680" y="2844800"/>
                  </a:cubicBezTo>
                  <a:cubicBezTo>
                    <a:pt x="701040" y="2848610"/>
                    <a:pt x="701040" y="2861310"/>
                    <a:pt x="701040" y="2891790"/>
                  </a:cubicBezTo>
                  <a:cubicBezTo>
                    <a:pt x="742950" y="2896870"/>
                    <a:pt x="807720" y="2860040"/>
                    <a:pt x="828040" y="2899410"/>
                  </a:cubicBezTo>
                  <a:cubicBezTo>
                    <a:pt x="801370" y="2915920"/>
                    <a:pt x="791210" y="2900680"/>
                    <a:pt x="765810" y="2914650"/>
                  </a:cubicBezTo>
                  <a:cubicBezTo>
                    <a:pt x="767080" y="2940050"/>
                    <a:pt x="792480" y="2921000"/>
                    <a:pt x="801370" y="2933700"/>
                  </a:cubicBezTo>
                  <a:cubicBezTo>
                    <a:pt x="727710" y="2964180"/>
                    <a:pt x="731520" y="2975610"/>
                    <a:pt x="707390" y="3016250"/>
                  </a:cubicBezTo>
                  <a:cubicBezTo>
                    <a:pt x="687070" y="2983230"/>
                    <a:pt x="633730" y="3195320"/>
                    <a:pt x="676910" y="3192780"/>
                  </a:cubicBezTo>
                  <a:cubicBezTo>
                    <a:pt x="641350" y="3229610"/>
                    <a:pt x="709930" y="3208020"/>
                    <a:pt x="726440" y="3221990"/>
                  </a:cubicBezTo>
                  <a:cubicBezTo>
                    <a:pt x="711200" y="3248660"/>
                    <a:pt x="745490" y="3256280"/>
                    <a:pt x="749300" y="3284220"/>
                  </a:cubicBezTo>
                  <a:cubicBezTo>
                    <a:pt x="768350" y="3289300"/>
                    <a:pt x="805180" y="3262630"/>
                    <a:pt x="803910" y="3303270"/>
                  </a:cubicBezTo>
                  <a:cubicBezTo>
                    <a:pt x="767080" y="3307080"/>
                    <a:pt x="778510" y="3296920"/>
                    <a:pt x="753110" y="3322320"/>
                  </a:cubicBezTo>
                  <a:cubicBezTo>
                    <a:pt x="744220" y="3313430"/>
                    <a:pt x="725170" y="3304540"/>
                    <a:pt x="706120" y="3323590"/>
                  </a:cubicBezTo>
                  <a:cubicBezTo>
                    <a:pt x="720090" y="3350260"/>
                    <a:pt x="715010" y="3370580"/>
                    <a:pt x="712470" y="3392170"/>
                  </a:cubicBezTo>
                  <a:cubicBezTo>
                    <a:pt x="779780" y="3380740"/>
                    <a:pt x="732790" y="3403600"/>
                    <a:pt x="795020" y="3408680"/>
                  </a:cubicBezTo>
                  <a:cubicBezTo>
                    <a:pt x="814070" y="3431540"/>
                    <a:pt x="786130" y="3437890"/>
                    <a:pt x="782320" y="3453130"/>
                  </a:cubicBezTo>
                  <a:cubicBezTo>
                    <a:pt x="904240" y="3456940"/>
                    <a:pt x="967740" y="3507740"/>
                    <a:pt x="1071880" y="3531870"/>
                  </a:cubicBezTo>
                  <a:cubicBezTo>
                    <a:pt x="1071880" y="3554730"/>
                    <a:pt x="1090930" y="3545840"/>
                    <a:pt x="1093470" y="3563620"/>
                  </a:cubicBezTo>
                  <a:cubicBezTo>
                    <a:pt x="1291590" y="3540760"/>
                    <a:pt x="1422400" y="3562350"/>
                    <a:pt x="1651000" y="3492500"/>
                  </a:cubicBezTo>
                  <a:cubicBezTo>
                    <a:pt x="1623060" y="3467100"/>
                    <a:pt x="1544320" y="3487420"/>
                    <a:pt x="1529080" y="3474720"/>
                  </a:cubicBezTo>
                  <a:cubicBezTo>
                    <a:pt x="1684020" y="3409950"/>
                    <a:pt x="1873250" y="3387090"/>
                    <a:pt x="2058670" y="3350260"/>
                  </a:cubicBezTo>
                  <a:cubicBezTo>
                    <a:pt x="2236470" y="3315970"/>
                    <a:pt x="2411730" y="3327400"/>
                    <a:pt x="2586990" y="3249930"/>
                  </a:cubicBezTo>
                  <a:cubicBezTo>
                    <a:pt x="2628900" y="3266440"/>
                    <a:pt x="2661920" y="3234690"/>
                    <a:pt x="2701290" y="3223260"/>
                  </a:cubicBezTo>
                  <a:cubicBezTo>
                    <a:pt x="2907030" y="3161030"/>
                    <a:pt x="3168650" y="3111500"/>
                    <a:pt x="3371850" y="3094990"/>
                  </a:cubicBezTo>
                  <a:cubicBezTo>
                    <a:pt x="3407410" y="3092450"/>
                    <a:pt x="3448050" y="3072130"/>
                    <a:pt x="3464560" y="3060700"/>
                  </a:cubicBezTo>
                  <a:cubicBezTo>
                    <a:pt x="3530600" y="3070860"/>
                    <a:pt x="3644900" y="3027680"/>
                    <a:pt x="3704590" y="3011170"/>
                  </a:cubicBezTo>
                  <a:cubicBezTo>
                    <a:pt x="3702050" y="2999740"/>
                    <a:pt x="3691890" y="2987040"/>
                    <a:pt x="3703320" y="2980690"/>
                  </a:cubicBezTo>
                  <a:cubicBezTo>
                    <a:pt x="3785870" y="2961640"/>
                    <a:pt x="3902710" y="2941320"/>
                    <a:pt x="3978910" y="2895600"/>
                  </a:cubicBezTo>
                  <a:cubicBezTo>
                    <a:pt x="3968750" y="2890520"/>
                    <a:pt x="3947160" y="2904490"/>
                    <a:pt x="3945890" y="2884170"/>
                  </a:cubicBezTo>
                  <a:cubicBezTo>
                    <a:pt x="4018280" y="2866390"/>
                    <a:pt x="4107180" y="2858770"/>
                    <a:pt x="4175760" y="2830830"/>
                  </a:cubicBezTo>
                  <a:cubicBezTo>
                    <a:pt x="4161790" y="2828290"/>
                    <a:pt x="4146550" y="2828290"/>
                    <a:pt x="4133850" y="2821940"/>
                  </a:cubicBezTo>
                  <a:cubicBezTo>
                    <a:pt x="4218940" y="2757170"/>
                    <a:pt x="4254500" y="2725420"/>
                    <a:pt x="4371340" y="2711450"/>
                  </a:cubicBezTo>
                  <a:cubicBezTo>
                    <a:pt x="4362450" y="2673350"/>
                    <a:pt x="4389120" y="2649221"/>
                    <a:pt x="4448810" y="2635250"/>
                  </a:cubicBezTo>
                  <a:cubicBezTo>
                    <a:pt x="4465320" y="2612390"/>
                    <a:pt x="4414520" y="2621280"/>
                    <a:pt x="4433570" y="2593340"/>
                  </a:cubicBezTo>
                  <a:cubicBezTo>
                    <a:pt x="4645660" y="2565400"/>
                    <a:pt x="4704080" y="2374900"/>
                    <a:pt x="4801870" y="2268220"/>
                  </a:cubicBezTo>
                  <a:cubicBezTo>
                    <a:pt x="4805680" y="2264410"/>
                    <a:pt x="4822190" y="2254250"/>
                    <a:pt x="4824730" y="2251710"/>
                  </a:cubicBezTo>
                  <a:cubicBezTo>
                    <a:pt x="4959350" y="2170430"/>
                    <a:pt x="5125720" y="2159000"/>
                    <a:pt x="5228590" y="2047240"/>
                  </a:cubicBezTo>
                  <a:cubicBezTo>
                    <a:pt x="5267960" y="1962150"/>
                    <a:pt x="5372100" y="1854200"/>
                    <a:pt x="5256530" y="1784350"/>
                  </a:cubicBezTo>
                  <a:cubicBezTo>
                    <a:pt x="5269230" y="1766570"/>
                    <a:pt x="5262880" y="1742440"/>
                    <a:pt x="5250180" y="1715770"/>
                  </a:cubicBezTo>
                  <a:cubicBezTo>
                    <a:pt x="5198110" y="1729740"/>
                    <a:pt x="4958080" y="1682750"/>
                    <a:pt x="4904740" y="1661160"/>
                  </a:cubicBezTo>
                  <a:cubicBezTo>
                    <a:pt x="4916170" y="1634490"/>
                    <a:pt x="4892040" y="1607820"/>
                    <a:pt x="4898390" y="1592580"/>
                  </a:cubicBezTo>
                  <a:cubicBezTo>
                    <a:pt x="4947920" y="1590040"/>
                    <a:pt x="4961890" y="1570990"/>
                    <a:pt x="4991100" y="1559560"/>
                  </a:cubicBezTo>
                  <a:close/>
                </a:path>
              </a:pathLst>
            </a:custGeom>
            <a:blipFill>
              <a:blip r:embed="rId2"/>
              <a:stretch>
                <a:fillRect t="-22342" b="-33081"/>
              </a:stretch>
            </a:blipFill>
          </p:spPr>
        </p:sp>
      </p:grpSp>
      <p:grpSp>
        <p:nvGrpSpPr>
          <p:cNvPr id="6" name="Group 6"/>
          <p:cNvGrpSpPr/>
          <p:nvPr/>
        </p:nvGrpSpPr>
        <p:grpSpPr>
          <a:xfrm>
            <a:off x="914400" y="4162530"/>
            <a:ext cx="6151227" cy="3269947"/>
            <a:chOff x="-203200" y="603391"/>
            <a:chExt cx="8201635" cy="4359930"/>
          </a:xfrm>
        </p:grpSpPr>
        <p:sp>
          <p:nvSpPr>
            <p:cNvPr id="7" name="TextBox 7"/>
            <p:cNvSpPr txBox="1"/>
            <p:nvPr/>
          </p:nvSpPr>
          <p:spPr>
            <a:xfrm>
              <a:off x="0" y="603391"/>
              <a:ext cx="7837930" cy="2826074"/>
            </a:xfrm>
            <a:prstGeom prst="rect">
              <a:avLst/>
            </a:prstGeom>
          </p:spPr>
          <p:txBody>
            <a:bodyPr lIns="0" tIns="0" rIns="0" bIns="0" rtlCol="0" anchor="t">
              <a:spAutoFit/>
            </a:bodyPr>
            <a:lstStyle/>
            <a:p>
              <a:pPr marL="0" lvl="0" indent="0" algn="ctr">
                <a:lnSpc>
                  <a:spcPts val="8478"/>
                </a:lnSpc>
              </a:pPr>
              <a:r>
                <a:rPr lang="en-US" sz="7065" dirty="0">
                  <a:solidFill>
                    <a:srgbClr val="FFFFFF"/>
                  </a:solidFill>
                  <a:latin typeface="Engravers MT" panose="02090707080505020304" pitchFamily="18" charset="0"/>
                </a:rPr>
                <a:t>THANK YOU</a:t>
              </a:r>
            </a:p>
          </p:txBody>
        </p:sp>
        <p:sp>
          <p:nvSpPr>
            <p:cNvPr id="8" name="TextBox 8"/>
            <p:cNvSpPr txBox="1"/>
            <p:nvPr/>
          </p:nvSpPr>
          <p:spPr>
            <a:xfrm>
              <a:off x="-203200" y="4552952"/>
              <a:ext cx="8201635" cy="410369"/>
            </a:xfrm>
            <a:prstGeom prst="rect">
              <a:avLst/>
            </a:prstGeom>
          </p:spPr>
          <p:txBody>
            <a:bodyPr wrap="square" lIns="0" tIns="0" rIns="0" bIns="0" rtlCol="0" anchor="t">
              <a:spAutoFit/>
            </a:bodyPr>
            <a:lstStyle/>
            <a:p>
              <a:pPr marL="0" lvl="0" indent="0" algn="ctr">
                <a:lnSpc>
                  <a:spcPts val="2449"/>
                </a:lnSpc>
              </a:pPr>
              <a:r>
                <a:rPr lang="en-US" sz="1884" spc="1183" dirty="0">
                  <a:solidFill>
                    <a:srgbClr val="FFFFFF"/>
                  </a:solidFill>
                  <a:latin typeface="MS Reference Sans Serif" panose="020B0604030504040204" pitchFamily="34" charset="0"/>
                </a:rPr>
                <a:t>WWW.BIRDENKELAW.COM</a:t>
              </a:r>
            </a:p>
          </p:txBody>
        </p:sp>
      </p:grpSp>
      <p:pic>
        <p:nvPicPr>
          <p:cNvPr id="1040" name="Picture 16" descr="https://wxtechhk.oss-cn-hongkong.aliyuncs.com/tasks/output/visual_image_watermarking/796868d7-1187-4f6e-bd4b-c8f976cb6b42.png?Expires=1696249951&amp;OSSAccessKeyId=LTAI5tGjJnh66c1txANiRBQN&amp;Signature=LV3QxNHO5J52tnVLEJDBblwVoEU%3D">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 y="190500"/>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8" descr="Telegram Logo, Telegram Icon #604504 - Free Icon Library"/>
          <p:cNvSpPr>
            <a:spLocks noChangeAspect="1" noChangeArrowheads="1"/>
          </p:cNvSpPr>
          <p:nvPr/>
        </p:nvSpPr>
        <p:spPr bwMode="auto">
          <a:xfrm>
            <a:off x="-1310117" y="6933026"/>
            <a:ext cx="46060" cy="460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46" name="Picture 22" descr="Telegram Icon, Transparent Telegram.PNG Images &amp; Vector - FreeIc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1506" y="8295974"/>
            <a:ext cx="758194" cy="7581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590800" y="1409700"/>
            <a:ext cx="5126984" cy="1200329"/>
          </a:xfrm>
          <a:prstGeom prst="rect">
            <a:avLst/>
          </a:prstGeom>
          <a:noFill/>
        </p:spPr>
        <p:txBody>
          <a:bodyPr wrap="square" rtlCol="0">
            <a:spAutoFit/>
          </a:bodyPr>
          <a:lstStyle/>
          <a:p>
            <a:r>
              <a:rPr lang="en-US" sz="2400" dirty="0" smtClean="0">
                <a:solidFill>
                  <a:schemeClr val="bg1"/>
                </a:solidFill>
                <a:latin typeface="Engravers MT" panose="02090707080505020304" pitchFamily="18" charset="0"/>
              </a:rPr>
              <a:t>Click here to contact with us on telegram:</a:t>
            </a:r>
            <a:endParaRPr lang="ru-RU" sz="2400" dirty="0">
              <a:solidFill>
                <a:schemeClr val="bg1"/>
              </a:solidFill>
            </a:endParaRPr>
          </a:p>
        </p:txBody>
      </p:sp>
      <p:sp>
        <p:nvSpPr>
          <p:cNvPr id="11" name="Блок-схема: знак завершения 10" descr="fasasdasf" title="sasfaf"/>
          <p:cNvSpPr/>
          <p:nvPr/>
        </p:nvSpPr>
        <p:spPr>
          <a:xfrm>
            <a:off x="988397" y="7900601"/>
            <a:ext cx="4574301" cy="156840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p:cNvSpPr txBox="1"/>
          <p:nvPr/>
        </p:nvSpPr>
        <p:spPr>
          <a:xfrm>
            <a:off x="1216899" y="8361641"/>
            <a:ext cx="4117299" cy="646331"/>
          </a:xfrm>
          <a:prstGeom prst="rect">
            <a:avLst/>
          </a:prstGeom>
          <a:noFill/>
        </p:spPr>
        <p:txBody>
          <a:bodyPr wrap="square" rtlCol="0">
            <a:spAutoFit/>
          </a:bodyPr>
          <a:lstStyle/>
          <a:p>
            <a:r>
              <a:rPr lang="en-US" dirty="0">
                <a:solidFill>
                  <a:schemeClr val="bg1"/>
                </a:solidFill>
                <a:latin typeface="Engravers MT" panose="02090707080505020304" pitchFamily="18" charset="0"/>
              </a:rPr>
              <a:t>Click here to contact with us on telegram:</a:t>
            </a:r>
            <a:endParaRPr lang="ru-RU" dirty="0">
              <a:solidFill>
                <a:schemeClr val="bg1"/>
              </a:solidFill>
            </a:endParaRPr>
          </a:p>
        </p:txBody>
      </p:sp>
      <p:sp>
        <p:nvSpPr>
          <p:cNvPr id="13" name="Прямоугольник 12"/>
          <p:cNvSpPr/>
          <p:nvPr/>
        </p:nvSpPr>
        <p:spPr>
          <a:xfrm>
            <a:off x="0" y="-18972"/>
            <a:ext cx="18288000" cy="10366289"/>
          </a:xfrm>
          <a:prstGeom prst="rect">
            <a:avLst/>
          </a:prstGeom>
          <a:solidFill>
            <a:schemeClr val="tx1">
              <a:alpha val="6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кругленный прямоугольник 14"/>
          <p:cNvSpPr/>
          <p:nvPr/>
        </p:nvSpPr>
        <p:spPr>
          <a:xfrm>
            <a:off x="5563093" y="3014749"/>
            <a:ext cx="6477000" cy="3657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50983" y="4304940"/>
            <a:ext cx="5287500" cy="1077218"/>
          </a:xfrm>
          <a:prstGeom prst="rect">
            <a:avLst/>
          </a:prstGeom>
          <a:noFill/>
        </p:spPr>
        <p:txBody>
          <a:bodyPr wrap="square" rtlCol="0">
            <a:spAutoFit/>
          </a:bodyPr>
          <a:lstStyle/>
          <a:p>
            <a:r>
              <a:rPr lang="en-US" sz="3200" dirty="0" smtClean="0">
                <a:latin typeface="Felix Titling" panose="04060505060202020A04" pitchFamily="82" charset="0"/>
              </a:rPr>
              <a:t>We are on telegram: @</a:t>
            </a:r>
            <a:r>
              <a:rPr lang="en-US" sz="3200" dirty="0" err="1" smtClean="0">
                <a:latin typeface="Felix Titling" panose="04060505060202020A04" pitchFamily="82" charset="0"/>
              </a:rPr>
              <a:t>birdenkelaw</a:t>
            </a:r>
            <a:endParaRPr lang="ru-RU" sz="3200" dirty="0"/>
          </a:p>
        </p:txBody>
      </p:sp>
      <p:sp>
        <p:nvSpPr>
          <p:cNvPr id="17" name="Умножение 16"/>
          <p:cNvSpPr/>
          <p:nvPr/>
        </p:nvSpPr>
        <p:spPr>
          <a:xfrm>
            <a:off x="10820400" y="3290467"/>
            <a:ext cx="990600" cy="689004"/>
          </a:xfrm>
          <a:prstGeom prst="mathMultiply">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46"/>
                                        </p:tgtEl>
                                      </p:cBhvr>
                                    </p:animEffect>
                                    <p:animScale>
                                      <p:cBhvr>
                                        <p:cTn id="7" dur="250" autoRev="1" fill="hold"/>
                                        <p:tgtEl>
                                          <p:spTgt spid="104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16" grpId="0"/>
      <p:bldP spid="16" grpId="1"/>
      <p:bldP spid="17" grpId="0" animBg="1"/>
      <p:bldP spid="17"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710</TotalTime>
  <Words>315</Words>
  <Application>Microsoft Office PowerPoint</Application>
  <PresentationFormat>Произвольный</PresentationFormat>
  <Paragraphs>18</Paragraphs>
  <Slides>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Felix Titling</vt:lpstr>
      <vt:lpstr>MS Reference Sans Serif</vt:lpstr>
      <vt:lpstr>Calibri</vt:lpstr>
      <vt:lpstr>Arial</vt:lpstr>
      <vt:lpstr>Engravers MT</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game consists of three rounds - an easy, a moderate, and a difficult round. Each question only has one correct answer. Wrong spelling of answers will not be accepted. Participants are not allowed to use outside help of any kind. The quiz master's</dc:title>
  <cp:lastModifiedBy>shakhizada.96@gmail.com</cp:lastModifiedBy>
  <cp:revision>14</cp:revision>
  <dcterms:created xsi:type="dcterms:W3CDTF">2006-08-16T00:00:00Z</dcterms:created>
  <dcterms:modified xsi:type="dcterms:W3CDTF">2023-10-02T14:49:06Z</dcterms:modified>
  <dc:identifier>DAFwB92MhL0</dc:identifier>
</cp:coreProperties>
</file>